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157"/>
  </p:notesMasterIdLst>
  <p:sldIdLst>
    <p:sldId id="258" r:id="rId3"/>
    <p:sldId id="298" r:id="rId4"/>
    <p:sldId id="299" r:id="rId5"/>
    <p:sldId id="433" r:id="rId6"/>
    <p:sldId id="260" r:id="rId7"/>
    <p:sldId id="347" r:id="rId8"/>
    <p:sldId id="261" r:id="rId9"/>
    <p:sldId id="262" r:id="rId10"/>
    <p:sldId id="534" r:id="rId11"/>
    <p:sldId id="295" r:id="rId12"/>
    <p:sldId id="300" r:id="rId13"/>
    <p:sldId id="309" r:id="rId14"/>
    <p:sldId id="413" r:id="rId15"/>
    <p:sldId id="338" r:id="rId16"/>
    <p:sldId id="344" r:id="rId17"/>
    <p:sldId id="528" r:id="rId18"/>
    <p:sldId id="559" r:id="rId19"/>
    <p:sldId id="408" r:id="rId20"/>
    <p:sldId id="529" r:id="rId21"/>
    <p:sldId id="535" r:id="rId22"/>
    <p:sldId id="301" r:id="rId23"/>
    <p:sldId id="290" r:id="rId24"/>
    <p:sldId id="291" r:id="rId25"/>
    <p:sldId id="540" r:id="rId26"/>
    <p:sldId id="437" r:id="rId27"/>
    <p:sldId id="314" r:id="rId28"/>
    <p:sldId id="329" r:id="rId29"/>
    <p:sldId id="350" r:id="rId30"/>
    <p:sldId id="530" r:id="rId31"/>
    <p:sldId id="531" r:id="rId32"/>
    <p:sldId id="532" r:id="rId33"/>
    <p:sldId id="353" r:id="rId34"/>
    <p:sldId id="359" r:id="rId35"/>
    <p:sldId id="357" r:id="rId36"/>
    <p:sldId id="361" r:id="rId37"/>
    <p:sldId id="533" r:id="rId38"/>
    <p:sldId id="538" r:id="rId39"/>
    <p:sldId id="363" r:id="rId40"/>
    <p:sldId id="560" r:id="rId41"/>
    <p:sldId id="561" r:id="rId42"/>
    <p:sldId id="536" r:id="rId43"/>
    <p:sldId id="537" r:id="rId44"/>
    <p:sldId id="539" r:id="rId45"/>
    <p:sldId id="302" r:id="rId46"/>
    <p:sldId id="316" r:id="rId47"/>
    <p:sldId id="317" r:id="rId48"/>
    <p:sldId id="318" r:id="rId49"/>
    <p:sldId id="546" r:id="rId50"/>
    <p:sldId id="547" r:id="rId51"/>
    <p:sldId id="319" r:id="rId52"/>
    <p:sldId id="427" r:id="rId53"/>
    <p:sldId id="288" r:id="rId54"/>
    <p:sldId id="417" r:id="rId55"/>
    <p:sldId id="419" r:id="rId56"/>
    <p:sldId id="446" r:id="rId57"/>
    <p:sldId id="453" r:id="rId58"/>
    <p:sldId id="550" r:id="rId59"/>
    <p:sldId id="423" r:id="rId60"/>
    <p:sldId id="454" r:id="rId61"/>
    <p:sldId id="455" r:id="rId62"/>
    <p:sldId id="422" r:id="rId63"/>
    <p:sldId id="424" r:id="rId64"/>
    <p:sldId id="555" r:id="rId65"/>
    <p:sldId id="551" r:id="rId66"/>
    <p:sldId id="451" r:id="rId67"/>
    <p:sldId id="549" r:id="rId68"/>
    <p:sldId id="303" r:id="rId69"/>
    <p:sldId id="321" r:id="rId70"/>
    <p:sldId id="284" r:id="rId71"/>
    <p:sldId id="428" r:id="rId72"/>
    <p:sldId id="429" r:id="rId73"/>
    <p:sldId id="430" r:id="rId74"/>
    <p:sldId id="458" r:id="rId75"/>
    <p:sldId id="461" r:id="rId76"/>
    <p:sldId id="459" r:id="rId77"/>
    <p:sldId id="548" r:id="rId78"/>
    <p:sldId id="432" r:id="rId79"/>
    <p:sldId id="267" r:id="rId80"/>
    <p:sldId id="463" r:id="rId81"/>
    <p:sldId id="464" r:id="rId82"/>
    <p:sldId id="467" r:id="rId83"/>
    <p:sldId id="465" r:id="rId84"/>
    <p:sldId id="554" r:id="rId85"/>
    <p:sldId id="556" r:id="rId86"/>
    <p:sldId id="421" r:id="rId87"/>
    <p:sldId id="562" r:id="rId88"/>
    <p:sldId id="431" r:id="rId89"/>
    <p:sldId id="445" r:id="rId90"/>
    <p:sldId id="552" r:id="rId91"/>
    <p:sldId id="365" r:id="rId92"/>
    <p:sldId id="366" r:id="rId93"/>
    <p:sldId id="557" r:id="rId94"/>
    <p:sldId id="368" r:id="rId95"/>
    <p:sldId id="369" r:id="rId96"/>
    <p:sldId id="367" r:id="rId97"/>
    <p:sldId id="332" r:id="rId98"/>
    <p:sldId id="447" r:id="rId99"/>
    <p:sldId id="448" r:id="rId100"/>
    <p:sldId id="449" r:id="rId101"/>
    <p:sldId id="450" r:id="rId102"/>
    <p:sldId id="373" r:id="rId103"/>
    <p:sldId id="553" r:id="rId104"/>
    <p:sldId id="335" r:id="rId105"/>
    <p:sldId id="374" r:id="rId106"/>
    <p:sldId id="375" r:id="rId107"/>
    <p:sldId id="333" r:id="rId108"/>
    <p:sldId id="337" r:id="rId109"/>
    <p:sldId id="386" r:id="rId110"/>
    <p:sldId id="515" r:id="rId111"/>
    <p:sldId id="387" r:id="rId112"/>
    <p:sldId id="388" r:id="rId113"/>
    <p:sldId id="507" r:id="rId114"/>
    <p:sldId id="508" r:id="rId115"/>
    <p:sldId id="468" r:id="rId116"/>
    <p:sldId id="469" r:id="rId117"/>
    <p:sldId id="470" r:id="rId118"/>
    <p:sldId id="471" r:id="rId119"/>
    <p:sldId id="541" r:id="rId120"/>
    <p:sldId id="543" r:id="rId121"/>
    <p:sldId id="544" r:id="rId122"/>
    <p:sldId id="545" r:id="rId123"/>
    <p:sldId id="514" r:id="rId124"/>
    <p:sldId id="509" r:id="rId125"/>
    <p:sldId id="511" r:id="rId126"/>
    <p:sldId id="512" r:id="rId127"/>
    <p:sldId id="513" r:id="rId128"/>
    <p:sldId id="480" r:id="rId129"/>
    <p:sldId id="481" r:id="rId130"/>
    <p:sldId id="483" r:id="rId131"/>
    <p:sldId id="484" r:id="rId132"/>
    <p:sldId id="485" r:id="rId133"/>
    <p:sldId id="487" r:id="rId134"/>
    <p:sldId id="488" r:id="rId135"/>
    <p:sldId id="489" r:id="rId136"/>
    <p:sldId id="490" r:id="rId137"/>
    <p:sldId id="491" r:id="rId138"/>
    <p:sldId id="493" r:id="rId139"/>
    <p:sldId id="516" r:id="rId140"/>
    <p:sldId id="517" r:id="rId141"/>
    <p:sldId id="495" r:id="rId142"/>
    <p:sldId id="496" r:id="rId143"/>
    <p:sldId id="498" r:id="rId144"/>
    <p:sldId id="500" r:id="rId145"/>
    <p:sldId id="398" r:id="rId146"/>
    <p:sldId id="518" r:id="rId147"/>
    <p:sldId id="519" r:id="rId148"/>
    <p:sldId id="520" r:id="rId149"/>
    <p:sldId id="521" r:id="rId150"/>
    <p:sldId id="522" r:id="rId151"/>
    <p:sldId id="523" r:id="rId152"/>
    <p:sldId id="524" r:id="rId153"/>
    <p:sldId id="525" r:id="rId154"/>
    <p:sldId id="527" r:id="rId155"/>
    <p:sldId id="264" r:id="rId15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CC0066"/>
    <a:srgbClr val="0033CC"/>
    <a:srgbClr val="FC02A9"/>
    <a:srgbClr val="FF5757"/>
    <a:srgbClr val="F25C4C"/>
    <a:srgbClr val="FFCC99"/>
    <a:srgbClr val="FE9CDD"/>
    <a:srgbClr val="FA5054"/>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30" autoAdjust="0"/>
    <p:restoredTop sz="92579" autoAdjust="0"/>
  </p:normalViewPr>
  <p:slideViewPr>
    <p:cSldViewPr>
      <p:cViewPr varScale="1">
        <p:scale>
          <a:sx n="64" d="100"/>
          <a:sy n="64" d="100"/>
        </p:scale>
        <p:origin x="1040" y="40"/>
      </p:cViewPr>
      <p:guideLst>
        <p:guide orient="horz" pos="2160"/>
        <p:guide pos="2880"/>
      </p:guideLst>
    </p:cSldViewPr>
  </p:slideViewPr>
  <p:notesTextViewPr>
    <p:cViewPr>
      <p:scale>
        <a:sx n="100" d="100"/>
        <a:sy n="100" d="100"/>
      </p:scale>
      <p:origin x="0" y="0"/>
    </p:cViewPr>
  </p:notesText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54" Type="http://schemas.openxmlformats.org/officeDocument/2006/relationships/slide" Target="slides/slide152.xml"/><Relationship Id="rId159" Type="http://schemas.openxmlformats.org/officeDocument/2006/relationships/viewProps" Target="viewProp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slide" Target="slides/slide142.xml"/><Relationship Id="rId149" Type="http://schemas.openxmlformats.org/officeDocument/2006/relationships/slide" Target="slides/slide14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60" Type="http://schemas.openxmlformats.org/officeDocument/2006/relationships/theme" Target="theme/theme1.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slide" Target="slides/slide148.xml"/><Relationship Id="rId155" Type="http://schemas.openxmlformats.org/officeDocument/2006/relationships/slide" Target="slides/slide15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slide" Target="slides/slide130.xml"/><Relationship Id="rId140" Type="http://schemas.openxmlformats.org/officeDocument/2006/relationships/slide" Target="slides/slide138.xml"/><Relationship Id="rId145" Type="http://schemas.openxmlformats.org/officeDocument/2006/relationships/slide" Target="slides/slide143.xml"/><Relationship Id="rId153" Type="http://schemas.openxmlformats.org/officeDocument/2006/relationships/slide" Target="slides/slide151.xml"/><Relationship Id="rId16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143" Type="http://schemas.openxmlformats.org/officeDocument/2006/relationships/slide" Target="slides/slide141.xml"/><Relationship Id="rId148" Type="http://schemas.openxmlformats.org/officeDocument/2006/relationships/slide" Target="slides/slide146.xml"/><Relationship Id="rId151" Type="http://schemas.openxmlformats.org/officeDocument/2006/relationships/slide" Target="slides/slide149.xml"/><Relationship Id="rId156" Type="http://schemas.openxmlformats.org/officeDocument/2006/relationships/slide" Target="slides/slide15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notesMaster" Target="notesMasters/notesMaster1.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22905E-7260-4F47-B01D-AD8CAC0861AB}" type="datetimeFigureOut">
              <a:rPr lang="zh-CN" altLang="en-US" smtClean="0"/>
              <a:pPr/>
              <a:t>2023/3/5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97E3B7-E8E1-4248-892B-883A7CCB22B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F4EDC31-4A29-47B7-92C3-2FDB38F5F1FD}" type="datetime1">
              <a:rPr lang="zh-CN" altLang="en-US" smtClean="0"/>
              <a:pPr/>
              <a:t>2023/3/5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6D858B-1E97-4F06-B8D0-6BAC990F468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FA7F5B1-ADA5-4524-9CD0-37AFA79B0D0D}" type="datetime1">
              <a:rPr lang="zh-CN" altLang="en-US" smtClean="0"/>
              <a:pPr/>
              <a:t>2023/3/5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6D858B-1E97-4F06-B8D0-6BAC990F468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15FD227-00EF-4933-A0E6-396941680AC0}" type="datetime1">
              <a:rPr lang="zh-CN" altLang="en-US" smtClean="0"/>
              <a:pPr/>
              <a:t>2023/3/5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6D858B-1E97-4F06-B8D0-6BAC990F4689}"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30" name="日期占位符 29"/>
          <p:cNvSpPr>
            <a:spLocks noGrp="1"/>
          </p:cNvSpPr>
          <p:nvPr>
            <p:ph type="dt" sz="half" idx="10"/>
          </p:nvPr>
        </p:nvSpPr>
        <p:spPr/>
        <p:txBody>
          <a:bodyPr/>
          <a:lstStyle/>
          <a:p>
            <a:fld id="{FF4EDC31-4A29-47B7-92C3-2FDB38F5F1FD}" type="datetime1">
              <a:rPr lang="zh-CN" altLang="en-US" smtClean="0"/>
              <a:pPr/>
              <a:t>2023/3/5</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2A6D858B-1E97-4F06-B8D0-6BAC990F4689}"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61DB9769-D7F3-4016-B526-158EEE617EB8}" type="datetime1">
              <a:rPr lang="zh-CN" altLang="en-US" smtClean="0"/>
              <a:pPr/>
              <a:t>2023/3/5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6D858B-1E97-4F06-B8D0-6BAC990F4689}"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7E362FCC-055E-454A-876D-C4C874C18E52}" type="datetime1">
              <a:rPr lang="zh-CN" altLang="en-US" smtClean="0"/>
              <a:pPr/>
              <a:t>2023/3/5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6D858B-1E97-4F06-B8D0-6BAC990F4689}"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BFD2D61C-4DC9-4A69-8C32-5C98C64325E1}" type="datetime1">
              <a:rPr lang="zh-CN" altLang="en-US" smtClean="0"/>
              <a:pPr/>
              <a:t>2023/3/5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A6D858B-1E97-4F06-B8D0-6BAC990F4689}"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46B3B8E4-CF30-4D44-AECA-B05F4D47CDC9}" type="datetime1">
              <a:rPr lang="zh-CN" altLang="en-US" smtClean="0"/>
              <a:pPr/>
              <a:t>2023/3/5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A6D858B-1E97-4F06-B8D0-6BAC990F4689}"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B5BF17B2-2759-4E8F-BC0E-570E390C10AB}" type="datetime1">
              <a:rPr lang="zh-CN" altLang="en-US" smtClean="0"/>
              <a:pPr/>
              <a:t>2023/3/5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A6D858B-1E97-4F06-B8D0-6BAC990F4689}"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4583BFE-B4E7-4B81-A2E0-C4A82C9C91C2}" type="datetime1">
              <a:rPr lang="zh-CN" altLang="en-US" smtClean="0"/>
              <a:pPr/>
              <a:t>2023/3/5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8F598857-B33E-4574-808B-B056B1C214DE}" type="datetime1">
              <a:rPr lang="zh-CN" altLang="en-US" smtClean="0"/>
              <a:pPr/>
              <a:t>2023/3/5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A6D858B-1E97-4F06-B8D0-6BAC990F4689}"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600">
                <a:solidFill>
                  <a:srgbClr val="0033CC"/>
                </a:solidFill>
                <a:latin typeface="华文新魏" pitchFamily="2" charset="-122"/>
                <a:ea typeface="华文新魏" pitchFamily="2" charset="-122"/>
              </a:defRPr>
            </a:lvl1pPr>
          </a:lstStyle>
          <a:p>
            <a:r>
              <a:rPr lang="zh-CN" altLang="en-US"/>
              <a:t>单击此处编辑母版标题样式</a:t>
            </a:r>
          </a:p>
        </p:txBody>
      </p:sp>
      <p:sp>
        <p:nvSpPr>
          <p:cNvPr id="3" name="内容占位符 2"/>
          <p:cNvSpPr>
            <a:spLocks noGrp="1"/>
          </p:cNvSpPr>
          <p:nvPr>
            <p:ph idx="1"/>
          </p:nvPr>
        </p:nvSpPr>
        <p:spPr/>
        <p:txBody>
          <a:bodyPr/>
          <a:lstStyle>
            <a:lvl1pPr>
              <a:spcBef>
                <a:spcPts val="600"/>
              </a:spcBef>
              <a:spcAft>
                <a:spcPts val="600"/>
              </a:spcAft>
              <a:buClr>
                <a:srgbClr val="0033CC"/>
              </a:buClr>
              <a:buSzPct val="50000"/>
              <a:buFont typeface="Wingdings" pitchFamily="2" charset="2"/>
              <a:buChar char="n"/>
              <a:defRPr sz="2800">
                <a:solidFill>
                  <a:srgbClr val="0033CC"/>
                </a:solidFill>
                <a:latin typeface="楷体" pitchFamily="49" charset="-122"/>
                <a:ea typeface="楷体" pitchFamily="49" charset="-122"/>
              </a:defRPr>
            </a:lvl1pPr>
            <a:lvl2pPr>
              <a:spcBef>
                <a:spcPts val="600"/>
              </a:spcBef>
              <a:spcAft>
                <a:spcPts val="600"/>
              </a:spcAft>
              <a:buClr>
                <a:srgbClr val="0033CC"/>
              </a:buClr>
              <a:buSzPct val="70000"/>
              <a:buFont typeface="Wingdings" pitchFamily="2" charset="2"/>
              <a:buChar char="Ø"/>
              <a:defRPr sz="2400">
                <a:solidFill>
                  <a:srgbClr val="0033CC"/>
                </a:solidFill>
                <a:latin typeface="楷体" pitchFamily="49" charset="-122"/>
                <a:ea typeface="楷体" pitchFamily="49" charset="-122"/>
              </a:defRPr>
            </a:lvl2pPr>
            <a:lvl3pPr>
              <a:spcBef>
                <a:spcPts val="600"/>
              </a:spcBef>
              <a:spcAft>
                <a:spcPts val="600"/>
              </a:spcAft>
              <a:buClr>
                <a:srgbClr val="0033CC"/>
              </a:buClr>
              <a:buSzPct val="50000"/>
              <a:buFont typeface="Wingdings" pitchFamily="2" charset="2"/>
              <a:buChar char="n"/>
              <a:defRPr>
                <a:solidFill>
                  <a:srgbClr val="0033CC"/>
                </a:solidFill>
                <a:latin typeface="楷体" pitchFamily="49" charset="-122"/>
                <a:ea typeface="楷体" pitchFamily="49" charset="-122"/>
              </a:defRPr>
            </a:lvl3pPr>
            <a:lvl4pPr>
              <a:spcBef>
                <a:spcPts val="600"/>
              </a:spcBef>
              <a:spcAft>
                <a:spcPts val="600"/>
              </a:spcAft>
              <a:buClr>
                <a:srgbClr val="0033CC"/>
              </a:buClr>
              <a:buSzPct val="50000"/>
              <a:buFont typeface="Wingdings" pitchFamily="2" charset="2"/>
              <a:buChar char="n"/>
              <a:defRPr>
                <a:solidFill>
                  <a:srgbClr val="0033CC"/>
                </a:solidFill>
                <a:latin typeface="楷体" pitchFamily="49" charset="-122"/>
                <a:ea typeface="楷体" pitchFamily="49" charset="-122"/>
              </a:defRPr>
            </a:lvl4pPr>
            <a:lvl5pPr>
              <a:spcBef>
                <a:spcPts val="600"/>
              </a:spcBef>
              <a:spcAft>
                <a:spcPts val="600"/>
              </a:spcAft>
              <a:buClr>
                <a:srgbClr val="0033CC"/>
              </a:buClr>
              <a:buSzPct val="50000"/>
              <a:buFont typeface="Wingdings" pitchFamily="2" charset="2"/>
              <a:buChar char="n"/>
              <a:defRPr>
                <a:solidFill>
                  <a:srgbClr val="0033CC"/>
                </a:solidFill>
                <a:latin typeface="楷体" pitchFamily="49" charset="-122"/>
                <a:ea typeface="楷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61DB9769-D7F3-4016-B526-158EEE617EB8}" type="datetime1">
              <a:rPr lang="zh-CN" altLang="en-US" smtClean="0"/>
              <a:pPr/>
              <a:t>2023/3/5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6D858B-1E97-4F06-B8D0-6BAC990F4689}"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0F00F745-1218-4974-967D-29352FF771FF}" type="datetime1">
              <a:rPr lang="zh-CN" altLang="en-US" smtClean="0"/>
              <a:pPr/>
              <a:t>2023/3/5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2A6D858B-1E97-4F06-B8D0-6BAC990F4689}"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9FA7F5B1-ADA5-4524-9CD0-37AFA79B0D0D}" type="datetime1">
              <a:rPr lang="zh-CN" altLang="en-US" smtClean="0"/>
              <a:pPr/>
              <a:t>2023/3/5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6D858B-1E97-4F06-B8D0-6BAC990F4689}"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715FD227-00EF-4933-A0E6-396941680AC0}" type="datetime1">
              <a:rPr lang="zh-CN" altLang="en-US" smtClean="0"/>
              <a:pPr/>
              <a:t>2023/3/5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6D858B-1E97-4F06-B8D0-6BAC990F468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E362FCC-055E-454A-876D-C4C874C18E52}" type="datetime1">
              <a:rPr lang="zh-CN" altLang="en-US" smtClean="0"/>
              <a:pPr/>
              <a:t>2023/3/5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6D858B-1E97-4F06-B8D0-6BAC990F468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FD2D61C-4DC9-4A69-8C32-5C98C64325E1}" type="datetime1">
              <a:rPr lang="zh-CN" altLang="en-US" smtClean="0"/>
              <a:pPr/>
              <a:t>2023/3/5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A6D858B-1E97-4F06-B8D0-6BAC990F468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6B3B8E4-CF30-4D44-AECA-B05F4D47CDC9}" type="datetime1">
              <a:rPr lang="zh-CN" altLang="en-US" smtClean="0"/>
              <a:pPr/>
              <a:t>2023/3/5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A6D858B-1E97-4F06-B8D0-6BAC990F468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5BF17B2-2759-4E8F-BC0E-570E390C10AB}" type="datetime1">
              <a:rPr lang="zh-CN" altLang="en-US" smtClean="0"/>
              <a:pPr/>
              <a:t>2023/3/5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A6D858B-1E97-4F06-B8D0-6BAC990F468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4583BFE-B4E7-4B81-A2E0-C4A82C9C91C2}" type="datetime1">
              <a:rPr lang="zh-CN" altLang="en-US" smtClean="0"/>
              <a:pPr/>
              <a:t>2023/3/5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F598857-B33E-4574-808B-B056B1C214DE}" type="datetime1">
              <a:rPr lang="zh-CN" altLang="en-US" smtClean="0"/>
              <a:pPr/>
              <a:t>2023/3/5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A6D858B-1E97-4F06-B8D0-6BAC990F468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F00F745-1218-4974-967D-29352FF771FF}" type="datetime1">
              <a:rPr lang="zh-CN" altLang="en-US" smtClean="0"/>
              <a:pPr/>
              <a:t>2023/3/5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A6D858B-1E97-4F06-B8D0-6BAC990F468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9EFE6F-8475-433B-B9E2-5042798D901B}" type="datetime1">
              <a:rPr lang="zh-CN" altLang="en-US" smtClean="0"/>
              <a:pPr/>
              <a:t>2023/3/5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6D858B-1E97-4F06-B8D0-6BAC990F468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29EFE6F-8475-433B-B9E2-5042798D901B}" type="datetime1">
              <a:rPr lang="zh-CN" altLang="en-US" smtClean="0"/>
              <a:pPr/>
              <a:t>2023/3/5</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A6D858B-1E97-4F06-B8D0-6BAC990F4689}"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8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ctrTitle"/>
          </p:nvPr>
        </p:nvSpPr>
        <p:spPr>
          <a:xfrm>
            <a:off x="1290638" y="1112838"/>
            <a:ext cx="6858000" cy="1790700"/>
          </a:xfrm>
        </p:spPr>
        <p:txBody>
          <a:bodyPr/>
          <a:lstStyle/>
          <a:p>
            <a:pPr eaLnBrk="1" hangingPunct="1"/>
            <a:r>
              <a:rPr lang="zh-CN" altLang="en-US" b="1" dirty="0">
                <a:solidFill>
                  <a:srgbClr val="1E1CE3"/>
                </a:solidFill>
                <a:latin typeface="华文行楷" pitchFamily="2" charset="-122"/>
                <a:ea typeface="华文行楷" pitchFamily="2" charset="-122"/>
              </a:rPr>
              <a:t>编译原理</a:t>
            </a:r>
          </a:p>
        </p:txBody>
      </p:sp>
      <p:sp>
        <p:nvSpPr>
          <p:cNvPr id="3" name="副标题 2"/>
          <p:cNvSpPr>
            <a:spLocks noGrp="1"/>
          </p:cNvSpPr>
          <p:nvPr>
            <p:ph type="subTitle" idx="1"/>
          </p:nvPr>
        </p:nvSpPr>
        <p:spPr>
          <a:xfrm>
            <a:off x="1143000" y="3498850"/>
            <a:ext cx="6858000" cy="1243013"/>
          </a:xfrm>
        </p:spPr>
        <p:txBody>
          <a:bodyPr rtlCol="0">
            <a:normAutofit/>
          </a:bodyPr>
          <a:lstStyle/>
          <a:p>
            <a:pPr eaLnBrk="1" fontAlgn="auto" hangingPunct="1">
              <a:spcBef>
                <a:spcPct val="0"/>
              </a:spcBef>
              <a:spcAft>
                <a:spcPts val="0"/>
              </a:spcAft>
              <a:defRPr/>
            </a:pPr>
            <a:r>
              <a:rPr lang="zh-CN" altLang="en-US" sz="3300" b="1" dirty="0">
                <a:solidFill>
                  <a:srgbClr val="1E1CE3"/>
                </a:solidFill>
                <a:latin typeface="华文行楷" panose="02010800040101010101" pitchFamily="2" charset="-122"/>
                <a:ea typeface="华文行楷" panose="02010800040101010101" pitchFamily="2" charset="-122"/>
                <a:cs typeface="+mj-cs"/>
              </a:rPr>
              <a:t>第七章 语义分析和中间代码产生</a:t>
            </a:r>
          </a:p>
        </p:txBody>
      </p:sp>
      <p:sp>
        <p:nvSpPr>
          <p:cNvPr id="4" name="文本框 3"/>
          <p:cNvSpPr txBox="1"/>
          <p:nvPr/>
        </p:nvSpPr>
        <p:spPr>
          <a:xfrm>
            <a:off x="6883400" y="4573588"/>
            <a:ext cx="1346200" cy="1235916"/>
          </a:xfrm>
          <a:prstGeom prst="rect">
            <a:avLst/>
          </a:prstGeom>
          <a:noFill/>
        </p:spPr>
        <p:txBody>
          <a:bodyPr>
            <a:spAutoFit/>
          </a:bodyPr>
          <a:lstStyle/>
          <a:p>
            <a:pPr algn="ctr" fontAlgn="auto">
              <a:lnSpc>
                <a:spcPct val="130000"/>
              </a:lnSpc>
              <a:spcBef>
                <a:spcPts val="0"/>
              </a:spcBef>
              <a:spcAft>
                <a:spcPts val="0"/>
              </a:spcAft>
              <a:defRPr/>
            </a:pPr>
            <a:r>
              <a:rPr lang="zh-CN" altLang="en-US" sz="2000" b="1" dirty="0">
                <a:solidFill>
                  <a:srgbClr val="1E1CE3"/>
                </a:solidFill>
                <a:latin typeface="华文楷体" panose="02010600040101010101" pitchFamily="2" charset="-122"/>
                <a:ea typeface="华文楷体" panose="02010600040101010101" pitchFamily="2" charset="-122"/>
              </a:rPr>
              <a:t>徐  德  智</a:t>
            </a:r>
            <a:endParaRPr lang="en-US" altLang="zh-CN" sz="2000" b="1" dirty="0">
              <a:solidFill>
                <a:srgbClr val="1E1CE3"/>
              </a:solidFill>
              <a:latin typeface="华文楷体" panose="02010600040101010101" pitchFamily="2" charset="-122"/>
              <a:ea typeface="华文楷体" panose="02010600040101010101" pitchFamily="2" charset="-122"/>
            </a:endParaRPr>
          </a:p>
          <a:p>
            <a:pPr algn="ctr" fontAlgn="auto">
              <a:lnSpc>
                <a:spcPct val="130000"/>
              </a:lnSpc>
              <a:spcBef>
                <a:spcPts val="0"/>
              </a:spcBef>
              <a:spcAft>
                <a:spcPts val="0"/>
              </a:spcAft>
              <a:defRPr/>
            </a:pPr>
            <a:r>
              <a:rPr lang="zh-CN" altLang="en-US" sz="2000" dirty="0">
                <a:solidFill>
                  <a:srgbClr val="0033CC"/>
                </a:solidFill>
                <a:latin typeface="仿宋" pitchFamily="49" charset="-122"/>
                <a:ea typeface="仿宋" pitchFamily="49" charset="-122"/>
              </a:rPr>
              <a:t>中南大学</a:t>
            </a:r>
            <a:endParaRPr lang="en-US" altLang="zh-CN" sz="2000" dirty="0">
              <a:solidFill>
                <a:srgbClr val="0033CC"/>
              </a:solidFill>
              <a:latin typeface="仿宋" pitchFamily="49" charset="-122"/>
              <a:ea typeface="仿宋" pitchFamily="49" charset="-122"/>
            </a:endParaRPr>
          </a:p>
          <a:p>
            <a:pPr algn="ctr" fontAlgn="auto">
              <a:lnSpc>
                <a:spcPct val="130000"/>
              </a:lnSpc>
              <a:spcBef>
                <a:spcPts val="0"/>
              </a:spcBef>
              <a:spcAft>
                <a:spcPts val="0"/>
              </a:spcAft>
              <a:defRPr/>
            </a:pPr>
            <a:r>
              <a:rPr lang="en-US" altLang="zh-CN" sz="2000">
                <a:solidFill>
                  <a:srgbClr val="0033CC"/>
                </a:solidFill>
                <a:latin typeface="仿宋" pitchFamily="49" charset="-122"/>
                <a:ea typeface="仿宋" pitchFamily="49" charset="-122"/>
              </a:rPr>
              <a:t>2022</a:t>
            </a:r>
            <a:r>
              <a:rPr lang="zh-CN" altLang="en-US" sz="2000">
                <a:solidFill>
                  <a:srgbClr val="0033CC"/>
                </a:solidFill>
                <a:latin typeface="仿宋" pitchFamily="49" charset="-122"/>
                <a:ea typeface="仿宋" pitchFamily="49" charset="-122"/>
              </a:rPr>
              <a:t>年</a:t>
            </a:r>
            <a:endParaRPr lang="zh-CN" altLang="en-US" sz="2000" dirty="0">
              <a:solidFill>
                <a:srgbClr val="0033CC"/>
              </a:solidFill>
              <a:latin typeface="仿宋" pitchFamily="49" charset="-122"/>
              <a:ea typeface="仿宋" pitchFamily="49" charset="-122"/>
            </a:endParaRPr>
          </a:p>
        </p:txBody>
      </p:sp>
      <p:pic>
        <p:nvPicPr>
          <p:cNvPr id="3077" name="图片 7" descr="屏幕剪辑"/>
          <p:cNvPicPr>
            <a:picLocks noChangeAspect="1"/>
          </p:cNvPicPr>
          <p:nvPr/>
        </p:nvPicPr>
        <p:blipFill>
          <a:blip r:embed="rId2" cstate="print"/>
          <a:srcRect/>
          <a:stretch>
            <a:fillRect/>
          </a:stretch>
        </p:blipFill>
        <p:spPr bwMode="auto">
          <a:xfrm>
            <a:off x="598488" y="3149600"/>
            <a:ext cx="8234362" cy="192088"/>
          </a:xfrm>
          <a:prstGeom prst="rect">
            <a:avLst/>
          </a:prstGeom>
          <a:noFill/>
          <a:ln w="9525">
            <a:noFill/>
            <a:miter lim="800000"/>
            <a:headEnd/>
            <a:tailEnd/>
          </a:ln>
        </p:spPr>
      </p:pic>
      <p:sp>
        <p:nvSpPr>
          <p:cNvPr id="6" name="文本框 4"/>
          <p:cNvSpPr txBox="1">
            <a:spLocks noChangeArrowheads="1"/>
          </p:cNvSpPr>
          <p:nvPr/>
        </p:nvSpPr>
        <p:spPr bwMode="auto">
          <a:xfrm>
            <a:off x="2925082" y="6262914"/>
            <a:ext cx="3105150" cy="369332"/>
          </a:xfrm>
          <a:prstGeom prst="rect">
            <a:avLst/>
          </a:prstGeom>
          <a:noFill/>
          <a:ln w="9525">
            <a:noFill/>
            <a:miter lim="800000"/>
            <a:headEnd/>
            <a:tailEnd/>
          </a:ln>
        </p:spPr>
        <p:txBody>
          <a:bodyPr>
            <a:spAutoFit/>
          </a:bodyPr>
          <a:lstStyle/>
          <a:p>
            <a:r>
              <a:rPr lang="en-US" altLang="zh-CN" dirty="0">
                <a:solidFill>
                  <a:srgbClr val="1E1CE3"/>
                </a:solidFill>
                <a:latin typeface="Calibri" pitchFamily="34" charset="0"/>
                <a:ea typeface="等线" pitchFamily="2" charset="-122"/>
              </a:rPr>
              <a:t>copyright </a:t>
            </a:r>
            <a:r>
              <a:rPr lang="en-US" altLang="zh-CN">
                <a:solidFill>
                  <a:srgbClr val="1E1CE3"/>
                </a:solidFill>
                <a:latin typeface="Calibri" pitchFamily="34" charset="0"/>
                <a:ea typeface="等线" pitchFamily="2" charset="-122"/>
              </a:rPr>
              <a:t>© 2022 </a:t>
            </a:r>
            <a:r>
              <a:rPr lang="en-US" altLang="zh-CN" dirty="0">
                <a:solidFill>
                  <a:srgbClr val="1E1CE3"/>
                </a:solidFill>
                <a:latin typeface="Calibri" pitchFamily="34" charset="0"/>
                <a:ea typeface="等线" pitchFamily="2" charset="-122"/>
              </a:rPr>
              <a:t>by Xu Dezhi</a:t>
            </a:r>
            <a:endParaRPr lang="zh-CN" altLang="en-US" dirty="0">
              <a:solidFill>
                <a:srgbClr val="1E1CE3"/>
              </a:solidFill>
              <a:latin typeface="Calibri" pitchFamily="34" charset="0"/>
              <a:ea typeface="等线"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706090"/>
          </a:xfrm>
        </p:spPr>
        <p:txBody>
          <a:bodyPr/>
          <a:lstStyle/>
          <a:p>
            <a:r>
              <a:rPr lang="zh-CN" altLang="en-US" dirty="0"/>
              <a:t>中间代码产生的场景</a:t>
            </a:r>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10</a:t>
            </a:fld>
            <a:endParaRPr lang="zh-CN" altLang="en-US"/>
          </a:p>
        </p:txBody>
      </p:sp>
      <p:sp>
        <p:nvSpPr>
          <p:cNvPr id="7" name="矩形 6"/>
          <p:cNvSpPr/>
          <p:nvPr/>
        </p:nvSpPr>
        <p:spPr>
          <a:xfrm>
            <a:off x="566555" y="2888940"/>
            <a:ext cx="8118902" cy="3474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spcAft>
                <a:spcPts val="600"/>
              </a:spcAft>
              <a:buSzPct val="50000"/>
              <a:buFont typeface="Wingdings" pitchFamily="2" charset="2"/>
              <a:buChar char="n"/>
            </a:pPr>
            <a:r>
              <a:rPr lang="zh-CN" altLang="en-US" sz="2400" dirty="0">
                <a:solidFill>
                  <a:srgbClr val="0033CC"/>
                </a:solidFill>
                <a:latin typeface="楷体" pitchFamily="49" charset="-122"/>
                <a:ea typeface="楷体" pitchFamily="49" charset="-122"/>
              </a:rPr>
              <a:t>语义规则中有子程序（指针）</a:t>
            </a:r>
            <a:endParaRPr lang="en-US" altLang="zh-CN" sz="2400" dirty="0">
              <a:solidFill>
                <a:srgbClr val="0033CC"/>
              </a:solidFill>
              <a:latin typeface="楷体" pitchFamily="49" charset="-122"/>
              <a:ea typeface="楷体" pitchFamily="49" charset="-122"/>
            </a:endParaRPr>
          </a:p>
          <a:p>
            <a:pPr marL="252000" lvl="1">
              <a:spcBef>
                <a:spcPts val="600"/>
              </a:spcBef>
              <a:buSzPct val="50000"/>
              <a:buFont typeface="Wingdings" pitchFamily="2" charset="2"/>
              <a:buChar char="Ø"/>
            </a:pPr>
            <a:r>
              <a:rPr lang="zh-CN" altLang="en-US" sz="2200" dirty="0">
                <a:solidFill>
                  <a:srgbClr val="C00000"/>
                </a:solidFill>
                <a:latin typeface="楷体" pitchFamily="49" charset="-122"/>
                <a:ea typeface="楷体" pitchFamily="49" charset="-122"/>
              </a:rPr>
              <a:t>属性</a:t>
            </a:r>
            <a:r>
              <a:rPr lang="en-US" altLang="zh-CN" sz="2200" dirty="0">
                <a:solidFill>
                  <a:srgbClr val="C00000"/>
                </a:solidFill>
                <a:latin typeface="楷体" pitchFamily="49" charset="-122"/>
                <a:ea typeface="楷体" pitchFamily="49" charset="-122"/>
              </a:rPr>
              <a:t>code</a:t>
            </a:r>
            <a:r>
              <a:rPr lang="zh-CN" altLang="en-US" sz="2200" dirty="0">
                <a:solidFill>
                  <a:srgbClr val="C00000"/>
                </a:solidFill>
                <a:latin typeface="楷体" pitchFamily="49" charset="-122"/>
                <a:ea typeface="楷体" pitchFamily="49" charset="-122"/>
              </a:rPr>
              <a:t>：</a:t>
            </a:r>
            <a:r>
              <a:rPr lang="zh-CN" altLang="en-US" sz="2200" dirty="0">
                <a:solidFill>
                  <a:srgbClr val="0033CC"/>
                </a:solidFill>
                <a:latin typeface="楷体" pitchFamily="49" charset="-122"/>
                <a:ea typeface="楷体" pitchFamily="49" charset="-122"/>
              </a:rPr>
              <a:t>三元式码，标识符的存储单元或三元式</a:t>
            </a:r>
            <a:r>
              <a:rPr lang="zh-CN" altLang="en-US" sz="2200" u="sng" dirty="0">
                <a:solidFill>
                  <a:srgbClr val="0033CC"/>
                </a:solidFill>
                <a:latin typeface="楷体" pitchFamily="49" charset="-122"/>
                <a:ea typeface="楷体" pitchFamily="49" charset="-122"/>
              </a:rPr>
              <a:t>表中的序号</a:t>
            </a:r>
            <a:r>
              <a:rPr lang="zh-CN" altLang="en-US" sz="2200" dirty="0">
                <a:solidFill>
                  <a:srgbClr val="0033CC"/>
                </a:solidFill>
                <a:latin typeface="楷体" pitchFamily="49" charset="-122"/>
                <a:ea typeface="楷体" pitchFamily="49" charset="-122"/>
              </a:rPr>
              <a:t>；</a:t>
            </a:r>
            <a:endParaRPr lang="en-US" altLang="zh-CN" sz="2200" dirty="0">
              <a:solidFill>
                <a:srgbClr val="0033CC"/>
              </a:solidFill>
              <a:latin typeface="楷体" pitchFamily="49" charset="-122"/>
              <a:ea typeface="楷体" pitchFamily="49" charset="-122"/>
            </a:endParaRPr>
          </a:p>
          <a:p>
            <a:pPr marL="1666875" lvl="1">
              <a:spcAft>
                <a:spcPts val="600"/>
              </a:spcAft>
              <a:buSzPct val="50000"/>
            </a:pPr>
            <a:r>
              <a:rPr lang="zh-CN" altLang="en-US" sz="2200" dirty="0">
                <a:solidFill>
                  <a:srgbClr val="0033CC"/>
                </a:solidFill>
                <a:latin typeface="楷体" pitchFamily="49" charset="-122"/>
                <a:ea typeface="楷体" pitchFamily="49" charset="-122"/>
              </a:rPr>
              <a:t>（代表了三元式序列或</a:t>
            </a:r>
            <a:r>
              <a:rPr lang="zh-CN" altLang="en-US" sz="2200" u="sng" dirty="0">
                <a:solidFill>
                  <a:srgbClr val="0033CC"/>
                </a:solidFill>
                <a:latin typeface="楷体" pitchFamily="49" charset="-122"/>
                <a:ea typeface="楷体" pitchFamily="49" charset="-122"/>
              </a:rPr>
              <a:t>许多三元式的集合</a:t>
            </a:r>
            <a:r>
              <a:rPr lang="zh-CN" altLang="en-US" sz="2200" dirty="0">
                <a:solidFill>
                  <a:srgbClr val="0033CC"/>
                </a:solidFill>
                <a:latin typeface="楷体" pitchFamily="49" charset="-122"/>
                <a:ea typeface="楷体" pitchFamily="49" charset="-122"/>
              </a:rPr>
              <a:t>）</a:t>
            </a:r>
            <a:endParaRPr lang="en-US" altLang="zh-CN" sz="2200" dirty="0">
              <a:solidFill>
                <a:srgbClr val="0033CC"/>
              </a:solidFill>
              <a:latin typeface="楷体" pitchFamily="49" charset="-122"/>
              <a:ea typeface="楷体" pitchFamily="49" charset="-122"/>
            </a:endParaRPr>
          </a:p>
          <a:p>
            <a:pPr marL="252000" lvl="1">
              <a:spcBef>
                <a:spcPts val="600"/>
              </a:spcBef>
              <a:spcAft>
                <a:spcPts val="600"/>
              </a:spcAft>
              <a:buSzPct val="50000"/>
              <a:buFont typeface="Wingdings" pitchFamily="2" charset="2"/>
              <a:buChar char="Ø"/>
            </a:pPr>
            <a:r>
              <a:rPr lang="zh-CN" altLang="en-US" sz="2200" dirty="0">
                <a:solidFill>
                  <a:srgbClr val="C00000"/>
                </a:solidFill>
                <a:latin typeface="楷体" pitchFamily="49" charset="-122"/>
                <a:ea typeface="楷体" pitchFamily="49" charset="-122"/>
              </a:rPr>
              <a:t>属性</a:t>
            </a:r>
            <a:r>
              <a:rPr lang="en-US" altLang="zh-CN" sz="2200" dirty="0">
                <a:solidFill>
                  <a:srgbClr val="C00000"/>
                </a:solidFill>
                <a:latin typeface="楷体" pitchFamily="49" charset="-122"/>
                <a:ea typeface="楷体" pitchFamily="49" charset="-122"/>
              </a:rPr>
              <a:t>name</a:t>
            </a:r>
            <a:r>
              <a:rPr lang="zh-CN" altLang="en-US" sz="2200" dirty="0">
                <a:solidFill>
                  <a:srgbClr val="C00000"/>
                </a:solidFill>
                <a:latin typeface="楷体" pitchFamily="49" charset="-122"/>
                <a:ea typeface="楷体" pitchFamily="49" charset="-122"/>
              </a:rPr>
              <a:t>：</a:t>
            </a:r>
            <a:r>
              <a:rPr lang="zh-CN" altLang="en-US" sz="2200" dirty="0">
                <a:solidFill>
                  <a:srgbClr val="0033CC"/>
                </a:solidFill>
                <a:latin typeface="楷体" pitchFamily="49" charset="-122"/>
                <a:ea typeface="楷体" pitchFamily="49" charset="-122"/>
              </a:rPr>
              <a:t>标识符的名字；</a:t>
            </a:r>
            <a:endParaRPr lang="en-US" altLang="zh-CN" sz="2200" dirty="0">
              <a:solidFill>
                <a:srgbClr val="0033CC"/>
              </a:solidFill>
              <a:latin typeface="楷体" pitchFamily="49" charset="-122"/>
              <a:ea typeface="楷体" pitchFamily="49" charset="-122"/>
            </a:endParaRPr>
          </a:p>
          <a:p>
            <a:pPr marL="252000" lvl="1">
              <a:spcBef>
                <a:spcPts val="600"/>
              </a:spcBef>
              <a:spcAft>
                <a:spcPts val="600"/>
              </a:spcAft>
              <a:buSzPct val="50000"/>
              <a:buFont typeface="Wingdings" pitchFamily="2" charset="2"/>
              <a:buChar char="Ø"/>
            </a:pPr>
            <a:r>
              <a:rPr lang="zh-CN" altLang="en-US" sz="2200" dirty="0">
                <a:solidFill>
                  <a:srgbClr val="C00000"/>
                </a:solidFill>
                <a:latin typeface="楷体" pitchFamily="49" charset="-122"/>
                <a:ea typeface="楷体" pitchFamily="49" charset="-122"/>
              </a:rPr>
              <a:t>函数（子程序）</a:t>
            </a:r>
            <a:r>
              <a:rPr lang="en-US" altLang="zh-CN" sz="2200" dirty="0">
                <a:solidFill>
                  <a:srgbClr val="C00000"/>
                </a:solidFill>
                <a:latin typeface="楷体" pitchFamily="49" charset="-122"/>
                <a:ea typeface="楷体" pitchFamily="49" charset="-122"/>
              </a:rPr>
              <a:t>trip</a:t>
            </a:r>
            <a:r>
              <a:rPr lang="zh-CN" altLang="en-US" sz="2200" dirty="0">
                <a:solidFill>
                  <a:srgbClr val="C00000"/>
                </a:solidFill>
                <a:latin typeface="楷体" pitchFamily="49" charset="-122"/>
                <a:ea typeface="楷体" pitchFamily="49" charset="-122"/>
              </a:rPr>
              <a:t>：</a:t>
            </a:r>
            <a:r>
              <a:rPr lang="zh-CN" altLang="en-US" sz="2200" dirty="0">
                <a:solidFill>
                  <a:srgbClr val="0033CC"/>
                </a:solidFill>
                <a:latin typeface="楷体" pitchFamily="49" charset="-122"/>
                <a:ea typeface="楷体" pitchFamily="49" charset="-122"/>
              </a:rPr>
              <a:t>生成一个三元式（不发送到文件中）；</a:t>
            </a:r>
            <a:endParaRPr lang="en-US" altLang="zh-CN" sz="2200" dirty="0">
              <a:solidFill>
                <a:srgbClr val="0033CC"/>
              </a:solidFill>
              <a:latin typeface="楷体" pitchFamily="49" charset="-122"/>
              <a:ea typeface="楷体" pitchFamily="49" charset="-122"/>
            </a:endParaRPr>
          </a:p>
          <a:p>
            <a:pPr marL="252000" lvl="1">
              <a:spcBef>
                <a:spcPts val="600"/>
              </a:spcBef>
              <a:spcAft>
                <a:spcPts val="600"/>
              </a:spcAft>
              <a:buSzPct val="50000"/>
              <a:buFont typeface="Wingdings" pitchFamily="2" charset="2"/>
              <a:buChar char="Ø"/>
            </a:pPr>
            <a:r>
              <a:rPr lang="zh-CN" altLang="en-US" sz="2200" dirty="0">
                <a:solidFill>
                  <a:srgbClr val="C00000"/>
                </a:solidFill>
                <a:latin typeface="楷体" pitchFamily="49" charset="-122"/>
                <a:ea typeface="楷体" pitchFamily="49" charset="-122"/>
              </a:rPr>
              <a:t>函数</a:t>
            </a:r>
            <a:r>
              <a:rPr lang="en-US" altLang="zh-CN" sz="2200" dirty="0">
                <a:solidFill>
                  <a:srgbClr val="C00000"/>
                </a:solidFill>
                <a:latin typeface="楷体" pitchFamily="49" charset="-122"/>
                <a:ea typeface="楷体" pitchFamily="49" charset="-122"/>
              </a:rPr>
              <a:t>entry</a:t>
            </a:r>
            <a:r>
              <a:rPr lang="zh-CN" altLang="en-US" sz="2200" dirty="0">
                <a:solidFill>
                  <a:srgbClr val="C00000"/>
                </a:solidFill>
                <a:latin typeface="楷体" pitchFamily="49" charset="-122"/>
                <a:ea typeface="楷体" pitchFamily="49" charset="-122"/>
              </a:rPr>
              <a:t>：</a:t>
            </a:r>
            <a:r>
              <a:rPr lang="zh-CN" altLang="en-US" sz="2200" dirty="0">
                <a:solidFill>
                  <a:srgbClr val="0033CC"/>
                </a:solidFill>
                <a:latin typeface="楷体" pitchFamily="49" charset="-122"/>
                <a:ea typeface="楷体" pitchFamily="49" charset="-122"/>
              </a:rPr>
              <a:t>返回标识符在符号表中的位置或存储位置。</a:t>
            </a:r>
            <a:endParaRPr lang="en-US" altLang="zh-CN" sz="2200" dirty="0">
              <a:solidFill>
                <a:srgbClr val="0033CC"/>
              </a:solidFill>
              <a:latin typeface="楷体" pitchFamily="49" charset="-122"/>
              <a:ea typeface="楷体" pitchFamily="49" charset="-122"/>
            </a:endParaRPr>
          </a:p>
          <a:p>
            <a:pPr>
              <a:spcBef>
                <a:spcPts val="600"/>
              </a:spcBef>
              <a:spcAft>
                <a:spcPts val="600"/>
              </a:spcAft>
              <a:buSzPct val="50000"/>
              <a:buFont typeface="Wingdings" pitchFamily="2" charset="2"/>
              <a:buChar char="n"/>
            </a:pPr>
            <a:r>
              <a:rPr lang="zh-CN" altLang="en-US" sz="2400" dirty="0">
                <a:solidFill>
                  <a:srgbClr val="0033CC"/>
                </a:solidFill>
                <a:latin typeface="楷体" pitchFamily="49" charset="-122"/>
                <a:ea typeface="楷体" pitchFamily="49" charset="-122"/>
              </a:rPr>
              <a:t>以上都是由</a:t>
            </a:r>
            <a:r>
              <a:rPr lang="zh-CN" altLang="en-US" sz="2400" dirty="0">
                <a:solidFill>
                  <a:srgbClr val="FC02A9"/>
                </a:solidFill>
                <a:latin typeface="楷体" pitchFamily="49" charset="-122"/>
                <a:ea typeface="楷体" pitchFamily="49" charset="-122"/>
              </a:rPr>
              <a:t>写编译程序的</a:t>
            </a:r>
            <a:r>
              <a:rPr lang="zh-CN" altLang="en-US" sz="2400" dirty="0">
                <a:solidFill>
                  <a:srgbClr val="C00000"/>
                </a:solidFill>
                <a:latin typeface="楷体" pitchFamily="49" charset="-122"/>
                <a:ea typeface="楷体" pitchFamily="49" charset="-122"/>
              </a:rPr>
              <a:t>程序员编程。</a:t>
            </a:r>
          </a:p>
        </p:txBody>
      </p:sp>
      <p:graphicFrame>
        <p:nvGraphicFramePr>
          <p:cNvPr id="8" name="表格 7"/>
          <p:cNvGraphicFramePr>
            <a:graphicFrameLocks noGrp="1"/>
          </p:cNvGraphicFramePr>
          <p:nvPr/>
        </p:nvGraphicFramePr>
        <p:xfrm>
          <a:off x="929856" y="764704"/>
          <a:ext cx="7284288" cy="1981200"/>
        </p:xfrm>
        <a:graphic>
          <a:graphicData uri="http://schemas.openxmlformats.org/drawingml/2006/table">
            <a:tbl>
              <a:tblPr/>
              <a:tblGrid>
                <a:gridCol w="1883688">
                  <a:extLst>
                    <a:ext uri="{9D8B030D-6E8A-4147-A177-3AD203B41FA5}">
                      <a16:colId xmlns:a16="http://schemas.microsoft.com/office/drawing/2014/main" val="20000"/>
                    </a:ext>
                  </a:extLst>
                </a:gridCol>
                <a:gridCol w="5400600">
                  <a:extLst>
                    <a:ext uri="{9D8B030D-6E8A-4147-A177-3AD203B41FA5}">
                      <a16:colId xmlns:a16="http://schemas.microsoft.com/office/drawing/2014/main" val="20001"/>
                    </a:ext>
                  </a:extLst>
                </a:gridCol>
              </a:tblGrid>
              <a:tr h="292608">
                <a:tc>
                  <a:txBody>
                    <a:bodyPr/>
                    <a:lstStyle/>
                    <a:p>
                      <a:r>
                        <a:rPr lang="zh-CN" altLang="en-US" sz="2000" dirty="0">
                          <a:latin typeface="楷体" pitchFamily="49" charset="-122"/>
                          <a:ea typeface="楷体" pitchFamily="49" charset="-122"/>
                        </a:rPr>
                        <a:t>产生式</a:t>
                      </a:r>
                    </a:p>
                  </a:txBody>
                  <a:tcPr>
                    <a:lnL w="12700" cmpd="sng">
                      <a:solidFill>
                        <a:schemeClr val="tx1"/>
                      </a:solidFill>
                      <a:prstDash val="solid"/>
                    </a:lnL>
                    <a:lnR w="12700" cap="flat" cmpd="sng" algn="ctr">
                      <a:noFill/>
                      <a:prstDash val="solid"/>
                      <a:round/>
                      <a:headEnd type="none" w="med" len="med"/>
                      <a:tailEnd type="none" w="med" len="med"/>
                    </a:lnR>
                    <a:lnT w="12700" cmpd="sng">
                      <a:solidFill>
                        <a:schemeClr val="tx1"/>
                      </a:solidFill>
                      <a:prstDash val="solid"/>
                    </a:lnT>
                    <a:lnB w="12700" cap="flat" cmpd="sng" algn="ctr">
                      <a:noFill/>
                      <a:prstDash val="solid"/>
                      <a:round/>
                      <a:headEnd type="none" w="med" len="med"/>
                      <a:tailEnd type="none" w="med" len="med"/>
                    </a:lnB>
                  </a:tcPr>
                </a:tc>
                <a:tc>
                  <a:txBody>
                    <a:bodyPr/>
                    <a:lstStyle/>
                    <a:p>
                      <a:r>
                        <a:rPr lang="zh-CN" altLang="en-US" sz="2000" dirty="0">
                          <a:latin typeface="楷体" pitchFamily="49" charset="-122"/>
                          <a:ea typeface="楷体" pitchFamily="49" charset="-122"/>
                        </a:rPr>
                        <a:t>语义规则</a:t>
                      </a:r>
                    </a:p>
                  </a:txBody>
                  <a:tcPr>
                    <a:lnL w="12700" cap="flat" cmpd="sng" algn="ctr">
                      <a:no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292608">
                <a:tc>
                  <a:txBody>
                    <a:bodyPr/>
                    <a:lstStyle/>
                    <a:p>
                      <a:r>
                        <a:rPr lang="en-US" altLang="zh-CN" sz="2000" dirty="0">
                          <a:latin typeface="楷体" pitchFamily="49" charset="-122"/>
                          <a:ea typeface="楷体" pitchFamily="49" charset="-122"/>
                        </a:rPr>
                        <a:t>A</a:t>
                      </a:r>
                      <a:r>
                        <a:rPr lang="zh-CN" altLang="en-US" sz="2000" dirty="0">
                          <a:latin typeface="等线 Light" pitchFamily="2" charset="-122"/>
                          <a:ea typeface="等线 Light" pitchFamily="2" charset="-122"/>
                        </a:rPr>
                        <a:t>→</a:t>
                      </a:r>
                      <a:r>
                        <a:rPr lang="en-US" altLang="zh-CN" sz="2000" dirty="0">
                          <a:latin typeface="楷体" pitchFamily="49" charset="-122"/>
                          <a:ea typeface="楷体" pitchFamily="49" charset="-122"/>
                        </a:rPr>
                        <a:t>id=E</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40000"/>
                        <a:lumOff val="60000"/>
                      </a:schemeClr>
                    </a:solidFill>
                  </a:tcPr>
                </a:tc>
                <a:tc>
                  <a:txBody>
                    <a:bodyPr/>
                    <a:lstStyle/>
                    <a:p>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A.code</a:t>
                      </a:r>
                      <a:r>
                        <a:rPr lang="en-US" altLang="zh-CN" sz="2000" dirty="0">
                          <a:latin typeface="楷体" pitchFamily="49" charset="-122"/>
                          <a:ea typeface="楷体" pitchFamily="49" charset="-122"/>
                        </a:rPr>
                        <a:t>=trip(=,entry(id.name),</a:t>
                      </a:r>
                      <a:r>
                        <a:rPr lang="en-US" altLang="zh-CN" sz="2000" dirty="0" err="1">
                          <a:latin typeface="楷体" pitchFamily="49" charset="-122"/>
                          <a:ea typeface="楷体" pitchFamily="49" charset="-122"/>
                        </a:rPr>
                        <a:t>E.code</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1"/>
                  </a:ext>
                </a:extLst>
              </a:tr>
              <a:tr h="292608">
                <a:tc>
                  <a:txBody>
                    <a:bodyPr/>
                    <a:lstStyle/>
                    <a:p>
                      <a:r>
                        <a:rPr lang="en-US" altLang="zh-CN" sz="2000" dirty="0">
                          <a:latin typeface="楷体" pitchFamily="49" charset="-122"/>
                          <a:ea typeface="楷体" pitchFamily="49" charset="-122"/>
                        </a:rPr>
                        <a:t>E</a:t>
                      </a:r>
                      <a:r>
                        <a:rPr lang="zh-CN" altLang="en-US" sz="2000" dirty="0">
                          <a:latin typeface="等线 Light" pitchFamily="2" charset="-122"/>
                          <a:ea typeface="等线 Light" pitchFamily="2" charset="-122"/>
                        </a:rPr>
                        <a:t>→</a:t>
                      </a:r>
                      <a:r>
                        <a:rPr lang="en-US" altLang="zh-CN" sz="2000" dirty="0">
                          <a:latin typeface="楷体" pitchFamily="49" charset="-122"/>
                          <a:ea typeface="楷体" pitchFamily="49" charset="-122"/>
                        </a:rPr>
                        <a:t>E</a:t>
                      </a:r>
                      <a:r>
                        <a:rPr lang="en-US" altLang="zh-CN" sz="2000" baseline="-25000" dirty="0">
                          <a:latin typeface="楷体" pitchFamily="49" charset="-122"/>
                          <a:ea typeface="楷体" pitchFamily="49" charset="-122"/>
                        </a:rPr>
                        <a:t>1</a:t>
                      </a:r>
                      <a:r>
                        <a:rPr lang="en-US" altLang="zh-CN" sz="2000" dirty="0">
                          <a:latin typeface="楷体" pitchFamily="49" charset="-122"/>
                          <a:ea typeface="楷体" pitchFamily="49" charset="-122"/>
                        </a:rPr>
                        <a:t>+E</a:t>
                      </a:r>
                      <a:r>
                        <a:rPr lang="en-US" altLang="zh-CN" sz="2000" baseline="-25000" dirty="0">
                          <a:latin typeface="楷体" pitchFamily="49" charset="-122"/>
                          <a:ea typeface="楷体" pitchFamily="49" charset="-122"/>
                        </a:rPr>
                        <a:t>2</a:t>
                      </a:r>
                      <a:endParaRPr lang="zh-CN" altLang="en-US" sz="2000" baseline="-25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E.code</a:t>
                      </a:r>
                      <a:r>
                        <a:rPr lang="en-US" altLang="zh-CN" sz="2000" dirty="0">
                          <a:latin typeface="楷体" pitchFamily="49" charset="-122"/>
                          <a:ea typeface="楷体" pitchFamily="49" charset="-122"/>
                        </a:rPr>
                        <a:t>=trip(+,E</a:t>
                      </a:r>
                      <a:r>
                        <a:rPr lang="en-US" altLang="zh-CN" sz="2000" baseline="-25000" dirty="0">
                          <a:latin typeface="楷体" pitchFamily="49" charset="-122"/>
                          <a:ea typeface="楷体" pitchFamily="49" charset="-122"/>
                        </a:rPr>
                        <a:t>1</a:t>
                      </a:r>
                      <a:r>
                        <a:rPr lang="en-US" altLang="zh-CN" sz="2000" dirty="0">
                          <a:latin typeface="楷体" pitchFamily="49" charset="-122"/>
                          <a:ea typeface="楷体" pitchFamily="49" charset="-122"/>
                        </a:rPr>
                        <a:t>.code,E</a:t>
                      </a:r>
                      <a:r>
                        <a:rPr lang="en-US" altLang="zh-CN" sz="2000" baseline="-25000" dirty="0">
                          <a:latin typeface="楷体" pitchFamily="49" charset="-122"/>
                          <a:ea typeface="楷体" pitchFamily="49" charset="-122"/>
                        </a:rPr>
                        <a:t>2</a:t>
                      </a:r>
                      <a:r>
                        <a:rPr lang="en-US" altLang="zh-CN" sz="2000" dirty="0">
                          <a:latin typeface="楷体" pitchFamily="49" charset="-122"/>
                          <a:ea typeface="楷体" pitchFamily="49" charset="-122"/>
                        </a:rPr>
                        <a:t>.code)}</a:t>
                      </a:r>
                      <a:endParaRPr lang="zh-CN" altLang="en-US" sz="2000" dirty="0">
                        <a:latin typeface="楷体" pitchFamily="49" charset="-122"/>
                        <a:ea typeface="楷体" pitchFamily="49"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292608">
                <a:tc>
                  <a:txBody>
                    <a:bodyPr/>
                    <a:lstStyle/>
                    <a:p>
                      <a:r>
                        <a:rPr lang="en-US" altLang="zh-CN" sz="2000" dirty="0">
                          <a:latin typeface="楷体" pitchFamily="49" charset="-122"/>
                          <a:ea typeface="楷体" pitchFamily="49" charset="-122"/>
                        </a:rPr>
                        <a:t>E</a:t>
                      </a:r>
                      <a:r>
                        <a:rPr lang="zh-CN" altLang="en-US" sz="2000" dirty="0">
                          <a:latin typeface="等线 Light" pitchFamily="2" charset="-122"/>
                          <a:ea typeface="等线 Light" pitchFamily="2" charset="-122"/>
                        </a:rPr>
                        <a:t>→</a:t>
                      </a:r>
                      <a:r>
                        <a:rPr lang="en-US" altLang="zh-CN" sz="2000" dirty="0">
                          <a:latin typeface="楷体" pitchFamily="49" charset="-122"/>
                          <a:ea typeface="楷体" pitchFamily="49" charset="-122"/>
                        </a:rPr>
                        <a:t>E</a:t>
                      </a:r>
                      <a:r>
                        <a:rPr lang="en-US" altLang="zh-CN" sz="2000" baseline="-25000" dirty="0">
                          <a:latin typeface="楷体" pitchFamily="49" charset="-122"/>
                          <a:ea typeface="楷体" pitchFamily="49" charset="-122"/>
                        </a:rPr>
                        <a:t>1</a:t>
                      </a:r>
                      <a:r>
                        <a:rPr lang="en-US" altLang="zh-CN" sz="2000" dirty="0">
                          <a:latin typeface="楷体" pitchFamily="49" charset="-122"/>
                          <a:ea typeface="楷体" pitchFamily="49" charset="-122"/>
                        </a:rPr>
                        <a:t>*E</a:t>
                      </a:r>
                      <a:r>
                        <a:rPr lang="en-US" altLang="zh-CN" sz="2000" baseline="-25000" dirty="0">
                          <a:latin typeface="楷体" pitchFamily="49" charset="-122"/>
                          <a:ea typeface="楷体" pitchFamily="49" charset="-122"/>
                        </a:rPr>
                        <a:t>2</a:t>
                      </a:r>
                      <a:endParaRPr lang="zh-CN" altLang="en-US" sz="2000" baseline="-25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E.code</a:t>
                      </a:r>
                      <a:r>
                        <a:rPr lang="en-US" altLang="zh-CN" sz="2000" dirty="0">
                          <a:latin typeface="楷体" pitchFamily="49" charset="-122"/>
                          <a:ea typeface="楷体" pitchFamily="49" charset="-122"/>
                        </a:rPr>
                        <a:t>=trip(</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,E</a:t>
                      </a:r>
                      <a:r>
                        <a:rPr lang="en-US" altLang="zh-CN" sz="2000" baseline="-25000" dirty="0">
                          <a:latin typeface="楷体" pitchFamily="49" charset="-122"/>
                          <a:ea typeface="楷体" pitchFamily="49" charset="-122"/>
                        </a:rPr>
                        <a:t>1</a:t>
                      </a:r>
                      <a:r>
                        <a:rPr lang="en-US" altLang="zh-CN" sz="2000" dirty="0">
                          <a:latin typeface="楷体" pitchFamily="49" charset="-122"/>
                          <a:ea typeface="楷体" pitchFamily="49" charset="-122"/>
                        </a:rPr>
                        <a:t>.code,E</a:t>
                      </a:r>
                      <a:r>
                        <a:rPr lang="en-US" altLang="zh-CN" sz="2000" baseline="-25000" dirty="0">
                          <a:latin typeface="楷体" pitchFamily="49" charset="-122"/>
                          <a:ea typeface="楷体" pitchFamily="49" charset="-122"/>
                        </a:rPr>
                        <a:t>2</a:t>
                      </a:r>
                      <a:r>
                        <a:rPr lang="en-US" altLang="zh-CN" sz="2000" dirty="0">
                          <a:latin typeface="楷体" pitchFamily="49" charset="-122"/>
                          <a:ea typeface="楷体" pitchFamily="49" charset="-122"/>
                        </a:rPr>
                        <a:t>.code)}</a:t>
                      </a:r>
                      <a:endParaRPr lang="zh-CN" altLang="en-US" sz="2000" dirty="0">
                        <a:latin typeface="楷体" pitchFamily="49" charset="-122"/>
                        <a:ea typeface="楷体" pitchFamily="49"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3"/>
                  </a:ext>
                </a:extLst>
              </a:tr>
              <a:tr h="292608">
                <a:tc>
                  <a:txBody>
                    <a:bodyPr/>
                    <a:lstStyle/>
                    <a:p>
                      <a:r>
                        <a:rPr lang="en-US" altLang="zh-CN" sz="2000" dirty="0">
                          <a:latin typeface="楷体" pitchFamily="49" charset="-122"/>
                          <a:ea typeface="楷体" pitchFamily="49" charset="-122"/>
                        </a:rPr>
                        <a:t>E</a:t>
                      </a:r>
                      <a:r>
                        <a:rPr lang="zh-CN" altLang="en-US" sz="2000" dirty="0">
                          <a:latin typeface="等线 Light" pitchFamily="2" charset="-122"/>
                          <a:ea typeface="等线 Light" pitchFamily="2" charset="-122"/>
                        </a:rPr>
                        <a:t>→</a:t>
                      </a:r>
                      <a:r>
                        <a:rPr lang="en-US" altLang="zh-CN" sz="2000" dirty="0">
                          <a:latin typeface="楷体" pitchFamily="49" charset="-122"/>
                          <a:ea typeface="楷体" pitchFamily="49" charset="-122"/>
                        </a:rPr>
                        <a:t>id</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solidFill>
                        <a:schemeClr val="tx1"/>
                      </a:solidFill>
                      <a:prstDash val="solid"/>
                    </a:lnB>
                  </a:tcPr>
                </a:tc>
                <a:tc>
                  <a:txBody>
                    <a:bodyPr/>
                    <a:lstStyle/>
                    <a:p>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E.code</a:t>
                      </a:r>
                      <a:r>
                        <a:rPr lang="en-US" altLang="zh-CN" sz="2000" dirty="0">
                          <a:latin typeface="楷体" pitchFamily="49" charset="-122"/>
                          <a:ea typeface="楷体" pitchFamily="49" charset="-122"/>
                        </a:rPr>
                        <a:t>=entry(id.name)}</a:t>
                      </a:r>
                      <a:endParaRPr lang="zh-CN" altLang="en-US" sz="2000" dirty="0">
                        <a:latin typeface="楷体" pitchFamily="49" charset="-122"/>
                        <a:ea typeface="楷体" pitchFamily="49"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lstStyle/>
          <a:p>
            <a:r>
              <a:rPr lang="zh-CN" altLang="en-US" dirty="0"/>
              <a:t>过程调用语句的文法</a:t>
            </a:r>
          </a:p>
        </p:txBody>
      </p:sp>
      <p:sp>
        <p:nvSpPr>
          <p:cNvPr id="3" name="内容占位符 2"/>
          <p:cNvSpPr>
            <a:spLocks noGrp="1"/>
          </p:cNvSpPr>
          <p:nvPr>
            <p:ph idx="1"/>
          </p:nvPr>
        </p:nvSpPr>
        <p:spPr>
          <a:xfrm>
            <a:off x="457200" y="1268760"/>
            <a:ext cx="8229600" cy="4857403"/>
          </a:xfrm>
        </p:spPr>
        <p:txBody>
          <a:bodyPr>
            <a:normAutofit/>
          </a:bodyPr>
          <a:lstStyle/>
          <a:p>
            <a:pPr marL="1257300">
              <a:spcAft>
                <a:spcPts val="0"/>
              </a:spcAft>
              <a:buNone/>
            </a:pPr>
            <a:r>
              <a:rPr lang="en-US" altLang="zh-CN" dirty="0"/>
              <a:t>S</a:t>
            </a:r>
            <a:r>
              <a:rPr lang="zh-CN" altLang="en-US" dirty="0">
                <a:sym typeface="Symbol" pitchFamily="18" charset="2"/>
              </a:rPr>
              <a:t></a:t>
            </a:r>
            <a:r>
              <a:rPr lang="en-US" altLang="zh-CN" dirty="0"/>
              <a:t>call id(</a:t>
            </a:r>
            <a:r>
              <a:rPr lang="en-US" altLang="zh-CN" dirty="0" err="1"/>
              <a:t>Elist</a:t>
            </a:r>
            <a:r>
              <a:rPr lang="en-US" altLang="zh-CN" dirty="0"/>
              <a:t>)</a:t>
            </a:r>
          </a:p>
          <a:p>
            <a:pPr marL="1257300">
              <a:spcAft>
                <a:spcPts val="0"/>
              </a:spcAft>
              <a:buNone/>
            </a:pPr>
            <a:r>
              <a:rPr lang="en-US" altLang="zh-CN" dirty="0" err="1"/>
              <a:t>Elist</a:t>
            </a:r>
            <a:r>
              <a:rPr lang="zh-CN" altLang="en-US" dirty="0">
                <a:sym typeface="Symbol" pitchFamily="18" charset="2"/>
              </a:rPr>
              <a:t></a:t>
            </a:r>
            <a:r>
              <a:rPr lang="en-US" altLang="zh-CN" dirty="0" err="1"/>
              <a:t>Elist,E</a:t>
            </a:r>
            <a:endParaRPr lang="en-US" altLang="zh-CN" dirty="0"/>
          </a:p>
          <a:p>
            <a:pPr marL="1257300">
              <a:spcAft>
                <a:spcPts val="1200"/>
              </a:spcAft>
              <a:buNone/>
            </a:pPr>
            <a:r>
              <a:rPr lang="en-US" altLang="zh-CN" dirty="0" err="1"/>
              <a:t>Elist</a:t>
            </a:r>
            <a:r>
              <a:rPr lang="zh-CN" altLang="en-US" dirty="0">
                <a:sym typeface="Symbol" pitchFamily="18" charset="2"/>
              </a:rPr>
              <a:t></a:t>
            </a:r>
            <a:r>
              <a:rPr lang="en-US" altLang="zh-CN" dirty="0"/>
              <a:t>E</a:t>
            </a:r>
          </a:p>
          <a:p>
            <a:r>
              <a:rPr lang="zh-CN" altLang="en-US" dirty="0"/>
              <a:t>生成的三地址代码的形式</a:t>
            </a:r>
            <a:endParaRPr lang="en-US" altLang="zh-CN" dirty="0"/>
          </a:p>
          <a:p>
            <a:pPr marL="1257300">
              <a:buNone/>
            </a:pPr>
            <a:r>
              <a:rPr lang="en-US" altLang="zh-CN" sz="2400" dirty="0" err="1"/>
              <a:t>param</a:t>
            </a:r>
            <a:r>
              <a:rPr lang="en-US" altLang="zh-CN" sz="2400" dirty="0"/>
              <a:t> E</a:t>
            </a:r>
            <a:r>
              <a:rPr lang="en-US" altLang="zh-CN" sz="2400" baseline="-25000" dirty="0"/>
              <a:t>1</a:t>
            </a:r>
          </a:p>
          <a:p>
            <a:pPr marL="1257300">
              <a:buNone/>
            </a:pPr>
            <a:r>
              <a:rPr lang="en-US" altLang="zh-CN" sz="2400" dirty="0" err="1"/>
              <a:t>param</a:t>
            </a:r>
            <a:r>
              <a:rPr lang="en-US" altLang="zh-CN" sz="2400" dirty="0"/>
              <a:t> E</a:t>
            </a:r>
            <a:r>
              <a:rPr lang="en-US" altLang="zh-CN" sz="2400" baseline="-25000" dirty="0"/>
              <a:t>2</a:t>
            </a:r>
          </a:p>
          <a:p>
            <a:pPr marL="1257300">
              <a:buNone/>
            </a:pPr>
            <a:r>
              <a:rPr lang="en-US" altLang="zh-CN" sz="2400" dirty="0"/>
              <a:t>...</a:t>
            </a:r>
          </a:p>
          <a:p>
            <a:pPr marL="1257300">
              <a:buNone/>
            </a:pPr>
            <a:r>
              <a:rPr lang="en-US" altLang="zh-CN" sz="2400" dirty="0" err="1"/>
              <a:t>param</a:t>
            </a:r>
            <a:r>
              <a:rPr lang="en-US" altLang="zh-CN" sz="2400" dirty="0"/>
              <a:t> E</a:t>
            </a:r>
            <a:r>
              <a:rPr lang="en-US" altLang="zh-CN" sz="2400" baseline="-25000" dirty="0"/>
              <a:t>n</a:t>
            </a:r>
          </a:p>
          <a:p>
            <a:pPr marL="1257300">
              <a:buNone/>
            </a:pPr>
            <a:r>
              <a:rPr lang="en-US" altLang="zh-CN" sz="2400" dirty="0"/>
              <a:t>call </a:t>
            </a:r>
            <a:r>
              <a:rPr lang="en-US" altLang="zh-CN" sz="2400" dirty="0" err="1"/>
              <a:t>id,n</a:t>
            </a:r>
            <a:endParaRPr lang="zh-CN" altLang="en-US" sz="2400" dirty="0"/>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100</a:t>
            </a:fld>
            <a:endParaRPr lang="zh-CN" alt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706090"/>
          </a:xfrm>
        </p:spPr>
        <p:txBody>
          <a:bodyPr/>
          <a:lstStyle/>
          <a:p>
            <a:r>
              <a:rPr lang="zh-CN" altLang="en-US" dirty="0"/>
              <a:t>翻译思路</a:t>
            </a:r>
          </a:p>
        </p:txBody>
      </p:sp>
      <p:sp>
        <p:nvSpPr>
          <p:cNvPr id="3" name="内容占位符 2"/>
          <p:cNvSpPr>
            <a:spLocks noGrp="1"/>
          </p:cNvSpPr>
          <p:nvPr>
            <p:ph idx="1"/>
          </p:nvPr>
        </p:nvSpPr>
        <p:spPr>
          <a:xfrm>
            <a:off x="457200" y="980728"/>
            <a:ext cx="8229600" cy="5400600"/>
          </a:xfrm>
        </p:spPr>
        <p:txBody>
          <a:bodyPr>
            <a:noAutofit/>
          </a:bodyPr>
          <a:lstStyle/>
          <a:p>
            <a:r>
              <a:rPr lang="zh-CN" altLang="en-US" sz="2400" dirty="0"/>
              <a:t>在处理实参的过程中，</a:t>
            </a:r>
            <a:r>
              <a:rPr lang="zh-CN" altLang="en-US" sz="2400" dirty="0">
                <a:solidFill>
                  <a:srgbClr val="FF0000"/>
                </a:solidFill>
              </a:rPr>
              <a:t>生成对参数表达式求值的代码</a:t>
            </a:r>
            <a:r>
              <a:rPr lang="zh-CN" altLang="en-US" sz="2400" dirty="0"/>
              <a:t>，并记住每个实参的地址；</a:t>
            </a:r>
            <a:endParaRPr lang="en-US" altLang="zh-CN" sz="2400" dirty="0"/>
          </a:p>
          <a:p>
            <a:r>
              <a:rPr lang="zh-CN" altLang="en-US" sz="2400" dirty="0"/>
              <a:t>在生成</a:t>
            </a:r>
            <a:r>
              <a:rPr lang="en-US" altLang="zh-CN" sz="2400" dirty="0"/>
              <a:t>call</a:t>
            </a:r>
            <a:r>
              <a:rPr lang="zh-CN" altLang="en-US" sz="2400" dirty="0"/>
              <a:t>语句前，按顺序为每个实参生成一条</a:t>
            </a:r>
            <a:r>
              <a:rPr lang="en-US" altLang="zh-CN" sz="2400" dirty="0" err="1"/>
              <a:t>param</a:t>
            </a:r>
            <a:r>
              <a:rPr lang="zh-CN" altLang="en-US" sz="2400" dirty="0"/>
              <a:t>语句；</a:t>
            </a:r>
            <a:endParaRPr lang="en-US" altLang="zh-CN" sz="2400" dirty="0"/>
          </a:p>
          <a:p>
            <a:r>
              <a:rPr lang="zh-CN" altLang="en-US" sz="2400" dirty="0"/>
              <a:t>数据结构：队列；</a:t>
            </a:r>
            <a:endParaRPr lang="en-US" altLang="zh-CN" sz="2400" dirty="0"/>
          </a:p>
          <a:p>
            <a:r>
              <a:rPr lang="zh-CN" altLang="en-US" sz="2400" dirty="0"/>
              <a:t>语义动作</a:t>
            </a:r>
            <a:endParaRPr lang="en-US" altLang="zh-CN" sz="2400" dirty="0"/>
          </a:p>
          <a:p>
            <a:pPr lvl="1"/>
            <a:r>
              <a:rPr lang="en-US" altLang="zh-CN" sz="2300" dirty="0" err="1"/>
              <a:t>Elist</a:t>
            </a:r>
            <a:r>
              <a:rPr lang="zh-CN" altLang="en-US" sz="2300" dirty="0">
                <a:latin typeface="Comic Sans MS" pitchFamily="66" charset="0"/>
              </a:rPr>
              <a:t>→</a:t>
            </a:r>
            <a:r>
              <a:rPr lang="en-US" altLang="zh-CN" sz="2300" dirty="0" err="1"/>
              <a:t>Elist,E</a:t>
            </a:r>
            <a:endParaRPr lang="en-US" altLang="zh-CN" sz="2300" dirty="0"/>
          </a:p>
          <a:p>
            <a:pPr lvl="1"/>
            <a:r>
              <a:rPr lang="zh-CN" altLang="en-US" sz="2300" dirty="0"/>
              <a:t>将表达式</a:t>
            </a:r>
            <a:r>
              <a:rPr lang="en-US" altLang="zh-CN" sz="2300" dirty="0"/>
              <a:t>E</a:t>
            </a:r>
            <a:r>
              <a:rPr lang="zh-CN" altLang="en-US" sz="2300" dirty="0"/>
              <a:t>的存放地址</a:t>
            </a:r>
            <a:r>
              <a:rPr lang="en-US" altLang="zh-CN" sz="2300" dirty="0" err="1"/>
              <a:t>E.place</a:t>
            </a:r>
            <a:r>
              <a:rPr lang="zh-CN" altLang="en-US" sz="2300" dirty="0"/>
              <a:t>放入队列</a:t>
            </a:r>
            <a:r>
              <a:rPr lang="en-US" altLang="zh-CN" sz="2300" dirty="0"/>
              <a:t>queue</a:t>
            </a:r>
            <a:r>
              <a:rPr lang="zh-CN" altLang="en-US" sz="2300" dirty="0"/>
              <a:t>中；</a:t>
            </a:r>
            <a:endParaRPr lang="en-US" altLang="zh-CN" sz="2300" dirty="0"/>
          </a:p>
          <a:p>
            <a:pPr lvl="1"/>
            <a:r>
              <a:rPr lang="en-US" altLang="zh-CN" sz="2300" dirty="0"/>
              <a:t>S</a:t>
            </a:r>
            <a:r>
              <a:rPr lang="zh-CN" altLang="en-US" sz="2300" dirty="0">
                <a:latin typeface="Comic Sans MS" pitchFamily="66" charset="0"/>
              </a:rPr>
              <a:t>→</a:t>
            </a:r>
            <a:r>
              <a:rPr lang="en-US" altLang="zh-CN" sz="2300" dirty="0"/>
              <a:t>call id(</a:t>
            </a:r>
            <a:r>
              <a:rPr lang="en-US" altLang="zh-CN" sz="2300" dirty="0" err="1"/>
              <a:t>Elist</a:t>
            </a:r>
            <a:r>
              <a:rPr lang="en-US" altLang="zh-CN" sz="2300" dirty="0"/>
              <a:t>)</a:t>
            </a:r>
          </a:p>
          <a:p>
            <a:pPr lvl="1"/>
            <a:r>
              <a:rPr lang="zh-CN" altLang="en-US" sz="2300" dirty="0"/>
              <a:t>对队列</a:t>
            </a:r>
            <a:r>
              <a:rPr lang="en-US" altLang="zh-CN" sz="2300" dirty="0"/>
              <a:t>queue</a:t>
            </a:r>
            <a:r>
              <a:rPr lang="zh-CN" altLang="en-US" sz="2300" dirty="0"/>
              <a:t>中的每一项生成一条</a:t>
            </a:r>
            <a:r>
              <a:rPr lang="en-US" altLang="zh-CN" sz="2300" dirty="0" err="1"/>
              <a:t>param</a:t>
            </a:r>
            <a:r>
              <a:rPr lang="zh-CN" altLang="en-US" sz="2300" dirty="0"/>
              <a:t>语句，并让这些语句接在对参数表达式求值的那些语句之后。</a:t>
            </a:r>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101</a:t>
            </a:fld>
            <a:endParaRPr lang="zh-CN" altLang="en-US"/>
          </a:p>
        </p:txBody>
      </p:sp>
      <p:sp>
        <p:nvSpPr>
          <p:cNvPr id="7" name="流程图: 过程 6"/>
          <p:cNvSpPr/>
          <p:nvPr/>
        </p:nvSpPr>
        <p:spPr>
          <a:xfrm>
            <a:off x="3707904" y="2996952"/>
            <a:ext cx="4752528" cy="504056"/>
          </a:xfrm>
          <a:prstGeom prst="flowChartProcess">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C00000"/>
                </a:solidFill>
                <a:latin typeface="楷体" pitchFamily="49" charset="-122"/>
                <a:ea typeface="楷体" pitchFamily="49" charset="-122"/>
              </a:rPr>
              <a:t>①计算实参；②实参表；③转子</a:t>
            </a:r>
          </a:p>
        </p:txBody>
      </p:sp>
      <p:cxnSp>
        <p:nvCxnSpPr>
          <p:cNvPr id="9" name="直接箭头连接符 8"/>
          <p:cNvCxnSpPr>
            <a:endCxn id="7" idx="1"/>
          </p:cNvCxnSpPr>
          <p:nvPr/>
        </p:nvCxnSpPr>
        <p:spPr>
          <a:xfrm flipV="1">
            <a:off x="2267744" y="3248980"/>
            <a:ext cx="1440160" cy="324036"/>
          </a:xfrm>
          <a:prstGeom prst="straightConnector1">
            <a:avLst/>
          </a:prstGeom>
          <a:ln w="12700">
            <a:solidFill>
              <a:srgbClr val="002060"/>
            </a:solidFill>
            <a:tailEnd type="triangle" w="med"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69097"/>
          </a:xfrm>
        </p:spPr>
        <p:txBody>
          <a:bodyPr/>
          <a:lstStyle/>
          <a:p>
            <a:r>
              <a:rPr lang="zh-CN" altLang="en-US" dirty="0"/>
              <a:t>代码结构</a:t>
            </a:r>
          </a:p>
        </p:txBody>
      </p:sp>
      <p:sp>
        <p:nvSpPr>
          <p:cNvPr id="3" name="内容占位符 2"/>
          <p:cNvSpPr>
            <a:spLocks noGrp="1"/>
          </p:cNvSpPr>
          <p:nvPr>
            <p:ph idx="1"/>
          </p:nvPr>
        </p:nvSpPr>
        <p:spPr>
          <a:xfrm>
            <a:off x="431540" y="1178750"/>
            <a:ext cx="8229600" cy="703674"/>
          </a:xfrm>
        </p:spPr>
        <p:txBody>
          <a:bodyPr/>
          <a:lstStyle/>
          <a:p>
            <a:r>
              <a:rPr lang="zh-CN" altLang="en-US" dirty="0"/>
              <a:t>过程调用</a:t>
            </a:r>
            <a:r>
              <a:rPr lang="en-US" altLang="zh-CN" dirty="0"/>
              <a:t>id(E</a:t>
            </a:r>
            <a:r>
              <a:rPr lang="en-US" altLang="zh-CN" baseline="-25000" dirty="0"/>
              <a:t>1</a:t>
            </a:r>
            <a:r>
              <a:rPr lang="en-US" altLang="zh-CN" dirty="0"/>
              <a:t>,E</a:t>
            </a:r>
            <a:r>
              <a:rPr lang="en-US" altLang="zh-CN" baseline="-25000" dirty="0"/>
              <a:t>2</a:t>
            </a:r>
            <a:r>
              <a:rPr lang="en-US" altLang="zh-CN" dirty="0"/>
              <a:t>,...,E</a:t>
            </a:r>
            <a:r>
              <a:rPr lang="en-US" altLang="zh-CN" baseline="-25000" dirty="0"/>
              <a:t>n</a:t>
            </a:r>
            <a:r>
              <a:rPr lang="en-US" altLang="zh-CN" dirty="0"/>
              <a:t>)</a:t>
            </a:r>
            <a:r>
              <a:rPr lang="zh-CN" altLang="en-US" dirty="0"/>
              <a:t>的中间代码结构</a:t>
            </a:r>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102</a:t>
            </a:fld>
            <a:endParaRPr lang="zh-CN" altLang="en-US"/>
          </a:p>
        </p:txBody>
      </p:sp>
      <p:sp>
        <p:nvSpPr>
          <p:cNvPr id="6" name="内容占位符 2"/>
          <p:cNvSpPr txBox="1">
            <a:spLocks/>
          </p:cNvSpPr>
          <p:nvPr/>
        </p:nvSpPr>
        <p:spPr>
          <a:xfrm>
            <a:off x="2816805" y="1943835"/>
            <a:ext cx="3060340" cy="423047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10000"/>
              </a:lnSpc>
              <a:spcAft>
                <a:spcPts val="600"/>
              </a:spcAft>
              <a:buClr>
                <a:srgbClr val="0033CC"/>
              </a:buClr>
              <a:buSzPct val="50000"/>
              <a:tabLst/>
              <a:defRPr/>
            </a:pPr>
            <a:r>
              <a:rPr kumimoji="0" lang="en-US" altLang="zh-CN" sz="2400" b="0" i="0" u="none" strike="noStrike" kern="1200" cap="none" spc="0" normalizeH="0" baseline="0" noProof="0" dirty="0">
                <a:ln>
                  <a:noFill/>
                </a:ln>
                <a:solidFill>
                  <a:srgbClr val="C00000"/>
                </a:solidFill>
                <a:effectLst/>
                <a:uLnTx/>
                <a:uFillTx/>
                <a:latin typeface="楷体" pitchFamily="49" charset="-122"/>
                <a:ea typeface="楷体" pitchFamily="49" charset="-122"/>
                <a:cs typeface="+mn-cs"/>
              </a:rPr>
              <a:t>E</a:t>
            </a:r>
            <a:r>
              <a:rPr kumimoji="0" lang="en-US" altLang="zh-CN" sz="2400" b="0" i="0" u="none" strike="noStrike" kern="1200" cap="none" spc="0" normalizeH="0" baseline="-25000" noProof="0" dirty="0">
                <a:ln>
                  <a:noFill/>
                </a:ln>
                <a:solidFill>
                  <a:srgbClr val="C00000"/>
                </a:solidFill>
                <a:effectLst/>
                <a:uLnTx/>
                <a:uFillTx/>
                <a:latin typeface="楷体" pitchFamily="49" charset="-122"/>
                <a:ea typeface="楷体" pitchFamily="49" charset="-122"/>
                <a:cs typeface="+mn-cs"/>
              </a:rPr>
              <a:t>1</a:t>
            </a:r>
            <a:r>
              <a:rPr kumimoji="0" lang="en-US" altLang="zh-CN" sz="2400" b="0" i="0" u="none" strike="noStrike" kern="1200" cap="none" spc="0" normalizeH="0" baseline="0" noProof="0" dirty="0">
                <a:ln>
                  <a:noFill/>
                </a:ln>
                <a:solidFill>
                  <a:srgbClr val="C00000"/>
                </a:solidFill>
                <a:effectLst/>
                <a:uLnTx/>
                <a:uFillTx/>
                <a:latin typeface="楷体" pitchFamily="49" charset="-122"/>
                <a:ea typeface="楷体" pitchFamily="49" charset="-122"/>
                <a:cs typeface="+mn-cs"/>
              </a:rPr>
              <a:t>.place:=E</a:t>
            </a:r>
            <a:r>
              <a:rPr kumimoji="0" lang="en-US" altLang="zh-CN" sz="2400" b="0" i="0" u="none" strike="noStrike" kern="1200" cap="none" spc="0" normalizeH="0" baseline="-25000" noProof="0" dirty="0">
                <a:ln>
                  <a:noFill/>
                </a:ln>
                <a:solidFill>
                  <a:srgbClr val="C00000"/>
                </a:solidFill>
                <a:effectLst/>
                <a:uLnTx/>
                <a:uFillTx/>
                <a:latin typeface="楷体" pitchFamily="49" charset="-122"/>
                <a:ea typeface="楷体" pitchFamily="49" charset="-122"/>
                <a:cs typeface="+mn-cs"/>
              </a:rPr>
              <a:t>1</a:t>
            </a:r>
            <a:r>
              <a:rPr kumimoji="0" lang="zh-CN" altLang="en-US" sz="2400" b="0" i="0" u="none" strike="noStrike" kern="1200" cap="none" spc="0" normalizeH="0" baseline="0" noProof="0" dirty="0">
                <a:ln>
                  <a:noFill/>
                </a:ln>
                <a:solidFill>
                  <a:srgbClr val="C00000"/>
                </a:solidFill>
                <a:effectLst/>
                <a:uLnTx/>
                <a:uFillTx/>
                <a:latin typeface="楷体" pitchFamily="49" charset="-122"/>
                <a:ea typeface="楷体" pitchFamily="49" charset="-122"/>
                <a:cs typeface="+mn-cs"/>
              </a:rPr>
              <a:t>代码</a:t>
            </a:r>
            <a:endParaRPr kumimoji="0" lang="en-US" altLang="zh-CN" sz="2400" b="0" i="0" u="none" strike="noStrike" kern="1200" cap="none" spc="0" normalizeH="0" baseline="0" noProof="0" dirty="0">
              <a:ln>
                <a:noFill/>
              </a:ln>
              <a:solidFill>
                <a:srgbClr val="C00000"/>
              </a:solidFill>
              <a:effectLst/>
              <a:uLnTx/>
              <a:uFillTx/>
              <a:latin typeface="楷体" pitchFamily="49" charset="-122"/>
              <a:ea typeface="楷体" pitchFamily="49" charset="-122"/>
              <a:cs typeface="+mn-cs"/>
            </a:endParaRPr>
          </a:p>
          <a:p>
            <a:pPr marL="342900" indent="-342900">
              <a:lnSpc>
                <a:spcPct val="110000"/>
              </a:lnSpc>
              <a:spcAft>
                <a:spcPts val="600"/>
              </a:spcAft>
              <a:buClr>
                <a:srgbClr val="0033CC"/>
              </a:buClr>
              <a:buSzPct val="50000"/>
            </a:pPr>
            <a:r>
              <a:rPr lang="en-US" altLang="zh-CN" sz="2400" dirty="0">
                <a:solidFill>
                  <a:srgbClr val="C00000"/>
                </a:solidFill>
                <a:latin typeface="楷体" pitchFamily="49" charset="-122"/>
                <a:ea typeface="楷体" pitchFamily="49" charset="-122"/>
              </a:rPr>
              <a:t>E</a:t>
            </a:r>
            <a:r>
              <a:rPr lang="en-US" altLang="zh-CN" sz="2400" baseline="-25000" dirty="0">
                <a:solidFill>
                  <a:srgbClr val="C00000"/>
                </a:solidFill>
                <a:latin typeface="楷体" pitchFamily="49" charset="-122"/>
                <a:ea typeface="楷体" pitchFamily="49" charset="-122"/>
              </a:rPr>
              <a:t>2</a:t>
            </a:r>
            <a:r>
              <a:rPr lang="en-US" altLang="zh-CN" sz="2400" dirty="0">
                <a:solidFill>
                  <a:srgbClr val="C00000"/>
                </a:solidFill>
                <a:latin typeface="楷体" pitchFamily="49" charset="-122"/>
                <a:ea typeface="楷体" pitchFamily="49" charset="-122"/>
              </a:rPr>
              <a:t>.place:=E</a:t>
            </a:r>
            <a:r>
              <a:rPr lang="en-US" altLang="zh-CN" sz="2400" baseline="-25000" dirty="0">
                <a:solidFill>
                  <a:srgbClr val="C00000"/>
                </a:solidFill>
                <a:latin typeface="楷体" pitchFamily="49" charset="-122"/>
                <a:ea typeface="楷体" pitchFamily="49" charset="-122"/>
              </a:rPr>
              <a:t>2</a:t>
            </a:r>
            <a:r>
              <a:rPr lang="zh-CN" altLang="en-US" sz="2400" dirty="0">
                <a:solidFill>
                  <a:srgbClr val="C00000"/>
                </a:solidFill>
                <a:latin typeface="楷体" pitchFamily="49" charset="-122"/>
                <a:ea typeface="楷体" pitchFamily="49" charset="-122"/>
              </a:rPr>
              <a:t>代码</a:t>
            </a:r>
            <a:endParaRPr lang="en-US" altLang="zh-CN" sz="2400" dirty="0">
              <a:solidFill>
                <a:srgbClr val="C00000"/>
              </a:solidFill>
              <a:latin typeface="楷体" pitchFamily="49" charset="-122"/>
              <a:ea typeface="楷体" pitchFamily="49" charset="-122"/>
            </a:endParaRPr>
          </a:p>
          <a:p>
            <a:pPr marL="342900" indent="-342900">
              <a:lnSpc>
                <a:spcPct val="110000"/>
              </a:lnSpc>
              <a:spcAft>
                <a:spcPts val="600"/>
              </a:spcAft>
              <a:buClr>
                <a:srgbClr val="0033CC"/>
              </a:buClr>
              <a:buSzPct val="50000"/>
            </a:pPr>
            <a:r>
              <a:rPr lang="en-US" altLang="zh-CN" sz="2400" dirty="0">
                <a:solidFill>
                  <a:srgbClr val="C00000"/>
                </a:solidFill>
                <a:latin typeface="楷体" pitchFamily="49" charset="-122"/>
                <a:ea typeface="楷体" pitchFamily="49" charset="-122"/>
              </a:rPr>
              <a:t>......</a:t>
            </a:r>
            <a:endParaRPr lang="zh-CN" altLang="en-US" sz="2400" dirty="0">
              <a:solidFill>
                <a:srgbClr val="C00000"/>
              </a:solidFill>
              <a:latin typeface="楷体" pitchFamily="49" charset="-122"/>
              <a:ea typeface="楷体" pitchFamily="49" charset="-122"/>
            </a:endParaRPr>
          </a:p>
          <a:p>
            <a:pPr marL="342900" indent="-342900">
              <a:lnSpc>
                <a:spcPct val="110000"/>
              </a:lnSpc>
              <a:spcAft>
                <a:spcPts val="600"/>
              </a:spcAft>
              <a:buClr>
                <a:srgbClr val="0033CC"/>
              </a:buClr>
              <a:buSzPct val="50000"/>
            </a:pPr>
            <a:r>
              <a:rPr lang="en-US" altLang="zh-CN" sz="2400" dirty="0" err="1">
                <a:solidFill>
                  <a:srgbClr val="C00000"/>
                </a:solidFill>
                <a:latin typeface="楷体" pitchFamily="49" charset="-122"/>
                <a:ea typeface="楷体" pitchFamily="49" charset="-122"/>
              </a:rPr>
              <a:t>E</a:t>
            </a:r>
            <a:r>
              <a:rPr lang="en-US" altLang="zh-CN" sz="2400" baseline="-25000" dirty="0" err="1">
                <a:solidFill>
                  <a:srgbClr val="C00000"/>
                </a:solidFill>
                <a:latin typeface="楷体" pitchFamily="49" charset="-122"/>
                <a:ea typeface="楷体" pitchFamily="49" charset="-122"/>
              </a:rPr>
              <a:t>n</a:t>
            </a:r>
            <a:r>
              <a:rPr lang="en-US" altLang="zh-CN" sz="2400" dirty="0" err="1">
                <a:solidFill>
                  <a:srgbClr val="C00000"/>
                </a:solidFill>
                <a:latin typeface="楷体" pitchFamily="49" charset="-122"/>
                <a:ea typeface="楷体" pitchFamily="49" charset="-122"/>
              </a:rPr>
              <a:t>.place</a:t>
            </a:r>
            <a:r>
              <a:rPr lang="en-US" altLang="zh-CN" sz="2400" dirty="0">
                <a:solidFill>
                  <a:srgbClr val="C00000"/>
                </a:solidFill>
                <a:latin typeface="楷体" pitchFamily="49" charset="-122"/>
                <a:ea typeface="楷体" pitchFamily="49" charset="-122"/>
              </a:rPr>
              <a:t>:=E</a:t>
            </a:r>
            <a:r>
              <a:rPr lang="en-US" altLang="zh-CN" sz="2400" baseline="-25000" dirty="0">
                <a:solidFill>
                  <a:srgbClr val="C00000"/>
                </a:solidFill>
                <a:latin typeface="楷体" pitchFamily="49" charset="-122"/>
                <a:ea typeface="楷体" pitchFamily="49" charset="-122"/>
              </a:rPr>
              <a:t>n</a:t>
            </a:r>
            <a:r>
              <a:rPr lang="zh-CN" altLang="en-US" sz="2400" dirty="0">
                <a:solidFill>
                  <a:srgbClr val="C00000"/>
                </a:solidFill>
                <a:latin typeface="楷体" pitchFamily="49" charset="-122"/>
                <a:ea typeface="楷体" pitchFamily="49" charset="-122"/>
              </a:rPr>
              <a:t>代码</a:t>
            </a:r>
          </a:p>
          <a:p>
            <a:pPr marL="342900" marR="0" lvl="0" indent="-342900" algn="l" defTabSz="914400" rtl="0" eaLnBrk="1" fontAlgn="auto" latinLnBrk="0" hangingPunct="1">
              <a:lnSpc>
                <a:spcPct val="110000"/>
              </a:lnSpc>
              <a:spcAft>
                <a:spcPts val="600"/>
              </a:spcAft>
              <a:buClr>
                <a:srgbClr val="0033CC"/>
              </a:buClr>
              <a:buSzPct val="50000"/>
              <a:tabLst/>
              <a:defRPr/>
            </a:pPr>
            <a:r>
              <a:rPr lang="en-US" altLang="zh-CN" sz="2400" dirty="0">
                <a:latin typeface="楷体" pitchFamily="49" charset="-122"/>
                <a:ea typeface="楷体" pitchFamily="49" charset="-122"/>
              </a:rPr>
              <a:t>p</a:t>
            </a:r>
            <a:r>
              <a:rPr kumimoji="0" lang="en-US" altLang="zh-CN" sz="2400" b="0" i="0" u="none" strike="noStrike" kern="1200" cap="none" spc="0" normalizeH="0" baseline="0" noProof="0" dirty="0" err="1">
                <a:ln>
                  <a:noFill/>
                </a:ln>
                <a:effectLst/>
                <a:uLnTx/>
                <a:uFillTx/>
                <a:latin typeface="楷体" pitchFamily="49" charset="-122"/>
                <a:ea typeface="楷体" pitchFamily="49" charset="-122"/>
                <a:cs typeface="+mn-cs"/>
              </a:rPr>
              <a:t>aram</a:t>
            </a:r>
            <a:r>
              <a:rPr kumimoji="0" lang="en-US" altLang="zh-CN" sz="2400" b="0" i="0" u="none" strike="noStrike" kern="1200" cap="none" spc="0" normalizeH="0" baseline="0" noProof="0" dirty="0">
                <a:ln>
                  <a:noFill/>
                </a:ln>
                <a:effectLst/>
                <a:uLnTx/>
                <a:uFillTx/>
                <a:latin typeface="楷体" pitchFamily="49" charset="-122"/>
                <a:ea typeface="楷体" pitchFamily="49" charset="-122"/>
                <a:cs typeface="+mn-cs"/>
              </a:rPr>
              <a:t> E</a:t>
            </a:r>
            <a:r>
              <a:rPr kumimoji="0" lang="en-US" altLang="zh-CN" sz="2400" b="0" i="0" u="none" strike="noStrike" kern="1200" cap="none" spc="0" normalizeH="0" baseline="-25000" noProof="0" dirty="0">
                <a:ln>
                  <a:noFill/>
                </a:ln>
                <a:effectLst/>
                <a:uLnTx/>
                <a:uFillTx/>
                <a:latin typeface="楷体" pitchFamily="49" charset="-122"/>
                <a:ea typeface="楷体" pitchFamily="49" charset="-122"/>
                <a:cs typeface="+mn-cs"/>
              </a:rPr>
              <a:t>1</a:t>
            </a:r>
            <a:r>
              <a:rPr kumimoji="0" lang="en-US" altLang="zh-CN" sz="2400" b="0" i="0" u="none" strike="noStrike" kern="1200" cap="none" spc="0" normalizeH="0" baseline="0" noProof="0" dirty="0">
                <a:ln>
                  <a:noFill/>
                </a:ln>
                <a:effectLst/>
                <a:uLnTx/>
                <a:uFillTx/>
                <a:latin typeface="楷体" pitchFamily="49" charset="-122"/>
                <a:ea typeface="楷体" pitchFamily="49" charset="-122"/>
                <a:cs typeface="+mn-cs"/>
              </a:rPr>
              <a:t>.place</a:t>
            </a:r>
          </a:p>
          <a:p>
            <a:pPr marL="342900" indent="-342900">
              <a:lnSpc>
                <a:spcPct val="110000"/>
              </a:lnSpc>
              <a:spcAft>
                <a:spcPts val="600"/>
              </a:spcAft>
              <a:buClr>
                <a:srgbClr val="0033CC"/>
              </a:buClr>
              <a:buSzPct val="50000"/>
            </a:pPr>
            <a:r>
              <a:rPr lang="en-US" altLang="zh-CN" sz="2400" dirty="0" err="1">
                <a:latin typeface="楷体" pitchFamily="49" charset="-122"/>
                <a:ea typeface="楷体" pitchFamily="49" charset="-122"/>
              </a:rPr>
              <a:t>param</a:t>
            </a:r>
            <a:r>
              <a:rPr lang="en-US" altLang="zh-CN" sz="2400" dirty="0">
                <a:latin typeface="楷体" pitchFamily="49" charset="-122"/>
                <a:ea typeface="楷体" pitchFamily="49" charset="-122"/>
              </a:rPr>
              <a:t> E</a:t>
            </a:r>
            <a:r>
              <a:rPr lang="en-US" altLang="zh-CN" sz="2400" baseline="-25000" dirty="0">
                <a:latin typeface="楷体" pitchFamily="49" charset="-122"/>
                <a:ea typeface="楷体" pitchFamily="49" charset="-122"/>
              </a:rPr>
              <a:t>2</a:t>
            </a:r>
            <a:r>
              <a:rPr lang="en-US" altLang="zh-CN" sz="2400" dirty="0">
                <a:latin typeface="楷体" pitchFamily="49" charset="-122"/>
                <a:ea typeface="楷体" pitchFamily="49" charset="-122"/>
              </a:rPr>
              <a:t>.place</a:t>
            </a:r>
          </a:p>
          <a:p>
            <a:pPr marL="342900" indent="-342900">
              <a:lnSpc>
                <a:spcPct val="110000"/>
              </a:lnSpc>
              <a:spcAft>
                <a:spcPts val="600"/>
              </a:spcAft>
              <a:buClr>
                <a:srgbClr val="0033CC"/>
              </a:buClr>
              <a:buSzPct val="50000"/>
            </a:pPr>
            <a:r>
              <a:rPr lang="en-US" altLang="zh-CN" sz="2400" dirty="0">
                <a:latin typeface="楷体" pitchFamily="49" charset="-122"/>
                <a:ea typeface="楷体" pitchFamily="49" charset="-122"/>
              </a:rPr>
              <a:t>......</a:t>
            </a:r>
          </a:p>
          <a:p>
            <a:pPr marL="342900" indent="-342900">
              <a:lnSpc>
                <a:spcPct val="110000"/>
              </a:lnSpc>
              <a:spcAft>
                <a:spcPts val="600"/>
              </a:spcAft>
              <a:buClr>
                <a:srgbClr val="0033CC"/>
              </a:buClr>
              <a:buSzPct val="50000"/>
            </a:pPr>
            <a:r>
              <a:rPr lang="en-US" altLang="zh-CN" sz="2400" dirty="0" err="1">
                <a:latin typeface="楷体" pitchFamily="49" charset="-122"/>
                <a:ea typeface="楷体" pitchFamily="49" charset="-122"/>
              </a:rPr>
              <a:t>param</a:t>
            </a:r>
            <a:r>
              <a:rPr lang="en-US" altLang="zh-CN" sz="2400" dirty="0">
                <a:latin typeface="楷体" pitchFamily="49" charset="-122"/>
                <a:ea typeface="楷体" pitchFamily="49" charset="-122"/>
              </a:rPr>
              <a:t> </a:t>
            </a:r>
            <a:r>
              <a:rPr lang="en-US" altLang="zh-CN" sz="2400" dirty="0" err="1">
                <a:latin typeface="楷体" pitchFamily="49" charset="-122"/>
                <a:ea typeface="楷体" pitchFamily="49" charset="-122"/>
              </a:rPr>
              <a:t>E</a:t>
            </a:r>
            <a:r>
              <a:rPr lang="en-US" altLang="zh-CN" sz="2400" baseline="-25000" dirty="0" err="1">
                <a:latin typeface="楷体" pitchFamily="49" charset="-122"/>
                <a:ea typeface="楷体" pitchFamily="49" charset="-122"/>
              </a:rPr>
              <a:t>n</a:t>
            </a:r>
            <a:r>
              <a:rPr lang="en-US" altLang="zh-CN" sz="2400" dirty="0" err="1">
                <a:latin typeface="楷体" pitchFamily="49" charset="-122"/>
                <a:ea typeface="楷体" pitchFamily="49" charset="-122"/>
              </a:rPr>
              <a:t>.place</a:t>
            </a:r>
            <a:endParaRPr lang="en-US" altLang="zh-CN" sz="2400" dirty="0">
              <a:latin typeface="楷体" pitchFamily="49" charset="-122"/>
              <a:ea typeface="楷体" pitchFamily="49" charset="-122"/>
            </a:endParaRPr>
          </a:p>
          <a:p>
            <a:pPr marL="342900" marR="0" lvl="0" indent="-342900" algn="l" defTabSz="914400" rtl="0" eaLnBrk="1" fontAlgn="auto" latinLnBrk="0" hangingPunct="1">
              <a:lnSpc>
                <a:spcPct val="110000"/>
              </a:lnSpc>
              <a:spcAft>
                <a:spcPts val="600"/>
              </a:spcAft>
              <a:buClr>
                <a:srgbClr val="0033CC"/>
              </a:buClr>
              <a:buSzPct val="50000"/>
              <a:tabLst/>
              <a:defRPr/>
            </a:pPr>
            <a:r>
              <a:rPr kumimoji="0" lang="en-US" altLang="zh-CN" sz="2400" b="0" i="0" u="none" strike="noStrike" kern="1200" cap="none" spc="0" normalizeH="0" baseline="0" noProof="0" dirty="0">
                <a:ln>
                  <a:noFill/>
                </a:ln>
                <a:solidFill>
                  <a:srgbClr val="C00000"/>
                </a:solidFill>
                <a:effectLst/>
                <a:uLnTx/>
                <a:uFillTx/>
                <a:latin typeface="楷体" pitchFamily="49" charset="-122"/>
                <a:ea typeface="楷体" pitchFamily="49" charset="-122"/>
                <a:cs typeface="+mn-cs"/>
              </a:rPr>
              <a:t>call </a:t>
            </a:r>
            <a:r>
              <a:rPr kumimoji="0" lang="en-US" altLang="zh-CN" sz="2400" b="0" i="0" u="none" strike="noStrike" kern="1200" cap="none" spc="0" normalizeH="0" baseline="0" noProof="0" dirty="0" err="1">
                <a:ln>
                  <a:noFill/>
                </a:ln>
                <a:solidFill>
                  <a:srgbClr val="C00000"/>
                </a:solidFill>
                <a:effectLst/>
                <a:uLnTx/>
                <a:uFillTx/>
                <a:latin typeface="楷体" pitchFamily="49" charset="-122"/>
                <a:ea typeface="楷体" pitchFamily="49" charset="-122"/>
                <a:cs typeface="+mn-cs"/>
              </a:rPr>
              <a:t>id.place,n</a:t>
            </a:r>
            <a:endParaRPr kumimoji="0" lang="zh-CN" altLang="en-US" sz="2400" b="0" i="0" u="none" strike="noStrike" kern="1200" cap="none" spc="0" normalizeH="0" baseline="0" noProof="0" dirty="0">
              <a:ln>
                <a:noFill/>
              </a:ln>
              <a:solidFill>
                <a:srgbClr val="C00000"/>
              </a:solidFill>
              <a:effectLst/>
              <a:uLnTx/>
              <a:uFillTx/>
              <a:latin typeface="楷体" pitchFamily="49" charset="-122"/>
              <a:ea typeface="楷体" pitchFamily="49" charset="-122"/>
              <a:cs typeface="+mn-cs"/>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4082"/>
          </a:xfrm>
        </p:spPr>
        <p:txBody>
          <a:bodyPr>
            <a:noAutofit/>
          </a:bodyPr>
          <a:lstStyle/>
          <a:p>
            <a:r>
              <a:rPr lang="zh-CN" altLang="en-US" dirty="0"/>
              <a:t>属性文法</a:t>
            </a:r>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103</a:t>
            </a:fld>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2894197293"/>
              </p:ext>
            </p:extLst>
          </p:nvPr>
        </p:nvGraphicFramePr>
        <p:xfrm>
          <a:off x="701570" y="1133745"/>
          <a:ext cx="7965886" cy="2422531"/>
        </p:xfrm>
        <a:graphic>
          <a:graphicData uri="http://schemas.openxmlformats.org/drawingml/2006/table">
            <a:tbl>
              <a:tblPr/>
              <a:tblGrid>
                <a:gridCol w="2700300">
                  <a:extLst>
                    <a:ext uri="{9D8B030D-6E8A-4147-A177-3AD203B41FA5}">
                      <a16:colId xmlns:a16="http://schemas.microsoft.com/office/drawing/2014/main" val="20000"/>
                    </a:ext>
                  </a:extLst>
                </a:gridCol>
                <a:gridCol w="5265586">
                  <a:extLst>
                    <a:ext uri="{9D8B030D-6E8A-4147-A177-3AD203B41FA5}">
                      <a16:colId xmlns:a16="http://schemas.microsoft.com/office/drawing/2014/main" val="20001"/>
                    </a:ext>
                  </a:extLst>
                </a:gridCol>
              </a:tblGrid>
              <a:tr h="276948">
                <a:tc>
                  <a:txBody>
                    <a:bodyPr/>
                    <a:lstStyle/>
                    <a:p>
                      <a:pPr algn="ctr"/>
                      <a:r>
                        <a:rPr lang="zh-CN" altLang="en-US" sz="2000" dirty="0">
                          <a:solidFill>
                            <a:schemeClr val="tx1"/>
                          </a:solidFill>
                          <a:latin typeface="楷体" pitchFamily="49" charset="-122"/>
                          <a:ea typeface="楷体" pitchFamily="49" charset="-122"/>
                        </a:rPr>
                        <a:t>产生式</a:t>
                      </a:r>
                    </a:p>
                  </a:txBody>
                  <a:tcPr marL="54000" marR="54000" marT="0" marB="0" anchor="ct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algn="ctr"/>
                      <a:r>
                        <a:rPr lang="zh-CN" altLang="en-US" sz="2000" dirty="0">
                          <a:latin typeface="楷体" pitchFamily="49" charset="-122"/>
                          <a:ea typeface="楷体" pitchFamily="49" charset="-122"/>
                        </a:rPr>
                        <a:t>语义规则</a:t>
                      </a:r>
                    </a:p>
                  </a:txBody>
                  <a:tcPr marL="54000" marR="54000" marT="0" marB="0" anchor="ct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830843">
                <a:tc>
                  <a:txBody>
                    <a:bodyPr/>
                    <a:lstStyle/>
                    <a:p>
                      <a:pPr>
                        <a:buNone/>
                      </a:pPr>
                      <a:r>
                        <a:rPr lang="en-US" altLang="zh-CN" sz="2000" dirty="0">
                          <a:solidFill>
                            <a:srgbClr val="C00000"/>
                          </a:solidFill>
                          <a:latin typeface="楷体" pitchFamily="49" charset="-122"/>
                          <a:ea typeface="楷体" pitchFamily="49" charset="-122"/>
                        </a:rPr>
                        <a:t>S</a:t>
                      </a:r>
                      <a:r>
                        <a:rPr lang="zh-CN" altLang="en-US" sz="2000" dirty="0">
                          <a:solidFill>
                            <a:srgbClr val="C00000"/>
                          </a:solidFill>
                          <a:latin typeface="楷体" pitchFamily="49" charset="-122"/>
                          <a:ea typeface="楷体" pitchFamily="49" charset="-122"/>
                          <a:sym typeface="Symbol" pitchFamily="18" charset="2"/>
                        </a:rPr>
                        <a:t></a:t>
                      </a:r>
                      <a:r>
                        <a:rPr lang="en-US" altLang="zh-CN" sz="2000" dirty="0">
                          <a:solidFill>
                            <a:srgbClr val="C00000"/>
                          </a:solidFill>
                          <a:latin typeface="楷体" pitchFamily="49" charset="-122"/>
                          <a:ea typeface="楷体" pitchFamily="49" charset="-122"/>
                        </a:rPr>
                        <a:t>Call id(</a:t>
                      </a:r>
                      <a:r>
                        <a:rPr lang="en-US" altLang="zh-CN" sz="2000" dirty="0" err="1">
                          <a:solidFill>
                            <a:srgbClr val="C00000"/>
                          </a:solidFill>
                          <a:latin typeface="楷体" pitchFamily="49" charset="-122"/>
                          <a:ea typeface="楷体" pitchFamily="49" charset="-122"/>
                        </a:rPr>
                        <a:t>Elist</a:t>
                      </a:r>
                      <a:r>
                        <a:rPr lang="en-US" altLang="zh-CN" sz="2000" dirty="0">
                          <a:solidFill>
                            <a:srgbClr val="C00000"/>
                          </a:solidFill>
                          <a:latin typeface="楷体" pitchFamily="49" charset="-122"/>
                          <a:ea typeface="楷体" pitchFamily="49" charset="-122"/>
                        </a:rPr>
                        <a:t>)</a:t>
                      </a: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lvl="1" indent="0">
                        <a:buNone/>
                      </a:pPr>
                      <a:r>
                        <a:rPr lang="en-US" altLang="zh-CN" sz="2000" dirty="0">
                          <a:latin typeface="楷体" pitchFamily="49" charset="-122"/>
                          <a:ea typeface="楷体" pitchFamily="49" charset="-122"/>
                        </a:rPr>
                        <a:t>For </a:t>
                      </a:r>
                      <a:r>
                        <a:rPr lang="zh-CN" altLang="en-US" sz="2000" dirty="0">
                          <a:latin typeface="楷体" pitchFamily="49" charset="-122"/>
                          <a:ea typeface="楷体" pitchFamily="49" charset="-122"/>
                        </a:rPr>
                        <a:t>队列</a:t>
                      </a:r>
                      <a:r>
                        <a:rPr lang="en-US" altLang="zh-CN" sz="2000" dirty="0" err="1">
                          <a:latin typeface="楷体" pitchFamily="49" charset="-122"/>
                          <a:ea typeface="楷体" pitchFamily="49" charset="-122"/>
                        </a:rPr>
                        <a:t>Elist.queue</a:t>
                      </a:r>
                      <a:r>
                        <a:rPr lang="zh-CN" altLang="en-US" sz="2000" dirty="0">
                          <a:latin typeface="楷体" pitchFamily="49" charset="-122"/>
                          <a:ea typeface="楷体" pitchFamily="49" charset="-122"/>
                        </a:rPr>
                        <a:t>的每一项</a:t>
                      </a:r>
                      <a:r>
                        <a:rPr lang="en-US" altLang="zh-CN" sz="2000" dirty="0">
                          <a:latin typeface="楷体" pitchFamily="49" charset="-122"/>
                          <a:ea typeface="楷体" pitchFamily="49" charset="-122"/>
                        </a:rPr>
                        <a:t>p Do</a:t>
                      </a:r>
                    </a:p>
                    <a:p>
                      <a:pPr marL="354013" lvl="1" indent="0">
                        <a:buNone/>
                      </a:pPr>
                      <a:r>
                        <a:rPr lang="en-US" altLang="zh-CN" sz="2000" dirty="0">
                          <a:latin typeface="楷体" pitchFamily="49" charset="-122"/>
                          <a:ea typeface="楷体" pitchFamily="49" charset="-122"/>
                        </a:rPr>
                        <a:t>emit(</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par</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,_,_,p);</a:t>
                      </a:r>
                    </a:p>
                    <a:p>
                      <a:pPr marL="0" lvl="1" indent="0">
                        <a:buNone/>
                      </a:pPr>
                      <a:r>
                        <a:rPr lang="en-US" altLang="zh-CN" sz="2000" dirty="0">
                          <a:latin typeface="楷体" pitchFamily="49" charset="-122"/>
                          <a:ea typeface="楷体" pitchFamily="49" charset="-122"/>
                        </a:rPr>
                        <a:t>emit(</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Call</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,_,_,entry(id));</a:t>
                      </a:r>
                      <a:endParaRPr lang="zh-CN" altLang="en-US" sz="2000" dirty="0">
                        <a:latin typeface="楷体" pitchFamily="49" charset="-122"/>
                        <a:ea typeface="楷体" pitchFamily="49" charset="-122"/>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1"/>
                  </a:ext>
                </a:extLst>
              </a:tr>
              <a:tr h="5937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err="1">
                          <a:solidFill>
                            <a:srgbClr val="C00000"/>
                          </a:solidFill>
                          <a:latin typeface="楷体" pitchFamily="49" charset="-122"/>
                          <a:ea typeface="楷体" pitchFamily="49" charset="-122"/>
                        </a:rPr>
                        <a:t>Elist</a:t>
                      </a:r>
                      <a:r>
                        <a:rPr lang="zh-CN" altLang="en-US" sz="2000" dirty="0">
                          <a:solidFill>
                            <a:srgbClr val="C00000"/>
                          </a:solidFill>
                          <a:latin typeface="楷体" pitchFamily="49" charset="-122"/>
                          <a:ea typeface="楷体" pitchFamily="49" charset="-122"/>
                          <a:sym typeface="Symbol" pitchFamily="18" charset="2"/>
                        </a:rPr>
                        <a:t></a:t>
                      </a:r>
                      <a:r>
                        <a:rPr lang="en-US" altLang="zh-CN" sz="2000" dirty="0">
                          <a:solidFill>
                            <a:srgbClr val="C00000"/>
                          </a:solidFill>
                          <a:latin typeface="楷体" pitchFamily="49" charset="-122"/>
                          <a:ea typeface="楷体" pitchFamily="49" charset="-122"/>
                        </a:rPr>
                        <a:t>Elist</a:t>
                      </a:r>
                      <a:r>
                        <a:rPr lang="en-US" altLang="zh-CN" sz="2000" baseline="-25000" dirty="0">
                          <a:solidFill>
                            <a:srgbClr val="C00000"/>
                          </a:solidFill>
                          <a:latin typeface="楷体" pitchFamily="49" charset="-122"/>
                          <a:ea typeface="楷体" pitchFamily="49" charset="-122"/>
                        </a:rPr>
                        <a:t>1</a:t>
                      </a:r>
                      <a:r>
                        <a:rPr lang="en-US" altLang="zh-CN" sz="2000" dirty="0">
                          <a:solidFill>
                            <a:srgbClr val="C00000"/>
                          </a:solidFill>
                          <a:latin typeface="楷体" pitchFamily="49" charset="-122"/>
                          <a:ea typeface="楷体" pitchFamily="49" charset="-122"/>
                        </a:rPr>
                        <a:t>,E</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000" baseline="-25000" dirty="0">
                        <a:solidFill>
                          <a:srgbClr val="C00000"/>
                        </a:solidFill>
                        <a:latin typeface="楷体" pitchFamily="49" charset="-122"/>
                        <a:ea typeface="楷体" pitchFamily="49" charset="-122"/>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lvl="1" indent="0">
                        <a:buNone/>
                      </a:pPr>
                      <a:r>
                        <a:rPr lang="zh-CN" altLang="en-US" sz="2000" dirty="0">
                          <a:latin typeface="楷体" pitchFamily="49" charset="-122"/>
                          <a:ea typeface="楷体" pitchFamily="49" charset="-122"/>
                        </a:rPr>
                        <a:t>把</a:t>
                      </a:r>
                      <a:r>
                        <a:rPr lang="en-US" altLang="zh-CN" sz="2000" dirty="0" err="1">
                          <a:latin typeface="楷体" pitchFamily="49" charset="-122"/>
                          <a:ea typeface="楷体" pitchFamily="49" charset="-122"/>
                        </a:rPr>
                        <a:t>E.place</a:t>
                      </a:r>
                      <a:r>
                        <a:rPr lang="zh-CN" altLang="en-US" sz="2000" dirty="0">
                          <a:latin typeface="楷体" pitchFamily="49" charset="-122"/>
                          <a:ea typeface="楷体" pitchFamily="49" charset="-122"/>
                        </a:rPr>
                        <a:t>排在</a:t>
                      </a:r>
                      <a:r>
                        <a:rPr lang="en-US" altLang="zh-CN" sz="2000" dirty="0">
                          <a:latin typeface="楷体" pitchFamily="49" charset="-122"/>
                          <a:ea typeface="楷体" pitchFamily="49" charset="-122"/>
                        </a:rPr>
                        <a:t>Elist</a:t>
                      </a:r>
                      <a:r>
                        <a:rPr lang="en-US" altLang="zh-CN" sz="2000" baseline="-25000" dirty="0">
                          <a:latin typeface="楷体" pitchFamily="49" charset="-122"/>
                          <a:ea typeface="楷体" pitchFamily="49" charset="-122"/>
                        </a:rPr>
                        <a:t>1</a:t>
                      </a:r>
                      <a:r>
                        <a:rPr lang="en-US" altLang="zh-CN" sz="2000" dirty="0">
                          <a:latin typeface="楷体" pitchFamily="49" charset="-122"/>
                          <a:ea typeface="楷体" pitchFamily="49" charset="-122"/>
                        </a:rPr>
                        <a:t>.queue</a:t>
                      </a:r>
                      <a:r>
                        <a:rPr lang="zh-CN" altLang="en-US" sz="2000" dirty="0">
                          <a:latin typeface="楷体" pitchFamily="49" charset="-122"/>
                          <a:ea typeface="楷体" pitchFamily="49" charset="-122"/>
                        </a:rPr>
                        <a:t>的末端；</a:t>
                      </a:r>
                      <a:endParaRPr lang="en-US" altLang="zh-CN" sz="2000" dirty="0">
                        <a:latin typeface="楷体" pitchFamily="49" charset="-122"/>
                        <a:ea typeface="楷体" pitchFamily="49" charset="-122"/>
                      </a:endParaRPr>
                    </a:p>
                    <a:p>
                      <a:pPr marL="0" lvl="1" indent="0">
                        <a:buNone/>
                      </a:pPr>
                      <a:r>
                        <a:rPr lang="en-US" altLang="zh-CN" sz="2000" dirty="0" err="1">
                          <a:latin typeface="楷体" pitchFamily="49" charset="-122"/>
                          <a:ea typeface="楷体" pitchFamily="49" charset="-122"/>
                        </a:rPr>
                        <a:t>Elist.queue</a:t>
                      </a:r>
                      <a:r>
                        <a:rPr lang="en-US" altLang="zh-CN" sz="2000" dirty="0">
                          <a:latin typeface="楷体" pitchFamily="49" charset="-122"/>
                          <a:ea typeface="楷体" pitchFamily="49" charset="-122"/>
                        </a:rPr>
                        <a:t>:=Elist</a:t>
                      </a:r>
                      <a:r>
                        <a:rPr lang="en-US" altLang="zh-CN" sz="2000" baseline="-25000" dirty="0">
                          <a:latin typeface="楷体" pitchFamily="49" charset="-122"/>
                          <a:ea typeface="楷体" pitchFamily="49" charset="-122"/>
                        </a:rPr>
                        <a:t>1</a:t>
                      </a:r>
                      <a:r>
                        <a:rPr lang="en-US" altLang="zh-CN" sz="2000" dirty="0">
                          <a:latin typeface="楷体" pitchFamily="49" charset="-122"/>
                          <a:ea typeface="楷体" pitchFamily="49" charset="-122"/>
                        </a:rPr>
                        <a:t>.queue;</a:t>
                      </a: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5937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err="1">
                          <a:solidFill>
                            <a:srgbClr val="C00000"/>
                          </a:solidFill>
                          <a:latin typeface="楷体" pitchFamily="49" charset="-122"/>
                          <a:ea typeface="楷体" pitchFamily="49" charset="-122"/>
                        </a:rPr>
                        <a:t>Elist</a:t>
                      </a:r>
                      <a:r>
                        <a:rPr lang="zh-CN" altLang="en-US" sz="2000" dirty="0">
                          <a:solidFill>
                            <a:srgbClr val="C00000"/>
                          </a:solidFill>
                          <a:latin typeface="楷体" pitchFamily="49" charset="-122"/>
                          <a:ea typeface="楷体" pitchFamily="49" charset="-122"/>
                          <a:sym typeface="Symbol" pitchFamily="18" charset="2"/>
                        </a:rPr>
                        <a:t></a:t>
                      </a:r>
                      <a:r>
                        <a:rPr lang="en-US" altLang="zh-CN" sz="2000" dirty="0">
                          <a:solidFill>
                            <a:srgbClr val="C00000"/>
                          </a:solidFill>
                          <a:latin typeface="楷体" pitchFamily="49" charset="-122"/>
                          <a:ea typeface="楷体" pitchFamily="49" charset="-122"/>
                        </a:rPr>
                        <a:t>E</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000" baseline="-25000" dirty="0">
                        <a:solidFill>
                          <a:srgbClr val="C00000"/>
                        </a:solidFill>
                        <a:latin typeface="楷体" pitchFamily="49" charset="-122"/>
                        <a:ea typeface="楷体" pitchFamily="49" charset="-122"/>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solidFill>
                      <a:schemeClr val="accent6">
                        <a:lumMod val="40000"/>
                        <a:lumOff val="60000"/>
                      </a:schemeClr>
                    </a:solidFill>
                  </a:tcPr>
                </a:tc>
                <a:tc>
                  <a:txBody>
                    <a:bodyPr/>
                    <a:lstStyle/>
                    <a:p>
                      <a:pPr marL="4763" indent="0" algn="l"/>
                      <a:r>
                        <a:rPr lang="zh-CN" altLang="en-US" sz="2000" dirty="0">
                          <a:latin typeface="楷体" pitchFamily="49" charset="-122"/>
                          <a:ea typeface="楷体" pitchFamily="49" charset="-122"/>
                        </a:rPr>
                        <a:t>建立一个</a:t>
                      </a:r>
                      <a:r>
                        <a:rPr lang="en-US" altLang="zh-CN" sz="2000" dirty="0" err="1">
                          <a:latin typeface="楷体" pitchFamily="49" charset="-122"/>
                          <a:ea typeface="楷体" pitchFamily="49" charset="-122"/>
                        </a:rPr>
                        <a:t>Elist.queue</a:t>
                      </a:r>
                      <a:r>
                        <a:rPr lang="zh-CN" altLang="en-US" sz="2000" dirty="0">
                          <a:latin typeface="楷体" pitchFamily="49" charset="-122"/>
                          <a:ea typeface="楷体" pitchFamily="49" charset="-122"/>
                        </a:rPr>
                        <a:t>，它只包含一项</a:t>
                      </a:r>
                      <a:r>
                        <a:rPr lang="en-US" altLang="zh-CN" sz="2000" dirty="0" err="1">
                          <a:latin typeface="楷体" pitchFamily="49" charset="-122"/>
                          <a:ea typeface="楷体" pitchFamily="49" charset="-122"/>
                        </a:rPr>
                        <a:t>E.place</a:t>
                      </a:r>
                      <a:endParaRPr lang="zh-CN" altLang="en-US" sz="2000" dirty="0">
                        <a:latin typeface="楷体" pitchFamily="49" charset="-122"/>
                        <a:ea typeface="楷体" pitchFamily="49" charset="-122"/>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3"/>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109900445"/>
              </p:ext>
            </p:extLst>
          </p:nvPr>
        </p:nvGraphicFramePr>
        <p:xfrm>
          <a:off x="701570" y="3789040"/>
          <a:ext cx="7965886" cy="2422531"/>
        </p:xfrm>
        <a:graphic>
          <a:graphicData uri="http://schemas.openxmlformats.org/drawingml/2006/table">
            <a:tbl>
              <a:tblPr/>
              <a:tblGrid>
                <a:gridCol w="2700300">
                  <a:extLst>
                    <a:ext uri="{9D8B030D-6E8A-4147-A177-3AD203B41FA5}">
                      <a16:colId xmlns:a16="http://schemas.microsoft.com/office/drawing/2014/main" val="20000"/>
                    </a:ext>
                  </a:extLst>
                </a:gridCol>
                <a:gridCol w="5265586">
                  <a:extLst>
                    <a:ext uri="{9D8B030D-6E8A-4147-A177-3AD203B41FA5}">
                      <a16:colId xmlns:a16="http://schemas.microsoft.com/office/drawing/2014/main" val="20001"/>
                    </a:ext>
                  </a:extLst>
                </a:gridCol>
              </a:tblGrid>
              <a:tr h="276948">
                <a:tc>
                  <a:txBody>
                    <a:bodyPr/>
                    <a:lstStyle/>
                    <a:p>
                      <a:pPr algn="ctr"/>
                      <a:r>
                        <a:rPr lang="zh-CN" altLang="en-US" sz="2000" dirty="0">
                          <a:solidFill>
                            <a:schemeClr val="tx1"/>
                          </a:solidFill>
                          <a:latin typeface="楷体" pitchFamily="49" charset="-122"/>
                          <a:ea typeface="楷体" pitchFamily="49" charset="-122"/>
                        </a:rPr>
                        <a:t>产生式</a:t>
                      </a:r>
                    </a:p>
                  </a:txBody>
                  <a:tcPr marL="54000" marR="54000" marT="0" marB="0" anchor="ct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algn="ctr"/>
                      <a:r>
                        <a:rPr lang="zh-CN" altLang="en-US" sz="2000" dirty="0">
                          <a:latin typeface="楷体" pitchFamily="49" charset="-122"/>
                          <a:ea typeface="楷体" pitchFamily="49" charset="-122"/>
                        </a:rPr>
                        <a:t>语义规则</a:t>
                      </a:r>
                    </a:p>
                  </a:txBody>
                  <a:tcPr marL="54000" marR="54000" marT="0" marB="0" anchor="ct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830843">
                <a:tc>
                  <a:txBody>
                    <a:bodyPr/>
                    <a:lstStyle/>
                    <a:p>
                      <a:pPr>
                        <a:buNone/>
                      </a:pPr>
                      <a:r>
                        <a:rPr lang="en-US" altLang="zh-CN" sz="2000" dirty="0">
                          <a:solidFill>
                            <a:srgbClr val="C00000"/>
                          </a:solidFill>
                          <a:latin typeface="楷体" pitchFamily="49" charset="-122"/>
                          <a:ea typeface="楷体" pitchFamily="49" charset="-122"/>
                        </a:rPr>
                        <a:t>S</a:t>
                      </a:r>
                      <a:r>
                        <a:rPr lang="zh-CN" altLang="en-US" sz="2000" dirty="0">
                          <a:solidFill>
                            <a:srgbClr val="C00000"/>
                          </a:solidFill>
                          <a:latin typeface="楷体" pitchFamily="49" charset="-122"/>
                          <a:ea typeface="楷体" pitchFamily="49" charset="-122"/>
                          <a:sym typeface="Symbol" pitchFamily="18" charset="2"/>
                        </a:rPr>
                        <a:t></a:t>
                      </a:r>
                      <a:r>
                        <a:rPr lang="en-US" altLang="zh-CN" sz="2000" dirty="0">
                          <a:solidFill>
                            <a:srgbClr val="C00000"/>
                          </a:solidFill>
                          <a:latin typeface="楷体" pitchFamily="49" charset="-122"/>
                          <a:ea typeface="楷体" pitchFamily="49" charset="-122"/>
                        </a:rPr>
                        <a:t>Call id(</a:t>
                      </a:r>
                      <a:r>
                        <a:rPr lang="en-US" altLang="zh-CN" sz="2000" dirty="0" err="1">
                          <a:solidFill>
                            <a:srgbClr val="C00000"/>
                          </a:solidFill>
                          <a:latin typeface="楷体" pitchFamily="49" charset="-122"/>
                          <a:ea typeface="楷体" pitchFamily="49" charset="-122"/>
                        </a:rPr>
                        <a:t>Elist</a:t>
                      </a:r>
                      <a:r>
                        <a:rPr lang="en-US" altLang="zh-CN" sz="2000" dirty="0">
                          <a:solidFill>
                            <a:srgbClr val="C00000"/>
                          </a:solidFill>
                          <a:latin typeface="楷体" pitchFamily="49" charset="-122"/>
                          <a:ea typeface="楷体" pitchFamily="49" charset="-122"/>
                        </a:rPr>
                        <a:t>)</a:t>
                      </a: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0" lvl="1" indent="0">
                        <a:buNone/>
                      </a:pPr>
                      <a:r>
                        <a:rPr lang="en-US" altLang="zh-CN" sz="2000" dirty="0">
                          <a:latin typeface="楷体" pitchFamily="49" charset="-122"/>
                          <a:ea typeface="楷体" pitchFamily="49" charset="-122"/>
                        </a:rPr>
                        <a:t>For </a:t>
                      </a:r>
                      <a:r>
                        <a:rPr lang="zh-CN" altLang="en-US" sz="2000" dirty="0">
                          <a:latin typeface="楷体" pitchFamily="49" charset="-122"/>
                          <a:ea typeface="楷体" pitchFamily="49" charset="-122"/>
                        </a:rPr>
                        <a:t>队列</a:t>
                      </a:r>
                      <a:r>
                        <a:rPr lang="en-US" altLang="zh-CN" sz="2000" dirty="0" err="1">
                          <a:latin typeface="楷体" pitchFamily="49" charset="-122"/>
                          <a:ea typeface="楷体" pitchFamily="49" charset="-122"/>
                        </a:rPr>
                        <a:t>Elist.queue</a:t>
                      </a:r>
                      <a:r>
                        <a:rPr lang="zh-CN" altLang="en-US" sz="2000" dirty="0">
                          <a:latin typeface="楷体" pitchFamily="49" charset="-122"/>
                          <a:ea typeface="楷体" pitchFamily="49" charset="-122"/>
                        </a:rPr>
                        <a:t>的每一项</a:t>
                      </a:r>
                      <a:r>
                        <a:rPr lang="en-US" altLang="zh-CN" sz="2000" dirty="0" err="1">
                          <a:latin typeface="楷体" pitchFamily="49" charset="-122"/>
                          <a:ea typeface="楷体" pitchFamily="49" charset="-122"/>
                        </a:rPr>
                        <a:t>E.place</a:t>
                      </a:r>
                      <a:r>
                        <a:rPr lang="en-US" altLang="zh-CN" sz="2000" dirty="0">
                          <a:latin typeface="楷体" pitchFamily="49" charset="-122"/>
                          <a:ea typeface="楷体" pitchFamily="49" charset="-122"/>
                        </a:rPr>
                        <a:t> Do</a:t>
                      </a:r>
                    </a:p>
                    <a:p>
                      <a:pPr marL="354013" lvl="1" indent="0">
                        <a:buNone/>
                      </a:pPr>
                      <a:r>
                        <a:rPr lang="en-US" altLang="zh-CN" sz="2000" dirty="0">
                          <a:latin typeface="楷体" pitchFamily="49" charset="-122"/>
                          <a:ea typeface="楷体" pitchFamily="49" charset="-122"/>
                        </a:rPr>
                        <a:t>emit(</a:t>
                      </a:r>
                      <a:r>
                        <a:rPr lang="zh-CN" altLang="en-US" sz="2000" dirty="0">
                          <a:latin typeface="楷体" pitchFamily="49" charset="-122"/>
                          <a:ea typeface="楷体" pitchFamily="49" charset="-122"/>
                        </a:rPr>
                        <a:t>‘</a:t>
                      </a:r>
                      <a:r>
                        <a:rPr lang="en-US" altLang="zh-CN" sz="2000" dirty="0" err="1">
                          <a:latin typeface="楷体" pitchFamily="49" charset="-122"/>
                          <a:ea typeface="楷体" pitchFamily="49" charset="-122"/>
                        </a:rPr>
                        <a:t>param</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,_,_,</a:t>
                      </a:r>
                      <a:r>
                        <a:rPr lang="en-US" altLang="zh-CN" sz="2000" dirty="0" err="1">
                          <a:latin typeface="楷体" pitchFamily="49" charset="-122"/>
                          <a:ea typeface="楷体" pitchFamily="49" charset="-122"/>
                        </a:rPr>
                        <a:t>E.place</a:t>
                      </a:r>
                      <a:r>
                        <a:rPr lang="en-US" altLang="zh-CN" sz="2000" dirty="0">
                          <a:latin typeface="楷体" pitchFamily="49" charset="-122"/>
                          <a:ea typeface="楷体" pitchFamily="49" charset="-122"/>
                        </a:rPr>
                        <a:t>);</a:t>
                      </a:r>
                    </a:p>
                    <a:p>
                      <a:pPr marL="0" lvl="1" indent="0">
                        <a:buNone/>
                      </a:pPr>
                      <a:r>
                        <a:rPr lang="en-US" altLang="zh-CN" sz="2000" dirty="0">
                          <a:latin typeface="楷体" pitchFamily="49" charset="-122"/>
                          <a:ea typeface="楷体" pitchFamily="49" charset="-122"/>
                        </a:rPr>
                        <a:t>emit(‘</a:t>
                      </a:r>
                      <a:r>
                        <a:rPr lang="en-US" altLang="zh-CN" sz="2000" dirty="0" err="1">
                          <a:latin typeface="楷体" pitchFamily="49" charset="-122"/>
                          <a:ea typeface="楷体" pitchFamily="49" charset="-122"/>
                        </a:rPr>
                        <a:t>Call’,id.place,_,n</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1"/>
                  </a:ext>
                </a:extLst>
              </a:tr>
              <a:tr h="5937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err="1">
                          <a:solidFill>
                            <a:srgbClr val="C00000"/>
                          </a:solidFill>
                          <a:latin typeface="楷体" pitchFamily="49" charset="-122"/>
                          <a:ea typeface="楷体" pitchFamily="49" charset="-122"/>
                        </a:rPr>
                        <a:t>Elist</a:t>
                      </a:r>
                      <a:r>
                        <a:rPr lang="zh-CN" altLang="en-US" sz="2000" dirty="0">
                          <a:solidFill>
                            <a:srgbClr val="C00000"/>
                          </a:solidFill>
                          <a:latin typeface="楷体" pitchFamily="49" charset="-122"/>
                          <a:ea typeface="楷体" pitchFamily="49" charset="-122"/>
                          <a:sym typeface="Symbol" pitchFamily="18" charset="2"/>
                        </a:rPr>
                        <a:t></a:t>
                      </a:r>
                      <a:r>
                        <a:rPr lang="en-US" altLang="zh-CN" sz="2000" dirty="0">
                          <a:solidFill>
                            <a:srgbClr val="C00000"/>
                          </a:solidFill>
                          <a:latin typeface="楷体" pitchFamily="49" charset="-122"/>
                          <a:ea typeface="楷体" pitchFamily="49" charset="-122"/>
                        </a:rPr>
                        <a:t>Elist</a:t>
                      </a:r>
                      <a:r>
                        <a:rPr lang="en-US" altLang="zh-CN" sz="2000" baseline="-25000" dirty="0">
                          <a:solidFill>
                            <a:srgbClr val="C00000"/>
                          </a:solidFill>
                          <a:latin typeface="楷体" pitchFamily="49" charset="-122"/>
                          <a:ea typeface="楷体" pitchFamily="49" charset="-122"/>
                        </a:rPr>
                        <a:t>1</a:t>
                      </a:r>
                      <a:r>
                        <a:rPr lang="en-US" altLang="zh-CN" sz="2000" dirty="0">
                          <a:solidFill>
                            <a:srgbClr val="C00000"/>
                          </a:solidFill>
                          <a:latin typeface="楷体" pitchFamily="49" charset="-122"/>
                          <a:ea typeface="楷体" pitchFamily="49" charset="-122"/>
                        </a:rPr>
                        <a:t>,E</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000" baseline="-25000" dirty="0">
                        <a:solidFill>
                          <a:srgbClr val="C00000"/>
                        </a:solidFill>
                        <a:latin typeface="楷体" pitchFamily="49" charset="-122"/>
                        <a:ea typeface="楷体" pitchFamily="49" charset="-122"/>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lvl="1" indent="0">
                        <a:buNone/>
                      </a:pPr>
                      <a:r>
                        <a:rPr lang="zh-CN" altLang="en-US" sz="2000" dirty="0">
                          <a:latin typeface="楷体" pitchFamily="49" charset="-122"/>
                          <a:ea typeface="楷体" pitchFamily="49" charset="-122"/>
                        </a:rPr>
                        <a:t>把</a:t>
                      </a:r>
                      <a:r>
                        <a:rPr lang="en-US" altLang="zh-CN" sz="2000" dirty="0" err="1">
                          <a:latin typeface="楷体" pitchFamily="49" charset="-122"/>
                          <a:ea typeface="楷体" pitchFamily="49" charset="-122"/>
                        </a:rPr>
                        <a:t>E.place</a:t>
                      </a:r>
                      <a:r>
                        <a:rPr lang="zh-CN" altLang="en-US" sz="2000" dirty="0">
                          <a:latin typeface="楷体" pitchFamily="49" charset="-122"/>
                          <a:ea typeface="楷体" pitchFamily="49" charset="-122"/>
                        </a:rPr>
                        <a:t>排在</a:t>
                      </a:r>
                      <a:r>
                        <a:rPr lang="en-US" altLang="zh-CN" sz="2000" dirty="0">
                          <a:latin typeface="楷体" pitchFamily="49" charset="-122"/>
                          <a:ea typeface="楷体" pitchFamily="49" charset="-122"/>
                        </a:rPr>
                        <a:t>Elist</a:t>
                      </a:r>
                      <a:r>
                        <a:rPr lang="en-US" altLang="zh-CN" sz="2000" baseline="-25000" dirty="0">
                          <a:latin typeface="楷体" pitchFamily="49" charset="-122"/>
                          <a:ea typeface="楷体" pitchFamily="49" charset="-122"/>
                        </a:rPr>
                        <a:t>1</a:t>
                      </a:r>
                      <a:r>
                        <a:rPr lang="en-US" altLang="zh-CN" sz="2000" dirty="0">
                          <a:latin typeface="楷体" pitchFamily="49" charset="-122"/>
                          <a:ea typeface="楷体" pitchFamily="49" charset="-122"/>
                        </a:rPr>
                        <a:t>.queue</a:t>
                      </a:r>
                      <a:r>
                        <a:rPr lang="zh-CN" altLang="en-US" sz="2000" dirty="0">
                          <a:latin typeface="楷体" pitchFamily="49" charset="-122"/>
                          <a:ea typeface="楷体" pitchFamily="49" charset="-122"/>
                        </a:rPr>
                        <a:t>的末端；</a:t>
                      </a:r>
                      <a:endParaRPr lang="en-US" altLang="zh-CN" sz="2000" dirty="0">
                        <a:latin typeface="楷体" pitchFamily="49" charset="-122"/>
                        <a:ea typeface="楷体" pitchFamily="49" charset="-122"/>
                      </a:endParaRPr>
                    </a:p>
                    <a:p>
                      <a:pPr marL="0" lvl="1" indent="0">
                        <a:buNone/>
                      </a:pPr>
                      <a:r>
                        <a:rPr lang="en-US" altLang="zh-CN" sz="2000" dirty="0" err="1">
                          <a:latin typeface="楷体" pitchFamily="49" charset="-122"/>
                          <a:ea typeface="楷体" pitchFamily="49" charset="-122"/>
                        </a:rPr>
                        <a:t>Elist.queue</a:t>
                      </a:r>
                      <a:r>
                        <a:rPr lang="en-US" altLang="zh-CN" sz="2000" dirty="0">
                          <a:latin typeface="楷体" pitchFamily="49" charset="-122"/>
                          <a:ea typeface="楷体" pitchFamily="49" charset="-122"/>
                        </a:rPr>
                        <a:t>:=Elist</a:t>
                      </a:r>
                      <a:r>
                        <a:rPr lang="en-US" altLang="zh-CN" sz="2000" baseline="-25000" dirty="0">
                          <a:latin typeface="楷体" pitchFamily="49" charset="-122"/>
                          <a:ea typeface="楷体" pitchFamily="49" charset="-122"/>
                        </a:rPr>
                        <a:t>1</a:t>
                      </a:r>
                      <a:r>
                        <a:rPr lang="en-US" altLang="zh-CN" sz="2000" dirty="0">
                          <a:latin typeface="楷体" pitchFamily="49" charset="-122"/>
                          <a:ea typeface="楷体" pitchFamily="49" charset="-122"/>
                        </a:rPr>
                        <a:t>.queue;</a:t>
                      </a: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5937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err="1">
                          <a:solidFill>
                            <a:srgbClr val="C00000"/>
                          </a:solidFill>
                          <a:latin typeface="楷体" pitchFamily="49" charset="-122"/>
                          <a:ea typeface="楷体" pitchFamily="49" charset="-122"/>
                        </a:rPr>
                        <a:t>Elist</a:t>
                      </a:r>
                      <a:r>
                        <a:rPr lang="zh-CN" altLang="en-US" sz="2000" dirty="0">
                          <a:solidFill>
                            <a:srgbClr val="C00000"/>
                          </a:solidFill>
                          <a:latin typeface="楷体" pitchFamily="49" charset="-122"/>
                          <a:ea typeface="楷体" pitchFamily="49" charset="-122"/>
                          <a:sym typeface="Symbol" pitchFamily="18" charset="2"/>
                        </a:rPr>
                        <a:t></a:t>
                      </a:r>
                      <a:r>
                        <a:rPr lang="en-US" altLang="zh-CN" sz="2000" dirty="0">
                          <a:solidFill>
                            <a:srgbClr val="C00000"/>
                          </a:solidFill>
                          <a:latin typeface="楷体" pitchFamily="49" charset="-122"/>
                          <a:ea typeface="楷体" pitchFamily="49" charset="-122"/>
                        </a:rPr>
                        <a:t>E</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000" baseline="-25000" dirty="0">
                        <a:solidFill>
                          <a:srgbClr val="C00000"/>
                        </a:solidFill>
                        <a:latin typeface="楷体" pitchFamily="49" charset="-122"/>
                        <a:ea typeface="楷体" pitchFamily="49" charset="-122"/>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solidFill>
                      <a:schemeClr val="accent5">
                        <a:lumMod val="40000"/>
                        <a:lumOff val="60000"/>
                      </a:schemeClr>
                    </a:solidFill>
                  </a:tcPr>
                </a:tc>
                <a:tc>
                  <a:txBody>
                    <a:bodyPr/>
                    <a:lstStyle/>
                    <a:p>
                      <a:pPr marL="4763" indent="0" algn="l"/>
                      <a:r>
                        <a:rPr lang="zh-CN" altLang="en-US" sz="2000" dirty="0">
                          <a:latin typeface="楷体" pitchFamily="49" charset="-122"/>
                          <a:ea typeface="楷体" pitchFamily="49" charset="-122"/>
                        </a:rPr>
                        <a:t>建立一个</a:t>
                      </a:r>
                      <a:r>
                        <a:rPr lang="en-US" altLang="zh-CN" sz="2000" dirty="0" err="1">
                          <a:latin typeface="楷体" pitchFamily="49" charset="-122"/>
                          <a:ea typeface="楷体" pitchFamily="49" charset="-122"/>
                        </a:rPr>
                        <a:t>Elist.queue</a:t>
                      </a:r>
                      <a:r>
                        <a:rPr lang="zh-CN" altLang="en-US" sz="2000" dirty="0">
                          <a:latin typeface="楷体" pitchFamily="49" charset="-122"/>
                          <a:ea typeface="楷体" pitchFamily="49" charset="-122"/>
                        </a:rPr>
                        <a:t>，它只包含一项</a:t>
                      </a:r>
                      <a:r>
                        <a:rPr lang="en-US" altLang="zh-CN" sz="2000" dirty="0" err="1">
                          <a:latin typeface="楷体" pitchFamily="49" charset="-122"/>
                          <a:ea typeface="楷体" pitchFamily="49" charset="-122"/>
                        </a:rPr>
                        <a:t>E.place</a:t>
                      </a:r>
                      <a:endParaRPr lang="zh-CN" altLang="en-US" sz="2000" dirty="0">
                        <a:latin typeface="楷体" pitchFamily="49" charset="-122"/>
                        <a:ea typeface="楷体" pitchFamily="49" charset="-122"/>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65637"/>
            <a:ext cx="8229600" cy="778098"/>
          </a:xfrm>
        </p:spPr>
        <p:txBody>
          <a:bodyPr/>
          <a:lstStyle/>
          <a:p>
            <a:r>
              <a:rPr lang="zh-CN" altLang="en-US" dirty="0"/>
              <a:t>属性及函数设计</a:t>
            </a:r>
          </a:p>
        </p:txBody>
      </p:sp>
      <p:sp>
        <p:nvSpPr>
          <p:cNvPr id="3" name="内容占位符 2"/>
          <p:cNvSpPr>
            <a:spLocks noGrp="1"/>
          </p:cNvSpPr>
          <p:nvPr>
            <p:ph idx="1"/>
          </p:nvPr>
        </p:nvSpPr>
        <p:spPr>
          <a:xfrm>
            <a:off x="457200" y="1376772"/>
            <a:ext cx="8229600" cy="4032448"/>
          </a:xfrm>
        </p:spPr>
        <p:txBody>
          <a:bodyPr>
            <a:noAutofit/>
          </a:bodyPr>
          <a:lstStyle/>
          <a:p>
            <a:pPr>
              <a:lnSpc>
                <a:spcPct val="110000"/>
              </a:lnSpc>
              <a:spcAft>
                <a:spcPts val="900"/>
              </a:spcAft>
            </a:pPr>
            <a:r>
              <a:rPr lang="zh-CN" altLang="en-US" sz="2400" dirty="0"/>
              <a:t>继承属性</a:t>
            </a:r>
            <a:r>
              <a:rPr lang="en-US" altLang="zh-CN" sz="2400" dirty="0" err="1"/>
              <a:t>Elist.queue</a:t>
            </a:r>
            <a:r>
              <a:rPr lang="zh-CN" altLang="en-US" sz="2400" dirty="0"/>
              <a:t>，保存参数队列的首指针；</a:t>
            </a:r>
            <a:endParaRPr lang="en-US" altLang="zh-CN" sz="2400" dirty="0"/>
          </a:p>
          <a:p>
            <a:pPr>
              <a:lnSpc>
                <a:spcPct val="110000"/>
              </a:lnSpc>
              <a:spcAft>
                <a:spcPts val="900"/>
              </a:spcAft>
            </a:pPr>
            <a:r>
              <a:rPr lang="zh-CN" altLang="en-US" sz="2400" dirty="0"/>
              <a:t>全程变量</a:t>
            </a:r>
            <a:r>
              <a:rPr lang="en-US" altLang="zh-CN" sz="2400" dirty="0"/>
              <a:t>count</a:t>
            </a:r>
            <a:r>
              <a:rPr lang="zh-CN" altLang="en-US" sz="2400" dirty="0"/>
              <a:t>记录已经加入队列中的参数的个数；</a:t>
            </a:r>
            <a:endParaRPr lang="en-US" altLang="zh-CN" sz="2400" dirty="0"/>
          </a:p>
          <a:p>
            <a:pPr>
              <a:lnSpc>
                <a:spcPct val="110000"/>
              </a:lnSpc>
              <a:spcAft>
                <a:spcPts val="900"/>
              </a:spcAft>
            </a:pPr>
            <a:r>
              <a:rPr lang="zh-CN" altLang="en-US" sz="2400" dirty="0"/>
              <a:t>函数</a:t>
            </a:r>
            <a:r>
              <a:rPr lang="en-US" altLang="zh-CN" sz="2400" dirty="0" err="1"/>
              <a:t>makequeue</a:t>
            </a:r>
            <a:r>
              <a:rPr lang="en-US" altLang="zh-CN" sz="2400" dirty="0"/>
              <a:t>(),</a:t>
            </a:r>
            <a:r>
              <a:rPr lang="zh-CN" altLang="en-US" sz="2400" dirty="0"/>
              <a:t>创建一个空队列，返回队列首指针；</a:t>
            </a:r>
            <a:endParaRPr lang="en-US" altLang="zh-CN" sz="2400" dirty="0"/>
          </a:p>
          <a:p>
            <a:pPr>
              <a:lnSpc>
                <a:spcPct val="110000"/>
              </a:lnSpc>
              <a:spcAft>
                <a:spcPts val="900"/>
              </a:spcAft>
            </a:pPr>
            <a:r>
              <a:rPr lang="zh-CN" altLang="en-US" sz="2400" dirty="0"/>
              <a:t>过程</a:t>
            </a:r>
            <a:r>
              <a:rPr lang="en-US" altLang="zh-CN" sz="2400" dirty="0"/>
              <a:t>append(</a:t>
            </a:r>
            <a:r>
              <a:rPr lang="en-US" altLang="zh-CN" sz="2400" dirty="0" err="1"/>
              <a:t>queue,p</a:t>
            </a:r>
            <a:r>
              <a:rPr lang="en-US" altLang="zh-CN" sz="2400" dirty="0"/>
              <a:t>)</a:t>
            </a:r>
            <a:r>
              <a:rPr lang="zh-CN" altLang="en-US" sz="2400" dirty="0"/>
              <a:t>，将</a:t>
            </a:r>
            <a:r>
              <a:rPr lang="en-US" altLang="zh-CN" sz="2400" dirty="0"/>
              <a:t>p</a:t>
            </a:r>
            <a:r>
              <a:rPr lang="zh-CN" altLang="en-US" sz="2400" dirty="0"/>
              <a:t>加入到由</a:t>
            </a:r>
            <a:r>
              <a:rPr lang="en-US" altLang="zh-CN" sz="2400" dirty="0"/>
              <a:t>queue</a:t>
            </a:r>
            <a:r>
              <a:rPr lang="zh-CN" altLang="en-US" sz="2400" dirty="0"/>
              <a:t>指向的队列的队尾；</a:t>
            </a:r>
            <a:endParaRPr lang="en-US" altLang="zh-CN" sz="2400" dirty="0"/>
          </a:p>
          <a:p>
            <a:pPr>
              <a:lnSpc>
                <a:spcPct val="110000"/>
              </a:lnSpc>
              <a:spcAft>
                <a:spcPts val="900"/>
              </a:spcAft>
            </a:pPr>
            <a:r>
              <a:rPr lang="zh-CN" altLang="en-US" sz="2400" dirty="0"/>
              <a:t>函数</a:t>
            </a:r>
            <a:r>
              <a:rPr lang="en-US" altLang="zh-CN" sz="2400" dirty="0"/>
              <a:t>get(queue)</a:t>
            </a:r>
            <a:r>
              <a:rPr lang="zh-CN" altLang="en-US" sz="2400" dirty="0"/>
              <a:t>，返回队首的参数地址，并将它移出队列，使下一个参数成为队首参数。</a:t>
            </a:r>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104</a:t>
            </a:fld>
            <a:endParaRPr lang="zh-CN" alt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640"/>
            <a:ext cx="8229600" cy="706090"/>
          </a:xfrm>
        </p:spPr>
        <p:txBody>
          <a:bodyPr/>
          <a:lstStyle/>
          <a:p>
            <a:r>
              <a:rPr lang="zh-CN" altLang="en-US" dirty="0"/>
              <a:t>翻译模式</a:t>
            </a:r>
          </a:p>
        </p:txBody>
      </p:sp>
      <p:sp>
        <p:nvSpPr>
          <p:cNvPr id="3" name="内容占位符 2"/>
          <p:cNvSpPr>
            <a:spLocks noGrp="1"/>
          </p:cNvSpPr>
          <p:nvPr>
            <p:ph idx="1"/>
          </p:nvPr>
        </p:nvSpPr>
        <p:spPr>
          <a:xfrm>
            <a:off x="611560" y="1088740"/>
            <a:ext cx="8208912" cy="5157573"/>
          </a:xfrm>
        </p:spPr>
        <p:txBody>
          <a:bodyPr>
            <a:normAutofit fontScale="92500" lnSpcReduction="10000"/>
          </a:bodyPr>
          <a:lstStyle/>
          <a:p>
            <a:pPr>
              <a:lnSpc>
                <a:spcPct val="110000"/>
              </a:lnSpc>
              <a:buNone/>
            </a:pPr>
            <a:r>
              <a:rPr lang="en-US" altLang="zh-CN" sz="2400" dirty="0">
                <a:solidFill>
                  <a:srgbClr val="C00000"/>
                </a:solidFill>
              </a:rPr>
              <a:t>s</a:t>
            </a:r>
            <a:r>
              <a:rPr lang="zh-CN" altLang="en-US" sz="2400" dirty="0">
                <a:solidFill>
                  <a:srgbClr val="C00000"/>
                </a:solidFill>
                <a:sym typeface="Symbol" pitchFamily="18" charset="2"/>
              </a:rPr>
              <a:t></a:t>
            </a:r>
            <a:r>
              <a:rPr lang="en-US" altLang="zh-CN" sz="2400" dirty="0">
                <a:solidFill>
                  <a:srgbClr val="C00000"/>
                </a:solidFill>
              </a:rPr>
              <a:t>call id(</a:t>
            </a:r>
            <a:r>
              <a:rPr lang="en-US" altLang="zh-CN" sz="2400" dirty="0"/>
              <a:t>{</a:t>
            </a:r>
            <a:r>
              <a:rPr lang="en-US" altLang="zh-CN" sz="2400" dirty="0" err="1"/>
              <a:t>Elist.queue</a:t>
            </a:r>
            <a:r>
              <a:rPr lang="en-US" altLang="zh-CN" sz="2400" dirty="0"/>
              <a:t>=</a:t>
            </a:r>
            <a:r>
              <a:rPr lang="en-US" altLang="zh-CN" sz="2400" dirty="0" err="1"/>
              <a:t>makequeue</a:t>
            </a:r>
            <a:r>
              <a:rPr lang="en-US" altLang="zh-CN" sz="2400" dirty="0"/>
              <a:t>();count=0}</a:t>
            </a:r>
          </a:p>
          <a:p>
            <a:pPr>
              <a:lnSpc>
                <a:spcPct val="110000"/>
              </a:lnSpc>
              <a:buNone/>
            </a:pPr>
            <a:r>
              <a:rPr lang="en-US" altLang="zh-CN" sz="2400" dirty="0">
                <a:solidFill>
                  <a:srgbClr val="C00000"/>
                </a:solidFill>
              </a:rPr>
              <a:t>           </a:t>
            </a:r>
            <a:r>
              <a:rPr lang="en-US" altLang="zh-CN" sz="2400" dirty="0" err="1">
                <a:solidFill>
                  <a:srgbClr val="C00000"/>
                </a:solidFill>
              </a:rPr>
              <a:t>Elist</a:t>
            </a:r>
            <a:r>
              <a:rPr lang="en-US" altLang="zh-CN" sz="2400" dirty="0">
                <a:solidFill>
                  <a:srgbClr val="C00000"/>
                </a:solidFill>
              </a:rPr>
              <a:t>)</a:t>
            </a:r>
            <a:r>
              <a:rPr lang="en-US" altLang="zh-CN" sz="2400" dirty="0"/>
              <a:t>{if(count!=0)</a:t>
            </a:r>
          </a:p>
          <a:p>
            <a:pPr>
              <a:lnSpc>
                <a:spcPct val="110000"/>
              </a:lnSpc>
              <a:buNone/>
            </a:pPr>
            <a:r>
              <a:rPr lang="en-US" altLang="zh-CN" sz="2400" dirty="0"/>
              <a:t>                    while(count</a:t>
            </a:r>
            <a:r>
              <a:rPr lang="zh-CN" altLang="en-US" sz="2400" dirty="0">
                <a:sym typeface="Symbol" pitchFamily="18" charset="2"/>
              </a:rPr>
              <a:t>＞</a:t>
            </a:r>
            <a:r>
              <a:rPr lang="en-US" altLang="zh-CN" sz="2400" dirty="0"/>
              <a:t>0)</a:t>
            </a:r>
          </a:p>
          <a:p>
            <a:pPr>
              <a:lnSpc>
                <a:spcPct val="110000"/>
              </a:lnSpc>
              <a:buNone/>
            </a:pPr>
            <a:r>
              <a:rPr lang="en-US" altLang="zh-CN" sz="2400" dirty="0"/>
              <a:t>                     {t=get(</a:t>
            </a:r>
            <a:r>
              <a:rPr lang="en-US" altLang="zh-CN" sz="2400" dirty="0" err="1"/>
              <a:t>Elist.queue</a:t>
            </a:r>
            <a:r>
              <a:rPr lang="en-US" altLang="zh-CN" sz="2400" dirty="0"/>
              <a:t>);</a:t>
            </a:r>
          </a:p>
          <a:p>
            <a:pPr>
              <a:lnSpc>
                <a:spcPct val="110000"/>
              </a:lnSpc>
              <a:buNone/>
            </a:pPr>
            <a:r>
              <a:rPr lang="en-US" altLang="zh-CN" sz="2400" dirty="0"/>
              <a:t>                      </a:t>
            </a:r>
            <a:r>
              <a:rPr lang="en-US" altLang="zh-CN" sz="2400" dirty="0">
                <a:solidFill>
                  <a:schemeClr val="tx1"/>
                </a:solidFill>
              </a:rPr>
              <a:t>emit(‘</a:t>
            </a:r>
            <a:r>
              <a:rPr lang="en-US" altLang="zh-CN" sz="2400" dirty="0" err="1">
                <a:solidFill>
                  <a:schemeClr val="tx1"/>
                </a:solidFill>
              </a:rPr>
              <a:t>param</a:t>
            </a:r>
            <a:r>
              <a:rPr lang="en-US" altLang="zh-CN" sz="2400" dirty="0">
                <a:solidFill>
                  <a:schemeClr val="tx1"/>
                </a:solidFill>
              </a:rPr>
              <a:t>’ t)</a:t>
            </a:r>
            <a:r>
              <a:rPr lang="en-US" altLang="zh-CN" sz="2400" dirty="0"/>
              <a:t>;</a:t>
            </a:r>
          </a:p>
          <a:p>
            <a:pPr>
              <a:lnSpc>
                <a:spcPct val="110000"/>
              </a:lnSpc>
              <a:buNone/>
            </a:pPr>
            <a:r>
              <a:rPr lang="en-US" altLang="zh-CN" sz="2400" dirty="0"/>
              <a:t>                      count--;};</a:t>
            </a:r>
          </a:p>
          <a:p>
            <a:pPr>
              <a:lnSpc>
                <a:spcPct val="110000"/>
              </a:lnSpc>
              <a:buNone/>
            </a:pPr>
            <a:r>
              <a:rPr lang="en-US" altLang="zh-CN" sz="2400" dirty="0"/>
              <a:t>                  </a:t>
            </a:r>
            <a:r>
              <a:rPr lang="en-US" altLang="zh-CN" sz="2400" dirty="0">
                <a:solidFill>
                  <a:schemeClr val="tx1"/>
                </a:solidFill>
              </a:rPr>
              <a:t>emit(‘call’ </a:t>
            </a:r>
            <a:r>
              <a:rPr lang="en-US" altLang="zh-CN" sz="2400" dirty="0" err="1">
                <a:solidFill>
                  <a:schemeClr val="tx1"/>
                </a:solidFill>
              </a:rPr>
              <a:t>id.place</a:t>
            </a:r>
            <a:r>
              <a:rPr lang="en-US" altLang="zh-CN" sz="2400" dirty="0">
                <a:solidFill>
                  <a:schemeClr val="tx1"/>
                </a:solidFill>
              </a:rPr>
              <a:t>)</a:t>
            </a:r>
            <a:r>
              <a:rPr lang="en-US" altLang="zh-CN" sz="2400" dirty="0"/>
              <a:t>;}</a:t>
            </a:r>
          </a:p>
          <a:p>
            <a:pPr>
              <a:lnSpc>
                <a:spcPct val="110000"/>
              </a:lnSpc>
              <a:buNone/>
            </a:pPr>
            <a:r>
              <a:rPr lang="en-US" altLang="zh-CN" sz="2400" dirty="0" err="1">
                <a:solidFill>
                  <a:srgbClr val="C00000"/>
                </a:solidFill>
              </a:rPr>
              <a:t>Elist</a:t>
            </a:r>
            <a:r>
              <a:rPr lang="zh-CN" altLang="en-US" sz="2400" dirty="0">
                <a:solidFill>
                  <a:srgbClr val="C00000"/>
                </a:solidFill>
                <a:sym typeface="Symbol" pitchFamily="18" charset="2"/>
              </a:rPr>
              <a:t></a:t>
            </a:r>
            <a:r>
              <a:rPr lang="en-US" altLang="zh-CN" sz="2400" dirty="0"/>
              <a:t>{Elist</a:t>
            </a:r>
            <a:r>
              <a:rPr lang="en-US" altLang="zh-CN" sz="2400" baseline="-25000" dirty="0"/>
              <a:t>1</a:t>
            </a:r>
            <a:r>
              <a:rPr lang="en-US" altLang="zh-CN" sz="2400" dirty="0"/>
              <a:t>.queue=</a:t>
            </a:r>
            <a:r>
              <a:rPr lang="en-US" altLang="zh-CN" sz="2400" dirty="0" err="1"/>
              <a:t>Elist.queue</a:t>
            </a:r>
            <a:r>
              <a:rPr lang="en-US" altLang="zh-CN" sz="2400" dirty="0"/>
              <a:t>}</a:t>
            </a:r>
          </a:p>
          <a:p>
            <a:pPr marL="2243138" indent="-2243138">
              <a:lnSpc>
                <a:spcPct val="110000"/>
              </a:lnSpc>
              <a:buNone/>
            </a:pPr>
            <a:r>
              <a:rPr lang="en-US" altLang="zh-CN" sz="2400" dirty="0">
                <a:solidFill>
                  <a:srgbClr val="C00000"/>
                </a:solidFill>
              </a:rPr>
              <a:t>       Elist</a:t>
            </a:r>
            <a:r>
              <a:rPr lang="en-US" altLang="zh-CN" sz="2400" baseline="-25000" dirty="0">
                <a:solidFill>
                  <a:srgbClr val="C00000"/>
                </a:solidFill>
              </a:rPr>
              <a:t>1</a:t>
            </a:r>
            <a:r>
              <a:rPr lang="en-US" altLang="zh-CN" sz="2400" dirty="0">
                <a:solidFill>
                  <a:srgbClr val="C00000"/>
                </a:solidFill>
              </a:rPr>
              <a:t>,E</a:t>
            </a:r>
            <a:r>
              <a:rPr lang="en-US" altLang="zh-CN" sz="2400" dirty="0"/>
              <a:t>{append(Elist</a:t>
            </a:r>
            <a:r>
              <a:rPr lang="en-US" altLang="zh-CN" sz="2400" baseline="-25000" dirty="0"/>
              <a:t>1</a:t>
            </a:r>
            <a:r>
              <a:rPr lang="en-US" altLang="zh-CN" sz="2400" dirty="0"/>
              <a:t>.queue,E.place);count++</a:t>
            </a:r>
            <a:r>
              <a:rPr lang="zh-CN" altLang="en-US" sz="2400" dirty="0"/>
              <a:t>；</a:t>
            </a:r>
            <a:r>
              <a:rPr lang="en-US" altLang="zh-CN" sz="2400" dirty="0" err="1"/>
              <a:t>Elist.queue</a:t>
            </a:r>
            <a:r>
              <a:rPr lang="en-US" altLang="zh-CN" sz="2400" dirty="0"/>
              <a:t>=Elist</a:t>
            </a:r>
            <a:r>
              <a:rPr lang="en-US" altLang="zh-CN" sz="2400" baseline="-25000" dirty="0"/>
              <a:t>1</a:t>
            </a:r>
            <a:r>
              <a:rPr lang="en-US" altLang="zh-CN" sz="2400" dirty="0"/>
              <a:t>.queue}</a:t>
            </a:r>
          </a:p>
          <a:p>
            <a:pPr>
              <a:lnSpc>
                <a:spcPct val="110000"/>
              </a:lnSpc>
              <a:buNone/>
            </a:pPr>
            <a:r>
              <a:rPr lang="en-US" altLang="zh-CN" sz="2400" dirty="0" err="1">
                <a:solidFill>
                  <a:srgbClr val="C00000"/>
                </a:solidFill>
              </a:rPr>
              <a:t>Elist</a:t>
            </a:r>
            <a:r>
              <a:rPr lang="zh-CN" altLang="en-US" sz="2400" dirty="0">
                <a:solidFill>
                  <a:srgbClr val="C00000"/>
                </a:solidFill>
                <a:sym typeface="Symbol" pitchFamily="18" charset="2"/>
              </a:rPr>
              <a:t></a:t>
            </a:r>
            <a:r>
              <a:rPr lang="en-US" altLang="zh-CN" sz="2400" dirty="0">
                <a:solidFill>
                  <a:srgbClr val="C00000"/>
                </a:solidFill>
              </a:rPr>
              <a:t>E</a:t>
            </a:r>
            <a:r>
              <a:rPr lang="en-US" altLang="zh-CN" sz="2400" dirty="0"/>
              <a:t>{append(</a:t>
            </a:r>
            <a:r>
              <a:rPr lang="en-US" altLang="zh-CN" sz="2400" dirty="0" err="1"/>
              <a:t>Elist.queue,E.place</a:t>
            </a:r>
            <a:r>
              <a:rPr lang="en-US" altLang="zh-CN" sz="2400" dirty="0"/>
              <a:t>);count=1}</a:t>
            </a:r>
            <a:endParaRPr lang="zh-CN" altLang="en-US" sz="2400" dirty="0"/>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105</a:t>
            </a:fld>
            <a:endParaRPr lang="zh-CN" alt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4082"/>
          </a:xfrm>
        </p:spPr>
        <p:txBody>
          <a:bodyPr>
            <a:normAutofit fontScale="90000"/>
          </a:bodyPr>
          <a:lstStyle/>
          <a:p>
            <a:r>
              <a:rPr lang="zh-CN" altLang="en-US" dirty="0"/>
              <a:t>关于地址传递</a:t>
            </a:r>
          </a:p>
        </p:txBody>
      </p:sp>
      <p:sp>
        <p:nvSpPr>
          <p:cNvPr id="3" name="内容占位符 2"/>
          <p:cNvSpPr>
            <a:spLocks noGrp="1"/>
          </p:cNvSpPr>
          <p:nvPr>
            <p:ph idx="1"/>
          </p:nvPr>
        </p:nvSpPr>
        <p:spPr>
          <a:xfrm>
            <a:off x="457200" y="1124744"/>
            <a:ext cx="8229600" cy="5001419"/>
          </a:xfrm>
        </p:spPr>
        <p:txBody>
          <a:bodyPr/>
          <a:lstStyle/>
          <a:p>
            <a:pPr>
              <a:lnSpc>
                <a:spcPct val="120000"/>
              </a:lnSpc>
              <a:spcAft>
                <a:spcPts val="1800"/>
              </a:spcAft>
            </a:pPr>
            <a:r>
              <a:rPr lang="zh-CN" altLang="en-US" dirty="0"/>
              <a:t>上述编译方法是由指令携带参数地址，</a:t>
            </a:r>
            <a:r>
              <a:rPr lang="zh-CN" altLang="en-US" u="sng" dirty="0"/>
              <a:t>把实参地址（</a:t>
            </a:r>
            <a:r>
              <a:rPr lang="en-US" altLang="zh-CN" u="sng" dirty="0" err="1"/>
              <a:t>param</a:t>
            </a:r>
            <a:r>
              <a:rPr lang="zh-CN" altLang="en-US" u="sng" dirty="0"/>
              <a:t>）统一放在转子指令（</a:t>
            </a:r>
            <a:r>
              <a:rPr lang="en-US" altLang="zh-CN" u="sng" dirty="0"/>
              <a:t>call</a:t>
            </a:r>
            <a:r>
              <a:rPr lang="zh-CN" altLang="en-US" u="sng" dirty="0"/>
              <a:t>）前</a:t>
            </a:r>
            <a:r>
              <a:rPr lang="zh-CN" altLang="en-US" dirty="0"/>
              <a:t>；</a:t>
            </a:r>
            <a:endParaRPr lang="en-US" altLang="zh-CN" dirty="0"/>
          </a:p>
          <a:p>
            <a:pPr>
              <a:spcAft>
                <a:spcPts val="1800"/>
              </a:spcAft>
            </a:pPr>
            <a:r>
              <a:rPr lang="zh-CN" altLang="en-US" dirty="0">
                <a:solidFill>
                  <a:srgbClr val="FF0000"/>
                </a:solidFill>
              </a:rPr>
              <a:t>例</a:t>
            </a:r>
            <a:r>
              <a:rPr lang="zh-CN" altLang="en-US" dirty="0"/>
              <a:t>：</a:t>
            </a:r>
            <a:r>
              <a:rPr lang="en-US" altLang="zh-CN" dirty="0"/>
              <a:t>call S(A+B,Z)</a:t>
            </a:r>
          </a:p>
          <a:p>
            <a:pPr lvl="1">
              <a:buNone/>
            </a:pPr>
            <a:r>
              <a:rPr lang="en-US" altLang="zh-CN" dirty="0"/>
              <a:t>k-4: {T:=A+B}     /*</a:t>
            </a:r>
            <a:r>
              <a:rPr lang="zh-CN" altLang="en-US" dirty="0"/>
              <a:t>计算</a:t>
            </a:r>
            <a:r>
              <a:rPr lang="en-US" altLang="zh-CN" dirty="0"/>
              <a:t>A+B</a:t>
            </a:r>
            <a:r>
              <a:rPr lang="zh-CN" altLang="en-US" dirty="0"/>
              <a:t>，并放入</a:t>
            </a:r>
            <a:r>
              <a:rPr lang="en-US" altLang="zh-CN" dirty="0"/>
              <a:t>T</a:t>
            </a:r>
            <a:r>
              <a:rPr lang="zh-CN" altLang="en-US" dirty="0"/>
              <a:t>中</a:t>
            </a:r>
            <a:r>
              <a:rPr lang="en-US" altLang="zh-CN" dirty="0"/>
              <a:t>*/</a:t>
            </a:r>
          </a:p>
          <a:p>
            <a:pPr lvl="1">
              <a:buNone/>
            </a:pPr>
            <a:r>
              <a:rPr lang="en-US" altLang="zh-CN" dirty="0"/>
              <a:t>k-3: par T</a:t>
            </a:r>
          </a:p>
          <a:p>
            <a:pPr lvl="1">
              <a:buNone/>
            </a:pPr>
            <a:r>
              <a:rPr lang="en-US" altLang="zh-CN" dirty="0"/>
              <a:t>k-2: par Z</a:t>
            </a:r>
          </a:p>
          <a:p>
            <a:pPr lvl="1">
              <a:buNone/>
            </a:pPr>
            <a:r>
              <a:rPr lang="en-US" altLang="zh-CN" dirty="0"/>
              <a:t>k-1: call S</a:t>
            </a:r>
          </a:p>
          <a:p>
            <a:pPr lvl="1">
              <a:buNone/>
            </a:pPr>
            <a:r>
              <a:rPr lang="en-US" altLang="zh-CN" dirty="0"/>
              <a:t>k:...</a:t>
            </a:r>
            <a:endParaRPr lang="zh-CN" altLang="en-US" dirty="0"/>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106</a:t>
            </a:fld>
            <a:endParaRPr lang="zh-CN" alt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850106"/>
          </a:xfrm>
        </p:spPr>
        <p:txBody>
          <a:bodyPr/>
          <a:lstStyle/>
          <a:p>
            <a:r>
              <a:rPr lang="zh-CN" altLang="en-US" dirty="0"/>
              <a:t>一个二义性小问题</a:t>
            </a:r>
          </a:p>
        </p:txBody>
      </p:sp>
      <p:sp>
        <p:nvSpPr>
          <p:cNvPr id="3" name="内容占位符 2"/>
          <p:cNvSpPr>
            <a:spLocks noGrp="1"/>
          </p:cNvSpPr>
          <p:nvPr>
            <p:ph idx="1"/>
          </p:nvPr>
        </p:nvSpPr>
        <p:spPr>
          <a:xfrm>
            <a:off x="457200" y="1196752"/>
            <a:ext cx="8229600" cy="4824535"/>
          </a:xfrm>
        </p:spPr>
        <p:txBody>
          <a:bodyPr>
            <a:noAutofit/>
          </a:bodyPr>
          <a:lstStyle/>
          <a:p>
            <a:pPr>
              <a:lnSpc>
                <a:spcPct val="110000"/>
              </a:lnSpc>
              <a:spcAft>
                <a:spcPts val="1000"/>
              </a:spcAft>
            </a:pPr>
            <a:r>
              <a:rPr lang="zh-CN" altLang="en-US" dirty="0"/>
              <a:t>产生式</a:t>
            </a:r>
            <a:r>
              <a:rPr lang="en-US" altLang="zh-CN" dirty="0"/>
              <a:t>X:=A(I,J)</a:t>
            </a:r>
          </a:p>
          <a:p>
            <a:pPr lvl="1">
              <a:lnSpc>
                <a:spcPct val="110000"/>
              </a:lnSpc>
              <a:spcAft>
                <a:spcPts val="1000"/>
              </a:spcAft>
            </a:pPr>
            <a:r>
              <a:rPr lang="zh-CN" altLang="en-US" dirty="0"/>
              <a:t>这是</a:t>
            </a:r>
            <a:r>
              <a:rPr lang="zh-CN" altLang="en-US" dirty="0">
                <a:solidFill>
                  <a:srgbClr val="FF0000"/>
                </a:solidFill>
              </a:rPr>
              <a:t>过程调用</a:t>
            </a:r>
            <a:r>
              <a:rPr lang="zh-CN" altLang="en-US" dirty="0"/>
              <a:t>还是</a:t>
            </a:r>
            <a:r>
              <a:rPr lang="zh-CN" altLang="en-US" dirty="0">
                <a:solidFill>
                  <a:srgbClr val="FF0000"/>
                </a:solidFill>
              </a:rPr>
              <a:t>数组引用</a:t>
            </a:r>
            <a:r>
              <a:rPr lang="zh-CN" altLang="en-US" dirty="0"/>
              <a:t>？</a:t>
            </a:r>
            <a:endParaRPr lang="en-US" altLang="zh-CN" dirty="0"/>
          </a:p>
          <a:p>
            <a:pPr lvl="1">
              <a:lnSpc>
                <a:spcPct val="110000"/>
              </a:lnSpc>
              <a:spcAft>
                <a:spcPts val="1800"/>
              </a:spcAft>
            </a:pPr>
            <a:r>
              <a:rPr lang="zh-CN" altLang="en-US" dirty="0"/>
              <a:t>语法制导翻译是按照语法规则（产生式）进行的，无法区分，因此，造成翻译困难；</a:t>
            </a:r>
            <a:endParaRPr lang="en-US" altLang="zh-CN" dirty="0"/>
          </a:p>
          <a:p>
            <a:pPr>
              <a:lnSpc>
                <a:spcPct val="110000"/>
              </a:lnSpc>
            </a:pPr>
            <a:r>
              <a:rPr lang="zh-CN" altLang="en-US" dirty="0"/>
              <a:t>解决方法</a:t>
            </a:r>
            <a:endParaRPr lang="en-US" altLang="zh-CN" dirty="0"/>
          </a:p>
          <a:p>
            <a:pPr lvl="1">
              <a:lnSpc>
                <a:spcPct val="110000"/>
              </a:lnSpc>
              <a:spcAft>
                <a:spcPts val="0"/>
              </a:spcAft>
            </a:pPr>
            <a:r>
              <a:rPr lang="zh-CN" altLang="en-US" dirty="0"/>
              <a:t>查符号表</a:t>
            </a:r>
            <a:endParaRPr lang="en-US" altLang="zh-CN" dirty="0"/>
          </a:p>
          <a:p>
            <a:pPr lvl="1">
              <a:lnSpc>
                <a:spcPct val="110000"/>
              </a:lnSpc>
              <a:spcAft>
                <a:spcPts val="0"/>
              </a:spcAft>
            </a:pPr>
            <a:r>
              <a:rPr lang="zh-CN" altLang="en-US" dirty="0"/>
              <a:t>规定数组用</a:t>
            </a:r>
            <a:r>
              <a:rPr lang="en-US" altLang="zh-CN" dirty="0"/>
              <a:t>[]</a:t>
            </a:r>
            <a:r>
              <a:rPr lang="zh-CN" altLang="en-US" dirty="0"/>
              <a:t>，过程用</a:t>
            </a:r>
            <a:r>
              <a:rPr lang="en-US" altLang="zh-CN" dirty="0"/>
              <a:t>()</a:t>
            </a:r>
          </a:p>
          <a:p>
            <a:pPr lvl="1">
              <a:lnSpc>
                <a:spcPct val="110000"/>
              </a:lnSpc>
              <a:spcAft>
                <a:spcPts val="1000"/>
              </a:spcAft>
            </a:pPr>
            <a:r>
              <a:rPr lang="zh-CN" altLang="en-US" dirty="0"/>
              <a:t>先说明，后使用</a:t>
            </a:r>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107</a:t>
            </a:fld>
            <a:endParaRPr lang="zh-CN" alt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204864"/>
            <a:ext cx="8229600" cy="638944"/>
          </a:xfrm>
        </p:spPr>
        <p:txBody>
          <a:bodyPr tIns="0">
            <a:noAutofit/>
          </a:bodyPr>
          <a:lstStyle/>
          <a:p>
            <a:pPr algn="ctr"/>
            <a:r>
              <a:rPr lang="en-US" altLang="zh-CN" sz="4000" dirty="0">
                <a:solidFill>
                  <a:srgbClr val="0033CC"/>
                </a:solidFill>
                <a:latin typeface="华文行楷" pitchFamily="2" charset="-122"/>
                <a:ea typeface="华文行楷" pitchFamily="2" charset="-122"/>
              </a:rPr>
              <a:t>7.7</a:t>
            </a:r>
            <a:r>
              <a:rPr lang="zh-CN" altLang="en-US" sz="4000" dirty="0">
                <a:solidFill>
                  <a:srgbClr val="0033CC"/>
                </a:solidFill>
                <a:latin typeface="华文行楷" pitchFamily="2" charset="-122"/>
                <a:ea typeface="华文行楷" pitchFamily="2" charset="-122"/>
              </a:rPr>
              <a:t>、类型检查</a:t>
            </a:r>
          </a:p>
        </p:txBody>
      </p:sp>
      <p:sp>
        <p:nvSpPr>
          <p:cNvPr id="3" name="标题 1"/>
          <p:cNvSpPr txBox="1">
            <a:spLocks/>
          </p:cNvSpPr>
          <p:nvPr/>
        </p:nvSpPr>
        <p:spPr>
          <a:xfrm>
            <a:off x="467544" y="3356992"/>
            <a:ext cx="7632848" cy="504056"/>
          </a:xfrm>
          <a:prstGeom prst="rect">
            <a:avLst/>
          </a:prstGeom>
        </p:spPr>
        <p:txBody>
          <a:bodyPr vert="horz" lIns="0" tIns="0" rIns="0" bIns="0" anchor="b">
            <a:noAutofit/>
          </a:bodyPr>
          <a:lstStyle/>
          <a:p>
            <a:pPr marL="0" marR="0" lvl="0" indent="0" defTabSz="914400" rtl="0" eaLnBrk="1" fontAlgn="auto" latinLnBrk="0" hangingPunct="1">
              <a:lnSpc>
                <a:spcPct val="100000"/>
              </a:lnSpc>
              <a:spcBef>
                <a:spcPct val="0"/>
              </a:spcBef>
              <a:spcAft>
                <a:spcPts val="4200"/>
              </a:spcAft>
              <a:buClrTx/>
              <a:buSzTx/>
              <a:buFontTx/>
              <a:buNone/>
              <a:tabLst/>
              <a:defRPr/>
            </a:pPr>
            <a:r>
              <a:rPr lang="zh-CN" altLang="en-US" sz="2800" dirty="0">
                <a:solidFill>
                  <a:srgbClr val="C00000"/>
                </a:solidFill>
                <a:latin typeface="楷体" pitchFamily="49" charset="-122"/>
                <a:ea typeface="楷体" pitchFamily="49" charset="-122"/>
                <a:cs typeface="+mj-cs"/>
              </a:rPr>
              <a:t>按照教科书的编排，我给本章拟定的标题是：</a:t>
            </a:r>
            <a:endParaRPr kumimoji="0" lang="zh-CN" altLang="en-US" sz="2800" b="0" i="0" u="none" strike="noStrike" kern="1200" cap="none" spc="0" normalizeH="0" baseline="0" noProof="0" dirty="0">
              <a:ln>
                <a:noFill/>
              </a:ln>
              <a:solidFill>
                <a:srgbClr val="C00000"/>
              </a:solidFill>
              <a:effectLst/>
              <a:uLnTx/>
              <a:uFillTx/>
              <a:latin typeface="华文行楷" pitchFamily="2" charset="-122"/>
              <a:ea typeface="华文行楷" pitchFamily="2" charset="-122"/>
              <a:cs typeface="+mj-cs"/>
            </a:endParaRPr>
          </a:p>
        </p:txBody>
      </p:sp>
      <p:sp>
        <p:nvSpPr>
          <p:cNvPr id="4" name="标题 1"/>
          <p:cNvSpPr txBox="1">
            <a:spLocks/>
          </p:cNvSpPr>
          <p:nvPr/>
        </p:nvSpPr>
        <p:spPr>
          <a:xfrm>
            <a:off x="395536" y="4293096"/>
            <a:ext cx="8424936" cy="720080"/>
          </a:xfrm>
          <a:prstGeom prst="rect">
            <a:avLst/>
          </a:prstGeom>
        </p:spPr>
        <p:txBody>
          <a:bodyPr vert="horz" lIns="0" tIns="0" rIns="0" bIns="0" anchor="b">
            <a:noAutofit/>
          </a:bodyPr>
          <a:lstStyle/>
          <a:p>
            <a:pPr marL="0" marR="0" lvl="0" indent="0" algn="ctr" defTabSz="914400" rtl="0" eaLnBrk="1" fontAlgn="auto" latinLnBrk="0" hangingPunct="1">
              <a:lnSpc>
                <a:spcPct val="100000"/>
              </a:lnSpc>
              <a:spcBef>
                <a:spcPct val="0"/>
              </a:spcBef>
              <a:spcAft>
                <a:spcPts val="4200"/>
              </a:spcAft>
              <a:buClrTx/>
              <a:buSzTx/>
              <a:buFontTx/>
              <a:buNone/>
              <a:tabLst/>
              <a:defRPr/>
            </a:pPr>
            <a:r>
              <a:rPr kumimoji="0" lang="zh-CN" altLang="en-US" sz="3200" b="0" i="0" u="none" strike="noStrike" kern="1200" cap="none" spc="0" normalizeH="0" baseline="0" noProof="0" dirty="0">
                <a:ln>
                  <a:noFill/>
                </a:ln>
                <a:solidFill>
                  <a:srgbClr val="0033CC"/>
                </a:solidFill>
                <a:effectLst/>
                <a:uLnTx/>
                <a:uFillTx/>
                <a:latin typeface="华文行楷" pitchFamily="2" charset="-122"/>
                <a:ea typeface="华文行楷" pitchFamily="2" charset="-122"/>
                <a:cs typeface="+mj-cs"/>
              </a:rPr>
              <a:t>语义分析简述、中间代码生成和语义分析</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3635"/>
            <a:ext cx="8229600" cy="679087"/>
          </a:xfrm>
        </p:spPr>
        <p:txBody>
          <a:bodyPr>
            <a:noAutofit/>
          </a:bodyPr>
          <a:lstStyle/>
          <a:p>
            <a:r>
              <a:rPr lang="zh-CN" altLang="en-US" dirty="0"/>
              <a:t>引言</a:t>
            </a:r>
          </a:p>
        </p:txBody>
      </p:sp>
      <p:sp>
        <p:nvSpPr>
          <p:cNvPr id="3" name="内容占位符 2"/>
          <p:cNvSpPr>
            <a:spLocks noGrp="1"/>
          </p:cNvSpPr>
          <p:nvPr>
            <p:ph idx="1"/>
          </p:nvPr>
        </p:nvSpPr>
        <p:spPr>
          <a:xfrm>
            <a:off x="457200" y="908720"/>
            <a:ext cx="8229600" cy="5220579"/>
          </a:xfrm>
        </p:spPr>
        <p:txBody>
          <a:bodyPr>
            <a:noAutofit/>
          </a:bodyPr>
          <a:lstStyle/>
          <a:p>
            <a:pPr>
              <a:lnSpc>
                <a:spcPct val="110000"/>
              </a:lnSpc>
            </a:pPr>
            <a:r>
              <a:rPr lang="zh-CN" altLang="en-US" sz="2400" dirty="0"/>
              <a:t>为什么需要类型系统（</a:t>
            </a:r>
            <a:r>
              <a:rPr lang="en-US" altLang="zh-CN" sz="2400" dirty="0"/>
              <a:t>type system</a:t>
            </a:r>
            <a:r>
              <a:rPr lang="zh-CN" altLang="en-US" sz="2400" dirty="0"/>
              <a:t>）？</a:t>
            </a:r>
            <a:endParaRPr lang="en-US" altLang="zh-CN" sz="2400" dirty="0"/>
          </a:p>
          <a:p>
            <a:pPr lvl="1">
              <a:lnSpc>
                <a:spcPct val="110000"/>
              </a:lnSpc>
            </a:pPr>
            <a:r>
              <a:rPr lang="zh-CN" altLang="en-US" dirty="0"/>
              <a:t>作为类型检查的一种手段，</a:t>
            </a:r>
            <a:r>
              <a:rPr lang="en-US" altLang="zh-CN" dirty="0"/>
              <a:t>1950</a:t>
            </a:r>
            <a:r>
              <a:rPr lang="zh-CN" altLang="en-US" dirty="0"/>
              <a:t>年代的世界上第一个高级语言</a:t>
            </a:r>
            <a:r>
              <a:rPr lang="en-US" altLang="zh-CN" dirty="0"/>
              <a:t>FORTRAN</a:t>
            </a:r>
            <a:r>
              <a:rPr lang="zh-CN" altLang="en-US" dirty="0"/>
              <a:t>中就已经采用了类型系统；</a:t>
            </a:r>
            <a:endParaRPr lang="en-US" altLang="zh-CN" dirty="0"/>
          </a:p>
          <a:p>
            <a:pPr>
              <a:lnSpc>
                <a:spcPct val="110000"/>
              </a:lnSpc>
            </a:pPr>
            <a:r>
              <a:rPr lang="zh-CN" altLang="en-US" sz="2400" dirty="0"/>
              <a:t>定型规则（</a:t>
            </a:r>
            <a:r>
              <a:rPr lang="en-US" altLang="zh-CN" sz="2400" dirty="0"/>
              <a:t>typing rule</a:t>
            </a:r>
            <a:r>
              <a:rPr lang="zh-CN" altLang="en-US" sz="2400" dirty="0"/>
              <a:t>）</a:t>
            </a:r>
            <a:endParaRPr lang="en-US" altLang="zh-CN" sz="2400" dirty="0"/>
          </a:p>
          <a:p>
            <a:pPr lvl="1">
              <a:lnSpc>
                <a:spcPct val="110000"/>
              </a:lnSpc>
            </a:pPr>
            <a:r>
              <a:rPr lang="zh-CN" altLang="en-US" dirty="0"/>
              <a:t>一组用来给各种程序构造（变量、表达式和函数等）指派类型的规则；（决</a:t>
            </a:r>
            <a:r>
              <a:rPr lang="zh-CN" altLang="en-US" dirty="0">
                <a:solidFill>
                  <a:srgbClr val="FF0000"/>
                </a:solidFill>
              </a:rPr>
              <a:t>定</a:t>
            </a:r>
            <a:r>
              <a:rPr lang="zh-CN" altLang="en-US" dirty="0"/>
              <a:t>对象类</a:t>
            </a:r>
            <a:r>
              <a:rPr lang="zh-CN" altLang="en-US" dirty="0">
                <a:solidFill>
                  <a:srgbClr val="FF0000"/>
                </a:solidFill>
              </a:rPr>
              <a:t>型</a:t>
            </a:r>
            <a:r>
              <a:rPr lang="zh-CN" altLang="en-US" dirty="0"/>
              <a:t>的规则）</a:t>
            </a:r>
            <a:endParaRPr lang="en-US" altLang="zh-CN" dirty="0"/>
          </a:p>
          <a:p>
            <a:pPr lvl="1">
              <a:lnSpc>
                <a:spcPct val="110000"/>
              </a:lnSpc>
            </a:pPr>
            <a:r>
              <a:rPr lang="zh-CN" altLang="en-US" dirty="0">
                <a:solidFill>
                  <a:srgbClr val="FF0000"/>
                </a:solidFill>
              </a:rPr>
              <a:t>例：</a:t>
            </a:r>
            <a:r>
              <a:rPr lang="en-US" altLang="zh-CN" dirty="0"/>
              <a:t>“</a:t>
            </a:r>
            <a:r>
              <a:rPr lang="zh-CN" altLang="en-US" dirty="0"/>
              <a:t>若</a:t>
            </a:r>
            <a:r>
              <a:rPr lang="en-US" altLang="zh-CN" dirty="0"/>
              <a:t>M</a:t>
            </a:r>
            <a:r>
              <a:rPr lang="zh-CN" altLang="en-US" dirty="0"/>
              <a:t>和</a:t>
            </a:r>
            <a:r>
              <a:rPr lang="en-US" altLang="zh-CN" dirty="0"/>
              <a:t>N</a:t>
            </a:r>
            <a:r>
              <a:rPr lang="zh-CN" altLang="en-US" dirty="0"/>
              <a:t>都是</a:t>
            </a:r>
            <a:r>
              <a:rPr lang="en-US" altLang="zh-CN" dirty="0" err="1"/>
              <a:t>int</a:t>
            </a:r>
            <a:r>
              <a:rPr lang="zh-CN" altLang="en-US" dirty="0"/>
              <a:t>类型的表达式</a:t>
            </a:r>
            <a:r>
              <a:rPr lang="en-US" altLang="zh-CN" dirty="0"/>
              <a:t>, </a:t>
            </a:r>
            <a:r>
              <a:rPr lang="zh-CN" altLang="en-US" dirty="0"/>
              <a:t>则</a:t>
            </a:r>
            <a:r>
              <a:rPr lang="en-US" altLang="zh-CN" dirty="0"/>
              <a:t>M+N</a:t>
            </a:r>
            <a:r>
              <a:rPr lang="zh-CN" altLang="en-US" dirty="0"/>
              <a:t>也是</a:t>
            </a:r>
            <a:r>
              <a:rPr lang="en-US" altLang="zh-CN" dirty="0"/>
              <a:t>long</a:t>
            </a:r>
            <a:r>
              <a:rPr lang="zh-CN" altLang="en-US" dirty="0"/>
              <a:t>类型的表达式”，此命题（断言）就是非形式描述的一个定型规则。</a:t>
            </a:r>
          </a:p>
          <a:p>
            <a:pPr>
              <a:lnSpc>
                <a:spcPct val="110000"/>
              </a:lnSpc>
            </a:pPr>
            <a:r>
              <a:rPr lang="zh-CN" altLang="en-US" sz="2400" dirty="0"/>
              <a:t>类型论（</a:t>
            </a:r>
            <a:r>
              <a:rPr lang="en-US" altLang="zh-CN" sz="2400" dirty="0"/>
              <a:t>type theory</a:t>
            </a:r>
            <a:r>
              <a:rPr lang="zh-CN" altLang="en-US" sz="2400" dirty="0"/>
              <a:t>）在软件工程、编程语言设计、高性能编译器和网络安全等方面都有重要应用；</a:t>
            </a:r>
            <a:endParaRPr lang="en-US" altLang="zh-CN" sz="2400" dirty="0"/>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109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492896"/>
            <a:ext cx="8229600" cy="1143000"/>
          </a:xfrm>
        </p:spPr>
        <p:txBody>
          <a:bodyPr>
            <a:normAutofit/>
          </a:bodyPr>
          <a:lstStyle/>
          <a:p>
            <a:pPr algn="ctr"/>
            <a:r>
              <a:rPr lang="en-US" altLang="zh-CN" sz="4000" dirty="0">
                <a:solidFill>
                  <a:srgbClr val="0000FF"/>
                </a:solidFill>
                <a:latin typeface="华文行楷" pitchFamily="2" charset="-122"/>
                <a:ea typeface="华文行楷" pitchFamily="2" charset="-122"/>
              </a:rPr>
              <a:t>7.2</a:t>
            </a:r>
            <a:r>
              <a:rPr lang="zh-CN" altLang="en-US" sz="4000" dirty="0">
                <a:solidFill>
                  <a:srgbClr val="0000FF"/>
                </a:solidFill>
                <a:latin typeface="华文行楷" pitchFamily="2" charset="-122"/>
                <a:ea typeface="华文行楷" pitchFamily="2" charset="-122"/>
              </a:rPr>
              <a:t>、说明语句</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50106"/>
          </a:xfrm>
        </p:spPr>
        <p:txBody>
          <a:bodyPr/>
          <a:lstStyle/>
          <a:p>
            <a:r>
              <a:rPr lang="zh-CN" altLang="en-US" dirty="0"/>
              <a:t>静态检查</a:t>
            </a:r>
          </a:p>
        </p:txBody>
      </p:sp>
      <p:sp>
        <p:nvSpPr>
          <p:cNvPr id="3" name="内容占位符 2"/>
          <p:cNvSpPr>
            <a:spLocks noGrp="1"/>
          </p:cNvSpPr>
          <p:nvPr>
            <p:ph idx="1"/>
          </p:nvPr>
        </p:nvSpPr>
        <p:spPr>
          <a:xfrm>
            <a:off x="457200" y="1412776"/>
            <a:ext cx="8229600" cy="4713387"/>
          </a:xfrm>
        </p:spPr>
        <p:txBody>
          <a:bodyPr>
            <a:normAutofit/>
          </a:bodyPr>
          <a:lstStyle/>
          <a:p>
            <a:r>
              <a:rPr lang="zh-CN" altLang="en-US" dirty="0"/>
              <a:t>类型检查</a:t>
            </a:r>
            <a:endParaRPr lang="en-US" altLang="zh-CN" dirty="0"/>
          </a:p>
          <a:p>
            <a:pPr lvl="1"/>
            <a:r>
              <a:rPr lang="zh-CN" altLang="en-US" dirty="0">
                <a:solidFill>
                  <a:srgbClr val="FF0000"/>
                </a:solidFill>
              </a:rPr>
              <a:t>操作对象必须与操作符匹配</a:t>
            </a:r>
            <a:r>
              <a:rPr lang="zh-CN" altLang="en-US" dirty="0"/>
              <a:t>，比如函数名与整数相加就是错误的</a:t>
            </a:r>
            <a:endParaRPr lang="en-US" altLang="zh-CN" dirty="0"/>
          </a:p>
          <a:p>
            <a:r>
              <a:rPr lang="zh-CN" altLang="en-US" dirty="0"/>
              <a:t>控制流检查</a:t>
            </a:r>
            <a:endParaRPr lang="en-US" altLang="zh-CN" dirty="0"/>
          </a:p>
          <a:p>
            <a:pPr lvl="1"/>
            <a:r>
              <a:rPr lang="en-US" altLang="zh-CN" dirty="0"/>
              <a:t>break</a:t>
            </a:r>
            <a:r>
              <a:rPr lang="zh-CN" altLang="en-US" dirty="0"/>
              <a:t>必须退出</a:t>
            </a:r>
            <a:r>
              <a:rPr lang="en-US" altLang="zh-CN" dirty="0"/>
              <a:t>while</a:t>
            </a:r>
            <a:r>
              <a:rPr lang="zh-CN" altLang="en-US" dirty="0"/>
              <a:t>、</a:t>
            </a:r>
            <a:r>
              <a:rPr lang="en-US" altLang="zh-CN" dirty="0"/>
              <a:t>for</a:t>
            </a:r>
            <a:r>
              <a:rPr lang="zh-CN" altLang="en-US" dirty="0"/>
              <a:t>、</a:t>
            </a:r>
            <a:r>
              <a:rPr lang="en-US" altLang="zh-CN" dirty="0"/>
              <a:t>switch...</a:t>
            </a:r>
          </a:p>
          <a:p>
            <a:r>
              <a:rPr lang="zh-CN" altLang="en-US" dirty="0"/>
              <a:t>唯一性检查</a:t>
            </a:r>
            <a:endParaRPr lang="en-US" altLang="zh-CN" dirty="0"/>
          </a:p>
          <a:p>
            <a:pPr lvl="1"/>
            <a:r>
              <a:rPr lang="zh-CN" altLang="en-US" dirty="0"/>
              <a:t>对象（变量、标号</a:t>
            </a:r>
            <a:r>
              <a:rPr lang="en-US" altLang="zh-CN" dirty="0"/>
              <a:t>...</a:t>
            </a:r>
            <a:r>
              <a:rPr lang="zh-CN" altLang="en-US" dirty="0"/>
              <a:t>）定义必须唯一</a:t>
            </a:r>
            <a:endParaRPr lang="en-US" altLang="zh-CN" dirty="0"/>
          </a:p>
          <a:p>
            <a:r>
              <a:rPr lang="zh-CN" altLang="en-US" dirty="0"/>
              <a:t>名字关联检查</a:t>
            </a:r>
            <a:endParaRPr lang="en-US" altLang="zh-CN" dirty="0"/>
          </a:p>
          <a:p>
            <a:pPr lvl="1"/>
            <a:r>
              <a:rPr lang="zh-CN" altLang="en-US" dirty="0"/>
              <a:t>相同名字在不同位置</a:t>
            </a:r>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110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lstStyle/>
          <a:p>
            <a:r>
              <a:rPr lang="zh-CN" altLang="en-US" dirty="0"/>
              <a:t>类型检查的位置</a:t>
            </a:r>
          </a:p>
        </p:txBody>
      </p:sp>
      <p:sp>
        <p:nvSpPr>
          <p:cNvPr id="3" name="内容占位符 2"/>
          <p:cNvSpPr>
            <a:spLocks noGrp="1"/>
          </p:cNvSpPr>
          <p:nvPr>
            <p:ph idx="1"/>
          </p:nvPr>
        </p:nvSpPr>
        <p:spPr>
          <a:xfrm>
            <a:off x="611560" y="3212977"/>
            <a:ext cx="5688632" cy="2808311"/>
          </a:xfrm>
        </p:spPr>
        <p:txBody>
          <a:bodyPr>
            <a:noAutofit/>
          </a:bodyPr>
          <a:lstStyle/>
          <a:p>
            <a:r>
              <a:rPr lang="zh-CN" altLang="en-US" sz="2600" dirty="0"/>
              <a:t>检查语法结构的类型与上下文匹配</a:t>
            </a:r>
            <a:endParaRPr lang="en-US" altLang="zh-CN" sz="2600" dirty="0"/>
          </a:p>
          <a:p>
            <a:pPr lvl="1"/>
            <a:r>
              <a:rPr lang="zh-CN" altLang="en-US" sz="2300" dirty="0"/>
              <a:t>简单的类型检查</a:t>
            </a:r>
            <a:endParaRPr lang="en-US" altLang="zh-CN" sz="2300" dirty="0"/>
          </a:p>
          <a:p>
            <a:pPr lvl="1"/>
            <a:r>
              <a:rPr lang="zh-CN" altLang="en-US" sz="2300" dirty="0"/>
              <a:t>两个类型的匹配</a:t>
            </a:r>
            <a:endParaRPr lang="en-US" altLang="zh-CN" sz="2300" dirty="0"/>
          </a:p>
          <a:p>
            <a:r>
              <a:rPr lang="zh-CN" altLang="en-US" sz="2600" dirty="0"/>
              <a:t>代码生成要利用类型信息</a:t>
            </a:r>
            <a:endParaRPr lang="en-US" altLang="zh-CN" sz="2600" dirty="0"/>
          </a:p>
          <a:p>
            <a:r>
              <a:rPr lang="zh-CN" altLang="en-US" sz="2600" dirty="0"/>
              <a:t>重载、多态</a:t>
            </a:r>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111</a:t>
            </a:fld>
            <a:endParaRPr lang="zh-CN" altLang="en-US"/>
          </a:p>
        </p:txBody>
      </p:sp>
      <p:grpSp>
        <p:nvGrpSpPr>
          <p:cNvPr id="18" name="组合 17"/>
          <p:cNvGrpSpPr/>
          <p:nvPr/>
        </p:nvGrpSpPr>
        <p:grpSpPr>
          <a:xfrm>
            <a:off x="395536" y="1802312"/>
            <a:ext cx="8481268" cy="762592"/>
            <a:chOff x="323528" y="4898656"/>
            <a:chExt cx="8481268" cy="762592"/>
          </a:xfrm>
        </p:grpSpPr>
        <p:sp>
          <p:nvSpPr>
            <p:cNvPr id="6" name="矩形 5"/>
            <p:cNvSpPr/>
            <p:nvPr/>
          </p:nvSpPr>
          <p:spPr>
            <a:xfrm>
              <a:off x="1187624" y="5013176"/>
              <a:ext cx="1440160"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C00000"/>
                  </a:solidFill>
                  <a:latin typeface="楷体" pitchFamily="49" charset="-122"/>
                  <a:ea typeface="楷体" pitchFamily="49" charset="-122"/>
                </a:rPr>
                <a:t>语法分析器</a:t>
              </a:r>
            </a:p>
          </p:txBody>
        </p:sp>
        <p:sp>
          <p:nvSpPr>
            <p:cNvPr id="7" name="矩形 6"/>
            <p:cNvSpPr/>
            <p:nvPr/>
          </p:nvSpPr>
          <p:spPr>
            <a:xfrm>
              <a:off x="3419872" y="5013176"/>
              <a:ext cx="1440160"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C00000"/>
                  </a:solidFill>
                  <a:latin typeface="楷体" pitchFamily="49" charset="-122"/>
                  <a:ea typeface="楷体" pitchFamily="49" charset="-122"/>
                </a:rPr>
                <a:t>类型检查</a:t>
              </a:r>
            </a:p>
          </p:txBody>
        </p:sp>
        <p:sp>
          <p:nvSpPr>
            <p:cNvPr id="8" name="矩形 7"/>
            <p:cNvSpPr/>
            <p:nvPr/>
          </p:nvSpPr>
          <p:spPr>
            <a:xfrm>
              <a:off x="5652120" y="5013176"/>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C00000"/>
                  </a:solidFill>
                  <a:latin typeface="楷体" pitchFamily="49" charset="-122"/>
                  <a:ea typeface="楷体" pitchFamily="49" charset="-122"/>
                </a:rPr>
                <a:t>中间代码生成</a:t>
              </a:r>
            </a:p>
          </p:txBody>
        </p:sp>
        <p:sp>
          <p:nvSpPr>
            <p:cNvPr id="9" name="矩形 8"/>
            <p:cNvSpPr/>
            <p:nvPr/>
          </p:nvSpPr>
          <p:spPr>
            <a:xfrm>
              <a:off x="323528" y="4898656"/>
              <a:ext cx="936104"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C00000"/>
                  </a:solidFill>
                  <a:latin typeface="楷体" pitchFamily="49" charset="-122"/>
                  <a:ea typeface="楷体" pitchFamily="49" charset="-122"/>
                </a:rPr>
                <a:t>单词流</a:t>
              </a:r>
            </a:p>
          </p:txBody>
        </p:sp>
        <p:sp>
          <p:nvSpPr>
            <p:cNvPr id="10" name="矩形 9"/>
            <p:cNvSpPr/>
            <p:nvPr/>
          </p:nvSpPr>
          <p:spPr>
            <a:xfrm>
              <a:off x="2483768" y="4934660"/>
              <a:ext cx="108012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C00000"/>
                  </a:solidFill>
                  <a:latin typeface="楷体" pitchFamily="49" charset="-122"/>
                  <a:ea typeface="楷体" pitchFamily="49" charset="-122"/>
                </a:rPr>
                <a:t>语法树</a:t>
              </a:r>
            </a:p>
          </p:txBody>
        </p:sp>
        <p:sp>
          <p:nvSpPr>
            <p:cNvPr id="11" name="矩形 10"/>
            <p:cNvSpPr/>
            <p:nvPr/>
          </p:nvSpPr>
          <p:spPr>
            <a:xfrm>
              <a:off x="7148612" y="4898656"/>
              <a:ext cx="1656184"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C00000"/>
                  </a:solidFill>
                  <a:latin typeface="楷体" pitchFamily="49" charset="-122"/>
                  <a:ea typeface="楷体" pitchFamily="49" charset="-122"/>
                </a:rPr>
                <a:t>中间表示形式</a:t>
              </a:r>
            </a:p>
          </p:txBody>
        </p:sp>
        <p:sp>
          <p:nvSpPr>
            <p:cNvPr id="12" name="矩形 11"/>
            <p:cNvSpPr/>
            <p:nvPr/>
          </p:nvSpPr>
          <p:spPr>
            <a:xfrm>
              <a:off x="4788024" y="4934660"/>
              <a:ext cx="936104"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C00000"/>
                  </a:solidFill>
                  <a:latin typeface="楷体" pitchFamily="49" charset="-122"/>
                  <a:ea typeface="楷体" pitchFamily="49" charset="-122"/>
                </a:rPr>
                <a:t>语法树</a:t>
              </a:r>
            </a:p>
          </p:txBody>
        </p:sp>
        <p:cxnSp>
          <p:nvCxnSpPr>
            <p:cNvPr id="14" name="直接箭头连接符 13"/>
            <p:cNvCxnSpPr/>
            <p:nvPr/>
          </p:nvCxnSpPr>
          <p:spPr>
            <a:xfrm>
              <a:off x="2627784" y="5337212"/>
              <a:ext cx="792088" cy="0"/>
            </a:xfrm>
            <a:prstGeom prst="straightConnector1">
              <a:avLst/>
            </a:prstGeom>
            <a:ln w="28575">
              <a:solidFill>
                <a:srgbClr val="00206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860032" y="5337212"/>
              <a:ext cx="792088" cy="0"/>
            </a:xfrm>
            <a:prstGeom prst="straightConnector1">
              <a:avLst/>
            </a:prstGeom>
            <a:ln w="28575">
              <a:solidFill>
                <a:srgbClr val="00206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395536" y="5337212"/>
              <a:ext cx="792088" cy="0"/>
            </a:xfrm>
            <a:prstGeom prst="straightConnector1">
              <a:avLst/>
            </a:prstGeom>
            <a:ln w="28575">
              <a:solidFill>
                <a:srgbClr val="00206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7236296" y="5337212"/>
              <a:ext cx="1404000" cy="0"/>
            </a:xfrm>
            <a:prstGeom prst="straightConnector1">
              <a:avLst/>
            </a:prstGeom>
            <a:ln w="28575">
              <a:solidFill>
                <a:srgbClr val="00206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29633"/>
            <a:ext cx="8229600" cy="634082"/>
          </a:xfrm>
        </p:spPr>
        <p:txBody>
          <a:bodyPr>
            <a:noAutofit/>
          </a:bodyPr>
          <a:lstStyle/>
          <a:p>
            <a:r>
              <a:rPr lang="en-US" altLang="zh-CN" dirty="0"/>
              <a:t>7.7.1</a:t>
            </a:r>
            <a:r>
              <a:rPr lang="zh-CN" altLang="en-US" dirty="0"/>
              <a:t>、类型系统（概要）</a:t>
            </a:r>
          </a:p>
        </p:txBody>
      </p:sp>
      <p:sp>
        <p:nvSpPr>
          <p:cNvPr id="3" name="内容占位符 2"/>
          <p:cNvSpPr>
            <a:spLocks noGrp="1"/>
          </p:cNvSpPr>
          <p:nvPr>
            <p:ph idx="1"/>
          </p:nvPr>
        </p:nvSpPr>
        <p:spPr>
          <a:xfrm>
            <a:off x="457200" y="908720"/>
            <a:ext cx="8229600" cy="5445605"/>
          </a:xfrm>
        </p:spPr>
        <p:txBody>
          <a:bodyPr>
            <a:noAutofit/>
          </a:bodyPr>
          <a:lstStyle/>
          <a:p>
            <a:pPr>
              <a:lnSpc>
                <a:spcPct val="110000"/>
              </a:lnSpc>
            </a:pPr>
            <a:r>
              <a:rPr lang="zh-CN" altLang="en-US" sz="2400" dirty="0">
                <a:solidFill>
                  <a:srgbClr val="FF0000"/>
                </a:solidFill>
              </a:rPr>
              <a:t>基本类型：</a:t>
            </a:r>
            <a:r>
              <a:rPr lang="en-US" altLang="zh-CN" sz="2400" dirty="0" err="1"/>
              <a:t>int</a:t>
            </a:r>
            <a:r>
              <a:rPr lang="zh-CN" altLang="en-US" sz="2400" dirty="0"/>
              <a:t>；</a:t>
            </a:r>
            <a:r>
              <a:rPr lang="en-US" altLang="zh-CN" sz="2400" dirty="0"/>
              <a:t>real</a:t>
            </a:r>
            <a:r>
              <a:rPr lang="zh-CN" altLang="en-US" sz="2400" dirty="0"/>
              <a:t>；</a:t>
            </a:r>
            <a:r>
              <a:rPr lang="en-US" altLang="zh-CN" sz="2400" dirty="0"/>
              <a:t>char</a:t>
            </a:r>
            <a:r>
              <a:rPr lang="zh-CN" altLang="en-US" sz="2400" dirty="0"/>
              <a:t>；</a:t>
            </a:r>
            <a:r>
              <a:rPr lang="en-US" altLang="zh-CN" sz="2400" dirty="0" err="1"/>
              <a:t>boolean</a:t>
            </a:r>
            <a:r>
              <a:rPr lang="zh-CN" altLang="en-US" sz="2400" dirty="0"/>
              <a:t>；</a:t>
            </a:r>
            <a:r>
              <a:rPr lang="en-US" altLang="zh-CN" sz="2400" dirty="0" err="1"/>
              <a:t>type_error</a:t>
            </a:r>
            <a:endParaRPr lang="en-US" altLang="zh-CN" sz="2400" dirty="0"/>
          </a:p>
          <a:p>
            <a:pPr>
              <a:lnSpc>
                <a:spcPct val="110000"/>
              </a:lnSpc>
            </a:pPr>
            <a:r>
              <a:rPr lang="zh-CN" altLang="en-US" sz="2400" dirty="0">
                <a:solidFill>
                  <a:srgbClr val="FF0000"/>
                </a:solidFill>
              </a:rPr>
              <a:t>类型表达式：</a:t>
            </a:r>
            <a:endParaRPr lang="en-US" altLang="zh-CN" sz="2400" dirty="0">
              <a:solidFill>
                <a:srgbClr val="FF0000"/>
              </a:solidFill>
            </a:endParaRPr>
          </a:p>
          <a:p>
            <a:pPr marL="628650" indent="-357188">
              <a:lnSpc>
                <a:spcPct val="110000"/>
              </a:lnSpc>
              <a:spcAft>
                <a:spcPts val="0"/>
              </a:spcAft>
              <a:buSzPct val="100000"/>
              <a:buFont typeface="+mj-lt"/>
              <a:buAutoNum type="arabicPeriod"/>
            </a:pPr>
            <a:r>
              <a:rPr lang="zh-CN" altLang="en-US" sz="2400" dirty="0"/>
              <a:t>基本类型是类型表达式；</a:t>
            </a:r>
            <a:endParaRPr lang="en-US" altLang="zh-CN" sz="2400" dirty="0"/>
          </a:p>
          <a:p>
            <a:pPr marL="628650" indent="-357188">
              <a:lnSpc>
                <a:spcPct val="110000"/>
              </a:lnSpc>
              <a:spcAft>
                <a:spcPts val="0"/>
              </a:spcAft>
              <a:buSzPct val="100000"/>
              <a:buFont typeface="+mj-lt"/>
              <a:buAutoNum type="arabicPeriod"/>
            </a:pPr>
            <a:r>
              <a:rPr lang="zh-CN" altLang="en-US" sz="2400" dirty="0"/>
              <a:t>对类型表达式的命名是类型表达式；</a:t>
            </a:r>
            <a:endParaRPr lang="en-US" altLang="zh-CN" sz="2400" dirty="0"/>
          </a:p>
          <a:p>
            <a:pPr marL="628650" indent="-357188">
              <a:lnSpc>
                <a:spcPct val="110000"/>
              </a:lnSpc>
              <a:buSzPct val="100000"/>
              <a:buFont typeface="+mj-lt"/>
              <a:buAutoNum type="arabicPeriod"/>
            </a:pPr>
            <a:r>
              <a:rPr lang="zh-CN" altLang="en-US" sz="2400" dirty="0"/>
              <a:t>用类型构造符作用于类型表达式的结果是类型表达式。</a:t>
            </a:r>
            <a:endParaRPr lang="en-US" altLang="zh-CN" sz="2400" dirty="0"/>
          </a:p>
          <a:p>
            <a:pPr>
              <a:lnSpc>
                <a:spcPct val="110000"/>
              </a:lnSpc>
            </a:pPr>
            <a:r>
              <a:rPr lang="zh-CN" altLang="en-US" sz="2400" dirty="0">
                <a:solidFill>
                  <a:srgbClr val="FF0000"/>
                </a:solidFill>
              </a:rPr>
              <a:t>例：</a:t>
            </a:r>
            <a:endParaRPr lang="en-US" altLang="zh-CN" sz="2400" dirty="0">
              <a:solidFill>
                <a:srgbClr val="FF0000"/>
              </a:solidFill>
            </a:endParaRPr>
          </a:p>
          <a:p>
            <a:pPr marL="300038" lvl="1" indent="14288">
              <a:lnSpc>
                <a:spcPct val="110000"/>
              </a:lnSpc>
              <a:spcAft>
                <a:spcPts val="0"/>
              </a:spcAft>
              <a:buNone/>
            </a:pPr>
            <a:r>
              <a:rPr lang="en-US" altLang="zh-CN" dirty="0" err="1">
                <a:solidFill>
                  <a:schemeClr val="tx1"/>
                </a:solidFill>
              </a:rPr>
              <a:t>int</a:t>
            </a:r>
            <a:r>
              <a:rPr lang="en-US" altLang="zh-CN" dirty="0">
                <a:solidFill>
                  <a:schemeClr val="tx1"/>
                </a:solidFill>
              </a:rPr>
              <a:t> x</a:t>
            </a:r>
            <a:r>
              <a:rPr lang="zh-CN" altLang="en-US" dirty="0">
                <a:solidFill>
                  <a:schemeClr val="tx1"/>
                </a:solidFill>
              </a:rPr>
              <a:t>：</a:t>
            </a:r>
            <a:r>
              <a:rPr lang="zh-CN" altLang="en-US" dirty="0"/>
              <a:t>则</a:t>
            </a:r>
            <a:r>
              <a:rPr lang="en-US" altLang="zh-CN" dirty="0"/>
              <a:t>x</a:t>
            </a:r>
            <a:r>
              <a:rPr lang="zh-CN" altLang="en-US" dirty="0"/>
              <a:t>是类型表达式；</a:t>
            </a:r>
            <a:endParaRPr lang="en-US" altLang="zh-CN" dirty="0"/>
          </a:p>
          <a:p>
            <a:pPr marL="300038" lvl="1" indent="14288">
              <a:lnSpc>
                <a:spcPct val="110000"/>
              </a:lnSpc>
              <a:spcAft>
                <a:spcPts val="0"/>
              </a:spcAft>
              <a:buNone/>
            </a:pPr>
            <a:r>
              <a:rPr lang="en-US" altLang="zh-CN" dirty="0" err="1">
                <a:solidFill>
                  <a:schemeClr val="tx1"/>
                </a:solidFill>
              </a:rPr>
              <a:t>var</a:t>
            </a:r>
            <a:r>
              <a:rPr lang="en-US" altLang="zh-CN" dirty="0">
                <a:solidFill>
                  <a:schemeClr val="tx1"/>
                </a:solidFill>
              </a:rPr>
              <a:t> y: array[1..3] of real</a:t>
            </a:r>
            <a:r>
              <a:rPr lang="zh-CN" altLang="en-US" dirty="0">
                <a:solidFill>
                  <a:schemeClr val="tx1"/>
                </a:solidFill>
              </a:rPr>
              <a:t>：</a:t>
            </a:r>
            <a:r>
              <a:rPr lang="zh-CN" altLang="en-US" dirty="0"/>
              <a:t>则</a:t>
            </a:r>
            <a:r>
              <a:rPr lang="zh-CN" altLang="en-US" dirty="0">
                <a:solidFill>
                  <a:srgbClr val="C00000"/>
                </a:solidFill>
              </a:rPr>
              <a:t>数组类型构造符</a:t>
            </a:r>
            <a:r>
              <a:rPr lang="zh-CN" altLang="en-US" dirty="0"/>
              <a:t>作用于类型表达式</a:t>
            </a:r>
            <a:r>
              <a:rPr lang="en-US" altLang="zh-CN" dirty="0"/>
              <a:t>real</a:t>
            </a:r>
            <a:r>
              <a:rPr lang="zh-CN" altLang="en-US" dirty="0"/>
              <a:t>的</a:t>
            </a:r>
            <a:r>
              <a:rPr lang="zh-CN" altLang="en-US" u="sng" dirty="0"/>
              <a:t>结果及其命名</a:t>
            </a:r>
            <a:r>
              <a:rPr lang="en-US" altLang="zh-CN" u="sng" dirty="0"/>
              <a:t>y</a:t>
            </a:r>
            <a:r>
              <a:rPr lang="zh-CN" altLang="en-US" u="sng" dirty="0"/>
              <a:t>也是类型表达式</a:t>
            </a:r>
            <a:r>
              <a:rPr lang="zh-CN" altLang="en-US" dirty="0"/>
              <a:t>；</a:t>
            </a:r>
            <a:endParaRPr lang="en-US" altLang="zh-CN" dirty="0"/>
          </a:p>
          <a:p>
            <a:pPr marL="300038" lvl="1" indent="14288">
              <a:lnSpc>
                <a:spcPct val="110000"/>
              </a:lnSpc>
              <a:spcAft>
                <a:spcPts val="0"/>
              </a:spcAft>
              <a:buNone/>
            </a:pPr>
            <a:r>
              <a:rPr lang="en-US" altLang="zh-CN" dirty="0" err="1">
                <a:solidFill>
                  <a:schemeClr val="tx1"/>
                </a:solidFill>
              </a:rPr>
              <a:t>int</a:t>
            </a:r>
            <a:r>
              <a:rPr lang="en-US" altLang="zh-CN" dirty="0">
                <a:solidFill>
                  <a:schemeClr val="tx1"/>
                </a:solidFill>
              </a:rPr>
              <a:t> </a:t>
            </a:r>
            <a:r>
              <a:rPr lang="zh-CN" altLang="en-US" dirty="0">
                <a:solidFill>
                  <a:schemeClr val="tx1"/>
                </a:solidFill>
              </a:rPr>
              <a:t>*</a:t>
            </a:r>
            <a:r>
              <a:rPr lang="en-US" altLang="zh-CN" dirty="0">
                <a:solidFill>
                  <a:schemeClr val="tx1"/>
                </a:solidFill>
              </a:rPr>
              <a:t>p</a:t>
            </a:r>
            <a:r>
              <a:rPr lang="zh-CN" altLang="en-US" dirty="0">
                <a:solidFill>
                  <a:schemeClr val="tx1"/>
                </a:solidFill>
              </a:rPr>
              <a:t>：</a:t>
            </a:r>
            <a:r>
              <a:rPr lang="zh-CN" altLang="en-US" dirty="0"/>
              <a:t>“</a:t>
            </a:r>
            <a:r>
              <a:rPr lang="en-US" altLang="zh-CN" dirty="0" err="1"/>
              <a:t>int</a:t>
            </a:r>
            <a:r>
              <a:rPr lang="en-US" altLang="zh-CN" dirty="0"/>
              <a:t> </a:t>
            </a:r>
            <a:r>
              <a:rPr lang="zh-CN" altLang="en-US" dirty="0"/>
              <a:t>*”是</a:t>
            </a:r>
            <a:r>
              <a:rPr lang="zh-CN" altLang="en-US" dirty="0">
                <a:solidFill>
                  <a:srgbClr val="C00000"/>
                </a:solidFill>
              </a:rPr>
              <a:t>指针类型构造符</a:t>
            </a:r>
            <a:r>
              <a:rPr lang="zh-CN" altLang="en-US" dirty="0"/>
              <a:t>，它作用的结果</a:t>
            </a:r>
            <a:r>
              <a:rPr lang="en-US" altLang="zh-CN" u="sng" dirty="0"/>
              <a:t>p</a:t>
            </a:r>
            <a:r>
              <a:rPr lang="zh-CN" altLang="en-US" u="sng" dirty="0"/>
              <a:t>是指针类型表达式</a:t>
            </a:r>
            <a:r>
              <a:rPr lang="zh-CN" altLang="en-US" dirty="0"/>
              <a:t>。</a:t>
            </a:r>
            <a:endParaRPr lang="en-US" altLang="zh-CN" dirty="0"/>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112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4082"/>
          </a:xfrm>
        </p:spPr>
        <p:txBody>
          <a:bodyPr>
            <a:noAutofit/>
          </a:bodyPr>
          <a:lstStyle/>
          <a:p>
            <a:r>
              <a:rPr lang="en-US" altLang="zh-CN" dirty="0"/>
              <a:t>7.7.1</a:t>
            </a:r>
            <a:r>
              <a:rPr lang="zh-CN" altLang="en-US" dirty="0"/>
              <a:t>、类型系统（概要）（续）</a:t>
            </a:r>
          </a:p>
        </p:txBody>
      </p:sp>
      <p:sp>
        <p:nvSpPr>
          <p:cNvPr id="3" name="内容占位符 2"/>
          <p:cNvSpPr>
            <a:spLocks noGrp="1"/>
          </p:cNvSpPr>
          <p:nvPr>
            <p:ph idx="1"/>
          </p:nvPr>
        </p:nvSpPr>
        <p:spPr>
          <a:xfrm>
            <a:off x="457200" y="1088741"/>
            <a:ext cx="8229600" cy="5175574"/>
          </a:xfrm>
        </p:spPr>
        <p:txBody>
          <a:bodyPr>
            <a:noAutofit/>
          </a:bodyPr>
          <a:lstStyle/>
          <a:p>
            <a:pPr>
              <a:lnSpc>
                <a:spcPct val="110000"/>
              </a:lnSpc>
            </a:pPr>
            <a:r>
              <a:rPr lang="zh-CN" altLang="en-US" sz="2400" dirty="0">
                <a:solidFill>
                  <a:srgbClr val="FF0000"/>
                </a:solidFill>
              </a:rPr>
              <a:t>类型系统</a:t>
            </a:r>
            <a:r>
              <a:rPr lang="zh-CN" altLang="en-US" sz="2400" dirty="0"/>
              <a:t>：</a:t>
            </a:r>
            <a:endParaRPr lang="en-US" altLang="zh-CN" sz="2400" dirty="0"/>
          </a:p>
          <a:p>
            <a:pPr lvl="1">
              <a:lnSpc>
                <a:spcPct val="110000"/>
              </a:lnSpc>
            </a:pPr>
            <a:r>
              <a:rPr lang="zh-CN" altLang="en-US" dirty="0"/>
              <a:t>把</a:t>
            </a:r>
            <a:r>
              <a:rPr lang="zh-CN" altLang="en-US" dirty="0">
                <a:solidFill>
                  <a:srgbClr val="FF0000"/>
                </a:solidFill>
              </a:rPr>
              <a:t>类型表达式</a:t>
            </a:r>
            <a:r>
              <a:rPr lang="zh-CN" altLang="en-US" dirty="0"/>
              <a:t>赋给语言各相关结构成分的规则的集合；</a:t>
            </a:r>
            <a:endParaRPr lang="en-US" altLang="zh-CN" dirty="0"/>
          </a:p>
          <a:p>
            <a:pPr>
              <a:lnSpc>
                <a:spcPct val="110000"/>
              </a:lnSpc>
            </a:pPr>
            <a:r>
              <a:rPr lang="zh-CN" altLang="en-US" sz="2400" dirty="0"/>
              <a:t>每个类型表达式都有一个相关联的类型；</a:t>
            </a:r>
            <a:r>
              <a:rPr lang="zh-CN" altLang="en-US" sz="2400" dirty="0">
                <a:solidFill>
                  <a:srgbClr val="FF0000"/>
                </a:solidFill>
              </a:rPr>
              <a:t>类型是有结构的</a:t>
            </a:r>
            <a:r>
              <a:rPr lang="zh-CN" altLang="en-US" sz="2400" dirty="0"/>
              <a:t>，比如，指针。换个说法：</a:t>
            </a:r>
            <a:endParaRPr lang="en-US" altLang="zh-CN" sz="2400" dirty="0"/>
          </a:p>
          <a:p>
            <a:pPr marL="627063" lvl="1">
              <a:lnSpc>
                <a:spcPct val="110000"/>
              </a:lnSpc>
            </a:pPr>
            <a:r>
              <a:rPr lang="zh-CN" altLang="en-US" dirty="0">
                <a:solidFill>
                  <a:srgbClr val="C00000"/>
                </a:solidFill>
              </a:rPr>
              <a:t>基本类型</a:t>
            </a:r>
            <a:r>
              <a:rPr lang="zh-CN" altLang="en-US" dirty="0"/>
              <a:t>：语言内部支持类型</a:t>
            </a:r>
            <a:endParaRPr lang="en-US" altLang="zh-CN" dirty="0"/>
          </a:p>
          <a:p>
            <a:pPr marL="627063" lvl="1">
              <a:lnSpc>
                <a:spcPct val="110000"/>
              </a:lnSpc>
            </a:pPr>
            <a:r>
              <a:rPr lang="zh-CN" altLang="en-US" dirty="0">
                <a:solidFill>
                  <a:srgbClr val="C00000"/>
                </a:solidFill>
              </a:rPr>
              <a:t>结构类型</a:t>
            </a:r>
            <a:r>
              <a:rPr lang="zh-CN" altLang="en-US" dirty="0"/>
              <a:t>：组合基本类型构成的新类型，比如，数组、记录（结构体）等</a:t>
            </a:r>
          </a:p>
          <a:p>
            <a:pPr>
              <a:lnSpc>
                <a:spcPct val="110000"/>
              </a:lnSpc>
            </a:pPr>
            <a:r>
              <a:rPr lang="zh-CN" altLang="en-US" sz="2400" dirty="0"/>
              <a:t>运算符对运算对象的作用结果有类型；</a:t>
            </a:r>
            <a:endParaRPr lang="en-US" altLang="zh-CN" sz="2400" dirty="0"/>
          </a:p>
          <a:p>
            <a:pPr lvl="1">
              <a:lnSpc>
                <a:spcPct val="110000"/>
              </a:lnSpc>
            </a:pPr>
            <a:r>
              <a:rPr lang="zh-CN" altLang="en-US" dirty="0">
                <a:solidFill>
                  <a:srgbClr val="FF0000"/>
                </a:solidFill>
              </a:rPr>
              <a:t>例：</a:t>
            </a:r>
            <a:r>
              <a:rPr lang="zh-CN" altLang="en-US" dirty="0"/>
              <a:t>若操作对象类型为</a:t>
            </a:r>
            <a:r>
              <a:rPr lang="en-US" altLang="zh-CN" dirty="0"/>
              <a:t>T</a:t>
            </a:r>
            <a:r>
              <a:rPr lang="zh-CN" altLang="en-US" dirty="0"/>
              <a:t>，</a:t>
            </a:r>
            <a:r>
              <a:rPr lang="en-US" altLang="zh-CN" dirty="0"/>
              <a:t>+</a:t>
            </a:r>
            <a:r>
              <a:rPr lang="zh-CN" altLang="en-US" dirty="0"/>
              <a:t>的结果类型为</a:t>
            </a:r>
            <a:r>
              <a:rPr lang="en-US" altLang="zh-CN" dirty="0"/>
              <a:t>T</a:t>
            </a:r>
            <a:r>
              <a:rPr lang="zh-CN" altLang="en-US" dirty="0"/>
              <a:t>。</a:t>
            </a:r>
            <a:endParaRPr lang="en-US" altLang="zh-CN" dirty="0"/>
          </a:p>
          <a:p>
            <a:pPr>
              <a:lnSpc>
                <a:spcPct val="110000"/>
              </a:lnSpc>
            </a:pPr>
            <a:r>
              <a:rPr lang="zh-CN" altLang="en-US" sz="2400" dirty="0"/>
              <a:t>类型系统是</a:t>
            </a:r>
            <a:r>
              <a:rPr lang="zh-CN" altLang="en-US" sz="2400" u="sng" dirty="0">
                <a:solidFill>
                  <a:srgbClr val="FF0000"/>
                </a:solidFill>
              </a:rPr>
              <a:t>形式逻辑系统（数理逻辑系统）</a:t>
            </a:r>
            <a:r>
              <a:rPr lang="zh-CN" altLang="en-US" sz="2400" dirty="0"/>
              <a:t>。</a:t>
            </a:r>
            <a:endParaRPr lang="en-US" altLang="zh-CN" sz="2400" dirty="0"/>
          </a:p>
          <a:p>
            <a:pPr>
              <a:lnSpc>
                <a:spcPct val="110000"/>
              </a:lnSpc>
            </a:pPr>
            <a:endParaRPr lang="zh-CN" altLang="en-US" sz="2400" dirty="0"/>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113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23654"/>
            <a:ext cx="8229600" cy="769097"/>
          </a:xfrm>
        </p:spPr>
        <p:txBody>
          <a:bodyPr/>
          <a:lstStyle/>
          <a:p>
            <a:r>
              <a:rPr lang="zh-CN" altLang="en-US" dirty="0"/>
              <a:t>类型在编程语言中的作用</a:t>
            </a:r>
          </a:p>
        </p:txBody>
      </p:sp>
      <p:sp>
        <p:nvSpPr>
          <p:cNvPr id="3" name="内容占位符 2"/>
          <p:cNvSpPr>
            <a:spLocks noGrp="1"/>
          </p:cNvSpPr>
          <p:nvPr>
            <p:ph idx="1"/>
          </p:nvPr>
        </p:nvSpPr>
        <p:spPr>
          <a:xfrm>
            <a:off x="457200" y="1358770"/>
            <a:ext cx="8229600" cy="4500500"/>
          </a:xfrm>
        </p:spPr>
        <p:txBody>
          <a:bodyPr/>
          <a:lstStyle/>
          <a:p>
            <a:pPr>
              <a:lnSpc>
                <a:spcPct val="110000"/>
              </a:lnSpc>
            </a:pPr>
            <a:r>
              <a:rPr lang="zh-CN" altLang="en-US" dirty="0"/>
              <a:t>程序运行是的</a:t>
            </a:r>
            <a:r>
              <a:rPr lang="zh-CN" altLang="en-US" dirty="0">
                <a:solidFill>
                  <a:srgbClr val="C00000"/>
                </a:solidFill>
              </a:rPr>
              <a:t>执行错误分成两类</a:t>
            </a:r>
            <a:r>
              <a:rPr lang="zh-CN" altLang="en-US" dirty="0"/>
              <a:t>：</a:t>
            </a:r>
            <a:endParaRPr lang="en-US" altLang="zh-CN" dirty="0"/>
          </a:p>
          <a:p>
            <a:pPr marL="714375" indent="-442913">
              <a:lnSpc>
                <a:spcPct val="110000"/>
              </a:lnSpc>
              <a:buSzPct val="100000"/>
              <a:buFont typeface="+mj-lt"/>
              <a:buAutoNum type="arabicPeriod"/>
            </a:pPr>
            <a:r>
              <a:rPr lang="zh-CN" altLang="en-US" dirty="0"/>
              <a:t>可以被捕捉到的错误；</a:t>
            </a:r>
            <a:endParaRPr lang="en-US" altLang="zh-CN" dirty="0"/>
          </a:p>
          <a:p>
            <a:pPr lvl="1">
              <a:lnSpc>
                <a:spcPct val="110000"/>
              </a:lnSpc>
            </a:pPr>
            <a:r>
              <a:rPr lang="zh-CN" altLang="en-US" dirty="0">
                <a:solidFill>
                  <a:srgbClr val="FF0000"/>
                </a:solidFill>
              </a:rPr>
              <a:t>例：</a:t>
            </a:r>
            <a:r>
              <a:rPr lang="zh-CN" altLang="en-US" dirty="0"/>
              <a:t>除数为零等</a:t>
            </a:r>
            <a:endParaRPr lang="en-US" altLang="zh-CN" dirty="0"/>
          </a:p>
          <a:p>
            <a:pPr marL="714375" indent="-442913">
              <a:lnSpc>
                <a:spcPct val="110000"/>
              </a:lnSpc>
              <a:buSzPct val="100000"/>
              <a:buFont typeface="+mj-lt"/>
              <a:buAutoNum type="arabicPeriod" startAt="2"/>
            </a:pPr>
            <a:r>
              <a:rPr lang="zh-CN" altLang="en-US" dirty="0"/>
              <a:t>不会被捕捉到的错误</a:t>
            </a:r>
            <a:endParaRPr lang="en-US" altLang="zh-CN" dirty="0"/>
          </a:p>
          <a:p>
            <a:pPr lvl="1">
              <a:lnSpc>
                <a:spcPct val="110000"/>
              </a:lnSpc>
            </a:pPr>
            <a:r>
              <a:rPr lang="zh-CN" altLang="en-US" dirty="0">
                <a:solidFill>
                  <a:srgbClr val="FF0000"/>
                </a:solidFill>
              </a:rPr>
              <a:t>例：</a:t>
            </a:r>
            <a:r>
              <a:rPr lang="zh-CN" altLang="en-US" dirty="0"/>
              <a:t>下标变量的访问越界，即下标上溢和下溢（</a:t>
            </a:r>
            <a:r>
              <a:rPr lang="en-US" altLang="zh-CN" dirty="0"/>
              <a:t>C</a:t>
            </a:r>
            <a:r>
              <a:rPr lang="zh-CN" altLang="en-US" dirty="0"/>
              <a:t>语言）</a:t>
            </a:r>
            <a:endParaRPr lang="en-US" altLang="zh-CN" dirty="0"/>
          </a:p>
          <a:p>
            <a:pPr>
              <a:lnSpc>
                <a:spcPct val="110000"/>
              </a:lnSpc>
            </a:pPr>
            <a:r>
              <a:rPr lang="zh-CN" altLang="en-US" dirty="0"/>
              <a:t>错误可能会在一段时间不会被发现，导致程序其他数据或代码被破坏。</a:t>
            </a:r>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114</a:t>
            </a:fld>
            <a:endParaRPr lang="zh-CN" altLang="en-US"/>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8630"/>
            <a:ext cx="8229600" cy="1143000"/>
          </a:xfrm>
        </p:spPr>
        <p:txBody>
          <a:bodyPr/>
          <a:lstStyle/>
          <a:p>
            <a:r>
              <a:rPr lang="zh-CN" altLang="en-US" dirty="0"/>
              <a:t>类型在编程语言中的作用（续</a:t>
            </a:r>
            <a:r>
              <a:rPr lang="en-US" altLang="zh-CN" dirty="0"/>
              <a:t>1</a:t>
            </a:r>
            <a:r>
              <a:rPr lang="zh-CN" altLang="en-US" dirty="0"/>
              <a:t>）</a:t>
            </a:r>
          </a:p>
        </p:txBody>
      </p:sp>
      <p:sp>
        <p:nvSpPr>
          <p:cNvPr id="3" name="内容占位符 2"/>
          <p:cNvSpPr>
            <a:spLocks noGrp="1"/>
          </p:cNvSpPr>
          <p:nvPr>
            <p:ph idx="1"/>
          </p:nvPr>
        </p:nvSpPr>
        <p:spPr>
          <a:xfrm>
            <a:off x="457200" y="1317777"/>
            <a:ext cx="8229600" cy="4860539"/>
          </a:xfrm>
        </p:spPr>
        <p:txBody>
          <a:bodyPr>
            <a:noAutofit/>
          </a:bodyPr>
          <a:lstStyle/>
          <a:p>
            <a:pPr>
              <a:lnSpc>
                <a:spcPct val="110000"/>
              </a:lnSpc>
            </a:pPr>
            <a:r>
              <a:rPr lang="zh-CN" altLang="en-US" sz="2400" dirty="0">
                <a:solidFill>
                  <a:srgbClr val="C00000"/>
                </a:solidFill>
              </a:rPr>
              <a:t>良行为的程序</a:t>
            </a:r>
            <a:endParaRPr lang="en-US" altLang="zh-CN" sz="2400" dirty="0">
              <a:solidFill>
                <a:srgbClr val="C00000"/>
              </a:solidFill>
            </a:endParaRPr>
          </a:p>
          <a:p>
            <a:pPr lvl="1">
              <a:lnSpc>
                <a:spcPct val="110000"/>
              </a:lnSpc>
            </a:pPr>
            <a:r>
              <a:rPr lang="zh-CN" altLang="en-US" dirty="0"/>
              <a:t>定义有区别，但总体上是倾向于捕捉到的错误多；</a:t>
            </a:r>
            <a:endParaRPr lang="en-US" altLang="zh-CN" dirty="0"/>
          </a:p>
          <a:p>
            <a:pPr lvl="1">
              <a:lnSpc>
                <a:spcPct val="110000"/>
              </a:lnSpc>
            </a:pPr>
            <a:r>
              <a:rPr lang="zh-CN" altLang="en-US" dirty="0"/>
              <a:t>注：很难做到没有不被捕获的错误。</a:t>
            </a:r>
            <a:endParaRPr lang="en-US" altLang="zh-CN" dirty="0"/>
          </a:p>
          <a:p>
            <a:pPr>
              <a:lnSpc>
                <a:spcPct val="110000"/>
              </a:lnSpc>
            </a:pPr>
            <a:r>
              <a:rPr lang="zh-CN" altLang="en-US" sz="2400" dirty="0">
                <a:solidFill>
                  <a:srgbClr val="C00000"/>
                </a:solidFill>
              </a:rPr>
              <a:t>安全语言</a:t>
            </a:r>
            <a:endParaRPr lang="en-US" altLang="zh-CN" sz="2400" dirty="0">
              <a:solidFill>
                <a:srgbClr val="C00000"/>
              </a:solidFill>
            </a:endParaRPr>
          </a:p>
          <a:p>
            <a:pPr lvl="1">
              <a:lnSpc>
                <a:spcPct val="110000"/>
              </a:lnSpc>
            </a:pPr>
            <a:r>
              <a:rPr lang="zh-CN" altLang="en-US" dirty="0"/>
              <a:t>任何合法程序都是良行为的；</a:t>
            </a:r>
            <a:endParaRPr lang="en-US" altLang="zh-CN" dirty="0"/>
          </a:p>
          <a:p>
            <a:pPr lvl="1">
              <a:lnSpc>
                <a:spcPct val="110000"/>
              </a:lnSpc>
            </a:pPr>
            <a:r>
              <a:rPr lang="zh-CN" altLang="en-US" dirty="0"/>
              <a:t>通常是设计一个类型系统，通过静态的类型检查来防止存在不被捕获的错误；</a:t>
            </a:r>
            <a:endParaRPr lang="en-US" altLang="zh-CN" dirty="0"/>
          </a:p>
          <a:p>
            <a:pPr lvl="1">
              <a:lnSpc>
                <a:spcPct val="110000"/>
              </a:lnSpc>
            </a:pPr>
            <a:r>
              <a:rPr lang="zh-CN" altLang="en-US" dirty="0"/>
              <a:t>但要做到全部杜绝不被捕获的错误是很难的；</a:t>
            </a:r>
            <a:endParaRPr lang="en-US" altLang="zh-CN" dirty="0"/>
          </a:p>
          <a:p>
            <a:pPr>
              <a:lnSpc>
                <a:spcPct val="110000"/>
              </a:lnSpc>
            </a:pPr>
            <a:r>
              <a:rPr lang="en-US" altLang="zh-CN" sz="2400" dirty="0"/>
              <a:t>C</a:t>
            </a:r>
            <a:r>
              <a:rPr lang="zh-CN" altLang="en-US" sz="2400" dirty="0"/>
              <a:t>语言不是安全语言。</a:t>
            </a:r>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115</a:t>
            </a:fld>
            <a:endParaRPr lang="zh-CN" alt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类型在编程语言中的作用（续</a:t>
            </a:r>
            <a:r>
              <a:rPr lang="en-US" altLang="zh-CN" dirty="0"/>
              <a:t>2</a:t>
            </a:r>
            <a:r>
              <a:rPr lang="zh-CN" altLang="en-US" dirty="0"/>
              <a:t>）</a:t>
            </a:r>
          </a:p>
        </p:txBody>
      </p:sp>
      <p:sp>
        <p:nvSpPr>
          <p:cNvPr id="3" name="内容占位符 2"/>
          <p:cNvSpPr>
            <a:spLocks noGrp="1"/>
          </p:cNvSpPr>
          <p:nvPr>
            <p:ph idx="1"/>
          </p:nvPr>
        </p:nvSpPr>
        <p:spPr/>
        <p:txBody>
          <a:bodyPr/>
          <a:lstStyle/>
          <a:p>
            <a:pPr>
              <a:lnSpc>
                <a:spcPct val="110000"/>
              </a:lnSpc>
            </a:pPr>
            <a:r>
              <a:rPr lang="zh-CN" altLang="en-US" dirty="0">
                <a:solidFill>
                  <a:srgbClr val="C00000"/>
                </a:solidFill>
              </a:rPr>
              <a:t>被禁止的错误（</a:t>
            </a:r>
            <a:r>
              <a:rPr lang="zh-CN" altLang="en-US" dirty="0"/>
              <a:t>或称</a:t>
            </a:r>
            <a:r>
              <a:rPr lang="zh-CN" altLang="en-US" dirty="0">
                <a:solidFill>
                  <a:srgbClr val="C00000"/>
                </a:solidFill>
              </a:rPr>
              <a:t>禁止错误，</a:t>
            </a:r>
            <a:r>
              <a:rPr lang="en-US" altLang="zh-CN" dirty="0">
                <a:solidFill>
                  <a:srgbClr val="C00000"/>
                </a:solidFill>
              </a:rPr>
              <a:t>forbidden error</a:t>
            </a:r>
            <a:r>
              <a:rPr lang="zh-CN" altLang="en-US" dirty="0">
                <a:solidFill>
                  <a:srgbClr val="C00000"/>
                </a:solidFill>
              </a:rPr>
              <a:t>）</a:t>
            </a:r>
            <a:endParaRPr lang="en-US" altLang="zh-CN" dirty="0">
              <a:solidFill>
                <a:srgbClr val="C00000"/>
              </a:solidFill>
            </a:endParaRPr>
          </a:p>
          <a:p>
            <a:pPr lvl="1">
              <a:lnSpc>
                <a:spcPct val="110000"/>
              </a:lnSpc>
            </a:pPr>
            <a:r>
              <a:rPr lang="zh-CN" altLang="en-US" dirty="0"/>
              <a:t>不会被捕获的错误集合</a:t>
            </a:r>
            <a:r>
              <a:rPr lang="en-US" altLang="zh-CN" dirty="0"/>
              <a:t>+</a:t>
            </a:r>
            <a:r>
              <a:rPr lang="zh-CN" altLang="en-US" dirty="0"/>
              <a:t>会被捕获的错误的子集</a:t>
            </a:r>
            <a:endParaRPr lang="en-US" altLang="zh-CN" dirty="0"/>
          </a:p>
          <a:p>
            <a:pPr lvl="1">
              <a:lnSpc>
                <a:spcPct val="110000"/>
              </a:lnSpc>
              <a:spcAft>
                <a:spcPts val="1800"/>
              </a:spcAft>
            </a:pPr>
            <a:r>
              <a:rPr lang="zh-CN" altLang="en-US" dirty="0"/>
              <a:t>为语言设计类型系统的目标是：排除被禁止的错误。</a:t>
            </a:r>
            <a:endParaRPr lang="en-US" altLang="zh-CN" dirty="0"/>
          </a:p>
          <a:p>
            <a:pPr>
              <a:lnSpc>
                <a:spcPct val="110000"/>
              </a:lnSpc>
            </a:pPr>
            <a:r>
              <a:rPr lang="zh-CN" altLang="en-US" dirty="0"/>
              <a:t>良行为程序和安全语言也可基于被禁止的错误来定义。</a:t>
            </a:r>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116</a:t>
            </a:fld>
            <a:endParaRPr lang="zh-CN" alt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3625"/>
            <a:ext cx="8229600" cy="949117"/>
          </a:xfrm>
        </p:spPr>
        <p:txBody>
          <a:bodyPr/>
          <a:lstStyle/>
          <a:p>
            <a:r>
              <a:rPr lang="zh-CN" altLang="en-US" dirty="0"/>
              <a:t>类型化语言</a:t>
            </a:r>
          </a:p>
        </p:txBody>
      </p:sp>
      <p:sp>
        <p:nvSpPr>
          <p:cNvPr id="3" name="内容占位符 2"/>
          <p:cNvSpPr>
            <a:spLocks noGrp="1"/>
          </p:cNvSpPr>
          <p:nvPr>
            <p:ph idx="1"/>
          </p:nvPr>
        </p:nvSpPr>
        <p:spPr>
          <a:xfrm>
            <a:off x="457200" y="953725"/>
            <a:ext cx="8229600" cy="5400600"/>
          </a:xfrm>
        </p:spPr>
        <p:txBody>
          <a:bodyPr>
            <a:noAutofit/>
          </a:bodyPr>
          <a:lstStyle/>
          <a:p>
            <a:r>
              <a:rPr lang="zh-CN" altLang="en-US" sz="2400" dirty="0">
                <a:solidFill>
                  <a:srgbClr val="C00000"/>
                </a:solidFill>
              </a:rPr>
              <a:t>变量的类型</a:t>
            </a:r>
            <a:endParaRPr lang="en-US" altLang="zh-CN" sz="2400" dirty="0">
              <a:solidFill>
                <a:srgbClr val="C00000"/>
              </a:solidFill>
            </a:endParaRPr>
          </a:p>
          <a:p>
            <a:pPr lvl="1"/>
            <a:r>
              <a:rPr lang="zh-CN" altLang="en-US" dirty="0"/>
              <a:t>变量在程序执行期间的取值范围。</a:t>
            </a:r>
            <a:endParaRPr lang="en-US" altLang="zh-CN" dirty="0"/>
          </a:p>
          <a:p>
            <a:r>
              <a:rPr lang="zh-CN" altLang="en-US" sz="2400" dirty="0">
                <a:solidFill>
                  <a:srgbClr val="C00000"/>
                </a:solidFill>
              </a:rPr>
              <a:t>类型化语言</a:t>
            </a:r>
            <a:r>
              <a:rPr lang="zh-CN" altLang="en-US" sz="2400" dirty="0"/>
              <a:t>：变量都被赋予了类型的语言。</a:t>
            </a:r>
            <a:endParaRPr lang="en-US" altLang="zh-CN" sz="2400" dirty="0"/>
          </a:p>
          <a:p>
            <a:pPr lvl="1"/>
            <a:r>
              <a:rPr lang="zh-CN" altLang="en-US" dirty="0"/>
              <a:t>表达式、语句等程序构造的类型都可以静态确定；</a:t>
            </a:r>
            <a:endParaRPr lang="en-US" altLang="zh-CN" dirty="0"/>
          </a:p>
          <a:p>
            <a:pPr lvl="1"/>
            <a:r>
              <a:rPr lang="zh-CN" altLang="en-US" dirty="0">
                <a:solidFill>
                  <a:srgbClr val="FF0000"/>
                </a:solidFill>
              </a:rPr>
              <a:t>例：</a:t>
            </a:r>
            <a:r>
              <a:rPr lang="zh-CN" altLang="en-US" dirty="0"/>
              <a:t>类型</a:t>
            </a:r>
            <a:r>
              <a:rPr lang="en-US" altLang="zh-CN" dirty="0" err="1"/>
              <a:t>boolean</a:t>
            </a:r>
            <a:r>
              <a:rPr lang="zh-CN" altLang="en-US" dirty="0"/>
              <a:t>的变量</a:t>
            </a:r>
            <a:r>
              <a:rPr lang="en-US" altLang="zh-CN" dirty="0"/>
              <a:t>x</a:t>
            </a:r>
            <a:r>
              <a:rPr lang="zh-CN" altLang="en-US" dirty="0"/>
              <a:t>在程序每次运行时的值只能是布尔值，</a:t>
            </a:r>
            <a:r>
              <a:rPr lang="en-US" altLang="zh-CN" dirty="0"/>
              <a:t>not x</a:t>
            </a:r>
            <a:r>
              <a:rPr lang="zh-CN" altLang="en-US" dirty="0"/>
              <a:t>有意义；</a:t>
            </a:r>
            <a:endParaRPr lang="en-US" altLang="zh-CN" dirty="0"/>
          </a:p>
          <a:p>
            <a:r>
              <a:rPr lang="zh-CN" altLang="en-US" sz="2400" dirty="0">
                <a:solidFill>
                  <a:srgbClr val="C00000"/>
                </a:solidFill>
              </a:rPr>
              <a:t>未类型化的语言</a:t>
            </a:r>
            <a:r>
              <a:rPr lang="zh-CN" altLang="en-US" sz="2400" dirty="0"/>
              <a:t>：不限制变量取值范围的语言。</a:t>
            </a:r>
            <a:endParaRPr lang="en-US" altLang="zh-CN" sz="2400" dirty="0"/>
          </a:p>
          <a:p>
            <a:pPr lvl="1"/>
            <a:r>
              <a:rPr lang="zh-CN" altLang="en-US" dirty="0"/>
              <a:t>一个运算可以作用到任意的运算对象，其结果可能是正确的或错误的。（</a:t>
            </a:r>
            <a:r>
              <a:rPr lang="en-US" altLang="zh-CN" dirty="0"/>
              <a:t>LISP</a:t>
            </a:r>
            <a:r>
              <a:rPr lang="zh-CN" altLang="en-US" dirty="0"/>
              <a:t>语言）</a:t>
            </a:r>
            <a:endParaRPr lang="en-US" altLang="zh-CN" dirty="0"/>
          </a:p>
          <a:p>
            <a:r>
              <a:rPr lang="zh-CN" altLang="en-US" sz="2400" dirty="0"/>
              <a:t>显示类型化语言</a:t>
            </a:r>
            <a:endParaRPr lang="en-US" altLang="zh-CN" sz="2400" dirty="0"/>
          </a:p>
          <a:p>
            <a:r>
              <a:rPr lang="zh-CN" altLang="en-US" sz="2400" dirty="0"/>
              <a:t>隐私类型化语言</a:t>
            </a:r>
            <a:endParaRPr lang="en-US" altLang="zh-CN" sz="2400" dirty="0"/>
          </a:p>
          <a:p>
            <a:endParaRPr lang="zh-CN" altLang="en-US" sz="2400" dirty="0"/>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117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8620"/>
            <a:ext cx="8229600" cy="992866"/>
          </a:xfrm>
        </p:spPr>
        <p:txBody>
          <a:bodyPr/>
          <a:lstStyle/>
          <a:p>
            <a:r>
              <a:rPr lang="zh-CN" altLang="en-US" dirty="0"/>
              <a:t>类型在编程语言中的作用（续</a:t>
            </a:r>
            <a:r>
              <a:rPr lang="en-US" altLang="zh-CN" dirty="0"/>
              <a:t>3</a:t>
            </a:r>
            <a:r>
              <a:rPr lang="zh-CN" altLang="en-US" dirty="0"/>
              <a:t>）</a:t>
            </a:r>
          </a:p>
        </p:txBody>
      </p:sp>
      <p:sp>
        <p:nvSpPr>
          <p:cNvPr id="3" name="内容占位符 2"/>
          <p:cNvSpPr>
            <a:spLocks noGrp="1"/>
          </p:cNvSpPr>
          <p:nvPr>
            <p:ph idx="1"/>
          </p:nvPr>
        </p:nvSpPr>
        <p:spPr>
          <a:xfrm>
            <a:off x="457200" y="899886"/>
            <a:ext cx="8229600" cy="3695232"/>
          </a:xfrm>
        </p:spPr>
        <p:txBody>
          <a:bodyPr>
            <a:noAutofit/>
          </a:bodyPr>
          <a:lstStyle/>
          <a:p>
            <a:pPr>
              <a:lnSpc>
                <a:spcPct val="110000"/>
              </a:lnSpc>
              <a:spcBef>
                <a:spcPts val="0"/>
              </a:spcBef>
            </a:pPr>
            <a:r>
              <a:rPr lang="zh-CN" altLang="en-US" sz="2400" dirty="0">
                <a:solidFill>
                  <a:srgbClr val="C00000"/>
                </a:solidFill>
              </a:rPr>
              <a:t>良类型的程序</a:t>
            </a:r>
            <a:endParaRPr lang="en-US" altLang="zh-CN" sz="2400" dirty="0">
              <a:solidFill>
                <a:srgbClr val="C00000"/>
              </a:solidFill>
            </a:endParaRPr>
          </a:p>
          <a:p>
            <a:pPr lvl="1">
              <a:lnSpc>
                <a:spcPct val="110000"/>
              </a:lnSpc>
              <a:spcBef>
                <a:spcPts val="0"/>
              </a:spcBef>
            </a:pPr>
            <a:r>
              <a:rPr lang="zh-CN" altLang="en-US" dirty="0"/>
              <a:t>没有类型错误的程序</a:t>
            </a:r>
            <a:endParaRPr lang="en-US" altLang="zh-CN" dirty="0"/>
          </a:p>
          <a:p>
            <a:pPr>
              <a:lnSpc>
                <a:spcPct val="110000"/>
              </a:lnSpc>
              <a:spcBef>
                <a:spcPts val="0"/>
              </a:spcBef>
            </a:pPr>
            <a:r>
              <a:rPr lang="zh-CN" altLang="en-US" sz="2400" dirty="0">
                <a:solidFill>
                  <a:srgbClr val="C00000"/>
                </a:solidFill>
              </a:rPr>
              <a:t>合法程序</a:t>
            </a:r>
            <a:endParaRPr lang="en-US" altLang="zh-CN" sz="2400" dirty="0">
              <a:solidFill>
                <a:srgbClr val="C00000"/>
              </a:solidFill>
            </a:endParaRPr>
          </a:p>
          <a:p>
            <a:pPr lvl="1">
              <a:lnSpc>
                <a:spcPct val="110000"/>
              </a:lnSpc>
              <a:spcBef>
                <a:spcPts val="0"/>
              </a:spcBef>
            </a:pPr>
            <a:r>
              <a:rPr lang="zh-CN" altLang="en-US" dirty="0"/>
              <a:t>除了是良类型程序，还满足其他约束的程序；</a:t>
            </a:r>
            <a:endParaRPr lang="en-US" altLang="zh-CN" dirty="0"/>
          </a:p>
          <a:p>
            <a:pPr>
              <a:lnSpc>
                <a:spcPct val="110000"/>
              </a:lnSpc>
              <a:spcBef>
                <a:spcPts val="0"/>
              </a:spcBef>
            </a:pPr>
            <a:r>
              <a:rPr lang="zh-CN" altLang="en-US" sz="2400" dirty="0">
                <a:solidFill>
                  <a:srgbClr val="C00000"/>
                </a:solidFill>
              </a:rPr>
              <a:t>类型可靠的语言</a:t>
            </a:r>
            <a:endParaRPr lang="en-US" altLang="zh-CN" sz="2400" dirty="0">
              <a:solidFill>
                <a:srgbClr val="C00000"/>
              </a:solidFill>
            </a:endParaRPr>
          </a:p>
          <a:p>
            <a:pPr lvl="1">
              <a:lnSpc>
                <a:spcPct val="110000"/>
              </a:lnSpc>
              <a:spcBef>
                <a:spcPts val="0"/>
              </a:spcBef>
            </a:pPr>
            <a:r>
              <a:rPr lang="zh-CN" altLang="en-US" dirty="0"/>
              <a:t>所有良类型程序都是良行为的（错误可被尽量捕捉到）；</a:t>
            </a:r>
            <a:endParaRPr lang="en-US" altLang="zh-CN" dirty="0"/>
          </a:p>
          <a:p>
            <a:pPr lvl="1">
              <a:lnSpc>
                <a:spcPct val="110000"/>
              </a:lnSpc>
              <a:spcBef>
                <a:spcPts val="0"/>
              </a:spcBef>
            </a:pPr>
            <a:r>
              <a:rPr lang="zh-CN" altLang="en-US" dirty="0"/>
              <a:t>类型可靠的语言一定是安全的语言。</a:t>
            </a:r>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118</a:t>
            </a:fld>
            <a:endParaRPr lang="zh-CN" altLang="en-US"/>
          </a:p>
        </p:txBody>
      </p:sp>
      <p:graphicFrame>
        <p:nvGraphicFramePr>
          <p:cNvPr id="6" name="表格 5"/>
          <p:cNvGraphicFramePr>
            <a:graphicFrameLocks noGrp="1"/>
          </p:cNvGraphicFramePr>
          <p:nvPr/>
        </p:nvGraphicFramePr>
        <p:xfrm>
          <a:off x="1601670" y="4807047"/>
          <a:ext cx="5936344" cy="1457268"/>
        </p:xfrm>
        <a:graphic>
          <a:graphicData uri="http://schemas.openxmlformats.org/drawingml/2006/table">
            <a:tbl>
              <a:tblPr/>
              <a:tblGrid>
                <a:gridCol w="2968172">
                  <a:extLst>
                    <a:ext uri="{9D8B030D-6E8A-4147-A177-3AD203B41FA5}">
                      <a16:colId xmlns:a16="http://schemas.microsoft.com/office/drawing/2014/main" val="20000"/>
                    </a:ext>
                  </a:extLst>
                </a:gridCol>
                <a:gridCol w="2968172">
                  <a:extLst>
                    <a:ext uri="{9D8B030D-6E8A-4147-A177-3AD203B41FA5}">
                      <a16:colId xmlns:a16="http://schemas.microsoft.com/office/drawing/2014/main" val="20001"/>
                    </a:ext>
                  </a:extLst>
                </a:gridCol>
              </a:tblGrid>
              <a:tr h="485756">
                <a:tc>
                  <a:txBody>
                    <a:bodyPr/>
                    <a:lstStyle/>
                    <a:p>
                      <a:pPr algn="ctr"/>
                      <a:r>
                        <a:rPr lang="zh-CN" altLang="en-US" sz="2000" dirty="0">
                          <a:latin typeface="楷体" pitchFamily="49" charset="-122"/>
                          <a:ea typeface="楷体" pitchFamily="49" charset="-122"/>
                        </a:rPr>
                        <a:t>静态概念</a:t>
                      </a: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zh-CN" altLang="en-US" sz="2000" dirty="0">
                          <a:latin typeface="楷体" pitchFamily="49" charset="-122"/>
                          <a:ea typeface="楷体" pitchFamily="49" charset="-122"/>
                        </a:rPr>
                        <a:t>动态概念</a:t>
                      </a: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0"/>
                  </a:ext>
                </a:extLst>
              </a:tr>
              <a:tr h="485756">
                <a:tc>
                  <a:txBody>
                    <a:bodyPr/>
                    <a:lstStyle/>
                    <a:p>
                      <a:r>
                        <a:rPr lang="zh-CN" altLang="en-US" sz="2000" dirty="0">
                          <a:latin typeface="楷体" pitchFamily="49" charset="-122"/>
                          <a:ea typeface="楷体" pitchFamily="49" charset="-122"/>
                        </a:rPr>
                        <a:t>类型化语言</a:t>
                      </a:r>
                      <a:endParaRPr lang="en-US" altLang="zh-CN"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zh-CN" altLang="en-US" sz="2000" dirty="0">
                          <a:latin typeface="楷体" pitchFamily="49" charset="-122"/>
                          <a:ea typeface="楷体" pitchFamily="49" charset="-122"/>
                        </a:rPr>
                        <a:t>安全语言</a:t>
                      </a:r>
                      <a:endParaRPr lang="en-US" altLang="zh-CN"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1"/>
                  </a:ext>
                </a:extLst>
              </a:tr>
              <a:tr h="4857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a:latin typeface="楷体" pitchFamily="49" charset="-122"/>
                          <a:ea typeface="楷体" pitchFamily="49" charset="-122"/>
                        </a:rPr>
                        <a:t>良类型程序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a:latin typeface="楷体" pitchFamily="49" charset="-122"/>
                          <a:ea typeface="楷体" pitchFamily="49" charset="-122"/>
                        </a:rPr>
                        <a:t>良行为的程序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8650"/>
            <a:ext cx="8229600" cy="769097"/>
          </a:xfrm>
        </p:spPr>
        <p:txBody>
          <a:bodyPr/>
          <a:lstStyle/>
          <a:p>
            <a:r>
              <a:rPr lang="zh-CN" altLang="en-US" dirty="0"/>
              <a:t>类型在编程语言中的作用（续</a:t>
            </a:r>
            <a:r>
              <a:rPr lang="en-US" altLang="zh-CN" dirty="0"/>
              <a:t>4</a:t>
            </a:r>
            <a:r>
              <a:rPr lang="zh-CN" altLang="en-US" dirty="0"/>
              <a:t>）</a:t>
            </a:r>
          </a:p>
        </p:txBody>
      </p:sp>
      <p:sp>
        <p:nvSpPr>
          <p:cNvPr id="3" name="内容占位符 2"/>
          <p:cNvSpPr>
            <a:spLocks noGrp="1"/>
          </p:cNvSpPr>
          <p:nvPr>
            <p:ph idx="1"/>
          </p:nvPr>
        </p:nvSpPr>
        <p:spPr>
          <a:xfrm>
            <a:off x="457200" y="1268761"/>
            <a:ext cx="8229600" cy="4590509"/>
          </a:xfrm>
        </p:spPr>
        <p:txBody>
          <a:bodyPr>
            <a:normAutofit/>
          </a:bodyPr>
          <a:lstStyle/>
          <a:p>
            <a:r>
              <a:rPr lang="zh-CN" altLang="en-US" sz="2400" dirty="0">
                <a:solidFill>
                  <a:srgbClr val="C00000"/>
                </a:solidFill>
              </a:rPr>
              <a:t>未类型化语言的类型检查</a:t>
            </a:r>
            <a:endParaRPr lang="en-US" altLang="zh-CN" sz="2400" dirty="0">
              <a:solidFill>
                <a:srgbClr val="C00000"/>
              </a:solidFill>
            </a:endParaRPr>
          </a:p>
          <a:p>
            <a:pPr lvl="1"/>
            <a:r>
              <a:rPr lang="zh-CN" altLang="en-US" dirty="0"/>
              <a:t>可以通过（目标程序）运行时的检查来排除禁止错误；</a:t>
            </a:r>
            <a:endParaRPr lang="en-US" altLang="zh-CN" dirty="0"/>
          </a:p>
          <a:p>
            <a:pPr lvl="1"/>
            <a:r>
              <a:rPr lang="zh-CN" altLang="en-US" dirty="0">
                <a:solidFill>
                  <a:srgbClr val="FF0000"/>
                </a:solidFill>
              </a:rPr>
              <a:t>例：</a:t>
            </a:r>
            <a:r>
              <a:rPr lang="en-US" altLang="zh-CN" dirty="0"/>
              <a:t>LISP</a:t>
            </a:r>
            <a:r>
              <a:rPr lang="zh-CN" altLang="en-US" dirty="0"/>
              <a:t>语言</a:t>
            </a:r>
            <a:endParaRPr lang="en-US" altLang="zh-CN" dirty="0"/>
          </a:p>
          <a:p>
            <a:r>
              <a:rPr lang="zh-CN" altLang="en-US" sz="2400" dirty="0">
                <a:solidFill>
                  <a:srgbClr val="C00000"/>
                </a:solidFill>
              </a:rPr>
              <a:t>类型化语言的类型检查</a:t>
            </a:r>
            <a:endParaRPr lang="en-US" altLang="zh-CN" sz="2400" dirty="0">
              <a:solidFill>
                <a:srgbClr val="C00000"/>
              </a:solidFill>
            </a:endParaRPr>
          </a:p>
          <a:p>
            <a:pPr lvl="1"/>
            <a:r>
              <a:rPr lang="zh-CN" altLang="en-US" dirty="0"/>
              <a:t>可以是（目标程序）运行时进行类型检查，但效率低；</a:t>
            </a:r>
            <a:endParaRPr lang="en-US" altLang="zh-CN" dirty="0"/>
          </a:p>
          <a:p>
            <a:pPr lvl="1"/>
            <a:r>
              <a:rPr lang="zh-CN" altLang="en-US" dirty="0"/>
              <a:t>一般都是（编译程序运行时的）静态检查，类型系统用于支持静态检查；</a:t>
            </a:r>
            <a:endParaRPr lang="en-US" altLang="zh-CN" dirty="0"/>
          </a:p>
          <a:p>
            <a:pPr lvl="1"/>
            <a:r>
              <a:rPr lang="zh-CN" altLang="en-US" dirty="0"/>
              <a:t>通常也需要一些运行时的检查；</a:t>
            </a:r>
            <a:endParaRPr lang="en-US" altLang="zh-CN" dirty="0"/>
          </a:p>
          <a:p>
            <a:pPr lvl="1"/>
            <a:r>
              <a:rPr lang="zh-CN" altLang="en-US" dirty="0">
                <a:solidFill>
                  <a:srgbClr val="FF0000"/>
                </a:solidFill>
              </a:rPr>
              <a:t>例：</a:t>
            </a:r>
            <a:r>
              <a:rPr lang="zh-CN" altLang="en-US" dirty="0"/>
              <a:t>数组访问越界检查</a:t>
            </a:r>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119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30622"/>
            <a:ext cx="8229600" cy="562074"/>
          </a:xfrm>
        </p:spPr>
        <p:txBody>
          <a:bodyPr>
            <a:noAutofit/>
          </a:bodyPr>
          <a:lstStyle/>
          <a:p>
            <a:r>
              <a:rPr lang="en-US" altLang="zh-CN" sz="3200" dirty="0"/>
              <a:t>7.2.1</a:t>
            </a:r>
            <a:r>
              <a:rPr lang="zh-CN" altLang="en-US" sz="3200" dirty="0"/>
              <a:t>、过程中的说明语句</a:t>
            </a:r>
          </a:p>
        </p:txBody>
      </p:sp>
      <p:sp>
        <p:nvSpPr>
          <p:cNvPr id="4" name="灯片编号占位符 3"/>
          <p:cNvSpPr>
            <a:spLocks noGrp="1"/>
          </p:cNvSpPr>
          <p:nvPr>
            <p:ph type="sldNum" sz="quarter" idx="12"/>
          </p:nvPr>
        </p:nvSpPr>
        <p:spPr>
          <a:xfrm>
            <a:off x="7884368" y="6381328"/>
            <a:ext cx="802432" cy="340147"/>
          </a:xfrm>
        </p:spPr>
        <p:txBody>
          <a:bodyPr/>
          <a:lstStyle/>
          <a:p>
            <a:fld id="{2A6D858B-1E97-4F06-B8D0-6BAC990F4689}" type="slidenum">
              <a:rPr lang="zh-CN" altLang="en-US" smtClean="0"/>
              <a:pPr/>
              <a:t>12</a:t>
            </a:fld>
            <a:endParaRPr lang="zh-CN" altLang="en-US"/>
          </a:p>
        </p:txBody>
      </p:sp>
      <p:sp>
        <p:nvSpPr>
          <p:cNvPr id="6" name="矩形 5"/>
          <p:cNvSpPr/>
          <p:nvPr/>
        </p:nvSpPr>
        <p:spPr>
          <a:xfrm>
            <a:off x="179512" y="980728"/>
            <a:ext cx="1800200" cy="93610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en-US" altLang="zh-CN" sz="2000" dirty="0">
                <a:solidFill>
                  <a:srgbClr val="0000FF"/>
                </a:solidFill>
                <a:latin typeface="楷体" pitchFamily="49" charset="-122"/>
                <a:ea typeface="楷体" pitchFamily="49" charset="-122"/>
              </a:rPr>
              <a:t>P</a:t>
            </a:r>
            <a:r>
              <a:rPr lang="zh-CN" altLang="en-US" sz="2000" dirty="0">
                <a:solidFill>
                  <a:srgbClr val="0000FF"/>
                </a:solidFill>
                <a:latin typeface="Comic Sans MS" pitchFamily="66" charset="0"/>
                <a:ea typeface="楷体" pitchFamily="49" charset="-122"/>
              </a:rPr>
              <a:t>→</a:t>
            </a:r>
            <a:r>
              <a:rPr lang="en-US" altLang="zh-CN" sz="2000" dirty="0">
                <a:solidFill>
                  <a:srgbClr val="0000FF"/>
                </a:solidFill>
                <a:latin typeface="楷体" pitchFamily="49" charset="-122"/>
                <a:ea typeface="楷体" pitchFamily="49" charset="-122"/>
              </a:rPr>
              <a:t>D</a:t>
            </a:r>
          </a:p>
          <a:p>
            <a:pPr>
              <a:lnSpc>
                <a:spcPct val="110000"/>
              </a:lnSpc>
              <a:spcAft>
                <a:spcPts val="600"/>
              </a:spcAft>
            </a:pPr>
            <a:r>
              <a:rPr lang="en-US" altLang="zh-CN" sz="2000" dirty="0">
                <a:solidFill>
                  <a:srgbClr val="0000FF"/>
                </a:solidFill>
                <a:latin typeface="楷体" pitchFamily="49" charset="-122"/>
                <a:ea typeface="楷体" pitchFamily="49" charset="-122"/>
              </a:rPr>
              <a:t>D</a:t>
            </a:r>
            <a:r>
              <a:rPr lang="zh-CN" altLang="en-US" sz="2000" dirty="0">
                <a:solidFill>
                  <a:srgbClr val="0000FF"/>
                </a:solidFill>
                <a:latin typeface="Comic Sans MS" pitchFamily="66" charset="0"/>
                <a:ea typeface="楷体" pitchFamily="49" charset="-122"/>
              </a:rPr>
              <a:t>→</a:t>
            </a:r>
            <a:r>
              <a:rPr lang="en-US" altLang="zh-CN" sz="2000" dirty="0">
                <a:solidFill>
                  <a:srgbClr val="0000FF"/>
                </a:solidFill>
                <a:latin typeface="楷体" pitchFamily="49" charset="-122"/>
                <a:ea typeface="楷体" pitchFamily="49" charset="-122"/>
              </a:rPr>
              <a:t>D;D</a:t>
            </a:r>
          </a:p>
        </p:txBody>
      </p:sp>
      <p:sp>
        <p:nvSpPr>
          <p:cNvPr id="7" name="矩形 6"/>
          <p:cNvSpPr/>
          <p:nvPr/>
        </p:nvSpPr>
        <p:spPr>
          <a:xfrm>
            <a:off x="2123728" y="980728"/>
            <a:ext cx="2232248" cy="57606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en-US" altLang="zh-CN" sz="2000" dirty="0">
                <a:solidFill>
                  <a:srgbClr val="0000FF"/>
                </a:solidFill>
                <a:latin typeface="楷体" pitchFamily="49" charset="-122"/>
                <a:ea typeface="楷体" pitchFamily="49" charset="-122"/>
              </a:rPr>
              <a:t>{offset:=0}</a:t>
            </a:r>
          </a:p>
        </p:txBody>
      </p:sp>
      <p:grpSp>
        <p:nvGrpSpPr>
          <p:cNvPr id="17" name="组合 16"/>
          <p:cNvGrpSpPr/>
          <p:nvPr/>
        </p:nvGrpSpPr>
        <p:grpSpPr>
          <a:xfrm>
            <a:off x="179512" y="3140968"/>
            <a:ext cx="7560840" cy="2664296"/>
            <a:chOff x="179512" y="2132856"/>
            <a:chExt cx="7560840" cy="2664296"/>
          </a:xfrm>
        </p:grpSpPr>
        <p:sp>
          <p:nvSpPr>
            <p:cNvPr id="9" name="矩形 8"/>
            <p:cNvSpPr/>
            <p:nvPr/>
          </p:nvSpPr>
          <p:spPr>
            <a:xfrm>
              <a:off x="179512" y="3501008"/>
              <a:ext cx="2592288" cy="129614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nSpc>
                  <a:spcPct val="110000"/>
                </a:lnSpc>
                <a:spcAft>
                  <a:spcPts val="3600"/>
                </a:spcAft>
              </a:pPr>
              <a:r>
                <a:rPr lang="en-US" altLang="zh-CN" sz="2000" dirty="0">
                  <a:solidFill>
                    <a:srgbClr val="0000FF"/>
                  </a:solidFill>
                  <a:latin typeface="楷体" pitchFamily="49" charset="-122"/>
                  <a:ea typeface="楷体" pitchFamily="49" charset="-122"/>
                </a:rPr>
                <a:t>T</a:t>
              </a:r>
              <a:r>
                <a:rPr lang="zh-CN" altLang="en-US" sz="2000" dirty="0">
                  <a:solidFill>
                    <a:srgbClr val="0000FF"/>
                  </a:solidFill>
                  <a:latin typeface="Comic Sans MS" pitchFamily="66" charset="0"/>
                  <a:ea typeface="楷体" pitchFamily="49" charset="-122"/>
                </a:rPr>
                <a:t>→</a:t>
              </a:r>
              <a:r>
                <a:rPr lang="en-US" altLang="zh-CN" sz="2000" dirty="0">
                  <a:solidFill>
                    <a:srgbClr val="0000FF"/>
                  </a:solidFill>
                  <a:latin typeface="楷体" pitchFamily="49" charset="-122"/>
                  <a:ea typeface="楷体" pitchFamily="49" charset="-122"/>
                </a:rPr>
                <a:t>array[num] of T</a:t>
              </a:r>
              <a:r>
                <a:rPr lang="en-US" altLang="zh-CN" sz="2000" baseline="-25000" dirty="0">
                  <a:solidFill>
                    <a:srgbClr val="0000FF"/>
                  </a:solidFill>
                  <a:latin typeface="楷体" pitchFamily="49" charset="-122"/>
                  <a:ea typeface="楷体" pitchFamily="49" charset="-122"/>
                </a:rPr>
                <a:t>1</a:t>
              </a:r>
            </a:p>
            <a:p>
              <a:pPr>
                <a:lnSpc>
                  <a:spcPct val="110000"/>
                </a:lnSpc>
                <a:spcAft>
                  <a:spcPts val="1200"/>
                </a:spcAft>
              </a:pPr>
              <a:r>
                <a:rPr lang="en-US" altLang="zh-CN" sz="2000" dirty="0">
                  <a:solidFill>
                    <a:srgbClr val="0000FF"/>
                  </a:solidFill>
                  <a:latin typeface="楷体" pitchFamily="49" charset="-122"/>
                  <a:ea typeface="楷体" pitchFamily="49" charset="-122"/>
                </a:rPr>
                <a:t>T</a:t>
              </a:r>
              <a:r>
                <a:rPr lang="zh-CN" altLang="en-US" sz="2000" dirty="0">
                  <a:solidFill>
                    <a:srgbClr val="0000FF"/>
                  </a:solidFill>
                  <a:latin typeface="Comic Sans MS" pitchFamily="66" charset="0"/>
                  <a:ea typeface="楷体" pitchFamily="49" charset="-122"/>
                  <a:sym typeface="Symbol" pitchFamily="18" charset="2"/>
                </a:rPr>
                <a:t>→</a:t>
              </a:r>
              <a:r>
                <a:rPr lang="zh-CN" altLang="en-US" sz="2000" dirty="0">
                  <a:solidFill>
                    <a:srgbClr val="0000FF"/>
                  </a:solidFill>
                  <a:latin typeface="Comic Sans MS" pitchFamily="66" charset="0"/>
                  <a:ea typeface="楷体" pitchFamily="49" charset="-122"/>
                  <a:cs typeface="Arial Unicode MS" pitchFamily="34" charset="-122"/>
                  <a:sym typeface="Symbol" pitchFamily="18" charset="2"/>
                </a:rPr>
                <a:t>↑</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1</a:t>
              </a:r>
              <a:endParaRPr lang="zh-CN" altLang="en-US" sz="2000" baseline="-25000" dirty="0">
                <a:solidFill>
                  <a:srgbClr val="0000FF"/>
                </a:solidFill>
                <a:latin typeface="楷体" pitchFamily="49" charset="-122"/>
                <a:ea typeface="楷体" pitchFamily="49" charset="-122"/>
              </a:endParaRPr>
            </a:p>
          </p:txBody>
        </p:sp>
        <p:sp>
          <p:nvSpPr>
            <p:cNvPr id="10" name="矩形 9"/>
            <p:cNvSpPr/>
            <p:nvPr/>
          </p:nvSpPr>
          <p:spPr>
            <a:xfrm>
              <a:off x="2915816" y="3501008"/>
              <a:ext cx="4824536" cy="129614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nSpc>
                  <a:spcPct val="110000"/>
                </a:lnSpc>
              </a:pPr>
              <a:r>
                <a:rPr lang="en-US" altLang="zh-CN" sz="2000" dirty="0">
                  <a:solidFill>
                    <a:srgbClr val="0000FF"/>
                  </a:solidFill>
                  <a:latin typeface="楷体" pitchFamily="49" charset="-122"/>
                  <a:ea typeface="楷体" pitchFamily="49" charset="-122"/>
                </a:rPr>
                <a:t>{</a:t>
              </a:r>
              <a:r>
                <a:rPr lang="en-US" altLang="zh-CN" sz="2000" dirty="0" err="1">
                  <a:solidFill>
                    <a:srgbClr val="0000FF"/>
                  </a:solidFill>
                  <a:latin typeface="楷体" pitchFamily="49" charset="-122"/>
                  <a:ea typeface="楷体" pitchFamily="49" charset="-122"/>
                </a:rPr>
                <a:t>T.type</a:t>
              </a:r>
              <a:r>
                <a:rPr lang="en-US" altLang="zh-CN" sz="2000" dirty="0">
                  <a:solidFill>
                    <a:srgbClr val="0000FF"/>
                  </a:solidFill>
                  <a:latin typeface="楷体" pitchFamily="49" charset="-122"/>
                  <a:ea typeface="楷体" pitchFamily="49" charset="-122"/>
                </a:rPr>
                <a:t>:=array(num.val,T</a:t>
              </a:r>
              <a:r>
                <a:rPr lang="en-US" altLang="zh-CN" sz="2000" baseline="-25000" dirty="0">
                  <a:solidFill>
                    <a:srgbClr val="0000FF"/>
                  </a:solidFill>
                  <a:latin typeface="楷体" pitchFamily="49" charset="-122"/>
                  <a:ea typeface="楷体" pitchFamily="49" charset="-122"/>
                </a:rPr>
                <a:t>1</a:t>
              </a:r>
              <a:r>
                <a:rPr lang="en-US" altLang="zh-CN" sz="2000" dirty="0">
                  <a:solidFill>
                    <a:srgbClr val="0000FF"/>
                  </a:solidFill>
                  <a:latin typeface="楷体" pitchFamily="49" charset="-122"/>
                  <a:ea typeface="楷体" pitchFamily="49" charset="-122"/>
                </a:rPr>
                <a:t>.type);</a:t>
              </a:r>
            </a:p>
            <a:p>
              <a:pPr>
                <a:lnSpc>
                  <a:spcPct val="110000"/>
                </a:lnSpc>
                <a:spcAft>
                  <a:spcPts val="1200"/>
                </a:spcAft>
              </a:pPr>
              <a:r>
                <a:rPr lang="en-US" altLang="zh-CN" sz="2000" dirty="0">
                  <a:solidFill>
                    <a:srgbClr val="0000FF"/>
                  </a:solidFill>
                  <a:latin typeface="楷体" pitchFamily="49" charset="-122"/>
                  <a:ea typeface="楷体" pitchFamily="49" charset="-122"/>
                </a:rPr>
                <a:t> </a:t>
              </a:r>
              <a:r>
                <a:rPr lang="en-US" altLang="zh-CN" sz="2000" dirty="0" err="1">
                  <a:solidFill>
                    <a:srgbClr val="0000FF"/>
                  </a:solidFill>
                  <a:latin typeface="楷体" pitchFamily="49" charset="-122"/>
                  <a:ea typeface="楷体" pitchFamily="49" charset="-122"/>
                </a:rPr>
                <a:t>T.width</a:t>
              </a:r>
              <a:r>
                <a:rPr lang="en-US" altLang="zh-CN" sz="2000" dirty="0">
                  <a:solidFill>
                    <a:srgbClr val="0000FF"/>
                  </a:solidFill>
                  <a:latin typeface="楷体" pitchFamily="49" charset="-122"/>
                  <a:ea typeface="楷体" pitchFamily="49" charset="-122"/>
                </a:rPr>
                <a:t>:=num.val×T</a:t>
              </a:r>
              <a:r>
                <a:rPr lang="en-US" altLang="zh-CN" sz="2000" baseline="-25000" dirty="0">
                  <a:solidFill>
                    <a:srgbClr val="0000FF"/>
                  </a:solidFill>
                  <a:latin typeface="楷体" pitchFamily="49" charset="-122"/>
                  <a:ea typeface="楷体" pitchFamily="49" charset="-122"/>
                </a:rPr>
                <a:t>1</a:t>
              </a:r>
              <a:r>
                <a:rPr lang="en-US" altLang="zh-CN" sz="2000" dirty="0">
                  <a:solidFill>
                    <a:srgbClr val="0000FF"/>
                  </a:solidFill>
                  <a:latin typeface="楷体" pitchFamily="49" charset="-122"/>
                  <a:ea typeface="楷体" pitchFamily="49" charset="-122"/>
                </a:rPr>
                <a:t>.width}</a:t>
              </a:r>
            </a:p>
            <a:p>
              <a:pPr>
                <a:lnSpc>
                  <a:spcPct val="110000"/>
                </a:lnSpc>
                <a:spcAft>
                  <a:spcPts val="1200"/>
                </a:spcAft>
              </a:pPr>
              <a:r>
                <a:rPr lang="en-US" altLang="zh-CN" sz="2000" dirty="0">
                  <a:solidFill>
                    <a:srgbClr val="0000FF"/>
                  </a:solidFill>
                  <a:latin typeface="楷体" pitchFamily="49" charset="-122"/>
                  <a:ea typeface="楷体" pitchFamily="49" charset="-122"/>
                </a:rPr>
                <a:t>{</a:t>
              </a:r>
              <a:r>
                <a:rPr lang="en-US" altLang="zh-CN" sz="2000" dirty="0" err="1">
                  <a:solidFill>
                    <a:srgbClr val="0000FF"/>
                  </a:solidFill>
                  <a:latin typeface="楷体" pitchFamily="49" charset="-122"/>
                  <a:ea typeface="楷体" pitchFamily="49" charset="-122"/>
                </a:rPr>
                <a:t>T.type</a:t>
              </a:r>
              <a:r>
                <a:rPr lang="en-US" altLang="zh-CN" sz="2000" dirty="0">
                  <a:solidFill>
                    <a:srgbClr val="0000FF"/>
                  </a:solidFill>
                  <a:latin typeface="楷体" pitchFamily="49" charset="-122"/>
                  <a:ea typeface="楷体" pitchFamily="49" charset="-122"/>
                </a:rPr>
                <a:t>:=pointer(T</a:t>
              </a:r>
              <a:r>
                <a:rPr lang="en-US" altLang="zh-CN" sz="2000" baseline="-25000" dirty="0">
                  <a:solidFill>
                    <a:srgbClr val="0000FF"/>
                  </a:solidFill>
                  <a:latin typeface="楷体" pitchFamily="49" charset="-122"/>
                  <a:ea typeface="楷体" pitchFamily="49" charset="-122"/>
                </a:rPr>
                <a:t>1</a:t>
              </a:r>
              <a:r>
                <a:rPr lang="en-US" altLang="zh-CN" sz="2000" dirty="0">
                  <a:solidFill>
                    <a:srgbClr val="0000FF"/>
                  </a:solidFill>
                  <a:latin typeface="楷体" pitchFamily="49" charset="-122"/>
                  <a:ea typeface="楷体" pitchFamily="49" charset="-122"/>
                </a:rPr>
                <a:t>.type);</a:t>
              </a:r>
              <a:r>
                <a:rPr lang="en-US" altLang="zh-CN" sz="2000" dirty="0" err="1">
                  <a:solidFill>
                    <a:srgbClr val="0000FF"/>
                  </a:solidFill>
                  <a:latin typeface="楷体" pitchFamily="49" charset="-122"/>
                  <a:ea typeface="楷体" pitchFamily="49" charset="-122"/>
                </a:rPr>
                <a:t>T.width</a:t>
              </a:r>
              <a:r>
                <a:rPr lang="en-US" altLang="zh-CN" sz="2000" dirty="0">
                  <a:solidFill>
                    <a:srgbClr val="0000FF"/>
                  </a:solidFill>
                  <a:latin typeface="楷体" pitchFamily="49" charset="-122"/>
                  <a:ea typeface="楷体" pitchFamily="49" charset="-122"/>
                </a:rPr>
                <a:t>:=4}</a:t>
              </a:r>
            </a:p>
          </p:txBody>
        </p:sp>
        <p:sp>
          <p:nvSpPr>
            <p:cNvPr id="11" name="矩形 10"/>
            <p:cNvSpPr/>
            <p:nvPr/>
          </p:nvSpPr>
          <p:spPr>
            <a:xfrm>
              <a:off x="179512" y="2132856"/>
              <a:ext cx="1800200" cy="10801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en-US" altLang="zh-CN" sz="2000" dirty="0">
                  <a:solidFill>
                    <a:srgbClr val="0000FF"/>
                  </a:solidFill>
                  <a:latin typeface="楷体" pitchFamily="49" charset="-122"/>
                  <a:ea typeface="楷体" pitchFamily="49" charset="-122"/>
                </a:rPr>
                <a:t>T</a:t>
              </a:r>
              <a:r>
                <a:rPr lang="zh-CN" altLang="en-US" sz="2000" dirty="0">
                  <a:solidFill>
                    <a:srgbClr val="0000FF"/>
                  </a:solidFill>
                  <a:latin typeface="Comic Sans MS" pitchFamily="66" charset="0"/>
                  <a:ea typeface="楷体" pitchFamily="49" charset="-122"/>
                </a:rPr>
                <a:t>→</a:t>
              </a:r>
              <a:r>
                <a:rPr lang="en-US" altLang="zh-CN" sz="2000" dirty="0">
                  <a:solidFill>
                    <a:srgbClr val="0000FF"/>
                  </a:solidFill>
                  <a:latin typeface="楷体" pitchFamily="49" charset="-122"/>
                  <a:ea typeface="楷体" pitchFamily="49" charset="-122"/>
                </a:rPr>
                <a:t>integer</a:t>
              </a:r>
            </a:p>
            <a:p>
              <a:pPr>
                <a:lnSpc>
                  <a:spcPct val="110000"/>
                </a:lnSpc>
                <a:spcAft>
                  <a:spcPts val="600"/>
                </a:spcAft>
              </a:pPr>
              <a:r>
                <a:rPr lang="en-US" altLang="zh-CN" sz="2000" dirty="0">
                  <a:solidFill>
                    <a:srgbClr val="0000FF"/>
                  </a:solidFill>
                  <a:latin typeface="楷体" pitchFamily="49" charset="-122"/>
                  <a:ea typeface="楷体" pitchFamily="49" charset="-122"/>
                </a:rPr>
                <a:t>T</a:t>
              </a:r>
              <a:r>
                <a:rPr lang="zh-CN" altLang="en-US" sz="2000" dirty="0">
                  <a:solidFill>
                    <a:srgbClr val="0000FF"/>
                  </a:solidFill>
                  <a:latin typeface="Comic Sans MS" pitchFamily="66" charset="0"/>
                  <a:ea typeface="楷体" pitchFamily="49" charset="-122"/>
                </a:rPr>
                <a:t>→</a:t>
              </a:r>
              <a:r>
                <a:rPr lang="en-US" altLang="zh-CN" sz="2000" dirty="0">
                  <a:solidFill>
                    <a:srgbClr val="0000FF"/>
                  </a:solidFill>
                  <a:latin typeface="楷体" pitchFamily="49" charset="-122"/>
                  <a:ea typeface="楷体" pitchFamily="49" charset="-122"/>
                </a:rPr>
                <a:t>real</a:t>
              </a:r>
              <a:endParaRPr lang="zh-CN" altLang="en-US" sz="2000" dirty="0">
                <a:solidFill>
                  <a:srgbClr val="0000FF"/>
                </a:solidFill>
                <a:latin typeface="楷体" pitchFamily="49" charset="-122"/>
                <a:ea typeface="楷体" pitchFamily="49" charset="-122"/>
              </a:endParaRPr>
            </a:p>
          </p:txBody>
        </p:sp>
        <p:sp>
          <p:nvSpPr>
            <p:cNvPr id="12" name="矩形 11"/>
            <p:cNvSpPr/>
            <p:nvPr/>
          </p:nvSpPr>
          <p:spPr>
            <a:xfrm>
              <a:off x="2051720" y="2204864"/>
              <a:ext cx="3831414" cy="89407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en-US" altLang="zh-CN" sz="2000" dirty="0">
                  <a:solidFill>
                    <a:srgbClr val="0000FF"/>
                  </a:solidFill>
                  <a:latin typeface="楷体" pitchFamily="49" charset="-122"/>
                  <a:ea typeface="楷体" pitchFamily="49" charset="-122"/>
                </a:rPr>
                <a:t>{</a:t>
              </a:r>
              <a:r>
                <a:rPr lang="en-US" altLang="zh-CN" sz="2000" dirty="0" err="1">
                  <a:solidFill>
                    <a:srgbClr val="0000FF"/>
                  </a:solidFill>
                  <a:latin typeface="楷体" pitchFamily="49" charset="-122"/>
                  <a:ea typeface="楷体" pitchFamily="49" charset="-122"/>
                </a:rPr>
                <a:t>T.type</a:t>
              </a:r>
              <a:r>
                <a:rPr lang="en-US" altLang="zh-CN" sz="2000" dirty="0">
                  <a:solidFill>
                    <a:srgbClr val="0000FF"/>
                  </a:solidFill>
                  <a:latin typeface="楷体" pitchFamily="49" charset="-122"/>
                  <a:ea typeface="楷体" pitchFamily="49" charset="-122"/>
                </a:rPr>
                <a:t>:=</a:t>
              </a:r>
              <a:r>
                <a:rPr lang="en-US" altLang="zh-CN" sz="2000" dirty="0" err="1">
                  <a:solidFill>
                    <a:srgbClr val="0000FF"/>
                  </a:solidFill>
                  <a:latin typeface="楷体" pitchFamily="49" charset="-122"/>
                  <a:ea typeface="楷体" pitchFamily="49" charset="-122"/>
                </a:rPr>
                <a:t>integer;T.width</a:t>
              </a:r>
              <a:r>
                <a:rPr lang="en-US" altLang="zh-CN" sz="2000" dirty="0">
                  <a:solidFill>
                    <a:srgbClr val="0000FF"/>
                  </a:solidFill>
                  <a:latin typeface="楷体" pitchFamily="49" charset="-122"/>
                  <a:ea typeface="楷体" pitchFamily="49" charset="-122"/>
                </a:rPr>
                <a:t>:=4}</a:t>
              </a:r>
            </a:p>
            <a:p>
              <a:pPr>
                <a:lnSpc>
                  <a:spcPct val="110000"/>
                </a:lnSpc>
                <a:spcAft>
                  <a:spcPts val="600"/>
                </a:spcAft>
              </a:pPr>
              <a:r>
                <a:rPr lang="en-US" altLang="zh-CN" sz="2000" dirty="0">
                  <a:solidFill>
                    <a:srgbClr val="0000FF"/>
                  </a:solidFill>
                  <a:latin typeface="楷体" pitchFamily="49" charset="-122"/>
                  <a:ea typeface="楷体" pitchFamily="49" charset="-122"/>
                </a:rPr>
                <a:t>{</a:t>
              </a:r>
              <a:r>
                <a:rPr lang="en-US" altLang="zh-CN" sz="2000" dirty="0" err="1">
                  <a:solidFill>
                    <a:srgbClr val="0000FF"/>
                  </a:solidFill>
                  <a:latin typeface="楷体" pitchFamily="49" charset="-122"/>
                  <a:ea typeface="楷体" pitchFamily="49" charset="-122"/>
                </a:rPr>
                <a:t>T.type</a:t>
              </a:r>
              <a:r>
                <a:rPr lang="en-US" altLang="zh-CN" sz="2000" dirty="0">
                  <a:solidFill>
                    <a:srgbClr val="0000FF"/>
                  </a:solidFill>
                  <a:latin typeface="楷体" pitchFamily="49" charset="-122"/>
                  <a:ea typeface="楷体" pitchFamily="49" charset="-122"/>
                </a:rPr>
                <a:t>=</a:t>
              </a:r>
              <a:r>
                <a:rPr lang="en-US" altLang="zh-CN" sz="2000" dirty="0" err="1">
                  <a:solidFill>
                    <a:srgbClr val="0000FF"/>
                  </a:solidFill>
                  <a:latin typeface="楷体" pitchFamily="49" charset="-122"/>
                  <a:ea typeface="楷体" pitchFamily="49" charset="-122"/>
                </a:rPr>
                <a:t>real;T.width</a:t>
              </a:r>
              <a:r>
                <a:rPr lang="en-US" altLang="zh-CN" sz="2000" dirty="0">
                  <a:solidFill>
                    <a:srgbClr val="0000FF"/>
                  </a:solidFill>
                  <a:latin typeface="楷体" pitchFamily="49" charset="-122"/>
                  <a:ea typeface="楷体" pitchFamily="49" charset="-122"/>
                </a:rPr>
                <a:t>:=8}</a:t>
              </a:r>
            </a:p>
          </p:txBody>
        </p:sp>
      </p:grpSp>
      <p:grpSp>
        <p:nvGrpSpPr>
          <p:cNvPr id="18" name="组合 17"/>
          <p:cNvGrpSpPr/>
          <p:nvPr/>
        </p:nvGrpSpPr>
        <p:grpSpPr>
          <a:xfrm>
            <a:off x="179512" y="2060848"/>
            <a:ext cx="8712968" cy="764704"/>
            <a:chOff x="179512" y="5013176"/>
            <a:chExt cx="8712968" cy="764704"/>
          </a:xfrm>
        </p:grpSpPr>
        <p:sp>
          <p:nvSpPr>
            <p:cNvPr id="13" name="矩形 12"/>
            <p:cNvSpPr/>
            <p:nvPr/>
          </p:nvSpPr>
          <p:spPr>
            <a:xfrm>
              <a:off x="179512" y="5085184"/>
              <a:ext cx="1224136" cy="64807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1200"/>
                </a:spcAft>
              </a:pPr>
              <a:r>
                <a:rPr lang="en-US" altLang="zh-CN" sz="2000" dirty="0">
                  <a:solidFill>
                    <a:srgbClr val="0000FF"/>
                  </a:solidFill>
                  <a:latin typeface="楷体" pitchFamily="49" charset="-122"/>
                  <a:ea typeface="楷体" pitchFamily="49" charset="-122"/>
                </a:rPr>
                <a:t>D</a:t>
              </a:r>
              <a:r>
                <a:rPr lang="zh-CN" altLang="en-US" sz="2000" dirty="0">
                  <a:solidFill>
                    <a:srgbClr val="0000FF"/>
                  </a:solidFill>
                  <a:latin typeface="Comic Sans MS" pitchFamily="66" charset="0"/>
                  <a:ea typeface="楷体" pitchFamily="49" charset="-122"/>
                </a:rPr>
                <a:t>→</a:t>
              </a:r>
              <a:r>
                <a:rPr lang="en-US" altLang="zh-CN" sz="2000" dirty="0" err="1">
                  <a:solidFill>
                    <a:srgbClr val="0000FF"/>
                  </a:solidFill>
                  <a:latin typeface="楷体" pitchFamily="49" charset="-122"/>
                  <a:ea typeface="楷体" pitchFamily="49" charset="-122"/>
                </a:rPr>
                <a:t>id:T</a:t>
              </a:r>
              <a:endParaRPr lang="en-US" altLang="zh-CN" sz="2000" dirty="0">
                <a:solidFill>
                  <a:srgbClr val="0000FF"/>
                </a:solidFill>
                <a:latin typeface="楷体" pitchFamily="49" charset="-122"/>
                <a:ea typeface="楷体" pitchFamily="49" charset="-122"/>
              </a:endParaRPr>
            </a:p>
          </p:txBody>
        </p:sp>
        <p:sp>
          <p:nvSpPr>
            <p:cNvPr id="14" name="矩形 13"/>
            <p:cNvSpPr/>
            <p:nvPr/>
          </p:nvSpPr>
          <p:spPr>
            <a:xfrm>
              <a:off x="1547664" y="5013176"/>
              <a:ext cx="7344816" cy="76470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1200"/>
                </a:spcAft>
              </a:pPr>
              <a:r>
                <a:rPr lang="en-US" altLang="zh-CN" sz="2000" dirty="0">
                  <a:solidFill>
                    <a:srgbClr val="0000FF"/>
                  </a:solidFill>
                  <a:latin typeface="楷体" pitchFamily="49" charset="-122"/>
                  <a:ea typeface="楷体" pitchFamily="49" charset="-122"/>
                </a:rPr>
                <a:t>{enter(</a:t>
              </a:r>
              <a:r>
                <a:rPr lang="en-US" altLang="zh-CN" sz="2000" dirty="0" err="1">
                  <a:solidFill>
                    <a:srgbClr val="0000FF"/>
                  </a:solidFill>
                  <a:latin typeface="楷体" pitchFamily="49" charset="-122"/>
                  <a:ea typeface="楷体" pitchFamily="49" charset="-122"/>
                </a:rPr>
                <a:t>id.name,T.type,offset</a:t>
              </a:r>
              <a:r>
                <a:rPr lang="en-US" altLang="zh-CN" sz="2000" dirty="0">
                  <a:solidFill>
                    <a:srgbClr val="0000FF"/>
                  </a:solidFill>
                  <a:latin typeface="楷体" pitchFamily="49" charset="-122"/>
                  <a:ea typeface="楷体" pitchFamily="49" charset="-122"/>
                </a:rPr>
                <a:t>);offset:=</a:t>
              </a:r>
              <a:r>
                <a:rPr lang="en-US" altLang="zh-CN" sz="2000" dirty="0" err="1">
                  <a:solidFill>
                    <a:srgbClr val="0000FF"/>
                  </a:solidFill>
                  <a:latin typeface="楷体" pitchFamily="49" charset="-122"/>
                  <a:ea typeface="楷体" pitchFamily="49" charset="-122"/>
                </a:rPr>
                <a:t>offset+T.width</a:t>
              </a:r>
              <a:r>
                <a:rPr lang="en-US" altLang="zh-CN" sz="2000" dirty="0">
                  <a:solidFill>
                    <a:srgbClr val="0000FF"/>
                  </a:solidFill>
                  <a:latin typeface="楷体" pitchFamily="49" charset="-122"/>
                  <a:ea typeface="楷体" pitchFamily="49" charset="-122"/>
                </a:rPr>
                <a:t>}</a:t>
              </a:r>
            </a:p>
          </p:txBody>
        </p:sp>
      </p:grpSp>
      <p:grpSp>
        <p:nvGrpSpPr>
          <p:cNvPr id="19" name="组合 18"/>
          <p:cNvGrpSpPr/>
          <p:nvPr/>
        </p:nvGrpSpPr>
        <p:grpSpPr>
          <a:xfrm>
            <a:off x="7596336" y="188640"/>
            <a:ext cx="1224136" cy="1152128"/>
            <a:chOff x="30163" y="2300288"/>
            <a:chExt cx="1353142" cy="1332966"/>
          </a:xfrm>
        </p:grpSpPr>
        <p:pic>
          <p:nvPicPr>
            <p:cNvPr id="20" name="Picture 5"/>
            <p:cNvPicPr>
              <a:picLocks noChangeAspect="1" noChangeArrowheads="1"/>
            </p:cNvPicPr>
            <p:nvPr/>
          </p:nvPicPr>
          <p:blipFill>
            <a:blip r:embed="rId2" cstate="print"/>
            <a:srcRect/>
            <a:stretch>
              <a:fillRect/>
            </a:stretch>
          </p:blipFill>
          <p:spPr bwMode="auto">
            <a:xfrm>
              <a:off x="30163" y="2300288"/>
              <a:ext cx="1268412" cy="973137"/>
            </a:xfrm>
            <a:prstGeom prst="rect">
              <a:avLst/>
            </a:prstGeom>
            <a:noFill/>
            <a:ln w="9525">
              <a:noFill/>
              <a:miter lim="800000"/>
              <a:headEnd/>
              <a:tailEnd/>
            </a:ln>
          </p:spPr>
        </p:pic>
        <p:sp>
          <p:nvSpPr>
            <p:cNvPr id="21" name="矩形 20"/>
            <p:cNvSpPr/>
            <p:nvPr/>
          </p:nvSpPr>
          <p:spPr>
            <a:xfrm>
              <a:off x="55950" y="3255882"/>
              <a:ext cx="1327355" cy="3773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solidFill>
                    <a:srgbClr val="CC0099"/>
                  </a:solidFill>
                  <a:latin typeface="楷体" pitchFamily="49" charset="-122"/>
                  <a:ea typeface="楷体" pitchFamily="49" charset="-122"/>
                </a:rPr>
                <a:t>第</a:t>
              </a:r>
              <a:r>
                <a:rPr lang="en-US" altLang="zh-CN" sz="2200" dirty="0">
                  <a:solidFill>
                    <a:srgbClr val="CC0099"/>
                  </a:solidFill>
                  <a:latin typeface="楷体" pitchFamily="49" charset="-122"/>
                  <a:ea typeface="楷体" pitchFamily="49" charset="-122"/>
                </a:rPr>
                <a:t>174</a:t>
              </a:r>
              <a:r>
                <a:rPr lang="zh-CN" altLang="en-US" sz="2200" dirty="0">
                  <a:solidFill>
                    <a:srgbClr val="CC0099"/>
                  </a:solidFill>
                  <a:latin typeface="楷体" pitchFamily="49" charset="-122"/>
                  <a:ea typeface="楷体" pitchFamily="49" charset="-122"/>
                </a:rPr>
                <a:t>页</a:t>
              </a:r>
            </a:p>
          </p:txBody>
        </p:sp>
      </p:grpSp>
      <p:grpSp>
        <p:nvGrpSpPr>
          <p:cNvPr id="25" name="组合 24"/>
          <p:cNvGrpSpPr/>
          <p:nvPr/>
        </p:nvGrpSpPr>
        <p:grpSpPr>
          <a:xfrm>
            <a:off x="1485900" y="1268760"/>
            <a:ext cx="5102324" cy="2379315"/>
            <a:chOff x="1485900" y="1268760"/>
            <a:chExt cx="5102324" cy="2379315"/>
          </a:xfrm>
        </p:grpSpPr>
        <p:sp>
          <p:nvSpPr>
            <p:cNvPr id="22" name="任意多边形 21"/>
            <p:cNvSpPr/>
            <p:nvPr/>
          </p:nvSpPr>
          <p:spPr>
            <a:xfrm>
              <a:off x="1485900" y="1590675"/>
              <a:ext cx="2876550" cy="2057400"/>
            </a:xfrm>
            <a:custGeom>
              <a:avLst/>
              <a:gdLst>
                <a:gd name="connsiteX0" fmla="*/ 2876550 w 2876550"/>
                <a:gd name="connsiteY0" fmla="*/ 0 h 2057400"/>
                <a:gd name="connsiteX1" fmla="*/ 0 w 2876550"/>
                <a:gd name="connsiteY1" fmla="*/ 0 h 2057400"/>
                <a:gd name="connsiteX2" fmla="*/ 0 w 2876550"/>
                <a:gd name="connsiteY2" fmla="*/ 1390650 h 2057400"/>
                <a:gd name="connsiteX3" fmla="*/ 247650 w 2876550"/>
                <a:gd name="connsiteY3" fmla="*/ 1390650 h 2057400"/>
                <a:gd name="connsiteX4" fmla="*/ 247650 w 2876550"/>
                <a:gd name="connsiteY4" fmla="*/ 2057400 h 2057400"/>
                <a:gd name="connsiteX5" fmla="*/ 542925 w 2876550"/>
                <a:gd name="connsiteY5" fmla="*/ 2057400 h 20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6550" h="2057400">
                  <a:moveTo>
                    <a:pt x="2876550" y="0"/>
                  </a:moveTo>
                  <a:lnTo>
                    <a:pt x="0" y="0"/>
                  </a:lnTo>
                  <a:lnTo>
                    <a:pt x="0" y="1390650"/>
                  </a:lnTo>
                  <a:lnTo>
                    <a:pt x="247650" y="1390650"/>
                  </a:lnTo>
                  <a:lnTo>
                    <a:pt x="247650" y="2057400"/>
                  </a:lnTo>
                  <a:lnTo>
                    <a:pt x="542925" y="2057400"/>
                  </a:lnTo>
                </a:path>
              </a:pathLst>
            </a:custGeom>
            <a:ln>
              <a:solidFill>
                <a:srgbClr val="CC0099"/>
              </a:solidFill>
              <a:tailEnd type="triangle" w="sm"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矩形 22"/>
            <p:cNvSpPr/>
            <p:nvPr/>
          </p:nvSpPr>
          <p:spPr>
            <a:xfrm>
              <a:off x="4355976" y="1268760"/>
              <a:ext cx="2232248" cy="648072"/>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zh-CN" altLang="en-US" sz="2000" dirty="0">
                  <a:solidFill>
                    <a:srgbClr val="C00000"/>
                  </a:solidFill>
                  <a:latin typeface="楷体" pitchFamily="49" charset="-122"/>
                  <a:ea typeface="楷体" pitchFamily="49" charset="-122"/>
                </a:rPr>
                <a:t>假定整数类型域宽为</a:t>
              </a:r>
              <a:r>
                <a:rPr lang="en-US" altLang="zh-CN" sz="2000" dirty="0">
                  <a:solidFill>
                    <a:srgbClr val="C00000"/>
                  </a:solidFill>
                  <a:latin typeface="楷体" pitchFamily="49" charset="-122"/>
                  <a:ea typeface="楷体" pitchFamily="49" charset="-122"/>
                </a:rPr>
                <a:t>4</a:t>
              </a:r>
              <a:r>
                <a:rPr lang="zh-CN" altLang="en-US" sz="2000" dirty="0">
                  <a:solidFill>
                    <a:srgbClr val="C00000"/>
                  </a:solidFill>
                  <a:latin typeface="楷体" pitchFamily="49" charset="-122"/>
                  <a:ea typeface="楷体" pitchFamily="49" charset="-122"/>
                </a:rPr>
                <a:t>；实数域宽为</a:t>
              </a:r>
              <a:r>
                <a:rPr lang="en-US" altLang="zh-CN" sz="2000" dirty="0">
                  <a:solidFill>
                    <a:srgbClr val="C00000"/>
                  </a:solidFill>
                  <a:latin typeface="楷体" pitchFamily="49" charset="-122"/>
                  <a:ea typeface="楷体" pitchFamily="49" charset="-122"/>
                </a:rPr>
                <a:t>8</a:t>
              </a:r>
              <a:endParaRPr lang="zh-CN" altLang="en-US" sz="2000" dirty="0">
                <a:solidFill>
                  <a:srgbClr val="C00000"/>
                </a:solidFill>
                <a:latin typeface="楷体" pitchFamily="49" charset="-122"/>
                <a:ea typeface="楷体" pitchFamily="49" charset="-122"/>
              </a:endParaRPr>
            </a:p>
          </p:txBody>
        </p:sp>
      </p:grpSp>
      <p:grpSp>
        <p:nvGrpSpPr>
          <p:cNvPr id="27" name="组合 26"/>
          <p:cNvGrpSpPr/>
          <p:nvPr/>
        </p:nvGrpSpPr>
        <p:grpSpPr>
          <a:xfrm>
            <a:off x="6233904" y="3125728"/>
            <a:ext cx="2520280" cy="1951097"/>
            <a:chOff x="6233904" y="3125728"/>
            <a:chExt cx="2520280" cy="1951097"/>
          </a:xfrm>
        </p:grpSpPr>
        <p:sp>
          <p:nvSpPr>
            <p:cNvPr id="16" name="内容占位符 2"/>
            <p:cNvSpPr txBox="1">
              <a:spLocks/>
            </p:cNvSpPr>
            <p:nvPr/>
          </p:nvSpPr>
          <p:spPr>
            <a:xfrm>
              <a:off x="6233904" y="3125728"/>
              <a:ext cx="2520280" cy="1080120"/>
            </a:xfrm>
            <a:prstGeom prst="rect">
              <a:avLst/>
            </a:prstGeom>
            <a:solidFill>
              <a:schemeClr val="accent3">
                <a:lumMod val="40000"/>
                <a:lumOff val="60000"/>
              </a:schemeClr>
            </a:solidFill>
          </p:spPr>
          <p:txBody>
            <a:bodyPr vert="horz" lIns="91440" tIns="45720" rIns="91440" bIns="45720" rtlCol="0">
              <a:noAutofit/>
            </a:bodyPr>
            <a:lstStyle/>
            <a:p>
              <a:pPr marR="0" lvl="0" algn="l" defTabSz="914400" rtl="0" eaLnBrk="1" fontAlgn="auto" latinLnBrk="0" hangingPunct="1">
                <a:lnSpc>
                  <a:spcPct val="110000"/>
                </a:lnSpc>
                <a:spcBef>
                  <a:spcPts val="600"/>
                </a:spcBef>
                <a:spcAft>
                  <a:spcPts val="600"/>
                </a:spcAft>
                <a:buClr>
                  <a:srgbClr val="0033CC"/>
                </a:buClr>
                <a:buSzPct val="50000"/>
                <a:tabLst/>
                <a:defRPr/>
              </a:pPr>
              <a:r>
                <a:rPr kumimoji="0" lang="zh-CN" altLang="en-US" sz="2000" b="0" i="0" u="none" strike="noStrike" kern="1200" cap="none" spc="0" normalizeH="0" baseline="0" noProof="0" dirty="0">
                  <a:ln>
                    <a:noFill/>
                  </a:ln>
                  <a:solidFill>
                    <a:srgbClr val="C00000"/>
                  </a:solidFill>
                  <a:effectLst/>
                  <a:uLnTx/>
                  <a:uFillTx/>
                  <a:latin typeface="楷体" pitchFamily="49" charset="-122"/>
                  <a:ea typeface="楷体" pitchFamily="49" charset="-122"/>
                  <a:cs typeface="+mn-cs"/>
                </a:rPr>
                <a:t>一个数组的域宽可通过数组元素</a:t>
              </a:r>
              <a:r>
                <a:rPr lang="zh-CN" altLang="en-US" sz="2000" dirty="0">
                  <a:solidFill>
                    <a:srgbClr val="C00000"/>
                  </a:solidFill>
                  <a:latin typeface="楷体" pitchFamily="49" charset="-122"/>
                  <a:ea typeface="楷体" pitchFamily="49" charset="-122"/>
                </a:rPr>
                <a:t>的</a:t>
              </a:r>
              <a:r>
                <a:rPr kumimoji="0" lang="zh-CN" altLang="en-US" sz="2000" b="0" i="0" u="none" strike="noStrike" kern="1200" cap="none" spc="0" normalizeH="0" baseline="0" noProof="0" dirty="0">
                  <a:ln>
                    <a:noFill/>
                  </a:ln>
                  <a:solidFill>
                    <a:srgbClr val="C00000"/>
                  </a:solidFill>
                  <a:effectLst/>
                  <a:uLnTx/>
                  <a:uFillTx/>
                  <a:latin typeface="楷体" pitchFamily="49" charset="-122"/>
                  <a:ea typeface="楷体" pitchFamily="49" charset="-122"/>
                  <a:cs typeface="+mn-cs"/>
                </a:rPr>
                <a:t>数目与元素的域宽相乘得到</a:t>
              </a:r>
            </a:p>
          </p:txBody>
        </p:sp>
        <p:sp>
          <p:nvSpPr>
            <p:cNvPr id="26" name="任意多边形 25"/>
            <p:cNvSpPr/>
            <p:nvPr/>
          </p:nvSpPr>
          <p:spPr>
            <a:xfrm>
              <a:off x="6572250" y="4191000"/>
              <a:ext cx="914400" cy="885825"/>
            </a:xfrm>
            <a:custGeom>
              <a:avLst/>
              <a:gdLst>
                <a:gd name="connsiteX0" fmla="*/ 914400 w 914400"/>
                <a:gd name="connsiteY0" fmla="*/ 0 h 847725"/>
                <a:gd name="connsiteX1" fmla="*/ 914400 w 914400"/>
                <a:gd name="connsiteY1" fmla="*/ 847725 h 847725"/>
                <a:gd name="connsiteX2" fmla="*/ 0 w 914400"/>
                <a:gd name="connsiteY2" fmla="*/ 847725 h 847725"/>
              </a:gdLst>
              <a:ahLst/>
              <a:cxnLst>
                <a:cxn ang="0">
                  <a:pos x="connsiteX0" y="connsiteY0"/>
                </a:cxn>
                <a:cxn ang="0">
                  <a:pos x="connsiteX1" y="connsiteY1"/>
                </a:cxn>
                <a:cxn ang="0">
                  <a:pos x="connsiteX2" y="connsiteY2"/>
                </a:cxn>
              </a:cxnLst>
              <a:rect l="l" t="t" r="r" b="b"/>
              <a:pathLst>
                <a:path w="914400" h="847725">
                  <a:moveTo>
                    <a:pt x="914400" y="0"/>
                  </a:moveTo>
                  <a:lnTo>
                    <a:pt x="914400" y="847725"/>
                  </a:lnTo>
                  <a:lnTo>
                    <a:pt x="0" y="847725"/>
                  </a:lnTo>
                </a:path>
              </a:pathLst>
            </a:custGeom>
            <a:ln>
              <a:solidFill>
                <a:srgbClr val="CC0099"/>
              </a:solidFill>
              <a:tailEnd type="triangle" w="sm"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30" name="组合 29"/>
          <p:cNvGrpSpPr/>
          <p:nvPr/>
        </p:nvGrpSpPr>
        <p:grpSpPr>
          <a:xfrm>
            <a:off x="3548648" y="5572125"/>
            <a:ext cx="4614277" cy="809203"/>
            <a:chOff x="3548648" y="5572125"/>
            <a:chExt cx="4614277" cy="809203"/>
          </a:xfrm>
        </p:grpSpPr>
        <p:sp>
          <p:nvSpPr>
            <p:cNvPr id="15" name="内容占位符 2"/>
            <p:cNvSpPr txBox="1">
              <a:spLocks/>
            </p:cNvSpPr>
            <p:nvPr/>
          </p:nvSpPr>
          <p:spPr>
            <a:xfrm>
              <a:off x="3548648" y="5949280"/>
              <a:ext cx="3384376" cy="432048"/>
            </a:xfrm>
            <a:prstGeom prst="rect">
              <a:avLst/>
            </a:prstGeom>
            <a:solidFill>
              <a:schemeClr val="accent3">
                <a:lumMod val="40000"/>
                <a:lumOff val="60000"/>
              </a:schemeClr>
            </a:solidFill>
          </p:spPr>
          <p:txBody>
            <a:bodyPr vert="horz" lIns="91440" tIns="45720" rIns="91440" bIns="45720" rtlCol="0">
              <a:noAutofit/>
            </a:bodyPr>
            <a:lstStyle/>
            <a:p>
              <a:pPr marL="342900" lvl="0" indent="-342900">
                <a:spcBef>
                  <a:spcPts val="600"/>
                </a:spcBef>
                <a:spcAft>
                  <a:spcPts val="600"/>
                </a:spcAft>
                <a:buClr>
                  <a:srgbClr val="0033CC"/>
                </a:buClr>
                <a:buSzPct val="50000"/>
              </a:pPr>
              <a:r>
                <a:rPr lang="zh-CN" altLang="en-US" sz="2000" dirty="0">
                  <a:solidFill>
                    <a:srgbClr val="C00000"/>
                  </a:solidFill>
                  <a:latin typeface="楷体" pitchFamily="49" charset="-122"/>
                  <a:ea typeface="楷体" pitchFamily="49" charset="-122"/>
                </a:rPr>
                <a:t>每个指针类型的域宽假定为</a:t>
              </a:r>
              <a:r>
                <a:rPr lang="en-US" altLang="zh-CN" sz="2000" dirty="0">
                  <a:solidFill>
                    <a:srgbClr val="C00000"/>
                  </a:solidFill>
                  <a:latin typeface="楷体" pitchFamily="49" charset="-122"/>
                  <a:ea typeface="楷体" pitchFamily="49" charset="-122"/>
                </a:rPr>
                <a:t>4</a:t>
              </a:r>
              <a:endParaRPr kumimoji="0" lang="zh-CN" altLang="en-US" sz="2000" b="0" i="0" u="none" strike="noStrike" kern="1200" cap="none" spc="0" normalizeH="0" baseline="0" noProof="0" dirty="0">
                <a:ln>
                  <a:noFill/>
                </a:ln>
                <a:solidFill>
                  <a:srgbClr val="C00000"/>
                </a:solidFill>
                <a:effectLst/>
                <a:uLnTx/>
                <a:uFillTx/>
                <a:latin typeface="楷体" pitchFamily="49" charset="-122"/>
                <a:ea typeface="楷体" pitchFamily="49" charset="-122"/>
                <a:cs typeface="+mn-cs"/>
              </a:endParaRPr>
            </a:p>
          </p:txBody>
        </p:sp>
        <p:sp>
          <p:nvSpPr>
            <p:cNvPr id="29" name="任意多边形 28"/>
            <p:cNvSpPr/>
            <p:nvPr/>
          </p:nvSpPr>
          <p:spPr>
            <a:xfrm>
              <a:off x="6924675" y="5572125"/>
              <a:ext cx="1238250" cy="590550"/>
            </a:xfrm>
            <a:custGeom>
              <a:avLst/>
              <a:gdLst>
                <a:gd name="connsiteX0" fmla="*/ 0 w 1238250"/>
                <a:gd name="connsiteY0" fmla="*/ 590550 h 590550"/>
                <a:gd name="connsiteX1" fmla="*/ 1238250 w 1238250"/>
                <a:gd name="connsiteY1" fmla="*/ 590550 h 590550"/>
                <a:gd name="connsiteX2" fmla="*/ 1238250 w 1238250"/>
                <a:gd name="connsiteY2" fmla="*/ 0 h 590550"/>
                <a:gd name="connsiteX3" fmla="*/ 704850 w 1238250"/>
                <a:gd name="connsiteY3" fmla="*/ 0 h 590550"/>
              </a:gdLst>
              <a:ahLst/>
              <a:cxnLst>
                <a:cxn ang="0">
                  <a:pos x="connsiteX0" y="connsiteY0"/>
                </a:cxn>
                <a:cxn ang="0">
                  <a:pos x="connsiteX1" y="connsiteY1"/>
                </a:cxn>
                <a:cxn ang="0">
                  <a:pos x="connsiteX2" y="connsiteY2"/>
                </a:cxn>
                <a:cxn ang="0">
                  <a:pos x="connsiteX3" y="connsiteY3"/>
                </a:cxn>
              </a:cxnLst>
              <a:rect l="l" t="t" r="r" b="b"/>
              <a:pathLst>
                <a:path w="1238250" h="590550">
                  <a:moveTo>
                    <a:pt x="0" y="590550"/>
                  </a:moveTo>
                  <a:lnTo>
                    <a:pt x="1238250" y="590550"/>
                  </a:lnTo>
                  <a:lnTo>
                    <a:pt x="1238250" y="0"/>
                  </a:lnTo>
                  <a:lnTo>
                    <a:pt x="704850" y="0"/>
                  </a:lnTo>
                </a:path>
              </a:pathLst>
            </a:custGeom>
            <a:ln>
              <a:solidFill>
                <a:srgbClr val="CC0099"/>
              </a:solidFill>
              <a:tailEnd type="triangle" w="sm"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31" name="矩形 30"/>
          <p:cNvSpPr/>
          <p:nvPr/>
        </p:nvSpPr>
        <p:spPr>
          <a:xfrm>
            <a:off x="431539" y="5859270"/>
            <a:ext cx="2475276" cy="72008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楷体" pitchFamily="49" charset="-122"/>
                <a:ea typeface="楷体" pitchFamily="49" charset="-122"/>
              </a:rPr>
              <a:t>图</a:t>
            </a:r>
            <a:r>
              <a:rPr lang="en-US" altLang="zh-CN" sz="2000" dirty="0">
                <a:solidFill>
                  <a:schemeClr val="tx1"/>
                </a:solidFill>
                <a:latin typeface="楷体" pitchFamily="49" charset="-122"/>
                <a:ea typeface="楷体" pitchFamily="49" charset="-122"/>
              </a:rPr>
              <a:t>7.6</a:t>
            </a:r>
            <a:r>
              <a:rPr lang="zh-CN" altLang="en-US" sz="2000" dirty="0">
                <a:solidFill>
                  <a:schemeClr val="tx1"/>
                </a:solidFill>
                <a:latin typeface="楷体" pitchFamily="49" charset="-122"/>
                <a:ea typeface="楷体" pitchFamily="49" charset="-122"/>
              </a:rPr>
              <a:t> 名字的类型和相对地址的翻译模式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blinds(horizontal)">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blinds(horizontal)">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linds(horizontal)">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3625"/>
            <a:ext cx="8229600" cy="904112"/>
          </a:xfrm>
        </p:spPr>
        <p:txBody>
          <a:bodyPr/>
          <a:lstStyle/>
          <a:p>
            <a:r>
              <a:rPr lang="zh-CN" altLang="en-US" dirty="0"/>
              <a:t>类型在编程语言中的作用（续</a:t>
            </a:r>
            <a:r>
              <a:rPr lang="en-US" altLang="zh-CN" dirty="0"/>
              <a:t>5</a:t>
            </a:r>
            <a:r>
              <a:rPr lang="zh-CN" altLang="en-US" dirty="0"/>
              <a:t>）</a:t>
            </a:r>
          </a:p>
        </p:txBody>
      </p:sp>
      <p:sp>
        <p:nvSpPr>
          <p:cNvPr id="3" name="内容占位符 2"/>
          <p:cNvSpPr>
            <a:spLocks noGrp="1"/>
          </p:cNvSpPr>
          <p:nvPr>
            <p:ph idx="1"/>
          </p:nvPr>
        </p:nvSpPr>
        <p:spPr>
          <a:xfrm>
            <a:off x="457200" y="998731"/>
            <a:ext cx="8229600" cy="1530169"/>
          </a:xfrm>
        </p:spPr>
        <p:txBody>
          <a:bodyPr>
            <a:normAutofit/>
          </a:bodyPr>
          <a:lstStyle/>
          <a:p>
            <a:r>
              <a:rPr lang="zh-CN" altLang="en-US" sz="2400" dirty="0"/>
              <a:t>实际使用的一些语言并不安全</a:t>
            </a:r>
            <a:endParaRPr lang="en-US" altLang="zh-CN" sz="2400" dirty="0"/>
          </a:p>
          <a:p>
            <a:r>
              <a:rPr lang="zh-CN" altLang="en-US" sz="2400" dirty="0"/>
              <a:t>禁止错误集合没有囊括所有不会被捕获的错误；</a:t>
            </a:r>
            <a:endParaRPr lang="en-US" altLang="zh-CN" sz="2400" dirty="0"/>
          </a:p>
          <a:p>
            <a:r>
              <a:rPr lang="zh-CN" altLang="en-US" sz="2400" dirty="0">
                <a:solidFill>
                  <a:srgbClr val="FF0000"/>
                </a:solidFill>
              </a:rPr>
              <a:t>例：</a:t>
            </a:r>
            <a:r>
              <a:rPr lang="en-US" altLang="zh-CN" sz="2400" dirty="0"/>
              <a:t>C</a:t>
            </a:r>
            <a:r>
              <a:rPr lang="zh-CN" altLang="en-US" sz="2400" dirty="0"/>
              <a:t>语言的联合体</a:t>
            </a:r>
            <a:r>
              <a:rPr lang="en-US" altLang="zh-CN" sz="2400" dirty="0"/>
              <a:t>(union)</a:t>
            </a:r>
            <a:endParaRPr lang="zh-CN" altLang="en-US" sz="2400" dirty="0"/>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120</a:t>
            </a:fld>
            <a:endParaRPr lang="zh-CN" altLang="en-US"/>
          </a:p>
        </p:txBody>
      </p:sp>
      <p:sp>
        <p:nvSpPr>
          <p:cNvPr id="6" name="矩形 5"/>
          <p:cNvSpPr/>
          <p:nvPr/>
        </p:nvSpPr>
        <p:spPr>
          <a:xfrm>
            <a:off x="4797025" y="2168860"/>
            <a:ext cx="3960440" cy="1938445"/>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dirty="0">
                <a:solidFill>
                  <a:schemeClr val="tx1"/>
                </a:solidFill>
                <a:latin typeface="楷体" pitchFamily="49" charset="-122"/>
                <a:ea typeface="楷体" pitchFamily="49" charset="-122"/>
              </a:rPr>
              <a:t>union K{</a:t>
            </a:r>
            <a:r>
              <a:rPr lang="en-US" altLang="zh-CN" sz="2400" dirty="0" err="1">
                <a:solidFill>
                  <a:schemeClr val="tx1"/>
                </a:solidFill>
                <a:latin typeface="楷体" pitchFamily="49" charset="-122"/>
                <a:ea typeface="楷体" pitchFamily="49" charset="-122"/>
              </a:rPr>
              <a:t>int</a:t>
            </a:r>
            <a:r>
              <a:rPr lang="en-US" altLang="zh-CN" sz="2400" dirty="0">
                <a:solidFill>
                  <a:schemeClr val="tx1"/>
                </a:solidFill>
                <a:latin typeface="楷体" pitchFamily="49" charset="-122"/>
                <a:ea typeface="楷体" pitchFamily="49" charset="-122"/>
              </a:rPr>
              <a:t> y</a:t>
            </a:r>
            <a:r>
              <a:rPr lang="en-US" altLang="zh-CN" sz="2400" baseline="-25000" dirty="0">
                <a:solidFill>
                  <a:schemeClr val="tx1"/>
                </a:solidFill>
                <a:latin typeface="楷体" pitchFamily="49" charset="-122"/>
                <a:ea typeface="楷体" pitchFamily="49" charset="-122"/>
              </a:rPr>
              <a:t>1</a:t>
            </a:r>
            <a:r>
              <a:rPr lang="en-US" altLang="zh-CN" sz="2400" dirty="0">
                <a:solidFill>
                  <a:schemeClr val="tx1"/>
                </a:solidFill>
                <a:latin typeface="楷体" pitchFamily="49" charset="-122"/>
                <a:ea typeface="楷体" pitchFamily="49" charset="-122"/>
              </a:rPr>
              <a:t>;int *y</a:t>
            </a:r>
            <a:r>
              <a:rPr lang="en-US" altLang="zh-CN" sz="2400" baseline="-25000" dirty="0">
                <a:solidFill>
                  <a:schemeClr val="tx1"/>
                </a:solidFill>
                <a:latin typeface="楷体" pitchFamily="49" charset="-122"/>
                <a:ea typeface="楷体" pitchFamily="49" charset="-122"/>
              </a:rPr>
              <a:t>2</a:t>
            </a:r>
            <a:r>
              <a:rPr lang="en-US" altLang="zh-CN" sz="2400" dirty="0">
                <a:solidFill>
                  <a:schemeClr val="tx1"/>
                </a:solidFill>
                <a:latin typeface="楷体" pitchFamily="49" charset="-122"/>
                <a:ea typeface="楷体" pitchFamily="49" charset="-122"/>
              </a:rPr>
              <a:t>}d;</a:t>
            </a:r>
          </a:p>
          <a:p>
            <a:pPr marL="269875"/>
            <a:r>
              <a:rPr lang="en-US" altLang="zh-CN" sz="2400" dirty="0" err="1">
                <a:solidFill>
                  <a:schemeClr val="tx1"/>
                </a:solidFill>
                <a:latin typeface="楷体" pitchFamily="49" charset="-122"/>
                <a:ea typeface="楷体" pitchFamily="49" charset="-122"/>
              </a:rPr>
              <a:t>int</a:t>
            </a:r>
            <a:r>
              <a:rPr lang="en-US" altLang="zh-CN" sz="2400" dirty="0">
                <a:solidFill>
                  <a:schemeClr val="tx1"/>
                </a:solidFill>
                <a:latin typeface="楷体" pitchFamily="49" charset="-122"/>
                <a:ea typeface="楷体" pitchFamily="49" charset="-122"/>
              </a:rPr>
              <a:t> *p;</a:t>
            </a:r>
          </a:p>
          <a:p>
            <a:pPr marL="269875"/>
            <a:r>
              <a:rPr lang="en-US" altLang="zh-CN" sz="2400" dirty="0">
                <a:solidFill>
                  <a:schemeClr val="tx1"/>
                </a:solidFill>
                <a:latin typeface="楷体" pitchFamily="49" charset="-122"/>
                <a:ea typeface="楷体" pitchFamily="49" charset="-122"/>
              </a:rPr>
              <a:t>d.y</a:t>
            </a:r>
            <a:r>
              <a:rPr lang="en-US" altLang="zh-CN" sz="2400" baseline="-25000" dirty="0">
                <a:solidFill>
                  <a:schemeClr val="tx1"/>
                </a:solidFill>
                <a:latin typeface="楷体" pitchFamily="49" charset="-122"/>
                <a:ea typeface="楷体" pitchFamily="49" charset="-122"/>
              </a:rPr>
              <a:t>1</a:t>
            </a:r>
            <a:r>
              <a:rPr lang="en-US" altLang="zh-CN" sz="2400" dirty="0">
                <a:solidFill>
                  <a:schemeClr val="tx1"/>
                </a:solidFill>
                <a:latin typeface="楷体" pitchFamily="49" charset="-122"/>
                <a:ea typeface="楷体" pitchFamily="49" charset="-122"/>
              </a:rPr>
              <a:t>:=10;</a:t>
            </a:r>
          </a:p>
          <a:p>
            <a:pPr marL="269875"/>
            <a:r>
              <a:rPr lang="en-US" altLang="zh-CN" sz="2400" dirty="0">
                <a:solidFill>
                  <a:schemeClr val="tx1"/>
                </a:solidFill>
                <a:latin typeface="楷体" pitchFamily="49" charset="-122"/>
                <a:ea typeface="楷体" pitchFamily="49" charset="-122"/>
              </a:rPr>
              <a:t>p:=d.y</a:t>
            </a:r>
            <a:r>
              <a:rPr lang="en-US" altLang="zh-CN" sz="2400" baseline="-25000" dirty="0">
                <a:solidFill>
                  <a:schemeClr val="tx1"/>
                </a:solidFill>
                <a:latin typeface="楷体" pitchFamily="49" charset="-122"/>
                <a:ea typeface="楷体" pitchFamily="49" charset="-122"/>
              </a:rPr>
              <a:t>2</a:t>
            </a:r>
            <a:r>
              <a:rPr lang="en-US" altLang="zh-CN" sz="2400" dirty="0">
                <a:solidFill>
                  <a:schemeClr val="tx1"/>
                </a:solidFill>
                <a:latin typeface="楷体" pitchFamily="49" charset="-122"/>
                <a:ea typeface="楷体" pitchFamily="49" charset="-122"/>
              </a:rPr>
              <a:t>;</a:t>
            </a:r>
          </a:p>
          <a:p>
            <a:pPr marL="269875"/>
            <a:r>
              <a:rPr lang="en-US" altLang="zh-CN" sz="2400" dirty="0">
                <a:solidFill>
                  <a:schemeClr val="tx1"/>
                </a:solidFill>
                <a:latin typeface="楷体" pitchFamily="49" charset="-122"/>
                <a:ea typeface="楷体" pitchFamily="49" charset="-122"/>
              </a:rPr>
              <a:t>*p:=0;</a:t>
            </a:r>
            <a:endParaRPr lang="zh-CN" altLang="en-US" sz="2400" dirty="0">
              <a:solidFill>
                <a:schemeClr val="tx1"/>
              </a:solidFill>
              <a:latin typeface="楷体" pitchFamily="49" charset="-122"/>
              <a:ea typeface="楷体" pitchFamily="49" charset="-122"/>
            </a:endParaRPr>
          </a:p>
        </p:txBody>
      </p:sp>
      <p:sp>
        <p:nvSpPr>
          <p:cNvPr id="7" name="内容占位符 2"/>
          <p:cNvSpPr txBox="1">
            <a:spLocks/>
          </p:cNvSpPr>
          <p:nvPr/>
        </p:nvSpPr>
        <p:spPr>
          <a:xfrm>
            <a:off x="476545" y="4239090"/>
            <a:ext cx="8229600" cy="1890210"/>
          </a:xfrm>
          <a:prstGeom prst="rect">
            <a:avLst/>
          </a:prstGeom>
        </p:spPr>
        <p:txBody>
          <a:bodyPr vert="horz" lIns="91440" tIns="45720" rIns="91440" bIns="45720" rtlCol="0">
            <a:normAutofit/>
          </a:bodyPr>
          <a:lstStyle/>
          <a:p>
            <a:pPr marL="342900" marR="0" lvl="0" indent="17463" algn="l" defTabSz="914400" rtl="0" eaLnBrk="1" fontAlgn="auto" latinLnBrk="0" hangingPunct="1">
              <a:lnSpc>
                <a:spcPct val="100000"/>
              </a:lnSpc>
              <a:spcBef>
                <a:spcPts val="600"/>
              </a:spcBef>
              <a:spcAft>
                <a:spcPts val="600"/>
              </a:spcAft>
              <a:buClr>
                <a:srgbClr val="0033CC"/>
              </a:buClr>
              <a:buSzPct val="50000"/>
              <a:tabLst/>
              <a:defRPr/>
            </a:pP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p</a:t>
            </a:r>
            <a:r>
              <a:rPr lang="zh-CN" altLang="en-US" sz="2400" dirty="0">
                <a:solidFill>
                  <a:srgbClr val="0033CC"/>
                </a:solidFill>
                <a:latin typeface="楷体" pitchFamily="49" charset="-122"/>
                <a:ea typeface="楷体" pitchFamily="49" charset="-122"/>
              </a:rPr>
              <a:t>取得</a:t>
            </a:r>
            <a:r>
              <a:rPr lang="en-US" altLang="zh-CN" sz="2400" dirty="0">
                <a:solidFill>
                  <a:srgbClr val="0033CC"/>
                </a:solidFill>
                <a:latin typeface="楷体" pitchFamily="49" charset="-122"/>
                <a:ea typeface="楷体" pitchFamily="49" charset="-122"/>
              </a:rPr>
              <a:t>10</a:t>
            </a:r>
            <a:r>
              <a:rPr lang="zh-CN" altLang="en-US" sz="2400" dirty="0">
                <a:solidFill>
                  <a:srgbClr val="0033CC"/>
                </a:solidFill>
                <a:latin typeface="楷体" pitchFamily="49" charset="-122"/>
                <a:ea typeface="楷体" pitchFamily="49" charset="-122"/>
              </a:rPr>
              <a:t>作为指针，但该用户空间未必有这个地址，因此是错误的；</a:t>
            </a:r>
            <a:endParaRPr lang="en-US" altLang="zh-CN" sz="2400" dirty="0">
              <a:solidFill>
                <a:srgbClr val="0033CC"/>
              </a:solidFill>
              <a:latin typeface="楷体" pitchFamily="49" charset="-122"/>
              <a:ea typeface="楷体" pitchFamily="49" charset="-122"/>
            </a:endParaRPr>
          </a:p>
          <a:p>
            <a:pPr marL="342900" marR="0" lvl="0" indent="17463" algn="l" defTabSz="914400" rtl="0" eaLnBrk="1" fontAlgn="auto" latinLnBrk="0" hangingPunct="1">
              <a:lnSpc>
                <a:spcPct val="100000"/>
              </a:lnSpc>
              <a:spcBef>
                <a:spcPts val="600"/>
              </a:spcBef>
              <a:spcAft>
                <a:spcPts val="600"/>
              </a:spcAft>
              <a:buClr>
                <a:srgbClr val="0033CC"/>
              </a:buClr>
              <a:buSzPct val="50000"/>
              <a:tabLst/>
              <a:defRPr/>
            </a:pPr>
            <a:r>
              <a:rPr kumimoji="0" lang="zh-CN" altLang="en-US"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一般来说，静态检查不能发现错误，本例简单，可观察到错误。</a:t>
            </a:r>
          </a:p>
        </p:txBody>
      </p:sp>
      <p:sp>
        <p:nvSpPr>
          <p:cNvPr id="8" name="内容占位符 2"/>
          <p:cNvSpPr txBox="1">
            <a:spLocks/>
          </p:cNvSpPr>
          <p:nvPr/>
        </p:nvSpPr>
        <p:spPr>
          <a:xfrm>
            <a:off x="1331640" y="2798930"/>
            <a:ext cx="3285365" cy="117013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ts val="600"/>
              </a:spcBef>
              <a:spcAft>
                <a:spcPts val="600"/>
              </a:spcAft>
              <a:buClr>
                <a:srgbClr val="0033CC"/>
              </a:buClr>
              <a:buSzPct val="50000"/>
              <a:tabLst/>
              <a:defRPr/>
            </a:pPr>
            <a:r>
              <a:rPr kumimoji="0" lang="zh-CN" altLang="en-US"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结构体顺序分配空间；</a:t>
            </a:r>
            <a:endPar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endParaRPr>
          </a:p>
          <a:p>
            <a:pPr marL="342900" marR="0" lvl="0" indent="-342900" algn="l" defTabSz="914400" rtl="0" eaLnBrk="1" fontAlgn="auto" latinLnBrk="0" hangingPunct="1">
              <a:lnSpc>
                <a:spcPct val="100000"/>
              </a:lnSpc>
              <a:spcBef>
                <a:spcPts val="600"/>
              </a:spcBef>
              <a:spcAft>
                <a:spcPts val="600"/>
              </a:spcAft>
              <a:buClr>
                <a:srgbClr val="0033CC"/>
              </a:buClr>
              <a:buSzPct val="50000"/>
              <a:tabLst/>
              <a:defRPr/>
            </a:pPr>
            <a:r>
              <a:rPr lang="zh-CN" altLang="en-US" sz="2400" dirty="0">
                <a:solidFill>
                  <a:srgbClr val="0033CC"/>
                </a:solidFill>
                <a:latin typeface="楷体" pitchFamily="49" charset="-122"/>
                <a:ea typeface="楷体" pitchFamily="49" charset="-122"/>
              </a:rPr>
              <a:t>联合体共享空间；</a:t>
            </a:r>
            <a:endParaRPr kumimoji="0" lang="zh-CN" altLang="en-US"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3635"/>
            <a:ext cx="8229600" cy="814102"/>
          </a:xfrm>
        </p:spPr>
        <p:txBody>
          <a:bodyPr/>
          <a:lstStyle/>
          <a:p>
            <a:r>
              <a:rPr lang="zh-CN" altLang="en-US" dirty="0"/>
              <a:t>类型在编程语言中的作用（续</a:t>
            </a:r>
            <a:r>
              <a:rPr lang="en-US" altLang="zh-CN" dirty="0"/>
              <a:t>6</a:t>
            </a:r>
            <a:r>
              <a:rPr lang="zh-CN" altLang="en-US" dirty="0"/>
              <a:t>）</a:t>
            </a:r>
          </a:p>
        </p:txBody>
      </p:sp>
      <p:sp>
        <p:nvSpPr>
          <p:cNvPr id="3" name="内容占位符 2"/>
          <p:cNvSpPr>
            <a:spLocks noGrp="1"/>
          </p:cNvSpPr>
          <p:nvPr>
            <p:ph idx="1"/>
          </p:nvPr>
        </p:nvSpPr>
        <p:spPr>
          <a:xfrm>
            <a:off x="457200" y="1088741"/>
            <a:ext cx="8229600" cy="4095454"/>
          </a:xfrm>
        </p:spPr>
        <p:txBody>
          <a:bodyPr>
            <a:normAutofit/>
          </a:bodyPr>
          <a:lstStyle/>
          <a:p>
            <a:r>
              <a:rPr lang="en-US" altLang="zh-CN" sz="2400" dirty="0"/>
              <a:t>C</a:t>
            </a:r>
            <a:r>
              <a:rPr lang="zh-CN" altLang="en-US" sz="2400" dirty="0"/>
              <a:t>语言</a:t>
            </a:r>
            <a:endParaRPr lang="en-US" altLang="zh-CN" sz="2400" dirty="0"/>
          </a:p>
          <a:p>
            <a:pPr lvl="1"/>
            <a:r>
              <a:rPr lang="zh-CN" altLang="en-US" dirty="0"/>
              <a:t>还有很多不安全的并被广泛使用的特征；</a:t>
            </a:r>
            <a:endParaRPr lang="en-US" altLang="zh-CN" dirty="0"/>
          </a:p>
          <a:p>
            <a:pPr lvl="1">
              <a:spcAft>
                <a:spcPts val="1200"/>
              </a:spcAft>
            </a:pPr>
            <a:r>
              <a:rPr lang="zh-CN" altLang="en-US" dirty="0"/>
              <a:t>例如：指针算术运算、类型强制、参数个数可变</a:t>
            </a:r>
            <a:r>
              <a:rPr lang="en-US" altLang="zh-CN" dirty="0"/>
              <a:t>...</a:t>
            </a:r>
          </a:p>
          <a:p>
            <a:pPr>
              <a:spcAft>
                <a:spcPts val="1200"/>
              </a:spcAft>
            </a:pPr>
            <a:r>
              <a:rPr lang="zh-CN" altLang="en-US" sz="2400" dirty="0"/>
              <a:t>在语言设计的历史上，安全性考虑不足是因为当时强调代码的执行效率；</a:t>
            </a:r>
            <a:endParaRPr lang="en-US" altLang="zh-CN" sz="2400" dirty="0"/>
          </a:p>
          <a:p>
            <a:r>
              <a:rPr lang="zh-CN" altLang="en-US" sz="2400" dirty="0"/>
              <a:t>在现代语言设计上，</a:t>
            </a:r>
            <a:r>
              <a:rPr lang="zh-CN" altLang="en-US" sz="2400" dirty="0">
                <a:solidFill>
                  <a:srgbClr val="C00000"/>
                </a:solidFill>
              </a:rPr>
              <a:t>安全性越来越受重视</a:t>
            </a:r>
            <a:r>
              <a:rPr lang="zh-CN" altLang="en-US" sz="2400" dirty="0"/>
              <a:t>；</a:t>
            </a:r>
            <a:endParaRPr lang="en-US" altLang="zh-CN" sz="2400" dirty="0"/>
          </a:p>
          <a:p>
            <a:pPr lvl="1"/>
            <a:r>
              <a:rPr lang="zh-CN" altLang="en-US" dirty="0"/>
              <a:t>即使是</a:t>
            </a:r>
            <a:r>
              <a:rPr lang="en-US" altLang="zh-CN" dirty="0"/>
              <a:t>C</a:t>
            </a:r>
            <a:r>
              <a:rPr lang="zh-CN" altLang="en-US" dirty="0"/>
              <a:t>也早在</a:t>
            </a:r>
            <a:r>
              <a:rPr lang="en-US" altLang="zh-CN" dirty="0"/>
              <a:t>C++</a:t>
            </a:r>
            <a:r>
              <a:rPr lang="zh-CN" altLang="en-US" dirty="0"/>
              <a:t>中加强了安全性；</a:t>
            </a:r>
            <a:endParaRPr lang="en-US" altLang="zh-CN" dirty="0"/>
          </a:p>
          <a:p>
            <a:pPr lvl="1"/>
            <a:r>
              <a:rPr lang="en-US" altLang="zh-CN" dirty="0"/>
              <a:t>Java</a:t>
            </a:r>
            <a:r>
              <a:rPr lang="zh-CN" altLang="en-US" dirty="0"/>
              <a:t>的安全性则在</a:t>
            </a:r>
            <a:r>
              <a:rPr lang="en-US" altLang="zh-CN" dirty="0"/>
              <a:t>C++</a:t>
            </a:r>
            <a:r>
              <a:rPr lang="zh-CN" altLang="en-US" dirty="0"/>
              <a:t>基础上更进一步。</a:t>
            </a:r>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121</a:t>
            </a:fld>
            <a:endParaRPr lang="zh-CN" alt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04112"/>
          </a:xfrm>
        </p:spPr>
        <p:txBody>
          <a:bodyPr/>
          <a:lstStyle/>
          <a:p>
            <a:r>
              <a:rPr lang="zh-CN" altLang="en-US" dirty="0"/>
              <a:t>类型系统（详解）</a:t>
            </a:r>
          </a:p>
        </p:txBody>
      </p:sp>
      <p:sp>
        <p:nvSpPr>
          <p:cNvPr id="3" name="内容占位符 2"/>
          <p:cNvSpPr>
            <a:spLocks noGrp="1"/>
          </p:cNvSpPr>
          <p:nvPr>
            <p:ph idx="1"/>
          </p:nvPr>
        </p:nvSpPr>
        <p:spPr>
          <a:xfrm>
            <a:off x="457200" y="1133745"/>
            <a:ext cx="8229600" cy="4995555"/>
          </a:xfrm>
        </p:spPr>
        <p:txBody>
          <a:bodyPr>
            <a:noAutofit/>
          </a:bodyPr>
          <a:lstStyle/>
          <a:p>
            <a:pPr>
              <a:lnSpc>
                <a:spcPct val="110000"/>
              </a:lnSpc>
            </a:pPr>
            <a:r>
              <a:rPr lang="zh-CN" altLang="en-US" dirty="0">
                <a:solidFill>
                  <a:srgbClr val="FF0000"/>
                </a:solidFill>
              </a:rPr>
              <a:t>定义</a:t>
            </a:r>
            <a:endParaRPr lang="en-US" altLang="zh-CN" dirty="0">
              <a:solidFill>
                <a:srgbClr val="FF0000"/>
              </a:solidFill>
            </a:endParaRPr>
          </a:p>
          <a:p>
            <a:pPr lvl="1">
              <a:lnSpc>
                <a:spcPct val="110000"/>
              </a:lnSpc>
            </a:pPr>
            <a:r>
              <a:rPr lang="zh-CN" altLang="en-US" dirty="0"/>
              <a:t>类型系统是类型语言的组成部分，它由一组</a:t>
            </a:r>
            <a:r>
              <a:rPr lang="zh-CN" altLang="en-US" dirty="0">
                <a:solidFill>
                  <a:srgbClr val="FF0000"/>
                </a:solidFill>
              </a:rPr>
              <a:t>定型规则</a:t>
            </a:r>
            <a:r>
              <a:rPr lang="zh-CN" altLang="en-US" dirty="0"/>
              <a:t>构成，这组规则用来给各种程序构造指派类型；</a:t>
            </a:r>
            <a:endParaRPr lang="en-US" altLang="zh-CN" dirty="0"/>
          </a:p>
          <a:p>
            <a:pPr>
              <a:lnSpc>
                <a:spcPct val="110000"/>
              </a:lnSpc>
            </a:pPr>
            <a:r>
              <a:rPr lang="zh-CN" altLang="en-US" dirty="0"/>
              <a:t>设计类型系统的根本目的是：用</a:t>
            </a:r>
            <a:r>
              <a:rPr lang="zh-CN" altLang="en-US" dirty="0">
                <a:solidFill>
                  <a:srgbClr val="FF0000"/>
                </a:solidFill>
              </a:rPr>
              <a:t>静态检查</a:t>
            </a:r>
            <a:r>
              <a:rPr lang="zh-CN" altLang="en-US" dirty="0"/>
              <a:t>的方式来保证合法程序运行时的良行为；</a:t>
            </a:r>
            <a:endParaRPr lang="en-US" altLang="zh-CN" dirty="0"/>
          </a:p>
          <a:p>
            <a:pPr>
              <a:lnSpc>
                <a:spcPct val="110000"/>
              </a:lnSpc>
            </a:pPr>
            <a:r>
              <a:rPr lang="zh-CN" altLang="en-US" dirty="0"/>
              <a:t>类型系统的形式化</a:t>
            </a:r>
            <a:endParaRPr lang="en-US" altLang="zh-CN" dirty="0"/>
          </a:p>
          <a:p>
            <a:pPr lvl="1">
              <a:lnSpc>
                <a:spcPct val="110000"/>
              </a:lnSpc>
            </a:pPr>
            <a:r>
              <a:rPr lang="zh-CN" altLang="en-US" dirty="0"/>
              <a:t>类型表达式、定型断言、定型规则</a:t>
            </a:r>
            <a:endParaRPr lang="en-US" altLang="zh-CN" dirty="0"/>
          </a:p>
          <a:p>
            <a:pPr>
              <a:lnSpc>
                <a:spcPct val="110000"/>
              </a:lnSpc>
            </a:pPr>
            <a:r>
              <a:rPr lang="zh-CN" altLang="en-US" dirty="0"/>
              <a:t>类型检查算法</a:t>
            </a:r>
            <a:endParaRPr lang="en-US" altLang="zh-CN" dirty="0"/>
          </a:p>
          <a:p>
            <a:pPr lvl="1">
              <a:lnSpc>
                <a:spcPct val="110000"/>
              </a:lnSpc>
            </a:pPr>
            <a:r>
              <a:rPr lang="zh-CN" altLang="en-US" dirty="0"/>
              <a:t>静态地完成类型检查，这是</a:t>
            </a:r>
            <a:r>
              <a:rPr lang="zh-CN" altLang="en-US" dirty="0">
                <a:solidFill>
                  <a:srgbClr val="FF0000"/>
                </a:solidFill>
              </a:rPr>
              <a:t>语义分析</a:t>
            </a:r>
            <a:r>
              <a:rPr lang="zh-CN" altLang="en-US" dirty="0"/>
              <a:t>的最基本含义。</a:t>
            </a:r>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122</a:t>
            </a:fld>
            <a:endParaRPr lang="zh-CN" alt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84628"/>
            <a:ext cx="8229600" cy="724092"/>
          </a:xfrm>
        </p:spPr>
        <p:txBody>
          <a:bodyPr/>
          <a:lstStyle/>
          <a:p>
            <a:r>
              <a:rPr lang="zh-CN" altLang="en-US" dirty="0"/>
              <a:t>类型表达式</a:t>
            </a:r>
          </a:p>
        </p:txBody>
      </p:sp>
      <p:sp>
        <p:nvSpPr>
          <p:cNvPr id="3" name="内容占位符 2"/>
          <p:cNvSpPr>
            <a:spLocks noGrp="1"/>
          </p:cNvSpPr>
          <p:nvPr>
            <p:ph idx="1"/>
          </p:nvPr>
        </p:nvSpPr>
        <p:spPr>
          <a:xfrm>
            <a:off x="341530" y="953725"/>
            <a:ext cx="8505945" cy="5355595"/>
          </a:xfrm>
        </p:spPr>
        <p:txBody>
          <a:bodyPr>
            <a:noAutofit/>
          </a:bodyPr>
          <a:lstStyle/>
          <a:p>
            <a:pPr>
              <a:lnSpc>
                <a:spcPct val="110000"/>
              </a:lnSpc>
              <a:spcAft>
                <a:spcPts val="0"/>
              </a:spcAft>
            </a:pPr>
            <a:r>
              <a:rPr lang="en-US" altLang="zh-CN" sz="2400" dirty="0"/>
              <a:t>Type expression</a:t>
            </a:r>
          </a:p>
          <a:p>
            <a:pPr lvl="1">
              <a:lnSpc>
                <a:spcPct val="110000"/>
              </a:lnSpc>
              <a:spcAft>
                <a:spcPts val="0"/>
              </a:spcAft>
            </a:pPr>
            <a:r>
              <a:rPr lang="zh-CN" altLang="en-US" dirty="0"/>
              <a:t>用以</a:t>
            </a:r>
            <a:r>
              <a:rPr lang="zh-CN" altLang="en-US" dirty="0">
                <a:solidFill>
                  <a:srgbClr val="FF0000"/>
                </a:solidFill>
              </a:rPr>
              <a:t>表示语言结构的类型</a:t>
            </a:r>
            <a:endParaRPr lang="en-US" altLang="zh-CN" dirty="0">
              <a:solidFill>
                <a:srgbClr val="FF0000"/>
              </a:solidFill>
            </a:endParaRPr>
          </a:p>
          <a:p>
            <a:pPr>
              <a:lnSpc>
                <a:spcPct val="110000"/>
              </a:lnSpc>
              <a:spcAft>
                <a:spcPts val="0"/>
              </a:spcAft>
            </a:pPr>
            <a:r>
              <a:rPr lang="zh-CN" altLang="en-US" sz="2400" dirty="0"/>
              <a:t>基本类型或用</a:t>
            </a:r>
            <a:r>
              <a:rPr lang="zh-CN" altLang="en-US" sz="2400" dirty="0">
                <a:solidFill>
                  <a:srgbClr val="FF0000"/>
                </a:solidFill>
              </a:rPr>
              <a:t>类型构造符</a:t>
            </a:r>
            <a:r>
              <a:rPr lang="zh-CN" altLang="en-US" sz="2400" dirty="0"/>
              <a:t>组合基本类型</a:t>
            </a:r>
            <a:endParaRPr lang="en-US" altLang="zh-CN" sz="2400" dirty="0"/>
          </a:p>
          <a:p>
            <a:pPr marL="777875" indent="-581025">
              <a:lnSpc>
                <a:spcPct val="110000"/>
              </a:lnSpc>
              <a:spcAft>
                <a:spcPts val="0"/>
              </a:spcAft>
              <a:buNone/>
            </a:pPr>
            <a:r>
              <a:rPr lang="en-US" altLang="zh-CN" sz="2400" dirty="0"/>
              <a:t>1</a:t>
            </a:r>
            <a:r>
              <a:rPr lang="zh-CN" altLang="en-US" sz="2400" dirty="0"/>
              <a:t>、基本类型：</a:t>
            </a:r>
            <a:r>
              <a:rPr lang="en-US" altLang="zh-CN" sz="2400" dirty="0" err="1"/>
              <a:t>bool</a:t>
            </a:r>
            <a:r>
              <a:rPr lang="zh-CN" altLang="en-US" sz="2400" dirty="0"/>
              <a:t>，</a:t>
            </a:r>
            <a:r>
              <a:rPr lang="en-US" altLang="zh-CN" sz="2400" dirty="0"/>
              <a:t>char</a:t>
            </a:r>
            <a:r>
              <a:rPr lang="zh-CN" altLang="en-US" sz="2400" dirty="0"/>
              <a:t>，</a:t>
            </a:r>
            <a:r>
              <a:rPr lang="en-US" altLang="zh-CN" sz="2400" dirty="0" err="1"/>
              <a:t>int</a:t>
            </a:r>
            <a:r>
              <a:rPr lang="zh-CN" altLang="en-US" sz="2400" dirty="0"/>
              <a:t>，</a:t>
            </a:r>
            <a:r>
              <a:rPr lang="en-US" altLang="zh-CN" sz="2400" dirty="0"/>
              <a:t>real</a:t>
            </a:r>
            <a:r>
              <a:rPr lang="zh-CN" altLang="en-US" sz="2400" dirty="0"/>
              <a:t>，</a:t>
            </a:r>
            <a:r>
              <a:rPr lang="en-US" altLang="zh-CN" sz="2400" dirty="0" err="1"/>
              <a:t>type_error</a:t>
            </a:r>
            <a:r>
              <a:rPr lang="zh-CN" altLang="en-US" sz="2400" dirty="0"/>
              <a:t>，</a:t>
            </a:r>
            <a:r>
              <a:rPr lang="en-US" altLang="zh-CN" sz="2400" dirty="0"/>
              <a:t>void</a:t>
            </a:r>
          </a:p>
          <a:p>
            <a:pPr marL="539750">
              <a:lnSpc>
                <a:spcPct val="110000"/>
              </a:lnSpc>
              <a:spcAft>
                <a:spcPts val="0"/>
              </a:spcAft>
              <a:buNone/>
            </a:pPr>
            <a:r>
              <a:rPr lang="en-US" altLang="zh-CN" sz="2400" dirty="0"/>
              <a:t>2</a:t>
            </a:r>
            <a:r>
              <a:rPr lang="zh-CN" altLang="en-US" sz="2400" dirty="0"/>
              <a:t>、类型名：</a:t>
            </a:r>
            <a:r>
              <a:rPr lang="en-US" altLang="zh-CN" sz="2400" dirty="0" err="1"/>
              <a:t>int</a:t>
            </a:r>
            <a:r>
              <a:rPr lang="en-US" altLang="zh-CN" sz="2400" dirty="0"/>
              <a:t> x</a:t>
            </a:r>
            <a:r>
              <a:rPr lang="zh-CN" altLang="en-US" sz="2400" dirty="0"/>
              <a:t>；</a:t>
            </a:r>
            <a:r>
              <a:rPr lang="en-US" altLang="zh-CN" sz="2400" dirty="0"/>
              <a:t>real y...</a:t>
            </a:r>
            <a:r>
              <a:rPr lang="zh-CN" altLang="en-US" sz="2400" dirty="0"/>
              <a:t>中的</a:t>
            </a:r>
            <a:r>
              <a:rPr lang="en-US" altLang="zh-CN" sz="2400" dirty="0"/>
              <a:t>x</a:t>
            </a:r>
            <a:r>
              <a:rPr lang="zh-CN" altLang="en-US" sz="2400" dirty="0"/>
              <a:t>、</a:t>
            </a:r>
            <a:r>
              <a:rPr lang="en-US" altLang="zh-CN" sz="2400" dirty="0"/>
              <a:t>y</a:t>
            </a:r>
            <a:r>
              <a:rPr lang="zh-CN" altLang="en-US" sz="2400" dirty="0"/>
              <a:t>等</a:t>
            </a:r>
            <a:endParaRPr lang="en-US" altLang="zh-CN" sz="2400" dirty="0"/>
          </a:p>
          <a:p>
            <a:pPr marL="539750">
              <a:lnSpc>
                <a:spcPct val="110000"/>
              </a:lnSpc>
              <a:spcAft>
                <a:spcPts val="0"/>
              </a:spcAft>
              <a:buNone/>
            </a:pPr>
            <a:r>
              <a:rPr lang="en-US" altLang="zh-CN" sz="2400" dirty="0"/>
              <a:t>3</a:t>
            </a:r>
            <a:r>
              <a:rPr lang="zh-CN" altLang="en-US" sz="2400" dirty="0"/>
              <a:t>、类型构造符</a:t>
            </a:r>
            <a:endParaRPr lang="en-US" altLang="zh-CN" sz="2400" dirty="0"/>
          </a:p>
          <a:p>
            <a:pPr marL="714375" lvl="1" indent="-342900">
              <a:lnSpc>
                <a:spcPct val="110000"/>
              </a:lnSpc>
              <a:spcAft>
                <a:spcPts val="0"/>
              </a:spcAft>
              <a:buSzPct val="100000"/>
              <a:buFont typeface="+mj-lt"/>
              <a:buAutoNum type="alphaUcPeriod"/>
            </a:pPr>
            <a:r>
              <a:rPr lang="zh-CN" altLang="en-US" dirty="0">
                <a:solidFill>
                  <a:srgbClr val="FF0000"/>
                </a:solidFill>
              </a:rPr>
              <a:t>数组</a:t>
            </a:r>
            <a:r>
              <a:rPr lang="zh-CN" altLang="en-US" dirty="0"/>
              <a:t>：</a:t>
            </a:r>
            <a:r>
              <a:rPr lang="en-US" altLang="zh-CN" dirty="0"/>
              <a:t>T</a:t>
            </a:r>
            <a:r>
              <a:rPr lang="zh-CN" altLang="en-US" dirty="0"/>
              <a:t>是类型表达式，</a:t>
            </a:r>
            <a:r>
              <a:rPr lang="en-US" altLang="zh-CN" dirty="0"/>
              <a:t>I</a:t>
            </a:r>
            <a:r>
              <a:rPr lang="zh-CN" altLang="en-US" dirty="0"/>
              <a:t>为索引集合，则</a:t>
            </a:r>
            <a:r>
              <a:rPr lang="en-US" altLang="zh-CN" dirty="0"/>
              <a:t>array(I,T)</a:t>
            </a:r>
            <a:r>
              <a:rPr lang="zh-CN" altLang="en-US" dirty="0"/>
              <a:t>是一个类型表达式，表示元素为类型</a:t>
            </a:r>
            <a:r>
              <a:rPr lang="en-US" altLang="zh-CN" dirty="0"/>
              <a:t>T</a:t>
            </a:r>
            <a:r>
              <a:rPr lang="zh-CN" altLang="en-US" dirty="0"/>
              <a:t>的数组类型</a:t>
            </a:r>
            <a:endParaRPr lang="en-US" altLang="zh-CN" dirty="0"/>
          </a:p>
          <a:p>
            <a:pPr marL="800100" lvl="2" indent="0">
              <a:lnSpc>
                <a:spcPct val="110000"/>
              </a:lnSpc>
              <a:spcAft>
                <a:spcPts val="0"/>
              </a:spcAft>
              <a:buSzPct val="100000"/>
              <a:buNone/>
            </a:pPr>
            <a:r>
              <a:rPr lang="zh-CN" altLang="en-US" dirty="0">
                <a:solidFill>
                  <a:srgbClr val="FF0000"/>
                </a:solidFill>
              </a:rPr>
              <a:t>例：</a:t>
            </a:r>
            <a:r>
              <a:rPr lang="en-US" altLang="zh-CN" dirty="0"/>
              <a:t>array[0..9] of integer</a:t>
            </a:r>
          </a:p>
          <a:p>
            <a:pPr marL="1343025" lvl="2" indent="0">
              <a:lnSpc>
                <a:spcPct val="110000"/>
              </a:lnSpc>
              <a:spcAft>
                <a:spcPts val="0"/>
              </a:spcAft>
              <a:buSzPct val="100000"/>
              <a:buNone/>
            </a:pPr>
            <a:r>
              <a:rPr lang="zh-CN" altLang="en-US" dirty="0"/>
              <a:t>其中，</a:t>
            </a:r>
            <a:r>
              <a:rPr lang="en-US" altLang="zh-CN" dirty="0">
                <a:solidFill>
                  <a:schemeClr val="tx1"/>
                </a:solidFill>
              </a:rPr>
              <a:t>array(0..9,integer)</a:t>
            </a:r>
            <a:r>
              <a:rPr lang="zh-CN" altLang="en-US" dirty="0"/>
              <a:t>是类型表达式</a:t>
            </a:r>
            <a:endParaRPr lang="en-US" altLang="zh-CN" dirty="0"/>
          </a:p>
          <a:p>
            <a:pPr marL="714375" lvl="1" indent="-342900">
              <a:lnSpc>
                <a:spcPct val="110000"/>
              </a:lnSpc>
              <a:spcAft>
                <a:spcPts val="0"/>
              </a:spcAft>
              <a:buSzPct val="100000"/>
              <a:buFont typeface="+mj-lt"/>
              <a:buAutoNum type="alphaUcPeriod"/>
            </a:pPr>
            <a:r>
              <a:rPr lang="zh-CN" altLang="en-US" dirty="0">
                <a:solidFill>
                  <a:srgbClr val="FF0000"/>
                </a:solidFill>
              </a:rPr>
              <a:t>笛卡尔积</a:t>
            </a:r>
            <a:r>
              <a:rPr lang="zh-CN" altLang="en-US" dirty="0"/>
              <a:t>：</a:t>
            </a:r>
            <a:r>
              <a:rPr lang="en-US" altLang="zh-CN" dirty="0"/>
              <a:t>T</a:t>
            </a:r>
            <a:r>
              <a:rPr lang="en-US" altLang="zh-CN" baseline="-25000" dirty="0"/>
              <a:t>1</a:t>
            </a:r>
            <a:r>
              <a:rPr lang="zh-CN" altLang="en-US" dirty="0"/>
              <a:t>、</a:t>
            </a:r>
            <a:r>
              <a:rPr lang="en-US" altLang="zh-CN" dirty="0"/>
              <a:t>T</a:t>
            </a:r>
            <a:r>
              <a:rPr lang="en-US" altLang="zh-CN" baseline="-25000" dirty="0"/>
              <a:t>2</a:t>
            </a:r>
            <a:r>
              <a:rPr lang="zh-CN" altLang="en-US" dirty="0"/>
              <a:t>为类型表达式，则</a:t>
            </a:r>
            <a:r>
              <a:rPr lang="en-US" altLang="zh-CN" dirty="0"/>
              <a:t>T</a:t>
            </a:r>
            <a:r>
              <a:rPr lang="en-US" altLang="zh-CN" baseline="-25000" dirty="0"/>
              <a:t>1</a:t>
            </a:r>
            <a:r>
              <a:rPr lang="en-US" altLang="zh-CN" dirty="0"/>
              <a:t>×T</a:t>
            </a:r>
            <a:r>
              <a:rPr lang="en-US" altLang="zh-CN" baseline="-25000" dirty="0"/>
              <a:t>2</a:t>
            </a:r>
            <a:r>
              <a:rPr lang="zh-CN" altLang="en-US" dirty="0"/>
              <a:t>为类型表达式。</a:t>
            </a:r>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123</a:t>
            </a:fld>
            <a:endParaRPr lang="zh-CN" altLang="en-US"/>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778098"/>
          </a:xfrm>
        </p:spPr>
        <p:txBody>
          <a:bodyPr/>
          <a:lstStyle/>
          <a:p>
            <a:r>
              <a:rPr lang="zh-CN" altLang="en-US" dirty="0"/>
              <a:t>类型表达式（续</a:t>
            </a:r>
            <a:r>
              <a:rPr lang="en-US" altLang="zh-CN" dirty="0"/>
              <a:t>2</a:t>
            </a:r>
            <a:r>
              <a:rPr lang="zh-CN" altLang="en-US" dirty="0"/>
              <a:t>）</a:t>
            </a:r>
          </a:p>
        </p:txBody>
      </p:sp>
      <p:sp>
        <p:nvSpPr>
          <p:cNvPr id="3" name="内容占位符 2"/>
          <p:cNvSpPr>
            <a:spLocks noGrp="1"/>
          </p:cNvSpPr>
          <p:nvPr>
            <p:ph idx="1"/>
          </p:nvPr>
        </p:nvSpPr>
        <p:spPr>
          <a:xfrm>
            <a:off x="457200" y="1052736"/>
            <a:ext cx="8229600" cy="5436604"/>
          </a:xfrm>
        </p:spPr>
        <p:txBody>
          <a:bodyPr>
            <a:noAutofit/>
          </a:bodyPr>
          <a:lstStyle/>
          <a:p>
            <a:pPr marL="449263" indent="-449263">
              <a:lnSpc>
                <a:spcPct val="110000"/>
              </a:lnSpc>
              <a:buNone/>
            </a:pPr>
            <a:r>
              <a:rPr lang="en-US" altLang="zh-CN" sz="2400" dirty="0"/>
              <a:t>C</a:t>
            </a:r>
            <a:r>
              <a:rPr lang="zh-CN" altLang="en-US" sz="2400" dirty="0"/>
              <a:t>、</a:t>
            </a:r>
            <a:r>
              <a:rPr lang="zh-CN" altLang="en-US" sz="2400" dirty="0">
                <a:solidFill>
                  <a:srgbClr val="FF0000"/>
                </a:solidFill>
              </a:rPr>
              <a:t>记录</a:t>
            </a:r>
            <a:r>
              <a:rPr lang="zh-CN" altLang="en-US" sz="2400" dirty="0"/>
              <a:t>：与笛卡尔乘积的不同之处在于记录的域有名字，</a:t>
            </a:r>
            <a:r>
              <a:rPr lang="en-US" altLang="zh-CN" sz="2400" dirty="0"/>
              <a:t>&lt;</a:t>
            </a:r>
            <a:r>
              <a:rPr lang="zh-CN" altLang="en-US" sz="2400" dirty="0"/>
              <a:t>域名，域类型</a:t>
            </a:r>
            <a:r>
              <a:rPr lang="en-US" altLang="zh-CN" sz="2400" dirty="0"/>
              <a:t>&gt;</a:t>
            </a:r>
            <a:r>
              <a:rPr lang="zh-CN" altLang="en-US" sz="2400" dirty="0"/>
              <a:t>元组</a:t>
            </a:r>
            <a:endParaRPr lang="en-US" altLang="zh-CN" sz="2400" dirty="0"/>
          </a:p>
          <a:p>
            <a:pPr>
              <a:lnSpc>
                <a:spcPct val="110000"/>
              </a:lnSpc>
              <a:spcAft>
                <a:spcPts val="0"/>
              </a:spcAft>
              <a:buNone/>
            </a:pPr>
            <a:r>
              <a:rPr lang="en-US" altLang="zh-CN" sz="2400" dirty="0"/>
              <a:t>   </a:t>
            </a:r>
            <a:r>
              <a:rPr lang="en-US" altLang="zh-CN" sz="2400" dirty="0">
                <a:solidFill>
                  <a:schemeClr val="tx1"/>
                </a:solidFill>
              </a:rPr>
              <a:t>type row=record</a:t>
            </a:r>
          </a:p>
          <a:p>
            <a:pPr marL="2786063" indent="14288">
              <a:lnSpc>
                <a:spcPct val="110000"/>
              </a:lnSpc>
              <a:spcBef>
                <a:spcPts val="0"/>
              </a:spcBef>
              <a:spcAft>
                <a:spcPts val="0"/>
              </a:spcAft>
              <a:buNone/>
            </a:pPr>
            <a:r>
              <a:rPr lang="en-US" altLang="zh-CN" sz="2400" dirty="0">
                <a:solidFill>
                  <a:schemeClr val="tx1"/>
                </a:solidFill>
              </a:rPr>
              <a:t>address</a:t>
            </a:r>
            <a:r>
              <a:rPr lang="zh-CN" altLang="en-US" sz="2400" dirty="0">
                <a:solidFill>
                  <a:schemeClr val="tx1"/>
                </a:solidFill>
              </a:rPr>
              <a:t>：</a:t>
            </a:r>
            <a:r>
              <a:rPr lang="en-US" altLang="zh-CN" sz="2400" dirty="0">
                <a:solidFill>
                  <a:schemeClr val="tx1"/>
                </a:solidFill>
              </a:rPr>
              <a:t>integer;</a:t>
            </a:r>
          </a:p>
          <a:p>
            <a:pPr marL="2786063" indent="14288">
              <a:lnSpc>
                <a:spcPct val="110000"/>
              </a:lnSpc>
              <a:spcBef>
                <a:spcPts val="0"/>
              </a:spcBef>
              <a:spcAft>
                <a:spcPts val="0"/>
              </a:spcAft>
              <a:buNone/>
            </a:pPr>
            <a:r>
              <a:rPr lang="en-US" altLang="zh-CN" sz="2400" dirty="0">
                <a:solidFill>
                  <a:schemeClr val="tx1"/>
                </a:solidFill>
              </a:rPr>
              <a:t>lexeme[1..15]</a:t>
            </a:r>
            <a:r>
              <a:rPr lang="zh-CN" altLang="en-US" sz="2400" dirty="0">
                <a:solidFill>
                  <a:schemeClr val="tx1"/>
                </a:solidFill>
              </a:rPr>
              <a:t> </a:t>
            </a:r>
            <a:r>
              <a:rPr lang="en-US" altLang="zh-CN" sz="2400" dirty="0">
                <a:solidFill>
                  <a:schemeClr val="tx1"/>
                </a:solidFill>
              </a:rPr>
              <a:t>of char;</a:t>
            </a:r>
          </a:p>
          <a:p>
            <a:pPr marL="1871663" indent="14288">
              <a:lnSpc>
                <a:spcPct val="110000"/>
              </a:lnSpc>
              <a:spcBef>
                <a:spcPts val="0"/>
              </a:spcBef>
              <a:spcAft>
                <a:spcPts val="0"/>
              </a:spcAft>
              <a:buNone/>
            </a:pPr>
            <a:r>
              <a:rPr lang="en-US" altLang="zh-CN" sz="2400" dirty="0">
                <a:solidFill>
                  <a:schemeClr val="tx1"/>
                </a:solidFill>
              </a:rPr>
              <a:t>end</a:t>
            </a:r>
            <a:r>
              <a:rPr lang="zh-CN" altLang="en-US" sz="2400" dirty="0">
                <a:solidFill>
                  <a:schemeClr val="tx1"/>
                </a:solidFill>
              </a:rPr>
              <a:t>；</a:t>
            </a:r>
            <a:endParaRPr lang="en-US" altLang="zh-CN" sz="2400" dirty="0">
              <a:solidFill>
                <a:schemeClr val="tx1"/>
              </a:solidFill>
            </a:endParaRPr>
          </a:p>
          <a:p>
            <a:pPr indent="14288">
              <a:lnSpc>
                <a:spcPct val="110000"/>
              </a:lnSpc>
              <a:spcAft>
                <a:spcPts val="0"/>
              </a:spcAft>
              <a:buNone/>
            </a:pPr>
            <a:r>
              <a:rPr lang="zh-CN" altLang="en-US" sz="2400" dirty="0"/>
              <a:t>其中</a:t>
            </a:r>
            <a:r>
              <a:rPr lang="en-US" altLang="zh-CN" sz="2400" u="sng" dirty="0"/>
              <a:t>row</a:t>
            </a:r>
            <a:r>
              <a:rPr lang="zh-CN" altLang="en-US" sz="2400" u="sng" dirty="0"/>
              <a:t>是类型名，即类型表达式</a:t>
            </a:r>
            <a:r>
              <a:rPr lang="zh-CN" altLang="en-US" sz="2400" dirty="0"/>
              <a:t>，是记录类型；</a:t>
            </a:r>
            <a:endParaRPr lang="en-US" altLang="zh-CN" sz="2400" dirty="0"/>
          </a:p>
          <a:p>
            <a:pPr marL="442913" indent="-42863">
              <a:lnSpc>
                <a:spcPct val="110000"/>
              </a:lnSpc>
              <a:spcAft>
                <a:spcPts val="1200"/>
              </a:spcAft>
              <a:buNone/>
            </a:pPr>
            <a:r>
              <a:rPr lang="en-US" altLang="zh-CN" sz="2400" dirty="0" err="1">
                <a:solidFill>
                  <a:schemeClr val="tx1"/>
                </a:solidFill>
              </a:rPr>
              <a:t>var</a:t>
            </a:r>
            <a:r>
              <a:rPr lang="en-US" altLang="zh-CN" sz="2400" dirty="0">
                <a:solidFill>
                  <a:schemeClr val="tx1"/>
                </a:solidFill>
              </a:rPr>
              <a:t> A</a:t>
            </a:r>
            <a:r>
              <a:rPr lang="zh-CN" altLang="en-US" sz="2400" dirty="0">
                <a:solidFill>
                  <a:schemeClr val="tx1"/>
                </a:solidFill>
              </a:rPr>
              <a:t>：</a:t>
            </a:r>
            <a:r>
              <a:rPr lang="en-US" altLang="zh-CN" sz="2400" dirty="0">
                <a:solidFill>
                  <a:schemeClr val="tx1"/>
                </a:solidFill>
              </a:rPr>
              <a:t>array[1..3] of row</a:t>
            </a:r>
            <a:r>
              <a:rPr lang="zh-CN" altLang="en-US" sz="2400" dirty="0">
                <a:solidFill>
                  <a:schemeClr val="tx1"/>
                </a:solidFill>
              </a:rPr>
              <a:t>，</a:t>
            </a:r>
            <a:r>
              <a:rPr lang="zh-CN" altLang="en-US" sz="2400" dirty="0"/>
              <a:t>则</a:t>
            </a:r>
            <a:r>
              <a:rPr lang="en-US" altLang="zh-CN" sz="2400" dirty="0"/>
              <a:t>A</a:t>
            </a:r>
            <a:r>
              <a:rPr lang="zh-CN" altLang="en-US" sz="2400" dirty="0"/>
              <a:t>是一维数组，数组元素</a:t>
            </a:r>
            <a:r>
              <a:rPr lang="en-US" altLang="zh-CN" sz="2400" dirty="0"/>
              <a:t>A[</a:t>
            </a:r>
            <a:r>
              <a:rPr lang="en-US" altLang="zh-CN" sz="2400" dirty="0" err="1"/>
              <a:t>i</a:t>
            </a:r>
            <a:r>
              <a:rPr lang="en-US" altLang="zh-CN" sz="2400" dirty="0"/>
              <a:t>]</a:t>
            </a:r>
            <a:r>
              <a:rPr lang="zh-CN" altLang="en-US" sz="2400" dirty="0"/>
              <a:t>为</a:t>
            </a:r>
            <a:r>
              <a:rPr lang="en-US" altLang="zh-CN" sz="2400" dirty="0"/>
              <a:t>row</a:t>
            </a:r>
            <a:r>
              <a:rPr lang="zh-CN" altLang="en-US" sz="2400" dirty="0"/>
              <a:t>类型（结构类型）；</a:t>
            </a:r>
            <a:endParaRPr lang="en-US" altLang="zh-CN" sz="2400" dirty="0"/>
          </a:p>
          <a:p>
            <a:pPr marL="314325" lvl="1" indent="14288">
              <a:lnSpc>
                <a:spcPct val="110000"/>
              </a:lnSpc>
              <a:spcAft>
                <a:spcPts val="0"/>
              </a:spcAft>
              <a:buNone/>
            </a:pPr>
            <a:r>
              <a:rPr lang="zh-CN" altLang="en-US" sz="2200" dirty="0"/>
              <a:t>类型表达式为：</a:t>
            </a:r>
            <a:endParaRPr lang="en-US" altLang="zh-CN" sz="2200" dirty="0"/>
          </a:p>
          <a:p>
            <a:pPr marL="542925" lvl="2" indent="-149225">
              <a:lnSpc>
                <a:spcPct val="110000"/>
              </a:lnSpc>
              <a:buNone/>
            </a:pPr>
            <a:r>
              <a:rPr lang="en-US" altLang="zh-CN" sz="2200" dirty="0">
                <a:solidFill>
                  <a:schemeClr val="tx1"/>
                </a:solidFill>
              </a:rPr>
              <a:t>record((</a:t>
            </a:r>
            <a:r>
              <a:rPr lang="en-US" altLang="zh-CN" sz="2200" dirty="0" err="1">
                <a:solidFill>
                  <a:schemeClr val="tx1"/>
                </a:solidFill>
              </a:rPr>
              <a:t>address×integer</a:t>
            </a:r>
            <a:r>
              <a:rPr lang="en-US" altLang="zh-CN" sz="2200" dirty="0">
                <a:solidFill>
                  <a:schemeClr val="tx1"/>
                </a:solidFill>
              </a:rPr>
              <a:t>)×</a:t>
            </a:r>
            <a:r>
              <a:rPr lang="en-US" altLang="zh-CN" sz="2200" dirty="0">
                <a:solidFill>
                  <a:srgbClr val="00B050"/>
                </a:solidFill>
              </a:rPr>
              <a:t>(</a:t>
            </a:r>
            <a:r>
              <a:rPr lang="en-US" altLang="zh-CN" sz="2200" dirty="0" err="1">
                <a:solidFill>
                  <a:srgbClr val="00B050"/>
                </a:solidFill>
              </a:rPr>
              <a:t>lexeme×</a:t>
            </a:r>
            <a:r>
              <a:rPr lang="en-US" altLang="zh-CN" sz="2200" dirty="0" err="1">
                <a:solidFill>
                  <a:srgbClr val="FF0000"/>
                </a:solidFill>
              </a:rPr>
              <a:t>array</a:t>
            </a:r>
            <a:r>
              <a:rPr lang="en-US" altLang="zh-CN" sz="2200" dirty="0">
                <a:solidFill>
                  <a:srgbClr val="FF0000"/>
                </a:solidFill>
              </a:rPr>
              <a:t>(1..15,char)</a:t>
            </a:r>
            <a:r>
              <a:rPr lang="en-US" altLang="zh-CN" sz="2200" dirty="0">
                <a:solidFill>
                  <a:srgbClr val="00B050"/>
                </a:solidFill>
              </a:rPr>
              <a:t>)</a:t>
            </a:r>
            <a:r>
              <a:rPr lang="en-US" altLang="zh-CN" sz="2200" dirty="0">
                <a:solidFill>
                  <a:schemeClr val="tx1"/>
                </a:solidFill>
              </a:rPr>
              <a:t>)</a:t>
            </a:r>
            <a:endParaRPr lang="zh-CN" altLang="en-US" sz="2200" dirty="0">
              <a:solidFill>
                <a:schemeClr val="tx1"/>
              </a:solidFill>
            </a:endParaRPr>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124</a:t>
            </a:fld>
            <a:endParaRPr lang="zh-CN" altLang="en-US"/>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lstStyle/>
          <a:p>
            <a:r>
              <a:rPr lang="zh-CN" altLang="en-US" dirty="0"/>
              <a:t>类型表达式（续</a:t>
            </a:r>
            <a:r>
              <a:rPr lang="en-US" altLang="zh-CN" dirty="0"/>
              <a:t>3</a:t>
            </a:r>
            <a:r>
              <a:rPr lang="zh-CN" altLang="en-US" dirty="0"/>
              <a:t>）</a:t>
            </a:r>
          </a:p>
        </p:txBody>
      </p:sp>
      <p:sp>
        <p:nvSpPr>
          <p:cNvPr id="3" name="内容占位符 2"/>
          <p:cNvSpPr>
            <a:spLocks noGrp="1"/>
          </p:cNvSpPr>
          <p:nvPr>
            <p:ph idx="1"/>
          </p:nvPr>
        </p:nvSpPr>
        <p:spPr>
          <a:xfrm>
            <a:off x="539552" y="1340768"/>
            <a:ext cx="8208912" cy="4833537"/>
          </a:xfrm>
        </p:spPr>
        <p:txBody>
          <a:bodyPr>
            <a:noAutofit/>
          </a:bodyPr>
          <a:lstStyle/>
          <a:p>
            <a:pPr>
              <a:lnSpc>
                <a:spcPct val="110000"/>
              </a:lnSpc>
              <a:buNone/>
            </a:pPr>
            <a:r>
              <a:rPr lang="en-US" altLang="zh-CN" sz="2200" dirty="0"/>
              <a:t>D</a:t>
            </a:r>
            <a:r>
              <a:rPr lang="zh-CN" altLang="en-US" sz="2200" dirty="0"/>
              <a:t>、</a:t>
            </a:r>
            <a:r>
              <a:rPr lang="zh-CN" altLang="en-US" sz="2200" dirty="0">
                <a:solidFill>
                  <a:srgbClr val="FF0000"/>
                </a:solidFill>
              </a:rPr>
              <a:t>指针</a:t>
            </a:r>
            <a:r>
              <a:rPr lang="zh-CN" altLang="en-US" sz="2200" dirty="0"/>
              <a:t>：</a:t>
            </a:r>
            <a:r>
              <a:rPr lang="en-US" altLang="zh-CN" sz="2200" dirty="0"/>
              <a:t>T</a:t>
            </a:r>
            <a:r>
              <a:rPr lang="zh-CN" altLang="en-US" sz="2200" dirty="0"/>
              <a:t>为类型表达式，则</a:t>
            </a:r>
            <a:r>
              <a:rPr lang="en-US" altLang="zh-CN" sz="2200" dirty="0"/>
              <a:t>pointer(T)</a:t>
            </a:r>
            <a:r>
              <a:rPr lang="zh-CN" altLang="en-US" sz="2200" dirty="0"/>
              <a:t>为类型表达式，表示“指向类型为</a:t>
            </a:r>
            <a:r>
              <a:rPr lang="en-US" altLang="zh-CN" sz="2200" dirty="0"/>
              <a:t>T</a:t>
            </a:r>
            <a:r>
              <a:rPr lang="zh-CN" altLang="en-US" sz="2200" dirty="0"/>
              <a:t>的对象的指针”类型</a:t>
            </a:r>
            <a:endParaRPr lang="en-US" altLang="zh-CN" sz="2200" dirty="0"/>
          </a:p>
          <a:p>
            <a:pPr lvl="1" indent="-28575">
              <a:lnSpc>
                <a:spcPct val="110000"/>
              </a:lnSpc>
              <a:buNone/>
            </a:pPr>
            <a:r>
              <a:rPr lang="en-US" altLang="zh-CN" sz="2200" dirty="0"/>
              <a:t>row </a:t>
            </a:r>
            <a:r>
              <a:rPr lang="zh-CN" altLang="en-US" sz="2200" dirty="0"/>
              <a:t>*</a:t>
            </a:r>
            <a:r>
              <a:rPr lang="en-US" altLang="zh-CN" sz="2200" dirty="0"/>
              <a:t>p</a:t>
            </a:r>
            <a:r>
              <a:rPr lang="zh-CN" altLang="en-US" sz="2200" dirty="0"/>
              <a:t>；类型表达式为：</a:t>
            </a:r>
            <a:r>
              <a:rPr lang="en-US" altLang="zh-CN" sz="2200" dirty="0"/>
              <a:t>pointer(row)</a:t>
            </a:r>
          </a:p>
          <a:p>
            <a:pPr marL="406400" indent="-406400">
              <a:lnSpc>
                <a:spcPct val="110000"/>
              </a:lnSpc>
              <a:buNone/>
            </a:pPr>
            <a:r>
              <a:rPr lang="en-US" altLang="zh-CN" sz="2200" dirty="0"/>
              <a:t>E</a:t>
            </a:r>
            <a:r>
              <a:rPr lang="zh-CN" altLang="en-US" sz="2200" dirty="0"/>
              <a:t>、</a:t>
            </a:r>
            <a:r>
              <a:rPr lang="zh-CN" altLang="en-US" sz="2200" dirty="0">
                <a:solidFill>
                  <a:srgbClr val="FF0000"/>
                </a:solidFill>
              </a:rPr>
              <a:t>函数</a:t>
            </a:r>
            <a:r>
              <a:rPr lang="zh-CN" altLang="en-US" sz="2200" dirty="0"/>
              <a:t>：是一个集合“定义域”到另一个集合“值域”的映射。程序语言中，是定义域类型</a:t>
            </a:r>
            <a:r>
              <a:rPr lang="en-US" altLang="zh-CN" sz="2200" dirty="0"/>
              <a:t>D</a:t>
            </a:r>
            <a:r>
              <a:rPr lang="zh-CN" altLang="en-US" sz="2200" dirty="0"/>
              <a:t>到值域类型</a:t>
            </a:r>
            <a:r>
              <a:rPr lang="en-US" altLang="zh-CN" sz="2200" dirty="0"/>
              <a:t>R</a:t>
            </a:r>
            <a:r>
              <a:rPr lang="zh-CN" altLang="en-US" sz="2200" dirty="0"/>
              <a:t>的映射；</a:t>
            </a:r>
            <a:r>
              <a:rPr lang="en-US" altLang="zh-CN" sz="2200" dirty="0"/>
              <a:t>D</a:t>
            </a:r>
            <a:r>
              <a:rPr lang="zh-CN" altLang="en-US" sz="2200" dirty="0">
                <a:latin typeface="Comic Sans MS" pitchFamily="66" charset="0"/>
              </a:rPr>
              <a:t>→</a:t>
            </a:r>
            <a:r>
              <a:rPr lang="en-US" altLang="zh-CN" sz="2200" dirty="0"/>
              <a:t>R</a:t>
            </a:r>
          </a:p>
          <a:p>
            <a:pPr marL="1071563" lvl="1" indent="-457200">
              <a:lnSpc>
                <a:spcPct val="110000"/>
              </a:lnSpc>
              <a:buSzPct val="100000"/>
              <a:buFont typeface="+mj-ea"/>
              <a:buAutoNum type="circleNumDbPlain"/>
            </a:pPr>
            <a:r>
              <a:rPr lang="en-US" altLang="zh-CN" sz="2100" dirty="0"/>
              <a:t>%</a:t>
            </a:r>
            <a:r>
              <a:rPr lang="zh-CN" altLang="en-US" sz="2100" dirty="0"/>
              <a:t>运算符；类型表达式为：</a:t>
            </a:r>
            <a:r>
              <a:rPr lang="en-US" altLang="zh-CN" sz="2100" dirty="0">
                <a:solidFill>
                  <a:schemeClr val="tx1"/>
                </a:solidFill>
              </a:rPr>
              <a:t>(</a:t>
            </a:r>
            <a:r>
              <a:rPr lang="en-US" altLang="zh-CN" sz="2100" dirty="0" err="1">
                <a:solidFill>
                  <a:schemeClr val="tx1"/>
                </a:solidFill>
              </a:rPr>
              <a:t>int×int</a:t>
            </a:r>
            <a:r>
              <a:rPr lang="en-US" altLang="zh-CN" sz="2100" dirty="0">
                <a:solidFill>
                  <a:schemeClr val="tx1"/>
                </a:solidFill>
              </a:rPr>
              <a:t>)</a:t>
            </a:r>
            <a:r>
              <a:rPr lang="zh-CN" altLang="en-US" sz="2100" dirty="0">
                <a:solidFill>
                  <a:schemeClr val="tx1"/>
                </a:solidFill>
                <a:latin typeface="Comic Sans MS" pitchFamily="66" charset="0"/>
              </a:rPr>
              <a:t>→</a:t>
            </a:r>
            <a:r>
              <a:rPr lang="en-US" altLang="zh-CN" sz="2100" dirty="0" err="1">
                <a:solidFill>
                  <a:schemeClr val="tx1"/>
                </a:solidFill>
              </a:rPr>
              <a:t>int</a:t>
            </a:r>
            <a:endParaRPr lang="en-US" altLang="zh-CN" sz="2100" dirty="0">
              <a:solidFill>
                <a:schemeClr val="tx1"/>
              </a:solidFill>
            </a:endParaRPr>
          </a:p>
          <a:p>
            <a:pPr marL="1071563" lvl="1" indent="-457200">
              <a:lnSpc>
                <a:spcPct val="110000"/>
              </a:lnSpc>
              <a:buSzPct val="100000"/>
              <a:buFont typeface="+mj-ea"/>
              <a:buAutoNum type="circleNumDbPlain"/>
            </a:pPr>
            <a:r>
              <a:rPr lang="en-US" altLang="zh-CN" sz="2100" dirty="0" err="1"/>
              <a:t>int</a:t>
            </a:r>
            <a:r>
              <a:rPr lang="en-US" altLang="zh-CN" sz="2100" dirty="0"/>
              <a:t> *f(char </a:t>
            </a:r>
            <a:r>
              <a:rPr lang="en-US" altLang="zh-CN" sz="2100" dirty="0" err="1"/>
              <a:t>a,char</a:t>
            </a:r>
            <a:r>
              <a:rPr lang="en-US" altLang="zh-CN" sz="2100" dirty="0"/>
              <a:t> b);</a:t>
            </a:r>
            <a:r>
              <a:rPr lang="en-US" altLang="zh-CN" sz="2100" dirty="0">
                <a:solidFill>
                  <a:schemeClr val="tx1"/>
                </a:solidFill>
              </a:rPr>
              <a:t>(</a:t>
            </a:r>
            <a:r>
              <a:rPr lang="en-US" altLang="zh-CN" sz="2100" dirty="0" err="1">
                <a:solidFill>
                  <a:schemeClr val="tx1"/>
                </a:solidFill>
              </a:rPr>
              <a:t>char×char</a:t>
            </a:r>
            <a:r>
              <a:rPr lang="en-US" altLang="zh-CN" sz="2100" dirty="0">
                <a:solidFill>
                  <a:schemeClr val="tx1"/>
                </a:solidFill>
              </a:rPr>
              <a:t>)</a:t>
            </a:r>
            <a:r>
              <a:rPr lang="zh-CN" altLang="en-US" sz="2100" dirty="0">
                <a:solidFill>
                  <a:schemeClr val="tx1"/>
                </a:solidFill>
                <a:latin typeface="Comic Sans MS" pitchFamily="66" charset="0"/>
              </a:rPr>
              <a:t>→</a:t>
            </a:r>
            <a:r>
              <a:rPr lang="en-US" altLang="zh-CN" sz="2100" dirty="0">
                <a:solidFill>
                  <a:schemeClr val="tx1"/>
                </a:solidFill>
              </a:rPr>
              <a:t>pointer(integer)</a:t>
            </a:r>
          </a:p>
          <a:p>
            <a:pPr lvl="1" indent="-28575">
              <a:lnSpc>
                <a:spcPct val="110000"/>
              </a:lnSpc>
              <a:buNone/>
            </a:pPr>
            <a:r>
              <a:rPr lang="en-US" altLang="zh-CN" sz="2100" dirty="0"/>
              <a:t>C</a:t>
            </a:r>
            <a:r>
              <a:rPr lang="zh-CN" altLang="en-US" sz="2100" dirty="0"/>
              <a:t>语言、</a:t>
            </a:r>
            <a:r>
              <a:rPr lang="en-US" altLang="zh-CN" sz="2100" dirty="0" err="1"/>
              <a:t>PASCAl</a:t>
            </a:r>
            <a:r>
              <a:rPr lang="zh-CN" altLang="en-US" sz="2100" dirty="0"/>
              <a:t>语言都不考虑函数返回数组、函数类型的情况；</a:t>
            </a:r>
            <a:endParaRPr lang="en-US" altLang="zh-CN" sz="2100" dirty="0"/>
          </a:p>
          <a:p>
            <a:pPr lvl="1" indent="-28575">
              <a:lnSpc>
                <a:spcPct val="110000"/>
              </a:lnSpc>
              <a:buNone/>
            </a:pPr>
            <a:r>
              <a:rPr lang="en-US" altLang="zh-CN" sz="2100" dirty="0"/>
              <a:t>LISP</a:t>
            </a:r>
            <a:r>
              <a:rPr lang="zh-CN" altLang="en-US" sz="2100" dirty="0"/>
              <a:t>允许函数返回任意类型的对象，也可返回函数类型；</a:t>
            </a:r>
            <a:endParaRPr lang="en-US" altLang="zh-CN" sz="2100" dirty="0"/>
          </a:p>
          <a:p>
            <a:pPr lvl="1" indent="-28575">
              <a:lnSpc>
                <a:spcPct val="110000"/>
              </a:lnSpc>
              <a:buNone/>
            </a:pPr>
            <a:r>
              <a:rPr lang="zh-CN" altLang="en-US" sz="2100" dirty="0">
                <a:solidFill>
                  <a:srgbClr val="FF0000"/>
                </a:solidFill>
              </a:rPr>
              <a:t>例：</a:t>
            </a:r>
            <a:r>
              <a:rPr lang="en-US" altLang="zh-CN" sz="2100" dirty="0">
                <a:solidFill>
                  <a:schemeClr val="tx1"/>
                </a:solidFill>
              </a:rPr>
              <a:t>(integer</a:t>
            </a:r>
            <a:r>
              <a:rPr lang="zh-CN" altLang="en-US" sz="2100" dirty="0">
                <a:solidFill>
                  <a:schemeClr val="tx1"/>
                </a:solidFill>
                <a:latin typeface="Comic Sans MS" pitchFamily="66" charset="0"/>
              </a:rPr>
              <a:t>→</a:t>
            </a:r>
            <a:r>
              <a:rPr lang="en-US" altLang="zh-CN" sz="2100" dirty="0">
                <a:solidFill>
                  <a:schemeClr val="tx1"/>
                </a:solidFill>
              </a:rPr>
              <a:t>integer)</a:t>
            </a:r>
            <a:r>
              <a:rPr lang="zh-CN" altLang="en-US" sz="2100" dirty="0">
                <a:solidFill>
                  <a:schemeClr val="tx1"/>
                </a:solidFill>
                <a:latin typeface="Comic Sans MS" pitchFamily="66" charset="0"/>
              </a:rPr>
              <a:t>→</a:t>
            </a:r>
            <a:r>
              <a:rPr lang="en-US" altLang="zh-CN" sz="2100" dirty="0">
                <a:solidFill>
                  <a:schemeClr val="tx1"/>
                </a:solidFill>
              </a:rPr>
              <a:t>(integer</a:t>
            </a:r>
            <a:r>
              <a:rPr lang="zh-CN" altLang="en-US" sz="2100" dirty="0">
                <a:solidFill>
                  <a:schemeClr val="tx1"/>
                </a:solidFill>
                <a:latin typeface="Comic Sans MS" pitchFamily="66" charset="0"/>
              </a:rPr>
              <a:t>→</a:t>
            </a:r>
            <a:r>
              <a:rPr lang="en-US" altLang="zh-CN" sz="2100" dirty="0">
                <a:solidFill>
                  <a:schemeClr val="tx1"/>
                </a:solidFill>
              </a:rPr>
              <a:t>integer)</a:t>
            </a:r>
            <a:endParaRPr lang="zh-CN" altLang="en-US" sz="2100" dirty="0">
              <a:solidFill>
                <a:schemeClr val="tx1"/>
              </a:solidFill>
            </a:endParaRPr>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125</a:t>
            </a:fld>
            <a:endParaRPr lang="zh-CN" altLang="en-US"/>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65637"/>
            <a:ext cx="8229600" cy="778098"/>
          </a:xfrm>
        </p:spPr>
        <p:txBody>
          <a:bodyPr/>
          <a:lstStyle/>
          <a:p>
            <a:r>
              <a:rPr lang="zh-CN" altLang="en-US" dirty="0"/>
              <a:t>图表示类型表达式</a:t>
            </a:r>
          </a:p>
        </p:txBody>
      </p:sp>
      <p:sp>
        <p:nvSpPr>
          <p:cNvPr id="3" name="内容占位符 2"/>
          <p:cNvSpPr>
            <a:spLocks noGrp="1"/>
          </p:cNvSpPr>
          <p:nvPr>
            <p:ph idx="1"/>
          </p:nvPr>
        </p:nvSpPr>
        <p:spPr>
          <a:xfrm>
            <a:off x="899592" y="1268760"/>
            <a:ext cx="5877653" cy="576064"/>
          </a:xfrm>
        </p:spPr>
        <p:txBody>
          <a:bodyPr/>
          <a:lstStyle/>
          <a:p>
            <a:pPr>
              <a:buNone/>
            </a:pPr>
            <a:r>
              <a:rPr lang="en-US" altLang="zh-CN" dirty="0"/>
              <a:t>(</a:t>
            </a:r>
            <a:r>
              <a:rPr lang="en-US" altLang="zh-CN" dirty="0" err="1"/>
              <a:t>char×char</a:t>
            </a:r>
            <a:r>
              <a:rPr lang="en-US" altLang="zh-CN" dirty="0"/>
              <a:t>)</a:t>
            </a:r>
            <a:r>
              <a:rPr lang="zh-CN" altLang="en-US" dirty="0">
                <a:latin typeface="Comic Sans MS" pitchFamily="66" charset="0"/>
              </a:rPr>
              <a:t>→</a:t>
            </a:r>
            <a:r>
              <a:rPr lang="en-US" altLang="zh-CN" dirty="0"/>
              <a:t>pointer(integer)</a:t>
            </a:r>
            <a:endParaRPr lang="zh-CN" altLang="en-US" dirty="0"/>
          </a:p>
        </p:txBody>
      </p:sp>
      <p:sp>
        <p:nvSpPr>
          <p:cNvPr id="4" name="灯片编号占位符 3"/>
          <p:cNvSpPr>
            <a:spLocks noGrp="1"/>
          </p:cNvSpPr>
          <p:nvPr>
            <p:ph type="sldNum" sz="quarter" idx="12"/>
          </p:nvPr>
        </p:nvSpPr>
        <p:spPr>
          <a:xfrm>
            <a:off x="7956376" y="6356350"/>
            <a:ext cx="730424" cy="365125"/>
          </a:xfrm>
        </p:spPr>
        <p:txBody>
          <a:bodyPr/>
          <a:lstStyle/>
          <a:p>
            <a:fld id="{2A6D858B-1E97-4F06-B8D0-6BAC990F4689}" type="slidenum">
              <a:rPr lang="zh-CN" altLang="en-US" smtClean="0"/>
              <a:pPr/>
              <a:t>126</a:t>
            </a:fld>
            <a:endParaRPr lang="zh-CN" altLang="en-US"/>
          </a:p>
        </p:txBody>
      </p:sp>
      <p:grpSp>
        <p:nvGrpSpPr>
          <p:cNvPr id="37" name="组合 36"/>
          <p:cNvGrpSpPr/>
          <p:nvPr/>
        </p:nvGrpSpPr>
        <p:grpSpPr>
          <a:xfrm>
            <a:off x="296525" y="2483895"/>
            <a:ext cx="8685965" cy="2880320"/>
            <a:chOff x="296525" y="2483895"/>
            <a:chExt cx="8685965" cy="2880320"/>
          </a:xfrm>
        </p:grpSpPr>
        <p:sp>
          <p:nvSpPr>
            <p:cNvPr id="34" name="圆角矩形 33"/>
            <p:cNvSpPr/>
            <p:nvPr/>
          </p:nvSpPr>
          <p:spPr>
            <a:xfrm>
              <a:off x="4707015" y="2483895"/>
              <a:ext cx="4275475" cy="2880320"/>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296525" y="2483895"/>
              <a:ext cx="4275475" cy="288032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20"/>
            <p:cNvGrpSpPr/>
            <p:nvPr/>
          </p:nvGrpSpPr>
          <p:grpSpPr>
            <a:xfrm>
              <a:off x="323528" y="2492896"/>
              <a:ext cx="4248472" cy="2574286"/>
              <a:chOff x="35496" y="2852936"/>
              <a:chExt cx="4248472" cy="2574286"/>
            </a:xfrm>
          </p:grpSpPr>
          <p:sp>
            <p:nvSpPr>
              <p:cNvPr id="6" name="矩形 5"/>
              <p:cNvSpPr/>
              <p:nvPr/>
            </p:nvSpPr>
            <p:spPr>
              <a:xfrm>
                <a:off x="2915816" y="3789040"/>
                <a:ext cx="1368152"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楷体" pitchFamily="49" charset="-122"/>
                    <a:ea typeface="楷体" pitchFamily="49" charset="-122"/>
                  </a:rPr>
                  <a:t>pointer</a:t>
                </a:r>
                <a:endParaRPr lang="zh-CN" altLang="en-US" sz="2400" dirty="0">
                  <a:solidFill>
                    <a:schemeClr val="tx1"/>
                  </a:solidFill>
                  <a:latin typeface="楷体" pitchFamily="49" charset="-122"/>
                  <a:ea typeface="楷体" pitchFamily="49" charset="-122"/>
                </a:endParaRPr>
              </a:p>
            </p:txBody>
          </p:sp>
          <p:sp>
            <p:nvSpPr>
              <p:cNvPr id="7" name="矩形 6"/>
              <p:cNvSpPr/>
              <p:nvPr/>
            </p:nvSpPr>
            <p:spPr>
              <a:xfrm>
                <a:off x="1979712" y="2852936"/>
                <a:ext cx="720080"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Comic Sans MS" pitchFamily="66" charset="0"/>
                    <a:ea typeface="楷体" pitchFamily="49" charset="-122"/>
                  </a:rPr>
                  <a:t>→</a:t>
                </a:r>
              </a:p>
            </p:txBody>
          </p:sp>
          <p:sp>
            <p:nvSpPr>
              <p:cNvPr id="8" name="矩形 7"/>
              <p:cNvSpPr/>
              <p:nvPr/>
            </p:nvSpPr>
            <p:spPr>
              <a:xfrm>
                <a:off x="899592" y="3861048"/>
                <a:ext cx="79208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楷体" pitchFamily="49" charset="-122"/>
                    <a:ea typeface="楷体" pitchFamily="49" charset="-122"/>
                  </a:rPr>
                  <a:t>×</a:t>
                </a:r>
                <a:endParaRPr lang="zh-CN" altLang="en-US" sz="2400" dirty="0">
                  <a:solidFill>
                    <a:schemeClr val="tx1"/>
                  </a:solidFill>
                  <a:latin typeface="楷体" pitchFamily="49" charset="-122"/>
                  <a:ea typeface="楷体" pitchFamily="49" charset="-122"/>
                </a:endParaRPr>
              </a:p>
            </p:txBody>
          </p:sp>
          <p:sp>
            <p:nvSpPr>
              <p:cNvPr id="9" name="矩形 8"/>
              <p:cNvSpPr/>
              <p:nvPr/>
            </p:nvSpPr>
            <p:spPr>
              <a:xfrm>
                <a:off x="35496" y="4995174"/>
                <a:ext cx="936104"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楷体" pitchFamily="49" charset="-122"/>
                    <a:ea typeface="楷体" pitchFamily="49" charset="-122"/>
                  </a:rPr>
                  <a:t>char</a:t>
                </a:r>
                <a:endParaRPr lang="zh-CN" altLang="en-US" sz="2400" dirty="0">
                  <a:solidFill>
                    <a:schemeClr val="tx1"/>
                  </a:solidFill>
                  <a:latin typeface="楷体" pitchFamily="49" charset="-122"/>
                  <a:ea typeface="楷体" pitchFamily="49" charset="-122"/>
                </a:endParaRPr>
              </a:p>
            </p:txBody>
          </p:sp>
          <p:sp>
            <p:nvSpPr>
              <p:cNvPr id="10" name="矩形 9"/>
              <p:cNvSpPr/>
              <p:nvPr/>
            </p:nvSpPr>
            <p:spPr>
              <a:xfrm>
                <a:off x="1619672" y="4995174"/>
                <a:ext cx="86409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楷体" pitchFamily="49" charset="-122"/>
                    <a:ea typeface="楷体" pitchFamily="49" charset="-122"/>
                  </a:rPr>
                  <a:t>char</a:t>
                </a:r>
                <a:endParaRPr lang="zh-CN" altLang="en-US" sz="2400" dirty="0">
                  <a:solidFill>
                    <a:schemeClr val="tx1"/>
                  </a:solidFill>
                  <a:latin typeface="楷体" pitchFamily="49" charset="-122"/>
                  <a:ea typeface="楷体" pitchFamily="49" charset="-122"/>
                </a:endParaRPr>
              </a:p>
            </p:txBody>
          </p:sp>
          <p:sp>
            <p:nvSpPr>
              <p:cNvPr id="11" name="矩形 10"/>
              <p:cNvSpPr/>
              <p:nvPr/>
            </p:nvSpPr>
            <p:spPr>
              <a:xfrm>
                <a:off x="2915816" y="4995174"/>
                <a:ext cx="1368152"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楷体" pitchFamily="49" charset="-122"/>
                    <a:ea typeface="楷体" pitchFamily="49" charset="-122"/>
                  </a:rPr>
                  <a:t>integer</a:t>
                </a:r>
                <a:endParaRPr lang="zh-CN" altLang="en-US" sz="2400" dirty="0">
                  <a:solidFill>
                    <a:schemeClr val="tx1"/>
                  </a:solidFill>
                  <a:latin typeface="楷体" pitchFamily="49" charset="-122"/>
                  <a:ea typeface="楷体" pitchFamily="49" charset="-122"/>
                </a:endParaRPr>
              </a:p>
            </p:txBody>
          </p:sp>
          <p:cxnSp>
            <p:nvCxnSpPr>
              <p:cNvPr id="13" name="直接连接符 12"/>
              <p:cNvCxnSpPr/>
              <p:nvPr/>
            </p:nvCxnSpPr>
            <p:spPr>
              <a:xfrm flipH="1">
                <a:off x="1475656" y="3212976"/>
                <a:ext cx="648072" cy="6480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483840" y="3212976"/>
                <a:ext cx="648000" cy="648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467544" y="4365104"/>
                <a:ext cx="648072" cy="6480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flipV="1">
                <a:off x="1403648" y="4365104"/>
                <a:ext cx="648000" cy="648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3563888" y="4293096"/>
                <a:ext cx="0" cy="7200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组合 36"/>
            <p:cNvGrpSpPr/>
            <p:nvPr/>
          </p:nvGrpSpPr>
          <p:grpSpPr>
            <a:xfrm>
              <a:off x="5202070" y="2564904"/>
              <a:ext cx="3384480" cy="2620052"/>
              <a:chOff x="5219968" y="3140968"/>
              <a:chExt cx="3384480" cy="2620052"/>
            </a:xfrm>
          </p:grpSpPr>
          <p:grpSp>
            <p:nvGrpSpPr>
              <p:cNvPr id="15" name="组合 21"/>
              <p:cNvGrpSpPr/>
              <p:nvPr/>
            </p:nvGrpSpPr>
            <p:grpSpPr>
              <a:xfrm>
                <a:off x="5219968" y="3140968"/>
                <a:ext cx="3384480" cy="2620052"/>
                <a:chOff x="899488" y="2852936"/>
                <a:chExt cx="3384480" cy="2620052"/>
              </a:xfrm>
            </p:grpSpPr>
            <p:sp>
              <p:nvSpPr>
                <p:cNvPr id="23" name="矩形 22"/>
                <p:cNvSpPr/>
                <p:nvPr/>
              </p:nvSpPr>
              <p:spPr>
                <a:xfrm>
                  <a:off x="2915816" y="3789040"/>
                  <a:ext cx="1368152"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楷体" pitchFamily="49" charset="-122"/>
                      <a:ea typeface="楷体" pitchFamily="49" charset="-122"/>
                    </a:rPr>
                    <a:t>pointer</a:t>
                  </a:r>
                  <a:endParaRPr lang="zh-CN" altLang="en-US" sz="2400" dirty="0">
                    <a:solidFill>
                      <a:schemeClr val="tx1"/>
                    </a:solidFill>
                    <a:latin typeface="楷体" pitchFamily="49" charset="-122"/>
                    <a:ea typeface="楷体" pitchFamily="49" charset="-122"/>
                  </a:endParaRPr>
                </a:p>
              </p:txBody>
            </p:sp>
            <p:sp>
              <p:nvSpPr>
                <p:cNvPr id="24" name="矩形 23"/>
                <p:cNvSpPr/>
                <p:nvPr/>
              </p:nvSpPr>
              <p:spPr>
                <a:xfrm>
                  <a:off x="1979712" y="2852936"/>
                  <a:ext cx="720080"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Comic Sans MS" pitchFamily="66" charset="0"/>
                      <a:ea typeface="楷体" pitchFamily="49" charset="-122"/>
                    </a:rPr>
                    <a:t>→</a:t>
                  </a:r>
                </a:p>
              </p:txBody>
            </p:sp>
            <p:sp>
              <p:nvSpPr>
                <p:cNvPr id="25" name="矩形 24"/>
                <p:cNvSpPr/>
                <p:nvPr/>
              </p:nvSpPr>
              <p:spPr>
                <a:xfrm>
                  <a:off x="899592" y="3861048"/>
                  <a:ext cx="936000"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楷体" pitchFamily="49" charset="-122"/>
                      <a:ea typeface="楷体" pitchFamily="49" charset="-122"/>
                    </a:rPr>
                    <a:t>×</a:t>
                  </a:r>
                  <a:endParaRPr lang="zh-CN" altLang="en-US" sz="2400" dirty="0">
                    <a:solidFill>
                      <a:schemeClr val="tx1"/>
                    </a:solidFill>
                    <a:latin typeface="楷体" pitchFamily="49" charset="-122"/>
                    <a:ea typeface="楷体" pitchFamily="49" charset="-122"/>
                  </a:endParaRPr>
                </a:p>
              </p:txBody>
            </p:sp>
            <p:sp>
              <p:nvSpPr>
                <p:cNvPr id="26" name="矩形 25"/>
                <p:cNvSpPr/>
                <p:nvPr/>
              </p:nvSpPr>
              <p:spPr>
                <a:xfrm>
                  <a:off x="899488" y="5040940"/>
                  <a:ext cx="936104"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楷体" pitchFamily="49" charset="-122"/>
                      <a:ea typeface="楷体" pitchFamily="49" charset="-122"/>
                    </a:rPr>
                    <a:t>char</a:t>
                  </a:r>
                  <a:endParaRPr lang="zh-CN" altLang="en-US" sz="2400" dirty="0">
                    <a:solidFill>
                      <a:schemeClr val="tx1"/>
                    </a:solidFill>
                    <a:latin typeface="楷体" pitchFamily="49" charset="-122"/>
                    <a:ea typeface="楷体" pitchFamily="49" charset="-122"/>
                  </a:endParaRPr>
                </a:p>
              </p:txBody>
            </p:sp>
            <p:sp>
              <p:nvSpPr>
                <p:cNvPr id="28" name="矩形 27"/>
                <p:cNvSpPr/>
                <p:nvPr/>
              </p:nvSpPr>
              <p:spPr>
                <a:xfrm>
                  <a:off x="2915816" y="4995174"/>
                  <a:ext cx="1368152"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楷体" pitchFamily="49" charset="-122"/>
                      <a:ea typeface="楷体" pitchFamily="49" charset="-122"/>
                    </a:rPr>
                    <a:t>integer</a:t>
                  </a:r>
                  <a:endParaRPr lang="zh-CN" altLang="en-US" sz="2400" dirty="0">
                    <a:solidFill>
                      <a:schemeClr val="tx1"/>
                    </a:solidFill>
                    <a:latin typeface="楷体" pitchFamily="49" charset="-122"/>
                    <a:ea typeface="楷体" pitchFamily="49" charset="-122"/>
                  </a:endParaRPr>
                </a:p>
              </p:txBody>
            </p:sp>
            <p:cxnSp>
              <p:nvCxnSpPr>
                <p:cNvPr id="29" name="直接连接符 28"/>
                <p:cNvCxnSpPr/>
                <p:nvPr/>
              </p:nvCxnSpPr>
              <p:spPr>
                <a:xfrm flipH="1">
                  <a:off x="1475656" y="3212976"/>
                  <a:ext cx="648072" cy="6480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2483840" y="3212976"/>
                  <a:ext cx="648000" cy="648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3563888" y="4293096"/>
                  <a:ext cx="0" cy="7200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 name="任意多边形 34"/>
              <p:cNvSpPr/>
              <p:nvPr/>
            </p:nvSpPr>
            <p:spPr>
              <a:xfrm>
                <a:off x="5240085" y="4454013"/>
                <a:ext cx="287594" cy="988142"/>
              </a:xfrm>
              <a:custGeom>
                <a:avLst/>
                <a:gdLst>
                  <a:gd name="connsiteX0" fmla="*/ 287594 w 287594"/>
                  <a:gd name="connsiteY0" fmla="*/ 988142 h 988142"/>
                  <a:gd name="connsiteX1" fmla="*/ 7374 w 287594"/>
                  <a:gd name="connsiteY1" fmla="*/ 545690 h 988142"/>
                  <a:gd name="connsiteX2" fmla="*/ 243348 w 287594"/>
                  <a:gd name="connsiteY2" fmla="*/ 0 h 988142"/>
                </a:gdLst>
                <a:ahLst/>
                <a:cxnLst>
                  <a:cxn ang="0">
                    <a:pos x="connsiteX0" y="connsiteY0"/>
                  </a:cxn>
                  <a:cxn ang="0">
                    <a:pos x="connsiteX1" y="connsiteY1"/>
                  </a:cxn>
                  <a:cxn ang="0">
                    <a:pos x="connsiteX2" y="connsiteY2"/>
                  </a:cxn>
                </a:cxnLst>
                <a:rect l="l" t="t" r="r" b="b"/>
                <a:pathLst>
                  <a:path w="287594" h="988142">
                    <a:moveTo>
                      <a:pt x="287594" y="988142"/>
                    </a:moveTo>
                    <a:cubicBezTo>
                      <a:pt x="151171" y="849261"/>
                      <a:pt x="14748" y="710380"/>
                      <a:pt x="7374" y="545690"/>
                    </a:cubicBezTo>
                    <a:cubicBezTo>
                      <a:pt x="0" y="381000"/>
                      <a:pt x="121674" y="190500"/>
                      <a:pt x="243348" y="0"/>
                    </a:cubicBez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任意多边形 35"/>
              <p:cNvSpPr/>
              <p:nvPr/>
            </p:nvSpPr>
            <p:spPr>
              <a:xfrm flipH="1">
                <a:off x="5814138" y="4454013"/>
                <a:ext cx="288470" cy="988142"/>
              </a:xfrm>
              <a:custGeom>
                <a:avLst/>
                <a:gdLst>
                  <a:gd name="connsiteX0" fmla="*/ 287594 w 287594"/>
                  <a:gd name="connsiteY0" fmla="*/ 988142 h 988142"/>
                  <a:gd name="connsiteX1" fmla="*/ 7374 w 287594"/>
                  <a:gd name="connsiteY1" fmla="*/ 545690 h 988142"/>
                  <a:gd name="connsiteX2" fmla="*/ 243348 w 287594"/>
                  <a:gd name="connsiteY2" fmla="*/ 0 h 988142"/>
                </a:gdLst>
                <a:ahLst/>
                <a:cxnLst>
                  <a:cxn ang="0">
                    <a:pos x="connsiteX0" y="connsiteY0"/>
                  </a:cxn>
                  <a:cxn ang="0">
                    <a:pos x="connsiteX1" y="connsiteY1"/>
                  </a:cxn>
                  <a:cxn ang="0">
                    <a:pos x="connsiteX2" y="connsiteY2"/>
                  </a:cxn>
                </a:cxnLst>
                <a:rect l="l" t="t" r="r" b="b"/>
                <a:pathLst>
                  <a:path w="287594" h="988142">
                    <a:moveTo>
                      <a:pt x="287594" y="988142"/>
                    </a:moveTo>
                    <a:cubicBezTo>
                      <a:pt x="151171" y="849261"/>
                      <a:pt x="14748" y="710380"/>
                      <a:pt x="7374" y="545690"/>
                    </a:cubicBezTo>
                    <a:cubicBezTo>
                      <a:pt x="0" y="381000"/>
                      <a:pt x="121674" y="190500"/>
                      <a:pt x="243348" y="0"/>
                    </a:cubicBez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04112"/>
          </a:xfrm>
        </p:spPr>
        <p:txBody>
          <a:bodyPr/>
          <a:lstStyle/>
          <a:p>
            <a:r>
              <a:rPr lang="zh-CN" altLang="en-US" dirty="0"/>
              <a:t>描述类型系统的语言</a:t>
            </a:r>
          </a:p>
        </p:txBody>
      </p:sp>
      <p:sp>
        <p:nvSpPr>
          <p:cNvPr id="3" name="内容占位符 2"/>
          <p:cNvSpPr>
            <a:spLocks noGrp="1"/>
          </p:cNvSpPr>
          <p:nvPr>
            <p:ph idx="1"/>
          </p:nvPr>
        </p:nvSpPr>
        <p:spPr>
          <a:xfrm>
            <a:off x="457200" y="1403776"/>
            <a:ext cx="8229600" cy="4590509"/>
          </a:xfrm>
        </p:spPr>
        <p:txBody>
          <a:bodyPr>
            <a:normAutofit/>
          </a:bodyPr>
          <a:lstStyle/>
          <a:p>
            <a:pPr>
              <a:lnSpc>
                <a:spcPct val="110000"/>
              </a:lnSpc>
            </a:pPr>
            <a:r>
              <a:rPr lang="zh-CN" altLang="en-US" sz="2400" dirty="0"/>
              <a:t>类型系统主要用来说明编程语言的定型规则，</a:t>
            </a:r>
            <a:r>
              <a:rPr lang="zh-CN" altLang="en-US" sz="2400" dirty="0">
                <a:solidFill>
                  <a:srgbClr val="FF0000"/>
                </a:solidFill>
              </a:rPr>
              <a:t>它独立于类型检查算法</a:t>
            </a:r>
            <a:r>
              <a:rPr lang="zh-CN" altLang="en-US" sz="2400" dirty="0"/>
              <a:t>；</a:t>
            </a:r>
            <a:endParaRPr lang="en-US" altLang="zh-CN" sz="2400" dirty="0"/>
          </a:p>
          <a:p>
            <a:pPr>
              <a:lnSpc>
                <a:spcPct val="110000"/>
              </a:lnSpc>
            </a:pPr>
            <a:r>
              <a:rPr lang="zh-CN" altLang="en-US" sz="2400" dirty="0"/>
              <a:t>定义一个类型系统，一种重要的设计目标是存在有效的类型检查算法；</a:t>
            </a:r>
          </a:p>
          <a:p>
            <a:pPr>
              <a:lnSpc>
                <a:spcPct val="110000"/>
              </a:lnSpc>
            </a:pPr>
            <a:r>
              <a:rPr lang="zh-CN" altLang="en-US" sz="2400" dirty="0"/>
              <a:t>类型系统的基本概念可用于各类语言，包括函数式语言、命令式语言和并行语言等；</a:t>
            </a:r>
          </a:p>
          <a:p>
            <a:pPr>
              <a:lnSpc>
                <a:spcPct val="110000"/>
              </a:lnSpc>
            </a:pPr>
            <a:r>
              <a:rPr lang="zh-CN" altLang="en-US" sz="2400" dirty="0"/>
              <a:t>我们后面讨论用形式方法来描述类型系统；</a:t>
            </a:r>
            <a:endParaRPr lang="en-US" altLang="zh-CN" sz="2400" dirty="0"/>
          </a:p>
          <a:p>
            <a:pPr lvl="1">
              <a:lnSpc>
                <a:spcPct val="110000"/>
              </a:lnSpc>
            </a:pPr>
            <a:r>
              <a:rPr lang="zh-CN" altLang="en-US" dirty="0"/>
              <a:t>对于</a:t>
            </a:r>
            <a:r>
              <a:rPr lang="zh-CN" altLang="en-US" dirty="0">
                <a:solidFill>
                  <a:srgbClr val="FF0000"/>
                </a:solidFill>
              </a:rPr>
              <a:t>实例语言</a:t>
            </a:r>
            <a:r>
              <a:rPr lang="zh-CN" altLang="en-US" dirty="0"/>
              <a:t>：先定义语法，再给出类型系统的形式描述，最后写出类型检查的翻译模式。</a:t>
            </a:r>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127</a:t>
            </a:fld>
            <a:endParaRPr lang="zh-CN" altLang="en-US"/>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3635"/>
            <a:ext cx="8229600" cy="769097"/>
          </a:xfrm>
        </p:spPr>
        <p:txBody>
          <a:bodyPr>
            <a:noAutofit/>
          </a:bodyPr>
          <a:lstStyle/>
          <a:p>
            <a:r>
              <a:rPr lang="zh-CN" altLang="en-US" dirty="0"/>
              <a:t>描述类型系统的语言（续</a:t>
            </a:r>
            <a:r>
              <a:rPr lang="en-US" altLang="zh-CN" dirty="0"/>
              <a:t>1</a:t>
            </a:r>
            <a:r>
              <a:rPr lang="zh-CN" altLang="en-US" dirty="0"/>
              <a:t>）</a:t>
            </a:r>
          </a:p>
        </p:txBody>
      </p:sp>
      <p:sp>
        <p:nvSpPr>
          <p:cNvPr id="3" name="内容占位符 2"/>
          <p:cNvSpPr>
            <a:spLocks noGrp="1"/>
          </p:cNvSpPr>
          <p:nvPr>
            <p:ph idx="1"/>
          </p:nvPr>
        </p:nvSpPr>
        <p:spPr>
          <a:xfrm>
            <a:off x="457200" y="998730"/>
            <a:ext cx="8229600" cy="1125125"/>
          </a:xfrm>
        </p:spPr>
        <p:txBody>
          <a:bodyPr>
            <a:noAutofit/>
          </a:bodyPr>
          <a:lstStyle/>
          <a:p>
            <a:r>
              <a:rPr lang="zh-CN" altLang="en-US" sz="2400" dirty="0">
                <a:solidFill>
                  <a:srgbClr val="FF0000"/>
                </a:solidFill>
              </a:rPr>
              <a:t>类型系统是一种逻辑系统</a:t>
            </a:r>
            <a:r>
              <a:rPr lang="zh-CN" altLang="en-US" sz="2400" dirty="0"/>
              <a:t>；</a:t>
            </a:r>
            <a:endParaRPr lang="en-US" altLang="zh-CN" sz="2400" dirty="0"/>
          </a:p>
          <a:p>
            <a:r>
              <a:rPr lang="zh-CN" altLang="en-US" sz="2400" dirty="0"/>
              <a:t>逻辑系统形式化与类型系统形式化的对照：</a:t>
            </a:r>
          </a:p>
        </p:txBody>
      </p:sp>
      <p:sp>
        <p:nvSpPr>
          <p:cNvPr id="4" name="灯片编号占位符 3"/>
          <p:cNvSpPr>
            <a:spLocks noGrp="1"/>
          </p:cNvSpPr>
          <p:nvPr>
            <p:ph type="sldNum" sz="quarter" idx="12"/>
          </p:nvPr>
        </p:nvSpPr>
        <p:spPr>
          <a:xfrm>
            <a:off x="8082390" y="6356350"/>
            <a:ext cx="604410" cy="365125"/>
          </a:xfrm>
        </p:spPr>
        <p:txBody>
          <a:bodyPr/>
          <a:lstStyle/>
          <a:p>
            <a:fld id="{2A6D858B-1E97-4F06-B8D0-6BAC990F4689}" type="slidenum">
              <a:rPr lang="zh-CN" altLang="en-US" smtClean="0"/>
              <a:pPr/>
              <a:t>128</a:t>
            </a:fld>
            <a:endParaRPr lang="zh-CN" altLang="en-US"/>
          </a:p>
        </p:txBody>
      </p:sp>
      <p:graphicFrame>
        <p:nvGraphicFramePr>
          <p:cNvPr id="9" name="表格 8"/>
          <p:cNvGraphicFramePr>
            <a:graphicFrameLocks noGrp="1"/>
          </p:cNvGraphicFramePr>
          <p:nvPr/>
        </p:nvGraphicFramePr>
        <p:xfrm>
          <a:off x="665565" y="2078851"/>
          <a:ext cx="8046895" cy="2250248"/>
        </p:xfrm>
        <a:graphic>
          <a:graphicData uri="http://schemas.openxmlformats.org/drawingml/2006/table">
            <a:tbl>
              <a:tblPr/>
              <a:tblGrid>
                <a:gridCol w="2781310">
                  <a:extLst>
                    <a:ext uri="{9D8B030D-6E8A-4147-A177-3AD203B41FA5}">
                      <a16:colId xmlns:a16="http://schemas.microsoft.com/office/drawing/2014/main" val="20000"/>
                    </a:ext>
                  </a:extLst>
                </a:gridCol>
                <a:gridCol w="5265585">
                  <a:extLst>
                    <a:ext uri="{9D8B030D-6E8A-4147-A177-3AD203B41FA5}">
                      <a16:colId xmlns:a16="http://schemas.microsoft.com/office/drawing/2014/main" val="20001"/>
                    </a:ext>
                  </a:extLst>
                </a:gridCol>
              </a:tblGrid>
              <a:tr h="56256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aseline="0" dirty="0">
                          <a:solidFill>
                            <a:schemeClr val="tx1"/>
                          </a:solidFill>
                          <a:latin typeface="楷体" pitchFamily="49" charset="-122"/>
                          <a:ea typeface="楷体" pitchFamily="49" charset="-122"/>
                          <a:sym typeface="Symbol" pitchFamily="18" charset="2"/>
                        </a:rPr>
                        <a:t>逻辑系统</a:t>
                      </a:r>
                      <a:endParaRPr lang="en-US" altLang="zh-CN" sz="2000" baseline="0" dirty="0">
                        <a:solidFill>
                          <a:schemeClr val="tx1"/>
                        </a:solidFill>
                        <a:latin typeface="楷体" pitchFamily="49" charset="-122"/>
                        <a:ea typeface="楷体" pitchFamily="49" charset="-122"/>
                        <a:sym typeface="Symbol" pitchFamily="18" charset="2"/>
                      </a:endParaRPr>
                    </a:p>
                  </a:txBody>
                  <a:tcPr marL="90000" marR="90000" marT="46800" marB="46800" anchor="ct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aseline="0" dirty="0">
                          <a:solidFill>
                            <a:schemeClr val="tx1"/>
                          </a:solidFill>
                          <a:latin typeface="楷体" pitchFamily="49" charset="-122"/>
                          <a:ea typeface="楷体" pitchFamily="49" charset="-122"/>
                        </a:rPr>
                        <a:t>类型系统</a:t>
                      </a: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0"/>
                  </a:ext>
                </a:extLst>
              </a:tr>
              <a:tr h="5625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aseline="0" dirty="0">
                          <a:solidFill>
                            <a:schemeClr val="tx1"/>
                          </a:solidFill>
                          <a:latin typeface="楷体" pitchFamily="49" charset="-122"/>
                          <a:ea typeface="楷体" pitchFamily="49" charset="-122"/>
                          <a:sym typeface="Symbol" pitchFamily="18" charset="2"/>
                        </a:rPr>
                        <a:t>命题表达式：</a:t>
                      </a:r>
                      <a:r>
                        <a:rPr lang="en-US" altLang="zh-CN" sz="2000" baseline="0" dirty="0">
                          <a:solidFill>
                            <a:schemeClr val="tx1"/>
                          </a:solidFill>
                          <a:latin typeface="楷体" pitchFamily="49" charset="-122"/>
                          <a:ea typeface="楷体" pitchFamily="49" charset="-122"/>
                          <a:sym typeface="Symbol" pitchFamily="18" charset="2"/>
                        </a:rPr>
                        <a:t>P</a:t>
                      </a:r>
                      <a:r>
                        <a:rPr lang="zh-CN" altLang="en-US" sz="2000" baseline="0" dirty="0">
                          <a:solidFill>
                            <a:schemeClr val="tx1"/>
                          </a:solidFill>
                          <a:latin typeface="楷体" pitchFamily="49" charset="-122"/>
                          <a:ea typeface="楷体" pitchFamily="49" charset="-122"/>
                          <a:sym typeface="Symbol" pitchFamily="18" charset="2"/>
                        </a:rPr>
                        <a:t>，</a:t>
                      </a:r>
                      <a:r>
                        <a:rPr lang="en-US" altLang="zh-CN" sz="2000" baseline="0" dirty="0">
                          <a:solidFill>
                            <a:schemeClr val="tx1"/>
                          </a:solidFill>
                          <a:latin typeface="楷体" pitchFamily="49" charset="-122"/>
                          <a:ea typeface="楷体" pitchFamily="49" charset="-122"/>
                          <a:sym typeface="Symbol" pitchFamily="18" charset="2"/>
                        </a:rPr>
                        <a:t>W</a:t>
                      </a:r>
                      <a:r>
                        <a:rPr lang="zh-CN" altLang="en-US" sz="2000" dirty="0">
                          <a:latin typeface="楷体" pitchFamily="49" charset="-122"/>
                          <a:ea typeface="楷体" pitchFamily="49" charset="-122"/>
                          <a:sym typeface="Symbol" pitchFamily="18" charset="2"/>
                        </a:rPr>
                        <a:t></a:t>
                      </a:r>
                      <a:r>
                        <a:rPr lang="en-US" altLang="zh-CN" sz="2000" dirty="0">
                          <a:latin typeface="楷体" pitchFamily="49" charset="-122"/>
                          <a:ea typeface="楷体" pitchFamily="49" charset="-122"/>
                          <a:sym typeface="Symbol" pitchFamily="18" charset="2"/>
                        </a:rPr>
                        <a:t>N</a:t>
                      </a:r>
                      <a:endParaRPr lang="en-US" altLang="zh-CN" sz="2000" baseline="0" dirty="0">
                        <a:solidFill>
                          <a:schemeClr val="tx1"/>
                        </a:solidFill>
                        <a:latin typeface="楷体" pitchFamily="49" charset="-122"/>
                        <a:ea typeface="楷体" pitchFamily="49" charset="-122"/>
                        <a:sym typeface="Symbol" pitchFamily="18" charset="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aseline="0" dirty="0">
                          <a:solidFill>
                            <a:schemeClr val="tx1"/>
                          </a:solidFill>
                          <a:latin typeface="楷体" pitchFamily="49" charset="-122"/>
                          <a:ea typeface="楷体" pitchFamily="49" charset="-122"/>
                        </a:rPr>
                        <a:t>类型表达式：</a:t>
                      </a:r>
                      <a:r>
                        <a:rPr lang="en-US" altLang="zh-CN" sz="2000" baseline="0" dirty="0" err="1">
                          <a:solidFill>
                            <a:schemeClr val="tx1"/>
                          </a:solidFill>
                          <a:latin typeface="楷体" pitchFamily="49" charset="-122"/>
                          <a:ea typeface="楷体" pitchFamily="49" charset="-122"/>
                        </a:rPr>
                        <a:t>int</a:t>
                      </a:r>
                      <a:r>
                        <a:rPr lang="zh-CN" altLang="en-US" sz="2000" baseline="0" dirty="0">
                          <a:solidFill>
                            <a:schemeClr val="tx1"/>
                          </a:solidFill>
                          <a:latin typeface="楷体" pitchFamily="49" charset="-122"/>
                          <a:ea typeface="楷体" pitchFamily="49" charset="-122"/>
                        </a:rPr>
                        <a:t>，</a:t>
                      </a:r>
                      <a:r>
                        <a:rPr lang="en-US" altLang="zh-CN" sz="2000" baseline="0" dirty="0">
                          <a:solidFill>
                            <a:schemeClr val="tx1"/>
                          </a:solidFill>
                          <a:latin typeface="楷体" pitchFamily="49" charset="-122"/>
                          <a:ea typeface="楷体" pitchFamily="49" charset="-122"/>
                        </a:rPr>
                        <a:t>real a</a:t>
                      </a:r>
                      <a:endParaRPr lang="zh-CN" altLang="en-US" sz="2000" baseline="0" dirty="0">
                        <a:solidFill>
                          <a:schemeClr val="tx1"/>
                        </a:solidFill>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1"/>
                  </a:ext>
                </a:extLst>
              </a:tr>
              <a:tr h="5625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aseline="0" dirty="0">
                          <a:solidFill>
                            <a:schemeClr val="tx1"/>
                          </a:solidFill>
                          <a:latin typeface="楷体" pitchFamily="49" charset="-122"/>
                          <a:ea typeface="楷体" pitchFamily="49" charset="-122"/>
                          <a:sym typeface="Symbol" pitchFamily="18" charset="2"/>
                        </a:rPr>
                        <a:t>合式公式：</a:t>
                      </a:r>
                      <a:r>
                        <a:rPr lang="en-US" altLang="zh-CN" sz="2000" baseline="0" dirty="0">
                          <a:solidFill>
                            <a:schemeClr val="tx1"/>
                          </a:solidFill>
                          <a:latin typeface="楷体" pitchFamily="49" charset="-122"/>
                          <a:ea typeface="楷体" pitchFamily="49" charset="-122"/>
                          <a:sym typeface="Symbol" pitchFamily="18" charset="2"/>
                        </a:rPr>
                        <a:t>P</a:t>
                      </a:r>
                      <a:r>
                        <a:rPr lang="el-GR" altLang="zh-CN" sz="2000" dirty="0">
                          <a:latin typeface="楷体" pitchFamily="49" charset="-122"/>
                          <a:ea typeface="楷体" pitchFamily="49" charset="-122"/>
                        </a:rPr>
                        <a:t>∧</a:t>
                      </a:r>
                      <a:r>
                        <a:rPr lang="en-US" altLang="zh-CN" sz="2000" dirty="0">
                          <a:latin typeface="楷体" pitchFamily="49" charset="-122"/>
                          <a:ea typeface="楷体" pitchFamily="49" charset="-122"/>
                        </a:rPr>
                        <a:t>Q</a:t>
                      </a:r>
                      <a:endParaRPr lang="en-US" altLang="zh-CN" sz="2000" baseline="0" dirty="0">
                        <a:solidFill>
                          <a:schemeClr val="tx1"/>
                        </a:solidFill>
                        <a:latin typeface="楷体" pitchFamily="49" charset="-122"/>
                        <a:ea typeface="楷体" pitchFamily="49" charset="-122"/>
                        <a:sym typeface="Symbol" pitchFamily="18" charset="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aseline="0" dirty="0">
                          <a:solidFill>
                            <a:schemeClr val="tx1"/>
                          </a:solidFill>
                          <a:latin typeface="楷体" pitchFamily="49" charset="-122"/>
                          <a:ea typeface="楷体" pitchFamily="49" charset="-122"/>
                        </a:rPr>
                        <a:t>定型断言：</a:t>
                      </a:r>
                      <a:r>
                        <a:rPr lang="en-US" altLang="zh-CN" sz="2000" baseline="0" dirty="0">
                          <a:solidFill>
                            <a:schemeClr val="tx1"/>
                          </a:solidFill>
                          <a:latin typeface="楷体" pitchFamily="49" charset="-122"/>
                          <a:ea typeface="楷体" pitchFamily="49" charset="-122"/>
                        </a:rPr>
                        <a:t>a:int</a:t>
                      </a:r>
                      <a:r>
                        <a:rPr lang="zh-CN" altLang="en-US" sz="2000" baseline="0" dirty="0">
                          <a:solidFill>
                            <a:schemeClr val="tx1"/>
                          </a:solidFill>
                          <a:latin typeface="楷体" pitchFamily="49" charset="-122"/>
                          <a:ea typeface="楷体" pitchFamily="49" charset="-122"/>
                        </a:rPr>
                        <a:t>├</a:t>
                      </a:r>
                      <a:r>
                        <a:rPr lang="en-US" altLang="zh-CN" sz="2000" baseline="0" dirty="0">
                          <a:solidFill>
                            <a:schemeClr val="tx1"/>
                          </a:solidFill>
                          <a:latin typeface="楷体" pitchFamily="49" charset="-122"/>
                          <a:ea typeface="楷体" pitchFamily="49" charset="-122"/>
                        </a:rPr>
                        <a:t>a+5:int</a:t>
                      </a:r>
                      <a:endParaRPr lang="zh-CN" altLang="en-US" sz="2000" baseline="0" dirty="0">
                        <a:solidFill>
                          <a:schemeClr val="tx1"/>
                        </a:solidFill>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5625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aseline="0" dirty="0">
                          <a:solidFill>
                            <a:schemeClr val="tx1"/>
                          </a:solidFill>
                          <a:latin typeface="楷体" pitchFamily="49" charset="-122"/>
                          <a:ea typeface="楷体" pitchFamily="49" charset="-122"/>
                          <a:sym typeface="Symbol" pitchFamily="18" charset="2"/>
                        </a:rPr>
                        <a:t>推理规则：</a:t>
                      </a:r>
                      <a:r>
                        <a:rPr lang="en-US" altLang="zh-CN" sz="2000" baseline="0" dirty="0">
                          <a:solidFill>
                            <a:schemeClr val="tx1"/>
                          </a:solidFill>
                          <a:latin typeface="楷体" pitchFamily="49" charset="-122"/>
                          <a:ea typeface="楷体" pitchFamily="49" charset="-122"/>
                          <a:sym typeface="Symbol" pitchFamily="18" charset="2"/>
                        </a:rPr>
                        <a:t>P, P</a:t>
                      </a:r>
                      <a:r>
                        <a:rPr lang="zh-CN" altLang="en-US" sz="2000" dirty="0">
                          <a:latin typeface="楷体" pitchFamily="49" charset="-122"/>
                          <a:ea typeface="楷体" pitchFamily="49" charset="-122"/>
                          <a:sym typeface="Symbol" pitchFamily="18" charset="2"/>
                        </a:rPr>
                        <a:t></a:t>
                      </a:r>
                      <a:r>
                        <a:rPr lang="en-US" altLang="zh-CN" sz="2000" dirty="0">
                          <a:latin typeface="楷体" pitchFamily="49" charset="-122"/>
                          <a:ea typeface="楷体" pitchFamily="49" charset="-122"/>
                          <a:sym typeface="Symbol" pitchFamily="18" charset="2"/>
                        </a:rPr>
                        <a:t>QQ</a:t>
                      </a:r>
                      <a:endParaRPr lang="en-US" altLang="zh-CN" sz="2000" baseline="0" dirty="0">
                        <a:solidFill>
                          <a:schemeClr val="tx1"/>
                        </a:solidFill>
                        <a:latin typeface="楷体" pitchFamily="49" charset="-122"/>
                        <a:ea typeface="楷体" pitchFamily="49" charset="-122"/>
                        <a:sym typeface="Symbol" pitchFamily="18" charset="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aseline="0" dirty="0">
                          <a:solidFill>
                            <a:schemeClr val="tx1"/>
                          </a:solidFill>
                          <a:latin typeface="楷体" pitchFamily="49" charset="-122"/>
                          <a:ea typeface="楷体" pitchFamily="49" charset="-122"/>
                        </a:rPr>
                        <a:t>定型规则：</a:t>
                      </a:r>
                      <a:r>
                        <a:rPr lang="en-US" altLang="zh-CN" sz="2000" baseline="0" dirty="0">
                          <a:solidFill>
                            <a:schemeClr val="tx1"/>
                          </a:solidFill>
                          <a:latin typeface="Ebrima" pitchFamily="2" charset="0"/>
                          <a:ea typeface="Ebrima" pitchFamily="2" charset="0"/>
                          <a:cs typeface="Ebrima" pitchFamily="2" charset="0"/>
                        </a:rPr>
                        <a:t>Γ</a:t>
                      </a:r>
                      <a:r>
                        <a:rPr lang="zh-CN" altLang="en-US" sz="2000" baseline="0" dirty="0">
                          <a:solidFill>
                            <a:schemeClr val="tx1"/>
                          </a:solidFill>
                          <a:latin typeface="楷体" pitchFamily="49" charset="-122"/>
                          <a:ea typeface="楷体" pitchFamily="49" charset="-122"/>
                        </a:rPr>
                        <a:t>├</a:t>
                      </a:r>
                      <a:r>
                        <a:rPr lang="en-US" altLang="zh-CN" sz="2000" baseline="0" dirty="0">
                          <a:solidFill>
                            <a:schemeClr val="tx1"/>
                          </a:solidFill>
                          <a:latin typeface="楷体" pitchFamily="49" charset="-122"/>
                          <a:ea typeface="楷体" pitchFamily="49" charset="-122"/>
                        </a:rPr>
                        <a:t>a:int,</a:t>
                      </a:r>
                      <a:r>
                        <a:rPr lang="en-US" altLang="zh-CN" sz="2000" baseline="0" dirty="0">
                          <a:solidFill>
                            <a:schemeClr val="tx1"/>
                          </a:solidFill>
                          <a:latin typeface="Ebrima" pitchFamily="2" charset="0"/>
                          <a:ea typeface="Ebrima" pitchFamily="2" charset="0"/>
                          <a:cs typeface="Ebrima" pitchFamily="2" charset="0"/>
                        </a:rPr>
                        <a:t> Γ</a:t>
                      </a:r>
                      <a:r>
                        <a:rPr lang="zh-CN" altLang="en-US" sz="2000" baseline="0" dirty="0">
                          <a:solidFill>
                            <a:schemeClr val="tx1"/>
                          </a:solidFill>
                          <a:latin typeface="楷体" pitchFamily="49" charset="-122"/>
                          <a:ea typeface="楷体" pitchFamily="49" charset="-122"/>
                        </a:rPr>
                        <a:t>├</a:t>
                      </a:r>
                      <a:r>
                        <a:rPr lang="en-US" altLang="zh-CN" sz="2000" baseline="0" dirty="0">
                          <a:solidFill>
                            <a:schemeClr val="tx1"/>
                          </a:solidFill>
                          <a:latin typeface="楷体" pitchFamily="49" charset="-122"/>
                          <a:ea typeface="楷体" pitchFamily="49" charset="-122"/>
                        </a:rPr>
                        <a:t>b:int</a:t>
                      </a:r>
                      <a:r>
                        <a:rPr lang="en-US" altLang="zh-CN" sz="2000" dirty="0">
                          <a:latin typeface="楷体" pitchFamily="49" charset="-122"/>
                          <a:ea typeface="楷体" pitchFamily="49" charset="-122"/>
                          <a:sym typeface="Symbol" pitchFamily="18" charset="2"/>
                        </a:rPr>
                        <a:t></a:t>
                      </a:r>
                      <a:r>
                        <a:rPr lang="en-US" altLang="zh-CN" sz="2000" baseline="0" dirty="0">
                          <a:solidFill>
                            <a:schemeClr val="tx1"/>
                          </a:solidFill>
                          <a:latin typeface="Ebrima" pitchFamily="2" charset="0"/>
                          <a:ea typeface="Ebrima" pitchFamily="2" charset="0"/>
                          <a:cs typeface="Ebrima" pitchFamily="2" charset="0"/>
                        </a:rPr>
                        <a:t>Γ</a:t>
                      </a:r>
                      <a:r>
                        <a:rPr lang="zh-CN" altLang="en-US" sz="2000" baseline="0" dirty="0">
                          <a:solidFill>
                            <a:schemeClr val="tx1"/>
                          </a:solidFill>
                          <a:latin typeface="楷体" pitchFamily="49" charset="-122"/>
                          <a:ea typeface="楷体" pitchFamily="49" charset="-122"/>
                        </a:rPr>
                        <a:t>├</a:t>
                      </a:r>
                      <a:r>
                        <a:rPr lang="en-US" altLang="zh-CN" sz="2000" baseline="0" dirty="0" err="1">
                          <a:solidFill>
                            <a:schemeClr val="tx1"/>
                          </a:solidFill>
                          <a:latin typeface="楷体" pitchFamily="49" charset="-122"/>
                          <a:ea typeface="楷体" pitchFamily="49" charset="-122"/>
                        </a:rPr>
                        <a:t>a+b:int</a:t>
                      </a:r>
                      <a:endParaRPr lang="zh-CN" altLang="en-US" sz="2000" baseline="0" dirty="0">
                        <a:solidFill>
                          <a:schemeClr val="tx1"/>
                        </a:solidFill>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3"/>
                  </a:ext>
                </a:extLst>
              </a:tr>
            </a:tbl>
          </a:graphicData>
        </a:graphic>
      </p:graphicFrame>
      <p:sp>
        <p:nvSpPr>
          <p:cNvPr id="10" name="内容占位符 2"/>
          <p:cNvSpPr txBox="1">
            <a:spLocks/>
          </p:cNvSpPr>
          <p:nvPr/>
        </p:nvSpPr>
        <p:spPr>
          <a:xfrm>
            <a:off x="521550" y="4554126"/>
            <a:ext cx="8229600" cy="1575174"/>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ts val="600"/>
              </a:spcBef>
              <a:spcAft>
                <a:spcPts val="600"/>
              </a:spcAft>
              <a:buClr>
                <a:srgbClr val="0033CC"/>
              </a:buClr>
              <a:buSzPct val="50000"/>
              <a:buFont typeface="Wingdings" pitchFamily="2" charset="2"/>
              <a:buChar char="n"/>
              <a:tabLst/>
              <a:defRPr/>
            </a:pPr>
            <a:r>
              <a:rPr kumimoji="0" lang="zh-CN" altLang="en-US"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类型表达式</a:t>
            </a:r>
            <a:endPar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endParaRPr>
          </a:p>
          <a:p>
            <a:pPr marL="628650" lvl="1" indent="-342900">
              <a:spcBef>
                <a:spcPts val="600"/>
              </a:spcBef>
              <a:spcAft>
                <a:spcPts val="600"/>
              </a:spcAft>
              <a:buClr>
                <a:srgbClr val="0033CC"/>
              </a:buClr>
              <a:buSzPct val="50000"/>
              <a:buFont typeface="Wingdings" pitchFamily="2" charset="2"/>
              <a:buChar char="Ø"/>
            </a:pPr>
            <a:r>
              <a:rPr lang="zh-CN" altLang="en-US" sz="2400" dirty="0">
                <a:solidFill>
                  <a:srgbClr val="FF0000"/>
                </a:solidFill>
                <a:latin typeface="楷体" pitchFamily="49" charset="-122"/>
                <a:ea typeface="楷体" pitchFamily="49" charset="-122"/>
              </a:rPr>
              <a:t>具体语法</a:t>
            </a:r>
            <a:r>
              <a:rPr lang="zh-CN" altLang="en-US" sz="2400" dirty="0">
                <a:solidFill>
                  <a:srgbClr val="0033CC"/>
                </a:solidFill>
                <a:latin typeface="楷体" pitchFamily="49" charset="-122"/>
                <a:ea typeface="楷体" pitchFamily="49" charset="-122"/>
              </a:rPr>
              <a:t>：语言中的声明语句，出现在编程语言中；</a:t>
            </a:r>
            <a:endParaRPr lang="en-US" altLang="zh-CN" sz="2400" dirty="0">
              <a:solidFill>
                <a:srgbClr val="0033CC"/>
              </a:solidFill>
              <a:latin typeface="楷体" pitchFamily="49" charset="-122"/>
              <a:ea typeface="楷体" pitchFamily="49" charset="-122"/>
            </a:endParaRPr>
          </a:p>
          <a:p>
            <a:pPr marL="628650" lvl="1" indent="-342900">
              <a:spcBef>
                <a:spcPts val="600"/>
              </a:spcBef>
              <a:spcAft>
                <a:spcPts val="600"/>
              </a:spcAft>
              <a:buClr>
                <a:srgbClr val="0033CC"/>
              </a:buClr>
              <a:buSzPct val="50000"/>
              <a:buFont typeface="Wingdings" pitchFamily="2" charset="2"/>
              <a:buChar char="Ø"/>
            </a:pPr>
            <a:r>
              <a:rPr kumimoji="0" lang="zh-CN" altLang="en-US" sz="2400" b="0" i="0" u="none" strike="noStrike" kern="1200" cap="none" spc="0" normalizeH="0" baseline="0" noProof="0" dirty="0">
                <a:ln>
                  <a:noFill/>
                </a:ln>
                <a:solidFill>
                  <a:srgbClr val="FF0000"/>
                </a:solidFill>
                <a:effectLst/>
                <a:uLnTx/>
                <a:uFillTx/>
                <a:latin typeface="楷体" pitchFamily="49" charset="-122"/>
                <a:ea typeface="楷体" pitchFamily="49" charset="-122"/>
                <a:cs typeface="+mn-cs"/>
              </a:rPr>
              <a:t>抽象语法</a:t>
            </a:r>
            <a:r>
              <a:rPr kumimoji="0" lang="zh-CN" altLang="en-US"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a:t>
            </a:r>
            <a:r>
              <a:rPr lang="zh-CN" altLang="en-US" sz="2400" dirty="0">
                <a:solidFill>
                  <a:srgbClr val="0033CC"/>
                </a:solidFill>
                <a:latin typeface="楷体" pitchFamily="49" charset="-122"/>
                <a:ea typeface="楷体" pitchFamily="49" charset="-122"/>
              </a:rPr>
              <a:t>出现在定型断言和类型</a:t>
            </a:r>
            <a:r>
              <a:rPr kumimoji="0" lang="zh-CN" altLang="en-US"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检查算法中。</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69097"/>
          </a:xfrm>
        </p:spPr>
        <p:txBody>
          <a:bodyPr/>
          <a:lstStyle/>
          <a:p>
            <a:r>
              <a:rPr lang="zh-CN" altLang="en-US" dirty="0"/>
              <a:t>描述类型系统的语言（续</a:t>
            </a:r>
            <a:r>
              <a:rPr lang="en-US" altLang="zh-CN" dirty="0"/>
              <a:t>2</a:t>
            </a:r>
            <a:r>
              <a:rPr lang="zh-CN" altLang="en-US" dirty="0"/>
              <a:t>）</a:t>
            </a:r>
          </a:p>
        </p:txBody>
      </p:sp>
      <p:sp>
        <p:nvSpPr>
          <p:cNvPr id="3" name="内容占位符 2"/>
          <p:cNvSpPr>
            <a:spLocks noGrp="1"/>
          </p:cNvSpPr>
          <p:nvPr>
            <p:ph idx="1"/>
          </p:nvPr>
        </p:nvSpPr>
        <p:spPr>
          <a:xfrm>
            <a:off x="457200" y="1133745"/>
            <a:ext cx="8229600" cy="5220580"/>
          </a:xfrm>
        </p:spPr>
        <p:txBody>
          <a:bodyPr>
            <a:noAutofit/>
          </a:bodyPr>
          <a:lstStyle/>
          <a:p>
            <a:pPr>
              <a:lnSpc>
                <a:spcPct val="110000"/>
              </a:lnSpc>
              <a:spcBef>
                <a:spcPts val="400"/>
              </a:spcBef>
            </a:pPr>
            <a:r>
              <a:rPr lang="zh-CN" altLang="en-US" sz="2400" dirty="0"/>
              <a:t>断言的一般形式</a:t>
            </a:r>
            <a:endParaRPr lang="en-US" altLang="zh-CN" sz="2400" dirty="0"/>
          </a:p>
          <a:p>
            <a:pPr lvl="1">
              <a:lnSpc>
                <a:spcPct val="110000"/>
              </a:lnSpc>
              <a:spcBef>
                <a:spcPts val="400"/>
              </a:spcBef>
            </a:pPr>
            <a:r>
              <a:rPr lang="en-US" altLang="zh-CN" dirty="0">
                <a:latin typeface="Ebrima" pitchFamily="2" charset="0"/>
                <a:ea typeface="Ebrima" pitchFamily="2" charset="0"/>
                <a:cs typeface="Ebrima" pitchFamily="2" charset="0"/>
              </a:rPr>
              <a:t>Γ</a:t>
            </a:r>
            <a:r>
              <a:rPr lang="zh-CN" altLang="en-US" dirty="0"/>
              <a:t>├</a:t>
            </a:r>
            <a:r>
              <a:rPr lang="en-US" altLang="zh-CN" dirty="0"/>
              <a:t>S</a:t>
            </a:r>
            <a:r>
              <a:rPr lang="zh-CN" altLang="en-US" dirty="0"/>
              <a:t>，</a:t>
            </a:r>
            <a:r>
              <a:rPr lang="en-US" altLang="zh-CN" dirty="0"/>
              <a:t>S</a:t>
            </a:r>
            <a:r>
              <a:rPr lang="zh-CN" altLang="en-US" dirty="0"/>
              <a:t>的所有自由变量都声明在</a:t>
            </a:r>
            <a:r>
              <a:rPr lang="en-US" altLang="zh-CN" dirty="0">
                <a:latin typeface="Ebrima" pitchFamily="2" charset="0"/>
                <a:ea typeface="Ebrima" pitchFamily="2" charset="0"/>
                <a:cs typeface="Ebrima" pitchFamily="2" charset="0"/>
              </a:rPr>
              <a:t>Γ</a:t>
            </a:r>
            <a:r>
              <a:rPr lang="zh-CN" altLang="en-US" dirty="0"/>
              <a:t>中，否则无法判定断言</a:t>
            </a:r>
            <a:r>
              <a:rPr lang="en-US" altLang="zh-CN" dirty="0"/>
              <a:t>S</a:t>
            </a:r>
            <a:r>
              <a:rPr lang="zh-CN" altLang="en-US" dirty="0"/>
              <a:t>的真假；</a:t>
            </a:r>
            <a:endParaRPr lang="en-US" altLang="zh-CN" dirty="0"/>
          </a:p>
          <a:p>
            <a:pPr lvl="1">
              <a:lnSpc>
                <a:spcPct val="110000"/>
              </a:lnSpc>
              <a:spcBef>
                <a:spcPts val="400"/>
              </a:spcBef>
            </a:pPr>
            <a:r>
              <a:rPr lang="en-US" altLang="zh-CN" dirty="0">
                <a:latin typeface="Ebrima" pitchFamily="2" charset="0"/>
                <a:ea typeface="Ebrima" pitchFamily="2" charset="0"/>
                <a:cs typeface="Ebrima" pitchFamily="2" charset="0"/>
              </a:rPr>
              <a:t>Γ</a:t>
            </a:r>
            <a:r>
              <a:rPr lang="zh-CN" altLang="en-US" dirty="0"/>
              <a:t>是一个静态定型环境，形如</a:t>
            </a:r>
            <a:r>
              <a:rPr lang="en-US" altLang="zh-CN" dirty="0"/>
              <a:t>x</a:t>
            </a:r>
            <a:r>
              <a:rPr lang="en-US" altLang="zh-CN" baseline="-25000" dirty="0"/>
              <a:t>1</a:t>
            </a:r>
            <a:r>
              <a:rPr lang="en-US" altLang="zh-CN" dirty="0"/>
              <a:t>:T</a:t>
            </a:r>
            <a:r>
              <a:rPr lang="en-US" altLang="zh-CN" baseline="-25000" dirty="0"/>
              <a:t>1</a:t>
            </a:r>
            <a:r>
              <a:rPr lang="en-US" altLang="zh-CN" dirty="0"/>
              <a:t>,x</a:t>
            </a:r>
            <a:r>
              <a:rPr lang="en-US" altLang="zh-CN" baseline="-25000" dirty="0"/>
              <a:t>2</a:t>
            </a:r>
            <a:r>
              <a:rPr lang="en-US" altLang="zh-CN" dirty="0"/>
              <a:t>:T</a:t>
            </a:r>
            <a:r>
              <a:rPr lang="en-US" altLang="zh-CN" baseline="-25000" dirty="0"/>
              <a:t>2</a:t>
            </a:r>
            <a:r>
              <a:rPr lang="en-US" altLang="zh-CN" dirty="0"/>
              <a:t>...</a:t>
            </a:r>
          </a:p>
          <a:p>
            <a:pPr lvl="1">
              <a:lnSpc>
                <a:spcPct val="110000"/>
              </a:lnSpc>
              <a:spcBef>
                <a:spcPts val="400"/>
              </a:spcBef>
            </a:pPr>
            <a:r>
              <a:rPr lang="en-US" altLang="zh-CN" dirty="0"/>
              <a:t>S</a:t>
            </a:r>
            <a:r>
              <a:rPr lang="zh-CN" altLang="en-US" dirty="0"/>
              <a:t>的形式随断言形式的不同而不同。</a:t>
            </a:r>
            <a:endParaRPr lang="en-US" altLang="zh-CN" dirty="0"/>
          </a:p>
          <a:p>
            <a:pPr>
              <a:lnSpc>
                <a:spcPct val="110000"/>
              </a:lnSpc>
              <a:spcBef>
                <a:spcPts val="400"/>
              </a:spcBef>
            </a:pPr>
            <a:r>
              <a:rPr lang="zh-CN" altLang="en-US" sz="2400" dirty="0">
                <a:solidFill>
                  <a:srgbClr val="FF0000"/>
                </a:solidFill>
              </a:rPr>
              <a:t>例：</a:t>
            </a:r>
            <a:r>
              <a:rPr lang="en-US" altLang="zh-CN" sz="2400" dirty="0"/>
              <a:t>x:int,y:int</a:t>
            </a:r>
            <a:r>
              <a:rPr lang="zh-CN" altLang="en-US" sz="2400" dirty="0"/>
              <a:t>├</a:t>
            </a:r>
            <a:r>
              <a:rPr lang="en-US" altLang="zh-CN" sz="2400" dirty="0" err="1"/>
              <a:t>x+y:int</a:t>
            </a:r>
            <a:r>
              <a:rPr lang="en-US" altLang="zh-CN" sz="2400" dirty="0"/>
              <a:t> </a:t>
            </a:r>
            <a:r>
              <a:rPr lang="zh-CN" altLang="en-US" sz="2400" dirty="0"/>
              <a:t>记录</a:t>
            </a:r>
            <a:r>
              <a:rPr lang="en-US" altLang="zh-CN" sz="2400" dirty="0"/>
              <a:t>x</a:t>
            </a:r>
            <a:r>
              <a:rPr lang="zh-CN" altLang="en-US" sz="2400" dirty="0"/>
              <a:t>、</a:t>
            </a:r>
            <a:r>
              <a:rPr lang="en-US" altLang="zh-CN" sz="2400" dirty="0"/>
              <a:t>y</a:t>
            </a:r>
            <a:r>
              <a:rPr lang="zh-CN" altLang="en-US" sz="2400" dirty="0"/>
              <a:t>的符号表就是环境；</a:t>
            </a:r>
            <a:endParaRPr lang="en-US" altLang="zh-CN" sz="2400" dirty="0"/>
          </a:p>
          <a:p>
            <a:pPr>
              <a:lnSpc>
                <a:spcPct val="110000"/>
              </a:lnSpc>
              <a:spcBef>
                <a:spcPts val="400"/>
              </a:spcBef>
            </a:pPr>
            <a:r>
              <a:rPr lang="zh-CN" altLang="en-US" sz="2400" dirty="0"/>
              <a:t>断言有三种具体形式</a:t>
            </a:r>
            <a:endParaRPr lang="en-US" altLang="zh-CN" sz="2400" dirty="0"/>
          </a:p>
          <a:p>
            <a:pPr marL="914400" lvl="1" indent="-457200">
              <a:lnSpc>
                <a:spcPct val="110000"/>
              </a:lnSpc>
              <a:spcBef>
                <a:spcPts val="400"/>
              </a:spcBef>
              <a:buSzPct val="100000"/>
              <a:buFont typeface="+mj-lt"/>
              <a:buAutoNum type="arabicPeriod"/>
            </a:pPr>
            <a:r>
              <a:rPr lang="zh-CN" altLang="en-US" dirty="0"/>
              <a:t>环境断言：</a:t>
            </a:r>
            <a:r>
              <a:rPr lang="en-US" altLang="zh-CN" dirty="0">
                <a:latin typeface="Ebrima" pitchFamily="2" charset="0"/>
                <a:ea typeface="Ebrima" pitchFamily="2" charset="0"/>
                <a:cs typeface="Ebrima" pitchFamily="2" charset="0"/>
              </a:rPr>
              <a:t>Γ =</a:t>
            </a:r>
            <a:r>
              <a:rPr lang="en-US" altLang="zh-CN" dirty="0"/>
              <a:t>x:int,y:int</a:t>
            </a:r>
          </a:p>
          <a:p>
            <a:pPr marL="914400" lvl="1" indent="-457200">
              <a:lnSpc>
                <a:spcPct val="110000"/>
              </a:lnSpc>
              <a:spcBef>
                <a:spcPts val="400"/>
              </a:spcBef>
              <a:buSzPct val="100000"/>
              <a:buFont typeface="+mj-lt"/>
              <a:buAutoNum type="arabicPeriod"/>
            </a:pPr>
            <a:r>
              <a:rPr lang="zh-CN" altLang="en-US" dirty="0"/>
              <a:t>语法断言：</a:t>
            </a:r>
            <a:r>
              <a:rPr lang="en-US" altLang="zh-CN" dirty="0"/>
              <a:t>S=</a:t>
            </a:r>
            <a:r>
              <a:rPr lang="en-US" altLang="zh-CN" dirty="0" err="1"/>
              <a:t>x+y:int</a:t>
            </a:r>
            <a:endParaRPr lang="en-US" altLang="zh-CN" dirty="0"/>
          </a:p>
          <a:p>
            <a:pPr marL="914400" lvl="1" indent="-457200">
              <a:lnSpc>
                <a:spcPct val="110000"/>
              </a:lnSpc>
              <a:spcBef>
                <a:spcPts val="400"/>
              </a:spcBef>
              <a:buSzPct val="100000"/>
              <a:buFont typeface="+mj-lt"/>
              <a:buAutoNum type="arabicPeriod"/>
            </a:pPr>
            <a:r>
              <a:rPr lang="zh-CN" altLang="en-US" dirty="0"/>
              <a:t>定型断言：</a:t>
            </a:r>
            <a:r>
              <a:rPr lang="en-US" altLang="zh-CN" dirty="0"/>
              <a:t>x:int,y:int</a:t>
            </a:r>
            <a:r>
              <a:rPr lang="zh-CN" altLang="en-US" dirty="0"/>
              <a:t>├</a:t>
            </a:r>
            <a:r>
              <a:rPr lang="en-US" altLang="zh-CN" dirty="0" err="1"/>
              <a:t>x+y:int</a:t>
            </a:r>
            <a:endParaRPr lang="zh-CN" altLang="en-US" dirty="0"/>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129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lstStyle/>
          <a:p>
            <a:r>
              <a:rPr lang="zh-CN" altLang="en-US" dirty="0">
                <a:solidFill>
                  <a:srgbClr val="FF0000"/>
                </a:solidFill>
              </a:rPr>
              <a:t>例</a:t>
            </a:r>
            <a:r>
              <a:rPr lang="en-US" altLang="zh-CN" dirty="0"/>
              <a:t>-</a:t>
            </a:r>
            <a:r>
              <a:rPr lang="zh-CN" altLang="en-US" dirty="0"/>
              <a:t>前页文法推导</a:t>
            </a:r>
          </a:p>
        </p:txBody>
      </p:sp>
      <p:sp>
        <p:nvSpPr>
          <p:cNvPr id="3" name="内容占位符 2"/>
          <p:cNvSpPr>
            <a:spLocks noGrp="1"/>
          </p:cNvSpPr>
          <p:nvPr>
            <p:ph idx="1"/>
          </p:nvPr>
        </p:nvSpPr>
        <p:spPr>
          <a:xfrm>
            <a:off x="457200" y="1600201"/>
            <a:ext cx="3250704" cy="3845023"/>
          </a:xfrm>
        </p:spPr>
        <p:txBody>
          <a:bodyPr>
            <a:noAutofit/>
          </a:bodyPr>
          <a:lstStyle/>
          <a:p>
            <a:pPr>
              <a:lnSpc>
                <a:spcPct val="110000"/>
              </a:lnSpc>
              <a:buNone/>
            </a:pPr>
            <a:r>
              <a:rPr lang="en-US" altLang="zh-CN" sz="2400">
                <a:solidFill>
                  <a:srgbClr val="0000FF"/>
                </a:solidFill>
              </a:rPr>
              <a:t>P</a:t>
            </a:r>
            <a:r>
              <a:rPr lang="en-US" altLang="zh-CN" sz="2400">
                <a:latin typeface="楷体" pitchFamily="49" charset="-122"/>
                <a:ea typeface="楷体" pitchFamily="49" charset="-122"/>
                <a:sym typeface="Symbol" pitchFamily="18" charset="2"/>
              </a:rPr>
              <a:t></a:t>
            </a:r>
            <a:r>
              <a:rPr lang="en-US" altLang="zh-CN" sz="2400">
                <a:solidFill>
                  <a:srgbClr val="0000FF"/>
                </a:solidFill>
              </a:rPr>
              <a:t>D</a:t>
            </a:r>
            <a:endParaRPr lang="en-US" altLang="zh-CN" sz="2400" dirty="0">
              <a:solidFill>
                <a:srgbClr val="0000FF"/>
              </a:solidFill>
            </a:endParaRPr>
          </a:p>
          <a:p>
            <a:pPr>
              <a:lnSpc>
                <a:spcPct val="110000"/>
              </a:lnSpc>
              <a:buNone/>
            </a:pPr>
            <a:r>
              <a:rPr lang="en-US" altLang="zh-CN" sz="2400">
                <a:solidFill>
                  <a:srgbClr val="0000FF"/>
                </a:solidFill>
              </a:rPr>
              <a:t>D</a:t>
            </a:r>
            <a:r>
              <a:rPr lang="en-US" altLang="zh-CN" sz="2400">
                <a:latin typeface="楷体" pitchFamily="49" charset="-122"/>
                <a:ea typeface="楷体" pitchFamily="49" charset="-122"/>
                <a:sym typeface="Symbol" pitchFamily="18" charset="2"/>
              </a:rPr>
              <a:t></a:t>
            </a:r>
            <a:r>
              <a:rPr lang="en-US" altLang="zh-CN" sz="2400">
                <a:solidFill>
                  <a:srgbClr val="0000FF"/>
                </a:solidFill>
              </a:rPr>
              <a:t>D</a:t>
            </a:r>
            <a:r>
              <a:rPr lang="en-US" altLang="zh-CN" sz="2400" dirty="0">
                <a:solidFill>
                  <a:srgbClr val="0000FF"/>
                </a:solidFill>
              </a:rPr>
              <a:t>;D</a:t>
            </a:r>
          </a:p>
          <a:p>
            <a:pPr>
              <a:buNone/>
            </a:pPr>
            <a:r>
              <a:rPr lang="en-US" altLang="zh-CN" sz="2400">
                <a:solidFill>
                  <a:srgbClr val="0000FF"/>
                </a:solidFill>
              </a:rPr>
              <a:t>D</a:t>
            </a:r>
            <a:r>
              <a:rPr lang="en-US" altLang="zh-CN" sz="2400">
                <a:latin typeface="楷体" pitchFamily="49" charset="-122"/>
                <a:ea typeface="楷体" pitchFamily="49" charset="-122"/>
                <a:sym typeface="Symbol" pitchFamily="18" charset="2"/>
              </a:rPr>
              <a:t></a:t>
            </a:r>
            <a:r>
              <a:rPr lang="en-US" altLang="zh-CN" sz="2400">
                <a:solidFill>
                  <a:srgbClr val="0000FF"/>
                </a:solidFill>
              </a:rPr>
              <a:t>id</a:t>
            </a:r>
            <a:r>
              <a:rPr lang="en-US" altLang="zh-CN" sz="2400" dirty="0" err="1">
                <a:solidFill>
                  <a:srgbClr val="0000FF"/>
                </a:solidFill>
              </a:rPr>
              <a:t>:T</a:t>
            </a:r>
            <a:endParaRPr lang="en-US" altLang="zh-CN" sz="2400" dirty="0">
              <a:solidFill>
                <a:srgbClr val="0000FF"/>
              </a:solidFill>
            </a:endParaRPr>
          </a:p>
          <a:p>
            <a:pPr>
              <a:lnSpc>
                <a:spcPct val="110000"/>
              </a:lnSpc>
              <a:buNone/>
            </a:pPr>
            <a:r>
              <a:rPr lang="en-US" altLang="zh-CN" sz="2400">
                <a:solidFill>
                  <a:srgbClr val="0000FF"/>
                </a:solidFill>
              </a:rPr>
              <a:t>T</a:t>
            </a:r>
            <a:r>
              <a:rPr lang="en-US" altLang="zh-CN" sz="2400">
                <a:latin typeface="楷体" pitchFamily="49" charset="-122"/>
                <a:ea typeface="楷体" pitchFamily="49" charset="-122"/>
                <a:sym typeface="Symbol" pitchFamily="18" charset="2"/>
              </a:rPr>
              <a:t></a:t>
            </a:r>
            <a:r>
              <a:rPr lang="en-US" altLang="zh-CN" sz="2400">
                <a:solidFill>
                  <a:srgbClr val="0000FF"/>
                </a:solidFill>
              </a:rPr>
              <a:t>integer</a:t>
            </a:r>
            <a:endParaRPr lang="en-US" altLang="zh-CN" sz="2400" dirty="0">
              <a:solidFill>
                <a:srgbClr val="0000FF"/>
              </a:solidFill>
            </a:endParaRPr>
          </a:p>
          <a:p>
            <a:pPr>
              <a:lnSpc>
                <a:spcPct val="110000"/>
              </a:lnSpc>
              <a:buNone/>
            </a:pPr>
            <a:r>
              <a:rPr lang="en-US" altLang="zh-CN" sz="2400">
                <a:solidFill>
                  <a:srgbClr val="0000FF"/>
                </a:solidFill>
              </a:rPr>
              <a:t>T</a:t>
            </a:r>
            <a:r>
              <a:rPr lang="en-US" altLang="zh-CN" sz="2400">
                <a:latin typeface="楷体" pitchFamily="49" charset="-122"/>
                <a:ea typeface="楷体" pitchFamily="49" charset="-122"/>
                <a:sym typeface="Symbol" pitchFamily="18" charset="2"/>
              </a:rPr>
              <a:t></a:t>
            </a:r>
            <a:r>
              <a:rPr lang="en-US" altLang="zh-CN" sz="2400">
                <a:solidFill>
                  <a:srgbClr val="0000FF"/>
                </a:solidFill>
              </a:rPr>
              <a:t>real</a:t>
            </a:r>
            <a:endParaRPr lang="zh-CN" altLang="en-US" sz="2400" dirty="0">
              <a:solidFill>
                <a:srgbClr val="0000FF"/>
              </a:solidFill>
            </a:endParaRPr>
          </a:p>
          <a:p>
            <a:pPr>
              <a:lnSpc>
                <a:spcPct val="110000"/>
              </a:lnSpc>
              <a:buNone/>
            </a:pPr>
            <a:r>
              <a:rPr lang="en-US" altLang="zh-CN" sz="2400">
                <a:solidFill>
                  <a:srgbClr val="0000FF"/>
                </a:solidFill>
              </a:rPr>
              <a:t>T</a:t>
            </a:r>
            <a:r>
              <a:rPr lang="en-US" altLang="zh-CN" sz="2400">
                <a:latin typeface="楷体" pitchFamily="49" charset="-122"/>
                <a:ea typeface="楷体" pitchFamily="49" charset="-122"/>
                <a:sym typeface="Symbol" pitchFamily="18" charset="2"/>
              </a:rPr>
              <a:t></a:t>
            </a:r>
            <a:r>
              <a:rPr lang="en-US" altLang="zh-CN" sz="2400">
                <a:solidFill>
                  <a:srgbClr val="0000FF"/>
                </a:solidFill>
              </a:rPr>
              <a:t>array</a:t>
            </a:r>
            <a:r>
              <a:rPr lang="en-US" altLang="zh-CN" sz="2400" dirty="0">
                <a:solidFill>
                  <a:srgbClr val="0000FF"/>
                </a:solidFill>
              </a:rPr>
              <a:t>[num] of T</a:t>
            </a:r>
            <a:r>
              <a:rPr lang="en-US" altLang="zh-CN" sz="2400" baseline="-25000" dirty="0">
                <a:solidFill>
                  <a:srgbClr val="0000FF"/>
                </a:solidFill>
              </a:rPr>
              <a:t>1</a:t>
            </a:r>
          </a:p>
          <a:p>
            <a:pPr>
              <a:lnSpc>
                <a:spcPct val="110000"/>
              </a:lnSpc>
              <a:spcAft>
                <a:spcPts val="1200"/>
              </a:spcAft>
              <a:buNone/>
            </a:pPr>
            <a:r>
              <a:rPr lang="en-US" altLang="zh-CN" sz="2400">
                <a:solidFill>
                  <a:srgbClr val="0000FF"/>
                </a:solidFill>
              </a:rPr>
              <a:t>T</a:t>
            </a:r>
            <a:r>
              <a:rPr lang="en-US" altLang="zh-CN" sz="2400">
                <a:latin typeface="楷体" pitchFamily="49" charset="-122"/>
                <a:ea typeface="楷体" pitchFamily="49" charset="-122"/>
                <a:sym typeface="Symbol" pitchFamily="18" charset="2"/>
              </a:rPr>
              <a:t></a:t>
            </a:r>
            <a:r>
              <a:rPr lang="zh-CN" altLang="en-US" sz="2400">
                <a:solidFill>
                  <a:srgbClr val="0000FF"/>
                </a:solidFill>
                <a:latin typeface="Comic Sans MS" pitchFamily="66" charset="0"/>
                <a:cs typeface="Arial Unicode MS" pitchFamily="34" charset="-122"/>
                <a:sym typeface="Symbol" pitchFamily="18" charset="2"/>
              </a:rPr>
              <a:t>↑</a:t>
            </a:r>
            <a:r>
              <a:rPr lang="en-US" altLang="zh-CN" sz="2400" dirty="0">
                <a:solidFill>
                  <a:srgbClr val="0000FF"/>
                </a:solidFill>
              </a:rPr>
              <a:t>T</a:t>
            </a:r>
            <a:r>
              <a:rPr lang="en-US" altLang="zh-CN" sz="2400" baseline="-25000" dirty="0">
                <a:solidFill>
                  <a:srgbClr val="0000FF"/>
                </a:solidFill>
              </a:rPr>
              <a:t>1</a:t>
            </a:r>
            <a:endParaRPr lang="zh-CN" altLang="en-US" sz="2400" baseline="-25000" dirty="0">
              <a:solidFill>
                <a:srgbClr val="0000FF"/>
              </a:solidFill>
            </a:endParaRPr>
          </a:p>
          <a:p>
            <a:pPr>
              <a:buNone/>
            </a:pPr>
            <a:endParaRPr lang="zh-CN" altLang="en-US" sz="2400" dirty="0"/>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13</a:t>
            </a:fld>
            <a:endParaRPr lang="zh-CN" altLang="en-US"/>
          </a:p>
        </p:txBody>
      </p:sp>
      <p:grpSp>
        <p:nvGrpSpPr>
          <p:cNvPr id="39" name="组合 38"/>
          <p:cNvGrpSpPr/>
          <p:nvPr/>
        </p:nvGrpSpPr>
        <p:grpSpPr>
          <a:xfrm>
            <a:off x="4048894" y="1196752"/>
            <a:ext cx="4699570" cy="2956520"/>
            <a:chOff x="4048894" y="1268760"/>
            <a:chExt cx="4699570" cy="2956520"/>
          </a:xfrm>
        </p:grpSpPr>
        <p:sp>
          <p:nvSpPr>
            <p:cNvPr id="5" name="矩形 4"/>
            <p:cNvSpPr/>
            <p:nvPr/>
          </p:nvSpPr>
          <p:spPr>
            <a:xfrm>
              <a:off x="6444208" y="1268760"/>
              <a:ext cx="43204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D</a:t>
              </a:r>
              <a:endParaRPr lang="zh-CN" altLang="en-US" sz="2000" dirty="0">
                <a:solidFill>
                  <a:schemeClr val="tx1"/>
                </a:solidFill>
                <a:latin typeface="楷体" pitchFamily="49" charset="-122"/>
                <a:ea typeface="楷体" pitchFamily="49" charset="-122"/>
              </a:endParaRPr>
            </a:p>
          </p:txBody>
        </p:sp>
        <p:sp>
          <p:nvSpPr>
            <p:cNvPr id="6" name="矩形 5"/>
            <p:cNvSpPr/>
            <p:nvPr/>
          </p:nvSpPr>
          <p:spPr>
            <a:xfrm>
              <a:off x="4499992" y="2492896"/>
              <a:ext cx="43204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D</a:t>
              </a:r>
              <a:endParaRPr lang="zh-CN" altLang="en-US" sz="2000" dirty="0">
                <a:solidFill>
                  <a:schemeClr val="tx1"/>
                </a:solidFill>
                <a:latin typeface="楷体" pitchFamily="49" charset="-122"/>
                <a:ea typeface="楷体" pitchFamily="49" charset="-122"/>
              </a:endParaRPr>
            </a:p>
          </p:txBody>
        </p:sp>
        <p:sp>
          <p:nvSpPr>
            <p:cNvPr id="7" name="矩形 6"/>
            <p:cNvSpPr/>
            <p:nvPr/>
          </p:nvSpPr>
          <p:spPr>
            <a:xfrm>
              <a:off x="4048894" y="3212976"/>
              <a:ext cx="43204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a</a:t>
              </a:r>
              <a:endParaRPr lang="zh-CN" altLang="en-US" sz="2000" dirty="0">
                <a:solidFill>
                  <a:schemeClr val="tx1"/>
                </a:solidFill>
                <a:latin typeface="楷体" pitchFamily="49" charset="-122"/>
                <a:ea typeface="楷体" pitchFamily="49" charset="-122"/>
              </a:endParaRPr>
            </a:p>
          </p:txBody>
        </p:sp>
        <p:sp>
          <p:nvSpPr>
            <p:cNvPr id="8" name="矩形 7"/>
            <p:cNvSpPr/>
            <p:nvPr/>
          </p:nvSpPr>
          <p:spPr>
            <a:xfrm>
              <a:off x="5286747" y="2492896"/>
              <a:ext cx="43204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a:t>
              </a:r>
              <a:endParaRPr lang="zh-CN" altLang="en-US" sz="2000" dirty="0">
                <a:solidFill>
                  <a:schemeClr val="tx1"/>
                </a:solidFill>
                <a:latin typeface="楷体" pitchFamily="49" charset="-122"/>
                <a:ea typeface="楷体" pitchFamily="49" charset="-122"/>
              </a:endParaRPr>
            </a:p>
          </p:txBody>
        </p:sp>
        <p:sp>
          <p:nvSpPr>
            <p:cNvPr id="9" name="矩形 8"/>
            <p:cNvSpPr/>
            <p:nvPr/>
          </p:nvSpPr>
          <p:spPr>
            <a:xfrm>
              <a:off x="7557665" y="1808820"/>
              <a:ext cx="43204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D</a:t>
              </a:r>
              <a:endParaRPr lang="zh-CN" altLang="en-US" sz="2000" dirty="0">
                <a:solidFill>
                  <a:schemeClr val="tx1"/>
                </a:solidFill>
                <a:latin typeface="楷体" pitchFamily="49" charset="-122"/>
                <a:ea typeface="楷体" pitchFamily="49" charset="-122"/>
              </a:endParaRPr>
            </a:p>
          </p:txBody>
        </p:sp>
        <p:sp>
          <p:nvSpPr>
            <p:cNvPr id="10" name="矩形 9"/>
            <p:cNvSpPr/>
            <p:nvPr/>
          </p:nvSpPr>
          <p:spPr>
            <a:xfrm>
              <a:off x="6078835" y="2492896"/>
              <a:ext cx="43204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D</a:t>
              </a:r>
              <a:endParaRPr lang="zh-CN" altLang="en-US" sz="2000" dirty="0">
                <a:solidFill>
                  <a:schemeClr val="tx1"/>
                </a:solidFill>
                <a:latin typeface="楷体" pitchFamily="49" charset="-122"/>
                <a:ea typeface="楷体" pitchFamily="49" charset="-122"/>
              </a:endParaRPr>
            </a:p>
          </p:txBody>
        </p:sp>
        <p:sp>
          <p:nvSpPr>
            <p:cNvPr id="11" name="矩形 10"/>
            <p:cNvSpPr/>
            <p:nvPr/>
          </p:nvSpPr>
          <p:spPr>
            <a:xfrm>
              <a:off x="5614020" y="3212976"/>
              <a:ext cx="43204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b</a:t>
              </a:r>
              <a:endParaRPr lang="zh-CN" altLang="en-US" sz="2000" dirty="0">
                <a:solidFill>
                  <a:schemeClr val="tx1"/>
                </a:solidFill>
                <a:latin typeface="楷体" pitchFamily="49" charset="-122"/>
                <a:ea typeface="楷体" pitchFamily="49" charset="-122"/>
              </a:endParaRPr>
            </a:p>
          </p:txBody>
        </p:sp>
        <p:sp>
          <p:nvSpPr>
            <p:cNvPr id="12" name="矩形 11"/>
            <p:cNvSpPr/>
            <p:nvPr/>
          </p:nvSpPr>
          <p:spPr>
            <a:xfrm>
              <a:off x="4480942" y="3212976"/>
              <a:ext cx="43204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a:t>
              </a:r>
              <a:endParaRPr lang="zh-CN" altLang="en-US" sz="2000" dirty="0">
                <a:solidFill>
                  <a:schemeClr val="tx1"/>
                </a:solidFill>
                <a:latin typeface="楷体" pitchFamily="49" charset="-122"/>
                <a:ea typeface="楷体" pitchFamily="49" charset="-122"/>
              </a:endParaRPr>
            </a:p>
          </p:txBody>
        </p:sp>
        <p:sp>
          <p:nvSpPr>
            <p:cNvPr id="13" name="矩形 12"/>
            <p:cNvSpPr/>
            <p:nvPr/>
          </p:nvSpPr>
          <p:spPr>
            <a:xfrm>
              <a:off x="4932040" y="3241551"/>
              <a:ext cx="43204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T</a:t>
              </a:r>
              <a:endParaRPr lang="zh-CN" altLang="en-US" sz="2000" dirty="0">
                <a:solidFill>
                  <a:schemeClr val="tx1"/>
                </a:solidFill>
                <a:latin typeface="楷体" pitchFamily="49" charset="-122"/>
                <a:ea typeface="楷体" pitchFamily="49" charset="-122"/>
              </a:endParaRPr>
            </a:p>
          </p:txBody>
        </p:sp>
        <p:sp>
          <p:nvSpPr>
            <p:cNvPr id="14" name="矩形 13"/>
            <p:cNvSpPr/>
            <p:nvPr/>
          </p:nvSpPr>
          <p:spPr>
            <a:xfrm>
              <a:off x="6444208" y="1808820"/>
              <a:ext cx="43204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a:t>
              </a:r>
              <a:endParaRPr lang="zh-CN" altLang="en-US" sz="2000" dirty="0">
                <a:solidFill>
                  <a:schemeClr val="tx1"/>
                </a:solidFill>
                <a:latin typeface="楷体" pitchFamily="49" charset="-122"/>
                <a:ea typeface="楷体" pitchFamily="49" charset="-122"/>
              </a:endParaRPr>
            </a:p>
          </p:txBody>
        </p:sp>
        <p:sp>
          <p:nvSpPr>
            <p:cNvPr id="15" name="矩形 14"/>
            <p:cNvSpPr/>
            <p:nvPr/>
          </p:nvSpPr>
          <p:spPr>
            <a:xfrm>
              <a:off x="6084168" y="3212976"/>
              <a:ext cx="43204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a:t>
              </a:r>
              <a:endParaRPr lang="zh-CN" altLang="en-US" sz="2000" dirty="0">
                <a:solidFill>
                  <a:schemeClr val="tx1"/>
                </a:solidFill>
                <a:latin typeface="楷体" pitchFamily="49" charset="-122"/>
                <a:ea typeface="楷体" pitchFamily="49" charset="-122"/>
              </a:endParaRPr>
            </a:p>
          </p:txBody>
        </p:sp>
        <p:sp>
          <p:nvSpPr>
            <p:cNvPr id="16" name="矩形 15"/>
            <p:cNvSpPr/>
            <p:nvPr/>
          </p:nvSpPr>
          <p:spPr>
            <a:xfrm>
              <a:off x="6592416" y="3222501"/>
              <a:ext cx="43204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T</a:t>
              </a:r>
              <a:endParaRPr lang="zh-CN" altLang="en-US" sz="2000" dirty="0">
                <a:solidFill>
                  <a:schemeClr val="tx1"/>
                </a:solidFill>
                <a:latin typeface="楷体" pitchFamily="49" charset="-122"/>
                <a:ea typeface="楷体" pitchFamily="49" charset="-122"/>
              </a:endParaRPr>
            </a:p>
          </p:txBody>
        </p:sp>
        <p:sp>
          <p:nvSpPr>
            <p:cNvPr id="17" name="矩形 16"/>
            <p:cNvSpPr/>
            <p:nvPr/>
          </p:nvSpPr>
          <p:spPr>
            <a:xfrm>
              <a:off x="6804248" y="2492896"/>
              <a:ext cx="43204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c</a:t>
              </a:r>
              <a:endParaRPr lang="zh-CN" altLang="en-US" sz="2000" dirty="0">
                <a:solidFill>
                  <a:schemeClr val="tx1"/>
                </a:solidFill>
                <a:latin typeface="楷体" pitchFamily="49" charset="-122"/>
                <a:ea typeface="楷体" pitchFamily="49" charset="-122"/>
              </a:endParaRPr>
            </a:p>
          </p:txBody>
        </p:sp>
        <p:sp>
          <p:nvSpPr>
            <p:cNvPr id="18" name="矩形 17"/>
            <p:cNvSpPr/>
            <p:nvPr/>
          </p:nvSpPr>
          <p:spPr>
            <a:xfrm>
              <a:off x="7557665" y="2492896"/>
              <a:ext cx="43204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a:t>
              </a:r>
              <a:endParaRPr lang="zh-CN" altLang="en-US" sz="2000" dirty="0">
                <a:solidFill>
                  <a:schemeClr val="tx1"/>
                </a:solidFill>
                <a:latin typeface="楷体" pitchFamily="49" charset="-122"/>
                <a:ea typeface="楷体" pitchFamily="49" charset="-122"/>
              </a:endParaRPr>
            </a:p>
          </p:txBody>
        </p:sp>
        <p:sp>
          <p:nvSpPr>
            <p:cNvPr id="19" name="矩形 18"/>
            <p:cNvSpPr/>
            <p:nvPr/>
          </p:nvSpPr>
          <p:spPr>
            <a:xfrm>
              <a:off x="8316416" y="2492896"/>
              <a:ext cx="43204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T</a:t>
              </a:r>
              <a:endParaRPr lang="zh-CN" altLang="en-US" sz="2000" dirty="0">
                <a:solidFill>
                  <a:schemeClr val="tx1"/>
                </a:solidFill>
                <a:latin typeface="楷体" pitchFamily="49" charset="-122"/>
                <a:ea typeface="楷体" pitchFamily="49" charset="-122"/>
              </a:endParaRPr>
            </a:p>
          </p:txBody>
        </p:sp>
        <p:sp>
          <p:nvSpPr>
            <p:cNvPr id="20" name="矩形 19"/>
            <p:cNvSpPr/>
            <p:nvPr/>
          </p:nvSpPr>
          <p:spPr>
            <a:xfrm>
              <a:off x="4499992" y="3861048"/>
              <a:ext cx="1296144"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integer</a:t>
              </a:r>
              <a:endParaRPr lang="zh-CN" altLang="en-US" sz="2000" dirty="0">
                <a:solidFill>
                  <a:schemeClr val="tx1"/>
                </a:solidFill>
                <a:latin typeface="楷体" pitchFamily="49" charset="-122"/>
                <a:ea typeface="楷体" pitchFamily="49" charset="-122"/>
              </a:endParaRPr>
            </a:p>
          </p:txBody>
        </p:sp>
        <p:sp>
          <p:nvSpPr>
            <p:cNvPr id="21" name="矩形 20"/>
            <p:cNvSpPr/>
            <p:nvPr/>
          </p:nvSpPr>
          <p:spPr>
            <a:xfrm>
              <a:off x="6448400" y="3865240"/>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real</a:t>
              </a:r>
              <a:endParaRPr lang="zh-CN" altLang="en-US" sz="2000" dirty="0">
                <a:solidFill>
                  <a:schemeClr val="tx1"/>
                </a:solidFill>
                <a:latin typeface="楷体" pitchFamily="49" charset="-122"/>
                <a:ea typeface="楷体" pitchFamily="49" charset="-122"/>
              </a:endParaRPr>
            </a:p>
          </p:txBody>
        </p:sp>
        <p:sp>
          <p:nvSpPr>
            <p:cNvPr id="22" name="矩形 21"/>
            <p:cNvSpPr/>
            <p:nvPr/>
          </p:nvSpPr>
          <p:spPr>
            <a:xfrm>
              <a:off x="8316416" y="3212976"/>
              <a:ext cx="43204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FF0000"/>
                  </a:solidFill>
                  <a:latin typeface="楷体" pitchFamily="49" charset="-122"/>
                  <a:ea typeface="楷体" pitchFamily="49" charset="-122"/>
                </a:rPr>
                <a:t>?</a:t>
              </a:r>
              <a:endParaRPr lang="zh-CN" altLang="en-US" sz="2000" dirty="0">
                <a:solidFill>
                  <a:srgbClr val="FF0000"/>
                </a:solidFill>
                <a:latin typeface="楷体" pitchFamily="49" charset="-122"/>
                <a:ea typeface="楷体" pitchFamily="49" charset="-122"/>
              </a:endParaRPr>
            </a:p>
          </p:txBody>
        </p:sp>
        <p:sp>
          <p:nvSpPr>
            <p:cNvPr id="23" name="矩形 22"/>
            <p:cNvSpPr/>
            <p:nvPr/>
          </p:nvSpPr>
          <p:spPr>
            <a:xfrm>
              <a:off x="5292080" y="1808820"/>
              <a:ext cx="43204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D</a:t>
              </a:r>
              <a:endParaRPr lang="zh-CN" altLang="en-US" sz="2000" dirty="0">
                <a:solidFill>
                  <a:schemeClr val="tx1"/>
                </a:solidFill>
                <a:latin typeface="楷体" pitchFamily="49" charset="-122"/>
                <a:ea typeface="楷体" pitchFamily="49" charset="-122"/>
              </a:endParaRPr>
            </a:p>
          </p:txBody>
        </p:sp>
        <p:cxnSp>
          <p:nvCxnSpPr>
            <p:cNvPr id="25" name="直接连接符 24"/>
            <p:cNvCxnSpPr/>
            <p:nvPr/>
          </p:nvCxnSpPr>
          <p:spPr>
            <a:xfrm rot="-1560000">
              <a:off x="5651828" y="1712282"/>
              <a:ext cx="8640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2220000">
              <a:off x="4730391" y="2339985"/>
              <a:ext cx="72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1560000">
              <a:off x="6760522" y="1708090"/>
              <a:ext cx="8640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2220000">
              <a:off x="7019790" y="2349509"/>
              <a:ext cx="72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2220000">
              <a:off x="5507621" y="2349510"/>
              <a:ext cx="72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rot="2220000">
              <a:off x="7768443" y="2339984"/>
              <a:ext cx="72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3300000">
              <a:off x="4172531" y="3079214"/>
              <a:ext cx="61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3300000">
              <a:off x="5737659" y="3075022"/>
              <a:ext cx="61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3300000">
              <a:off x="4614105" y="3075022"/>
              <a:ext cx="61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3300000">
              <a:off x="6241713" y="3079214"/>
              <a:ext cx="61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5400000">
              <a:off x="6633773" y="3738158"/>
              <a:ext cx="36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5400000">
              <a:off x="4968064" y="3753016"/>
              <a:ext cx="36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5400000">
              <a:off x="8352440" y="3032936"/>
              <a:ext cx="36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3923928" y="3505200"/>
            <a:ext cx="4610472" cy="3092152"/>
            <a:chOff x="3923928" y="3505200"/>
            <a:chExt cx="4610472" cy="3092152"/>
          </a:xfrm>
        </p:grpSpPr>
        <p:sp>
          <p:nvSpPr>
            <p:cNvPr id="40" name="矩形 39"/>
            <p:cNvSpPr/>
            <p:nvPr/>
          </p:nvSpPr>
          <p:spPr>
            <a:xfrm>
              <a:off x="3923928" y="4293096"/>
              <a:ext cx="4248472" cy="230425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altLang="zh-CN" sz="2000" dirty="0">
                  <a:solidFill>
                    <a:srgbClr val="FF0000"/>
                  </a:solidFill>
                  <a:latin typeface="楷体" pitchFamily="49" charset="-122"/>
                  <a:ea typeface="楷体" pitchFamily="49" charset="-122"/>
                </a:rPr>
                <a:t>?:</a:t>
              </a:r>
            </a:p>
            <a:p>
              <a:pPr>
                <a:spcAft>
                  <a:spcPts val="600"/>
                </a:spcAft>
              </a:pPr>
              <a:r>
                <a:rPr lang="en-US" altLang="zh-CN" sz="2000" dirty="0">
                  <a:solidFill>
                    <a:srgbClr val="002060"/>
                  </a:solidFill>
                  <a:latin typeface="楷体" pitchFamily="49" charset="-122"/>
                  <a:ea typeface="楷体" pitchFamily="49" charset="-122"/>
                </a:rPr>
                <a:t>array[5] of integer</a:t>
              </a:r>
            </a:p>
            <a:p>
              <a:pPr>
                <a:spcAft>
                  <a:spcPts val="600"/>
                </a:spcAft>
              </a:pPr>
              <a:r>
                <a:rPr lang="en-US" altLang="zh-CN" sz="2000" dirty="0">
                  <a:solidFill>
                    <a:srgbClr val="002060"/>
                  </a:solidFill>
                  <a:latin typeface="楷体" pitchFamily="49" charset="-122"/>
                  <a:ea typeface="楷体" pitchFamily="49" charset="-122"/>
                </a:rPr>
                <a:t>array[6] of real</a:t>
              </a:r>
            </a:p>
            <a:p>
              <a:pPr>
                <a:spcAft>
                  <a:spcPts val="600"/>
                </a:spcAft>
              </a:pPr>
              <a:r>
                <a:rPr lang="en-US" altLang="zh-CN" sz="2000" dirty="0">
                  <a:solidFill>
                    <a:srgbClr val="002060"/>
                  </a:solidFill>
                  <a:latin typeface="楷体" pitchFamily="49" charset="-122"/>
                  <a:ea typeface="楷体" pitchFamily="49" charset="-122"/>
                </a:rPr>
                <a:t>array[3] of array[4] of integer</a:t>
              </a:r>
            </a:p>
            <a:p>
              <a:r>
                <a:rPr lang="en-US" altLang="zh-CN" sz="2000" dirty="0">
                  <a:solidFill>
                    <a:srgbClr val="002060"/>
                  </a:solidFill>
                  <a:latin typeface="楷体" pitchFamily="49" charset="-122"/>
                  <a:ea typeface="楷体" pitchFamily="49" charset="-122"/>
                </a:rPr>
                <a:t>array[num] of </a:t>
              </a:r>
              <a:r>
                <a:rPr lang="zh-CN" altLang="en-US" sz="2000" dirty="0">
                  <a:solidFill>
                    <a:srgbClr val="002060"/>
                  </a:solidFill>
                  <a:latin typeface="Comic Sans MS" pitchFamily="66" charset="0"/>
                  <a:cs typeface="Arial Unicode MS" pitchFamily="34" charset="-122"/>
                  <a:sym typeface="Symbol" pitchFamily="18" charset="2"/>
                </a:rPr>
                <a:t>↑</a:t>
              </a:r>
              <a:r>
                <a:rPr lang="en-US" altLang="zh-CN" sz="2000" dirty="0">
                  <a:solidFill>
                    <a:srgbClr val="002060"/>
                  </a:solidFill>
                  <a:latin typeface="楷体" pitchFamily="49" charset="-122"/>
                  <a:ea typeface="楷体" pitchFamily="49" charset="-122"/>
                  <a:sym typeface="Symbol" pitchFamily="18" charset="2"/>
                </a:rPr>
                <a:t>real</a:t>
              </a:r>
            </a:p>
            <a:p>
              <a:pPr>
                <a:spcAft>
                  <a:spcPts val="600"/>
                </a:spcAft>
              </a:pPr>
              <a:r>
                <a:rPr lang="en-US" altLang="zh-CN" sz="2000" dirty="0">
                  <a:solidFill>
                    <a:srgbClr val="002060"/>
                  </a:solidFill>
                  <a:latin typeface="楷体" pitchFamily="49" charset="-122"/>
                  <a:ea typeface="楷体" pitchFamily="49" charset="-122"/>
                  <a:sym typeface="Symbol" pitchFamily="18" charset="2"/>
                </a:rPr>
                <a:t>......</a:t>
              </a:r>
              <a:endParaRPr lang="zh-CN" altLang="en-US" sz="2000" dirty="0">
                <a:solidFill>
                  <a:srgbClr val="FF0000"/>
                </a:solidFill>
                <a:latin typeface="楷体" pitchFamily="49" charset="-122"/>
                <a:ea typeface="楷体" pitchFamily="49" charset="-122"/>
              </a:endParaRPr>
            </a:p>
          </p:txBody>
        </p:sp>
        <p:sp>
          <p:nvSpPr>
            <p:cNvPr id="44" name="任意多边形 43"/>
            <p:cNvSpPr/>
            <p:nvPr/>
          </p:nvSpPr>
          <p:spPr>
            <a:xfrm>
              <a:off x="4371975" y="3505200"/>
              <a:ext cx="4162425" cy="1009650"/>
            </a:xfrm>
            <a:custGeom>
              <a:avLst/>
              <a:gdLst>
                <a:gd name="connsiteX0" fmla="*/ 4162425 w 4162425"/>
                <a:gd name="connsiteY0" fmla="*/ 0 h 1009650"/>
                <a:gd name="connsiteX1" fmla="*/ 4162425 w 4162425"/>
                <a:gd name="connsiteY1" fmla="*/ 1009650 h 1009650"/>
                <a:gd name="connsiteX2" fmla="*/ 0 w 4162425"/>
                <a:gd name="connsiteY2" fmla="*/ 1009650 h 1009650"/>
              </a:gdLst>
              <a:ahLst/>
              <a:cxnLst>
                <a:cxn ang="0">
                  <a:pos x="connsiteX0" y="connsiteY0"/>
                </a:cxn>
                <a:cxn ang="0">
                  <a:pos x="connsiteX1" y="connsiteY1"/>
                </a:cxn>
                <a:cxn ang="0">
                  <a:pos x="connsiteX2" y="connsiteY2"/>
                </a:cxn>
              </a:cxnLst>
              <a:rect l="l" t="t" r="r" b="b"/>
              <a:pathLst>
                <a:path w="4162425" h="1009650">
                  <a:moveTo>
                    <a:pt x="4162425" y="0"/>
                  </a:moveTo>
                  <a:lnTo>
                    <a:pt x="4162425" y="1009650"/>
                  </a:lnTo>
                  <a:lnTo>
                    <a:pt x="0" y="1009650"/>
                  </a:lnTo>
                </a:path>
              </a:pathLst>
            </a:custGeom>
            <a:ln w="25400">
              <a:solidFill>
                <a:srgbClr val="CC0099"/>
              </a:solidFill>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blinds(horizontal)">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8630"/>
            <a:ext cx="8229600" cy="814102"/>
          </a:xfrm>
        </p:spPr>
        <p:txBody>
          <a:bodyPr/>
          <a:lstStyle/>
          <a:p>
            <a:r>
              <a:rPr lang="zh-CN" altLang="en-US" dirty="0"/>
              <a:t>描述类型系统的语言（续</a:t>
            </a:r>
            <a:r>
              <a:rPr lang="en-US" altLang="zh-CN" dirty="0"/>
              <a:t>3</a:t>
            </a:r>
            <a:r>
              <a:rPr lang="zh-CN" altLang="en-US" dirty="0"/>
              <a:t>）</a:t>
            </a:r>
          </a:p>
        </p:txBody>
      </p:sp>
      <p:sp>
        <p:nvSpPr>
          <p:cNvPr id="3" name="内容占位符 2"/>
          <p:cNvSpPr>
            <a:spLocks noGrp="1"/>
          </p:cNvSpPr>
          <p:nvPr>
            <p:ph idx="1"/>
          </p:nvPr>
        </p:nvSpPr>
        <p:spPr>
          <a:xfrm>
            <a:off x="457200" y="1043736"/>
            <a:ext cx="8229600" cy="5265584"/>
          </a:xfrm>
        </p:spPr>
        <p:txBody>
          <a:bodyPr>
            <a:noAutofit/>
          </a:bodyPr>
          <a:lstStyle/>
          <a:p>
            <a:pPr marL="457200" indent="-457200">
              <a:lnSpc>
                <a:spcPct val="110000"/>
              </a:lnSpc>
              <a:spcBef>
                <a:spcPts val="300"/>
              </a:spcBef>
              <a:buClr>
                <a:srgbClr val="FF0000"/>
              </a:buClr>
              <a:buSzPct val="100000"/>
              <a:buFont typeface="+mj-lt"/>
              <a:buAutoNum type="arabicPeriod"/>
            </a:pPr>
            <a:r>
              <a:rPr lang="zh-CN" altLang="en-US" sz="2400" dirty="0">
                <a:solidFill>
                  <a:srgbClr val="FF0000"/>
                </a:solidFill>
              </a:rPr>
              <a:t>环境断言</a:t>
            </a:r>
            <a:endParaRPr lang="en-US" altLang="zh-CN" sz="2400" dirty="0">
              <a:solidFill>
                <a:srgbClr val="FF0000"/>
              </a:solidFill>
            </a:endParaRPr>
          </a:p>
          <a:p>
            <a:pPr lvl="1">
              <a:lnSpc>
                <a:spcPct val="110000"/>
              </a:lnSpc>
              <a:spcBef>
                <a:spcPts val="300"/>
              </a:spcBef>
            </a:pPr>
            <a:r>
              <a:rPr lang="en-US" altLang="zh-CN" dirty="0">
                <a:latin typeface="Ebrima" pitchFamily="2" charset="0"/>
                <a:ea typeface="Ebrima" pitchFamily="2" charset="0"/>
                <a:cs typeface="Ebrima" pitchFamily="2" charset="0"/>
              </a:rPr>
              <a:t>Γ</a:t>
            </a:r>
            <a:r>
              <a:rPr lang="zh-CN" altLang="en-US" dirty="0"/>
              <a:t>├</a:t>
            </a:r>
            <a:r>
              <a:rPr lang="en-US" altLang="zh-CN" dirty="0"/>
              <a:t>λ</a:t>
            </a:r>
            <a:r>
              <a:rPr lang="zh-CN" altLang="en-US" dirty="0"/>
              <a:t>，表示</a:t>
            </a:r>
            <a:r>
              <a:rPr lang="en-US" altLang="zh-CN" dirty="0">
                <a:latin typeface="Ebrima" pitchFamily="2" charset="0"/>
                <a:ea typeface="Ebrima" pitchFamily="2" charset="0"/>
                <a:cs typeface="Ebrima" pitchFamily="2" charset="0"/>
              </a:rPr>
              <a:t>Γ</a:t>
            </a:r>
            <a:r>
              <a:rPr lang="zh-CN" altLang="en-US" dirty="0"/>
              <a:t>是良形的环境（即符合语法的环境）</a:t>
            </a:r>
            <a:endParaRPr lang="en-US" altLang="zh-CN" dirty="0"/>
          </a:p>
          <a:p>
            <a:pPr lvl="1">
              <a:lnSpc>
                <a:spcPct val="110000"/>
              </a:lnSpc>
              <a:spcBef>
                <a:spcPts val="300"/>
              </a:spcBef>
            </a:pPr>
            <a:r>
              <a:rPr lang="zh-CN" altLang="en-US" dirty="0"/>
              <a:t>用推理规则来描述环境的语法；</a:t>
            </a:r>
            <a:endParaRPr lang="en-US" altLang="zh-CN" dirty="0"/>
          </a:p>
          <a:p>
            <a:pPr marL="457200" indent="-457200">
              <a:lnSpc>
                <a:spcPct val="110000"/>
              </a:lnSpc>
              <a:spcBef>
                <a:spcPts val="300"/>
              </a:spcBef>
              <a:buClr>
                <a:srgbClr val="FF0000"/>
              </a:buClr>
              <a:buSzPct val="100000"/>
              <a:buFont typeface="+mj-lt"/>
              <a:buAutoNum type="arabicPeriod"/>
            </a:pPr>
            <a:r>
              <a:rPr lang="zh-CN" altLang="en-US" sz="2400" dirty="0">
                <a:solidFill>
                  <a:srgbClr val="FF0000"/>
                </a:solidFill>
              </a:rPr>
              <a:t>语法断言</a:t>
            </a:r>
            <a:endParaRPr lang="en-US" altLang="zh-CN" sz="2400" dirty="0">
              <a:solidFill>
                <a:srgbClr val="FF0000"/>
              </a:solidFill>
            </a:endParaRPr>
          </a:p>
          <a:p>
            <a:pPr lvl="1">
              <a:lnSpc>
                <a:spcPct val="110000"/>
              </a:lnSpc>
              <a:spcBef>
                <a:spcPts val="300"/>
              </a:spcBef>
            </a:pPr>
            <a:r>
              <a:rPr lang="en-US" altLang="zh-CN" dirty="0">
                <a:latin typeface="Ebrima" pitchFamily="2" charset="0"/>
                <a:ea typeface="Ebrima" pitchFamily="2" charset="0"/>
                <a:cs typeface="Ebrima" pitchFamily="2" charset="0"/>
              </a:rPr>
              <a:t>Γ</a:t>
            </a:r>
            <a:r>
              <a:rPr lang="zh-CN" altLang="en-US" dirty="0"/>
              <a:t>├</a:t>
            </a:r>
            <a:r>
              <a:rPr lang="en-US" altLang="zh-CN" dirty="0" err="1"/>
              <a:t>tyex</a:t>
            </a:r>
            <a:r>
              <a:rPr lang="zh-CN" altLang="en-US" dirty="0"/>
              <a:t>，在环境</a:t>
            </a:r>
            <a:r>
              <a:rPr lang="en-US" altLang="zh-CN" dirty="0">
                <a:latin typeface="Ebrima" pitchFamily="2" charset="0"/>
                <a:ea typeface="Ebrima" pitchFamily="2" charset="0"/>
                <a:cs typeface="Ebrima" pitchFamily="2" charset="0"/>
              </a:rPr>
              <a:t>Γ</a:t>
            </a:r>
            <a:r>
              <a:rPr lang="zh-CN" altLang="en-US" dirty="0"/>
              <a:t>下，</a:t>
            </a:r>
            <a:r>
              <a:rPr lang="en-US" altLang="zh-CN" dirty="0" err="1"/>
              <a:t>tyex</a:t>
            </a:r>
            <a:r>
              <a:rPr lang="zh-CN" altLang="en-US" dirty="0"/>
              <a:t>是类型表达式</a:t>
            </a:r>
            <a:endParaRPr lang="en-US" altLang="zh-CN" dirty="0"/>
          </a:p>
          <a:p>
            <a:pPr lvl="1">
              <a:lnSpc>
                <a:spcPct val="110000"/>
              </a:lnSpc>
              <a:spcBef>
                <a:spcPts val="300"/>
              </a:spcBef>
            </a:pPr>
            <a:r>
              <a:rPr lang="zh-CN" altLang="en-US" dirty="0"/>
              <a:t>用推理规则来描述类型表达式的语法</a:t>
            </a:r>
            <a:endParaRPr lang="en-US" altLang="zh-CN" dirty="0"/>
          </a:p>
          <a:p>
            <a:pPr marL="457200" indent="-457200">
              <a:lnSpc>
                <a:spcPct val="110000"/>
              </a:lnSpc>
              <a:spcBef>
                <a:spcPts val="300"/>
              </a:spcBef>
              <a:buClr>
                <a:srgbClr val="FF0000"/>
              </a:buClr>
              <a:buSzPct val="100000"/>
              <a:buFont typeface="+mj-lt"/>
              <a:buAutoNum type="arabicPeriod"/>
            </a:pPr>
            <a:r>
              <a:rPr lang="zh-CN" altLang="en-US" sz="2400" dirty="0">
                <a:solidFill>
                  <a:srgbClr val="FF0000"/>
                </a:solidFill>
              </a:rPr>
              <a:t>定型断言</a:t>
            </a:r>
            <a:endParaRPr lang="en-US" altLang="zh-CN" sz="2400" dirty="0">
              <a:solidFill>
                <a:srgbClr val="FF0000"/>
              </a:solidFill>
            </a:endParaRPr>
          </a:p>
          <a:p>
            <a:pPr lvl="1">
              <a:lnSpc>
                <a:spcPct val="110000"/>
              </a:lnSpc>
              <a:spcBef>
                <a:spcPts val="300"/>
              </a:spcBef>
            </a:pPr>
            <a:r>
              <a:rPr lang="en-US" altLang="zh-CN" dirty="0">
                <a:latin typeface="Ebrima" pitchFamily="2" charset="0"/>
                <a:ea typeface="Ebrima" pitchFamily="2" charset="0"/>
                <a:cs typeface="Ebrima" pitchFamily="2" charset="0"/>
              </a:rPr>
              <a:t>Γ</a:t>
            </a:r>
            <a:r>
              <a:rPr lang="zh-CN" altLang="en-US" dirty="0"/>
              <a:t>├</a:t>
            </a:r>
            <a:r>
              <a:rPr lang="en-US" altLang="zh-CN" dirty="0"/>
              <a:t>M:T</a:t>
            </a:r>
            <a:r>
              <a:rPr lang="zh-CN" altLang="en-US" dirty="0"/>
              <a:t>，在环境</a:t>
            </a:r>
            <a:r>
              <a:rPr lang="en-US" altLang="zh-CN" dirty="0">
                <a:latin typeface="Ebrima" pitchFamily="2" charset="0"/>
                <a:ea typeface="Ebrima" pitchFamily="2" charset="0"/>
                <a:cs typeface="Ebrima" pitchFamily="2" charset="0"/>
              </a:rPr>
              <a:t>Γ</a:t>
            </a:r>
            <a:r>
              <a:rPr lang="zh-CN" altLang="en-US" dirty="0"/>
              <a:t>下，</a:t>
            </a:r>
            <a:r>
              <a:rPr lang="en-US" altLang="zh-CN" dirty="0"/>
              <a:t>M</a:t>
            </a:r>
            <a:r>
              <a:rPr lang="zh-CN" altLang="en-US" dirty="0"/>
              <a:t>具有类型</a:t>
            </a:r>
            <a:r>
              <a:rPr lang="en-US" altLang="zh-CN" dirty="0"/>
              <a:t>T</a:t>
            </a:r>
          </a:p>
          <a:p>
            <a:pPr lvl="1">
              <a:lnSpc>
                <a:spcPct val="110000"/>
              </a:lnSpc>
              <a:spcBef>
                <a:spcPts val="300"/>
              </a:spcBef>
            </a:pPr>
            <a:r>
              <a:rPr lang="zh-CN" altLang="en-US" dirty="0">
                <a:solidFill>
                  <a:srgbClr val="FF0000"/>
                </a:solidFill>
              </a:rPr>
              <a:t>例：</a:t>
            </a:r>
            <a:r>
              <a:rPr lang="el-GR" altLang="zh-CN" dirty="0"/>
              <a:t>Φ</a:t>
            </a:r>
            <a:r>
              <a:rPr lang="zh-CN" altLang="en-US" dirty="0"/>
              <a:t>├</a:t>
            </a:r>
            <a:r>
              <a:rPr lang="en-US" altLang="zh-CN" dirty="0" err="1"/>
              <a:t>true:bool</a:t>
            </a:r>
            <a:r>
              <a:rPr lang="zh-CN" altLang="en-US" dirty="0"/>
              <a:t>，</a:t>
            </a:r>
            <a:r>
              <a:rPr lang="el-GR" altLang="zh-CN" dirty="0"/>
              <a:t> </a:t>
            </a:r>
            <a:r>
              <a:rPr lang="en-US" altLang="zh-CN" dirty="0"/>
              <a:t>x:tyex</a:t>
            </a:r>
            <a:r>
              <a:rPr lang="zh-CN" altLang="en-US" dirty="0"/>
              <a:t>├</a:t>
            </a:r>
            <a:r>
              <a:rPr lang="en-US" altLang="zh-CN" dirty="0"/>
              <a:t>x+2:tyex</a:t>
            </a:r>
          </a:p>
          <a:p>
            <a:pPr lvl="1">
              <a:lnSpc>
                <a:spcPct val="110000"/>
              </a:lnSpc>
              <a:spcBef>
                <a:spcPts val="300"/>
              </a:spcBef>
            </a:pPr>
            <a:r>
              <a:rPr lang="zh-CN" altLang="en-US" dirty="0"/>
              <a:t>用推理规则来确定程序构造实例的类型</a:t>
            </a:r>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130</a:t>
            </a:fld>
            <a:endParaRPr lang="zh-CN" altLang="en-US"/>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8630"/>
            <a:ext cx="8229600" cy="814102"/>
          </a:xfrm>
        </p:spPr>
        <p:txBody>
          <a:bodyPr/>
          <a:lstStyle/>
          <a:p>
            <a:r>
              <a:rPr lang="zh-CN" altLang="en-US" dirty="0"/>
              <a:t>描述类型系统的语言（续</a:t>
            </a:r>
            <a:r>
              <a:rPr lang="en-US" altLang="zh-CN" dirty="0"/>
              <a:t>4</a:t>
            </a:r>
            <a:r>
              <a:rPr lang="zh-CN" altLang="en-US" dirty="0"/>
              <a:t>）</a:t>
            </a:r>
          </a:p>
        </p:txBody>
      </p:sp>
      <p:sp>
        <p:nvSpPr>
          <p:cNvPr id="3" name="内容占位符 2"/>
          <p:cNvSpPr>
            <a:spLocks noGrp="1"/>
          </p:cNvSpPr>
          <p:nvPr>
            <p:ph idx="1"/>
          </p:nvPr>
        </p:nvSpPr>
        <p:spPr>
          <a:xfrm>
            <a:off x="457200" y="1133746"/>
            <a:ext cx="5464950" cy="3285364"/>
          </a:xfrm>
        </p:spPr>
        <p:txBody>
          <a:bodyPr>
            <a:normAutofit/>
          </a:bodyPr>
          <a:lstStyle/>
          <a:p>
            <a:r>
              <a:rPr lang="zh-CN" altLang="en-US" sz="2400" dirty="0"/>
              <a:t>有效断言</a:t>
            </a:r>
            <a:endParaRPr lang="en-US" altLang="zh-CN" sz="2400" dirty="0"/>
          </a:p>
          <a:p>
            <a:pPr lvl="1">
              <a:buNone/>
            </a:pPr>
            <a:r>
              <a:rPr lang="en-US" altLang="zh-CN" dirty="0">
                <a:latin typeface="Ebrima" pitchFamily="2" charset="0"/>
                <a:ea typeface="Ebrima" pitchFamily="2" charset="0"/>
                <a:cs typeface="Ebrima" pitchFamily="2" charset="0"/>
              </a:rPr>
              <a:t>Γ</a:t>
            </a:r>
            <a:r>
              <a:rPr lang="zh-CN" altLang="en-US" dirty="0"/>
              <a:t>├</a:t>
            </a:r>
            <a:r>
              <a:rPr lang="en-US" altLang="zh-CN" dirty="0" err="1"/>
              <a:t>true:bool</a:t>
            </a:r>
            <a:endParaRPr lang="en-US" altLang="zh-CN" dirty="0"/>
          </a:p>
          <a:p>
            <a:r>
              <a:rPr lang="zh-CN" altLang="en-US" sz="2400" dirty="0"/>
              <a:t>无效断言</a:t>
            </a:r>
            <a:endParaRPr lang="en-US" altLang="zh-CN" sz="2400" dirty="0"/>
          </a:p>
          <a:p>
            <a:pPr lvl="1">
              <a:buNone/>
            </a:pPr>
            <a:r>
              <a:rPr lang="en-US" altLang="zh-CN" dirty="0">
                <a:latin typeface="Ebrima" pitchFamily="2" charset="0"/>
                <a:ea typeface="Ebrima" pitchFamily="2" charset="0"/>
                <a:cs typeface="Ebrima" pitchFamily="2" charset="0"/>
              </a:rPr>
              <a:t>Γ</a:t>
            </a:r>
            <a:r>
              <a:rPr lang="zh-CN" altLang="en-US" dirty="0"/>
              <a:t>├</a:t>
            </a:r>
            <a:r>
              <a:rPr lang="en-US" altLang="zh-CN" dirty="0"/>
              <a:t>true:</a:t>
            </a:r>
          </a:p>
          <a:p>
            <a:r>
              <a:rPr lang="zh-CN" altLang="en-US" sz="2400" dirty="0"/>
              <a:t>推理规则</a:t>
            </a:r>
            <a:endParaRPr lang="en-US" altLang="zh-CN" sz="2400" dirty="0"/>
          </a:p>
          <a:p>
            <a:pPr indent="11113">
              <a:buNone/>
            </a:pPr>
            <a:r>
              <a:rPr lang="zh-CN" altLang="en-US" sz="2400" dirty="0"/>
              <a:t>表示为：</a:t>
            </a:r>
            <a:r>
              <a:rPr lang="en-US" altLang="zh-CN" sz="2400" dirty="0">
                <a:latin typeface="Ebrima" pitchFamily="2" charset="0"/>
                <a:ea typeface="Ebrima" pitchFamily="2" charset="0"/>
                <a:cs typeface="Ebrima" pitchFamily="2" charset="0"/>
              </a:rPr>
              <a:t>Γ</a:t>
            </a:r>
            <a:r>
              <a:rPr lang="zh-CN" altLang="en-US" sz="2400" dirty="0"/>
              <a:t>├</a:t>
            </a:r>
            <a:r>
              <a:rPr lang="en-US" altLang="zh-CN" sz="2400" dirty="0"/>
              <a:t>S</a:t>
            </a:r>
            <a:r>
              <a:rPr lang="en-US" altLang="zh-CN" sz="2400" baseline="-25000" dirty="0"/>
              <a:t>1</a:t>
            </a:r>
            <a:r>
              <a:rPr lang="en-US" altLang="zh-CN" sz="2400" dirty="0"/>
              <a:t>,...,</a:t>
            </a:r>
            <a:r>
              <a:rPr lang="en-US" altLang="zh-CN" sz="2400" dirty="0">
                <a:latin typeface="Ebrima" pitchFamily="2" charset="0"/>
                <a:ea typeface="Ebrima" pitchFamily="2" charset="0"/>
                <a:cs typeface="Ebrima" pitchFamily="2" charset="0"/>
              </a:rPr>
              <a:t> Γ</a:t>
            </a:r>
            <a:r>
              <a:rPr lang="zh-CN" altLang="en-US" sz="2400" dirty="0"/>
              <a:t>├</a:t>
            </a:r>
            <a:r>
              <a:rPr lang="en-US" altLang="zh-CN" sz="2400" dirty="0" err="1"/>
              <a:t>S</a:t>
            </a:r>
            <a:r>
              <a:rPr lang="en-US" altLang="zh-CN" sz="2400" baseline="-25000" dirty="0" err="1"/>
              <a:t>n</a:t>
            </a:r>
            <a:r>
              <a:rPr lang="en-US" altLang="zh-CN" sz="2400" dirty="0" err="1">
                <a:sym typeface="Symbol" pitchFamily="18" charset="2"/>
              </a:rPr>
              <a:t></a:t>
            </a:r>
            <a:r>
              <a:rPr lang="en-US" altLang="zh-CN" sz="2400" dirty="0" err="1">
                <a:latin typeface="Ebrima" pitchFamily="2" charset="0"/>
                <a:ea typeface="Ebrima" pitchFamily="2" charset="0"/>
                <a:cs typeface="Ebrima" pitchFamily="2" charset="0"/>
              </a:rPr>
              <a:t>Γ</a:t>
            </a:r>
            <a:r>
              <a:rPr lang="zh-CN" altLang="en-US" sz="2400" dirty="0"/>
              <a:t>├</a:t>
            </a:r>
            <a:r>
              <a:rPr lang="en-US" altLang="zh-CN" sz="2400" dirty="0"/>
              <a:t>S </a:t>
            </a:r>
            <a:r>
              <a:rPr lang="zh-CN" altLang="en-US" sz="2400" dirty="0"/>
              <a:t>或</a:t>
            </a:r>
            <a:endParaRPr lang="en-US" altLang="zh-CN" sz="2400" dirty="0"/>
          </a:p>
          <a:p>
            <a:endParaRPr lang="zh-CN" altLang="en-US" sz="2400" dirty="0"/>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131</a:t>
            </a:fld>
            <a:endParaRPr lang="zh-CN" altLang="en-US"/>
          </a:p>
        </p:txBody>
      </p:sp>
      <p:grpSp>
        <p:nvGrpSpPr>
          <p:cNvPr id="10" name="组合 9"/>
          <p:cNvGrpSpPr/>
          <p:nvPr/>
        </p:nvGrpSpPr>
        <p:grpSpPr>
          <a:xfrm>
            <a:off x="5877145" y="3474005"/>
            <a:ext cx="2520280" cy="990110"/>
            <a:chOff x="5832140" y="1493785"/>
            <a:chExt cx="2520280" cy="1710190"/>
          </a:xfrm>
        </p:grpSpPr>
        <p:sp>
          <p:nvSpPr>
            <p:cNvPr id="7" name="矩形 6"/>
            <p:cNvSpPr/>
            <p:nvPr/>
          </p:nvSpPr>
          <p:spPr>
            <a:xfrm>
              <a:off x="5832140" y="1493785"/>
              <a:ext cx="2520280" cy="171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altLang="zh-CN" sz="2400" dirty="0">
                  <a:solidFill>
                    <a:srgbClr val="0033CC"/>
                  </a:solidFill>
                  <a:latin typeface="Ebrima" pitchFamily="2" charset="0"/>
                  <a:ea typeface="Ebrima" pitchFamily="2" charset="0"/>
                  <a:cs typeface="Ebrima" pitchFamily="2" charset="0"/>
                </a:rPr>
                <a:t>Γ</a:t>
              </a:r>
              <a:r>
                <a:rPr lang="zh-CN" altLang="en-US" sz="2400" dirty="0">
                  <a:solidFill>
                    <a:srgbClr val="0033CC"/>
                  </a:solidFill>
                  <a:latin typeface="楷体" pitchFamily="49" charset="-122"/>
                  <a:ea typeface="楷体" pitchFamily="49" charset="-122"/>
                </a:rPr>
                <a:t>├</a:t>
              </a:r>
              <a:r>
                <a:rPr lang="en-US" altLang="zh-CN" sz="2400" dirty="0">
                  <a:solidFill>
                    <a:srgbClr val="0033CC"/>
                  </a:solidFill>
                  <a:latin typeface="楷体" pitchFamily="49" charset="-122"/>
                  <a:ea typeface="楷体" pitchFamily="49" charset="-122"/>
                </a:rPr>
                <a:t>S</a:t>
              </a:r>
              <a:r>
                <a:rPr lang="en-US" altLang="zh-CN" sz="2400" baseline="-25000" dirty="0">
                  <a:solidFill>
                    <a:srgbClr val="0033CC"/>
                  </a:solidFill>
                  <a:latin typeface="楷体" pitchFamily="49" charset="-122"/>
                  <a:ea typeface="楷体" pitchFamily="49" charset="-122"/>
                </a:rPr>
                <a:t>1</a:t>
              </a:r>
              <a:r>
                <a:rPr lang="en-US" altLang="zh-CN" sz="2400" dirty="0">
                  <a:solidFill>
                    <a:srgbClr val="0033CC"/>
                  </a:solidFill>
                  <a:latin typeface="楷体" pitchFamily="49" charset="-122"/>
                  <a:ea typeface="楷体" pitchFamily="49" charset="-122"/>
                </a:rPr>
                <a:t>,...,</a:t>
              </a:r>
              <a:r>
                <a:rPr lang="en-US" altLang="zh-CN" sz="2400" dirty="0">
                  <a:solidFill>
                    <a:srgbClr val="0033CC"/>
                  </a:solidFill>
                  <a:latin typeface="Ebrima" pitchFamily="2" charset="0"/>
                  <a:ea typeface="Ebrima" pitchFamily="2" charset="0"/>
                  <a:cs typeface="Ebrima" pitchFamily="2" charset="0"/>
                </a:rPr>
                <a:t>Γ</a:t>
              </a:r>
              <a:r>
                <a:rPr lang="zh-CN" altLang="en-US" sz="2400" dirty="0">
                  <a:solidFill>
                    <a:srgbClr val="0033CC"/>
                  </a:solidFill>
                  <a:latin typeface="楷体" pitchFamily="49" charset="-122"/>
                  <a:ea typeface="楷体" pitchFamily="49" charset="-122"/>
                </a:rPr>
                <a:t>├</a:t>
              </a:r>
              <a:r>
                <a:rPr lang="en-US" altLang="zh-CN" sz="2400" dirty="0" err="1">
                  <a:solidFill>
                    <a:srgbClr val="0033CC"/>
                  </a:solidFill>
                  <a:latin typeface="楷体" pitchFamily="49" charset="-122"/>
                  <a:ea typeface="楷体" pitchFamily="49" charset="-122"/>
                </a:rPr>
                <a:t>S</a:t>
              </a:r>
              <a:r>
                <a:rPr lang="en-US" altLang="zh-CN" sz="2400" baseline="-25000" dirty="0" err="1">
                  <a:solidFill>
                    <a:srgbClr val="0033CC"/>
                  </a:solidFill>
                  <a:latin typeface="楷体" pitchFamily="49" charset="-122"/>
                  <a:ea typeface="楷体" pitchFamily="49" charset="-122"/>
                </a:rPr>
                <a:t>n</a:t>
              </a:r>
              <a:endParaRPr lang="en-US" altLang="zh-CN" sz="2400" dirty="0" err="1">
                <a:solidFill>
                  <a:srgbClr val="0033CC"/>
                </a:solidFill>
                <a:latin typeface="楷体" pitchFamily="49" charset="-122"/>
                <a:ea typeface="楷体" pitchFamily="49" charset="-122"/>
                <a:sym typeface="Symbol" pitchFamily="18" charset="2"/>
              </a:endParaRPr>
            </a:p>
            <a:p>
              <a:pPr algn="ctr"/>
              <a:r>
                <a:rPr lang="en-US" altLang="zh-CN" sz="2400" dirty="0">
                  <a:solidFill>
                    <a:srgbClr val="0033CC"/>
                  </a:solidFill>
                  <a:latin typeface="Ebrima" pitchFamily="2" charset="0"/>
                  <a:ea typeface="Ebrima" pitchFamily="2" charset="0"/>
                  <a:cs typeface="Ebrima" pitchFamily="2" charset="0"/>
                </a:rPr>
                <a:t>Γ</a:t>
              </a:r>
              <a:r>
                <a:rPr lang="zh-CN" altLang="en-US" sz="2400" dirty="0">
                  <a:solidFill>
                    <a:srgbClr val="0033CC"/>
                  </a:solidFill>
                  <a:latin typeface="楷体" pitchFamily="49" charset="-122"/>
                  <a:ea typeface="楷体" pitchFamily="49" charset="-122"/>
                </a:rPr>
                <a:t>├</a:t>
              </a:r>
              <a:r>
                <a:rPr lang="en-US" altLang="zh-CN" sz="2400" dirty="0">
                  <a:solidFill>
                    <a:srgbClr val="0033CC"/>
                  </a:solidFill>
                  <a:latin typeface="楷体" pitchFamily="49" charset="-122"/>
                  <a:ea typeface="楷体" pitchFamily="49" charset="-122"/>
                </a:rPr>
                <a:t>S</a:t>
              </a:r>
            </a:p>
          </p:txBody>
        </p:sp>
        <p:cxnSp>
          <p:nvCxnSpPr>
            <p:cNvPr id="9" name="直接连接符 8"/>
            <p:cNvCxnSpPr/>
            <p:nvPr/>
          </p:nvCxnSpPr>
          <p:spPr>
            <a:xfrm>
              <a:off x="5960252" y="2377002"/>
              <a:ext cx="2250250" cy="0"/>
            </a:xfrm>
            <a:prstGeom prst="line">
              <a:avLst/>
            </a:prstGeom>
            <a:ln w="22860"/>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2085975" y="4162425"/>
            <a:ext cx="3521140" cy="1021770"/>
            <a:chOff x="2085975" y="4162425"/>
            <a:chExt cx="3521140" cy="1021770"/>
          </a:xfrm>
        </p:grpSpPr>
        <p:cxnSp>
          <p:nvCxnSpPr>
            <p:cNvPr id="12" name="直接连接符 11"/>
            <p:cNvCxnSpPr/>
            <p:nvPr/>
          </p:nvCxnSpPr>
          <p:spPr>
            <a:xfrm>
              <a:off x="2085975" y="4162425"/>
              <a:ext cx="235101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4742495" y="4162425"/>
              <a:ext cx="62008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726795" y="4644135"/>
              <a:ext cx="1125125" cy="540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zh-CN" altLang="en-US" sz="2400" dirty="0">
                  <a:solidFill>
                    <a:srgbClr val="C00000"/>
                  </a:solidFill>
                  <a:latin typeface="楷体" pitchFamily="49" charset="-122"/>
                  <a:ea typeface="楷体" pitchFamily="49" charset="-122"/>
                </a:rPr>
                <a:t>前提</a:t>
              </a:r>
              <a:endParaRPr lang="en-US" altLang="zh-CN" sz="2400" dirty="0">
                <a:solidFill>
                  <a:srgbClr val="C00000"/>
                </a:solidFill>
                <a:latin typeface="楷体" pitchFamily="49" charset="-122"/>
                <a:ea typeface="楷体" pitchFamily="49" charset="-122"/>
              </a:endParaRPr>
            </a:p>
          </p:txBody>
        </p:sp>
        <p:sp>
          <p:nvSpPr>
            <p:cNvPr id="13" name="矩形 12"/>
            <p:cNvSpPr/>
            <p:nvPr/>
          </p:nvSpPr>
          <p:spPr>
            <a:xfrm>
              <a:off x="4481990" y="4644135"/>
              <a:ext cx="1125125" cy="540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zh-CN" altLang="en-US" sz="2400" dirty="0">
                  <a:solidFill>
                    <a:srgbClr val="C00000"/>
                  </a:solidFill>
                  <a:latin typeface="楷体" pitchFamily="49" charset="-122"/>
                  <a:ea typeface="楷体" pitchFamily="49" charset="-122"/>
                </a:rPr>
                <a:t>结论</a:t>
              </a:r>
              <a:endParaRPr lang="en-US" altLang="zh-CN" sz="2400" dirty="0">
                <a:solidFill>
                  <a:srgbClr val="C00000"/>
                </a:solidFill>
                <a:latin typeface="楷体" pitchFamily="49" charset="-122"/>
                <a:ea typeface="楷体" pitchFamily="49" charset="-122"/>
              </a:endParaRPr>
            </a:p>
          </p:txBody>
        </p:sp>
        <p:cxnSp>
          <p:nvCxnSpPr>
            <p:cNvPr id="16" name="直接箭头连接符 15"/>
            <p:cNvCxnSpPr/>
            <p:nvPr/>
          </p:nvCxnSpPr>
          <p:spPr>
            <a:xfrm flipH="1" flipV="1">
              <a:off x="3286125" y="4171950"/>
              <a:ext cx="0" cy="49123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flipV="1">
              <a:off x="5067055" y="4171950"/>
              <a:ext cx="0" cy="49123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2025765" y="1636183"/>
            <a:ext cx="3420380" cy="2527185"/>
            <a:chOff x="2025765" y="1631420"/>
            <a:chExt cx="3420380" cy="2527185"/>
          </a:xfrm>
        </p:grpSpPr>
        <p:sp>
          <p:nvSpPr>
            <p:cNvPr id="19" name="圆角矩形 18"/>
            <p:cNvSpPr/>
            <p:nvPr/>
          </p:nvSpPr>
          <p:spPr>
            <a:xfrm>
              <a:off x="2025765" y="3708555"/>
              <a:ext cx="3420380" cy="450050"/>
            </a:xfrm>
            <a:prstGeom prst="round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508310" y="1631420"/>
              <a:ext cx="1800200" cy="540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zh-CN" altLang="en-US" sz="2400" dirty="0">
                  <a:solidFill>
                    <a:srgbClr val="C00000"/>
                  </a:solidFill>
                  <a:latin typeface="楷体" pitchFamily="49" charset="-122"/>
                  <a:ea typeface="楷体" pitchFamily="49" charset="-122"/>
                </a:rPr>
                <a:t>推理规则</a:t>
              </a:r>
              <a:endParaRPr lang="en-US" altLang="zh-CN" sz="2400" dirty="0">
                <a:solidFill>
                  <a:srgbClr val="C00000"/>
                </a:solidFill>
                <a:latin typeface="楷体" pitchFamily="49" charset="-122"/>
                <a:ea typeface="楷体" pitchFamily="49" charset="-122"/>
              </a:endParaRPr>
            </a:p>
          </p:txBody>
        </p:sp>
        <p:cxnSp>
          <p:nvCxnSpPr>
            <p:cNvPr id="22" name="直接箭头连接符 21"/>
            <p:cNvCxnSpPr>
              <a:endCxn id="19" idx="0"/>
            </p:cNvCxnSpPr>
            <p:nvPr/>
          </p:nvCxnSpPr>
          <p:spPr>
            <a:xfrm flipH="1">
              <a:off x="3735955" y="2133600"/>
              <a:ext cx="588395" cy="1574955"/>
            </a:xfrm>
            <a:prstGeom prst="straightConnector1">
              <a:avLst/>
            </a:prstGeom>
            <a:ln w="190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5" name="矩形 24"/>
          <p:cNvSpPr/>
          <p:nvPr/>
        </p:nvSpPr>
        <p:spPr>
          <a:xfrm>
            <a:off x="971600" y="5409220"/>
            <a:ext cx="3465385" cy="540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zh-CN" altLang="en-US" sz="2400" dirty="0">
                <a:solidFill>
                  <a:schemeClr val="tx1"/>
                </a:solidFill>
                <a:latin typeface="楷体" pitchFamily="49" charset="-122"/>
                <a:ea typeface="楷体" pitchFamily="49" charset="-122"/>
              </a:rPr>
              <a:t>前提为空：</a:t>
            </a:r>
            <a:r>
              <a:rPr lang="zh-CN" altLang="en-US" sz="2400" dirty="0">
                <a:solidFill>
                  <a:srgbClr val="C00000"/>
                </a:solidFill>
                <a:latin typeface="楷体" pitchFamily="49" charset="-122"/>
                <a:ea typeface="楷体" pitchFamily="49" charset="-122"/>
              </a:rPr>
              <a:t>公理</a:t>
            </a:r>
            <a:endParaRPr lang="en-US" altLang="zh-CN" sz="2400" dirty="0">
              <a:solidFill>
                <a:srgbClr val="C00000"/>
              </a:solidFill>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linds(horizontal)">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linds(horizontal)">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641"/>
            <a:ext cx="8229600" cy="679087"/>
          </a:xfrm>
        </p:spPr>
        <p:txBody>
          <a:bodyPr/>
          <a:lstStyle/>
          <a:p>
            <a:r>
              <a:rPr lang="zh-CN" altLang="en-US" dirty="0"/>
              <a:t>描述类型系统的语言（续</a:t>
            </a:r>
            <a:r>
              <a:rPr lang="en-US" altLang="zh-CN" dirty="0"/>
              <a:t>5</a:t>
            </a:r>
            <a:r>
              <a:rPr lang="zh-CN" altLang="en-US" dirty="0"/>
              <a:t>）</a:t>
            </a:r>
          </a:p>
        </p:txBody>
      </p:sp>
      <p:sp>
        <p:nvSpPr>
          <p:cNvPr id="3" name="内容占位符 2"/>
          <p:cNvSpPr>
            <a:spLocks noGrp="1"/>
          </p:cNvSpPr>
          <p:nvPr>
            <p:ph idx="1"/>
          </p:nvPr>
        </p:nvSpPr>
        <p:spPr>
          <a:xfrm>
            <a:off x="1106615" y="908721"/>
            <a:ext cx="3015335" cy="585064"/>
          </a:xfrm>
        </p:spPr>
        <p:txBody>
          <a:bodyPr>
            <a:normAutofit/>
          </a:bodyPr>
          <a:lstStyle/>
          <a:p>
            <a:r>
              <a:rPr lang="zh-CN" altLang="en-US" sz="2400" dirty="0"/>
              <a:t>推理规则表示例：</a:t>
            </a:r>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132</a:t>
            </a:fld>
            <a:endParaRPr lang="zh-CN" altLang="en-US"/>
          </a:p>
        </p:txBody>
      </p:sp>
      <p:graphicFrame>
        <p:nvGraphicFramePr>
          <p:cNvPr id="6" name="表格 5"/>
          <p:cNvGraphicFramePr>
            <a:graphicFrameLocks noGrp="1"/>
          </p:cNvGraphicFramePr>
          <p:nvPr/>
        </p:nvGraphicFramePr>
        <p:xfrm>
          <a:off x="1106615" y="1493785"/>
          <a:ext cx="7020780" cy="2070232"/>
        </p:xfrm>
        <a:graphic>
          <a:graphicData uri="http://schemas.openxmlformats.org/drawingml/2006/table">
            <a:tbl>
              <a:tblPr/>
              <a:tblGrid>
                <a:gridCol w="2655295">
                  <a:extLst>
                    <a:ext uri="{9D8B030D-6E8A-4147-A177-3AD203B41FA5}">
                      <a16:colId xmlns:a16="http://schemas.microsoft.com/office/drawing/2014/main" val="20000"/>
                    </a:ext>
                  </a:extLst>
                </a:gridCol>
                <a:gridCol w="4365485">
                  <a:extLst>
                    <a:ext uri="{9D8B030D-6E8A-4147-A177-3AD203B41FA5}">
                      <a16:colId xmlns:a16="http://schemas.microsoft.com/office/drawing/2014/main" val="20001"/>
                    </a:ext>
                  </a:extLst>
                </a:gridCol>
              </a:tblGrid>
              <a:tr h="51755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aseline="0" dirty="0">
                          <a:solidFill>
                            <a:schemeClr val="tx1"/>
                          </a:solidFill>
                          <a:latin typeface="楷体" pitchFamily="49" charset="-122"/>
                          <a:ea typeface="楷体" pitchFamily="49" charset="-122"/>
                          <a:sym typeface="Symbol" pitchFamily="18" charset="2"/>
                        </a:rPr>
                        <a:t>规则名</a:t>
                      </a:r>
                      <a:endParaRPr lang="en-US" altLang="zh-CN" sz="2000" baseline="0" dirty="0">
                        <a:solidFill>
                          <a:schemeClr val="tx1"/>
                        </a:solidFill>
                        <a:latin typeface="楷体" pitchFamily="49" charset="-122"/>
                        <a:ea typeface="楷体" pitchFamily="49" charset="-122"/>
                        <a:sym typeface="Symbol" pitchFamily="18" charset="2"/>
                      </a:endParaRPr>
                    </a:p>
                  </a:txBody>
                  <a:tcPr marL="90000" marR="90000" marT="46800" marB="46800" anchor="ct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aseline="0" dirty="0">
                          <a:solidFill>
                            <a:schemeClr val="tx1"/>
                          </a:solidFill>
                          <a:latin typeface="楷体" pitchFamily="49" charset="-122"/>
                          <a:ea typeface="楷体" pitchFamily="49" charset="-122"/>
                        </a:rPr>
                        <a:t>推理规则</a:t>
                      </a: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0"/>
                  </a:ext>
                </a:extLst>
              </a:tr>
              <a:tr h="5175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aseline="0" dirty="0">
                          <a:solidFill>
                            <a:schemeClr val="tx1"/>
                          </a:solidFill>
                          <a:latin typeface="楷体" pitchFamily="49" charset="-122"/>
                          <a:ea typeface="楷体" pitchFamily="49" charset="-122"/>
                          <a:sym typeface="Symbol" pitchFamily="18" charset="2"/>
                        </a:rPr>
                        <a:t>环境规则：</a:t>
                      </a:r>
                      <a:r>
                        <a:rPr lang="en-US" altLang="zh-CN" sz="2000" baseline="0" dirty="0" err="1">
                          <a:solidFill>
                            <a:schemeClr val="tx1"/>
                          </a:solidFill>
                          <a:latin typeface="楷体" pitchFamily="49" charset="-122"/>
                          <a:ea typeface="楷体" pitchFamily="49" charset="-122"/>
                          <a:sym typeface="Symbol" pitchFamily="18" charset="2"/>
                        </a:rPr>
                        <a:t>Env</a:t>
                      </a:r>
                      <a:r>
                        <a:rPr lang="en-US" altLang="zh-CN" sz="2000" baseline="0" dirty="0">
                          <a:solidFill>
                            <a:schemeClr val="tx1"/>
                          </a:solidFill>
                          <a:latin typeface="楷体" pitchFamily="49" charset="-122"/>
                          <a:ea typeface="楷体" pitchFamily="49" charset="-122"/>
                          <a:sym typeface="Symbol" pitchFamily="18" charset="2"/>
                        </a:rPr>
                        <a:t> </a:t>
                      </a:r>
                      <a:r>
                        <a:rPr lang="el-GR" altLang="zh-CN" sz="2000" dirty="0">
                          <a:latin typeface="楷体" pitchFamily="49" charset="-122"/>
                          <a:ea typeface="楷体" pitchFamily="49" charset="-122"/>
                        </a:rPr>
                        <a:t>Φ</a:t>
                      </a:r>
                      <a:endParaRPr lang="en-US" altLang="zh-CN" sz="2000" baseline="0" dirty="0">
                        <a:solidFill>
                          <a:schemeClr val="tx1"/>
                        </a:solidFill>
                        <a:latin typeface="楷体" pitchFamily="49" charset="-122"/>
                        <a:ea typeface="楷体" pitchFamily="49" charset="-122"/>
                        <a:sym typeface="Symbol" pitchFamily="18" charset="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latin typeface="楷体" pitchFamily="49" charset="-122"/>
                          <a:ea typeface="楷体" pitchFamily="49" charset="-122"/>
                          <a:sym typeface="Symbol" pitchFamily="18" charset="2"/>
                        </a:rPr>
                        <a:t></a:t>
                      </a:r>
                      <a:r>
                        <a:rPr lang="el-GR" altLang="zh-CN" sz="2000" dirty="0">
                          <a:latin typeface="楷体" pitchFamily="49" charset="-122"/>
                          <a:ea typeface="楷体" pitchFamily="49" charset="-122"/>
                        </a:rPr>
                        <a:t>Φ</a:t>
                      </a:r>
                      <a:r>
                        <a:rPr lang="zh-CN" altLang="en-US" sz="2000" baseline="0" dirty="0">
                          <a:solidFill>
                            <a:schemeClr val="tx1"/>
                          </a:solidFill>
                          <a:latin typeface="楷体" pitchFamily="49" charset="-122"/>
                          <a:ea typeface="楷体" pitchFamily="49" charset="-122"/>
                        </a:rPr>
                        <a:t>├</a:t>
                      </a:r>
                      <a:r>
                        <a:rPr lang="en-US" altLang="zh-CN" sz="2000" baseline="0" dirty="0">
                          <a:solidFill>
                            <a:schemeClr val="tx1"/>
                          </a:solidFill>
                          <a:latin typeface="楷体" pitchFamily="49" charset="-122"/>
                          <a:ea typeface="楷体" pitchFamily="49" charset="-122"/>
                        </a:rPr>
                        <a:t>λ</a:t>
                      </a:r>
                      <a:endParaRPr lang="zh-CN" altLang="en-US" sz="2000" baseline="30000" dirty="0">
                        <a:solidFill>
                          <a:srgbClr val="0033CC"/>
                        </a:solidFill>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1"/>
                  </a:ext>
                </a:extLst>
              </a:tr>
              <a:tr h="5175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aseline="0" dirty="0">
                          <a:solidFill>
                            <a:schemeClr val="tx1"/>
                          </a:solidFill>
                          <a:latin typeface="楷体" pitchFamily="49" charset="-122"/>
                          <a:ea typeface="楷体" pitchFamily="49" charset="-122"/>
                          <a:sym typeface="Symbol" pitchFamily="18" charset="2"/>
                        </a:rPr>
                        <a:t>语法规则：</a:t>
                      </a:r>
                      <a:r>
                        <a:rPr lang="en-US" altLang="zh-CN" sz="2000" baseline="0" dirty="0">
                          <a:solidFill>
                            <a:schemeClr val="tx1"/>
                          </a:solidFill>
                          <a:latin typeface="楷体" pitchFamily="49" charset="-122"/>
                          <a:ea typeface="楷体" pitchFamily="49" charset="-122"/>
                          <a:sym typeface="Symbol" pitchFamily="18" charset="2"/>
                        </a:rPr>
                        <a:t>type </a:t>
                      </a:r>
                      <a:r>
                        <a:rPr lang="en-US" altLang="zh-CN" sz="2000" baseline="0" dirty="0" err="1">
                          <a:solidFill>
                            <a:schemeClr val="tx1"/>
                          </a:solidFill>
                          <a:latin typeface="楷体" pitchFamily="49" charset="-122"/>
                          <a:ea typeface="楷体" pitchFamily="49" charset="-122"/>
                          <a:sym typeface="Symbol" pitchFamily="18" charset="2"/>
                        </a:rPr>
                        <a:t>bool</a:t>
                      </a:r>
                      <a:endParaRPr lang="en-US" altLang="zh-CN" sz="2000" baseline="0" dirty="0">
                        <a:solidFill>
                          <a:schemeClr val="tx1"/>
                        </a:solidFill>
                        <a:latin typeface="楷体" pitchFamily="49" charset="-122"/>
                        <a:ea typeface="楷体" pitchFamily="49" charset="-122"/>
                        <a:sym typeface="Symbol" pitchFamily="18" charset="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Ebrima" pitchFamily="2" charset="0"/>
                          <a:ea typeface="Ebrima" pitchFamily="2" charset="0"/>
                          <a:cs typeface="Ebrima" pitchFamily="2" charset="0"/>
                        </a:rPr>
                        <a:t>Γ</a:t>
                      </a:r>
                      <a:r>
                        <a:rPr lang="zh-CN" altLang="en-US" sz="2000" baseline="0" dirty="0">
                          <a:solidFill>
                            <a:schemeClr val="tx1"/>
                          </a:solidFill>
                          <a:latin typeface="楷体" pitchFamily="49" charset="-122"/>
                          <a:ea typeface="楷体" pitchFamily="49" charset="-122"/>
                        </a:rPr>
                        <a:t>├</a:t>
                      </a:r>
                      <a:r>
                        <a:rPr lang="en-US" altLang="zh-CN" sz="2000" baseline="0" dirty="0" err="1">
                          <a:solidFill>
                            <a:schemeClr val="tx1"/>
                          </a:solidFill>
                          <a:latin typeface="楷体" pitchFamily="49" charset="-122"/>
                          <a:ea typeface="楷体" pitchFamily="49" charset="-122"/>
                        </a:rPr>
                        <a:t>λ</a:t>
                      </a:r>
                      <a:r>
                        <a:rPr lang="en-US" altLang="zh-CN" sz="2000" dirty="0" err="1">
                          <a:latin typeface="楷体" pitchFamily="49" charset="-122"/>
                          <a:ea typeface="楷体" pitchFamily="49" charset="-122"/>
                          <a:sym typeface="Symbol" pitchFamily="18" charset="2"/>
                        </a:rPr>
                        <a:t></a:t>
                      </a:r>
                      <a:r>
                        <a:rPr lang="en-US" altLang="zh-CN" sz="2000" baseline="0" dirty="0" err="1">
                          <a:solidFill>
                            <a:schemeClr val="tx1"/>
                          </a:solidFill>
                          <a:latin typeface="Ebrima" pitchFamily="2" charset="0"/>
                          <a:ea typeface="Ebrima" pitchFamily="2" charset="0"/>
                          <a:cs typeface="Ebrima" pitchFamily="2" charset="0"/>
                        </a:rPr>
                        <a:t>Γ</a:t>
                      </a:r>
                      <a:r>
                        <a:rPr lang="zh-CN" altLang="en-US" sz="2000" baseline="0" dirty="0">
                          <a:solidFill>
                            <a:schemeClr val="tx1"/>
                          </a:solidFill>
                          <a:latin typeface="楷体" pitchFamily="49" charset="-122"/>
                          <a:ea typeface="楷体" pitchFamily="49" charset="-122"/>
                        </a:rPr>
                        <a:t>├</a:t>
                      </a:r>
                      <a:r>
                        <a:rPr lang="en-US" altLang="zh-CN" sz="2000" baseline="0" dirty="0" err="1">
                          <a:solidFill>
                            <a:schemeClr val="tx1"/>
                          </a:solidFill>
                          <a:latin typeface="楷体" pitchFamily="49" charset="-122"/>
                          <a:ea typeface="楷体" pitchFamily="49" charset="-122"/>
                        </a:rPr>
                        <a:t>boolean</a:t>
                      </a:r>
                      <a:endParaRPr lang="zh-CN" altLang="en-US" sz="2000" baseline="30000" dirty="0">
                        <a:solidFill>
                          <a:srgbClr val="0033CC"/>
                        </a:solidFill>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5175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aseline="0" dirty="0">
                          <a:solidFill>
                            <a:schemeClr val="tx1"/>
                          </a:solidFill>
                          <a:latin typeface="楷体" pitchFamily="49" charset="-122"/>
                          <a:ea typeface="楷体" pitchFamily="49" charset="-122"/>
                          <a:sym typeface="Symbol" pitchFamily="18" charset="2"/>
                        </a:rPr>
                        <a:t>定型规则：</a:t>
                      </a:r>
                      <a:r>
                        <a:rPr lang="en-US" altLang="zh-CN" sz="2000" baseline="0" dirty="0" err="1">
                          <a:solidFill>
                            <a:schemeClr val="tx1"/>
                          </a:solidFill>
                          <a:latin typeface="楷体" pitchFamily="49" charset="-122"/>
                          <a:ea typeface="楷体" pitchFamily="49" charset="-122"/>
                          <a:sym typeface="Symbol" pitchFamily="18" charset="2"/>
                        </a:rPr>
                        <a:t>val</a:t>
                      </a:r>
                      <a:r>
                        <a:rPr lang="en-US" altLang="zh-CN" sz="2000" baseline="0" dirty="0">
                          <a:solidFill>
                            <a:schemeClr val="tx1"/>
                          </a:solidFill>
                          <a:latin typeface="楷体" pitchFamily="49" charset="-122"/>
                          <a:ea typeface="楷体" pitchFamily="49" charset="-122"/>
                          <a:sym typeface="Symbol" pitchFamily="18" charset="2"/>
                        </a:rPr>
                        <a:t>+</a:t>
                      </a: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Ebrima" pitchFamily="2" charset="0"/>
                          <a:ea typeface="Ebrima" pitchFamily="2" charset="0"/>
                          <a:cs typeface="Ebrima" pitchFamily="2" charset="0"/>
                        </a:rPr>
                        <a:t>Γ</a:t>
                      </a:r>
                      <a:r>
                        <a:rPr lang="zh-CN" altLang="en-US" sz="2000" baseline="0" dirty="0">
                          <a:solidFill>
                            <a:schemeClr val="tx1"/>
                          </a:solidFill>
                          <a:latin typeface="楷体" pitchFamily="49" charset="-122"/>
                          <a:ea typeface="楷体" pitchFamily="49" charset="-122"/>
                        </a:rPr>
                        <a:t>├</a:t>
                      </a:r>
                      <a:r>
                        <a:rPr lang="en-US" altLang="zh-CN" sz="2000" baseline="0" dirty="0">
                          <a:solidFill>
                            <a:schemeClr val="tx1"/>
                          </a:solidFill>
                          <a:latin typeface="楷体" pitchFamily="49" charset="-122"/>
                          <a:ea typeface="楷体" pitchFamily="49" charset="-122"/>
                        </a:rPr>
                        <a:t>a:int,</a:t>
                      </a:r>
                      <a:r>
                        <a:rPr lang="en-US" altLang="zh-CN" sz="2000" baseline="0" dirty="0">
                          <a:solidFill>
                            <a:schemeClr val="tx1"/>
                          </a:solidFill>
                          <a:latin typeface="Ebrima" pitchFamily="2" charset="0"/>
                          <a:ea typeface="Ebrima" pitchFamily="2" charset="0"/>
                          <a:cs typeface="Ebrima" pitchFamily="2" charset="0"/>
                        </a:rPr>
                        <a:t> Γ</a:t>
                      </a:r>
                      <a:r>
                        <a:rPr lang="zh-CN" altLang="en-US" sz="2000" baseline="0" dirty="0">
                          <a:solidFill>
                            <a:schemeClr val="tx1"/>
                          </a:solidFill>
                          <a:latin typeface="楷体" pitchFamily="49" charset="-122"/>
                          <a:ea typeface="楷体" pitchFamily="49" charset="-122"/>
                        </a:rPr>
                        <a:t>├</a:t>
                      </a:r>
                      <a:r>
                        <a:rPr lang="en-US" altLang="zh-CN" sz="2000" baseline="0" dirty="0">
                          <a:solidFill>
                            <a:schemeClr val="tx1"/>
                          </a:solidFill>
                          <a:latin typeface="楷体" pitchFamily="49" charset="-122"/>
                          <a:ea typeface="楷体" pitchFamily="49" charset="-122"/>
                        </a:rPr>
                        <a:t>b:int</a:t>
                      </a:r>
                      <a:r>
                        <a:rPr lang="en-US" altLang="zh-CN" sz="2000" dirty="0">
                          <a:latin typeface="楷体" pitchFamily="49" charset="-122"/>
                          <a:ea typeface="楷体" pitchFamily="49" charset="-122"/>
                          <a:sym typeface="Symbol" pitchFamily="18" charset="2"/>
                        </a:rPr>
                        <a:t></a:t>
                      </a:r>
                      <a:r>
                        <a:rPr lang="en-US" altLang="zh-CN" sz="2000" baseline="0" dirty="0">
                          <a:solidFill>
                            <a:schemeClr val="tx1"/>
                          </a:solidFill>
                          <a:latin typeface="Ebrima" pitchFamily="2" charset="0"/>
                          <a:ea typeface="Ebrima" pitchFamily="2" charset="0"/>
                          <a:cs typeface="Ebrima" pitchFamily="2" charset="0"/>
                        </a:rPr>
                        <a:t>Γ</a:t>
                      </a:r>
                      <a:r>
                        <a:rPr lang="zh-CN" altLang="en-US" sz="2000" baseline="0" dirty="0">
                          <a:solidFill>
                            <a:schemeClr val="tx1"/>
                          </a:solidFill>
                          <a:latin typeface="楷体" pitchFamily="49" charset="-122"/>
                          <a:ea typeface="楷体" pitchFamily="49" charset="-122"/>
                        </a:rPr>
                        <a:t>├</a:t>
                      </a:r>
                      <a:r>
                        <a:rPr lang="en-US" altLang="zh-CN" sz="2000" baseline="0" dirty="0" err="1">
                          <a:solidFill>
                            <a:schemeClr val="tx1"/>
                          </a:solidFill>
                          <a:latin typeface="楷体" pitchFamily="49" charset="-122"/>
                          <a:ea typeface="楷体" pitchFamily="49" charset="-122"/>
                        </a:rPr>
                        <a:t>a+b:int</a:t>
                      </a:r>
                      <a:endParaRPr lang="zh-CN" altLang="en-US" sz="2000" baseline="30000" dirty="0">
                        <a:solidFill>
                          <a:srgbClr val="0033CC"/>
                        </a:solidFill>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3"/>
                  </a:ext>
                </a:extLst>
              </a:tr>
            </a:tbl>
          </a:graphicData>
        </a:graphic>
      </p:graphicFrame>
      <p:sp>
        <p:nvSpPr>
          <p:cNvPr id="8" name="矩形 7"/>
          <p:cNvSpPr/>
          <p:nvPr/>
        </p:nvSpPr>
        <p:spPr>
          <a:xfrm>
            <a:off x="971600" y="4464115"/>
            <a:ext cx="6795755" cy="7650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Clr>
                <a:srgbClr val="0033CC"/>
              </a:buClr>
              <a:buFont typeface="+mj-ea"/>
              <a:buAutoNum type="circleNumDbPlain" startAt="2"/>
            </a:pPr>
            <a:r>
              <a:rPr lang="zh-CN" altLang="en-US" sz="2400" dirty="0">
                <a:solidFill>
                  <a:srgbClr val="0033CC"/>
                </a:solidFill>
                <a:latin typeface="楷体" pitchFamily="49" charset="-122"/>
                <a:ea typeface="楷体" pitchFamily="49" charset="-122"/>
              </a:rPr>
              <a:t>对于任何环境（</a:t>
            </a:r>
            <a:r>
              <a:rPr lang="en-US" altLang="zh-CN" sz="2400" dirty="0">
                <a:solidFill>
                  <a:srgbClr val="0033CC"/>
                </a:solidFill>
                <a:latin typeface="Ebrima" pitchFamily="2" charset="0"/>
                <a:ea typeface="Ebrima" pitchFamily="2" charset="0"/>
                <a:cs typeface="Ebrima" pitchFamily="2" charset="0"/>
              </a:rPr>
              <a:t>Γ</a:t>
            </a:r>
            <a:r>
              <a:rPr lang="zh-CN" altLang="en-US" sz="2400" dirty="0">
                <a:solidFill>
                  <a:srgbClr val="0033CC"/>
                </a:solidFill>
                <a:latin typeface="楷体" pitchFamily="49" charset="-122"/>
                <a:ea typeface="楷体" pitchFamily="49" charset="-122"/>
              </a:rPr>
              <a:t>），只要</a:t>
            </a:r>
            <a:r>
              <a:rPr lang="en-US" altLang="zh-CN" sz="2400" dirty="0">
                <a:solidFill>
                  <a:srgbClr val="0033CC"/>
                </a:solidFill>
                <a:latin typeface="Ebrima" pitchFamily="2" charset="0"/>
                <a:ea typeface="Ebrima" pitchFamily="2" charset="0"/>
                <a:cs typeface="Ebrima" pitchFamily="2" charset="0"/>
              </a:rPr>
              <a:t>Γ</a:t>
            </a:r>
            <a:r>
              <a:rPr lang="zh-CN" altLang="en-US" sz="2400" dirty="0">
                <a:solidFill>
                  <a:srgbClr val="0033CC"/>
                </a:solidFill>
                <a:latin typeface="楷体" pitchFamily="49" charset="-122"/>
                <a:ea typeface="楷体" pitchFamily="49" charset="-122"/>
              </a:rPr>
              <a:t>是合法的（</a:t>
            </a:r>
            <a:r>
              <a:rPr lang="en-US" altLang="zh-CN" sz="2400" dirty="0">
                <a:solidFill>
                  <a:srgbClr val="0033CC"/>
                </a:solidFill>
                <a:latin typeface="楷体" pitchFamily="49" charset="-122"/>
                <a:ea typeface="楷体" pitchFamily="49" charset="-122"/>
              </a:rPr>
              <a:t>λ</a:t>
            </a:r>
            <a:r>
              <a:rPr lang="zh-CN" altLang="en-US" sz="2400" dirty="0">
                <a:solidFill>
                  <a:srgbClr val="0033CC"/>
                </a:solidFill>
                <a:latin typeface="楷体" pitchFamily="49" charset="-122"/>
                <a:ea typeface="楷体" pitchFamily="49" charset="-122"/>
              </a:rPr>
              <a:t>），则</a:t>
            </a:r>
            <a:r>
              <a:rPr lang="en-US" altLang="zh-CN" sz="2400" dirty="0" err="1">
                <a:solidFill>
                  <a:srgbClr val="0033CC"/>
                </a:solidFill>
                <a:latin typeface="楷体" pitchFamily="49" charset="-122"/>
                <a:ea typeface="楷体" pitchFamily="49" charset="-122"/>
              </a:rPr>
              <a:t>boolean</a:t>
            </a:r>
            <a:r>
              <a:rPr lang="zh-CN" altLang="en-US" sz="2400" dirty="0">
                <a:solidFill>
                  <a:srgbClr val="0033CC"/>
                </a:solidFill>
                <a:latin typeface="楷体" pitchFamily="49" charset="-122"/>
                <a:ea typeface="楷体" pitchFamily="49" charset="-122"/>
              </a:rPr>
              <a:t>是合法的类型表达式。</a:t>
            </a:r>
          </a:p>
        </p:txBody>
      </p:sp>
      <p:grpSp>
        <p:nvGrpSpPr>
          <p:cNvPr id="13" name="组合 12"/>
          <p:cNvGrpSpPr/>
          <p:nvPr/>
        </p:nvGrpSpPr>
        <p:grpSpPr>
          <a:xfrm>
            <a:off x="971600" y="1988840"/>
            <a:ext cx="4545505" cy="2340260"/>
            <a:chOff x="971600" y="1988840"/>
            <a:chExt cx="4545505" cy="2340260"/>
          </a:xfrm>
        </p:grpSpPr>
        <p:sp>
          <p:nvSpPr>
            <p:cNvPr id="7" name="矩形 6"/>
            <p:cNvSpPr/>
            <p:nvPr/>
          </p:nvSpPr>
          <p:spPr>
            <a:xfrm>
              <a:off x="971600" y="3789040"/>
              <a:ext cx="3465385" cy="540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mj-ea"/>
                <a:buAutoNum type="circleNumDbPlain"/>
              </a:pPr>
              <a:r>
                <a:rPr lang="zh-CN" altLang="en-US" sz="2400" dirty="0">
                  <a:solidFill>
                    <a:srgbClr val="0033CC"/>
                  </a:solidFill>
                  <a:latin typeface="楷体" pitchFamily="49" charset="-122"/>
                  <a:ea typeface="楷体" pitchFamily="49" charset="-122"/>
                </a:rPr>
                <a:t>空环境合法性永真。</a:t>
              </a:r>
            </a:p>
          </p:txBody>
        </p:sp>
        <p:sp>
          <p:nvSpPr>
            <p:cNvPr id="10" name="矩形 9"/>
            <p:cNvSpPr/>
            <p:nvPr/>
          </p:nvSpPr>
          <p:spPr>
            <a:xfrm>
              <a:off x="5022050" y="1988840"/>
              <a:ext cx="495055" cy="540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r>
                <a:rPr lang="zh-CN" altLang="en-US" sz="2400" dirty="0">
                  <a:solidFill>
                    <a:srgbClr val="0033CC"/>
                  </a:solidFill>
                  <a:latin typeface="楷体" pitchFamily="49" charset="-122"/>
                  <a:ea typeface="楷体" pitchFamily="49" charset="-122"/>
                </a:rPr>
                <a:t>①</a:t>
              </a:r>
            </a:p>
          </p:txBody>
        </p:sp>
      </p:grpSp>
      <p:sp>
        <p:nvSpPr>
          <p:cNvPr id="11" name="矩形 10"/>
          <p:cNvSpPr/>
          <p:nvPr/>
        </p:nvSpPr>
        <p:spPr>
          <a:xfrm>
            <a:off x="6237185" y="2483895"/>
            <a:ext cx="495055" cy="540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r>
              <a:rPr lang="zh-CN" altLang="en-US" sz="2400" dirty="0">
                <a:solidFill>
                  <a:srgbClr val="0033CC"/>
                </a:solidFill>
                <a:latin typeface="楷体" pitchFamily="49" charset="-122"/>
                <a:ea typeface="楷体" pitchFamily="49" charset="-122"/>
              </a:rPr>
              <a:t>②</a:t>
            </a:r>
          </a:p>
        </p:txBody>
      </p:sp>
      <p:grpSp>
        <p:nvGrpSpPr>
          <p:cNvPr id="14" name="组合 13"/>
          <p:cNvGrpSpPr/>
          <p:nvPr/>
        </p:nvGrpSpPr>
        <p:grpSpPr>
          <a:xfrm>
            <a:off x="971599" y="3013949"/>
            <a:ext cx="7515835" cy="3025341"/>
            <a:chOff x="971599" y="3013949"/>
            <a:chExt cx="7515835" cy="3025341"/>
          </a:xfrm>
        </p:grpSpPr>
        <p:sp>
          <p:nvSpPr>
            <p:cNvPr id="9" name="矩形 8"/>
            <p:cNvSpPr/>
            <p:nvPr/>
          </p:nvSpPr>
          <p:spPr>
            <a:xfrm>
              <a:off x="971599" y="5274205"/>
              <a:ext cx="7515835" cy="7650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mj-ea"/>
                <a:buAutoNum type="circleNumDbPlain" startAt="3"/>
              </a:pPr>
              <a:r>
                <a:rPr lang="zh-CN" altLang="en-US" sz="2400" dirty="0">
                  <a:solidFill>
                    <a:srgbClr val="0033CC"/>
                  </a:solidFill>
                  <a:latin typeface="楷体" pitchFamily="49" charset="-122"/>
                  <a:ea typeface="楷体" pitchFamily="49" charset="-122"/>
                </a:rPr>
                <a:t>在</a:t>
              </a:r>
              <a:r>
                <a:rPr lang="en-US" altLang="zh-CN" sz="2400" dirty="0">
                  <a:solidFill>
                    <a:srgbClr val="0033CC"/>
                  </a:solidFill>
                  <a:latin typeface="Ebrima" pitchFamily="2" charset="0"/>
                  <a:ea typeface="Ebrima" pitchFamily="2" charset="0"/>
                  <a:cs typeface="Ebrima" pitchFamily="2" charset="0"/>
                </a:rPr>
                <a:t>Γ</a:t>
              </a:r>
              <a:r>
                <a:rPr lang="zh-CN" altLang="en-US" sz="2400" dirty="0">
                  <a:solidFill>
                    <a:srgbClr val="0033CC"/>
                  </a:solidFill>
                  <a:latin typeface="楷体" pitchFamily="49" charset="-122"/>
                  <a:ea typeface="楷体" pitchFamily="49" charset="-122"/>
                </a:rPr>
                <a:t>下，</a:t>
              </a:r>
              <a:r>
                <a:rPr lang="en-US" altLang="zh-CN" sz="2400" dirty="0" err="1">
                  <a:solidFill>
                    <a:srgbClr val="0033CC"/>
                  </a:solidFill>
                  <a:latin typeface="楷体" pitchFamily="49" charset="-122"/>
                  <a:ea typeface="楷体" pitchFamily="49" charset="-122"/>
                </a:rPr>
                <a:t>a,b</a:t>
              </a:r>
              <a:r>
                <a:rPr lang="zh-CN" altLang="en-US" sz="2400" dirty="0">
                  <a:solidFill>
                    <a:srgbClr val="0033CC"/>
                  </a:solidFill>
                  <a:latin typeface="楷体" pitchFamily="49" charset="-122"/>
                  <a:ea typeface="楷体" pitchFamily="49" charset="-122"/>
                </a:rPr>
                <a:t>是整型，则在同样的</a:t>
              </a:r>
              <a:r>
                <a:rPr lang="en-US" altLang="zh-CN" sz="2400" dirty="0">
                  <a:solidFill>
                    <a:srgbClr val="0033CC"/>
                  </a:solidFill>
                  <a:latin typeface="Ebrima" pitchFamily="2" charset="0"/>
                  <a:ea typeface="Ebrima" pitchFamily="2" charset="0"/>
                  <a:cs typeface="Ebrima" pitchFamily="2" charset="0"/>
                </a:rPr>
                <a:t>Γ</a:t>
              </a:r>
              <a:r>
                <a:rPr lang="zh-CN" altLang="en-US" sz="2400" dirty="0">
                  <a:solidFill>
                    <a:srgbClr val="0033CC"/>
                  </a:solidFill>
                  <a:latin typeface="楷体" pitchFamily="49" charset="-122"/>
                  <a:ea typeface="楷体" pitchFamily="49" charset="-122"/>
                </a:rPr>
                <a:t>下，</a:t>
              </a:r>
              <a:r>
                <a:rPr lang="en-US" altLang="zh-CN" sz="2400" dirty="0" err="1">
                  <a:solidFill>
                    <a:srgbClr val="0033CC"/>
                  </a:solidFill>
                  <a:latin typeface="楷体" pitchFamily="49" charset="-122"/>
                  <a:ea typeface="楷体" pitchFamily="49" charset="-122"/>
                </a:rPr>
                <a:t>a+b</a:t>
              </a:r>
              <a:r>
                <a:rPr lang="zh-CN" altLang="en-US" sz="2400" dirty="0">
                  <a:solidFill>
                    <a:srgbClr val="0033CC"/>
                  </a:solidFill>
                  <a:latin typeface="楷体" pitchFamily="49" charset="-122"/>
                  <a:ea typeface="楷体" pitchFamily="49" charset="-122"/>
                </a:rPr>
                <a:t>也是整型。</a:t>
              </a:r>
            </a:p>
          </p:txBody>
        </p:sp>
        <p:sp>
          <p:nvSpPr>
            <p:cNvPr id="12" name="矩形 11"/>
            <p:cNvSpPr/>
            <p:nvPr/>
          </p:nvSpPr>
          <p:spPr>
            <a:xfrm>
              <a:off x="7677345" y="3013949"/>
              <a:ext cx="495055" cy="540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r>
                <a:rPr lang="zh-CN" altLang="en-US" sz="2400" dirty="0">
                  <a:solidFill>
                    <a:srgbClr val="0033CC"/>
                  </a:solidFill>
                  <a:latin typeface="楷体" pitchFamily="49" charset="-122"/>
                  <a:ea typeface="楷体" pitchFamily="49" charset="-122"/>
                </a:rPr>
                <a:t>③</a:t>
              </a:r>
            </a:p>
          </p:txBody>
        </p:sp>
      </p:grpSp>
      <p:sp>
        <p:nvSpPr>
          <p:cNvPr id="15" name="圆角矩形 14"/>
          <p:cNvSpPr/>
          <p:nvPr/>
        </p:nvSpPr>
        <p:spPr>
          <a:xfrm>
            <a:off x="656565" y="3879050"/>
            <a:ext cx="7965884" cy="2070230"/>
          </a:xfrm>
          <a:prstGeom prst="roundRect">
            <a:avLst>
              <a:gd name="adj" fmla="val 976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7188" indent="-357188">
              <a:lnSpc>
                <a:spcPct val="110000"/>
              </a:lnSpc>
              <a:spcBef>
                <a:spcPts val="600"/>
              </a:spcBef>
              <a:spcAft>
                <a:spcPts val="600"/>
              </a:spcAft>
              <a:buClr>
                <a:srgbClr val="00B050"/>
              </a:buClr>
              <a:buSzPct val="65000"/>
              <a:buFont typeface="Wingdings" pitchFamily="2" charset="2"/>
              <a:buChar char="u"/>
            </a:pPr>
            <a:r>
              <a:rPr lang="zh-CN" altLang="en-US" sz="2400" dirty="0">
                <a:solidFill>
                  <a:srgbClr val="C00000"/>
                </a:solidFill>
                <a:latin typeface="楷体" pitchFamily="49" charset="-122"/>
                <a:ea typeface="楷体" pitchFamily="49" charset="-122"/>
              </a:rPr>
              <a:t>具体在程序中，</a:t>
            </a:r>
            <a:r>
              <a:rPr lang="en-US" altLang="zh-CN" sz="2400" dirty="0">
                <a:solidFill>
                  <a:srgbClr val="0033CC"/>
                </a:solidFill>
                <a:latin typeface="Ebrima" pitchFamily="2" charset="0"/>
                <a:ea typeface="Ebrima" pitchFamily="2" charset="0"/>
                <a:cs typeface="Ebrima" pitchFamily="2" charset="0"/>
              </a:rPr>
              <a:t> </a:t>
            </a:r>
            <a:r>
              <a:rPr lang="en-US" altLang="zh-CN" sz="2400" dirty="0">
                <a:solidFill>
                  <a:schemeClr val="tx1"/>
                </a:solidFill>
                <a:latin typeface="Ebrima" pitchFamily="2" charset="0"/>
                <a:ea typeface="Ebrima" pitchFamily="2" charset="0"/>
                <a:cs typeface="Ebrima" pitchFamily="2" charset="0"/>
              </a:rPr>
              <a:t>Γ</a:t>
            </a:r>
            <a:r>
              <a:rPr lang="zh-CN" altLang="en-US" sz="2400" dirty="0">
                <a:solidFill>
                  <a:srgbClr val="C00000"/>
                </a:solidFill>
                <a:latin typeface="楷体" pitchFamily="49" charset="-122"/>
                <a:ea typeface="楷体" pitchFamily="49" charset="-122"/>
              </a:rPr>
              <a:t>相当于声明部分，声明了</a:t>
            </a:r>
            <a:r>
              <a:rPr lang="en-US" altLang="zh-CN" sz="2400" dirty="0" err="1">
                <a:solidFill>
                  <a:srgbClr val="C00000"/>
                </a:solidFill>
                <a:latin typeface="楷体" pitchFamily="49" charset="-122"/>
                <a:ea typeface="楷体" pitchFamily="49" charset="-122"/>
              </a:rPr>
              <a:t>a,b</a:t>
            </a:r>
            <a:r>
              <a:rPr lang="zh-CN" altLang="en-US" sz="2400" dirty="0">
                <a:solidFill>
                  <a:srgbClr val="C00000"/>
                </a:solidFill>
                <a:latin typeface="楷体" pitchFamily="49" charset="-122"/>
                <a:ea typeface="楷体" pitchFamily="49" charset="-122"/>
              </a:rPr>
              <a:t>为整型，因此才知道</a:t>
            </a:r>
            <a:r>
              <a:rPr lang="en-US" altLang="zh-CN" sz="2400" dirty="0" err="1">
                <a:solidFill>
                  <a:srgbClr val="C00000"/>
                </a:solidFill>
                <a:latin typeface="楷体" pitchFamily="49" charset="-122"/>
                <a:ea typeface="楷体" pitchFamily="49" charset="-122"/>
              </a:rPr>
              <a:t>a,b</a:t>
            </a:r>
            <a:r>
              <a:rPr lang="zh-CN" altLang="en-US" sz="2400" dirty="0">
                <a:solidFill>
                  <a:srgbClr val="C00000"/>
                </a:solidFill>
                <a:latin typeface="楷体" pitchFamily="49" charset="-122"/>
                <a:ea typeface="楷体" pitchFamily="49" charset="-122"/>
              </a:rPr>
              <a:t>为整型（</a:t>
            </a:r>
            <a:r>
              <a:rPr lang="en-US" altLang="zh-CN" sz="2400" dirty="0">
                <a:solidFill>
                  <a:schemeClr val="tx1"/>
                </a:solidFill>
                <a:latin typeface="Ebrima" pitchFamily="2" charset="0"/>
                <a:ea typeface="Ebrima" pitchFamily="2" charset="0"/>
                <a:cs typeface="Ebrima" pitchFamily="2" charset="0"/>
              </a:rPr>
              <a:t> </a:t>
            </a:r>
            <a:r>
              <a:rPr lang="zh-CN" altLang="en-US" sz="2400" dirty="0">
                <a:solidFill>
                  <a:schemeClr val="tx1"/>
                </a:solidFill>
                <a:latin typeface="楷体" pitchFamily="49" charset="-122"/>
                <a:ea typeface="楷体" pitchFamily="49" charset="-122"/>
              </a:rPr>
              <a:t>├</a:t>
            </a:r>
            <a:r>
              <a:rPr lang="en-US" altLang="zh-CN" sz="2400" dirty="0">
                <a:solidFill>
                  <a:schemeClr val="tx1"/>
                </a:solidFill>
                <a:latin typeface="楷体" pitchFamily="49" charset="-122"/>
                <a:ea typeface="楷体" pitchFamily="49" charset="-122"/>
              </a:rPr>
              <a:t>a:int,</a:t>
            </a:r>
            <a:r>
              <a:rPr lang="zh-CN" altLang="en-US" sz="2400" dirty="0">
                <a:solidFill>
                  <a:schemeClr val="tx1"/>
                </a:solidFill>
                <a:latin typeface="楷体" pitchFamily="49" charset="-122"/>
                <a:ea typeface="楷体" pitchFamily="49" charset="-122"/>
              </a:rPr>
              <a:t>├</a:t>
            </a:r>
            <a:r>
              <a:rPr lang="en-US" altLang="zh-CN" sz="2400" dirty="0">
                <a:solidFill>
                  <a:schemeClr val="tx1"/>
                </a:solidFill>
                <a:latin typeface="楷体" pitchFamily="49" charset="-122"/>
                <a:ea typeface="楷体" pitchFamily="49" charset="-122"/>
              </a:rPr>
              <a:t>b:int </a:t>
            </a:r>
            <a:r>
              <a:rPr lang="zh-CN" altLang="en-US" sz="2400" dirty="0">
                <a:solidFill>
                  <a:srgbClr val="C00000"/>
                </a:solidFill>
                <a:latin typeface="楷体" pitchFamily="49" charset="-122"/>
                <a:ea typeface="楷体" pitchFamily="49" charset="-122"/>
              </a:rPr>
              <a:t>），按照定型规则，才可以推出</a:t>
            </a:r>
            <a:r>
              <a:rPr lang="en-US" altLang="zh-CN" sz="2400" dirty="0" err="1">
                <a:solidFill>
                  <a:srgbClr val="C00000"/>
                </a:solidFill>
                <a:latin typeface="楷体" pitchFamily="49" charset="-122"/>
                <a:ea typeface="楷体" pitchFamily="49" charset="-122"/>
              </a:rPr>
              <a:t>a+b</a:t>
            </a:r>
            <a:r>
              <a:rPr lang="zh-CN" altLang="en-US" sz="2400" dirty="0">
                <a:solidFill>
                  <a:srgbClr val="C00000"/>
                </a:solidFill>
                <a:latin typeface="楷体" pitchFamily="49" charset="-122"/>
                <a:ea typeface="楷体" pitchFamily="49" charset="-122"/>
              </a:rPr>
              <a:t>为整型（</a:t>
            </a:r>
            <a:r>
              <a:rPr lang="en-US" altLang="zh-CN" sz="2400" dirty="0">
                <a:solidFill>
                  <a:schemeClr val="tx1"/>
                </a:solidFill>
                <a:latin typeface="Ebrima" pitchFamily="2" charset="0"/>
                <a:ea typeface="Ebrima" pitchFamily="2" charset="0"/>
                <a:cs typeface="Ebrima" pitchFamily="2" charset="0"/>
              </a:rPr>
              <a:t>Γ</a:t>
            </a:r>
            <a:r>
              <a:rPr lang="zh-CN" altLang="en-US" sz="2400" dirty="0">
                <a:solidFill>
                  <a:schemeClr val="tx1"/>
                </a:solidFill>
                <a:latin typeface="楷体" pitchFamily="49" charset="-122"/>
                <a:ea typeface="楷体" pitchFamily="49" charset="-122"/>
              </a:rPr>
              <a:t>├</a:t>
            </a:r>
            <a:r>
              <a:rPr lang="en-US" altLang="zh-CN" sz="2400" dirty="0" err="1">
                <a:solidFill>
                  <a:schemeClr val="tx1"/>
                </a:solidFill>
                <a:latin typeface="楷体" pitchFamily="49" charset="-122"/>
                <a:ea typeface="楷体" pitchFamily="49" charset="-122"/>
              </a:rPr>
              <a:t>a+b:int</a:t>
            </a:r>
            <a:r>
              <a:rPr lang="zh-CN" altLang="en-US" sz="2400" dirty="0">
                <a:solidFill>
                  <a:srgbClr val="C00000"/>
                </a:solidFill>
                <a:latin typeface="楷体" pitchFamily="49" charset="-122"/>
                <a:ea typeface="楷体" pitchFamily="49" charset="-122"/>
              </a:rPr>
              <a:t>）；</a:t>
            </a:r>
            <a:endParaRPr lang="en-US" altLang="zh-CN" sz="2400" dirty="0">
              <a:solidFill>
                <a:srgbClr val="C00000"/>
              </a:solidFill>
              <a:latin typeface="楷体" pitchFamily="49" charset="-122"/>
              <a:ea typeface="楷体" pitchFamily="49" charset="-122"/>
            </a:endParaRPr>
          </a:p>
          <a:p>
            <a:pPr marL="357188" indent="-357188">
              <a:lnSpc>
                <a:spcPct val="110000"/>
              </a:lnSpc>
              <a:spcBef>
                <a:spcPts val="600"/>
              </a:spcBef>
              <a:spcAft>
                <a:spcPts val="600"/>
              </a:spcAft>
              <a:buClr>
                <a:srgbClr val="00B050"/>
              </a:buClr>
              <a:buSzPct val="65000"/>
              <a:buFont typeface="Wingdings" pitchFamily="2" charset="2"/>
              <a:buChar char="u"/>
            </a:pPr>
            <a:r>
              <a:rPr lang="zh-CN" altLang="en-US" sz="2400" dirty="0">
                <a:solidFill>
                  <a:srgbClr val="C00000"/>
                </a:solidFill>
                <a:latin typeface="楷体" pitchFamily="49" charset="-122"/>
                <a:ea typeface="楷体" pitchFamily="49" charset="-122"/>
              </a:rPr>
              <a:t>类型检查程序依据上述逻辑来判断语义合法性。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linds(horizontal)">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linds(horizontal)">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5"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描述类型系统的语言（续</a:t>
            </a:r>
            <a:r>
              <a:rPr lang="en-US" altLang="zh-CN" dirty="0"/>
              <a:t>5</a:t>
            </a:r>
            <a:r>
              <a:rPr lang="zh-CN" altLang="en-US" dirty="0"/>
              <a:t>）</a:t>
            </a:r>
          </a:p>
        </p:txBody>
      </p:sp>
      <p:sp>
        <p:nvSpPr>
          <p:cNvPr id="3" name="内容占位符 2"/>
          <p:cNvSpPr>
            <a:spLocks noGrp="1"/>
          </p:cNvSpPr>
          <p:nvPr>
            <p:ph idx="1"/>
          </p:nvPr>
        </p:nvSpPr>
        <p:spPr>
          <a:xfrm>
            <a:off x="457200" y="1493786"/>
            <a:ext cx="8229600" cy="4632378"/>
          </a:xfrm>
        </p:spPr>
        <p:txBody>
          <a:bodyPr>
            <a:normAutofit/>
          </a:bodyPr>
          <a:lstStyle/>
          <a:p>
            <a:pPr>
              <a:lnSpc>
                <a:spcPct val="110000"/>
              </a:lnSpc>
            </a:pPr>
            <a:r>
              <a:rPr lang="zh-CN" altLang="en-US" sz="2400" dirty="0"/>
              <a:t>类型检查和类型推断</a:t>
            </a:r>
            <a:endParaRPr lang="en-US" altLang="zh-CN" sz="2400" dirty="0"/>
          </a:p>
          <a:p>
            <a:pPr marL="357188" indent="-357188">
              <a:lnSpc>
                <a:spcPct val="110000"/>
              </a:lnSpc>
              <a:buClr>
                <a:srgbClr val="FF0000"/>
              </a:buClr>
              <a:buSzPct val="100000"/>
              <a:buFont typeface="+mj-lt"/>
              <a:buAutoNum type="arabicPeriod"/>
            </a:pPr>
            <a:r>
              <a:rPr lang="zh-CN" altLang="en-US" sz="2400" dirty="0">
                <a:solidFill>
                  <a:srgbClr val="FF0000"/>
                </a:solidFill>
              </a:rPr>
              <a:t>类型检查</a:t>
            </a:r>
            <a:endParaRPr lang="en-US" altLang="zh-CN" sz="2400" dirty="0">
              <a:solidFill>
                <a:srgbClr val="FF0000"/>
              </a:solidFill>
            </a:endParaRPr>
          </a:p>
          <a:p>
            <a:pPr indent="0">
              <a:lnSpc>
                <a:spcPct val="110000"/>
              </a:lnSpc>
              <a:buNone/>
            </a:pPr>
            <a:r>
              <a:rPr lang="zh-CN" altLang="en-US" sz="2400" dirty="0"/>
              <a:t>用语法制导的方式，根据上下文有关的定型规则来判定程序构造是否为良类型的程序构造的过程。</a:t>
            </a:r>
            <a:endParaRPr lang="en-US" altLang="zh-CN" sz="2400" dirty="0"/>
          </a:p>
          <a:p>
            <a:pPr marL="357188" indent="-357188">
              <a:lnSpc>
                <a:spcPct val="110000"/>
              </a:lnSpc>
              <a:buClr>
                <a:srgbClr val="FF0000"/>
              </a:buClr>
              <a:buSzPct val="100000"/>
              <a:buFont typeface="+mj-lt"/>
              <a:buAutoNum type="arabicPeriod" startAt="2"/>
            </a:pPr>
            <a:r>
              <a:rPr lang="zh-CN" altLang="en-US" sz="2400" dirty="0">
                <a:solidFill>
                  <a:srgbClr val="FF0000"/>
                </a:solidFill>
              </a:rPr>
              <a:t>类型推断</a:t>
            </a:r>
            <a:endParaRPr lang="en-US" altLang="zh-CN" sz="2400" dirty="0">
              <a:solidFill>
                <a:srgbClr val="FF0000"/>
              </a:solidFill>
            </a:endParaRPr>
          </a:p>
          <a:p>
            <a:pPr indent="0">
              <a:lnSpc>
                <a:spcPct val="110000"/>
              </a:lnSpc>
              <a:buNone/>
            </a:pPr>
            <a:r>
              <a:rPr lang="zh-CN" altLang="en-US" sz="2400" dirty="0"/>
              <a:t>类型信息不完全的情况下的定型判定问题；</a:t>
            </a:r>
            <a:endParaRPr lang="en-US" altLang="zh-CN" sz="2400" dirty="0"/>
          </a:p>
          <a:p>
            <a:pPr>
              <a:lnSpc>
                <a:spcPct val="110000"/>
              </a:lnSpc>
            </a:pPr>
            <a:r>
              <a:rPr lang="zh-CN" altLang="en-US" sz="2400" dirty="0">
                <a:solidFill>
                  <a:srgbClr val="FF0000"/>
                </a:solidFill>
              </a:rPr>
              <a:t>例：</a:t>
            </a:r>
            <a:r>
              <a:rPr lang="en-US" altLang="zh-CN" sz="2400" dirty="0"/>
              <a:t>f(x:t)=E</a:t>
            </a:r>
            <a:r>
              <a:rPr lang="zh-CN" altLang="en-US" sz="2400" dirty="0"/>
              <a:t>，这是类型检查</a:t>
            </a:r>
            <a:endParaRPr lang="en-US" altLang="zh-CN" sz="2400" dirty="0"/>
          </a:p>
          <a:p>
            <a:pPr marL="942975" indent="14288">
              <a:lnSpc>
                <a:spcPct val="110000"/>
              </a:lnSpc>
              <a:buNone/>
            </a:pPr>
            <a:r>
              <a:rPr lang="en-US" altLang="zh-CN" sz="2400" dirty="0"/>
              <a:t>f(x)=E</a:t>
            </a:r>
            <a:r>
              <a:rPr lang="zh-CN" altLang="en-US" sz="2400" dirty="0"/>
              <a:t>，这是类型推断</a:t>
            </a:r>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133</a:t>
            </a:fld>
            <a:endParaRPr lang="zh-CN" altLang="en-US"/>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3635"/>
            <a:ext cx="8229600" cy="769097"/>
          </a:xfrm>
        </p:spPr>
        <p:txBody>
          <a:bodyPr/>
          <a:lstStyle/>
          <a:p>
            <a:r>
              <a:rPr lang="en-US" altLang="zh-CN" dirty="0"/>
              <a:t>7.7.2</a:t>
            </a:r>
            <a:r>
              <a:rPr lang="zh-CN" altLang="en-US" dirty="0"/>
              <a:t>、类型检查器的规格说明</a:t>
            </a:r>
          </a:p>
        </p:txBody>
      </p:sp>
      <p:sp>
        <p:nvSpPr>
          <p:cNvPr id="3" name="内容占位符 2"/>
          <p:cNvSpPr>
            <a:spLocks noGrp="1"/>
          </p:cNvSpPr>
          <p:nvPr>
            <p:ph idx="1"/>
          </p:nvPr>
        </p:nvSpPr>
        <p:spPr>
          <a:xfrm>
            <a:off x="457200" y="1043735"/>
            <a:ext cx="8229600" cy="630069"/>
          </a:xfrm>
        </p:spPr>
        <p:txBody>
          <a:bodyPr/>
          <a:lstStyle/>
          <a:p>
            <a:r>
              <a:rPr lang="zh-CN" altLang="en-US" dirty="0"/>
              <a:t>一个简单语言的文法</a:t>
            </a:r>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134</a:t>
            </a:fld>
            <a:endParaRPr lang="zh-CN" altLang="en-US"/>
          </a:p>
        </p:txBody>
      </p:sp>
      <p:sp>
        <p:nvSpPr>
          <p:cNvPr id="6" name="矩形 5"/>
          <p:cNvSpPr/>
          <p:nvPr/>
        </p:nvSpPr>
        <p:spPr>
          <a:xfrm>
            <a:off x="746575" y="1673804"/>
            <a:ext cx="7650850" cy="27166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65113">
              <a:lnSpc>
                <a:spcPct val="110000"/>
              </a:lnSpc>
              <a:spcBef>
                <a:spcPts val="600"/>
              </a:spcBef>
              <a:spcAft>
                <a:spcPts val="600"/>
              </a:spcAft>
            </a:pPr>
            <a:r>
              <a:rPr lang="en-US" altLang="zh-CN" sz="2400" dirty="0">
                <a:solidFill>
                  <a:schemeClr val="tx1"/>
                </a:solidFill>
                <a:latin typeface="楷体" pitchFamily="49" charset="-122"/>
                <a:ea typeface="楷体" pitchFamily="49" charset="-122"/>
              </a:rPr>
              <a:t>P</a:t>
            </a:r>
            <a:r>
              <a:rPr lang="zh-CN" altLang="en-US" sz="2400" dirty="0">
                <a:solidFill>
                  <a:schemeClr val="tx1"/>
                </a:solidFill>
                <a:latin typeface="楷体" pitchFamily="49" charset="-122"/>
                <a:ea typeface="楷体" pitchFamily="49" charset="-122"/>
                <a:sym typeface="Symbol" pitchFamily="18" charset="2"/>
              </a:rPr>
              <a:t></a:t>
            </a:r>
            <a:r>
              <a:rPr lang="en-US" altLang="zh-CN" sz="2400" dirty="0">
                <a:solidFill>
                  <a:schemeClr val="tx1"/>
                </a:solidFill>
                <a:latin typeface="楷体" pitchFamily="49" charset="-122"/>
                <a:ea typeface="楷体" pitchFamily="49" charset="-122"/>
                <a:sym typeface="Symbol" pitchFamily="18" charset="2"/>
              </a:rPr>
              <a:t>D;S</a:t>
            </a:r>
          </a:p>
          <a:p>
            <a:pPr marL="265113">
              <a:lnSpc>
                <a:spcPct val="110000"/>
              </a:lnSpc>
              <a:spcBef>
                <a:spcPts val="600"/>
              </a:spcBef>
              <a:spcAft>
                <a:spcPts val="600"/>
              </a:spcAft>
            </a:pPr>
            <a:r>
              <a:rPr lang="en-US" altLang="zh-CN" sz="2400" dirty="0">
                <a:solidFill>
                  <a:schemeClr val="tx1"/>
                </a:solidFill>
                <a:latin typeface="楷体" pitchFamily="49" charset="-122"/>
                <a:ea typeface="楷体" pitchFamily="49" charset="-122"/>
                <a:sym typeface="Symbol" pitchFamily="18" charset="2"/>
              </a:rPr>
              <a:t>D</a:t>
            </a:r>
            <a:r>
              <a:rPr lang="zh-CN" altLang="en-US" sz="2400" dirty="0">
                <a:solidFill>
                  <a:schemeClr val="tx1"/>
                </a:solidFill>
                <a:latin typeface="楷体" pitchFamily="49" charset="-122"/>
                <a:ea typeface="楷体" pitchFamily="49" charset="-122"/>
                <a:sym typeface="Symbol" pitchFamily="18" charset="2"/>
              </a:rPr>
              <a:t></a:t>
            </a:r>
            <a:r>
              <a:rPr lang="en-US" altLang="zh-CN" sz="2400" dirty="0" err="1">
                <a:solidFill>
                  <a:schemeClr val="tx1"/>
                </a:solidFill>
                <a:latin typeface="楷体" pitchFamily="49" charset="-122"/>
                <a:ea typeface="楷体" pitchFamily="49" charset="-122"/>
                <a:sym typeface="Symbol" pitchFamily="18" charset="2"/>
              </a:rPr>
              <a:t>D;D</a:t>
            </a:r>
            <a:r>
              <a:rPr lang="en-US" altLang="zh-CN" sz="2400" dirty="0" err="1">
                <a:solidFill>
                  <a:srgbClr val="FF0000"/>
                </a:solidFill>
                <a:latin typeface="楷体" pitchFamily="49" charset="-122"/>
                <a:ea typeface="楷体" pitchFamily="49" charset="-122"/>
                <a:sym typeface="Symbol" pitchFamily="18" charset="2"/>
              </a:rPr>
              <a:t>|</a:t>
            </a:r>
            <a:r>
              <a:rPr lang="en-US" altLang="zh-CN" sz="2400" dirty="0" err="1">
                <a:solidFill>
                  <a:schemeClr val="tx1"/>
                </a:solidFill>
                <a:latin typeface="楷体" pitchFamily="49" charset="-122"/>
                <a:ea typeface="楷体" pitchFamily="49" charset="-122"/>
                <a:sym typeface="Symbol" pitchFamily="18" charset="2"/>
              </a:rPr>
              <a:t>id:T</a:t>
            </a:r>
            <a:endParaRPr lang="en-US" altLang="zh-CN" sz="2400" dirty="0">
              <a:solidFill>
                <a:schemeClr val="tx1"/>
              </a:solidFill>
              <a:latin typeface="楷体" pitchFamily="49" charset="-122"/>
              <a:ea typeface="楷体" pitchFamily="49" charset="-122"/>
              <a:sym typeface="Symbol" pitchFamily="18" charset="2"/>
            </a:endParaRPr>
          </a:p>
          <a:p>
            <a:pPr marL="265113">
              <a:lnSpc>
                <a:spcPct val="110000"/>
              </a:lnSpc>
              <a:spcBef>
                <a:spcPts val="600"/>
              </a:spcBef>
              <a:spcAft>
                <a:spcPts val="600"/>
              </a:spcAft>
            </a:pPr>
            <a:r>
              <a:rPr lang="en-US" altLang="zh-CN" sz="2400" dirty="0">
                <a:solidFill>
                  <a:schemeClr val="tx1"/>
                </a:solidFill>
                <a:latin typeface="楷体" pitchFamily="49" charset="-122"/>
                <a:ea typeface="楷体" pitchFamily="49" charset="-122"/>
                <a:sym typeface="Symbol" pitchFamily="18" charset="2"/>
              </a:rPr>
              <a:t>T</a:t>
            </a:r>
            <a:r>
              <a:rPr lang="zh-CN" altLang="en-US" sz="2400" dirty="0">
                <a:solidFill>
                  <a:schemeClr val="tx1"/>
                </a:solidFill>
                <a:latin typeface="楷体" pitchFamily="49" charset="-122"/>
                <a:ea typeface="楷体" pitchFamily="49" charset="-122"/>
                <a:sym typeface="Symbol" pitchFamily="18" charset="2"/>
              </a:rPr>
              <a:t></a:t>
            </a:r>
            <a:r>
              <a:rPr lang="en-US" altLang="zh-CN" sz="2400" dirty="0" err="1">
                <a:solidFill>
                  <a:schemeClr val="tx1"/>
                </a:solidFill>
                <a:latin typeface="楷体" pitchFamily="49" charset="-122"/>
                <a:ea typeface="楷体" pitchFamily="49" charset="-122"/>
                <a:sym typeface="Symbol" pitchFamily="18" charset="2"/>
              </a:rPr>
              <a:t>boolean</a:t>
            </a:r>
            <a:r>
              <a:rPr lang="en-US" altLang="zh-CN" sz="2400" dirty="0" err="1">
                <a:solidFill>
                  <a:srgbClr val="FF0000"/>
                </a:solidFill>
                <a:latin typeface="楷体" pitchFamily="49" charset="-122"/>
                <a:ea typeface="楷体" pitchFamily="49" charset="-122"/>
                <a:sym typeface="Symbol" pitchFamily="18" charset="2"/>
              </a:rPr>
              <a:t>|</a:t>
            </a:r>
            <a:r>
              <a:rPr lang="en-US" altLang="zh-CN" sz="2400" dirty="0" err="1">
                <a:solidFill>
                  <a:schemeClr val="tx1"/>
                </a:solidFill>
                <a:latin typeface="楷体" pitchFamily="49" charset="-122"/>
                <a:ea typeface="楷体" pitchFamily="49" charset="-122"/>
                <a:sym typeface="Symbol" pitchFamily="18" charset="2"/>
              </a:rPr>
              <a:t>integer</a:t>
            </a:r>
            <a:r>
              <a:rPr lang="en-US" altLang="zh-CN" sz="2400" dirty="0" err="1">
                <a:solidFill>
                  <a:srgbClr val="FF0000"/>
                </a:solidFill>
                <a:latin typeface="楷体" pitchFamily="49" charset="-122"/>
                <a:ea typeface="楷体" pitchFamily="49" charset="-122"/>
                <a:sym typeface="Symbol" pitchFamily="18" charset="2"/>
              </a:rPr>
              <a:t>|</a:t>
            </a:r>
            <a:r>
              <a:rPr lang="en-US" altLang="zh-CN" sz="2400" dirty="0" err="1">
                <a:solidFill>
                  <a:schemeClr val="tx1"/>
                </a:solidFill>
                <a:latin typeface="楷体" pitchFamily="49" charset="-122"/>
                <a:ea typeface="楷体" pitchFamily="49" charset="-122"/>
                <a:sym typeface="Symbol" pitchFamily="18" charset="2"/>
              </a:rPr>
              <a:t>array</a:t>
            </a:r>
            <a:r>
              <a:rPr lang="en-US" altLang="zh-CN" sz="2400" dirty="0">
                <a:solidFill>
                  <a:schemeClr val="tx1"/>
                </a:solidFill>
                <a:latin typeface="楷体" pitchFamily="49" charset="-122"/>
                <a:ea typeface="楷体" pitchFamily="49" charset="-122"/>
                <a:sym typeface="Symbol" pitchFamily="18" charset="2"/>
              </a:rPr>
              <a:t>[num]of T</a:t>
            </a:r>
            <a:r>
              <a:rPr lang="en-US" altLang="zh-CN" sz="2400" dirty="0">
                <a:solidFill>
                  <a:srgbClr val="FF0000"/>
                </a:solidFill>
                <a:latin typeface="楷体" pitchFamily="49" charset="-122"/>
                <a:ea typeface="楷体" pitchFamily="49" charset="-122"/>
                <a:sym typeface="Symbol" pitchFamily="18" charset="2"/>
              </a:rPr>
              <a:t>|</a:t>
            </a:r>
            <a:r>
              <a:rPr lang="zh-CN" altLang="en-US" sz="2400" dirty="0">
                <a:solidFill>
                  <a:schemeClr val="tx1"/>
                </a:solidFill>
                <a:latin typeface="Ebrima" pitchFamily="2" charset="0"/>
                <a:ea typeface="楷体" pitchFamily="49" charset="-122"/>
                <a:cs typeface="Ebrima" pitchFamily="2" charset="0"/>
                <a:sym typeface="Symbol" pitchFamily="18" charset="2"/>
              </a:rPr>
              <a:t>↑</a:t>
            </a:r>
            <a:r>
              <a:rPr lang="en-US" altLang="zh-CN" sz="2400" dirty="0">
                <a:solidFill>
                  <a:schemeClr val="tx1"/>
                </a:solidFill>
                <a:latin typeface="楷体" pitchFamily="49" charset="-122"/>
                <a:ea typeface="楷体" pitchFamily="49" charset="-122"/>
                <a:sym typeface="Symbol" pitchFamily="18" charset="2"/>
              </a:rPr>
              <a:t>T</a:t>
            </a:r>
            <a:r>
              <a:rPr lang="en-US" altLang="zh-CN" sz="2400" dirty="0">
                <a:solidFill>
                  <a:srgbClr val="FF0000"/>
                </a:solidFill>
                <a:latin typeface="楷体" pitchFamily="49" charset="-122"/>
                <a:ea typeface="楷体" pitchFamily="49" charset="-122"/>
                <a:sym typeface="Symbol" pitchFamily="18" charset="2"/>
              </a:rPr>
              <a:t>|</a:t>
            </a:r>
            <a:r>
              <a:rPr lang="en-US" altLang="zh-CN" sz="2400" dirty="0">
                <a:solidFill>
                  <a:schemeClr val="tx1"/>
                </a:solidFill>
                <a:latin typeface="楷体" pitchFamily="49" charset="-122"/>
                <a:ea typeface="楷体" pitchFamily="49" charset="-122"/>
                <a:sym typeface="Symbol" pitchFamily="18" charset="2"/>
              </a:rPr>
              <a:t>T</a:t>
            </a:r>
            <a:r>
              <a:rPr lang="zh-CN" altLang="en-US" sz="2400" dirty="0">
                <a:solidFill>
                  <a:schemeClr val="tx1"/>
                </a:solidFill>
                <a:latin typeface="楷体" pitchFamily="49" charset="-122"/>
                <a:ea typeface="楷体" pitchFamily="49" charset="-122"/>
                <a:sym typeface="Symbol" pitchFamily="18" charset="2"/>
              </a:rPr>
              <a:t>‘’</a:t>
            </a:r>
            <a:r>
              <a:rPr lang="en-US" altLang="zh-CN" sz="2400" dirty="0">
                <a:solidFill>
                  <a:schemeClr val="tx1"/>
                </a:solidFill>
                <a:latin typeface="楷体" pitchFamily="49" charset="-122"/>
                <a:ea typeface="楷体" pitchFamily="49" charset="-122"/>
                <a:sym typeface="Symbol" pitchFamily="18" charset="2"/>
              </a:rPr>
              <a:t>T</a:t>
            </a:r>
          </a:p>
          <a:p>
            <a:pPr marL="265113">
              <a:lnSpc>
                <a:spcPct val="110000"/>
              </a:lnSpc>
              <a:spcBef>
                <a:spcPts val="600"/>
              </a:spcBef>
              <a:spcAft>
                <a:spcPts val="600"/>
              </a:spcAft>
            </a:pPr>
            <a:r>
              <a:rPr lang="en-US" altLang="zh-CN" sz="2400" dirty="0">
                <a:solidFill>
                  <a:schemeClr val="tx1"/>
                </a:solidFill>
                <a:latin typeface="楷体" pitchFamily="49" charset="-122"/>
                <a:ea typeface="楷体" pitchFamily="49" charset="-122"/>
                <a:sym typeface="Symbol" pitchFamily="18" charset="2"/>
              </a:rPr>
              <a:t>S</a:t>
            </a:r>
            <a:r>
              <a:rPr lang="zh-CN" altLang="en-US" sz="2400" dirty="0">
                <a:solidFill>
                  <a:schemeClr val="tx1"/>
                </a:solidFill>
                <a:latin typeface="楷体" pitchFamily="49" charset="-122"/>
                <a:ea typeface="楷体" pitchFamily="49" charset="-122"/>
                <a:sym typeface="Symbol" pitchFamily="18" charset="2"/>
              </a:rPr>
              <a:t></a:t>
            </a:r>
            <a:r>
              <a:rPr lang="en-US" altLang="zh-CN" sz="2400" dirty="0">
                <a:solidFill>
                  <a:schemeClr val="tx1"/>
                </a:solidFill>
                <a:latin typeface="楷体" pitchFamily="49" charset="-122"/>
                <a:ea typeface="楷体" pitchFamily="49" charset="-122"/>
                <a:sym typeface="Symbol" pitchFamily="18" charset="2"/>
              </a:rPr>
              <a:t>id:=</a:t>
            </a:r>
            <a:r>
              <a:rPr lang="en-US" altLang="zh-CN" sz="2400" dirty="0" err="1">
                <a:solidFill>
                  <a:schemeClr val="tx1"/>
                </a:solidFill>
                <a:latin typeface="楷体" pitchFamily="49" charset="-122"/>
                <a:ea typeface="楷体" pitchFamily="49" charset="-122"/>
                <a:sym typeface="Symbol" pitchFamily="18" charset="2"/>
              </a:rPr>
              <a:t>E</a:t>
            </a:r>
            <a:r>
              <a:rPr lang="en-US" altLang="zh-CN" sz="2400" dirty="0" err="1">
                <a:solidFill>
                  <a:srgbClr val="FF0000"/>
                </a:solidFill>
                <a:latin typeface="楷体" pitchFamily="49" charset="-122"/>
                <a:ea typeface="楷体" pitchFamily="49" charset="-122"/>
                <a:sym typeface="Symbol" pitchFamily="18" charset="2"/>
              </a:rPr>
              <a:t>|</a:t>
            </a:r>
            <a:r>
              <a:rPr lang="en-US" altLang="zh-CN" sz="2400" dirty="0" err="1">
                <a:solidFill>
                  <a:schemeClr val="tx1"/>
                </a:solidFill>
                <a:latin typeface="楷体" pitchFamily="49" charset="-122"/>
                <a:ea typeface="楷体" pitchFamily="49" charset="-122"/>
                <a:sym typeface="Symbol" pitchFamily="18" charset="2"/>
              </a:rPr>
              <a:t>if</a:t>
            </a:r>
            <a:r>
              <a:rPr lang="en-US" altLang="zh-CN" sz="2400" dirty="0">
                <a:solidFill>
                  <a:schemeClr val="tx1"/>
                </a:solidFill>
                <a:latin typeface="楷体" pitchFamily="49" charset="-122"/>
                <a:ea typeface="楷体" pitchFamily="49" charset="-122"/>
                <a:sym typeface="Symbol" pitchFamily="18" charset="2"/>
              </a:rPr>
              <a:t> E then </a:t>
            </a:r>
            <a:r>
              <a:rPr lang="en-US" altLang="zh-CN" sz="2400" dirty="0" err="1">
                <a:solidFill>
                  <a:schemeClr val="tx1"/>
                </a:solidFill>
                <a:latin typeface="楷体" pitchFamily="49" charset="-122"/>
                <a:ea typeface="楷体" pitchFamily="49" charset="-122"/>
                <a:sym typeface="Symbol" pitchFamily="18" charset="2"/>
              </a:rPr>
              <a:t>S</a:t>
            </a:r>
            <a:r>
              <a:rPr lang="en-US" altLang="zh-CN" sz="2400" dirty="0" err="1">
                <a:solidFill>
                  <a:srgbClr val="FF0000"/>
                </a:solidFill>
                <a:latin typeface="楷体" pitchFamily="49" charset="-122"/>
                <a:ea typeface="楷体" pitchFamily="49" charset="-122"/>
                <a:sym typeface="Symbol" pitchFamily="18" charset="2"/>
              </a:rPr>
              <a:t>|</a:t>
            </a:r>
            <a:r>
              <a:rPr lang="en-US" altLang="zh-CN" sz="2400" dirty="0" err="1">
                <a:solidFill>
                  <a:schemeClr val="tx1"/>
                </a:solidFill>
                <a:latin typeface="楷体" pitchFamily="49" charset="-122"/>
                <a:ea typeface="楷体" pitchFamily="49" charset="-122"/>
                <a:sym typeface="Symbol" pitchFamily="18" charset="2"/>
              </a:rPr>
              <a:t>while</a:t>
            </a:r>
            <a:r>
              <a:rPr lang="en-US" altLang="zh-CN" sz="2400" dirty="0">
                <a:solidFill>
                  <a:schemeClr val="tx1"/>
                </a:solidFill>
                <a:latin typeface="楷体" pitchFamily="49" charset="-122"/>
                <a:ea typeface="楷体" pitchFamily="49" charset="-122"/>
                <a:sym typeface="Symbol" pitchFamily="18" charset="2"/>
              </a:rPr>
              <a:t> E do S</a:t>
            </a:r>
            <a:r>
              <a:rPr lang="en-US" altLang="zh-CN" sz="2400" dirty="0">
                <a:solidFill>
                  <a:srgbClr val="FF0000"/>
                </a:solidFill>
                <a:latin typeface="楷体" pitchFamily="49" charset="-122"/>
                <a:ea typeface="楷体" pitchFamily="49" charset="-122"/>
                <a:sym typeface="Symbol" pitchFamily="18" charset="2"/>
              </a:rPr>
              <a:t>|</a:t>
            </a:r>
            <a:r>
              <a:rPr lang="en-US" altLang="zh-CN" sz="2400" dirty="0">
                <a:solidFill>
                  <a:schemeClr val="tx1"/>
                </a:solidFill>
                <a:latin typeface="楷体" pitchFamily="49" charset="-122"/>
                <a:ea typeface="楷体" pitchFamily="49" charset="-122"/>
                <a:sym typeface="Symbol" pitchFamily="18" charset="2"/>
              </a:rPr>
              <a:t>S;S</a:t>
            </a:r>
          </a:p>
          <a:p>
            <a:pPr marL="265113">
              <a:lnSpc>
                <a:spcPct val="110000"/>
              </a:lnSpc>
              <a:spcBef>
                <a:spcPts val="600"/>
              </a:spcBef>
              <a:spcAft>
                <a:spcPts val="600"/>
              </a:spcAft>
            </a:pPr>
            <a:r>
              <a:rPr lang="en-US" altLang="zh-CN" sz="2400" dirty="0">
                <a:solidFill>
                  <a:schemeClr val="tx1"/>
                </a:solidFill>
                <a:latin typeface="楷体" pitchFamily="49" charset="-122"/>
                <a:ea typeface="楷体" pitchFamily="49" charset="-122"/>
                <a:sym typeface="Symbol" pitchFamily="18" charset="2"/>
              </a:rPr>
              <a:t>E</a:t>
            </a:r>
            <a:r>
              <a:rPr lang="zh-CN" altLang="en-US" sz="2400" dirty="0">
                <a:solidFill>
                  <a:schemeClr val="tx1"/>
                </a:solidFill>
                <a:latin typeface="楷体" pitchFamily="49" charset="-122"/>
                <a:ea typeface="楷体" pitchFamily="49" charset="-122"/>
                <a:sym typeface="Symbol" pitchFamily="18" charset="2"/>
              </a:rPr>
              <a:t></a:t>
            </a:r>
            <a:r>
              <a:rPr lang="en-US" altLang="zh-CN" sz="2400" dirty="0" err="1">
                <a:solidFill>
                  <a:schemeClr val="tx1"/>
                </a:solidFill>
                <a:latin typeface="楷体" pitchFamily="49" charset="-122"/>
                <a:ea typeface="楷体" pitchFamily="49" charset="-122"/>
                <a:sym typeface="Symbol" pitchFamily="18" charset="2"/>
              </a:rPr>
              <a:t>truth</a:t>
            </a:r>
            <a:r>
              <a:rPr lang="en-US" altLang="zh-CN" sz="2400" dirty="0" err="1">
                <a:solidFill>
                  <a:srgbClr val="FF0000"/>
                </a:solidFill>
                <a:latin typeface="楷体" pitchFamily="49" charset="-122"/>
                <a:ea typeface="楷体" pitchFamily="49" charset="-122"/>
                <a:sym typeface="Symbol" pitchFamily="18" charset="2"/>
              </a:rPr>
              <a:t>|</a:t>
            </a:r>
            <a:r>
              <a:rPr lang="en-US" altLang="zh-CN" sz="2400" dirty="0" err="1">
                <a:solidFill>
                  <a:schemeClr val="tx1"/>
                </a:solidFill>
                <a:latin typeface="楷体" pitchFamily="49" charset="-122"/>
                <a:ea typeface="楷体" pitchFamily="49" charset="-122"/>
                <a:sym typeface="Symbol" pitchFamily="18" charset="2"/>
              </a:rPr>
              <a:t>num</a:t>
            </a:r>
            <a:r>
              <a:rPr lang="en-US" altLang="zh-CN" sz="2400" dirty="0" err="1">
                <a:solidFill>
                  <a:srgbClr val="FF0000"/>
                </a:solidFill>
                <a:latin typeface="楷体" pitchFamily="49" charset="-122"/>
                <a:ea typeface="楷体" pitchFamily="49" charset="-122"/>
                <a:sym typeface="Symbol" pitchFamily="18" charset="2"/>
              </a:rPr>
              <a:t>|</a:t>
            </a:r>
            <a:r>
              <a:rPr lang="en-US" altLang="zh-CN" sz="2400" dirty="0" err="1">
                <a:solidFill>
                  <a:schemeClr val="tx1"/>
                </a:solidFill>
                <a:latin typeface="楷体" pitchFamily="49" charset="-122"/>
                <a:ea typeface="楷体" pitchFamily="49" charset="-122"/>
                <a:sym typeface="Symbol" pitchFamily="18" charset="2"/>
              </a:rPr>
              <a:t>id</a:t>
            </a:r>
            <a:r>
              <a:rPr lang="en-US" altLang="zh-CN" sz="2400" dirty="0" err="1">
                <a:solidFill>
                  <a:srgbClr val="FF0000"/>
                </a:solidFill>
                <a:latin typeface="楷体" pitchFamily="49" charset="-122"/>
                <a:ea typeface="楷体" pitchFamily="49" charset="-122"/>
                <a:sym typeface="Symbol" pitchFamily="18" charset="2"/>
              </a:rPr>
              <a:t>|</a:t>
            </a:r>
            <a:r>
              <a:rPr lang="en-US" altLang="zh-CN" sz="2400" dirty="0" err="1">
                <a:solidFill>
                  <a:schemeClr val="tx1"/>
                </a:solidFill>
                <a:latin typeface="楷体" pitchFamily="49" charset="-122"/>
                <a:ea typeface="楷体" pitchFamily="49" charset="-122"/>
                <a:sym typeface="Symbol" pitchFamily="18" charset="2"/>
              </a:rPr>
              <a:t>E</a:t>
            </a:r>
            <a:r>
              <a:rPr lang="en-US" altLang="zh-CN" sz="2400" dirty="0">
                <a:solidFill>
                  <a:schemeClr val="tx1"/>
                </a:solidFill>
                <a:latin typeface="楷体" pitchFamily="49" charset="-122"/>
                <a:ea typeface="楷体" pitchFamily="49" charset="-122"/>
                <a:sym typeface="Symbol" pitchFamily="18" charset="2"/>
              </a:rPr>
              <a:t> mod E</a:t>
            </a:r>
            <a:r>
              <a:rPr lang="en-US" altLang="zh-CN" sz="2400" dirty="0">
                <a:solidFill>
                  <a:srgbClr val="FF0000"/>
                </a:solidFill>
                <a:latin typeface="楷体" pitchFamily="49" charset="-122"/>
                <a:ea typeface="楷体" pitchFamily="49" charset="-122"/>
                <a:sym typeface="Symbol" pitchFamily="18" charset="2"/>
              </a:rPr>
              <a:t>|</a:t>
            </a:r>
            <a:r>
              <a:rPr lang="en-US" altLang="zh-CN" sz="2400" dirty="0">
                <a:solidFill>
                  <a:schemeClr val="tx1"/>
                </a:solidFill>
                <a:latin typeface="楷体" pitchFamily="49" charset="-122"/>
                <a:ea typeface="楷体" pitchFamily="49" charset="-122"/>
                <a:sym typeface="Symbol" pitchFamily="18" charset="2"/>
              </a:rPr>
              <a:t>E[E]</a:t>
            </a:r>
            <a:r>
              <a:rPr lang="en-US" altLang="zh-CN" sz="2400" dirty="0">
                <a:solidFill>
                  <a:srgbClr val="FF0000"/>
                </a:solidFill>
                <a:latin typeface="楷体" pitchFamily="49" charset="-122"/>
                <a:ea typeface="楷体" pitchFamily="49" charset="-122"/>
                <a:sym typeface="Symbol" pitchFamily="18" charset="2"/>
              </a:rPr>
              <a:t>|</a:t>
            </a:r>
            <a:r>
              <a:rPr lang="en-US" altLang="zh-CN" sz="2400" dirty="0">
                <a:solidFill>
                  <a:schemeClr val="tx1"/>
                </a:solidFill>
                <a:latin typeface="楷体" pitchFamily="49" charset="-122"/>
                <a:ea typeface="楷体" pitchFamily="49" charset="-122"/>
                <a:sym typeface="Symbol" pitchFamily="18" charset="2"/>
              </a:rPr>
              <a:t>E</a:t>
            </a:r>
            <a:r>
              <a:rPr lang="zh-CN" altLang="en-US" sz="2400" dirty="0">
                <a:solidFill>
                  <a:schemeClr val="tx1"/>
                </a:solidFill>
                <a:latin typeface="Ebrima" pitchFamily="2" charset="0"/>
                <a:ea typeface="楷体" pitchFamily="49" charset="-122"/>
                <a:cs typeface="Ebrima" pitchFamily="2" charset="0"/>
                <a:sym typeface="Symbol" pitchFamily="18" charset="2"/>
              </a:rPr>
              <a:t>↑</a:t>
            </a:r>
            <a:r>
              <a:rPr lang="en-US" altLang="zh-CN" sz="2400" dirty="0">
                <a:solidFill>
                  <a:srgbClr val="FF0000"/>
                </a:solidFill>
                <a:latin typeface="楷体" pitchFamily="49" charset="-122"/>
                <a:ea typeface="楷体" pitchFamily="49" charset="-122"/>
                <a:sym typeface="Symbol" pitchFamily="18" charset="2"/>
              </a:rPr>
              <a:t>|</a:t>
            </a:r>
            <a:r>
              <a:rPr lang="en-US" altLang="zh-CN" sz="2400" dirty="0">
                <a:solidFill>
                  <a:schemeClr val="tx1"/>
                </a:solidFill>
                <a:latin typeface="楷体" pitchFamily="49" charset="-122"/>
                <a:ea typeface="楷体" pitchFamily="49" charset="-122"/>
                <a:sym typeface="Symbol" pitchFamily="18" charset="2"/>
              </a:rPr>
              <a:t>E(E)</a:t>
            </a:r>
          </a:p>
          <a:p>
            <a:pPr>
              <a:lnSpc>
                <a:spcPct val="110000"/>
              </a:lnSpc>
              <a:spcBef>
                <a:spcPts val="600"/>
              </a:spcBef>
              <a:spcAft>
                <a:spcPts val="600"/>
              </a:spcAft>
            </a:pPr>
            <a:endParaRPr lang="en-US" altLang="zh-CN" sz="2400" dirty="0">
              <a:solidFill>
                <a:schemeClr val="tx1"/>
              </a:solidFill>
              <a:latin typeface="楷体" pitchFamily="49" charset="-122"/>
              <a:ea typeface="楷体" pitchFamily="49" charset="-122"/>
              <a:sym typeface="Symbol" pitchFamily="18" charset="2"/>
            </a:endParaRPr>
          </a:p>
          <a:p>
            <a:pPr>
              <a:lnSpc>
                <a:spcPct val="110000"/>
              </a:lnSpc>
              <a:spcBef>
                <a:spcPts val="600"/>
              </a:spcBef>
              <a:spcAft>
                <a:spcPts val="600"/>
              </a:spcAft>
            </a:pPr>
            <a:endParaRPr lang="zh-CN" altLang="en-US" sz="2400" dirty="0">
              <a:solidFill>
                <a:schemeClr val="tx1"/>
              </a:solidFill>
              <a:latin typeface="楷体" pitchFamily="49" charset="-122"/>
              <a:ea typeface="楷体" pitchFamily="49" charset="-122"/>
            </a:endParaRPr>
          </a:p>
        </p:txBody>
      </p:sp>
      <p:sp>
        <p:nvSpPr>
          <p:cNvPr id="8" name="圆角矩形 7"/>
          <p:cNvSpPr/>
          <p:nvPr/>
        </p:nvSpPr>
        <p:spPr>
          <a:xfrm>
            <a:off x="611561" y="4509120"/>
            <a:ext cx="8010890" cy="1710190"/>
          </a:xfrm>
          <a:prstGeom prst="roundRect">
            <a:avLst>
              <a:gd name="adj" fmla="val 10630"/>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65113" indent="-265113">
              <a:lnSpc>
                <a:spcPct val="110000"/>
              </a:lnSpc>
              <a:spcAft>
                <a:spcPts val="600"/>
              </a:spcAft>
              <a:buClr>
                <a:srgbClr val="00B050"/>
              </a:buClr>
              <a:buSzPct val="65000"/>
              <a:buFont typeface="Wingdings" pitchFamily="2" charset="2"/>
              <a:buChar char="u"/>
            </a:pPr>
            <a:r>
              <a:rPr lang="en-US" altLang="zh-CN" sz="2200" dirty="0">
                <a:solidFill>
                  <a:srgbClr val="0033CC"/>
                </a:solidFill>
                <a:latin typeface="楷体" pitchFamily="49" charset="-122"/>
                <a:ea typeface="楷体" pitchFamily="49" charset="-122"/>
              </a:rPr>
              <a:t>T</a:t>
            </a:r>
            <a:r>
              <a:rPr lang="zh-CN" altLang="en-US" sz="2200" dirty="0">
                <a:solidFill>
                  <a:srgbClr val="0033CC"/>
                </a:solidFill>
                <a:latin typeface="楷体" pitchFamily="49" charset="-122"/>
                <a:ea typeface="楷体" pitchFamily="49" charset="-122"/>
              </a:rPr>
              <a:t>‘</a:t>
            </a:r>
            <a:r>
              <a:rPr lang="zh-CN" altLang="en-US" sz="2200" dirty="0">
                <a:solidFill>
                  <a:srgbClr val="0033CC"/>
                </a:solidFill>
                <a:latin typeface="楷体" pitchFamily="49" charset="-122"/>
                <a:ea typeface="楷体" pitchFamily="49" charset="-122"/>
                <a:sym typeface="Symbol" pitchFamily="18" charset="2"/>
              </a:rPr>
              <a:t></a:t>
            </a:r>
            <a:r>
              <a:rPr lang="zh-CN" altLang="en-US" sz="2200" dirty="0">
                <a:solidFill>
                  <a:srgbClr val="0033CC"/>
                </a:solidFill>
                <a:latin typeface="楷体" pitchFamily="49" charset="-122"/>
                <a:ea typeface="楷体" pitchFamily="49" charset="-122"/>
              </a:rPr>
              <a:t>’</a:t>
            </a:r>
            <a:r>
              <a:rPr lang="en-US" altLang="zh-CN" sz="2200" dirty="0">
                <a:solidFill>
                  <a:srgbClr val="0033CC"/>
                </a:solidFill>
                <a:latin typeface="楷体" pitchFamily="49" charset="-122"/>
                <a:ea typeface="楷体" pitchFamily="49" charset="-122"/>
              </a:rPr>
              <a:t>T</a:t>
            </a:r>
            <a:r>
              <a:rPr lang="zh-CN" altLang="en-US" sz="2200" dirty="0">
                <a:solidFill>
                  <a:srgbClr val="0033CC"/>
                </a:solidFill>
                <a:latin typeface="楷体" pitchFamily="49" charset="-122"/>
                <a:ea typeface="楷体" pitchFamily="49" charset="-122"/>
              </a:rPr>
              <a:t>是函数类型，其中的箭头是文法符号，为了与文法产生式符号区别，</a:t>
            </a:r>
            <a:r>
              <a:rPr lang="zh-CN" altLang="en-US" sz="2200" dirty="0">
                <a:solidFill>
                  <a:srgbClr val="C00000"/>
                </a:solidFill>
                <a:latin typeface="楷体" pitchFamily="49" charset="-122"/>
                <a:ea typeface="楷体" pitchFamily="49" charset="-122"/>
              </a:rPr>
              <a:t>文法符号箭头用引号</a:t>
            </a:r>
            <a:r>
              <a:rPr lang="zh-CN" altLang="en-US" sz="2200" dirty="0">
                <a:solidFill>
                  <a:srgbClr val="0033CC"/>
                </a:solidFill>
                <a:latin typeface="楷体" pitchFamily="49" charset="-122"/>
                <a:ea typeface="楷体" pitchFamily="49" charset="-122"/>
              </a:rPr>
              <a:t>，但引号本身不是文法符号；</a:t>
            </a:r>
            <a:endParaRPr lang="en-US" altLang="zh-CN" sz="2200" dirty="0">
              <a:solidFill>
                <a:srgbClr val="0033CC"/>
              </a:solidFill>
              <a:latin typeface="楷体" pitchFamily="49" charset="-122"/>
              <a:ea typeface="楷体" pitchFamily="49" charset="-122"/>
            </a:endParaRPr>
          </a:p>
          <a:p>
            <a:pPr marL="265113" indent="-265113">
              <a:lnSpc>
                <a:spcPct val="110000"/>
              </a:lnSpc>
              <a:spcAft>
                <a:spcPts val="600"/>
              </a:spcAft>
              <a:buClr>
                <a:srgbClr val="00B050"/>
              </a:buClr>
              <a:buSzPct val="65000"/>
              <a:buFont typeface="Wingdings" pitchFamily="2" charset="2"/>
              <a:buChar char="u"/>
            </a:pPr>
            <a:r>
              <a:rPr lang="en-US" altLang="zh-CN" sz="2200" dirty="0">
                <a:solidFill>
                  <a:srgbClr val="0033CC"/>
                </a:solidFill>
                <a:latin typeface="楷体" pitchFamily="49" charset="-122"/>
                <a:ea typeface="楷体" pitchFamily="49" charset="-122"/>
              </a:rPr>
              <a:t>E</a:t>
            </a:r>
            <a:r>
              <a:rPr lang="zh-CN" altLang="en-US" sz="2200" dirty="0">
                <a:solidFill>
                  <a:schemeClr val="tx1"/>
                </a:solidFill>
                <a:latin typeface="Ebrima" pitchFamily="2" charset="0"/>
                <a:ea typeface="楷体" pitchFamily="49" charset="-122"/>
                <a:cs typeface="Ebrima" pitchFamily="2" charset="0"/>
                <a:sym typeface="Symbol" pitchFamily="18" charset="2"/>
              </a:rPr>
              <a:t>↑</a:t>
            </a:r>
            <a:r>
              <a:rPr lang="zh-CN" altLang="en-US" sz="2200" dirty="0">
                <a:solidFill>
                  <a:srgbClr val="0033CC"/>
                </a:solidFill>
                <a:latin typeface="楷体" pitchFamily="49" charset="-122"/>
                <a:ea typeface="楷体" pitchFamily="49" charset="-122"/>
              </a:rPr>
              <a:t>是获取指针表达式指向的地址的值。</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19643"/>
            <a:ext cx="8229600" cy="679087"/>
          </a:xfrm>
        </p:spPr>
        <p:txBody>
          <a:bodyPr/>
          <a:lstStyle/>
          <a:p>
            <a:r>
              <a:rPr lang="zh-CN" altLang="en-US" dirty="0"/>
              <a:t>类型系统规则举例</a:t>
            </a:r>
          </a:p>
        </p:txBody>
      </p:sp>
      <p:sp>
        <p:nvSpPr>
          <p:cNvPr id="3" name="内容占位符 2"/>
          <p:cNvSpPr>
            <a:spLocks noGrp="1"/>
          </p:cNvSpPr>
          <p:nvPr>
            <p:ph idx="1"/>
          </p:nvPr>
        </p:nvSpPr>
        <p:spPr>
          <a:xfrm>
            <a:off x="746575" y="3474005"/>
            <a:ext cx="8010889" cy="2250250"/>
          </a:xfrm>
        </p:spPr>
        <p:txBody>
          <a:bodyPr>
            <a:noAutofit/>
          </a:bodyPr>
          <a:lstStyle/>
          <a:p>
            <a:pPr>
              <a:lnSpc>
                <a:spcPct val="110000"/>
              </a:lnSpc>
            </a:pPr>
            <a:r>
              <a:rPr lang="zh-CN" altLang="en-US" sz="2400" dirty="0"/>
              <a:t>其中，</a:t>
            </a:r>
            <a:r>
              <a:rPr lang="en-US" altLang="zh-CN" sz="2400" dirty="0" err="1"/>
              <a:t>id:T</a:t>
            </a:r>
            <a:r>
              <a:rPr lang="zh-CN" altLang="en-US" sz="2400" dirty="0"/>
              <a:t>是该简单语言的一个声明语句</a:t>
            </a:r>
            <a:endParaRPr lang="en-US" altLang="zh-CN" sz="2400" dirty="0"/>
          </a:p>
          <a:p>
            <a:pPr>
              <a:lnSpc>
                <a:spcPct val="110000"/>
              </a:lnSpc>
            </a:pPr>
            <a:r>
              <a:rPr lang="en-US" altLang="zh-CN" sz="2400" dirty="0" err="1">
                <a:solidFill>
                  <a:schemeClr val="tx1"/>
                </a:solidFill>
              </a:rPr>
              <a:t>T,id</a:t>
            </a:r>
            <a:r>
              <a:rPr lang="en-US" altLang="zh-CN" sz="2400" dirty="0" err="1">
                <a:sym typeface="Symbol" pitchFamily="18" charset="2"/>
              </a:rPr>
              <a:t></a:t>
            </a:r>
            <a:r>
              <a:rPr lang="en-US" altLang="zh-CN" sz="2400" dirty="0" err="1">
                <a:solidFill>
                  <a:schemeClr val="tx1"/>
                </a:solidFill>
              </a:rPr>
              <a:t>dom</a:t>
            </a:r>
            <a:r>
              <a:rPr lang="en-US" altLang="zh-CN" sz="2400" dirty="0">
                <a:solidFill>
                  <a:schemeClr val="tx1"/>
                </a:solidFill>
              </a:rPr>
              <a:t>(</a:t>
            </a:r>
            <a:r>
              <a:rPr lang="en-US" altLang="zh-CN" sz="2400" dirty="0">
                <a:solidFill>
                  <a:schemeClr val="tx1"/>
                </a:solidFill>
                <a:latin typeface="Ebrima" pitchFamily="2" charset="0"/>
                <a:ea typeface="Ebrima" pitchFamily="2" charset="0"/>
                <a:cs typeface="Ebrima" pitchFamily="2" charset="0"/>
              </a:rPr>
              <a:t>Γ</a:t>
            </a:r>
            <a:r>
              <a:rPr lang="en-US" altLang="zh-CN" sz="2400" dirty="0">
                <a:solidFill>
                  <a:schemeClr val="tx1"/>
                </a:solidFill>
              </a:rPr>
              <a:t>)</a:t>
            </a:r>
            <a:r>
              <a:rPr lang="zh-CN" altLang="en-US" sz="2400" dirty="0">
                <a:solidFill>
                  <a:schemeClr val="tx1"/>
                </a:solidFill>
              </a:rPr>
              <a:t>，</a:t>
            </a:r>
            <a:r>
              <a:rPr lang="zh-CN" altLang="en-US" sz="2400" dirty="0"/>
              <a:t>如果</a:t>
            </a:r>
            <a:r>
              <a:rPr lang="en-US" altLang="zh-CN" sz="2400" dirty="0"/>
              <a:t>id</a:t>
            </a:r>
            <a:r>
              <a:rPr lang="zh-CN" altLang="en-US" sz="2400" dirty="0"/>
              <a:t>不在已知的环境中，则</a:t>
            </a:r>
            <a:r>
              <a:rPr lang="en-US" altLang="zh-CN" sz="2400" dirty="0"/>
              <a:t>id</a:t>
            </a:r>
            <a:r>
              <a:rPr lang="zh-CN" altLang="en-US" sz="2400" dirty="0"/>
              <a:t>可加入成为环境的一部分。</a:t>
            </a:r>
            <a:endParaRPr lang="en-US" altLang="zh-CN" sz="2400" dirty="0"/>
          </a:p>
          <a:p>
            <a:pPr>
              <a:lnSpc>
                <a:spcPct val="110000"/>
              </a:lnSpc>
            </a:pPr>
            <a:r>
              <a:rPr lang="zh-CN" altLang="en-US" sz="2400" dirty="0"/>
              <a:t>由程序中所有的声明语句构成整个</a:t>
            </a:r>
            <a:r>
              <a:rPr lang="en-US" altLang="zh-CN" sz="2400" dirty="0">
                <a:solidFill>
                  <a:schemeClr val="tx1"/>
                </a:solidFill>
                <a:latin typeface="Ebrima" pitchFamily="2" charset="0"/>
                <a:ea typeface="Ebrima" pitchFamily="2" charset="0"/>
                <a:cs typeface="Ebrima" pitchFamily="2" charset="0"/>
              </a:rPr>
              <a:t>Γ</a:t>
            </a:r>
            <a:r>
              <a:rPr lang="zh-CN" altLang="en-US" sz="2400" dirty="0"/>
              <a:t>的规则；</a:t>
            </a:r>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135</a:t>
            </a:fld>
            <a:endParaRPr lang="zh-CN" altLang="en-US"/>
          </a:p>
        </p:txBody>
      </p:sp>
      <p:graphicFrame>
        <p:nvGraphicFramePr>
          <p:cNvPr id="6" name="表格 5"/>
          <p:cNvGraphicFramePr>
            <a:graphicFrameLocks noGrp="1"/>
          </p:cNvGraphicFramePr>
          <p:nvPr/>
        </p:nvGraphicFramePr>
        <p:xfrm>
          <a:off x="1691680" y="1583795"/>
          <a:ext cx="5826589" cy="1552674"/>
        </p:xfrm>
        <a:graphic>
          <a:graphicData uri="http://schemas.openxmlformats.org/drawingml/2006/table">
            <a:tbl>
              <a:tblPr/>
              <a:tblGrid>
                <a:gridCol w="2203646">
                  <a:extLst>
                    <a:ext uri="{9D8B030D-6E8A-4147-A177-3AD203B41FA5}">
                      <a16:colId xmlns:a16="http://schemas.microsoft.com/office/drawing/2014/main" val="20000"/>
                    </a:ext>
                  </a:extLst>
                </a:gridCol>
                <a:gridCol w="3622943">
                  <a:extLst>
                    <a:ext uri="{9D8B030D-6E8A-4147-A177-3AD203B41FA5}">
                      <a16:colId xmlns:a16="http://schemas.microsoft.com/office/drawing/2014/main" val="20001"/>
                    </a:ext>
                  </a:extLst>
                </a:gridCol>
              </a:tblGrid>
              <a:tr h="51755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aseline="0" dirty="0">
                          <a:solidFill>
                            <a:schemeClr val="tx1"/>
                          </a:solidFill>
                          <a:latin typeface="楷体" pitchFamily="49" charset="-122"/>
                          <a:ea typeface="楷体" pitchFamily="49" charset="-122"/>
                          <a:sym typeface="Symbol" pitchFamily="18" charset="2"/>
                        </a:rPr>
                        <a:t>环境规则</a:t>
                      </a:r>
                      <a:endParaRPr lang="en-US" altLang="zh-CN" sz="2000" baseline="0" dirty="0">
                        <a:solidFill>
                          <a:schemeClr val="tx1"/>
                        </a:solidFill>
                        <a:latin typeface="楷体" pitchFamily="49" charset="-122"/>
                        <a:ea typeface="楷体" pitchFamily="49" charset="-122"/>
                        <a:sym typeface="Symbol" pitchFamily="18" charset="2"/>
                      </a:endParaRPr>
                    </a:p>
                  </a:txBody>
                  <a:tcPr marL="90000" marR="90000" marT="46800" marB="46800" anchor="ct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aseline="0" dirty="0">
                          <a:solidFill>
                            <a:schemeClr val="tx1"/>
                          </a:solidFill>
                          <a:latin typeface="楷体" pitchFamily="49" charset="-122"/>
                          <a:ea typeface="楷体" pitchFamily="49" charset="-122"/>
                        </a:rPr>
                        <a:t>推理规则</a:t>
                      </a: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0"/>
                  </a:ext>
                </a:extLst>
              </a:tr>
              <a:tr h="5175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err="1">
                          <a:solidFill>
                            <a:schemeClr val="tx1"/>
                          </a:solidFill>
                          <a:latin typeface="楷体" pitchFamily="49" charset="-122"/>
                          <a:ea typeface="楷体" pitchFamily="49" charset="-122"/>
                          <a:sym typeface="Symbol" pitchFamily="18" charset="2"/>
                        </a:rPr>
                        <a:t>Env</a:t>
                      </a:r>
                      <a:r>
                        <a:rPr lang="en-US" altLang="zh-CN" sz="2000" baseline="0" dirty="0">
                          <a:solidFill>
                            <a:schemeClr val="tx1"/>
                          </a:solidFill>
                          <a:latin typeface="楷体" pitchFamily="49" charset="-122"/>
                          <a:ea typeface="楷体" pitchFamily="49" charset="-122"/>
                          <a:sym typeface="Symbol" pitchFamily="18" charset="2"/>
                        </a:rPr>
                        <a:t> </a:t>
                      </a:r>
                      <a:r>
                        <a:rPr lang="el-GR" altLang="zh-CN" sz="2000" dirty="0">
                          <a:latin typeface="楷体" pitchFamily="49" charset="-122"/>
                          <a:ea typeface="楷体" pitchFamily="49" charset="-122"/>
                        </a:rPr>
                        <a:t>Φ</a:t>
                      </a:r>
                      <a:endParaRPr lang="en-US" altLang="zh-CN" sz="2000" baseline="0" dirty="0">
                        <a:solidFill>
                          <a:schemeClr val="tx1"/>
                        </a:solidFill>
                        <a:latin typeface="楷体" pitchFamily="49" charset="-122"/>
                        <a:ea typeface="楷体" pitchFamily="49" charset="-122"/>
                        <a:sym typeface="Symbol" pitchFamily="18" charset="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latin typeface="楷体" pitchFamily="49" charset="-122"/>
                          <a:ea typeface="楷体" pitchFamily="49" charset="-122"/>
                          <a:sym typeface="Symbol" pitchFamily="18" charset="2"/>
                        </a:rPr>
                        <a:t></a:t>
                      </a:r>
                      <a:r>
                        <a:rPr lang="el-GR" altLang="zh-CN" sz="2000" dirty="0">
                          <a:latin typeface="楷体" pitchFamily="49" charset="-122"/>
                          <a:ea typeface="楷体" pitchFamily="49" charset="-122"/>
                        </a:rPr>
                        <a:t>Φ</a:t>
                      </a:r>
                      <a:r>
                        <a:rPr lang="zh-CN" altLang="en-US" sz="2000" baseline="0" dirty="0">
                          <a:solidFill>
                            <a:schemeClr val="tx1"/>
                          </a:solidFill>
                          <a:latin typeface="楷体" pitchFamily="49" charset="-122"/>
                          <a:ea typeface="楷体" pitchFamily="49" charset="-122"/>
                        </a:rPr>
                        <a:t>├</a:t>
                      </a:r>
                      <a:r>
                        <a:rPr lang="en-US" altLang="zh-CN" sz="2000" baseline="0" dirty="0">
                          <a:solidFill>
                            <a:schemeClr val="tx1"/>
                          </a:solidFill>
                          <a:latin typeface="楷体" pitchFamily="49" charset="-122"/>
                          <a:ea typeface="楷体" pitchFamily="49" charset="-122"/>
                        </a:rPr>
                        <a:t>λ</a:t>
                      </a:r>
                      <a:endParaRPr lang="zh-CN" altLang="en-US" sz="2000" baseline="30000" dirty="0">
                        <a:solidFill>
                          <a:srgbClr val="0033CC"/>
                        </a:solidFill>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1"/>
                  </a:ext>
                </a:extLst>
              </a:tr>
              <a:tr h="5175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err="1">
                          <a:solidFill>
                            <a:schemeClr val="tx1"/>
                          </a:solidFill>
                          <a:latin typeface="楷体" pitchFamily="49" charset="-122"/>
                          <a:ea typeface="楷体" pitchFamily="49" charset="-122"/>
                          <a:sym typeface="Symbol" pitchFamily="18" charset="2"/>
                        </a:rPr>
                        <a:t>decl</a:t>
                      </a:r>
                      <a:r>
                        <a:rPr lang="en-US" altLang="zh-CN" sz="2000" baseline="0" dirty="0">
                          <a:solidFill>
                            <a:schemeClr val="tx1"/>
                          </a:solidFill>
                          <a:latin typeface="楷体" pitchFamily="49" charset="-122"/>
                          <a:ea typeface="楷体" pitchFamily="49" charset="-122"/>
                          <a:sym typeface="Symbol" pitchFamily="18" charset="2"/>
                        </a:rPr>
                        <a:t> </a:t>
                      </a:r>
                      <a:r>
                        <a:rPr lang="en-US" altLang="zh-CN" sz="2000" baseline="0" dirty="0" err="1">
                          <a:solidFill>
                            <a:schemeClr val="tx1"/>
                          </a:solidFill>
                          <a:latin typeface="楷体" pitchFamily="49" charset="-122"/>
                          <a:ea typeface="楷体" pitchFamily="49" charset="-122"/>
                          <a:sym typeface="Symbol" pitchFamily="18" charset="2"/>
                        </a:rPr>
                        <a:t>var</a:t>
                      </a:r>
                      <a:endParaRPr lang="en-US" altLang="zh-CN" sz="2000" baseline="0" dirty="0">
                        <a:solidFill>
                          <a:schemeClr val="tx1"/>
                        </a:solidFill>
                        <a:latin typeface="楷体" pitchFamily="49" charset="-122"/>
                        <a:ea typeface="楷体" pitchFamily="49" charset="-122"/>
                        <a:sym typeface="Symbol" pitchFamily="18" charset="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Ebrima" pitchFamily="2" charset="0"/>
                          <a:ea typeface="Ebrima" pitchFamily="2" charset="0"/>
                          <a:cs typeface="Ebrima" pitchFamily="2" charset="0"/>
                        </a:rPr>
                        <a:t>Γ</a:t>
                      </a:r>
                      <a:r>
                        <a:rPr lang="zh-CN" altLang="en-US" sz="2000" baseline="0" dirty="0">
                          <a:solidFill>
                            <a:schemeClr val="tx1"/>
                          </a:solidFill>
                          <a:latin typeface="楷体" pitchFamily="49" charset="-122"/>
                          <a:ea typeface="楷体" pitchFamily="49" charset="-122"/>
                        </a:rPr>
                        <a:t>├</a:t>
                      </a:r>
                      <a:r>
                        <a:rPr lang="en-US" altLang="zh-CN" sz="2000" baseline="0" dirty="0" err="1">
                          <a:solidFill>
                            <a:schemeClr val="tx1"/>
                          </a:solidFill>
                          <a:latin typeface="楷体" pitchFamily="49" charset="-122"/>
                          <a:ea typeface="楷体" pitchFamily="49" charset="-122"/>
                        </a:rPr>
                        <a:t>T,id</a:t>
                      </a:r>
                      <a:r>
                        <a:rPr lang="en-US" altLang="zh-CN" sz="2000" dirty="0" err="1">
                          <a:latin typeface="楷体" pitchFamily="49" charset="-122"/>
                          <a:ea typeface="楷体" pitchFamily="49" charset="-122"/>
                          <a:sym typeface="Symbol" pitchFamily="18" charset="2"/>
                        </a:rPr>
                        <a:t></a:t>
                      </a:r>
                      <a:r>
                        <a:rPr lang="en-US" altLang="zh-CN" sz="2000" baseline="0" dirty="0" err="1">
                          <a:solidFill>
                            <a:schemeClr val="tx1"/>
                          </a:solidFill>
                          <a:latin typeface="楷体" pitchFamily="49" charset="-122"/>
                          <a:ea typeface="楷体" pitchFamily="49" charset="-122"/>
                        </a:rPr>
                        <a:t>dom</a:t>
                      </a:r>
                      <a:r>
                        <a:rPr lang="en-US" altLang="zh-CN" sz="2000" baseline="0" dirty="0">
                          <a:solidFill>
                            <a:schemeClr val="tx1"/>
                          </a:solidFill>
                          <a:latin typeface="楷体" pitchFamily="49" charset="-122"/>
                          <a:ea typeface="楷体" pitchFamily="49" charset="-122"/>
                        </a:rPr>
                        <a:t>(</a:t>
                      </a:r>
                      <a:r>
                        <a:rPr lang="en-US" altLang="zh-CN" sz="2000" baseline="0" dirty="0">
                          <a:solidFill>
                            <a:schemeClr val="tx1"/>
                          </a:solidFill>
                          <a:latin typeface="Ebrima" pitchFamily="2" charset="0"/>
                          <a:ea typeface="Ebrima" pitchFamily="2" charset="0"/>
                          <a:cs typeface="Ebrima" pitchFamily="2" charset="0"/>
                        </a:rPr>
                        <a:t>Γ</a:t>
                      </a:r>
                      <a:r>
                        <a:rPr lang="en-US" altLang="zh-CN" sz="2000" baseline="0" dirty="0">
                          <a:solidFill>
                            <a:schemeClr val="tx1"/>
                          </a:solidFill>
                          <a:latin typeface="楷体" pitchFamily="49" charset="-122"/>
                          <a:ea typeface="楷体" pitchFamily="49" charset="-122"/>
                        </a:rPr>
                        <a:t>)</a:t>
                      </a:r>
                      <a:r>
                        <a:rPr lang="en-US" altLang="zh-CN" sz="2000" dirty="0">
                          <a:latin typeface="楷体" pitchFamily="49" charset="-122"/>
                          <a:ea typeface="楷体" pitchFamily="49" charset="-122"/>
                          <a:sym typeface="Symbol" pitchFamily="18" charset="2"/>
                        </a:rPr>
                        <a:t></a:t>
                      </a:r>
                      <a:r>
                        <a:rPr lang="en-US" altLang="zh-CN" sz="2000" baseline="0" dirty="0" err="1">
                          <a:solidFill>
                            <a:schemeClr val="tx1"/>
                          </a:solidFill>
                          <a:latin typeface="Ebrima" pitchFamily="2" charset="0"/>
                          <a:ea typeface="Ebrima" pitchFamily="2" charset="0"/>
                          <a:cs typeface="Ebrima" pitchFamily="2" charset="0"/>
                        </a:rPr>
                        <a:t>Γ</a:t>
                      </a:r>
                      <a:r>
                        <a:rPr lang="en-US" altLang="zh-CN" sz="2000" baseline="0" dirty="0" err="1">
                          <a:solidFill>
                            <a:schemeClr val="tx1"/>
                          </a:solidFill>
                          <a:latin typeface="楷体" pitchFamily="49" charset="-122"/>
                          <a:ea typeface="楷体" pitchFamily="49" charset="-122"/>
                          <a:cs typeface="Ebrima" pitchFamily="2" charset="0"/>
                        </a:rPr>
                        <a:t>,id:T</a:t>
                      </a:r>
                      <a:r>
                        <a:rPr lang="zh-CN" altLang="en-US" sz="2000" baseline="0" dirty="0">
                          <a:solidFill>
                            <a:schemeClr val="tx1"/>
                          </a:solidFill>
                          <a:latin typeface="楷体" pitchFamily="49" charset="-122"/>
                          <a:ea typeface="楷体" pitchFamily="49" charset="-122"/>
                        </a:rPr>
                        <a:t>├</a:t>
                      </a:r>
                      <a:r>
                        <a:rPr lang="en-US" altLang="zh-CN" sz="2000" baseline="0" dirty="0">
                          <a:solidFill>
                            <a:schemeClr val="tx1"/>
                          </a:solidFill>
                          <a:latin typeface="楷体" pitchFamily="49" charset="-122"/>
                          <a:ea typeface="楷体" pitchFamily="49" charset="-122"/>
                        </a:rPr>
                        <a:t>λ</a:t>
                      </a:r>
                      <a:endParaRPr lang="zh-CN" altLang="en-US" sz="2000" baseline="30000" dirty="0">
                        <a:solidFill>
                          <a:srgbClr val="0033CC"/>
                        </a:solidFill>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640"/>
            <a:ext cx="8229600" cy="900100"/>
          </a:xfrm>
        </p:spPr>
        <p:txBody>
          <a:bodyPr/>
          <a:lstStyle/>
          <a:p>
            <a:r>
              <a:rPr lang="zh-CN" altLang="en-US" dirty="0"/>
              <a:t>类型系统规则举例（续</a:t>
            </a:r>
            <a:r>
              <a:rPr lang="en-US" altLang="zh-CN" dirty="0"/>
              <a:t>1</a:t>
            </a:r>
            <a:r>
              <a:rPr lang="zh-CN" altLang="en-US" dirty="0"/>
              <a:t>）</a:t>
            </a:r>
          </a:p>
        </p:txBody>
      </p:sp>
      <p:sp>
        <p:nvSpPr>
          <p:cNvPr id="3" name="内容占位符 2"/>
          <p:cNvSpPr>
            <a:spLocks noGrp="1"/>
          </p:cNvSpPr>
          <p:nvPr>
            <p:ph idx="1"/>
          </p:nvPr>
        </p:nvSpPr>
        <p:spPr>
          <a:xfrm>
            <a:off x="701570" y="5229200"/>
            <a:ext cx="8229600" cy="675075"/>
          </a:xfrm>
        </p:spPr>
        <p:txBody>
          <a:bodyPr>
            <a:normAutofit/>
          </a:bodyPr>
          <a:lstStyle/>
          <a:p>
            <a:r>
              <a:rPr lang="zh-CN" altLang="en-US" sz="2400" dirty="0"/>
              <a:t>定型断言中的类型表达式用的是抽象语法</a:t>
            </a:r>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136</a:t>
            </a:fld>
            <a:endParaRPr lang="zh-CN" altLang="en-US"/>
          </a:p>
        </p:txBody>
      </p:sp>
      <p:graphicFrame>
        <p:nvGraphicFramePr>
          <p:cNvPr id="6" name="表格 5"/>
          <p:cNvGraphicFramePr>
            <a:graphicFrameLocks noGrp="1"/>
          </p:cNvGraphicFramePr>
          <p:nvPr/>
        </p:nvGraphicFramePr>
        <p:xfrm>
          <a:off x="701570" y="1272772"/>
          <a:ext cx="8055895" cy="3739884"/>
        </p:xfrm>
        <a:graphic>
          <a:graphicData uri="http://schemas.openxmlformats.org/drawingml/2006/table">
            <a:tbl>
              <a:tblPr/>
              <a:tblGrid>
                <a:gridCol w="3555395">
                  <a:extLst>
                    <a:ext uri="{9D8B030D-6E8A-4147-A177-3AD203B41FA5}">
                      <a16:colId xmlns:a16="http://schemas.microsoft.com/office/drawing/2014/main" val="20000"/>
                    </a:ext>
                  </a:extLst>
                </a:gridCol>
                <a:gridCol w="4500500">
                  <a:extLst>
                    <a:ext uri="{9D8B030D-6E8A-4147-A177-3AD203B41FA5}">
                      <a16:colId xmlns:a16="http://schemas.microsoft.com/office/drawing/2014/main" val="20001"/>
                    </a:ext>
                  </a:extLst>
                </a:gridCol>
              </a:tblGrid>
              <a:tr h="40757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aseline="0" dirty="0">
                          <a:solidFill>
                            <a:schemeClr val="tx1"/>
                          </a:solidFill>
                          <a:latin typeface="楷体" pitchFamily="49" charset="-122"/>
                          <a:ea typeface="楷体" pitchFamily="49" charset="-122"/>
                          <a:sym typeface="Symbol" pitchFamily="18" charset="2"/>
                        </a:rPr>
                        <a:t>语法规则</a:t>
                      </a:r>
                      <a:endParaRPr lang="en-US" altLang="zh-CN" sz="2000" baseline="0" dirty="0">
                        <a:solidFill>
                          <a:schemeClr val="tx1"/>
                        </a:solidFill>
                        <a:latin typeface="楷体" pitchFamily="49" charset="-122"/>
                        <a:ea typeface="楷体" pitchFamily="49" charset="-122"/>
                        <a:sym typeface="Symbol" pitchFamily="18" charset="2"/>
                      </a:endParaRPr>
                    </a:p>
                  </a:txBody>
                  <a:tcPr marL="90000" marR="90000" marT="46800" marB="46800" anchor="ct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aseline="0" dirty="0">
                          <a:solidFill>
                            <a:schemeClr val="tx1"/>
                          </a:solidFill>
                          <a:latin typeface="楷体" pitchFamily="49" charset="-122"/>
                          <a:ea typeface="楷体" pitchFamily="49" charset="-122"/>
                        </a:rPr>
                        <a:t>推理规则</a:t>
                      </a: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0"/>
                  </a:ext>
                </a:extLst>
              </a:tr>
              <a:tr h="4075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楷体" pitchFamily="49" charset="-122"/>
                          <a:ea typeface="楷体" pitchFamily="49" charset="-122"/>
                          <a:sym typeface="Symbol" pitchFamily="18" charset="2"/>
                        </a:rPr>
                        <a:t>type </a:t>
                      </a:r>
                      <a:r>
                        <a:rPr lang="en-US" altLang="zh-CN" sz="2000" baseline="0" dirty="0" err="1">
                          <a:solidFill>
                            <a:schemeClr val="tx1"/>
                          </a:solidFill>
                          <a:latin typeface="楷体" pitchFamily="49" charset="-122"/>
                          <a:ea typeface="楷体" pitchFamily="49" charset="-122"/>
                          <a:sym typeface="Symbol" pitchFamily="18" charset="2"/>
                        </a:rPr>
                        <a:t>boolean</a:t>
                      </a:r>
                      <a:endParaRPr lang="en-US" altLang="zh-CN" sz="2000" baseline="0" dirty="0">
                        <a:solidFill>
                          <a:schemeClr val="tx1"/>
                        </a:solidFill>
                        <a:latin typeface="楷体" pitchFamily="49" charset="-122"/>
                        <a:ea typeface="楷体" pitchFamily="49" charset="-122"/>
                        <a:sym typeface="Symbol" pitchFamily="18" charset="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Ebrima" pitchFamily="2" charset="0"/>
                          <a:ea typeface="Ebrima" pitchFamily="2" charset="0"/>
                          <a:cs typeface="Ebrima" pitchFamily="2" charset="0"/>
                        </a:rPr>
                        <a:t>Γ</a:t>
                      </a:r>
                      <a:r>
                        <a:rPr lang="zh-CN" altLang="en-US" sz="2000" baseline="0" dirty="0">
                          <a:solidFill>
                            <a:schemeClr val="tx1"/>
                          </a:solidFill>
                          <a:latin typeface="楷体" pitchFamily="49" charset="-122"/>
                          <a:ea typeface="楷体" pitchFamily="49" charset="-122"/>
                        </a:rPr>
                        <a:t>├</a:t>
                      </a:r>
                      <a:r>
                        <a:rPr lang="en-US" altLang="zh-CN" sz="2000" baseline="0" dirty="0" err="1">
                          <a:solidFill>
                            <a:schemeClr val="tx1"/>
                          </a:solidFill>
                          <a:latin typeface="楷体" pitchFamily="49" charset="-122"/>
                          <a:ea typeface="楷体" pitchFamily="49" charset="-122"/>
                        </a:rPr>
                        <a:t>λ</a:t>
                      </a:r>
                      <a:r>
                        <a:rPr lang="en-US" altLang="zh-CN" sz="2000" dirty="0" err="1">
                          <a:latin typeface="楷体" pitchFamily="49" charset="-122"/>
                          <a:ea typeface="楷体" pitchFamily="49" charset="-122"/>
                          <a:sym typeface="Symbol" pitchFamily="18" charset="2"/>
                        </a:rPr>
                        <a:t></a:t>
                      </a:r>
                      <a:r>
                        <a:rPr lang="en-US" altLang="zh-CN" sz="2000" baseline="0" dirty="0" err="1">
                          <a:solidFill>
                            <a:schemeClr val="tx1"/>
                          </a:solidFill>
                          <a:latin typeface="Ebrima" pitchFamily="2" charset="0"/>
                          <a:ea typeface="Ebrima" pitchFamily="2" charset="0"/>
                          <a:cs typeface="Ebrima" pitchFamily="2" charset="0"/>
                        </a:rPr>
                        <a:t>Γ</a:t>
                      </a:r>
                      <a:r>
                        <a:rPr lang="zh-CN" altLang="en-US" sz="2000" baseline="0" dirty="0">
                          <a:solidFill>
                            <a:schemeClr val="tx1"/>
                          </a:solidFill>
                          <a:latin typeface="楷体" pitchFamily="49" charset="-122"/>
                          <a:ea typeface="楷体" pitchFamily="49" charset="-122"/>
                        </a:rPr>
                        <a:t>├</a:t>
                      </a:r>
                      <a:r>
                        <a:rPr lang="en-US" altLang="zh-CN" sz="2000" baseline="0" dirty="0" err="1">
                          <a:solidFill>
                            <a:schemeClr val="tx1"/>
                          </a:solidFill>
                          <a:latin typeface="楷体" pitchFamily="49" charset="-122"/>
                          <a:ea typeface="楷体" pitchFamily="49" charset="-122"/>
                        </a:rPr>
                        <a:t>boolean</a:t>
                      </a:r>
                      <a:endParaRPr lang="zh-CN" altLang="en-US" sz="2000" baseline="30000" dirty="0">
                        <a:solidFill>
                          <a:srgbClr val="0033CC"/>
                        </a:solidFill>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1"/>
                  </a:ext>
                </a:extLst>
              </a:tr>
              <a:tr h="4075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楷体" pitchFamily="49" charset="-122"/>
                          <a:ea typeface="楷体" pitchFamily="49" charset="-122"/>
                          <a:sym typeface="Symbol" pitchFamily="18" charset="2"/>
                        </a:rPr>
                        <a:t>type </a:t>
                      </a:r>
                      <a:r>
                        <a:rPr lang="en-US" altLang="zh-CN" sz="2000" baseline="0" dirty="0" err="1">
                          <a:solidFill>
                            <a:schemeClr val="tx1"/>
                          </a:solidFill>
                          <a:latin typeface="楷体" pitchFamily="49" charset="-122"/>
                          <a:ea typeface="楷体" pitchFamily="49" charset="-122"/>
                          <a:sym typeface="Symbol" pitchFamily="18" charset="2"/>
                        </a:rPr>
                        <a:t>int</a:t>
                      </a:r>
                      <a:endParaRPr lang="en-US" altLang="zh-CN" sz="2000" baseline="0" dirty="0">
                        <a:solidFill>
                          <a:schemeClr val="tx1"/>
                        </a:solidFill>
                        <a:latin typeface="楷体" pitchFamily="49" charset="-122"/>
                        <a:ea typeface="楷体" pitchFamily="49" charset="-122"/>
                        <a:sym typeface="Symbol" pitchFamily="18" charset="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Ebrima" pitchFamily="2" charset="0"/>
                          <a:ea typeface="Ebrima" pitchFamily="2" charset="0"/>
                          <a:cs typeface="Ebrima" pitchFamily="2" charset="0"/>
                        </a:rPr>
                        <a:t>Γ</a:t>
                      </a:r>
                      <a:r>
                        <a:rPr lang="zh-CN" altLang="en-US" sz="2000" baseline="0" dirty="0">
                          <a:solidFill>
                            <a:schemeClr val="tx1"/>
                          </a:solidFill>
                          <a:latin typeface="楷体" pitchFamily="49" charset="-122"/>
                          <a:ea typeface="楷体" pitchFamily="49" charset="-122"/>
                        </a:rPr>
                        <a:t>├</a:t>
                      </a:r>
                      <a:r>
                        <a:rPr lang="en-US" altLang="zh-CN" sz="2000" baseline="0" dirty="0" err="1">
                          <a:solidFill>
                            <a:schemeClr val="tx1"/>
                          </a:solidFill>
                          <a:latin typeface="楷体" pitchFamily="49" charset="-122"/>
                          <a:ea typeface="楷体" pitchFamily="49" charset="-122"/>
                        </a:rPr>
                        <a:t>λ</a:t>
                      </a:r>
                      <a:r>
                        <a:rPr lang="en-US" altLang="zh-CN" sz="2000" dirty="0" err="1">
                          <a:latin typeface="楷体" pitchFamily="49" charset="-122"/>
                          <a:ea typeface="楷体" pitchFamily="49" charset="-122"/>
                          <a:sym typeface="Symbol" pitchFamily="18" charset="2"/>
                        </a:rPr>
                        <a:t></a:t>
                      </a:r>
                      <a:r>
                        <a:rPr lang="en-US" altLang="zh-CN" sz="2000" baseline="0" dirty="0" err="1">
                          <a:solidFill>
                            <a:schemeClr val="tx1"/>
                          </a:solidFill>
                          <a:latin typeface="Ebrima" pitchFamily="2" charset="0"/>
                          <a:ea typeface="Ebrima" pitchFamily="2" charset="0"/>
                          <a:cs typeface="Ebrima" pitchFamily="2" charset="0"/>
                        </a:rPr>
                        <a:t>Γ</a:t>
                      </a:r>
                      <a:r>
                        <a:rPr lang="zh-CN" altLang="en-US" sz="2000" baseline="0" dirty="0">
                          <a:solidFill>
                            <a:schemeClr val="tx1"/>
                          </a:solidFill>
                          <a:latin typeface="楷体" pitchFamily="49" charset="-122"/>
                          <a:ea typeface="楷体" pitchFamily="49" charset="-122"/>
                        </a:rPr>
                        <a:t>├</a:t>
                      </a:r>
                      <a:r>
                        <a:rPr lang="en-US" altLang="zh-CN" sz="2000" baseline="0" dirty="0">
                          <a:solidFill>
                            <a:schemeClr val="tx1"/>
                          </a:solidFill>
                          <a:latin typeface="楷体" pitchFamily="49" charset="-122"/>
                          <a:ea typeface="楷体" pitchFamily="49" charset="-122"/>
                        </a:rPr>
                        <a:t>integer</a:t>
                      </a:r>
                      <a:endParaRPr lang="zh-CN" altLang="en-US" sz="2000" baseline="30000" dirty="0">
                        <a:solidFill>
                          <a:srgbClr val="0033CC"/>
                        </a:solidFill>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075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楷体" pitchFamily="49" charset="-122"/>
                          <a:ea typeface="楷体" pitchFamily="49" charset="-122"/>
                          <a:sym typeface="Symbol" pitchFamily="18" charset="2"/>
                        </a:rPr>
                        <a:t>type void</a:t>
                      </a: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Ebrima" pitchFamily="2" charset="0"/>
                          <a:ea typeface="Ebrima" pitchFamily="2" charset="0"/>
                          <a:cs typeface="Ebrima" pitchFamily="2" charset="0"/>
                        </a:rPr>
                        <a:t>Γ</a:t>
                      </a:r>
                      <a:r>
                        <a:rPr lang="zh-CN" altLang="en-US" sz="2000" baseline="0" dirty="0">
                          <a:solidFill>
                            <a:schemeClr val="tx1"/>
                          </a:solidFill>
                          <a:latin typeface="楷体" pitchFamily="49" charset="-122"/>
                          <a:ea typeface="楷体" pitchFamily="49" charset="-122"/>
                        </a:rPr>
                        <a:t>├</a:t>
                      </a:r>
                      <a:r>
                        <a:rPr lang="en-US" altLang="zh-CN" sz="2000" baseline="0" dirty="0" err="1">
                          <a:solidFill>
                            <a:schemeClr val="tx1"/>
                          </a:solidFill>
                          <a:latin typeface="楷体" pitchFamily="49" charset="-122"/>
                          <a:ea typeface="楷体" pitchFamily="49" charset="-122"/>
                        </a:rPr>
                        <a:t>λ</a:t>
                      </a:r>
                      <a:r>
                        <a:rPr lang="en-US" altLang="zh-CN" sz="2000" dirty="0" err="1">
                          <a:latin typeface="楷体" pitchFamily="49" charset="-122"/>
                          <a:ea typeface="楷体" pitchFamily="49" charset="-122"/>
                          <a:sym typeface="Symbol" pitchFamily="18" charset="2"/>
                        </a:rPr>
                        <a:t></a:t>
                      </a:r>
                      <a:r>
                        <a:rPr lang="en-US" altLang="zh-CN" sz="2000" baseline="0" dirty="0" err="1">
                          <a:solidFill>
                            <a:schemeClr val="tx1"/>
                          </a:solidFill>
                          <a:latin typeface="Ebrima" pitchFamily="2" charset="0"/>
                          <a:ea typeface="Ebrima" pitchFamily="2" charset="0"/>
                          <a:cs typeface="Ebrima" pitchFamily="2" charset="0"/>
                        </a:rPr>
                        <a:t>Γ</a:t>
                      </a:r>
                      <a:r>
                        <a:rPr lang="zh-CN" altLang="en-US" sz="2000" baseline="0" dirty="0">
                          <a:solidFill>
                            <a:schemeClr val="tx1"/>
                          </a:solidFill>
                          <a:latin typeface="楷体" pitchFamily="49" charset="-122"/>
                          <a:ea typeface="楷体" pitchFamily="49" charset="-122"/>
                        </a:rPr>
                        <a:t>├</a:t>
                      </a:r>
                      <a:r>
                        <a:rPr lang="en-US" altLang="zh-CN" sz="2000" baseline="0" dirty="0">
                          <a:solidFill>
                            <a:schemeClr val="tx1"/>
                          </a:solidFill>
                          <a:latin typeface="楷体" pitchFamily="49" charset="-122"/>
                          <a:ea typeface="楷体" pitchFamily="49" charset="-122"/>
                        </a:rPr>
                        <a:t>void</a:t>
                      </a:r>
                      <a:endParaRPr lang="zh-CN" altLang="en-US" sz="2000" baseline="30000" dirty="0">
                        <a:solidFill>
                          <a:srgbClr val="0033CC"/>
                        </a:solidFill>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3"/>
                  </a:ext>
                </a:extLst>
              </a:tr>
              <a:tr h="5537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楷体" pitchFamily="49" charset="-122"/>
                          <a:ea typeface="楷体" pitchFamily="49" charset="-122"/>
                          <a:sym typeface="Symbol" pitchFamily="18" charset="2"/>
                        </a:rPr>
                        <a:t>type ref(T</a:t>
                      </a:r>
                      <a:r>
                        <a:rPr lang="zh-CN" altLang="en-US" sz="2000" dirty="0">
                          <a:latin typeface="楷体" pitchFamily="49" charset="-122"/>
                          <a:ea typeface="楷体" pitchFamily="49" charset="-122"/>
                          <a:sym typeface="Symbol" pitchFamily="18" charset="2"/>
                        </a:rPr>
                        <a:t>≠</a:t>
                      </a:r>
                      <a:r>
                        <a:rPr lang="en-US" altLang="zh-CN" sz="2000" baseline="0" dirty="0">
                          <a:solidFill>
                            <a:schemeClr val="tx1"/>
                          </a:solidFill>
                          <a:latin typeface="楷体" pitchFamily="49" charset="-122"/>
                          <a:ea typeface="楷体" pitchFamily="49" charset="-122"/>
                          <a:sym typeface="Symbol" pitchFamily="18" charset="2"/>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aseline="0" dirty="0">
                          <a:solidFill>
                            <a:schemeClr val="tx1"/>
                          </a:solidFill>
                          <a:latin typeface="楷体" pitchFamily="49" charset="-122"/>
                          <a:ea typeface="楷体" pitchFamily="49" charset="-122"/>
                          <a:sym typeface="Symbol" pitchFamily="18" charset="2"/>
                        </a:rPr>
                        <a:t>具体语法：</a:t>
                      </a:r>
                      <a:r>
                        <a:rPr lang="en-US" altLang="zh-CN" sz="2000" dirty="0">
                          <a:solidFill>
                            <a:schemeClr val="tx1"/>
                          </a:solidFill>
                          <a:latin typeface="楷体" pitchFamily="49" charset="-122"/>
                          <a:ea typeface="楷体" pitchFamily="49" charset="-122"/>
                          <a:sym typeface="Symbol" pitchFamily="18" charset="2"/>
                        </a:rPr>
                        <a:t>T</a:t>
                      </a:r>
                      <a:r>
                        <a:rPr lang="zh-CN" altLang="en-US" sz="2000" dirty="0">
                          <a:solidFill>
                            <a:schemeClr val="tx1"/>
                          </a:solidFill>
                          <a:latin typeface="楷体" pitchFamily="49" charset="-122"/>
                          <a:ea typeface="楷体" pitchFamily="49" charset="-122"/>
                          <a:sym typeface="Symbol" pitchFamily="18" charset="2"/>
                        </a:rPr>
                        <a:t></a:t>
                      </a:r>
                      <a:r>
                        <a:rPr lang="zh-CN" altLang="en-US" sz="2000" dirty="0">
                          <a:solidFill>
                            <a:schemeClr val="tx1"/>
                          </a:solidFill>
                          <a:latin typeface="Ebrima" pitchFamily="2" charset="0"/>
                          <a:ea typeface="楷体" pitchFamily="49" charset="-122"/>
                          <a:cs typeface="Ebrima" pitchFamily="2" charset="0"/>
                          <a:sym typeface="Symbol" pitchFamily="18" charset="2"/>
                        </a:rPr>
                        <a:t>↑</a:t>
                      </a:r>
                      <a:r>
                        <a:rPr lang="en-US" altLang="zh-CN" sz="2000" baseline="0" dirty="0">
                          <a:solidFill>
                            <a:schemeClr val="tx1"/>
                          </a:solidFill>
                          <a:latin typeface="楷体" pitchFamily="49" charset="-122"/>
                          <a:ea typeface="楷体" pitchFamily="49" charset="-122"/>
                          <a:sym typeface="Symbol" pitchFamily="18" charset="2"/>
                        </a:rPr>
                        <a:t>T</a:t>
                      </a: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Ebrima" pitchFamily="2" charset="0"/>
                          <a:ea typeface="Ebrima" pitchFamily="2" charset="0"/>
                          <a:cs typeface="Ebrima" pitchFamily="2" charset="0"/>
                        </a:rPr>
                        <a:t>Γ</a:t>
                      </a:r>
                      <a:r>
                        <a:rPr lang="zh-CN" altLang="en-US" sz="2000" baseline="0" dirty="0">
                          <a:solidFill>
                            <a:schemeClr val="tx1"/>
                          </a:solidFill>
                          <a:latin typeface="楷体" pitchFamily="49" charset="-122"/>
                          <a:ea typeface="楷体" pitchFamily="49" charset="-122"/>
                        </a:rPr>
                        <a:t>├</a:t>
                      </a:r>
                      <a:r>
                        <a:rPr lang="en-US" altLang="zh-CN" sz="2000" baseline="0" dirty="0">
                          <a:solidFill>
                            <a:schemeClr val="tx1"/>
                          </a:solidFill>
                          <a:latin typeface="楷体" pitchFamily="49" charset="-122"/>
                          <a:ea typeface="楷体" pitchFamily="49" charset="-122"/>
                        </a:rPr>
                        <a:t>T</a:t>
                      </a:r>
                      <a:r>
                        <a:rPr lang="en-US" altLang="zh-CN" sz="2000" dirty="0">
                          <a:latin typeface="楷体" pitchFamily="49" charset="-122"/>
                          <a:ea typeface="楷体" pitchFamily="49" charset="-122"/>
                          <a:sym typeface="Symbol" pitchFamily="18" charset="2"/>
                        </a:rPr>
                        <a:t></a:t>
                      </a:r>
                      <a:r>
                        <a:rPr lang="en-US" altLang="zh-CN" sz="2000" baseline="0" dirty="0">
                          <a:solidFill>
                            <a:schemeClr val="tx1"/>
                          </a:solidFill>
                          <a:latin typeface="Ebrima" pitchFamily="2" charset="0"/>
                          <a:ea typeface="Ebrima" pitchFamily="2" charset="0"/>
                          <a:cs typeface="Ebrima" pitchFamily="2" charset="0"/>
                        </a:rPr>
                        <a:t>Γ</a:t>
                      </a:r>
                      <a:r>
                        <a:rPr lang="zh-CN" altLang="en-US" sz="2000" baseline="0" dirty="0">
                          <a:solidFill>
                            <a:schemeClr val="tx1"/>
                          </a:solidFill>
                          <a:latin typeface="楷体" pitchFamily="49" charset="-122"/>
                          <a:ea typeface="楷体" pitchFamily="49" charset="-122"/>
                        </a:rPr>
                        <a:t>├</a:t>
                      </a:r>
                      <a:r>
                        <a:rPr lang="en-US" altLang="zh-CN" sz="2000" baseline="0" dirty="0">
                          <a:solidFill>
                            <a:schemeClr val="tx1"/>
                          </a:solidFill>
                          <a:latin typeface="楷体" pitchFamily="49" charset="-122"/>
                          <a:ea typeface="楷体" pitchFamily="49" charset="-122"/>
                        </a:rPr>
                        <a:t>pointer(T)</a:t>
                      </a:r>
                      <a:endParaRPr lang="zh-CN" altLang="en-US" sz="2000" baseline="30000" dirty="0">
                        <a:solidFill>
                          <a:srgbClr val="0033CC"/>
                        </a:solidFill>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5537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楷体" pitchFamily="49" charset="-122"/>
                          <a:ea typeface="楷体" pitchFamily="49" charset="-122"/>
                          <a:sym typeface="Symbol" pitchFamily="18" charset="2"/>
                        </a:rPr>
                        <a:t>type Array(T</a:t>
                      </a:r>
                      <a:r>
                        <a:rPr lang="zh-CN" altLang="en-US" sz="2000" dirty="0">
                          <a:latin typeface="楷体" pitchFamily="49" charset="-122"/>
                          <a:ea typeface="楷体" pitchFamily="49" charset="-122"/>
                          <a:sym typeface="Symbol" pitchFamily="18" charset="2"/>
                        </a:rPr>
                        <a:t>≠</a:t>
                      </a:r>
                      <a:r>
                        <a:rPr lang="en-US" altLang="zh-CN" sz="2000" baseline="0" dirty="0">
                          <a:solidFill>
                            <a:schemeClr val="tx1"/>
                          </a:solidFill>
                          <a:latin typeface="楷体" pitchFamily="49" charset="-122"/>
                          <a:ea typeface="楷体" pitchFamily="49" charset="-122"/>
                          <a:sym typeface="Symbol" pitchFamily="18" charset="2"/>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aseline="0" dirty="0">
                          <a:solidFill>
                            <a:schemeClr val="tx1"/>
                          </a:solidFill>
                          <a:latin typeface="楷体" pitchFamily="49" charset="-122"/>
                          <a:ea typeface="楷体" pitchFamily="49" charset="-122"/>
                          <a:sym typeface="Symbol" pitchFamily="18" charset="2"/>
                        </a:rPr>
                        <a:t>具体语法：</a:t>
                      </a:r>
                      <a:r>
                        <a:rPr lang="en-US" altLang="zh-CN" sz="2000" dirty="0">
                          <a:solidFill>
                            <a:schemeClr val="tx1"/>
                          </a:solidFill>
                          <a:latin typeface="楷体" pitchFamily="49" charset="-122"/>
                          <a:ea typeface="楷体" pitchFamily="49" charset="-122"/>
                          <a:sym typeface="Symbol" pitchFamily="18" charset="2"/>
                        </a:rPr>
                        <a:t>T</a:t>
                      </a:r>
                      <a:r>
                        <a:rPr lang="zh-CN" altLang="en-US" sz="2000" dirty="0">
                          <a:solidFill>
                            <a:schemeClr val="tx1"/>
                          </a:solidFill>
                          <a:latin typeface="楷体" pitchFamily="49" charset="-122"/>
                          <a:ea typeface="楷体" pitchFamily="49" charset="-122"/>
                          <a:sym typeface="Symbol" pitchFamily="18" charset="2"/>
                        </a:rPr>
                        <a:t></a:t>
                      </a:r>
                      <a:r>
                        <a:rPr lang="en-US" altLang="zh-CN" sz="2000" baseline="0" dirty="0">
                          <a:solidFill>
                            <a:schemeClr val="tx1"/>
                          </a:solidFill>
                          <a:latin typeface="楷体" pitchFamily="49" charset="-122"/>
                          <a:ea typeface="楷体" pitchFamily="49" charset="-122"/>
                          <a:sym typeface="Symbol" pitchFamily="18" charset="2"/>
                        </a:rPr>
                        <a:t>array[n] of T</a:t>
                      </a: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Ebrima" pitchFamily="2" charset="0"/>
                          <a:ea typeface="Ebrima" pitchFamily="2" charset="0"/>
                          <a:cs typeface="Ebrima" pitchFamily="2" charset="0"/>
                        </a:rPr>
                        <a:t>Γ</a:t>
                      </a:r>
                      <a:r>
                        <a:rPr lang="zh-CN" altLang="en-US" sz="2000" baseline="0" dirty="0">
                          <a:solidFill>
                            <a:schemeClr val="tx1"/>
                          </a:solidFill>
                          <a:latin typeface="楷体" pitchFamily="49" charset="-122"/>
                          <a:ea typeface="楷体" pitchFamily="49" charset="-122"/>
                        </a:rPr>
                        <a:t>├</a:t>
                      </a:r>
                      <a:r>
                        <a:rPr lang="en-US" altLang="zh-CN" sz="2000" baseline="0" dirty="0">
                          <a:solidFill>
                            <a:schemeClr val="tx1"/>
                          </a:solidFill>
                          <a:latin typeface="楷体" pitchFamily="49" charset="-122"/>
                          <a:ea typeface="楷体" pitchFamily="49" charset="-122"/>
                        </a:rPr>
                        <a:t>T,</a:t>
                      </a:r>
                      <a:r>
                        <a:rPr lang="en-US" altLang="zh-CN" sz="2000" baseline="0" dirty="0">
                          <a:solidFill>
                            <a:schemeClr val="tx1"/>
                          </a:solidFill>
                          <a:latin typeface="Ebrima" pitchFamily="2" charset="0"/>
                          <a:ea typeface="Ebrima" pitchFamily="2" charset="0"/>
                          <a:cs typeface="Ebrima" pitchFamily="2" charset="0"/>
                        </a:rPr>
                        <a:t> Γ</a:t>
                      </a:r>
                      <a:r>
                        <a:rPr lang="zh-CN" altLang="en-US" sz="2000" baseline="0" dirty="0">
                          <a:solidFill>
                            <a:schemeClr val="tx1"/>
                          </a:solidFill>
                          <a:latin typeface="楷体" pitchFamily="49" charset="-122"/>
                          <a:ea typeface="楷体" pitchFamily="49" charset="-122"/>
                        </a:rPr>
                        <a:t>├</a:t>
                      </a:r>
                      <a:r>
                        <a:rPr lang="en-US" altLang="zh-CN" sz="2000" baseline="0" dirty="0">
                          <a:solidFill>
                            <a:schemeClr val="tx1"/>
                          </a:solidFill>
                          <a:latin typeface="楷体" pitchFamily="49" charset="-122"/>
                          <a:ea typeface="楷体" pitchFamily="49" charset="-122"/>
                        </a:rPr>
                        <a:t>n:integer</a:t>
                      </a:r>
                      <a:r>
                        <a:rPr lang="en-US" altLang="zh-CN" sz="2000" dirty="0">
                          <a:latin typeface="楷体" pitchFamily="49" charset="-122"/>
                          <a:ea typeface="楷体" pitchFamily="49" charset="-122"/>
                          <a:sym typeface="Symbol" pitchFamily="18" charset="2"/>
                        </a:rPr>
                        <a:t></a:t>
                      </a:r>
                      <a:r>
                        <a:rPr lang="en-US" altLang="zh-CN" sz="2000" baseline="0" dirty="0">
                          <a:solidFill>
                            <a:schemeClr val="tx1"/>
                          </a:solidFill>
                          <a:latin typeface="Ebrima" pitchFamily="2" charset="0"/>
                          <a:ea typeface="Ebrima" pitchFamily="2" charset="0"/>
                          <a:cs typeface="Ebrima" pitchFamily="2" charset="0"/>
                        </a:rPr>
                        <a:t>Γ</a:t>
                      </a:r>
                      <a:r>
                        <a:rPr lang="zh-CN" altLang="en-US" sz="2000" baseline="0" dirty="0">
                          <a:solidFill>
                            <a:schemeClr val="tx1"/>
                          </a:solidFill>
                          <a:latin typeface="楷体" pitchFamily="49" charset="-122"/>
                          <a:ea typeface="楷体" pitchFamily="49" charset="-122"/>
                        </a:rPr>
                        <a:t>├</a:t>
                      </a:r>
                      <a:r>
                        <a:rPr lang="en-US" altLang="zh-CN" sz="2000" baseline="0" dirty="0">
                          <a:solidFill>
                            <a:schemeClr val="tx1"/>
                          </a:solidFill>
                          <a:latin typeface="楷体" pitchFamily="49" charset="-122"/>
                          <a:ea typeface="楷体" pitchFamily="49" charset="-122"/>
                        </a:rPr>
                        <a:t>array(</a:t>
                      </a:r>
                      <a:r>
                        <a:rPr lang="en-US" altLang="zh-CN" sz="2000" baseline="0" dirty="0" err="1">
                          <a:solidFill>
                            <a:schemeClr val="tx1"/>
                          </a:solidFill>
                          <a:latin typeface="楷体" pitchFamily="49" charset="-122"/>
                          <a:ea typeface="楷体" pitchFamily="49" charset="-122"/>
                        </a:rPr>
                        <a:t>n,T</a:t>
                      </a:r>
                      <a:r>
                        <a:rPr lang="en-US" altLang="zh-CN" sz="2000" baseline="0" dirty="0">
                          <a:solidFill>
                            <a:schemeClr val="tx1"/>
                          </a:solidFill>
                          <a:latin typeface="楷体" pitchFamily="49" charset="-122"/>
                          <a:ea typeface="楷体" pitchFamily="49" charset="-122"/>
                        </a:rPr>
                        <a:t>)</a:t>
                      </a:r>
                      <a:endParaRPr lang="zh-CN" altLang="en-US" sz="2000" baseline="30000" dirty="0">
                        <a:solidFill>
                          <a:srgbClr val="0033CC"/>
                        </a:solidFill>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5"/>
                  </a:ext>
                </a:extLst>
              </a:tr>
              <a:tr h="5537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楷体" pitchFamily="49" charset="-122"/>
                          <a:ea typeface="楷体" pitchFamily="49" charset="-122"/>
                          <a:sym typeface="Symbol" pitchFamily="18" charset="2"/>
                        </a:rPr>
                        <a:t>type function(T</a:t>
                      </a:r>
                      <a:r>
                        <a:rPr lang="en-US" altLang="zh-CN" sz="2000" baseline="-25000" dirty="0">
                          <a:solidFill>
                            <a:schemeClr val="tx1"/>
                          </a:solidFill>
                          <a:latin typeface="楷体" pitchFamily="49" charset="-122"/>
                          <a:ea typeface="楷体" pitchFamily="49" charset="-122"/>
                          <a:sym typeface="Symbol" pitchFamily="18" charset="2"/>
                        </a:rPr>
                        <a:t>1</a:t>
                      </a:r>
                      <a:r>
                        <a:rPr lang="en-US" altLang="zh-CN" sz="2000" baseline="0" dirty="0">
                          <a:solidFill>
                            <a:schemeClr val="tx1"/>
                          </a:solidFill>
                          <a:latin typeface="楷体" pitchFamily="49" charset="-122"/>
                          <a:ea typeface="楷体" pitchFamily="49" charset="-122"/>
                          <a:sym typeface="Symbol" pitchFamily="18" charset="2"/>
                        </a:rPr>
                        <a:t>,T</a:t>
                      </a:r>
                      <a:r>
                        <a:rPr lang="en-US" altLang="zh-CN" sz="2000" baseline="-25000" dirty="0">
                          <a:solidFill>
                            <a:schemeClr val="tx1"/>
                          </a:solidFill>
                          <a:latin typeface="楷体" pitchFamily="49" charset="-122"/>
                          <a:ea typeface="楷体" pitchFamily="49" charset="-122"/>
                          <a:sym typeface="Symbol" pitchFamily="18" charset="2"/>
                        </a:rPr>
                        <a:t>2</a:t>
                      </a:r>
                      <a:r>
                        <a:rPr lang="zh-CN" altLang="en-US" sz="2000" dirty="0">
                          <a:latin typeface="楷体" pitchFamily="49" charset="-122"/>
                          <a:ea typeface="楷体" pitchFamily="49" charset="-122"/>
                          <a:sym typeface="Symbol" pitchFamily="18" charset="2"/>
                        </a:rPr>
                        <a:t>≠</a:t>
                      </a:r>
                      <a:r>
                        <a:rPr lang="en-US" altLang="zh-CN" sz="2000" baseline="0" dirty="0">
                          <a:solidFill>
                            <a:schemeClr val="tx1"/>
                          </a:solidFill>
                          <a:latin typeface="楷体" pitchFamily="49" charset="-122"/>
                          <a:ea typeface="楷体" pitchFamily="49" charset="-122"/>
                          <a:sym typeface="Symbol" pitchFamily="18" charset="2"/>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aseline="0" dirty="0">
                          <a:solidFill>
                            <a:schemeClr val="tx1"/>
                          </a:solidFill>
                          <a:latin typeface="楷体" pitchFamily="49" charset="-122"/>
                          <a:ea typeface="楷体" pitchFamily="49" charset="-122"/>
                          <a:sym typeface="Symbol" pitchFamily="18" charset="2"/>
                        </a:rPr>
                        <a:t>具体语法：</a:t>
                      </a:r>
                      <a:r>
                        <a:rPr lang="en-US" altLang="zh-CN" sz="2000" baseline="0" dirty="0">
                          <a:solidFill>
                            <a:schemeClr val="tx1"/>
                          </a:solidFill>
                          <a:latin typeface="楷体" pitchFamily="49" charset="-122"/>
                          <a:ea typeface="楷体" pitchFamily="49" charset="-122"/>
                        </a:rPr>
                        <a:t>T</a:t>
                      </a:r>
                      <a:r>
                        <a:rPr lang="zh-CN" altLang="en-US" sz="2000" dirty="0">
                          <a:solidFill>
                            <a:schemeClr val="tx1"/>
                          </a:solidFill>
                          <a:latin typeface="楷体" pitchFamily="49" charset="-122"/>
                          <a:ea typeface="楷体" pitchFamily="49" charset="-122"/>
                          <a:sym typeface="Symbol" pitchFamily="18" charset="2"/>
                        </a:rPr>
                        <a:t></a:t>
                      </a:r>
                      <a:r>
                        <a:rPr lang="en-US" altLang="zh-CN" sz="2000" baseline="0" dirty="0">
                          <a:solidFill>
                            <a:schemeClr val="tx1"/>
                          </a:solidFill>
                          <a:latin typeface="楷体" pitchFamily="49" charset="-122"/>
                          <a:ea typeface="楷体" pitchFamily="49" charset="-122"/>
                        </a:rPr>
                        <a:t>T</a:t>
                      </a:r>
                      <a:r>
                        <a:rPr lang="zh-CN" altLang="en-US" sz="2000" baseline="0" dirty="0">
                          <a:solidFill>
                            <a:schemeClr val="tx1"/>
                          </a:solidFill>
                          <a:latin typeface="楷体" pitchFamily="49" charset="-122"/>
                          <a:ea typeface="楷体" pitchFamily="49" charset="-122"/>
                        </a:rPr>
                        <a:t>‘</a:t>
                      </a:r>
                      <a:r>
                        <a:rPr lang="zh-CN" altLang="en-US" sz="2000" dirty="0">
                          <a:solidFill>
                            <a:schemeClr val="tx1"/>
                          </a:solidFill>
                          <a:latin typeface="楷体" pitchFamily="49" charset="-122"/>
                          <a:ea typeface="楷体" pitchFamily="49" charset="-122"/>
                          <a:sym typeface="Symbol" pitchFamily="18" charset="2"/>
                        </a:rPr>
                        <a:t>’</a:t>
                      </a:r>
                      <a:r>
                        <a:rPr lang="en-US" altLang="zh-CN" sz="2000" dirty="0">
                          <a:solidFill>
                            <a:schemeClr val="tx1"/>
                          </a:solidFill>
                          <a:latin typeface="楷体" pitchFamily="49" charset="-122"/>
                          <a:ea typeface="楷体" pitchFamily="49" charset="-122"/>
                          <a:sym typeface="Symbol" pitchFamily="18" charset="2"/>
                        </a:rPr>
                        <a:t>T</a:t>
                      </a:r>
                      <a:endParaRPr lang="zh-CN" altLang="en-US" sz="2000" baseline="-25000" dirty="0">
                        <a:solidFill>
                          <a:srgbClr val="0033CC"/>
                        </a:solidFill>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Ebrima" pitchFamily="2" charset="0"/>
                          <a:ea typeface="Ebrima" pitchFamily="2" charset="0"/>
                          <a:cs typeface="Ebrima" pitchFamily="2" charset="0"/>
                        </a:rPr>
                        <a:t>Γ</a:t>
                      </a:r>
                      <a:r>
                        <a:rPr lang="zh-CN" altLang="en-US" sz="2000" baseline="0" dirty="0">
                          <a:solidFill>
                            <a:schemeClr val="tx1"/>
                          </a:solidFill>
                          <a:latin typeface="楷体" pitchFamily="49" charset="-122"/>
                          <a:ea typeface="楷体" pitchFamily="49" charset="-122"/>
                        </a:rPr>
                        <a:t>├</a:t>
                      </a:r>
                      <a:r>
                        <a:rPr lang="en-US" altLang="zh-CN" sz="2000" baseline="0" dirty="0">
                          <a:solidFill>
                            <a:schemeClr val="tx1"/>
                          </a:solidFill>
                          <a:latin typeface="楷体" pitchFamily="49" charset="-122"/>
                          <a:ea typeface="楷体" pitchFamily="49" charset="-122"/>
                        </a:rPr>
                        <a:t>T</a:t>
                      </a:r>
                      <a:r>
                        <a:rPr lang="en-US" altLang="zh-CN" sz="2000" baseline="-25000" dirty="0">
                          <a:solidFill>
                            <a:schemeClr val="tx1"/>
                          </a:solidFill>
                          <a:latin typeface="楷体" pitchFamily="49" charset="-122"/>
                          <a:ea typeface="楷体" pitchFamily="49" charset="-122"/>
                        </a:rPr>
                        <a:t>1</a:t>
                      </a:r>
                      <a:r>
                        <a:rPr lang="en-US" altLang="zh-CN" sz="2000" baseline="0" dirty="0">
                          <a:solidFill>
                            <a:schemeClr val="tx1"/>
                          </a:solidFill>
                          <a:latin typeface="楷体" pitchFamily="49" charset="-122"/>
                          <a:ea typeface="楷体" pitchFamily="49" charset="-122"/>
                        </a:rPr>
                        <a:t>,</a:t>
                      </a:r>
                      <a:r>
                        <a:rPr lang="en-US" altLang="zh-CN" sz="2000" baseline="0" dirty="0">
                          <a:solidFill>
                            <a:schemeClr val="tx1"/>
                          </a:solidFill>
                          <a:latin typeface="Ebrima" pitchFamily="2" charset="0"/>
                          <a:ea typeface="Ebrima" pitchFamily="2" charset="0"/>
                          <a:cs typeface="Ebrima" pitchFamily="2" charset="0"/>
                        </a:rPr>
                        <a:t> Γ</a:t>
                      </a:r>
                      <a:r>
                        <a:rPr lang="zh-CN" altLang="en-US" sz="2000" baseline="0" dirty="0">
                          <a:solidFill>
                            <a:schemeClr val="tx1"/>
                          </a:solidFill>
                          <a:latin typeface="楷体" pitchFamily="49" charset="-122"/>
                          <a:ea typeface="楷体" pitchFamily="49" charset="-122"/>
                        </a:rPr>
                        <a:t>├</a:t>
                      </a:r>
                      <a:r>
                        <a:rPr lang="en-US" altLang="zh-CN" sz="2000" baseline="0" dirty="0">
                          <a:solidFill>
                            <a:schemeClr val="tx1"/>
                          </a:solidFill>
                          <a:latin typeface="楷体" pitchFamily="49" charset="-122"/>
                          <a:ea typeface="楷体" pitchFamily="49" charset="-122"/>
                        </a:rPr>
                        <a:t>T</a:t>
                      </a:r>
                      <a:r>
                        <a:rPr lang="en-US" altLang="zh-CN" sz="2000" baseline="-25000" dirty="0">
                          <a:solidFill>
                            <a:schemeClr val="tx1"/>
                          </a:solidFill>
                          <a:latin typeface="楷体" pitchFamily="49" charset="-122"/>
                          <a:ea typeface="楷体" pitchFamily="49" charset="-122"/>
                        </a:rPr>
                        <a:t>2</a:t>
                      </a:r>
                      <a:r>
                        <a:rPr lang="en-US" altLang="zh-CN" sz="2000" dirty="0">
                          <a:latin typeface="楷体" pitchFamily="49" charset="-122"/>
                          <a:ea typeface="楷体" pitchFamily="49" charset="-122"/>
                          <a:sym typeface="Symbol" pitchFamily="18" charset="2"/>
                        </a:rPr>
                        <a:t></a:t>
                      </a:r>
                      <a:r>
                        <a:rPr lang="en-US" altLang="zh-CN" sz="2000" baseline="0" dirty="0">
                          <a:solidFill>
                            <a:schemeClr val="tx1"/>
                          </a:solidFill>
                          <a:latin typeface="Ebrima" pitchFamily="2" charset="0"/>
                          <a:ea typeface="Ebrima" pitchFamily="2" charset="0"/>
                          <a:cs typeface="Ebrima" pitchFamily="2" charset="0"/>
                        </a:rPr>
                        <a:t>Γ</a:t>
                      </a:r>
                      <a:r>
                        <a:rPr lang="zh-CN" altLang="en-US" sz="2000" baseline="0" dirty="0">
                          <a:solidFill>
                            <a:schemeClr val="tx1"/>
                          </a:solidFill>
                          <a:latin typeface="楷体" pitchFamily="49" charset="-122"/>
                          <a:ea typeface="楷体" pitchFamily="49" charset="-122"/>
                        </a:rPr>
                        <a:t>├</a:t>
                      </a:r>
                      <a:r>
                        <a:rPr lang="en-US" altLang="zh-CN" sz="2000" baseline="0" dirty="0">
                          <a:solidFill>
                            <a:schemeClr val="tx1"/>
                          </a:solidFill>
                          <a:latin typeface="楷体" pitchFamily="49" charset="-122"/>
                          <a:ea typeface="楷体" pitchFamily="49" charset="-122"/>
                        </a:rPr>
                        <a:t>T</a:t>
                      </a:r>
                      <a:r>
                        <a:rPr lang="en-US" altLang="zh-CN" sz="2000" baseline="-25000" dirty="0">
                          <a:solidFill>
                            <a:schemeClr val="tx1"/>
                          </a:solidFill>
                          <a:latin typeface="楷体" pitchFamily="49" charset="-122"/>
                          <a:ea typeface="楷体" pitchFamily="49" charset="-122"/>
                        </a:rPr>
                        <a:t>1</a:t>
                      </a:r>
                      <a:r>
                        <a:rPr lang="zh-CN" altLang="en-US" sz="2000" dirty="0">
                          <a:solidFill>
                            <a:schemeClr val="tx1"/>
                          </a:solidFill>
                          <a:latin typeface="楷体" pitchFamily="49" charset="-122"/>
                          <a:ea typeface="楷体" pitchFamily="49" charset="-122"/>
                          <a:sym typeface="Symbol" pitchFamily="18" charset="2"/>
                        </a:rPr>
                        <a:t></a:t>
                      </a:r>
                      <a:r>
                        <a:rPr lang="en-US" altLang="zh-CN" sz="2000" dirty="0">
                          <a:solidFill>
                            <a:schemeClr val="tx1"/>
                          </a:solidFill>
                          <a:latin typeface="楷体" pitchFamily="49" charset="-122"/>
                          <a:ea typeface="楷体" pitchFamily="49" charset="-122"/>
                          <a:sym typeface="Symbol" pitchFamily="18" charset="2"/>
                        </a:rPr>
                        <a:t>T</a:t>
                      </a:r>
                      <a:r>
                        <a:rPr lang="en-US" altLang="zh-CN" sz="2000" baseline="-25000" dirty="0">
                          <a:solidFill>
                            <a:schemeClr val="tx1"/>
                          </a:solidFill>
                          <a:latin typeface="楷体" pitchFamily="49" charset="-122"/>
                          <a:ea typeface="楷体" pitchFamily="49" charset="-122"/>
                          <a:sym typeface="Symbol" pitchFamily="18" charset="2"/>
                        </a:rPr>
                        <a:t>2</a:t>
                      </a:r>
                      <a:endParaRPr lang="zh-CN" altLang="en-US" sz="2000" baseline="-25000" dirty="0">
                        <a:solidFill>
                          <a:srgbClr val="0033CC"/>
                        </a:solidFill>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24092"/>
          </a:xfrm>
        </p:spPr>
        <p:txBody>
          <a:bodyPr/>
          <a:lstStyle/>
          <a:p>
            <a:r>
              <a:rPr lang="zh-CN" altLang="en-US" dirty="0"/>
              <a:t>类型系统规则举例（续</a:t>
            </a:r>
            <a:r>
              <a:rPr lang="en-US" altLang="zh-CN" dirty="0"/>
              <a:t>2</a:t>
            </a:r>
            <a:r>
              <a:rPr lang="zh-CN" altLang="en-US" dirty="0"/>
              <a:t>）</a:t>
            </a:r>
          </a:p>
        </p:txBody>
      </p:sp>
      <p:sp>
        <p:nvSpPr>
          <p:cNvPr id="3" name="内容占位符 2"/>
          <p:cNvSpPr>
            <a:spLocks noGrp="1"/>
          </p:cNvSpPr>
          <p:nvPr>
            <p:ph idx="1"/>
          </p:nvPr>
        </p:nvSpPr>
        <p:spPr>
          <a:xfrm>
            <a:off x="791580" y="1268760"/>
            <a:ext cx="5220580" cy="585065"/>
          </a:xfrm>
        </p:spPr>
        <p:txBody>
          <a:bodyPr/>
          <a:lstStyle/>
          <a:p>
            <a:r>
              <a:rPr lang="zh-CN" altLang="en-US" dirty="0"/>
              <a:t>表达式的定型规则</a:t>
            </a:r>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137</a:t>
            </a:fld>
            <a:endParaRPr lang="zh-CN" altLang="en-US"/>
          </a:p>
        </p:txBody>
      </p:sp>
      <p:graphicFrame>
        <p:nvGraphicFramePr>
          <p:cNvPr id="6" name="表格 5"/>
          <p:cNvGraphicFramePr>
            <a:graphicFrameLocks noGrp="1"/>
          </p:cNvGraphicFramePr>
          <p:nvPr/>
        </p:nvGraphicFramePr>
        <p:xfrm>
          <a:off x="656565" y="2043799"/>
          <a:ext cx="7965884" cy="3845332"/>
        </p:xfrm>
        <a:graphic>
          <a:graphicData uri="http://schemas.openxmlformats.org/drawingml/2006/table">
            <a:tbl>
              <a:tblPr/>
              <a:tblGrid>
                <a:gridCol w="1530170">
                  <a:extLst>
                    <a:ext uri="{9D8B030D-6E8A-4147-A177-3AD203B41FA5}">
                      <a16:colId xmlns:a16="http://schemas.microsoft.com/office/drawing/2014/main" val="20000"/>
                    </a:ext>
                  </a:extLst>
                </a:gridCol>
                <a:gridCol w="6435714">
                  <a:extLst>
                    <a:ext uri="{9D8B030D-6E8A-4147-A177-3AD203B41FA5}">
                      <a16:colId xmlns:a16="http://schemas.microsoft.com/office/drawing/2014/main" val="20001"/>
                    </a:ext>
                  </a:extLst>
                </a:gridCol>
              </a:tblGrid>
              <a:tr h="40757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aseline="0" dirty="0">
                          <a:solidFill>
                            <a:schemeClr val="tx1"/>
                          </a:solidFill>
                          <a:latin typeface="楷体" pitchFamily="49" charset="-122"/>
                          <a:ea typeface="楷体" pitchFamily="49" charset="-122"/>
                          <a:sym typeface="Symbol" pitchFamily="18" charset="2"/>
                        </a:rPr>
                        <a:t>定型规则</a:t>
                      </a:r>
                      <a:endParaRPr lang="en-US" altLang="zh-CN" sz="2000" baseline="0" dirty="0">
                        <a:solidFill>
                          <a:schemeClr val="tx1"/>
                        </a:solidFill>
                        <a:latin typeface="楷体" pitchFamily="49" charset="-122"/>
                        <a:ea typeface="楷体" pitchFamily="49" charset="-122"/>
                        <a:sym typeface="Symbol" pitchFamily="18" charset="2"/>
                      </a:endParaRPr>
                    </a:p>
                  </a:txBody>
                  <a:tcPr marL="90000" marR="0" marT="46800" marB="46800" anchor="ct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aseline="0" dirty="0">
                          <a:solidFill>
                            <a:schemeClr val="tx1"/>
                          </a:solidFill>
                          <a:latin typeface="楷体" pitchFamily="49" charset="-122"/>
                          <a:ea typeface="楷体" pitchFamily="49" charset="-122"/>
                        </a:rPr>
                        <a:t>推理规则</a:t>
                      </a: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0"/>
                  </a:ext>
                </a:extLst>
              </a:tr>
              <a:tr h="4075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楷体" pitchFamily="49" charset="-122"/>
                          <a:ea typeface="楷体" pitchFamily="49" charset="-122"/>
                          <a:sym typeface="Symbol" pitchFamily="18" charset="2"/>
                        </a:rPr>
                        <a:t>exp truth</a:t>
                      </a:r>
                    </a:p>
                  </a:txBody>
                  <a:tcPr marL="90000" marR="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Ebrima" pitchFamily="2" charset="0"/>
                          <a:ea typeface="Ebrima" pitchFamily="2" charset="0"/>
                          <a:cs typeface="Ebrima" pitchFamily="2" charset="0"/>
                        </a:rPr>
                        <a:t>Γ</a:t>
                      </a:r>
                      <a:r>
                        <a:rPr lang="zh-CN" altLang="en-US" sz="2000" baseline="0" dirty="0">
                          <a:solidFill>
                            <a:schemeClr val="tx1"/>
                          </a:solidFill>
                          <a:latin typeface="楷体" pitchFamily="49" charset="-122"/>
                          <a:ea typeface="楷体" pitchFamily="49" charset="-122"/>
                        </a:rPr>
                        <a:t>├</a:t>
                      </a:r>
                      <a:r>
                        <a:rPr lang="en-US" altLang="zh-CN" sz="2000" baseline="0" dirty="0" err="1">
                          <a:solidFill>
                            <a:schemeClr val="tx1"/>
                          </a:solidFill>
                          <a:latin typeface="楷体" pitchFamily="49" charset="-122"/>
                          <a:ea typeface="楷体" pitchFamily="49" charset="-122"/>
                        </a:rPr>
                        <a:t>λ</a:t>
                      </a:r>
                      <a:r>
                        <a:rPr lang="en-US" altLang="zh-CN" sz="2000" dirty="0" err="1">
                          <a:latin typeface="楷体" pitchFamily="49" charset="-122"/>
                          <a:ea typeface="楷体" pitchFamily="49" charset="-122"/>
                          <a:sym typeface="Symbol" pitchFamily="18" charset="2"/>
                        </a:rPr>
                        <a:t></a:t>
                      </a:r>
                      <a:r>
                        <a:rPr lang="en-US" altLang="zh-CN" sz="2000" baseline="0" dirty="0" err="1">
                          <a:solidFill>
                            <a:schemeClr val="tx1"/>
                          </a:solidFill>
                          <a:latin typeface="Ebrima" pitchFamily="2" charset="0"/>
                          <a:ea typeface="Ebrima" pitchFamily="2" charset="0"/>
                          <a:cs typeface="Ebrima" pitchFamily="2" charset="0"/>
                        </a:rPr>
                        <a:t>Γ</a:t>
                      </a:r>
                      <a:r>
                        <a:rPr lang="zh-CN" altLang="en-US" sz="2000" baseline="0" dirty="0">
                          <a:solidFill>
                            <a:schemeClr val="tx1"/>
                          </a:solidFill>
                          <a:latin typeface="楷体" pitchFamily="49" charset="-122"/>
                          <a:ea typeface="楷体" pitchFamily="49" charset="-122"/>
                        </a:rPr>
                        <a:t>├</a:t>
                      </a:r>
                      <a:r>
                        <a:rPr lang="en-US" altLang="zh-CN" sz="2000" baseline="0" dirty="0" err="1">
                          <a:solidFill>
                            <a:schemeClr val="tx1"/>
                          </a:solidFill>
                          <a:latin typeface="楷体" pitchFamily="49" charset="-122"/>
                          <a:ea typeface="楷体" pitchFamily="49" charset="-122"/>
                        </a:rPr>
                        <a:t>truth:boolean</a:t>
                      </a:r>
                      <a:endParaRPr lang="zh-CN" altLang="en-US" sz="2000" baseline="30000" dirty="0">
                        <a:solidFill>
                          <a:srgbClr val="0033CC"/>
                        </a:solidFill>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1"/>
                  </a:ext>
                </a:extLst>
              </a:tr>
              <a:tr h="4075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楷体" pitchFamily="49" charset="-122"/>
                          <a:ea typeface="楷体" pitchFamily="49" charset="-122"/>
                          <a:sym typeface="Symbol" pitchFamily="18" charset="2"/>
                        </a:rPr>
                        <a:t>exp num</a:t>
                      </a:r>
                    </a:p>
                  </a:txBody>
                  <a:tcPr marL="90000" marR="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Ebrima" pitchFamily="2" charset="0"/>
                          <a:ea typeface="Ebrima" pitchFamily="2" charset="0"/>
                          <a:cs typeface="Ebrima" pitchFamily="2" charset="0"/>
                        </a:rPr>
                        <a:t>Γ</a:t>
                      </a:r>
                      <a:r>
                        <a:rPr lang="zh-CN" altLang="en-US" sz="2000" baseline="0" dirty="0">
                          <a:solidFill>
                            <a:schemeClr val="tx1"/>
                          </a:solidFill>
                          <a:latin typeface="楷体" pitchFamily="49" charset="-122"/>
                          <a:ea typeface="楷体" pitchFamily="49" charset="-122"/>
                        </a:rPr>
                        <a:t>├</a:t>
                      </a:r>
                      <a:r>
                        <a:rPr lang="en-US" altLang="zh-CN" sz="2000" baseline="0" dirty="0" err="1">
                          <a:solidFill>
                            <a:schemeClr val="tx1"/>
                          </a:solidFill>
                          <a:latin typeface="楷体" pitchFamily="49" charset="-122"/>
                          <a:ea typeface="楷体" pitchFamily="49" charset="-122"/>
                        </a:rPr>
                        <a:t>λ</a:t>
                      </a:r>
                      <a:r>
                        <a:rPr lang="en-US" altLang="zh-CN" sz="2000" dirty="0" err="1">
                          <a:latin typeface="楷体" pitchFamily="49" charset="-122"/>
                          <a:ea typeface="楷体" pitchFamily="49" charset="-122"/>
                          <a:sym typeface="Symbol" pitchFamily="18" charset="2"/>
                        </a:rPr>
                        <a:t></a:t>
                      </a:r>
                      <a:r>
                        <a:rPr lang="en-US" altLang="zh-CN" sz="2000" baseline="0" dirty="0" err="1">
                          <a:solidFill>
                            <a:schemeClr val="tx1"/>
                          </a:solidFill>
                          <a:latin typeface="Ebrima" pitchFamily="2" charset="0"/>
                          <a:ea typeface="Ebrima" pitchFamily="2" charset="0"/>
                          <a:cs typeface="Ebrima" pitchFamily="2" charset="0"/>
                        </a:rPr>
                        <a:t>Γ</a:t>
                      </a:r>
                      <a:r>
                        <a:rPr lang="zh-CN" altLang="en-US" sz="2000" baseline="0" dirty="0">
                          <a:solidFill>
                            <a:schemeClr val="tx1"/>
                          </a:solidFill>
                          <a:latin typeface="楷体" pitchFamily="49" charset="-122"/>
                          <a:ea typeface="楷体" pitchFamily="49" charset="-122"/>
                        </a:rPr>
                        <a:t>├</a:t>
                      </a:r>
                      <a:r>
                        <a:rPr lang="en-US" altLang="zh-CN" sz="2000" baseline="0" dirty="0" err="1">
                          <a:solidFill>
                            <a:schemeClr val="tx1"/>
                          </a:solidFill>
                          <a:latin typeface="楷体" pitchFamily="49" charset="-122"/>
                          <a:ea typeface="楷体" pitchFamily="49" charset="-122"/>
                        </a:rPr>
                        <a:t>num:integer</a:t>
                      </a:r>
                      <a:endParaRPr lang="zh-CN" altLang="en-US" sz="2000" baseline="30000" dirty="0">
                        <a:solidFill>
                          <a:srgbClr val="0033CC"/>
                        </a:solidFill>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075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楷体" pitchFamily="49" charset="-122"/>
                          <a:ea typeface="楷体" pitchFamily="49" charset="-122"/>
                          <a:sym typeface="Symbol" pitchFamily="18" charset="2"/>
                        </a:rPr>
                        <a:t>exp id</a:t>
                      </a:r>
                    </a:p>
                  </a:txBody>
                  <a:tcPr marL="90000" marR="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Ebrima" pitchFamily="2" charset="0"/>
                          <a:ea typeface="Ebrima" pitchFamily="2" charset="0"/>
                          <a:cs typeface="Ebrima" pitchFamily="2" charset="0"/>
                        </a:rPr>
                        <a:t>Γ</a:t>
                      </a:r>
                      <a:r>
                        <a:rPr lang="en-US" altLang="zh-CN" sz="2000" baseline="-25000" dirty="0">
                          <a:solidFill>
                            <a:schemeClr val="tx1"/>
                          </a:solidFill>
                          <a:latin typeface="Ebrima" pitchFamily="2" charset="0"/>
                          <a:ea typeface="Ebrima" pitchFamily="2" charset="0"/>
                          <a:cs typeface="Ebrima" pitchFamily="2" charset="0"/>
                        </a:rPr>
                        <a:t>1</a:t>
                      </a:r>
                      <a:r>
                        <a:rPr lang="en-US" altLang="zh-CN" sz="2000" baseline="0" dirty="0">
                          <a:solidFill>
                            <a:schemeClr val="tx1"/>
                          </a:solidFill>
                          <a:latin typeface="楷体" pitchFamily="49" charset="-122"/>
                          <a:ea typeface="楷体" pitchFamily="49" charset="-122"/>
                          <a:cs typeface="Ebrima" pitchFamily="2" charset="0"/>
                        </a:rPr>
                        <a:t>,id:T,</a:t>
                      </a:r>
                      <a:r>
                        <a:rPr lang="en-US" altLang="zh-CN" sz="2000" baseline="0" dirty="0">
                          <a:solidFill>
                            <a:schemeClr val="tx1"/>
                          </a:solidFill>
                          <a:latin typeface="Ebrima" pitchFamily="2" charset="0"/>
                          <a:ea typeface="Ebrima" pitchFamily="2" charset="0"/>
                          <a:cs typeface="Ebrima" pitchFamily="2" charset="0"/>
                        </a:rPr>
                        <a:t> Γ</a:t>
                      </a:r>
                      <a:r>
                        <a:rPr lang="en-US" altLang="zh-CN" sz="2000" baseline="-25000" dirty="0">
                          <a:solidFill>
                            <a:schemeClr val="tx1"/>
                          </a:solidFill>
                          <a:latin typeface="Ebrima" pitchFamily="2" charset="0"/>
                          <a:ea typeface="Ebrima" pitchFamily="2" charset="0"/>
                          <a:cs typeface="Ebrima" pitchFamily="2" charset="0"/>
                        </a:rPr>
                        <a:t>2</a:t>
                      </a:r>
                      <a:r>
                        <a:rPr lang="zh-CN" altLang="en-US" sz="2000" baseline="0" dirty="0">
                          <a:solidFill>
                            <a:schemeClr val="tx1"/>
                          </a:solidFill>
                          <a:latin typeface="楷体" pitchFamily="49" charset="-122"/>
                          <a:ea typeface="楷体" pitchFamily="49" charset="-122"/>
                        </a:rPr>
                        <a:t>├</a:t>
                      </a:r>
                      <a:r>
                        <a:rPr lang="en-US" altLang="zh-CN" sz="2000" baseline="0" dirty="0">
                          <a:solidFill>
                            <a:schemeClr val="tx1"/>
                          </a:solidFill>
                          <a:latin typeface="楷体" pitchFamily="49" charset="-122"/>
                          <a:ea typeface="楷体" pitchFamily="49" charset="-122"/>
                        </a:rPr>
                        <a:t>λ</a:t>
                      </a:r>
                      <a:r>
                        <a:rPr lang="en-US" altLang="zh-CN" sz="2000" dirty="0">
                          <a:latin typeface="楷体" pitchFamily="49" charset="-122"/>
                          <a:ea typeface="楷体" pitchFamily="49" charset="-122"/>
                          <a:sym typeface="Symbol" pitchFamily="18" charset="2"/>
                        </a:rPr>
                        <a:t></a:t>
                      </a:r>
                      <a:r>
                        <a:rPr lang="en-US" altLang="zh-CN" sz="2000" baseline="0" dirty="0">
                          <a:solidFill>
                            <a:schemeClr val="tx1"/>
                          </a:solidFill>
                          <a:latin typeface="Ebrima" pitchFamily="2" charset="0"/>
                          <a:ea typeface="Ebrima" pitchFamily="2" charset="0"/>
                          <a:cs typeface="Ebrima" pitchFamily="2" charset="0"/>
                        </a:rPr>
                        <a:t>Γ</a:t>
                      </a:r>
                      <a:r>
                        <a:rPr lang="en-US" altLang="zh-CN" sz="2000" baseline="-25000" dirty="0">
                          <a:solidFill>
                            <a:schemeClr val="tx1"/>
                          </a:solidFill>
                          <a:latin typeface="Ebrima" pitchFamily="2" charset="0"/>
                          <a:ea typeface="Ebrima" pitchFamily="2" charset="0"/>
                          <a:cs typeface="Ebrima" pitchFamily="2" charset="0"/>
                        </a:rPr>
                        <a:t>1</a:t>
                      </a:r>
                      <a:r>
                        <a:rPr lang="en-US" altLang="zh-CN" sz="2000" dirty="0">
                          <a:latin typeface="楷体" pitchFamily="49" charset="-122"/>
                          <a:ea typeface="楷体" pitchFamily="49" charset="-122"/>
                          <a:sym typeface="Symbol" pitchFamily="18" charset="2"/>
                        </a:rPr>
                        <a:t>,id:T,</a:t>
                      </a:r>
                      <a:r>
                        <a:rPr lang="en-US" altLang="zh-CN" sz="2000" baseline="0" dirty="0">
                          <a:solidFill>
                            <a:schemeClr val="tx1"/>
                          </a:solidFill>
                          <a:latin typeface="Ebrima" pitchFamily="2" charset="0"/>
                          <a:ea typeface="Ebrima" pitchFamily="2" charset="0"/>
                          <a:cs typeface="Ebrima" pitchFamily="2" charset="0"/>
                        </a:rPr>
                        <a:t>Γ</a:t>
                      </a:r>
                      <a:r>
                        <a:rPr lang="en-US" altLang="zh-CN" sz="2000" baseline="-25000" dirty="0">
                          <a:solidFill>
                            <a:schemeClr val="tx1"/>
                          </a:solidFill>
                          <a:latin typeface="Ebrima" pitchFamily="2" charset="0"/>
                          <a:ea typeface="Ebrima" pitchFamily="2" charset="0"/>
                          <a:cs typeface="Ebrima" pitchFamily="2" charset="0"/>
                        </a:rPr>
                        <a:t>2</a:t>
                      </a:r>
                      <a:r>
                        <a:rPr lang="zh-CN" altLang="en-US" sz="2000" baseline="0" dirty="0">
                          <a:solidFill>
                            <a:schemeClr val="tx1"/>
                          </a:solidFill>
                          <a:latin typeface="楷体" pitchFamily="49" charset="-122"/>
                          <a:ea typeface="楷体" pitchFamily="49" charset="-122"/>
                        </a:rPr>
                        <a:t>├</a:t>
                      </a:r>
                      <a:r>
                        <a:rPr lang="en-US" altLang="zh-CN" sz="2000" baseline="0" dirty="0" err="1">
                          <a:solidFill>
                            <a:schemeClr val="tx1"/>
                          </a:solidFill>
                          <a:latin typeface="楷体" pitchFamily="49" charset="-122"/>
                          <a:ea typeface="楷体" pitchFamily="49" charset="-122"/>
                        </a:rPr>
                        <a:t>id:T</a:t>
                      </a:r>
                      <a:endParaRPr lang="zh-CN" altLang="en-US" sz="2000" baseline="30000" dirty="0">
                        <a:solidFill>
                          <a:srgbClr val="0033CC"/>
                        </a:solidFill>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3"/>
                  </a:ext>
                </a:extLst>
              </a:tr>
              <a:tr h="5537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楷体" pitchFamily="49" charset="-122"/>
                          <a:ea typeface="楷体" pitchFamily="49" charset="-122"/>
                          <a:sym typeface="Symbol" pitchFamily="18" charset="2"/>
                        </a:rPr>
                        <a:t>exp mod</a:t>
                      </a:r>
                    </a:p>
                  </a:txBody>
                  <a:tcPr marL="90000" marR="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Ebrima" pitchFamily="2" charset="0"/>
                          <a:ea typeface="Ebrima" pitchFamily="2" charset="0"/>
                          <a:cs typeface="Ebrima" pitchFamily="2" charset="0"/>
                        </a:rPr>
                        <a:t>Γ</a:t>
                      </a:r>
                      <a:r>
                        <a:rPr lang="zh-CN" altLang="en-US" sz="2000" baseline="0" dirty="0">
                          <a:solidFill>
                            <a:schemeClr val="tx1"/>
                          </a:solidFill>
                          <a:latin typeface="楷体" pitchFamily="49" charset="-122"/>
                          <a:ea typeface="楷体" pitchFamily="49" charset="-122"/>
                        </a:rPr>
                        <a:t>├</a:t>
                      </a:r>
                      <a:r>
                        <a:rPr lang="en-US" altLang="zh-CN" sz="2000" baseline="0" dirty="0">
                          <a:solidFill>
                            <a:schemeClr val="tx1"/>
                          </a:solidFill>
                          <a:latin typeface="楷体" pitchFamily="49" charset="-122"/>
                          <a:ea typeface="楷体" pitchFamily="49" charset="-122"/>
                        </a:rPr>
                        <a:t>E</a:t>
                      </a:r>
                      <a:r>
                        <a:rPr lang="en-US" altLang="zh-CN" sz="2000" baseline="-25000" dirty="0">
                          <a:solidFill>
                            <a:schemeClr val="tx1"/>
                          </a:solidFill>
                          <a:latin typeface="楷体" pitchFamily="49" charset="-122"/>
                          <a:ea typeface="楷体" pitchFamily="49" charset="-122"/>
                        </a:rPr>
                        <a:t>1</a:t>
                      </a:r>
                      <a:r>
                        <a:rPr lang="en-US" altLang="zh-CN" sz="2000" baseline="0" dirty="0">
                          <a:solidFill>
                            <a:schemeClr val="tx1"/>
                          </a:solidFill>
                          <a:latin typeface="楷体" pitchFamily="49" charset="-122"/>
                          <a:ea typeface="楷体" pitchFamily="49" charset="-122"/>
                        </a:rPr>
                        <a:t>:integer,</a:t>
                      </a:r>
                      <a:r>
                        <a:rPr lang="en-US" altLang="zh-CN" sz="2000" baseline="0" dirty="0">
                          <a:solidFill>
                            <a:schemeClr val="tx1"/>
                          </a:solidFill>
                          <a:latin typeface="Ebrima" pitchFamily="2" charset="0"/>
                          <a:ea typeface="Ebrima" pitchFamily="2" charset="0"/>
                          <a:cs typeface="Ebrima" pitchFamily="2" charset="0"/>
                        </a:rPr>
                        <a:t> Γ</a:t>
                      </a:r>
                      <a:r>
                        <a:rPr lang="zh-CN" altLang="en-US" sz="2000" baseline="0" dirty="0">
                          <a:solidFill>
                            <a:schemeClr val="tx1"/>
                          </a:solidFill>
                          <a:latin typeface="楷体" pitchFamily="49" charset="-122"/>
                          <a:ea typeface="楷体" pitchFamily="49" charset="-122"/>
                        </a:rPr>
                        <a:t>├</a:t>
                      </a:r>
                      <a:r>
                        <a:rPr lang="en-US" altLang="zh-CN" sz="2000" baseline="0" dirty="0">
                          <a:solidFill>
                            <a:schemeClr val="tx1"/>
                          </a:solidFill>
                          <a:latin typeface="楷体" pitchFamily="49" charset="-122"/>
                          <a:ea typeface="楷体" pitchFamily="49" charset="-122"/>
                        </a:rPr>
                        <a:t>E</a:t>
                      </a:r>
                      <a:r>
                        <a:rPr lang="en-US" altLang="zh-CN" sz="2000" baseline="-25000" dirty="0">
                          <a:solidFill>
                            <a:schemeClr val="tx1"/>
                          </a:solidFill>
                          <a:latin typeface="楷体" pitchFamily="49" charset="-122"/>
                          <a:ea typeface="楷体" pitchFamily="49" charset="-122"/>
                        </a:rPr>
                        <a:t>2</a:t>
                      </a:r>
                      <a:r>
                        <a:rPr lang="en-US" altLang="zh-CN" sz="2000" baseline="0" dirty="0">
                          <a:solidFill>
                            <a:schemeClr val="tx1"/>
                          </a:solidFill>
                          <a:latin typeface="楷体" pitchFamily="49" charset="-122"/>
                          <a:ea typeface="楷体" pitchFamily="49" charset="-122"/>
                        </a:rPr>
                        <a:t>:integer</a:t>
                      </a:r>
                      <a:r>
                        <a:rPr lang="en-US" altLang="zh-CN" sz="2000" dirty="0">
                          <a:latin typeface="楷体" pitchFamily="49" charset="-122"/>
                          <a:ea typeface="楷体" pitchFamily="49" charset="-122"/>
                          <a:sym typeface="Symbol" pitchFamily="18" charset="2"/>
                        </a:rPr>
                        <a:t></a:t>
                      </a:r>
                      <a:r>
                        <a:rPr lang="en-US" altLang="zh-CN" sz="2000" baseline="0" dirty="0">
                          <a:solidFill>
                            <a:schemeClr val="tx1"/>
                          </a:solidFill>
                          <a:latin typeface="Ebrima" pitchFamily="2" charset="0"/>
                          <a:ea typeface="Ebrima" pitchFamily="2" charset="0"/>
                          <a:cs typeface="Ebrima" pitchFamily="2" charset="0"/>
                        </a:rPr>
                        <a:t>Γ</a:t>
                      </a:r>
                      <a:r>
                        <a:rPr lang="zh-CN" altLang="en-US" sz="2000" baseline="0" dirty="0">
                          <a:solidFill>
                            <a:schemeClr val="tx1"/>
                          </a:solidFill>
                          <a:latin typeface="楷体" pitchFamily="49" charset="-122"/>
                          <a:ea typeface="楷体" pitchFamily="49" charset="-122"/>
                        </a:rPr>
                        <a:t>├</a:t>
                      </a:r>
                      <a:r>
                        <a:rPr lang="en-US" altLang="zh-CN" sz="2000" baseline="0" dirty="0">
                          <a:solidFill>
                            <a:schemeClr val="tx1"/>
                          </a:solidFill>
                          <a:latin typeface="楷体" pitchFamily="49" charset="-122"/>
                          <a:ea typeface="楷体" pitchFamily="49" charset="-122"/>
                        </a:rPr>
                        <a:t>E</a:t>
                      </a:r>
                      <a:r>
                        <a:rPr lang="en-US" altLang="zh-CN" sz="2000" baseline="-25000" dirty="0">
                          <a:solidFill>
                            <a:schemeClr val="tx1"/>
                          </a:solidFill>
                          <a:latin typeface="楷体" pitchFamily="49" charset="-122"/>
                          <a:ea typeface="楷体" pitchFamily="49" charset="-122"/>
                        </a:rPr>
                        <a:t>1</a:t>
                      </a:r>
                      <a:r>
                        <a:rPr lang="en-US" altLang="zh-CN" sz="2000" baseline="0" dirty="0">
                          <a:solidFill>
                            <a:schemeClr val="tx1"/>
                          </a:solidFill>
                          <a:latin typeface="楷体" pitchFamily="49" charset="-122"/>
                          <a:ea typeface="楷体" pitchFamily="49" charset="-122"/>
                        </a:rPr>
                        <a:t> mod E</a:t>
                      </a:r>
                      <a:r>
                        <a:rPr lang="en-US" altLang="zh-CN" sz="2000" baseline="-25000" dirty="0">
                          <a:solidFill>
                            <a:schemeClr val="tx1"/>
                          </a:solidFill>
                          <a:latin typeface="楷体" pitchFamily="49" charset="-122"/>
                          <a:ea typeface="楷体" pitchFamily="49" charset="-122"/>
                        </a:rPr>
                        <a:t>2</a:t>
                      </a:r>
                      <a:r>
                        <a:rPr lang="en-US" altLang="zh-CN" sz="2000" baseline="0" dirty="0">
                          <a:solidFill>
                            <a:schemeClr val="tx1"/>
                          </a:solidFill>
                          <a:latin typeface="楷体" pitchFamily="49" charset="-122"/>
                          <a:ea typeface="楷体" pitchFamily="49" charset="-122"/>
                        </a:rPr>
                        <a:t>:integer</a:t>
                      </a:r>
                      <a:endParaRPr lang="zh-CN" altLang="en-US" sz="2000" baseline="30000" dirty="0">
                        <a:solidFill>
                          <a:srgbClr val="0033CC"/>
                        </a:solidFill>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5537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楷体" pitchFamily="49" charset="-122"/>
                          <a:ea typeface="楷体" pitchFamily="49" charset="-122"/>
                          <a:sym typeface="Symbol" pitchFamily="18" charset="2"/>
                        </a:rPr>
                        <a:t>exp index</a:t>
                      </a:r>
                    </a:p>
                  </a:txBody>
                  <a:tcPr marL="90000" marR="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Ebrima" pitchFamily="2" charset="0"/>
                          <a:ea typeface="Ebrima" pitchFamily="2" charset="0"/>
                          <a:cs typeface="Ebrima" pitchFamily="2" charset="0"/>
                        </a:rPr>
                        <a:t>Γ</a:t>
                      </a:r>
                      <a:r>
                        <a:rPr lang="zh-CN" altLang="en-US" sz="2000" baseline="0" dirty="0">
                          <a:solidFill>
                            <a:schemeClr val="tx1"/>
                          </a:solidFill>
                          <a:latin typeface="楷体" pitchFamily="49" charset="-122"/>
                          <a:ea typeface="楷体" pitchFamily="49" charset="-122"/>
                        </a:rPr>
                        <a:t>├</a:t>
                      </a:r>
                      <a:r>
                        <a:rPr lang="en-US" altLang="zh-CN" sz="2000" baseline="0" dirty="0">
                          <a:solidFill>
                            <a:schemeClr val="tx1"/>
                          </a:solidFill>
                          <a:latin typeface="楷体" pitchFamily="49" charset="-122"/>
                          <a:ea typeface="楷体" pitchFamily="49" charset="-122"/>
                        </a:rPr>
                        <a:t>E</a:t>
                      </a:r>
                      <a:r>
                        <a:rPr lang="en-US" altLang="zh-CN" sz="2000" baseline="-25000" dirty="0">
                          <a:solidFill>
                            <a:schemeClr val="tx1"/>
                          </a:solidFill>
                          <a:latin typeface="楷体" pitchFamily="49" charset="-122"/>
                          <a:ea typeface="楷体" pitchFamily="49" charset="-122"/>
                        </a:rPr>
                        <a:t>1</a:t>
                      </a:r>
                      <a:r>
                        <a:rPr lang="en-US" altLang="zh-CN" sz="2000" baseline="0" dirty="0">
                          <a:solidFill>
                            <a:schemeClr val="tx1"/>
                          </a:solidFill>
                          <a:latin typeface="楷体" pitchFamily="49" charset="-122"/>
                          <a:ea typeface="楷体" pitchFamily="49" charset="-122"/>
                        </a:rPr>
                        <a:t>:array(</a:t>
                      </a:r>
                      <a:r>
                        <a:rPr lang="en-US" altLang="zh-CN" sz="2000" baseline="0" dirty="0" err="1">
                          <a:solidFill>
                            <a:schemeClr val="tx1"/>
                          </a:solidFill>
                          <a:latin typeface="楷体" pitchFamily="49" charset="-122"/>
                          <a:ea typeface="楷体" pitchFamily="49" charset="-122"/>
                        </a:rPr>
                        <a:t>n,T</a:t>
                      </a:r>
                      <a:r>
                        <a:rPr lang="en-US" altLang="zh-CN" sz="2000" baseline="0" dirty="0">
                          <a:solidFill>
                            <a:schemeClr val="tx1"/>
                          </a:solidFill>
                          <a:latin typeface="楷体" pitchFamily="49" charset="-122"/>
                          <a:ea typeface="楷体" pitchFamily="49" charset="-122"/>
                        </a:rPr>
                        <a:t>),</a:t>
                      </a:r>
                      <a:r>
                        <a:rPr lang="en-US" altLang="zh-CN" sz="2000" baseline="0" dirty="0">
                          <a:solidFill>
                            <a:schemeClr val="tx1"/>
                          </a:solidFill>
                          <a:latin typeface="Ebrima" pitchFamily="2" charset="0"/>
                          <a:ea typeface="Ebrima" pitchFamily="2" charset="0"/>
                          <a:cs typeface="Ebrima" pitchFamily="2" charset="0"/>
                        </a:rPr>
                        <a:t> Γ</a:t>
                      </a:r>
                      <a:r>
                        <a:rPr lang="zh-CN" altLang="en-US" sz="2000" baseline="0" dirty="0">
                          <a:solidFill>
                            <a:schemeClr val="tx1"/>
                          </a:solidFill>
                          <a:latin typeface="楷体" pitchFamily="49" charset="-122"/>
                          <a:ea typeface="楷体" pitchFamily="49" charset="-122"/>
                        </a:rPr>
                        <a:t>├</a:t>
                      </a:r>
                      <a:r>
                        <a:rPr lang="en-US" altLang="zh-CN" sz="2000" baseline="0" dirty="0">
                          <a:solidFill>
                            <a:schemeClr val="tx1"/>
                          </a:solidFill>
                          <a:latin typeface="楷体" pitchFamily="49" charset="-122"/>
                          <a:ea typeface="楷体" pitchFamily="49" charset="-122"/>
                        </a:rPr>
                        <a:t>E</a:t>
                      </a:r>
                      <a:r>
                        <a:rPr lang="en-US" altLang="zh-CN" sz="2000" baseline="-25000" dirty="0">
                          <a:solidFill>
                            <a:schemeClr val="tx1"/>
                          </a:solidFill>
                          <a:latin typeface="楷体" pitchFamily="49" charset="-122"/>
                          <a:ea typeface="楷体" pitchFamily="49" charset="-122"/>
                        </a:rPr>
                        <a:t>2</a:t>
                      </a:r>
                      <a:r>
                        <a:rPr lang="en-US" altLang="zh-CN" sz="2000" baseline="0" dirty="0">
                          <a:solidFill>
                            <a:schemeClr val="tx1"/>
                          </a:solidFill>
                          <a:latin typeface="楷体" pitchFamily="49" charset="-122"/>
                          <a:ea typeface="楷体" pitchFamily="49" charset="-122"/>
                        </a:rPr>
                        <a:t>:integer</a:t>
                      </a:r>
                      <a:r>
                        <a:rPr lang="en-US" altLang="zh-CN" sz="2000" dirty="0">
                          <a:latin typeface="楷体" pitchFamily="49" charset="-122"/>
                          <a:ea typeface="楷体" pitchFamily="49" charset="-122"/>
                          <a:sym typeface="Symbol" pitchFamily="18" charset="2"/>
                        </a:rPr>
                        <a:t></a:t>
                      </a:r>
                      <a:r>
                        <a:rPr lang="en-US" altLang="zh-CN" sz="2000" baseline="0" dirty="0">
                          <a:solidFill>
                            <a:schemeClr val="tx1"/>
                          </a:solidFill>
                          <a:latin typeface="Ebrima" pitchFamily="2" charset="0"/>
                          <a:ea typeface="Ebrima" pitchFamily="2" charset="0"/>
                          <a:cs typeface="Ebrima" pitchFamily="2" charset="0"/>
                        </a:rPr>
                        <a:t>Γ</a:t>
                      </a:r>
                      <a:r>
                        <a:rPr lang="zh-CN" altLang="en-US" sz="2000" baseline="0" dirty="0">
                          <a:solidFill>
                            <a:schemeClr val="tx1"/>
                          </a:solidFill>
                          <a:latin typeface="楷体" pitchFamily="49" charset="-122"/>
                          <a:ea typeface="楷体" pitchFamily="49" charset="-122"/>
                        </a:rPr>
                        <a:t>├</a:t>
                      </a:r>
                      <a:r>
                        <a:rPr lang="en-US" altLang="zh-CN" sz="2000" baseline="0" dirty="0">
                          <a:solidFill>
                            <a:schemeClr val="tx1"/>
                          </a:solidFill>
                          <a:latin typeface="楷体" pitchFamily="49" charset="-122"/>
                          <a:ea typeface="楷体" pitchFamily="49" charset="-122"/>
                        </a:rPr>
                        <a:t>E</a:t>
                      </a:r>
                      <a:r>
                        <a:rPr lang="en-US" altLang="zh-CN" sz="2000" baseline="-25000" dirty="0">
                          <a:solidFill>
                            <a:schemeClr val="tx1"/>
                          </a:solidFill>
                          <a:latin typeface="楷体" pitchFamily="49" charset="-122"/>
                          <a:ea typeface="楷体" pitchFamily="49" charset="-122"/>
                        </a:rPr>
                        <a:t>1</a:t>
                      </a:r>
                      <a:r>
                        <a:rPr lang="en-US" altLang="zh-CN" sz="2000" baseline="0" dirty="0">
                          <a:solidFill>
                            <a:schemeClr val="tx1"/>
                          </a:solidFill>
                          <a:latin typeface="楷体" pitchFamily="49" charset="-122"/>
                          <a:ea typeface="楷体" pitchFamily="49" charset="-122"/>
                        </a:rPr>
                        <a:t>[E</a:t>
                      </a:r>
                      <a:r>
                        <a:rPr lang="en-US" altLang="zh-CN" sz="2000" baseline="-25000" dirty="0">
                          <a:solidFill>
                            <a:schemeClr val="tx1"/>
                          </a:solidFill>
                          <a:latin typeface="楷体" pitchFamily="49" charset="-122"/>
                          <a:ea typeface="楷体" pitchFamily="49" charset="-122"/>
                        </a:rPr>
                        <a:t>2</a:t>
                      </a:r>
                      <a:r>
                        <a:rPr lang="en-US" altLang="zh-CN" sz="2000" baseline="0" dirty="0">
                          <a:solidFill>
                            <a:schemeClr val="tx1"/>
                          </a:solidFill>
                          <a:latin typeface="楷体" pitchFamily="49" charset="-122"/>
                          <a:ea typeface="楷体" pitchFamily="49" charset="-122"/>
                        </a:rPr>
                        <a:t>]:T</a:t>
                      </a:r>
                      <a:endParaRPr lang="zh-CN" altLang="en-US" sz="2000" baseline="30000" dirty="0">
                        <a:solidFill>
                          <a:srgbClr val="0033CC"/>
                        </a:solidFill>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5"/>
                  </a:ext>
                </a:extLst>
              </a:tr>
              <a:tr h="5537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楷体" pitchFamily="49" charset="-122"/>
                          <a:ea typeface="楷体" pitchFamily="49" charset="-122"/>
                          <a:sym typeface="Symbol" pitchFamily="18" charset="2"/>
                        </a:rPr>
                        <a:t>exp </a:t>
                      </a:r>
                      <a:r>
                        <a:rPr lang="en-US" altLang="zh-CN" sz="2000" baseline="0" dirty="0" err="1">
                          <a:solidFill>
                            <a:schemeClr val="tx1"/>
                          </a:solidFill>
                          <a:latin typeface="楷体" pitchFamily="49" charset="-122"/>
                          <a:ea typeface="楷体" pitchFamily="49" charset="-122"/>
                          <a:sym typeface="Symbol" pitchFamily="18" charset="2"/>
                        </a:rPr>
                        <a:t>deref</a:t>
                      </a:r>
                      <a:endParaRPr lang="zh-CN" altLang="en-US" sz="2000" baseline="-25000" dirty="0">
                        <a:solidFill>
                          <a:srgbClr val="0033CC"/>
                        </a:solidFill>
                        <a:latin typeface="楷体" pitchFamily="49" charset="-122"/>
                        <a:ea typeface="楷体" pitchFamily="49" charset="-122"/>
                      </a:endParaRPr>
                    </a:p>
                  </a:txBody>
                  <a:tcPr marL="90000" marR="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Ebrima" pitchFamily="2" charset="0"/>
                          <a:ea typeface="Ebrima" pitchFamily="2" charset="0"/>
                          <a:cs typeface="Ebrima" pitchFamily="2" charset="0"/>
                        </a:rPr>
                        <a:t>Γ</a:t>
                      </a:r>
                      <a:r>
                        <a:rPr lang="zh-CN" altLang="en-US" sz="2000" baseline="0" dirty="0">
                          <a:solidFill>
                            <a:schemeClr val="tx1"/>
                          </a:solidFill>
                          <a:latin typeface="楷体" pitchFamily="49" charset="-122"/>
                          <a:ea typeface="楷体" pitchFamily="49" charset="-122"/>
                        </a:rPr>
                        <a:t>├</a:t>
                      </a:r>
                      <a:r>
                        <a:rPr lang="en-US" altLang="zh-CN" sz="2000" baseline="0" dirty="0">
                          <a:solidFill>
                            <a:schemeClr val="tx1"/>
                          </a:solidFill>
                          <a:latin typeface="楷体" pitchFamily="49" charset="-122"/>
                          <a:ea typeface="楷体" pitchFamily="49" charset="-122"/>
                        </a:rPr>
                        <a:t>E:pointer(T)</a:t>
                      </a:r>
                      <a:r>
                        <a:rPr lang="en-US" altLang="zh-CN" sz="2000" dirty="0">
                          <a:latin typeface="楷体" pitchFamily="49" charset="-122"/>
                          <a:ea typeface="楷体" pitchFamily="49" charset="-122"/>
                          <a:sym typeface="Symbol" pitchFamily="18" charset="2"/>
                        </a:rPr>
                        <a:t></a:t>
                      </a:r>
                      <a:r>
                        <a:rPr lang="en-US" altLang="zh-CN" sz="2000" baseline="0" dirty="0">
                          <a:solidFill>
                            <a:schemeClr val="tx1"/>
                          </a:solidFill>
                          <a:latin typeface="Ebrima" pitchFamily="2" charset="0"/>
                          <a:ea typeface="Ebrima" pitchFamily="2" charset="0"/>
                          <a:cs typeface="Ebrima" pitchFamily="2" charset="0"/>
                        </a:rPr>
                        <a:t>Γ</a:t>
                      </a:r>
                      <a:r>
                        <a:rPr lang="zh-CN" altLang="en-US" sz="2000" baseline="0" dirty="0">
                          <a:solidFill>
                            <a:schemeClr val="tx1"/>
                          </a:solidFill>
                          <a:latin typeface="楷体" pitchFamily="49" charset="-122"/>
                          <a:ea typeface="楷体" pitchFamily="49" charset="-122"/>
                        </a:rPr>
                        <a:t>├</a:t>
                      </a:r>
                      <a:r>
                        <a:rPr lang="en-US" altLang="zh-CN" sz="2000" baseline="0" dirty="0">
                          <a:solidFill>
                            <a:schemeClr val="tx1"/>
                          </a:solidFill>
                          <a:latin typeface="楷体" pitchFamily="49" charset="-122"/>
                          <a:ea typeface="楷体" pitchFamily="49" charset="-122"/>
                        </a:rPr>
                        <a:t>E</a:t>
                      </a:r>
                      <a:r>
                        <a:rPr lang="zh-CN" altLang="en-US" sz="2000" dirty="0">
                          <a:solidFill>
                            <a:schemeClr val="tx1"/>
                          </a:solidFill>
                          <a:latin typeface="Ebrima" pitchFamily="2" charset="0"/>
                          <a:ea typeface="楷体" pitchFamily="49" charset="-122"/>
                          <a:cs typeface="Ebrima" pitchFamily="2" charset="0"/>
                          <a:sym typeface="Symbol" pitchFamily="18" charset="2"/>
                        </a:rPr>
                        <a:t>↑</a:t>
                      </a:r>
                      <a:r>
                        <a:rPr lang="en-US" altLang="zh-CN" sz="2000" dirty="0">
                          <a:solidFill>
                            <a:schemeClr val="tx1"/>
                          </a:solidFill>
                          <a:latin typeface="Ebrima" pitchFamily="2" charset="0"/>
                          <a:ea typeface="楷体" pitchFamily="49" charset="-122"/>
                          <a:cs typeface="Ebrima" pitchFamily="2" charset="0"/>
                          <a:sym typeface="Symbol" pitchFamily="18" charset="2"/>
                        </a:rPr>
                        <a:t>:</a:t>
                      </a:r>
                      <a:r>
                        <a:rPr lang="en-US" altLang="zh-CN" sz="2000" dirty="0">
                          <a:solidFill>
                            <a:schemeClr val="tx1"/>
                          </a:solidFill>
                          <a:latin typeface="楷体" pitchFamily="49" charset="-122"/>
                          <a:ea typeface="楷体" pitchFamily="49" charset="-122"/>
                          <a:sym typeface="Symbol" pitchFamily="18" charset="2"/>
                        </a:rPr>
                        <a:t>T</a:t>
                      </a:r>
                      <a:endParaRPr lang="zh-CN" altLang="en-US" sz="2000" baseline="-25000" dirty="0">
                        <a:solidFill>
                          <a:srgbClr val="0033CC"/>
                        </a:solidFill>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5537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楷体" pitchFamily="49" charset="-122"/>
                          <a:ea typeface="楷体" pitchFamily="49" charset="-122"/>
                        </a:rPr>
                        <a:t>exp </a:t>
                      </a:r>
                      <a:r>
                        <a:rPr lang="en-US" altLang="zh-CN" sz="2000" baseline="0" dirty="0" err="1">
                          <a:solidFill>
                            <a:schemeClr val="tx1"/>
                          </a:solidFill>
                          <a:latin typeface="楷体" pitchFamily="49" charset="-122"/>
                          <a:ea typeface="楷体" pitchFamily="49" charset="-122"/>
                        </a:rPr>
                        <a:t>funCall</a:t>
                      </a:r>
                      <a:endParaRPr lang="zh-CN" altLang="en-US" sz="2000" baseline="0" dirty="0">
                        <a:solidFill>
                          <a:schemeClr val="tx1"/>
                        </a:solidFill>
                        <a:latin typeface="楷体" pitchFamily="49" charset="-122"/>
                        <a:ea typeface="楷体" pitchFamily="49" charset="-122"/>
                      </a:endParaRPr>
                    </a:p>
                  </a:txBody>
                  <a:tcPr marL="90000" marR="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Ebrima" pitchFamily="2" charset="0"/>
                          <a:ea typeface="Ebrima" pitchFamily="2" charset="0"/>
                          <a:cs typeface="Ebrima" pitchFamily="2" charset="0"/>
                        </a:rPr>
                        <a:t>Γ</a:t>
                      </a:r>
                      <a:r>
                        <a:rPr lang="zh-CN" altLang="en-US" sz="2000" baseline="0" dirty="0">
                          <a:solidFill>
                            <a:schemeClr val="tx1"/>
                          </a:solidFill>
                          <a:latin typeface="楷体" pitchFamily="49" charset="-122"/>
                          <a:ea typeface="楷体" pitchFamily="49" charset="-122"/>
                        </a:rPr>
                        <a:t>├</a:t>
                      </a:r>
                      <a:r>
                        <a:rPr lang="en-US" altLang="zh-CN" sz="2000" baseline="0" dirty="0">
                          <a:solidFill>
                            <a:schemeClr val="tx1"/>
                          </a:solidFill>
                          <a:latin typeface="楷体" pitchFamily="49" charset="-122"/>
                          <a:ea typeface="楷体" pitchFamily="49" charset="-122"/>
                        </a:rPr>
                        <a:t>E</a:t>
                      </a:r>
                      <a:r>
                        <a:rPr lang="en-US" altLang="zh-CN" sz="2000" baseline="-25000" dirty="0">
                          <a:solidFill>
                            <a:schemeClr val="tx1"/>
                          </a:solidFill>
                          <a:latin typeface="楷体" pitchFamily="49" charset="-122"/>
                          <a:ea typeface="楷体" pitchFamily="49" charset="-122"/>
                        </a:rPr>
                        <a:t>1</a:t>
                      </a:r>
                      <a:r>
                        <a:rPr lang="en-US" altLang="zh-CN" sz="2000" baseline="0" dirty="0">
                          <a:solidFill>
                            <a:schemeClr val="tx1"/>
                          </a:solidFill>
                          <a:latin typeface="楷体" pitchFamily="49" charset="-122"/>
                          <a:ea typeface="楷体" pitchFamily="49" charset="-122"/>
                        </a:rPr>
                        <a:t>:T</a:t>
                      </a:r>
                      <a:r>
                        <a:rPr lang="en-US" altLang="zh-CN" sz="2000" baseline="-25000" dirty="0">
                          <a:solidFill>
                            <a:schemeClr val="tx1"/>
                          </a:solidFill>
                          <a:latin typeface="楷体" pitchFamily="49" charset="-122"/>
                          <a:ea typeface="楷体" pitchFamily="49" charset="-122"/>
                        </a:rPr>
                        <a:t>1</a:t>
                      </a:r>
                      <a:r>
                        <a:rPr lang="zh-CN" altLang="en-US" sz="2000" dirty="0">
                          <a:solidFill>
                            <a:schemeClr val="tx1"/>
                          </a:solidFill>
                          <a:latin typeface="楷体" pitchFamily="49" charset="-122"/>
                          <a:ea typeface="楷体" pitchFamily="49" charset="-122"/>
                          <a:sym typeface="Symbol" pitchFamily="18" charset="2"/>
                        </a:rPr>
                        <a:t></a:t>
                      </a:r>
                      <a:r>
                        <a:rPr lang="en-US" altLang="zh-CN" sz="2000" dirty="0">
                          <a:solidFill>
                            <a:schemeClr val="tx1"/>
                          </a:solidFill>
                          <a:latin typeface="楷体" pitchFamily="49" charset="-122"/>
                          <a:ea typeface="楷体" pitchFamily="49" charset="-122"/>
                          <a:sym typeface="Symbol" pitchFamily="18" charset="2"/>
                        </a:rPr>
                        <a:t>T</a:t>
                      </a:r>
                      <a:r>
                        <a:rPr lang="en-US" altLang="zh-CN" sz="2000" baseline="-25000" dirty="0">
                          <a:solidFill>
                            <a:schemeClr val="tx1"/>
                          </a:solidFill>
                          <a:latin typeface="楷体" pitchFamily="49" charset="-122"/>
                          <a:ea typeface="楷体" pitchFamily="49" charset="-122"/>
                          <a:sym typeface="Symbol" pitchFamily="18" charset="2"/>
                        </a:rPr>
                        <a:t>2</a:t>
                      </a:r>
                      <a:r>
                        <a:rPr lang="en-US" altLang="zh-CN" sz="2000" baseline="0" dirty="0">
                          <a:solidFill>
                            <a:schemeClr val="tx1"/>
                          </a:solidFill>
                          <a:latin typeface="楷体" pitchFamily="49" charset="-122"/>
                          <a:ea typeface="楷体" pitchFamily="49" charset="-122"/>
                        </a:rPr>
                        <a:t>,</a:t>
                      </a:r>
                      <a:r>
                        <a:rPr lang="en-US" altLang="zh-CN" sz="2000" baseline="0" dirty="0">
                          <a:solidFill>
                            <a:schemeClr val="tx1"/>
                          </a:solidFill>
                          <a:latin typeface="Ebrima" pitchFamily="2" charset="0"/>
                          <a:ea typeface="Ebrima" pitchFamily="2" charset="0"/>
                          <a:cs typeface="Ebrima" pitchFamily="2" charset="0"/>
                        </a:rPr>
                        <a:t> Γ</a:t>
                      </a:r>
                      <a:r>
                        <a:rPr lang="zh-CN" altLang="en-US" sz="2000" baseline="0" dirty="0">
                          <a:solidFill>
                            <a:schemeClr val="tx1"/>
                          </a:solidFill>
                          <a:latin typeface="楷体" pitchFamily="49" charset="-122"/>
                          <a:ea typeface="楷体" pitchFamily="49" charset="-122"/>
                        </a:rPr>
                        <a:t>├</a:t>
                      </a:r>
                      <a:r>
                        <a:rPr lang="en-US" altLang="zh-CN" sz="2000" baseline="0" dirty="0">
                          <a:solidFill>
                            <a:schemeClr val="tx1"/>
                          </a:solidFill>
                          <a:latin typeface="楷体" pitchFamily="49" charset="-122"/>
                          <a:ea typeface="楷体" pitchFamily="49" charset="-122"/>
                        </a:rPr>
                        <a:t>E</a:t>
                      </a:r>
                      <a:r>
                        <a:rPr lang="en-US" altLang="zh-CN" sz="2000" baseline="-25000" dirty="0">
                          <a:solidFill>
                            <a:schemeClr val="tx1"/>
                          </a:solidFill>
                          <a:latin typeface="楷体" pitchFamily="49" charset="-122"/>
                          <a:ea typeface="楷体" pitchFamily="49" charset="-122"/>
                        </a:rPr>
                        <a:t>2</a:t>
                      </a:r>
                      <a:r>
                        <a:rPr lang="en-US" altLang="zh-CN" sz="2000" baseline="0" dirty="0">
                          <a:solidFill>
                            <a:schemeClr val="tx1"/>
                          </a:solidFill>
                          <a:latin typeface="楷体" pitchFamily="49" charset="-122"/>
                          <a:ea typeface="楷体" pitchFamily="49" charset="-122"/>
                        </a:rPr>
                        <a:t>:T</a:t>
                      </a:r>
                      <a:r>
                        <a:rPr lang="en-US" altLang="zh-CN" sz="2000" baseline="-25000" dirty="0">
                          <a:solidFill>
                            <a:schemeClr val="tx1"/>
                          </a:solidFill>
                          <a:latin typeface="楷体" pitchFamily="49" charset="-122"/>
                          <a:ea typeface="楷体" pitchFamily="49" charset="-122"/>
                        </a:rPr>
                        <a:t>1</a:t>
                      </a:r>
                      <a:r>
                        <a:rPr lang="en-US" altLang="zh-CN" sz="2000" dirty="0">
                          <a:latin typeface="楷体" pitchFamily="49" charset="-122"/>
                          <a:ea typeface="楷体" pitchFamily="49" charset="-122"/>
                          <a:sym typeface="Symbol" pitchFamily="18" charset="2"/>
                        </a:rPr>
                        <a:t></a:t>
                      </a:r>
                      <a:r>
                        <a:rPr lang="en-US" altLang="zh-CN" sz="2000" baseline="0" dirty="0">
                          <a:solidFill>
                            <a:schemeClr val="tx1"/>
                          </a:solidFill>
                          <a:latin typeface="Ebrima" pitchFamily="2" charset="0"/>
                          <a:ea typeface="Ebrima" pitchFamily="2" charset="0"/>
                          <a:cs typeface="Ebrima" pitchFamily="2" charset="0"/>
                        </a:rPr>
                        <a:t>Γ</a:t>
                      </a:r>
                      <a:r>
                        <a:rPr lang="zh-CN" altLang="en-US" sz="2000" baseline="0" dirty="0">
                          <a:solidFill>
                            <a:schemeClr val="tx1"/>
                          </a:solidFill>
                          <a:latin typeface="楷体" pitchFamily="49" charset="-122"/>
                          <a:ea typeface="楷体" pitchFamily="49" charset="-122"/>
                        </a:rPr>
                        <a:t>├</a:t>
                      </a:r>
                      <a:r>
                        <a:rPr lang="en-US" altLang="zh-CN" sz="2000" baseline="0" dirty="0">
                          <a:solidFill>
                            <a:schemeClr val="tx1"/>
                          </a:solidFill>
                          <a:latin typeface="楷体" pitchFamily="49" charset="-122"/>
                          <a:ea typeface="楷体" pitchFamily="49" charset="-122"/>
                        </a:rPr>
                        <a:t>E</a:t>
                      </a:r>
                      <a:r>
                        <a:rPr lang="en-US" altLang="zh-CN" sz="2000" baseline="-25000" dirty="0">
                          <a:solidFill>
                            <a:schemeClr val="tx1"/>
                          </a:solidFill>
                          <a:latin typeface="楷体" pitchFamily="49" charset="-122"/>
                          <a:ea typeface="楷体" pitchFamily="49" charset="-122"/>
                        </a:rPr>
                        <a:t>1</a:t>
                      </a:r>
                      <a:r>
                        <a:rPr lang="en-US" altLang="zh-CN" sz="2000" baseline="0" dirty="0">
                          <a:solidFill>
                            <a:schemeClr val="tx1"/>
                          </a:solidFill>
                          <a:latin typeface="楷体" pitchFamily="49" charset="-122"/>
                          <a:ea typeface="楷体" pitchFamily="49" charset="-122"/>
                        </a:rPr>
                        <a:t>[E</a:t>
                      </a:r>
                      <a:r>
                        <a:rPr lang="en-US" altLang="zh-CN" sz="2000" baseline="-25000" dirty="0">
                          <a:solidFill>
                            <a:schemeClr val="tx1"/>
                          </a:solidFill>
                          <a:latin typeface="楷体" pitchFamily="49" charset="-122"/>
                          <a:ea typeface="楷体" pitchFamily="49" charset="-122"/>
                        </a:rPr>
                        <a:t>2</a:t>
                      </a:r>
                      <a:r>
                        <a:rPr lang="en-US" altLang="zh-CN" sz="2000" baseline="0" dirty="0">
                          <a:solidFill>
                            <a:schemeClr val="tx1"/>
                          </a:solidFill>
                          <a:latin typeface="楷体" pitchFamily="49" charset="-122"/>
                          <a:ea typeface="楷体" pitchFamily="49" charset="-122"/>
                        </a:rPr>
                        <a:t>]:T</a:t>
                      </a:r>
                      <a:r>
                        <a:rPr lang="en-US" altLang="zh-CN" sz="2000" baseline="-25000" dirty="0">
                          <a:solidFill>
                            <a:schemeClr val="tx1"/>
                          </a:solidFill>
                          <a:latin typeface="楷体" pitchFamily="49" charset="-122"/>
                          <a:ea typeface="楷体" pitchFamily="49" charset="-122"/>
                        </a:rPr>
                        <a:t>2</a:t>
                      </a:r>
                      <a:endParaRPr lang="zh-CN" altLang="en-US" sz="2000" baseline="-25000" dirty="0">
                        <a:solidFill>
                          <a:srgbClr val="0033CC"/>
                        </a:solidFill>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8651"/>
            <a:ext cx="8229600" cy="769097"/>
          </a:xfrm>
        </p:spPr>
        <p:txBody>
          <a:bodyPr/>
          <a:lstStyle/>
          <a:p>
            <a:r>
              <a:rPr lang="zh-CN" altLang="en-US" dirty="0"/>
              <a:t>类型系统规则举例（续</a:t>
            </a:r>
            <a:r>
              <a:rPr lang="en-US" altLang="zh-CN" dirty="0"/>
              <a:t>3</a:t>
            </a:r>
            <a:r>
              <a:rPr lang="zh-CN" altLang="en-US" dirty="0"/>
              <a:t>）</a:t>
            </a:r>
          </a:p>
        </p:txBody>
      </p:sp>
      <p:sp>
        <p:nvSpPr>
          <p:cNvPr id="3" name="内容占位符 2"/>
          <p:cNvSpPr>
            <a:spLocks noGrp="1"/>
          </p:cNvSpPr>
          <p:nvPr>
            <p:ph idx="1"/>
          </p:nvPr>
        </p:nvSpPr>
        <p:spPr>
          <a:xfrm>
            <a:off x="656565" y="1223755"/>
            <a:ext cx="7695855" cy="1305145"/>
          </a:xfrm>
        </p:spPr>
        <p:txBody>
          <a:bodyPr>
            <a:noAutofit/>
          </a:bodyPr>
          <a:lstStyle/>
          <a:p>
            <a:r>
              <a:rPr lang="zh-CN" altLang="en-US" sz="2400" dirty="0"/>
              <a:t>语句的定型规则</a:t>
            </a:r>
            <a:endParaRPr lang="en-US" altLang="zh-CN" sz="2400" dirty="0"/>
          </a:p>
          <a:p>
            <a:r>
              <a:rPr lang="zh-CN" altLang="en-US" sz="2400" dirty="0"/>
              <a:t>规则特点：语法制导方式，子结构的类型决定整个结构的类型，上下文的信息在环境中，方便类型检查。</a:t>
            </a:r>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138</a:t>
            </a:fld>
            <a:endParaRPr lang="zh-CN" altLang="en-US"/>
          </a:p>
        </p:txBody>
      </p:sp>
      <p:graphicFrame>
        <p:nvGraphicFramePr>
          <p:cNvPr id="6" name="表格 5"/>
          <p:cNvGraphicFramePr>
            <a:graphicFrameLocks noGrp="1"/>
          </p:cNvGraphicFramePr>
          <p:nvPr/>
        </p:nvGraphicFramePr>
        <p:xfrm>
          <a:off x="656565" y="2929545"/>
          <a:ext cx="7965884" cy="2479675"/>
        </p:xfrm>
        <a:graphic>
          <a:graphicData uri="http://schemas.openxmlformats.org/drawingml/2006/table">
            <a:tbl>
              <a:tblPr/>
              <a:tblGrid>
                <a:gridCol w="1530170">
                  <a:extLst>
                    <a:ext uri="{9D8B030D-6E8A-4147-A177-3AD203B41FA5}">
                      <a16:colId xmlns:a16="http://schemas.microsoft.com/office/drawing/2014/main" val="20000"/>
                    </a:ext>
                  </a:extLst>
                </a:gridCol>
                <a:gridCol w="6435714">
                  <a:extLst>
                    <a:ext uri="{9D8B030D-6E8A-4147-A177-3AD203B41FA5}">
                      <a16:colId xmlns:a16="http://schemas.microsoft.com/office/drawing/2014/main" val="20001"/>
                    </a:ext>
                  </a:extLst>
                </a:gridCol>
              </a:tblGrid>
              <a:tr h="40757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aseline="0" dirty="0">
                          <a:solidFill>
                            <a:schemeClr val="tx1"/>
                          </a:solidFill>
                          <a:latin typeface="楷体" pitchFamily="49" charset="-122"/>
                          <a:ea typeface="楷体" pitchFamily="49" charset="-122"/>
                          <a:sym typeface="Symbol" pitchFamily="18" charset="2"/>
                        </a:rPr>
                        <a:t>定型规则</a:t>
                      </a:r>
                      <a:endParaRPr lang="en-US" altLang="zh-CN" sz="2000" baseline="0" dirty="0">
                        <a:solidFill>
                          <a:schemeClr val="tx1"/>
                        </a:solidFill>
                        <a:latin typeface="楷体" pitchFamily="49" charset="-122"/>
                        <a:ea typeface="楷体" pitchFamily="49" charset="-122"/>
                        <a:sym typeface="Symbol" pitchFamily="18" charset="2"/>
                      </a:endParaRPr>
                    </a:p>
                  </a:txBody>
                  <a:tcPr marL="90000" marR="0" marT="46800" marB="46800" anchor="ct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aseline="0" dirty="0">
                          <a:solidFill>
                            <a:schemeClr val="tx1"/>
                          </a:solidFill>
                          <a:latin typeface="楷体" pitchFamily="49" charset="-122"/>
                          <a:ea typeface="楷体" pitchFamily="49" charset="-122"/>
                        </a:rPr>
                        <a:t>推理规则</a:t>
                      </a: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0"/>
                  </a:ext>
                </a:extLst>
              </a:tr>
              <a:tr h="4075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楷体" pitchFamily="49" charset="-122"/>
                          <a:ea typeface="楷体" pitchFamily="49" charset="-122"/>
                          <a:sym typeface="Symbol" pitchFamily="18" charset="2"/>
                        </a:rPr>
                        <a:t>state assign</a:t>
                      </a:r>
                    </a:p>
                  </a:txBody>
                  <a:tcPr marL="90000" marR="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Ebrima" pitchFamily="2" charset="0"/>
                          <a:ea typeface="Ebrima" pitchFamily="2" charset="0"/>
                          <a:cs typeface="Ebrima" pitchFamily="2" charset="0"/>
                        </a:rPr>
                        <a:t>Γ</a:t>
                      </a:r>
                      <a:r>
                        <a:rPr lang="zh-CN" altLang="en-US" sz="2000" baseline="0" dirty="0">
                          <a:solidFill>
                            <a:schemeClr val="tx1"/>
                          </a:solidFill>
                          <a:latin typeface="楷体" pitchFamily="49" charset="-122"/>
                          <a:ea typeface="楷体" pitchFamily="49" charset="-122"/>
                        </a:rPr>
                        <a:t>├</a:t>
                      </a:r>
                      <a:r>
                        <a:rPr lang="en-US" altLang="zh-CN" sz="2000" baseline="0" dirty="0" err="1">
                          <a:solidFill>
                            <a:schemeClr val="tx1"/>
                          </a:solidFill>
                          <a:latin typeface="楷体" pitchFamily="49" charset="-122"/>
                          <a:ea typeface="楷体" pitchFamily="49" charset="-122"/>
                        </a:rPr>
                        <a:t>id:T</a:t>
                      </a:r>
                      <a:r>
                        <a:rPr lang="en-US" altLang="zh-CN" sz="2000" baseline="0" dirty="0">
                          <a:solidFill>
                            <a:schemeClr val="tx1"/>
                          </a:solidFill>
                          <a:latin typeface="楷体" pitchFamily="49" charset="-122"/>
                          <a:ea typeface="楷体" pitchFamily="49" charset="-122"/>
                        </a:rPr>
                        <a:t>,</a:t>
                      </a:r>
                      <a:r>
                        <a:rPr lang="en-US" altLang="zh-CN" sz="2000" baseline="0" dirty="0">
                          <a:solidFill>
                            <a:schemeClr val="tx1"/>
                          </a:solidFill>
                          <a:latin typeface="Ebrima" pitchFamily="2" charset="0"/>
                          <a:ea typeface="Ebrima" pitchFamily="2" charset="0"/>
                          <a:cs typeface="Ebrima" pitchFamily="2" charset="0"/>
                        </a:rPr>
                        <a:t> Γ</a:t>
                      </a:r>
                      <a:r>
                        <a:rPr lang="zh-CN" altLang="en-US" sz="2000" baseline="0" dirty="0">
                          <a:solidFill>
                            <a:schemeClr val="tx1"/>
                          </a:solidFill>
                          <a:latin typeface="楷体" pitchFamily="49" charset="-122"/>
                          <a:ea typeface="楷体" pitchFamily="49" charset="-122"/>
                        </a:rPr>
                        <a:t>├</a:t>
                      </a:r>
                      <a:r>
                        <a:rPr lang="en-US" altLang="zh-CN" sz="2000" baseline="0" dirty="0">
                          <a:solidFill>
                            <a:schemeClr val="tx1"/>
                          </a:solidFill>
                          <a:latin typeface="楷体" pitchFamily="49" charset="-122"/>
                          <a:ea typeface="楷体" pitchFamily="49" charset="-122"/>
                        </a:rPr>
                        <a:t>E:T</a:t>
                      </a:r>
                      <a:r>
                        <a:rPr lang="en-US" altLang="zh-CN" sz="2000" dirty="0">
                          <a:latin typeface="楷体" pitchFamily="49" charset="-122"/>
                          <a:ea typeface="楷体" pitchFamily="49" charset="-122"/>
                          <a:sym typeface="Symbol" pitchFamily="18" charset="2"/>
                        </a:rPr>
                        <a:t></a:t>
                      </a:r>
                      <a:r>
                        <a:rPr lang="en-US" altLang="zh-CN" sz="2000" baseline="0" dirty="0">
                          <a:solidFill>
                            <a:schemeClr val="tx1"/>
                          </a:solidFill>
                          <a:latin typeface="Ebrima" pitchFamily="2" charset="0"/>
                          <a:ea typeface="Ebrima" pitchFamily="2" charset="0"/>
                          <a:cs typeface="Ebrima" pitchFamily="2" charset="0"/>
                        </a:rPr>
                        <a:t>Γ</a:t>
                      </a:r>
                      <a:r>
                        <a:rPr lang="zh-CN" altLang="en-US" sz="2000" baseline="0" dirty="0">
                          <a:solidFill>
                            <a:schemeClr val="tx1"/>
                          </a:solidFill>
                          <a:latin typeface="楷体" pitchFamily="49" charset="-122"/>
                          <a:ea typeface="楷体" pitchFamily="49" charset="-122"/>
                        </a:rPr>
                        <a:t>├</a:t>
                      </a:r>
                      <a:r>
                        <a:rPr lang="en-US" altLang="zh-CN" sz="2000" baseline="0" dirty="0">
                          <a:solidFill>
                            <a:schemeClr val="tx1"/>
                          </a:solidFill>
                          <a:latin typeface="楷体" pitchFamily="49" charset="-122"/>
                          <a:ea typeface="楷体" pitchFamily="49" charset="-122"/>
                        </a:rPr>
                        <a:t>id:=E:void</a:t>
                      </a:r>
                      <a:endParaRPr lang="zh-CN" altLang="en-US" sz="2000" baseline="30000" dirty="0">
                        <a:solidFill>
                          <a:srgbClr val="0033CC"/>
                        </a:solidFill>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1"/>
                  </a:ext>
                </a:extLst>
              </a:tr>
              <a:tr h="4075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楷体" pitchFamily="49" charset="-122"/>
                          <a:ea typeface="楷体" pitchFamily="49" charset="-122"/>
                          <a:sym typeface="Symbol" pitchFamily="18" charset="2"/>
                        </a:rPr>
                        <a:t>state if</a:t>
                      </a:r>
                    </a:p>
                  </a:txBody>
                  <a:tcPr marL="90000" marR="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Ebrima" pitchFamily="2" charset="0"/>
                          <a:ea typeface="Ebrima" pitchFamily="2" charset="0"/>
                          <a:cs typeface="Ebrima" pitchFamily="2" charset="0"/>
                        </a:rPr>
                        <a:t>Γ</a:t>
                      </a:r>
                      <a:r>
                        <a:rPr lang="zh-CN" altLang="en-US" sz="2000" baseline="0" dirty="0">
                          <a:solidFill>
                            <a:schemeClr val="tx1"/>
                          </a:solidFill>
                          <a:latin typeface="楷体" pitchFamily="49" charset="-122"/>
                          <a:ea typeface="楷体" pitchFamily="49" charset="-122"/>
                        </a:rPr>
                        <a:t>├</a:t>
                      </a:r>
                      <a:r>
                        <a:rPr lang="en-US" altLang="zh-CN" sz="2000" baseline="0" dirty="0">
                          <a:solidFill>
                            <a:schemeClr val="tx1"/>
                          </a:solidFill>
                          <a:latin typeface="楷体" pitchFamily="49" charset="-122"/>
                          <a:ea typeface="楷体" pitchFamily="49" charset="-122"/>
                        </a:rPr>
                        <a:t>E:boolean,</a:t>
                      </a:r>
                      <a:r>
                        <a:rPr lang="en-US" altLang="zh-CN" sz="2000" baseline="0" dirty="0">
                          <a:solidFill>
                            <a:schemeClr val="tx1"/>
                          </a:solidFill>
                          <a:latin typeface="Ebrima" pitchFamily="2" charset="0"/>
                          <a:ea typeface="Ebrima" pitchFamily="2" charset="0"/>
                          <a:cs typeface="Ebrima" pitchFamily="2" charset="0"/>
                        </a:rPr>
                        <a:t> Γ</a:t>
                      </a:r>
                      <a:r>
                        <a:rPr lang="zh-CN" altLang="en-US" sz="2000" baseline="0" dirty="0">
                          <a:solidFill>
                            <a:schemeClr val="tx1"/>
                          </a:solidFill>
                          <a:latin typeface="楷体" pitchFamily="49" charset="-122"/>
                          <a:ea typeface="楷体" pitchFamily="49" charset="-122"/>
                        </a:rPr>
                        <a:t>├</a:t>
                      </a:r>
                      <a:r>
                        <a:rPr lang="en-US" altLang="zh-CN" sz="2000" baseline="0" dirty="0">
                          <a:solidFill>
                            <a:schemeClr val="tx1"/>
                          </a:solidFill>
                          <a:latin typeface="楷体" pitchFamily="49" charset="-122"/>
                          <a:ea typeface="楷体" pitchFamily="49" charset="-122"/>
                        </a:rPr>
                        <a:t>S:void</a:t>
                      </a:r>
                      <a:r>
                        <a:rPr lang="en-US" altLang="zh-CN" sz="2000" dirty="0">
                          <a:latin typeface="楷体" pitchFamily="49" charset="-122"/>
                          <a:ea typeface="楷体" pitchFamily="49" charset="-122"/>
                          <a:sym typeface="Symbol" pitchFamily="18" charset="2"/>
                        </a:rPr>
                        <a:t></a:t>
                      </a:r>
                      <a:r>
                        <a:rPr lang="en-US" altLang="zh-CN" sz="2000" baseline="0" dirty="0">
                          <a:solidFill>
                            <a:schemeClr val="tx1"/>
                          </a:solidFill>
                          <a:latin typeface="Ebrima" pitchFamily="2" charset="0"/>
                          <a:ea typeface="Ebrima" pitchFamily="2" charset="0"/>
                          <a:cs typeface="Ebrima" pitchFamily="2" charset="0"/>
                        </a:rPr>
                        <a:t>Γ</a:t>
                      </a:r>
                      <a:r>
                        <a:rPr lang="zh-CN" altLang="en-US" sz="2000" baseline="0" dirty="0">
                          <a:solidFill>
                            <a:schemeClr val="tx1"/>
                          </a:solidFill>
                          <a:latin typeface="楷体" pitchFamily="49" charset="-122"/>
                          <a:ea typeface="楷体" pitchFamily="49" charset="-122"/>
                        </a:rPr>
                        <a:t>├</a:t>
                      </a:r>
                      <a:r>
                        <a:rPr lang="en-US" altLang="zh-CN" sz="2000" baseline="0" dirty="0">
                          <a:solidFill>
                            <a:schemeClr val="tx1"/>
                          </a:solidFill>
                          <a:latin typeface="楷体" pitchFamily="49" charset="-122"/>
                          <a:ea typeface="楷体" pitchFamily="49" charset="-122"/>
                        </a:rPr>
                        <a:t>if E then S:void</a:t>
                      </a:r>
                      <a:endParaRPr lang="zh-CN" altLang="en-US" sz="2000" baseline="30000" dirty="0">
                        <a:solidFill>
                          <a:srgbClr val="0033CC"/>
                        </a:solidFill>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075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楷体" pitchFamily="49" charset="-122"/>
                          <a:ea typeface="楷体" pitchFamily="49" charset="-122"/>
                          <a:sym typeface="Symbol" pitchFamily="18" charset="2"/>
                        </a:rPr>
                        <a:t>state while</a:t>
                      </a:r>
                    </a:p>
                  </a:txBody>
                  <a:tcPr marL="90000" marR="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Ebrima" pitchFamily="2" charset="0"/>
                          <a:ea typeface="Ebrima" pitchFamily="2" charset="0"/>
                          <a:cs typeface="Ebrima" pitchFamily="2" charset="0"/>
                        </a:rPr>
                        <a:t>Γ</a:t>
                      </a:r>
                      <a:r>
                        <a:rPr lang="zh-CN" altLang="en-US" sz="2000" baseline="0" dirty="0">
                          <a:solidFill>
                            <a:schemeClr val="tx1"/>
                          </a:solidFill>
                          <a:latin typeface="楷体" pitchFamily="49" charset="-122"/>
                          <a:ea typeface="楷体" pitchFamily="49" charset="-122"/>
                        </a:rPr>
                        <a:t>├</a:t>
                      </a:r>
                      <a:r>
                        <a:rPr lang="en-US" altLang="zh-CN" sz="2000" baseline="0" dirty="0">
                          <a:solidFill>
                            <a:schemeClr val="tx1"/>
                          </a:solidFill>
                          <a:latin typeface="楷体" pitchFamily="49" charset="-122"/>
                          <a:ea typeface="楷体" pitchFamily="49" charset="-122"/>
                        </a:rPr>
                        <a:t>E:boolean</a:t>
                      </a:r>
                      <a:r>
                        <a:rPr lang="en-US" altLang="zh-CN" sz="2000" baseline="0" dirty="0">
                          <a:solidFill>
                            <a:schemeClr val="tx1"/>
                          </a:solidFill>
                          <a:latin typeface="楷体" pitchFamily="49" charset="-122"/>
                          <a:ea typeface="楷体" pitchFamily="49" charset="-122"/>
                          <a:cs typeface="Ebrima" pitchFamily="2" charset="0"/>
                        </a:rPr>
                        <a:t>,</a:t>
                      </a:r>
                      <a:r>
                        <a:rPr lang="en-US" altLang="zh-CN" sz="2000" baseline="0" dirty="0">
                          <a:solidFill>
                            <a:schemeClr val="tx1"/>
                          </a:solidFill>
                          <a:latin typeface="Ebrima" pitchFamily="2" charset="0"/>
                          <a:ea typeface="Ebrima" pitchFamily="2" charset="0"/>
                          <a:cs typeface="Ebrima" pitchFamily="2" charset="0"/>
                        </a:rPr>
                        <a:t> Γ</a:t>
                      </a:r>
                      <a:r>
                        <a:rPr lang="zh-CN" altLang="en-US" sz="2000" baseline="0" dirty="0">
                          <a:solidFill>
                            <a:schemeClr val="tx1"/>
                          </a:solidFill>
                          <a:latin typeface="楷体" pitchFamily="49" charset="-122"/>
                          <a:ea typeface="楷体" pitchFamily="49" charset="-122"/>
                        </a:rPr>
                        <a:t>├</a:t>
                      </a:r>
                      <a:r>
                        <a:rPr lang="en-US" altLang="zh-CN" sz="2000" baseline="0" dirty="0">
                          <a:solidFill>
                            <a:schemeClr val="tx1"/>
                          </a:solidFill>
                          <a:latin typeface="楷体" pitchFamily="49" charset="-122"/>
                          <a:ea typeface="楷体" pitchFamily="49" charset="-122"/>
                        </a:rPr>
                        <a:t>S:void</a:t>
                      </a:r>
                      <a:r>
                        <a:rPr lang="en-US" altLang="zh-CN" sz="2000" dirty="0">
                          <a:latin typeface="楷体" pitchFamily="49" charset="-122"/>
                          <a:ea typeface="楷体" pitchFamily="49" charset="-122"/>
                          <a:sym typeface="Symbol" pitchFamily="18" charset="2"/>
                        </a:rPr>
                        <a:t></a:t>
                      </a:r>
                      <a:r>
                        <a:rPr lang="en-US" altLang="zh-CN" sz="2000" baseline="0" dirty="0">
                          <a:solidFill>
                            <a:schemeClr val="tx1"/>
                          </a:solidFill>
                          <a:latin typeface="Ebrima" pitchFamily="2" charset="0"/>
                          <a:ea typeface="Ebrima" pitchFamily="2" charset="0"/>
                          <a:cs typeface="Ebrima" pitchFamily="2" charset="0"/>
                        </a:rPr>
                        <a:t>Γ</a:t>
                      </a:r>
                      <a:r>
                        <a:rPr lang="zh-CN" altLang="en-US" sz="2000" baseline="0" dirty="0">
                          <a:solidFill>
                            <a:schemeClr val="tx1"/>
                          </a:solidFill>
                          <a:latin typeface="楷体" pitchFamily="49" charset="-122"/>
                          <a:ea typeface="楷体" pitchFamily="49" charset="-122"/>
                        </a:rPr>
                        <a:t>├</a:t>
                      </a:r>
                      <a:r>
                        <a:rPr lang="en-US" altLang="zh-CN" sz="2000" baseline="0" dirty="0">
                          <a:solidFill>
                            <a:schemeClr val="tx1"/>
                          </a:solidFill>
                          <a:latin typeface="楷体" pitchFamily="49" charset="-122"/>
                          <a:ea typeface="楷体" pitchFamily="49" charset="-122"/>
                        </a:rPr>
                        <a:t>while E do S:void</a:t>
                      </a:r>
                      <a:endParaRPr lang="zh-CN" altLang="en-US" sz="2000" baseline="30000" dirty="0">
                        <a:solidFill>
                          <a:srgbClr val="0033CC"/>
                        </a:solidFill>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3"/>
                  </a:ext>
                </a:extLst>
              </a:tr>
              <a:tr h="5537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楷体" pitchFamily="49" charset="-122"/>
                          <a:ea typeface="楷体" pitchFamily="49" charset="-122"/>
                          <a:sym typeface="Symbol" pitchFamily="18" charset="2"/>
                        </a:rPr>
                        <a:t>state </a:t>
                      </a:r>
                      <a:r>
                        <a:rPr lang="en-US" altLang="zh-CN" sz="2000" baseline="0" dirty="0" err="1">
                          <a:solidFill>
                            <a:schemeClr val="tx1"/>
                          </a:solidFill>
                          <a:latin typeface="楷体" pitchFamily="49" charset="-122"/>
                          <a:ea typeface="楷体" pitchFamily="49" charset="-122"/>
                          <a:sym typeface="Symbol" pitchFamily="18" charset="2"/>
                        </a:rPr>
                        <a:t>seq</a:t>
                      </a:r>
                      <a:endParaRPr lang="en-US" altLang="zh-CN" sz="2000" baseline="0" dirty="0">
                        <a:solidFill>
                          <a:schemeClr val="tx1"/>
                        </a:solidFill>
                        <a:latin typeface="楷体" pitchFamily="49" charset="-122"/>
                        <a:ea typeface="楷体" pitchFamily="49" charset="-122"/>
                        <a:sym typeface="Symbol" pitchFamily="18" charset="2"/>
                      </a:endParaRPr>
                    </a:p>
                  </a:txBody>
                  <a:tcPr marL="90000" marR="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Ebrima" pitchFamily="2" charset="0"/>
                          <a:ea typeface="Ebrima" pitchFamily="2" charset="0"/>
                          <a:cs typeface="Ebrima" pitchFamily="2" charset="0"/>
                        </a:rPr>
                        <a:t>Γ</a:t>
                      </a:r>
                      <a:r>
                        <a:rPr lang="zh-CN" altLang="en-US" sz="2000" baseline="0" dirty="0">
                          <a:solidFill>
                            <a:schemeClr val="tx1"/>
                          </a:solidFill>
                          <a:latin typeface="楷体" pitchFamily="49" charset="-122"/>
                          <a:ea typeface="楷体" pitchFamily="49" charset="-122"/>
                        </a:rPr>
                        <a:t>├</a:t>
                      </a:r>
                      <a:r>
                        <a:rPr lang="en-US" altLang="zh-CN" sz="2000" baseline="0" dirty="0">
                          <a:solidFill>
                            <a:schemeClr val="tx1"/>
                          </a:solidFill>
                          <a:latin typeface="楷体" pitchFamily="49" charset="-122"/>
                          <a:ea typeface="楷体" pitchFamily="49" charset="-122"/>
                        </a:rPr>
                        <a:t>S</a:t>
                      </a:r>
                      <a:r>
                        <a:rPr lang="en-US" altLang="zh-CN" sz="2000" baseline="-25000" dirty="0">
                          <a:solidFill>
                            <a:schemeClr val="tx1"/>
                          </a:solidFill>
                          <a:latin typeface="楷体" pitchFamily="49" charset="-122"/>
                          <a:ea typeface="楷体" pitchFamily="49" charset="-122"/>
                        </a:rPr>
                        <a:t>1</a:t>
                      </a:r>
                      <a:r>
                        <a:rPr lang="en-US" altLang="zh-CN" sz="2000" baseline="0" dirty="0">
                          <a:solidFill>
                            <a:schemeClr val="tx1"/>
                          </a:solidFill>
                          <a:latin typeface="楷体" pitchFamily="49" charset="-122"/>
                          <a:ea typeface="楷体" pitchFamily="49" charset="-122"/>
                        </a:rPr>
                        <a:t>:void</a:t>
                      </a:r>
                      <a:r>
                        <a:rPr lang="en-US" altLang="zh-CN" sz="2000" baseline="0" dirty="0">
                          <a:solidFill>
                            <a:schemeClr val="tx1"/>
                          </a:solidFill>
                          <a:latin typeface="楷体" pitchFamily="49" charset="-122"/>
                          <a:ea typeface="楷体" pitchFamily="49" charset="-122"/>
                          <a:cs typeface="Ebrima" pitchFamily="2" charset="0"/>
                        </a:rPr>
                        <a:t>,</a:t>
                      </a:r>
                      <a:r>
                        <a:rPr lang="en-US" altLang="zh-CN" sz="2000" baseline="0" dirty="0">
                          <a:solidFill>
                            <a:schemeClr val="tx1"/>
                          </a:solidFill>
                          <a:latin typeface="Ebrima" pitchFamily="2" charset="0"/>
                          <a:ea typeface="Ebrima" pitchFamily="2" charset="0"/>
                          <a:cs typeface="Ebrima" pitchFamily="2" charset="0"/>
                        </a:rPr>
                        <a:t> Γ</a:t>
                      </a:r>
                      <a:r>
                        <a:rPr lang="zh-CN" altLang="en-US" sz="2000" baseline="0" dirty="0">
                          <a:solidFill>
                            <a:schemeClr val="tx1"/>
                          </a:solidFill>
                          <a:latin typeface="楷体" pitchFamily="49" charset="-122"/>
                          <a:ea typeface="楷体" pitchFamily="49" charset="-122"/>
                        </a:rPr>
                        <a:t>├</a:t>
                      </a:r>
                      <a:r>
                        <a:rPr lang="en-US" altLang="zh-CN" sz="2000" baseline="0" dirty="0">
                          <a:solidFill>
                            <a:schemeClr val="tx1"/>
                          </a:solidFill>
                          <a:latin typeface="楷体" pitchFamily="49" charset="-122"/>
                          <a:ea typeface="楷体" pitchFamily="49" charset="-122"/>
                        </a:rPr>
                        <a:t>S</a:t>
                      </a:r>
                      <a:r>
                        <a:rPr lang="en-US" altLang="zh-CN" sz="2000" baseline="-25000" dirty="0">
                          <a:solidFill>
                            <a:schemeClr val="tx1"/>
                          </a:solidFill>
                          <a:latin typeface="楷体" pitchFamily="49" charset="-122"/>
                          <a:ea typeface="楷体" pitchFamily="49" charset="-122"/>
                        </a:rPr>
                        <a:t>2</a:t>
                      </a:r>
                      <a:r>
                        <a:rPr lang="en-US" altLang="zh-CN" sz="2000" baseline="0" dirty="0">
                          <a:solidFill>
                            <a:schemeClr val="tx1"/>
                          </a:solidFill>
                          <a:latin typeface="楷体" pitchFamily="49" charset="-122"/>
                          <a:ea typeface="楷体" pitchFamily="49" charset="-122"/>
                        </a:rPr>
                        <a:t>:void</a:t>
                      </a:r>
                      <a:r>
                        <a:rPr lang="en-US" altLang="zh-CN" sz="2000" dirty="0">
                          <a:latin typeface="楷体" pitchFamily="49" charset="-122"/>
                          <a:ea typeface="楷体" pitchFamily="49" charset="-122"/>
                          <a:sym typeface="Symbol" pitchFamily="18" charset="2"/>
                        </a:rPr>
                        <a:t></a:t>
                      </a:r>
                      <a:r>
                        <a:rPr lang="en-US" altLang="zh-CN" sz="2000" baseline="0" dirty="0">
                          <a:solidFill>
                            <a:schemeClr val="tx1"/>
                          </a:solidFill>
                          <a:latin typeface="Ebrima" pitchFamily="2" charset="0"/>
                          <a:ea typeface="Ebrima" pitchFamily="2" charset="0"/>
                          <a:cs typeface="Ebrima" pitchFamily="2" charset="0"/>
                        </a:rPr>
                        <a:t>Γ</a:t>
                      </a:r>
                      <a:r>
                        <a:rPr lang="zh-CN" altLang="en-US" sz="2000" baseline="0" dirty="0">
                          <a:solidFill>
                            <a:schemeClr val="tx1"/>
                          </a:solidFill>
                          <a:latin typeface="楷体" pitchFamily="49" charset="-122"/>
                          <a:ea typeface="楷体" pitchFamily="49" charset="-122"/>
                        </a:rPr>
                        <a:t>├</a:t>
                      </a:r>
                      <a:r>
                        <a:rPr lang="en-US" altLang="zh-CN" sz="2000" baseline="0" dirty="0">
                          <a:solidFill>
                            <a:schemeClr val="tx1"/>
                          </a:solidFill>
                          <a:latin typeface="楷体" pitchFamily="49" charset="-122"/>
                          <a:ea typeface="楷体" pitchFamily="49" charset="-122"/>
                        </a:rPr>
                        <a:t>S</a:t>
                      </a:r>
                      <a:r>
                        <a:rPr lang="en-US" altLang="zh-CN" sz="2000" baseline="-25000" dirty="0">
                          <a:solidFill>
                            <a:schemeClr val="tx1"/>
                          </a:solidFill>
                          <a:latin typeface="楷体" pitchFamily="49" charset="-122"/>
                          <a:ea typeface="楷体" pitchFamily="49" charset="-122"/>
                        </a:rPr>
                        <a:t>1</a:t>
                      </a:r>
                      <a:r>
                        <a:rPr lang="en-US" altLang="zh-CN" sz="2000" baseline="0" dirty="0">
                          <a:solidFill>
                            <a:schemeClr val="tx1"/>
                          </a:solidFill>
                          <a:latin typeface="楷体" pitchFamily="49" charset="-122"/>
                          <a:ea typeface="楷体" pitchFamily="49" charset="-122"/>
                        </a:rPr>
                        <a:t>; S</a:t>
                      </a:r>
                      <a:r>
                        <a:rPr lang="en-US" altLang="zh-CN" sz="2000" baseline="-25000" dirty="0">
                          <a:solidFill>
                            <a:schemeClr val="tx1"/>
                          </a:solidFill>
                          <a:latin typeface="楷体" pitchFamily="49" charset="-122"/>
                          <a:ea typeface="楷体" pitchFamily="49" charset="-122"/>
                        </a:rPr>
                        <a:t>2</a:t>
                      </a:r>
                      <a:r>
                        <a:rPr lang="en-US" altLang="zh-CN" sz="2000" baseline="0" dirty="0">
                          <a:solidFill>
                            <a:schemeClr val="tx1"/>
                          </a:solidFill>
                          <a:latin typeface="楷体" pitchFamily="49" charset="-122"/>
                          <a:ea typeface="楷体" pitchFamily="49" charset="-122"/>
                        </a:rPr>
                        <a:t>:void</a:t>
                      </a:r>
                      <a:endParaRPr lang="zh-CN" altLang="en-US" sz="2000" baseline="30000" dirty="0">
                        <a:solidFill>
                          <a:srgbClr val="0033CC"/>
                        </a:solidFill>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04112"/>
          </a:xfrm>
        </p:spPr>
        <p:txBody>
          <a:bodyPr/>
          <a:lstStyle/>
          <a:p>
            <a:r>
              <a:rPr lang="zh-CN" altLang="en-US" dirty="0"/>
              <a:t>类型检查</a:t>
            </a:r>
          </a:p>
        </p:txBody>
      </p:sp>
      <p:sp>
        <p:nvSpPr>
          <p:cNvPr id="3" name="内容占位符 2"/>
          <p:cNvSpPr>
            <a:spLocks noGrp="1"/>
          </p:cNvSpPr>
          <p:nvPr>
            <p:ph idx="1"/>
          </p:nvPr>
        </p:nvSpPr>
        <p:spPr>
          <a:xfrm>
            <a:off x="457200" y="1403775"/>
            <a:ext cx="8229600" cy="4525963"/>
          </a:xfrm>
        </p:spPr>
        <p:txBody>
          <a:bodyPr>
            <a:noAutofit/>
          </a:bodyPr>
          <a:lstStyle/>
          <a:p>
            <a:r>
              <a:rPr lang="zh-CN" altLang="en-US" sz="2400" dirty="0"/>
              <a:t>设计语法制导的类型检查器</a:t>
            </a:r>
            <a:endParaRPr lang="en-US" altLang="zh-CN" sz="2400" dirty="0"/>
          </a:p>
          <a:p>
            <a:pPr lvl="1"/>
            <a:r>
              <a:rPr lang="zh-CN" altLang="en-US" dirty="0"/>
              <a:t>设计的依据是类型系统；</a:t>
            </a:r>
            <a:endParaRPr lang="en-US" altLang="zh-CN" dirty="0"/>
          </a:p>
          <a:p>
            <a:pPr lvl="1"/>
            <a:r>
              <a:rPr lang="zh-CN" altLang="en-US" dirty="0"/>
              <a:t>类型环境（</a:t>
            </a:r>
            <a:r>
              <a:rPr lang="en-US" altLang="zh-CN" dirty="0">
                <a:solidFill>
                  <a:schemeClr val="tx1"/>
                </a:solidFill>
                <a:latin typeface="Ebrima" pitchFamily="2" charset="0"/>
                <a:ea typeface="Ebrima" pitchFamily="2" charset="0"/>
                <a:cs typeface="Ebrima" pitchFamily="2" charset="0"/>
              </a:rPr>
              <a:t>Γ</a:t>
            </a:r>
            <a:r>
              <a:rPr lang="zh-CN" altLang="en-US" dirty="0"/>
              <a:t>）的信息进入符号表；</a:t>
            </a:r>
            <a:endParaRPr lang="en-US" altLang="zh-CN" dirty="0"/>
          </a:p>
          <a:p>
            <a:pPr lvl="1"/>
            <a:r>
              <a:rPr lang="zh-CN" altLang="en-US" dirty="0"/>
              <a:t>对类型表达式采用抽象语法（对简单语言也可采用具体语法）</a:t>
            </a:r>
            <a:endParaRPr lang="en-US" altLang="zh-CN" dirty="0"/>
          </a:p>
          <a:p>
            <a:r>
              <a:rPr lang="zh-CN" altLang="en-US" sz="2400" dirty="0">
                <a:solidFill>
                  <a:srgbClr val="FF0000"/>
                </a:solidFill>
              </a:rPr>
              <a:t>例：</a:t>
            </a:r>
            <a:endParaRPr lang="en-US" altLang="zh-CN" sz="2400" dirty="0">
              <a:solidFill>
                <a:srgbClr val="FF0000"/>
              </a:solidFill>
            </a:endParaRPr>
          </a:p>
          <a:p>
            <a:pPr lvl="1"/>
            <a:r>
              <a:rPr lang="zh-CN" altLang="en-US" dirty="0"/>
              <a:t>具体语法：</a:t>
            </a:r>
            <a:r>
              <a:rPr lang="en-US" altLang="zh-CN" dirty="0">
                <a:solidFill>
                  <a:schemeClr val="tx1"/>
                </a:solidFill>
              </a:rPr>
              <a:t>array[n] of T</a:t>
            </a:r>
            <a:r>
              <a:rPr lang="zh-CN" altLang="en-US" dirty="0"/>
              <a:t>；  </a:t>
            </a:r>
            <a:r>
              <a:rPr lang="zh-CN" altLang="en-US" dirty="0">
                <a:solidFill>
                  <a:schemeClr val="accent6">
                    <a:lumMod val="50000"/>
                  </a:schemeClr>
                </a:solidFill>
                <a:latin typeface="Ebrima" pitchFamily="2" charset="0"/>
                <a:cs typeface="Ebrima" pitchFamily="2" charset="0"/>
                <a:sym typeface="Symbol" pitchFamily="18" charset="2"/>
              </a:rPr>
              <a:t>↑</a:t>
            </a:r>
            <a:r>
              <a:rPr lang="en-US" altLang="zh-CN" dirty="0">
                <a:solidFill>
                  <a:schemeClr val="accent6">
                    <a:lumMod val="50000"/>
                  </a:schemeClr>
                </a:solidFill>
              </a:rPr>
              <a:t>T</a:t>
            </a:r>
          </a:p>
          <a:p>
            <a:pPr lvl="1"/>
            <a:r>
              <a:rPr lang="zh-CN" altLang="en-US" dirty="0"/>
              <a:t>抽象语法：</a:t>
            </a:r>
            <a:r>
              <a:rPr lang="en-US" altLang="zh-CN" dirty="0">
                <a:solidFill>
                  <a:schemeClr val="tx1"/>
                </a:solidFill>
              </a:rPr>
              <a:t>array(</a:t>
            </a:r>
            <a:r>
              <a:rPr lang="en-US" altLang="zh-CN" dirty="0" err="1">
                <a:solidFill>
                  <a:schemeClr val="tx1"/>
                </a:solidFill>
              </a:rPr>
              <a:t>n,T</a:t>
            </a:r>
            <a:r>
              <a:rPr lang="en-US" altLang="zh-CN" dirty="0">
                <a:solidFill>
                  <a:schemeClr val="tx1"/>
                </a:solidFill>
              </a:rPr>
              <a:t>)</a:t>
            </a:r>
            <a:r>
              <a:rPr lang="zh-CN" altLang="en-US" dirty="0"/>
              <a:t>；    </a:t>
            </a:r>
            <a:r>
              <a:rPr lang="zh-CN" altLang="en-US" dirty="0">
                <a:solidFill>
                  <a:schemeClr val="accent6">
                    <a:lumMod val="50000"/>
                  </a:schemeClr>
                </a:solidFill>
              </a:rPr>
              <a:t> </a:t>
            </a:r>
            <a:r>
              <a:rPr lang="en-US" altLang="zh-CN" dirty="0">
                <a:solidFill>
                  <a:schemeClr val="accent6">
                    <a:lumMod val="50000"/>
                  </a:schemeClr>
                </a:solidFill>
              </a:rPr>
              <a:t>pointer(T)</a:t>
            </a:r>
          </a:p>
          <a:p>
            <a:r>
              <a:rPr lang="zh-CN" altLang="en-US" sz="2400" dirty="0"/>
              <a:t>考虑到报错的需要，增加了类型</a:t>
            </a:r>
            <a:r>
              <a:rPr lang="en-US" altLang="zh-CN" sz="2400" dirty="0" err="1"/>
              <a:t>type_error</a:t>
            </a:r>
            <a:r>
              <a:rPr lang="zh-CN" altLang="en-US" sz="2400" dirty="0"/>
              <a:t>。</a:t>
            </a:r>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139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63688" y="188640"/>
            <a:ext cx="5806480" cy="576064"/>
          </a:xfrm>
        </p:spPr>
        <p:txBody>
          <a:bodyPr>
            <a:normAutofit fontScale="90000"/>
          </a:bodyPr>
          <a:lstStyle/>
          <a:p>
            <a:r>
              <a:rPr lang="zh-CN" altLang="en-US" dirty="0"/>
              <a:t>符号表举例</a:t>
            </a:r>
          </a:p>
        </p:txBody>
      </p:sp>
      <p:sp>
        <p:nvSpPr>
          <p:cNvPr id="3" name="内容占位符 2"/>
          <p:cNvSpPr>
            <a:spLocks noGrp="1"/>
          </p:cNvSpPr>
          <p:nvPr>
            <p:ph idx="1"/>
          </p:nvPr>
        </p:nvSpPr>
        <p:spPr>
          <a:xfrm>
            <a:off x="251520" y="4797152"/>
            <a:ext cx="6048672" cy="1656184"/>
          </a:xfrm>
        </p:spPr>
        <p:txBody>
          <a:bodyPr>
            <a:noAutofit/>
          </a:bodyPr>
          <a:lstStyle/>
          <a:p>
            <a:r>
              <a:rPr lang="zh-CN" altLang="en-US" sz="2400" dirty="0">
                <a:solidFill>
                  <a:srgbClr val="FF0000"/>
                </a:solidFill>
              </a:rPr>
              <a:t>线性表</a:t>
            </a:r>
            <a:r>
              <a:rPr lang="zh-CN" altLang="en-US" sz="2400" dirty="0">
                <a:solidFill>
                  <a:schemeClr val="tx1"/>
                </a:solidFill>
              </a:rPr>
              <a:t>：顺序填、查表</a:t>
            </a:r>
            <a:endParaRPr lang="en-US" altLang="zh-CN" sz="2400" dirty="0">
              <a:solidFill>
                <a:schemeClr val="tx1"/>
              </a:solidFill>
            </a:endParaRPr>
          </a:p>
          <a:p>
            <a:r>
              <a:rPr lang="zh-CN" altLang="en-US" sz="2400" dirty="0">
                <a:solidFill>
                  <a:srgbClr val="FF0000"/>
                </a:solidFill>
              </a:rPr>
              <a:t>二叉树</a:t>
            </a:r>
            <a:r>
              <a:rPr lang="zh-CN" altLang="en-US" sz="2400" dirty="0">
                <a:solidFill>
                  <a:schemeClr val="tx1"/>
                </a:solidFill>
              </a:rPr>
              <a:t>：按序填写、折半查找</a:t>
            </a:r>
            <a:endParaRPr lang="en-US" altLang="zh-CN" sz="2400" dirty="0">
              <a:solidFill>
                <a:schemeClr val="tx1"/>
              </a:solidFill>
            </a:endParaRPr>
          </a:p>
          <a:p>
            <a:r>
              <a:rPr lang="zh-CN" altLang="en-US" sz="2400" dirty="0">
                <a:solidFill>
                  <a:srgbClr val="FF0000"/>
                </a:solidFill>
              </a:rPr>
              <a:t>哈希表</a:t>
            </a:r>
            <a:r>
              <a:rPr lang="zh-CN" altLang="en-US" sz="2400" dirty="0">
                <a:solidFill>
                  <a:schemeClr val="tx1"/>
                </a:solidFill>
              </a:rPr>
              <a:t>：根据</a:t>
            </a:r>
            <a:r>
              <a:rPr lang="en-US" altLang="zh-CN" sz="2400" dirty="0">
                <a:solidFill>
                  <a:schemeClr val="tx1"/>
                </a:solidFill>
              </a:rPr>
              <a:t>Hash</a:t>
            </a:r>
            <a:r>
              <a:rPr lang="zh-CN" altLang="en-US" sz="2400" dirty="0">
                <a:solidFill>
                  <a:schemeClr val="tx1"/>
                </a:solidFill>
              </a:rPr>
              <a:t>函数值填表、哈希查找</a:t>
            </a:r>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14</a:t>
            </a:fld>
            <a:endParaRPr lang="zh-CN" altLang="en-US"/>
          </a:p>
        </p:txBody>
      </p:sp>
      <p:sp>
        <p:nvSpPr>
          <p:cNvPr id="41" name="流程图: 过程 40"/>
          <p:cNvSpPr/>
          <p:nvPr/>
        </p:nvSpPr>
        <p:spPr>
          <a:xfrm>
            <a:off x="5580112" y="4509120"/>
            <a:ext cx="3168352" cy="936104"/>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buClr>
                <a:srgbClr val="FF0000"/>
              </a:buClr>
              <a:buFont typeface="Arial" pitchFamily="34" charset="0"/>
              <a:buChar char="•"/>
            </a:pPr>
            <a:r>
              <a:rPr lang="zh-CN" altLang="en-US" sz="2400" dirty="0">
                <a:solidFill>
                  <a:schemeClr val="tx1"/>
                </a:solidFill>
                <a:latin typeface="楷体" pitchFamily="49" charset="-122"/>
                <a:ea typeface="楷体" pitchFamily="49" charset="-122"/>
              </a:rPr>
              <a:t>符号表的组织：</a:t>
            </a:r>
            <a:endParaRPr lang="en-US" altLang="zh-CN" sz="2400" dirty="0">
              <a:solidFill>
                <a:schemeClr val="tx1"/>
              </a:solidFill>
              <a:latin typeface="楷体" pitchFamily="49" charset="-122"/>
              <a:ea typeface="楷体" pitchFamily="49" charset="-122"/>
            </a:endParaRPr>
          </a:p>
          <a:p>
            <a:pPr marL="274638" lvl="1">
              <a:lnSpc>
                <a:spcPct val="120000"/>
              </a:lnSpc>
              <a:buClr>
                <a:srgbClr val="FF0000"/>
              </a:buClr>
              <a:buSzPct val="60000"/>
              <a:buFont typeface="Wingdings" pitchFamily="2" charset="2"/>
              <a:buChar char="Ø"/>
            </a:pPr>
            <a:r>
              <a:rPr lang="zh-CN" altLang="en-US" sz="2400" dirty="0">
                <a:solidFill>
                  <a:schemeClr val="tx1"/>
                </a:solidFill>
                <a:latin typeface="楷体" pitchFamily="49" charset="-122"/>
                <a:ea typeface="楷体" pitchFamily="49" charset="-122"/>
              </a:rPr>
              <a:t>指各表项的安排。</a:t>
            </a:r>
            <a:endParaRPr lang="en-US" altLang="zh-CN" sz="2400" dirty="0">
              <a:solidFill>
                <a:schemeClr val="tx1"/>
              </a:solidFill>
              <a:latin typeface="楷体" pitchFamily="49" charset="-122"/>
              <a:ea typeface="楷体" pitchFamily="49" charset="-122"/>
            </a:endParaRPr>
          </a:p>
        </p:txBody>
      </p:sp>
      <p:grpSp>
        <p:nvGrpSpPr>
          <p:cNvPr id="45" name="组合 44"/>
          <p:cNvGrpSpPr/>
          <p:nvPr/>
        </p:nvGrpSpPr>
        <p:grpSpPr>
          <a:xfrm>
            <a:off x="648072" y="980728"/>
            <a:ext cx="7956376" cy="3816424"/>
            <a:chOff x="648072" y="980728"/>
            <a:chExt cx="7956376" cy="3816424"/>
          </a:xfrm>
        </p:grpSpPr>
        <p:grpSp>
          <p:nvGrpSpPr>
            <p:cNvPr id="40" name="组合 39"/>
            <p:cNvGrpSpPr/>
            <p:nvPr/>
          </p:nvGrpSpPr>
          <p:grpSpPr>
            <a:xfrm>
              <a:off x="648072" y="980728"/>
              <a:ext cx="7956376" cy="3816424"/>
              <a:chOff x="648072" y="1124744"/>
              <a:chExt cx="7956376" cy="3816424"/>
            </a:xfrm>
          </p:grpSpPr>
          <p:sp>
            <p:nvSpPr>
              <p:cNvPr id="8" name="流程图: 文档 7"/>
              <p:cNvSpPr/>
              <p:nvPr/>
            </p:nvSpPr>
            <p:spPr>
              <a:xfrm>
                <a:off x="648072" y="1124744"/>
                <a:ext cx="7956376" cy="3816424"/>
              </a:xfrm>
              <a:prstGeom prst="flowChartDocument">
                <a:avLst/>
              </a:prstGeom>
              <a:no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1547664" y="1124744"/>
                <a:ext cx="0" cy="36936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2" name="流程图: 过程 11"/>
              <p:cNvSpPr/>
              <p:nvPr/>
            </p:nvSpPr>
            <p:spPr>
              <a:xfrm>
                <a:off x="683568" y="1154724"/>
                <a:ext cx="864096" cy="936104"/>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spcAft>
                    <a:spcPts val="600"/>
                  </a:spcAft>
                </a:pPr>
                <a:r>
                  <a:rPr lang="zh-CN" altLang="en-US" sz="2400" dirty="0">
                    <a:solidFill>
                      <a:srgbClr val="0033CC"/>
                    </a:solidFill>
                    <a:latin typeface="楷体" pitchFamily="49" charset="-122"/>
                    <a:ea typeface="楷体" pitchFamily="49" charset="-122"/>
                  </a:rPr>
                  <a:t>名 字</a:t>
                </a:r>
              </a:p>
            </p:txBody>
          </p:sp>
          <p:cxnSp>
            <p:nvCxnSpPr>
              <p:cNvPr id="14" name="直接连接符 13"/>
              <p:cNvCxnSpPr/>
              <p:nvPr/>
            </p:nvCxnSpPr>
            <p:spPr>
              <a:xfrm flipV="1">
                <a:off x="654626" y="2120808"/>
                <a:ext cx="794160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653588" y="2681882"/>
                <a:ext cx="794160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653588" y="3230908"/>
                <a:ext cx="794160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656530" y="3776992"/>
                <a:ext cx="794160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1547664" y="1628800"/>
                <a:ext cx="704160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004048" y="1124744"/>
                <a:ext cx="0" cy="34740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131840" y="1643444"/>
                <a:ext cx="0" cy="32436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732240" y="1628454"/>
                <a:ext cx="0" cy="26640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2" name="流程图: 过程 21"/>
              <p:cNvSpPr/>
              <p:nvPr/>
            </p:nvSpPr>
            <p:spPr>
              <a:xfrm>
                <a:off x="1835696" y="1166772"/>
                <a:ext cx="2808312" cy="432048"/>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33CC"/>
                    </a:solidFill>
                    <a:latin typeface="楷体" pitchFamily="49" charset="-122"/>
                    <a:ea typeface="楷体" pitchFamily="49" charset="-122"/>
                  </a:rPr>
                  <a:t>属      性</a:t>
                </a:r>
              </a:p>
            </p:txBody>
          </p:sp>
          <p:sp>
            <p:nvSpPr>
              <p:cNvPr id="23" name="流程图: 过程 22"/>
              <p:cNvSpPr/>
              <p:nvPr/>
            </p:nvSpPr>
            <p:spPr>
              <a:xfrm>
                <a:off x="5436096" y="1154724"/>
                <a:ext cx="2808312" cy="432048"/>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33CC"/>
                    </a:solidFill>
                    <a:latin typeface="楷体" pitchFamily="49" charset="-122"/>
                    <a:ea typeface="楷体" pitchFamily="49" charset="-122"/>
                  </a:rPr>
                  <a:t>地      址</a:t>
                </a:r>
              </a:p>
            </p:txBody>
          </p:sp>
          <p:sp>
            <p:nvSpPr>
              <p:cNvPr id="24" name="流程图: 过程 23"/>
              <p:cNvSpPr/>
              <p:nvPr/>
            </p:nvSpPr>
            <p:spPr>
              <a:xfrm>
                <a:off x="650646" y="2144904"/>
                <a:ext cx="864096" cy="432048"/>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C00000"/>
                    </a:solidFill>
                    <a:latin typeface="楷体" pitchFamily="49" charset="-122"/>
                    <a:ea typeface="楷体" pitchFamily="49" charset="-122"/>
                  </a:rPr>
                  <a:t>x</a:t>
                </a:r>
                <a:endParaRPr lang="zh-CN" altLang="en-US" sz="2400" dirty="0">
                  <a:solidFill>
                    <a:srgbClr val="C00000"/>
                  </a:solidFill>
                  <a:latin typeface="楷体" pitchFamily="49" charset="-122"/>
                  <a:ea typeface="楷体" pitchFamily="49" charset="-122"/>
                </a:endParaRPr>
              </a:p>
            </p:txBody>
          </p:sp>
          <p:sp>
            <p:nvSpPr>
              <p:cNvPr id="25" name="流程图: 过程 24"/>
              <p:cNvSpPr/>
              <p:nvPr/>
            </p:nvSpPr>
            <p:spPr>
              <a:xfrm>
                <a:off x="662694" y="2738900"/>
                <a:ext cx="864096" cy="432048"/>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33CC"/>
                    </a:solidFill>
                    <a:latin typeface="楷体" pitchFamily="49" charset="-122"/>
                    <a:ea typeface="楷体" pitchFamily="49" charset="-122"/>
                  </a:rPr>
                  <a:t>A</a:t>
                </a:r>
                <a:endParaRPr lang="zh-CN" altLang="en-US" sz="2400" dirty="0">
                  <a:solidFill>
                    <a:srgbClr val="0033CC"/>
                  </a:solidFill>
                  <a:latin typeface="楷体" pitchFamily="49" charset="-122"/>
                  <a:ea typeface="楷体" pitchFamily="49" charset="-122"/>
                </a:endParaRPr>
              </a:p>
            </p:txBody>
          </p:sp>
          <p:sp>
            <p:nvSpPr>
              <p:cNvPr id="26" name="流程图: 过程 25"/>
              <p:cNvSpPr/>
              <p:nvPr/>
            </p:nvSpPr>
            <p:spPr>
              <a:xfrm>
                <a:off x="650646" y="3284984"/>
                <a:ext cx="864096" cy="432048"/>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33CC"/>
                    </a:solidFill>
                    <a:latin typeface="楷体" pitchFamily="49" charset="-122"/>
                    <a:ea typeface="楷体" pitchFamily="49" charset="-122"/>
                  </a:rPr>
                  <a:t>P</a:t>
                </a:r>
                <a:endParaRPr lang="zh-CN" altLang="en-US" sz="2400" dirty="0">
                  <a:solidFill>
                    <a:srgbClr val="0033CC"/>
                  </a:solidFill>
                  <a:latin typeface="楷体" pitchFamily="49" charset="-122"/>
                  <a:ea typeface="楷体" pitchFamily="49" charset="-122"/>
                </a:endParaRPr>
              </a:p>
            </p:txBody>
          </p:sp>
          <p:sp>
            <p:nvSpPr>
              <p:cNvPr id="27" name="流程图: 过程 26"/>
              <p:cNvSpPr/>
              <p:nvPr/>
            </p:nvSpPr>
            <p:spPr>
              <a:xfrm>
                <a:off x="1691680" y="1658780"/>
                <a:ext cx="1296144" cy="432048"/>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33CC"/>
                    </a:solidFill>
                    <a:latin typeface="楷体" pitchFamily="49" charset="-122"/>
                    <a:ea typeface="楷体" pitchFamily="49" charset="-122"/>
                  </a:rPr>
                  <a:t>种属</a:t>
                </a:r>
              </a:p>
            </p:txBody>
          </p:sp>
          <p:sp>
            <p:nvSpPr>
              <p:cNvPr id="28" name="流程图: 过程 27"/>
              <p:cNvSpPr/>
              <p:nvPr/>
            </p:nvSpPr>
            <p:spPr>
              <a:xfrm>
                <a:off x="3275856" y="1658780"/>
                <a:ext cx="1584176" cy="432048"/>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33CC"/>
                    </a:solidFill>
                    <a:latin typeface="楷体" pitchFamily="49" charset="-122"/>
                    <a:ea typeface="楷体" pitchFamily="49" charset="-122"/>
                  </a:rPr>
                  <a:t>类型</a:t>
                </a:r>
              </a:p>
            </p:txBody>
          </p:sp>
          <p:sp>
            <p:nvSpPr>
              <p:cNvPr id="29" name="流程图: 过程 28"/>
              <p:cNvSpPr/>
              <p:nvPr/>
            </p:nvSpPr>
            <p:spPr>
              <a:xfrm>
                <a:off x="5133074" y="1658780"/>
                <a:ext cx="1512168" cy="432048"/>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33CC"/>
                    </a:solidFill>
                    <a:latin typeface="楷体" pitchFamily="49" charset="-122"/>
                    <a:ea typeface="楷体" pitchFamily="49" charset="-122"/>
                  </a:rPr>
                  <a:t>数据区号</a:t>
                </a:r>
              </a:p>
            </p:txBody>
          </p:sp>
          <p:sp>
            <p:nvSpPr>
              <p:cNvPr id="30" name="流程图: 过程 29"/>
              <p:cNvSpPr/>
              <p:nvPr/>
            </p:nvSpPr>
            <p:spPr>
              <a:xfrm>
                <a:off x="6909178" y="1658780"/>
                <a:ext cx="1512168" cy="432048"/>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33CC"/>
                    </a:solidFill>
                    <a:latin typeface="楷体" pitchFamily="49" charset="-122"/>
                    <a:ea typeface="楷体" pitchFamily="49" charset="-122"/>
                  </a:rPr>
                  <a:t>相对地址</a:t>
                </a:r>
              </a:p>
            </p:txBody>
          </p:sp>
          <p:sp>
            <p:nvSpPr>
              <p:cNvPr id="31" name="流程图: 过程 30"/>
              <p:cNvSpPr/>
              <p:nvPr/>
            </p:nvSpPr>
            <p:spPr>
              <a:xfrm>
                <a:off x="1574702" y="2189874"/>
                <a:ext cx="1512168" cy="432048"/>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C00000"/>
                    </a:solidFill>
                    <a:latin typeface="楷体" pitchFamily="49" charset="-122"/>
                    <a:ea typeface="楷体" pitchFamily="49" charset="-122"/>
                  </a:rPr>
                  <a:t>局部变量</a:t>
                </a:r>
              </a:p>
            </p:txBody>
          </p:sp>
          <p:sp>
            <p:nvSpPr>
              <p:cNvPr id="32" name="流程图: 过程 31"/>
              <p:cNvSpPr/>
              <p:nvPr/>
            </p:nvSpPr>
            <p:spPr>
              <a:xfrm>
                <a:off x="1574702" y="2738900"/>
                <a:ext cx="1512168" cy="432048"/>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33CC"/>
                    </a:solidFill>
                    <a:latin typeface="楷体" pitchFamily="49" charset="-122"/>
                    <a:ea typeface="楷体" pitchFamily="49" charset="-122"/>
                  </a:rPr>
                  <a:t>数组</a:t>
                </a:r>
              </a:p>
            </p:txBody>
          </p:sp>
          <p:sp>
            <p:nvSpPr>
              <p:cNvPr id="33" name="流程图: 过程 32"/>
              <p:cNvSpPr/>
              <p:nvPr/>
            </p:nvSpPr>
            <p:spPr>
              <a:xfrm>
                <a:off x="1544722" y="3284984"/>
                <a:ext cx="1512168" cy="432048"/>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33CC"/>
                    </a:solidFill>
                    <a:latin typeface="楷体" pitchFamily="49" charset="-122"/>
                    <a:ea typeface="楷体" pitchFamily="49" charset="-122"/>
                  </a:rPr>
                  <a:t>过程</a:t>
                </a:r>
              </a:p>
            </p:txBody>
          </p:sp>
          <p:sp>
            <p:nvSpPr>
              <p:cNvPr id="34" name="流程图: 过程 33"/>
              <p:cNvSpPr/>
              <p:nvPr/>
            </p:nvSpPr>
            <p:spPr>
              <a:xfrm>
                <a:off x="3653828" y="2189874"/>
                <a:ext cx="864096" cy="432048"/>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C00000"/>
                    </a:solidFill>
                    <a:latin typeface="楷体" pitchFamily="49" charset="-122"/>
                    <a:ea typeface="楷体" pitchFamily="49" charset="-122"/>
                  </a:rPr>
                  <a:t>整型</a:t>
                </a:r>
              </a:p>
            </p:txBody>
          </p:sp>
          <p:sp>
            <p:nvSpPr>
              <p:cNvPr id="35" name="流程图: 过程 34"/>
              <p:cNvSpPr/>
              <p:nvPr/>
            </p:nvSpPr>
            <p:spPr>
              <a:xfrm>
                <a:off x="3653828" y="2738900"/>
                <a:ext cx="864096" cy="432048"/>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33CC"/>
                    </a:solidFill>
                    <a:latin typeface="楷体" pitchFamily="49" charset="-122"/>
                    <a:ea typeface="楷体" pitchFamily="49" charset="-122"/>
                  </a:rPr>
                  <a:t>实型</a:t>
                </a:r>
              </a:p>
            </p:txBody>
          </p:sp>
          <p:sp>
            <p:nvSpPr>
              <p:cNvPr id="36" name="流程图: 过程 35"/>
              <p:cNvSpPr/>
              <p:nvPr/>
            </p:nvSpPr>
            <p:spPr>
              <a:xfrm>
                <a:off x="7224248" y="2189874"/>
                <a:ext cx="864096" cy="432048"/>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33CC"/>
                    </a:solidFill>
                    <a:latin typeface="楷体" pitchFamily="49" charset="-122"/>
                    <a:ea typeface="楷体" pitchFamily="49" charset="-122"/>
                  </a:rPr>
                  <a:t>20</a:t>
                </a:r>
                <a:endParaRPr lang="zh-CN" altLang="en-US" sz="2400" dirty="0">
                  <a:solidFill>
                    <a:srgbClr val="0033CC"/>
                  </a:solidFill>
                  <a:latin typeface="楷体" pitchFamily="49" charset="-122"/>
                  <a:ea typeface="楷体" pitchFamily="49" charset="-122"/>
                </a:endParaRPr>
              </a:p>
            </p:txBody>
          </p:sp>
          <p:sp>
            <p:nvSpPr>
              <p:cNvPr id="37" name="流程图: 过程 36"/>
              <p:cNvSpPr/>
              <p:nvPr/>
            </p:nvSpPr>
            <p:spPr>
              <a:xfrm>
                <a:off x="5469018" y="2174884"/>
                <a:ext cx="864096" cy="432048"/>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33CC"/>
                    </a:solidFill>
                    <a:latin typeface="楷体" pitchFamily="49" charset="-122"/>
                    <a:ea typeface="楷体" pitchFamily="49" charset="-122"/>
                  </a:rPr>
                  <a:t>1</a:t>
                </a:r>
                <a:endParaRPr lang="zh-CN" altLang="en-US" sz="2400" dirty="0">
                  <a:solidFill>
                    <a:srgbClr val="0033CC"/>
                  </a:solidFill>
                  <a:latin typeface="楷体" pitchFamily="49" charset="-122"/>
                  <a:ea typeface="楷体" pitchFamily="49" charset="-122"/>
                </a:endParaRPr>
              </a:p>
            </p:txBody>
          </p:sp>
          <p:sp>
            <p:nvSpPr>
              <p:cNvPr id="38" name="流程图: 过程 37"/>
              <p:cNvSpPr/>
              <p:nvPr/>
            </p:nvSpPr>
            <p:spPr>
              <a:xfrm>
                <a:off x="5459912" y="2738900"/>
                <a:ext cx="864096" cy="432048"/>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33CC"/>
                    </a:solidFill>
                    <a:latin typeface="楷体" pitchFamily="49" charset="-122"/>
                    <a:ea typeface="楷体" pitchFamily="49" charset="-122"/>
                  </a:rPr>
                  <a:t>2</a:t>
                </a:r>
                <a:endParaRPr lang="zh-CN" altLang="en-US" sz="2400" dirty="0">
                  <a:solidFill>
                    <a:srgbClr val="0033CC"/>
                  </a:solidFill>
                  <a:latin typeface="楷体" pitchFamily="49" charset="-122"/>
                  <a:ea typeface="楷体" pitchFamily="49" charset="-122"/>
                </a:endParaRPr>
              </a:p>
            </p:txBody>
          </p:sp>
          <p:sp>
            <p:nvSpPr>
              <p:cNvPr id="39" name="流程图: 过程 38"/>
              <p:cNvSpPr/>
              <p:nvPr/>
            </p:nvSpPr>
            <p:spPr>
              <a:xfrm>
                <a:off x="7200152" y="2738900"/>
                <a:ext cx="864096" cy="432048"/>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33CC"/>
                    </a:solidFill>
                    <a:latin typeface="楷体" pitchFamily="49" charset="-122"/>
                    <a:ea typeface="楷体" pitchFamily="49" charset="-122"/>
                  </a:rPr>
                  <a:t>100</a:t>
                </a:r>
                <a:endParaRPr lang="zh-CN" altLang="en-US" sz="2400" dirty="0">
                  <a:solidFill>
                    <a:srgbClr val="0033CC"/>
                  </a:solidFill>
                  <a:latin typeface="楷体" pitchFamily="49" charset="-122"/>
                  <a:ea typeface="楷体" pitchFamily="49" charset="-122"/>
                </a:endParaRPr>
              </a:p>
            </p:txBody>
          </p:sp>
        </p:grpSp>
        <p:sp>
          <p:nvSpPr>
            <p:cNvPr id="42" name="流程图: 过程 41"/>
            <p:cNvSpPr/>
            <p:nvPr/>
          </p:nvSpPr>
          <p:spPr>
            <a:xfrm>
              <a:off x="3347864" y="3068960"/>
              <a:ext cx="1512168" cy="432048"/>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33CC"/>
                  </a:solidFill>
                  <a:latin typeface="楷体" pitchFamily="49" charset="-122"/>
                  <a:ea typeface="楷体" pitchFamily="49" charset="-122"/>
                </a:rPr>
                <a:t>...</a:t>
              </a:r>
              <a:endParaRPr lang="zh-CN" altLang="en-US" sz="2400" dirty="0">
                <a:solidFill>
                  <a:srgbClr val="0033CC"/>
                </a:solidFill>
                <a:latin typeface="楷体" pitchFamily="49" charset="-122"/>
                <a:ea typeface="楷体" pitchFamily="49" charset="-122"/>
              </a:endParaRPr>
            </a:p>
          </p:txBody>
        </p:sp>
        <p:sp>
          <p:nvSpPr>
            <p:cNvPr id="43" name="流程图: 过程 42"/>
            <p:cNvSpPr/>
            <p:nvPr/>
          </p:nvSpPr>
          <p:spPr>
            <a:xfrm>
              <a:off x="5148064" y="3068960"/>
              <a:ext cx="1512168" cy="432048"/>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33CC"/>
                  </a:solidFill>
                  <a:latin typeface="楷体" pitchFamily="49" charset="-122"/>
                  <a:ea typeface="楷体" pitchFamily="49" charset="-122"/>
                </a:rPr>
                <a:t>...</a:t>
              </a:r>
              <a:endParaRPr lang="zh-CN" altLang="en-US" sz="2400" dirty="0">
                <a:solidFill>
                  <a:srgbClr val="0033CC"/>
                </a:solidFill>
                <a:latin typeface="楷体" pitchFamily="49" charset="-122"/>
                <a:ea typeface="楷体" pitchFamily="49" charset="-122"/>
              </a:endParaRPr>
            </a:p>
          </p:txBody>
        </p:sp>
        <p:sp>
          <p:nvSpPr>
            <p:cNvPr id="44" name="流程图: 过程 43"/>
            <p:cNvSpPr/>
            <p:nvPr/>
          </p:nvSpPr>
          <p:spPr>
            <a:xfrm>
              <a:off x="6917784" y="3068960"/>
              <a:ext cx="1512168" cy="432048"/>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33CC"/>
                  </a:solidFill>
                  <a:latin typeface="楷体" pitchFamily="49" charset="-122"/>
                  <a:ea typeface="楷体" pitchFamily="49" charset="-122"/>
                </a:rPr>
                <a:t>...</a:t>
              </a:r>
              <a:endParaRPr lang="zh-CN" altLang="en-US" sz="2400" dirty="0">
                <a:solidFill>
                  <a:srgbClr val="0033CC"/>
                </a:solidFill>
                <a:latin typeface="楷体" pitchFamily="49" charset="-122"/>
                <a:ea typeface="楷体"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1">
                                            <p:txEl>
                                              <p:pRg st="0" end="0"/>
                                            </p:txEl>
                                          </p:spTgt>
                                        </p:tgtEl>
                                        <p:attrNameLst>
                                          <p:attrName>style.visibility</p:attrName>
                                        </p:attrNameLst>
                                      </p:cBhvr>
                                      <p:to>
                                        <p:strVal val="visible"/>
                                      </p:to>
                                    </p:set>
                                    <p:animEffect transition="in" filter="blinds(horizontal)">
                                      <p:cBhvr>
                                        <p:cTn id="18" dur="500"/>
                                        <p:tgtEl>
                                          <p:spTgt spid="41">
                                            <p:txEl>
                                              <p:pRg st="0" end="0"/>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1">
                                            <p:txEl>
                                              <p:pRg st="1" end="1"/>
                                            </p:txEl>
                                          </p:spTgt>
                                        </p:tgtEl>
                                        <p:attrNameLst>
                                          <p:attrName>style.visibility</p:attrName>
                                        </p:attrNameLst>
                                      </p:cBhvr>
                                      <p:to>
                                        <p:strVal val="visible"/>
                                      </p:to>
                                    </p:set>
                                    <p:animEffect transition="in" filter="blinds(horizontal)">
                                      <p:cBhvr>
                                        <p:cTn id="21" dur="500"/>
                                        <p:tgtEl>
                                          <p:spTgt spid="4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24092"/>
          </a:xfrm>
        </p:spPr>
        <p:txBody>
          <a:bodyPr/>
          <a:lstStyle/>
          <a:p>
            <a:r>
              <a:rPr lang="zh-CN" altLang="en-US" dirty="0"/>
              <a:t>类型检查</a:t>
            </a:r>
            <a:r>
              <a:rPr lang="en-US" altLang="zh-CN" dirty="0"/>
              <a:t>-</a:t>
            </a:r>
            <a:r>
              <a:rPr lang="zh-CN" altLang="en-US" dirty="0"/>
              <a:t>声明语句</a:t>
            </a:r>
          </a:p>
        </p:txBody>
      </p:sp>
      <p:sp>
        <p:nvSpPr>
          <p:cNvPr id="3" name="内容占位符 2"/>
          <p:cNvSpPr>
            <a:spLocks noGrp="1"/>
          </p:cNvSpPr>
          <p:nvPr>
            <p:ph idx="1"/>
          </p:nvPr>
        </p:nvSpPr>
        <p:spPr>
          <a:xfrm>
            <a:off x="1042265" y="1268760"/>
            <a:ext cx="7445170" cy="900100"/>
          </a:xfrm>
        </p:spPr>
        <p:txBody>
          <a:bodyPr>
            <a:noAutofit/>
          </a:bodyPr>
          <a:lstStyle/>
          <a:p>
            <a:r>
              <a:rPr lang="en-US" altLang="zh-CN" sz="2400" dirty="0" err="1"/>
              <a:t>addtype</a:t>
            </a:r>
            <a:r>
              <a:rPr lang="zh-CN" altLang="en-US" sz="2400" dirty="0"/>
              <a:t>，把类型填入符号表；</a:t>
            </a:r>
            <a:endParaRPr lang="en-US" altLang="zh-CN" sz="2400" dirty="0"/>
          </a:p>
          <a:p>
            <a:r>
              <a:rPr lang="zh-CN" altLang="en-US" sz="2400" dirty="0"/>
              <a:t>声明语句的语义动作都是把类型记入类型属性中。</a:t>
            </a:r>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140</a:t>
            </a:fld>
            <a:endParaRPr lang="zh-CN" altLang="en-US"/>
          </a:p>
        </p:txBody>
      </p:sp>
      <p:graphicFrame>
        <p:nvGraphicFramePr>
          <p:cNvPr id="7" name="表格 6"/>
          <p:cNvGraphicFramePr>
            <a:graphicFrameLocks noGrp="1"/>
          </p:cNvGraphicFramePr>
          <p:nvPr/>
        </p:nvGraphicFramePr>
        <p:xfrm>
          <a:off x="1196625" y="2941442"/>
          <a:ext cx="6930771" cy="2737808"/>
        </p:xfrm>
        <a:graphic>
          <a:graphicData uri="http://schemas.openxmlformats.org/drawingml/2006/table">
            <a:tbl>
              <a:tblPr/>
              <a:tblGrid>
                <a:gridCol w="2700300">
                  <a:extLst>
                    <a:ext uri="{9D8B030D-6E8A-4147-A177-3AD203B41FA5}">
                      <a16:colId xmlns:a16="http://schemas.microsoft.com/office/drawing/2014/main" val="20000"/>
                    </a:ext>
                  </a:extLst>
                </a:gridCol>
                <a:gridCol w="4230471">
                  <a:extLst>
                    <a:ext uri="{9D8B030D-6E8A-4147-A177-3AD203B41FA5}">
                      <a16:colId xmlns:a16="http://schemas.microsoft.com/office/drawing/2014/main" val="20001"/>
                    </a:ext>
                  </a:extLst>
                </a:gridCol>
              </a:tblGrid>
              <a:tr h="40757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aseline="0" dirty="0">
                          <a:solidFill>
                            <a:schemeClr val="tx1"/>
                          </a:solidFill>
                          <a:latin typeface="楷体" pitchFamily="49" charset="-122"/>
                          <a:ea typeface="楷体" pitchFamily="49" charset="-122"/>
                          <a:sym typeface="Symbol" pitchFamily="18" charset="2"/>
                        </a:rPr>
                        <a:t>产生式</a:t>
                      </a:r>
                      <a:endParaRPr lang="en-US" altLang="zh-CN" sz="2000" baseline="0" dirty="0">
                        <a:solidFill>
                          <a:schemeClr val="tx1"/>
                        </a:solidFill>
                        <a:latin typeface="楷体" pitchFamily="49" charset="-122"/>
                        <a:ea typeface="楷体" pitchFamily="49" charset="-122"/>
                        <a:sym typeface="Symbol" pitchFamily="18" charset="2"/>
                      </a:endParaRPr>
                    </a:p>
                  </a:txBody>
                  <a:tcPr marL="90000" marR="0" marT="46800" marB="46800" anchor="ct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aseline="0" dirty="0">
                          <a:solidFill>
                            <a:schemeClr val="tx1"/>
                          </a:solidFill>
                          <a:latin typeface="楷体" pitchFamily="49" charset="-122"/>
                          <a:ea typeface="楷体" pitchFamily="49" charset="-122"/>
                        </a:rPr>
                        <a:t>语义动作</a:t>
                      </a: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0"/>
                  </a:ext>
                </a:extLst>
              </a:tr>
              <a:tr h="4075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楷体" pitchFamily="49" charset="-122"/>
                          <a:ea typeface="楷体" pitchFamily="49" charset="-122"/>
                          <a:sym typeface="Symbol" pitchFamily="18" charset="2"/>
                        </a:rPr>
                        <a:t>D</a:t>
                      </a:r>
                      <a:r>
                        <a:rPr lang="zh-CN" altLang="en-US" sz="2000" dirty="0">
                          <a:solidFill>
                            <a:schemeClr val="tx1"/>
                          </a:solidFill>
                          <a:latin typeface="楷体" pitchFamily="49" charset="-122"/>
                          <a:ea typeface="楷体" pitchFamily="49" charset="-122"/>
                          <a:sym typeface="Symbol" pitchFamily="18" charset="2"/>
                        </a:rPr>
                        <a:t></a:t>
                      </a:r>
                      <a:r>
                        <a:rPr lang="en-US" altLang="zh-CN" sz="2000" dirty="0" err="1">
                          <a:solidFill>
                            <a:schemeClr val="tx1"/>
                          </a:solidFill>
                          <a:latin typeface="楷体" pitchFamily="49" charset="-122"/>
                          <a:ea typeface="楷体" pitchFamily="49" charset="-122"/>
                          <a:sym typeface="Symbol" pitchFamily="18" charset="2"/>
                        </a:rPr>
                        <a:t>id:T</a:t>
                      </a:r>
                      <a:r>
                        <a:rPr lang="en-US" altLang="zh-CN" sz="2000" dirty="0">
                          <a:solidFill>
                            <a:schemeClr val="tx1"/>
                          </a:solidFill>
                          <a:latin typeface="楷体" pitchFamily="49" charset="-122"/>
                          <a:ea typeface="楷体" pitchFamily="49" charset="-122"/>
                          <a:sym typeface="Symbol" pitchFamily="18" charset="2"/>
                        </a:rPr>
                        <a:t> </a:t>
                      </a:r>
                      <a:endParaRPr lang="en-US" altLang="zh-CN" sz="2000" baseline="0" dirty="0">
                        <a:solidFill>
                          <a:schemeClr val="tx1"/>
                        </a:solidFill>
                        <a:latin typeface="楷体" pitchFamily="49" charset="-122"/>
                        <a:ea typeface="楷体" pitchFamily="49" charset="-122"/>
                        <a:sym typeface="Symbol" pitchFamily="18" charset="2"/>
                      </a:endParaRPr>
                    </a:p>
                  </a:txBody>
                  <a:tcPr marL="90000" marR="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楷体" pitchFamily="49" charset="-122"/>
                          <a:ea typeface="楷体" pitchFamily="49" charset="-122"/>
                          <a:sym typeface="Symbol" pitchFamily="18" charset="2"/>
                        </a:rPr>
                        <a:t>{</a:t>
                      </a:r>
                      <a:r>
                        <a:rPr lang="en-US" altLang="zh-CN" sz="2000" dirty="0" err="1">
                          <a:solidFill>
                            <a:schemeClr val="tx1"/>
                          </a:solidFill>
                          <a:latin typeface="楷体" pitchFamily="49" charset="-122"/>
                          <a:ea typeface="楷体" pitchFamily="49" charset="-122"/>
                          <a:sym typeface="Symbol" pitchFamily="18" charset="2"/>
                        </a:rPr>
                        <a:t>addtype</a:t>
                      </a:r>
                      <a:r>
                        <a:rPr lang="en-US" altLang="zh-CN" sz="2000" dirty="0">
                          <a:solidFill>
                            <a:schemeClr val="tx1"/>
                          </a:solidFill>
                          <a:latin typeface="楷体" pitchFamily="49" charset="-122"/>
                          <a:ea typeface="楷体" pitchFamily="49" charset="-122"/>
                          <a:sym typeface="Symbol" pitchFamily="18" charset="2"/>
                        </a:rPr>
                        <a:t>(</a:t>
                      </a:r>
                      <a:r>
                        <a:rPr lang="en-US" altLang="zh-CN" sz="2000" dirty="0" err="1">
                          <a:solidFill>
                            <a:schemeClr val="tx1"/>
                          </a:solidFill>
                          <a:latin typeface="楷体" pitchFamily="49" charset="-122"/>
                          <a:ea typeface="楷体" pitchFamily="49" charset="-122"/>
                          <a:sym typeface="Symbol" pitchFamily="18" charset="2"/>
                        </a:rPr>
                        <a:t>id.entry,T.type</a:t>
                      </a:r>
                      <a:r>
                        <a:rPr lang="en-US" altLang="zh-CN" sz="2000" dirty="0">
                          <a:solidFill>
                            <a:schemeClr val="tx1"/>
                          </a:solidFill>
                          <a:latin typeface="楷体" pitchFamily="49" charset="-122"/>
                          <a:ea typeface="楷体" pitchFamily="49" charset="-122"/>
                          <a:sym typeface="Symbol" pitchFamily="18" charset="2"/>
                        </a:rPr>
                        <a:t>)}</a:t>
                      </a: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1"/>
                  </a:ext>
                </a:extLst>
              </a:tr>
              <a:tr h="4075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楷体" pitchFamily="49" charset="-122"/>
                          <a:ea typeface="楷体" pitchFamily="49" charset="-122"/>
                          <a:sym typeface="Symbol" pitchFamily="18" charset="2"/>
                        </a:rPr>
                        <a:t>T</a:t>
                      </a:r>
                      <a:r>
                        <a:rPr lang="zh-CN" altLang="en-US" sz="2000" dirty="0">
                          <a:solidFill>
                            <a:schemeClr val="tx1"/>
                          </a:solidFill>
                          <a:latin typeface="楷体" pitchFamily="49" charset="-122"/>
                          <a:ea typeface="楷体" pitchFamily="49" charset="-122"/>
                          <a:sym typeface="Symbol" pitchFamily="18" charset="2"/>
                        </a:rPr>
                        <a:t></a:t>
                      </a:r>
                      <a:r>
                        <a:rPr lang="en-US" altLang="zh-CN" sz="2000" dirty="0" err="1">
                          <a:solidFill>
                            <a:schemeClr val="tx1"/>
                          </a:solidFill>
                          <a:latin typeface="楷体" pitchFamily="49" charset="-122"/>
                          <a:ea typeface="楷体" pitchFamily="49" charset="-122"/>
                          <a:sym typeface="Symbol" pitchFamily="18" charset="2"/>
                        </a:rPr>
                        <a:t>boolean</a:t>
                      </a:r>
                      <a:r>
                        <a:rPr lang="en-US" altLang="zh-CN" sz="2000" dirty="0">
                          <a:solidFill>
                            <a:schemeClr val="tx1"/>
                          </a:solidFill>
                          <a:latin typeface="楷体" pitchFamily="49" charset="-122"/>
                          <a:ea typeface="楷体" pitchFamily="49" charset="-122"/>
                          <a:sym typeface="Symbol" pitchFamily="18" charset="2"/>
                        </a:rPr>
                        <a:t> </a:t>
                      </a:r>
                      <a:endParaRPr lang="en-US" altLang="zh-CN" sz="2000" baseline="0" dirty="0">
                        <a:solidFill>
                          <a:schemeClr val="tx1"/>
                        </a:solidFill>
                        <a:latin typeface="楷体" pitchFamily="49" charset="-122"/>
                        <a:ea typeface="楷体" pitchFamily="49" charset="-122"/>
                        <a:sym typeface="Symbol" pitchFamily="18" charset="2"/>
                      </a:endParaRPr>
                    </a:p>
                  </a:txBody>
                  <a:tcPr marL="90000" marR="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楷体" pitchFamily="49" charset="-122"/>
                          <a:ea typeface="楷体" pitchFamily="49" charset="-122"/>
                          <a:sym typeface="Symbol" pitchFamily="18" charset="2"/>
                        </a:rPr>
                        <a:t>{</a:t>
                      </a:r>
                      <a:r>
                        <a:rPr lang="en-US" altLang="zh-CN" sz="2000" dirty="0" err="1">
                          <a:solidFill>
                            <a:schemeClr val="tx1"/>
                          </a:solidFill>
                          <a:latin typeface="楷体" pitchFamily="49" charset="-122"/>
                          <a:ea typeface="楷体" pitchFamily="49" charset="-122"/>
                          <a:sym typeface="Symbol" pitchFamily="18" charset="2"/>
                        </a:rPr>
                        <a:t>T.type</a:t>
                      </a:r>
                      <a:r>
                        <a:rPr lang="en-US" altLang="zh-CN" sz="2000" dirty="0">
                          <a:solidFill>
                            <a:schemeClr val="tx1"/>
                          </a:solidFill>
                          <a:latin typeface="楷体" pitchFamily="49" charset="-122"/>
                          <a:ea typeface="楷体" pitchFamily="49" charset="-122"/>
                          <a:sym typeface="Symbol" pitchFamily="18" charset="2"/>
                        </a:rPr>
                        <a:t>:=</a:t>
                      </a:r>
                      <a:r>
                        <a:rPr lang="en-US" altLang="zh-CN" sz="2000" dirty="0" err="1">
                          <a:solidFill>
                            <a:schemeClr val="tx1"/>
                          </a:solidFill>
                          <a:latin typeface="楷体" pitchFamily="49" charset="-122"/>
                          <a:ea typeface="楷体" pitchFamily="49" charset="-122"/>
                          <a:sym typeface="Symbol" pitchFamily="18" charset="2"/>
                        </a:rPr>
                        <a:t>boolean</a:t>
                      </a:r>
                      <a:r>
                        <a:rPr lang="en-US" altLang="zh-CN" sz="2000" dirty="0">
                          <a:solidFill>
                            <a:schemeClr val="tx1"/>
                          </a:solidFill>
                          <a:latin typeface="楷体" pitchFamily="49" charset="-122"/>
                          <a:ea typeface="楷体" pitchFamily="49" charset="-122"/>
                          <a:sym typeface="Symbol" pitchFamily="18" charset="2"/>
                        </a:rPr>
                        <a:t>}</a:t>
                      </a: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075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楷体" pitchFamily="49" charset="-122"/>
                          <a:ea typeface="楷体" pitchFamily="49" charset="-122"/>
                          <a:sym typeface="Symbol" pitchFamily="18" charset="2"/>
                        </a:rPr>
                        <a:t>T</a:t>
                      </a:r>
                      <a:r>
                        <a:rPr lang="zh-CN" altLang="en-US" sz="2000" dirty="0">
                          <a:solidFill>
                            <a:schemeClr val="tx1"/>
                          </a:solidFill>
                          <a:latin typeface="楷体" pitchFamily="49" charset="-122"/>
                          <a:ea typeface="楷体" pitchFamily="49" charset="-122"/>
                          <a:sym typeface="Symbol" pitchFamily="18" charset="2"/>
                        </a:rPr>
                        <a:t></a:t>
                      </a:r>
                      <a:r>
                        <a:rPr lang="en-US" altLang="zh-CN" sz="2000" dirty="0">
                          <a:solidFill>
                            <a:schemeClr val="tx1"/>
                          </a:solidFill>
                          <a:latin typeface="楷体" pitchFamily="49" charset="-122"/>
                          <a:ea typeface="楷体" pitchFamily="49" charset="-122"/>
                          <a:sym typeface="Symbol" pitchFamily="18" charset="2"/>
                        </a:rPr>
                        <a:t>integer </a:t>
                      </a:r>
                      <a:endParaRPr lang="en-US" altLang="zh-CN" sz="2000" baseline="0" dirty="0">
                        <a:solidFill>
                          <a:schemeClr val="tx1"/>
                        </a:solidFill>
                        <a:latin typeface="楷体" pitchFamily="49" charset="-122"/>
                        <a:ea typeface="楷体" pitchFamily="49" charset="-122"/>
                        <a:sym typeface="Symbol" pitchFamily="18" charset="2"/>
                      </a:endParaRPr>
                    </a:p>
                  </a:txBody>
                  <a:tcPr marL="90000" marR="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楷体" pitchFamily="49" charset="-122"/>
                          <a:ea typeface="楷体" pitchFamily="49" charset="-122"/>
                          <a:sym typeface="Symbol" pitchFamily="18" charset="2"/>
                        </a:rPr>
                        <a:t>{</a:t>
                      </a:r>
                      <a:r>
                        <a:rPr lang="en-US" altLang="zh-CN" sz="2000" dirty="0" err="1">
                          <a:solidFill>
                            <a:schemeClr val="tx1"/>
                          </a:solidFill>
                          <a:latin typeface="楷体" pitchFamily="49" charset="-122"/>
                          <a:ea typeface="楷体" pitchFamily="49" charset="-122"/>
                          <a:sym typeface="Symbol" pitchFamily="18" charset="2"/>
                        </a:rPr>
                        <a:t>T.type</a:t>
                      </a:r>
                      <a:r>
                        <a:rPr lang="en-US" altLang="zh-CN" sz="2000" dirty="0">
                          <a:solidFill>
                            <a:schemeClr val="tx1"/>
                          </a:solidFill>
                          <a:latin typeface="楷体" pitchFamily="49" charset="-122"/>
                          <a:ea typeface="楷体" pitchFamily="49" charset="-122"/>
                          <a:sym typeface="Symbol" pitchFamily="18" charset="2"/>
                        </a:rPr>
                        <a:t>:=integer}</a:t>
                      </a: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3"/>
                  </a:ext>
                </a:extLst>
              </a:tr>
              <a:tr h="5537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楷体" pitchFamily="49" charset="-122"/>
                          <a:ea typeface="楷体" pitchFamily="49" charset="-122"/>
                          <a:sym typeface="Symbol" pitchFamily="18" charset="2"/>
                        </a:rPr>
                        <a:t>T</a:t>
                      </a:r>
                      <a:r>
                        <a:rPr lang="zh-CN" altLang="en-US" sz="2000" dirty="0">
                          <a:solidFill>
                            <a:schemeClr val="tx1"/>
                          </a:solidFill>
                          <a:latin typeface="楷体" pitchFamily="49" charset="-122"/>
                          <a:ea typeface="楷体" pitchFamily="49" charset="-122"/>
                          <a:sym typeface="Symbol" pitchFamily="18" charset="2"/>
                        </a:rPr>
                        <a:t></a:t>
                      </a:r>
                      <a:r>
                        <a:rPr lang="zh-CN" altLang="en-US" sz="2000" dirty="0">
                          <a:solidFill>
                            <a:schemeClr val="tx1"/>
                          </a:solidFill>
                          <a:latin typeface="Ebrima" pitchFamily="2" charset="0"/>
                          <a:ea typeface="楷体" pitchFamily="49" charset="-122"/>
                          <a:cs typeface="Ebrima" pitchFamily="2" charset="0"/>
                          <a:sym typeface="Symbol" pitchFamily="18" charset="2"/>
                        </a:rPr>
                        <a:t>↑</a:t>
                      </a:r>
                      <a:r>
                        <a:rPr lang="en-US" altLang="zh-CN" sz="2000" dirty="0">
                          <a:solidFill>
                            <a:schemeClr val="tx1"/>
                          </a:solidFill>
                          <a:latin typeface="楷体" pitchFamily="49" charset="-122"/>
                          <a:ea typeface="楷体" pitchFamily="49" charset="-122"/>
                          <a:sym typeface="Symbol" pitchFamily="18" charset="2"/>
                        </a:rPr>
                        <a:t>T</a:t>
                      </a:r>
                      <a:r>
                        <a:rPr lang="en-US" altLang="zh-CN" sz="2000" baseline="-25000" dirty="0">
                          <a:solidFill>
                            <a:schemeClr val="tx1"/>
                          </a:solidFill>
                          <a:latin typeface="楷体" pitchFamily="49" charset="-122"/>
                          <a:ea typeface="楷体" pitchFamily="49" charset="-122"/>
                          <a:sym typeface="Symbol" pitchFamily="18" charset="2"/>
                        </a:rPr>
                        <a:t>1</a:t>
                      </a:r>
                      <a:r>
                        <a:rPr lang="en-US" altLang="zh-CN" sz="2000" dirty="0">
                          <a:solidFill>
                            <a:srgbClr val="FF0000"/>
                          </a:solidFill>
                          <a:latin typeface="楷体" pitchFamily="49" charset="-122"/>
                          <a:ea typeface="楷体" pitchFamily="49" charset="-122"/>
                          <a:sym typeface="Symbol" pitchFamily="18" charset="2"/>
                        </a:rPr>
                        <a:t> </a:t>
                      </a:r>
                      <a:endParaRPr lang="en-US" altLang="zh-CN" sz="2000" baseline="0" dirty="0">
                        <a:solidFill>
                          <a:schemeClr val="tx1"/>
                        </a:solidFill>
                        <a:latin typeface="楷体" pitchFamily="49" charset="-122"/>
                        <a:ea typeface="楷体" pitchFamily="49" charset="-122"/>
                        <a:sym typeface="Symbol" pitchFamily="18" charset="2"/>
                      </a:endParaRPr>
                    </a:p>
                  </a:txBody>
                  <a:tcPr marL="90000" marR="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楷体" pitchFamily="49" charset="-122"/>
                          <a:ea typeface="楷体" pitchFamily="49" charset="-122"/>
                          <a:sym typeface="Symbol" pitchFamily="18" charset="2"/>
                        </a:rPr>
                        <a:t>{</a:t>
                      </a:r>
                      <a:r>
                        <a:rPr lang="en-US" altLang="zh-CN" sz="2000" dirty="0" err="1">
                          <a:solidFill>
                            <a:schemeClr val="tx1"/>
                          </a:solidFill>
                          <a:latin typeface="楷体" pitchFamily="49" charset="-122"/>
                          <a:ea typeface="楷体" pitchFamily="49" charset="-122"/>
                          <a:sym typeface="Symbol" pitchFamily="18" charset="2"/>
                        </a:rPr>
                        <a:t>T.type</a:t>
                      </a:r>
                      <a:r>
                        <a:rPr lang="en-US" altLang="zh-CN" sz="2000" dirty="0">
                          <a:solidFill>
                            <a:schemeClr val="tx1"/>
                          </a:solidFill>
                          <a:latin typeface="楷体" pitchFamily="49" charset="-122"/>
                          <a:ea typeface="楷体" pitchFamily="49" charset="-122"/>
                          <a:sym typeface="Symbol" pitchFamily="18" charset="2"/>
                        </a:rPr>
                        <a:t>:=pointer(T</a:t>
                      </a:r>
                      <a:r>
                        <a:rPr lang="en-US" altLang="zh-CN" sz="2000" baseline="-25000" dirty="0">
                          <a:solidFill>
                            <a:schemeClr val="tx1"/>
                          </a:solidFill>
                          <a:latin typeface="楷体" pitchFamily="49" charset="-122"/>
                          <a:ea typeface="楷体" pitchFamily="49" charset="-122"/>
                          <a:sym typeface="Symbol" pitchFamily="18" charset="2"/>
                        </a:rPr>
                        <a:t>1</a:t>
                      </a:r>
                      <a:r>
                        <a:rPr lang="en-US" altLang="zh-CN" sz="2000" dirty="0">
                          <a:solidFill>
                            <a:schemeClr val="tx1"/>
                          </a:solidFill>
                          <a:latin typeface="楷体" pitchFamily="49" charset="-122"/>
                          <a:ea typeface="楷体" pitchFamily="49" charset="-122"/>
                          <a:sym typeface="Symbol" pitchFamily="18" charset="2"/>
                        </a:rPr>
                        <a:t>.type)}</a:t>
                      </a: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5537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楷体" pitchFamily="49" charset="-122"/>
                          <a:ea typeface="楷体" pitchFamily="49" charset="-122"/>
                          <a:sym typeface="Symbol" pitchFamily="18" charset="2"/>
                        </a:rPr>
                        <a:t>T</a:t>
                      </a:r>
                      <a:r>
                        <a:rPr lang="zh-CN" altLang="en-US" sz="2000" dirty="0">
                          <a:solidFill>
                            <a:schemeClr val="tx1"/>
                          </a:solidFill>
                          <a:latin typeface="楷体" pitchFamily="49" charset="-122"/>
                          <a:ea typeface="楷体" pitchFamily="49" charset="-122"/>
                          <a:sym typeface="Symbol" pitchFamily="18" charset="2"/>
                        </a:rPr>
                        <a:t></a:t>
                      </a:r>
                      <a:r>
                        <a:rPr lang="en-US" altLang="zh-CN" sz="2000" dirty="0">
                          <a:solidFill>
                            <a:schemeClr val="tx1"/>
                          </a:solidFill>
                          <a:latin typeface="楷体" pitchFamily="49" charset="-122"/>
                          <a:ea typeface="楷体" pitchFamily="49" charset="-122"/>
                          <a:sym typeface="Symbol" pitchFamily="18" charset="2"/>
                        </a:rPr>
                        <a:t>array[num] of T</a:t>
                      </a:r>
                      <a:r>
                        <a:rPr lang="en-US" altLang="zh-CN" sz="2000" baseline="-25000" dirty="0">
                          <a:solidFill>
                            <a:schemeClr val="tx1"/>
                          </a:solidFill>
                          <a:latin typeface="楷体" pitchFamily="49" charset="-122"/>
                          <a:ea typeface="楷体" pitchFamily="49" charset="-122"/>
                          <a:sym typeface="Symbol" pitchFamily="18" charset="2"/>
                        </a:rPr>
                        <a:t>1</a:t>
                      </a:r>
                      <a:r>
                        <a:rPr lang="en-US" altLang="zh-CN" sz="2000" dirty="0">
                          <a:solidFill>
                            <a:schemeClr val="tx1"/>
                          </a:solidFill>
                          <a:latin typeface="楷体" pitchFamily="49" charset="-122"/>
                          <a:ea typeface="楷体" pitchFamily="49" charset="-122"/>
                          <a:sym typeface="Symbol" pitchFamily="18" charset="2"/>
                        </a:rPr>
                        <a:t> </a:t>
                      </a:r>
                      <a:endParaRPr lang="en-US" altLang="zh-CN" sz="2000" baseline="0" dirty="0">
                        <a:solidFill>
                          <a:schemeClr val="tx1"/>
                        </a:solidFill>
                        <a:latin typeface="楷体" pitchFamily="49" charset="-122"/>
                        <a:ea typeface="楷体" pitchFamily="49" charset="-122"/>
                        <a:sym typeface="Symbol" pitchFamily="18" charset="2"/>
                      </a:endParaRPr>
                    </a:p>
                  </a:txBody>
                  <a:tcPr marL="90000" marR="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楷体" pitchFamily="49" charset="-122"/>
                          <a:ea typeface="楷体" pitchFamily="49" charset="-122"/>
                          <a:sym typeface="Symbol" pitchFamily="18" charset="2"/>
                        </a:rPr>
                        <a:t>{</a:t>
                      </a:r>
                      <a:r>
                        <a:rPr lang="en-US" altLang="zh-CN" sz="2000" dirty="0" err="1">
                          <a:solidFill>
                            <a:schemeClr val="tx1"/>
                          </a:solidFill>
                          <a:latin typeface="楷体" pitchFamily="49" charset="-122"/>
                          <a:ea typeface="楷体" pitchFamily="49" charset="-122"/>
                          <a:sym typeface="Symbol" pitchFamily="18" charset="2"/>
                        </a:rPr>
                        <a:t>T.type</a:t>
                      </a:r>
                      <a:r>
                        <a:rPr lang="en-US" altLang="zh-CN" sz="2000" dirty="0">
                          <a:solidFill>
                            <a:schemeClr val="tx1"/>
                          </a:solidFill>
                          <a:latin typeface="楷体" pitchFamily="49" charset="-122"/>
                          <a:ea typeface="楷体" pitchFamily="49" charset="-122"/>
                          <a:sym typeface="Symbol" pitchFamily="18" charset="2"/>
                        </a:rPr>
                        <a:t>:=array(num.val,T</a:t>
                      </a:r>
                      <a:r>
                        <a:rPr lang="en-US" altLang="zh-CN" sz="2000" baseline="-25000" dirty="0">
                          <a:solidFill>
                            <a:schemeClr val="tx1"/>
                          </a:solidFill>
                          <a:latin typeface="楷体" pitchFamily="49" charset="-122"/>
                          <a:ea typeface="楷体" pitchFamily="49" charset="-122"/>
                          <a:sym typeface="Symbol" pitchFamily="18" charset="2"/>
                        </a:rPr>
                        <a:t>1</a:t>
                      </a:r>
                      <a:r>
                        <a:rPr lang="en-US" altLang="zh-CN" sz="2000" dirty="0">
                          <a:solidFill>
                            <a:schemeClr val="tx1"/>
                          </a:solidFill>
                          <a:latin typeface="楷体" pitchFamily="49" charset="-122"/>
                          <a:ea typeface="楷体" pitchFamily="49" charset="-122"/>
                          <a:sym typeface="Symbol" pitchFamily="18" charset="2"/>
                        </a:rPr>
                        <a:t>.type)}</a:t>
                      </a:r>
                      <a:endParaRPr lang="zh-CN" altLang="en-US" sz="2000" dirty="0">
                        <a:solidFill>
                          <a:schemeClr val="tx1"/>
                        </a:solidFill>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3635"/>
            <a:ext cx="8229600" cy="747210"/>
          </a:xfrm>
        </p:spPr>
        <p:txBody>
          <a:bodyPr/>
          <a:lstStyle/>
          <a:p>
            <a:r>
              <a:rPr lang="zh-CN" altLang="en-US" dirty="0"/>
              <a:t>类型检查</a:t>
            </a:r>
            <a:r>
              <a:rPr lang="en-US" altLang="zh-CN" dirty="0"/>
              <a:t>-</a:t>
            </a:r>
            <a:r>
              <a:rPr lang="zh-CN" altLang="en-US" dirty="0"/>
              <a:t>表达式</a:t>
            </a:r>
          </a:p>
        </p:txBody>
      </p:sp>
      <p:sp>
        <p:nvSpPr>
          <p:cNvPr id="3" name="内容占位符 2"/>
          <p:cNvSpPr>
            <a:spLocks noGrp="1"/>
          </p:cNvSpPr>
          <p:nvPr>
            <p:ph idx="1"/>
          </p:nvPr>
        </p:nvSpPr>
        <p:spPr>
          <a:xfrm>
            <a:off x="521550" y="908720"/>
            <a:ext cx="8229600" cy="752693"/>
          </a:xfrm>
        </p:spPr>
        <p:txBody>
          <a:bodyPr>
            <a:noAutofit/>
          </a:bodyPr>
          <a:lstStyle/>
          <a:p>
            <a:r>
              <a:rPr lang="en-US" altLang="zh-CN" sz="2400" dirty="0"/>
              <a:t>C</a:t>
            </a:r>
            <a:r>
              <a:rPr lang="zh-CN" altLang="en-US" sz="2400" dirty="0"/>
              <a:t>语言类型系统不做</a:t>
            </a:r>
            <a:r>
              <a:rPr lang="en-US" altLang="zh-CN" sz="2400" dirty="0">
                <a:solidFill>
                  <a:schemeClr val="tx1"/>
                </a:solidFill>
                <a:sym typeface="Symbol" pitchFamily="18" charset="2"/>
              </a:rPr>
              <a:t>E</a:t>
            </a:r>
            <a:r>
              <a:rPr lang="en-US" altLang="zh-CN" sz="2400" baseline="-25000" dirty="0">
                <a:solidFill>
                  <a:schemeClr val="tx1"/>
                </a:solidFill>
                <a:sym typeface="Symbol" pitchFamily="18" charset="2"/>
              </a:rPr>
              <a:t>1</a:t>
            </a:r>
            <a:r>
              <a:rPr lang="en-US" altLang="zh-CN" sz="2400" dirty="0">
                <a:solidFill>
                  <a:schemeClr val="tx1"/>
                </a:solidFill>
                <a:sym typeface="Symbol" pitchFamily="18" charset="2"/>
              </a:rPr>
              <a:t>[E</a:t>
            </a:r>
            <a:r>
              <a:rPr lang="en-US" altLang="zh-CN" sz="2400" baseline="-25000" dirty="0">
                <a:solidFill>
                  <a:schemeClr val="tx1"/>
                </a:solidFill>
                <a:sym typeface="Symbol" pitchFamily="18" charset="2"/>
              </a:rPr>
              <a:t>2</a:t>
            </a:r>
            <a:r>
              <a:rPr lang="en-US" altLang="zh-CN" sz="2400" dirty="0">
                <a:solidFill>
                  <a:schemeClr val="tx1"/>
                </a:solidFill>
                <a:sym typeface="Symbol" pitchFamily="18" charset="2"/>
              </a:rPr>
              <a:t>]</a:t>
            </a:r>
            <a:r>
              <a:rPr lang="zh-CN" altLang="en-US" sz="2400" dirty="0"/>
              <a:t>越界检查，因此，编译器就没有这个检查。</a:t>
            </a:r>
          </a:p>
        </p:txBody>
      </p:sp>
      <p:sp>
        <p:nvSpPr>
          <p:cNvPr id="4" name="灯片编号占位符 3"/>
          <p:cNvSpPr>
            <a:spLocks noGrp="1"/>
          </p:cNvSpPr>
          <p:nvPr>
            <p:ph type="sldNum" sz="quarter" idx="12"/>
          </p:nvPr>
        </p:nvSpPr>
        <p:spPr>
          <a:xfrm>
            <a:off x="8423085" y="6394245"/>
            <a:ext cx="514400" cy="365125"/>
          </a:xfrm>
        </p:spPr>
        <p:txBody>
          <a:bodyPr/>
          <a:lstStyle/>
          <a:p>
            <a:fld id="{2A6D858B-1E97-4F06-B8D0-6BAC990F4689}" type="slidenum">
              <a:rPr lang="zh-CN" altLang="en-US" smtClean="0"/>
              <a:pPr/>
              <a:t>141</a:t>
            </a:fld>
            <a:endParaRPr lang="zh-CN" altLang="en-US" dirty="0"/>
          </a:p>
        </p:txBody>
      </p:sp>
      <p:graphicFrame>
        <p:nvGraphicFramePr>
          <p:cNvPr id="6" name="表格 5"/>
          <p:cNvGraphicFramePr>
            <a:graphicFrameLocks noGrp="1"/>
          </p:cNvGraphicFramePr>
          <p:nvPr/>
        </p:nvGraphicFramePr>
        <p:xfrm>
          <a:off x="656566" y="1898830"/>
          <a:ext cx="7965884" cy="4443084"/>
        </p:xfrm>
        <a:graphic>
          <a:graphicData uri="http://schemas.openxmlformats.org/drawingml/2006/table">
            <a:tbl>
              <a:tblPr/>
              <a:tblGrid>
                <a:gridCol w="1530170">
                  <a:extLst>
                    <a:ext uri="{9D8B030D-6E8A-4147-A177-3AD203B41FA5}">
                      <a16:colId xmlns:a16="http://schemas.microsoft.com/office/drawing/2014/main" val="20000"/>
                    </a:ext>
                  </a:extLst>
                </a:gridCol>
                <a:gridCol w="6435714">
                  <a:extLst>
                    <a:ext uri="{9D8B030D-6E8A-4147-A177-3AD203B41FA5}">
                      <a16:colId xmlns:a16="http://schemas.microsoft.com/office/drawing/2014/main" val="20001"/>
                    </a:ext>
                  </a:extLst>
                </a:gridCol>
              </a:tblGrid>
              <a:tr h="40757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aseline="0" dirty="0">
                          <a:solidFill>
                            <a:schemeClr val="tx1"/>
                          </a:solidFill>
                          <a:latin typeface="楷体" pitchFamily="49" charset="-122"/>
                          <a:ea typeface="楷体" pitchFamily="49" charset="-122"/>
                          <a:sym typeface="Symbol" pitchFamily="18" charset="2"/>
                        </a:rPr>
                        <a:t>产生式</a:t>
                      </a:r>
                      <a:endParaRPr lang="en-US" altLang="zh-CN" sz="2000" baseline="0" dirty="0">
                        <a:solidFill>
                          <a:schemeClr val="tx1"/>
                        </a:solidFill>
                        <a:latin typeface="楷体" pitchFamily="49" charset="-122"/>
                        <a:ea typeface="楷体" pitchFamily="49" charset="-122"/>
                        <a:sym typeface="Symbol" pitchFamily="18" charset="2"/>
                      </a:endParaRPr>
                    </a:p>
                  </a:txBody>
                  <a:tcPr marL="90000" marR="0" marT="46800" marB="46800" anchor="ct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aseline="0" dirty="0">
                          <a:solidFill>
                            <a:schemeClr val="tx1"/>
                          </a:solidFill>
                          <a:latin typeface="楷体" pitchFamily="49" charset="-122"/>
                          <a:ea typeface="楷体" pitchFamily="49" charset="-122"/>
                        </a:rPr>
                        <a:t>语义规则</a:t>
                      </a: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0"/>
                  </a:ext>
                </a:extLst>
              </a:tr>
              <a:tr h="4075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楷体" pitchFamily="49" charset="-122"/>
                          <a:ea typeface="楷体" pitchFamily="49" charset="-122"/>
                          <a:sym typeface="Symbol" pitchFamily="18" charset="2"/>
                        </a:rPr>
                        <a:t>E</a:t>
                      </a:r>
                      <a:r>
                        <a:rPr lang="zh-CN" altLang="en-US" sz="2000" dirty="0">
                          <a:solidFill>
                            <a:schemeClr val="tx1"/>
                          </a:solidFill>
                          <a:latin typeface="楷体" pitchFamily="49" charset="-122"/>
                          <a:ea typeface="楷体" pitchFamily="49" charset="-122"/>
                          <a:sym typeface="Symbol" pitchFamily="18" charset="2"/>
                        </a:rPr>
                        <a:t></a:t>
                      </a:r>
                      <a:r>
                        <a:rPr lang="en-US" altLang="zh-CN" sz="2000" dirty="0">
                          <a:solidFill>
                            <a:schemeClr val="tx1"/>
                          </a:solidFill>
                          <a:latin typeface="楷体" pitchFamily="49" charset="-122"/>
                          <a:ea typeface="楷体" pitchFamily="49" charset="-122"/>
                          <a:sym typeface="Symbol" pitchFamily="18" charset="2"/>
                        </a:rPr>
                        <a:t>truth</a:t>
                      </a:r>
                      <a:endParaRPr lang="en-US" altLang="zh-CN" sz="2000" baseline="0" dirty="0">
                        <a:solidFill>
                          <a:schemeClr val="tx1"/>
                        </a:solidFill>
                        <a:latin typeface="楷体" pitchFamily="49" charset="-122"/>
                        <a:ea typeface="楷体" pitchFamily="49" charset="-122"/>
                        <a:sym typeface="Symbol" pitchFamily="18" charset="2"/>
                      </a:endParaRPr>
                    </a:p>
                  </a:txBody>
                  <a:tcPr marL="90000" marR="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楷体" pitchFamily="49" charset="-122"/>
                          <a:ea typeface="楷体" pitchFamily="49" charset="-122"/>
                        </a:rPr>
                        <a:t>{</a:t>
                      </a:r>
                      <a:r>
                        <a:rPr lang="en-US" altLang="zh-CN" sz="2000" baseline="0" dirty="0" err="1">
                          <a:solidFill>
                            <a:schemeClr val="tx1"/>
                          </a:solidFill>
                          <a:latin typeface="楷体" pitchFamily="49" charset="-122"/>
                          <a:ea typeface="楷体" pitchFamily="49" charset="-122"/>
                        </a:rPr>
                        <a:t>E.type</a:t>
                      </a:r>
                      <a:r>
                        <a:rPr lang="en-US" altLang="zh-CN" sz="2000" baseline="0" dirty="0">
                          <a:solidFill>
                            <a:schemeClr val="tx1"/>
                          </a:solidFill>
                          <a:latin typeface="楷体" pitchFamily="49" charset="-122"/>
                          <a:ea typeface="楷体" pitchFamily="49" charset="-122"/>
                        </a:rPr>
                        <a:t>:=</a:t>
                      </a:r>
                      <a:r>
                        <a:rPr lang="en-US" altLang="zh-CN" sz="2000" baseline="0" dirty="0" err="1">
                          <a:solidFill>
                            <a:schemeClr val="tx1"/>
                          </a:solidFill>
                          <a:latin typeface="楷体" pitchFamily="49" charset="-122"/>
                          <a:ea typeface="楷体" pitchFamily="49" charset="-122"/>
                        </a:rPr>
                        <a:t>boolean</a:t>
                      </a:r>
                      <a:r>
                        <a:rPr lang="en-US" altLang="zh-CN" sz="2000" baseline="0" dirty="0">
                          <a:solidFill>
                            <a:schemeClr val="tx1"/>
                          </a:solidFill>
                          <a:latin typeface="楷体" pitchFamily="49" charset="-122"/>
                          <a:ea typeface="楷体" pitchFamily="49" charset="-122"/>
                        </a:rPr>
                        <a:t>}</a:t>
                      </a:r>
                      <a:endParaRPr lang="zh-CN" altLang="en-US" sz="2000" baseline="0" dirty="0">
                        <a:solidFill>
                          <a:schemeClr val="tx1"/>
                        </a:solidFill>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1"/>
                  </a:ext>
                </a:extLst>
              </a:tr>
              <a:tr h="4075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楷体" pitchFamily="49" charset="-122"/>
                          <a:ea typeface="楷体" pitchFamily="49" charset="-122"/>
                          <a:sym typeface="Symbol" pitchFamily="18" charset="2"/>
                        </a:rPr>
                        <a:t>E</a:t>
                      </a:r>
                      <a:r>
                        <a:rPr lang="zh-CN" altLang="en-US" sz="2000" dirty="0">
                          <a:solidFill>
                            <a:schemeClr val="tx1"/>
                          </a:solidFill>
                          <a:latin typeface="楷体" pitchFamily="49" charset="-122"/>
                          <a:ea typeface="楷体" pitchFamily="49" charset="-122"/>
                          <a:sym typeface="Symbol" pitchFamily="18" charset="2"/>
                        </a:rPr>
                        <a:t></a:t>
                      </a:r>
                      <a:r>
                        <a:rPr lang="en-US" altLang="zh-CN" sz="2000" dirty="0">
                          <a:solidFill>
                            <a:schemeClr val="tx1"/>
                          </a:solidFill>
                          <a:latin typeface="楷体" pitchFamily="49" charset="-122"/>
                          <a:ea typeface="楷体" pitchFamily="49" charset="-122"/>
                          <a:sym typeface="Symbol" pitchFamily="18" charset="2"/>
                        </a:rPr>
                        <a:t>num</a:t>
                      </a:r>
                      <a:endParaRPr lang="en-US" altLang="zh-CN" sz="2000" baseline="0" dirty="0">
                        <a:solidFill>
                          <a:schemeClr val="tx1"/>
                        </a:solidFill>
                        <a:latin typeface="楷体" pitchFamily="49" charset="-122"/>
                        <a:ea typeface="楷体" pitchFamily="49" charset="-122"/>
                        <a:sym typeface="Symbol" pitchFamily="18" charset="2"/>
                      </a:endParaRPr>
                    </a:p>
                  </a:txBody>
                  <a:tcPr marL="90000" marR="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楷体" pitchFamily="49" charset="-122"/>
                          <a:ea typeface="楷体" pitchFamily="49" charset="-122"/>
                        </a:rPr>
                        <a:t>{</a:t>
                      </a:r>
                      <a:r>
                        <a:rPr lang="en-US" altLang="zh-CN" sz="2000" baseline="0" dirty="0" err="1">
                          <a:solidFill>
                            <a:schemeClr val="tx1"/>
                          </a:solidFill>
                          <a:latin typeface="楷体" pitchFamily="49" charset="-122"/>
                          <a:ea typeface="楷体" pitchFamily="49" charset="-122"/>
                        </a:rPr>
                        <a:t>E.type</a:t>
                      </a:r>
                      <a:r>
                        <a:rPr lang="en-US" altLang="zh-CN" sz="2000" baseline="0" dirty="0">
                          <a:solidFill>
                            <a:schemeClr val="tx1"/>
                          </a:solidFill>
                          <a:latin typeface="楷体" pitchFamily="49" charset="-122"/>
                          <a:ea typeface="楷体" pitchFamily="49" charset="-122"/>
                        </a:rPr>
                        <a:t>:=integer}</a:t>
                      </a:r>
                      <a:endParaRPr lang="zh-CN" altLang="en-US" sz="2000" baseline="0" dirty="0">
                        <a:solidFill>
                          <a:schemeClr val="tx1"/>
                        </a:solidFill>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075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楷体" pitchFamily="49" charset="-122"/>
                          <a:ea typeface="楷体" pitchFamily="49" charset="-122"/>
                          <a:sym typeface="Symbol" pitchFamily="18" charset="2"/>
                        </a:rPr>
                        <a:t>E</a:t>
                      </a:r>
                      <a:r>
                        <a:rPr lang="zh-CN" altLang="en-US" sz="2000" dirty="0">
                          <a:solidFill>
                            <a:schemeClr val="tx1"/>
                          </a:solidFill>
                          <a:latin typeface="楷体" pitchFamily="49" charset="-122"/>
                          <a:ea typeface="楷体" pitchFamily="49" charset="-122"/>
                          <a:sym typeface="Symbol" pitchFamily="18" charset="2"/>
                        </a:rPr>
                        <a:t></a:t>
                      </a:r>
                      <a:r>
                        <a:rPr lang="en-US" altLang="zh-CN" sz="2000" dirty="0">
                          <a:solidFill>
                            <a:schemeClr val="tx1"/>
                          </a:solidFill>
                          <a:latin typeface="楷体" pitchFamily="49" charset="-122"/>
                          <a:ea typeface="楷体" pitchFamily="49" charset="-122"/>
                          <a:sym typeface="Symbol" pitchFamily="18" charset="2"/>
                        </a:rPr>
                        <a:t>id</a:t>
                      </a:r>
                      <a:endParaRPr lang="en-US" altLang="zh-CN" sz="2000" baseline="0" dirty="0">
                        <a:solidFill>
                          <a:schemeClr val="tx1"/>
                        </a:solidFill>
                        <a:latin typeface="楷体" pitchFamily="49" charset="-122"/>
                        <a:ea typeface="楷体" pitchFamily="49" charset="-122"/>
                        <a:sym typeface="Symbol" pitchFamily="18" charset="2"/>
                      </a:endParaRPr>
                    </a:p>
                  </a:txBody>
                  <a:tcPr marL="90000" marR="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楷体" pitchFamily="49" charset="-122"/>
                          <a:ea typeface="楷体" pitchFamily="49" charset="-122"/>
                        </a:rPr>
                        <a:t>{</a:t>
                      </a:r>
                      <a:r>
                        <a:rPr lang="en-US" altLang="zh-CN" sz="2000" baseline="0" dirty="0" err="1">
                          <a:solidFill>
                            <a:schemeClr val="tx1"/>
                          </a:solidFill>
                          <a:latin typeface="楷体" pitchFamily="49" charset="-122"/>
                          <a:ea typeface="楷体" pitchFamily="49" charset="-122"/>
                        </a:rPr>
                        <a:t>E.type</a:t>
                      </a:r>
                      <a:r>
                        <a:rPr lang="en-US" altLang="zh-CN" sz="2000" baseline="0" dirty="0">
                          <a:solidFill>
                            <a:schemeClr val="tx1"/>
                          </a:solidFill>
                          <a:latin typeface="楷体" pitchFamily="49" charset="-122"/>
                          <a:ea typeface="楷体" pitchFamily="49" charset="-122"/>
                        </a:rPr>
                        <a:t>:=</a:t>
                      </a:r>
                      <a:r>
                        <a:rPr lang="en-US" altLang="zh-CN" sz="2000" baseline="0" dirty="0" err="1">
                          <a:solidFill>
                            <a:schemeClr val="tx1"/>
                          </a:solidFill>
                          <a:latin typeface="楷体" pitchFamily="49" charset="-122"/>
                          <a:ea typeface="楷体" pitchFamily="49" charset="-122"/>
                        </a:rPr>
                        <a:t>looup</a:t>
                      </a:r>
                      <a:r>
                        <a:rPr lang="en-US" altLang="zh-CN" sz="2000" baseline="0" dirty="0">
                          <a:solidFill>
                            <a:schemeClr val="tx1"/>
                          </a:solidFill>
                          <a:latin typeface="楷体" pitchFamily="49" charset="-122"/>
                          <a:ea typeface="楷体" pitchFamily="49" charset="-122"/>
                        </a:rPr>
                        <a:t>(</a:t>
                      </a:r>
                      <a:r>
                        <a:rPr lang="en-US" altLang="zh-CN" sz="2000" baseline="0" dirty="0" err="1">
                          <a:solidFill>
                            <a:schemeClr val="tx1"/>
                          </a:solidFill>
                          <a:latin typeface="楷体" pitchFamily="49" charset="-122"/>
                          <a:ea typeface="楷体" pitchFamily="49" charset="-122"/>
                        </a:rPr>
                        <a:t>id.entry</a:t>
                      </a:r>
                      <a:r>
                        <a:rPr lang="en-US" altLang="zh-CN" sz="2000" baseline="0" dirty="0">
                          <a:solidFill>
                            <a:schemeClr val="tx1"/>
                          </a:solidFill>
                          <a:latin typeface="楷体" pitchFamily="49" charset="-122"/>
                          <a:ea typeface="楷体" pitchFamily="49" charset="-122"/>
                        </a:rPr>
                        <a:t>)}</a:t>
                      </a:r>
                      <a:endParaRPr lang="zh-CN" altLang="en-US" sz="2000" baseline="0" dirty="0">
                        <a:solidFill>
                          <a:schemeClr val="tx1"/>
                        </a:solidFill>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3"/>
                  </a:ext>
                </a:extLst>
              </a:tr>
              <a:tr h="5537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楷体" pitchFamily="49" charset="-122"/>
                          <a:ea typeface="楷体" pitchFamily="49" charset="-122"/>
                          <a:sym typeface="Symbol" pitchFamily="18" charset="2"/>
                        </a:rPr>
                        <a:t>E</a:t>
                      </a:r>
                      <a:r>
                        <a:rPr lang="zh-CN" altLang="en-US" sz="2000" dirty="0">
                          <a:solidFill>
                            <a:schemeClr val="tx1"/>
                          </a:solidFill>
                          <a:latin typeface="楷体" pitchFamily="49" charset="-122"/>
                          <a:ea typeface="楷体" pitchFamily="49" charset="-122"/>
                          <a:sym typeface="Symbol" pitchFamily="18" charset="2"/>
                        </a:rPr>
                        <a:t></a:t>
                      </a:r>
                      <a:r>
                        <a:rPr lang="en-US" altLang="zh-CN" sz="2000" dirty="0">
                          <a:solidFill>
                            <a:schemeClr val="tx1"/>
                          </a:solidFill>
                          <a:latin typeface="楷体" pitchFamily="49" charset="-122"/>
                          <a:ea typeface="楷体" pitchFamily="49" charset="-122"/>
                          <a:sym typeface="Symbol" pitchFamily="18" charset="2"/>
                        </a:rPr>
                        <a:t>E</a:t>
                      </a:r>
                      <a:r>
                        <a:rPr lang="en-US" altLang="zh-CN" sz="2000" baseline="-25000" dirty="0">
                          <a:solidFill>
                            <a:schemeClr val="tx1"/>
                          </a:solidFill>
                          <a:latin typeface="楷体" pitchFamily="49" charset="-122"/>
                          <a:ea typeface="楷体" pitchFamily="49" charset="-122"/>
                          <a:sym typeface="Symbol" pitchFamily="18" charset="2"/>
                        </a:rPr>
                        <a:t>1</a:t>
                      </a:r>
                      <a:r>
                        <a:rPr lang="en-US" altLang="zh-CN" sz="2000" dirty="0">
                          <a:solidFill>
                            <a:schemeClr val="tx1"/>
                          </a:solidFill>
                          <a:latin typeface="楷体" pitchFamily="49" charset="-122"/>
                          <a:ea typeface="楷体" pitchFamily="49" charset="-122"/>
                          <a:sym typeface="Symbol" pitchFamily="18" charset="2"/>
                        </a:rPr>
                        <a:t> mod E</a:t>
                      </a:r>
                      <a:r>
                        <a:rPr lang="en-US" altLang="zh-CN" sz="2000" baseline="-25000" dirty="0">
                          <a:solidFill>
                            <a:schemeClr val="tx1"/>
                          </a:solidFill>
                          <a:latin typeface="楷体" pitchFamily="49" charset="-122"/>
                          <a:ea typeface="楷体" pitchFamily="49" charset="-122"/>
                          <a:sym typeface="Symbol" pitchFamily="18" charset="2"/>
                        </a:rPr>
                        <a:t>2</a:t>
                      </a:r>
                    </a:p>
                  </a:txBody>
                  <a:tcPr marL="90000" marR="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楷体" pitchFamily="49" charset="-122"/>
                          <a:ea typeface="楷体" pitchFamily="49" charset="-122"/>
                        </a:rPr>
                        <a:t>{</a:t>
                      </a:r>
                      <a:r>
                        <a:rPr lang="en-US" altLang="zh-CN" sz="2000" baseline="0" dirty="0" err="1">
                          <a:solidFill>
                            <a:schemeClr val="tx1"/>
                          </a:solidFill>
                          <a:latin typeface="楷体" pitchFamily="49" charset="-122"/>
                          <a:ea typeface="楷体" pitchFamily="49" charset="-122"/>
                        </a:rPr>
                        <a:t>E.type</a:t>
                      </a:r>
                      <a:r>
                        <a:rPr lang="en-US" altLang="zh-CN" sz="2000" baseline="0" dirty="0">
                          <a:solidFill>
                            <a:schemeClr val="tx1"/>
                          </a:solidFill>
                          <a:latin typeface="楷体" pitchFamily="49" charset="-122"/>
                          <a:ea typeface="楷体" pitchFamily="49" charset="-122"/>
                        </a:rPr>
                        <a:t>:=if E</a:t>
                      </a:r>
                      <a:r>
                        <a:rPr lang="en-US" altLang="zh-CN" sz="2000" baseline="-25000" dirty="0">
                          <a:solidFill>
                            <a:schemeClr val="tx1"/>
                          </a:solidFill>
                          <a:latin typeface="楷体" pitchFamily="49" charset="-122"/>
                          <a:ea typeface="楷体" pitchFamily="49" charset="-122"/>
                        </a:rPr>
                        <a:t>1</a:t>
                      </a:r>
                      <a:r>
                        <a:rPr lang="en-US" altLang="zh-CN" sz="2000" baseline="0" dirty="0">
                          <a:solidFill>
                            <a:schemeClr val="tx1"/>
                          </a:solidFill>
                          <a:latin typeface="楷体" pitchFamily="49" charset="-122"/>
                          <a:ea typeface="楷体" pitchFamily="49" charset="-122"/>
                        </a:rPr>
                        <a:t>.type=integer and E</a:t>
                      </a:r>
                      <a:r>
                        <a:rPr lang="en-US" altLang="zh-CN" sz="2000" baseline="-25000" dirty="0">
                          <a:solidFill>
                            <a:schemeClr val="tx1"/>
                          </a:solidFill>
                          <a:latin typeface="楷体" pitchFamily="49" charset="-122"/>
                          <a:ea typeface="楷体" pitchFamily="49" charset="-122"/>
                        </a:rPr>
                        <a:t>2</a:t>
                      </a:r>
                      <a:r>
                        <a:rPr lang="en-US" altLang="zh-CN" sz="2000" baseline="0" dirty="0">
                          <a:solidFill>
                            <a:schemeClr val="tx1"/>
                          </a:solidFill>
                          <a:latin typeface="楷体" pitchFamily="49" charset="-122"/>
                          <a:ea typeface="楷体" pitchFamily="49" charset="-122"/>
                        </a:rPr>
                        <a:t>.type=integer then integer else </a:t>
                      </a:r>
                      <a:r>
                        <a:rPr lang="en-US" altLang="zh-CN" sz="2000" baseline="0" dirty="0" err="1">
                          <a:solidFill>
                            <a:schemeClr val="tx1"/>
                          </a:solidFill>
                          <a:latin typeface="楷体" pitchFamily="49" charset="-122"/>
                          <a:ea typeface="楷体" pitchFamily="49" charset="-122"/>
                        </a:rPr>
                        <a:t>type_error</a:t>
                      </a:r>
                      <a:r>
                        <a:rPr lang="en-US" altLang="zh-CN" sz="2000" baseline="0" dirty="0">
                          <a:solidFill>
                            <a:schemeClr val="tx1"/>
                          </a:solidFill>
                          <a:latin typeface="楷体" pitchFamily="49" charset="-122"/>
                          <a:ea typeface="楷体" pitchFamily="49" charset="-122"/>
                        </a:rPr>
                        <a:t>}</a:t>
                      </a:r>
                      <a:endParaRPr lang="zh-CN" altLang="en-US" sz="2000" baseline="0" dirty="0">
                        <a:solidFill>
                          <a:schemeClr val="tx1"/>
                        </a:solidFill>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5537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楷体" pitchFamily="49" charset="-122"/>
                          <a:ea typeface="楷体" pitchFamily="49" charset="-122"/>
                          <a:sym typeface="Symbol" pitchFamily="18" charset="2"/>
                        </a:rPr>
                        <a:t>E</a:t>
                      </a:r>
                      <a:r>
                        <a:rPr lang="zh-CN" altLang="en-US" sz="2000" dirty="0">
                          <a:solidFill>
                            <a:schemeClr val="tx1"/>
                          </a:solidFill>
                          <a:latin typeface="楷体" pitchFamily="49" charset="-122"/>
                          <a:ea typeface="楷体" pitchFamily="49" charset="-122"/>
                          <a:sym typeface="Symbol" pitchFamily="18" charset="2"/>
                        </a:rPr>
                        <a:t></a:t>
                      </a:r>
                      <a:r>
                        <a:rPr lang="en-US" altLang="zh-CN" sz="2000" dirty="0">
                          <a:solidFill>
                            <a:schemeClr val="tx1"/>
                          </a:solidFill>
                          <a:latin typeface="楷体" pitchFamily="49" charset="-122"/>
                          <a:ea typeface="楷体" pitchFamily="49" charset="-122"/>
                          <a:sym typeface="Symbol" pitchFamily="18" charset="2"/>
                        </a:rPr>
                        <a:t>E</a:t>
                      </a:r>
                      <a:r>
                        <a:rPr lang="en-US" altLang="zh-CN" sz="2000" baseline="-25000" dirty="0">
                          <a:solidFill>
                            <a:schemeClr val="tx1"/>
                          </a:solidFill>
                          <a:latin typeface="楷体" pitchFamily="49" charset="-122"/>
                          <a:ea typeface="楷体" pitchFamily="49" charset="-122"/>
                          <a:sym typeface="Symbol" pitchFamily="18" charset="2"/>
                        </a:rPr>
                        <a:t>1</a:t>
                      </a:r>
                      <a:r>
                        <a:rPr lang="en-US" altLang="zh-CN" sz="2000" dirty="0">
                          <a:solidFill>
                            <a:schemeClr val="tx1"/>
                          </a:solidFill>
                          <a:latin typeface="楷体" pitchFamily="49" charset="-122"/>
                          <a:ea typeface="楷体" pitchFamily="49" charset="-122"/>
                          <a:sym typeface="Symbol" pitchFamily="18" charset="2"/>
                        </a:rPr>
                        <a:t>[E</a:t>
                      </a:r>
                      <a:r>
                        <a:rPr lang="en-US" altLang="zh-CN" sz="2000" baseline="-25000" dirty="0">
                          <a:solidFill>
                            <a:schemeClr val="tx1"/>
                          </a:solidFill>
                          <a:latin typeface="楷体" pitchFamily="49" charset="-122"/>
                          <a:ea typeface="楷体" pitchFamily="49" charset="-122"/>
                          <a:sym typeface="Symbol" pitchFamily="18" charset="2"/>
                        </a:rPr>
                        <a:t>2</a:t>
                      </a:r>
                      <a:r>
                        <a:rPr lang="en-US" altLang="zh-CN" sz="2000" dirty="0">
                          <a:solidFill>
                            <a:schemeClr val="tx1"/>
                          </a:solidFill>
                          <a:latin typeface="楷体" pitchFamily="49" charset="-122"/>
                          <a:ea typeface="楷体" pitchFamily="49" charset="-122"/>
                          <a:sym typeface="Symbol" pitchFamily="18" charset="2"/>
                        </a:rPr>
                        <a:t>]</a:t>
                      </a:r>
                      <a:endParaRPr lang="en-US" altLang="zh-CN" sz="2000" baseline="0" dirty="0">
                        <a:solidFill>
                          <a:schemeClr val="tx1"/>
                        </a:solidFill>
                        <a:latin typeface="楷体" pitchFamily="49" charset="-122"/>
                        <a:ea typeface="楷体" pitchFamily="49" charset="-122"/>
                        <a:sym typeface="Symbol" pitchFamily="18" charset="2"/>
                      </a:endParaRPr>
                    </a:p>
                  </a:txBody>
                  <a:tcPr marL="90000" marR="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楷体" pitchFamily="49" charset="-122"/>
                          <a:ea typeface="楷体" pitchFamily="49" charset="-122"/>
                        </a:rPr>
                        <a:t>{</a:t>
                      </a:r>
                      <a:r>
                        <a:rPr lang="en-US" altLang="zh-CN" sz="2000" baseline="0" dirty="0" err="1">
                          <a:solidFill>
                            <a:schemeClr val="tx1"/>
                          </a:solidFill>
                          <a:latin typeface="楷体" pitchFamily="49" charset="-122"/>
                          <a:ea typeface="楷体" pitchFamily="49" charset="-122"/>
                        </a:rPr>
                        <a:t>E.type</a:t>
                      </a:r>
                      <a:r>
                        <a:rPr lang="en-US" altLang="zh-CN" sz="2000" baseline="0" dirty="0">
                          <a:solidFill>
                            <a:schemeClr val="tx1"/>
                          </a:solidFill>
                          <a:latin typeface="楷体" pitchFamily="49" charset="-122"/>
                          <a:ea typeface="楷体" pitchFamily="49" charset="-122"/>
                        </a:rPr>
                        <a:t>:=if E</a:t>
                      </a:r>
                      <a:r>
                        <a:rPr lang="en-US" altLang="zh-CN" sz="2000" baseline="-25000" dirty="0">
                          <a:solidFill>
                            <a:schemeClr val="tx1"/>
                          </a:solidFill>
                          <a:latin typeface="楷体" pitchFamily="49" charset="-122"/>
                          <a:ea typeface="楷体" pitchFamily="49" charset="-122"/>
                        </a:rPr>
                        <a:t>2</a:t>
                      </a:r>
                      <a:r>
                        <a:rPr lang="en-US" altLang="zh-CN" sz="2000" baseline="0" dirty="0">
                          <a:solidFill>
                            <a:schemeClr val="tx1"/>
                          </a:solidFill>
                          <a:latin typeface="楷体" pitchFamily="49" charset="-122"/>
                          <a:ea typeface="楷体" pitchFamily="49" charset="-122"/>
                        </a:rPr>
                        <a:t>.type=integer and E</a:t>
                      </a:r>
                      <a:r>
                        <a:rPr lang="en-US" altLang="zh-CN" sz="2000" baseline="-25000" dirty="0">
                          <a:solidFill>
                            <a:schemeClr val="tx1"/>
                          </a:solidFill>
                          <a:latin typeface="楷体" pitchFamily="49" charset="-122"/>
                          <a:ea typeface="楷体" pitchFamily="49" charset="-122"/>
                        </a:rPr>
                        <a:t>1</a:t>
                      </a:r>
                      <a:r>
                        <a:rPr lang="en-US" altLang="zh-CN" sz="2000" baseline="0" dirty="0">
                          <a:solidFill>
                            <a:schemeClr val="tx1"/>
                          </a:solidFill>
                          <a:latin typeface="楷体" pitchFamily="49" charset="-122"/>
                          <a:ea typeface="楷体" pitchFamily="49" charset="-122"/>
                        </a:rPr>
                        <a:t>.type=array(</a:t>
                      </a:r>
                      <a:r>
                        <a:rPr lang="en-US" altLang="zh-CN" sz="2000" baseline="0" dirty="0" err="1">
                          <a:solidFill>
                            <a:schemeClr val="tx1"/>
                          </a:solidFill>
                          <a:latin typeface="楷体" pitchFamily="49" charset="-122"/>
                          <a:ea typeface="楷体" pitchFamily="49" charset="-122"/>
                        </a:rPr>
                        <a:t>s,t</a:t>
                      </a:r>
                      <a:r>
                        <a:rPr lang="en-US" altLang="zh-CN" sz="2000" baseline="0" dirty="0">
                          <a:solidFill>
                            <a:schemeClr val="tx1"/>
                          </a:solidFill>
                          <a:latin typeface="楷体" pitchFamily="49" charset="-122"/>
                          <a:ea typeface="楷体" pitchFamily="49" charset="-122"/>
                        </a:rPr>
                        <a:t>) then t else </a:t>
                      </a:r>
                      <a:r>
                        <a:rPr lang="en-US" altLang="zh-CN" sz="2000" baseline="0" dirty="0" err="1">
                          <a:solidFill>
                            <a:schemeClr val="tx1"/>
                          </a:solidFill>
                          <a:latin typeface="楷体" pitchFamily="49" charset="-122"/>
                          <a:ea typeface="楷体" pitchFamily="49" charset="-122"/>
                        </a:rPr>
                        <a:t>type_error</a:t>
                      </a:r>
                      <a:r>
                        <a:rPr lang="en-US" altLang="zh-CN" sz="2000" baseline="0" dirty="0">
                          <a:solidFill>
                            <a:schemeClr val="tx1"/>
                          </a:solidFill>
                          <a:latin typeface="楷体" pitchFamily="49" charset="-122"/>
                          <a:ea typeface="楷体" pitchFamily="49" charset="-122"/>
                        </a:rPr>
                        <a:t> }</a:t>
                      </a:r>
                      <a:endParaRPr lang="zh-CN" altLang="en-US" sz="2000" baseline="0" dirty="0">
                        <a:solidFill>
                          <a:schemeClr val="tx1"/>
                        </a:solidFill>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5"/>
                  </a:ext>
                </a:extLst>
              </a:tr>
              <a:tr h="5537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楷体" pitchFamily="49" charset="-122"/>
                          <a:ea typeface="楷体" pitchFamily="49" charset="-122"/>
                          <a:sym typeface="Symbol" pitchFamily="18" charset="2"/>
                        </a:rPr>
                        <a:t>E</a:t>
                      </a:r>
                      <a:r>
                        <a:rPr lang="zh-CN" altLang="en-US" sz="2000" dirty="0">
                          <a:solidFill>
                            <a:schemeClr val="tx1"/>
                          </a:solidFill>
                          <a:latin typeface="楷体" pitchFamily="49" charset="-122"/>
                          <a:ea typeface="楷体" pitchFamily="49" charset="-122"/>
                          <a:sym typeface="Symbol" pitchFamily="18" charset="2"/>
                        </a:rPr>
                        <a:t></a:t>
                      </a:r>
                      <a:r>
                        <a:rPr lang="en-US" altLang="zh-CN" sz="2000" dirty="0">
                          <a:solidFill>
                            <a:schemeClr val="tx1"/>
                          </a:solidFill>
                          <a:latin typeface="楷体" pitchFamily="49" charset="-122"/>
                          <a:ea typeface="楷体" pitchFamily="49" charset="-122"/>
                          <a:sym typeface="Symbol" pitchFamily="18" charset="2"/>
                        </a:rPr>
                        <a:t>E</a:t>
                      </a:r>
                      <a:r>
                        <a:rPr lang="en-US" altLang="zh-CN" sz="2000" baseline="-25000" dirty="0">
                          <a:solidFill>
                            <a:schemeClr val="tx1"/>
                          </a:solidFill>
                          <a:latin typeface="楷体" pitchFamily="49" charset="-122"/>
                          <a:ea typeface="楷体" pitchFamily="49" charset="-122"/>
                          <a:sym typeface="Symbol" pitchFamily="18" charset="2"/>
                        </a:rPr>
                        <a:t>1</a:t>
                      </a:r>
                      <a:r>
                        <a:rPr lang="zh-CN" altLang="en-US" sz="2000" dirty="0">
                          <a:solidFill>
                            <a:schemeClr val="tx1"/>
                          </a:solidFill>
                          <a:latin typeface="Ebrima" pitchFamily="2" charset="0"/>
                          <a:ea typeface="楷体" pitchFamily="49" charset="-122"/>
                          <a:cs typeface="Ebrima" pitchFamily="2" charset="0"/>
                          <a:sym typeface="Symbol" pitchFamily="18" charset="2"/>
                        </a:rPr>
                        <a:t>↑</a:t>
                      </a:r>
                      <a:endParaRPr lang="zh-CN" altLang="en-US" sz="2000" baseline="0" dirty="0">
                        <a:solidFill>
                          <a:schemeClr val="tx1"/>
                        </a:solidFill>
                        <a:latin typeface="楷体" pitchFamily="49" charset="-122"/>
                        <a:ea typeface="楷体" pitchFamily="49" charset="-122"/>
                      </a:endParaRPr>
                    </a:p>
                  </a:txBody>
                  <a:tcPr marL="90000" marR="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楷体" pitchFamily="49" charset="-122"/>
                          <a:ea typeface="楷体" pitchFamily="49" charset="-122"/>
                        </a:rPr>
                        <a:t>{</a:t>
                      </a:r>
                      <a:r>
                        <a:rPr lang="en-US" altLang="zh-CN" sz="2000" baseline="0" dirty="0" err="1">
                          <a:solidFill>
                            <a:schemeClr val="tx1"/>
                          </a:solidFill>
                          <a:latin typeface="楷体" pitchFamily="49" charset="-122"/>
                          <a:ea typeface="楷体" pitchFamily="49" charset="-122"/>
                        </a:rPr>
                        <a:t>E.type</a:t>
                      </a:r>
                      <a:r>
                        <a:rPr lang="en-US" altLang="zh-CN" sz="2000" baseline="0" dirty="0">
                          <a:solidFill>
                            <a:schemeClr val="tx1"/>
                          </a:solidFill>
                          <a:latin typeface="楷体" pitchFamily="49" charset="-122"/>
                          <a:ea typeface="楷体" pitchFamily="49" charset="-122"/>
                        </a:rPr>
                        <a:t>:=if E</a:t>
                      </a:r>
                      <a:r>
                        <a:rPr lang="en-US" altLang="zh-CN" sz="2000" baseline="-25000" dirty="0">
                          <a:solidFill>
                            <a:schemeClr val="tx1"/>
                          </a:solidFill>
                          <a:latin typeface="楷体" pitchFamily="49" charset="-122"/>
                          <a:ea typeface="楷体" pitchFamily="49" charset="-122"/>
                        </a:rPr>
                        <a:t>1</a:t>
                      </a:r>
                      <a:r>
                        <a:rPr lang="en-US" altLang="zh-CN" sz="2000" baseline="0" dirty="0">
                          <a:solidFill>
                            <a:schemeClr val="tx1"/>
                          </a:solidFill>
                          <a:latin typeface="楷体" pitchFamily="49" charset="-122"/>
                          <a:ea typeface="楷体" pitchFamily="49" charset="-122"/>
                        </a:rPr>
                        <a:t>.type=pointer(t) then t else </a:t>
                      </a:r>
                      <a:r>
                        <a:rPr lang="en-US" altLang="zh-CN" sz="2000" baseline="0" dirty="0" err="1">
                          <a:solidFill>
                            <a:schemeClr val="tx1"/>
                          </a:solidFill>
                          <a:latin typeface="楷体" pitchFamily="49" charset="-122"/>
                          <a:ea typeface="楷体" pitchFamily="49" charset="-122"/>
                        </a:rPr>
                        <a:t>type_error</a:t>
                      </a:r>
                      <a:r>
                        <a:rPr lang="en-US" altLang="zh-CN" sz="2000" baseline="0" dirty="0">
                          <a:solidFill>
                            <a:schemeClr val="tx1"/>
                          </a:solidFill>
                          <a:latin typeface="楷体" pitchFamily="49" charset="-122"/>
                          <a:ea typeface="楷体" pitchFamily="49" charset="-122"/>
                        </a:rPr>
                        <a:t>}</a:t>
                      </a:r>
                      <a:endParaRPr lang="zh-CN" altLang="en-US" sz="2000" baseline="0" dirty="0">
                        <a:solidFill>
                          <a:schemeClr val="tx1"/>
                        </a:solidFill>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5537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楷体" pitchFamily="49" charset="-122"/>
                          <a:ea typeface="楷体" pitchFamily="49" charset="-122"/>
                          <a:sym typeface="Symbol" pitchFamily="18" charset="2"/>
                        </a:rPr>
                        <a:t>E</a:t>
                      </a:r>
                      <a:r>
                        <a:rPr lang="zh-CN" altLang="en-US" sz="2000" dirty="0">
                          <a:solidFill>
                            <a:schemeClr val="tx1"/>
                          </a:solidFill>
                          <a:latin typeface="楷体" pitchFamily="49" charset="-122"/>
                          <a:ea typeface="楷体" pitchFamily="49" charset="-122"/>
                          <a:sym typeface="Symbol" pitchFamily="18" charset="2"/>
                        </a:rPr>
                        <a:t></a:t>
                      </a:r>
                      <a:r>
                        <a:rPr lang="en-US" altLang="zh-CN" sz="2000" dirty="0">
                          <a:solidFill>
                            <a:schemeClr val="tx1"/>
                          </a:solidFill>
                          <a:latin typeface="楷体" pitchFamily="49" charset="-122"/>
                          <a:ea typeface="楷体" pitchFamily="49" charset="-122"/>
                          <a:sym typeface="Symbol" pitchFamily="18" charset="2"/>
                        </a:rPr>
                        <a:t>E</a:t>
                      </a:r>
                      <a:r>
                        <a:rPr lang="en-US" altLang="zh-CN" sz="2000" baseline="-25000" dirty="0">
                          <a:solidFill>
                            <a:schemeClr val="tx1"/>
                          </a:solidFill>
                          <a:latin typeface="楷体" pitchFamily="49" charset="-122"/>
                          <a:ea typeface="楷体" pitchFamily="49" charset="-122"/>
                          <a:sym typeface="Symbol" pitchFamily="18" charset="2"/>
                        </a:rPr>
                        <a:t>1</a:t>
                      </a:r>
                      <a:r>
                        <a:rPr lang="en-US" altLang="zh-CN" sz="2000" dirty="0">
                          <a:solidFill>
                            <a:schemeClr val="tx1"/>
                          </a:solidFill>
                          <a:latin typeface="楷体" pitchFamily="49" charset="-122"/>
                          <a:ea typeface="楷体" pitchFamily="49" charset="-122"/>
                          <a:sym typeface="Symbol" pitchFamily="18" charset="2"/>
                        </a:rPr>
                        <a:t>(E</a:t>
                      </a:r>
                      <a:r>
                        <a:rPr lang="en-US" altLang="zh-CN" sz="2000" baseline="-25000" dirty="0">
                          <a:solidFill>
                            <a:schemeClr val="tx1"/>
                          </a:solidFill>
                          <a:latin typeface="楷体" pitchFamily="49" charset="-122"/>
                          <a:ea typeface="楷体" pitchFamily="49" charset="-122"/>
                          <a:sym typeface="Symbol" pitchFamily="18" charset="2"/>
                        </a:rPr>
                        <a:t>2</a:t>
                      </a:r>
                      <a:r>
                        <a:rPr lang="en-US" altLang="zh-CN" sz="2000" dirty="0">
                          <a:solidFill>
                            <a:schemeClr val="tx1"/>
                          </a:solidFill>
                          <a:latin typeface="楷体" pitchFamily="49" charset="-122"/>
                          <a:ea typeface="楷体" pitchFamily="49" charset="-122"/>
                          <a:sym typeface="Symbol" pitchFamily="18" charset="2"/>
                        </a:rPr>
                        <a:t>)</a:t>
                      </a:r>
                      <a:endParaRPr lang="zh-CN" altLang="en-US" sz="2000" baseline="0" dirty="0">
                        <a:solidFill>
                          <a:schemeClr val="tx1"/>
                        </a:solidFill>
                        <a:latin typeface="楷体" pitchFamily="49" charset="-122"/>
                        <a:ea typeface="楷体" pitchFamily="49" charset="-122"/>
                      </a:endParaRPr>
                    </a:p>
                  </a:txBody>
                  <a:tcPr marL="90000" marR="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楷体" pitchFamily="49" charset="-122"/>
                          <a:ea typeface="楷体" pitchFamily="49" charset="-122"/>
                        </a:rPr>
                        <a:t>{</a:t>
                      </a:r>
                      <a:r>
                        <a:rPr lang="en-US" altLang="zh-CN" sz="2000" baseline="0" dirty="0" err="1">
                          <a:solidFill>
                            <a:schemeClr val="tx1"/>
                          </a:solidFill>
                          <a:latin typeface="楷体" pitchFamily="49" charset="-122"/>
                          <a:ea typeface="楷体" pitchFamily="49" charset="-122"/>
                        </a:rPr>
                        <a:t>E.type</a:t>
                      </a:r>
                      <a:r>
                        <a:rPr lang="en-US" altLang="zh-CN" sz="2000" baseline="0" dirty="0">
                          <a:solidFill>
                            <a:schemeClr val="tx1"/>
                          </a:solidFill>
                          <a:latin typeface="楷体" pitchFamily="49" charset="-122"/>
                          <a:ea typeface="楷体" pitchFamily="49" charset="-122"/>
                        </a:rPr>
                        <a:t>:=if E</a:t>
                      </a:r>
                      <a:r>
                        <a:rPr lang="en-US" altLang="zh-CN" sz="2000" baseline="-25000" dirty="0">
                          <a:solidFill>
                            <a:schemeClr val="tx1"/>
                          </a:solidFill>
                          <a:latin typeface="楷体" pitchFamily="49" charset="-122"/>
                          <a:ea typeface="楷体" pitchFamily="49" charset="-122"/>
                        </a:rPr>
                        <a:t>2</a:t>
                      </a:r>
                      <a:r>
                        <a:rPr lang="en-US" altLang="zh-CN" sz="2000" baseline="0" dirty="0">
                          <a:solidFill>
                            <a:schemeClr val="tx1"/>
                          </a:solidFill>
                          <a:latin typeface="楷体" pitchFamily="49" charset="-122"/>
                          <a:ea typeface="楷体" pitchFamily="49" charset="-122"/>
                        </a:rPr>
                        <a:t>.type=s and E</a:t>
                      </a:r>
                      <a:r>
                        <a:rPr lang="en-US" altLang="zh-CN" sz="2000" baseline="-25000" dirty="0">
                          <a:solidFill>
                            <a:schemeClr val="tx1"/>
                          </a:solidFill>
                          <a:latin typeface="楷体" pitchFamily="49" charset="-122"/>
                          <a:ea typeface="楷体" pitchFamily="49" charset="-122"/>
                        </a:rPr>
                        <a:t>1</a:t>
                      </a:r>
                      <a:r>
                        <a:rPr lang="en-US" altLang="zh-CN" sz="2000" baseline="0" dirty="0">
                          <a:solidFill>
                            <a:schemeClr val="tx1"/>
                          </a:solidFill>
                          <a:latin typeface="楷体" pitchFamily="49" charset="-122"/>
                          <a:ea typeface="楷体" pitchFamily="49" charset="-122"/>
                        </a:rPr>
                        <a:t>.type=s</a:t>
                      </a:r>
                      <a:r>
                        <a:rPr lang="zh-CN" altLang="en-US" sz="2000" dirty="0">
                          <a:solidFill>
                            <a:schemeClr val="tx1"/>
                          </a:solidFill>
                          <a:latin typeface="楷体" pitchFamily="49" charset="-122"/>
                          <a:ea typeface="楷体" pitchFamily="49" charset="-122"/>
                          <a:sym typeface="Symbol" pitchFamily="18" charset="2"/>
                        </a:rPr>
                        <a:t></a:t>
                      </a:r>
                      <a:r>
                        <a:rPr lang="en-US" altLang="zh-CN" sz="2000" baseline="0" dirty="0">
                          <a:solidFill>
                            <a:schemeClr val="tx1"/>
                          </a:solidFill>
                          <a:latin typeface="楷体" pitchFamily="49" charset="-122"/>
                          <a:ea typeface="楷体" pitchFamily="49" charset="-122"/>
                        </a:rPr>
                        <a:t>t then t else </a:t>
                      </a:r>
                      <a:r>
                        <a:rPr lang="en-US" altLang="zh-CN" sz="2000" baseline="0" dirty="0" err="1">
                          <a:solidFill>
                            <a:schemeClr val="tx1"/>
                          </a:solidFill>
                          <a:latin typeface="楷体" pitchFamily="49" charset="-122"/>
                          <a:ea typeface="楷体" pitchFamily="49" charset="-122"/>
                        </a:rPr>
                        <a:t>type_error</a:t>
                      </a:r>
                      <a:r>
                        <a:rPr lang="en-US" altLang="zh-CN" sz="2000" baseline="0" dirty="0">
                          <a:solidFill>
                            <a:schemeClr val="tx1"/>
                          </a:solidFill>
                          <a:latin typeface="楷体" pitchFamily="49" charset="-122"/>
                          <a:ea typeface="楷体" pitchFamily="49" charset="-122"/>
                        </a:rPr>
                        <a:t>}</a:t>
                      </a:r>
                      <a:endParaRPr lang="zh-CN" altLang="en-US" sz="2000" baseline="0" dirty="0">
                        <a:solidFill>
                          <a:schemeClr val="tx1"/>
                        </a:solidFill>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3635"/>
            <a:ext cx="8229600" cy="679087"/>
          </a:xfrm>
        </p:spPr>
        <p:txBody>
          <a:bodyPr/>
          <a:lstStyle/>
          <a:p>
            <a:r>
              <a:rPr lang="zh-CN" altLang="en-US" dirty="0"/>
              <a:t>类型检查</a:t>
            </a:r>
            <a:r>
              <a:rPr lang="en-US" altLang="zh-CN" dirty="0"/>
              <a:t>-</a:t>
            </a:r>
            <a:r>
              <a:rPr lang="zh-CN" altLang="en-US" dirty="0"/>
              <a:t>语句</a:t>
            </a:r>
          </a:p>
        </p:txBody>
      </p:sp>
      <p:sp>
        <p:nvSpPr>
          <p:cNvPr id="3" name="内容占位符 2"/>
          <p:cNvSpPr>
            <a:spLocks noGrp="1"/>
          </p:cNvSpPr>
          <p:nvPr>
            <p:ph idx="1"/>
          </p:nvPr>
        </p:nvSpPr>
        <p:spPr>
          <a:xfrm>
            <a:off x="431540" y="953725"/>
            <a:ext cx="8229600" cy="1170130"/>
          </a:xfrm>
        </p:spPr>
        <p:txBody>
          <a:bodyPr>
            <a:noAutofit/>
          </a:bodyPr>
          <a:lstStyle/>
          <a:p>
            <a:r>
              <a:rPr lang="zh-CN" altLang="en-US" sz="2400" dirty="0"/>
              <a:t>只要类型系统设计好了，将它改写为翻译模式后便可运用于类型检查，它是依据逻辑关系进行的检查，可靠性是有保障的。</a:t>
            </a:r>
          </a:p>
        </p:txBody>
      </p:sp>
      <p:sp>
        <p:nvSpPr>
          <p:cNvPr id="4" name="灯片编号占位符 3"/>
          <p:cNvSpPr>
            <a:spLocks noGrp="1"/>
          </p:cNvSpPr>
          <p:nvPr>
            <p:ph type="sldNum" sz="quarter" idx="12"/>
          </p:nvPr>
        </p:nvSpPr>
        <p:spPr>
          <a:xfrm>
            <a:off x="7992380" y="6394245"/>
            <a:ext cx="694420" cy="365125"/>
          </a:xfrm>
        </p:spPr>
        <p:txBody>
          <a:bodyPr/>
          <a:lstStyle/>
          <a:p>
            <a:fld id="{2A6D858B-1E97-4F06-B8D0-6BAC990F4689}" type="slidenum">
              <a:rPr lang="zh-CN" altLang="en-US" smtClean="0"/>
              <a:pPr/>
              <a:t>142</a:t>
            </a:fld>
            <a:endParaRPr lang="zh-CN" altLang="en-US" dirty="0"/>
          </a:p>
        </p:txBody>
      </p:sp>
      <p:graphicFrame>
        <p:nvGraphicFramePr>
          <p:cNvPr id="6" name="表格 5"/>
          <p:cNvGraphicFramePr>
            <a:graphicFrameLocks noGrp="1"/>
          </p:cNvGraphicFramePr>
          <p:nvPr/>
        </p:nvGraphicFramePr>
        <p:xfrm>
          <a:off x="656566" y="2230387"/>
          <a:ext cx="7965884" cy="4078933"/>
        </p:xfrm>
        <a:graphic>
          <a:graphicData uri="http://schemas.openxmlformats.org/drawingml/2006/table">
            <a:tbl>
              <a:tblPr/>
              <a:tblGrid>
                <a:gridCol w="1530170">
                  <a:extLst>
                    <a:ext uri="{9D8B030D-6E8A-4147-A177-3AD203B41FA5}">
                      <a16:colId xmlns:a16="http://schemas.microsoft.com/office/drawing/2014/main" val="20000"/>
                    </a:ext>
                  </a:extLst>
                </a:gridCol>
                <a:gridCol w="6435714">
                  <a:extLst>
                    <a:ext uri="{9D8B030D-6E8A-4147-A177-3AD203B41FA5}">
                      <a16:colId xmlns:a16="http://schemas.microsoft.com/office/drawing/2014/main" val="20001"/>
                    </a:ext>
                  </a:extLst>
                </a:gridCol>
              </a:tblGrid>
              <a:tr h="40757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aseline="0" dirty="0">
                          <a:solidFill>
                            <a:schemeClr val="tx1"/>
                          </a:solidFill>
                          <a:latin typeface="楷体" pitchFamily="49" charset="-122"/>
                          <a:ea typeface="楷体" pitchFamily="49" charset="-122"/>
                          <a:sym typeface="Symbol" pitchFamily="18" charset="2"/>
                        </a:rPr>
                        <a:t>产生式</a:t>
                      </a:r>
                      <a:endParaRPr lang="en-US" altLang="zh-CN" sz="2000" baseline="0" dirty="0">
                        <a:solidFill>
                          <a:schemeClr val="tx1"/>
                        </a:solidFill>
                        <a:latin typeface="楷体" pitchFamily="49" charset="-122"/>
                        <a:ea typeface="楷体" pitchFamily="49" charset="-122"/>
                        <a:sym typeface="Symbol" pitchFamily="18" charset="2"/>
                      </a:endParaRPr>
                    </a:p>
                  </a:txBody>
                  <a:tcPr marL="90000" marR="0" marT="46800" marB="46800" anchor="ct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aseline="0" dirty="0">
                          <a:solidFill>
                            <a:schemeClr val="tx1"/>
                          </a:solidFill>
                          <a:latin typeface="楷体" pitchFamily="49" charset="-122"/>
                          <a:ea typeface="楷体" pitchFamily="49" charset="-122"/>
                        </a:rPr>
                        <a:t>语义规则</a:t>
                      </a: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0"/>
                  </a:ext>
                </a:extLst>
              </a:tr>
              <a:tr h="4075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楷体" pitchFamily="49" charset="-122"/>
                          <a:ea typeface="楷体" pitchFamily="49" charset="-122"/>
                          <a:sym typeface="Symbol" pitchFamily="18" charset="2"/>
                        </a:rPr>
                        <a:t>S</a:t>
                      </a:r>
                      <a:r>
                        <a:rPr lang="zh-CN" altLang="en-US" sz="2000" dirty="0">
                          <a:solidFill>
                            <a:schemeClr val="tx1"/>
                          </a:solidFill>
                          <a:latin typeface="楷体" pitchFamily="49" charset="-122"/>
                          <a:ea typeface="楷体" pitchFamily="49" charset="-122"/>
                          <a:sym typeface="Symbol" pitchFamily="18" charset="2"/>
                        </a:rPr>
                        <a:t></a:t>
                      </a:r>
                      <a:r>
                        <a:rPr lang="en-US" altLang="zh-CN" sz="2000" dirty="0">
                          <a:solidFill>
                            <a:schemeClr val="tx1"/>
                          </a:solidFill>
                          <a:latin typeface="楷体" pitchFamily="49" charset="-122"/>
                          <a:ea typeface="楷体" pitchFamily="49" charset="-122"/>
                          <a:sym typeface="Symbol" pitchFamily="18" charset="2"/>
                        </a:rPr>
                        <a:t>id:=E</a:t>
                      </a:r>
                      <a:endParaRPr lang="en-US" altLang="zh-CN" sz="2000" baseline="0" dirty="0">
                        <a:solidFill>
                          <a:schemeClr val="tx1"/>
                        </a:solidFill>
                        <a:latin typeface="楷体" pitchFamily="49" charset="-122"/>
                        <a:ea typeface="楷体" pitchFamily="49" charset="-122"/>
                        <a:sym typeface="Symbol" pitchFamily="18" charset="2"/>
                      </a:endParaRPr>
                    </a:p>
                  </a:txBody>
                  <a:tcPr marL="90000" marR="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楷体" pitchFamily="49" charset="-122"/>
                          <a:ea typeface="楷体" pitchFamily="49" charset="-122"/>
                        </a:rPr>
                        <a:t>{</a:t>
                      </a:r>
                      <a:r>
                        <a:rPr lang="en-US" altLang="zh-CN" sz="2000" baseline="0" dirty="0" err="1">
                          <a:solidFill>
                            <a:schemeClr val="tx1"/>
                          </a:solidFill>
                          <a:latin typeface="楷体" pitchFamily="49" charset="-122"/>
                          <a:ea typeface="楷体" pitchFamily="49" charset="-122"/>
                        </a:rPr>
                        <a:t>S.type</a:t>
                      </a:r>
                      <a:r>
                        <a:rPr lang="en-US" altLang="zh-CN" sz="2000" baseline="0" dirty="0">
                          <a:solidFill>
                            <a:schemeClr val="tx1"/>
                          </a:solidFill>
                          <a:latin typeface="楷体" pitchFamily="49" charset="-122"/>
                          <a:ea typeface="楷体" pitchFamily="49" charset="-122"/>
                        </a:rPr>
                        <a:t>:=if </a:t>
                      </a:r>
                      <a:r>
                        <a:rPr lang="en-US" altLang="zh-CN" sz="2000" baseline="0" dirty="0" err="1">
                          <a:solidFill>
                            <a:schemeClr val="tx1"/>
                          </a:solidFill>
                          <a:latin typeface="楷体" pitchFamily="49" charset="-122"/>
                          <a:ea typeface="楷体" pitchFamily="49" charset="-122"/>
                        </a:rPr>
                        <a:t>id.type</a:t>
                      </a:r>
                      <a:r>
                        <a:rPr lang="en-US" altLang="zh-CN" sz="2000" baseline="0" dirty="0">
                          <a:solidFill>
                            <a:schemeClr val="tx1"/>
                          </a:solidFill>
                          <a:latin typeface="楷体" pitchFamily="49" charset="-122"/>
                          <a:ea typeface="楷体" pitchFamily="49" charset="-122"/>
                        </a:rPr>
                        <a:t>=</a:t>
                      </a:r>
                      <a:r>
                        <a:rPr lang="en-US" altLang="zh-CN" sz="2000" baseline="0" dirty="0" err="1">
                          <a:solidFill>
                            <a:schemeClr val="tx1"/>
                          </a:solidFill>
                          <a:latin typeface="楷体" pitchFamily="49" charset="-122"/>
                          <a:ea typeface="楷体" pitchFamily="49" charset="-122"/>
                        </a:rPr>
                        <a:t>E.type</a:t>
                      </a:r>
                      <a:r>
                        <a:rPr lang="en-US" altLang="zh-CN" sz="2000" baseline="0" dirty="0">
                          <a:solidFill>
                            <a:schemeClr val="tx1"/>
                          </a:solidFill>
                          <a:latin typeface="楷体" pitchFamily="49" charset="-122"/>
                          <a:ea typeface="楷体" pitchFamily="49" charset="-122"/>
                        </a:rPr>
                        <a:t> and </a:t>
                      </a:r>
                      <a:r>
                        <a:rPr lang="en-US" altLang="zh-CN" sz="2000" baseline="0" dirty="0" err="1">
                          <a:solidFill>
                            <a:schemeClr val="tx1"/>
                          </a:solidFill>
                          <a:latin typeface="楷体" pitchFamily="49" charset="-122"/>
                          <a:ea typeface="楷体" pitchFamily="49" charset="-122"/>
                        </a:rPr>
                        <a:t>E.type</a:t>
                      </a:r>
                      <a:r>
                        <a:rPr lang="el-GR" altLang="zh-CN" sz="2000" dirty="0">
                          <a:latin typeface="楷体" pitchFamily="49" charset="-122"/>
                          <a:ea typeface="楷体" pitchFamily="49" charset="-122"/>
                        </a:rPr>
                        <a:t>∈</a:t>
                      </a: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boolean,integer</a:t>
                      </a:r>
                      <a:r>
                        <a:rPr lang="en-US" altLang="zh-CN" sz="2000" dirty="0">
                          <a:latin typeface="楷体" pitchFamily="49" charset="-122"/>
                          <a:ea typeface="楷体" pitchFamily="49" charset="-122"/>
                        </a:rPr>
                        <a:t>}</a:t>
                      </a:r>
                      <a:r>
                        <a:rPr lang="en-US" altLang="zh-CN" sz="2000" baseline="0" dirty="0">
                          <a:solidFill>
                            <a:schemeClr val="tx1"/>
                          </a:solidFill>
                          <a:latin typeface="楷体" pitchFamily="49" charset="-122"/>
                          <a:ea typeface="楷体" pitchFamily="49" charset="-122"/>
                        </a:rPr>
                        <a:t> then void else </a:t>
                      </a:r>
                      <a:r>
                        <a:rPr lang="en-US" altLang="zh-CN" sz="2000" baseline="0" dirty="0" err="1">
                          <a:solidFill>
                            <a:schemeClr val="tx1"/>
                          </a:solidFill>
                          <a:latin typeface="楷体" pitchFamily="49" charset="-122"/>
                          <a:ea typeface="楷体" pitchFamily="49" charset="-122"/>
                        </a:rPr>
                        <a:t>type_error</a:t>
                      </a:r>
                      <a:r>
                        <a:rPr lang="en-US" altLang="zh-CN" sz="2000" baseline="0" dirty="0">
                          <a:solidFill>
                            <a:schemeClr val="tx1"/>
                          </a:solidFill>
                          <a:latin typeface="楷体" pitchFamily="49" charset="-122"/>
                          <a:ea typeface="楷体" pitchFamily="49" charset="-122"/>
                        </a:rPr>
                        <a:t>}</a:t>
                      </a:r>
                      <a:endParaRPr lang="zh-CN" altLang="en-US" sz="2000" baseline="0" dirty="0">
                        <a:solidFill>
                          <a:schemeClr val="tx1"/>
                        </a:solidFill>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1"/>
                  </a:ext>
                </a:extLst>
              </a:tr>
              <a:tr h="4075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楷体" pitchFamily="49" charset="-122"/>
                          <a:ea typeface="楷体" pitchFamily="49" charset="-122"/>
                          <a:sym typeface="Symbol" pitchFamily="18" charset="2"/>
                        </a:rPr>
                        <a:t>S</a:t>
                      </a:r>
                      <a:r>
                        <a:rPr lang="zh-CN" altLang="en-US" sz="2000" dirty="0">
                          <a:solidFill>
                            <a:schemeClr val="tx1"/>
                          </a:solidFill>
                          <a:latin typeface="楷体" pitchFamily="49" charset="-122"/>
                          <a:ea typeface="楷体" pitchFamily="49" charset="-122"/>
                          <a:sym typeface="Symbol" pitchFamily="18" charset="2"/>
                        </a:rPr>
                        <a:t></a:t>
                      </a:r>
                      <a:r>
                        <a:rPr lang="en-US" altLang="zh-CN" sz="2000" dirty="0">
                          <a:solidFill>
                            <a:schemeClr val="tx1"/>
                          </a:solidFill>
                          <a:latin typeface="楷体" pitchFamily="49" charset="-122"/>
                          <a:ea typeface="楷体" pitchFamily="49" charset="-122"/>
                          <a:sym typeface="Symbol" pitchFamily="18" charset="2"/>
                        </a:rPr>
                        <a:t>if E then S</a:t>
                      </a:r>
                      <a:r>
                        <a:rPr lang="en-US" altLang="zh-CN" sz="2000" baseline="-25000" dirty="0">
                          <a:solidFill>
                            <a:schemeClr val="tx1"/>
                          </a:solidFill>
                          <a:latin typeface="楷体" pitchFamily="49" charset="-122"/>
                          <a:ea typeface="楷体" pitchFamily="49" charset="-122"/>
                          <a:sym typeface="Symbol" pitchFamily="18" charset="2"/>
                        </a:rPr>
                        <a:t>1</a:t>
                      </a:r>
                    </a:p>
                  </a:txBody>
                  <a:tcPr marL="90000" marR="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楷体" pitchFamily="49" charset="-122"/>
                          <a:ea typeface="楷体" pitchFamily="49" charset="-122"/>
                        </a:rPr>
                        <a:t>{</a:t>
                      </a:r>
                      <a:r>
                        <a:rPr lang="en-US" altLang="zh-CN" sz="2000" baseline="0" dirty="0" err="1">
                          <a:solidFill>
                            <a:schemeClr val="tx1"/>
                          </a:solidFill>
                          <a:latin typeface="楷体" pitchFamily="49" charset="-122"/>
                          <a:ea typeface="楷体" pitchFamily="49" charset="-122"/>
                        </a:rPr>
                        <a:t>S.type</a:t>
                      </a:r>
                      <a:r>
                        <a:rPr lang="en-US" altLang="zh-CN" sz="2000" baseline="0" dirty="0">
                          <a:solidFill>
                            <a:schemeClr val="tx1"/>
                          </a:solidFill>
                          <a:latin typeface="楷体" pitchFamily="49" charset="-122"/>
                          <a:ea typeface="楷体" pitchFamily="49" charset="-122"/>
                        </a:rPr>
                        <a:t>:=if </a:t>
                      </a:r>
                      <a:r>
                        <a:rPr lang="en-US" altLang="zh-CN" sz="2000" baseline="0" dirty="0" err="1">
                          <a:solidFill>
                            <a:schemeClr val="tx1"/>
                          </a:solidFill>
                          <a:latin typeface="楷体" pitchFamily="49" charset="-122"/>
                          <a:ea typeface="楷体" pitchFamily="49" charset="-122"/>
                        </a:rPr>
                        <a:t>E.type</a:t>
                      </a:r>
                      <a:r>
                        <a:rPr lang="en-US" altLang="zh-CN" sz="2000" baseline="0" dirty="0">
                          <a:solidFill>
                            <a:schemeClr val="tx1"/>
                          </a:solidFill>
                          <a:latin typeface="楷体" pitchFamily="49" charset="-122"/>
                          <a:ea typeface="楷体" pitchFamily="49" charset="-122"/>
                        </a:rPr>
                        <a:t>=</a:t>
                      </a:r>
                      <a:r>
                        <a:rPr lang="en-US" altLang="zh-CN" sz="2000" baseline="0" dirty="0" err="1">
                          <a:solidFill>
                            <a:schemeClr val="tx1"/>
                          </a:solidFill>
                          <a:latin typeface="楷体" pitchFamily="49" charset="-122"/>
                          <a:ea typeface="楷体" pitchFamily="49" charset="-122"/>
                        </a:rPr>
                        <a:t>boolean</a:t>
                      </a:r>
                      <a:r>
                        <a:rPr lang="en-US" altLang="zh-CN" sz="2000" baseline="0" dirty="0">
                          <a:solidFill>
                            <a:schemeClr val="tx1"/>
                          </a:solidFill>
                          <a:latin typeface="楷体" pitchFamily="49" charset="-122"/>
                          <a:ea typeface="楷体" pitchFamily="49" charset="-122"/>
                        </a:rPr>
                        <a:t> then S</a:t>
                      </a:r>
                      <a:r>
                        <a:rPr lang="en-US" altLang="zh-CN" sz="2000" baseline="-25000" dirty="0">
                          <a:solidFill>
                            <a:schemeClr val="tx1"/>
                          </a:solidFill>
                          <a:latin typeface="楷体" pitchFamily="49" charset="-122"/>
                          <a:ea typeface="楷体" pitchFamily="49" charset="-122"/>
                        </a:rPr>
                        <a:t>1</a:t>
                      </a:r>
                      <a:r>
                        <a:rPr lang="en-US" altLang="zh-CN" sz="2000" baseline="0" dirty="0">
                          <a:solidFill>
                            <a:schemeClr val="tx1"/>
                          </a:solidFill>
                          <a:latin typeface="楷体" pitchFamily="49" charset="-122"/>
                          <a:ea typeface="楷体" pitchFamily="49" charset="-122"/>
                        </a:rPr>
                        <a:t>.type else </a:t>
                      </a:r>
                      <a:r>
                        <a:rPr lang="en-US" altLang="zh-CN" sz="2000" baseline="0" dirty="0" err="1">
                          <a:solidFill>
                            <a:schemeClr val="tx1"/>
                          </a:solidFill>
                          <a:latin typeface="楷体" pitchFamily="49" charset="-122"/>
                          <a:ea typeface="楷体" pitchFamily="49" charset="-122"/>
                        </a:rPr>
                        <a:t>type_error</a:t>
                      </a:r>
                      <a:r>
                        <a:rPr lang="en-US" altLang="zh-CN" sz="2000" baseline="0" dirty="0">
                          <a:solidFill>
                            <a:schemeClr val="tx1"/>
                          </a:solidFill>
                          <a:latin typeface="楷体" pitchFamily="49" charset="-122"/>
                          <a:ea typeface="楷体" pitchFamily="49" charset="-122"/>
                        </a:rPr>
                        <a:t>}</a:t>
                      </a:r>
                      <a:endParaRPr lang="zh-CN" altLang="en-US" sz="2000" baseline="0" dirty="0">
                        <a:solidFill>
                          <a:schemeClr val="tx1"/>
                        </a:solidFill>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075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楷体" pitchFamily="49" charset="-122"/>
                          <a:ea typeface="楷体" pitchFamily="49" charset="-122"/>
                          <a:sym typeface="Symbol" pitchFamily="18" charset="2"/>
                        </a:rPr>
                        <a:t>S</a:t>
                      </a:r>
                      <a:r>
                        <a:rPr lang="zh-CN" altLang="en-US" sz="2000" dirty="0">
                          <a:solidFill>
                            <a:schemeClr val="tx1"/>
                          </a:solidFill>
                          <a:latin typeface="楷体" pitchFamily="49" charset="-122"/>
                          <a:ea typeface="楷体" pitchFamily="49" charset="-122"/>
                          <a:sym typeface="Symbol" pitchFamily="18" charset="2"/>
                        </a:rPr>
                        <a:t></a:t>
                      </a:r>
                      <a:r>
                        <a:rPr lang="en-US" altLang="zh-CN" sz="2000" dirty="0">
                          <a:solidFill>
                            <a:schemeClr val="tx1"/>
                          </a:solidFill>
                          <a:latin typeface="楷体" pitchFamily="49" charset="-122"/>
                          <a:ea typeface="楷体" pitchFamily="49" charset="-122"/>
                          <a:sym typeface="Symbol" pitchFamily="18" charset="2"/>
                        </a:rPr>
                        <a:t>while E do S</a:t>
                      </a:r>
                      <a:r>
                        <a:rPr lang="en-US" altLang="zh-CN" sz="2000" baseline="-25000" dirty="0">
                          <a:solidFill>
                            <a:schemeClr val="tx1"/>
                          </a:solidFill>
                          <a:latin typeface="楷体" pitchFamily="49" charset="-122"/>
                          <a:ea typeface="楷体" pitchFamily="49" charset="-122"/>
                          <a:sym typeface="Symbol" pitchFamily="18" charset="2"/>
                        </a:rPr>
                        <a:t>1</a:t>
                      </a:r>
                    </a:p>
                  </a:txBody>
                  <a:tcPr marL="90000" marR="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楷体" pitchFamily="49" charset="-122"/>
                          <a:ea typeface="楷体" pitchFamily="49" charset="-122"/>
                        </a:rPr>
                        <a:t>{</a:t>
                      </a:r>
                      <a:r>
                        <a:rPr lang="en-US" altLang="zh-CN" sz="2000" baseline="0" dirty="0" err="1">
                          <a:solidFill>
                            <a:schemeClr val="tx1"/>
                          </a:solidFill>
                          <a:latin typeface="楷体" pitchFamily="49" charset="-122"/>
                          <a:ea typeface="楷体" pitchFamily="49" charset="-122"/>
                        </a:rPr>
                        <a:t>S.type</a:t>
                      </a:r>
                      <a:r>
                        <a:rPr lang="en-US" altLang="zh-CN" sz="2000" baseline="0" dirty="0">
                          <a:solidFill>
                            <a:schemeClr val="tx1"/>
                          </a:solidFill>
                          <a:latin typeface="楷体" pitchFamily="49" charset="-122"/>
                          <a:ea typeface="楷体" pitchFamily="49" charset="-122"/>
                        </a:rPr>
                        <a:t>:=if </a:t>
                      </a:r>
                      <a:r>
                        <a:rPr lang="en-US" altLang="zh-CN" sz="2000" baseline="0" dirty="0" err="1">
                          <a:solidFill>
                            <a:schemeClr val="tx1"/>
                          </a:solidFill>
                          <a:latin typeface="楷体" pitchFamily="49" charset="-122"/>
                          <a:ea typeface="楷体" pitchFamily="49" charset="-122"/>
                        </a:rPr>
                        <a:t>E.type</a:t>
                      </a:r>
                      <a:r>
                        <a:rPr lang="en-US" altLang="zh-CN" sz="2000" baseline="0" dirty="0">
                          <a:solidFill>
                            <a:schemeClr val="tx1"/>
                          </a:solidFill>
                          <a:latin typeface="楷体" pitchFamily="49" charset="-122"/>
                          <a:ea typeface="楷体" pitchFamily="49" charset="-122"/>
                        </a:rPr>
                        <a:t>=</a:t>
                      </a:r>
                      <a:r>
                        <a:rPr lang="en-US" altLang="zh-CN" sz="2000" baseline="0" dirty="0" err="1">
                          <a:solidFill>
                            <a:schemeClr val="tx1"/>
                          </a:solidFill>
                          <a:latin typeface="楷体" pitchFamily="49" charset="-122"/>
                          <a:ea typeface="楷体" pitchFamily="49" charset="-122"/>
                        </a:rPr>
                        <a:t>boolean</a:t>
                      </a:r>
                      <a:r>
                        <a:rPr lang="en-US" altLang="zh-CN" sz="2000" baseline="0" dirty="0">
                          <a:solidFill>
                            <a:schemeClr val="tx1"/>
                          </a:solidFill>
                          <a:latin typeface="楷体" pitchFamily="49" charset="-122"/>
                          <a:ea typeface="楷体" pitchFamily="49" charset="-122"/>
                        </a:rPr>
                        <a:t> then S</a:t>
                      </a:r>
                      <a:r>
                        <a:rPr lang="en-US" altLang="zh-CN" sz="2000" baseline="-25000" dirty="0">
                          <a:solidFill>
                            <a:schemeClr val="tx1"/>
                          </a:solidFill>
                          <a:latin typeface="楷体" pitchFamily="49" charset="-122"/>
                          <a:ea typeface="楷体" pitchFamily="49" charset="-122"/>
                        </a:rPr>
                        <a:t>1</a:t>
                      </a:r>
                      <a:r>
                        <a:rPr lang="en-US" altLang="zh-CN" sz="2000" baseline="0" dirty="0">
                          <a:solidFill>
                            <a:schemeClr val="tx1"/>
                          </a:solidFill>
                          <a:latin typeface="楷体" pitchFamily="49" charset="-122"/>
                          <a:ea typeface="楷体" pitchFamily="49" charset="-122"/>
                        </a:rPr>
                        <a:t>.type else </a:t>
                      </a:r>
                      <a:r>
                        <a:rPr lang="en-US" altLang="zh-CN" sz="2000" baseline="0" dirty="0" err="1">
                          <a:solidFill>
                            <a:schemeClr val="tx1"/>
                          </a:solidFill>
                          <a:latin typeface="楷体" pitchFamily="49" charset="-122"/>
                          <a:ea typeface="楷体" pitchFamily="49" charset="-122"/>
                        </a:rPr>
                        <a:t>type_error</a:t>
                      </a:r>
                      <a:endParaRPr lang="zh-CN" altLang="en-US" sz="2000" baseline="0" dirty="0">
                        <a:solidFill>
                          <a:schemeClr val="tx1"/>
                        </a:solidFill>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3"/>
                  </a:ext>
                </a:extLst>
              </a:tr>
              <a:tr h="5537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楷体" pitchFamily="49" charset="-122"/>
                          <a:ea typeface="楷体" pitchFamily="49" charset="-122"/>
                          <a:sym typeface="Symbol" pitchFamily="18" charset="2"/>
                        </a:rPr>
                        <a:t>S</a:t>
                      </a:r>
                      <a:r>
                        <a:rPr lang="zh-CN" altLang="en-US" sz="2000" dirty="0">
                          <a:solidFill>
                            <a:schemeClr val="tx1"/>
                          </a:solidFill>
                          <a:latin typeface="楷体" pitchFamily="49" charset="-122"/>
                          <a:ea typeface="楷体" pitchFamily="49" charset="-122"/>
                          <a:sym typeface="Symbol" pitchFamily="18" charset="2"/>
                        </a:rPr>
                        <a:t></a:t>
                      </a:r>
                      <a:r>
                        <a:rPr lang="en-US" altLang="zh-CN" sz="2000" dirty="0">
                          <a:solidFill>
                            <a:schemeClr val="tx1"/>
                          </a:solidFill>
                          <a:latin typeface="楷体" pitchFamily="49" charset="-122"/>
                          <a:ea typeface="楷体" pitchFamily="49" charset="-122"/>
                          <a:sym typeface="Symbol" pitchFamily="18" charset="2"/>
                        </a:rPr>
                        <a:t>S</a:t>
                      </a:r>
                      <a:r>
                        <a:rPr lang="en-US" altLang="zh-CN" sz="2000" baseline="-25000" dirty="0">
                          <a:solidFill>
                            <a:schemeClr val="tx1"/>
                          </a:solidFill>
                          <a:latin typeface="楷体" pitchFamily="49" charset="-122"/>
                          <a:ea typeface="楷体" pitchFamily="49" charset="-122"/>
                          <a:sym typeface="Symbol" pitchFamily="18" charset="2"/>
                        </a:rPr>
                        <a:t>1</a:t>
                      </a:r>
                      <a:r>
                        <a:rPr lang="en-US" altLang="zh-CN" sz="2000" dirty="0">
                          <a:solidFill>
                            <a:schemeClr val="tx1"/>
                          </a:solidFill>
                          <a:latin typeface="楷体" pitchFamily="49" charset="-122"/>
                          <a:ea typeface="楷体" pitchFamily="49" charset="-122"/>
                          <a:sym typeface="Symbol" pitchFamily="18" charset="2"/>
                        </a:rPr>
                        <a:t>;S</a:t>
                      </a:r>
                      <a:r>
                        <a:rPr lang="en-US" altLang="zh-CN" sz="2000" baseline="-25000" dirty="0">
                          <a:solidFill>
                            <a:schemeClr val="tx1"/>
                          </a:solidFill>
                          <a:latin typeface="楷体" pitchFamily="49" charset="-122"/>
                          <a:ea typeface="楷体" pitchFamily="49" charset="-122"/>
                          <a:sym typeface="Symbol" pitchFamily="18" charset="2"/>
                        </a:rPr>
                        <a:t>2</a:t>
                      </a:r>
                    </a:p>
                  </a:txBody>
                  <a:tcPr marL="90000" marR="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楷体" pitchFamily="49" charset="-122"/>
                          <a:ea typeface="楷体" pitchFamily="49" charset="-122"/>
                        </a:rPr>
                        <a:t>{</a:t>
                      </a:r>
                      <a:r>
                        <a:rPr lang="en-US" altLang="zh-CN" sz="2000" baseline="0" dirty="0" err="1">
                          <a:solidFill>
                            <a:schemeClr val="tx1"/>
                          </a:solidFill>
                          <a:latin typeface="楷体" pitchFamily="49" charset="-122"/>
                          <a:ea typeface="楷体" pitchFamily="49" charset="-122"/>
                        </a:rPr>
                        <a:t>S.type</a:t>
                      </a:r>
                      <a:r>
                        <a:rPr lang="en-US" altLang="zh-CN" sz="2000" baseline="0" dirty="0">
                          <a:solidFill>
                            <a:schemeClr val="tx1"/>
                          </a:solidFill>
                          <a:latin typeface="楷体" pitchFamily="49" charset="-122"/>
                          <a:ea typeface="楷体" pitchFamily="49" charset="-122"/>
                        </a:rPr>
                        <a:t>:=if S</a:t>
                      </a:r>
                      <a:r>
                        <a:rPr lang="en-US" altLang="zh-CN" sz="2000" baseline="-25000" dirty="0">
                          <a:solidFill>
                            <a:schemeClr val="tx1"/>
                          </a:solidFill>
                          <a:latin typeface="楷体" pitchFamily="49" charset="-122"/>
                          <a:ea typeface="楷体" pitchFamily="49" charset="-122"/>
                        </a:rPr>
                        <a:t>1</a:t>
                      </a:r>
                      <a:r>
                        <a:rPr lang="en-US" altLang="zh-CN" sz="2000" baseline="0" dirty="0">
                          <a:solidFill>
                            <a:schemeClr val="tx1"/>
                          </a:solidFill>
                          <a:latin typeface="楷体" pitchFamily="49" charset="-122"/>
                          <a:ea typeface="楷体" pitchFamily="49" charset="-122"/>
                        </a:rPr>
                        <a:t>.type=void and S</a:t>
                      </a:r>
                      <a:r>
                        <a:rPr lang="en-US" altLang="zh-CN" sz="2000" baseline="-25000" dirty="0">
                          <a:solidFill>
                            <a:schemeClr val="tx1"/>
                          </a:solidFill>
                          <a:latin typeface="楷体" pitchFamily="49" charset="-122"/>
                          <a:ea typeface="楷体" pitchFamily="49" charset="-122"/>
                        </a:rPr>
                        <a:t>2</a:t>
                      </a:r>
                      <a:r>
                        <a:rPr lang="en-US" altLang="zh-CN" sz="2000" baseline="0" dirty="0">
                          <a:solidFill>
                            <a:schemeClr val="tx1"/>
                          </a:solidFill>
                          <a:latin typeface="楷体" pitchFamily="49" charset="-122"/>
                          <a:ea typeface="楷体" pitchFamily="49" charset="-122"/>
                        </a:rPr>
                        <a:t>.type=void then void else </a:t>
                      </a:r>
                      <a:r>
                        <a:rPr lang="en-US" altLang="zh-CN" sz="2000" baseline="0" dirty="0" err="1">
                          <a:solidFill>
                            <a:schemeClr val="tx1"/>
                          </a:solidFill>
                          <a:latin typeface="楷体" pitchFamily="49" charset="-122"/>
                          <a:ea typeface="楷体" pitchFamily="49" charset="-122"/>
                        </a:rPr>
                        <a:t>type_error</a:t>
                      </a:r>
                      <a:r>
                        <a:rPr lang="en-US" altLang="zh-CN" sz="2000" baseline="0" dirty="0">
                          <a:solidFill>
                            <a:schemeClr val="tx1"/>
                          </a:solidFill>
                          <a:latin typeface="楷体" pitchFamily="49" charset="-122"/>
                          <a:ea typeface="楷体" pitchFamily="49" charset="-122"/>
                        </a:rPr>
                        <a:t>}</a:t>
                      </a:r>
                      <a:endParaRPr lang="zh-CN" altLang="en-US" sz="2000" baseline="0" dirty="0">
                        <a:solidFill>
                          <a:schemeClr val="tx1"/>
                        </a:solidFill>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5537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楷体" pitchFamily="49" charset="-122"/>
                          <a:ea typeface="楷体" pitchFamily="49" charset="-122"/>
                          <a:sym typeface="Symbol" pitchFamily="18" charset="2"/>
                        </a:rPr>
                        <a:t>P</a:t>
                      </a:r>
                      <a:r>
                        <a:rPr lang="zh-CN" altLang="en-US" sz="2000" dirty="0">
                          <a:solidFill>
                            <a:schemeClr val="tx1"/>
                          </a:solidFill>
                          <a:latin typeface="楷体" pitchFamily="49" charset="-122"/>
                          <a:ea typeface="楷体" pitchFamily="49" charset="-122"/>
                          <a:sym typeface="Symbol" pitchFamily="18" charset="2"/>
                        </a:rPr>
                        <a:t></a:t>
                      </a:r>
                      <a:r>
                        <a:rPr lang="en-US" altLang="zh-CN" sz="2000" dirty="0">
                          <a:solidFill>
                            <a:schemeClr val="tx1"/>
                          </a:solidFill>
                          <a:latin typeface="楷体" pitchFamily="49" charset="-122"/>
                          <a:ea typeface="楷体" pitchFamily="49" charset="-122"/>
                          <a:sym typeface="Symbol" pitchFamily="18" charset="2"/>
                        </a:rPr>
                        <a:t>D;S</a:t>
                      </a:r>
                      <a:endParaRPr lang="en-US" altLang="zh-CN" sz="2000" baseline="0" dirty="0">
                        <a:solidFill>
                          <a:schemeClr val="tx1"/>
                        </a:solidFill>
                        <a:latin typeface="楷体" pitchFamily="49" charset="-122"/>
                        <a:ea typeface="楷体" pitchFamily="49" charset="-122"/>
                        <a:sym typeface="Symbol" pitchFamily="18" charset="2"/>
                      </a:endParaRPr>
                    </a:p>
                  </a:txBody>
                  <a:tcPr marL="90000" marR="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楷体" pitchFamily="49" charset="-122"/>
                          <a:ea typeface="楷体" pitchFamily="49" charset="-122"/>
                        </a:rPr>
                        <a:t>{</a:t>
                      </a:r>
                      <a:r>
                        <a:rPr lang="en-US" altLang="zh-CN" sz="2000" baseline="0" dirty="0" err="1">
                          <a:solidFill>
                            <a:schemeClr val="tx1"/>
                          </a:solidFill>
                          <a:latin typeface="楷体" pitchFamily="49" charset="-122"/>
                          <a:ea typeface="楷体" pitchFamily="49" charset="-122"/>
                        </a:rPr>
                        <a:t>P.type</a:t>
                      </a:r>
                      <a:r>
                        <a:rPr lang="en-US" altLang="zh-CN" sz="2000" baseline="0" dirty="0">
                          <a:solidFill>
                            <a:schemeClr val="tx1"/>
                          </a:solidFill>
                          <a:latin typeface="楷体" pitchFamily="49" charset="-122"/>
                          <a:ea typeface="楷体" pitchFamily="49" charset="-122"/>
                        </a:rPr>
                        <a:t>:=if </a:t>
                      </a:r>
                      <a:r>
                        <a:rPr lang="en-US" altLang="zh-CN" sz="2000" baseline="0" dirty="0" err="1">
                          <a:solidFill>
                            <a:schemeClr val="tx1"/>
                          </a:solidFill>
                          <a:latin typeface="楷体" pitchFamily="49" charset="-122"/>
                          <a:ea typeface="楷体" pitchFamily="49" charset="-122"/>
                        </a:rPr>
                        <a:t>S.type</a:t>
                      </a:r>
                      <a:r>
                        <a:rPr lang="en-US" altLang="zh-CN" sz="2000" baseline="0" dirty="0">
                          <a:solidFill>
                            <a:schemeClr val="tx1"/>
                          </a:solidFill>
                          <a:latin typeface="楷体" pitchFamily="49" charset="-122"/>
                          <a:ea typeface="楷体" pitchFamily="49" charset="-122"/>
                        </a:rPr>
                        <a:t>=void then void else </a:t>
                      </a:r>
                      <a:r>
                        <a:rPr lang="en-US" altLang="zh-CN" sz="2000" baseline="0" dirty="0" err="1">
                          <a:solidFill>
                            <a:schemeClr val="tx1"/>
                          </a:solidFill>
                          <a:latin typeface="楷体" pitchFamily="49" charset="-122"/>
                          <a:ea typeface="楷体" pitchFamily="49" charset="-122"/>
                        </a:rPr>
                        <a:t>type_error</a:t>
                      </a:r>
                      <a:r>
                        <a:rPr lang="en-US" altLang="zh-CN" sz="2000" baseline="0" dirty="0">
                          <a:solidFill>
                            <a:schemeClr val="tx1"/>
                          </a:solidFill>
                          <a:latin typeface="楷体" pitchFamily="49" charset="-122"/>
                          <a:ea typeface="楷体" pitchFamily="49" charset="-122"/>
                        </a:rPr>
                        <a:t>}</a:t>
                      </a:r>
                      <a:endParaRPr lang="zh-CN" altLang="en-US" sz="2000" baseline="0" dirty="0">
                        <a:solidFill>
                          <a:schemeClr val="tx1"/>
                        </a:solidFill>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类型检查</a:t>
            </a:r>
            <a:r>
              <a:rPr lang="en-US" altLang="zh-CN" dirty="0"/>
              <a:t>-</a:t>
            </a:r>
            <a:r>
              <a:rPr lang="zh-CN" altLang="en-US" dirty="0"/>
              <a:t>类型转换</a:t>
            </a:r>
          </a:p>
        </p:txBody>
      </p:sp>
      <p:sp>
        <p:nvSpPr>
          <p:cNvPr id="3" name="内容占位符 2"/>
          <p:cNvSpPr>
            <a:spLocks noGrp="1"/>
          </p:cNvSpPr>
          <p:nvPr>
            <p:ph idx="1"/>
          </p:nvPr>
        </p:nvSpPr>
        <p:spPr>
          <a:xfrm>
            <a:off x="521550" y="1493785"/>
            <a:ext cx="8229600" cy="585065"/>
          </a:xfrm>
        </p:spPr>
        <p:txBody>
          <a:bodyPr/>
          <a:lstStyle/>
          <a:p>
            <a:r>
              <a:rPr lang="zh-CN" altLang="en-US" dirty="0"/>
              <a:t>类型转换的结果类型可定义</a:t>
            </a:r>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143</a:t>
            </a:fld>
            <a:endParaRPr lang="zh-CN" altLang="en-US"/>
          </a:p>
        </p:txBody>
      </p:sp>
      <p:graphicFrame>
        <p:nvGraphicFramePr>
          <p:cNvPr id="6" name="表格 5"/>
          <p:cNvGraphicFramePr>
            <a:graphicFrameLocks noGrp="1"/>
          </p:cNvGraphicFramePr>
          <p:nvPr/>
        </p:nvGraphicFramePr>
        <p:xfrm>
          <a:off x="611560" y="2168860"/>
          <a:ext cx="7965884" cy="3646890"/>
        </p:xfrm>
        <a:graphic>
          <a:graphicData uri="http://schemas.openxmlformats.org/drawingml/2006/table">
            <a:tbl>
              <a:tblPr/>
              <a:tblGrid>
                <a:gridCol w="1530170">
                  <a:extLst>
                    <a:ext uri="{9D8B030D-6E8A-4147-A177-3AD203B41FA5}">
                      <a16:colId xmlns:a16="http://schemas.microsoft.com/office/drawing/2014/main" val="20000"/>
                    </a:ext>
                  </a:extLst>
                </a:gridCol>
                <a:gridCol w="6435714">
                  <a:extLst>
                    <a:ext uri="{9D8B030D-6E8A-4147-A177-3AD203B41FA5}">
                      <a16:colId xmlns:a16="http://schemas.microsoft.com/office/drawing/2014/main" val="20001"/>
                    </a:ext>
                  </a:extLst>
                </a:gridCol>
              </a:tblGrid>
              <a:tr h="8100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aseline="0" dirty="0">
                          <a:solidFill>
                            <a:schemeClr val="tx1"/>
                          </a:solidFill>
                          <a:latin typeface="楷体" pitchFamily="49" charset="-122"/>
                          <a:ea typeface="楷体" pitchFamily="49" charset="-122"/>
                          <a:sym typeface="Symbol" pitchFamily="18" charset="2"/>
                        </a:rPr>
                        <a:t>产生式</a:t>
                      </a:r>
                      <a:endParaRPr lang="en-US" altLang="zh-CN" sz="2000" baseline="0" dirty="0">
                        <a:solidFill>
                          <a:schemeClr val="tx1"/>
                        </a:solidFill>
                        <a:latin typeface="楷体" pitchFamily="49" charset="-122"/>
                        <a:ea typeface="楷体" pitchFamily="49" charset="-122"/>
                        <a:sym typeface="Symbol" pitchFamily="18" charset="2"/>
                      </a:endParaRPr>
                    </a:p>
                  </a:txBody>
                  <a:tcPr marL="90000" marR="0" marT="46800" marB="46800" anchor="ct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aseline="0" dirty="0">
                          <a:solidFill>
                            <a:schemeClr val="tx1"/>
                          </a:solidFill>
                          <a:latin typeface="楷体" pitchFamily="49" charset="-122"/>
                          <a:ea typeface="楷体" pitchFamily="49" charset="-122"/>
                        </a:rPr>
                        <a:t>语义规则</a:t>
                      </a: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0"/>
                  </a:ext>
                </a:extLst>
              </a:tr>
              <a:tr h="21938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楷体" pitchFamily="49" charset="-122"/>
                          <a:ea typeface="楷体" pitchFamily="49" charset="-122"/>
                          <a:sym typeface="Symbol" pitchFamily="18" charset="2"/>
                        </a:rPr>
                        <a:t>E</a:t>
                      </a:r>
                      <a:r>
                        <a:rPr lang="zh-CN" altLang="en-US" sz="2000" dirty="0">
                          <a:solidFill>
                            <a:schemeClr val="tx1"/>
                          </a:solidFill>
                          <a:latin typeface="楷体" pitchFamily="49" charset="-122"/>
                          <a:ea typeface="楷体" pitchFamily="49" charset="-122"/>
                          <a:sym typeface="Symbol" pitchFamily="18" charset="2"/>
                        </a:rPr>
                        <a:t></a:t>
                      </a:r>
                      <a:r>
                        <a:rPr lang="en-US" altLang="zh-CN" sz="2000" dirty="0">
                          <a:solidFill>
                            <a:schemeClr val="tx1"/>
                          </a:solidFill>
                          <a:latin typeface="楷体" pitchFamily="49" charset="-122"/>
                          <a:ea typeface="楷体" pitchFamily="49" charset="-122"/>
                          <a:sym typeface="Symbol" pitchFamily="18" charset="2"/>
                        </a:rPr>
                        <a:t>E</a:t>
                      </a:r>
                      <a:r>
                        <a:rPr lang="en-US" altLang="zh-CN" sz="2000" baseline="-25000" dirty="0">
                          <a:solidFill>
                            <a:schemeClr val="tx1"/>
                          </a:solidFill>
                          <a:latin typeface="楷体" pitchFamily="49" charset="-122"/>
                          <a:ea typeface="楷体" pitchFamily="49" charset="-122"/>
                          <a:sym typeface="Symbol" pitchFamily="18" charset="2"/>
                        </a:rPr>
                        <a:t>1</a:t>
                      </a:r>
                      <a:r>
                        <a:rPr lang="en-US" altLang="zh-CN" sz="2000" dirty="0">
                          <a:solidFill>
                            <a:schemeClr val="tx1"/>
                          </a:solidFill>
                          <a:latin typeface="楷体" pitchFamily="49" charset="-122"/>
                          <a:ea typeface="楷体" pitchFamily="49" charset="-122"/>
                          <a:sym typeface="Symbol" pitchFamily="18" charset="2"/>
                        </a:rPr>
                        <a:t> op E</a:t>
                      </a:r>
                      <a:r>
                        <a:rPr lang="en-US" altLang="zh-CN" sz="2000" baseline="-25000" dirty="0">
                          <a:solidFill>
                            <a:schemeClr val="tx1"/>
                          </a:solidFill>
                          <a:latin typeface="楷体" pitchFamily="49" charset="-122"/>
                          <a:ea typeface="楷体" pitchFamily="49" charset="-122"/>
                          <a:sym typeface="Symbol" pitchFamily="18" charset="2"/>
                        </a:rPr>
                        <a:t>2</a:t>
                      </a:r>
                    </a:p>
                  </a:txBody>
                  <a:tcPr marL="90000" marR="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1519238" marR="0" indent="-1519238"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楷体" pitchFamily="49" charset="-122"/>
                          <a:ea typeface="楷体" pitchFamily="49" charset="-122"/>
                        </a:rPr>
                        <a:t>{</a:t>
                      </a:r>
                      <a:r>
                        <a:rPr lang="en-US" altLang="zh-CN" sz="2000" baseline="0" dirty="0" err="1">
                          <a:solidFill>
                            <a:schemeClr val="tx1"/>
                          </a:solidFill>
                          <a:latin typeface="楷体" pitchFamily="49" charset="-122"/>
                          <a:ea typeface="楷体" pitchFamily="49" charset="-122"/>
                        </a:rPr>
                        <a:t>E.type</a:t>
                      </a:r>
                      <a:r>
                        <a:rPr lang="en-US" altLang="zh-CN" sz="2000" baseline="0" dirty="0">
                          <a:solidFill>
                            <a:schemeClr val="tx1"/>
                          </a:solidFill>
                          <a:latin typeface="楷体" pitchFamily="49" charset="-122"/>
                          <a:ea typeface="楷体" pitchFamily="49" charset="-122"/>
                        </a:rPr>
                        <a:t>:=if E</a:t>
                      </a:r>
                      <a:r>
                        <a:rPr lang="en-US" altLang="zh-CN" sz="2000" baseline="-25000" dirty="0">
                          <a:solidFill>
                            <a:schemeClr val="tx1"/>
                          </a:solidFill>
                          <a:latin typeface="楷体" pitchFamily="49" charset="-122"/>
                          <a:ea typeface="楷体" pitchFamily="49" charset="-122"/>
                        </a:rPr>
                        <a:t>1</a:t>
                      </a:r>
                      <a:r>
                        <a:rPr lang="en-US" altLang="zh-CN" sz="2000" baseline="0" dirty="0">
                          <a:solidFill>
                            <a:schemeClr val="tx1"/>
                          </a:solidFill>
                          <a:latin typeface="楷体" pitchFamily="49" charset="-122"/>
                          <a:ea typeface="楷体" pitchFamily="49" charset="-122"/>
                        </a:rPr>
                        <a:t>.type=integer and E</a:t>
                      </a:r>
                      <a:r>
                        <a:rPr lang="en-US" altLang="zh-CN" sz="2000" baseline="-25000" dirty="0">
                          <a:solidFill>
                            <a:schemeClr val="tx1"/>
                          </a:solidFill>
                          <a:latin typeface="楷体" pitchFamily="49" charset="-122"/>
                          <a:ea typeface="楷体" pitchFamily="49" charset="-122"/>
                        </a:rPr>
                        <a:t>2</a:t>
                      </a:r>
                      <a:r>
                        <a:rPr lang="en-US" altLang="zh-CN" sz="2000" baseline="0" dirty="0">
                          <a:solidFill>
                            <a:schemeClr val="tx1"/>
                          </a:solidFill>
                          <a:latin typeface="楷体" pitchFamily="49" charset="-122"/>
                          <a:ea typeface="楷体" pitchFamily="49" charset="-122"/>
                        </a:rPr>
                        <a:t>.type=integer then integer </a:t>
                      </a:r>
                    </a:p>
                    <a:p>
                      <a:pPr marL="1519238" marR="0" indent="-354013"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楷体" pitchFamily="49" charset="-122"/>
                          <a:ea typeface="楷体" pitchFamily="49" charset="-122"/>
                        </a:rPr>
                        <a:t>else if E</a:t>
                      </a:r>
                      <a:r>
                        <a:rPr lang="en-US" altLang="zh-CN" sz="2000" baseline="-25000" dirty="0">
                          <a:solidFill>
                            <a:schemeClr val="tx1"/>
                          </a:solidFill>
                          <a:latin typeface="楷体" pitchFamily="49" charset="-122"/>
                          <a:ea typeface="楷体" pitchFamily="49" charset="-122"/>
                        </a:rPr>
                        <a:t>1</a:t>
                      </a:r>
                      <a:r>
                        <a:rPr lang="en-US" altLang="zh-CN" sz="2000" baseline="0" dirty="0">
                          <a:solidFill>
                            <a:schemeClr val="tx1"/>
                          </a:solidFill>
                          <a:latin typeface="楷体" pitchFamily="49" charset="-122"/>
                          <a:ea typeface="楷体" pitchFamily="49" charset="-122"/>
                        </a:rPr>
                        <a:t>.type=integer and E</a:t>
                      </a:r>
                      <a:r>
                        <a:rPr lang="en-US" altLang="zh-CN" sz="2000" baseline="-25000" dirty="0">
                          <a:solidFill>
                            <a:schemeClr val="tx1"/>
                          </a:solidFill>
                          <a:latin typeface="楷体" pitchFamily="49" charset="-122"/>
                          <a:ea typeface="楷体" pitchFamily="49" charset="-122"/>
                        </a:rPr>
                        <a:t>2</a:t>
                      </a:r>
                      <a:r>
                        <a:rPr lang="en-US" altLang="zh-CN" sz="2000" baseline="0" dirty="0">
                          <a:solidFill>
                            <a:schemeClr val="tx1"/>
                          </a:solidFill>
                          <a:latin typeface="楷体" pitchFamily="49" charset="-122"/>
                          <a:ea typeface="楷体" pitchFamily="49" charset="-122"/>
                        </a:rPr>
                        <a:t>.type=real then real</a:t>
                      </a:r>
                    </a:p>
                    <a:p>
                      <a:pPr marL="1519238" marR="0" indent="-354013"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楷体" pitchFamily="49" charset="-122"/>
                          <a:ea typeface="楷体" pitchFamily="49" charset="-122"/>
                        </a:rPr>
                        <a:t>else if E</a:t>
                      </a:r>
                      <a:r>
                        <a:rPr lang="en-US" altLang="zh-CN" sz="2000" baseline="-25000" dirty="0">
                          <a:solidFill>
                            <a:schemeClr val="tx1"/>
                          </a:solidFill>
                          <a:latin typeface="楷体" pitchFamily="49" charset="-122"/>
                          <a:ea typeface="楷体" pitchFamily="49" charset="-122"/>
                        </a:rPr>
                        <a:t>1</a:t>
                      </a:r>
                      <a:r>
                        <a:rPr lang="en-US" altLang="zh-CN" sz="2000" baseline="0" dirty="0">
                          <a:solidFill>
                            <a:schemeClr val="tx1"/>
                          </a:solidFill>
                          <a:latin typeface="楷体" pitchFamily="49" charset="-122"/>
                          <a:ea typeface="楷体" pitchFamily="49" charset="-122"/>
                        </a:rPr>
                        <a:t>.type=real and E</a:t>
                      </a:r>
                      <a:r>
                        <a:rPr lang="en-US" altLang="zh-CN" sz="2000" baseline="-25000" dirty="0">
                          <a:solidFill>
                            <a:schemeClr val="tx1"/>
                          </a:solidFill>
                          <a:latin typeface="楷体" pitchFamily="49" charset="-122"/>
                          <a:ea typeface="楷体" pitchFamily="49" charset="-122"/>
                        </a:rPr>
                        <a:t>2</a:t>
                      </a:r>
                      <a:r>
                        <a:rPr lang="en-US" altLang="zh-CN" sz="2000" baseline="0" dirty="0">
                          <a:solidFill>
                            <a:schemeClr val="tx1"/>
                          </a:solidFill>
                          <a:latin typeface="楷体" pitchFamily="49" charset="-122"/>
                          <a:ea typeface="楷体" pitchFamily="49" charset="-122"/>
                        </a:rPr>
                        <a:t>.type=integer then real</a:t>
                      </a:r>
                    </a:p>
                    <a:p>
                      <a:pPr marL="1519238" marR="0" indent="-354013"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楷体" pitchFamily="49" charset="-122"/>
                          <a:ea typeface="楷体" pitchFamily="49" charset="-122"/>
                        </a:rPr>
                        <a:t>else if E</a:t>
                      </a:r>
                      <a:r>
                        <a:rPr lang="en-US" altLang="zh-CN" sz="2000" baseline="-25000" dirty="0">
                          <a:solidFill>
                            <a:schemeClr val="tx1"/>
                          </a:solidFill>
                          <a:latin typeface="楷体" pitchFamily="49" charset="-122"/>
                          <a:ea typeface="楷体" pitchFamily="49" charset="-122"/>
                        </a:rPr>
                        <a:t>1</a:t>
                      </a:r>
                      <a:r>
                        <a:rPr lang="en-US" altLang="zh-CN" sz="2000" baseline="0" dirty="0">
                          <a:solidFill>
                            <a:schemeClr val="tx1"/>
                          </a:solidFill>
                          <a:latin typeface="楷体" pitchFamily="49" charset="-122"/>
                          <a:ea typeface="楷体" pitchFamily="49" charset="-122"/>
                        </a:rPr>
                        <a:t>.type=real and E</a:t>
                      </a:r>
                      <a:r>
                        <a:rPr lang="en-US" altLang="zh-CN" sz="2000" baseline="-25000" dirty="0">
                          <a:solidFill>
                            <a:schemeClr val="tx1"/>
                          </a:solidFill>
                          <a:latin typeface="楷体" pitchFamily="49" charset="-122"/>
                          <a:ea typeface="楷体" pitchFamily="49" charset="-122"/>
                        </a:rPr>
                        <a:t>2</a:t>
                      </a:r>
                      <a:r>
                        <a:rPr lang="en-US" altLang="zh-CN" sz="2000" baseline="0" dirty="0">
                          <a:solidFill>
                            <a:schemeClr val="tx1"/>
                          </a:solidFill>
                          <a:latin typeface="楷体" pitchFamily="49" charset="-122"/>
                          <a:ea typeface="楷体" pitchFamily="49" charset="-122"/>
                        </a:rPr>
                        <a:t>.type=real then real</a:t>
                      </a:r>
                    </a:p>
                    <a:p>
                      <a:pPr marL="1165225"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楷体" pitchFamily="49" charset="-122"/>
                          <a:ea typeface="楷体" pitchFamily="49" charset="-122"/>
                        </a:rPr>
                        <a:t>else </a:t>
                      </a:r>
                      <a:r>
                        <a:rPr lang="en-US" altLang="zh-CN" sz="2000" baseline="0" dirty="0" err="1">
                          <a:solidFill>
                            <a:schemeClr val="tx1"/>
                          </a:solidFill>
                          <a:latin typeface="楷体" pitchFamily="49" charset="-122"/>
                          <a:ea typeface="楷体" pitchFamily="49" charset="-122"/>
                        </a:rPr>
                        <a:t>type_error</a:t>
                      </a:r>
                      <a:r>
                        <a:rPr lang="en-US" altLang="zh-CN" sz="2000" baseline="0" dirty="0">
                          <a:solidFill>
                            <a:schemeClr val="tx1"/>
                          </a:solidFill>
                          <a:latin typeface="楷体" pitchFamily="49" charset="-122"/>
                          <a:ea typeface="楷体" pitchFamily="49" charset="-122"/>
                        </a:rPr>
                        <a:t>   </a:t>
                      </a:r>
                      <a:endParaRPr lang="zh-CN" altLang="en-US" sz="2000" baseline="0" dirty="0">
                        <a:solidFill>
                          <a:schemeClr val="tx1"/>
                        </a:solidFill>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310642"/>
            <a:ext cx="8229600" cy="778098"/>
          </a:xfrm>
        </p:spPr>
        <p:txBody>
          <a:bodyPr/>
          <a:lstStyle/>
          <a:p>
            <a:r>
              <a:rPr lang="zh-CN" altLang="en-US" dirty="0"/>
              <a:t>一个简单的类型检查器</a:t>
            </a:r>
          </a:p>
        </p:txBody>
      </p:sp>
      <p:sp>
        <p:nvSpPr>
          <p:cNvPr id="3" name="内容占位符 2"/>
          <p:cNvSpPr>
            <a:spLocks noGrp="1"/>
          </p:cNvSpPr>
          <p:nvPr>
            <p:ph idx="1"/>
          </p:nvPr>
        </p:nvSpPr>
        <p:spPr>
          <a:xfrm>
            <a:off x="395536" y="1268760"/>
            <a:ext cx="8229600" cy="4887544"/>
          </a:xfrm>
        </p:spPr>
        <p:txBody>
          <a:bodyPr>
            <a:noAutofit/>
          </a:bodyPr>
          <a:lstStyle/>
          <a:p>
            <a:pPr>
              <a:lnSpc>
                <a:spcPct val="120000"/>
              </a:lnSpc>
            </a:pPr>
            <a:r>
              <a:rPr lang="zh-CN" altLang="en-US" sz="2400" dirty="0"/>
              <a:t>对于前述的简单语言</a:t>
            </a:r>
            <a:endParaRPr lang="en-US" altLang="zh-CN" sz="2400" dirty="0"/>
          </a:p>
          <a:p>
            <a:pPr marL="982663">
              <a:lnSpc>
                <a:spcPct val="120000"/>
              </a:lnSpc>
              <a:buNone/>
            </a:pPr>
            <a:endParaRPr lang="en-US" altLang="zh-CN" sz="2400" dirty="0"/>
          </a:p>
          <a:p>
            <a:pPr>
              <a:lnSpc>
                <a:spcPct val="120000"/>
              </a:lnSpc>
            </a:pPr>
            <a:endParaRPr lang="en-US" altLang="zh-CN" sz="2400" dirty="0"/>
          </a:p>
          <a:p>
            <a:pPr>
              <a:lnSpc>
                <a:spcPct val="120000"/>
              </a:lnSpc>
            </a:pPr>
            <a:endParaRPr lang="en-US" altLang="zh-CN" sz="2400" dirty="0"/>
          </a:p>
          <a:p>
            <a:pPr>
              <a:lnSpc>
                <a:spcPct val="120000"/>
              </a:lnSpc>
            </a:pPr>
            <a:endParaRPr lang="en-US" altLang="zh-CN" sz="2400" dirty="0"/>
          </a:p>
          <a:p>
            <a:pPr>
              <a:lnSpc>
                <a:spcPct val="120000"/>
              </a:lnSpc>
            </a:pPr>
            <a:endParaRPr lang="en-US" altLang="zh-CN" sz="2400" dirty="0"/>
          </a:p>
          <a:p>
            <a:pPr>
              <a:lnSpc>
                <a:spcPct val="120000"/>
              </a:lnSpc>
            </a:pPr>
            <a:r>
              <a:rPr lang="zh-CN" altLang="en-US" sz="2400" dirty="0"/>
              <a:t>有了推理规则表示的类型系统以及对应的翻译模式（用综合属性</a:t>
            </a:r>
            <a:r>
              <a:rPr lang="en-US" altLang="zh-CN" sz="2400" dirty="0"/>
              <a:t>type</a:t>
            </a:r>
            <a:r>
              <a:rPr lang="zh-CN" altLang="en-US" sz="2400" dirty="0"/>
              <a:t>保存类型表达式）。只要将翻译模式变成相应的程序，便实现了该语言的类型检查器。</a:t>
            </a:r>
            <a:endParaRPr lang="en-US" altLang="zh-CN" sz="2400" dirty="0"/>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144</a:t>
            </a:fld>
            <a:endParaRPr lang="zh-CN" altLang="en-US"/>
          </a:p>
        </p:txBody>
      </p:sp>
      <p:sp>
        <p:nvSpPr>
          <p:cNvPr id="7" name="矩形 6"/>
          <p:cNvSpPr/>
          <p:nvPr/>
        </p:nvSpPr>
        <p:spPr>
          <a:xfrm>
            <a:off x="791580" y="1972485"/>
            <a:ext cx="7650850" cy="25995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65113">
              <a:lnSpc>
                <a:spcPct val="110000"/>
              </a:lnSpc>
              <a:spcBef>
                <a:spcPts val="300"/>
              </a:spcBef>
              <a:spcAft>
                <a:spcPts val="600"/>
              </a:spcAft>
            </a:pPr>
            <a:r>
              <a:rPr lang="en-US" altLang="zh-CN" sz="2400" dirty="0">
                <a:solidFill>
                  <a:schemeClr val="tx1"/>
                </a:solidFill>
                <a:latin typeface="楷体" pitchFamily="49" charset="-122"/>
                <a:ea typeface="楷体" pitchFamily="49" charset="-122"/>
              </a:rPr>
              <a:t>P</a:t>
            </a:r>
            <a:r>
              <a:rPr lang="zh-CN" altLang="en-US" sz="2400" dirty="0">
                <a:solidFill>
                  <a:schemeClr val="tx1"/>
                </a:solidFill>
                <a:latin typeface="楷体" pitchFamily="49" charset="-122"/>
                <a:ea typeface="楷体" pitchFamily="49" charset="-122"/>
                <a:sym typeface="Symbol" pitchFamily="18" charset="2"/>
              </a:rPr>
              <a:t></a:t>
            </a:r>
            <a:r>
              <a:rPr lang="en-US" altLang="zh-CN" sz="2400" dirty="0">
                <a:solidFill>
                  <a:schemeClr val="tx1"/>
                </a:solidFill>
                <a:latin typeface="楷体" pitchFamily="49" charset="-122"/>
                <a:ea typeface="楷体" pitchFamily="49" charset="-122"/>
                <a:sym typeface="Symbol" pitchFamily="18" charset="2"/>
              </a:rPr>
              <a:t>D;S</a:t>
            </a:r>
          </a:p>
          <a:p>
            <a:pPr marL="265113">
              <a:lnSpc>
                <a:spcPct val="110000"/>
              </a:lnSpc>
              <a:spcBef>
                <a:spcPts val="300"/>
              </a:spcBef>
              <a:spcAft>
                <a:spcPts val="600"/>
              </a:spcAft>
            </a:pPr>
            <a:r>
              <a:rPr lang="en-US" altLang="zh-CN" sz="2400" dirty="0">
                <a:solidFill>
                  <a:schemeClr val="tx1"/>
                </a:solidFill>
                <a:latin typeface="楷体" pitchFamily="49" charset="-122"/>
                <a:ea typeface="楷体" pitchFamily="49" charset="-122"/>
                <a:sym typeface="Symbol" pitchFamily="18" charset="2"/>
              </a:rPr>
              <a:t>D</a:t>
            </a:r>
            <a:r>
              <a:rPr lang="zh-CN" altLang="en-US" sz="2400" dirty="0">
                <a:solidFill>
                  <a:schemeClr val="tx1"/>
                </a:solidFill>
                <a:latin typeface="楷体" pitchFamily="49" charset="-122"/>
                <a:ea typeface="楷体" pitchFamily="49" charset="-122"/>
                <a:sym typeface="Symbol" pitchFamily="18" charset="2"/>
              </a:rPr>
              <a:t></a:t>
            </a:r>
            <a:r>
              <a:rPr lang="en-US" altLang="zh-CN" sz="2400" dirty="0" err="1">
                <a:solidFill>
                  <a:schemeClr val="tx1"/>
                </a:solidFill>
                <a:latin typeface="楷体" pitchFamily="49" charset="-122"/>
                <a:ea typeface="楷体" pitchFamily="49" charset="-122"/>
                <a:sym typeface="Symbol" pitchFamily="18" charset="2"/>
              </a:rPr>
              <a:t>D;D</a:t>
            </a:r>
            <a:r>
              <a:rPr lang="en-US" altLang="zh-CN" sz="2400" dirty="0" err="1">
                <a:solidFill>
                  <a:srgbClr val="FF0000"/>
                </a:solidFill>
                <a:latin typeface="楷体" pitchFamily="49" charset="-122"/>
                <a:ea typeface="楷体" pitchFamily="49" charset="-122"/>
                <a:sym typeface="Symbol" pitchFamily="18" charset="2"/>
              </a:rPr>
              <a:t>|</a:t>
            </a:r>
            <a:r>
              <a:rPr lang="en-US" altLang="zh-CN" sz="2400" dirty="0" err="1">
                <a:solidFill>
                  <a:schemeClr val="tx1"/>
                </a:solidFill>
                <a:latin typeface="楷体" pitchFamily="49" charset="-122"/>
                <a:ea typeface="楷体" pitchFamily="49" charset="-122"/>
                <a:sym typeface="Symbol" pitchFamily="18" charset="2"/>
              </a:rPr>
              <a:t>id:T</a:t>
            </a:r>
            <a:endParaRPr lang="en-US" altLang="zh-CN" sz="2400" dirty="0">
              <a:solidFill>
                <a:schemeClr val="tx1"/>
              </a:solidFill>
              <a:latin typeface="楷体" pitchFamily="49" charset="-122"/>
              <a:ea typeface="楷体" pitchFamily="49" charset="-122"/>
              <a:sym typeface="Symbol" pitchFamily="18" charset="2"/>
            </a:endParaRPr>
          </a:p>
          <a:p>
            <a:pPr marL="265113">
              <a:lnSpc>
                <a:spcPct val="110000"/>
              </a:lnSpc>
              <a:spcBef>
                <a:spcPts val="300"/>
              </a:spcBef>
              <a:spcAft>
                <a:spcPts val="600"/>
              </a:spcAft>
            </a:pPr>
            <a:r>
              <a:rPr lang="en-US" altLang="zh-CN" sz="2400" dirty="0">
                <a:solidFill>
                  <a:schemeClr val="tx1"/>
                </a:solidFill>
                <a:latin typeface="楷体" pitchFamily="49" charset="-122"/>
                <a:ea typeface="楷体" pitchFamily="49" charset="-122"/>
                <a:sym typeface="Symbol" pitchFamily="18" charset="2"/>
              </a:rPr>
              <a:t>T</a:t>
            </a:r>
            <a:r>
              <a:rPr lang="zh-CN" altLang="en-US" sz="2400" dirty="0">
                <a:solidFill>
                  <a:schemeClr val="tx1"/>
                </a:solidFill>
                <a:latin typeface="楷体" pitchFamily="49" charset="-122"/>
                <a:ea typeface="楷体" pitchFamily="49" charset="-122"/>
                <a:sym typeface="Symbol" pitchFamily="18" charset="2"/>
              </a:rPr>
              <a:t></a:t>
            </a:r>
            <a:r>
              <a:rPr lang="en-US" altLang="zh-CN" sz="2400" dirty="0" err="1">
                <a:solidFill>
                  <a:schemeClr val="tx1"/>
                </a:solidFill>
                <a:latin typeface="楷体" pitchFamily="49" charset="-122"/>
                <a:ea typeface="楷体" pitchFamily="49" charset="-122"/>
                <a:sym typeface="Symbol" pitchFamily="18" charset="2"/>
              </a:rPr>
              <a:t>boolean</a:t>
            </a:r>
            <a:r>
              <a:rPr lang="en-US" altLang="zh-CN" sz="2400" dirty="0" err="1">
                <a:solidFill>
                  <a:srgbClr val="FF0000"/>
                </a:solidFill>
                <a:latin typeface="楷体" pitchFamily="49" charset="-122"/>
                <a:ea typeface="楷体" pitchFamily="49" charset="-122"/>
                <a:sym typeface="Symbol" pitchFamily="18" charset="2"/>
              </a:rPr>
              <a:t>|</a:t>
            </a:r>
            <a:r>
              <a:rPr lang="en-US" altLang="zh-CN" sz="2400" dirty="0" err="1">
                <a:solidFill>
                  <a:schemeClr val="tx1"/>
                </a:solidFill>
                <a:latin typeface="楷体" pitchFamily="49" charset="-122"/>
                <a:ea typeface="楷体" pitchFamily="49" charset="-122"/>
                <a:sym typeface="Symbol" pitchFamily="18" charset="2"/>
              </a:rPr>
              <a:t>integer</a:t>
            </a:r>
            <a:r>
              <a:rPr lang="en-US" altLang="zh-CN" sz="2400" dirty="0" err="1">
                <a:solidFill>
                  <a:srgbClr val="FF0000"/>
                </a:solidFill>
                <a:latin typeface="楷体" pitchFamily="49" charset="-122"/>
                <a:ea typeface="楷体" pitchFamily="49" charset="-122"/>
                <a:sym typeface="Symbol" pitchFamily="18" charset="2"/>
              </a:rPr>
              <a:t>|</a:t>
            </a:r>
            <a:r>
              <a:rPr lang="en-US" altLang="zh-CN" sz="2400" dirty="0" err="1">
                <a:solidFill>
                  <a:schemeClr val="tx1"/>
                </a:solidFill>
                <a:latin typeface="楷体" pitchFamily="49" charset="-122"/>
                <a:ea typeface="楷体" pitchFamily="49" charset="-122"/>
                <a:sym typeface="Symbol" pitchFamily="18" charset="2"/>
              </a:rPr>
              <a:t>array</a:t>
            </a:r>
            <a:r>
              <a:rPr lang="en-US" altLang="zh-CN" sz="2400" dirty="0">
                <a:solidFill>
                  <a:schemeClr val="tx1"/>
                </a:solidFill>
                <a:latin typeface="楷体" pitchFamily="49" charset="-122"/>
                <a:ea typeface="楷体" pitchFamily="49" charset="-122"/>
                <a:sym typeface="Symbol" pitchFamily="18" charset="2"/>
              </a:rPr>
              <a:t>[num]of T</a:t>
            </a:r>
            <a:r>
              <a:rPr lang="en-US" altLang="zh-CN" sz="2400" dirty="0">
                <a:solidFill>
                  <a:srgbClr val="FF0000"/>
                </a:solidFill>
                <a:latin typeface="楷体" pitchFamily="49" charset="-122"/>
                <a:ea typeface="楷体" pitchFamily="49" charset="-122"/>
                <a:sym typeface="Symbol" pitchFamily="18" charset="2"/>
              </a:rPr>
              <a:t>|</a:t>
            </a:r>
            <a:r>
              <a:rPr lang="zh-CN" altLang="en-US" sz="2400" dirty="0">
                <a:solidFill>
                  <a:schemeClr val="tx1"/>
                </a:solidFill>
                <a:latin typeface="Ebrima" pitchFamily="2" charset="0"/>
                <a:ea typeface="楷体" pitchFamily="49" charset="-122"/>
                <a:cs typeface="Ebrima" pitchFamily="2" charset="0"/>
                <a:sym typeface="Symbol" pitchFamily="18" charset="2"/>
              </a:rPr>
              <a:t>↑</a:t>
            </a:r>
            <a:r>
              <a:rPr lang="en-US" altLang="zh-CN" sz="2400" dirty="0">
                <a:solidFill>
                  <a:schemeClr val="tx1"/>
                </a:solidFill>
                <a:latin typeface="楷体" pitchFamily="49" charset="-122"/>
                <a:ea typeface="楷体" pitchFamily="49" charset="-122"/>
                <a:sym typeface="Symbol" pitchFamily="18" charset="2"/>
              </a:rPr>
              <a:t>T</a:t>
            </a:r>
            <a:r>
              <a:rPr lang="en-US" altLang="zh-CN" sz="2400" dirty="0">
                <a:solidFill>
                  <a:srgbClr val="FF0000"/>
                </a:solidFill>
                <a:latin typeface="楷体" pitchFamily="49" charset="-122"/>
                <a:ea typeface="楷体" pitchFamily="49" charset="-122"/>
                <a:sym typeface="Symbol" pitchFamily="18" charset="2"/>
              </a:rPr>
              <a:t>|</a:t>
            </a:r>
            <a:r>
              <a:rPr lang="en-US" altLang="zh-CN" sz="2400" dirty="0">
                <a:solidFill>
                  <a:schemeClr val="tx1"/>
                </a:solidFill>
                <a:latin typeface="楷体" pitchFamily="49" charset="-122"/>
                <a:ea typeface="楷体" pitchFamily="49" charset="-122"/>
                <a:sym typeface="Symbol" pitchFamily="18" charset="2"/>
              </a:rPr>
              <a:t>T</a:t>
            </a:r>
            <a:r>
              <a:rPr lang="zh-CN" altLang="en-US" sz="2400" dirty="0">
                <a:solidFill>
                  <a:schemeClr val="tx1"/>
                </a:solidFill>
                <a:latin typeface="楷体" pitchFamily="49" charset="-122"/>
                <a:ea typeface="楷体" pitchFamily="49" charset="-122"/>
                <a:sym typeface="Symbol" pitchFamily="18" charset="2"/>
              </a:rPr>
              <a:t>‘’</a:t>
            </a:r>
            <a:r>
              <a:rPr lang="en-US" altLang="zh-CN" sz="2400" dirty="0">
                <a:solidFill>
                  <a:schemeClr val="tx1"/>
                </a:solidFill>
                <a:latin typeface="楷体" pitchFamily="49" charset="-122"/>
                <a:ea typeface="楷体" pitchFamily="49" charset="-122"/>
                <a:sym typeface="Symbol" pitchFamily="18" charset="2"/>
              </a:rPr>
              <a:t>T</a:t>
            </a:r>
          </a:p>
          <a:p>
            <a:pPr marL="265113">
              <a:lnSpc>
                <a:spcPct val="110000"/>
              </a:lnSpc>
              <a:spcBef>
                <a:spcPts val="300"/>
              </a:spcBef>
              <a:spcAft>
                <a:spcPts val="600"/>
              </a:spcAft>
            </a:pPr>
            <a:r>
              <a:rPr lang="en-US" altLang="zh-CN" sz="2400" dirty="0">
                <a:solidFill>
                  <a:schemeClr val="tx1"/>
                </a:solidFill>
                <a:latin typeface="楷体" pitchFamily="49" charset="-122"/>
                <a:ea typeface="楷体" pitchFamily="49" charset="-122"/>
                <a:sym typeface="Symbol" pitchFamily="18" charset="2"/>
              </a:rPr>
              <a:t>S</a:t>
            </a:r>
            <a:r>
              <a:rPr lang="zh-CN" altLang="en-US" sz="2400" dirty="0">
                <a:solidFill>
                  <a:schemeClr val="tx1"/>
                </a:solidFill>
                <a:latin typeface="楷体" pitchFamily="49" charset="-122"/>
                <a:ea typeface="楷体" pitchFamily="49" charset="-122"/>
                <a:sym typeface="Symbol" pitchFamily="18" charset="2"/>
              </a:rPr>
              <a:t></a:t>
            </a:r>
            <a:r>
              <a:rPr lang="en-US" altLang="zh-CN" sz="2400" dirty="0">
                <a:solidFill>
                  <a:schemeClr val="tx1"/>
                </a:solidFill>
                <a:latin typeface="楷体" pitchFamily="49" charset="-122"/>
                <a:ea typeface="楷体" pitchFamily="49" charset="-122"/>
                <a:sym typeface="Symbol" pitchFamily="18" charset="2"/>
              </a:rPr>
              <a:t>id:=</a:t>
            </a:r>
            <a:r>
              <a:rPr lang="en-US" altLang="zh-CN" sz="2400" dirty="0" err="1">
                <a:solidFill>
                  <a:schemeClr val="tx1"/>
                </a:solidFill>
                <a:latin typeface="楷体" pitchFamily="49" charset="-122"/>
                <a:ea typeface="楷体" pitchFamily="49" charset="-122"/>
                <a:sym typeface="Symbol" pitchFamily="18" charset="2"/>
              </a:rPr>
              <a:t>E</a:t>
            </a:r>
            <a:r>
              <a:rPr lang="en-US" altLang="zh-CN" sz="2400" dirty="0" err="1">
                <a:solidFill>
                  <a:srgbClr val="FF0000"/>
                </a:solidFill>
                <a:latin typeface="楷体" pitchFamily="49" charset="-122"/>
                <a:ea typeface="楷体" pitchFamily="49" charset="-122"/>
                <a:sym typeface="Symbol" pitchFamily="18" charset="2"/>
              </a:rPr>
              <a:t>|</a:t>
            </a:r>
            <a:r>
              <a:rPr lang="en-US" altLang="zh-CN" sz="2400" dirty="0" err="1">
                <a:solidFill>
                  <a:schemeClr val="tx1"/>
                </a:solidFill>
                <a:latin typeface="楷体" pitchFamily="49" charset="-122"/>
                <a:ea typeface="楷体" pitchFamily="49" charset="-122"/>
                <a:sym typeface="Symbol" pitchFamily="18" charset="2"/>
              </a:rPr>
              <a:t>if</a:t>
            </a:r>
            <a:r>
              <a:rPr lang="en-US" altLang="zh-CN" sz="2400" dirty="0">
                <a:solidFill>
                  <a:schemeClr val="tx1"/>
                </a:solidFill>
                <a:latin typeface="楷体" pitchFamily="49" charset="-122"/>
                <a:ea typeface="楷体" pitchFamily="49" charset="-122"/>
                <a:sym typeface="Symbol" pitchFamily="18" charset="2"/>
              </a:rPr>
              <a:t> E then </a:t>
            </a:r>
            <a:r>
              <a:rPr lang="en-US" altLang="zh-CN" sz="2400" dirty="0" err="1">
                <a:solidFill>
                  <a:schemeClr val="tx1"/>
                </a:solidFill>
                <a:latin typeface="楷体" pitchFamily="49" charset="-122"/>
                <a:ea typeface="楷体" pitchFamily="49" charset="-122"/>
                <a:sym typeface="Symbol" pitchFamily="18" charset="2"/>
              </a:rPr>
              <a:t>S</a:t>
            </a:r>
            <a:r>
              <a:rPr lang="en-US" altLang="zh-CN" sz="2400" dirty="0" err="1">
                <a:solidFill>
                  <a:srgbClr val="FF0000"/>
                </a:solidFill>
                <a:latin typeface="楷体" pitchFamily="49" charset="-122"/>
                <a:ea typeface="楷体" pitchFamily="49" charset="-122"/>
                <a:sym typeface="Symbol" pitchFamily="18" charset="2"/>
              </a:rPr>
              <a:t>|</a:t>
            </a:r>
            <a:r>
              <a:rPr lang="en-US" altLang="zh-CN" sz="2400" dirty="0" err="1">
                <a:solidFill>
                  <a:schemeClr val="tx1"/>
                </a:solidFill>
                <a:latin typeface="楷体" pitchFamily="49" charset="-122"/>
                <a:ea typeface="楷体" pitchFamily="49" charset="-122"/>
                <a:sym typeface="Symbol" pitchFamily="18" charset="2"/>
              </a:rPr>
              <a:t>while</a:t>
            </a:r>
            <a:r>
              <a:rPr lang="en-US" altLang="zh-CN" sz="2400" dirty="0">
                <a:solidFill>
                  <a:schemeClr val="tx1"/>
                </a:solidFill>
                <a:latin typeface="楷体" pitchFamily="49" charset="-122"/>
                <a:ea typeface="楷体" pitchFamily="49" charset="-122"/>
                <a:sym typeface="Symbol" pitchFamily="18" charset="2"/>
              </a:rPr>
              <a:t> E do S</a:t>
            </a:r>
            <a:r>
              <a:rPr lang="en-US" altLang="zh-CN" sz="2400" dirty="0">
                <a:solidFill>
                  <a:srgbClr val="FF0000"/>
                </a:solidFill>
                <a:latin typeface="楷体" pitchFamily="49" charset="-122"/>
                <a:ea typeface="楷体" pitchFamily="49" charset="-122"/>
                <a:sym typeface="Symbol" pitchFamily="18" charset="2"/>
              </a:rPr>
              <a:t>|</a:t>
            </a:r>
            <a:r>
              <a:rPr lang="en-US" altLang="zh-CN" sz="2400" dirty="0">
                <a:solidFill>
                  <a:schemeClr val="tx1"/>
                </a:solidFill>
                <a:latin typeface="楷体" pitchFamily="49" charset="-122"/>
                <a:ea typeface="楷体" pitchFamily="49" charset="-122"/>
                <a:sym typeface="Symbol" pitchFamily="18" charset="2"/>
              </a:rPr>
              <a:t>S;S</a:t>
            </a:r>
          </a:p>
          <a:p>
            <a:pPr marL="265113">
              <a:lnSpc>
                <a:spcPct val="110000"/>
              </a:lnSpc>
              <a:spcBef>
                <a:spcPts val="300"/>
              </a:spcBef>
              <a:spcAft>
                <a:spcPts val="600"/>
              </a:spcAft>
            </a:pPr>
            <a:r>
              <a:rPr lang="en-US" altLang="zh-CN" sz="2400" dirty="0">
                <a:solidFill>
                  <a:schemeClr val="tx1"/>
                </a:solidFill>
                <a:latin typeface="楷体" pitchFamily="49" charset="-122"/>
                <a:ea typeface="楷体" pitchFamily="49" charset="-122"/>
                <a:sym typeface="Symbol" pitchFamily="18" charset="2"/>
              </a:rPr>
              <a:t>E</a:t>
            </a:r>
            <a:r>
              <a:rPr lang="zh-CN" altLang="en-US" sz="2400" dirty="0">
                <a:solidFill>
                  <a:schemeClr val="tx1"/>
                </a:solidFill>
                <a:latin typeface="楷体" pitchFamily="49" charset="-122"/>
                <a:ea typeface="楷体" pitchFamily="49" charset="-122"/>
                <a:sym typeface="Symbol" pitchFamily="18" charset="2"/>
              </a:rPr>
              <a:t></a:t>
            </a:r>
            <a:r>
              <a:rPr lang="en-US" altLang="zh-CN" sz="2400" dirty="0" err="1">
                <a:solidFill>
                  <a:schemeClr val="tx1"/>
                </a:solidFill>
                <a:latin typeface="楷体" pitchFamily="49" charset="-122"/>
                <a:ea typeface="楷体" pitchFamily="49" charset="-122"/>
                <a:sym typeface="Symbol" pitchFamily="18" charset="2"/>
              </a:rPr>
              <a:t>truth</a:t>
            </a:r>
            <a:r>
              <a:rPr lang="en-US" altLang="zh-CN" sz="2400" dirty="0" err="1">
                <a:solidFill>
                  <a:srgbClr val="FF0000"/>
                </a:solidFill>
                <a:latin typeface="楷体" pitchFamily="49" charset="-122"/>
                <a:ea typeface="楷体" pitchFamily="49" charset="-122"/>
                <a:sym typeface="Symbol" pitchFamily="18" charset="2"/>
              </a:rPr>
              <a:t>|</a:t>
            </a:r>
            <a:r>
              <a:rPr lang="en-US" altLang="zh-CN" sz="2400" dirty="0" err="1">
                <a:solidFill>
                  <a:schemeClr val="tx1"/>
                </a:solidFill>
                <a:latin typeface="楷体" pitchFamily="49" charset="-122"/>
                <a:ea typeface="楷体" pitchFamily="49" charset="-122"/>
                <a:sym typeface="Symbol" pitchFamily="18" charset="2"/>
              </a:rPr>
              <a:t>num</a:t>
            </a:r>
            <a:r>
              <a:rPr lang="en-US" altLang="zh-CN" sz="2400" dirty="0" err="1">
                <a:solidFill>
                  <a:srgbClr val="FF0000"/>
                </a:solidFill>
                <a:latin typeface="楷体" pitchFamily="49" charset="-122"/>
                <a:ea typeface="楷体" pitchFamily="49" charset="-122"/>
                <a:sym typeface="Symbol" pitchFamily="18" charset="2"/>
              </a:rPr>
              <a:t>|</a:t>
            </a:r>
            <a:r>
              <a:rPr lang="en-US" altLang="zh-CN" sz="2400" dirty="0" err="1">
                <a:solidFill>
                  <a:schemeClr val="tx1"/>
                </a:solidFill>
                <a:latin typeface="楷体" pitchFamily="49" charset="-122"/>
                <a:ea typeface="楷体" pitchFamily="49" charset="-122"/>
                <a:sym typeface="Symbol" pitchFamily="18" charset="2"/>
              </a:rPr>
              <a:t>id</a:t>
            </a:r>
            <a:r>
              <a:rPr lang="en-US" altLang="zh-CN" sz="2400" dirty="0" err="1">
                <a:solidFill>
                  <a:srgbClr val="FF0000"/>
                </a:solidFill>
                <a:latin typeface="楷体" pitchFamily="49" charset="-122"/>
                <a:ea typeface="楷体" pitchFamily="49" charset="-122"/>
                <a:sym typeface="Symbol" pitchFamily="18" charset="2"/>
              </a:rPr>
              <a:t>|</a:t>
            </a:r>
            <a:r>
              <a:rPr lang="en-US" altLang="zh-CN" sz="2400" dirty="0" err="1">
                <a:solidFill>
                  <a:schemeClr val="tx1"/>
                </a:solidFill>
                <a:latin typeface="楷体" pitchFamily="49" charset="-122"/>
                <a:ea typeface="楷体" pitchFamily="49" charset="-122"/>
                <a:sym typeface="Symbol" pitchFamily="18" charset="2"/>
              </a:rPr>
              <a:t>E</a:t>
            </a:r>
            <a:r>
              <a:rPr lang="en-US" altLang="zh-CN" sz="2400" dirty="0">
                <a:solidFill>
                  <a:schemeClr val="tx1"/>
                </a:solidFill>
                <a:latin typeface="楷体" pitchFamily="49" charset="-122"/>
                <a:ea typeface="楷体" pitchFamily="49" charset="-122"/>
                <a:sym typeface="Symbol" pitchFamily="18" charset="2"/>
              </a:rPr>
              <a:t> mod E</a:t>
            </a:r>
            <a:r>
              <a:rPr lang="en-US" altLang="zh-CN" sz="2400" dirty="0">
                <a:solidFill>
                  <a:srgbClr val="FF0000"/>
                </a:solidFill>
                <a:latin typeface="楷体" pitchFamily="49" charset="-122"/>
                <a:ea typeface="楷体" pitchFamily="49" charset="-122"/>
                <a:sym typeface="Symbol" pitchFamily="18" charset="2"/>
              </a:rPr>
              <a:t>|</a:t>
            </a:r>
            <a:r>
              <a:rPr lang="en-US" altLang="zh-CN" sz="2400" dirty="0">
                <a:solidFill>
                  <a:schemeClr val="tx1"/>
                </a:solidFill>
                <a:latin typeface="楷体" pitchFamily="49" charset="-122"/>
                <a:ea typeface="楷体" pitchFamily="49" charset="-122"/>
                <a:sym typeface="Symbol" pitchFamily="18" charset="2"/>
              </a:rPr>
              <a:t>E[E]</a:t>
            </a:r>
            <a:r>
              <a:rPr lang="en-US" altLang="zh-CN" sz="2400" dirty="0">
                <a:solidFill>
                  <a:srgbClr val="FF0000"/>
                </a:solidFill>
                <a:latin typeface="楷体" pitchFamily="49" charset="-122"/>
                <a:ea typeface="楷体" pitchFamily="49" charset="-122"/>
                <a:sym typeface="Symbol" pitchFamily="18" charset="2"/>
              </a:rPr>
              <a:t>|</a:t>
            </a:r>
            <a:r>
              <a:rPr lang="en-US" altLang="zh-CN" sz="2400" dirty="0">
                <a:solidFill>
                  <a:schemeClr val="tx1"/>
                </a:solidFill>
                <a:latin typeface="楷体" pitchFamily="49" charset="-122"/>
                <a:ea typeface="楷体" pitchFamily="49" charset="-122"/>
                <a:sym typeface="Symbol" pitchFamily="18" charset="2"/>
              </a:rPr>
              <a:t>E</a:t>
            </a:r>
            <a:r>
              <a:rPr lang="zh-CN" altLang="en-US" sz="2400" dirty="0">
                <a:solidFill>
                  <a:schemeClr val="tx1"/>
                </a:solidFill>
                <a:latin typeface="Ebrima" pitchFamily="2" charset="0"/>
                <a:ea typeface="楷体" pitchFamily="49" charset="-122"/>
                <a:cs typeface="Ebrima" pitchFamily="2" charset="0"/>
                <a:sym typeface="Symbol" pitchFamily="18" charset="2"/>
              </a:rPr>
              <a:t>↑</a:t>
            </a:r>
            <a:r>
              <a:rPr lang="en-US" altLang="zh-CN" sz="2400" dirty="0">
                <a:solidFill>
                  <a:srgbClr val="FF0000"/>
                </a:solidFill>
                <a:latin typeface="楷体" pitchFamily="49" charset="-122"/>
                <a:ea typeface="楷体" pitchFamily="49" charset="-122"/>
                <a:sym typeface="Symbol" pitchFamily="18" charset="2"/>
              </a:rPr>
              <a:t>|</a:t>
            </a:r>
            <a:r>
              <a:rPr lang="en-US" altLang="zh-CN" sz="2400" dirty="0">
                <a:solidFill>
                  <a:schemeClr val="tx1"/>
                </a:solidFill>
                <a:latin typeface="楷体" pitchFamily="49" charset="-122"/>
                <a:ea typeface="楷体" pitchFamily="49" charset="-122"/>
                <a:sym typeface="Symbol" pitchFamily="18" charset="2"/>
              </a:rPr>
              <a:t>E(E)</a:t>
            </a:r>
          </a:p>
          <a:p>
            <a:pPr>
              <a:lnSpc>
                <a:spcPct val="110000"/>
              </a:lnSpc>
              <a:spcBef>
                <a:spcPts val="300"/>
              </a:spcBef>
              <a:spcAft>
                <a:spcPts val="600"/>
              </a:spcAft>
            </a:pPr>
            <a:endParaRPr lang="en-US" altLang="zh-CN" sz="2400" dirty="0">
              <a:solidFill>
                <a:schemeClr val="tx1"/>
              </a:solidFill>
              <a:latin typeface="楷体" pitchFamily="49" charset="-122"/>
              <a:ea typeface="楷体" pitchFamily="49" charset="-122"/>
              <a:sym typeface="Symbol" pitchFamily="18" charset="2"/>
            </a:endParaRPr>
          </a:p>
          <a:p>
            <a:pPr>
              <a:lnSpc>
                <a:spcPct val="110000"/>
              </a:lnSpc>
              <a:spcBef>
                <a:spcPts val="300"/>
              </a:spcBef>
              <a:spcAft>
                <a:spcPts val="600"/>
              </a:spcAft>
            </a:pPr>
            <a:endParaRPr lang="zh-CN" altLang="en-US" sz="2400" dirty="0">
              <a:solidFill>
                <a:schemeClr val="tx1"/>
              </a:solidFill>
              <a:latin typeface="楷体" pitchFamily="49" charset="-122"/>
              <a:ea typeface="楷体" pitchFamily="49" charset="-122"/>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777292" y="2784642"/>
            <a:ext cx="3105345" cy="2205245"/>
          </a:xfrm>
          <a:prstGeom prst="roundRect">
            <a:avLst>
              <a:gd name="adj" fmla="val 8892"/>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457200" y="143635"/>
            <a:ext cx="8229600" cy="904112"/>
          </a:xfrm>
        </p:spPr>
        <p:txBody>
          <a:bodyPr/>
          <a:lstStyle/>
          <a:p>
            <a:r>
              <a:rPr lang="en-US" altLang="zh-CN" dirty="0"/>
              <a:t>7.7.4</a:t>
            </a:r>
            <a:r>
              <a:rPr lang="zh-CN" altLang="en-US" dirty="0"/>
              <a:t>、多态函数</a:t>
            </a:r>
          </a:p>
        </p:txBody>
      </p:sp>
      <p:sp>
        <p:nvSpPr>
          <p:cNvPr id="3" name="内容占位符 2"/>
          <p:cNvSpPr>
            <a:spLocks noGrp="1"/>
          </p:cNvSpPr>
          <p:nvPr>
            <p:ph idx="1"/>
          </p:nvPr>
        </p:nvSpPr>
        <p:spPr>
          <a:xfrm>
            <a:off x="457200" y="1178750"/>
            <a:ext cx="8229600" cy="4455495"/>
          </a:xfrm>
        </p:spPr>
        <p:txBody>
          <a:bodyPr>
            <a:noAutofit/>
          </a:bodyPr>
          <a:lstStyle/>
          <a:p>
            <a:r>
              <a:rPr lang="zh-CN" altLang="en-US" sz="2400" dirty="0"/>
              <a:t>为什么要使用多态函数，请看下例；</a:t>
            </a:r>
            <a:endParaRPr lang="en-US" altLang="zh-CN" sz="2400" dirty="0"/>
          </a:p>
          <a:p>
            <a:r>
              <a:rPr lang="zh-CN" altLang="en-US" sz="2400" dirty="0">
                <a:solidFill>
                  <a:srgbClr val="FF0000"/>
                </a:solidFill>
              </a:rPr>
              <a:t>例：</a:t>
            </a:r>
            <a:r>
              <a:rPr lang="zh-CN" altLang="en-US" sz="2400" dirty="0"/>
              <a:t>用</a:t>
            </a:r>
            <a:r>
              <a:rPr lang="en-US" altLang="zh-CN" sz="2400" dirty="0"/>
              <a:t>Pascal</a:t>
            </a:r>
            <a:r>
              <a:rPr lang="zh-CN" altLang="en-US" sz="2400" dirty="0"/>
              <a:t>语言写不出求表长度的通用程序</a:t>
            </a:r>
            <a:endParaRPr lang="en-US" altLang="zh-CN" sz="2400" dirty="0"/>
          </a:p>
          <a:p>
            <a:r>
              <a:rPr lang="zh-CN" altLang="en-US" sz="2400" dirty="0"/>
              <a:t>若有下面的类型</a:t>
            </a:r>
            <a:endParaRPr lang="en-US" altLang="zh-CN" sz="2400" dirty="0"/>
          </a:p>
          <a:p>
            <a:pPr indent="14288">
              <a:spcAft>
                <a:spcPts val="0"/>
              </a:spcAft>
              <a:buNone/>
            </a:pPr>
            <a:r>
              <a:rPr lang="en-US" altLang="zh-CN" sz="2400" dirty="0"/>
              <a:t>type link=</a:t>
            </a:r>
            <a:r>
              <a:rPr lang="zh-CN" altLang="en-US" sz="2400" dirty="0">
                <a:latin typeface="Ebrima" pitchFamily="2" charset="0"/>
                <a:cs typeface="Ebrima" pitchFamily="2" charset="0"/>
                <a:sym typeface="Symbol" pitchFamily="18" charset="2"/>
              </a:rPr>
              <a:t>↑</a:t>
            </a:r>
            <a:r>
              <a:rPr lang="en-US" altLang="zh-CN" sz="2400" dirty="0"/>
              <a:t>cell;</a:t>
            </a:r>
          </a:p>
          <a:p>
            <a:pPr marL="542925" indent="14288">
              <a:spcAft>
                <a:spcPts val="0"/>
              </a:spcAft>
              <a:buNone/>
            </a:pPr>
            <a:r>
              <a:rPr lang="en-US" altLang="zh-CN" sz="2400" dirty="0"/>
              <a:t>cell=record</a:t>
            </a:r>
          </a:p>
          <a:p>
            <a:pPr marL="1271588" indent="14288">
              <a:spcAft>
                <a:spcPts val="0"/>
              </a:spcAft>
              <a:buNone/>
            </a:pPr>
            <a:r>
              <a:rPr lang="en-US" altLang="zh-CN" sz="2400" dirty="0" err="1"/>
              <a:t>info:integer</a:t>
            </a:r>
            <a:r>
              <a:rPr lang="en-US" altLang="zh-CN" sz="2400" dirty="0"/>
              <a:t>;</a:t>
            </a:r>
          </a:p>
          <a:p>
            <a:pPr marL="1271588" indent="14288">
              <a:spcAft>
                <a:spcPts val="0"/>
              </a:spcAft>
              <a:buNone/>
            </a:pPr>
            <a:r>
              <a:rPr lang="en-US" altLang="zh-CN" sz="2400" dirty="0" err="1"/>
              <a:t>next:link</a:t>
            </a:r>
            <a:r>
              <a:rPr lang="en-US" altLang="zh-CN" sz="2400" dirty="0"/>
              <a:t>;</a:t>
            </a:r>
          </a:p>
          <a:p>
            <a:pPr marL="542925" indent="14288">
              <a:buNone/>
            </a:pPr>
            <a:r>
              <a:rPr lang="en-US" altLang="zh-CN" sz="2400" dirty="0"/>
              <a:t>end;</a:t>
            </a:r>
          </a:p>
          <a:p>
            <a:r>
              <a:rPr lang="zh-CN" altLang="en-US" sz="2400" dirty="0"/>
              <a:t>针对这个类型，可以写出求表的长度的</a:t>
            </a:r>
            <a:r>
              <a:rPr lang="zh-CN" altLang="en-US" sz="2400" dirty="0">
                <a:solidFill>
                  <a:srgbClr val="FF0000"/>
                </a:solidFill>
              </a:rPr>
              <a:t>表长函数</a:t>
            </a:r>
            <a:r>
              <a:rPr lang="zh-CN" altLang="en-US" sz="2400" dirty="0"/>
              <a:t>：</a:t>
            </a:r>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145</a:t>
            </a:fld>
            <a:endParaRPr lang="zh-CN" altLang="en-US"/>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3635"/>
            <a:ext cx="8229600" cy="859107"/>
          </a:xfrm>
        </p:spPr>
        <p:txBody>
          <a:bodyPr/>
          <a:lstStyle/>
          <a:p>
            <a:r>
              <a:rPr lang="zh-CN" altLang="en-US" dirty="0"/>
              <a:t>表长函数</a:t>
            </a:r>
          </a:p>
        </p:txBody>
      </p:sp>
      <p:sp>
        <p:nvSpPr>
          <p:cNvPr id="3" name="内容占位符 2"/>
          <p:cNvSpPr>
            <a:spLocks noGrp="1"/>
          </p:cNvSpPr>
          <p:nvPr>
            <p:ph idx="1"/>
          </p:nvPr>
        </p:nvSpPr>
        <p:spPr>
          <a:xfrm>
            <a:off x="296525" y="1178751"/>
            <a:ext cx="5599965" cy="4680520"/>
          </a:xfrm>
        </p:spPr>
        <p:txBody>
          <a:bodyPr>
            <a:noAutofit/>
          </a:bodyPr>
          <a:lstStyle/>
          <a:p>
            <a:pPr>
              <a:spcAft>
                <a:spcPts val="0"/>
              </a:spcAft>
              <a:buNone/>
            </a:pPr>
            <a:r>
              <a:rPr lang="en-US" altLang="zh-CN" sz="2400" dirty="0"/>
              <a:t>function length(</a:t>
            </a:r>
            <a:r>
              <a:rPr lang="en-US" altLang="zh-CN" sz="2400" dirty="0" err="1"/>
              <a:t>lptr:link</a:t>
            </a:r>
            <a:r>
              <a:rPr lang="en-US" altLang="zh-CN" sz="2400" dirty="0"/>
              <a:t>):integer;</a:t>
            </a:r>
          </a:p>
          <a:p>
            <a:pPr marL="176213" indent="0">
              <a:spcAft>
                <a:spcPts val="0"/>
              </a:spcAft>
              <a:buNone/>
            </a:pPr>
            <a:r>
              <a:rPr lang="en-US" altLang="zh-CN" sz="2400" dirty="0" err="1"/>
              <a:t>var</a:t>
            </a:r>
            <a:r>
              <a:rPr lang="en-US" altLang="zh-CN" sz="2400" dirty="0"/>
              <a:t> </a:t>
            </a:r>
            <a:r>
              <a:rPr lang="en-US" altLang="zh-CN" sz="2400" dirty="0" err="1"/>
              <a:t>len:integer</a:t>
            </a:r>
            <a:r>
              <a:rPr lang="en-US" altLang="zh-CN" sz="2400" dirty="0"/>
              <a:t>;</a:t>
            </a:r>
          </a:p>
          <a:p>
            <a:pPr marL="176213" indent="0">
              <a:spcAft>
                <a:spcPts val="0"/>
              </a:spcAft>
              <a:buNone/>
            </a:pPr>
            <a:r>
              <a:rPr lang="en-US" altLang="zh-CN" sz="2400" dirty="0"/>
              <a:t>begin</a:t>
            </a:r>
          </a:p>
          <a:p>
            <a:pPr marL="442913" indent="0">
              <a:spcAft>
                <a:spcPts val="0"/>
              </a:spcAft>
              <a:buNone/>
            </a:pPr>
            <a:r>
              <a:rPr lang="en-US" altLang="zh-CN" sz="2400" dirty="0" err="1"/>
              <a:t>len</a:t>
            </a:r>
            <a:r>
              <a:rPr lang="en-US" altLang="zh-CN" sz="2400" dirty="0"/>
              <a:t>:=0;</a:t>
            </a:r>
          </a:p>
          <a:p>
            <a:pPr marL="442913" indent="0">
              <a:spcAft>
                <a:spcPts val="0"/>
              </a:spcAft>
              <a:buNone/>
            </a:pPr>
            <a:r>
              <a:rPr lang="en-US" altLang="zh-CN" sz="2400" dirty="0"/>
              <a:t>while </a:t>
            </a:r>
            <a:r>
              <a:rPr lang="en-US" altLang="zh-CN" sz="2400" dirty="0" err="1"/>
              <a:t>lptr</a:t>
            </a:r>
            <a:r>
              <a:rPr lang="en-US" altLang="zh-CN" sz="2400" dirty="0"/>
              <a:t>&lt;&gt;nil do begin</a:t>
            </a:r>
          </a:p>
          <a:p>
            <a:pPr marL="811213" indent="0">
              <a:spcAft>
                <a:spcPts val="0"/>
              </a:spcAft>
              <a:buNone/>
            </a:pPr>
            <a:r>
              <a:rPr lang="en-US" altLang="zh-CN" sz="2400" dirty="0" err="1"/>
              <a:t>len</a:t>
            </a:r>
            <a:r>
              <a:rPr lang="en-US" altLang="zh-CN" sz="2400" dirty="0"/>
              <a:t>:=len+1;</a:t>
            </a:r>
          </a:p>
          <a:p>
            <a:pPr marL="811213" indent="0">
              <a:spcAft>
                <a:spcPts val="0"/>
              </a:spcAft>
              <a:buNone/>
            </a:pPr>
            <a:r>
              <a:rPr lang="en-US" altLang="zh-CN" sz="2400" dirty="0" err="1"/>
              <a:t>lptr</a:t>
            </a:r>
            <a:r>
              <a:rPr lang="en-US" altLang="zh-CN" sz="2400" dirty="0"/>
              <a:t>:=</a:t>
            </a:r>
            <a:r>
              <a:rPr lang="en-US" altLang="zh-CN" sz="2400" dirty="0" err="1"/>
              <a:t>lptr</a:t>
            </a:r>
            <a:r>
              <a:rPr lang="zh-CN" altLang="en-US" sz="2400" dirty="0">
                <a:latin typeface="Ebrima" pitchFamily="2" charset="0"/>
                <a:cs typeface="Ebrima" pitchFamily="2" charset="0"/>
                <a:sym typeface="Symbol" pitchFamily="18" charset="2"/>
              </a:rPr>
              <a:t>↑</a:t>
            </a:r>
            <a:r>
              <a:rPr lang="en-US" altLang="zh-CN" sz="2400" dirty="0"/>
              <a:t>.next</a:t>
            </a:r>
          </a:p>
          <a:p>
            <a:pPr marL="442913" indent="0">
              <a:spcAft>
                <a:spcPts val="0"/>
              </a:spcAft>
              <a:buNone/>
            </a:pPr>
            <a:r>
              <a:rPr lang="en-US" altLang="zh-CN" sz="2400" dirty="0"/>
              <a:t>end;</a:t>
            </a:r>
          </a:p>
          <a:p>
            <a:pPr marL="442913" indent="0">
              <a:spcAft>
                <a:spcPts val="0"/>
              </a:spcAft>
              <a:buNone/>
            </a:pPr>
            <a:r>
              <a:rPr lang="en-US" altLang="zh-CN" sz="2400" dirty="0"/>
              <a:t>length:=</a:t>
            </a:r>
            <a:r>
              <a:rPr lang="en-US" altLang="zh-CN" sz="2400" dirty="0" err="1"/>
              <a:t>len</a:t>
            </a:r>
            <a:endParaRPr lang="en-US" altLang="zh-CN" sz="2400" dirty="0"/>
          </a:p>
          <a:p>
            <a:pPr marL="176213" indent="0">
              <a:spcAft>
                <a:spcPts val="0"/>
              </a:spcAft>
              <a:buNone/>
            </a:pPr>
            <a:r>
              <a:rPr lang="en-US" altLang="zh-CN" sz="2400" dirty="0"/>
              <a:t>end;</a:t>
            </a:r>
            <a:endParaRPr lang="zh-CN" altLang="en-US" sz="2400" dirty="0"/>
          </a:p>
        </p:txBody>
      </p:sp>
      <p:sp>
        <p:nvSpPr>
          <p:cNvPr id="4" name="灯片编号占位符 3"/>
          <p:cNvSpPr>
            <a:spLocks noGrp="1"/>
          </p:cNvSpPr>
          <p:nvPr>
            <p:ph type="sldNum" sz="quarter" idx="12"/>
          </p:nvPr>
        </p:nvSpPr>
        <p:spPr>
          <a:xfrm>
            <a:off x="8423085" y="6439250"/>
            <a:ext cx="424390" cy="365125"/>
          </a:xfrm>
        </p:spPr>
        <p:txBody>
          <a:bodyPr/>
          <a:lstStyle/>
          <a:p>
            <a:fld id="{2A6D858B-1E97-4F06-B8D0-6BAC990F4689}" type="slidenum">
              <a:rPr lang="zh-CN" altLang="en-US" smtClean="0"/>
              <a:pPr/>
              <a:t>146</a:t>
            </a:fld>
            <a:endParaRPr lang="zh-CN" altLang="en-US" dirty="0"/>
          </a:p>
        </p:txBody>
      </p:sp>
      <p:sp>
        <p:nvSpPr>
          <p:cNvPr id="6" name="圆角矩形 5"/>
          <p:cNvSpPr/>
          <p:nvPr/>
        </p:nvSpPr>
        <p:spPr>
          <a:xfrm>
            <a:off x="4617005" y="1898830"/>
            <a:ext cx="4185465" cy="3915435"/>
          </a:xfrm>
          <a:prstGeom prst="roundRect">
            <a:avLst>
              <a:gd name="adj" fmla="val 7583"/>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271463" indent="-271463">
              <a:lnSpc>
                <a:spcPct val="110000"/>
              </a:lnSpc>
              <a:spcAft>
                <a:spcPts val="600"/>
              </a:spcAft>
              <a:buClr>
                <a:srgbClr val="00B050"/>
              </a:buClr>
              <a:buSzPct val="65000"/>
              <a:buFont typeface="Wingdings" pitchFamily="2" charset="2"/>
              <a:buChar char="u"/>
            </a:pPr>
            <a:r>
              <a:rPr lang="zh-CN" altLang="en-US" sz="2400" dirty="0">
                <a:solidFill>
                  <a:schemeClr val="tx1"/>
                </a:solidFill>
                <a:latin typeface="楷体" pitchFamily="49" charset="-122"/>
                <a:ea typeface="楷体" pitchFamily="49" charset="-122"/>
              </a:rPr>
              <a:t>计算过程并不涉及表元的数据类型，</a:t>
            </a:r>
            <a:r>
              <a:rPr lang="en-US" altLang="zh-CN" sz="2400" dirty="0" err="1">
                <a:solidFill>
                  <a:schemeClr val="tx1"/>
                </a:solidFill>
                <a:latin typeface="楷体" pitchFamily="49" charset="-122"/>
                <a:ea typeface="楷体" pitchFamily="49" charset="-122"/>
              </a:rPr>
              <a:t>len</a:t>
            </a:r>
            <a:r>
              <a:rPr lang="zh-CN" altLang="en-US" sz="2400" dirty="0">
                <a:solidFill>
                  <a:schemeClr val="tx1"/>
                </a:solidFill>
                <a:latin typeface="楷体" pitchFamily="49" charset="-122"/>
                <a:ea typeface="楷体" pitchFamily="49" charset="-122"/>
              </a:rPr>
              <a:t>与表元的数据类型无关；</a:t>
            </a:r>
            <a:endParaRPr lang="en-US" altLang="zh-CN" sz="2400" dirty="0">
              <a:solidFill>
                <a:schemeClr val="tx1"/>
              </a:solidFill>
              <a:latin typeface="楷体" pitchFamily="49" charset="-122"/>
              <a:ea typeface="楷体" pitchFamily="49" charset="-122"/>
            </a:endParaRPr>
          </a:p>
          <a:p>
            <a:pPr marL="271463" indent="-271463">
              <a:lnSpc>
                <a:spcPct val="110000"/>
              </a:lnSpc>
              <a:spcAft>
                <a:spcPts val="600"/>
              </a:spcAft>
              <a:buClr>
                <a:srgbClr val="00B050"/>
              </a:buClr>
              <a:buSzPct val="65000"/>
              <a:buFont typeface="Wingdings" pitchFamily="2" charset="2"/>
              <a:buChar char="u"/>
            </a:pPr>
            <a:r>
              <a:rPr lang="zh-CN" altLang="en-US" sz="2400" dirty="0">
                <a:solidFill>
                  <a:schemeClr val="tx1"/>
                </a:solidFill>
                <a:latin typeface="楷体" pitchFamily="49" charset="-122"/>
                <a:ea typeface="楷体" pitchFamily="49" charset="-122"/>
              </a:rPr>
              <a:t>应该可以设计出与表元数据类型无关的抽象算法；</a:t>
            </a:r>
            <a:endParaRPr lang="en-US" altLang="zh-CN" sz="2400" dirty="0">
              <a:solidFill>
                <a:schemeClr val="tx1"/>
              </a:solidFill>
              <a:latin typeface="楷体" pitchFamily="49" charset="-122"/>
              <a:ea typeface="楷体" pitchFamily="49" charset="-122"/>
            </a:endParaRPr>
          </a:p>
          <a:p>
            <a:pPr marL="271463" indent="-271463">
              <a:lnSpc>
                <a:spcPct val="110000"/>
              </a:lnSpc>
              <a:spcAft>
                <a:spcPts val="600"/>
              </a:spcAft>
              <a:buClr>
                <a:srgbClr val="00B050"/>
              </a:buClr>
              <a:buSzPct val="65000"/>
              <a:buFont typeface="Wingdings" pitchFamily="2" charset="2"/>
              <a:buChar char="u"/>
            </a:pPr>
            <a:r>
              <a:rPr lang="zh-CN" altLang="en-US" sz="2400" dirty="0">
                <a:solidFill>
                  <a:schemeClr val="tx1"/>
                </a:solidFill>
                <a:latin typeface="楷体" pitchFamily="49" charset="-122"/>
                <a:ea typeface="楷体" pitchFamily="49" charset="-122"/>
              </a:rPr>
              <a:t>但语言的类型系统使得该函数不能重用，对于参数</a:t>
            </a:r>
            <a:r>
              <a:rPr lang="en-US" altLang="zh-CN" sz="2400" dirty="0" err="1">
                <a:solidFill>
                  <a:schemeClr val="tx1"/>
                </a:solidFill>
                <a:latin typeface="楷体" pitchFamily="49" charset="-122"/>
                <a:ea typeface="楷体" pitchFamily="49" charset="-122"/>
              </a:rPr>
              <a:t>lptr</a:t>
            </a:r>
            <a:r>
              <a:rPr lang="zh-CN" altLang="en-US" sz="2400" dirty="0">
                <a:solidFill>
                  <a:schemeClr val="tx1"/>
                </a:solidFill>
                <a:latin typeface="楷体" pitchFamily="49" charset="-122"/>
                <a:ea typeface="楷体" pitchFamily="49" charset="-122"/>
              </a:rPr>
              <a:t>不同的数据类型，必须写一个函数体完全一样的函数。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836585" y="2303875"/>
            <a:ext cx="4455495" cy="1350150"/>
          </a:xfrm>
          <a:prstGeom prst="roundRect">
            <a:avLst>
              <a:gd name="adj" fmla="val 10318"/>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271463" indent="-271463">
              <a:lnSpc>
                <a:spcPct val="110000"/>
              </a:lnSpc>
              <a:spcAft>
                <a:spcPts val="1200"/>
              </a:spcAft>
              <a:buClr>
                <a:srgbClr val="00B050"/>
              </a:buClr>
              <a:buSzPct val="65000"/>
              <a:buFont typeface="Wingdings" pitchFamily="2" charset="2"/>
              <a:buChar char="u"/>
            </a:pPr>
            <a:endParaRPr lang="zh-CN" altLang="en-US" sz="2000" dirty="0">
              <a:solidFill>
                <a:schemeClr val="tx1"/>
              </a:solidFill>
              <a:latin typeface="楷体" pitchFamily="49" charset="-122"/>
              <a:ea typeface="楷体" pitchFamily="49" charset="-122"/>
            </a:endParaRPr>
          </a:p>
        </p:txBody>
      </p:sp>
      <p:sp>
        <p:nvSpPr>
          <p:cNvPr id="2" name="标题 1"/>
          <p:cNvSpPr>
            <a:spLocks noGrp="1"/>
          </p:cNvSpPr>
          <p:nvPr>
            <p:ph type="title"/>
          </p:nvPr>
        </p:nvSpPr>
        <p:spPr>
          <a:xfrm>
            <a:off x="457200" y="274638"/>
            <a:ext cx="8229600" cy="769097"/>
          </a:xfrm>
        </p:spPr>
        <p:txBody>
          <a:bodyPr/>
          <a:lstStyle/>
          <a:p>
            <a:r>
              <a:rPr lang="zh-CN" altLang="en-US" dirty="0"/>
              <a:t>表长函数（续）</a:t>
            </a:r>
          </a:p>
        </p:txBody>
      </p:sp>
      <p:sp>
        <p:nvSpPr>
          <p:cNvPr id="3" name="内容占位符 2"/>
          <p:cNvSpPr>
            <a:spLocks noGrp="1"/>
          </p:cNvSpPr>
          <p:nvPr>
            <p:ph idx="1"/>
          </p:nvPr>
        </p:nvSpPr>
        <p:spPr>
          <a:xfrm>
            <a:off x="457200" y="1133745"/>
            <a:ext cx="8229600" cy="3960439"/>
          </a:xfrm>
        </p:spPr>
        <p:txBody>
          <a:bodyPr>
            <a:noAutofit/>
          </a:bodyPr>
          <a:lstStyle/>
          <a:p>
            <a:r>
              <a:rPr lang="zh-CN" altLang="en-US" sz="2400" dirty="0"/>
              <a:t>通过类型推断，得知</a:t>
            </a:r>
            <a:r>
              <a:rPr lang="en-US" altLang="zh-CN" sz="2400" dirty="0" err="1"/>
              <a:t>lptr</a:t>
            </a:r>
            <a:r>
              <a:rPr lang="zh-CN" altLang="en-US" sz="2400" dirty="0"/>
              <a:t>在不同情况下的类型</a:t>
            </a:r>
            <a:endParaRPr lang="en-US" altLang="zh-CN" sz="2400" dirty="0"/>
          </a:p>
          <a:p>
            <a:pPr>
              <a:spcAft>
                <a:spcPts val="1800"/>
              </a:spcAft>
            </a:pPr>
            <a:r>
              <a:rPr lang="zh-CN" altLang="en-US" sz="2400" dirty="0">
                <a:solidFill>
                  <a:srgbClr val="FF0000"/>
                </a:solidFill>
              </a:rPr>
              <a:t>例：</a:t>
            </a:r>
            <a:r>
              <a:rPr lang="zh-CN" altLang="en-US" sz="2400" dirty="0"/>
              <a:t>用</a:t>
            </a:r>
            <a:r>
              <a:rPr lang="en-US" altLang="zh-CN" sz="2400" dirty="0"/>
              <a:t>ML</a:t>
            </a:r>
            <a:r>
              <a:rPr lang="zh-CN" altLang="en-US" sz="2400" dirty="0"/>
              <a:t>语言写出的求表长度的程序，不必管表元的类型；</a:t>
            </a:r>
            <a:endParaRPr lang="en-US" altLang="zh-CN" sz="2400" dirty="0"/>
          </a:p>
          <a:p>
            <a:pPr indent="11113">
              <a:spcAft>
                <a:spcPts val="0"/>
              </a:spcAft>
              <a:buNone/>
            </a:pPr>
            <a:r>
              <a:rPr lang="en-US" altLang="zh-CN" sz="2400" dirty="0"/>
              <a:t>fun length(</a:t>
            </a:r>
            <a:r>
              <a:rPr lang="en-US" altLang="zh-CN" sz="2400" dirty="0" err="1"/>
              <a:t>lptr</a:t>
            </a:r>
            <a:r>
              <a:rPr lang="en-US" altLang="zh-CN" sz="2400" dirty="0"/>
              <a:t>)=</a:t>
            </a:r>
          </a:p>
          <a:p>
            <a:pPr marL="979488" indent="11113">
              <a:spcAft>
                <a:spcPts val="0"/>
              </a:spcAft>
              <a:buNone/>
            </a:pPr>
            <a:r>
              <a:rPr lang="en-US" altLang="zh-CN" sz="2400" dirty="0"/>
              <a:t>if null(</a:t>
            </a:r>
            <a:r>
              <a:rPr lang="en-US" altLang="zh-CN" sz="2400" dirty="0" err="1"/>
              <a:t>lptr</a:t>
            </a:r>
            <a:r>
              <a:rPr lang="en-US" altLang="zh-CN" sz="2400" dirty="0"/>
              <a:t>) then 0</a:t>
            </a:r>
          </a:p>
          <a:p>
            <a:pPr marL="979488" indent="11113">
              <a:spcAft>
                <a:spcPts val="3000"/>
              </a:spcAft>
              <a:buNone/>
            </a:pPr>
            <a:r>
              <a:rPr lang="en-US" altLang="zh-CN" sz="2400" dirty="0"/>
              <a:t>else length(</a:t>
            </a:r>
            <a:r>
              <a:rPr lang="en-US" altLang="zh-CN" sz="2400" dirty="0" err="1"/>
              <a:t>tl</a:t>
            </a:r>
            <a:r>
              <a:rPr lang="en-US" altLang="zh-CN" sz="2400" dirty="0"/>
              <a:t>(</a:t>
            </a:r>
            <a:r>
              <a:rPr lang="en-US" altLang="zh-CN" sz="2400" dirty="0" err="1"/>
              <a:t>lptr</a:t>
            </a:r>
            <a:r>
              <a:rPr lang="en-US" altLang="zh-CN" sz="2400" dirty="0"/>
              <a:t>))+1;</a:t>
            </a:r>
          </a:p>
          <a:p>
            <a:pPr indent="11113">
              <a:buNone/>
            </a:pPr>
            <a:r>
              <a:rPr lang="zh-CN" altLang="en-US" sz="2400" dirty="0"/>
              <a:t>调用</a:t>
            </a:r>
            <a:r>
              <a:rPr lang="en-US" altLang="zh-CN" sz="2400" dirty="0"/>
              <a:t>length(“</a:t>
            </a:r>
            <a:r>
              <a:rPr lang="en-US" altLang="zh-CN" sz="2400" dirty="0" err="1"/>
              <a:t>sun”,“mon”,“tue</a:t>
            </a:r>
            <a:r>
              <a:rPr lang="en-US" altLang="zh-CN" sz="2400" dirty="0"/>
              <a:t>”)</a:t>
            </a:r>
            <a:r>
              <a:rPr lang="zh-CN" altLang="en-US" sz="2400" dirty="0"/>
              <a:t>和</a:t>
            </a:r>
            <a:r>
              <a:rPr lang="en-US" altLang="zh-CN" sz="2400" dirty="0"/>
              <a:t>length(10,9,8)</a:t>
            </a:r>
          </a:p>
          <a:p>
            <a:pPr indent="11113">
              <a:buNone/>
            </a:pPr>
            <a:r>
              <a:rPr lang="zh-CN" altLang="en-US" sz="2400" dirty="0"/>
              <a:t>结果都等于</a:t>
            </a:r>
            <a:r>
              <a:rPr lang="en-US" altLang="zh-CN" sz="2400" dirty="0"/>
              <a:t>3</a:t>
            </a:r>
            <a:r>
              <a:rPr lang="zh-CN" altLang="en-US" sz="2400" dirty="0"/>
              <a:t>，其中，前者是</a:t>
            </a:r>
            <a:r>
              <a:rPr lang="zh-CN" altLang="en-US" sz="2400" dirty="0">
                <a:solidFill>
                  <a:srgbClr val="FF0000"/>
                </a:solidFill>
              </a:rPr>
              <a:t>字符串表</a:t>
            </a:r>
            <a:r>
              <a:rPr lang="zh-CN" altLang="en-US" sz="2400" dirty="0"/>
              <a:t>，后者是</a:t>
            </a:r>
            <a:r>
              <a:rPr lang="zh-CN" altLang="en-US" sz="2400" dirty="0">
                <a:solidFill>
                  <a:srgbClr val="FF0000"/>
                </a:solidFill>
              </a:rPr>
              <a:t>数表</a:t>
            </a:r>
            <a:r>
              <a:rPr lang="zh-CN" altLang="en-US" sz="2400" dirty="0"/>
              <a:t>。</a:t>
            </a:r>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147</a:t>
            </a:fld>
            <a:endParaRPr lang="zh-CN" altLang="en-US"/>
          </a:p>
        </p:txBody>
      </p:sp>
      <p:grpSp>
        <p:nvGrpSpPr>
          <p:cNvPr id="11" name="组合 10"/>
          <p:cNvGrpSpPr/>
          <p:nvPr/>
        </p:nvGrpSpPr>
        <p:grpSpPr>
          <a:xfrm>
            <a:off x="2957513" y="2100263"/>
            <a:ext cx="5773519" cy="1409454"/>
            <a:chOff x="2957513" y="2100263"/>
            <a:chExt cx="5773519" cy="1409454"/>
          </a:xfrm>
        </p:grpSpPr>
        <p:sp>
          <p:nvSpPr>
            <p:cNvPr id="7" name="圆角矩形 6"/>
            <p:cNvSpPr/>
            <p:nvPr/>
          </p:nvSpPr>
          <p:spPr>
            <a:xfrm>
              <a:off x="5922149" y="2483895"/>
              <a:ext cx="2808883" cy="1025822"/>
            </a:xfrm>
            <a:prstGeom prst="roundRect">
              <a:avLst/>
            </a:prstGeom>
            <a:noFill/>
            <a:ln w="1270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271463" indent="-271463">
                <a:lnSpc>
                  <a:spcPct val="110000"/>
                </a:lnSpc>
                <a:spcAft>
                  <a:spcPts val="1200"/>
                </a:spcAft>
                <a:buClr>
                  <a:srgbClr val="00B050"/>
                </a:buClr>
                <a:buSzPct val="65000"/>
                <a:buFont typeface="Wingdings" pitchFamily="2" charset="2"/>
                <a:buChar char="u"/>
              </a:pPr>
              <a:r>
                <a:rPr lang="zh-CN" altLang="en-US" sz="2000" dirty="0">
                  <a:solidFill>
                    <a:schemeClr val="tx1"/>
                  </a:solidFill>
                  <a:latin typeface="楷体" pitchFamily="49" charset="-122"/>
                  <a:ea typeface="楷体" pitchFamily="49" charset="-122"/>
                </a:rPr>
                <a:t>显然，</a:t>
              </a:r>
              <a:r>
                <a:rPr lang="en-US" altLang="zh-CN" sz="2000" dirty="0">
                  <a:solidFill>
                    <a:schemeClr val="tx1"/>
                  </a:solidFill>
                  <a:latin typeface="楷体" pitchFamily="49" charset="-122"/>
                  <a:ea typeface="楷体" pitchFamily="49" charset="-122"/>
                </a:rPr>
                <a:t>length</a:t>
              </a:r>
              <a:r>
                <a:rPr lang="zh-CN" altLang="en-US" sz="2000" dirty="0">
                  <a:solidFill>
                    <a:schemeClr val="tx1"/>
                  </a:solidFill>
                  <a:latin typeface="楷体" pitchFamily="49" charset="-122"/>
                  <a:ea typeface="楷体" pitchFamily="49" charset="-122"/>
                </a:rPr>
                <a:t>的参数</a:t>
              </a:r>
              <a:r>
                <a:rPr lang="en-US" altLang="zh-CN" sz="2000" dirty="0" err="1">
                  <a:solidFill>
                    <a:schemeClr val="tx1"/>
                  </a:solidFill>
                  <a:latin typeface="楷体" pitchFamily="49" charset="-122"/>
                  <a:ea typeface="楷体" pitchFamily="49" charset="-122"/>
                </a:rPr>
                <a:t>lptr</a:t>
              </a:r>
              <a:r>
                <a:rPr lang="zh-CN" altLang="en-US" sz="2000" dirty="0">
                  <a:solidFill>
                    <a:schemeClr val="tx1"/>
                  </a:solidFill>
                  <a:latin typeface="楷体" pitchFamily="49" charset="-122"/>
                  <a:ea typeface="楷体" pitchFamily="49" charset="-122"/>
                </a:rPr>
                <a:t>是抽象指针，可以指向任何类型的表。</a:t>
              </a:r>
            </a:p>
          </p:txBody>
        </p:sp>
        <p:sp>
          <p:nvSpPr>
            <p:cNvPr id="10" name="任意多边形 9"/>
            <p:cNvSpPr/>
            <p:nvPr/>
          </p:nvSpPr>
          <p:spPr>
            <a:xfrm>
              <a:off x="2957513" y="2100263"/>
              <a:ext cx="4429125" cy="385762"/>
            </a:xfrm>
            <a:custGeom>
              <a:avLst/>
              <a:gdLst>
                <a:gd name="connsiteX0" fmla="*/ 4429125 w 4429125"/>
                <a:gd name="connsiteY0" fmla="*/ 385762 h 385762"/>
                <a:gd name="connsiteX1" fmla="*/ 4429125 w 4429125"/>
                <a:gd name="connsiteY1" fmla="*/ 0 h 385762"/>
                <a:gd name="connsiteX2" fmla="*/ 0 w 4429125"/>
                <a:gd name="connsiteY2" fmla="*/ 0 h 385762"/>
                <a:gd name="connsiteX3" fmla="*/ 0 w 4429125"/>
                <a:gd name="connsiteY3" fmla="*/ 314325 h 385762"/>
              </a:gdLst>
              <a:ahLst/>
              <a:cxnLst>
                <a:cxn ang="0">
                  <a:pos x="connsiteX0" y="connsiteY0"/>
                </a:cxn>
                <a:cxn ang="0">
                  <a:pos x="connsiteX1" y="connsiteY1"/>
                </a:cxn>
                <a:cxn ang="0">
                  <a:pos x="connsiteX2" y="connsiteY2"/>
                </a:cxn>
                <a:cxn ang="0">
                  <a:pos x="connsiteX3" y="connsiteY3"/>
                </a:cxn>
              </a:cxnLst>
              <a:rect l="l" t="t" r="r" b="b"/>
              <a:pathLst>
                <a:path w="4429125" h="385762">
                  <a:moveTo>
                    <a:pt x="4429125" y="385762"/>
                  </a:moveTo>
                  <a:lnTo>
                    <a:pt x="4429125" y="0"/>
                  </a:lnTo>
                  <a:lnTo>
                    <a:pt x="0" y="0"/>
                  </a:lnTo>
                  <a:lnTo>
                    <a:pt x="0" y="314325"/>
                  </a:lnTo>
                </a:path>
              </a:pathLst>
            </a:custGeom>
            <a:ln>
              <a:solidFill>
                <a:srgbClr val="CC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3" name="组合 12"/>
          <p:cNvGrpSpPr/>
          <p:nvPr/>
        </p:nvGrpSpPr>
        <p:grpSpPr>
          <a:xfrm>
            <a:off x="471488" y="3643313"/>
            <a:ext cx="6725850" cy="2305967"/>
            <a:chOff x="471488" y="3643313"/>
            <a:chExt cx="6725850" cy="2305967"/>
          </a:xfrm>
        </p:grpSpPr>
        <p:sp>
          <p:nvSpPr>
            <p:cNvPr id="6" name="圆角矩形 5"/>
            <p:cNvSpPr/>
            <p:nvPr/>
          </p:nvSpPr>
          <p:spPr>
            <a:xfrm>
              <a:off x="2276745" y="5184195"/>
              <a:ext cx="4920593" cy="765085"/>
            </a:xfrm>
            <a:prstGeom prst="roundRect">
              <a:avLst/>
            </a:prstGeom>
            <a:noFill/>
            <a:ln w="1270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271463" indent="-271463">
                <a:lnSpc>
                  <a:spcPct val="110000"/>
                </a:lnSpc>
                <a:spcAft>
                  <a:spcPts val="1200"/>
                </a:spcAft>
                <a:buClr>
                  <a:srgbClr val="00B050"/>
                </a:buClr>
                <a:buSzPct val="65000"/>
                <a:buFont typeface="Wingdings" pitchFamily="2" charset="2"/>
                <a:buChar char="u"/>
              </a:pPr>
              <a:r>
                <a:rPr lang="en-US" altLang="zh-CN" sz="2000" dirty="0" err="1">
                  <a:solidFill>
                    <a:schemeClr val="tx1"/>
                  </a:solidFill>
                  <a:latin typeface="楷体" pitchFamily="49" charset="-122"/>
                  <a:ea typeface="楷体" pitchFamily="49" charset="-122"/>
                </a:rPr>
                <a:t>tl</a:t>
              </a:r>
              <a:r>
                <a:rPr lang="zh-CN" altLang="en-US" sz="2000" dirty="0">
                  <a:solidFill>
                    <a:schemeClr val="tx1"/>
                  </a:solidFill>
                  <a:latin typeface="楷体" pitchFamily="49" charset="-122"/>
                  <a:ea typeface="楷体" pitchFamily="49" charset="-122"/>
                </a:rPr>
                <a:t>是求表的剩余长度，你们</a:t>
              </a:r>
              <a:r>
                <a:rPr lang="en-US" altLang="zh-CN" sz="2000" dirty="0">
                  <a:solidFill>
                    <a:schemeClr val="tx1"/>
                  </a:solidFill>
                  <a:latin typeface="楷体" pitchFamily="49" charset="-122"/>
                  <a:ea typeface="楷体" pitchFamily="49" charset="-122"/>
                </a:rPr>
                <a:t>《</a:t>
              </a:r>
              <a:r>
                <a:rPr lang="zh-CN" altLang="en-US" sz="2000" dirty="0">
                  <a:solidFill>
                    <a:schemeClr val="tx1"/>
                  </a:solidFill>
                  <a:latin typeface="楷体" pitchFamily="49" charset="-122"/>
                  <a:ea typeface="楷体" pitchFamily="49" charset="-122"/>
                </a:rPr>
                <a:t>数据结构</a:t>
              </a:r>
              <a:r>
                <a:rPr lang="en-US" altLang="zh-CN" sz="2000" dirty="0">
                  <a:solidFill>
                    <a:schemeClr val="tx1"/>
                  </a:solidFill>
                  <a:latin typeface="楷体" pitchFamily="49" charset="-122"/>
                  <a:ea typeface="楷体" pitchFamily="49" charset="-122"/>
                </a:rPr>
                <a:t>》</a:t>
              </a:r>
              <a:r>
                <a:rPr lang="zh-CN" altLang="en-US" sz="2000" dirty="0">
                  <a:solidFill>
                    <a:schemeClr val="tx1"/>
                  </a:solidFill>
                  <a:latin typeface="楷体" pitchFamily="49" charset="-122"/>
                  <a:ea typeface="楷体" pitchFamily="49" charset="-122"/>
                </a:rPr>
                <a:t>这门课的广义表中理应很熟悉此函数了。</a:t>
              </a:r>
              <a:endParaRPr lang="en-US" altLang="zh-CN" sz="2000" dirty="0">
                <a:solidFill>
                  <a:schemeClr val="tx1"/>
                </a:solidFill>
                <a:latin typeface="楷体" pitchFamily="49" charset="-122"/>
                <a:ea typeface="楷体" pitchFamily="49" charset="-122"/>
              </a:endParaRPr>
            </a:p>
          </p:txBody>
        </p:sp>
        <p:sp>
          <p:nvSpPr>
            <p:cNvPr id="12" name="任意多边形 11"/>
            <p:cNvSpPr/>
            <p:nvPr/>
          </p:nvSpPr>
          <p:spPr>
            <a:xfrm>
              <a:off x="471488" y="3643313"/>
              <a:ext cx="2986087" cy="1943100"/>
            </a:xfrm>
            <a:custGeom>
              <a:avLst/>
              <a:gdLst>
                <a:gd name="connsiteX0" fmla="*/ 1800225 w 2986087"/>
                <a:gd name="connsiteY0" fmla="*/ 1943100 h 1943100"/>
                <a:gd name="connsiteX1" fmla="*/ 0 w 2986087"/>
                <a:gd name="connsiteY1" fmla="*/ 1943100 h 1943100"/>
                <a:gd name="connsiteX2" fmla="*/ 0 w 2986087"/>
                <a:gd name="connsiteY2" fmla="*/ 400050 h 1943100"/>
                <a:gd name="connsiteX3" fmla="*/ 2986087 w 2986087"/>
                <a:gd name="connsiteY3" fmla="*/ 400050 h 1943100"/>
                <a:gd name="connsiteX4" fmla="*/ 2986087 w 2986087"/>
                <a:gd name="connsiteY4" fmla="*/ 0 h 1943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6087" h="1943100">
                  <a:moveTo>
                    <a:pt x="1800225" y="1943100"/>
                  </a:moveTo>
                  <a:lnTo>
                    <a:pt x="0" y="1943100"/>
                  </a:lnTo>
                  <a:lnTo>
                    <a:pt x="0" y="400050"/>
                  </a:lnTo>
                  <a:lnTo>
                    <a:pt x="2986087" y="400050"/>
                  </a:lnTo>
                  <a:lnTo>
                    <a:pt x="2986087" y="0"/>
                  </a:lnTo>
                </a:path>
              </a:pathLst>
            </a:custGeom>
            <a:ln>
              <a:solidFill>
                <a:srgbClr val="CC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3625"/>
            <a:ext cx="8229600" cy="814102"/>
          </a:xfrm>
        </p:spPr>
        <p:txBody>
          <a:bodyPr/>
          <a:lstStyle/>
          <a:p>
            <a:r>
              <a:rPr lang="zh-CN" altLang="en-US" dirty="0"/>
              <a:t>多态函数概念</a:t>
            </a:r>
          </a:p>
        </p:txBody>
      </p:sp>
      <p:sp>
        <p:nvSpPr>
          <p:cNvPr id="3" name="内容占位符 2"/>
          <p:cNvSpPr>
            <a:spLocks noGrp="1"/>
          </p:cNvSpPr>
          <p:nvPr>
            <p:ph idx="1"/>
          </p:nvPr>
        </p:nvSpPr>
        <p:spPr>
          <a:xfrm>
            <a:off x="457200" y="908719"/>
            <a:ext cx="8229600" cy="5355595"/>
          </a:xfrm>
        </p:spPr>
        <p:txBody>
          <a:bodyPr>
            <a:noAutofit/>
          </a:bodyPr>
          <a:lstStyle/>
          <a:p>
            <a:pPr>
              <a:lnSpc>
                <a:spcPct val="110000"/>
              </a:lnSpc>
              <a:spcBef>
                <a:spcPts val="0"/>
              </a:spcBef>
            </a:pPr>
            <a:r>
              <a:rPr lang="zh-CN" altLang="en-US" sz="2400" dirty="0">
                <a:solidFill>
                  <a:srgbClr val="FF0000"/>
                </a:solidFill>
              </a:rPr>
              <a:t>多态函数</a:t>
            </a:r>
            <a:endParaRPr lang="en-US" altLang="zh-CN" sz="2400" dirty="0">
              <a:solidFill>
                <a:srgbClr val="FF0000"/>
              </a:solidFill>
            </a:endParaRPr>
          </a:p>
          <a:p>
            <a:pPr lvl="1">
              <a:lnSpc>
                <a:spcPct val="110000"/>
              </a:lnSpc>
              <a:spcBef>
                <a:spcPts val="0"/>
              </a:spcBef>
            </a:pPr>
            <a:r>
              <a:rPr lang="zh-CN" altLang="en-US" dirty="0"/>
              <a:t>允许变元的类型有多种不同的情况；</a:t>
            </a:r>
            <a:endParaRPr lang="en-US" altLang="zh-CN" dirty="0"/>
          </a:p>
          <a:p>
            <a:pPr lvl="1">
              <a:lnSpc>
                <a:spcPct val="110000"/>
              </a:lnSpc>
              <a:spcBef>
                <a:spcPts val="0"/>
              </a:spcBef>
            </a:pPr>
            <a:r>
              <a:rPr lang="zh-CN" altLang="en-US" dirty="0"/>
              <a:t>函数体中的语句的执行能适应变元类型有多种不同的情况；</a:t>
            </a:r>
            <a:endParaRPr lang="en-US" altLang="zh-CN" dirty="0"/>
          </a:p>
          <a:p>
            <a:pPr>
              <a:lnSpc>
                <a:spcPct val="110000"/>
              </a:lnSpc>
              <a:spcBef>
                <a:spcPts val="0"/>
              </a:spcBef>
            </a:pPr>
            <a:r>
              <a:rPr lang="zh-CN" altLang="en-US" sz="2400" dirty="0">
                <a:solidFill>
                  <a:srgbClr val="FF0000"/>
                </a:solidFill>
              </a:rPr>
              <a:t>多态算符</a:t>
            </a:r>
            <a:endParaRPr lang="en-US" altLang="zh-CN" sz="2400" dirty="0">
              <a:solidFill>
                <a:srgbClr val="FF0000"/>
              </a:solidFill>
            </a:endParaRPr>
          </a:p>
          <a:p>
            <a:pPr lvl="1">
              <a:lnSpc>
                <a:spcPct val="110000"/>
              </a:lnSpc>
              <a:spcBef>
                <a:spcPts val="0"/>
              </a:spcBef>
            </a:pPr>
            <a:r>
              <a:rPr lang="zh-CN" altLang="en-US" dirty="0"/>
              <a:t>例如：数组索引、函数调用、通过指针间接访问；</a:t>
            </a:r>
            <a:endParaRPr lang="en-US" altLang="zh-CN" dirty="0"/>
          </a:p>
          <a:p>
            <a:pPr lvl="2">
              <a:lnSpc>
                <a:spcPct val="110000"/>
              </a:lnSpc>
              <a:spcBef>
                <a:spcPts val="0"/>
              </a:spcBef>
              <a:buFont typeface="Wingdings" pitchFamily="2" charset="2"/>
              <a:buChar char="u"/>
            </a:pPr>
            <a:r>
              <a:rPr lang="zh-CN" altLang="en-US" sz="2200" dirty="0"/>
              <a:t>将数组看做一个函数，下标为参数，则无论数组元素的数据类型是什么，访问数组元素的程序代码是一样的，都是数组的</a:t>
            </a:r>
            <a:r>
              <a:rPr lang="zh-CN" altLang="en-US" sz="2200" dirty="0">
                <a:solidFill>
                  <a:schemeClr val="tx1"/>
                </a:solidFill>
              </a:rPr>
              <a:t>起始地址</a:t>
            </a:r>
            <a:r>
              <a:rPr lang="en-US" altLang="zh-CN" sz="2200" dirty="0">
                <a:solidFill>
                  <a:schemeClr val="tx1"/>
                </a:solidFill>
              </a:rPr>
              <a:t>+offset(</a:t>
            </a:r>
            <a:r>
              <a:rPr lang="zh-CN" altLang="en-US" sz="2200" dirty="0">
                <a:solidFill>
                  <a:schemeClr val="tx1"/>
                </a:solidFill>
              </a:rPr>
              <a:t>相对地址</a:t>
            </a:r>
            <a:r>
              <a:rPr lang="en-US" altLang="zh-CN" sz="2200" dirty="0">
                <a:solidFill>
                  <a:schemeClr val="tx1"/>
                </a:solidFill>
              </a:rPr>
              <a:t>)</a:t>
            </a:r>
            <a:r>
              <a:rPr lang="zh-CN" altLang="en-US" sz="2200" dirty="0"/>
              <a:t>。</a:t>
            </a:r>
            <a:endParaRPr lang="en-US" altLang="zh-CN" sz="2200" dirty="0"/>
          </a:p>
          <a:p>
            <a:pPr lvl="1">
              <a:lnSpc>
                <a:spcPct val="110000"/>
              </a:lnSpc>
              <a:spcBef>
                <a:spcPts val="0"/>
              </a:spcBef>
            </a:pPr>
            <a:r>
              <a:rPr lang="en-US" altLang="zh-CN" dirty="0"/>
              <a:t>C</a:t>
            </a:r>
            <a:r>
              <a:rPr lang="zh-CN" altLang="en-US" dirty="0"/>
              <a:t>语言手册中取地址算符</a:t>
            </a:r>
            <a:r>
              <a:rPr lang="en-US" altLang="zh-CN" dirty="0"/>
              <a:t>&amp;</a:t>
            </a:r>
            <a:r>
              <a:rPr lang="zh-CN" altLang="en-US" dirty="0"/>
              <a:t>的论述是：“</a:t>
            </a:r>
            <a:r>
              <a:rPr lang="zh-CN" altLang="en-US" u="sng" dirty="0"/>
              <a:t>如果运算对象的类型是‘</a:t>
            </a:r>
            <a:r>
              <a:rPr lang="en-US" altLang="zh-CN" u="sng" dirty="0"/>
              <a:t>...</a:t>
            </a:r>
            <a:r>
              <a:rPr lang="zh-CN" altLang="en-US" u="sng" dirty="0"/>
              <a:t>’，那么结果类型是‘</a:t>
            </a:r>
            <a:r>
              <a:rPr lang="en-US" altLang="zh-CN" u="sng" dirty="0"/>
              <a:t>...</a:t>
            </a:r>
            <a:r>
              <a:rPr lang="zh-CN" altLang="en-US" u="sng" dirty="0"/>
              <a:t>’的指针</a:t>
            </a:r>
            <a:r>
              <a:rPr lang="zh-CN" altLang="en-US" dirty="0"/>
              <a:t>”。</a:t>
            </a:r>
            <a:endParaRPr lang="en-US" altLang="zh-CN" dirty="0"/>
          </a:p>
          <a:p>
            <a:pPr lvl="2">
              <a:lnSpc>
                <a:spcPct val="110000"/>
              </a:lnSpc>
              <a:spcBef>
                <a:spcPts val="0"/>
              </a:spcBef>
              <a:buFont typeface="Wingdings" pitchFamily="2" charset="2"/>
              <a:buChar char="u"/>
            </a:pPr>
            <a:r>
              <a:rPr lang="zh-CN" altLang="en-US" dirty="0"/>
              <a:t>可见，</a:t>
            </a:r>
            <a:r>
              <a:rPr lang="en-US" altLang="zh-CN" dirty="0"/>
              <a:t>&amp;</a:t>
            </a:r>
            <a:r>
              <a:rPr lang="zh-CN" altLang="en-US" dirty="0"/>
              <a:t>也是多态算符。</a:t>
            </a:r>
            <a:endParaRPr lang="zh-CN" altLang="en-US" sz="2400" dirty="0"/>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148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8620"/>
            <a:ext cx="8229600" cy="769097"/>
          </a:xfrm>
        </p:spPr>
        <p:txBody>
          <a:bodyPr>
            <a:normAutofit/>
          </a:bodyPr>
          <a:lstStyle/>
          <a:p>
            <a:r>
              <a:rPr lang="zh-CN" altLang="en-US" dirty="0"/>
              <a:t>类型变量</a:t>
            </a:r>
          </a:p>
        </p:txBody>
      </p:sp>
      <p:sp>
        <p:nvSpPr>
          <p:cNvPr id="3" name="内容占位符 2"/>
          <p:cNvSpPr>
            <a:spLocks noGrp="1"/>
          </p:cNvSpPr>
          <p:nvPr>
            <p:ph idx="1"/>
          </p:nvPr>
        </p:nvSpPr>
        <p:spPr>
          <a:xfrm>
            <a:off x="457200" y="863715"/>
            <a:ext cx="8229600" cy="5400600"/>
          </a:xfrm>
        </p:spPr>
        <p:txBody>
          <a:bodyPr>
            <a:noAutofit/>
          </a:bodyPr>
          <a:lstStyle/>
          <a:p>
            <a:pPr>
              <a:lnSpc>
                <a:spcPct val="110000"/>
              </a:lnSpc>
              <a:spcBef>
                <a:spcPts val="300"/>
              </a:spcBef>
            </a:pPr>
            <a:r>
              <a:rPr lang="zh-CN" altLang="en-US" sz="2400" dirty="0"/>
              <a:t>语言中如果引入多态类型，就与之前的确定类型（</a:t>
            </a:r>
            <a:r>
              <a:rPr lang="en-US" altLang="zh-CN" sz="2400" dirty="0" err="1"/>
              <a:t>int</a:t>
            </a:r>
            <a:r>
              <a:rPr lang="zh-CN" altLang="en-US" sz="2400" dirty="0"/>
              <a:t>、</a:t>
            </a:r>
            <a:r>
              <a:rPr lang="en-US" altLang="zh-CN" sz="2400" dirty="0"/>
              <a:t>real</a:t>
            </a:r>
            <a:r>
              <a:rPr lang="zh-CN" altLang="en-US" sz="2400" dirty="0"/>
              <a:t>等）不同了，数据类型不确定了，因此，类型表达式中需要引入</a:t>
            </a:r>
            <a:r>
              <a:rPr lang="zh-CN" altLang="en-US" sz="2400" dirty="0">
                <a:solidFill>
                  <a:srgbClr val="FF0000"/>
                </a:solidFill>
              </a:rPr>
              <a:t>类型变量</a:t>
            </a:r>
            <a:r>
              <a:rPr lang="zh-CN" altLang="en-US" sz="2400" dirty="0"/>
              <a:t>；</a:t>
            </a:r>
            <a:endParaRPr lang="en-US" altLang="zh-CN" sz="2400" dirty="0"/>
          </a:p>
          <a:p>
            <a:pPr lvl="1">
              <a:lnSpc>
                <a:spcPct val="110000"/>
              </a:lnSpc>
              <a:spcBef>
                <a:spcPts val="300"/>
              </a:spcBef>
            </a:pPr>
            <a:r>
              <a:rPr lang="zh-CN" altLang="en-US" sz="2000" dirty="0"/>
              <a:t>从类型表达式来看，都是要么是基本类型（</a:t>
            </a:r>
            <a:r>
              <a:rPr lang="en-US" altLang="zh-CN" sz="2000" dirty="0" err="1"/>
              <a:t>int</a:t>
            </a:r>
            <a:r>
              <a:rPr lang="zh-CN" altLang="en-US" sz="2000" dirty="0"/>
              <a:t>等），要么是由基本类型构造而来的类型，都是确定的；</a:t>
            </a:r>
            <a:endParaRPr lang="en-US" altLang="zh-CN" sz="2000" dirty="0"/>
          </a:p>
          <a:p>
            <a:pPr>
              <a:lnSpc>
                <a:spcPct val="110000"/>
              </a:lnSpc>
              <a:spcBef>
                <a:spcPts val="300"/>
              </a:spcBef>
            </a:pPr>
            <a:r>
              <a:rPr lang="zh-CN" altLang="en-US" sz="2400" dirty="0"/>
              <a:t>比如，前面例子中的</a:t>
            </a:r>
            <a:r>
              <a:rPr lang="en-US" altLang="zh-CN" sz="2400" dirty="0"/>
              <a:t>length</a:t>
            </a:r>
            <a:r>
              <a:rPr lang="zh-CN" altLang="en-US" sz="2400" dirty="0"/>
              <a:t>的类型可以写成</a:t>
            </a:r>
            <a:r>
              <a:rPr lang="en-US" altLang="zh-CN" sz="2400" dirty="0">
                <a:sym typeface="Symbol" pitchFamily="18" charset="2"/>
              </a:rPr>
              <a:t></a:t>
            </a:r>
            <a:r>
              <a:rPr lang="en-US" altLang="zh-CN" sz="2400" dirty="0" err="1">
                <a:sym typeface="Symbol" pitchFamily="18" charset="2"/>
              </a:rPr>
              <a:t>αlist</a:t>
            </a:r>
            <a:r>
              <a:rPr lang="en-US" altLang="zh-CN" sz="2400" dirty="0">
                <a:sym typeface="Symbol" pitchFamily="18" charset="2"/>
              </a:rPr>
              <a:t>(α)</a:t>
            </a:r>
            <a:r>
              <a:rPr lang="zh-CN" altLang="en-US" sz="2400" dirty="0">
                <a:sym typeface="Symbol" pitchFamily="18" charset="2"/>
              </a:rPr>
              <a:t></a:t>
            </a:r>
            <a:r>
              <a:rPr lang="en-US" altLang="zh-CN" sz="2400" dirty="0">
                <a:sym typeface="Symbol" pitchFamily="18" charset="2"/>
              </a:rPr>
              <a:t>integer</a:t>
            </a:r>
            <a:r>
              <a:rPr lang="zh-CN" altLang="en-US" sz="2400" dirty="0">
                <a:sym typeface="Symbol" pitchFamily="18" charset="2"/>
              </a:rPr>
              <a:t>，即对于任何类型</a:t>
            </a:r>
            <a:r>
              <a:rPr lang="en-US" altLang="zh-CN" sz="2400" dirty="0">
                <a:sym typeface="Symbol" pitchFamily="18" charset="2"/>
              </a:rPr>
              <a:t>α</a:t>
            </a:r>
            <a:r>
              <a:rPr lang="zh-CN" altLang="en-US" sz="2400" dirty="0">
                <a:sym typeface="Symbol" pitchFamily="18" charset="2"/>
              </a:rPr>
              <a:t>的表，</a:t>
            </a:r>
            <a:r>
              <a:rPr lang="en-US" altLang="zh-CN" sz="2400" dirty="0">
                <a:sym typeface="Symbol" pitchFamily="18" charset="2"/>
              </a:rPr>
              <a:t>list</a:t>
            </a:r>
            <a:r>
              <a:rPr lang="zh-CN" altLang="en-US" sz="2400" dirty="0">
                <a:sym typeface="Symbol" pitchFamily="18" charset="2"/>
              </a:rPr>
              <a:t>的结果类型都是整型；</a:t>
            </a:r>
            <a:endParaRPr lang="en-US" altLang="zh-CN" sz="2400" dirty="0">
              <a:sym typeface="Symbol" pitchFamily="18" charset="2"/>
            </a:endParaRPr>
          </a:p>
          <a:p>
            <a:pPr lvl="1">
              <a:lnSpc>
                <a:spcPct val="110000"/>
              </a:lnSpc>
              <a:spcBef>
                <a:spcPts val="300"/>
              </a:spcBef>
            </a:pPr>
            <a:r>
              <a:rPr lang="zh-CN" altLang="en-US" sz="2000" dirty="0">
                <a:sym typeface="Symbol" pitchFamily="18" charset="2"/>
              </a:rPr>
              <a:t>为什么要写出类型变量，目的：可以写出类型表达式，便于类型检查；也便于处理未知类型；比如，前面的</a:t>
            </a:r>
            <a:r>
              <a:rPr lang="en-US" altLang="zh-CN" sz="2000" dirty="0" err="1">
                <a:sym typeface="Symbol" pitchFamily="18" charset="2"/>
              </a:rPr>
              <a:t>lptr</a:t>
            </a:r>
            <a:r>
              <a:rPr lang="zh-CN" altLang="en-US" sz="2000" dirty="0">
                <a:sym typeface="Symbol" pitchFamily="18" charset="2"/>
              </a:rPr>
              <a:t>是未知类型，可以引入它的类型变量，再从后面的访问中去推断</a:t>
            </a:r>
            <a:r>
              <a:rPr lang="en-US" altLang="zh-CN" sz="2000" dirty="0" err="1">
                <a:sym typeface="Symbol" pitchFamily="18" charset="2"/>
              </a:rPr>
              <a:t>lptr</a:t>
            </a:r>
            <a:r>
              <a:rPr lang="zh-CN" altLang="en-US" sz="2000" dirty="0">
                <a:sym typeface="Symbol" pitchFamily="18" charset="2"/>
              </a:rPr>
              <a:t>的类型。</a:t>
            </a:r>
            <a:endParaRPr lang="en-US" altLang="zh-CN" sz="2000" dirty="0">
              <a:sym typeface="Symbol" pitchFamily="18" charset="2"/>
            </a:endParaRPr>
          </a:p>
          <a:p>
            <a:pPr>
              <a:lnSpc>
                <a:spcPct val="110000"/>
              </a:lnSpc>
              <a:spcBef>
                <a:spcPts val="300"/>
              </a:spcBef>
            </a:pPr>
            <a:r>
              <a:rPr lang="zh-CN" altLang="en-US" sz="2400" dirty="0">
                <a:sym typeface="Symbol" pitchFamily="18" charset="2"/>
              </a:rPr>
              <a:t>在</a:t>
            </a:r>
            <a:r>
              <a:rPr lang="zh-CN" altLang="en-US" sz="2400" dirty="0">
                <a:solidFill>
                  <a:srgbClr val="FF0000"/>
                </a:solidFill>
                <a:sym typeface="Symbol" pitchFamily="18" charset="2"/>
              </a:rPr>
              <a:t>不要求标识符的声明先于使用</a:t>
            </a:r>
            <a:r>
              <a:rPr lang="zh-CN" altLang="en-US" sz="2400" dirty="0">
                <a:sym typeface="Symbol" pitchFamily="18" charset="2"/>
              </a:rPr>
              <a:t>的语言中，通过类型变量的使用去确定程序变量的类型。</a:t>
            </a:r>
            <a:endParaRPr lang="zh-CN" altLang="en-US" sz="2400" dirty="0"/>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149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562074"/>
          </a:xfrm>
        </p:spPr>
        <p:txBody>
          <a:bodyPr>
            <a:normAutofit fontScale="90000"/>
          </a:bodyPr>
          <a:lstStyle/>
          <a:p>
            <a:r>
              <a:rPr lang="zh-CN" altLang="en-US" dirty="0"/>
              <a:t>数组说明语句</a:t>
            </a:r>
          </a:p>
        </p:txBody>
      </p:sp>
      <p:sp>
        <p:nvSpPr>
          <p:cNvPr id="3" name="内容占位符 2"/>
          <p:cNvSpPr>
            <a:spLocks noGrp="1"/>
          </p:cNvSpPr>
          <p:nvPr>
            <p:ph idx="1"/>
          </p:nvPr>
        </p:nvSpPr>
        <p:spPr>
          <a:xfrm>
            <a:off x="395536" y="692697"/>
            <a:ext cx="8229600" cy="2952328"/>
          </a:xfrm>
        </p:spPr>
        <p:txBody>
          <a:bodyPr>
            <a:normAutofit/>
          </a:bodyPr>
          <a:lstStyle/>
          <a:p>
            <a:r>
              <a:rPr lang="en-US" altLang="zh-CN" sz="2400" dirty="0"/>
              <a:t>A</a:t>
            </a:r>
            <a:r>
              <a:rPr lang="zh-CN" altLang="en-US" sz="2400" dirty="0"/>
              <a:t>后面的地址（指针）不是数组</a:t>
            </a:r>
            <a:r>
              <a:rPr lang="en-US" altLang="zh-CN" sz="2400" dirty="0"/>
              <a:t>A</a:t>
            </a:r>
            <a:r>
              <a:rPr lang="zh-CN" altLang="en-US" sz="2400" dirty="0"/>
              <a:t>的头地址，而是</a:t>
            </a:r>
            <a:r>
              <a:rPr lang="zh-CN" altLang="en-US" sz="2400" dirty="0">
                <a:solidFill>
                  <a:srgbClr val="FF0000"/>
                </a:solidFill>
              </a:rPr>
              <a:t>信息向量表（内情变量表）</a:t>
            </a:r>
            <a:r>
              <a:rPr lang="zh-CN" altLang="en-US" sz="2400" dirty="0"/>
              <a:t>的地址</a:t>
            </a:r>
            <a:endParaRPr lang="en-US" altLang="zh-CN" sz="2400" dirty="0"/>
          </a:p>
          <a:p>
            <a:pPr lvl="1"/>
            <a:r>
              <a:rPr lang="en-US" altLang="zh-CN" sz="2200" dirty="0"/>
              <a:t>C</a:t>
            </a:r>
            <a:r>
              <a:rPr lang="zh-CN" altLang="en-US" sz="2200" dirty="0"/>
              <a:t>：数组的不变部分</a:t>
            </a:r>
            <a:endParaRPr lang="en-US" altLang="zh-CN" sz="2200" dirty="0"/>
          </a:p>
          <a:p>
            <a:pPr lvl="1"/>
            <a:r>
              <a:rPr lang="en-US" altLang="zh-CN" sz="2200" dirty="0"/>
              <a:t>n</a:t>
            </a:r>
            <a:r>
              <a:rPr lang="zh-CN" altLang="en-US" sz="2200" dirty="0"/>
              <a:t>：数组的维数</a:t>
            </a:r>
            <a:endParaRPr lang="en-US" altLang="zh-CN" sz="2200" dirty="0"/>
          </a:p>
          <a:p>
            <a:pPr lvl="1"/>
            <a:r>
              <a:rPr lang="en-US" altLang="zh-CN" sz="2200" dirty="0"/>
              <a:t>a</a:t>
            </a:r>
            <a:r>
              <a:rPr lang="zh-CN" altLang="en-US" sz="2200" dirty="0"/>
              <a:t>：数组的头地址，指向内存中为数组分配的空间的开始</a:t>
            </a:r>
            <a:endParaRPr lang="en-US" altLang="zh-CN" sz="2200" dirty="0"/>
          </a:p>
          <a:p>
            <a:r>
              <a:rPr lang="zh-CN" altLang="en-US" sz="2400" dirty="0"/>
              <a:t>这些信息是编译时要制造出来的，怎么制造？</a:t>
            </a:r>
          </a:p>
        </p:txBody>
      </p:sp>
      <p:sp>
        <p:nvSpPr>
          <p:cNvPr id="4" name="灯片编号占位符 3"/>
          <p:cNvSpPr>
            <a:spLocks noGrp="1"/>
          </p:cNvSpPr>
          <p:nvPr>
            <p:ph type="sldNum" sz="quarter" idx="12"/>
          </p:nvPr>
        </p:nvSpPr>
        <p:spPr>
          <a:xfrm>
            <a:off x="8594104" y="6473229"/>
            <a:ext cx="370384" cy="340147"/>
          </a:xfrm>
        </p:spPr>
        <p:txBody>
          <a:bodyPr/>
          <a:lstStyle/>
          <a:p>
            <a:fld id="{2A6D858B-1E97-4F06-B8D0-6BAC990F4689}" type="slidenum">
              <a:rPr lang="zh-CN" altLang="en-US" smtClean="0"/>
              <a:pPr/>
              <a:t>15</a:t>
            </a:fld>
            <a:endParaRPr lang="zh-CN" altLang="en-US" dirty="0"/>
          </a:p>
        </p:txBody>
      </p:sp>
      <p:graphicFrame>
        <p:nvGraphicFramePr>
          <p:cNvPr id="7" name="表格 6"/>
          <p:cNvGraphicFramePr>
            <a:graphicFrameLocks noGrp="1"/>
          </p:cNvGraphicFramePr>
          <p:nvPr/>
        </p:nvGraphicFramePr>
        <p:xfrm>
          <a:off x="4066119" y="3717032"/>
          <a:ext cx="2090057" cy="2377440"/>
        </p:xfrm>
        <a:graphic>
          <a:graphicData uri="http://schemas.openxmlformats.org/drawingml/2006/table">
            <a:tbl>
              <a:tblPr/>
              <a:tblGrid>
                <a:gridCol w="696686">
                  <a:extLst>
                    <a:ext uri="{9D8B030D-6E8A-4147-A177-3AD203B41FA5}">
                      <a16:colId xmlns:a16="http://schemas.microsoft.com/office/drawing/2014/main" val="20000"/>
                    </a:ext>
                  </a:extLst>
                </a:gridCol>
                <a:gridCol w="696685">
                  <a:extLst>
                    <a:ext uri="{9D8B030D-6E8A-4147-A177-3AD203B41FA5}">
                      <a16:colId xmlns:a16="http://schemas.microsoft.com/office/drawing/2014/main" val="20001"/>
                    </a:ext>
                  </a:extLst>
                </a:gridCol>
                <a:gridCol w="696686">
                  <a:extLst>
                    <a:ext uri="{9D8B030D-6E8A-4147-A177-3AD203B41FA5}">
                      <a16:colId xmlns:a16="http://schemas.microsoft.com/office/drawing/2014/main" val="20002"/>
                    </a:ext>
                  </a:extLst>
                </a:gridCol>
              </a:tblGrid>
              <a:tr h="333829">
                <a:tc>
                  <a:txBody>
                    <a:bodyPr/>
                    <a:lstStyle/>
                    <a:p>
                      <a:pPr algn="ctr"/>
                      <a:r>
                        <a:rPr lang="en-US" altLang="zh-CN" sz="2000" dirty="0">
                          <a:latin typeface="楷体" pitchFamily="49" charset="-122"/>
                          <a:ea typeface="楷体" pitchFamily="49" charset="-122"/>
                        </a:rPr>
                        <a:t>l</a:t>
                      </a:r>
                      <a:r>
                        <a:rPr lang="en-US" altLang="zh-CN" sz="2000" baseline="-25000" dirty="0">
                          <a:latin typeface="楷体" pitchFamily="49" charset="-122"/>
                          <a:ea typeface="楷体" pitchFamily="49" charset="-122"/>
                        </a:rPr>
                        <a:t>1</a:t>
                      </a:r>
                      <a:endParaRPr lang="zh-CN" altLang="en-US" sz="2000" baseline="-25000" dirty="0">
                        <a:latin typeface="楷体" pitchFamily="49" charset="-122"/>
                        <a:ea typeface="楷体" pitchFamily="49" charset="-122"/>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u</a:t>
                      </a:r>
                      <a:r>
                        <a:rPr lang="en-US" altLang="zh-CN" sz="2000" baseline="-25000" dirty="0">
                          <a:latin typeface="楷体" pitchFamily="49" charset="-122"/>
                          <a:ea typeface="楷体" pitchFamily="49" charset="-122"/>
                        </a:rPr>
                        <a:t>1</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d</a:t>
                      </a:r>
                      <a:r>
                        <a:rPr lang="en-US" altLang="zh-CN" sz="2000" baseline="-25000" dirty="0">
                          <a:latin typeface="楷体" pitchFamily="49" charset="-122"/>
                          <a:ea typeface="楷体" pitchFamily="49" charset="-122"/>
                        </a:rPr>
                        <a:t>1</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3828">
                <a:tc>
                  <a:txBody>
                    <a:bodyPr/>
                    <a:lstStyle/>
                    <a:p>
                      <a:pPr algn="ctr"/>
                      <a:r>
                        <a:rPr lang="en-US" altLang="zh-CN" sz="2000" dirty="0">
                          <a:latin typeface="楷体" pitchFamily="49" charset="-122"/>
                          <a:ea typeface="楷体" pitchFamily="49" charset="-122"/>
                        </a:rPr>
                        <a:t>l</a:t>
                      </a:r>
                      <a:r>
                        <a:rPr lang="en-US" altLang="zh-CN" sz="2000" baseline="-25000" dirty="0">
                          <a:latin typeface="楷体" pitchFamily="49" charset="-122"/>
                          <a:ea typeface="楷体" pitchFamily="49" charset="-122"/>
                        </a:rPr>
                        <a:t>2</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u</a:t>
                      </a:r>
                      <a:r>
                        <a:rPr lang="en-US" altLang="zh-CN" sz="2000" baseline="-25000" dirty="0">
                          <a:latin typeface="楷体" pitchFamily="49" charset="-122"/>
                          <a:ea typeface="楷体" pitchFamily="49" charset="-122"/>
                        </a:rPr>
                        <a:t>2</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d</a:t>
                      </a:r>
                      <a:r>
                        <a:rPr lang="en-US" altLang="zh-CN" sz="2000" baseline="-25000" dirty="0">
                          <a:latin typeface="楷体" pitchFamily="49" charset="-122"/>
                          <a:ea typeface="楷体" pitchFamily="49" charset="-122"/>
                        </a:rPr>
                        <a:t>2</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33829">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33829">
                <a:tc>
                  <a:txBody>
                    <a:bodyPr/>
                    <a:lstStyle/>
                    <a:p>
                      <a:pPr algn="ctr"/>
                      <a:r>
                        <a:rPr lang="en-US" altLang="zh-CN" sz="2000" dirty="0" err="1">
                          <a:latin typeface="楷体" pitchFamily="49" charset="-122"/>
                          <a:ea typeface="楷体" pitchFamily="49" charset="-122"/>
                        </a:rPr>
                        <a:t>l</a:t>
                      </a:r>
                      <a:r>
                        <a:rPr lang="en-US" altLang="zh-CN" sz="2000" baseline="-25000" dirty="0" err="1">
                          <a:latin typeface="楷体" pitchFamily="49" charset="-122"/>
                          <a:ea typeface="楷体" pitchFamily="49" charset="-122"/>
                        </a:rPr>
                        <a:t>n</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u</a:t>
                      </a:r>
                      <a:r>
                        <a:rPr lang="en-US" altLang="zh-CN" sz="2000" baseline="-25000" dirty="0">
                          <a:latin typeface="楷体" pitchFamily="49" charset="-122"/>
                          <a:ea typeface="楷体" pitchFamily="49" charset="-122"/>
                        </a:rPr>
                        <a:t>n</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err="1">
                          <a:latin typeface="楷体" pitchFamily="49" charset="-122"/>
                          <a:ea typeface="楷体" pitchFamily="49" charset="-122"/>
                        </a:rPr>
                        <a:t>d</a:t>
                      </a:r>
                      <a:r>
                        <a:rPr lang="en-US" altLang="zh-CN" sz="2000" baseline="-25000" dirty="0" err="1">
                          <a:latin typeface="楷体" pitchFamily="49" charset="-122"/>
                          <a:ea typeface="楷体" pitchFamily="49" charset="-122"/>
                        </a:rPr>
                        <a:t>n</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33828">
                <a:tc>
                  <a:txBody>
                    <a:bodyPr/>
                    <a:lstStyle/>
                    <a:p>
                      <a:pPr algn="ctr"/>
                      <a:r>
                        <a:rPr lang="en-US" altLang="zh-CN" sz="2000" dirty="0">
                          <a:latin typeface="楷体" pitchFamily="49" charset="-122"/>
                          <a:ea typeface="楷体" pitchFamily="49" charset="-122"/>
                        </a:rPr>
                        <a:t>n</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altLang="zh-CN" sz="2000" dirty="0">
                          <a:latin typeface="楷体" pitchFamily="49" charset="-122"/>
                          <a:ea typeface="楷体" pitchFamily="49" charset="-122"/>
                        </a:rPr>
                        <a:t>C</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33829">
                <a:tc>
                  <a:txBody>
                    <a:bodyPr/>
                    <a:lstStyle/>
                    <a:p>
                      <a:pPr algn="ctr"/>
                      <a:r>
                        <a:rPr lang="en-US" altLang="zh-CN" sz="2000" dirty="0">
                          <a:latin typeface="楷体" pitchFamily="49" charset="-122"/>
                          <a:ea typeface="楷体" pitchFamily="49" charset="-122"/>
                        </a:rPr>
                        <a:t>type</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gridSpan="2">
                  <a:txBody>
                    <a:bodyPr/>
                    <a:lstStyle/>
                    <a:p>
                      <a:pPr algn="ctr"/>
                      <a:r>
                        <a:rPr lang="en-US" altLang="zh-CN" sz="2000" dirty="0">
                          <a:latin typeface="楷体" pitchFamily="49" charset="-122"/>
                          <a:ea typeface="楷体" pitchFamily="49" charset="-122"/>
                        </a:rPr>
                        <a:t>a</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8" name="表格 7"/>
          <p:cNvGraphicFramePr>
            <a:graphicFrameLocks noGrp="1"/>
          </p:cNvGraphicFramePr>
          <p:nvPr/>
        </p:nvGraphicFramePr>
        <p:xfrm>
          <a:off x="7111499" y="3718208"/>
          <a:ext cx="1276925" cy="2304256"/>
        </p:xfrm>
        <a:graphic>
          <a:graphicData uri="http://schemas.openxmlformats.org/drawingml/2006/table">
            <a:tbl>
              <a:tblPr/>
              <a:tblGrid>
                <a:gridCol w="1276925">
                  <a:extLst>
                    <a:ext uri="{9D8B030D-6E8A-4147-A177-3AD203B41FA5}">
                      <a16:colId xmlns:a16="http://schemas.microsoft.com/office/drawing/2014/main" val="20000"/>
                    </a:ext>
                  </a:extLst>
                </a:gridCol>
              </a:tblGrid>
              <a:tr h="2304256">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8" name="流程图: 过程 17"/>
          <p:cNvSpPr/>
          <p:nvPr/>
        </p:nvSpPr>
        <p:spPr>
          <a:xfrm>
            <a:off x="7293615" y="4116348"/>
            <a:ext cx="936104" cy="288032"/>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33CC"/>
                </a:solidFill>
              </a:rPr>
              <a:t>A</a:t>
            </a:r>
            <a:r>
              <a:rPr lang="en-US" altLang="zh-CN" baseline="-25000" dirty="0">
                <a:solidFill>
                  <a:srgbClr val="0033CC"/>
                </a:solidFill>
              </a:rPr>
              <a:t>1</a:t>
            </a:r>
            <a:r>
              <a:rPr lang="en-US" altLang="zh-CN" dirty="0">
                <a:solidFill>
                  <a:srgbClr val="0033CC"/>
                </a:solidFill>
              </a:rPr>
              <a:t>(l</a:t>
            </a:r>
            <a:r>
              <a:rPr lang="en-US" altLang="zh-CN" baseline="-25000" dirty="0">
                <a:solidFill>
                  <a:srgbClr val="0033CC"/>
                </a:solidFill>
              </a:rPr>
              <a:t>1</a:t>
            </a:r>
            <a:r>
              <a:rPr lang="en-US" altLang="zh-CN" dirty="0">
                <a:solidFill>
                  <a:srgbClr val="0033CC"/>
                </a:solidFill>
              </a:rPr>
              <a:t>...)</a:t>
            </a:r>
            <a:endParaRPr lang="zh-CN" altLang="en-US" dirty="0">
              <a:solidFill>
                <a:srgbClr val="0033CC"/>
              </a:solidFill>
            </a:endParaRPr>
          </a:p>
        </p:txBody>
      </p:sp>
      <p:sp>
        <p:nvSpPr>
          <p:cNvPr id="19" name="流程图: 过程 18"/>
          <p:cNvSpPr/>
          <p:nvPr/>
        </p:nvSpPr>
        <p:spPr>
          <a:xfrm>
            <a:off x="7308473" y="5196468"/>
            <a:ext cx="936104" cy="288032"/>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rgbClr val="0033CC"/>
                </a:solidFill>
              </a:rPr>
              <a:t>A</a:t>
            </a:r>
            <a:r>
              <a:rPr lang="en-US" altLang="zh-CN" baseline="-25000" dirty="0" err="1">
                <a:solidFill>
                  <a:srgbClr val="0033CC"/>
                </a:solidFill>
              </a:rPr>
              <a:t>k</a:t>
            </a:r>
            <a:r>
              <a:rPr lang="en-US" altLang="zh-CN" dirty="0">
                <a:solidFill>
                  <a:srgbClr val="0033CC"/>
                </a:solidFill>
              </a:rPr>
              <a:t>(l</a:t>
            </a:r>
            <a:r>
              <a:rPr lang="en-US" altLang="zh-CN" baseline="-25000" dirty="0">
                <a:solidFill>
                  <a:srgbClr val="0033CC"/>
                </a:solidFill>
              </a:rPr>
              <a:t>1</a:t>
            </a:r>
            <a:r>
              <a:rPr lang="en-US" altLang="zh-CN" dirty="0">
                <a:solidFill>
                  <a:srgbClr val="0033CC"/>
                </a:solidFill>
              </a:rPr>
              <a:t>...)</a:t>
            </a:r>
            <a:endParaRPr lang="zh-CN" altLang="en-US" dirty="0">
              <a:solidFill>
                <a:srgbClr val="0033CC"/>
              </a:solidFill>
            </a:endParaRPr>
          </a:p>
        </p:txBody>
      </p:sp>
      <p:sp>
        <p:nvSpPr>
          <p:cNvPr id="20" name="流程图: 过程 19"/>
          <p:cNvSpPr/>
          <p:nvPr/>
        </p:nvSpPr>
        <p:spPr>
          <a:xfrm>
            <a:off x="7668513" y="4582304"/>
            <a:ext cx="288032" cy="432048"/>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dirty="0">
                <a:solidFill>
                  <a:srgbClr val="0033CC"/>
                </a:solidFill>
              </a:rPr>
              <a:t>. . .</a:t>
            </a:r>
            <a:endParaRPr lang="zh-CN" altLang="en-US" dirty="0">
              <a:solidFill>
                <a:srgbClr val="0033CC"/>
              </a:solidFill>
            </a:endParaRPr>
          </a:p>
        </p:txBody>
      </p:sp>
      <p:sp>
        <p:nvSpPr>
          <p:cNvPr id="55" name="流程图: 过程 54"/>
          <p:cNvSpPr/>
          <p:nvPr/>
        </p:nvSpPr>
        <p:spPr>
          <a:xfrm>
            <a:off x="4068506" y="6107248"/>
            <a:ext cx="2088232" cy="432048"/>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FF0000"/>
                </a:solidFill>
                <a:latin typeface="楷体" pitchFamily="49" charset="-122"/>
                <a:ea typeface="楷体" pitchFamily="49" charset="-122"/>
              </a:rPr>
              <a:t>内情向量表</a:t>
            </a:r>
          </a:p>
        </p:txBody>
      </p:sp>
      <p:grpSp>
        <p:nvGrpSpPr>
          <p:cNvPr id="58" name="组合 57"/>
          <p:cNvGrpSpPr/>
          <p:nvPr/>
        </p:nvGrpSpPr>
        <p:grpSpPr>
          <a:xfrm>
            <a:off x="323528" y="3904228"/>
            <a:ext cx="8055540" cy="2000430"/>
            <a:chOff x="323528" y="3904228"/>
            <a:chExt cx="8055540" cy="2000430"/>
          </a:xfrm>
        </p:grpSpPr>
        <p:grpSp>
          <p:nvGrpSpPr>
            <p:cNvPr id="54" name="组合 53"/>
            <p:cNvGrpSpPr/>
            <p:nvPr/>
          </p:nvGrpSpPr>
          <p:grpSpPr>
            <a:xfrm>
              <a:off x="323528" y="3904228"/>
              <a:ext cx="8055540" cy="2000430"/>
              <a:chOff x="323528" y="4407108"/>
              <a:chExt cx="8055540" cy="2000430"/>
            </a:xfrm>
          </p:grpSpPr>
          <p:grpSp>
            <p:nvGrpSpPr>
              <p:cNvPr id="17" name="组合 16"/>
              <p:cNvGrpSpPr/>
              <p:nvPr/>
            </p:nvGrpSpPr>
            <p:grpSpPr>
              <a:xfrm>
                <a:off x="7111499" y="4581128"/>
                <a:ext cx="1267569" cy="1440160"/>
                <a:chOff x="6660232" y="4581128"/>
                <a:chExt cx="1267569" cy="1440160"/>
              </a:xfrm>
            </p:grpSpPr>
            <p:cxnSp>
              <p:nvCxnSpPr>
                <p:cNvPr id="13" name="直接连接符 12"/>
                <p:cNvCxnSpPr/>
                <p:nvPr/>
              </p:nvCxnSpPr>
              <p:spPr>
                <a:xfrm>
                  <a:off x="6667801" y="6021288"/>
                  <a:ext cx="126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60232" y="4941168"/>
                  <a:ext cx="126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60232" y="4581128"/>
                  <a:ext cx="126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60232" y="5661248"/>
                  <a:ext cx="126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323528" y="4437112"/>
                <a:ext cx="3063422" cy="1944216"/>
                <a:chOff x="648072" y="1124744"/>
                <a:chExt cx="8271442" cy="3816424"/>
              </a:xfrm>
            </p:grpSpPr>
            <p:sp>
              <p:nvSpPr>
                <p:cNvPr id="22" name="流程图: 文档 21"/>
                <p:cNvSpPr/>
                <p:nvPr/>
              </p:nvSpPr>
              <p:spPr>
                <a:xfrm>
                  <a:off x="648072" y="1124744"/>
                  <a:ext cx="7956376" cy="3816424"/>
                </a:xfrm>
                <a:prstGeom prst="flowChartDocument">
                  <a:avLst/>
                </a:prstGeom>
                <a:no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cxnSp>
              <p:nvCxnSpPr>
                <p:cNvPr id="23" name="直接连接符 22"/>
                <p:cNvCxnSpPr/>
                <p:nvPr/>
              </p:nvCxnSpPr>
              <p:spPr>
                <a:xfrm>
                  <a:off x="1547664" y="1124744"/>
                  <a:ext cx="0" cy="36936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4" name="流程图: 过程 23"/>
                <p:cNvSpPr/>
                <p:nvPr/>
              </p:nvSpPr>
              <p:spPr>
                <a:xfrm>
                  <a:off x="683568" y="1154724"/>
                  <a:ext cx="864096" cy="936104"/>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spcAft>
                      <a:spcPts val="600"/>
                    </a:spcAft>
                  </a:pPr>
                  <a:r>
                    <a:rPr lang="zh-CN" altLang="en-US" sz="1100" dirty="0">
                      <a:solidFill>
                        <a:srgbClr val="0033CC"/>
                      </a:solidFill>
                      <a:latin typeface="楷体" pitchFamily="49" charset="-122"/>
                      <a:ea typeface="楷体" pitchFamily="49" charset="-122"/>
                    </a:rPr>
                    <a:t>名 字</a:t>
                  </a:r>
                </a:p>
              </p:txBody>
            </p:sp>
            <p:cxnSp>
              <p:nvCxnSpPr>
                <p:cNvPr id="25" name="直接连接符 24"/>
                <p:cNvCxnSpPr/>
                <p:nvPr/>
              </p:nvCxnSpPr>
              <p:spPr>
                <a:xfrm flipV="1">
                  <a:off x="654626" y="2120808"/>
                  <a:ext cx="794160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653588" y="2681882"/>
                  <a:ext cx="794160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653588" y="3230908"/>
                  <a:ext cx="794160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656530" y="3776992"/>
                  <a:ext cx="794160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1547664" y="1628800"/>
                  <a:ext cx="704160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004048" y="1124744"/>
                  <a:ext cx="0" cy="34740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3131840" y="1643444"/>
                  <a:ext cx="0" cy="32436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6732240" y="1628454"/>
                  <a:ext cx="0" cy="26640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3" name="流程图: 过程 32"/>
                <p:cNvSpPr/>
                <p:nvPr/>
              </p:nvSpPr>
              <p:spPr>
                <a:xfrm>
                  <a:off x="1835696" y="1166772"/>
                  <a:ext cx="2808312" cy="432048"/>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rgbClr val="0033CC"/>
                      </a:solidFill>
                      <a:latin typeface="楷体" pitchFamily="49" charset="-122"/>
                      <a:ea typeface="楷体" pitchFamily="49" charset="-122"/>
                    </a:rPr>
                    <a:t>属      性</a:t>
                  </a:r>
                </a:p>
              </p:txBody>
            </p:sp>
            <p:sp>
              <p:nvSpPr>
                <p:cNvPr id="34" name="流程图: 过程 33"/>
                <p:cNvSpPr/>
                <p:nvPr/>
              </p:nvSpPr>
              <p:spPr>
                <a:xfrm>
                  <a:off x="5436096" y="1154724"/>
                  <a:ext cx="2808312" cy="432048"/>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rgbClr val="0033CC"/>
                      </a:solidFill>
                      <a:latin typeface="楷体" pitchFamily="49" charset="-122"/>
                      <a:ea typeface="楷体" pitchFamily="49" charset="-122"/>
                    </a:rPr>
                    <a:t>地      址</a:t>
                  </a:r>
                </a:p>
              </p:txBody>
            </p:sp>
            <p:sp>
              <p:nvSpPr>
                <p:cNvPr id="35" name="流程图: 过程 34"/>
                <p:cNvSpPr/>
                <p:nvPr/>
              </p:nvSpPr>
              <p:spPr>
                <a:xfrm>
                  <a:off x="650646" y="2144904"/>
                  <a:ext cx="864096" cy="432048"/>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rgbClr val="0033CC"/>
                      </a:solidFill>
                      <a:latin typeface="楷体" pitchFamily="49" charset="-122"/>
                      <a:ea typeface="楷体" pitchFamily="49" charset="-122"/>
                    </a:rPr>
                    <a:t>x</a:t>
                  </a:r>
                  <a:endParaRPr lang="zh-CN" altLang="en-US" sz="1100" dirty="0">
                    <a:solidFill>
                      <a:srgbClr val="0033CC"/>
                    </a:solidFill>
                    <a:latin typeface="楷体" pitchFamily="49" charset="-122"/>
                    <a:ea typeface="楷体" pitchFamily="49" charset="-122"/>
                  </a:endParaRPr>
                </a:p>
              </p:txBody>
            </p:sp>
            <p:sp>
              <p:nvSpPr>
                <p:cNvPr id="36" name="流程图: 过程 35"/>
                <p:cNvSpPr/>
                <p:nvPr/>
              </p:nvSpPr>
              <p:spPr>
                <a:xfrm>
                  <a:off x="703167" y="2738900"/>
                  <a:ext cx="864097" cy="432048"/>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FF0000"/>
                      </a:solidFill>
                      <a:latin typeface="楷体" pitchFamily="49" charset="-122"/>
                      <a:ea typeface="楷体" pitchFamily="49" charset="-122"/>
                    </a:rPr>
                    <a:t>A</a:t>
                  </a:r>
                  <a:endParaRPr lang="zh-CN" altLang="en-US" sz="2000" dirty="0">
                    <a:solidFill>
                      <a:srgbClr val="FF0000"/>
                    </a:solidFill>
                    <a:latin typeface="楷体" pitchFamily="49" charset="-122"/>
                    <a:ea typeface="楷体" pitchFamily="49" charset="-122"/>
                  </a:endParaRPr>
                </a:p>
              </p:txBody>
            </p:sp>
            <p:sp>
              <p:nvSpPr>
                <p:cNvPr id="37" name="流程图: 过程 36"/>
                <p:cNvSpPr/>
                <p:nvPr/>
              </p:nvSpPr>
              <p:spPr>
                <a:xfrm>
                  <a:off x="650646" y="3284984"/>
                  <a:ext cx="864096" cy="432048"/>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rgbClr val="0033CC"/>
                      </a:solidFill>
                      <a:latin typeface="楷体" pitchFamily="49" charset="-122"/>
                      <a:ea typeface="楷体" pitchFamily="49" charset="-122"/>
                    </a:rPr>
                    <a:t>P</a:t>
                  </a:r>
                  <a:endParaRPr lang="zh-CN" altLang="en-US" sz="1100" dirty="0">
                    <a:solidFill>
                      <a:srgbClr val="0033CC"/>
                    </a:solidFill>
                    <a:latin typeface="楷体" pitchFamily="49" charset="-122"/>
                    <a:ea typeface="楷体" pitchFamily="49" charset="-122"/>
                  </a:endParaRPr>
                </a:p>
              </p:txBody>
            </p:sp>
            <p:sp>
              <p:nvSpPr>
                <p:cNvPr id="38" name="流程图: 过程 37"/>
                <p:cNvSpPr/>
                <p:nvPr/>
              </p:nvSpPr>
              <p:spPr>
                <a:xfrm>
                  <a:off x="1545228" y="1658779"/>
                  <a:ext cx="1613554" cy="461554"/>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rgbClr val="0033CC"/>
                      </a:solidFill>
                      <a:latin typeface="楷体" pitchFamily="49" charset="-122"/>
                      <a:ea typeface="楷体" pitchFamily="49" charset="-122"/>
                    </a:rPr>
                    <a:t>种属</a:t>
                  </a:r>
                </a:p>
              </p:txBody>
            </p:sp>
            <p:sp>
              <p:nvSpPr>
                <p:cNvPr id="39" name="流程图: 过程 38"/>
                <p:cNvSpPr/>
                <p:nvPr/>
              </p:nvSpPr>
              <p:spPr>
                <a:xfrm>
                  <a:off x="3275856" y="1658780"/>
                  <a:ext cx="1584176" cy="432048"/>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rgbClr val="0033CC"/>
                      </a:solidFill>
                      <a:latin typeface="楷体" pitchFamily="49" charset="-122"/>
                      <a:ea typeface="楷体" pitchFamily="49" charset="-122"/>
                    </a:rPr>
                    <a:t>类型</a:t>
                  </a:r>
                </a:p>
              </p:txBody>
            </p:sp>
            <p:sp>
              <p:nvSpPr>
                <p:cNvPr id="40" name="流程图: 过程 39"/>
                <p:cNvSpPr/>
                <p:nvPr/>
              </p:nvSpPr>
              <p:spPr>
                <a:xfrm>
                  <a:off x="4650078" y="1639364"/>
                  <a:ext cx="2493668" cy="474823"/>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rgbClr val="0033CC"/>
                      </a:solidFill>
                      <a:latin typeface="楷体" pitchFamily="49" charset="-122"/>
                      <a:ea typeface="楷体" pitchFamily="49" charset="-122"/>
                    </a:rPr>
                    <a:t>数据区号</a:t>
                  </a:r>
                </a:p>
              </p:txBody>
            </p:sp>
            <p:sp>
              <p:nvSpPr>
                <p:cNvPr id="41" name="流程图: 过程 40"/>
                <p:cNvSpPr/>
                <p:nvPr/>
              </p:nvSpPr>
              <p:spPr>
                <a:xfrm>
                  <a:off x="6436954" y="1623350"/>
                  <a:ext cx="2482560" cy="490837"/>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rgbClr val="0033CC"/>
                      </a:solidFill>
                      <a:latin typeface="楷体" pitchFamily="49" charset="-122"/>
                      <a:ea typeface="楷体" pitchFamily="49" charset="-122"/>
                    </a:rPr>
                    <a:t>相对地址</a:t>
                  </a:r>
                </a:p>
              </p:txBody>
            </p:sp>
            <p:sp>
              <p:nvSpPr>
                <p:cNvPr id="42" name="流程图: 过程 41"/>
                <p:cNvSpPr/>
                <p:nvPr/>
              </p:nvSpPr>
              <p:spPr>
                <a:xfrm>
                  <a:off x="1287087" y="2189875"/>
                  <a:ext cx="2133514" cy="402725"/>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rgbClr val="0033CC"/>
                      </a:solidFill>
                      <a:latin typeface="楷体" pitchFamily="49" charset="-122"/>
                      <a:ea typeface="楷体" pitchFamily="49" charset="-122"/>
                    </a:rPr>
                    <a:t>局部变量</a:t>
                  </a:r>
                </a:p>
              </p:txBody>
            </p:sp>
            <p:sp>
              <p:nvSpPr>
                <p:cNvPr id="43" name="流程图: 过程 42"/>
                <p:cNvSpPr/>
                <p:nvPr/>
              </p:nvSpPr>
              <p:spPr>
                <a:xfrm>
                  <a:off x="1314072" y="2738900"/>
                  <a:ext cx="2133514" cy="440842"/>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FF0000"/>
                      </a:solidFill>
                      <a:latin typeface="楷体" pitchFamily="49" charset="-122"/>
                      <a:ea typeface="楷体" pitchFamily="49" charset="-122"/>
                    </a:rPr>
                    <a:t>数组</a:t>
                  </a:r>
                </a:p>
              </p:txBody>
            </p:sp>
            <p:sp>
              <p:nvSpPr>
                <p:cNvPr id="44" name="流程图: 过程 43"/>
                <p:cNvSpPr/>
                <p:nvPr/>
              </p:nvSpPr>
              <p:spPr>
                <a:xfrm>
                  <a:off x="1164034" y="3284983"/>
                  <a:ext cx="2367504" cy="481900"/>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rgbClr val="0033CC"/>
                      </a:solidFill>
                      <a:latin typeface="楷体" pitchFamily="49" charset="-122"/>
                      <a:ea typeface="楷体" pitchFamily="49" charset="-122"/>
                    </a:rPr>
                    <a:t>过程</a:t>
                  </a:r>
                </a:p>
              </p:txBody>
            </p:sp>
            <p:sp>
              <p:nvSpPr>
                <p:cNvPr id="45" name="流程图: 过程 44"/>
                <p:cNvSpPr/>
                <p:nvPr/>
              </p:nvSpPr>
              <p:spPr>
                <a:xfrm>
                  <a:off x="3261623" y="2131024"/>
                  <a:ext cx="1655886" cy="489710"/>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rgbClr val="0033CC"/>
                      </a:solidFill>
                      <a:latin typeface="楷体" pitchFamily="49" charset="-122"/>
                      <a:ea typeface="楷体" pitchFamily="49" charset="-122"/>
                    </a:rPr>
                    <a:t>整型</a:t>
                  </a:r>
                </a:p>
              </p:txBody>
            </p:sp>
            <p:sp>
              <p:nvSpPr>
                <p:cNvPr id="46" name="流程图: 过程 45"/>
                <p:cNvSpPr/>
                <p:nvPr/>
              </p:nvSpPr>
              <p:spPr>
                <a:xfrm>
                  <a:off x="3241183" y="2696828"/>
                  <a:ext cx="1676323" cy="548153"/>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FF0000"/>
                      </a:solidFill>
                      <a:latin typeface="楷体" pitchFamily="49" charset="-122"/>
                      <a:ea typeface="楷体" pitchFamily="49" charset="-122"/>
                    </a:rPr>
                    <a:t>实型</a:t>
                  </a:r>
                </a:p>
              </p:txBody>
            </p:sp>
            <p:sp>
              <p:nvSpPr>
                <p:cNvPr id="47" name="流程图: 过程 46"/>
                <p:cNvSpPr/>
                <p:nvPr/>
              </p:nvSpPr>
              <p:spPr>
                <a:xfrm>
                  <a:off x="7053143" y="2189876"/>
                  <a:ext cx="1240230" cy="428254"/>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rgbClr val="0033CC"/>
                      </a:solidFill>
                      <a:latin typeface="楷体" pitchFamily="49" charset="-122"/>
                      <a:ea typeface="楷体" pitchFamily="49" charset="-122"/>
                    </a:rPr>
                    <a:t>20</a:t>
                  </a:r>
                  <a:endParaRPr lang="zh-CN" altLang="en-US" sz="1100" dirty="0">
                    <a:solidFill>
                      <a:srgbClr val="0033CC"/>
                    </a:solidFill>
                    <a:latin typeface="楷体" pitchFamily="49" charset="-122"/>
                    <a:ea typeface="楷体" pitchFamily="49" charset="-122"/>
                  </a:endParaRPr>
                </a:p>
              </p:txBody>
            </p:sp>
            <p:sp>
              <p:nvSpPr>
                <p:cNvPr id="48" name="流程图: 过程 47"/>
                <p:cNvSpPr/>
                <p:nvPr/>
              </p:nvSpPr>
              <p:spPr>
                <a:xfrm>
                  <a:off x="5469018" y="2174884"/>
                  <a:ext cx="864096" cy="432048"/>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rgbClr val="0033CC"/>
                      </a:solidFill>
                      <a:latin typeface="楷体" pitchFamily="49" charset="-122"/>
                      <a:ea typeface="楷体" pitchFamily="49" charset="-122"/>
                    </a:rPr>
                    <a:t>1</a:t>
                  </a:r>
                  <a:endParaRPr lang="zh-CN" altLang="en-US" sz="1100" dirty="0">
                    <a:solidFill>
                      <a:srgbClr val="0033CC"/>
                    </a:solidFill>
                    <a:latin typeface="楷体" pitchFamily="49" charset="-122"/>
                    <a:ea typeface="楷体" pitchFamily="49" charset="-122"/>
                  </a:endParaRPr>
                </a:p>
              </p:txBody>
            </p:sp>
            <p:sp>
              <p:nvSpPr>
                <p:cNvPr id="49" name="流程图: 过程 48"/>
                <p:cNvSpPr/>
                <p:nvPr/>
              </p:nvSpPr>
              <p:spPr>
                <a:xfrm>
                  <a:off x="5459912" y="2738900"/>
                  <a:ext cx="864096" cy="432048"/>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FF0000"/>
                      </a:solidFill>
                      <a:latin typeface="楷体" pitchFamily="49" charset="-122"/>
                      <a:ea typeface="楷体" pitchFamily="49" charset="-122"/>
                    </a:rPr>
                    <a:t>2</a:t>
                  </a:r>
                  <a:endParaRPr lang="zh-CN" altLang="en-US" sz="1600" dirty="0">
                    <a:solidFill>
                      <a:srgbClr val="FF0000"/>
                    </a:solidFill>
                    <a:latin typeface="楷体" pitchFamily="49" charset="-122"/>
                    <a:ea typeface="楷体" pitchFamily="49" charset="-122"/>
                  </a:endParaRPr>
                </a:p>
              </p:txBody>
            </p:sp>
            <p:sp>
              <p:nvSpPr>
                <p:cNvPr id="50" name="流程图: 过程 49"/>
                <p:cNvSpPr/>
                <p:nvPr/>
              </p:nvSpPr>
              <p:spPr>
                <a:xfrm>
                  <a:off x="6723707" y="2738900"/>
                  <a:ext cx="1826255" cy="506079"/>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FF0000"/>
                      </a:solidFill>
                      <a:latin typeface="楷体" pitchFamily="49" charset="-122"/>
                      <a:ea typeface="楷体" pitchFamily="49" charset="-122"/>
                    </a:rPr>
                    <a:t>100</a:t>
                  </a:r>
                  <a:endParaRPr lang="zh-CN" altLang="en-US" sz="1600" dirty="0">
                    <a:solidFill>
                      <a:srgbClr val="FF0000"/>
                    </a:solidFill>
                    <a:latin typeface="楷体" pitchFamily="49" charset="-122"/>
                    <a:ea typeface="楷体" pitchFamily="49" charset="-122"/>
                  </a:endParaRPr>
                </a:p>
              </p:txBody>
            </p:sp>
          </p:grpSp>
          <p:sp>
            <p:nvSpPr>
              <p:cNvPr id="52" name="任意多边形 51"/>
              <p:cNvSpPr/>
              <p:nvPr/>
            </p:nvSpPr>
            <p:spPr>
              <a:xfrm>
                <a:off x="3267856" y="4407108"/>
                <a:ext cx="809469" cy="1034322"/>
              </a:xfrm>
              <a:custGeom>
                <a:avLst/>
                <a:gdLst>
                  <a:gd name="connsiteX0" fmla="*/ 0 w 809469"/>
                  <a:gd name="connsiteY0" fmla="*/ 1034322 h 1034322"/>
                  <a:gd name="connsiteX1" fmla="*/ 329783 w 809469"/>
                  <a:gd name="connsiteY1" fmla="*/ 419725 h 1034322"/>
                  <a:gd name="connsiteX2" fmla="*/ 809469 w 809469"/>
                  <a:gd name="connsiteY2" fmla="*/ 0 h 1034322"/>
                </a:gdLst>
                <a:ahLst/>
                <a:cxnLst>
                  <a:cxn ang="0">
                    <a:pos x="connsiteX0" y="connsiteY0"/>
                  </a:cxn>
                  <a:cxn ang="0">
                    <a:pos x="connsiteX1" y="connsiteY1"/>
                  </a:cxn>
                  <a:cxn ang="0">
                    <a:pos x="connsiteX2" y="connsiteY2"/>
                  </a:cxn>
                </a:cxnLst>
                <a:rect l="l" t="t" r="r" b="b"/>
                <a:pathLst>
                  <a:path w="809469" h="1034322">
                    <a:moveTo>
                      <a:pt x="0" y="1034322"/>
                    </a:moveTo>
                    <a:cubicBezTo>
                      <a:pt x="97436" y="813217"/>
                      <a:pt x="194872" y="592112"/>
                      <a:pt x="329783" y="419725"/>
                    </a:cubicBezTo>
                    <a:cubicBezTo>
                      <a:pt x="464694" y="247338"/>
                      <a:pt x="637081" y="123669"/>
                      <a:pt x="809469" y="0"/>
                    </a:cubicBezTo>
                  </a:path>
                </a:pathLst>
              </a:custGeom>
              <a:ln w="12700">
                <a:solidFill>
                  <a:srgbClr val="002060"/>
                </a:solidFill>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3" name="任意多边形 52"/>
              <p:cNvSpPr/>
              <p:nvPr/>
            </p:nvSpPr>
            <p:spPr>
              <a:xfrm>
                <a:off x="6156176" y="4797152"/>
                <a:ext cx="936104" cy="1610386"/>
              </a:xfrm>
              <a:custGeom>
                <a:avLst/>
                <a:gdLst>
                  <a:gd name="connsiteX0" fmla="*/ 0 w 809469"/>
                  <a:gd name="connsiteY0" fmla="*/ 1034322 h 1034322"/>
                  <a:gd name="connsiteX1" fmla="*/ 329783 w 809469"/>
                  <a:gd name="connsiteY1" fmla="*/ 419725 h 1034322"/>
                  <a:gd name="connsiteX2" fmla="*/ 809469 w 809469"/>
                  <a:gd name="connsiteY2" fmla="*/ 0 h 1034322"/>
                </a:gdLst>
                <a:ahLst/>
                <a:cxnLst>
                  <a:cxn ang="0">
                    <a:pos x="connsiteX0" y="connsiteY0"/>
                  </a:cxn>
                  <a:cxn ang="0">
                    <a:pos x="connsiteX1" y="connsiteY1"/>
                  </a:cxn>
                  <a:cxn ang="0">
                    <a:pos x="connsiteX2" y="connsiteY2"/>
                  </a:cxn>
                </a:cxnLst>
                <a:rect l="l" t="t" r="r" b="b"/>
                <a:pathLst>
                  <a:path w="809469" h="1034322">
                    <a:moveTo>
                      <a:pt x="0" y="1034322"/>
                    </a:moveTo>
                    <a:cubicBezTo>
                      <a:pt x="97436" y="813217"/>
                      <a:pt x="194872" y="592112"/>
                      <a:pt x="329783" y="419725"/>
                    </a:cubicBezTo>
                    <a:cubicBezTo>
                      <a:pt x="464694" y="247338"/>
                      <a:pt x="637081" y="123669"/>
                      <a:pt x="809469" y="0"/>
                    </a:cubicBezTo>
                  </a:path>
                </a:pathLst>
              </a:custGeom>
              <a:ln w="12700">
                <a:solidFill>
                  <a:srgbClr val="002060"/>
                </a:solidFill>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51" name="流程图: 过程 50"/>
            <p:cNvSpPr/>
            <p:nvPr/>
          </p:nvSpPr>
          <p:spPr>
            <a:xfrm>
              <a:off x="1144194" y="4984598"/>
              <a:ext cx="876832" cy="245496"/>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rgbClr val="0033CC"/>
                  </a:solidFill>
                  <a:latin typeface="楷体" pitchFamily="49" charset="-122"/>
                  <a:ea typeface="楷体" pitchFamily="49" charset="-122"/>
                </a:rPr>
                <a:t>...</a:t>
              </a:r>
              <a:endParaRPr lang="zh-CN" altLang="en-US" sz="1100" dirty="0">
                <a:solidFill>
                  <a:srgbClr val="0033CC"/>
                </a:solidFill>
                <a:latin typeface="楷体" pitchFamily="49" charset="-122"/>
                <a:ea typeface="楷体" pitchFamily="49" charset="-122"/>
              </a:endParaRPr>
            </a:p>
          </p:txBody>
        </p:sp>
        <p:sp>
          <p:nvSpPr>
            <p:cNvPr id="56" name="流程图: 过程 55"/>
            <p:cNvSpPr/>
            <p:nvPr/>
          </p:nvSpPr>
          <p:spPr>
            <a:xfrm>
              <a:off x="1835696" y="4984035"/>
              <a:ext cx="876832" cy="245496"/>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rgbClr val="0033CC"/>
                  </a:solidFill>
                  <a:latin typeface="楷体" pitchFamily="49" charset="-122"/>
                  <a:ea typeface="楷体" pitchFamily="49" charset="-122"/>
                </a:rPr>
                <a:t>...</a:t>
              </a:r>
              <a:endParaRPr lang="zh-CN" altLang="en-US" sz="1100" dirty="0">
                <a:solidFill>
                  <a:srgbClr val="0033CC"/>
                </a:solidFill>
                <a:latin typeface="楷体" pitchFamily="49" charset="-122"/>
                <a:ea typeface="楷体" pitchFamily="49" charset="-122"/>
              </a:endParaRPr>
            </a:p>
          </p:txBody>
        </p:sp>
        <p:sp>
          <p:nvSpPr>
            <p:cNvPr id="57" name="流程图: 过程 56"/>
            <p:cNvSpPr/>
            <p:nvPr/>
          </p:nvSpPr>
          <p:spPr>
            <a:xfrm>
              <a:off x="2483768" y="4984598"/>
              <a:ext cx="876832" cy="245496"/>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rgbClr val="0033CC"/>
                  </a:solidFill>
                  <a:latin typeface="楷体" pitchFamily="49" charset="-122"/>
                  <a:ea typeface="楷体" pitchFamily="49" charset="-122"/>
                </a:rPr>
                <a:t>...</a:t>
              </a:r>
              <a:endParaRPr lang="zh-CN" altLang="en-US" sz="1100" dirty="0">
                <a:solidFill>
                  <a:srgbClr val="0033CC"/>
                </a:solidFill>
                <a:latin typeface="楷体" pitchFamily="49" charset="-122"/>
                <a:ea typeface="楷体" pitchFamily="49" charset="-122"/>
              </a:endParaRPr>
            </a:p>
          </p:txBody>
        </p:sp>
      </p:gr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8630"/>
            <a:ext cx="8229600" cy="859107"/>
          </a:xfrm>
        </p:spPr>
        <p:txBody>
          <a:bodyPr/>
          <a:lstStyle/>
          <a:p>
            <a:r>
              <a:rPr lang="zh-CN" altLang="en-US" dirty="0"/>
              <a:t>类型变量（续）</a:t>
            </a:r>
            <a:r>
              <a:rPr lang="en-US" altLang="zh-CN" dirty="0"/>
              <a:t>-</a:t>
            </a:r>
            <a:r>
              <a:rPr lang="zh-CN" altLang="en-US" dirty="0">
                <a:solidFill>
                  <a:srgbClr val="FF0000"/>
                </a:solidFill>
              </a:rPr>
              <a:t>例</a:t>
            </a:r>
          </a:p>
        </p:txBody>
      </p:sp>
      <p:sp>
        <p:nvSpPr>
          <p:cNvPr id="3" name="内容占位符 2"/>
          <p:cNvSpPr>
            <a:spLocks noGrp="1"/>
          </p:cNvSpPr>
          <p:nvPr>
            <p:ph idx="1"/>
          </p:nvPr>
        </p:nvSpPr>
        <p:spPr>
          <a:xfrm>
            <a:off x="2681790" y="2318830"/>
            <a:ext cx="5715635" cy="855095"/>
          </a:xfrm>
        </p:spPr>
        <p:txBody>
          <a:bodyPr>
            <a:normAutofit/>
          </a:bodyPr>
          <a:lstStyle/>
          <a:p>
            <a:r>
              <a:rPr lang="zh-CN" altLang="en-US" sz="2400" dirty="0"/>
              <a:t>从这里可知</a:t>
            </a:r>
            <a:r>
              <a:rPr lang="en-US" altLang="zh-CN" sz="2400" dirty="0"/>
              <a:t>β</a:t>
            </a:r>
            <a:r>
              <a:rPr lang="zh-CN" altLang="en-US" sz="2400" dirty="0"/>
              <a:t>是指针类型，设它指向的类型是</a:t>
            </a:r>
            <a:r>
              <a:rPr lang="en-US" altLang="zh-CN" sz="2400" dirty="0"/>
              <a:t>α</a:t>
            </a:r>
            <a:r>
              <a:rPr lang="zh-CN" altLang="en-US" sz="2400" dirty="0"/>
              <a:t>，则</a:t>
            </a:r>
            <a:r>
              <a:rPr lang="en-US" altLang="zh-CN" sz="2400" dirty="0"/>
              <a:t>β=pointer(α)</a:t>
            </a:r>
            <a:endParaRPr lang="zh-CN" altLang="en-US" sz="2400" dirty="0"/>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150</a:t>
            </a:fld>
            <a:endParaRPr lang="zh-CN" altLang="en-US"/>
          </a:p>
        </p:txBody>
      </p:sp>
      <p:sp>
        <p:nvSpPr>
          <p:cNvPr id="6" name="内容占位符 2"/>
          <p:cNvSpPr txBox="1">
            <a:spLocks/>
          </p:cNvSpPr>
          <p:nvPr/>
        </p:nvSpPr>
        <p:spPr>
          <a:xfrm>
            <a:off x="701570" y="1313765"/>
            <a:ext cx="3060340" cy="2115235"/>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ts val="600"/>
              </a:spcBef>
              <a:spcAft>
                <a:spcPts val="600"/>
              </a:spcAft>
              <a:buClr>
                <a:srgbClr val="0033CC"/>
              </a:buClr>
              <a:buSzPct val="50000"/>
              <a:tabLst/>
              <a:defRPr/>
            </a:pP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function </a:t>
            </a:r>
            <a:r>
              <a:rPr kumimoji="0" lang="en-US" altLang="zh-CN" sz="2400" b="0" i="0" u="none" strike="noStrike" kern="1200" cap="none" spc="0" normalizeH="0" baseline="0" noProof="0" dirty="0" err="1">
                <a:ln>
                  <a:noFill/>
                </a:ln>
                <a:solidFill>
                  <a:srgbClr val="0033CC"/>
                </a:solidFill>
                <a:effectLst/>
                <a:uLnTx/>
                <a:uFillTx/>
                <a:latin typeface="楷体" pitchFamily="49" charset="-122"/>
                <a:ea typeface="楷体" pitchFamily="49" charset="-122"/>
                <a:cs typeface="+mn-cs"/>
              </a:rPr>
              <a:t>deref</a:t>
            </a: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(p);</a:t>
            </a:r>
          </a:p>
          <a:p>
            <a:pPr marL="342900" marR="0" lvl="0" indent="-342900" algn="l" defTabSz="914400" rtl="0" eaLnBrk="1" fontAlgn="auto" latinLnBrk="0" hangingPunct="1">
              <a:lnSpc>
                <a:spcPct val="100000"/>
              </a:lnSpc>
              <a:spcBef>
                <a:spcPts val="600"/>
              </a:spcBef>
              <a:spcAft>
                <a:spcPts val="600"/>
              </a:spcAft>
              <a:buClr>
                <a:srgbClr val="0033CC"/>
              </a:buClr>
              <a:buSzPct val="50000"/>
              <a:tabLst/>
              <a:defRPr/>
            </a:pP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begin</a:t>
            </a:r>
          </a:p>
          <a:p>
            <a:pPr marL="342900" marR="0" lvl="0" indent="-342900" algn="l" defTabSz="914400" rtl="0" eaLnBrk="1" fontAlgn="auto" latinLnBrk="0" hangingPunct="1">
              <a:lnSpc>
                <a:spcPct val="100000"/>
              </a:lnSpc>
              <a:spcBef>
                <a:spcPts val="600"/>
              </a:spcBef>
              <a:spcAft>
                <a:spcPts val="600"/>
              </a:spcAft>
              <a:buClr>
                <a:srgbClr val="0033CC"/>
              </a:buClr>
              <a:buSzPct val="50000"/>
              <a:tabLst/>
              <a:defRPr/>
            </a:pP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return p</a:t>
            </a:r>
            <a:r>
              <a:rPr kumimoji="0" lang="zh-CN" altLang="en-US" sz="2400" b="0" i="0" u="none" strike="noStrike" kern="1200" cap="none" spc="0" normalizeH="0" baseline="0" noProof="0" dirty="0">
                <a:ln>
                  <a:noFill/>
                </a:ln>
                <a:solidFill>
                  <a:srgbClr val="0033CC"/>
                </a:solidFill>
                <a:effectLst/>
                <a:uLnTx/>
                <a:uFillTx/>
                <a:latin typeface="Tahoma" pitchFamily="34" charset="0"/>
                <a:ea typeface="楷体" pitchFamily="49" charset="-122"/>
                <a:cs typeface="Tahoma" pitchFamily="34" charset="0"/>
                <a:sym typeface="Symbol" pitchFamily="18" charset="2"/>
              </a:rPr>
              <a:t>↑</a:t>
            </a:r>
            <a:endParaRPr kumimoji="0" lang="en-US" altLang="zh-CN" sz="2400" b="0" i="0" u="none" strike="noStrike" kern="1200" cap="none" spc="0" normalizeH="0" baseline="0" noProof="0" dirty="0">
              <a:ln>
                <a:noFill/>
              </a:ln>
              <a:solidFill>
                <a:srgbClr val="0033CC"/>
              </a:solidFill>
              <a:effectLst/>
              <a:uLnTx/>
              <a:uFillTx/>
              <a:latin typeface="Tahoma" pitchFamily="34" charset="0"/>
              <a:ea typeface="Tahoma" pitchFamily="34" charset="0"/>
              <a:cs typeface="Tahoma" pitchFamily="34" charset="0"/>
            </a:endParaRPr>
          </a:p>
          <a:p>
            <a:pPr marL="342900" marR="0" lvl="0" indent="-342900" algn="l" defTabSz="914400" rtl="0" eaLnBrk="1" fontAlgn="auto" latinLnBrk="0" hangingPunct="1">
              <a:lnSpc>
                <a:spcPct val="100000"/>
              </a:lnSpc>
              <a:spcBef>
                <a:spcPts val="600"/>
              </a:spcBef>
              <a:spcAft>
                <a:spcPts val="600"/>
              </a:spcAft>
              <a:buClr>
                <a:srgbClr val="0033CC"/>
              </a:buClr>
              <a:buSzPct val="50000"/>
              <a:tabLst/>
              <a:defRPr/>
            </a:pP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end;</a:t>
            </a:r>
            <a:endParaRPr kumimoji="0" lang="zh-CN" altLang="en-US"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endParaRPr>
          </a:p>
        </p:txBody>
      </p:sp>
      <p:sp>
        <p:nvSpPr>
          <p:cNvPr id="7" name="内容占位符 2"/>
          <p:cNvSpPr txBox="1">
            <a:spLocks/>
          </p:cNvSpPr>
          <p:nvPr/>
        </p:nvSpPr>
        <p:spPr>
          <a:xfrm>
            <a:off x="3941965" y="1343234"/>
            <a:ext cx="4725525" cy="765085"/>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ts val="600"/>
              </a:spcBef>
              <a:spcAft>
                <a:spcPts val="600"/>
              </a:spcAft>
              <a:buClr>
                <a:srgbClr val="0033CC"/>
              </a:buClr>
              <a:buSzPct val="50000"/>
              <a:buFont typeface="Wingdings" pitchFamily="2" charset="2"/>
              <a:buChar char="n"/>
              <a:tabLst/>
              <a:defRPr/>
            </a:pPr>
            <a:r>
              <a:rPr kumimoji="0" lang="zh-CN" altLang="en-US"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对</a:t>
            </a: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p</a:t>
            </a:r>
            <a:r>
              <a:rPr kumimoji="0" lang="zh-CN" altLang="en-US"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的类型一无所知，可设</a:t>
            </a: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p</a:t>
            </a:r>
            <a:r>
              <a:rPr kumimoji="0" lang="zh-CN" altLang="en-US"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的类型是变量</a:t>
            </a: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β</a:t>
            </a:r>
            <a:r>
              <a:rPr kumimoji="0" lang="zh-CN" altLang="en-US"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a:t>
            </a:r>
          </a:p>
        </p:txBody>
      </p:sp>
      <p:sp>
        <p:nvSpPr>
          <p:cNvPr id="8" name="内容占位符 2"/>
          <p:cNvSpPr txBox="1">
            <a:spLocks/>
          </p:cNvSpPr>
          <p:nvPr/>
        </p:nvSpPr>
        <p:spPr>
          <a:xfrm>
            <a:off x="701569" y="3969060"/>
            <a:ext cx="6075676" cy="765085"/>
          </a:xfrm>
          <a:prstGeom prst="rect">
            <a:avLst/>
          </a:prstGeom>
        </p:spPr>
        <p:txBody>
          <a:bodyPr vert="horz" lIns="91440" tIns="45720" rIns="91440" bIns="45720" rtlCol="0">
            <a:normAutofit fontScale="92500"/>
          </a:bodyPr>
          <a:lstStyle/>
          <a:p>
            <a:pPr marL="342900" indent="-342900">
              <a:spcBef>
                <a:spcPts val="600"/>
              </a:spcBef>
              <a:spcAft>
                <a:spcPts val="600"/>
              </a:spcAft>
              <a:buClr>
                <a:srgbClr val="0033CC"/>
              </a:buClr>
              <a:buSzPct val="50000"/>
            </a:pPr>
            <a:r>
              <a:rPr lang="zh-CN" altLang="en-US" sz="2400" dirty="0">
                <a:solidFill>
                  <a:srgbClr val="0033CC"/>
                </a:solidFill>
                <a:latin typeface="楷体" pitchFamily="49" charset="-122"/>
                <a:ea typeface="楷体" pitchFamily="49" charset="-122"/>
              </a:rPr>
              <a:t>所以，</a:t>
            </a:r>
            <a:r>
              <a:rPr kumimoji="0" lang="en-US" altLang="zh-CN" sz="2400" b="0" i="0" u="none" strike="noStrike" kern="1200" cap="none" spc="0" normalizeH="0" baseline="0" noProof="0" dirty="0" err="1">
                <a:ln>
                  <a:noFill/>
                </a:ln>
                <a:solidFill>
                  <a:srgbClr val="0033CC"/>
                </a:solidFill>
                <a:effectLst/>
                <a:uLnTx/>
                <a:uFillTx/>
                <a:latin typeface="楷体" pitchFamily="49" charset="-122"/>
                <a:ea typeface="楷体" pitchFamily="49" charset="-122"/>
                <a:cs typeface="+mn-cs"/>
              </a:rPr>
              <a:t>deref</a:t>
            </a:r>
            <a:r>
              <a:rPr kumimoji="0" lang="zh-CN" altLang="en-US"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的类型就是</a:t>
            </a:r>
            <a:r>
              <a:rPr lang="en-US" altLang="zh-CN" sz="2400" dirty="0">
                <a:solidFill>
                  <a:srgbClr val="0033CC"/>
                </a:solidFill>
                <a:latin typeface="楷体" pitchFamily="49" charset="-122"/>
                <a:ea typeface="楷体" pitchFamily="49" charset="-122"/>
                <a:sym typeface="Symbol" pitchFamily="18" charset="2"/>
              </a:rPr>
              <a:t></a:t>
            </a:r>
            <a:r>
              <a:rPr lang="el-GR" altLang="zh-CN" sz="2400" dirty="0">
                <a:solidFill>
                  <a:srgbClr val="0033CC"/>
                </a:solidFill>
                <a:latin typeface="楷体" pitchFamily="49" charset="-122"/>
                <a:ea typeface="楷体" pitchFamily="49" charset="-122"/>
              </a:rPr>
              <a:t>α</a:t>
            </a:r>
            <a:r>
              <a:rPr lang="en-US" altLang="zh-CN" sz="2400" dirty="0">
                <a:solidFill>
                  <a:srgbClr val="0033CC"/>
                </a:solidFill>
                <a:latin typeface="楷体" pitchFamily="49" charset="-122"/>
                <a:ea typeface="楷体" pitchFamily="49" charset="-122"/>
              </a:rPr>
              <a:t>.pointer(α)</a:t>
            </a:r>
            <a:r>
              <a:rPr lang="zh-CN" altLang="en-US" sz="2700" dirty="0">
                <a:solidFill>
                  <a:srgbClr val="0033CC"/>
                </a:solidFill>
                <a:latin typeface="楷体" pitchFamily="49" charset="-122"/>
                <a:ea typeface="楷体" pitchFamily="49" charset="-122"/>
                <a:sym typeface="Symbol" pitchFamily="18" charset="2"/>
              </a:rPr>
              <a:t></a:t>
            </a:r>
            <a:r>
              <a:rPr lang="en-US" altLang="zh-CN" sz="2400" dirty="0">
                <a:solidFill>
                  <a:srgbClr val="0033CC"/>
                </a:solidFill>
                <a:latin typeface="楷体" pitchFamily="49" charset="-122"/>
                <a:ea typeface="楷体" pitchFamily="49" charset="-122"/>
              </a:rPr>
              <a:t>α</a:t>
            </a:r>
            <a:endParaRPr kumimoji="0" lang="zh-CN" altLang="en-US"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3635"/>
            <a:ext cx="8229600" cy="634082"/>
          </a:xfrm>
        </p:spPr>
        <p:txBody>
          <a:bodyPr>
            <a:noAutofit/>
          </a:bodyPr>
          <a:lstStyle/>
          <a:p>
            <a:r>
              <a:rPr lang="zh-CN" altLang="en-US" dirty="0"/>
              <a:t>一个含多态函数的语言</a:t>
            </a:r>
          </a:p>
        </p:txBody>
      </p:sp>
      <p:sp>
        <p:nvSpPr>
          <p:cNvPr id="3" name="内容占位符 2"/>
          <p:cNvSpPr>
            <a:spLocks noGrp="1"/>
          </p:cNvSpPr>
          <p:nvPr>
            <p:ph idx="1"/>
          </p:nvPr>
        </p:nvSpPr>
        <p:spPr>
          <a:xfrm>
            <a:off x="457200" y="998730"/>
            <a:ext cx="8229600" cy="1485165"/>
          </a:xfrm>
        </p:spPr>
        <p:txBody>
          <a:bodyPr>
            <a:noAutofit/>
          </a:bodyPr>
          <a:lstStyle/>
          <a:p>
            <a:r>
              <a:rPr lang="en-US" altLang="zh-CN" sz="2400" dirty="0"/>
              <a:t>E</a:t>
            </a:r>
            <a:r>
              <a:rPr lang="zh-CN" altLang="en-US" sz="2400" dirty="0"/>
              <a:t>是函数，没有赋值语句</a:t>
            </a:r>
            <a:endParaRPr lang="en-US" altLang="zh-CN" sz="2400" dirty="0"/>
          </a:p>
          <a:p>
            <a:r>
              <a:rPr lang="zh-CN" altLang="en-US" sz="2400" dirty="0"/>
              <a:t>引入笛卡尔积的目的是，当函数不仅只有一个变元时，要将它看成一个整体。</a:t>
            </a:r>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151</a:t>
            </a:fld>
            <a:endParaRPr lang="zh-CN" altLang="en-US"/>
          </a:p>
        </p:txBody>
      </p:sp>
      <p:sp>
        <p:nvSpPr>
          <p:cNvPr id="7" name="矩形 6"/>
          <p:cNvSpPr/>
          <p:nvPr/>
        </p:nvSpPr>
        <p:spPr>
          <a:xfrm>
            <a:off x="386536" y="2618911"/>
            <a:ext cx="3960440" cy="38254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10000"/>
              </a:lnSpc>
              <a:spcAft>
                <a:spcPts val="600"/>
              </a:spcAft>
            </a:pPr>
            <a:r>
              <a:rPr lang="en-US" altLang="zh-CN" sz="2400" dirty="0">
                <a:solidFill>
                  <a:srgbClr val="0033CC"/>
                </a:solidFill>
                <a:latin typeface="楷体" pitchFamily="49" charset="-122"/>
                <a:ea typeface="楷体" pitchFamily="49" charset="-122"/>
              </a:rPr>
              <a:t>P</a:t>
            </a:r>
            <a:r>
              <a:rPr lang="zh-CN" altLang="en-US" sz="2400" dirty="0">
                <a:solidFill>
                  <a:srgbClr val="0033CC"/>
                </a:solidFill>
                <a:latin typeface="楷体" pitchFamily="49" charset="-122"/>
                <a:ea typeface="楷体" pitchFamily="49" charset="-122"/>
                <a:sym typeface="Symbol" pitchFamily="18" charset="2"/>
              </a:rPr>
              <a:t></a:t>
            </a:r>
            <a:r>
              <a:rPr lang="en-US" altLang="zh-CN" sz="2400" dirty="0">
                <a:solidFill>
                  <a:srgbClr val="0033CC"/>
                </a:solidFill>
                <a:latin typeface="楷体" pitchFamily="49" charset="-122"/>
                <a:ea typeface="楷体" pitchFamily="49" charset="-122"/>
                <a:sym typeface="Symbol" pitchFamily="18" charset="2"/>
              </a:rPr>
              <a:t>D;E</a:t>
            </a:r>
          </a:p>
          <a:p>
            <a:pPr>
              <a:lnSpc>
                <a:spcPct val="110000"/>
              </a:lnSpc>
              <a:spcAft>
                <a:spcPts val="600"/>
              </a:spcAft>
            </a:pPr>
            <a:r>
              <a:rPr lang="en-US" altLang="zh-CN" sz="2400" dirty="0">
                <a:solidFill>
                  <a:srgbClr val="0033CC"/>
                </a:solidFill>
                <a:latin typeface="楷体" pitchFamily="49" charset="-122"/>
                <a:ea typeface="楷体" pitchFamily="49" charset="-122"/>
                <a:sym typeface="Symbol" pitchFamily="18" charset="2"/>
              </a:rPr>
              <a:t>D</a:t>
            </a:r>
            <a:r>
              <a:rPr lang="zh-CN" altLang="en-US" sz="2400" dirty="0">
                <a:solidFill>
                  <a:srgbClr val="0033CC"/>
                </a:solidFill>
                <a:latin typeface="楷体" pitchFamily="49" charset="-122"/>
                <a:ea typeface="楷体" pitchFamily="49" charset="-122"/>
                <a:sym typeface="Symbol" pitchFamily="18" charset="2"/>
              </a:rPr>
              <a:t></a:t>
            </a:r>
            <a:r>
              <a:rPr lang="en-US" altLang="zh-CN" sz="2400" dirty="0" err="1">
                <a:solidFill>
                  <a:srgbClr val="0033CC"/>
                </a:solidFill>
                <a:latin typeface="楷体" pitchFamily="49" charset="-122"/>
                <a:ea typeface="楷体" pitchFamily="49" charset="-122"/>
                <a:sym typeface="Symbol" pitchFamily="18" charset="2"/>
              </a:rPr>
              <a:t>D;D|id:Q</a:t>
            </a:r>
            <a:endParaRPr lang="en-US" altLang="zh-CN" sz="2400" dirty="0">
              <a:solidFill>
                <a:srgbClr val="0033CC"/>
              </a:solidFill>
              <a:latin typeface="楷体" pitchFamily="49" charset="-122"/>
              <a:ea typeface="楷体" pitchFamily="49" charset="-122"/>
              <a:sym typeface="Symbol" pitchFamily="18" charset="2"/>
            </a:endParaRPr>
          </a:p>
          <a:p>
            <a:pPr>
              <a:lnSpc>
                <a:spcPct val="110000"/>
              </a:lnSpc>
              <a:spcAft>
                <a:spcPts val="600"/>
              </a:spcAft>
            </a:pPr>
            <a:r>
              <a:rPr lang="en-US" altLang="zh-CN" sz="2400" dirty="0">
                <a:solidFill>
                  <a:srgbClr val="0033CC"/>
                </a:solidFill>
                <a:latin typeface="楷体" pitchFamily="49" charset="-122"/>
                <a:ea typeface="楷体" pitchFamily="49" charset="-122"/>
                <a:sym typeface="Symbol" pitchFamily="18" charset="2"/>
              </a:rPr>
              <a:t>Q</a:t>
            </a:r>
            <a:r>
              <a:rPr lang="zh-CN" altLang="en-US" sz="2400" dirty="0">
                <a:solidFill>
                  <a:srgbClr val="0033CC"/>
                </a:solidFill>
                <a:latin typeface="楷体" pitchFamily="49" charset="-122"/>
                <a:ea typeface="楷体" pitchFamily="49" charset="-122"/>
                <a:sym typeface="Symbol" pitchFamily="18" charset="2"/>
              </a:rPr>
              <a:t></a:t>
            </a:r>
            <a:r>
              <a:rPr lang="en-US" altLang="zh-CN" sz="2400" dirty="0">
                <a:solidFill>
                  <a:srgbClr val="0033CC"/>
                </a:solidFill>
                <a:latin typeface="楷体" pitchFamily="49" charset="-122"/>
                <a:ea typeface="楷体" pitchFamily="49" charset="-122"/>
                <a:sym typeface="Symbol" pitchFamily="18" charset="2"/>
              </a:rPr>
              <a:t>type-</a:t>
            </a:r>
            <a:r>
              <a:rPr lang="en-US" altLang="zh-CN" sz="2400" dirty="0" err="1">
                <a:solidFill>
                  <a:srgbClr val="0033CC"/>
                </a:solidFill>
                <a:latin typeface="楷体" pitchFamily="49" charset="-122"/>
                <a:ea typeface="楷体" pitchFamily="49" charset="-122"/>
                <a:sym typeface="Symbol" pitchFamily="18" charset="2"/>
              </a:rPr>
              <a:t>variable.Q|T</a:t>
            </a:r>
            <a:endParaRPr lang="en-US" altLang="zh-CN" sz="2400" dirty="0">
              <a:solidFill>
                <a:srgbClr val="0033CC"/>
              </a:solidFill>
              <a:latin typeface="楷体" pitchFamily="49" charset="-122"/>
              <a:ea typeface="楷体" pitchFamily="49" charset="-122"/>
              <a:sym typeface="Symbol" pitchFamily="18" charset="2"/>
            </a:endParaRPr>
          </a:p>
          <a:p>
            <a:pPr>
              <a:lnSpc>
                <a:spcPct val="110000"/>
              </a:lnSpc>
              <a:spcAft>
                <a:spcPts val="600"/>
              </a:spcAft>
            </a:pPr>
            <a:r>
              <a:rPr lang="en-US" altLang="zh-CN" sz="2400" dirty="0">
                <a:solidFill>
                  <a:srgbClr val="0033CC"/>
                </a:solidFill>
                <a:latin typeface="楷体" pitchFamily="49" charset="-122"/>
                <a:ea typeface="楷体" pitchFamily="49" charset="-122"/>
                <a:sym typeface="Symbol" pitchFamily="18" charset="2"/>
              </a:rPr>
              <a:t>T</a:t>
            </a:r>
            <a:r>
              <a:rPr lang="zh-CN" altLang="en-US" sz="2400" dirty="0">
                <a:solidFill>
                  <a:srgbClr val="0033CC"/>
                </a:solidFill>
                <a:latin typeface="楷体" pitchFamily="49" charset="-122"/>
                <a:ea typeface="楷体" pitchFamily="49" charset="-122"/>
                <a:sym typeface="Symbol" pitchFamily="18" charset="2"/>
              </a:rPr>
              <a:t></a:t>
            </a:r>
            <a:r>
              <a:rPr lang="en-US" altLang="zh-CN" sz="2400" dirty="0">
                <a:solidFill>
                  <a:srgbClr val="0033CC"/>
                </a:solidFill>
                <a:latin typeface="楷体" pitchFamily="49" charset="-122"/>
                <a:ea typeface="楷体" pitchFamily="49" charset="-122"/>
                <a:sym typeface="Symbol" pitchFamily="18" charset="2"/>
              </a:rPr>
              <a:t>T</a:t>
            </a:r>
            <a:r>
              <a:rPr lang="zh-CN" altLang="en-US" sz="2400" dirty="0">
                <a:solidFill>
                  <a:srgbClr val="0033CC"/>
                </a:solidFill>
                <a:latin typeface="Tahoma" pitchFamily="34" charset="0"/>
                <a:ea typeface="楷体" pitchFamily="49" charset="-122"/>
                <a:cs typeface="Tahoma" pitchFamily="34" charset="0"/>
                <a:sym typeface="Symbol" pitchFamily="18" charset="2"/>
              </a:rPr>
              <a:t>‘</a:t>
            </a:r>
            <a:r>
              <a:rPr lang="zh-CN" altLang="en-US" sz="2400" dirty="0">
                <a:solidFill>
                  <a:srgbClr val="0033CC"/>
                </a:solidFill>
                <a:latin typeface="楷体" pitchFamily="49" charset="-122"/>
                <a:ea typeface="楷体" pitchFamily="49" charset="-122"/>
                <a:sym typeface="Symbol" pitchFamily="18" charset="2"/>
              </a:rPr>
              <a:t>’</a:t>
            </a:r>
            <a:r>
              <a:rPr lang="en-US" altLang="zh-CN" sz="2400" dirty="0">
                <a:solidFill>
                  <a:srgbClr val="0033CC"/>
                </a:solidFill>
                <a:latin typeface="楷体" pitchFamily="49" charset="-122"/>
                <a:ea typeface="楷体" pitchFamily="49" charset="-122"/>
                <a:sym typeface="Symbol" pitchFamily="18" charset="2"/>
              </a:rPr>
              <a:t>T|T×T</a:t>
            </a:r>
          </a:p>
          <a:p>
            <a:pPr marL="449263">
              <a:lnSpc>
                <a:spcPct val="110000"/>
              </a:lnSpc>
              <a:spcAft>
                <a:spcPts val="600"/>
              </a:spcAft>
            </a:pPr>
            <a:r>
              <a:rPr lang="en-US" altLang="zh-CN" sz="2400" dirty="0">
                <a:solidFill>
                  <a:srgbClr val="0033CC"/>
                </a:solidFill>
                <a:latin typeface="楷体" pitchFamily="49" charset="-122"/>
                <a:ea typeface="楷体" pitchFamily="49" charset="-122"/>
                <a:sym typeface="Symbol" pitchFamily="18" charset="2"/>
              </a:rPr>
              <a:t>|unary-constructor(T)</a:t>
            </a:r>
          </a:p>
          <a:p>
            <a:pPr marL="449263">
              <a:lnSpc>
                <a:spcPct val="110000"/>
              </a:lnSpc>
              <a:spcAft>
                <a:spcPts val="600"/>
              </a:spcAft>
            </a:pPr>
            <a:r>
              <a:rPr lang="en-US" altLang="zh-CN" sz="2400" dirty="0">
                <a:solidFill>
                  <a:srgbClr val="0033CC"/>
                </a:solidFill>
                <a:latin typeface="楷体" pitchFamily="49" charset="-122"/>
                <a:ea typeface="楷体" pitchFamily="49" charset="-122"/>
                <a:sym typeface="Symbol" pitchFamily="18" charset="2"/>
              </a:rPr>
              <a:t>|basic-type</a:t>
            </a:r>
          </a:p>
          <a:p>
            <a:pPr marL="449263">
              <a:lnSpc>
                <a:spcPct val="110000"/>
              </a:lnSpc>
              <a:spcAft>
                <a:spcPts val="600"/>
              </a:spcAft>
            </a:pPr>
            <a:r>
              <a:rPr lang="en-US" altLang="zh-CN" sz="2400" dirty="0">
                <a:solidFill>
                  <a:srgbClr val="0033CC"/>
                </a:solidFill>
                <a:latin typeface="楷体" pitchFamily="49" charset="-122"/>
                <a:ea typeface="楷体" pitchFamily="49" charset="-122"/>
                <a:sym typeface="Symbol" pitchFamily="18" charset="2"/>
              </a:rPr>
              <a:t>|type-variable|(T)</a:t>
            </a:r>
          </a:p>
          <a:p>
            <a:pPr>
              <a:lnSpc>
                <a:spcPct val="110000"/>
              </a:lnSpc>
              <a:spcAft>
                <a:spcPts val="600"/>
              </a:spcAft>
            </a:pPr>
            <a:r>
              <a:rPr lang="en-US" altLang="zh-CN" sz="2400" dirty="0">
                <a:solidFill>
                  <a:srgbClr val="0033CC"/>
                </a:solidFill>
                <a:latin typeface="楷体" pitchFamily="49" charset="-122"/>
                <a:ea typeface="楷体" pitchFamily="49" charset="-122"/>
                <a:sym typeface="Symbol" pitchFamily="18" charset="2"/>
              </a:rPr>
              <a:t>E</a:t>
            </a:r>
            <a:r>
              <a:rPr lang="zh-CN" altLang="en-US" sz="2400" dirty="0">
                <a:solidFill>
                  <a:srgbClr val="0033CC"/>
                </a:solidFill>
                <a:latin typeface="楷体" pitchFamily="49" charset="-122"/>
                <a:ea typeface="楷体" pitchFamily="49" charset="-122"/>
                <a:sym typeface="Symbol" pitchFamily="18" charset="2"/>
              </a:rPr>
              <a:t></a:t>
            </a:r>
            <a:r>
              <a:rPr lang="en-US" altLang="zh-CN" sz="2400" dirty="0">
                <a:solidFill>
                  <a:srgbClr val="0033CC"/>
                </a:solidFill>
                <a:latin typeface="楷体" pitchFamily="49" charset="-122"/>
                <a:ea typeface="楷体" pitchFamily="49" charset="-122"/>
                <a:sym typeface="Symbol" pitchFamily="18" charset="2"/>
              </a:rPr>
              <a:t>E(E)|</a:t>
            </a:r>
            <a:r>
              <a:rPr lang="en-US" altLang="zh-CN" sz="2400" dirty="0" err="1">
                <a:solidFill>
                  <a:srgbClr val="0033CC"/>
                </a:solidFill>
                <a:latin typeface="楷体" pitchFamily="49" charset="-122"/>
                <a:ea typeface="楷体" pitchFamily="49" charset="-122"/>
                <a:sym typeface="Symbol" pitchFamily="18" charset="2"/>
              </a:rPr>
              <a:t>E,E|id</a:t>
            </a:r>
            <a:endParaRPr lang="zh-CN" altLang="en-US" sz="2400" dirty="0">
              <a:solidFill>
                <a:srgbClr val="0033CC"/>
              </a:solidFill>
              <a:latin typeface="楷体" pitchFamily="49" charset="-122"/>
              <a:ea typeface="楷体" pitchFamily="49" charset="-122"/>
            </a:endParaRPr>
          </a:p>
        </p:txBody>
      </p:sp>
      <p:sp>
        <p:nvSpPr>
          <p:cNvPr id="9" name="矩形 8"/>
          <p:cNvSpPr/>
          <p:nvPr/>
        </p:nvSpPr>
        <p:spPr>
          <a:xfrm>
            <a:off x="4076945" y="2393885"/>
            <a:ext cx="4860540" cy="18002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69875" indent="-269875">
              <a:lnSpc>
                <a:spcPct val="110000"/>
              </a:lnSpc>
              <a:spcAft>
                <a:spcPts val="600"/>
              </a:spcAft>
              <a:buSzPct val="65000"/>
              <a:buFont typeface="Wingdings" pitchFamily="2" charset="2"/>
              <a:buChar char="u"/>
            </a:pPr>
            <a:r>
              <a:rPr lang="zh-CN" altLang="en-US" sz="2400" dirty="0">
                <a:solidFill>
                  <a:srgbClr val="0033CC"/>
                </a:solidFill>
                <a:latin typeface="楷体" pitchFamily="49" charset="-122"/>
                <a:ea typeface="楷体" pitchFamily="49" charset="-122"/>
              </a:rPr>
              <a:t>引入类型变量、笛卡尔积类型、多态函数；</a:t>
            </a:r>
            <a:endParaRPr lang="en-US" altLang="zh-CN" sz="2400" dirty="0">
              <a:solidFill>
                <a:srgbClr val="0033CC"/>
              </a:solidFill>
              <a:latin typeface="楷体" pitchFamily="49" charset="-122"/>
              <a:ea typeface="楷体" pitchFamily="49" charset="-122"/>
            </a:endParaRPr>
          </a:p>
          <a:p>
            <a:pPr marL="269875" indent="-269875">
              <a:lnSpc>
                <a:spcPct val="110000"/>
              </a:lnSpc>
              <a:spcAft>
                <a:spcPts val="600"/>
              </a:spcAft>
              <a:buSzPct val="65000"/>
              <a:buFont typeface="Wingdings" pitchFamily="2" charset="2"/>
              <a:buChar char="u"/>
            </a:pPr>
            <a:r>
              <a:rPr lang="zh-CN" altLang="en-US" sz="2400" dirty="0">
                <a:solidFill>
                  <a:srgbClr val="0033CC"/>
                </a:solidFill>
                <a:latin typeface="楷体" pitchFamily="49" charset="-122"/>
                <a:ea typeface="楷体" pitchFamily="49" charset="-122"/>
              </a:rPr>
              <a:t>这是一个抽象语言，忽略了函数定义的函数体。</a:t>
            </a:r>
          </a:p>
        </p:txBody>
      </p:sp>
      <p:sp>
        <p:nvSpPr>
          <p:cNvPr id="10" name="矩形 9"/>
          <p:cNvSpPr/>
          <p:nvPr/>
        </p:nvSpPr>
        <p:spPr>
          <a:xfrm>
            <a:off x="4301970" y="4419110"/>
            <a:ext cx="4410490" cy="198022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10000"/>
              </a:lnSpc>
              <a:spcAft>
                <a:spcPts val="600"/>
              </a:spcAft>
            </a:pPr>
            <a:r>
              <a:rPr lang="zh-CN" altLang="en-US" sz="2400" dirty="0">
                <a:solidFill>
                  <a:schemeClr val="tx1"/>
                </a:solidFill>
                <a:latin typeface="楷体" pitchFamily="49" charset="-122"/>
                <a:ea typeface="楷体" pitchFamily="49" charset="-122"/>
              </a:rPr>
              <a:t>一个程序</a:t>
            </a:r>
            <a:endParaRPr lang="en-US" altLang="zh-CN" sz="2400" dirty="0">
              <a:solidFill>
                <a:schemeClr val="tx1"/>
              </a:solidFill>
              <a:latin typeface="楷体" pitchFamily="49" charset="-122"/>
              <a:ea typeface="楷体" pitchFamily="49" charset="-122"/>
            </a:endParaRPr>
          </a:p>
          <a:p>
            <a:pPr>
              <a:lnSpc>
                <a:spcPct val="110000"/>
              </a:lnSpc>
              <a:spcAft>
                <a:spcPts val="600"/>
              </a:spcAft>
            </a:pPr>
            <a:r>
              <a:rPr lang="en-US" altLang="zh-CN" sz="2400" dirty="0" err="1">
                <a:solidFill>
                  <a:schemeClr val="tx1"/>
                </a:solidFill>
                <a:latin typeface="楷体" pitchFamily="49" charset="-122"/>
                <a:ea typeface="楷体" pitchFamily="49" charset="-122"/>
              </a:rPr>
              <a:t>deref</a:t>
            </a:r>
            <a:r>
              <a:rPr lang="en-US" altLang="zh-CN" sz="2400" dirty="0">
                <a:solidFill>
                  <a:schemeClr val="tx1"/>
                </a:solidFill>
                <a:latin typeface="楷体" pitchFamily="49" charset="-122"/>
                <a:ea typeface="楷体" pitchFamily="49" charset="-122"/>
              </a:rPr>
              <a:t>:</a:t>
            </a:r>
            <a:r>
              <a:rPr lang="en-US" altLang="zh-CN" sz="2400" dirty="0">
                <a:solidFill>
                  <a:schemeClr val="tx1"/>
                </a:solidFill>
                <a:latin typeface="楷体" pitchFamily="49" charset="-122"/>
                <a:ea typeface="楷体" pitchFamily="49" charset="-122"/>
                <a:sym typeface="Symbol" pitchFamily="18" charset="2"/>
              </a:rPr>
              <a:t></a:t>
            </a:r>
            <a:r>
              <a:rPr lang="en-US" altLang="zh-CN" sz="2400" dirty="0" err="1">
                <a:solidFill>
                  <a:schemeClr val="tx1"/>
                </a:solidFill>
                <a:latin typeface="楷体" pitchFamily="49" charset="-122"/>
                <a:ea typeface="楷体" pitchFamily="49" charset="-122"/>
              </a:rPr>
              <a:t>α.pointer</a:t>
            </a:r>
            <a:r>
              <a:rPr lang="en-US" altLang="zh-CN" sz="2400" dirty="0">
                <a:solidFill>
                  <a:schemeClr val="tx1"/>
                </a:solidFill>
                <a:latin typeface="楷体" pitchFamily="49" charset="-122"/>
                <a:ea typeface="楷体" pitchFamily="49" charset="-122"/>
              </a:rPr>
              <a:t>(α)</a:t>
            </a:r>
            <a:r>
              <a:rPr lang="zh-CN" altLang="en-US" sz="2400" dirty="0">
                <a:solidFill>
                  <a:schemeClr val="tx1"/>
                </a:solidFill>
                <a:latin typeface="楷体" pitchFamily="49" charset="-122"/>
                <a:ea typeface="楷体" pitchFamily="49" charset="-122"/>
                <a:sym typeface="Symbol" pitchFamily="18" charset="2"/>
              </a:rPr>
              <a:t></a:t>
            </a:r>
            <a:r>
              <a:rPr lang="en-US" altLang="zh-CN" sz="2400" dirty="0">
                <a:solidFill>
                  <a:schemeClr val="tx1"/>
                </a:solidFill>
                <a:latin typeface="楷体" pitchFamily="49" charset="-122"/>
                <a:ea typeface="楷体" pitchFamily="49" charset="-122"/>
              </a:rPr>
              <a:t>α;</a:t>
            </a:r>
          </a:p>
          <a:p>
            <a:pPr>
              <a:lnSpc>
                <a:spcPct val="110000"/>
              </a:lnSpc>
              <a:spcAft>
                <a:spcPts val="600"/>
              </a:spcAft>
            </a:pPr>
            <a:r>
              <a:rPr lang="en-US" altLang="zh-CN" sz="2400" dirty="0">
                <a:solidFill>
                  <a:schemeClr val="tx1"/>
                </a:solidFill>
                <a:latin typeface="楷体" pitchFamily="49" charset="-122"/>
                <a:ea typeface="楷体" pitchFamily="49" charset="-122"/>
              </a:rPr>
              <a:t>q: pointer(pointer(integer))</a:t>
            </a:r>
          </a:p>
          <a:p>
            <a:pPr>
              <a:lnSpc>
                <a:spcPct val="110000"/>
              </a:lnSpc>
              <a:spcAft>
                <a:spcPts val="600"/>
              </a:spcAft>
            </a:pPr>
            <a:r>
              <a:rPr lang="en-US" altLang="zh-CN" sz="2400" dirty="0" err="1">
                <a:solidFill>
                  <a:schemeClr val="tx1"/>
                </a:solidFill>
                <a:latin typeface="楷体" pitchFamily="49" charset="-122"/>
                <a:ea typeface="楷体" pitchFamily="49" charset="-122"/>
              </a:rPr>
              <a:t>deref</a:t>
            </a:r>
            <a:r>
              <a:rPr lang="en-US" altLang="zh-CN" sz="2400" dirty="0">
                <a:solidFill>
                  <a:schemeClr val="tx1"/>
                </a:solidFill>
                <a:latin typeface="楷体" pitchFamily="49" charset="-122"/>
                <a:ea typeface="楷体" pitchFamily="49" charset="-122"/>
              </a:rPr>
              <a:t>(</a:t>
            </a:r>
            <a:r>
              <a:rPr lang="en-US" altLang="zh-CN" sz="2400" dirty="0" err="1">
                <a:solidFill>
                  <a:schemeClr val="tx1"/>
                </a:solidFill>
                <a:latin typeface="楷体" pitchFamily="49" charset="-122"/>
                <a:ea typeface="楷体" pitchFamily="49" charset="-122"/>
              </a:rPr>
              <a:t>deref</a:t>
            </a:r>
            <a:r>
              <a:rPr lang="en-US" altLang="zh-CN" sz="2400" dirty="0">
                <a:solidFill>
                  <a:schemeClr val="tx1"/>
                </a:solidFill>
                <a:latin typeface="楷体" pitchFamily="49" charset="-122"/>
                <a:ea typeface="楷体" pitchFamily="49" charset="-122"/>
              </a:rPr>
              <a:t>(q))</a:t>
            </a:r>
            <a:endParaRPr lang="zh-CN" altLang="en-US" sz="2400" dirty="0">
              <a:solidFill>
                <a:schemeClr val="tx1"/>
              </a:solidFill>
              <a:latin typeface="楷体" pitchFamily="49" charset="-122"/>
              <a:ea typeface="楷体" pitchFamily="49" charset="-122"/>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8620"/>
            <a:ext cx="8229600" cy="859107"/>
          </a:xfrm>
        </p:spPr>
        <p:txBody>
          <a:bodyPr>
            <a:normAutofit/>
          </a:bodyPr>
          <a:lstStyle/>
          <a:p>
            <a:r>
              <a:rPr lang="zh-CN" altLang="en-US" dirty="0"/>
              <a:t>类型系统中增加推理规则</a:t>
            </a:r>
          </a:p>
        </p:txBody>
      </p:sp>
      <p:sp>
        <p:nvSpPr>
          <p:cNvPr id="3" name="内容占位符 2"/>
          <p:cNvSpPr>
            <a:spLocks noGrp="1"/>
          </p:cNvSpPr>
          <p:nvPr>
            <p:ph idx="1"/>
          </p:nvPr>
        </p:nvSpPr>
        <p:spPr>
          <a:xfrm>
            <a:off x="431540" y="867727"/>
            <a:ext cx="8229600" cy="990109"/>
          </a:xfrm>
        </p:spPr>
        <p:txBody>
          <a:bodyPr>
            <a:noAutofit/>
          </a:bodyPr>
          <a:lstStyle/>
          <a:p>
            <a:r>
              <a:rPr lang="zh-CN" altLang="en-US" sz="2400" dirty="0"/>
              <a:t>类型系统中增加推理规则</a:t>
            </a:r>
            <a:endParaRPr lang="en-US" altLang="zh-CN" sz="2400" dirty="0"/>
          </a:p>
          <a:p>
            <a:r>
              <a:rPr lang="zh-CN" altLang="en-US" sz="2400" dirty="0"/>
              <a:t>要做类型检查，先要有类型系统。</a:t>
            </a:r>
          </a:p>
        </p:txBody>
      </p:sp>
      <p:sp>
        <p:nvSpPr>
          <p:cNvPr id="4" name="灯片编号占位符 3"/>
          <p:cNvSpPr>
            <a:spLocks noGrp="1"/>
          </p:cNvSpPr>
          <p:nvPr>
            <p:ph type="sldNum" sz="quarter" idx="12"/>
          </p:nvPr>
        </p:nvSpPr>
        <p:spPr>
          <a:xfrm>
            <a:off x="8333075" y="6394245"/>
            <a:ext cx="559405" cy="365125"/>
          </a:xfrm>
        </p:spPr>
        <p:txBody>
          <a:bodyPr/>
          <a:lstStyle/>
          <a:p>
            <a:fld id="{2A6D858B-1E97-4F06-B8D0-6BAC990F4689}" type="slidenum">
              <a:rPr lang="zh-CN" altLang="en-US" smtClean="0"/>
              <a:pPr/>
              <a:t>152</a:t>
            </a:fld>
            <a:endParaRPr lang="zh-CN" altLang="en-US" dirty="0"/>
          </a:p>
        </p:txBody>
      </p:sp>
      <p:graphicFrame>
        <p:nvGraphicFramePr>
          <p:cNvPr id="6" name="表格 5"/>
          <p:cNvGraphicFramePr>
            <a:graphicFrameLocks noGrp="1"/>
          </p:cNvGraphicFramePr>
          <p:nvPr/>
        </p:nvGraphicFramePr>
        <p:xfrm>
          <a:off x="971600" y="3203975"/>
          <a:ext cx="7335815" cy="2970330"/>
        </p:xfrm>
        <a:graphic>
          <a:graphicData uri="http://schemas.openxmlformats.org/drawingml/2006/table">
            <a:tbl>
              <a:tblPr/>
              <a:tblGrid>
                <a:gridCol w="2205245">
                  <a:extLst>
                    <a:ext uri="{9D8B030D-6E8A-4147-A177-3AD203B41FA5}">
                      <a16:colId xmlns:a16="http://schemas.microsoft.com/office/drawing/2014/main" val="20000"/>
                    </a:ext>
                  </a:extLst>
                </a:gridCol>
                <a:gridCol w="5130570">
                  <a:extLst>
                    <a:ext uri="{9D8B030D-6E8A-4147-A177-3AD203B41FA5}">
                      <a16:colId xmlns:a16="http://schemas.microsoft.com/office/drawing/2014/main" val="20001"/>
                    </a:ext>
                  </a:extLst>
                </a:gridCol>
              </a:tblGrid>
              <a:tr h="49505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aseline="0" dirty="0">
                          <a:solidFill>
                            <a:schemeClr val="tx1"/>
                          </a:solidFill>
                          <a:latin typeface="楷体" pitchFamily="49" charset="-122"/>
                          <a:ea typeface="楷体" pitchFamily="49" charset="-122"/>
                          <a:sym typeface="Symbol" pitchFamily="18" charset="2"/>
                        </a:rPr>
                        <a:t>语法规则</a:t>
                      </a:r>
                      <a:endParaRPr lang="en-US" altLang="zh-CN" sz="2000" baseline="0" dirty="0">
                        <a:solidFill>
                          <a:schemeClr val="tx1"/>
                        </a:solidFill>
                        <a:latin typeface="楷体" pitchFamily="49" charset="-122"/>
                        <a:ea typeface="楷体" pitchFamily="49" charset="-122"/>
                        <a:sym typeface="Symbol" pitchFamily="18" charset="2"/>
                      </a:endParaRPr>
                    </a:p>
                  </a:txBody>
                  <a:tcPr marL="54000" marR="18000" marT="46800" marB="46800" anchor="ct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aseline="0" dirty="0">
                          <a:solidFill>
                            <a:schemeClr val="tx1"/>
                          </a:solidFill>
                          <a:latin typeface="楷体" pitchFamily="49" charset="-122"/>
                          <a:ea typeface="楷体" pitchFamily="49" charset="-122"/>
                        </a:rPr>
                        <a:t>推理规则</a:t>
                      </a:r>
                    </a:p>
                  </a:txBody>
                  <a:tcPr marL="54000" marR="18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0"/>
                  </a:ext>
                </a:extLst>
              </a:tr>
              <a:tr h="4950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楷体" pitchFamily="49" charset="-122"/>
                          <a:ea typeface="楷体" pitchFamily="49" charset="-122"/>
                          <a:sym typeface="Symbol" pitchFamily="18" charset="2"/>
                        </a:rPr>
                        <a:t>type </a:t>
                      </a:r>
                      <a:r>
                        <a:rPr lang="en-US" altLang="zh-CN" sz="2000" baseline="0" dirty="0" err="1">
                          <a:solidFill>
                            <a:schemeClr val="tx1"/>
                          </a:solidFill>
                          <a:latin typeface="楷体" pitchFamily="49" charset="-122"/>
                          <a:ea typeface="楷体" pitchFamily="49" charset="-122"/>
                          <a:sym typeface="Symbol" pitchFamily="18" charset="2"/>
                        </a:rPr>
                        <a:t>var</a:t>
                      </a:r>
                      <a:endParaRPr lang="en-US" altLang="zh-CN" sz="2000" baseline="0" dirty="0">
                        <a:solidFill>
                          <a:schemeClr val="tx1"/>
                        </a:solidFill>
                        <a:latin typeface="楷体" pitchFamily="49" charset="-122"/>
                        <a:ea typeface="楷体" pitchFamily="49" charset="-122"/>
                        <a:sym typeface="Symbol" pitchFamily="18" charset="2"/>
                      </a:endParaRPr>
                    </a:p>
                  </a:txBody>
                  <a:tcPr marL="54000" marR="18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Ebrima" pitchFamily="2" charset="0"/>
                          <a:ea typeface="Ebrima" pitchFamily="2" charset="0"/>
                          <a:cs typeface="Ebrima" pitchFamily="2" charset="0"/>
                        </a:rPr>
                        <a:t>Γ</a:t>
                      </a:r>
                      <a:r>
                        <a:rPr lang="en-US" altLang="zh-CN" sz="2000" baseline="-25000" dirty="0">
                          <a:solidFill>
                            <a:schemeClr val="tx1"/>
                          </a:solidFill>
                          <a:latin typeface="Ebrima" pitchFamily="2" charset="0"/>
                          <a:ea typeface="Ebrima" pitchFamily="2" charset="0"/>
                          <a:cs typeface="Ebrima" pitchFamily="2" charset="0"/>
                        </a:rPr>
                        <a:t>1</a:t>
                      </a:r>
                      <a:r>
                        <a:rPr lang="en-US" altLang="zh-CN" sz="2000" baseline="0" dirty="0">
                          <a:solidFill>
                            <a:schemeClr val="tx1"/>
                          </a:solidFill>
                          <a:latin typeface="楷体" pitchFamily="49" charset="-122"/>
                          <a:ea typeface="楷体" pitchFamily="49" charset="-122"/>
                        </a:rPr>
                        <a:t>,α,</a:t>
                      </a:r>
                      <a:r>
                        <a:rPr lang="en-US" altLang="zh-CN" sz="2000" baseline="0" dirty="0">
                          <a:solidFill>
                            <a:schemeClr val="tx1"/>
                          </a:solidFill>
                          <a:latin typeface="Ebrima" pitchFamily="2" charset="0"/>
                          <a:ea typeface="Ebrima" pitchFamily="2" charset="0"/>
                          <a:cs typeface="Ebrima" pitchFamily="2" charset="0"/>
                        </a:rPr>
                        <a:t> Γ</a:t>
                      </a:r>
                      <a:r>
                        <a:rPr lang="en-US" altLang="zh-CN" sz="2000" baseline="-25000" dirty="0">
                          <a:solidFill>
                            <a:schemeClr val="tx1"/>
                          </a:solidFill>
                          <a:latin typeface="Ebrima" pitchFamily="2" charset="0"/>
                          <a:ea typeface="Ebrima" pitchFamily="2" charset="0"/>
                          <a:cs typeface="Ebrima" pitchFamily="2" charset="0"/>
                        </a:rPr>
                        <a:t>2</a:t>
                      </a:r>
                      <a:r>
                        <a:rPr lang="zh-CN" altLang="en-US" sz="2000" baseline="0" dirty="0">
                          <a:solidFill>
                            <a:schemeClr val="tx1"/>
                          </a:solidFill>
                          <a:latin typeface="楷体" pitchFamily="49" charset="-122"/>
                          <a:ea typeface="楷体" pitchFamily="49" charset="-122"/>
                        </a:rPr>
                        <a:t>├</a:t>
                      </a:r>
                      <a:r>
                        <a:rPr lang="en-US" altLang="zh-CN" sz="2000" baseline="0" dirty="0">
                          <a:solidFill>
                            <a:schemeClr val="tx1"/>
                          </a:solidFill>
                          <a:latin typeface="楷体" pitchFamily="49" charset="-122"/>
                          <a:ea typeface="楷体" pitchFamily="49" charset="-122"/>
                        </a:rPr>
                        <a:t>λ</a:t>
                      </a:r>
                      <a:r>
                        <a:rPr lang="en-US" altLang="zh-CN" sz="2000" dirty="0">
                          <a:latin typeface="楷体" pitchFamily="49" charset="-122"/>
                          <a:ea typeface="楷体" pitchFamily="49" charset="-122"/>
                          <a:sym typeface="Symbol" pitchFamily="18" charset="2"/>
                        </a:rPr>
                        <a:t></a:t>
                      </a:r>
                      <a:r>
                        <a:rPr lang="en-US" altLang="zh-CN" sz="2000" baseline="0" dirty="0">
                          <a:solidFill>
                            <a:schemeClr val="tx1"/>
                          </a:solidFill>
                          <a:latin typeface="Ebrima" pitchFamily="2" charset="0"/>
                          <a:ea typeface="Ebrima" pitchFamily="2" charset="0"/>
                          <a:cs typeface="Ebrima" pitchFamily="2" charset="0"/>
                        </a:rPr>
                        <a:t>Γ</a:t>
                      </a:r>
                      <a:r>
                        <a:rPr lang="en-US" altLang="zh-CN" sz="2000" baseline="-25000" dirty="0">
                          <a:solidFill>
                            <a:schemeClr val="tx1"/>
                          </a:solidFill>
                          <a:latin typeface="Ebrima" pitchFamily="2" charset="0"/>
                          <a:ea typeface="Ebrima" pitchFamily="2" charset="0"/>
                          <a:cs typeface="Ebrima" pitchFamily="2" charset="0"/>
                        </a:rPr>
                        <a:t>1</a:t>
                      </a:r>
                      <a:r>
                        <a:rPr lang="en-US" altLang="zh-CN" sz="2000" baseline="0" dirty="0">
                          <a:solidFill>
                            <a:schemeClr val="tx1"/>
                          </a:solidFill>
                          <a:latin typeface="楷体" pitchFamily="49" charset="-122"/>
                          <a:ea typeface="楷体" pitchFamily="49" charset="-122"/>
                        </a:rPr>
                        <a:t>,α,</a:t>
                      </a:r>
                      <a:r>
                        <a:rPr lang="en-US" altLang="zh-CN" sz="2000" baseline="0" dirty="0">
                          <a:solidFill>
                            <a:schemeClr val="tx1"/>
                          </a:solidFill>
                          <a:latin typeface="Ebrima" pitchFamily="2" charset="0"/>
                          <a:ea typeface="Ebrima" pitchFamily="2" charset="0"/>
                          <a:cs typeface="Ebrima" pitchFamily="2" charset="0"/>
                        </a:rPr>
                        <a:t> Γ</a:t>
                      </a:r>
                      <a:r>
                        <a:rPr lang="en-US" altLang="zh-CN" sz="2000" baseline="-25000" dirty="0">
                          <a:solidFill>
                            <a:schemeClr val="tx1"/>
                          </a:solidFill>
                          <a:latin typeface="Ebrima" pitchFamily="2" charset="0"/>
                          <a:ea typeface="Ebrima" pitchFamily="2" charset="0"/>
                          <a:cs typeface="Ebrima" pitchFamily="2" charset="0"/>
                        </a:rPr>
                        <a:t>2</a:t>
                      </a:r>
                      <a:r>
                        <a:rPr lang="zh-CN" altLang="en-US" sz="2000" baseline="0" dirty="0">
                          <a:solidFill>
                            <a:schemeClr val="tx1"/>
                          </a:solidFill>
                          <a:latin typeface="楷体" pitchFamily="49" charset="-122"/>
                          <a:ea typeface="楷体" pitchFamily="49" charset="-122"/>
                        </a:rPr>
                        <a:t>├</a:t>
                      </a:r>
                      <a:r>
                        <a:rPr lang="en-US" altLang="zh-CN" sz="2000" baseline="0" dirty="0">
                          <a:solidFill>
                            <a:schemeClr val="tx1"/>
                          </a:solidFill>
                          <a:latin typeface="楷体" pitchFamily="49" charset="-122"/>
                          <a:ea typeface="楷体" pitchFamily="49" charset="-122"/>
                        </a:rPr>
                        <a:t>α</a:t>
                      </a:r>
                      <a:endParaRPr lang="zh-CN" altLang="en-US" sz="2000" baseline="30000" dirty="0">
                        <a:solidFill>
                          <a:srgbClr val="0033CC"/>
                        </a:solidFill>
                        <a:latin typeface="楷体" pitchFamily="49" charset="-122"/>
                        <a:ea typeface="楷体" pitchFamily="49" charset="-122"/>
                      </a:endParaRPr>
                    </a:p>
                  </a:txBody>
                  <a:tcPr marL="54000" marR="18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950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楷体" pitchFamily="49" charset="-122"/>
                          <a:ea typeface="楷体" pitchFamily="49" charset="-122"/>
                          <a:sym typeface="Symbol" pitchFamily="18" charset="2"/>
                        </a:rPr>
                        <a:t>type product</a:t>
                      </a:r>
                    </a:p>
                  </a:txBody>
                  <a:tcPr marL="54000" marR="18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Ebrima" pitchFamily="2" charset="0"/>
                          <a:ea typeface="Ebrima" pitchFamily="2" charset="0"/>
                          <a:cs typeface="Ebrima" pitchFamily="2" charset="0"/>
                        </a:rPr>
                        <a:t>Γ</a:t>
                      </a:r>
                      <a:r>
                        <a:rPr lang="zh-CN" altLang="en-US" sz="2000" baseline="0" dirty="0">
                          <a:solidFill>
                            <a:schemeClr val="tx1"/>
                          </a:solidFill>
                          <a:latin typeface="楷体" pitchFamily="49" charset="-122"/>
                          <a:ea typeface="楷体" pitchFamily="49" charset="-122"/>
                        </a:rPr>
                        <a:t>├</a:t>
                      </a:r>
                      <a:r>
                        <a:rPr lang="en-US" altLang="zh-CN" sz="2000" baseline="0" dirty="0">
                          <a:solidFill>
                            <a:schemeClr val="tx1"/>
                          </a:solidFill>
                          <a:latin typeface="楷体" pitchFamily="49" charset="-122"/>
                          <a:ea typeface="楷体" pitchFamily="49" charset="-122"/>
                        </a:rPr>
                        <a:t>T</a:t>
                      </a:r>
                      <a:r>
                        <a:rPr lang="en-US" altLang="zh-CN" sz="2000" baseline="-25000" dirty="0">
                          <a:solidFill>
                            <a:schemeClr val="tx1"/>
                          </a:solidFill>
                          <a:latin typeface="楷体" pitchFamily="49" charset="-122"/>
                          <a:ea typeface="楷体" pitchFamily="49" charset="-122"/>
                        </a:rPr>
                        <a:t>1</a:t>
                      </a:r>
                      <a:r>
                        <a:rPr lang="en-US" altLang="zh-CN" sz="2000" baseline="0" dirty="0">
                          <a:solidFill>
                            <a:schemeClr val="tx1"/>
                          </a:solidFill>
                          <a:latin typeface="楷体" pitchFamily="49" charset="-122"/>
                          <a:ea typeface="楷体" pitchFamily="49" charset="-122"/>
                        </a:rPr>
                        <a:t>,</a:t>
                      </a:r>
                      <a:r>
                        <a:rPr lang="en-US" altLang="zh-CN" sz="2000" baseline="0" dirty="0">
                          <a:solidFill>
                            <a:schemeClr val="tx1"/>
                          </a:solidFill>
                          <a:latin typeface="Ebrima" pitchFamily="2" charset="0"/>
                          <a:ea typeface="Ebrima" pitchFamily="2" charset="0"/>
                          <a:cs typeface="Ebrima" pitchFamily="2" charset="0"/>
                        </a:rPr>
                        <a:t>Γ</a:t>
                      </a:r>
                      <a:r>
                        <a:rPr lang="zh-CN" altLang="en-US" sz="2000" baseline="0" dirty="0">
                          <a:solidFill>
                            <a:schemeClr val="tx1"/>
                          </a:solidFill>
                          <a:latin typeface="楷体" pitchFamily="49" charset="-122"/>
                          <a:ea typeface="楷体" pitchFamily="49" charset="-122"/>
                        </a:rPr>
                        <a:t>├</a:t>
                      </a:r>
                      <a:r>
                        <a:rPr lang="en-US" altLang="zh-CN" sz="2000" baseline="0" dirty="0">
                          <a:solidFill>
                            <a:schemeClr val="tx1"/>
                          </a:solidFill>
                          <a:latin typeface="楷体" pitchFamily="49" charset="-122"/>
                          <a:ea typeface="楷体" pitchFamily="49" charset="-122"/>
                        </a:rPr>
                        <a:t>T</a:t>
                      </a:r>
                      <a:r>
                        <a:rPr lang="en-US" altLang="zh-CN" sz="2000" baseline="-25000" dirty="0">
                          <a:solidFill>
                            <a:schemeClr val="tx1"/>
                          </a:solidFill>
                          <a:latin typeface="楷体" pitchFamily="49" charset="-122"/>
                          <a:ea typeface="楷体" pitchFamily="49" charset="-122"/>
                        </a:rPr>
                        <a:t>2</a:t>
                      </a:r>
                      <a:r>
                        <a:rPr lang="en-US" altLang="zh-CN" sz="2000" dirty="0">
                          <a:latin typeface="楷体" pitchFamily="49" charset="-122"/>
                          <a:ea typeface="楷体" pitchFamily="49" charset="-122"/>
                          <a:sym typeface="Symbol" pitchFamily="18" charset="2"/>
                        </a:rPr>
                        <a:t></a:t>
                      </a:r>
                      <a:r>
                        <a:rPr lang="en-US" altLang="zh-CN" sz="2000" baseline="0" dirty="0">
                          <a:solidFill>
                            <a:schemeClr val="tx1"/>
                          </a:solidFill>
                          <a:latin typeface="Ebrima" pitchFamily="2" charset="0"/>
                          <a:ea typeface="Ebrima" pitchFamily="2" charset="0"/>
                          <a:cs typeface="Ebrima" pitchFamily="2" charset="0"/>
                        </a:rPr>
                        <a:t>Γ</a:t>
                      </a:r>
                      <a:r>
                        <a:rPr lang="zh-CN" altLang="en-US" sz="2000" baseline="0" dirty="0">
                          <a:solidFill>
                            <a:schemeClr val="tx1"/>
                          </a:solidFill>
                          <a:latin typeface="楷体" pitchFamily="49" charset="-122"/>
                          <a:ea typeface="楷体" pitchFamily="49" charset="-122"/>
                        </a:rPr>
                        <a:t>├</a:t>
                      </a:r>
                      <a:r>
                        <a:rPr lang="en-US" altLang="zh-CN" sz="2000" baseline="0" dirty="0">
                          <a:solidFill>
                            <a:schemeClr val="tx1"/>
                          </a:solidFill>
                          <a:latin typeface="楷体" pitchFamily="49" charset="-122"/>
                          <a:ea typeface="楷体" pitchFamily="49" charset="-122"/>
                        </a:rPr>
                        <a:t>T</a:t>
                      </a:r>
                      <a:r>
                        <a:rPr lang="en-US" altLang="zh-CN" sz="2000" baseline="-25000" dirty="0">
                          <a:solidFill>
                            <a:schemeClr val="tx1"/>
                          </a:solidFill>
                          <a:latin typeface="楷体" pitchFamily="49" charset="-122"/>
                          <a:ea typeface="楷体" pitchFamily="49" charset="-122"/>
                        </a:rPr>
                        <a:t>1</a:t>
                      </a:r>
                      <a:r>
                        <a:rPr lang="en-US" altLang="zh-CN" sz="2000" baseline="0" dirty="0">
                          <a:solidFill>
                            <a:schemeClr val="tx1"/>
                          </a:solidFill>
                          <a:latin typeface="楷体" pitchFamily="49" charset="-122"/>
                          <a:ea typeface="楷体" pitchFamily="49" charset="-122"/>
                        </a:rPr>
                        <a:t>×T</a:t>
                      </a:r>
                      <a:r>
                        <a:rPr lang="en-US" altLang="zh-CN" sz="2000" baseline="-25000" dirty="0">
                          <a:solidFill>
                            <a:schemeClr val="tx1"/>
                          </a:solidFill>
                          <a:latin typeface="楷体" pitchFamily="49" charset="-122"/>
                          <a:ea typeface="楷体" pitchFamily="49" charset="-122"/>
                        </a:rPr>
                        <a:t>2</a:t>
                      </a:r>
                      <a:endParaRPr lang="zh-CN" altLang="en-US" sz="2000" baseline="-25000" dirty="0">
                        <a:solidFill>
                          <a:srgbClr val="0033CC"/>
                        </a:solidFill>
                        <a:latin typeface="楷体" pitchFamily="49" charset="-122"/>
                        <a:ea typeface="楷体" pitchFamily="49" charset="-122"/>
                      </a:endParaRPr>
                    </a:p>
                  </a:txBody>
                  <a:tcPr marL="54000" marR="18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2"/>
                  </a:ext>
                </a:extLst>
              </a:tr>
              <a:tr h="4950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楷体" pitchFamily="49" charset="-122"/>
                          <a:ea typeface="楷体" pitchFamily="49" charset="-122"/>
                          <a:sym typeface="Symbol" pitchFamily="18" charset="2"/>
                        </a:rPr>
                        <a:t>type parenthesis</a:t>
                      </a:r>
                    </a:p>
                  </a:txBody>
                  <a:tcPr marL="54000" marR="18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Ebrima" pitchFamily="2" charset="0"/>
                          <a:ea typeface="Ebrima" pitchFamily="2" charset="0"/>
                          <a:cs typeface="Ebrima" pitchFamily="2" charset="0"/>
                        </a:rPr>
                        <a:t>Γ</a:t>
                      </a:r>
                      <a:r>
                        <a:rPr lang="zh-CN" altLang="en-US" sz="2000" baseline="0" dirty="0">
                          <a:solidFill>
                            <a:schemeClr val="tx1"/>
                          </a:solidFill>
                          <a:latin typeface="楷体" pitchFamily="49" charset="-122"/>
                          <a:ea typeface="楷体" pitchFamily="49" charset="-122"/>
                        </a:rPr>
                        <a:t>├</a:t>
                      </a:r>
                      <a:r>
                        <a:rPr lang="en-US" altLang="zh-CN" sz="2000" baseline="0" dirty="0">
                          <a:solidFill>
                            <a:schemeClr val="tx1"/>
                          </a:solidFill>
                          <a:latin typeface="楷体" pitchFamily="49" charset="-122"/>
                          <a:ea typeface="楷体" pitchFamily="49" charset="-122"/>
                        </a:rPr>
                        <a:t>T</a:t>
                      </a:r>
                      <a:r>
                        <a:rPr lang="en-US" altLang="zh-CN" sz="2000" dirty="0">
                          <a:latin typeface="楷体" pitchFamily="49" charset="-122"/>
                          <a:ea typeface="楷体" pitchFamily="49" charset="-122"/>
                          <a:sym typeface="Symbol" pitchFamily="18" charset="2"/>
                        </a:rPr>
                        <a:t></a:t>
                      </a:r>
                      <a:r>
                        <a:rPr lang="en-US" altLang="zh-CN" sz="2000" baseline="0" dirty="0">
                          <a:solidFill>
                            <a:schemeClr val="tx1"/>
                          </a:solidFill>
                          <a:latin typeface="Ebrima" pitchFamily="2" charset="0"/>
                          <a:ea typeface="Ebrima" pitchFamily="2" charset="0"/>
                          <a:cs typeface="Ebrima" pitchFamily="2" charset="0"/>
                        </a:rPr>
                        <a:t>Γ</a:t>
                      </a:r>
                      <a:r>
                        <a:rPr lang="zh-CN" altLang="en-US" sz="2000" baseline="0" dirty="0">
                          <a:solidFill>
                            <a:schemeClr val="tx1"/>
                          </a:solidFill>
                          <a:latin typeface="楷体" pitchFamily="49" charset="-122"/>
                          <a:ea typeface="楷体" pitchFamily="49" charset="-122"/>
                        </a:rPr>
                        <a:t>├</a:t>
                      </a:r>
                      <a:r>
                        <a:rPr lang="en-US" altLang="zh-CN" sz="2000" baseline="0" dirty="0">
                          <a:solidFill>
                            <a:schemeClr val="tx1"/>
                          </a:solidFill>
                          <a:latin typeface="楷体" pitchFamily="49" charset="-122"/>
                          <a:ea typeface="楷体" pitchFamily="49" charset="-122"/>
                        </a:rPr>
                        <a:t>(T)</a:t>
                      </a:r>
                      <a:endParaRPr lang="zh-CN" altLang="en-US" sz="2000" baseline="-25000" dirty="0">
                        <a:solidFill>
                          <a:srgbClr val="0033CC"/>
                        </a:solidFill>
                        <a:latin typeface="楷体" pitchFamily="49" charset="-122"/>
                        <a:ea typeface="楷体" pitchFamily="49" charset="-122"/>
                      </a:endParaRPr>
                    </a:p>
                  </a:txBody>
                  <a:tcPr marL="54000" marR="18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950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楷体" pitchFamily="49" charset="-122"/>
                          <a:ea typeface="楷体" pitchFamily="49" charset="-122"/>
                          <a:sym typeface="Symbol" pitchFamily="18" charset="2"/>
                        </a:rPr>
                        <a:t>type </a:t>
                      </a:r>
                      <a:r>
                        <a:rPr lang="en-US" altLang="zh-CN" sz="2000" baseline="0" dirty="0" err="1">
                          <a:solidFill>
                            <a:schemeClr val="tx1"/>
                          </a:solidFill>
                          <a:latin typeface="楷体" pitchFamily="49" charset="-122"/>
                          <a:ea typeface="楷体" pitchFamily="49" charset="-122"/>
                          <a:sym typeface="Symbol" pitchFamily="18" charset="2"/>
                        </a:rPr>
                        <a:t>forall</a:t>
                      </a:r>
                      <a:endParaRPr lang="en-US" altLang="zh-CN" sz="2000" baseline="0" dirty="0">
                        <a:solidFill>
                          <a:schemeClr val="tx1"/>
                        </a:solidFill>
                        <a:latin typeface="楷体" pitchFamily="49" charset="-122"/>
                        <a:ea typeface="楷体" pitchFamily="49" charset="-122"/>
                        <a:sym typeface="Symbol" pitchFamily="18" charset="2"/>
                      </a:endParaRPr>
                    </a:p>
                  </a:txBody>
                  <a:tcPr marL="54000" marR="18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err="1">
                          <a:solidFill>
                            <a:schemeClr val="tx1"/>
                          </a:solidFill>
                          <a:latin typeface="Ebrima" pitchFamily="2" charset="0"/>
                          <a:ea typeface="Ebrima" pitchFamily="2" charset="0"/>
                          <a:cs typeface="Ebrima" pitchFamily="2" charset="0"/>
                        </a:rPr>
                        <a:t>Γ</a:t>
                      </a:r>
                      <a:r>
                        <a:rPr lang="en-US" altLang="zh-CN" sz="2000" baseline="0" dirty="0" err="1">
                          <a:solidFill>
                            <a:schemeClr val="tx1"/>
                          </a:solidFill>
                          <a:latin typeface="楷体" pitchFamily="49" charset="-122"/>
                          <a:ea typeface="楷体" pitchFamily="49" charset="-122"/>
                        </a:rPr>
                        <a:t>,α</a:t>
                      </a:r>
                      <a:r>
                        <a:rPr lang="zh-CN" altLang="en-US" sz="2000" baseline="0" dirty="0">
                          <a:solidFill>
                            <a:schemeClr val="tx1"/>
                          </a:solidFill>
                          <a:latin typeface="楷体" pitchFamily="49" charset="-122"/>
                          <a:ea typeface="楷体" pitchFamily="49" charset="-122"/>
                        </a:rPr>
                        <a:t>├</a:t>
                      </a:r>
                      <a:r>
                        <a:rPr lang="en-US" altLang="zh-CN" sz="2000" baseline="0" dirty="0">
                          <a:solidFill>
                            <a:schemeClr val="tx1"/>
                          </a:solidFill>
                          <a:latin typeface="楷体" pitchFamily="49" charset="-122"/>
                          <a:ea typeface="楷体" pitchFamily="49" charset="-122"/>
                        </a:rPr>
                        <a:t>T</a:t>
                      </a:r>
                      <a:r>
                        <a:rPr lang="en-US" altLang="zh-CN" sz="2000" dirty="0">
                          <a:latin typeface="楷体" pitchFamily="49" charset="-122"/>
                          <a:ea typeface="楷体" pitchFamily="49" charset="-122"/>
                          <a:sym typeface="Symbol" pitchFamily="18" charset="2"/>
                        </a:rPr>
                        <a:t></a:t>
                      </a:r>
                      <a:r>
                        <a:rPr lang="en-US" altLang="zh-CN" sz="2000" baseline="0" dirty="0">
                          <a:solidFill>
                            <a:schemeClr val="tx1"/>
                          </a:solidFill>
                          <a:latin typeface="Ebrima" pitchFamily="2" charset="0"/>
                          <a:ea typeface="Ebrima" pitchFamily="2" charset="0"/>
                          <a:cs typeface="Ebrima" pitchFamily="2" charset="0"/>
                        </a:rPr>
                        <a:t>Γ</a:t>
                      </a:r>
                      <a:r>
                        <a:rPr lang="zh-CN" altLang="en-US" sz="2000" baseline="0" dirty="0">
                          <a:solidFill>
                            <a:schemeClr val="tx1"/>
                          </a:solidFill>
                          <a:latin typeface="楷体" pitchFamily="49" charset="-122"/>
                          <a:ea typeface="楷体" pitchFamily="49" charset="-122"/>
                        </a:rPr>
                        <a:t>├</a:t>
                      </a:r>
                      <a:r>
                        <a:rPr lang="en-US" altLang="zh-CN" sz="2000" dirty="0">
                          <a:latin typeface="楷体" pitchFamily="49" charset="-122"/>
                          <a:ea typeface="楷体" pitchFamily="49" charset="-122"/>
                          <a:sym typeface="Symbol" pitchFamily="18" charset="2"/>
                        </a:rPr>
                        <a:t></a:t>
                      </a:r>
                      <a:r>
                        <a:rPr lang="en-US" altLang="zh-CN" sz="2000" baseline="0" dirty="0" err="1">
                          <a:solidFill>
                            <a:schemeClr val="tx1"/>
                          </a:solidFill>
                          <a:latin typeface="楷体" pitchFamily="49" charset="-122"/>
                          <a:ea typeface="楷体" pitchFamily="49" charset="-122"/>
                        </a:rPr>
                        <a:t>α.T</a:t>
                      </a:r>
                      <a:endParaRPr lang="zh-CN" altLang="en-US" sz="2000" baseline="-25000" dirty="0">
                        <a:solidFill>
                          <a:srgbClr val="0033CC"/>
                        </a:solidFill>
                        <a:latin typeface="楷体" pitchFamily="49" charset="-122"/>
                        <a:ea typeface="楷体" pitchFamily="49" charset="-122"/>
                      </a:endParaRPr>
                    </a:p>
                  </a:txBody>
                  <a:tcPr marL="54000" marR="18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4"/>
                  </a:ext>
                </a:extLst>
              </a:tr>
              <a:tr h="4950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楷体" pitchFamily="49" charset="-122"/>
                          <a:ea typeface="楷体" pitchFamily="49" charset="-122"/>
                          <a:sym typeface="Symbol" pitchFamily="18" charset="2"/>
                        </a:rPr>
                        <a:t>type fresh</a:t>
                      </a:r>
                    </a:p>
                  </a:txBody>
                  <a:tcPr marL="54000" marR="18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Ebrima" pitchFamily="2" charset="0"/>
                          <a:ea typeface="Ebrima" pitchFamily="2" charset="0"/>
                          <a:cs typeface="Ebrima" pitchFamily="2" charset="0"/>
                        </a:rPr>
                        <a:t>Γ</a:t>
                      </a:r>
                      <a:r>
                        <a:rPr lang="zh-CN" altLang="en-US" sz="2000" baseline="0" dirty="0">
                          <a:solidFill>
                            <a:schemeClr val="tx1"/>
                          </a:solidFill>
                          <a:latin typeface="楷体" pitchFamily="49" charset="-122"/>
                          <a:ea typeface="楷体" pitchFamily="49" charset="-122"/>
                        </a:rPr>
                        <a:t>├</a:t>
                      </a:r>
                      <a:r>
                        <a:rPr lang="en-US" altLang="zh-CN" sz="2000" dirty="0">
                          <a:latin typeface="楷体" pitchFamily="49" charset="-122"/>
                          <a:ea typeface="楷体" pitchFamily="49" charset="-122"/>
                          <a:sym typeface="Symbol" pitchFamily="18" charset="2"/>
                        </a:rPr>
                        <a:t></a:t>
                      </a:r>
                      <a:r>
                        <a:rPr lang="en-US" altLang="zh-CN" sz="2000" baseline="0" dirty="0" err="1">
                          <a:solidFill>
                            <a:schemeClr val="tx1"/>
                          </a:solidFill>
                          <a:latin typeface="楷体" pitchFamily="49" charset="-122"/>
                          <a:ea typeface="楷体" pitchFamily="49" charset="-122"/>
                        </a:rPr>
                        <a:t>α.T</a:t>
                      </a:r>
                      <a:r>
                        <a:rPr lang="en-US" altLang="zh-CN" sz="2000" baseline="0" dirty="0">
                          <a:solidFill>
                            <a:schemeClr val="tx1"/>
                          </a:solidFill>
                          <a:latin typeface="楷体" pitchFamily="49" charset="-122"/>
                          <a:ea typeface="楷体" pitchFamily="49" charset="-122"/>
                        </a:rPr>
                        <a:t>,</a:t>
                      </a:r>
                      <a:r>
                        <a:rPr lang="en-US" altLang="zh-CN" sz="2000" baseline="0" dirty="0">
                          <a:solidFill>
                            <a:schemeClr val="tx1"/>
                          </a:solidFill>
                          <a:latin typeface="Ebrima" pitchFamily="2" charset="0"/>
                          <a:ea typeface="Ebrima" pitchFamily="2" charset="0"/>
                          <a:cs typeface="Ebrima" pitchFamily="2" charset="0"/>
                        </a:rPr>
                        <a:t> </a:t>
                      </a:r>
                      <a:r>
                        <a:rPr lang="en-US" altLang="zh-CN" sz="2000" baseline="0" dirty="0" err="1">
                          <a:solidFill>
                            <a:schemeClr val="tx1"/>
                          </a:solidFill>
                          <a:latin typeface="Ebrima" pitchFamily="2" charset="0"/>
                          <a:ea typeface="Ebrima" pitchFamily="2" charset="0"/>
                          <a:cs typeface="Ebrima" pitchFamily="2" charset="0"/>
                        </a:rPr>
                        <a:t>Γ</a:t>
                      </a:r>
                      <a:r>
                        <a:rPr lang="en-US" altLang="zh-CN" sz="2000" baseline="0" dirty="0" err="1">
                          <a:solidFill>
                            <a:schemeClr val="tx1"/>
                          </a:solidFill>
                          <a:latin typeface="楷体" pitchFamily="49" charset="-122"/>
                          <a:ea typeface="楷体" pitchFamily="49" charset="-122"/>
                          <a:cs typeface="+mn-cs"/>
                        </a:rPr>
                        <a:t>,</a:t>
                      </a:r>
                      <a:r>
                        <a:rPr lang="en-US" altLang="zh-CN" sz="2000" dirty="0" err="1">
                          <a:latin typeface="楷体" pitchFamily="49" charset="-122"/>
                          <a:ea typeface="楷体" pitchFamily="49" charset="-122"/>
                          <a:sym typeface="Symbol" pitchFamily="18" charset="2"/>
                        </a:rPr>
                        <a:t></a:t>
                      </a:r>
                      <a:r>
                        <a:rPr lang="en-US" altLang="zh-CN" sz="2000" baseline="0" dirty="0" err="1">
                          <a:solidFill>
                            <a:schemeClr val="tx1"/>
                          </a:solidFill>
                          <a:latin typeface="楷体" pitchFamily="49" charset="-122"/>
                          <a:ea typeface="楷体" pitchFamily="49" charset="-122"/>
                        </a:rPr>
                        <a:t>α</a:t>
                      </a:r>
                      <a:r>
                        <a:rPr lang="en-US" altLang="zh-CN" sz="2000" baseline="-25000" dirty="0" err="1">
                          <a:solidFill>
                            <a:schemeClr val="tx1"/>
                          </a:solidFill>
                          <a:latin typeface="楷体" pitchFamily="49" charset="-122"/>
                          <a:ea typeface="楷体" pitchFamily="49" charset="-122"/>
                        </a:rPr>
                        <a:t>i</a:t>
                      </a:r>
                      <a:r>
                        <a:rPr lang="zh-CN" altLang="en-US" sz="2000" baseline="0" dirty="0">
                          <a:solidFill>
                            <a:schemeClr val="tx1"/>
                          </a:solidFill>
                          <a:latin typeface="楷体" pitchFamily="49" charset="-122"/>
                          <a:ea typeface="楷体" pitchFamily="49" charset="-122"/>
                        </a:rPr>
                        <a:t>├</a:t>
                      </a:r>
                      <a:r>
                        <a:rPr lang="en-US" altLang="zh-CN" sz="2000" baseline="0" dirty="0" err="1">
                          <a:solidFill>
                            <a:schemeClr val="tx1"/>
                          </a:solidFill>
                          <a:latin typeface="楷体" pitchFamily="49" charset="-122"/>
                          <a:ea typeface="楷体" pitchFamily="49" charset="-122"/>
                        </a:rPr>
                        <a:t>λ</a:t>
                      </a:r>
                      <a:r>
                        <a:rPr lang="en-US" altLang="zh-CN" sz="2000" dirty="0" err="1">
                          <a:latin typeface="楷体" pitchFamily="49" charset="-122"/>
                          <a:ea typeface="楷体" pitchFamily="49" charset="-122"/>
                          <a:sym typeface="Symbol" pitchFamily="18" charset="2"/>
                        </a:rPr>
                        <a:t></a:t>
                      </a:r>
                      <a:r>
                        <a:rPr lang="en-US" altLang="zh-CN" sz="2000" baseline="0" dirty="0" err="1">
                          <a:solidFill>
                            <a:schemeClr val="tx1"/>
                          </a:solidFill>
                          <a:latin typeface="Ebrima" pitchFamily="2" charset="0"/>
                          <a:ea typeface="Ebrima" pitchFamily="2" charset="0"/>
                          <a:cs typeface="Ebrima" pitchFamily="2" charset="0"/>
                        </a:rPr>
                        <a:t>Γ</a:t>
                      </a:r>
                      <a:r>
                        <a:rPr lang="en-US" altLang="zh-CN" sz="2000" baseline="0" dirty="0" err="1">
                          <a:solidFill>
                            <a:schemeClr val="tx1"/>
                          </a:solidFill>
                          <a:latin typeface="楷体" pitchFamily="49" charset="-122"/>
                          <a:ea typeface="楷体" pitchFamily="49" charset="-122"/>
                          <a:cs typeface="+mn-cs"/>
                        </a:rPr>
                        <a:t>,</a:t>
                      </a:r>
                      <a:r>
                        <a:rPr lang="en-US" altLang="zh-CN" sz="2000" baseline="0" dirty="0" err="1">
                          <a:solidFill>
                            <a:schemeClr val="tx1"/>
                          </a:solidFill>
                          <a:latin typeface="楷体" pitchFamily="49" charset="-122"/>
                          <a:ea typeface="楷体" pitchFamily="49" charset="-122"/>
                        </a:rPr>
                        <a:t>α</a:t>
                      </a:r>
                      <a:r>
                        <a:rPr lang="en-US" altLang="zh-CN" sz="2000" baseline="-25000" dirty="0" err="1">
                          <a:solidFill>
                            <a:schemeClr val="tx1"/>
                          </a:solidFill>
                          <a:latin typeface="楷体" pitchFamily="49" charset="-122"/>
                          <a:ea typeface="楷体" pitchFamily="49" charset="-122"/>
                        </a:rPr>
                        <a:t>i</a:t>
                      </a:r>
                      <a:r>
                        <a:rPr lang="zh-CN" altLang="en-US" sz="2000" baseline="0" dirty="0">
                          <a:solidFill>
                            <a:schemeClr val="tx1"/>
                          </a:solidFill>
                          <a:latin typeface="楷体" pitchFamily="49" charset="-122"/>
                          <a:ea typeface="楷体" pitchFamily="49" charset="-122"/>
                        </a:rPr>
                        <a:t>├</a:t>
                      </a:r>
                      <a:r>
                        <a:rPr lang="en-US" altLang="zh-CN" sz="2000" baseline="0" dirty="0">
                          <a:solidFill>
                            <a:schemeClr val="tx1"/>
                          </a:solidFill>
                          <a:latin typeface="楷体" pitchFamily="49" charset="-122"/>
                          <a:ea typeface="楷体" pitchFamily="49" charset="-122"/>
                        </a:rPr>
                        <a:t>[</a:t>
                      </a:r>
                      <a:r>
                        <a:rPr lang="en-US" altLang="zh-CN" sz="2000" baseline="0" dirty="0" err="1">
                          <a:solidFill>
                            <a:schemeClr val="tx1"/>
                          </a:solidFill>
                          <a:latin typeface="楷体" pitchFamily="49" charset="-122"/>
                          <a:ea typeface="楷体" pitchFamily="49" charset="-122"/>
                        </a:rPr>
                        <a:t>α</a:t>
                      </a:r>
                      <a:r>
                        <a:rPr lang="en-US" altLang="zh-CN" sz="2000" baseline="-25000" dirty="0" err="1">
                          <a:solidFill>
                            <a:schemeClr val="tx1"/>
                          </a:solidFill>
                          <a:latin typeface="楷体" pitchFamily="49" charset="-122"/>
                          <a:ea typeface="楷体" pitchFamily="49" charset="-122"/>
                        </a:rPr>
                        <a:t>i</a:t>
                      </a:r>
                      <a:r>
                        <a:rPr lang="en-US" altLang="zh-CN" sz="2000" baseline="0" dirty="0">
                          <a:solidFill>
                            <a:schemeClr val="tx1"/>
                          </a:solidFill>
                          <a:latin typeface="楷体" pitchFamily="49" charset="-122"/>
                          <a:ea typeface="楷体" pitchFamily="49" charset="-122"/>
                        </a:rPr>
                        <a:t>/α]T</a:t>
                      </a:r>
                      <a:endParaRPr lang="zh-CN" altLang="en-US" sz="2000" baseline="-25000" dirty="0">
                        <a:solidFill>
                          <a:srgbClr val="0033CC"/>
                        </a:solidFill>
                        <a:latin typeface="楷体" pitchFamily="49" charset="-122"/>
                        <a:ea typeface="楷体" pitchFamily="49" charset="-122"/>
                      </a:endParaRPr>
                    </a:p>
                  </a:txBody>
                  <a:tcPr marL="54000" marR="18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graphicFrame>
        <p:nvGraphicFramePr>
          <p:cNvPr id="7" name="表格 6"/>
          <p:cNvGraphicFramePr>
            <a:graphicFrameLocks noGrp="1"/>
          </p:cNvGraphicFramePr>
          <p:nvPr/>
        </p:nvGraphicFramePr>
        <p:xfrm>
          <a:off x="971600" y="1988840"/>
          <a:ext cx="5826589" cy="1035116"/>
        </p:xfrm>
        <a:graphic>
          <a:graphicData uri="http://schemas.openxmlformats.org/drawingml/2006/table">
            <a:tbl>
              <a:tblPr/>
              <a:tblGrid>
                <a:gridCol w="2203646">
                  <a:extLst>
                    <a:ext uri="{9D8B030D-6E8A-4147-A177-3AD203B41FA5}">
                      <a16:colId xmlns:a16="http://schemas.microsoft.com/office/drawing/2014/main" val="20000"/>
                    </a:ext>
                  </a:extLst>
                </a:gridCol>
                <a:gridCol w="3622943">
                  <a:extLst>
                    <a:ext uri="{9D8B030D-6E8A-4147-A177-3AD203B41FA5}">
                      <a16:colId xmlns:a16="http://schemas.microsoft.com/office/drawing/2014/main" val="20001"/>
                    </a:ext>
                  </a:extLst>
                </a:gridCol>
              </a:tblGrid>
              <a:tr h="51755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aseline="0" dirty="0">
                          <a:solidFill>
                            <a:schemeClr val="tx1"/>
                          </a:solidFill>
                          <a:latin typeface="楷体" pitchFamily="49" charset="-122"/>
                          <a:ea typeface="楷体" pitchFamily="49" charset="-122"/>
                          <a:sym typeface="Symbol" pitchFamily="18" charset="2"/>
                        </a:rPr>
                        <a:t>环境规则</a:t>
                      </a:r>
                      <a:endParaRPr lang="en-US" altLang="zh-CN" sz="2000" baseline="0" dirty="0">
                        <a:solidFill>
                          <a:schemeClr val="tx1"/>
                        </a:solidFill>
                        <a:latin typeface="楷体" pitchFamily="49" charset="-122"/>
                        <a:ea typeface="楷体" pitchFamily="49" charset="-122"/>
                        <a:sym typeface="Symbol" pitchFamily="18" charset="2"/>
                      </a:endParaRPr>
                    </a:p>
                  </a:txBody>
                  <a:tcPr marL="90000" marR="90000" marT="46800" marB="46800" anchor="ct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aseline="0" dirty="0">
                          <a:solidFill>
                            <a:schemeClr val="tx1"/>
                          </a:solidFill>
                          <a:latin typeface="楷体" pitchFamily="49" charset="-122"/>
                          <a:ea typeface="楷体" pitchFamily="49" charset="-122"/>
                        </a:rPr>
                        <a:t>推理规则</a:t>
                      </a: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0"/>
                  </a:ext>
                </a:extLst>
              </a:tr>
              <a:tr h="5175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err="1">
                          <a:solidFill>
                            <a:schemeClr val="tx1"/>
                          </a:solidFill>
                          <a:latin typeface="楷体" pitchFamily="49" charset="-122"/>
                          <a:ea typeface="楷体" pitchFamily="49" charset="-122"/>
                          <a:sym typeface="Symbol" pitchFamily="18" charset="2"/>
                        </a:rPr>
                        <a:t>Env</a:t>
                      </a:r>
                      <a:r>
                        <a:rPr lang="en-US" altLang="zh-CN" sz="2000" baseline="0" dirty="0">
                          <a:solidFill>
                            <a:schemeClr val="tx1"/>
                          </a:solidFill>
                          <a:latin typeface="楷体" pitchFamily="49" charset="-122"/>
                          <a:ea typeface="楷体" pitchFamily="49" charset="-122"/>
                          <a:sym typeface="Symbol" pitchFamily="18" charset="2"/>
                        </a:rPr>
                        <a:t> </a:t>
                      </a:r>
                      <a:r>
                        <a:rPr lang="en-US" altLang="zh-CN" sz="2000" baseline="0" dirty="0" err="1">
                          <a:solidFill>
                            <a:schemeClr val="tx1"/>
                          </a:solidFill>
                          <a:latin typeface="楷体" pitchFamily="49" charset="-122"/>
                          <a:ea typeface="楷体" pitchFamily="49" charset="-122"/>
                          <a:sym typeface="Symbol" pitchFamily="18" charset="2"/>
                        </a:rPr>
                        <a:t>var</a:t>
                      </a:r>
                      <a:endParaRPr lang="en-US" altLang="zh-CN" sz="2000" baseline="0" dirty="0">
                        <a:solidFill>
                          <a:schemeClr val="tx1"/>
                        </a:solidFill>
                        <a:latin typeface="楷体" pitchFamily="49" charset="-122"/>
                        <a:ea typeface="楷体" pitchFamily="49" charset="-122"/>
                        <a:sym typeface="Symbol" pitchFamily="18" charset="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Ebrima" pitchFamily="2" charset="0"/>
                          <a:ea typeface="Ebrima" pitchFamily="2" charset="0"/>
                          <a:cs typeface="Ebrima" pitchFamily="2" charset="0"/>
                        </a:rPr>
                        <a:t>Γ</a:t>
                      </a:r>
                      <a:r>
                        <a:rPr lang="zh-CN" altLang="en-US" sz="2000" baseline="0" dirty="0">
                          <a:solidFill>
                            <a:schemeClr val="tx1"/>
                          </a:solidFill>
                          <a:latin typeface="楷体" pitchFamily="49" charset="-122"/>
                          <a:ea typeface="楷体" pitchFamily="49" charset="-122"/>
                        </a:rPr>
                        <a:t>├</a:t>
                      </a:r>
                      <a:r>
                        <a:rPr lang="en-US" altLang="zh-CN" sz="2000" baseline="0" dirty="0" err="1">
                          <a:solidFill>
                            <a:schemeClr val="tx1"/>
                          </a:solidFill>
                          <a:latin typeface="楷体" pitchFamily="49" charset="-122"/>
                          <a:ea typeface="楷体" pitchFamily="49" charset="-122"/>
                        </a:rPr>
                        <a:t>λ,α</a:t>
                      </a:r>
                      <a:r>
                        <a:rPr lang="en-US" altLang="zh-CN" sz="2000" dirty="0" err="1">
                          <a:latin typeface="楷体" pitchFamily="49" charset="-122"/>
                          <a:ea typeface="楷体" pitchFamily="49" charset="-122"/>
                          <a:sym typeface="Symbol" pitchFamily="18" charset="2"/>
                        </a:rPr>
                        <a:t>dom</a:t>
                      </a:r>
                      <a:r>
                        <a:rPr lang="en-US" altLang="zh-CN" sz="2000" dirty="0">
                          <a:latin typeface="楷体" pitchFamily="49" charset="-122"/>
                          <a:ea typeface="楷体" pitchFamily="49" charset="-122"/>
                          <a:sym typeface="Symbol" pitchFamily="18" charset="2"/>
                        </a:rPr>
                        <a:t>(</a:t>
                      </a:r>
                      <a:r>
                        <a:rPr lang="en-US" altLang="zh-CN" sz="2000" baseline="0" dirty="0">
                          <a:solidFill>
                            <a:schemeClr val="tx1"/>
                          </a:solidFill>
                          <a:latin typeface="Ebrima" pitchFamily="2" charset="0"/>
                          <a:ea typeface="Ebrima" pitchFamily="2" charset="0"/>
                          <a:cs typeface="Ebrima" pitchFamily="2" charset="0"/>
                        </a:rPr>
                        <a:t>Γ</a:t>
                      </a:r>
                      <a:r>
                        <a:rPr lang="en-US" altLang="zh-CN" sz="2000" dirty="0">
                          <a:latin typeface="楷体" pitchFamily="49" charset="-122"/>
                          <a:ea typeface="楷体" pitchFamily="49" charset="-122"/>
                          <a:sym typeface="Symbol" pitchFamily="18" charset="2"/>
                        </a:rPr>
                        <a:t>)</a:t>
                      </a:r>
                      <a:r>
                        <a:rPr lang="en-US" altLang="zh-CN" sz="2000" baseline="0" dirty="0" err="1">
                          <a:solidFill>
                            <a:schemeClr val="tx1"/>
                          </a:solidFill>
                          <a:latin typeface="Ebrima" pitchFamily="2" charset="0"/>
                          <a:ea typeface="Ebrima" pitchFamily="2" charset="0"/>
                          <a:cs typeface="Ebrima" pitchFamily="2" charset="0"/>
                        </a:rPr>
                        <a:t>Γ</a:t>
                      </a:r>
                      <a:r>
                        <a:rPr lang="en-US" altLang="zh-CN" sz="2000" baseline="0" dirty="0" err="1">
                          <a:solidFill>
                            <a:schemeClr val="tx1"/>
                          </a:solidFill>
                          <a:latin typeface="楷体" pitchFamily="49" charset="-122"/>
                          <a:ea typeface="楷体" pitchFamily="49" charset="-122"/>
                        </a:rPr>
                        <a:t>,α</a:t>
                      </a:r>
                      <a:r>
                        <a:rPr lang="zh-CN" altLang="en-US" sz="2000" baseline="0" dirty="0">
                          <a:solidFill>
                            <a:schemeClr val="tx1"/>
                          </a:solidFill>
                          <a:latin typeface="楷体" pitchFamily="49" charset="-122"/>
                          <a:ea typeface="楷体" pitchFamily="49" charset="-122"/>
                        </a:rPr>
                        <a:t>├</a:t>
                      </a:r>
                      <a:r>
                        <a:rPr lang="en-US" altLang="zh-CN" sz="2000" baseline="0" dirty="0">
                          <a:solidFill>
                            <a:schemeClr val="tx1"/>
                          </a:solidFill>
                          <a:latin typeface="楷体" pitchFamily="49" charset="-122"/>
                          <a:ea typeface="楷体" pitchFamily="49" charset="-122"/>
                        </a:rPr>
                        <a:t>λ</a:t>
                      </a:r>
                      <a:endParaRPr lang="zh-CN" altLang="en-US" sz="2000" baseline="30000" dirty="0">
                        <a:solidFill>
                          <a:srgbClr val="0033CC"/>
                        </a:solidFill>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类型系统中增加推理规则（续）</a:t>
            </a:r>
          </a:p>
        </p:txBody>
      </p:sp>
      <p:sp>
        <p:nvSpPr>
          <p:cNvPr id="3" name="内容占位符 2"/>
          <p:cNvSpPr>
            <a:spLocks noGrp="1"/>
          </p:cNvSpPr>
          <p:nvPr>
            <p:ph idx="1"/>
          </p:nvPr>
        </p:nvSpPr>
        <p:spPr>
          <a:xfrm>
            <a:off x="547210" y="1403775"/>
            <a:ext cx="5464950" cy="613665"/>
          </a:xfrm>
        </p:spPr>
        <p:txBody>
          <a:bodyPr/>
          <a:lstStyle/>
          <a:p>
            <a:r>
              <a:rPr lang="zh-CN" altLang="en-US" dirty="0"/>
              <a:t>定型规则</a:t>
            </a:r>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153</a:t>
            </a:fld>
            <a:endParaRPr lang="zh-CN" altLang="en-US"/>
          </a:p>
        </p:txBody>
      </p:sp>
      <p:graphicFrame>
        <p:nvGraphicFramePr>
          <p:cNvPr id="6" name="表格 5"/>
          <p:cNvGraphicFramePr>
            <a:graphicFrameLocks noGrp="1"/>
          </p:cNvGraphicFramePr>
          <p:nvPr/>
        </p:nvGraphicFramePr>
        <p:xfrm>
          <a:off x="926595" y="2978950"/>
          <a:ext cx="7740860" cy="1738316"/>
        </p:xfrm>
        <a:graphic>
          <a:graphicData uri="http://schemas.openxmlformats.org/drawingml/2006/table">
            <a:tbl>
              <a:tblPr/>
              <a:tblGrid>
                <a:gridCol w="2385265">
                  <a:extLst>
                    <a:ext uri="{9D8B030D-6E8A-4147-A177-3AD203B41FA5}">
                      <a16:colId xmlns:a16="http://schemas.microsoft.com/office/drawing/2014/main" val="20000"/>
                    </a:ext>
                  </a:extLst>
                </a:gridCol>
                <a:gridCol w="5355595">
                  <a:extLst>
                    <a:ext uri="{9D8B030D-6E8A-4147-A177-3AD203B41FA5}">
                      <a16:colId xmlns:a16="http://schemas.microsoft.com/office/drawing/2014/main" val="20001"/>
                    </a:ext>
                  </a:extLst>
                </a:gridCol>
              </a:tblGrid>
              <a:tr h="51755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aseline="0" dirty="0">
                          <a:solidFill>
                            <a:schemeClr val="tx1"/>
                          </a:solidFill>
                          <a:latin typeface="楷体" pitchFamily="49" charset="-122"/>
                          <a:ea typeface="楷体" pitchFamily="49" charset="-122"/>
                          <a:sym typeface="Symbol" pitchFamily="18" charset="2"/>
                        </a:rPr>
                        <a:t>定型规则</a:t>
                      </a:r>
                      <a:endParaRPr lang="en-US" altLang="zh-CN" sz="2000" baseline="0" dirty="0">
                        <a:solidFill>
                          <a:schemeClr val="tx1"/>
                        </a:solidFill>
                        <a:latin typeface="楷体" pitchFamily="49" charset="-122"/>
                        <a:ea typeface="楷体" pitchFamily="49" charset="-122"/>
                        <a:sym typeface="Symbol" pitchFamily="18" charset="2"/>
                      </a:endParaRPr>
                    </a:p>
                  </a:txBody>
                  <a:tcPr marL="90000" marR="90000" marT="46800" marB="46800" anchor="ct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aseline="0" dirty="0">
                          <a:solidFill>
                            <a:schemeClr val="tx1"/>
                          </a:solidFill>
                          <a:latin typeface="楷体" pitchFamily="49" charset="-122"/>
                          <a:ea typeface="楷体" pitchFamily="49" charset="-122"/>
                        </a:rPr>
                        <a:t>推理规则</a:t>
                      </a: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0"/>
                  </a:ext>
                </a:extLst>
              </a:tr>
              <a:tr h="5175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楷体" pitchFamily="49" charset="-122"/>
                          <a:ea typeface="楷体" pitchFamily="49" charset="-122"/>
                          <a:sym typeface="Symbol" pitchFamily="18" charset="2"/>
                        </a:rPr>
                        <a:t>exp pair</a:t>
                      </a: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Ebrima" pitchFamily="2" charset="0"/>
                          <a:ea typeface="Ebrima" pitchFamily="2" charset="0"/>
                          <a:cs typeface="Ebrima" pitchFamily="2" charset="0"/>
                        </a:rPr>
                        <a:t>Γ</a:t>
                      </a:r>
                      <a:r>
                        <a:rPr lang="zh-CN" altLang="en-US" sz="2000" baseline="0" dirty="0">
                          <a:solidFill>
                            <a:schemeClr val="tx1"/>
                          </a:solidFill>
                          <a:latin typeface="楷体" pitchFamily="49" charset="-122"/>
                          <a:ea typeface="楷体" pitchFamily="49" charset="-122"/>
                        </a:rPr>
                        <a:t>├</a:t>
                      </a:r>
                      <a:r>
                        <a:rPr lang="en-US" altLang="zh-CN" sz="2000" baseline="0" dirty="0">
                          <a:solidFill>
                            <a:schemeClr val="tx1"/>
                          </a:solidFill>
                          <a:latin typeface="楷体" pitchFamily="49" charset="-122"/>
                          <a:ea typeface="楷体" pitchFamily="49" charset="-122"/>
                        </a:rPr>
                        <a:t>E</a:t>
                      </a:r>
                      <a:r>
                        <a:rPr lang="en-US" altLang="zh-CN" sz="2000" baseline="-25000" dirty="0">
                          <a:solidFill>
                            <a:schemeClr val="tx1"/>
                          </a:solidFill>
                          <a:latin typeface="楷体" pitchFamily="49" charset="-122"/>
                          <a:ea typeface="楷体" pitchFamily="49" charset="-122"/>
                        </a:rPr>
                        <a:t>1</a:t>
                      </a:r>
                      <a:r>
                        <a:rPr lang="en-US" altLang="zh-CN" sz="2000" baseline="0" dirty="0">
                          <a:solidFill>
                            <a:schemeClr val="tx1"/>
                          </a:solidFill>
                          <a:latin typeface="楷体" pitchFamily="49" charset="-122"/>
                          <a:ea typeface="楷体" pitchFamily="49" charset="-122"/>
                        </a:rPr>
                        <a:t>:T</a:t>
                      </a:r>
                      <a:r>
                        <a:rPr lang="en-US" altLang="zh-CN" sz="2000" baseline="-25000" dirty="0">
                          <a:solidFill>
                            <a:schemeClr val="tx1"/>
                          </a:solidFill>
                          <a:latin typeface="楷体" pitchFamily="49" charset="-122"/>
                          <a:ea typeface="楷体" pitchFamily="49" charset="-122"/>
                        </a:rPr>
                        <a:t>1</a:t>
                      </a:r>
                      <a:r>
                        <a:rPr lang="en-US" altLang="zh-CN" sz="2000" baseline="0" dirty="0">
                          <a:solidFill>
                            <a:schemeClr val="tx1"/>
                          </a:solidFill>
                          <a:latin typeface="楷体" pitchFamily="49" charset="-122"/>
                          <a:ea typeface="楷体" pitchFamily="49" charset="-122"/>
                        </a:rPr>
                        <a:t>,</a:t>
                      </a:r>
                      <a:r>
                        <a:rPr lang="en-US" altLang="zh-CN" sz="2000" baseline="0" dirty="0">
                          <a:solidFill>
                            <a:schemeClr val="tx1"/>
                          </a:solidFill>
                          <a:latin typeface="Ebrima" pitchFamily="2" charset="0"/>
                          <a:ea typeface="Ebrima" pitchFamily="2" charset="0"/>
                          <a:cs typeface="Ebrima" pitchFamily="2" charset="0"/>
                        </a:rPr>
                        <a:t> Γ</a:t>
                      </a:r>
                      <a:r>
                        <a:rPr lang="zh-CN" altLang="en-US" sz="2000" baseline="0" dirty="0">
                          <a:solidFill>
                            <a:schemeClr val="tx1"/>
                          </a:solidFill>
                          <a:latin typeface="楷体" pitchFamily="49" charset="-122"/>
                          <a:ea typeface="楷体" pitchFamily="49" charset="-122"/>
                        </a:rPr>
                        <a:t>├</a:t>
                      </a:r>
                      <a:r>
                        <a:rPr lang="en-US" altLang="zh-CN" sz="2000" baseline="0" dirty="0">
                          <a:solidFill>
                            <a:schemeClr val="tx1"/>
                          </a:solidFill>
                          <a:latin typeface="楷体" pitchFamily="49" charset="-122"/>
                          <a:ea typeface="楷体" pitchFamily="49" charset="-122"/>
                        </a:rPr>
                        <a:t>E</a:t>
                      </a:r>
                      <a:r>
                        <a:rPr lang="en-US" altLang="zh-CN" sz="2000" baseline="-25000" dirty="0">
                          <a:solidFill>
                            <a:schemeClr val="tx1"/>
                          </a:solidFill>
                          <a:latin typeface="楷体" pitchFamily="49" charset="-122"/>
                          <a:ea typeface="楷体" pitchFamily="49" charset="-122"/>
                        </a:rPr>
                        <a:t>2</a:t>
                      </a:r>
                      <a:r>
                        <a:rPr lang="en-US" altLang="zh-CN" sz="2000" baseline="0" dirty="0">
                          <a:solidFill>
                            <a:schemeClr val="tx1"/>
                          </a:solidFill>
                          <a:latin typeface="楷体" pitchFamily="49" charset="-122"/>
                          <a:ea typeface="楷体" pitchFamily="49" charset="-122"/>
                        </a:rPr>
                        <a:t>:T</a:t>
                      </a:r>
                      <a:r>
                        <a:rPr lang="en-US" altLang="zh-CN" sz="2000" baseline="-25000" dirty="0">
                          <a:solidFill>
                            <a:schemeClr val="tx1"/>
                          </a:solidFill>
                          <a:latin typeface="楷体" pitchFamily="49" charset="-122"/>
                          <a:ea typeface="楷体" pitchFamily="49" charset="-122"/>
                        </a:rPr>
                        <a:t>2</a:t>
                      </a:r>
                      <a:r>
                        <a:rPr lang="en-US" altLang="zh-CN" sz="2000" dirty="0">
                          <a:latin typeface="楷体" pitchFamily="49" charset="-122"/>
                          <a:ea typeface="楷体" pitchFamily="49" charset="-122"/>
                          <a:sym typeface="Symbol" pitchFamily="18" charset="2"/>
                        </a:rPr>
                        <a:t></a:t>
                      </a:r>
                      <a:r>
                        <a:rPr lang="en-US" altLang="zh-CN" sz="2000" baseline="0" dirty="0">
                          <a:solidFill>
                            <a:schemeClr val="tx1"/>
                          </a:solidFill>
                          <a:latin typeface="Ebrima" pitchFamily="2" charset="0"/>
                          <a:ea typeface="Ebrima" pitchFamily="2" charset="0"/>
                          <a:cs typeface="Ebrima" pitchFamily="2" charset="0"/>
                        </a:rPr>
                        <a:t>Γ</a:t>
                      </a:r>
                      <a:r>
                        <a:rPr lang="zh-CN" altLang="en-US" sz="2000" baseline="0" dirty="0">
                          <a:solidFill>
                            <a:schemeClr val="tx1"/>
                          </a:solidFill>
                          <a:latin typeface="楷体" pitchFamily="49" charset="-122"/>
                          <a:ea typeface="楷体" pitchFamily="49" charset="-122"/>
                        </a:rPr>
                        <a:t>├</a:t>
                      </a:r>
                      <a:r>
                        <a:rPr lang="en-US" altLang="zh-CN" sz="2000" baseline="0" dirty="0">
                          <a:solidFill>
                            <a:schemeClr val="tx1"/>
                          </a:solidFill>
                          <a:latin typeface="楷体" pitchFamily="49" charset="-122"/>
                          <a:ea typeface="楷体" pitchFamily="49" charset="-122"/>
                        </a:rPr>
                        <a:t>E</a:t>
                      </a:r>
                      <a:r>
                        <a:rPr lang="en-US" altLang="zh-CN" sz="2000" baseline="-25000" dirty="0">
                          <a:solidFill>
                            <a:schemeClr val="tx1"/>
                          </a:solidFill>
                          <a:latin typeface="楷体" pitchFamily="49" charset="-122"/>
                          <a:ea typeface="楷体" pitchFamily="49" charset="-122"/>
                        </a:rPr>
                        <a:t>1</a:t>
                      </a:r>
                      <a:r>
                        <a:rPr lang="en-US" altLang="zh-CN" sz="2000" baseline="0" dirty="0">
                          <a:solidFill>
                            <a:schemeClr val="tx1"/>
                          </a:solidFill>
                          <a:latin typeface="楷体" pitchFamily="49" charset="-122"/>
                          <a:ea typeface="楷体" pitchFamily="49" charset="-122"/>
                        </a:rPr>
                        <a:t>,E</a:t>
                      </a:r>
                      <a:r>
                        <a:rPr lang="en-US" altLang="zh-CN" sz="2000" baseline="-25000" dirty="0">
                          <a:solidFill>
                            <a:schemeClr val="tx1"/>
                          </a:solidFill>
                          <a:latin typeface="楷体" pitchFamily="49" charset="-122"/>
                          <a:ea typeface="楷体" pitchFamily="49" charset="-122"/>
                        </a:rPr>
                        <a:t>2</a:t>
                      </a:r>
                      <a:r>
                        <a:rPr lang="en-US" altLang="zh-CN" sz="2000" baseline="0" dirty="0">
                          <a:solidFill>
                            <a:schemeClr val="tx1"/>
                          </a:solidFill>
                          <a:latin typeface="楷体" pitchFamily="49" charset="-122"/>
                          <a:ea typeface="楷体" pitchFamily="49" charset="-122"/>
                        </a:rPr>
                        <a:t>:T</a:t>
                      </a:r>
                      <a:r>
                        <a:rPr lang="en-US" altLang="zh-CN" sz="2000" baseline="-25000" dirty="0">
                          <a:solidFill>
                            <a:schemeClr val="tx1"/>
                          </a:solidFill>
                          <a:latin typeface="楷体" pitchFamily="49" charset="-122"/>
                          <a:ea typeface="楷体" pitchFamily="49" charset="-122"/>
                        </a:rPr>
                        <a:t>1</a:t>
                      </a:r>
                      <a:r>
                        <a:rPr lang="en-US" altLang="zh-CN" sz="2000" baseline="0" dirty="0">
                          <a:solidFill>
                            <a:schemeClr val="tx1"/>
                          </a:solidFill>
                          <a:latin typeface="楷体" pitchFamily="49" charset="-122"/>
                          <a:ea typeface="楷体" pitchFamily="49" charset="-122"/>
                        </a:rPr>
                        <a:t>×T</a:t>
                      </a:r>
                      <a:r>
                        <a:rPr lang="en-US" altLang="zh-CN" sz="2000" baseline="-25000" dirty="0">
                          <a:solidFill>
                            <a:schemeClr val="tx1"/>
                          </a:solidFill>
                          <a:latin typeface="楷体" pitchFamily="49" charset="-122"/>
                          <a:ea typeface="楷体" pitchFamily="49" charset="-122"/>
                        </a:rPr>
                        <a:t>2</a:t>
                      </a:r>
                      <a:endParaRPr lang="zh-CN" altLang="en-US" sz="2000" baseline="-25000" dirty="0">
                        <a:solidFill>
                          <a:srgbClr val="0033CC"/>
                        </a:solidFill>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175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楷体" pitchFamily="49" charset="-122"/>
                          <a:ea typeface="楷体" pitchFamily="49" charset="-122"/>
                          <a:sym typeface="Symbol" pitchFamily="18" charset="2"/>
                        </a:rPr>
                        <a:t>exp </a:t>
                      </a:r>
                      <a:r>
                        <a:rPr lang="en-US" altLang="zh-CN" sz="2000" baseline="0" dirty="0" err="1">
                          <a:solidFill>
                            <a:schemeClr val="tx1"/>
                          </a:solidFill>
                          <a:latin typeface="楷体" pitchFamily="49" charset="-122"/>
                          <a:ea typeface="楷体" pitchFamily="49" charset="-122"/>
                          <a:sym typeface="Symbol" pitchFamily="18" charset="2"/>
                        </a:rPr>
                        <a:t>funcall</a:t>
                      </a:r>
                      <a:endParaRPr lang="en-US" altLang="zh-CN" sz="2000" baseline="0" dirty="0">
                        <a:solidFill>
                          <a:schemeClr val="tx1"/>
                        </a:solidFill>
                        <a:latin typeface="楷体" pitchFamily="49" charset="-122"/>
                        <a:ea typeface="楷体" pitchFamily="49" charset="-122"/>
                        <a:sym typeface="Symbol" pitchFamily="18" charset="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Ebrima" pitchFamily="2" charset="0"/>
                          <a:ea typeface="Ebrima" pitchFamily="2" charset="0"/>
                          <a:cs typeface="Ebrima" pitchFamily="2" charset="0"/>
                        </a:rPr>
                        <a:t>Γ</a:t>
                      </a:r>
                      <a:r>
                        <a:rPr lang="zh-CN" altLang="en-US" sz="2000" baseline="0" dirty="0">
                          <a:solidFill>
                            <a:schemeClr val="tx1"/>
                          </a:solidFill>
                          <a:latin typeface="楷体" pitchFamily="49" charset="-122"/>
                          <a:ea typeface="楷体" pitchFamily="49" charset="-122"/>
                        </a:rPr>
                        <a:t>├</a:t>
                      </a:r>
                      <a:r>
                        <a:rPr lang="en-US" altLang="zh-CN" sz="2000" baseline="0" dirty="0">
                          <a:solidFill>
                            <a:schemeClr val="tx1"/>
                          </a:solidFill>
                          <a:latin typeface="楷体" pitchFamily="49" charset="-122"/>
                          <a:ea typeface="楷体" pitchFamily="49" charset="-122"/>
                        </a:rPr>
                        <a:t>E</a:t>
                      </a:r>
                      <a:r>
                        <a:rPr lang="en-US" altLang="zh-CN" sz="2000" baseline="-25000" dirty="0">
                          <a:solidFill>
                            <a:schemeClr val="tx1"/>
                          </a:solidFill>
                          <a:latin typeface="楷体" pitchFamily="49" charset="-122"/>
                          <a:ea typeface="楷体" pitchFamily="49" charset="-122"/>
                        </a:rPr>
                        <a:t>1</a:t>
                      </a:r>
                      <a:r>
                        <a:rPr lang="en-US" altLang="zh-CN" sz="2000" baseline="0" dirty="0">
                          <a:solidFill>
                            <a:schemeClr val="tx1"/>
                          </a:solidFill>
                          <a:latin typeface="楷体" pitchFamily="49" charset="-122"/>
                          <a:ea typeface="楷体" pitchFamily="49" charset="-122"/>
                        </a:rPr>
                        <a:t>:T</a:t>
                      </a:r>
                      <a:r>
                        <a:rPr lang="en-US" altLang="zh-CN" sz="2000" baseline="-25000" dirty="0">
                          <a:solidFill>
                            <a:schemeClr val="tx1"/>
                          </a:solidFill>
                          <a:latin typeface="楷体" pitchFamily="49" charset="-122"/>
                          <a:ea typeface="楷体" pitchFamily="49" charset="-122"/>
                        </a:rPr>
                        <a:t>1</a:t>
                      </a:r>
                      <a:r>
                        <a:rPr lang="zh-CN" altLang="en-US" sz="2000" dirty="0">
                          <a:latin typeface="楷体" pitchFamily="49" charset="-122"/>
                          <a:ea typeface="楷体" pitchFamily="49" charset="-122"/>
                          <a:sym typeface="Symbol" pitchFamily="18" charset="2"/>
                        </a:rPr>
                        <a:t></a:t>
                      </a:r>
                      <a:r>
                        <a:rPr lang="en-US" altLang="zh-CN" sz="2000" dirty="0">
                          <a:latin typeface="楷体" pitchFamily="49" charset="-122"/>
                          <a:ea typeface="楷体" pitchFamily="49" charset="-122"/>
                          <a:sym typeface="Symbol" pitchFamily="18" charset="2"/>
                        </a:rPr>
                        <a:t>T</a:t>
                      </a:r>
                      <a:r>
                        <a:rPr lang="en-US" altLang="zh-CN" sz="2000" baseline="-25000" dirty="0">
                          <a:latin typeface="楷体" pitchFamily="49" charset="-122"/>
                          <a:ea typeface="楷体" pitchFamily="49" charset="-122"/>
                          <a:sym typeface="Symbol" pitchFamily="18" charset="2"/>
                        </a:rPr>
                        <a:t>2</a:t>
                      </a:r>
                      <a:r>
                        <a:rPr lang="en-US" altLang="zh-CN" sz="2000" dirty="0">
                          <a:latin typeface="楷体" pitchFamily="49" charset="-122"/>
                          <a:ea typeface="楷体" pitchFamily="49" charset="-122"/>
                          <a:sym typeface="Symbol" pitchFamily="18" charset="2"/>
                        </a:rPr>
                        <a:t>,</a:t>
                      </a:r>
                      <a:r>
                        <a:rPr lang="en-US" altLang="zh-CN" sz="2000" baseline="0" dirty="0">
                          <a:solidFill>
                            <a:schemeClr val="tx1"/>
                          </a:solidFill>
                          <a:latin typeface="Ebrima" pitchFamily="2" charset="0"/>
                          <a:ea typeface="Ebrima" pitchFamily="2" charset="0"/>
                          <a:cs typeface="Ebrima" pitchFamily="2" charset="0"/>
                        </a:rPr>
                        <a:t> Γ</a:t>
                      </a:r>
                      <a:r>
                        <a:rPr lang="zh-CN" altLang="en-US" sz="2000" baseline="0" dirty="0">
                          <a:solidFill>
                            <a:schemeClr val="tx1"/>
                          </a:solidFill>
                          <a:latin typeface="楷体" pitchFamily="49" charset="-122"/>
                          <a:ea typeface="楷体" pitchFamily="49" charset="-122"/>
                        </a:rPr>
                        <a:t>├</a:t>
                      </a:r>
                      <a:r>
                        <a:rPr lang="en-US" altLang="zh-CN" sz="2000" baseline="0" dirty="0">
                          <a:solidFill>
                            <a:schemeClr val="tx1"/>
                          </a:solidFill>
                          <a:latin typeface="楷体" pitchFamily="49" charset="-122"/>
                          <a:ea typeface="楷体" pitchFamily="49" charset="-122"/>
                        </a:rPr>
                        <a:t>E</a:t>
                      </a:r>
                      <a:r>
                        <a:rPr lang="en-US" altLang="zh-CN" sz="2000" baseline="-25000" dirty="0">
                          <a:solidFill>
                            <a:schemeClr val="tx1"/>
                          </a:solidFill>
                          <a:latin typeface="楷体" pitchFamily="49" charset="-122"/>
                          <a:ea typeface="楷体" pitchFamily="49" charset="-122"/>
                        </a:rPr>
                        <a:t>2</a:t>
                      </a:r>
                      <a:r>
                        <a:rPr lang="en-US" altLang="zh-CN" sz="2000" baseline="0" dirty="0">
                          <a:solidFill>
                            <a:schemeClr val="tx1"/>
                          </a:solidFill>
                          <a:latin typeface="楷体" pitchFamily="49" charset="-122"/>
                          <a:ea typeface="楷体" pitchFamily="49" charset="-122"/>
                        </a:rPr>
                        <a:t>:T</a:t>
                      </a:r>
                      <a:r>
                        <a:rPr lang="en-US" altLang="zh-CN" sz="2000" baseline="-25000" dirty="0">
                          <a:solidFill>
                            <a:schemeClr val="tx1"/>
                          </a:solidFill>
                          <a:latin typeface="楷体" pitchFamily="49" charset="-122"/>
                          <a:ea typeface="楷体" pitchFamily="49" charset="-122"/>
                        </a:rPr>
                        <a:t>3</a:t>
                      </a:r>
                      <a:r>
                        <a:rPr lang="en-US" altLang="zh-CN" sz="2000" dirty="0">
                          <a:latin typeface="楷体" pitchFamily="49" charset="-122"/>
                          <a:ea typeface="楷体" pitchFamily="49" charset="-122"/>
                          <a:sym typeface="Symbol" pitchFamily="18" charset="2"/>
                        </a:rPr>
                        <a:t></a:t>
                      </a:r>
                      <a:r>
                        <a:rPr lang="en-US" altLang="zh-CN" sz="2000" baseline="0" dirty="0">
                          <a:solidFill>
                            <a:schemeClr val="tx1"/>
                          </a:solidFill>
                          <a:latin typeface="Ebrima" pitchFamily="2" charset="0"/>
                          <a:ea typeface="Ebrima" pitchFamily="2" charset="0"/>
                          <a:cs typeface="Ebrima" pitchFamily="2" charset="0"/>
                        </a:rPr>
                        <a:t>Γ</a:t>
                      </a:r>
                      <a:r>
                        <a:rPr lang="zh-CN" altLang="en-US" sz="2000" baseline="0" dirty="0">
                          <a:solidFill>
                            <a:schemeClr val="tx1"/>
                          </a:solidFill>
                          <a:latin typeface="楷体" pitchFamily="49" charset="-122"/>
                          <a:ea typeface="楷体" pitchFamily="49" charset="-122"/>
                        </a:rPr>
                        <a:t>├</a:t>
                      </a:r>
                      <a:r>
                        <a:rPr lang="en-US" altLang="zh-CN" sz="2000" baseline="0" dirty="0">
                          <a:solidFill>
                            <a:schemeClr val="tx1"/>
                          </a:solidFill>
                          <a:latin typeface="楷体" pitchFamily="49" charset="-122"/>
                          <a:ea typeface="楷体" pitchFamily="49" charset="-122"/>
                        </a:rPr>
                        <a:t>E</a:t>
                      </a:r>
                      <a:r>
                        <a:rPr lang="en-US" altLang="zh-CN" sz="2000" baseline="-25000" dirty="0">
                          <a:solidFill>
                            <a:schemeClr val="tx1"/>
                          </a:solidFill>
                          <a:latin typeface="楷体" pitchFamily="49" charset="-122"/>
                          <a:ea typeface="楷体" pitchFamily="49" charset="-122"/>
                        </a:rPr>
                        <a:t>1</a:t>
                      </a:r>
                      <a:r>
                        <a:rPr lang="en-US" altLang="zh-CN" sz="2000" baseline="0" dirty="0">
                          <a:solidFill>
                            <a:schemeClr val="tx1"/>
                          </a:solidFill>
                          <a:latin typeface="楷体" pitchFamily="49" charset="-122"/>
                          <a:ea typeface="楷体" pitchFamily="49" charset="-122"/>
                        </a:rPr>
                        <a:t>(E</a:t>
                      </a:r>
                      <a:r>
                        <a:rPr lang="en-US" altLang="zh-CN" sz="2000" baseline="-25000" dirty="0">
                          <a:solidFill>
                            <a:schemeClr val="tx1"/>
                          </a:solidFill>
                          <a:latin typeface="楷体" pitchFamily="49" charset="-122"/>
                          <a:ea typeface="楷体" pitchFamily="49" charset="-122"/>
                        </a:rPr>
                        <a:t>2</a:t>
                      </a:r>
                      <a:r>
                        <a:rPr lang="en-US" altLang="zh-CN" sz="2000" baseline="0" dirty="0">
                          <a:solidFill>
                            <a:schemeClr val="tx1"/>
                          </a:solidFill>
                          <a:latin typeface="楷体" pitchFamily="49" charset="-122"/>
                          <a:ea typeface="楷体" pitchFamily="49" charset="-122"/>
                        </a:rPr>
                        <a:t>):S(T</a:t>
                      </a:r>
                      <a:r>
                        <a:rPr lang="en-US" altLang="zh-CN" sz="2000" baseline="-25000" dirty="0">
                          <a:solidFill>
                            <a:schemeClr val="tx1"/>
                          </a:solidFill>
                          <a:latin typeface="楷体" pitchFamily="49" charset="-122"/>
                          <a:ea typeface="楷体" pitchFamily="49" charset="-122"/>
                        </a:rPr>
                        <a:t>2</a:t>
                      </a:r>
                      <a:r>
                        <a:rPr lang="en-US" altLang="zh-CN" sz="2000" baseline="0" dirty="0">
                          <a:solidFill>
                            <a:schemeClr val="tx1"/>
                          </a:solidFill>
                          <a:latin typeface="楷体" pitchFamily="49" charset="-122"/>
                          <a:ea typeface="楷体" pitchFamily="49" charset="-122"/>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楷体" pitchFamily="49" charset="-122"/>
                          <a:ea typeface="楷体" pitchFamily="49" charset="-122"/>
                        </a:rPr>
                        <a:t>(</a:t>
                      </a:r>
                      <a:r>
                        <a:rPr lang="zh-CN" altLang="en-US" sz="2000" baseline="0" dirty="0">
                          <a:solidFill>
                            <a:schemeClr val="tx1"/>
                          </a:solidFill>
                          <a:latin typeface="楷体" pitchFamily="49" charset="-122"/>
                          <a:ea typeface="楷体" pitchFamily="49" charset="-122"/>
                        </a:rPr>
                        <a:t>其中，</a:t>
                      </a:r>
                      <a:r>
                        <a:rPr lang="en-US" altLang="zh-CN" sz="2000" baseline="0" dirty="0">
                          <a:solidFill>
                            <a:schemeClr val="tx1"/>
                          </a:solidFill>
                          <a:latin typeface="楷体" pitchFamily="49" charset="-122"/>
                          <a:ea typeface="楷体" pitchFamily="49" charset="-122"/>
                        </a:rPr>
                        <a:t>S</a:t>
                      </a:r>
                      <a:r>
                        <a:rPr lang="zh-CN" altLang="en-US" sz="2000" baseline="0" dirty="0">
                          <a:solidFill>
                            <a:schemeClr val="tx1"/>
                          </a:solidFill>
                          <a:latin typeface="楷体" pitchFamily="49" charset="-122"/>
                          <a:ea typeface="楷体" pitchFamily="49" charset="-122"/>
                        </a:rPr>
                        <a:t>是</a:t>
                      </a:r>
                      <a:r>
                        <a:rPr lang="en-US" altLang="zh-CN" sz="2000" baseline="0" dirty="0">
                          <a:solidFill>
                            <a:schemeClr val="tx1"/>
                          </a:solidFill>
                          <a:latin typeface="楷体" pitchFamily="49" charset="-122"/>
                          <a:ea typeface="楷体" pitchFamily="49" charset="-122"/>
                        </a:rPr>
                        <a:t>T1</a:t>
                      </a:r>
                      <a:r>
                        <a:rPr lang="zh-CN" altLang="en-US" sz="2000" baseline="0" dirty="0">
                          <a:solidFill>
                            <a:schemeClr val="tx1"/>
                          </a:solidFill>
                          <a:latin typeface="楷体" pitchFamily="49" charset="-122"/>
                          <a:ea typeface="楷体" pitchFamily="49" charset="-122"/>
                        </a:rPr>
                        <a:t>和</a:t>
                      </a:r>
                      <a:r>
                        <a:rPr lang="en-US" altLang="zh-CN" sz="2000" baseline="0" dirty="0">
                          <a:solidFill>
                            <a:schemeClr val="tx1"/>
                          </a:solidFill>
                          <a:latin typeface="楷体" pitchFamily="49" charset="-122"/>
                          <a:ea typeface="楷体" pitchFamily="49" charset="-122"/>
                        </a:rPr>
                        <a:t>T3</a:t>
                      </a:r>
                      <a:r>
                        <a:rPr lang="zh-CN" altLang="en-US" sz="2000" baseline="0" dirty="0">
                          <a:solidFill>
                            <a:schemeClr val="tx1"/>
                          </a:solidFill>
                          <a:latin typeface="楷体" pitchFamily="49" charset="-122"/>
                          <a:ea typeface="楷体" pitchFamily="49" charset="-122"/>
                        </a:rPr>
                        <a:t>的最一般的合一代换</a:t>
                      </a:r>
                      <a:r>
                        <a:rPr lang="en-US" altLang="zh-CN" sz="2000" baseline="0" dirty="0">
                          <a:solidFill>
                            <a:schemeClr val="tx1"/>
                          </a:solidFill>
                          <a:latin typeface="楷体" pitchFamily="49" charset="-122"/>
                          <a:ea typeface="楷体" pitchFamily="49" charset="-122"/>
                        </a:rPr>
                        <a:t>)</a:t>
                      </a:r>
                      <a:endParaRPr lang="zh-CN" altLang="en-US" sz="2000" baseline="0" dirty="0">
                        <a:solidFill>
                          <a:srgbClr val="0033CC"/>
                        </a:solidFill>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accent6">
            <a:lumMod val="50000"/>
            <a:alpha val="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511660" y="4779150"/>
            <a:ext cx="6275040" cy="1143000"/>
          </a:xfrm>
        </p:spPr>
        <p:txBody>
          <a:bodyPr>
            <a:normAutofit/>
          </a:bodyPr>
          <a:lstStyle/>
          <a:p>
            <a:r>
              <a:rPr lang="en-US" altLang="zh-CN" sz="4000" dirty="0">
                <a:latin typeface="Comic Sans MS" pitchFamily="66" charset="0"/>
              </a:rPr>
              <a:t>End of Chapter Seven</a:t>
            </a:r>
            <a:endParaRPr lang="zh-CN" altLang="en-US" sz="4000" dirty="0">
              <a:latin typeface="Comic Sans MS" pitchFamily="66" charset="0"/>
            </a:endParaRPr>
          </a:p>
        </p:txBody>
      </p:sp>
      <p:pic>
        <p:nvPicPr>
          <p:cNvPr id="4" name="图片 3">
            <a:extLst>
              <a:ext uri="{FF2B5EF4-FFF2-40B4-BE49-F238E27FC236}">
                <a16:creationId xmlns:a16="http://schemas.microsoft.com/office/drawing/2014/main" id="{48B5384C-4B16-6A60-59F7-2B000A0F31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8300" y="728700"/>
            <a:ext cx="5867400" cy="38766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0" y="792088"/>
            <a:ext cx="9144000" cy="6065912"/>
          </a:xfrm>
          <a:prstGeom prst="rect">
            <a:avLst/>
          </a:prstGeom>
          <a:solidFill>
            <a:schemeClr val="accent3">
              <a:lumMod val="50000"/>
              <a:alpha val="1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标题 1"/>
          <p:cNvSpPr>
            <a:spLocks noGrp="1"/>
          </p:cNvSpPr>
          <p:nvPr>
            <p:ph type="title"/>
          </p:nvPr>
        </p:nvSpPr>
        <p:spPr>
          <a:xfrm>
            <a:off x="2303748" y="44624"/>
            <a:ext cx="4536504" cy="634082"/>
          </a:xfrm>
        </p:spPr>
        <p:txBody>
          <a:bodyPr>
            <a:noAutofit/>
          </a:bodyPr>
          <a:lstStyle/>
          <a:p>
            <a:r>
              <a:rPr lang="en-US" altLang="zh-CN" sz="3200" dirty="0"/>
              <a:t>7.2.2</a:t>
            </a:r>
            <a:r>
              <a:rPr lang="zh-CN" altLang="en-US" sz="3200" dirty="0"/>
              <a:t>、保留作用域信息</a:t>
            </a:r>
          </a:p>
        </p:txBody>
      </p:sp>
      <p:graphicFrame>
        <p:nvGraphicFramePr>
          <p:cNvPr id="5" name="内容占位符 4"/>
          <p:cNvGraphicFramePr>
            <a:graphicFrameLocks noGrp="1"/>
          </p:cNvGraphicFramePr>
          <p:nvPr>
            <p:ph idx="1"/>
          </p:nvPr>
        </p:nvGraphicFramePr>
        <p:xfrm>
          <a:off x="3248991" y="1181022"/>
          <a:ext cx="1512030" cy="1854200"/>
        </p:xfrm>
        <a:graphic>
          <a:graphicData uri="http://schemas.openxmlformats.org/drawingml/2006/table">
            <a:tbl>
              <a:tblPr firstRow="1" bandRow="1">
                <a:tableStyleId>{5C22544A-7EE6-4342-B048-85BDC9FD1C3A}</a:tableStyleId>
              </a:tblPr>
              <a:tblGrid>
                <a:gridCol w="1151990">
                  <a:extLst>
                    <a:ext uri="{9D8B030D-6E8A-4147-A177-3AD203B41FA5}">
                      <a16:colId xmlns:a16="http://schemas.microsoft.com/office/drawing/2014/main" val="20000"/>
                    </a:ext>
                  </a:extLst>
                </a:gridCol>
                <a:gridCol w="360040">
                  <a:extLst>
                    <a:ext uri="{9D8B030D-6E8A-4147-A177-3AD203B41FA5}">
                      <a16:colId xmlns:a16="http://schemas.microsoft.com/office/drawing/2014/main" val="20001"/>
                    </a:ext>
                  </a:extLst>
                </a:gridCol>
              </a:tblGrid>
              <a:tr h="370840">
                <a:tc>
                  <a:txBody>
                    <a:bodyPr/>
                    <a:lstStyle/>
                    <a:p>
                      <a:pPr algn="ctr"/>
                      <a:r>
                        <a:rPr lang="en-US" altLang="zh-CN" dirty="0"/>
                        <a:t>a</a:t>
                      </a: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0000"/>
                  </a:ext>
                </a:extLst>
              </a:tr>
              <a:tr h="370840">
                <a:tc>
                  <a:txBody>
                    <a:bodyPr/>
                    <a:lstStyle/>
                    <a:p>
                      <a:pPr algn="ctr"/>
                      <a:r>
                        <a:rPr lang="en-US" altLang="zh-CN" dirty="0"/>
                        <a:t>x</a:t>
                      </a:r>
                      <a:endParaRPr lang="zh-CN" altLang="en-US" dirty="0"/>
                    </a:p>
                  </a:txBody>
                  <a:tcPr/>
                </a:tc>
                <a:tc>
                  <a:txBody>
                    <a:bodyPr/>
                    <a:lstStyle/>
                    <a:p>
                      <a:pPr algn="ctr"/>
                      <a:endParaRPr lang="zh-CN" altLang="en-US"/>
                    </a:p>
                  </a:txBody>
                  <a:tcPr/>
                </a:tc>
                <a:extLst>
                  <a:ext uri="{0D108BD9-81ED-4DB2-BD59-A6C34878D82A}">
                    <a16:rowId xmlns:a16="http://schemas.microsoft.com/office/drawing/2014/main" val="10001"/>
                  </a:ext>
                </a:extLst>
              </a:tr>
              <a:tr h="370840">
                <a:tc>
                  <a:txBody>
                    <a:bodyPr/>
                    <a:lstStyle/>
                    <a:p>
                      <a:pPr algn="ctr"/>
                      <a:r>
                        <a:rPr lang="en-US" altLang="zh-CN" dirty="0" err="1"/>
                        <a:t>readarray</a:t>
                      </a: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0002"/>
                  </a:ext>
                </a:extLst>
              </a:tr>
              <a:tr h="370840">
                <a:tc>
                  <a:txBody>
                    <a:bodyPr/>
                    <a:lstStyle/>
                    <a:p>
                      <a:pPr algn="ctr"/>
                      <a:r>
                        <a:rPr lang="en-US" altLang="zh-CN" dirty="0"/>
                        <a:t>exchange</a:t>
                      </a:r>
                      <a:endParaRPr lang="zh-CN" altLang="en-US" dirty="0"/>
                    </a:p>
                  </a:txBody>
                  <a:tcPr/>
                </a:tc>
                <a:tc>
                  <a:txBody>
                    <a:bodyPr/>
                    <a:lstStyle/>
                    <a:p>
                      <a:pPr algn="ctr"/>
                      <a:endParaRPr lang="zh-CN" altLang="en-US"/>
                    </a:p>
                  </a:txBody>
                  <a:tcPr/>
                </a:tc>
                <a:extLst>
                  <a:ext uri="{0D108BD9-81ED-4DB2-BD59-A6C34878D82A}">
                    <a16:rowId xmlns:a16="http://schemas.microsoft.com/office/drawing/2014/main" val="10003"/>
                  </a:ext>
                </a:extLst>
              </a:tr>
              <a:tr h="370840">
                <a:tc>
                  <a:txBody>
                    <a:bodyPr/>
                    <a:lstStyle/>
                    <a:p>
                      <a:pPr algn="ctr"/>
                      <a:r>
                        <a:rPr lang="en-US" altLang="zh-CN" dirty="0" err="1"/>
                        <a:t>quicksort</a:t>
                      </a: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0004"/>
                  </a:ext>
                </a:extLst>
              </a:tr>
            </a:tbl>
          </a:graphicData>
        </a:graphic>
      </p:graphicFrame>
      <p:sp>
        <p:nvSpPr>
          <p:cNvPr id="4" name="灯片编号占位符 3"/>
          <p:cNvSpPr>
            <a:spLocks noGrp="1"/>
          </p:cNvSpPr>
          <p:nvPr>
            <p:ph type="sldNum" sz="quarter" idx="12"/>
          </p:nvPr>
        </p:nvSpPr>
        <p:spPr>
          <a:xfrm>
            <a:off x="8388424" y="6376243"/>
            <a:ext cx="442392" cy="365125"/>
          </a:xfrm>
        </p:spPr>
        <p:txBody>
          <a:bodyPr/>
          <a:lstStyle/>
          <a:p>
            <a:fld id="{2A6D858B-1E97-4F06-B8D0-6BAC990F4689}" type="slidenum">
              <a:rPr lang="zh-CN" altLang="en-US" smtClean="0">
                <a:solidFill>
                  <a:prstClr val="black">
                    <a:tint val="75000"/>
                  </a:prstClr>
                </a:solidFill>
              </a:rPr>
              <a:pPr/>
              <a:t>16</a:t>
            </a:fld>
            <a:endParaRPr lang="zh-CN" altLang="en-US" dirty="0">
              <a:solidFill>
                <a:prstClr val="black">
                  <a:tint val="75000"/>
                </a:prstClr>
              </a:solidFill>
            </a:endParaRPr>
          </a:p>
        </p:txBody>
      </p:sp>
      <p:graphicFrame>
        <p:nvGraphicFramePr>
          <p:cNvPr id="7" name="表格 6"/>
          <p:cNvGraphicFramePr>
            <a:graphicFrameLocks noGrp="1"/>
          </p:cNvGraphicFramePr>
          <p:nvPr/>
        </p:nvGraphicFramePr>
        <p:xfrm>
          <a:off x="1520661" y="3805624"/>
          <a:ext cx="1368152" cy="370840"/>
        </p:xfrm>
        <a:graphic>
          <a:graphicData uri="http://schemas.openxmlformats.org/drawingml/2006/table">
            <a:tbl>
              <a:tblPr firstRow="1" bandRow="1">
                <a:tableStyleId>{5C22544A-7EE6-4342-B048-85BDC9FD1C3A}</a:tableStyleId>
              </a:tblPr>
              <a:tblGrid>
                <a:gridCol w="360040">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tblGrid>
              <a:tr h="370840">
                <a:tc>
                  <a:txBody>
                    <a:bodyPr/>
                    <a:lstStyle/>
                    <a:p>
                      <a:pPr algn="ctr"/>
                      <a:endParaRPr lang="zh-CN" altLang="en-US" dirty="0"/>
                    </a:p>
                  </a:txBody>
                  <a:tcPr/>
                </a:tc>
                <a:tc>
                  <a:txBody>
                    <a:bodyPr/>
                    <a:lstStyle/>
                    <a:p>
                      <a:pPr algn="ctr"/>
                      <a:r>
                        <a:rPr lang="en-US" altLang="zh-CN" dirty="0"/>
                        <a:t>header</a:t>
                      </a:r>
                      <a:endParaRPr lang="zh-CN" altLang="en-US" dirty="0"/>
                    </a:p>
                  </a:txBody>
                  <a:tcPr/>
                </a:tc>
                <a:extLst>
                  <a:ext uri="{0D108BD9-81ED-4DB2-BD59-A6C34878D82A}">
                    <a16:rowId xmlns:a16="http://schemas.microsoft.com/office/drawing/2014/main" val="10000"/>
                  </a:ext>
                </a:extLst>
              </a:tr>
            </a:tbl>
          </a:graphicData>
        </a:graphic>
      </p:graphicFrame>
      <p:graphicFrame>
        <p:nvGraphicFramePr>
          <p:cNvPr id="8" name="表格 7"/>
          <p:cNvGraphicFramePr>
            <a:graphicFrameLocks noGrp="1"/>
          </p:cNvGraphicFramePr>
          <p:nvPr/>
        </p:nvGraphicFramePr>
        <p:xfrm>
          <a:off x="1520661" y="4165664"/>
          <a:ext cx="1361819" cy="370840"/>
        </p:xfrm>
        <a:graphic>
          <a:graphicData uri="http://schemas.openxmlformats.org/drawingml/2006/table">
            <a:tbl>
              <a:tblPr firstRow="1" bandRow="1">
                <a:tableStyleId>{5C22544A-7EE6-4342-B048-85BDC9FD1C3A}</a:tableStyleId>
              </a:tblPr>
              <a:tblGrid>
                <a:gridCol w="936104">
                  <a:extLst>
                    <a:ext uri="{9D8B030D-6E8A-4147-A177-3AD203B41FA5}">
                      <a16:colId xmlns:a16="http://schemas.microsoft.com/office/drawing/2014/main" val="20000"/>
                    </a:ext>
                  </a:extLst>
                </a:gridCol>
                <a:gridCol w="425715">
                  <a:extLst>
                    <a:ext uri="{9D8B030D-6E8A-4147-A177-3AD203B41FA5}">
                      <a16:colId xmlns:a16="http://schemas.microsoft.com/office/drawing/2014/main" val="20001"/>
                    </a:ext>
                  </a:extLst>
                </a:gridCol>
              </a:tblGrid>
              <a:tr h="370840">
                <a:tc>
                  <a:txBody>
                    <a:bodyPr/>
                    <a:lstStyle/>
                    <a:p>
                      <a:pPr algn="ctr"/>
                      <a:r>
                        <a:rPr lang="en-US" altLang="zh-CN" dirty="0" err="1"/>
                        <a:t>i</a:t>
                      </a: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0000"/>
                  </a:ext>
                </a:extLst>
              </a:tr>
            </a:tbl>
          </a:graphicData>
        </a:graphic>
      </p:graphicFrame>
      <p:graphicFrame>
        <p:nvGraphicFramePr>
          <p:cNvPr id="9" name="表格 8"/>
          <p:cNvGraphicFramePr>
            <a:graphicFrameLocks noGrp="1"/>
          </p:cNvGraphicFramePr>
          <p:nvPr/>
        </p:nvGraphicFramePr>
        <p:xfrm>
          <a:off x="3248853" y="3805624"/>
          <a:ext cx="1512168" cy="370840"/>
        </p:xfrm>
        <a:graphic>
          <a:graphicData uri="http://schemas.openxmlformats.org/drawingml/2006/table">
            <a:tbl>
              <a:tblPr firstRow="1" bandRow="1">
                <a:tableStyleId>{5C22544A-7EE6-4342-B048-85BDC9FD1C3A}</a:tableStyleId>
              </a:tblPr>
              <a:tblGrid>
                <a:gridCol w="397939">
                  <a:extLst>
                    <a:ext uri="{9D8B030D-6E8A-4147-A177-3AD203B41FA5}">
                      <a16:colId xmlns:a16="http://schemas.microsoft.com/office/drawing/2014/main" val="20000"/>
                    </a:ext>
                  </a:extLst>
                </a:gridCol>
                <a:gridCol w="1114229">
                  <a:extLst>
                    <a:ext uri="{9D8B030D-6E8A-4147-A177-3AD203B41FA5}">
                      <a16:colId xmlns:a16="http://schemas.microsoft.com/office/drawing/2014/main" val="20001"/>
                    </a:ext>
                  </a:extLst>
                </a:gridCol>
              </a:tblGrid>
              <a:tr h="370840">
                <a:tc>
                  <a:txBody>
                    <a:bodyPr/>
                    <a:lstStyle/>
                    <a:p>
                      <a:endParaRPr lang="zh-CN" altLang="en-US" dirty="0"/>
                    </a:p>
                  </a:txBody>
                  <a:tcPr/>
                </a:tc>
                <a:tc>
                  <a:txBody>
                    <a:bodyPr/>
                    <a:lstStyle/>
                    <a:p>
                      <a:r>
                        <a:rPr lang="en-US" altLang="zh-CN" dirty="0"/>
                        <a:t>header</a:t>
                      </a:r>
                      <a:endParaRPr lang="zh-CN" altLang="en-US" dirty="0"/>
                    </a:p>
                  </a:txBody>
                  <a:tcPr/>
                </a:tc>
                <a:extLst>
                  <a:ext uri="{0D108BD9-81ED-4DB2-BD59-A6C34878D82A}">
                    <a16:rowId xmlns:a16="http://schemas.microsoft.com/office/drawing/2014/main" val="10000"/>
                  </a:ext>
                </a:extLst>
              </a:tr>
            </a:tbl>
          </a:graphicData>
        </a:graphic>
      </p:graphicFrame>
      <p:graphicFrame>
        <p:nvGraphicFramePr>
          <p:cNvPr id="10" name="内容占位符 4"/>
          <p:cNvGraphicFramePr>
            <a:graphicFrameLocks/>
          </p:cNvGraphicFramePr>
          <p:nvPr/>
        </p:nvGraphicFramePr>
        <p:xfrm>
          <a:off x="5769133" y="3672408"/>
          <a:ext cx="1584176" cy="1112520"/>
        </p:xfrm>
        <a:graphic>
          <a:graphicData uri="http://schemas.openxmlformats.org/drawingml/2006/table">
            <a:tbl>
              <a:tblPr firstRow="1" bandRow="1">
                <a:tableStyleId>{5C22544A-7EE6-4342-B048-85BDC9FD1C3A}</a:tableStyleId>
              </a:tblPr>
              <a:tblGrid>
                <a:gridCol w="1080120">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tblGrid>
              <a:tr h="370840">
                <a:tc>
                  <a:txBody>
                    <a:bodyPr/>
                    <a:lstStyle/>
                    <a:p>
                      <a:pPr algn="ctr"/>
                      <a:r>
                        <a:rPr lang="en-US" altLang="zh-CN" dirty="0"/>
                        <a:t>k</a:t>
                      </a:r>
                      <a:endParaRPr lang="zh-CN" altLang="en-US" dirty="0"/>
                    </a:p>
                  </a:txBody>
                  <a:tcPr/>
                </a:tc>
                <a:tc>
                  <a:txBody>
                    <a:bodyPr/>
                    <a:lstStyle/>
                    <a:p>
                      <a:pPr algn="ctr"/>
                      <a:endParaRPr lang="zh-CN" altLang="en-US"/>
                    </a:p>
                  </a:txBody>
                  <a:tcPr/>
                </a:tc>
                <a:extLst>
                  <a:ext uri="{0D108BD9-81ED-4DB2-BD59-A6C34878D82A}">
                    <a16:rowId xmlns:a16="http://schemas.microsoft.com/office/drawing/2014/main" val="10000"/>
                  </a:ext>
                </a:extLst>
              </a:tr>
              <a:tr h="370840">
                <a:tc>
                  <a:txBody>
                    <a:bodyPr/>
                    <a:lstStyle/>
                    <a:p>
                      <a:pPr algn="ctr"/>
                      <a:r>
                        <a:rPr lang="en-US" altLang="zh-CN" dirty="0"/>
                        <a:t>v</a:t>
                      </a: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0001"/>
                  </a:ext>
                </a:extLst>
              </a:tr>
              <a:tr h="370840">
                <a:tc>
                  <a:txBody>
                    <a:bodyPr/>
                    <a:lstStyle/>
                    <a:p>
                      <a:pPr algn="ctr"/>
                      <a:r>
                        <a:rPr lang="en-US" altLang="zh-CN" dirty="0"/>
                        <a:t>partition</a:t>
                      </a: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0002"/>
                  </a:ext>
                </a:extLst>
              </a:tr>
            </a:tbl>
          </a:graphicData>
        </a:graphic>
      </p:graphicFrame>
      <p:graphicFrame>
        <p:nvGraphicFramePr>
          <p:cNvPr id="11" name="表格 10"/>
          <p:cNvGraphicFramePr>
            <a:graphicFrameLocks noGrp="1"/>
          </p:cNvGraphicFramePr>
          <p:nvPr/>
        </p:nvGraphicFramePr>
        <p:xfrm>
          <a:off x="5769133" y="5744120"/>
          <a:ext cx="1584176" cy="736600"/>
        </p:xfrm>
        <a:graphic>
          <a:graphicData uri="http://schemas.openxmlformats.org/drawingml/2006/table">
            <a:tbl>
              <a:tblPr firstRow="1" bandRow="1">
                <a:tableStyleId>{5C22544A-7EE6-4342-B048-85BDC9FD1C3A}</a:tableStyleId>
              </a:tblPr>
              <a:tblGrid>
                <a:gridCol w="1080120">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tblGrid>
              <a:tr h="298832">
                <a:tc>
                  <a:txBody>
                    <a:bodyPr/>
                    <a:lstStyle/>
                    <a:p>
                      <a:pPr algn="ctr"/>
                      <a:r>
                        <a:rPr lang="en-US" altLang="zh-CN" dirty="0" err="1"/>
                        <a:t>i</a:t>
                      </a: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0000"/>
                  </a:ext>
                </a:extLst>
              </a:tr>
              <a:tr h="370840">
                <a:tc>
                  <a:txBody>
                    <a:bodyPr/>
                    <a:lstStyle/>
                    <a:p>
                      <a:pPr algn="ctr"/>
                      <a:r>
                        <a:rPr lang="en-US" altLang="zh-CN" dirty="0"/>
                        <a:t>j</a:t>
                      </a: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0001"/>
                  </a:ext>
                </a:extLst>
              </a:tr>
            </a:tbl>
          </a:graphicData>
        </a:graphic>
      </p:graphicFrame>
      <p:graphicFrame>
        <p:nvGraphicFramePr>
          <p:cNvPr id="12" name="表格 11"/>
          <p:cNvGraphicFramePr>
            <a:graphicFrameLocks noGrp="1"/>
          </p:cNvGraphicFramePr>
          <p:nvPr/>
        </p:nvGraphicFramePr>
        <p:xfrm>
          <a:off x="3245204" y="792088"/>
          <a:ext cx="1502645" cy="370840"/>
        </p:xfrm>
        <a:graphic>
          <a:graphicData uri="http://schemas.openxmlformats.org/drawingml/2006/table">
            <a:tbl>
              <a:tblPr firstRow="1" bandRow="1">
                <a:tableStyleId>{5C22544A-7EE6-4342-B048-85BDC9FD1C3A}</a:tableStyleId>
              </a:tblPr>
              <a:tblGrid>
                <a:gridCol w="565199">
                  <a:extLst>
                    <a:ext uri="{9D8B030D-6E8A-4147-A177-3AD203B41FA5}">
                      <a16:colId xmlns:a16="http://schemas.microsoft.com/office/drawing/2014/main" val="20000"/>
                    </a:ext>
                  </a:extLst>
                </a:gridCol>
                <a:gridCol w="937446">
                  <a:extLst>
                    <a:ext uri="{9D8B030D-6E8A-4147-A177-3AD203B41FA5}">
                      <a16:colId xmlns:a16="http://schemas.microsoft.com/office/drawing/2014/main" val="20001"/>
                    </a:ext>
                  </a:extLst>
                </a:gridCol>
              </a:tblGrid>
              <a:tr h="370840">
                <a:tc>
                  <a:txBody>
                    <a:bodyPr/>
                    <a:lstStyle/>
                    <a:p>
                      <a:r>
                        <a:rPr lang="en-US" altLang="zh-CN" dirty="0" err="1"/>
                        <a:t>nill</a:t>
                      </a:r>
                      <a:endParaRPr lang="zh-CN" altLang="en-US" dirty="0"/>
                    </a:p>
                  </a:txBody>
                  <a:tcPr/>
                </a:tc>
                <a:tc>
                  <a:txBody>
                    <a:bodyPr/>
                    <a:lstStyle/>
                    <a:p>
                      <a:pPr algn="ctr"/>
                      <a:r>
                        <a:rPr lang="en-US" altLang="zh-CN" dirty="0"/>
                        <a:t>header</a:t>
                      </a:r>
                      <a:endParaRPr lang="zh-CN" altLang="en-US" dirty="0"/>
                    </a:p>
                  </a:txBody>
                  <a:tcPr/>
                </a:tc>
                <a:extLst>
                  <a:ext uri="{0D108BD9-81ED-4DB2-BD59-A6C34878D82A}">
                    <a16:rowId xmlns:a16="http://schemas.microsoft.com/office/drawing/2014/main" val="10000"/>
                  </a:ext>
                </a:extLst>
              </a:tr>
            </a:tbl>
          </a:graphicData>
        </a:graphic>
      </p:graphicFrame>
      <p:graphicFrame>
        <p:nvGraphicFramePr>
          <p:cNvPr id="13" name="表格 12"/>
          <p:cNvGraphicFramePr>
            <a:graphicFrameLocks noGrp="1"/>
          </p:cNvGraphicFramePr>
          <p:nvPr/>
        </p:nvGraphicFramePr>
        <p:xfrm>
          <a:off x="5769134" y="3301568"/>
          <a:ext cx="1577880" cy="370840"/>
        </p:xfrm>
        <a:graphic>
          <a:graphicData uri="http://schemas.openxmlformats.org/drawingml/2006/table">
            <a:tbl>
              <a:tblPr firstRow="1" bandRow="1">
                <a:tableStyleId>{5C22544A-7EE6-4342-B048-85BDC9FD1C3A}</a:tableStyleId>
              </a:tblPr>
              <a:tblGrid>
                <a:gridCol w="415231">
                  <a:extLst>
                    <a:ext uri="{9D8B030D-6E8A-4147-A177-3AD203B41FA5}">
                      <a16:colId xmlns:a16="http://schemas.microsoft.com/office/drawing/2014/main" val="20000"/>
                    </a:ext>
                  </a:extLst>
                </a:gridCol>
                <a:gridCol w="1162649">
                  <a:extLst>
                    <a:ext uri="{9D8B030D-6E8A-4147-A177-3AD203B41FA5}">
                      <a16:colId xmlns:a16="http://schemas.microsoft.com/office/drawing/2014/main" val="20001"/>
                    </a:ext>
                  </a:extLst>
                </a:gridCol>
              </a:tblGrid>
              <a:tr h="370840">
                <a:tc>
                  <a:txBody>
                    <a:bodyPr/>
                    <a:lstStyle/>
                    <a:p>
                      <a:pPr algn="ctr"/>
                      <a:endParaRPr lang="zh-CN" altLang="en-US" dirty="0"/>
                    </a:p>
                  </a:txBody>
                  <a:tcPr/>
                </a:tc>
                <a:tc>
                  <a:txBody>
                    <a:bodyPr/>
                    <a:lstStyle/>
                    <a:p>
                      <a:pPr algn="ctr"/>
                      <a:r>
                        <a:rPr lang="en-US" altLang="zh-CN" dirty="0"/>
                        <a:t>header</a:t>
                      </a:r>
                      <a:endParaRPr lang="zh-CN" altLang="en-US" dirty="0"/>
                    </a:p>
                  </a:txBody>
                  <a:tcPr/>
                </a:tc>
                <a:extLst>
                  <a:ext uri="{0D108BD9-81ED-4DB2-BD59-A6C34878D82A}">
                    <a16:rowId xmlns:a16="http://schemas.microsoft.com/office/drawing/2014/main" val="10000"/>
                  </a:ext>
                </a:extLst>
              </a:tr>
            </a:tbl>
          </a:graphicData>
        </a:graphic>
      </p:graphicFrame>
      <p:graphicFrame>
        <p:nvGraphicFramePr>
          <p:cNvPr id="14" name="表格 13"/>
          <p:cNvGraphicFramePr>
            <a:graphicFrameLocks noGrp="1"/>
          </p:cNvGraphicFramePr>
          <p:nvPr/>
        </p:nvGraphicFramePr>
        <p:xfrm>
          <a:off x="5769133" y="5312072"/>
          <a:ext cx="1584176" cy="365760"/>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tblGrid>
              <a:tr h="298832">
                <a:tc>
                  <a:txBody>
                    <a:bodyPr/>
                    <a:lstStyle/>
                    <a:p>
                      <a:pPr algn="ctr"/>
                      <a:endParaRPr lang="zh-CN" altLang="en-US" dirty="0"/>
                    </a:p>
                  </a:txBody>
                  <a:tcPr/>
                </a:tc>
                <a:tc>
                  <a:txBody>
                    <a:bodyPr/>
                    <a:lstStyle/>
                    <a:p>
                      <a:pPr algn="ctr"/>
                      <a:r>
                        <a:rPr lang="en-US" altLang="zh-CN" dirty="0"/>
                        <a:t>header</a:t>
                      </a:r>
                      <a:endParaRPr lang="zh-CN" altLang="en-US" dirty="0"/>
                    </a:p>
                  </a:txBody>
                  <a:tcPr/>
                </a:tc>
                <a:extLst>
                  <a:ext uri="{0D108BD9-81ED-4DB2-BD59-A6C34878D82A}">
                    <a16:rowId xmlns:a16="http://schemas.microsoft.com/office/drawing/2014/main" val="10000"/>
                  </a:ext>
                </a:extLst>
              </a:tr>
            </a:tbl>
          </a:graphicData>
        </a:graphic>
      </p:graphicFrame>
      <p:sp>
        <p:nvSpPr>
          <p:cNvPr id="18" name="矩形 17"/>
          <p:cNvSpPr/>
          <p:nvPr/>
        </p:nvSpPr>
        <p:spPr>
          <a:xfrm>
            <a:off x="6057165" y="2880320"/>
            <a:ext cx="1368152"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rgbClr val="0000FF"/>
                </a:solidFill>
              </a:rPr>
              <a:t>quickesort</a:t>
            </a:r>
            <a:endParaRPr lang="zh-CN" altLang="en-US" dirty="0">
              <a:solidFill>
                <a:srgbClr val="0000FF"/>
              </a:solidFill>
            </a:endParaRPr>
          </a:p>
        </p:txBody>
      </p:sp>
      <p:sp>
        <p:nvSpPr>
          <p:cNvPr id="19" name="矩形 18"/>
          <p:cNvSpPr/>
          <p:nvPr/>
        </p:nvSpPr>
        <p:spPr>
          <a:xfrm>
            <a:off x="6067635" y="5011532"/>
            <a:ext cx="904444"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dirty="0">
                <a:solidFill>
                  <a:srgbClr val="0000FF"/>
                </a:solidFill>
              </a:rPr>
              <a:t>partition</a:t>
            </a:r>
            <a:endParaRPr lang="zh-CN" altLang="en-US" dirty="0">
              <a:solidFill>
                <a:srgbClr val="0000FF"/>
              </a:solidFill>
            </a:endParaRPr>
          </a:p>
        </p:txBody>
      </p:sp>
      <p:sp>
        <p:nvSpPr>
          <p:cNvPr id="20" name="矩形 19"/>
          <p:cNvSpPr/>
          <p:nvPr/>
        </p:nvSpPr>
        <p:spPr>
          <a:xfrm>
            <a:off x="3536885" y="3520440"/>
            <a:ext cx="1368152" cy="3250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FF"/>
                </a:solidFill>
              </a:rPr>
              <a:t>exchange</a:t>
            </a:r>
            <a:endParaRPr lang="zh-CN" altLang="en-US" dirty="0">
              <a:solidFill>
                <a:srgbClr val="0000FF"/>
              </a:solidFill>
            </a:endParaRPr>
          </a:p>
        </p:txBody>
      </p:sp>
      <p:sp>
        <p:nvSpPr>
          <p:cNvPr id="21" name="矩形 20"/>
          <p:cNvSpPr/>
          <p:nvPr/>
        </p:nvSpPr>
        <p:spPr>
          <a:xfrm>
            <a:off x="1547664" y="3558726"/>
            <a:ext cx="909226" cy="2274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err="1">
                <a:solidFill>
                  <a:srgbClr val="0000FF"/>
                </a:solidFill>
              </a:rPr>
              <a:t>readarray</a:t>
            </a:r>
            <a:endParaRPr lang="zh-CN" altLang="en-US" dirty="0">
              <a:solidFill>
                <a:srgbClr val="0000FF"/>
              </a:solidFill>
            </a:endParaRPr>
          </a:p>
        </p:txBody>
      </p:sp>
      <p:cxnSp>
        <p:nvCxnSpPr>
          <p:cNvPr id="25" name="直接箭头连接符 24"/>
          <p:cNvCxnSpPr/>
          <p:nvPr/>
        </p:nvCxnSpPr>
        <p:spPr>
          <a:xfrm flipV="1">
            <a:off x="3464877" y="3096344"/>
            <a:ext cx="0" cy="864096"/>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5985157" y="4824536"/>
            <a:ext cx="0" cy="648072"/>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7065277" y="4608512"/>
            <a:ext cx="0" cy="711201"/>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79512" y="1133745"/>
            <a:ext cx="2115235" cy="1485165"/>
          </a:xfrm>
          <a:prstGeom prst="rect">
            <a:avLst/>
          </a:prstGeom>
          <a:solidFill>
            <a:schemeClr val="accent5">
              <a:lumMod val="40000"/>
              <a:lumOff val="6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lnSpc>
                <a:spcPct val="110000"/>
              </a:lnSpc>
              <a:spcAft>
                <a:spcPts val="300"/>
              </a:spcAft>
            </a:pPr>
            <a:r>
              <a:rPr lang="en-US" altLang="zh-CN" sz="2000" dirty="0">
                <a:solidFill>
                  <a:srgbClr val="C00000"/>
                </a:solidFill>
                <a:latin typeface="楷体" pitchFamily="49" charset="-122"/>
                <a:ea typeface="楷体" pitchFamily="49" charset="-122"/>
              </a:rPr>
              <a:t>P</a:t>
            </a:r>
            <a:r>
              <a:rPr lang="zh-CN" altLang="en-US" sz="2000" dirty="0">
                <a:solidFill>
                  <a:srgbClr val="C00000"/>
                </a:solidFill>
                <a:latin typeface="楷体" pitchFamily="49" charset="-122"/>
                <a:ea typeface="楷体" pitchFamily="49" charset="-122"/>
                <a:sym typeface="Symbol" pitchFamily="18" charset="2"/>
              </a:rPr>
              <a:t></a:t>
            </a:r>
            <a:r>
              <a:rPr lang="en-US" altLang="zh-CN" sz="2000" dirty="0">
                <a:solidFill>
                  <a:srgbClr val="C00000"/>
                </a:solidFill>
                <a:latin typeface="楷体" pitchFamily="49" charset="-122"/>
                <a:ea typeface="楷体" pitchFamily="49" charset="-122"/>
              </a:rPr>
              <a:t>D</a:t>
            </a:r>
          </a:p>
          <a:p>
            <a:pPr marL="0" lvl="2">
              <a:lnSpc>
                <a:spcPct val="110000"/>
              </a:lnSpc>
              <a:spcAft>
                <a:spcPts val="300"/>
              </a:spcAft>
            </a:pPr>
            <a:r>
              <a:rPr lang="en-US" altLang="zh-CN" sz="2000" dirty="0">
                <a:solidFill>
                  <a:srgbClr val="C00000"/>
                </a:solidFill>
                <a:latin typeface="楷体" pitchFamily="49" charset="-122"/>
                <a:ea typeface="楷体" pitchFamily="49" charset="-122"/>
              </a:rPr>
              <a:t>D</a:t>
            </a:r>
            <a:r>
              <a:rPr lang="zh-CN" altLang="en-US" sz="2000" dirty="0">
                <a:solidFill>
                  <a:srgbClr val="C00000"/>
                </a:solidFill>
                <a:latin typeface="楷体" pitchFamily="49" charset="-122"/>
                <a:ea typeface="楷体" pitchFamily="49" charset="-122"/>
                <a:sym typeface="Symbol" pitchFamily="18" charset="2"/>
              </a:rPr>
              <a:t></a:t>
            </a:r>
            <a:r>
              <a:rPr lang="en-US" altLang="zh-CN" sz="2000" dirty="0">
                <a:solidFill>
                  <a:srgbClr val="C00000"/>
                </a:solidFill>
                <a:latin typeface="楷体" pitchFamily="49" charset="-122"/>
                <a:ea typeface="楷体" pitchFamily="49" charset="-122"/>
              </a:rPr>
              <a:t>D;D</a:t>
            </a:r>
          </a:p>
          <a:p>
            <a:pPr marL="0" lvl="2">
              <a:lnSpc>
                <a:spcPct val="110000"/>
              </a:lnSpc>
              <a:spcAft>
                <a:spcPts val="300"/>
              </a:spcAft>
            </a:pPr>
            <a:r>
              <a:rPr lang="en-US" altLang="zh-CN" sz="2000" dirty="0">
                <a:solidFill>
                  <a:srgbClr val="C00000"/>
                </a:solidFill>
                <a:latin typeface="楷体" pitchFamily="49" charset="-122"/>
                <a:ea typeface="楷体" pitchFamily="49" charset="-122"/>
              </a:rPr>
              <a:t>D</a:t>
            </a:r>
            <a:r>
              <a:rPr lang="zh-CN" altLang="en-US" sz="2000" dirty="0">
                <a:solidFill>
                  <a:srgbClr val="C00000"/>
                </a:solidFill>
                <a:latin typeface="楷体" pitchFamily="49" charset="-122"/>
                <a:ea typeface="楷体" pitchFamily="49" charset="-122"/>
                <a:sym typeface="Symbol" pitchFamily="18" charset="2"/>
              </a:rPr>
              <a:t></a:t>
            </a:r>
            <a:r>
              <a:rPr lang="en-US" altLang="zh-CN" sz="2000" dirty="0" err="1">
                <a:solidFill>
                  <a:srgbClr val="C00000"/>
                </a:solidFill>
                <a:latin typeface="楷体" pitchFamily="49" charset="-122"/>
                <a:ea typeface="楷体" pitchFamily="49" charset="-122"/>
              </a:rPr>
              <a:t>id:T</a:t>
            </a:r>
            <a:endParaRPr lang="en-US" altLang="zh-CN" sz="2000" dirty="0">
              <a:solidFill>
                <a:srgbClr val="C00000"/>
              </a:solidFill>
              <a:latin typeface="楷体" pitchFamily="49" charset="-122"/>
              <a:ea typeface="楷体" pitchFamily="49" charset="-122"/>
            </a:endParaRPr>
          </a:p>
          <a:p>
            <a:pPr marL="0" lvl="2">
              <a:lnSpc>
                <a:spcPct val="110000"/>
              </a:lnSpc>
              <a:spcAft>
                <a:spcPts val="1800"/>
              </a:spcAft>
            </a:pPr>
            <a:r>
              <a:rPr lang="en-US" altLang="zh-CN" sz="2000" dirty="0">
                <a:solidFill>
                  <a:srgbClr val="C00000"/>
                </a:solidFill>
                <a:latin typeface="楷体" pitchFamily="49" charset="-122"/>
                <a:ea typeface="楷体" pitchFamily="49" charset="-122"/>
              </a:rPr>
              <a:t>D</a:t>
            </a:r>
            <a:r>
              <a:rPr lang="zh-CN" altLang="en-US" sz="2000" dirty="0">
                <a:solidFill>
                  <a:srgbClr val="C00000"/>
                </a:solidFill>
                <a:latin typeface="楷体" pitchFamily="49" charset="-122"/>
                <a:ea typeface="楷体" pitchFamily="49" charset="-122"/>
                <a:sym typeface="Symbol" pitchFamily="18" charset="2"/>
              </a:rPr>
              <a:t></a:t>
            </a:r>
            <a:r>
              <a:rPr lang="en-US" altLang="zh-CN" sz="2000" dirty="0">
                <a:solidFill>
                  <a:srgbClr val="C00000"/>
                </a:solidFill>
                <a:latin typeface="楷体" pitchFamily="49" charset="-122"/>
                <a:ea typeface="楷体" pitchFamily="49" charset="-122"/>
              </a:rPr>
              <a:t>proc </a:t>
            </a:r>
            <a:r>
              <a:rPr lang="en-US" altLang="zh-CN" sz="2000" dirty="0" err="1">
                <a:solidFill>
                  <a:srgbClr val="C00000"/>
                </a:solidFill>
                <a:latin typeface="楷体" pitchFamily="49" charset="-122"/>
                <a:ea typeface="楷体" pitchFamily="49" charset="-122"/>
              </a:rPr>
              <a:t>id;D;S</a:t>
            </a:r>
            <a:endParaRPr lang="zh-CN" altLang="en-US" dirty="0">
              <a:solidFill>
                <a:srgbClr val="C00000"/>
              </a:solidFill>
              <a:latin typeface="楷体" pitchFamily="49" charset="-122"/>
              <a:ea typeface="楷体" pitchFamily="49" charset="-122"/>
            </a:endParaRPr>
          </a:p>
        </p:txBody>
      </p:sp>
      <p:sp>
        <p:nvSpPr>
          <p:cNvPr id="29" name="矩形 28"/>
          <p:cNvSpPr/>
          <p:nvPr/>
        </p:nvSpPr>
        <p:spPr>
          <a:xfrm>
            <a:off x="467544" y="4941168"/>
            <a:ext cx="4500500" cy="540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lgn="ctr">
              <a:lnSpc>
                <a:spcPct val="110000"/>
              </a:lnSpc>
              <a:spcAft>
                <a:spcPts val="300"/>
              </a:spcAft>
            </a:pPr>
            <a:r>
              <a:rPr lang="zh-CN" altLang="en-US" sz="2400" dirty="0">
                <a:solidFill>
                  <a:srgbClr val="CC0099"/>
                </a:solidFill>
                <a:latin typeface="楷体" pitchFamily="49" charset="-122"/>
                <a:ea typeface="楷体" pitchFamily="49" charset="-122"/>
              </a:rPr>
              <a:t>图</a:t>
            </a:r>
            <a:r>
              <a:rPr lang="en-US" altLang="zh-CN" sz="2400" dirty="0">
                <a:solidFill>
                  <a:srgbClr val="CC0099"/>
                </a:solidFill>
                <a:latin typeface="楷体" pitchFamily="49" charset="-122"/>
                <a:ea typeface="楷体" pitchFamily="49" charset="-122"/>
              </a:rPr>
              <a:t>7.7</a:t>
            </a:r>
            <a:r>
              <a:rPr lang="zh-CN" altLang="en-US" sz="2400" dirty="0">
                <a:solidFill>
                  <a:srgbClr val="CC0099"/>
                </a:solidFill>
                <a:latin typeface="楷体" pitchFamily="49" charset="-122"/>
                <a:ea typeface="楷体" pitchFamily="49" charset="-122"/>
              </a:rPr>
              <a:t>、嵌套过程中的符号表</a:t>
            </a:r>
          </a:p>
        </p:txBody>
      </p:sp>
      <p:cxnSp>
        <p:nvCxnSpPr>
          <p:cNvPr id="35" name="直接箭头连接符 34"/>
          <p:cNvCxnSpPr/>
          <p:nvPr/>
        </p:nvCxnSpPr>
        <p:spPr>
          <a:xfrm>
            <a:off x="2421309" y="1143000"/>
            <a:ext cx="838200" cy="243840"/>
          </a:xfrm>
          <a:prstGeom prst="straightConnector1">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691987" y="3761224"/>
            <a:ext cx="838200" cy="243840"/>
          </a:xfrm>
          <a:prstGeom prst="straightConnector1">
            <a:avLst/>
          </a:prstGeom>
          <a:ln w="190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 name="组合 11"/>
          <p:cNvGrpSpPr>
            <a:grpSpLocks noChangeAspect="1"/>
          </p:cNvGrpSpPr>
          <p:nvPr/>
        </p:nvGrpSpPr>
        <p:grpSpPr>
          <a:xfrm>
            <a:off x="339473" y="5589240"/>
            <a:ext cx="1136183" cy="971740"/>
            <a:chOff x="30163" y="2300288"/>
            <a:chExt cx="1473843" cy="1319341"/>
          </a:xfrm>
        </p:grpSpPr>
        <p:pic>
          <p:nvPicPr>
            <p:cNvPr id="38" name="Picture 5"/>
            <p:cNvPicPr>
              <a:picLocks noChangeAspect="1" noChangeArrowheads="1"/>
            </p:cNvPicPr>
            <p:nvPr/>
          </p:nvPicPr>
          <p:blipFill>
            <a:blip r:embed="rId2" cstate="print"/>
            <a:srcRect/>
            <a:stretch>
              <a:fillRect/>
            </a:stretch>
          </p:blipFill>
          <p:spPr bwMode="auto">
            <a:xfrm>
              <a:off x="30163" y="2300288"/>
              <a:ext cx="1268412" cy="973137"/>
            </a:xfrm>
            <a:prstGeom prst="rect">
              <a:avLst/>
            </a:prstGeom>
            <a:noFill/>
            <a:ln w="9525">
              <a:noFill/>
              <a:miter lim="800000"/>
              <a:headEnd/>
              <a:tailEnd/>
            </a:ln>
          </p:spPr>
        </p:pic>
        <p:sp>
          <p:nvSpPr>
            <p:cNvPr id="39" name="矩形 38"/>
            <p:cNvSpPr/>
            <p:nvPr/>
          </p:nvSpPr>
          <p:spPr>
            <a:xfrm>
              <a:off x="55949" y="3255881"/>
              <a:ext cx="1448057" cy="3637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CC0099"/>
                  </a:solidFill>
                  <a:latin typeface="楷体" pitchFamily="49" charset="-122"/>
                  <a:ea typeface="楷体" pitchFamily="49" charset="-122"/>
                </a:rPr>
                <a:t>第</a:t>
              </a:r>
              <a:r>
                <a:rPr lang="en-US" altLang="zh-CN" dirty="0">
                  <a:solidFill>
                    <a:srgbClr val="CC0099"/>
                  </a:solidFill>
                  <a:latin typeface="楷体" pitchFamily="49" charset="-122"/>
                  <a:ea typeface="楷体" pitchFamily="49" charset="-122"/>
                </a:rPr>
                <a:t>176</a:t>
              </a:r>
              <a:r>
                <a:rPr lang="zh-CN" altLang="en-US" dirty="0">
                  <a:solidFill>
                    <a:srgbClr val="CC0099"/>
                  </a:solidFill>
                  <a:latin typeface="楷体" pitchFamily="49" charset="-122"/>
                  <a:ea typeface="楷体" pitchFamily="49" charset="-122"/>
                </a:rPr>
                <a:t>页</a:t>
              </a:r>
            </a:p>
          </p:txBody>
        </p:sp>
      </p:grpSp>
      <p:sp>
        <p:nvSpPr>
          <p:cNvPr id="57" name="圆角矩形 56"/>
          <p:cNvSpPr/>
          <p:nvPr/>
        </p:nvSpPr>
        <p:spPr>
          <a:xfrm>
            <a:off x="4932040" y="836712"/>
            <a:ext cx="4166240" cy="1982688"/>
          </a:xfrm>
          <a:prstGeom prst="roundRect">
            <a:avLst>
              <a:gd name="adj" fmla="val 11286"/>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zh-CN" altLang="en-US">
              <a:solidFill>
                <a:prstClr val="white"/>
              </a:solidFill>
            </a:endParaRPr>
          </a:p>
        </p:txBody>
      </p:sp>
      <p:grpSp>
        <p:nvGrpSpPr>
          <p:cNvPr id="6" name="组合 55"/>
          <p:cNvGrpSpPr/>
          <p:nvPr/>
        </p:nvGrpSpPr>
        <p:grpSpPr>
          <a:xfrm>
            <a:off x="5006764" y="908720"/>
            <a:ext cx="3973044" cy="1834088"/>
            <a:chOff x="5006764" y="908720"/>
            <a:chExt cx="3973044" cy="1834088"/>
          </a:xfrm>
          <a:noFill/>
        </p:grpSpPr>
        <p:grpSp>
          <p:nvGrpSpPr>
            <p:cNvPr id="15" name="组合 53"/>
            <p:cNvGrpSpPr/>
            <p:nvPr/>
          </p:nvGrpSpPr>
          <p:grpSpPr>
            <a:xfrm>
              <a:off x="5006764" y="908720"/>
              <a:ext cx="3973044" cy="1834088"/>
              <a:chOff x="5006764" y="908720"/>
              <a:chExt cx="3973044" cy="1834088"/>
            </a:xfrm>
            <a:grpFill/>
          </p:grpSpPr>
          <p:sp>
            <p:nvSpPr>
              <p:cNvPr id="40" name="矩形 39"/>
              <p:cNvSpPr/>
              <p:nvPr/>
            </p:nvSpPr>
            <p:spPr>
              <a:xfrm>
                <a:off x="7740352" y="1628800"/>
                <a:ext cx="1224136" cy="2880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bIns="108000" rtlCol="0" anchor="ctr"/>
              <a:lstStyle/>
              <a:p>
                <a:pPr algn="ctr"/>
                <a:r>
                  <a:rPr lang="en-US" altLang="zh-CN" sz="2000" dirty="0" err="1">
                    <a:solidFill>
                      <a:prstClr val="black"/>
                    </a:solidFill>
                    <a:latin typeface="楷体" pitchFamily="49" charset="-122"/>
                    <a:ea typeface="楷体" pitchFamily="49" charset="-122"/>
                  </a:rPr>
                  <a:t>quicksort</a:t>
                </a:r>
                <a:endParaRPr lang="zh-CN" altLang="en-US" sz="2000" dirty="0">
                  <a:solidFill>
                    <a:prstClr val="black"/>
                  </a:solidFill>
                  <a:latin typeface="楷体" pitchFamily="49" charset="-122"/>
                  <a:ea typeface="楷体" pitchFamily="49" charset="-122"/>
                </a:endParaRPr>
              </a:p>
            </p:txBody>
          </p:sp>
          <p:sp>
            <p:nvSpPr>
              <p:cNvPr id="41" name="矩形 40"/>
              <p:cNvSpPr/>
              <p:nvPr/>
            </p:nvSpPr>
            <p:spPr>
              <a:xfrm>
                <a:off x="6696852" y="908720"/>
                <a:ext cx="556434" cy="2617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bIns="108000" rtlCol="0" anchor="ctr"/>
              <a:lstStyle/>
              <a:p>
                <a:pPr algn="ctr"/>
                <a:r>
                  <a:rPr lang="en-US" altLang="zh-CN" sz="2000" dirty="0">
                    <a:solidFill>
                      <a:prstClr val="black"/>
                    </a:solidFill>
                    <a:latin typeface="楷体" pitchFamily="49" charset="-122"/>
                    <a:ea typeface="楷体" pitchFamily="49" charset="-122"/>
                  </a:rPr>
                  <a:t>sort</a:t>
                </a:r>
                <a:endParaRPr lang="zh-CN" altLang="en-US" sz="2000" dirty="0">
                  <a:solidFill>
                    <a:prstClr val="black"/>
                  </a:solidFill>
                  <a:latin typeface="楷体" pitchFamily="49" charset="-122"/>
                  <a:ea typeface="楷体" pitchFamily="49" charset="-122"/>
                </a:endParaRPr>
              </a:p>
            </p:txBody>
          </p:sp>
          <p:sp>
            <p:nvSpPr>
              <p:cNvPr id="42" name="矩形 41"/>
              <p:cNvSpPr/>
              <p:nvPr/>
            </p:nvSpPr>
            <p:spPr>
              <a:xfrm>
                <a:off x="5006764" y="1628800"/>
                <a:ext cx="1255926" cy="2880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bIns="108000" rtlCol="0" anchor="ctr"/>
              <a:lstStyle/>
              <a:p>
                <a:pPr algn="ctr"/>
                <a:r>
                  <a:rPr lang="en-US" altLang="zh-CN" sz="2000" dirty="0">
                    <a:solidFill>
                      <a:prstClr val="black"/>
                    </a:solidFill>
                    <a:latin typeface="楷体" pitchFamily="49" charset="-122"/>
                    <a:ea typeface="楷体" pitchFamily="49" charset="-122"/>
                  </a:rPr>
                  <a:t>readarray</a:t>
                </a:r>
                <a:endParaRPr lang="zh-CN" altLang="en-US" sz="2000" dirty="0">
                  <a:solidFill>
                    <a:prstClr val="black"/>
                  </a:solidFill>
                  <a:latin typeface="楷体" pitchFamily="49" charset="-122"/>
                  <a:ea typeface="楷体" pitchFamily="49" charset="-122"/>
                </a:endParaRPr>
              </a:p>
            </p:txBody>
          </p:sp>
          <p:cxnSp>
            <p:nvCxnSpPr>
              <p:cNvPr id="43" name="直接连接符 42"/>
              <p:cNvCxnSpPr/>
              <p:nvPr/>
            </p:nvCxnSpPr>
            <p:spPr>
              <a:xfrm flipV="1">
                <a:off x="5669280" y="1173480"/>
                <a:ext cx="1021080" cy="44196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6429375" y="1628800"/>
                <a:ext cx="1095376" cy="2880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bIns="108000" rtlCol="0" anchor="ctr"/>
              <a:lstStyle/>
              <a:p>
                <a:pPr algn="ctr"/>
                <a:r>
                  <a:rPr lang="en-US" altLang="zh-CN" sz="2000" dirty="0">
                    <a:solidFill>
                      <a:prstClr val="black"/>
                    </a:solidFill>
                    <a:latin typeface="楷体" pitchFamily="49" charset="-122"/>
                    <a:ea typeface="楷体" pitchFamily="49" charset="-122"/>
                  </a:rPr>
                  <a:t>exchange</a:t>
                </a:r>
                <a:endParaRPr lang="zh-CN" altLang="en-US" sz="2000" dirty="0">
                  <a:solidFill>
                    <a:prstClr val="black"/>
                  </a:solidFill>
                  <a:latin typeface="楷体" pitchFamily="49" charset="-122"/>
                  <a:ea typeface="楷体" pitchFamily="49" charset="-122"/>
                </a:endParaRPr>
              </a:p>
            </p:txBody>
          </p:sp>
          <p:sp>
            <p:nvSpPr>
              <p:cNvPr id="47" name="矩形 46"/>
              <p:cNvSpPr/>
              <p:nvPr/>
            </p:nvSpPr>
            <p:spPr>
              <a:xfrm>
                <a:off x="7740352" y="2466975"/>
                <a:ext cx="1239456" cy="2758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bIns="93600" rtlCol="0" anchor="ctr"/>
              <a:lstStyle/>
              <a:p>
                <a:pPr algn="ctr"/>
                <a:r>
                  <a:rPr lang="en-US" altLang="zh-CN" sz="2000" dirty="0">
                    <a:solidFill>
                      <a:prstClr val="black"/>
                    </a:solidFill>
                    <a:latin typeface="楷体" pitchFamily="49" charset="-122"/>
                    <a:ea typeface="楷体" pitchFamily="49" charset="-122"/>
                  </a:rPr>
                  <a:t>partition</a:t>
                </a:r>
                <a:endParaRPr lang="zh-CN" altLang="en-US" sz="2000" dirty="0">
                  <a:solidFill>
                    <a:prstClr val="black"/>
                  </a:solidFill>
                  <a:latin typeface="楷体" pitchFamily="49" charset="-122"/>
                  <a:ea typeface="楷体" pitchFamily="49" charset="-122"/>
                </a:endParaRPr>
              </a:p>
            </p:txBody>
          </p:sp>
          <p:cxnSp>
            <p:nvCxnSpPr>
              <p:cNvPr id="50" name="直接连接符 49"/>
              <p:cNvCxnSpPr/>
              <p:nvPr/>
            </p:nvCxnSpPr>
            <p:spPr>
              <a:xfrm flipH="1" flipV="1">
                <a:off x="7249120" y="1173480"/>
                <a:ext cx="1022400" cy="44280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flipV="1">
                <a:off x="8316416" y="1978088"/>
                <a:ext cx="0" cy="445072"/>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5" name="直接连接符 54"/>
            <p:cNvCxnSpPr/>
            <p:nvPr/>
          </p:nvCxnSpPr>
          <p:spPr>
            <a:xfrm flipH="1" flipV="1">
              <a:off x="6953027" y="1191989"/>
              <a:ext cx="0" cy="445072"/>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8" name="直接箭头连接符 57"/>
          <p:cNvCxnSpPr/>
          <p:nvPr/>
        </p:nvCxnSpPr>
        <p:spPr>
          <a:xfrm flipV="1">
            <a:off x="3448050" y="4157464"/>
            <a:ext cx="115838" cy="533599"/>
          </a:xfrm>
          <a:prstGeom prst="straightConnector1">
            <a:avLst/>
          </a:prstGeom>
          <a:ln w="190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0" name="任意多边形 59"/>
          <p:cNvSpPr/>
          <p:nvPr/>
        </p:nvSpPr>
        <p:spPr>
          <a:xfrm>
            <a:off x="2762250" y="2686050"/>
            <a:ext cx="485775" cy="1123950"/>
          </a:xfrm>
          <a:custGeom>
            <a:avLst/>
            <a:gdLst>
              <a:gd name="connsiteX0" fmla="*/ 0 w 485775"/>
              <a:gd name="connsiteY0" fmla="*/ 1123950 h 1123950"/>
              <a:gd name="connsiteX1" fmla="*/ 0 w 485775"/>
              <a:gd name="connsiteY1" fmla="*/ 0 h 1123950"/>
              <a:gd name="connsiteX2" fmla="*/ 485775 w 485775"/>
              <a:gd name="connsiteY2" fmla="*/ 0 h 1123950"/>
            </a:gdLst>
            <a:ahLst/>
            <a:cxnLst>
              <a:cxn ang="0">
                <a:pos x="connsiteX0" y="connsiteY0"/>
              </a:cxn>
              <a:cxn ang="0">
                <a:pos x="connsiteX1" y="connsiteY1"/>
              </a:cxn>
              <a:cxn ang="0">
                <a:pos x="connsiteX2" y="connsiteY2"/>
              </a:cxn>
            </a:cxnLst>
            <a:rect l="l" t="t" r="r" b="b"/>
            <a:pathLst>
              <a:path w="485775" h="1123950">
                <a:moveTo>
                  <a:pt x="0" y="1123950"/>
                </a:moveTo>
                <a:lnTo>
                  <a:pt x="0" y="0"/>
                </a:lnTo>
                <a:lnTo>
                  <a:pt x="485775" y="0"/>
                </a:lnTo>
              </a:path>
            </a:pathLst>
          </a:cu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fontAlgn="base">
              <a:spcBef>
                <a:spcPct val="0"/>
              </a:spcBef>
              <a:spcAft>
                <a:spcPct val="0"/>
              </a:spcAft>
            </a:pPr>
            <a:endParaRPr lang="zh-CN" altLang="en-US">
              <a:solidFill>
                <a:prstClr val="black"/>
              </a:solidFill>
            </a:endParaRPr>
          </a:p>
        </p:txBody>
      </p:sp>
      <p:cxnSp>
        <p:nvCxnSpPr>
          <p:cNvPr id="61" name="直接箭头连接符 60"/>
          <p:cNvCxnSpPr/>
          <p:nvPr/>
        </p:nvCxnSpPr>
        <p:spPr>
          <a:xfrm flipH="1" flipV="1">
            <a:off x="7362826" y="4267200"/>
            <a:ext cx="631254" cy="55440"/>
          </a:xfrm>
          <a:prstGeom prst="straightConnector1">
            <a:avLst/>
          </a:prstGeom>
          <a:ln w="190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flipH="1" flipV="1">
            <a:off x="7351734" y="5749824"/>
            <a:ext cx="631254" cy="55440"/>
          </a:xfrm>
          <a:prstGeom prst="straightConnector1">
            <a:avLst/>
          </a:prstGeom>
          <a:ln w="190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3" cstate="print"/>
          <a:srcRect/>
          <a:stretch>
            <a:fillRect/>
          </a:stretch>
        </p:blipFill>
        <p:spPr bwMode="auto">
          <a:xfrm>
            <a:off x="7364287" y="4037062"/>
            <a:ext cx="1590675" cy="400050"/>
          </a:xfrm>
          <a:prstGeom prst="rect">
            <a:avLst/>
          </a:prstGeom>
          <a:noFill/>
          <a:ln w="9525">
            <a:noFill/>
            <a:miter lim="800000"/>
            <a:headEnd/>
            <a:tailEnd/>
          </a:ln>
        </p:spPr>
      </p:pic>
      <p:sp>
        <p:nvSpPr>
          <p:cNvPr id="64" name="任意多边形 63"/>
          <p:cNvSpPr/>
          <p:nvPr/>
        </p:nvSpPr>
        <p:spPr>
          <a:xfrm>
            <a:off x="4581525" y="2466975"/>
            <a:ext cx="314325" cy="1495425"/>
          </a:xfrm>
          <a:custGeom>
            <a:avLst/>
            <a:gdLst>
              <a:gd name="connsiteX0" fmla="*/ 0 w 314325"/>
              <a:gd name="connsiteY0" fmla="*/ 0 h 1495425"/>
              <a:gd name="connsiteX1" fmla="*/ 314325 w 314325"/>
              <a:gd name="connsiteY1" fmla="*/ 0 h 1495425"/>
              <a:gd name="connsiteX2" fmla="*/ 314325 w 314325"/>
              <a:gd name="connsiteY2" fmla="*/ 1495425 h 1495425"/>
              <a:gd name="connsiteX3" fmla="*/ 176213 w 314325"/>
              <a:gd name="connsiteY3" fmla="*/ 1495425 h 1495425"/>
            </a:gdLst>
            <a:ahLst/>
            <a:cxnLst>
              <a:cxn ang="0">
                <a:pos x="connsiteX0" y="connsiteY0"/>
              </a:cxn>
              <a:cxn ang="0">
                <a:pos x="connsiteX1" y="connsiteY1"/>
              </a:cxn>
              <a:cxn ang="0">
                <a:pos x="connsiteX2" y="connsiteY2"/>
              </a:cxn>
              <a:cxn ang="0">
                <a:pos x="connsiteX3" y="connsiteY3"/>
              </a:cxn>
            </a:cxnLst>
            <a:rect l="l" t="t" r="r" b="b"/>
            <a:pathLst>
              <a:path w="314325" h="1495425">
                <a:moveTo>
                  <a:pt x="0" y="0"/>
                </a:moveTo>
                <a:lnTo>
                  <a:pt x="314325" y="0"/>
                </a:lnTo>
                <a:lnTo>
                  <a:pt x="314325" y="1495425"/>
                </a:lnTo>
                <a:lnTo>
                  <a:pt x="176213" y="1495425"/>
                </a:lnTo>
              </a:path>
            </a:pathLst>
          </a:cu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fontAlgn="base">
              <a:spcBef>
                <a:spcPct val="0"/>
              </a:spcBef>
              <a:spcAft>
                <a:spcPct val="0"/>
              </a:spcAft>
            </a:pPr>
            <a:endParaRPr lang="zh-CN" altLang="en-US">
              <a:solidFill>
                <a:prstClr val="black"/>
              </a:solidFill>
            </a:endParaRPr>
          </a:p>
        </p:txBody>
      </p:sp>
      <p:sp>
        <p:nvSpPr>
          <p:cNvPr id="65" name="任意多边形 64"/>
          <p:cNvSpPr/>
          <p:nvPr/>
        </p:nvSpPr>
        <p:spPr>
          <a:xfrm>
            <a:off x="4281488" y="3048000"/>
            <a:ext cx="1490662" cy="347663"/>
          </a:xfrm>
          <a:custGeom>
            <a:avLst/>
            <a:gdLst>
              <a:gd name="connsiteX0" fmla="*/ 1490662 w 1490662"/>
              <a:gd name="connsiteY0" fmla="*/ 347663 h 347663"/>
              <a:gd name="connsiteX1" fmla="*/ 0 w 1490662"/>
              <a:gd name="connsiteY1" fmla="*/ 347663 h 347663"/>
              <a:gd name="connsiteX2" fmla="*/ 0 w 1490662"/>
              <a:gd name="connsiteY2" fmla="*/ 0 h 347663"/>
            </a:gdLst>
            <a:ahLst/>
            <a:cxnLst>
              <a:cxn ang="0">
                <a:pos x="connsiteX0" y="connsiteY0"/>
              </a:cxn>
              <a:cxn ang="0">
                <a:pos x="connsiteX1" y="connsiteY1"/>
              </a:cxn>
              <a:cxn ang="0">
                <a:pos x="connsiteX2" y="connsiteY2"/>
              </a:cxn>
            </a:cxnLst>
            <a:rect l="l" t="t" r="r" b="b"/>
            <a:pathLst>
              <a:path w="1490662" h="347663">
                <a:moveTo>
                  <a:pt x="1490662" y="347663"/>
                </a:moveTo>
                <a:lnTo>
                  <a:pt x="0" y="347663"/>
                </a:lnTo>
                <a:lnTo>
                  <a:pt x="0" y="0"/>
                </a:lnTo>
              </a:path>
            </a:pathLst>
          </a:cu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fontAlgn="base">
              <a:spcBef>
                <a:spcPct val="0"/>
              </a:spcBef>
              <a:spcAft>
                <a:spcPct val="0"/>
              </a:spcAft>
            </a:pPr>
            <a:endParaRPr lang="zh-CN" altLang="en-US">
              <a:solidFill>
                <a:prstClr val="black"/>
              </a:solidFill>
            </a:endParaRPr>
          </a:p>
        </p:txBody>
      </p:sp>
      <p:sp>
        <p:nvSpPr>
          <p:cNvPr id="66" name="任意多边形 65"/>
          <p:cNvSpPr/>
          <p:nvPr/>
        </p:nvSpPr>
        <p:spPr>
          <a:xfrm>
            <a:off x="4562475" y="2852738"/>
            <a:ext cx="1495425" cy="457200"/>
          </a:xfrm>
          <a:custGeom>
            <a:avLst/>
            <a:gdLst>
              <a:gd name="connsiteX0" fmla="*/ 0 w 1495425"/>
              <a:gd name="connsiteY0" fmla="*/ 0 h 457200"/>
              <a:gd name="connsiteX1" fmla="*/ 1495425 w 1495425"/>
              <a:gd name="connsiteY1" fmla="*/ 4762 h 457200"/>
              <a:gd name="connsiteX2" fmla="*/ 1495425 w 1495425"/>
              <a:gd name="connsiteY2" fmla="*/ 457200 h 457200"/>
            </a:gdLst>
            <a:ahLst/>
            <a:cxnLst>
              <a:cxn ang="0">
                <a:pos x="connsiteX0" y="connsiteY0"/>
              </a:cxn>
              <a:cxn ang="0">
                <a:pos x="connsiteX1" y="connsiteY1"/>
              </a:cxn>
              <a:cxn ang="0">
                <a:pos x="connsiteX2" y="connsiteY2"/>
              </a:cxn>
            </a:cxnLst>
            <a:rect l="l" t="t" r="r" b="b"/>
            <a:pathLst>
              <a:path w="1495425" h="457200">
                <a:moveTo>
                  <a:pt x="0" y="0"/>
                </a:moveTo>
                <a:lnTo>
                  <a:pt x="1495425" y="4762"/>
                </a:lnTo>
                <a:lnTo>
                  <a:pt x="1495425" y="457200"/>
                </a:lnTo>
              </a:path>
            </a:pathLst>
          </a:cu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fontAlgn="base">
              <a:spcBef>
                <a:spcPct val="0"/>
              </a:spcBef>
              <a:spcAft>
                <a:spcPct val="0"/>
              </a:spcAft>
            </a:pPr>
            <a:endParaRPr lang="zh-CN" altLang="en-US">
              <a:solidFill>
                <a:prstClr val="black"/>
              </a:solidFill>
            </a:endParaRPr>
          </a:p>
        </p:txBody>
      </p:sp>
      <p:sp>
        <p:nvSpPr>
          <p:cNvPr id="68" name="任意多边形 67"/>
          <p:cNvSpPr/>
          <p:nvPr/>
        </p:nvSpPr>
        <p:spPr>
          <a:xfrm>
            <a:off x="2576513" y="1928813"/>
            <a:ext cx="1985962" cy="1885950"/>
          </a:xfrm>
          <a:custGeom>
            <a:avLst/>
            <a:gdLst>
              <a:gd name="connsiteX0" fmla="*/ 1985962 w 1985962"/>
              <a:gd name="connsiteY0" fmla="*/ 180975 h 1909762"/>
              <a:gd name="connsiteX1" fmla="*/ 1985962 w 1985962"/>
              <a:gd name="connsiteY1" fmla="*/ 0 h 1909762"/>
              <a:gd name="connsiteX2" fmla="*/ 0 w 1985962"/>
              <a:gd name="connsiteY2" fmla="*/ 0 h 1909762"/>
              <a:gd name="connsiteX3" fmla="*/ 0 w 1985962"/>
              <a:gd name="connsiteY3" fmla="*/ 1909762 h 1909762"/>
            </a:gdLst>
            <a:ahLst/>
            <a:cxnLst>
              <a:cxn ang="0">
                <a:pos x="connsiteX0" y="connsiteY0"/>
              </a:cxn>
              <a:cxn ang="0">
                <a:pos x="connsiteX1" y="connsiteY1"/>
              </a:cxn>
              <a:cxn ang="0">
                <a:pos x="connsiteX2" y="connsiteY2"/>
              </a:cxn>
              <a:cxn ang="0">
                <a:pos x="connsiteX3" y="connsiteY3"/>
              </a:cxn>
            </a:cxnLst>
            <a:rect l="l" t="t" r="r" b="b"/>
            <a:pathLst>
              <a:path w="1985962" h="1909762">
                <a:moveTo>
                  <a:pt x="1985962" y="180975"/>
                </a:moveTo>
                <a:lnTo>
                  <a:pt x="1985962" y="0"/>
                </a:lnTo>
                <a:lnTo>
                  <a:pt x="0" y="0"/>
                </a:lnTo>
                <a:lnTo>
                  <a:pt x="0" y="1909762"/>
                </a:lnTo>
              </a:path>
            </a:pathLst>
          </a:cu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fontAlgn="base">
              <a:spcBef>
                <a:spcPct val="0"/>
              </a:spcBef>
              <a:spcAft>
                <a:spcPct val="0"/>
              </a:spcAft>
            </a:pPr>
            <a:endParaRPr lang="zh-CN" altLang="en-US">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linds(horizontal)">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blinds(horizontal)">
                                      <p:cBhvr>
                                        <p:cTn id="12" dur="500"/>
                                        <p:tgtEl>
                                          <p:spTgt spid="60"/>
                                        </p:tgtEl>
                                      </p:cBhvr>
                                    </p:animEffect>
                                  </p:childTnLst>
                                </p:cTn>
                              </p:par>
                              <p:par>
                                <p:cTn id="13" presetID="3" presetClass="entr" presetSubtype="1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blinds(horizontal)">
                                      <p:cBhvr>
                                        <p:cTn id="15" dur="500"/>
                                        <p:tgtEl>
                                          <p:spTgt spid="36"/>
                                        </p:tgtEl>
                                      </p:cBhvr>
                                    </p:animEffec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blinds(horizontal)">
                                      <p:cBhvr>
                                        <p:cTn id="20" dur="500"/>
                                        <p:tgtEl>
                                          <p:spTgt spid="68"/>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blinds(horizontal)">
                                      <p:cBhvr>
                                        <p:cTn id="25" dur="500"/>
                                        <p:tgtEl>
                                          <p:spTgt spid="25"/>
                                        </p:tgtEl>
                                      </p:cBhvr>
                                    </p:animEffect>
                                  </p:childTnLst>
                                </p:cTn>
                              </p:par>
                              <p:par>
                                <p:cTn id="26" presetID="3" presetClass="entr" presetSubtype="10" fill="hold" nodeType="withEffect">
                                  <p:stCondLst>
                                    <p:cond delay="0"/>
                                  </p:stCondLst>
                                  <p:childTnLst>
                                    <p:set>
                                      <p:cBhvr>
                                        <p:cTn id="27" dur="1" fill="hold">
                                          <p:stCondLst>
                                            <p:cond delay="0"/>
                                          </p:stCondLst>
                                        </p:cTn>
                                        <p:tgtEl>
                                          <p:spTgt spid="58"/>
                                        </p:tgtEl>
                                        <p:attrNameLst>
                                          <p:attrName>style.visibility</p:attrName>
                                        </p:attrNameLst>
                                      </p:cBhvr>
                                      <p:to>
                                        <p:strVal val="visible"/>
                                      </p:to>
                                    </p:set>
                                    <p:animEffect transition="in" filter="blinds(horizontal)">
                                      <p:cBhvr>
                                        <p:cTn id="28" dur="500"/>
                                        <p:tgtEl>
                                          <p:spTgt spid="58"/>
                                        </p:tgtEl>
                                      </p:cBhvr>
                                    </p:animEffect>
                                  </p:childTnLst>
                                  <p:subTnLst>
                                    <p:set>
                                      <p:cBhvr override="childStyle">
                                        <p:cTn dur="1" fill="hold" display="0" masterRel="nextClick" afterEffect="1"/>
                                        <p:tgtEl>
                                          <p:spTgt spid="58"/>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64"/>
                                        </p:tgtEl>
                                        <p:attrNameLst>
                                          <p:attrName>style.visibility</p:attrName>
                                        </p:attrNameLst>
                                      </p:cBhvr>
                                      <p:to>
                                        <p:strVal val="visible"/>
                                      </p:to>
                                    </p:set>
                                    <p:animEffect transition="in" filter="blinds(horizontal)">
                                      <p:cBhvr>
                                        <p:cTn id="33" dur="500"/>
                                        <p:tgtEl>
                                          <p:spTgt spid="64"/>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65"/>
                                        </p:tgtEl>
                                        <p:attrNameLst>
                                          <p:attrName>style.visibility</p:attrName>
                                        </p:attrNameLst>
                                      </p:cBhvr>
                                      <p:to>
                                        <p:strVal val="visible"/>
                                      </p:to>
                                    </p:set>
                                    <p:animEffect transition="in" filter="blinds(horizontal)">
                                      <p:cBhvr>
                                        <p:cTn id="38" dur="500"/>
                                        <p:tgtEl>
                                          <p:spTgt spid="65"/>
                                        </p:tgtEl>
                                      </p:cBhvr>
                                    </p:animEffect>
                                  </p:childTnLst>
                                </p:cTn>
                              </p:par>
                              <p:par>
                                <p:cTn id="39" presetID="3" presetClass="entr" presetSubtype="10" fill="hold" nodeType="withEffect">
                                  <p:stCondLst>
                                    <p:cond delay="0"/>
                                  </p:stCondLst>
                                  <p:childTnLst>
                                    <p:set>
                                      <p:cBhvr>
                                        <p:cTn id="40" dur="1" fill="hold">
                                          <p:stCondLst>
                                            <p:cond delay="0"/>
                                          </p:stCondLst>
                                        </p:cTn>
                                        <p:tgtEl>
                                          <p:spTgt spid="61"/>
                                        </p:tgtEl>
                                        <p:attrNameLst>
                                          <p:attrName>style.visibility</p:attrName>
                                        </p:attrNameLst>
                                      </p:cBhvr>
                                      <p:to>
                                        <p:strVal val="visible"/>
                                      </p:to>
                                    </p:set>
                                    <p:animEffect transition="in" filter="blinds(horizontal)">
                                      <p:cBhvr>
                                        <p:cTn id="41" dur="500"/>
                                        <p:tgtEl>
                                          <p:spTgt spid="61"/>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blinds(horizontal)">
                                      <p:cBhvr>
                                        <p:cTn id="46" dur="500"/>
                                        <p:tgtEl>
                                          <p:spTgt spid="28"/>
                                        </p:tgtEl>
                                      </p:cBhvr>
                                    </p:animEffect>
                                  </p:childTnLst>
                                </p:cTn>
                              </p:par>
                              <p:par>
                                <p:cTn id="47" presetID="3" presetClass="entr" presetSubtype="10" fill="hold" nodeType="withEffect">
                                  <p:stCondLst>
                                    <p:cond delay="0"/>
                                  </p:stCondLst>
                                  <p:childTnLst>
                                    <p:set>
                                      <p:cBhvr>
                                        <p:cTn id="48" dur="1" fill="hold">
                                          <p:stCondLst>
                                            <p:cond delay="0"/>
                                          </p:stCondLst>
                                        </p:cTn>
                                        <p:tgtEl>
                                          <p:spTgt spid="63"/>
                                        </p:tgtEl>
                                        <p:attrNameLst>
                                          <p:attrName>style.visibility</p:attrName>
                                        </p:attrNameLst>
                                      </p:cBhvr>
                                      <p:to>
                                        <p:strVal val="visible"/>
                                      </p:to>
                                    </p:set>
                                    <p:animEffect transition="in" filter="blinds(horizontal)">
                                      <p:cBhvr>
                                        <p:cTn id="49" dur="500"/>
                                        <p:tgtEl>
                                          <p:spTgt spid="63"/>
                                        </p:tgtEl>
                                      </p:cBhvr>
                                    </p:animEffect>
                                  </p:childTnLst>
                                  <p:subTnLst>
                                    <p:set>
                                      <p:cBhvr override="childStyle">
                                        <p:cTn dur="1" fill="hold" display="0" masterRel="nextClick" afterEffect="1"/>
                                        <p:tgtEl>
                                          <p:spTgt spid="63"/>
                                        </p:tgtEl>
                                        <p:attrNameLst>
                                          <p:attrName>style.visibility</p:attrName>
                                        </p:attrNameLst>
                                      </p:cBhvr>
                                      <p:to>
                                        <p:strVal val="hidden"/>
                                      </p:to>
                                    </p:set>
                                  </p:sub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blinds(horizontal)">
                                      <p:cBhvr>
                                        <p:cTn id="54" dur="500"/>
                                        <p:tgtEl>
                                          <p:spTgt spid="30"/>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66"/>
                                        </p:tgtEl>
                                        <p:attrNameLst>
                                          <p:attrName>style.visibility</p:attrName>
                                        </p:attrNameLst>
                                      </p:cBhvr>
                                      <p:to>
                                        <p:strVal val="visible"/>
                                      </p:to>
                                    </p:set>
                                    <p:animEffect transition="in" filter="blinds(horizontal)">
                                      <p:cBhvr>
                                        <p:cTn id="59" dur="500"/>
                                        <p:tgtEl>
                                          <p:spTgt spid="66"/>
                                        </p:tgtEl>
                                      </p:cBhvr>
                                    </p:animEffect>
                                  </p:childTnLst>
                                </p:cTn>
                              </p:par>
                              <p:par>
                                <p:cTn id="60" presetID="1" presetClass="entr" presetSubtype="0" fill="hold" nodeType="withEffect">
                                  <p:stCondLst>
                                    <p:cond delay="0"/>
                                  </p:stCondLst>
                                  <p:childTnLst>
                                    <p:set>
                                      <p:cBhvr>
                                        <p:cTn id="61"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4" grpId="0" animBg="1"/>
      <p:bldP spid="65" grpId="0" animBg="1"/>
      <p:bldP spid="66" grpId="0" animBg="1"/>
      <p:bldP spid="6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50B339-FF95-4456-8111-9FFE711E88F7}"/>
              </a:ext>
            </a:extLst>
          </p:cNvPr>
          <p:cNvSpPr>
            <a:spLocks noGrp="1"/>
          </p:cNvSpPr>
          <p:nvPr>
            <p:ph type="title"/>
          </p:nvPr>
        </p:nvSpPr>
        <p:spPr>
          <a:xfrm>
            <a:off x="1472849" y="342373"/>
            <a:ext cx="6198302" cy="561223"/>
          </a:xfrm>
        </p:spPr>
        <p:txBody>
          <a:bodyPr>
            <a:normAutofit fontScale="90000"/>
          </a:bodyPr>
          <a:lstStyle/>
          <a:p>
            <a:r>
              <a:rPr lang="zh-CN" altLang="en-US"/>
              <a:t>前例的推导树</a:t>
            </a:r>
          </a:p>
        </p:txBody>
      </p:sp>
      <p:sp>
        <p:nvSpPr>
          <p:cNvPr id="4" name="灯片编号占位符 3">
            <a:extLst>
              <a:ext uri="{FF2B5EF4-FFF2-40B4-BE49-F238E27FC236}">
                <a16:creationId xmlns:a16="http://schemas.microsoft.com/office/drawing/2014/main" id="{96612608-FE04-4825-A5C2-AFA85BBCE70A}"/>
              </a:ext>
            </a:extLst>
          </p:cNvPr>
          <p:cNvSpPr>
            <a:spLocks noGrp="1"/>
          </p:cNvSpPr>
          <p:nvPr>
            <p:ph type="sldNum" sz="quarter" idx="12"/>
          </p:nvPr>
        </p:nvSpPr>
        <p:spPr/>
        <p:txBody>
          <a:bodyPr/>
          <a:lstStyle/>
          <a:p>
            <a:fld id="{2A6D858B-1E97-4F06-B8D0-6BAC990F4689}" type="slidenum">
              <a:rPr lang="zh-CN" altLang="en-US" smtClean="0"/>
              <a:pPr/>
              <a:t>17</a:t>
            </a:fld>
            <a:endParaRPr lang="zh-CN" altLang="en-US"/>
          </a:p>
        </p:txBody>
      </p:sp>
      <p:sp>
        <p:nvSpPr>
          <p:cNvPr id="7" name="矩形 6">
            <a:extLst>
              <a:ext uri="{FF2B5EF4-FFF2-40B4-BE49-F238E27FC236}">
                <a16:creationId xmlns:a16="http://schemas.microsoft.com/office/drawing/2014/main" id="{302D949D-5652-48FE-B3F5-72B54EDCA41F}"/>
              </a:ext>
            </a:extLst>
          </p:cNvPr>
          <p:cNvSpPr/>
          <p:nvPr/>
        </p:nvSpPr>
        <p:spPr>
          <a:xfrm>
            <a:off x="3160906" y="1767728"/>
            <a:ext cx="70103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prstClr val="black"/>
                </a:solidFill>
                <a:latin typeface="楷体" pitchFamily="49" charset="-122"/>
                <a:ea typeface="楷体" pitchFamily="49" charset="-122"/>
              </a:rPr>
              <a:t>sort</a:t>
            </a:r>
            <a:endParaRPr lang="zh-CN" altLang="en-US" sz="2000" dirty="0">
              <a:solidFill>
                <a:prstClr val="black"/>
              </a:solidFill>
              <a:latin typeface="楷体" pitchFamily="49" charset="-122"/>
              <a:ea typeface="楷体" pitchFamily="49" charset="-122"/>
            </a:endParaRPr>
          </a:p>
        </p:txBody>
      </p:sp>
      <p:sp>
        <p:nvSpPr>
          <p:cNvPr id="8" name="矩形 7">
            <a:extLst>
              <a:ext uri="{FF2B5EF4-FFF2-40B4-BE49-F238E27FC236}">
                <a16:creationId xmlns:a16="http://schemas.microsoft.com/office/drawing/2014/main" id="{7B7EC6EA-4E11-4EAA-AAB1-3B93B07D642D}"/>
              </a:ext>
            </a:extLst>
          </p:cNvPr>
          <p:cNvSpPr/>
          <p:nvPr/>
        </p:nvSpPr>
        <p:spPr>
          <a:xfrm>
            <a:off x="3822524" y="3764353"/>
            <a:ext cx="432048" cy="4122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prstClr val="black"/>
                </a:solidFill>
                <a:latin typeface="楷体" pitchFamily="49" charset="-122"/>
                <a:ea typeface="楷体" pitchFamily="49" charset="-122"/>
              </a:rPr>
              <a:t>p</a:t>
            </a:r>
            <a:r>
              <a:rPr lang="en-US" altLang="zh-CN" sz="2000" baseline="-25000">
                <a:solidFill>
                  <a:prstClr val="black"/>
                </a:solidFill>
                <a:latin typeface="楷体" pitchFamily="49" charset="-122"/>
                <a:ea typeface="楷体" pitchFamily="49" charset="-122"/>
              </a:rPr>
              <a:t>1</a:t>
            </a:r>
            <a:endParaRPr lang="zh-CN" altLang="en-US" sz="2000" baseline="-25000" dirty="0">
              <a:solidFill>
                <a:prstClr val="black"/>
              </a:solidFill>
              <a:latin typeface="楷体" pitchFamily="49" charset="-122"/>
              <a:ea typeface="楷体" pitchFamily="49" charset="-122"/>
            </a:endParaRPr>
          </a:p>
        </p:txBody>
      </p:sp>
      <p:sp>
        <p:nvSpPr>
          <p:cNvPr id="11" name="矩形 10">
            <a:extLst>
              <a:ext uri="{FF2B5EF4-FFF2-40B4-BE49-F238E27FC236}">
                <a16:creationId xmlns:a16="http://schemas.microsoft.com/office/drawing/2014/main" id="{71CA71FA-9693-4720-9883-9EE8F7F4BB47}"/>
              </a:ext>
            </a:extLst>
          </p:cNvPr>
          <p:cNvSpPr/>
          <p:nvPr/>
        </p:nvSpPr>
        <p:spPr>
          <a:xfrm>
            <a:off x="4989085" y="3151688"/>
            <a:ext cx="43204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black"/>
                </a:solidFill>
                <a:latin typeface="楷体" pitchFamily="49" charset="-122"/>
                <a:ea typeface="楷体" pitchFamily="49" charset="-122"/>
              </a:rPr>
              <a:t>D</a:t>
            </a:r>
            <a:endParaRPr lang="zh-CN" altLang="en-US" sz="2000" dirty="0">
              <a:solidFill>
                <a:prstClr val="black"/>
              </a:solidFill>
              <a:latin typeface="楷体" pitchFamily="49" charset="-122"/>
              <a:ea typeface="楷体" pitchFamily="49" charset="-122"/>
            </a:endParaRPr>
          </a:p>
        </p:txBody>
      </p:sp>
      <p:sp>
        <p:nvSpPr>
          <p:cNvPr id="12" name="矩形 11">
            <a:extLst>
              <a:ext uri="{FF2B5EF4-FFF2-40B4-BE49-F238E27FC236}">
                <a16:creationId xmlns:a16="http://schemas.microsoft.com/office/drawing/2014/main" id="{3328A4E2-B056-467B-BB68-10A76802D62A}"/>
              </a:ext>
            </a:extLst>
          </p:cNvPr>
          <p:cNvSpPr/>
          <p:nvPr/>
        </p:nvSpPr>
        <p:spPr>
          <a:xfrm>
            <a:off x="6058046" y="1695159"/>
            <a:ext cx="2773929" cy="156351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68288" indent="-268288">
              <a:spcAft>
                <a:spcPts val="1200"/>
              </a:spcAft>
              <a:buSzPct val="65000"/>
              <a:buFont typeface="Wingdings" panose="05000000000000000000" pitchFamily="2" charset="2"/>
              <a:buChar char="n"/>
            </a:pPr>
            <a:r>
              <a:rPr lang="zh-CN" altLang="en-US" sz="2000">
                <a:solidFill>
                  <a:prstClr val="black"/>
                </a:solidFill>
                <a:latin typeface="楷体" pitchFamily="49" charset="-122"/>
                <a:ea typeface="楷体" pitchFamily="49" charset="-122"/>
              </a:rPr>
              <a:t>图中的数字给出了造表完成的次序；</a:t>
            </a:r>
            <a:endParaRPr lang="en-US" altLang="zh-CN" sz="2000">
              <a:solidFill>
                <a:prstClr val="black"/>
              </a:solidFill>
              <a:latin typeface="楷体" pitchFamily="49" charset="-122"/>
              <a:ea typeface="楷体" pitchFamily="49" charset="-122"/>
            </a:endParaRPr>
          </a:p>
          <a:p>
            <a:pPr marL="268288" indent="-268288">
              <a:spcAft>
                <a:spcPts val="1200"/>
              </a:spcAft>
              <a:buSzPct val="65000"/>
              <a:buFont typeface="Wingdings" panose="05000000000000000000" pitchFamily="2" charset="2"/>
              <a:buChar char="n"/>
            </a:pPr>
            <a:r>
              <a:rPr lang="zh-CN" altLang="en-US" sz="2000">
                <a:solidFill>
                  <a:prstClr val="black"/>
                </a:solidFill>
                <a:latin typeface="楷体" pitchFamily="49" charset="-122"/>
                <a:ea typeface="楷体" pitchFamily="49" charset="-122"/>
              </a:rPr>
              <a:t>即，</a:t>
            </a:r>
            <a:r>
              <a:rPr lang="en-US" altLang="zh-CN" sz="2000">
                <a:solidFill>
                  <a:prstClr val="black"/>
                </a:solidFill>
                <a:latin typeface="楷体" pitchFamily="49" charset="-122"/>
                <a:ea typeface="楷体" pitchFamily="49" charset="-122"/>
              </a:rPr>
              <a:t>readarray</a:t>
            </a:r>
            <a:r>
              <a:rPr lang="zh-CN" altLang="en-US" sz="2000">
                <a:solidFill>
                  <a:prstClr val="black"/>
                </a:solidFill>
                <a:latin typeface="楷体" pitchFamily="49" charset="-122"/>
                <a:ea typeface="楷体" pitchFamily="49" charset="-122"/>
              </a:rPr>
              <a:t>是第一个完成的表格。</a:t>
            </a:r>
            <a:endParaRPr lang="zh-CN" altLang="en-US" sz="2000" dirty="0">
              <a:solidFill>
                <a:prstClr val="black"/>
              </a:solidFill>
              <a:latin typeface="楷体" pitchFamily="49" charset="-122"/>
              <a:ea typeface="楷体" pitchFamily="49" charset="-122"/>
            </a:endParaRPr>
          </a:p>
        </p:txBody>
      </p:sp>
      <p:sp>
        <p:nvSpPr>
          <p:cNvPr id="14" name="矩形 13">
            <a:extLst>
              <a:ext uri="{FF2B5EF4-FFF2-40B4-BE49-F238E27FC236}">
                <a16:creationId xmlns:a16="http://schemas.microsoft.com/office/drawing/2014/main" id="{895CA6D1-1D09-47A9-86F9-CE3ECB496DD1}"/>
              </a:ext>
            </a:extLst>
          </p:cNvPr>
          <p:cNvSpPr/>
          <p:nvPr/>
        </p:nvSpPr>
        <p:spPr>
          <a:xfrm>
            <a:off x="1050417" y="3150055"/>
            <a:ext cx="43204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black"/>
                </a:solidFill>
                <a:latin typeface="楷体" pitchFamily="49" charset="-122"/>
                <a:ea typeface="楷体" pitchFamily="49" charset="-122"/>
              </a:rPr>
              <a:t>ε</a:t>
            </a:r>
            <a:endParaRPr lang="zh-CN" altLang="en-US" sz="2000" dirty="0">
              <a:solidFill>
                <a:prstClr val="black"/>
              </a:solidFill>
              <a:latin typeface="楷体" pitchFamily="49" charset="-122"/>
              <a:ea typeface="楷体" pitchFamily="49" charset="-122"/>
            </a:endParaRPr>
          </a:p>
        </p:txBody>
      </p:sp>
      <p:sp>
        <p:nvSpPr>
          <p:cNvPr id="21" name="矩形 20">
            <a:extLst>
              <a:ext uri="{FF2B5EF4-FFF2-40B4-BE49-F238E27FC236}">
                <a16:creationId xmlns:a16="http://schemas.microsoft.com/office/drawing/2014/main" id="{80F77747-E99E-4C21-B6C0-600A78293DD6}"/>
              </a:ext>
            </a:extLst>
          </p:cNvPr>
          <p:cNvSpPr/>
          <p:nvPr/>
        </p:nvSpPr>
        <p:spPr>
          <a:xfrm>
            <a:off x="3783594" y="3184860"/>
            <a:ext cx="468070" cy="2926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prstClr val="black"/>
                </a:solidFill>
                <a:latin typeface="楷体" pitchFamily="49" charset="-122"/>
                <a:ea typeface="楷体" pitchFamily="49" charset="-122"/>
              </a:rPr>
              <a:t>D</a:t>
            </a:r>
            <a:r>
              <a:rPr lang="en-US" altLang="zh-CN" sz="2000" baseline="-25000">
                <a:solidFill>
                  <a:prstClr val="black"/>
                </a:solidFill>
                <a:latin typeface="楷体" pitchFamily="49" charset="-122"/>
                <a:ea typeface="楷体" pitchFamily="49" charset="-122"/>
              </a:rPr>
              <a:t>1</a:t>
            </a:r>
            <a:endParaRPr lang="zh-CN" altLang="en-US" sz="2000" baseline="-25000" dirty="0">
              <a:solidFill>
                <a:prstClr val="black"/>
              </a:solidFill>
              <a:latin typeface="楷体" pitchFamily="49" charset="-122"/>
              <a:ea typeface="楷体" pitchFamily="49" charset="-122"/>
            </a:endParaRPr>
          </a:p>
        </p:txBody>
      </p:sp>
      <p:sp>
        <p:nvSpPr>
          <p:cNvPr id="22" name="矩形 21">
            <a:extLst>
              <a:ext uri="{FF2B5EF4-FFF2-40B4-BE49-F238E27FC236}">
                <a16:creationId xmlns:a16="http://schemas.microsoft.com/office/drawing/2014/main" id="{40FBC33A-1600-4850-A7E8-16493198F13E}"/>
              </a:ext>
            </a:extLst>
          </p:cNvPr>
          <p:cNvSpPr/>
          <p:nvPr/>
        </p:nvSpPr>
        <p:spPr>
          <a:xfrm>
            <a:off x="4372269" y="2423673"/>
            <a:ext cx="43204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black"/>
                </a:solidFill>
                <a:latin typeface="楷体" pitchFamily="49" charset="-122"/>
                <a:ea typeface="楷体" pitchFamily="49" charset="-122"/>
              </a:rPr>
              <a:t>D</a:t>
            </a:r>
            <a:endParaRPr lang="zh-CN" altLang="en-US" sz="2000" baseline="-25000" dirty="0">
              <a:solidFill>
                <a:prstClr val="black"/>
              </a:solidFill>
              <a:latin typeface="楷体" pitchFamily="49" charset="-122"/>
              <a:ea typeface="楷体" pitchFamily="49" charset="-122"/>
            </a:endParaRPr>
          </a:p>
        </p:txBody>
      </p:sp>
      <p:cxnSp>
        <p:nvCxnSpPr>
          <p:cNvPr id="29" name="直接连接符 28">
            <a:extLst>
              <a:ext uri="{FF2B5EF4-FFF2-40B4-BE49-F238E27FC236}">
                <a16:creationId xmlns:a16="http://schemas.microsoft.com/office/drawing/2014/main" id="{FAC6E3EF-9242-453E-BD36-196E4225DCDC}"/>
              </a:ext>
            </a:extLst>
          </p:cNvPr>
          <p:cNvCxnSpPr/>
          <p:nvPr/>
        </p:nvCxnSpPr>
        <p:spPr>
          <a:xfrm rot="5400000">
            <a:off x="4396241" y="3010192"/>
            <a:ext cx="36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BDD7C0F0-97E9-414E-A028-CDCE8B2EA8E2}"/>
              </a:ext>
            </a:extLst>
          </p:cNvPr>
          <p:cNvCxnSpPr/>
          <p:nvPr/>
        </p:nvCxnSpPr>
        <p:spPr>
          <a:xfrm rot="5400000">
            <a:off x="1086441" y="3019710"/>
            <a:ext cx="36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59A81B87-B37E-40AA-A85A-9EF00FE3236D}"/>
              </a:ext>
            </a:extLst>
          </p:cNvPr>
          <p:cNvSpPr/>
          <p:nvPr/>
        </p:nvSpPr>
        <p:spPr>
          <a:xfrm>
            <a:off x="2732889" y="1786095"/>
            <a:ext cx="43204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black"/>
                </a:solidFill>
                <a:latin typeface="楷体" pitchFamily="49" charset="-122"/>
                <a:ea typeface="楷体" pitchFamily="49" charset="-122"/>
              </a:rPr>
              <a:t>P</a:t>
            </a:r>
            <a:endParaRPr lang="zh-CN" altLang="en-US" sz="2000" dirty="0">
              <a:solidFill>
                <a:prstClr val="black"/>
              </a:solidFill>
              <a:latin typeface="楷体" pitchFamily="49" charset="-122"/>
              <a:ea typeface="楷体" pitchFamily="49" charset="-122"/>
            </a:endParaRPr>
          </a:p>
        </p:txBody>
      </p:sp>
      <p:sp>
        <p:nvSpPr>
          <p:cNvPr id="33" name="矩形 32">
            <a:extLst>
              <a:ext uri="{FF2B5EF4-FFF2-40B4-BE49-F238E27FC236}">
                <a16:creationId xmlns:a16="http://schemas.microsoft.com/office/drawing/2014/main" id="{1A85165A-CCB0-496A-B976-8C25BE76F704}"/>
              </a:ext>
            </a:extLst>
          </p:cNvPr>
          <p:cNvSpPr/>
          <p:nvPr/>
        </p:nvSpPr>
        <p:spPr>
          <a:xfrm>
            <a:off x="1050417" y="2470171"/>
            <a:ext cx="43204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black"/>
                </a:solidFill>
                <a:latin typeface="楷体" pitchFamily="49" charset="-122"/>
                <a:ea typeface="楷体" pitchFamily="49" charset="-122"/>
              </a:rPr>
              <a:t>M</a:t>
            </a:r>
            <a:endParaRPr lang="zh-CN" altLang="en-US" sz="2000" dirty="0">
              <a:solidFill>
                <a:prstClr val="black"/>
              </a:solidFill>
              <a:latin typeface="楷体" pitchFamily="49" charset="-122"/>
              <a:ea typeface="楷体" pitchFamily="49" charset="-122"/>
            </a:endParaRPr>
          </a:p>
        </p:txBody>
      </p:sp>
      <p:cxnSp>
        <p:nvCxnSpPr>
          <p:cNvPr id="39" name="直接连接符 38">
            <a:extLst>
              <a:ext uri="{FF2B5EF4-FFF2-40B4-BE49-F238E27FC236}">
                <a16:creationId xmlns:a16="http://schemas.microsoft.com/office/drawing/2014/main" id="{7647F3C1-FA79-4723-89D7-3F746A6ADF55}"/>
              </a:ext>
            </a:extLst>
          </p:cNvPr>
          <p:cNvCxnSpPr/>
          <p:nvPr/>
        </p:nvCxnSpPr>
        <p:spPr>
          <a:xfrm flipV="1">
            <a:off x="1379977" y="2046713"/>
            <a:ext cx="1396800" cy="561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18EF4EB5-8352-46E4-BD6C-4A50CF300852}"/>
              </a:ext>
            </a:extLst>
          </p:cNvPr>
          <p:cNvCxnSpPr/>
          <p:nvPr/>
        </p:nvCxnSpPr>
        <p:spPr>
          <a:xfrm flipH="1" flipV="1">
            <a:off x="3044545" y="2042471"/>
            <a:ext cx="1396748" cy="5612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EB5A8BE8-4AB3-4BC0-A1FB-D74ED235F408}"/>
              </a:ext>
            </a:extLst>
          </p:cNvPr>
          <p:cNvCxnSpPr/>
          <p:nvPr/>
        </p:nvCxnSpPr>
        <p:spPr>
          <a:xfrm rot="5400000">
            <a:off x="3801037" y="3722291"/>
            <a:ext cx="36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DD6A14CD-7D62-4C20-A8F1-5546112C9449}"/>
              </a:ext>
            </a:extLst>
          </p:cNvPr>
          <p:cNvCxnSpPr>
            <a:cxnSpLocks/>
          </p:cNvCxnSpPr>
          <p:nvPr/>
        </p:nvCxnSpPr>
        <p:spPr>
          <a:xfrm flipV="1">
            <a:off x="3983308" y="2815010"/>
            <a:ext cx="529063" cy="364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6DBBAC7F-906B-4EA2-8C23-D030874E321D}"/>
              </a:ext>
            </a:extLst>
          </p:cNvPr>
          <p:cNvCxnSpPr>
            <a:cxnSpLocks/>
          </p:cNvCxnSpPr>
          <p:nvPr/>
        </p:nvCxnSpPr>
        <p:spPr>
          <a:xfrm flipH="1" flipV="1">
            <a:off x="4639480" y="2821511"/>
            <a:ext cx="529200" cy="363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矩形 56">
            <a:extLst>
              <a:ext uri="{FF2B5EF4-FFF2-40B4-BE49-F238E27FC236}">
                <a16:creationId xmlns:a16="http://schemas.microsoft.com/office/drawing/2014/main" id="{E4D0A2FD-2C9F-42C6-A30F-8E53378E5632}"/>
              </a:ext>
            </a:extLst>
          </p:cNvPr>
          <p:cNvSpPr/>
          <p:nvPr/>
        </p:nvSpPr>
        <p:spPr>
          <a:xfrm>
            <a:off x="985186" y="4130899"/>
            <a:ext cx="2041882" cy="135057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a:solidFill>
                  <a:srgbClr val="FF0000"/>
                </a:solidFill>
                <a:latin typeface="楷体" pitchFamily="49" charset="-122"/>
                <a:ea typeface="楷体" pitchFamily="49" charset="-122"/>
              </a:rPr>
              <a:t>p</a:t>
            </a:r>
            <a:r>
              <a:rPr lang="en-US" altLang="zh-CN" sz="2000" baseline="-25000">
                <a:solidFill>
                  <a:srgbClr val="FF0000"/>
                </a:solidFill>
                <a:latin typeface="楷体" pitchFamily="49" charset="-122"/>
                <a:ea typeface="楷体" pitchFamily="49" charset="-122"/>
              </a:rPr>
              <a:t>1</a:t>
            </a:r>
            <a:r>
              <a:rPr lang="zh-CN" altLang="en-US" sz="2000">
                <a:solidFill>
                  <a:srgbClr val="FF0000"/>
                </a:solidFill>
                <a:latin typeface="楷体" pitchFamily="49" charset="-122"/>
                <a:ea typeface="楷体" pitchFamily="49" charset="-122"/>
              </a:rPr>
              <a:t>：</a:t>
            </a:r>
            <a:r>
              <a:rPr lang="en-US" altLang="zh-CN" sz="2000">
                <a:solidFill>
                  <a:srgbClr val="FF0000"/>
                </a:solidFill>
                <a:latin typeface="楷体" pitchFamily="49" charset="-122"/>
                <a:ea typeface="楷体" pitchFamily="49" charset="-122"/>
              </a:rPr>
              <a:t>readarray</a:t>
            </a:r>
          </a:p>
          <a:p>
            <a:r>
              <a:rPr lang="en-US" altLang="zh-CN" sz="2000">
                <a:solidFill>
                  <a:srgbClr val="FF0000"/>
                </a:solidFill>
                <a:latin typeface="楷体" pitchFamily="49" charset="-122"/>
                <a:ea typeface="楷体" pitchFamily="49" charset="-122"/>
              </a:rPr>
              <a:t>p</a:t>
            </a:r>
            <a:r>
              <a:rPr lang="en-US" altLang="zh-CN" sz="2000" baseline="-25000">
                <a:solidFill>
                  <a:srgbClr val="FF0000"/>
                </a:solidFill>
                <a:latin typeface="楷体" pitchFamily="49" charset="-122"/>
                <a:ea typeface="楷体" pitchFamily="49" charset="-122"/>
              </a:rPr>
              <a:t>2</a:t>
            </a:r>
            <a:r>
              <a:rPr lang="zh-CN" altLang="en-US" sz="2000">
                <a:solidFill>
                  <a:srgbClr val="FF0000"/>
                </a:solidFill>
                <a:latin typeface="楷体" pitchFamily="49" charset="-122"/>
                <a:ea typeface="楷体" pitchFamily="49" charset="-122"/>
              </a:rPr>
              <a:t>：</a:t>
            </a:r>
            <a:r>
              <a:rPr lang="en-US" altLang="zh-CN" sz="2000">
                <a:solidFill>
                  <a:srgbClr val="FF0000"/>
                </a:solidFill>
                <a:latin typeface="楷体" pitchFamily="49" charset="-122"/>
                <a:ea typeface="楷体" pitchFamily="49" charset="-122"/>
              </a:rPr>
              <a:t>exchange</a:t>
            </a:r>
          </a:p>
          <a:p>
            <a:r>
              <a:rPr lang="en-US" altLang="zh-CN" sz="2000">
                <a:solidFill>
                  <a:srgbClr val="FF0000"/>
                </a:solidFill>
                <a:latin typeface="楷体" pitchFamily="49" charset="-122"/>
                <a:ea typeface="楷体" pitchFamily="49" charset="-122"/>
              </a:rPr>
              <a:t>p</a:t>
            </a:r>
            <a:r>
              <a:rPr lang="en-US" altLang="zh-CN" sz="2000" baseline="-25000">
                <a:solidFill>
                  <a:srgbClr val="FF0000"/>
                </a:solidFill>
                <a:latin typeface="楷体" pitchFamily="49" charset="-122"/>
                <a:ea typeface="楷体" pitchFamily="49" charset="-122"/>
              </a:rPr>
              <a:t>3</a:t>
            </a:r>
            <a:r>
              <a:rPr lang="zh-CN" altLang="en-US" sz="2000">
                <a:solidFill>
                  <a:srgbClr val="FF0000"/>
                </a:solidFill>
                <a:latin typeface="楷体" pitchFamily="49" charset="-122"/>
                <a:ea typeface="楷体" pitchFamily="49" charset="-122"/>
              </a:rPr>
              <a:t>：</a:t>
            </a:r>
            <a:r>
              <a:rPr lang="en-US" altLang="zh-CN" sz="2000">
                <a:solidFill>
                  <a:srgbClr val="FF0000"/>
                </a:solidFill>
                <a:latin typeface="楷体" pitchFamily="49" charset="-122"/>
                <a:ea typeface="楷体" pitchFamily="49" charset="-122"/>
              </a:rPr>
              <a:t>quicksort</a:t>
            </a:r>
          </a:p>
          <a:p>
            <a:r>
              <a:rPr lang="en-US" altLang="zh-CN" sz="2000">
                <a:solidFill>
                  <a:srgbClr val="0033CC"/>
                </a:solidFill>
                <a:latin typeface="楷体" pitchFamily="49" charset="-122"/>
                <a:ea typeface="楷体" pitchFamily="49" charset="-122"/>
              </a:rPr>
              <a:t>p</a:t>
            </a:r>
            <a:r>
              <a:rPr lang="en-US" altLang="zh-CN" sz="2000" baseline="-25000">
                <a:solidFill>
                  <a:srgbClr val="0033CC"/>
                </a:solidFill>
                <a:latin typeface="楷体" pitchFamily="49" charset="-122"/>
                <a:ea typeface="楷体" pitchFamily="49" charset="-122"/>
              </a:rPr>
              <a:t>31</a:t>
            </a:r>
            <a:r>
              <a:rPr lang="zh-CN" altLang="en-US" sz="2000">
                <a:solidFill>
                  <a:srgbClr val="0033CC"/>
                </a:solidFill>
                <a:latin typeface="楷体" pitchFamily="49" charset="-122"/>
                <a:ea typeface="楷体" pitchFamily="49" charset="-122"/>
              </a:rPr>
              <a:t>：</a:t>
            </a:r>
            <a:r>
              <a:rPr lang="en-US" altLang="zh-CN" sz="2000">
                <a:solidFill>
                  <a:srgbClr val="0033CC"/>
                </a:solidFill>
                <a:latin typeface="楷体" pitchFamily="49" charset="-122"/>
                <a:ea typeface="楷体" pitchFamily="49" charset="-122"/>
              </a:rPr>
              <a:t>partition</a:t>
            </a:r>
            <a:endParaRPr lang="zh-CN" altLang="en-US" sz="2000" dirty="0">
              <a:solidFill>
                <a:srgbClr val="0033CC"/>
              </a:solidFill>
              <a:latin typeface="楷体" pitchFamily="49" charset="-122"/>
              <a:ea typeface="楷体" pitchFamily="49" charset="-122"/>
            </a:endParaRPr>
          </a:p>
        </p:txBody>
      </p:sp>
      <p:grpSp>
        <p:nvGrpSpPr>
          <p:cNvPr id="5" name="组合 4">
            <a:extLst>
              <a:ext uri="{FF2B5EF4-FFF2-40B4-BE49-F238E27FC236}">
                <a16:creationId xmlns:a16="http://schemas.microsoft.com/office/drawing/2014/main" id="{9234C831-07F6-4138-8B90-B74693F88EA0}"/>
              </a:ext>
            </a:extLst>
          </p:cNvPr>
          <p:cNvGrpSpPr/>
          <p:nvPr/>
        </p:nvGrpSpPr>
        <p:grpSpPr>
          <a:xfrm>
            <a:off x="4637393" y="3546250"/>
            <a:ext cx="1566126" cy="1952980"/>
            <a:chOff x="5789776" y="3268978"/>
            <a:chExt cx="1566126" cy="1952980"/>
          </a:xfrm>
        </p:grpSpPr>
        <p:cxnSp>
          <p:nvCxnSpPr>
            <p:cNvPr id="45" name="直接连接符 44">
              <a:extLst>
                <a:ext uri="{FF2B5EF4-FFF2-40B4-BE49-F238E27FC236}">
                  <a16:creationId xmlns:a16="http://schemas.microsoft.com/office/drawing/2014/main" id="{26AE8E44-4C86-4AFF-8BD9-620FA394FD06}"/>
                </a:ext>
              </a:extLst>
            </p:cNvPr>
            <p:cNvCxnSpPr>
              <a:cxnSpLocks/>
            </p:cNvCxnSpPr>
            <p:nvPr/>
          </p:nvCxnSpPr>
          <p:spPr>
            <a:xfrm flipV="1">
              <a:off x="6141575" y="3268978"/>
              <a:ext cx="172377" cy="3604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矩形 46">
              <a:extLst>
                <a:ext uri="{FF2B5EF4-FFF2-40B4-BE49-F238E27FC236}">
                  <a16:creationId xmlns:a16="http://schemas.microsoft.com/office/drawing/2014/main" id="{38F1EEE6-9E3F-4071-93AC-2BE2E0F353B1}"/>
                </a:ext>
              </a:extLst>
            </p:cNvPr>
            <p:cNvSpPr/>
            <p:nvPr/>
          </p:nvSpPr>
          <p:spPr>
            <a:xfrm>
              <a:off x="5789776" y="3553239"/>
              <a:ext cx="1177038" cy="366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prstClr val="black"/>
                  </a:solidFill>
                  <a:latin typeface="楷体" pitchFamily="49" charset="-122"/>
                  <a:ea typeface="楷体" pitchFamily="49" charset="-122"/>
                </a:rPr>
                <a:t>D</a:t>
              </a:r>
              <a:r>
                <a:rPr lang="en-US" altLang="zh-CN" sz="2000" baseline="-25000">
                  <a:solidFill>
                    <a:prstClr val="black"/>
                  </a:solidFill>
                  <a:latin typeface="楷体" pitchFamily="49" charset="-122"/>
                  <a:ea typeface="楷体" pitchFamily="49" charset="-122"/>
                </a:rPr>
                <a:t>2</a:t>
              </a:r>
              <a:r>
                <a:rPr lang="en-US" altLang="zh-CN" sz="2000">
                  <a:solidFill>
                    <a:prstClr val="black"/>
                  </a:solidFill>
                  <a:latin typeface="楷体" pitchFamily="49" charset="-122"/>
                  <a:ea typeface="楷体" pitchFamily="49" charset="-122"/>
                </a:rPr>
                <a:t> ; D</a:t>
              </a:r>
              <a:r>
                <a:rPr lang="en-US" altLang="zh-CN" sz="2000" baseline="-25000">
                  <a:solidFill>
                    <a:prstClr val="black"/>
                  </a:solidFill>
                  <a:latin typeface="楷体" pitchFamily="49" charset="-122"/>
                  <a:ea typeface="楷体" pitchFamily="49" charset="-122"/>
                </a:rPr>
                <a:t>3</a:t>
              </a:r>
              <a:endParaRPr lang="zh-CN" altLang="en-US" sz="2000" baseline="-25000" dirty="0">
                <a:solidFill>
                  <a:prstClr val="black"/>
                </a:solidFill>
                <a:latin typeface="楷体" pitchFamily="49" charset="-122"/>
                <a:ea typeface="楷体" pitchFamily="49" charset="-122"/>
              </a:endParaRPr>
            </a:p>
          </p:txBody>
        </p:sp>
        <p:cxnSp>
          <p:nvCxnSpPr>
            <p:cNvPr id="49" name="直接连接符 48">
              <a:extLst>
                <a:ext uri="{FF2B5EF4-FFF2-40B4-BE49-F238E27FC236}">
                  <a16:creationId xmlns:a16="http://schemas.microsoft.com/office/drawing/2014/main" id="{BDDA7C3D-727C-498C-9F60-9AFD1AC1ACD6}"/>
                </a:ext>
              </a:extLst>
            </p:cNvPr>
            <p:cNvCxnSpPr>
              <a:cxnSpLocks/>
            </p:cNvCxnSpPr>
            <p:nvPr/>
          </p:nvCxnSpPr>
          <p:spPr>
            <a:xfrm flipH="1" flipV="1">
              <a:off x="6385895" y="3268978"/>
              <a:ext cx="172800" cy="36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1853ABDB-364B-4A32-810C-B542CC4E3D85}"/>
                </a:ext>
              </a:extLst>
            </p:cNvPr>
            <p:cNvCxnSpPr/>
            <p:nvPr/>
          </p:nvCxnSpPr>
          <p:spPr>
            <a:xfrm rot="5400000">
              <a:off x="6174082" y="3452180"/>
              <a:ext cx="36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矩形 58">
              <a:extLst>
                <a:ext uri="{FF2B5EF4-FFF2-40B4-BE49-F238E27FC236}">
                  <a16:creationId xmlns:a16="http://schemas.microsoft.com/office/drawing/2014/main" id="{3E8EE44F-3227-424D-82DD-691492998D0A}"/>
                </a:ext>
              </a:extLst>
            </p:cNvPr>
            <p:cNvSpPr/>
            <p:nvPr/>
          </p:nvSpPr>
          <p:spPr>
            <a:xfrm>
              <a:off x="6800377" y="4233235"/>
              <a:ext cx="555525" cy="3607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prstClr val="black"/>
                  </a:solidFill>
                  <a:latin typeface="楷体" pitchFamily="49" charset="-122"/>
                  <a:ea typeface="楷体" pitchFamily="49" charset="-122"/>
                </a:rPr>
                <a:t>D</a:t>
              </a:r>
              <a:r>
                <a:rPr lang="en-US" altLang="zh-CN" sz="2000" baseline="-25000">
                  <a:solidFill>
                    <a:prstClr val="black"/>
                  </a:solidFill>
                  <a:latin typeface="楷体" pitchFamily="49" charset="-122"/>
                  <a:ea typeface="楷体" pitchFamily="49" charset="-122"/>
                </a:rPr>
                <a:t>31</a:t>
              </a:r>
              <a:endParaRPr lang="zh-CN" altLang="en-US" sz="2000" baseline="-25000" dirty="0">
                <a:solidFill>
                  <a:prstClr val="black"/>
                </a:solidFill>
                <a:latin typeface="楷体" pitchFamily="49" charset="-122"/>
                <a:ea typeface="楷体" pitchFamily="49" charset="-122"/>
              </a:endParaRPr>
            </a:p>
          </p:txBody>
        </p:sp>
        <p:cxnSp>
          <p:nvCxnSpPr>
            <p:cNvPr id="60" name="直接连接符 59">
              <a:extLst>
                <a:ext uri="{FF2B5EF4-FFF2-40B4-BE49-F238E27FC236}">
                  <a16:creationId xmlns:a16="http://schemas.microsoft.com/office/drawing/2014/main" id="{4495D26D-466A-47A3-921A-5A221164F6B9}"/>
                </a:ext>
              </a:extLst>
            </p:cNvPr>
            <p:cNvCxnSpPr/>
            <p:nvPr/>
          </p:nvCxnSpPr>
          <p:spPr>
            <a:xfrm rot="5400000">
              <a:off x="5855809" y="4104295"/>
              <a:ext cx="36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矩形 60">
              <a:extLst>
                <a:ext uri="{FF2B5EF4-FFF2-40B4-BE49-F238E27FC236}">
                  <a16:creationId xmlns:a16="http://schemas.microsoft.com/office/drawing/2014/main" id="{0966CEC0-2046-4994-B949-400EBF4B75C1}"/>
                </a:ext>
              </a:extLst>
            </p:cNvPr>
            <p:cNvSpPr/>
            <p:nvPr/>
          </p:nvSpPr>
          <p:spPr>
            <a:xfrm>
              <a:off x="5808505" y="4168874"/>
              <a:ext cx="545577"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FF0000"/>
                  </a:solidFill>
                  <a:latin typeface="楷体" pitchFamily="49" charset="-122"/>
                  <a:ea typeface="楷体" pitchFamily="49" charset="-122"/>
                </a:rPr>
                <a:t>p</a:t>
              </a:r>
              <a:r>
                <a:rPr lang="en-US" altLang="zh-CN" sz="2000" baseline="-25000">
                  <a:solidFill>
                    <a:srgbClr val="FF0000"/>
                  </a:solidFill>
                  <a:latin typeface="楷体" pitchFamily="49" charset="-122"/>
                  <a:ea typeface="楷体" pitchFamily="49" charset="-122"/>
                </a:rPr>
                <a:t>2</a:t>
              </a:r>
              <a:r>
                <a:rPr lang="en-US" altLang="zh-CN" sz="2000">
                  <a:solidFill>
                    <a:srgbClr val="FF0000"/>
                  </a:solidFill>
                  <a:latin typeface="楷体" pitchFamily="49" charset="-122"/>
                  <a:ea typeface="楷体" pitchFamily="49" charset="-122"/>
                </a:rPr>
                <a:t> </a:t>
              </a:r>
              <a:endParaRPr lang="zh-CN" altLang="en-US" sz="2000" baseline="-25000" dirty="0">
                <a:solidFill>
                  <a:srgbClr val="FF0000"/>
                </a:solidFill>
                <a:latin typeface="楷体" pitchFamily="49" charset="-122"/>
                <a:ea typeface="楷体" pitchFamily="49" charset="-122"/>
              </a:endParaRPr>
            </a:p>
          </p:txBody>
        </p:sp>
        <p:cxnSp>
          <p:nvCxnSpPr>
            <p:cNvPr id="62" name="直接连接符 61">
              <a:extLst>
                <a:ext uri="{FF2B5EF4-FFF2-40B4-BE49-F238E27FC236}">
                  <a16:creationId xmlns:a16="http://schemas.microsoft.com/office/drawing/2014/main" id="{BC9F51FC-E24B-4887-A6F6-34EAAB2174EE}"/>
                </a:ext>
              </a:extLst>
            </p:cNvPr>
            <p:cNvCxnSpPr/>
            <p:nvPr/>
          </p:nvCxnSpPr>
          <p:spPr>
            <a:xfrm rot="5400000">
              <a:off x="6450162" y="4117538"/>
              <a:ext cx="36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矩形 62">
              <a:extLst>
                <a:ext uri="{FF2B5EF4-FFF2-40B4-BE49-F238E27FC236}">
                  <a16:creationId xmlns:a16="http://schemas.microsoft.com/office/drawing/2014/main" id="{E34E95E6-C878-4C37-9997-C9F086F68E50}"/>
                </a:ext>
              </a:extLst>
            </p:cNvPr>
            <p:cNvSpPr/>
            <p:nvPr/>
          </p:nvSpPr>
          <p:spPr>
            <a:xfrm>
              <a:off x="6402858" y="4182117"/>
              <a:ext cx="545577"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FF0000"/>
                  </a:solidFill>
                  <a:latin typeface="楷体" pitchFamily="49" charset="-122"/>
                  <a:ea typeface="楷体" pitchFamily="49" charset="-122"/>
                </a:rPr>
                <a:t>p</a:t>
              </a:r>
              <a:r>
                <a:rPr lang="en-US" altLang="zh-CN" sz="2000" baseline="-25000">
                  <a:solidFill>
                    <a:srgbClr val="FF0000"/>
                  </a:solidFill>
                  <a:latin typeface="楷体" pitchFamily="49" charset="-122"/>
                  <a:ea typeface="楷体" pitchFamily="49" charset="-122"/>
                </a:rPr>
                <a:t>3</a:t>
              </a:r>
              <a:r>
                <a:rPr lang="en-US" altLang="zh-CN" sz="2000">
                  <a:solidFill>
                    <a:srgbClr val="FF0000"/>
                  </a:solidFill>
                  <a:latin typeface="楷体" pitchFamily="49" charset="-122"/>
                  <a:ea typeface="楷体" pitchFamily="49" charset="-122"/>
                </a:rPr>
                <a:t> </a:t>
              </a:r>
              <a:endParaRPr lang="zh-CN" altLang="en-US" sz="2000" baseline="-25000" dirty="0">
                <a:solidFill>
                  <a:srgbClr val="FF0000"/>
                </a:solidFill>
                <a:latin typeface="楷体" pitchFamily="49" charset="-122"/>
                <a:ea typeface="楷体" pitchFamily="49" charset="-122"/>
              </a:endParaRPr>
            </a:p>
          </p:txBody>
        </p:sp>
        <p:cxnSp>
          <p:nvCxnSpPr>
            <p:cNvPr id="65" name="直接连接符 64">
              <a:extLst>
                <a:ext uri="{FF2B5EF4-FFF2-40B4-BE49-F238E27FC236}">
                  <a16:creationId xmlns:a16="http://schemas.microsoft.com/office/drawing/2014/main" id="{4A020DB5-4A8A-4D88-A994-3DDBF6F3198C}"/>
                </a:ext>
              </a:extLst>
            </p:cNvPr>
            <p:cNvCxnSpPr>
              <a:cxnSpLocks/>
            </p:cNvCxnSpPr>
            <p:nvPr/>
          </p:nvCxnSpPr>
          <p:spPr>
            <a:xfrm flipH="1" flipV="1">
              <a:off x="6764053" y="3933168"/>
              <a:ext cx="172800" cy="36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E9C5DA3F-6517-4373-83E8-0E21094ADFA5}"/>
                </a:ext>
              </a:extLst>
            </p:cNvPr>
            <p:cNvCxnSpPr/>
            <p:nvPr/>
          </p:nvCxnSpPr>
          <p:spPr>
            <a:xfrm rot="5400000">
              <a:off x="6808417" y="4786210"/>
              <a:ext cx="36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矩形 66">
              <a:extLst>
                <a:ext uri="{FF2B5EF4-FFF2-40B4-BE49-F238E27FC236}">
                  <a16:creationId xmlns:a16="http://schemas.microsoft.com/office/drawing/2014/main" id="{6C389577-FA89-43C7-BBFD-171E85EAF4C2}"/>
                </a:ext>
              </a:extLst>
            </p:cNvPr>
            <p:cNvSpPr/>
            <p:nvPr/>
          </p:nvSpPr>
          <p:spPr>
            <a:xfrm>
              <a:off x="6757910" y="4861918"/>
              <a:ext cx="545577"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33CC"/>
                  </a:solidFill>
                  <a:latin typeface="楷体" pitchFamily="49" charset="-122"/>
                  <a:ea typeface="楷体" pitchFamily="49" charset="-122"/>
                </a:rPr>
                <a:t>p</a:t>
              </a:r>
              <a:r>
                <a:rPr lang="en-US" altLang="zh-CN" sz="2000" baseline="-25000">
                  <a:solidFill>
                    <a:srgbClr val="0033CC"/>
                  </a:solidFill>
                  <a:latin typeface="楷体" pitchFamily="49" charset="-122"/>
                  <a:ea typeface="楷体" pitchFamily="49" charset="-122"/>
                </a:rPr>
                <a:t>31</a:t>
              </a:r>
              <a:r>
                <a:rPr lang="en-US" altLang="zh-CN" sz="2000">
                  <a:solidFill>
                    <a:srgbClr val="0033CC"/>
                  </a:solidFill>
                  <a:latin typeface="楷体" pitchFamily="49" charset="-122"/>
                  <a:ea typeface="楷体" pitchFamily="49" charset="-122"/>
                </a:rPr>
                <a:t> </a:t>
              </a:r>
              <a:endParaRPr lang="zh-CN" altLang="en-US" sz="2000" baseline="-25000" dirty="0">
                <a:solidFill>
                  <a:srgbClr val="0033CC"/>
                </a:solidFill>
                <a:latin typeface="楷体" pitchFamily="49" charset="-122"/>
                <a:ea typeface="楷体" pitchFamily="49" charset="-122"/>
              </a:endParaRPr>
            </a:p>
          </p:txBody>
        </p:sp>
      </p:grpSp>
      <p:sp>
        <p:nvSpPr>
          <p:cNvPr id="69" name="矩形 68">
            <a:extLst>
              <a:ext uri="{FF2B5EF4-FFF2-40B4-BE49-F238E27FC236}">
                <a16:creationId xmlns:a16="http://schemas.microsoft.com/office/drawing/2014/main" id="{EE320D68-8DA5-4032-A8AE-D9A84CD0B79A}"/>
              </a:ext>
            </a:extLst>
          </p:cNvPr>
          <p:cNvSpPr/>
          <p:nvPr/>
        </p:nvSpPr>
        <p:spPr>
          <a:xfrm>
            <a:off x="3514452" y="3516315"/>
            <a:ext cx="472257" cy="3199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rgbClr val="C00000"/>
                </a:solidFill>
                <a:latin typeface="楷体" pitchFamily="49" charset="-122"/>
                <a:ea typeface="楷体" pitchFamily="49" charset="-122"/>
              </a:rPr>
              <a:t>①</a:t>
            </a:r>
            <a:endParaRPr lang="zh-CN" altLang="en-US" dirty="0">
              <a:solidFill>
                <a:srgbClr val="C00000"/>
              </a:solidFill>
              <a:latin typeface="楷体" pitchFamily="49" charset="-122"/>
              <a:ea typeface="楷体" pitchFamily="49" charset="-122"/>
            </a:endParaRPr>
          </a:p>
        </p:txBody>
      </p:sp>
      <p:sp>
        <p:nvSpPr>
          <p:cNvPr id="70" name="矩形 69">
            <a:extLst>
              <a:ext uri="{FF2B5EF4-FFF2-40B4-BE49-F238E27FC236}">
                <a16:creationId xmlns:a16="http://schemas.microsoft.com/office/drawing/2014/main" id="{352D35D9-8C31-440D-9F88-4B44B1C0F4E4}"/>
              </a:ext>
            </a:extLst>
          </p:cNvPr>
          <p:cNvSpPr/>
          <p:nvPr/>
        </p:nvSpPr>
        <p:spPr>
          <a:xfrm>
            <a:off x="4456653" y="4175929"/>
            <a:ext cx="472257" cy="3199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rgbClr val="C00000"/>
                </a:solidFill>
                <a:latin typeface="楷体" pitchFamily="49" charset="-122"/>
                <a:ea typeface="楷体" pitchFamily="49" charset="-122"/>
              </a:rPr>
              <a:t>②</a:t>
            </a:r>
            <a:endParaRPr lang="zh-CN" altLang="en-US" dirty="0">
              <a:solidFill>
                <a:srgbClr val="C00000"/>
              </a:solidFill>
              <a:latin typeface="楷体" pitchFamily="49" charset="-122"/>
              <a:ea typeface="楷体" pitchFamily="49" charset="-122"/>
            </a:endParaRPr>
          </a:p>
        </p:txBody>
      </p:sp>
      <p:sp>
        <p:nvSpPr>
          <p:cNvPr id="71" name="矩形 70">
            <a:extLst>
              <a:ext uri="{FF2B5EF4-FFF2-40B4-BE49-F238E27FC236}">
                <a16:creationId xmlns:a16="http://schemas.microsoft.com/office/drawing/2014/main" id="{0CB4EDF8-8186-45F9-A2F5-9D2BB162FFD6}"/>
              </a:ext>
            </a:extLst>
          </p:cNvPr>
          <p:cNvSpPr/>
          <p:nvPr/>
        </p:nvSpPr>
        <p:spPr>
          <a:xfrm>
            <a:off x="5784470" y="4932131"/>
            <a:ext cx="472257" cy="3199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rgbClr val="C00000"/>
                </a:solidFill>
                <a:latin typeface="楷体" pitchFamily="49" charset="-122"/>
                <a:ea typeface="楷体" pitchFamily="49" charset="-122"/>
              </a:rPr>
              <a:t>③</a:t>
            </a:r>
            <a:endParaRPr lang="zh-CN" altLang="en-US" dirty="0">
              <a:solidFill>
                <a:srgbClr val="C00000"/>
              </a:solidFill>
              <a:latin typeface="楷体" pitchFamily="49" charset="-122"/>
              <a:ea typeface="楷体" pitchFamily="49" charset="-122"/>
            </a:endParaRPr>
          </a:p>
        </p:txBody>
      </p:sp>
      <p:sp>
        <p:nvSpPr>
          <p:cNvPr id="72" name="矩形 71">
            <a:extLst>
              <a:ext uri="{FF2B5EF4-FFF2-40B4-BE49-F238E27FC236}">
                <a16:creationId xmlns:a16="http://schemas.microsoft.com/office/drawing/2014/main" id="{45207E65-8779-4CE2-99CE-35EF72598E69}"/>
              </a:ext>
            </a:extLst>
          </p:cNvPr>
          <p:cNvSpPr/>
          <p:nvPr/>
        </p:nvSpPr>
        <p:spPr>
          <a:xfrm>
            <a:off x="5072468" y="4254722"/>
            <a:ext cx="472257" cy="3199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rgbClr val="C00000"/>
                </a:solidFill>
                <a:latin typeface="楷体" pitchFamily="49" charset="-122"/>
                <a:ea typeface="楷体" pitchFamily="49" charset="-122"/>
              </a:rPr>
              <a:t>④</a:t>
            </a:r>
            <a:endParaRPr lang="zh-CN" altLang="en-US" dirty="0">
              <a:solidFill>
                <a:srgbClr val="C00000"/>
              </a:solidFill>
              <a:latin typeface="楷体" pitchFamily="49" charset="-122"/>
              <a:ea typeface="楷体" pitchFamily="49" charset="-122"/>
            </a:endParaRPr>
          </a:p>
        </p:txBody>
      </p:sp>
      <p:sp>
        <p:nvSpPr>
          <p:cNvPr id="73" name="矩形 72">
            <a:extLst>
              <a:ext uri="{FF2B5EF4-FFF2-40B4-BE49-F238E27FC236}">
                <a16:creationId xmlns:a16="http://schemas.microsoft.com/office/drawing/2014/main" id="{A14E70D9-0C80-4EDB-AAC1-ECFF2790635C}"/>
              </a:ext>
            </a:extLst>
          </p:cNvPr>
          <p:cNvSpPr/>
          <p:nvPr/>
        </p:nvSpPr>
        <p:spPr>
          <a:xfrm>
            <a:off x="3793245" y="1816484"/>
            <a:ext cx="472257" cy="3199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rgbClr val="C00000"/>
                </a:solidFill>
                <a:latin typeface="楷体" pitchFamily="49" charset="-122"/>
                <a:ea typeface="楷体" pitchFamily="49" charset="-122"/>
              </a:rPr>
              <a:t>⑤</a:t>
            </a:r>
            <a:endParaRPr lang="zh-CN" altLang="en-US" dirty="0">
              <a:solidFill>
                <a:srgbClr val="C00000"/>
              </a:solidFill>
              <a:latin typeface="楷体" pitchFamily="49" charset="-122"/>
              <a:ea typeface="楷体" pitchFamily="49" charset="-122"/>
            </a:endParaRPr>
          </a:p>
        </p:txBody>
      </p:sp>
      <p:sp>
        <p:nvSpPr>
          <p:cNvPr id="75" name="任意多边形: 形状 74">
            <a:extLst>
              <a:ext uri="{FF2B5EF4-FFF2-40B4-BE49-F238E27FC236}">
                <a16:creationId xmlns:a16="http://schemas.microsoft.com/office/drawing/2014/main" id="{3A80EB64-B6CA-4523-BE3F-CEA4DBCCC5AF}"/>
              </a:ext>
            </a:extLst>
          </p:cNvPr>
          <p:cNvSpPr/>
          <p:nvPr/>
        </p:nvSpPr>
        <p:spPr>
          <a:xfrm>
            <a:off x="5724367" y="4043842"/>
            <a:ext cx="298988" cy="546100"/>
          </a:xfrm>
          <a:custGeom>
            <a:avLst/>
            <a:gdLst>
              <a:gd name="connsiteX0" fmla="*/ 323850 w 375518"/>
              <a:gd name="connsiteY0" fmla="*/ 546100 h 546100"/>
              <a:gd name="connsiteX1" fmla="*/ 349250 w 375518"/>
              <a:gd name="connsiteY1" fmla="*/ 215900 h 546100"/>
              <a:gd name="connsiteX2" fmla="*/ 0 w 375518"/>
              <a:gd name="connsiteY2" fmla="*/ 0 h 546100"/>
            </a:gdLst>
            <a:ahLst/>
            <a:cxnLst>
              <a:cxn ang="0">
                <a:pos x="connsiteX0" y="connsiteY0"/>
              </a:cxn>
              <a:cxn ang="0">
                <a:pos x="connsiteX1" y="connsiteY1"/>
              </a:cxn>
              <a:cxn ang="0">
                <a:pos x="connsiteX2" y="connsiteY2"/>
              </a:cxn>
            </a:cxnLst>
            <a:rect l="l" t="t" r="r" b="b"/>
            <a:pathLst>
              <a:path w="375518" h="546100">
                <a:moveTo>
                  <a:pt x="323850" y="546100"/>
                </a:moveTo>
                <a:cubicBezTo>
                  <a:pt x="363537" y="426508"/>
                  <a:pt x="403225" y="306916"/>
                  <a:pt x="349250" y="215900"/>
                </a:cubicBezTo>
                <a:cubicBezTo>
                  <a:pt x="295275" y="124884"/>
                  <a:pt x="147637" y="62442"/>
                  <a:pt x="0" y="0"/>
                </a:cubicBezTo>
              </a:path>
            </a:pathLst>
          </a:custGeom>
          <a:noFill/>
          <a:ln w="127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形状 75">
            <a:extLst>
              <a:ext uri="{FF2B5EF4-FFF2-40B4-BE49-F238E27FC236}">
                <a16:creationId xmlns:a16="http://schemas.microsoft.com/office/drawing/2014/main" id="{C9ECF90A-4A38-49AF-A422-7AF0B95DC470}"/>
              </a:ext>
            </a:extLst>
          </p:cNvPr>
          <p:cNvSpPr/>
          <p:nvPr/>
        </p:nvSpPr>
        <p:spPr>
          <a:xfrm>
            <a:off x="5389064" y="3348949"/>
            <a:ext cx="256907" cy="546100"/>
          </a:xfrm>
          <a:custGeom>
            <a:avLst/>
            <a:gdLst>
              <a:gd name="connsiteX0" fmla="*/ 323850 w 375518"/>
              <a:gd name="connsiteY0" fmla="*/ 546100 h 546100"/>
              <a:gd name="connsiteX1" fmla="*/ 349250 w 375518"/>
              <a:gd name="connsiteY1" fmla="*/ 215900 h 546100"/>
              <a:gd name="connsiteX2" fmla="*/ 0 w 375518"/>
              <a:gd name="connsiteY2" fmla="*/ 0 h 546100"/>
            </a:gdLst>
            <a:ahLst/>
            <a:cxnLst>
              <a:cxn ang="0">
                <a:pos x="connsiteX0" y="connsiteY0"/>
              </a:cxn>
              <a:cxn ang="0">
                <a:pos x="connsiteX1" y="connsiteY1"/>
              </a:cxn>
              <a:cxn ang="0">
                <a:pos x="connsiteX2" y="connsiteY2"/>
              </a:cxn>
            </a:cxnLst>
            <a:rect l="l" t="t" r="r" b="b"/>
            <a:pathLst>
              <a:path w="375518" h="546100">
                <a:moveTo>
                  <a:pt x="323850" y="546100"/>
                </a:moveTo>
                <a:cubicBezTo>
                  <a:pt x="363537" y="426508"/>
                  <a:pt x="403225" y="306916"/>
                  <a:pt x="349250" y="215900"/>
                </a:cubicBezTo>
                <a:cubicBezTo>
                  <a:pt x="295275" y="124884"/>
                  <a:pt x="147637" y="62442"/>
                  <a:pt x="0" y="0"/>
                </a:cubicBezTo>
              </a:path>
            </a:pathLst>
          </a:custGeom>
          <a:noFill/>
          <a:ln w="127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任意多边形: 形状 77">
            <a:extLst>
              <a:ext uri="{FF2B5EF4-FFF2-40B4-BE49-F238E27FC236}">
                <a16:creationId xmlns:a16="http://schemas.microsoft.com/office/drawing/2014/main" id="{66B14A97-F033-4736-8BF8-65BE723EF557}"/>
              </a:ext>
            </a:extLst>
          </p:cNvPr>
          <p:cNvSpPr/>
          <p:nvPr/>
        </p:nvSpPr>
        <p:spPr>
          <a:xfrm>
            <a:off x="4777592" y="2594425"/>
            <a:ext cx="547764" cy="632064"/>
          </a:xfrm>
          <a:custGeom>
            <a:avLst/>
            <a:gdLst>
              <a:gd name="connsiteX0" fmla="*/ 323850 w 375518"/>
              <a:gd name="connsiteY0" fmla="*/ 546100 h 546100"/>
              <a:gd name="connsiteX1" fmla="*/ 349250 w 375518"/>
              <a:gd name="connsiteY1" fmla="*/ 215900 h 546100"/>
              <a:gd name="connsiteX2" fmla="*/ 0 w 375518"/>
              <a:gd name="connsiteY2" fmla="*/ 0 h 546100"/>
            </a:gdLst>
            <a:ahLst/>
            <a:cxnLst>
              <a:cxn ang="0">
                <a:pos x="connsiteX0" y="connsiteY0"/>
              </a:cxn>
              <a:cxn ang="0">
                <a:pos x="connsiteX1" y="connsiteY1"/>
              </a:cxn>
              <a:cxn ang="0">
                <a:pos x="connsiteX2" y="connsiteY2"/>
              </a:cxn>
            </a:cxnLst>
            <a:rect l="l" t="t" r="r" b="b"/>
            <a:pathLst>
              <a:path w="375518" h="546100">
                <a:moveTo>
                  <a:pt x="323850" y="546100"/>
                </a:moveTo>
                <a:cubicBezTo>
                  <a:pt x="363537" y="426508"/>
                  <a:pt x="403225" y="306916"/>
                  <a:pt x="349250" y="215900"/>
                </a:cubicBezTo>
                <a:cubicBezTo>
                  <a:pt x="295275" y="124884"/>
                  <a:pt x="147637" y="62442"/>
                  <a:pt x="0" y="0"/>
                </a:cubicBezTo>
              </a:path>
            </a:pathLst>
          </a:custGeom>
          <a:noFill/>
          <a:ln w="127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a:extLst>
              <a:ext uri="{FF2B5EF4-FFF2-40B4-BE49-F238E27FC236}">
                <a16:creationId xmlns:a16="http://schemas.microsoft.com/office/drawing/2014/main" id="{B4829B9D-8D87-4B58-9141-250DB9B9F23A}"/>
              </a:ext>
            </a:extLst>
          </p:cNvPr>
          <p:cNvSpPr/>
          <p:nvPr/>
        </p:nvSpPr>
        <p:spPr>
          <a:xfrm>
            <a:off x="4392147" y="3181187"/>
            <a:ext cx="372098" cy="2881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prstClr val="black"/>
                </a:solidFill>
                <a:latin typeface="楷体" pitchFamily="49" charset="-122"/>
                <a:ea typeface="楷体" pitchFamily="49" charset="-122"/>
              </a:rPr>
              <a:t>;</a:t>
            </a:r>
            <a:endParaRPr lang="zh-CN" altLang="en-US" sz="2000" baseline="-25000" dirty="0">
              <a:solidFill>
                <a:prstClr val="black"/>
              </a:solidFill>
              <a:latin typeface="楷体" pitchFamily="49" charset="-122"/>
              <a:ea typeface="楷体" pitchFamily="49" charset="-122"/>
            </a:endParaRPr>
          </a:p>
        </p:txBody>
      </p:sp>
      <p:sp>
        <p:nvSpPr>
          <p:cNvPr id="81" name="任意多边形: 形状 80">
            <a:extLst>
              <a:ext uri="{FF2B5EF4-FFF2-40B4-BE49-F238E27FC236}">
                <a16:creationId xmlns:a16="http://schemas.microsoft.com/office/drawing/2014/main" id="{69E73DA7-DA1A-4821-A39B-86E5F98C9E4F}"/>
              </a:ext>
            </a:extLst>
          </p:cNvPr>
          <p:cNvSpPr/>
          <p:nvPr/>
        </p:nvSpPr>
        <p:spPr>
          <a:xfrm>
            <a:off x="4200853" y="1995992"/>
            <a:ext cx="559576" cy="480922"/>
          </a:xfrm>
          <a:custGeom>
            <a:avLst/>
            <a:gdLst>
              <a:gd name="connsiteX0" fmla="*/ 323850 w 375518"/>
              <a:gd name="connsiteY0" fmla="*/ 546100 h 546100"/>
              <a:gd name="connsiteX1" fmla="*/ 349250 w 375518"/>
              <a:gd name="connsiteY1" fmla="*/ 215900 h 546100"/>
              <a:gd name="connsiteX2" fmla="*/ 0 w 375518"/>
              <a:gd name="connsiteY2" fmla="*/ 0 h 546100"/>
            </a:gdLst>
            <a:ahLst/>
            <a:cxnLst>
              <a:cxn ang="0">
                <a:pos x="connsiteX0" y="connsiteY0"/>
              </a:cxn>
              <a:cxn ang="0">
                <a:pos x="connsiteX1" y="connsiteY1"/>
              </a:cxn>
              <a:cxn ang="0">
                <a:pos x="connsiteX2" y="connsiteY2"/>
              </a:cxn>
            </a:cxnLst>
            <a:rect l="l" t="t" r="r" b="b"/>
            <a:pathLst>
              <a:path w="375518" h="546100">
                <a:moveTo>
                  <a:pt x="323850" y="546100"/>
                </a:moveTo>
                <a:cubicBezTo>
                  <a:pt x="363537" y="426508"/>
                  <a:pt x="403225" y="306916"/>
                  <a:pt x="349250" y="215900"/>
                </a:cubicBezTo>
                <a:cubicBezTo>
                  <a:pt x="295275" y="124884"/>
                  <a:pt x="147637" y="62442"/>
                  <a:pt x="0" y="0"/>
                </a:cubicBezTo>
              </a:path>
            </a:pathLst>
          </a:custGeom>
          <a:noFill/>
          <a:ln w="127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0062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500"/>
                                        <p:tgtEl>
                                          <p:spTgt spid="6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fade">
                                      <p:cBhvr>
                                        <p:cTn id="12" dur="500"/>
                                        <p:tgtEl>
                                          <p:spTgt spid="7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1"/>
                                        </p:tgtEl>
                                        <p:attrNameLst>
                                          <p:attrName>style.visibility</p:attrName>
                                        </p:attrNameLst>
                                      </p:cBhvr>
                                      <p:to>
                                        <p:strVal val="visible"/>
                                      </p:to>
                                    </p:set>
                                    <p:animEffect transition="in" filter="fade">
                                      <p:cBhvr>
                                        <p:cTn id="17" dur="500"/>
                                        <p:tgtEl>
                                          <p:spTgt spid="7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fade">
                                      <p:cBhvr>
                                        <p:cTn id="22" dur="500"/>
                                        <p:tgtEl>
                                          <p:spTgt spid="7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fade">
                                      <p:cBhvr>
                                        <p:cTn id="27" dur="500"/>
                                        <p:tgtEl>
                                          <p:spTgt spid="7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5"/>
                                        </p:tgtEl>
                                        <p:attrNameLst>
                                          <p:attrName>style.visibility</p:attrName>
                                        </p:attrNameLst>
                                      </p:cBhvr>
                                      <p:to>
                                        <p:strVal val="visible"/>
                                      </p:to>
                                    </p:set>
                                    <p:animEffect transition="in" filter="fade">
                                      <p:cBhvr>
                                        <p:cTn id="32" dur="500"/>
                                        <p:tgtEl>
                                          <p:spTgt spid="7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6"/>
                                        </p:tgtEl>
                                        <p:attrNameLst>
                                          <p:attrName>style.visibility</p:attrName>
                                        </p:attrNameLst>
                                      </p:cBhvr>
                                      <p:to>
                                        <p:strVal val="visible"/>
                                      </p:to>
                                    </p:set>
                                    <p:animEffect transition="in" filter="fade">
                                      <p:cBhvr>
                                        <p:cTn id="37" dur="500"/>
                                        <p:tgtEl>
                                          <p:spTgt spid="7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8"/>
                                        </p:tgtEl>
                                        <p:attrNameLst>
                                          <p:attrName>style.visibility</p:attrName>
                                        </p:attrNameLst>
                                      </p:cBhvr>
                                      <p:to>
                                        <p:strVal val="visible"/>
                                      </p:to>
                                    </p:set>
                                    <p:animEffect transition="in" filter="fade">
                                      <p:cBhvr>
                                        <p:cTn id="42" dur="500"/>
                                        <p:tgtEl>
                                          <p:spTgt spid="7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1"/>
                                        </p:tgtEl>
                                        <p:attrNameLst>
                                          <p:attrName>style.visibility</p:attrName>
                                        </p:attrNameLst>
                                      </p:cBhvr>
                                      <p:to>
                                        <p:strVal val="visible"/>
                                      </p:to>
                                    </p:set>
                                    <p:animEffect transition="in" filter="fade">
                                      <p:cBhvr>
                                        <p:cTn id="47" dur="500"/>
                                        <p:tgtEl>
                                          <p:spTgt spid="8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69" grpId="0"/>
      <p:bldP spid="70" grpId="0"/>
      <p:bldP spid="71" grpId="0"/>
      <p:bldP spid="72" grpId="0"/>
      <p:bldP spid="73" grpId="0"/>
      <p:bldP spid="75" grpId="0" animBg="1"/>
      <p:bldP spid="76" grpId="0" animBg="1"/>
      <p:bldP spid="78" grpId="0" animBg="1"/>
      <p:bldP spid="8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38048" y="2232628"/>
            <a:ext cx="6840760" cy="36004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38048" y="4466608"/>
            <a:ext cx="7158288" cy="86409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395536" y="1268760"/>
            <a:ext cx="8424936" cy="4824536"/>
          </a:xfrm>
        </p:spPr>
        <p:txBody>
          <a:bodyPr>
            <a:noAutofit/>
          </a:bodyPr>
          <a:lstStyle/>
          <a:p>
            <a:pPr>
              <a:buNone/>
            </a:pPr>
            <a:r>
              <a:rPr lang="en-US" altLang="zh-CN" sz="2000" dirty="0">
                <a:solidFill>
                  <a:srgbClr val="002060"/>
                </a:solidFill>
              </a:rPr>
              <a:t>P</a:t>
            </a:r>
            <a:r>
              <a:rPr lang="zh-CN" altLang="en-US" sz="2000" dirty="0">
                <a:solidFill>
                  <a:srgbClr val="002060"/>
                </a:solidFill>
                <a:latin typeface="Comic Sans MS" pitchFamily="66" charset="0"/>
              </a:rPr>
              <a:t>→</a:t>
            </a:r>
            <a:r>
              <a:rPr lang="en-US" altLang="zh-CN" sz="2000" dirty="0">
                <a:solidFill>
                  <a:srgbClr val="002060"/>
                </a:solidFill>
              </a:rPr>
              <a:t>MD</a:t>
            </a:r>
          </a:p>
          <a:p>
            <a:pPr>
              <a:buNone/>
            </a:pPr>
            <a:r>
              <a:rPr lang="en-US" altLang="zh-CN" sz="2000" dirty="0"/>
              <a:t>      {</a:t>
            </a:r>
            <a:r>
              <a:rPr lang="en-US" altLang="zh-CN" sz="2000" dirty="0" err="1"/>
              <a:t>addwidth</a:t>
            </a:r>
            <a:r>
              <a:rPr lang="en-US" altLang="zh-CN" sz="2000" dirty="0"/>
              <a:t>(top(</a:t>
            </a:r>
            <a:r>
              <a:rPr lang="en-US" altLang="zh-CN" sz="2000" dirty="0" err="1"/>
              <a:t>tblptr</a:t>
            </a:r>
            <a:r>
              <a:rPr lang="en-US" altLang="zh-CN" sz="2000" dirty="0"/>
              <a:t>)</a:t>
            </a:r>
            <a:r>
              <a:rPr lang="en-US" altLang="zh-CN" sz="2000" dirty="0">
                <a:solidFill>
                  <a:srgbClr val="FF0000"/>
                </a:solidFill>
              </a:rPr>
              <a:t>,</a:t>
            </a:r>
            <a:r>
              <a:rPr lang="en-US" altLang="zh-CN" sz="2000" dirty="0"/>
              <a:t>top(offset));</a:t>
            </a:r>
            <a:r>
              <a:rPr lang="en-US" altLang="zh-CN" sz="2000" dirty="0">
                <a:solidFill>
                  <a:srgbClr val="C00000"/>
                </a:solidFill>
              </a:rPr>
              <a:t>pop(</a:t>
            </a:r>
            <a:r>
              <a:rPr lang="en-US" altLang="zh-CN" sz="2000" dirty="0" err="1">
                <a:solidFill>
                  <a:srgbClr val="C00000"/>
                </a:solidFill>
              </a:rPr>
              <a:t>tblptr</a:t>
            </a:r>
            <a:r>
              <a:rPr lang="en-US" altLang="zh-CN" sz="2000" dirty="0">
                <a:solidFill>
                  <a:srgbClr val="C00000"/>
                </a:solidFill>
              </a:rPr>
              <a:t>)</a:t>
            </a:r>
            <a:r>
              <a:rPr lang="en-US" altLang="zh-CN" sz="2000" dirty="0"/>
              <a:t>;pop(offset)}</a:t>
            </a:r>
          </a:p>
          <a:p>
            <a:pPr>
              <a:buNone/>
            </a:pPr>
            <a:r>
              <a:rPr lang="en-US" altLang="zh-CN" sz="2000" dirty="0">
                <a:solidFill>
                  <a:srgbClr val="002060"/>
                </a:solidFill>
              </a:rPr>
              <a:t>M</a:t>
            </a:r>
            <a:r>
              <a:rPr lang="zh-CN" altLang="en-US" sz="2000" dirty="0">
                <a:solidFill>
                  <a:srgbClr val="002060"/>
                </a:solidFill>
                <a:latin typeface="Comic Sans MS" pitchFamily="66" charset="0"/>
              </a:rPr>
              <a:t>→</a:t>
            </a:r>
            <a:r>
              <a:rPr lang="en-US" altLang="zh-CN" sz="2000" dirty="0">
                <a:solidFill>
                  <a:srgbClr val="002060"/>
                </a:solidFill>
              </a:rPr>
              <a:t>ε</a:t>
            </a:r>
            <a:r>
              <a:rPr lang="en-US" altLang="zh-CN" sz="2000" dirty="0"/>
              <a:t> {t:=</a:t>
            </a:r>
            <a:r>
              <a:rPr lang="en-US" altLang="zh-CN" sz="2000" dirty="0" err="1"/>
              <a:t>mktable</a:t>
            </a:r>
            <a:r>
              <a:rPr lang="en-US" altLang="zh-CN" sz="2000" dirty="0"/>
              <a:t>(nil);</a:t>
            </a:r>
            <a:r>
              <a:rPr lang="en-US" altLang="zh-CN" sz="2000" dirty="0">
                <a:solidFill>
                  <a:srgbClr val="C00000"/>
                </a:solidFill>
              </a:rPr>
              <a:t>push(</a:t>
            </a:r>
            <a:r>
              <a:rPr lang="en-US" altLang="zh-CN" sz="2000" dirty="0" err="1">
                <a:solidFill>
                  <a:srgbClr val="C00000"/>
                </a:solidFill>
              </a:rPr>
              <a:t>t</a:t>
            </a:r>
            <a:r>
              <a:rPr lang="en-US" altLang="zh-CN" sz="2000" dirty="0" err="1"/>
              <a:t>,</a:t>
            </a:r>
            <a:r>
              <a:rPr lang="en-US" altLang="zh-CN" sz="2000" dirty="0" err="1">
                <a:solidFill>
                  <a:srgbClr val="C00000"/>
                </a:solidFill>
              </a:rPr>
              <a:t>tblprt</a:t>
            </a:r>
            <a:r>
              <a:rPr lang="en-US" altLang="zh-CN" sz="2000" dirty="0">
                <a:solidFill>
                  <a:srgbClr val="C00000"/>
                </a:solidFill>
              </a:rPr>
              <a:t>)</a:t>
            </a:r>
            <a:r>
              <a:rPr lang="en-US" altLang="zh-CN" sz="2000" dirty="0"/>
              <a:t>;push(0</a:t>
            </a:r>
            <a:r>
              <a:rPr lang="en-US" altLang="zh-CN" sz="2000" dirty="0">
                <a:solidFill>
                  <a:srgbClr val="FF0000"/>
                </a:solidFill>
              </a:rPr>
              <a:t>,</a:t>
            </a:r>
            <a:r>
              <a:rPr lang="en-US" altLang="zh-CN" sz="2000" dirty="0"/>
              <a:t>offset)}</a:t>
            </a:r>
          </a:p>
          <a:p>
            <a:pPr>
              <a:buNone/>
            </a:pPr>
            <a:r>
              <a:rPr lang="en-US" altLang="zh-CN" sz="2000" dirty="0">
                <a:solidFill>
                  <a:srgbClr val="002060"/>
                </a:solidFill>
              </a:rPr>
              <a:t>D</a:t>
            </a:r>
            <a:r>
              <a:rPr lang="zh-CN" altLang="en-US" sz="2000" dirty="0">
                <a:solidFill>
                  <a:srgbClr val="002060"/>
                </a:solidFill>
                <a:latin typeface="Comic Sans MS" pitchFamily="66" charset="0"/>
              </a:rPr>
              <a:t>→</a:t>
            </a:r>
            <a:r>
              <a:rPr lang="en-US" altLang="zh-CN" sz="2000" dirty="0">
                <a:solidFill>
                  <a:srgbClr val="002060"/>
                </a:solidFill>
              </a:rPr>
              <a:t>D</a:t>
            </a:r>
            <a:r>
              <a:rPr lang="en-US" altLang="zh-CN" sz="2000" baseline="-25000" dirty="0">
                <a:solidFill>
                  <a:srgbClr val="002060"/>
                </a:solidFill>
              </a:rPr>
              <a:t>1</a:t>
            </a:r>
            <a:r>
              <a:rPr lang="en-US" altLang="zh-CN" sz="2000" dirty="0">
                <a:solidFill>
                  <a:srgbClr val="002060"/>
                </a:solidFill>
              </a:rPr>
              <a:t>;D</a:t>
            </a:r>
            <a:r>
              <a:rPr lang="en-US" altLang="zh-CN" sz="2000" baseline="-25000" dirty="0">
                <a:solidFill>
                  <a:srgbClr val="002060"/>
                </a:solidFill>
              </a:rPr>
              <a:t>2</a:t>
            </a:r>
            <a:r>
              <a:rPr lang="en-US" altLang="zh-CN" sz="2000" dirty="0">
                <a:solidFill>
                  <a:srgbClr val="002060"/>
                </a:solidFill>
              </a:rPr>
              <a:t> </a:t>
            </a:r>
          </a:p>
          <a:p>
            <a:pPr>
              <a:buNone/>
            </a:pPr>
            <a:r>
              <a:rPr lang="en-US" altLang="zh-CN" sz="2000" dirty="0">
                <a:solidFill>
                  <a:srgbClr val="002060"/>
                </a:solidFill>
              </a:rPr>
              <a:t>D</a:t>
            </a:r>
            <a:r>
              <a:rPr lang="zh-CN" altLang="en-US" sz="2000" dirty="0">
                <a:solidFill>
                  <a:srgbClr val="002060"/>
                </a:solidFill>
                <a:latin typeface="Comic Sans MS" pitchFamily="66" charset="0"/>
              </a:rPr>
              <a:t>→</a:t>
            </a:r>
            <a:r>
              <a:rPr lang="en-US" altLang="zh-CN" sz="2000" dirty="0">
                <a:solidFill>
                  <a:srgbClr val="002060"/>
                </a:solidFill>
              </a:rPr>
              <a:t>proc id;ND</a:t>
            </a:r>
            <a:r>
              <a:rPr lang="en-US" altLang="zh-CN" sz="2000" baseline="-25000" dirty="0">
                <a:solidFill>
                  <a:srgbClr val="002060"/>
                </a:solidFill>
              </a:rPr>
              <a:t>1</a:t>
            </a:r>
            <a:r>
              <a:rPr lang="en-US" altLang="zh-CN" sz="2000" dirty="0">
                <a:solidFill>
                  <a:srgbClr val="002060"/>
                </a:solidFill>
              </a:rPr>
              <a:t>;S</a:t>
            </a:r>
          </a:p>
          <a:p>
            <a:pPr>
              <a:buNone/>
            </a:pPr>
            <a:r>
              <a:rPr lang="en-US" altLang="zh-CN" sz="2000" dirty="0"/>
              <a:t>      {</a:t>
            </a:r>
            <a:r>
              <a:rPr lang="en-US" altLang="zh-CN" sz="2000" dirty="0">
                <a:solidFill>
                  <a:srgbClr val="C00000"/>
                </a:solidFill>
              </a:rPr>
              <a:t>t:=top(</a:t>
            </a:r>
            <a:r>
              <a:rPr lang="en-US" altLang="zh-CN" sz="2000" dirty="0" err="1">
                <a:solidFill>
                  <a:srgbClr val="C00000"/>
                </a:solidFill>
              </a:rPr>
              <a:t>tblptr</a:t>
            </a:r>
            <a:r>
              <a:rPr lang="en-US" altLang="zh-CN" sz="2000" dirty="0">
                <a:solidFill>
                  <a:srgbClr val="C00000"/>
                </a:solidFill>
              </a:rPr>
              <a:t>);</a:t>
            </a:r>
            <a:r>
              <a:rPr lang="en-US" altLang="zh-CN" sz="2000" dirty="0" err="1"/>
              <a:t>addwidth</a:t>
            </a:r>
            <a:r>
              <a:rPr lang="en-US" altLang="zh-CN" sz="2000" dirty="0"/>
              <a:t>(</a:t>
            </a:r>
            <a:r>
              <a:rPr lang="en-US" altLang="zh-CN" sz="2000" dirty="0" err="1"/>
              <a:t>t</a:t>
            </a:r>
            <a:r>
              <a:rPr lang="en-US" altLang="zh-CN" sz="2000" dirty="0" err="1">
                <a:solidFill>
                  <a:srgbClr val="FF0000"/>
                </a:solidFill>
              </a:rPr>
              <a:t>,</a:t>
            </a:r>
            <a:r>
              <a:rPr lang="en-US" altLang="zh-CN" sz="2000" dirty="0" err="1"/>
              <a:t>top</a:t>
            </a:r>
            <a:r>
              <a:rPr lang="en-US" altLang="zh-CN" sz="2000" dirty="0"/>
              <a:t>(offset));</a:t>
            </a:r>
            <a:r>
              <a:rPr lang="en-US" altLang="zh-CN" sz="2000" dirty="0">
                <a:solidFill>
                  <a:srgbClr val="C00000"/>
                </a:solidFill>
              </a:rPr>
              <a:t>pop(</a:t>
            </a:r>
            <a:r>
              <a:rPr lang="en-US" altLang="zh-CN" sz="2000" dirty="0" err="1">
                <a:solidFill>
                  <a:srgbClr val="C00000"/>
                </a:solidFill>
              </a:rPr>
              <a:t>tblptr</a:t>
            </a:r>
            <a:r>
              <a:rPr lang="en-US" altLang="zh-CN" sz="2000" dirty="0">
                <a:solidFill>
                  <a:srgbClr val="C00000"/>
                </a:solidFill>
              </a:rPr>
              <a:t>)</a:t>
            </a:r>
            <a:r>
              <a:rPr lang="en-US" altLang="zh-CN" sz="2000" dirty="0"/>
              <a:t>;</a:t>
            </a:r>
          </a:p>
          <a:p>
            <a:pPr>
              <a:buNone/>
            </a:pPr>
            <a:r>
              <a:rPr lang="en-US" altLang="zh-CN" sz="2000" dirty="0"/>
              <a:t>       pop(offset);</a:t>
            </a:r>
            <a:r>
              <a:rPr lang="en-US" altLang="zh-CN" sz="2000" dirty="0" err="1">
                <a:solidFill>
                  <a:srgbClr val="C00000"/>
                </a:solidFill>
              </a:rPr>
              <a:t>enterproc</a:t>
            </a:r>
            <a:r>
              <a:rPr lang="en-US" altLang="zh-CN" sz="2000" dirty="0">
                <a:solidFill>
                  <a:srgbClr val="C00000"/>
                </a:solidFill>
              </a:rPr>
              <a:t>(top(</a:t>
            </a:r>
            <a:r>
              <a:rPr lang="en-US" altLang="zh-CN" sz="2000" dirty="0" err="1">
                <a:solidFill>
                  <a:srgbClr val="C00000"/>
                </a:solidFill>
              </a:rPr>
              <a:t>tblptr</a:t>
            </a:r>
            <a:r>
              <a:rPr lang="en-US" altLang="zh-CN" sz="2000" dirty="0">
                <a:solidFill>
                  <a:srgbClr val="C00000"/>
                </a:solidFill>
              </a:rPr>
              <a:t>)</a:t>
            </a:r>
            <a:r>
              <a:rPr lang="en-US" altLang="zh-CN" sz="2000" dirty="0"/>
              <a:t>,</a:t>
            </a:r>
            <a:r>
              <a:rPr lang="en-US" altLang="zh-CN" sz="2000" dirty="0" err="1">
                <a:solidFill>
                  <a:srgbClr val="C00000"/>
                </a:solidFill>
              </a:rPr>
              <a:t>id.name,t</a:t>
            </a:r>
            <a:r>
              <a:rPr lang="en-US" altLang="zh-CN" sz="2000" dirty="0">
                <a:solidFill>
                  <a:srgbClr val="C00000"/>
                </a:solidFill>
              </a:rPr>
              <a:t>)</a:t>
            </a:r>
            <a:r>
              <a:rPr lang="en-US" altLang="zh-CN" sz="2000" dirty="0"/>
              <a:t>}</a:t>
            </a:r>
          </a:p>
          <a:p>
            <a:pPr>
              <a:buNone/>
            </a:pPr>
            <a:r>
              <a:rPr lang="en-US" altLang="zh-CN" sz="2000" dirty="0">
                <a:solidFill>
                  <a:srgbClr val="002060"/>
                </a:solidFill>
              </a:rPr>
              <a:t>D</a:t>
            </a:r>
            <a:r>
              <a:rPr lang="zh-CN" altLang="en-US" sz="2000" dirty="0">
                <a:solidFill>
                  <a:srgbClr val="002060"/>
                </a:solidFill>
                <a:latin typeface="Comic Sans MS" pitchFamily="66" charset="0"/>
              </a:rPr>
              <a:t>→</a:t>
            </a:r>
            <a:r>
              <a:rPr lang="en-US" altLang="zh-CN" sz="2000" dirty="0" err="1">
                <a:solidFill>
                  <a:srgbClr val="002060"/>
                </a:solidFill>
              </a:rPr>
              <a:t>id:T</a:t>
            </a:r>
            <a:r>
              <a:rPr lang="en-US" altLang="zh-CN" sz="2000" dirty="0">
                <a:solidFill>
                  <a:srgbClr val="002060"/>
                </a:solidFill>
              </a:rPr>
              <a:t> </a:t>
            </a:r>
            <a:r>
              <a:rPr lang="en-US" altLang="zh-CN" sz="2000" dirty="0"/>
              <a:t>{enter(</a:t>
            </a:r>
            <a:r>
              <a:rPr lang="en-US" altLang="zh-CN" sz="2000" dirty="0">
                <a:solidFill>
                  <a:srgbClr val="C00000"/>
                </a:solidFill>
              </a:rPr>
              <a:t>top(</a:t>
            </a:r>
            <a:r>
              <a:rPr lang="en-US" altLang="zh-CN" sz="2000" dirty="0" err="1">
                <a:solidFill>
                  <a:srgbClr val="C00000"/>
                </a:solidFill>
              </a:rPr>
              <a:t>tblptr</a:t>
            </a:r>
            <a:r>
              <a:rPr lang="en-US" altLang="zh-CN" sz="2000" dirty="0">
                <a:solidFill>
                  <a:schemeClr val="tx1"/>
                </a:solidFill>
              </a:rPr>
              <a:t>)</a:t>
            </a:r>
            <a:r>
              <a:rPr lang="en-US" altLang="zh-CN" sz="2000" dirty="0"/>
              <a:t>,</a:t>
            </a:r>
            <a:r>
              <a:rPr lang="en-US" altLang="zh-CN" sz="2000" dirty="0" err="1">
                <a:solidFill>
                  <a:srgbClr val="C00000"/>
                </a:solidFill>
              </a:rPr>
              <a:t>id.name</a:t>
            </a:r>
            <a:r>
              <a:rPr lang="en-US" altLang="zh-CN" sz="2000" dirty="0" err="1"/>
              <a:t>,</a:t>
            </a:r>
            <a:r>
              <a:rPr lang="en-US" altLang="zh-CN" sz="2000" dirty="0" err="1">
                <a:solidFill>
                  <a:srgbClr val="C00000"/>
                </a:solidFill>
              </a:rPr>
              <a:t>T.type</a:t>
            </a:r>
            <a:r>
              <a:rPr lang="en-US" altLang="zh-CN" sz="2000" dirty="0" err="1"/>
              <a:t>,</a:t>
            </a:r>
            <a:r>
              <a:rPr lang="en-US" altLang="zh-CN" sz="2000" dirty="0" err="1">
                <a:solidFill>
                  <a:srgbClr val="C00000"/>
                </a:solidFill>
              </a:rPr>
              <a:t>top</a:t>
            </a:r>
            <a:r>
              <a:rPr lang="en-US" altLang="zh-CN" sz="2000" dirty="0">
                <a:solidFill>
                  <a:srgbClr val="C00000"/>
                </a:solidFill>
              </a:rPr>
              <a:t>(offset));</a:t>
            </a:r>
          </a:p>
          <a:p>
            <a:pPr>
              <a:buNone/>
            </a:pPr>
            <a:r>
              <a:rPr lang="en-US" altLang="zh-CN" sz="2000" dirty="0"/>
              <a:t>         top(offset):=top(offset)+</a:t>
            </a:r>
            <a:r>
              <a:rPr lang="en-US" altLang="zh-CN" sz="2000" dirty="0" err="1"/>
              <a:t>T,width</a:t>
            </a:r>
            <a:r>
              <a:rPr lang="en-US" altLang="zh-CN" sz="2000" dirty="0"/>
              <a:t>}</a:t>
            </a:r>
          </a:p>
          <a:p>
            <a:pPr>
              <a:buNone/>
            </a:pPr>
            <a:r>
              <a:rPr lang="en-US" altLang="zh-CN" sz="2000" dirty="0">
                <a:solidFill>
                  <a:srgbClr val="002060"/>
                </a:solidFill>
              </a:rPr>
              <a:t>N</a:t>
            </a:r>
            <a:r>
              <a:rPr lang="zh-CN" altLang="en-US" sz="2000" dirty="0">
                <a:solidFill>
                  <a:srgbClr val="002060"/>
                </a:solidFill>
                <a:latin typeface="Comic Sans MS" pitchFamily="66" charset="0"/>
              </a:rPr>
              <a:t>→</a:t>
            </a:r>
            <a:r>
              <a:rPr lang="en-US" altLang="zh-CN" sz="2000" dirty="0">
                <a:solidFill>
                  <a:srgbClr val="002060"/>
                </a:solidFill>
              </a:rPr>
              <a:t>ε</a:t>
            </a:r>
            <a:r>
              <a:rPr lang="en-US" altLang="zh-CN" sz="2000" dirty="0"/>
              <a:t>  {t:=</a:t>
            </a:r>
            <a:r>
              <a:rPr lang="en-US" altLang="zh-CN" sz="2000" dirty="0" err="1"/>
              <a:t>mktable</a:t>
            </a:r>
            <a:r>
              <a:rPr lang="en-US" altLang="zh-CN" sz="2000" dirty="0"/>
              <a:t>(top(</a:t>
            </a:r>
            <a:r>
              <a:rPr lang="en-US" altLang="zh-CN" sz="2000" dirty="0" err="1"/>
              <a:t>tblptr</a:t>
            </a:r>
            <a:r>
              <a:rPr lang="en-US" altLang="zh-CN" sz="2000" dirty="0"/>
              <a:t>));</a:t>
            </a:r>
            <a:r>
              <a:rPr lang="en-US" altLang="zh-CN" sz="2000" dirty="0">
                <a:solidFill>
                  <a:srgbClr val="C00000"/>
                </a:solidFill>
              </a:rPr>
              <a:t>push(</a:t>
            </a:r>
            <a:r>
              <a:rPr lang="en-US" altLang="zh-CN" sz="2000" dirty="0" err="1">
                <a:solidFill>
                  <a:srgbClr val="C00000"/>
                </a:solidFill>
              </a:rPr>
              <a:t>t</a:t>
            </a:r>
            <a:r>
              <a:rPr lang="en-US" altLang="zh-CN" sz="2000" dirty="0" err="1"/>
              <a:t>,</a:t>
            </a:r>
            <a:r>
              <a:rPr lang="en-US" altLang="zh-CN" sz="2000" dirty="0" err="1">
                <a:solidFill>
                  <a:srgbClr val="C00000"/>
                </a:solidFill>
              </a:rPr>
              <a:t>tblptr</a:t>
            </a:r>
            <a:r>
              <a:rPr lang="en-US" altLang="zh-CN" sz="2000" dirty="0">
                <a:solidFill>
                  <a:srgbClr val="C00000"/>
                </a:solidFill>
              </a:rPr>
              <a:t>)</a:t>
            </a:r>
            <a:r>
              <a:rPr lang="en-US" altLang="zh-CN" sz="2000" dirty="0"/>
              <a:t>;push(0</a:t>
            </a:r>
            <a:r>
              <a:rPr lang="en-US" altLang="zh-CN" sz="2000" dirty="0">
                <a:solidFill>
                  <a:srgbClr val="FF0000"/>
                </a:solidFill>
              </a:rPr>
              <a:t>,</a:t>
            </a:r>
            <a:r>
              <a:rPr lang="en-US" altLang="zh-CN" sz="2000" dirty="0"/>
              <a:t>offset)}</a:t>
            </a:r>
            <a:endParaRPr lang="zh-CN" altLang="en-US" sz="2000" dirty="0"/>
          </a:p>
        </p:txBody>
      </p:sp>
      <p:sp>
        <p:nvSpPr>
          <p:cNvPr id="2" name="标题 1"/>
          <p:cNvSpPr>
            <a:spLocks noGrp="1"/>
          </p:cNvSpPr>
          <p:nvPr>
            <p:ph type="title"/>
          </p:nvPr>
        </p:nvSpPr>
        <p:spPr>
          <a:xfrm>
            <a:off x="395536" y="274638"/>
            <a:ext cx="6635080" cy="778098"/>
          </a:xfrm>
        </p:spPr>
        <p:txBody>
          <a:bodyPr>
            <a:normAutofit/>
          </a:bodyPr>
          <a:lstStyle/>
          <a:p>
            <a:r>
              <a:rPr lang="zh-CN" altLang="en-US" sz="3200" dirty="0"/>
              <a:t>图</a:t>
            </a:r>
            <a:r>
              <a:rPr lang="en-US" altLang="zh-CN" sz="3200" dirty="0"/>
              <a:t>7.8 </a:t>
            </a:r>
            <a:r>
              <a:rPr lang="zh-CN" altLang="en-US" sz="3200" dirty="0"/>
              <a:t>处理嵌套过程中的说明语句</a:t>
            </a:r>
          </a:p>
        </p:txBody>
      </p:sp>
      <p:sp>
        <p:nvSpPr>
          <p:cNvPr id="4" name="灯片编号占位符 3"/>
          <p:cNvSpPr>
            <a:spLocks noGrp="1"/>
          </p:cNvSpPr>
          <p:nvPr>
            <p:ph type="sldNum" sz="quarter" idx="12"/>
          </p:nvPr>
        </p:nvSpPr>
        <p:spPr>
          <a:xfrm>
            <a:off x="8172400" y="6356350"/>
            <a:ext cx="514400" cy="365125"/>
          </a:xfrm>
        </p:spPr>
        <p:txBody>
          <a:bodyPr/>
          <a:lstStyle/>
          <a:p>
            <a:fld id="{2A6D858B-1E97-4F06-B8D0-6BAC990F4689}" type="slidenum">
              <a:rPr lang="zh-CN" altLang="en-US" smtClean="0"/>
              <a:pPr/>
              <a:t>18</a:t>
            </a:fld>
            <a:endParaRPr lang="zh-CN" altLang="en-US" dirty="0"/>
          </a:p>
        </p:txBody>
      </p:sp>
      <p:grpSp>
        <p:nvGrpSpPr>
          <p:cNvPr id="11" name="组合 10"/>
          <p:cNvGrpSpPr/>
          <p:nvPr/>
        </p:nvGrpSpPr>
        <p:grpSpPr>
          <a:xfrm>
            <a:off x="2743200" y="2857500"/>
            <a:ext cx="4061048" cy="2644140"/>
            <a:chOff x="2743200" y="2857500"/>
            <a:chExt cx="4061048" cy="2644140"/>
          </a:xfrm>
        </p:grpSpPr>
        <p:sp>
          <p:nvSpPr>
            <p:cNvPr id="9" name="任意多边形 8"/>
            <p:cNvSpPr/>
            <p:nvPr/>
          </p:nvSpPr>
          <p:spPr>
            <a:xfrm>
              <a:off x="2743200" y="2857500"/>
              <a:ext cx="2804160" cy="2644140"/>
            </a:xfrm>
            <a:custGeom>
              <a:avLst/>
              <a:gdLst>
                <a:gd name="connsiteX0" fmla="*/ 2804160 w 2804160"/>
                <a:gd name="connsiteY0" fmla="*/ 2644140 h 2644140"/>
                <a:gd name="connsiteX1" fmla="*/ 731520 w 2804160"/>
                <a:gd name="connsiteY1" fmla="*/ 312420 h 2644140"/>
                <a:gd name="connsiteX2" fmla="*/ 0 w 2804160"/>
                <a:gd name="connsiteY2" fmla="*/ 769620 h 2644140"/>
              </a:gdLst>
              <a:ahLst/>
              <a:cxnLst>
                <a:cxn ang="0">
                  <a:pos x="connsiteX0" y="connsiteY0"/>
                </a:cxn>
                <a:cxn ang="0">
                  <a:pos x="connsiteX1" y="connsiteY1"/>
                </a:cxn>
                <a:cxn ang="0">
                  <a:pos x="connsiteX2" y="connsiteY2"/>
                </a:cxn>
              </a:cxnLst>
              <a:rect l="l" t="t" r="r" b="b"/>
              <a:pathLst>
                <a:path w="2804160" h="2644140">
                  <a:moveTo>
                    <a:pt x="2804160" y="2644140"/>
                  </a:moveTo>
                  <a:cubicBezTo>
                    <a:pt x="2001520" y="1634490"/>
                    <a:pt x="1198880" y="624840"/>
                    <a:pt x="731520" y="312420"/>
                  </a:cubicBezTo>
                  <a:cubicBezTo>
                    <a:pt x="264160" y="0"/>
                    <a:pt x="132080" y="384810"/>
                    <a:pt x="0" y="769620"/>
                  </a:cubicBezTo>
                </a:path>
              </a:pathLst>
            </a:custGeom>
            <a:ln w="12700">
              <a:solidFill>
                <a:srgbClr val="CC0099"/>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矩形 9"/>
            <p:cNvSpPr/>
            <p:nvPr/>
          </p:nvSpPr>
          <p:spPr>
            <a:xfrm>
              <a:off x="3851920" y="2996952"/>
              <a:ext cx="2952328" cy="432048"/>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0000"/>
                  </a:solidFill>
                  <a:latin typeface="楷体" pitchFamily="49" charset="-122"/>
                  <a:ea typeface="楷体" pitchFamily="49" charset="-122"/>
                </a:rPr>
                <a:t>这两个指针是相等的</a:t>
              </a:r>
            </a:p>
          </p:txBody>
        </p:sp>
      </p:grpSp>
      <p:grpSp>
        <p:nvGrpSpPr>
          <p:cNvPr id="12" name="组合 11"/>
          <p:cNvGrpSpPr/>
          <p:nvPr/>
        </p:nvGrpSpPr>
        <p:grpSpPr>
          <a:xfrm>
            <a:off x="7596336" y="188640"/>
            <a:ext cx="1224136" cy="1152128"/>
            <a:chOff x="30163" y="2300288"/>
            <a:chExt cx="1353142" cy="1332966"/>
          </a:xfrm>
        </p:grpSpPr>
        <p:pic>
          <p:nvPicPr>
            <p:cNvPr id="13" name="Picture 5"/>
            <p:cNvPicPr>
              <a:picLocks noChangeAspect="1" noChangeArrowheads="1"/>
            </p:cNvPicPr>
            <p:nvPr/>
          </p:nvPicPr>
          <p:blipFill>
            <a:blip r:embed="rId2" cstate="print"/>
            <a:srcRect/>
            <a:stretch>
              <a:fillRect/>
            </a:stretch>
          </p:blipFill>
          <p:spPr bwMode="auto">
            <a:xfrm>
              <a:off x="30163" y="2300288"/>
              <a:ext cx="1268412" cy="973137"/>
            </a:xfrm>
            <a:prstGeom prst="rect">
              <a:avLst/>
            </a:prstGeom>
            <a:noFill/>
            <a:ln w="9525">
              <a:noFill/>
              <a:miter lim="800000"/>
              <a:headEnd/>
              <a:tailEnd/>
            </a:ln>
          </p:spPr>
        </p:pic>
        <p:sp>
          <p:nvSpPr>
            <p:cNvPr id="14" name="矩形 13"/>
            <p:cNvSpPr/>
            <p:nvPr/>
          </p:nvSpPr>
          <p:spPr>
            <a:xfrm>
              <a:off x="55950" y="3255882"/>
              <a:ext cx="1327355" cy="3773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solidFill>
                    <a:srgbClr val="CC0099"/>
                  </a:solidFill>
                  <a:latin typeface="楷体" pitchFamily="49" charset="-122"/>
                  <a:ea typeface="楷体" pitchFamily="49" charset="-122"/>
                </a:rPr>
                <a:t>第</a:t>
              </a:r>
              <a:r>
                <a:rPr lang="en-US" altLang="zh-CN" sz="2200" dirty="0">
                  <a:solidFill>
                    <a:srgbClr val="CC0099"/>
                  </a:solidFill>
                  <a:latin typeface="楷体" pitchFamily="49" charset="-122"/>
                  <a:ea typeface="楷体" pitchFamily="49" charset="-122"/>
                </a:rPr>
                <a:t>177</a:t>
              </a:r>
              <a:r>
                <a:rPr lang="zh-CN" altLang="en-US" sz="2200" dirty="0">
                  <a:solidFill>
                    <a:srgbClr val="CC0099"/>
                  </a:solidFill>
                  <a:latin typeface="楷体" pitchFamily="49" charset="-122"/>
                  <a:ea typeface="楷体" pitchFamily="49" charset="-122"/>
                </a:rPr>
                <a:t>页</a:t>
              </a:r>
            </a:p>
          </p:txBody>
        </p:sp>
      </p:grpSp>
      <p:sp>
        <p:nvSpPr>
          <p:cNvPr id="16" name="矩形 15"/>
          <p:cNvSpPr/>
          <p:nvPr/>
        </p:nvSpPr>
        <p:spPr>
          <a:xfrm>
            <a:off x="7236296" y="2148096"/>
            <a:ext cx="576064"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楷体" pitchFamily="49" charset="-122"/>
                <a:ea typeface="楷体" pitchFamily="49" charset="-122"/>
              </a:rPr>
              <a:t>①</a:t>
            </a:r>
          </a:p>
        </p:txBody>
      </p:sp>
      <p:sp>
        <p:nvSpPr>
          <p:cNvPr id="17" name="矩形 16"/>
          <p:cNvSpPr/>
          <p:nvPr/>
        </p:nvSpPr>
        <p:spPr>
          <a:xfrm>
            <a:off x="7605861" y="4672186"/>
            <a:ext cx="576064"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楷体" pitchFamily="49" charset="-122"/>
                <a:ea typeface="楷体" pitchFamily="49" charset="-122"/>
              </a:rPr>
              <a:t>②</a:t>
            </a:r>
          </a:p>
        </p:txBody>
      </p:sp>
      <p:sp>
        <p:nvSpPr>
          <p:cNvPr id="18" name="矩形 17"/>
          <p:cNvSpPr/>
          <p:nvPr/>
        </p:nvSpPr>
        <p:spPr>
          <a:xfrm>
            <a:off x="8316416" y="5373216"/>
            <a:ext cx="576064"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楷体" pitchFamily="49" charset="-122"/>
                <a:ea typeface="楷体" pitchFamily="49" charset="-122"/>
              </a:rPr>
              <a:t>③</a:t>
            </a:r>
          </a:p>
        </p:txBody>
      </p:sp>
      <p:sp>
        <p:nvSpPr>
          <p:cNvPr id="19" name="矩形 18"/>
          <p:cNvSpPr/>
          <p:nvPr/>
        </p:nvSpPr>
        <p:spPr>
          <a:xfrm>
            <a:off x="7164288" y="3995539"/>
            <a:ext cx="576064"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楷体" pitchFamily="49" charset="-122"/>
                <a:ea typeface="楷体" pitchFamily="49" charset="-122"/>
              </a:rPr>
              <a:t>④</a:t>
            </a:r>
          </a:p>
        </p:txBody>
      </p:sp>
      <p:cxnSp>
        <p:nvCxnSpPr>
          <p:cNvPr id="21" name="直接连接符 20"/>
          <p:cNvCxnSpPr/>
          <p:nvPr/>
        </p:nvCxnSpPr>
        <p:spPr>
          <a:xfrm>
            <a:off x="8086725" y="5105400"/>
            <a:ext cx="352425" cy="342900"/>
          </a:xfrm>
          <a:prstGeom prst="line">
            <a:avLst/>
          </a:prstGeom>
          <a:ln w="28575">
            <a:solidFill>
              <a:srgbClr val="FC02A9"/>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linds(horizontal)">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blinds(horizontal)">
                                      <p:cBhvr>
                                        <p:cTn id="3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14928"/>
            <a:ext cx="3528392" cy="706090"/>
          </a:xfrm>
        </p:spPr>
        <p:txBody>
          <a:bodyPr/>
          <a:lstStyle/>
          <a:p>
            <a:r>
              <a:rPr lang="zh-CN" altLang="en-US" dirty="0">
                <a:solidFill>
                  <a:schemeClr val="accent2">
                    <a:lumMod val="75000"/>
                  </a:schemeClr>
                </a:solidFill>
              </a:rPr>
              <a:t>前页文法例句</a:t>
            </a:r>
          </a:p>
        </p:txBody>
      </p:sp>
      <p:sp>
        <p:nvSpPr>
          <p:cNvPr id="3" name="内容占位符 2"/>
          <p:cNvSpPr>
            <a:spLocks noGrp="1"/>
          </p:cNvSpPr>
          <p:nvPr>
            <p:ph idx="1"/>
          </p:nvPr>
        </p:nvSpPr>
        <p:spPr>
          <a:xfrm>
            <a:off x="323528" y="1916832"/>
            <a:ext cx="2890664" cy="4176464"/>
          </a:xfrm>
        </p:spPr>
        <p:txBody>
          <a:bodyPr>
            <a:noAutofit/>
          </a:bodyPr>
          <a:lstStyle/>
          <a:p>
            <a:pPr>
              <a:spcBef>
                <a:spcPts val="1200"/>
              </a:spcBef>
              <a:spcAft>
                <a:spcPts val="1800"/>
              </a:spcAft>
              <a:buNone/>
            </a:pPr>
            <a:r>
              <a:rPr lang="en-US" altLang="zh-CN" sz="2400" dirty="0"/>
              <a:t>P</a:t>
            </a:r>
            <a:r>
              <a:rPr lang="zh-CN" altLang="en-US" sz="2400" dirty="0">
                <a:latin typeface="Comic Sans MS" pitchFamily="66" charset="0"/>
              </a:rPr>
              <a:t>→</a:t>
            </a:r>
            <a:r>
              <a:rPr lang="en-US" altLang="zh-CN" sz="2400" dirty="0"/>
              <a:t>MD</a:t>
            </a:r>
          </a:p>
          <a:p>
            <a:pPr>
              <a:spcBef>
                <a:spcPts val="1200"/>
              </a:spcBef>
              <a:spcAft>
                <a:spcPts val="1800"/>
              </a:spcAft>
              <a:buNone/>
            </a:pPr>
            <a:r>
              <a:rPr lang="en-US" altLang="zh-CN" sz="2400" dirty="0"/>
              <a:t>M</a:t>
            </a:r>
            <a:r>
              <a:rPr lang="zh-CN" altLang="en-US" sz="2400" dirty="0">
                <a:latin typeface="Comic Sans MS" pitchFamily="66" charset="0"/>
              </a:rPr>
              <a:t>→</a:t>
            </a:r>
            <a:r>
              <a:rPr lang="en-US" altLang="zh-CN" sz="2400" dirty="0"/>
              <a:t>ε</a:t>
            </a:r>
          </a:p>
          <a:p>
            <a:pPr>
              <a:spcBef>
                <a:spcPts val="1200"/>
              </a:spcBef>
              <a:spcAft>
                <a:spcPts val="1800"/>
              </a:spcAft>
              <a:buNone/>
            </a:pPr>
            <a:r>
              <a:rPr lang="en-US" altLang="zh-CN" sz="2400" dirty="0"/>
              <a:t>D</a:t>
            </a:r>
            <a:r>
              <a:rPr lang="zh-CN" altLang="en-US" sz="2400" dirty="0">
                <a:latin typeface="Comic Sans MS" pitchFamily="66" charset="0"/>
              </a:rPr>
              <a:t>→</a:t>
            </a:r>
            <a:r>
              <a:rPr lang="en-US" altLang="zh-CN" sz="2400" dirty="0"/>
              <a:t>D</a:t>
            </a:r>
            <a:r>
              <a:rPr lang="en-US" altLang="zh-CN" sz="2400" baseline="-25000" dirty="0"/>
              <a:t>1</a:t>
            </a:r>
            <a:r>
              <a:rPr lang="en-US" altLang="zh-CN" sz="2400" dirty="0"/>
              <a:t>;D</a:t>
            </a:r>
            <a:r>
              <a:rPr lang="en-US" altLang="zh-CN" sz="2400" baseline="-25000" dirty="0"/>
              <a:t>2</a:t>
            </a:r>
            <a:r>
              <a:rPr lang="en-US" altLang="zh-CN" sz="2400" dirty="0"/>
              <a:t> </a:t>
            </a:r>
          </a:p>
          <a:p>
            <a:pPr>
              <a:spcBef>
                <a:spcPts val="1200"/>
              </a:spcBef>
              <a:spcAft>
                <a:spcPts val="1800"/>
              </a:spcAft>
              <a:buNone/>
            </a:pPr>
            <a:r>
              <a:rPr lang="en-US" altLang="zh-CN" sz="2400" dirty="0"/>
              <a:t>D</a:t>
            </a:r>
            <a:r>
              <a:rPr lang="zh-CN" altLang="en-US" sz="2400" dirty="0">
                <a:latin typeface="Comic Sans MS" pitchFamily="66" charset="0"/>
              </a:rPr>
              <a:t>→</a:t>
            </a:r>
            <a:r>
              <a:rPr lang="en-US" altLang="zh-CN" sz="2400" dirty="0"/>
              <a:t>proc id;ND</a:t>
            </a:r>
            <a:r>
              <a:rPr lang="en-US" altLang="zh-CN" sz="2400" baseline="-25000" dirty="0"/>
              <a:t>1</a:t>
            </a:r>
            <a:r>
              <a:rPr lang="en-US" altLang="zh-CN" sz="2400" dirty="0"/>
              <a:t>;S</a:t>
            </a:r>
          </a:p>
          <a:p>
            <a:pPr>
              <a:spcBef>
                <a:spcPts val="1200"/>
              </a:spcBef>
              <a:spcAft>
                <a:spcPts val="1800"/>
              </a:spcAft>
              <a:buNone/>
            </a:pPr>
            <a:r>
              <a:rPr lang="en-US" altLang="zh-CN" sz="2400" dirty="0"/>
              <a:t>D</a:t>
            </a:r>
            <a:r>
              <a:rPr lang="zh-CN" altLang="en-US" sz="2400" dirty="0">
                <a:latin typeface="Comic Sans MS" pitchFamily="66" charset="0"/>
              </a:rPr>
              <a:t>→</a:t>
            </a:r>
            <a:r>
              <a:rPr lang="en-US" altLang="zh-CN" sz="2400" dirty="0" err="1"/>
              <a:t>id:T</a:t>
            </a:r>
            <a:endParaRPr lang="en-US" altLang="zh-CN" sz="2400" dirty="0"/>
          </a:p>
          <a:p>
            <a:pPr>
              <a:spcBef>
                <a:spcPts val="1200"/>
              </a:spcBef>
              <a:spcAft>
                <a:spcPts val="1800"/>
              </a:spcAft>
              <a:buNone/>
            </a:pPr>
            <a:r>
              <a:rPr lang="en-US" altLang="zh-CN" sz="2400" dirty="0"/>
              <a:t>N</a:t>
            </a:r>
            <a:r>
              <a:rPr lang="zh-CN" altLang="en-US" sz="2400" dirty="0">
                <a:latin typeface="Comic Sans MS" pitchFamily="66" charset="0"/>
              </a:rPr>
              <a:t>→</a:t>
            </a:r>
            <a:r>
              <a:rPr lang="en-US" altLang="zh-CN" sz="2400" dirty="0"/>
              <a:t>ε</a:t>
            </a:r>
            <a:endParaRPr lang="zh-CN" altLang="en-US" sz="2400" dirty="0"/>
          </a:p>
        </p:txBody>
      </p:sp>
      <p:sp>
        <p:nvSpPr>
          <p:cNvPr id="4" name="灯片编号占位符 3"/>
          <p:cNvSpPr>
            <a:spLocks noGrp="1"/>
          </p:cNvSpPr>
          <p:nvPr>
            <p:ph type="sldNum" sz="quarter" idx="12"/>
          </p:nvPr>
        </p:nvSpPr>
        <p:spPr/>
        <p:txBody>
          <a:bodyPr/>
          <a:lstStyle/>
          <a:p>
            <a:fld id="{2A6D858B-1E97-4F06-B8D0-6BAC990F4689}" type="slidenum">
              <a:rPr lang="zh-CN" altLang="en-US" smtClean="0">
                <a:solidFill>
                  <a:prstClr val="black">
                    <a:tint val="75000"/>
                  </a:prstClr>
                </a:solidFill>
              </a:rPr>
              <a:pPr/>
              <a:t>19</a:t>
            </a:fld>
            <a:endParaRPr lang="zh-CN" altLang="en-US">
              <a:solidFill>
                <a:prstClr val="black">
                  <a:tint val="75000"/>
                </a:prstClr>
              </a:solidFill>
            </a:endParaRPr>
          </a:p>
        </p:txBody>
      </p:sp>
      <p:grpSp>
        <p:nvGrpSpPr>
          <p:cNvPr id="5" name="组合 68"/>
          <p:cNvGrpSpPr/>
          <p:nvPr/>
        </p:nvGrpSpPr>
        <p:grpSpPr>
          <a:xfrm>
            <a:off x="2745512" y="810424"/>
            <a:ext cx="6074960" cy="3050624"/>
            <a:chOff x="2817520" y="1386488"/>
            <a:chExt cx="6074960" cy="3050624"/>
          </a:xfrm>
        </p:grpSpPr>
        <p:sp>
          <p:nvSpPr>
            <p:cNvPr id="6" name="矩形 5"/>
            <p:cNvSpPr/>
            <p:nvPr/>
          </p:nvSpPr>
          <p:spPr>
            <a:xfrm>
              <a:off x="6103218" y="2070564"/>
              <a:ext cx="43204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black"/>
                  </a:solidFill>
                  <a:latin typeface="楷体" pitchFamily="49" charset="-122"/>
                  <a:ea typeface="楷体" pitchFamily="49" charset="-122"/>
                </a:rPr>
                <a:t>D</a:t>
              </a:r>
              <a:endParaRPr lang="zh-CN" altLang="en-US" sz="2000" dirty="0">
                <a:solidFill>
                  <a:prstClr val="black"/>
                </a:solidFill>
                <a:latin typeface="楷体" pitchFamily="49" charset="-122"/>
                <a:ea typeface="楷体" pitchFamily="49" charset="-122"/>
              </a:endParaRPr>
            </a:p>
          </p:txBody>
        </p:sp>
        <p:sp>
          <p:nvSpPr>
            <p:cNvPr id="7" name="矩形 6"/>
            <p:cNvSpPr/>
            <p:nvPr/>
          </p:nvSpPr>
          <p:spPr>
            <a:xfrm>
              <a:off x="3419872" y="3320988"/>
              <a:ext cx="70103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black"/>
                  </a:solidFill>
                  <a:latin typeface="楷体" pitchFamily="49" charset="-122"/>
                  <a:ea typeface="楷体" pitchFamily="49" charset="-122"/>
                </a:rPr>
                <a:t>proc</a:t>
              </a:r>
              <a:endParaRPr lang="zh-CN" altLang="en-US" sz="2000" dirty="0">
                <a:solidFill>
                  <a:prstClr val="black"/>
                </a:solidFill>
                <a:latin typeface="楷体" pitchFamily="49" charset="-122"/>
                <a:ea typeface="楷体" pitchFamily="49" charset="-122"/>
              </a:endParaRPr>
            </a:p>
          </p:txBody>
        </p:sp>
        <p:sp>
          <p:nvSpPr>
            <p:cNvPr id="8" name="矩形 7"/>
            <p:cNvSpPr/>
            <p:nvPr/>
          </p:nvSpPr>
          <p:spPr>
            <a:xfrm>
              <a:off x="4139952" y="3320988"/>
              <a:ext cx="43204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black"/>
                  </a:solidFill>
                  <a:latin typeface="楷体" pitchFamily="49" charset="-122"/>
                  <a:ea typeface="楷体" pitchFamily="49" charset="-122"/>
                </a:rPr>
                <a:t>a</a:t>
              </a:r>
              <a:endParaRPr lang="zh-CN" altLang="en-US" sz="2000" dirty="0">
                <a:solidFill>
                  <a:prstClr val="black"/>
                </a:solidFill>
                <a:latin typeface="楷体" pitchFamily="49" charset="-122"/>
                <a:ea typeface="楷体" pitchFamily="49" charset="-122"/>
              </a:endParaRPr>
            </a:p>
          </p:txBody>
        </p:sp>
        <p:sp>
          <p:nvSpPr>
            <p:cNvPr id="9" name="矩形 8"/>
            <p:cNvSpPr/>
            <p:nvPr/>
          </p:nvSpPr>
          <p:spPr>
            <a:xfrm>
              <a:off x="4499992" y="3320988"/>
              <a:ext cx="43204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black"/>
                  </a:solidFill>
                  <a:latin typeface="楷体" pitchFamily="49" charset="-122"/>
                  <a:ea typeface="楷体" pitchFamily="49" charset="-122"/>
                </a:rPr>
                <a:t>;</a:t>
              </a:r>
              <a:endParaRPr lang="zh-CN" altLang="en-US" sz="2000" dirty="0">
                <a:solidFill>
                  <a:prstClr val="black"/>
                </a:solidFill>
                <a:latin typeface="楷体" pitchFamily="49" charset="-122"/>
                <a:ea typeface="楷体" pitchFamily="49" charset="-122"/>
              </a:endParaRPr>
            </a:p>
          </p:txBody>
        </p:sp>
        <p:sp>
          <p:nvSpPr>
            <p:cNvPr id="10" name="矩形 9"/>
            <p:cNvSpPr/>
            <p:nvPr/>
          </p:nvSpPr>
          <p:spPr>
            <a:xfrm>
              <a:off x="7485657" y="2600908"/>
              <a:ext cx="43204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black"/>
                  </a:solidFill>
                  <a:latin typeface="楷体" pitchFamily="49" charset="-122"/>
                  <a:ea typeface="楷体" pitchFamily="49" charset="-122"/>
                </a:rPr>
                <a:t>D</a:t>
              </a:r>
              <a:endParaRPr lang="zh-CN" altLang="en-US" sz="2000" baseline="-25000" dirty="0">
                <a:solidFill>
                  <a:prstClr val="black"/>
                </a:solidFill>
                <a:latin typeface="楷体" pitchFamily="49" charset="-122"/>
                <a:ea typeface="楷体" pitchFamily="49" charset="-122"/>
              </a:endParaRPr>
            </a:p>
          </p:txBody>
        </p:sp>
        <p:sp>
          <p:nvSpPr>
            <p:cNvPr id="11" name="矩形 10"/>
            <p:cNvSpPr/>
            <p:nvPr/>
          </p:nvSpPr>
          <p:spPr>
            <a:xfrm>
              <a:off x="5377805" y="3320988"/>
              <a:ext cx="43204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black"/>
                  </a:solidFill>
                  <a:latin typeface="楷体" pitchFamily="49" charset="-122"/>
                  <a:ea typeface="楷体" pitchFamily="49" charset="-122"/>
                </a:rPr>
                <a:t>D</a:t>
              </a:r>
              <a:endParaRPr lang="zh-CN" altLang="en-US" sz="2000" dirty="0">
                <a:solidFill>
                  <a:prstClr val="black"/>
                </a:solidFill>
                <a:latin typeface="楷体" pitchFamily="49" charset="-122"/>
                <a:ea typeface="楷体" pitchFamily="49" charset="-122"/>
              </a:endParaRPr>
            </a:p>
          </p:txBody>
        </p:sp>
        <p:sp>
          <p:nvSpPr>
            <p:cNvPr id="12" name="矩形 11"/>
            <p:cNvSpPr/>
            <p:nvPr/>
          </p:nvSpPr>
          <p:spPr>
            <a:xfrm>
              <a:off x="6156176" y="3330513"/>
              <a:ext cx="43204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black"/>
                  </a:solidFill>
                  <a:latin typeface="楷体" pitchFamily="49" charset="-122"/>
                  <a:ea typeface="楷体" pitchFamily="49" charset="-122"/>
                </a:rPr>
                <a:t>S</a:t>
              </a:r>
              <a:endParaRPr lang="zh-CN" altLang="en-US" sz="2000" dirty="0">
                <a:solidFill>
                  <a:prstClr val="black"/>
                </a:solidFill>
                <a:latin typeface="楷体" pitchFamily="49" charset="-122"/>
                <a:ea typeface="楷体" pitchFamily="49" charset="-122"/>
              </a:endParaRPr>
            </a:p>
          </p:txBody>
        </p:sp>
        <p:sp>
          <p:nvSpPr>
            <p:cNvPr id="13" name="矩形 12"/>
            <p:cNvSpPr/>
            <p:nvPr/>
          </p:nvSpPr>
          <p:spPr>
            <a:xfrm>
              <a:off x="4860032" y="3320988"/>
              <a:ext cx="43204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black"/>
                  </a:solidFill>
                  <a:latin typeface="楷体" pitchFamily="49" charset="-122"/>
                  <a:ea typeface="楷体" pitchFamily="49" charset="-122"/>
                </a:rPr>
                <a:t>N</a:t>
              </a:r>
              <a:endParaRPr lang="zh-CN" altLang="en-US" sz="2000" dirty="0">
                <a:solidFill>
                  <a:prstClr val="black"/>
                </a:solidFill>
                <a:latin typeface="楷体" pitchFamily="49" charset="-122"/>
                <a:ea typeface="楷体" pitchFamily="49" charset="-122"/>
              </a:endParaRPr>
            </a:p>
          </p:txBody>
        </p:sp>
        <p:sp>
          <p:nvSpPr>
            <p:cNvPr id="14" name="矩形 13"/>
            <p:cNvSpPr/>
            <p:nvPr/>
          </p:nvSpPr>
          <p:spPr>
            <a:xfrm>
              <a:off x="2832760" y="2588523"/>
              <a:ext cx="43204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black"/>
                  </a:solidFill>
                  <a:latin typeface="楷体" pitchFamily="49" charset="-122"/>
                  <a:ea typeface="楷体" pitchFamily="49" charset="-122"/>
                </a:rPr>
                <a:t>ε</a:t>
              </a:r>
              <a:endParaRPr lang="zh-CN" altLang="en-US" sz="2000" dirty="0">
                <a:solidFill>
                  <a:prstClr val="black"/>
                </a:solidFill>
                <a:latin typeface="楷体" pitchFamily="49" charset="-122"/>
                <a:ea typeface="楷体" pitchFamily="49" charset="-122"/>
              </a:endParaRPr>
            </a:p>
          </p:txBody>
        </p:sp>
        <p:sp>
          <p:nvSpPr>
            <p:cNvPr id="15" name="矩形 14"/>
            <p:cNvSpPr/>
            <p:nvPr/>
          </p:nvSpPr>
          <p:spPr>
            <a:xfrm>
              <a:off x="6097885" y="2600908"/>
              <a:ext cx="43204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black"/>
                  </a:solidFill>
                  <a:latin typeface="楷体" pitchFamily="49" charset="-122"/>
                  <a:ea typeface="楷体" pitchFamily="49" charset="-122"/>
                </a:rPr>
                <a:t>;</a:t>
              </a:r>
              <a:endParaRPr lang="zh-CN" altLang="en-US" sz="2000" dirty="0">
                <a:solidFill>
                  <a:prstClr val="black"/>
                </a:solidFill>
                <a:latin typeface="楷体" pitchFamily="49" charset="-122"/>
                <a:ea typeface="楷体" pitchFamily="49" charset="-122"/>
              </a:endParaRPr>
            </a:p>
          </p:txBody>
        </p:sp>
        <p:sp>
          <p:nvSpPr>
            <p:cNvPr id="16" name="矩形 15"/>
            <p:cNvSpPr/>
            <p:nvPr/>
          </p:nvSpPr>
          <p:spPr>
            <a:xfrm>
              <a:off x="5724128" y="3320988"/>
              <a:ext cx="43204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black"/>
                  </a:solidFill>
                  <a:latin typeface="楷体" pitchFamily="49" charset="-122"/>
                  <a:ea typeface="楷体" pitchFamily="49" charset="-122"/>
                </a:rPr>
                <a:t>;</a:t>
              </a:r>
              <a:endParaRPr lang="zh-CN" altLang="en-US" sz="2000" dirty="0">
                <a:solidFill>
                  <a:prstClr val="black"/>
                </a:solidFill>
                <a:latin typeface="楷体" pitchFamily="49" charset="-122"/>
                <a:ea typeface="楷体" pitchFamily="49" charset="-122"/>
              </a:endParaRPr>
            </a:p>
          </p:txBody>
        </p:sp>
        <p:sp>
          <p:nvSpPr>
            <p:cNvPr id="18" name="矩形 17"/>
            <p:cNvSpPr/>
            <p:nvPr/>
          </p:nvSpPr>
          <p:spPr>
            <a:xfrm>
              <a:off x="6732240" y="3284984"/>
              <a:ext cx="43204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black"/>
                  </a:solidFill>
                  <a:latin typeface="楷体" pitchFamily="49" charset="-122"/>
                  <a:ea typeface="楷体" pitchFamily="49" charset="-122"/>
                </a:rPr>
                <a:t>c</a:t>
              </a:r>
              <a:endParaRPr lang="zh-CN" altLang="en-US" sz="2000" dirty="0">
                <a:solidFill>
                  <a:prstClr val="black"/>
                </a:solidFill>
                <a:latin typeface="楷体" pitchFamily="49" charset="-122"/>
                <a:ea typeface="楷体" pitchFamily="49" charset="-122"/>
              </a:endParaRPr>
            </a:p>
          </p:txBody>
        </p:sp>
        <p:sp>
          <p:nvSpPr>
            <p:cNvPr id="19" name="矩形 18"/>
            <p:cNvSpPr/>
            <p:nvPr/>
          </p:nvSpPr>
          <p:spPr>
            <a:xfrm>
              <a:off x="7485657" y="3284984"/>
              <a:ext cx="43204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black"/>
                  </a:solidFill>
                  <a:latin typeface="楷体" pitchFamily="49" charset="-122"/>
                  <a:ea typeface="楷体" pitchFamily="49" charset="-122"/>
                </a:rPr>
                <a:t>:</a:t>
              </a:r>
              <a:endParaRPr lang="zh-CN" altLang="en-US" sz="2000" dirty="0">
                <a:solidFill>
                  <a:prstClr val="black"/>
                </a:solidFill>
                <a:latin typeface="楷体" pitchFamily="49" charset="-122"/>
                <a:ea typeface="楷体" pitchFamily="49" charset="-122"/>
              </a:endParaRPr>
            </a:p>
          </p:txBody>
        </p:sp>
        <p:sp>
          <p:nvSpPr>
            <p:cNvPr id="20" name="矩形 19"/>
            <p:cNvSpPr/>
            <p:nvPr/>
          </p:nvSpPr>
          <p:spPr>
            <a:xfrm>
              <a:off x="8244408" y="3300224"/>
              <a:ext cx="43204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black"/>
                  </a:solidFill>
                  <a:latin typeface="楷体" pitchFamily="49" charset="-122"/>
                  <a:ea typeface="楷体" pitchFamily="49" charset="-122"/>
                </a:rPr>
                <a:t>T</a:t>
              </a:r>
              <a:endParaRPr lang="zh-CN" altLang="en-US" sz="2000" dirty="0">
                <a:solidFill>
                  <a:prstClr val="black"/>
                </a:solidFill>
                <a:latin typeface="楷体" pitchFamily="49" charset="-122"/>
                <a:ea typeface="楷体" pitchFamily="49" charset="-122"/>
              </a:endParaRPr>
            </a:p>
          </p:txBody>
        </p:sp>
        <p:sp>
          <p:nvSpPr>
            <p:cNvPr id="21" name="矩形 20"/>
            <p:cNvSpPr/>
            <p:nvPr/>
          </p:nvSpPr>
          <p:spPr>
            <a:xfrm>
              <a:off x="7596336" y="4077072"/>
              <a:ext cx="1296144"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black"/>
                  </a:solidFill>
                  <a:latin typeface="楷体" pitchFamily="49" charset="-122"/>
                  <a:ea typeface="楷体" pitchFamily="49" charset="-122"/>
                </a:rPr>
                <a:t>integer</a:t>
              </a:r>
              <a:endParaRPr lang="zh-CN" altLang="en-US" sz="2000" dirty="0">
                <a:solidFill>
                  <a:prstClr val="black"/>
                </a:solidFill>
                <a:latin typeface="楷体" pitchFamily="49" charset="-122"/>
                <a:ea typeface="楷体" pitchFamily="49" charset="-122"/>
              </a:endParaRPr>
            </a:p>
          </p:txBody>
        </p:sp>
        <p:sp>
          <p:nvSpPr>
            <p:cNvPr id="22" name="矩形 21"/>
            <p:cNvSpPr/>
            <p:nvPr/>
          </p:nvSpPr>
          <p:spPr>
            <a:xfrm>
              <a:off x="5239122" y="3870573"/>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black"/>
                  </a:solidFill>
                  <a:latin typeface="楷体" pitchFamily="49" charset="-122"/>
                  <a:ea typeface="楷体" pitchFamily="49" charset="-122"/>
                </a:rPr>
                <a:t>...</a:t>
              </a:r>
              <a:endParaRPr lang="zh-CN" altLang="en-US" sz="2000" dirty="0">
                <a:solidFill>
                  <a:prstClr val="black"/>
                </a:solidFill>
                <a:latin typeface="楷体" pitchFamily="49" charset="-122"/>
                <a:ea typeface="楷体" pitchFamily="49" charset="-122"/>
              </a:endParaRPr>
            </a:p>
          </p:txBody>
        </p:sp>
        <p:sp>
          <p:nvSpPr>
            <p:cNvPr id="24" name="矩形 23"/>
            <p:cNvSpPr/>
            <p:nvPr/>
          </p:nvSpPr>
          <p:spPr>
            <a:xfrm>
              <a:off x="4860032" y="2600908"/>
              <a:ext cx="43204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black"/>
                  </a:solidFill>
                  <a:latin typeface="楷体" pitchFamily="49" charset="-122"/>
                  <a:ea typeface="楷体" pitchFamily="49" charset="-122"/>
                </a:rPr>
                <a:t>D</a:t>
              </a:r>
              <a:endParaRPr lang="zh-CN" altLang="en-US" sz="2000" baseline="-25000" dirty="0">
                <a:solidFill>
                  <a:prstClr val="black"/>
                </a:solidFill>
                <a:latin typeface="楷体" pitchFamily="49" charset="-122"/>
                <a:ea typeface="楷体" pitchFamily="49" charset="-122"/>
              </a:endParaRPr>
            </a:p>
          </p:txBody>
        </p:sp>
        <p:cxnSp>
          <p:nvCxnSpPr>
            <p:cNvPr id="25" name="直接连接符 24"/>
            <p:cNvCxnSpPr/>
            <p:nvPr/>
          </p:nvCxnSpPr>
          <p:spPr>
            <a:xfrm flipV="1">
              <a:off x="5133975" y="2295525"/>
              <a:ext cx="1019175" cy="4095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3855720" y="2847975"/>
              <a:ext cx="1049655" cy="5200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6438900" y="2314575"/>
              <a:ext cx="1069984" cy="4130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19380000">
              <a:off x="6947782" y="3141597"/>
              <a:ext cx="72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166360" y="2910840"/>
              <a:ext cx="287740" cy="4474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2220000">
              <a:off x="7696435" y="3132072"/>
              <a:ext cx="72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5400000">
              <a:off x="5405445" y="3844074"/>
              <a:ext cx="36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5400000">
              <a:off x="2889544" y="2534408"/>
              <a:ext cx="288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5400000">
              <a:off x="8280432" y="3825024"/>
              <a:ext cx="36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4499992" y="1386488"/>
              <a:ext cx="43204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black"/>
                  </a:solidFill>
                  <a:latin typeface="楷体" pitchFamily="49" charset="-122"/>
                  <a:ea typeface="楷体" pitchFamily="49" charset="-122"/>
                </a:rPr>
                <a:t>P</a:t>
              </a:r>
              <a:endParaRPr lang="zh-CN" altLang="en-US" sz="2000" dirty="0">
                <a:solidFill>
                  <a:prstClr val="black"/>
                </a:solidFill>
                <a:latin typeface="楷体" pitchFamily="49" charset="-122"/>
                <a:ea typeface="楷体" pitchFamily="49" charset="-122"/>
              </a:endParaRPr>
            </a:p>
          </p:txBody>
        </p:sp>
        <p:sp>
          <p:nvSpPr>
            <p:cNvPr id="39" name="矩形 38"/>
            <p:cNvSpPr/>
            <p:nvPr/>
          </p:nvSpPr>
          <p:spPr>
            <a:xfrm>
              <a:off x="2817520" y="2070564"/>
              <a:ext cx="43204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black"/>
                  </a:solidFill>
                  <a:latin typeface="楷体" pitchFamily="49" charset="-122"/>
                  <a:ea typeface="楷体" pitchFamily="49" charset="-122"/>
                </a:rPr>
                <a:t>M</a:t>
              </a:r>
              <a:endParaRPr lang="zh-CN" altLang="en-US" sz="2000" dirty="0">
                <a:solidFill>
                  <a:prstClr val="black"/>
                </a:solidFill>
                <a:latin typeface="楷体" pitchFamily="49" charset="-122"/>
                <a:ea typeface="楷体" pitchFamily="49" charset="-122"/>
              </a:endParaRPr>
            </a:p>
          </p:txBody>
        </p:sp>
        <p:cxnSp>
          <p:nvCxnSpPr>
            <p:cNvPr id="41" name="直接连接符 40"/>
            <p:cNvCxnSpPr/>
            <p:nvPr/>
          </p:nvCxnSpPr>
          <p:spPr>
            <a:xfrm flipV="1">
              <a:off x="4358640" y="2895600"/>
              <a:ext cx="546735" cy="4876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4724400" y="2926080"/>
              <a:ext cx="228600" cy="4724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flipV="1">
              <a:off x="5071210" y="2924944"/>
              <a:ext cx="0" cy="4183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flipV="1">
              <a:off x="5224265" y="2881511"/>
              <a:ext cx="614560" cy="4903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flipV="1">
              <a:off x="5287234" y="2852936"/>
              <a:ext cx="1037366" cy="5474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V="1">
              <a:off x="3147080" y="1647106"/>
              <a:ext cx="1396800" cy="561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H="1" flipV="1">
              <a:off x="4811648" y="1642864"/>
              <a:ext cx="1396748" cy="5612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4854699" y="3937248"/>
              <a:ext cx="43204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black"/>
                  </a:solidFill>
                  <a:latin typeface="楷体" pitchFamily="49" charset="-122"/>
                  <a:ea typeface="楷体" pitchFamily="49" charset="-122"/>
                </a:rPr>
                <a:t>ε</a:t>
              </a:r>
              <a:endParaRPr lang="zh-CN" altLang="en-US" sz="2000" dirty="0">
                <a:solidFill>
                  <a:prstClr val="black"/>
                </a:solidFill>
                <a:latin typeface="楷体" pitchFamily="49" charset="-122"/>
                <a:ea typeface="楷体" pitchFamily="49" charset="-122"/>
              </a:endParaRPr>
            </a:p>
          </p:txBody>
        </p:sp>
        <p:cxnSp>
          <p:nvCxnSpPr>
            <p:cNvPr id="66" name="直接连接符 65"/>
            <p:cNvCxnSpPr/>
            <p:nvPr/>
          </p:nvCxnSpPr>
          <p:spPr>
            <a:xfrm rot="5400000">
              <a:off x="4890723" y="3842933"/>
              <a:ext cx="36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rot="5400000">
              <a:off x="6147717" y="2554313"/>
              <a:ext cx="32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rot="5400000">
              <a:off x="7498919" y="3166377"/>
              <a:ext cx="39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2" name="矩形 71"/>
          <p:cNvSpPr/>
          <p:nvPr/>
        </p:nvSpPr>
        <p:spPr>
          <a:xfrm>
            <a:off x="1180768" y="5672296"/>
            <a:ext cx="7740000" cy="45414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2200" dirty="0">
                <a:solidFill>
                  <a:srgbClr val="C00000"/>
                </a:solidFill>
                <a:latin typeface="楷体" pitchFamily="49" charset="-122"/>
                <a:ea typeface="楷体" pitchFamily="49" charset="-122"/>
              </a:rPr>
              <a:t>{t:=</a:t>
            </a:r>
            <a:r>
              <a:rPr lang="en-US" altLang="zh-CN" sz="2200" dirty="0" err="1">
                <a:solidFill>
                  <a:srgbClr val="C00000"/>
                </a:solidFill>
                <a:latin typeface="楷体" pitchFamily="49" charset="-122"/>
                <a:ea typeface="楷体" pitchFamily="49" charset="-122"/>
              </a:rPr>
              <a:t>mktable</a:t>
            </a:r>
            <a:r>
              <a:rPr lang="en-US" altLang="zh-CN" sz="2200" dirty="0">
                <a:solidFill>
                  <a:srgbClr val="C00000"/>
                </a:solidFill>
                <a:latin typeface="楷体" pitchFamily="49" charset="-122"/>
                <a:ea typeface="楷体" pitchFamily="49" charset="-122"/>
              </a:rPr>
              <a:t>(top(</a:t>
            </a:r>
            <a:r>
              <a:rPr lang="en-US" altLang="zh-CN" sz="2200" dirty="0" err="1">
                <a:solidFill>
                  <a:srgbClr val="C00000"/>
                </a:solidFill>
                <a:latin typeface="楷体" pitchFamily="49" charset="-122"/>
                <a:ea typeface="楷体" pitchFamily="49" charset="-122"/>
              </a:rPr>
              <a:t>tblptr</a:t>
            </a:r>
            <a:r>
              <a:rPr lang="en-US" altLang="zh-CN" sz="2200" dirty="0">
                <a:solidFill>
                  <a:srgbClr val="C00000"/>
                </a:solidFill>
                <a:latin typeface="楷体" pitchFamily="49" charset="-122"/>
                <a:ea typeface="楷体" pitchFamily="49" charset="-122"/>
              </a:rPr>
              <a:t>));</a:t>
            </a:r>
            <a:r>
              <a:rPr lang="en-US" altLang="zh-CN" sz="2200" dirty="0">
                <a:solidFill>
                  <a:prstClr val="black"/>
                </a:solidFill>
                <a:latin typeface="楷体" pitchFamily="49" charset="-122"/>
                <a:ea typeface="楷体" pitchFamily="49" charset="-122"/>
              </a:rPr>
              <a:t>push(</a:t>
            </a:r>
            <a:r>
              <a:rPr lang="en-US" altLang="zh-CN" sz="2200" dirty="0" err="1">
                <a:solidFill>
                  <a:prstClr val="black"/>
                </a:solidFill>
                <a:latin typeface="楷体" pitchFamily="49" charset="-122"/>
                <a:ea typeface="楷体" pitchFamily="49" charset="-122"/>
              </a:rPr>
              <a:t>t,tblptr</a:t>
            </a:r>
            <a:r>
              <a:rPr lang="en-US" altLang="zh-CN" sz="2200" dirty="0">
                <a:solidFill>
                  <a:prstClr val="black"/>
                </a:solidFill>
                <a:latin typeface="楷体" pitchFamily="49" charset="-122"/>
                <a:ea typeface="楷体" pitchFamily="49" charset="-122"/>
              </a:rPr>
              <a:t>)</a:t>
            </a:r>
            <a:r>
              <a:rPr lang="en-US" altLang="zh-CN" sz="2200" dirty="0">
                <a:solidFill>
                  <a:srgbClr val="C00000"/>
                </a:solidFill>
                <a:latin typeface="楷体" pitchFamily="49" charset="-122"/>
                <a:ea typeface="楷体" pitchFamily="49" charset="-122"/>
              </a:rPr>
              <a:t>;push(0,offset)}</a:t>
            </a:r>
            <a:endParaRPr lang="zh-CN" altLang="en-US" sz="2200" dirty="0">
              <a:solidFill>
                <a:srgbClr val="C00000"/>
              </a:solidFill>
              <a:latin typeface="楷体" pitchFamily="49" charset="-122"/>
              <a:ea typeface="楷体" pitchFamily="49" charset="-122"/>
            </a:endParaRPr>
          </a:p>
        </p:txBody>
      </p:sp>
      <p:sp>
        <p:nvSpPr>
          <p:cNvPr id="73" name="矩形 72"/>
          <p:cNvSpPr/>
          <p:nvPr/>
        </p:nvSpPr>
        <p:spPr>
          <a:xfrm>
            <a:off x="2904768" y="4194800"/>
            <a:ext cx="5832648" cy="122413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500"/>
              </a:spcAft>
            </a:pPr>
            <a:r>
              <a:rPr lang="en-US" altLang="zh-CN" sz="2200" dirty="0">
                <a:solidFill>
                  <a:srgbClr val="C00000"/>
                </a:solidFill>
                <a:latin typeface="楷体" pitchFamily="49" charset="-122"/>
                <a:ea typeface="楷体" pitchFamily="49" charset="-122"/>
              </a:rPr>
              <a:t>{t:=top(</a:t>
            </a:r>
            <a:r>
              <a:rPr lang="en-US" altLang="zh-CN" sz="2200" dirty="0" err="1">
                <a:solidFill>
                  <a:srgbClr val="C00000"/>
                </a:solidFill>
                <a:latin typeface="楷体" pitchFamily="49" charset="-122"/>
                <a:ea typeface="楷体" pitchFamily="49" charset="-122"/>
              </a:rPr>
              <a:t>tblptr</a:t>
            </a:r>
            <a:r>
              <a:rPr lang="en-US" altLang="zh-CN" sz="2200" dirty="0">
                <a:solidFill>
                  <a:srgbClr val="C00000"/>
                </a:solidFill>
                <a:latin typeface="楷体" pitchFamily="49" charset="-122"/>
                <a:ea typeface="楷体" pitchFamily="49" charset="-122"/>
              </a:rPr>
              <a:t>); </a:t>
            </a:r>
            <a:r>
              <a:rPr lang="en-US" altLang="zh-CN" sz="2200" dirty="0" err="1">
                <a:solidFill>
                  <a:prstClr val="black"/>
                </a:solidFill>
                <a:latin typeface="楷体" pitchFamily="49" charset="-122"/>
                <a:ea typeface="楷体" pitchFamily="49" charset="-122"/>
              </a:rPr>
              <a:t>addwidth</a:t>
            </a:r>
            <a:r>
              <a:rPr lang="en-US" altLang="zh-CN" sz="2200" dirty="0">
                <a:solidFill>
                  <a:prstClr val="black"/>
                </a:solidFill>
                <a:latin typeface="楷体" pitchFamily="49" charset="-122"/>
                <a:ea typeface="楷体" pitchFamily="49" charset="-122"/>
              </a:rPr>
              <a:t>(</a:t>
            </a:r>
            <a:r>
              <a:rPr lang="en-US" altLang="zh-CN" sz="2200" dirty="0" err="1">
                <a:solidFill>
                  <a:prstClr val="black"/>
                </a:solidFill>
                <a:latin typeface="楷体" pitchFamily="49" charset="-122"/>
                <a:ea typeface="楷体" pitchFamily="49" charset="-122"/>
              </a:rPr>
              <a:t>t,top</a:t>
            </a:r>
            <a:r>
              <a:rPr lang="en-US" altLang="zh-CN" sz="2200" dirty="0">
                <a:solidFill>
                  <a:prstClr val="black"/>
                </a:solidFill>
                <a:latin typeface="楷体" pitchFamily="49" charset="-122"/>
                <a:ea typeface="楷体" pitchFamily="49" charset="-122"/>
              </a:rPr>
              <a:t>(offset))</a:t>
            </a:r>
            <a:r>
              <a:rPr lang="en-US" altLang="zh-CN" sz="2200" dirty="0">
                <a:solidFill>
                  <a:srgbClr val="C00000"/>
                </a:solidFill>
                <a:latin typeface="楷体" pitchFamily="49" charset="-122"/>
                <a:ea typeface="楷体" pitchFamily="49" charset="-122"/>
              </a:rPr>
              <a:t>;</a:t>
            </a:r>
          </a:p>
          <a:p>
            <a:pPr>
              <a:spcAft>
                <a:spcPts val="500"/>
              </a:spcAft>
            </a:pPr>
            <a:r>
              <a:rPr lang="en-US" altLang="zh-CN" sz="2200" dirty="0">
                <a:solidFill>
                  <a:srgbClr val="C00000"/>
                </a:solidFill>
                <a:latin typeface="楷体" pitchFamily="49" charset="-122"/>
                <a:ea typeface="楷体" pitchFamily="49" charset="-122"/>
              </a:rPr>
              <a:t> pop(</a:t>
            </a:r>
            <a:r>
              <a:rPr lang="en-US" altLang="zh-CN" sz="2200" dirty="0" err="1">
                <a:solidFill>
                  <a:srgbClr val="C00000"/>
                </a:solidFill>
                <a:latin typeface="楷体" pitchFamily="49" charset="-122"/>
                <a:ea typeface="楷体" pitchFamily="49" charset="-122"/>
              </a:rPr>
              <a:t>tblptr</a:t>
            </a:r>
            <a:r>
              <a:rPr lang="en-US" altLang="zh-CN" sz="2200" dirty="0">
                <a:solidFill>
                  <a:srgbClr val="C00000"/>
                </a:solidFill>
                <a:latin typeface="楷体" pitchFamily="49" charset="-122"/>
                <a:ea typeface="楷体" pitchFamily="49" charset="-122"/>
              </a:rPr>
              <a:t>); </a:t>
            </a:r>
            <a:r>
              <a:rPr lang="en-US" altLang="zh-CN" sz="2200" dirty="0">
                <a:solidFill>
                  <a:prstClr val="black"/>
                </a:solidFill>
                <a:latin typeface="楷体" pitchFamily="49" charset="-122"/>
                <a:ea typeface="楷体" pitchFamily="49" charset="-122"/>
              </a:rPr>
              <a:t>pop(offset)</a:t>
            </a:r>
            <a:r>
              <a:rPr lang="en-US" altLang="zh-CN" sz="2200" dirty="0">
                <a:solidFill>
                  <a:srgbClr val="C00000"/>
                </a:solidFill>
                <a:latin typeface="楷体" pitchFamily="49" charset="-122"/>
                <a:ea typeface="楷体" pitchFamily="49" charset="-122"/>
              </a:rPr>
              <a:t>;</a:t>
            </a:r>
          </a:p>
          <a:p>
            <a:pPr>
              <a:spcAft>
                <a:spcPts val="500"/>
              </a:spcAft>
            </a:pPr>
            <a:r>
              <a:rPr lang="en-US" altLang="zh-CN" sz="2200" dirty="0">
                <a:solidFill>
                  <a:srgbClr val="C00000"/>
                </a:solidFill>
                <a:latin typeface="楷体" pitchFamily="49" charset="-122"/>
                <a:ea typeface="楷体" pitchFamily="49" charset="-122"/>
              </a:rPr>
              <a:t> </a:t>
            </a:r>
            <a:r>
              <a:rPr lang="en-US" altLang="zh-CN" sz="2200" dirty="0" err="1">
                <a:solidFill>
                  <a:srgbClr val="C00000"/>
                </a:solidFill>
                <a:latin typeface="楷体" pitchFamily="49" charset="-122"/>
                <a:ea typeface="楷体" pitchFamily="49" charset="-122"/>
              </a:rPr>
              <a:t>enterproc</a:t>
            </a:r>
            <a:r>
              <a:rPr lang="en-US" altLang="zh-CN" sz="2200" dirty="0">
                <a:solidFill>
                  <a:srgbClr val="C00000"/>
                </a:solidFill>
                <a:latin typeface="楷体" pitchFamily="49" charset="-122"/>
                <a:ea typeface="楷体" pitchFamily="49" charset="-122"/>
              </a:rPr>
              <a:t>(</a:t>
            </a:r>
            <a:r>
              <a:rPr lang="en-US" altLang="zh-CN" sz="2200" dirty="0">
                <a:solidFill>
                  <a:srgbClr val="0070C0"/>
                </a:solidFill>
                <a:latin typeface="楷体" pitchFamily="49" charset="-122"/>
                <a:ea typeface="楷体" pitchFamily="49" charset="-122"/>
              </a:rPr>
              <a:t>top(</a:t>
            </a:r>
            <a:r>
              <a:rPr lang="en-US" altLang="zh-CN" sz="2200" dirty="0" err="1">
                <a:solidFill>
                  <a:srgbClr val="0070C0"/>
                </a:solidFill>
                <a:latin typeface="楷体" pitchFamily="49" charset="-122"/>
                <a:ea typeface="楷体" pitchFamily="49" charset="-122"/>
              </a:rPr>
              <a:t>tblptr</a:t>
            </a:r>
            <a:r>
              <a:rPr lang="en-US" altLang="zh-CN" sz="2200" dirty="0">
                <a:solidFill>
                  <a:srgbClr val="0070C0"/>
                </a:solidFill>
                <a:latin typeface="楷体" pitchFamily="49" charset="-122"/>
                <a:ea typeface="楷体" pitchFamily="49" charset="-122"/>
              </a:rPr>
              <a:t>)</a:t>
            </a:r>
            <a:r>
              <a:rPr lang="en-US" altLang="zh-CN" sz="2200" dirty="0">
                <a:solidFill>
                  <a:srgbClr val="C00000"/>
                </a:solidFill>
                <a:latin typeface="楷体" pitchFamily="49" charset="-122"/>
                <a:ea typeface="楷体" pitchFamily="49" charset="-122"/>
              </a:rPr>
              <a:t>,</a:t>
            </a:r>
            <a:r>
              <a:rPr lang="en-US" altLang="zh-CN" sz="2200" dirty="0" err="1">
                <a:solidFill>
                  <a:srgbClr val="C00000"/>
                </a:solidFill>
                <a:latin typeface="楷体" pitchFamily="49" charset="-122"/>
                <a:ea typeface="楷体" pitchFamily="49" charset="-122"/>
              </a:rPr>
              <a:t>id.name,t</a:t>
            </a:r>
            <a:r>
              <a:rPr lang="en-US" altLang="zh-CN" sz="2200" dirty="0">
                <a:solidFill>
                  <a:srgbClr val="C00000"/>
                </a:solidFill>
                <a:latin typeface="楷体" pitchFamily="49" charset="-122"/>
                <a:ea typeface="楷体" pitchFamily="49" charset="-122"/>
              </a:rPr>
              <a:t>)}</a:t>
            </a:r>
          </a:p>
        </p:txBody>
      </p:sp>
      <p:sp>
        <p:nvSpPr>
          <p:cNvPr id="75" name="任意多边形 74"/>
          <p:cNvSpPr/>
          <p:nvPr/>
        </p:nvSpPr>
        <p:spPr>
          <a:xfrm>
            <a:off x="1402080" y="3078480"/>
            <a:ext cx="1813560" cy="2712720"/>
          </a:xfrm>
          <a:custGeom>
            <a:avLst/>
            <a:gdLst>
              <a:gd name="connsiteX0" fmla="*/ 0 w 1813560"/>
              <a:gd name="connsiteY0" fmla="*/ 2712720 h 2712720"/>
              <a:gd name="connsiteX1" fmla="*/ 1310640 w 1813560"/>
              <a:gd name="connsiteY1" fmla="*/ 243840 h 2712720"/>
              <a:gd name="connsiteX2" fmla="*/ 1813560 w 1813560"/>
              <a:gd name="connsiteY2" fmla="*/ 1249680 h 2712720"/>
            </a:gdLst>
            <a:ahLst/>
            <a:cxnLst>
              <a:cxn ang="0">
                <a:pos x="connsiteX0" y="connsiteY0"/>
              </a:cxn>
              <a:cxn ang="0">
                <a:pos x="connsiteX1" y="connsiteY1"/>
              </a:cxn>
              <a:cxn ang="0">
                <a:pos x="connsiteX2" y="connsiteY2"/>
              </a:cxn>
            </a:cxnLst>
            <a:rect l="l" t="t" r="r" b="b"/>
            <a:pathLst>
              <a:path w="1813560" h="2712720">
                <a:moveTo>
                  <a:pt x="0" y="2712720"/>
                </a:moveTo>
                <a:cubicBezTo>
                  <a:pt x="504190" y="1600200"/>
                  <a:pt x="1008380" y="487680"/>
                  <a:pt x="1310640" y="243840"/>
                </a:cubicBezTo>
                <a:cubicBezTo>
                  <a:pt x="1612900" y="0"/>
                  <a:pt x="1713230" y="624840"/>
                  <a:pt x="1813560" y="1249680"/>
                </a:cubicBezTo>
              </a:path>
            </a:pathLst>
          </a:custGeom>
          <a:ln w="6350">
            <a:solidFill>
              <a:srgbClr val="CC0099"/>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endParaRPr>
          </a:p>
        </p:txBody>
      </p:sp>
      <p:sp>
        <p:nvSpPr>
          <p:cNvPr id="48" name="矩形 47"/>
          <p:cNvSpPr/>
          <p:nvPr/>
        </p:nvSpPr>
        <p:spPr>
          <a:xfrm>
            <a:off x="8316416" y="2636912"/>
            <a:ext cx="576064"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0000"/>
                </a:solidFill>
                <a:latin typeface="楷体" pitchFamily="49" charset="-122"/>
                <a:ea typeface="楷体" pitchFamily="49" charset="-122"/>
              </a:rPr>
              <a:t>⑤</a:t>
            </a:r>
          </a:p>
        </p:txBody>
      </p:sp>
      <p:sp>
        <p:nvSpPr>
          <p:cNvPr id="49" name="矩形 48"/>
          <p:cNvSpPr/>
          <p:nvPr/>
        </p:nvSpPr>
        <p:spPr>
          <a:xfrm>
            <a:off x="2267744" y="1412776"/>
            <a:ext cx="576064"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0000"/>
                </a:solidFill>
                <a:latin typeface="楷体" pitchFamily="49" charset="-122"/>
                <a:ea typeface="楷体" pitchFamily="49" charset="-122"/>
              </a:rPr>
              <a:t>①</a:t>
            </a:r>
          </a:p>
        </p:txBody>
      </p:sp>
      <p:sp>
        <p:nvSpPr>
          <p:cNvPr id="51" name="矩形 50"/>
          <p:cNvSpPr/>
          <p:nvPr/>
        </p:nvSpPr>
        <p:spPr>
          <a:xfrm>
            <a:off x="4499992" y="3068960"/>
            <a:ext cx="576064"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0000"/>
                </a:solidFill>
                <a:latin typeface="楷体" pitchFamily="49" charset="-122"/>
                <a:ea typeface="楷体" pitchFamily="49" charset="-122"/>
              </a:rPr>
              <a:t>②</a:t>
            </a:r>
          </a:p>
        </p:txBody>
      </p:sp>
      <p:sp>
        <p:nvSpPr>
          <p:cNvPr id="53" name="矩形 52"/>
          <p:cNvSpPr/>
          <p:nvPr/>
        </p:nvSpPr>
        <p:spPr>
          <a:xfrm>
            <a:off x="5436096" y="3140968"/>
            <a:ext cx="576064"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0000"/>
                </a:solidFill>
                <a:latin typeface="楷体" pitchFamily="49" charset="-122"/>
                <a:ea typeface="楷体" pitchFamily="49" charset="-122"/>
              </a:rPr>
              <a:t>③</a:t>
            </a:r>
          </a:p>
        </p:txBody>
      </p:sp>
      <p:sp>
        <p:nvSpPr>
          <p:cNvPr id="54" name="矩形 53"/>
          <p:cNvSpPr/>
          <p:nvPr/>
        </p:nvSpPr>
        <p:spPr>
          <a:xfrm>
            <a:off x="4355976" y="1844824"/>
            <a:ext cx="576064"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0000"/>
                </a:solidFill>
                <a:latin typeface="楷体" pitchFamily="49" charset="-122"/>
                <a:ea typeface="楷体" pitchFamily="49" charset="-122"/>
              </a:rPr>
              <a:t>④</a:t>
            </a:r>
          </a:p>
        </p:txBody>
      </p:sp>
      <p:grpSp>
        <p:nvGrpSpPr>
          <p:cNvPr id="17" name="组合 77"/>
          <p:cNvGrpSpPr/>
          <p:nvPr/>
        </p:nvGrpSpPr>
        <p:grpSpPr>
          <a:xfrm>
            <a:off x="1721445" y="423191"/>
            <a:ext cx="7087275" cy="5675629"/>
            <a:chOff x="1721445" y="423191"/>
            <a:chExt cx="7087275" cy="5675629"/>
          </a:xfrm>
        </p:grpSpPr>
        <p:sp>
          <p:nvSpPr>
            <p:cNvPr id="56" name="矩形 55"/>
            <p:cNvSpPr/>
            <p:nvPr/>
          </p:nvSpPr>
          <p:spPr>
            <a:xfrm>
              <a:off x="6103220" y="423191"/>
              <a:ext cx="1036800" cy="405045"/>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CC0099"/>
                  </a:solidFill>
                  <a:latin typeface="楷体" pitchFamily="49" charset="-122"/>
                  <a:ea typeface="楷体" pitchFamily="49" charset="-122"/>
                </a:rPr>
                <a:t>外表</a:t>
              </a:r>
              <a:r>
                <a:rPr lang="en-US" altLang="zh-CN" dirty="0">
                  <a:solidFill>
                    <a:srgbClr val="CC0099"/>
                  </a:solidFill>
                  <a:latin typeface="楷体" pitchFamily="49" charset="-122"/>
                  <a:ea typeface="楷体" pitchFamily="49" charset="-122"/>
                </a:rPr>
                <a:t>(</a:t>
              </a:r>
              <a:r>
                <a:rPr lang="zh-CN" altLang="en-US" dirty="0">
                  <a:solidFill>
                    <a:srgbClr val="CC0099"/>
                  </a:solidFill>
                  <a:latin typeface="楷体" pitchFamily="49" charset="-122"/>
                  <a:ea typeface="楷体" pitchFamily="49" charset="-122"/>
                </a:rPr>
                <a:t>新</a:t>
              </a:r>
              <a:r>
                <a:rPr lang="en-US" altLang="zh-CN" dirty="0">
                  <a:solidFill>
                    <a:srgbClr val="CC0099"/>
                  </a:solidFill>
                  <a:latin typeface="楷体" pitchFamily="49" charset="-122"/>
                  <a:ea typeface="楷体" pitchFamily="49" charset="-122"/>
                </a:rPr>
                <a:t>)</a:t>
              </a:r>
              <a:endParaRPr lang="zh-CN" altLang="en-US" dirty="0">
                <a:solidFill>
                  <a:srgbClr val="CC0099"/>
                </a:solidFill>
                <a:latin typeface="楷体" pitchFamily="49" charset="-122"/>
                <a:ea typeface="楷体" pitchFamily="49" charset="-122"/>
              </a:endParaRPr>
            </a:p>
          </p:txBody>
        </p:sp>
        <p:sp>
          <p:nvSpPr>
            <p:cNvPr id="58" name="矩形 57"/>
            <p:cNvSpPr/>
            <p:nvPr/>
          </p:nvSpPr>
          <p:spPr>
            <a:xfrm>
              <a:off x="7362310" y="1088740"/>
              <a:ext cx="1034930" cy="405045"/>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70C0"/>
                  </a:solidFill>
                  <a:latin typeface="楷体" pitchFamily="49" charset="-122"/>
                  <a:ea typeface="楷体" pitchFamily="49" charset="-122"/>
                </a:rPr>
                <a:t>内表</a:t>
              </a:r>
              <a:r>
                <a:rPr lang="en-US" altLang="zh-CN" dirty="0">
                  <a:solidFill>
                    <a:srgbClr val="0070C0"/>
                  </a:solidFill>
                  <a:latin typeface="楷体" pitchFamily="49" charset="-122"/>
                  <a:ea typeface="楷体" pitchFamily="49" charset="-122"/>
                </a:rPr>
                <a:t>(</a:t>
              </a:r>
              <a:r>
                <a:rPr lang="zh-CN" altLang="en-US" dirty="0">
                  <a:solidFill>
                    <a:srgbClr val="0070C0"/>
                  </a:solidFill>
                  <a:latin typeface="楷体" pitchFamily="49" charset="-122"/>
                  <a:ea typeface="楷体" pitchFamily="49" charset="-122"/>
                </a:rPr>
                <a:t>老</a:t>
              </a:r>
              <a:r>
                <a:rPr lang="en-US" altLang="zh-CN" dirty="0">
                  <a:solidFill>
                    <a:srgbClr val="0070C0"/>
                  </a:solidFill>
                  <a:latin typeface="楷体" pitchFamily="49" charset="-122"/>
                  <a:ea typeface="楷体" pitchFamily="49" charset="-122"/>
                </a:rPr>
                <a:t>)</a:t>
              </a:r>
              <a:endParaRPr lang="zh-CN" altLang="en-US" dirty="0">
                <a:solidFill>
                  <a:srgbClr val="0070C0"/>
                </a:solidFill>
                <a:latin typeface="楷体" pitchFamily="49" charset="-122"/>
                <a:ea typeface="楷体" pitchFamily="49" charset="-122"/>
              </a:endParaRPr>
            </a:p>
          </p:txBody>
        </p:sp>
        <p:sp>
          <p:nvSpPr>
            <p:cNvPr id="59" name="任意多边形 58"/>
            <p:cNvSpPr/>
            <p:nvPr/>
          </p:nvSpPr>
          <p:spPr>
            <a:xfrm>
              <a:off x="7038975" y="823913"/>
              <a:ext cx="323850" cy="381000"/>
            </a:xfrm>
            <a:custGeom>
              <a:avLst/>
              <a:gdLst>
                <a:gd name="connsiteX0" fmla="*/ 323850 w 323850"/>
                <a:gd name="connsiteY0" fmla="*/ 381000 h 381000"/>
                <a:gd name="connsiteX1" fmla="*/ 0 w 323850"/>
                <a:gd name="connsiteY1" fmla="*/ 381000 h 381000"/>
                <a:gd name="connsiteX2" fmla="*/ 0 w 323850"/>
                <a:gd name="connsiteY2" fmla="*/ 0 h 381000"/>
              </a:gdLst>
              <a:ahLst/>
              <a:cxnLst>
                <a:cxn ang="0">
                  <a:pos x="connsiteX0" y="connsiteY0"/>
                </a:cxn>
                <a:cxn ang="0">
                  <a:pos x="connsiteX1" y="connsiteY1"/>
                </a:cxn>
                <a:cxn ang="0">
                  <a:pos x="connsiteX2" y="connsiteY2"/>
                </a:cxn>
              </a:cxnLst>
              <a:rect l="l" t="t" r="r" b="b"/>
              <a:pathLst>
                <a:path w="323850" h="381000">
                  <a:moveTo>
                    <a:pt x="323850" y="381000"/>
                  </a:moveTo>
                  <a:lnTo>
                    <a:pt x="0" y="381000"/>
                  </a:lnTo>
                  <a:lnTo>
                    <a:pt x="0" y="0"/>
                  </a:lnTo>
                </a:path>
              </a:pathLst>
            </a:custGeom>
            <a:ln>
              <a:solidFill>
                <a:srgbClr val="CC009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endParaRPr>
            </a:p>
          </p:txBody>
        </p:sp>
        <p:sp>
          <p:nvSpPr>
            <p:cNvPr id="60" name="任意多边形 59"/>
            <p:cNvSpPr/>
            <p:nvPr/>
          </p:nvSpPr>
          <p:spPr>
            <a:xfrm>
              <a:off x="7138988" y="628650"/>
              <a:ext cx="333375" cy="461963"/>
            </a:xfrm>
            <a:custGeom>
              <a:avLst/>
              <a:gdLst>
                <a:gd name="connsiteX0" fmla="*/ 0 w 333375"/>
                <a:gd name="connsiteY0" fmla="*/ 0 h 452438"/>
                <a:gd name="connsiteX1" fmla="*/ 333375 w 333375"/>
                <a:gd name="connsiteY1" fmla="*/ 0 h 452438"/>
                <a:gd name="connsiteX2" fmla="*/ 333375 w 333375"/>
                <a:gd name="connsiteY2" fmla="*/ 452438 h 452438"/>
              </a:gdLst>
              <a:ahLst/>
              <a:cxnLst>
                <a:cxn ang="0">
                  <a:pos x="connsiteX0" y="connsiteY0"/>
                </a:cxn>
                <a:cxn ang="0">
                  <a:pos x="connsiteX1" y="connsiteY1"/>
                </a:cxn>
                <a:cxn ang="0">
                  <a:pos x="connsiteX2" y="connsiteY2"/>
                </a:cxn>
              </a:cxnLst>
              <a:rect l="l" t="t" r="r" b="b"/>
              <a:pathLst>
                <a:path w="333375" h="452438">
                  <a:moveTo>
                    <a:pt x="0" y="0"/>
                  </a:moveTo>
                  <a:lnTo>
                    <a:pt x="333375" y="0"/>
                  </a:lnTo>
                  <a:lnTo>
                    <a:pt x="333375" y="452438"/>
                  </a:lnTo>
                </a:path>
              </a:pathLst>
            </a:cu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endParaRPr>
            </a:p>
          </p:txBody>
        </p:sp>
        <p:cxnSp>
          <p:nvCxnSpPr>
            <p:cNvPr id="64" name="直接连接符 63"/>
            <p:cNvCxnSpPr/>
            <p:nvPr/>
          </p:nvCxnSpPr>
          <p:spPr>
            <a:xfrm>
              <a:off x="3131840" y="5393980"/>
              <a:ext cx="4545505"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1721445" y="6098820"/>
              <a:ext cx="2655295" cy="0"/>
            </a:xfrm>
            <a:prstGeom prst="line">
              <a:avLst/>
            </a:prstGeom>
            <a:ln w="28575">
              <a:solidFill>
                <a:srgbClr val="CC0099"/>
              </a:solidFill>
            </a:ln>
          </p:spPr>
          <p:style>
            <a:lnRef idx="1">
              <a:schemeClr val="accent1"/>
            </a:lnRef>
            <a:fillRef idx="0">
              <a:schemeClr val="accent1"/>
            </a:fillRef>
            <a:effectRef idx="0">
              <a:schemeClr val="accent1"/>
            </a:effectRef>
            <a:fontRef idx="minor">
              <a:schemeClr val="tx1"/>
            </a:fontRef>
          </p:style>
        </p:cxnSp>
        <p:sp>
          <p:nvSpPr>
            <p:cNvPr id="76" name="任意多边形 75"/>
            <p:cNvSpPr/>
            <p:nvPr/>
          </p:nvSpPr>
          <p:spPr>
            <a:xfrm>
              <a:off x="2346960" y="1325880"/>
              <a:ext cx="4709160" cy="4389120"/>
            </a:xfrm>
            <a:custGeom>
              <a:avLst/>
              <a:gdLst>
                <a:gd name="connsiteX0" fmla="*/ 0 w 4709160"/>
                <a:gd name="connsiteY0" fmla="*/ 4389120 h 4389120"/>
                <a:gd name="connsiteX1" fmla="*/ 0 w 4709160"/>
                <a:gd name="connsiteY1" fmla="*/ 2727960 h 4389120"/>
                <a:gd name="connsiteX2" fmla="*/ 4709160 w 4709160"/>
                <a:gd name="connsiteY2" fmla="*/ 2727960 h 4389120"/>
                <a:gd name="connsiteX3" fmla="*/ 4709160 w 4709160"/>
                <a:gd name="connsiteY3" fmla="*/ 0 h 4389120"/>
              </a:gdLst>
              <a:ahLst/>
              <a:cxnLst>
                <a:cxn ang="0">
                  <a:pos x="connsiteX0" y="connsiteY0"/>
                </a:cxn>
                <a:cxn ang="0">
                  <a:pos x="connsiteX1" y="connsiteY1"/>
                </a:cxn>
                <a:cxn ang="0">
                  <a:pos x="connsiteX2" y="connsiteY2"/>
                </a:cxn>
                <a:cxn ang="0">
                  <a:pos x="connsiteX3" y="connsiteY3"/>
                </a:cxn>
              </a:cxnLst>
              <a:rect l="l" t="t" r="r" b="b"/>
              <a:pathLst>
                <a:path w="4709160" h="4389120">
                  <a:moveTo>
                    <a:pt x="0" y="4389120"/>
                  </a:moveTo>
                  <a:lnTo>
                    <a:pt x="0" y="2727960"/>
                  </a:lnTo>
                  <a:lnTo>
                    <a:pt x="4709160" y="2727960"/>
                  </a:lnTo>
                  <a:lnTo>
                    <a:pt x="4709160" y="0"/>
                  </a:lnTo>
                </a:path>
              </a:pathLst>
            </a:custGeom>
            <a:ln w="3175">
              <a:solidFill>
                <a:srgbClr val="CC0099"/>
              </a:solidFill>
              <a:prstDash val="dash"/>
              <a:tailEnd type="triangle" w="sm"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endParaRPr>
            </a:p>
          </p:txBody>
        </p:sp>
        <p:sp>
          <p:nvSpPr>
            <p:cNvPr id="77" name="任意多边形 76"/>
            <p:cNvSpPr/>
            <p:nvPr/>
          </p:nvSpPr>
          <p:spPr>
            <a:xfrm>
              <a:off x="7604760" y="868680"/>
              <a:ext cx="1203960" cy="4358640"/>
            </a:xfrm>
            <a:custGeom>
              <a:avLst/>
              <a:gdLst>
                <a:gd name="connsiteX0" fmla="*/ 121920 w 1203960"/>
                <a:gd name="connsiteY0" fmla="*/ 4358640 h 4358640"/>
                <a:gd name="connsiteX1" fmla="*/ 1203960 w 1203960"/>
                <a:gd name="connsiteY1" fmla="*/ 4358640 h 4358640"/>
                <a:gd name="connsiteX2" fmla="*/ 1203960 w 1203960"/>
                <a:gd name="connsiteY2" fmla="*/ 0 h 4358640"/>
                <a:gd name="connsiteX3" fmla="*/ 0 w 1203960"/>
                <a:gd name="connsiteY3" fmla="*/ 0 h 4358640"/>
              </a:gdLst>
              <a:ahLst/>
              <a:cxnLst>
                <a:cxn ang="0">
                  <a:pos x="connsiteX0" y="connsiteY0"/>
                </a:cxn>
                <a:cxn ang="0">
                  <a:pos x="connsiteX1" y="connsiteY1"/>
                </a:cxn>
                <a:cxn ang="0">
                  <a:pos x="connsiteX2" y="connsiteY2"/>
                </a:cxn>
                <a:cxn ang="0">
                  <a:pos x="connsiteX3" y="connsiteY3"/>
                </a:cxn>
              </a:cxnLst>
              <a:rect l="l" t="t" r="r" b="b"/>
              <a:pathLst>
                <a:path w="1203960" h="4358640">
                  <a:moveTo>
                    <a:pt x="121920" y="4358640"/>
                  </a:moveTo>
                  <a:lnTo>
                    <a:pt x="1203960" y="4358640"/>
                  </a:lnTo>
                  <a:lnTo>
                    <a:pt x="1203960" y="0"/>
                  </a:lnTo>
                  <a:lnTo>
                    <a:pt x="0" y="0"/>
                  </a:lnTo>
                </a:path>
              </a:pathLst>
            </a:custGeom>
            <a:ln w="3175">
              <a:prstDash val="dash"/>
              <a:tailEnd type="triangle" w="sm"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blinds(horizontal)">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blinds(horizontal)">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blinds(horizontal)">
                                      <p:cBhvr>
                                        <p:cTn id="17" dur="500"/>
                                        <p:tgtEl>
                                          <p:spTgt spid="5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blinds(horizontal)">
                                      <p:cBhvr>
                                        <p:cTn id="22" dur="500"/>
                                        <p:tgtEl>
                                          <p:spTgt spid="5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blinds(horizontal)">
                                      <p:cBhvr>
                                        <p:cTn id="27" dur="500"/>
                                        <p:tgtEl>
                                          <p:spTgt spid="4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2"/>
                                        </p:tgtEl>
                                        <p:attrNameLst>
                                          <p:attrName>style.visibility</p:attrName>
                                        </p:attrNameLst>
                                      </p:cBhvr>
                                      <p:to>
                                        <p:strVal val="visible"/>
                                      </p:to>
                                    </p:set>
                                    <p:animEffect transition="in" filter="blinds(horizontal)">
                                      <p:cBhvr>
                                        <p:cTn id="32" dur="500"/>
                                        <p:tgtEl>
                                          <p:spTgt spid="7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3"/>
                                        </p:tgtEl>
                                        <p:attrNameLst>
                                          <p:attrName>style.visibility</p:attrName>
                                        </p:attrNameLst>
                                      </p:cBhvr>
                                      <p:to>
                                        <p:strVal val="visible"/>
                                      </p:to>
                                    </p:set>
                                    <p:animEffect transition="in" filter="blinds(horizontal)">
                                      <p:cBhvr>
                                        <p:cTn id="37" dur="500"/>
                                        <p:tgtEl>
                                          <p:spTgt spid="7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5"/>
                                        </p:tgtEl>
                                        <p:attrNameLst>
                                          <p:attrName>style.visibility</p:attrName>
                                        </p:attrNameLst>
                                      </p:cBhvr>
                                      <p:to>
                                        <p:strVal val="visible"/>
                                      </p:to>
                                    </p:set>
                                    <p:animEffect transition="in" filter="blinds(horizontal)">
                                      <p:cBhvr>
                                        <p:cTn id="42" dur="500"/>
                                        <p:tgtEl>
                                          <p:spTgt spid="7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blinds(horizontal)">
                                      <p:cBhvr>
                                        <p:cTn id="4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animBg="1"/>
      <p:bldP spid="75" grpId="0" animBg="1"/>
      <p:bldP spid="48" grpId="0"/>
      <p:bldP spid="49" grpId="0"/>
      <p:bldP spid="51" grpId="0"/>
      <p:bldP spid="53" grpId="0"/>
      <p:bldP spid="5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640"/>
            <a:ext cx="8229600" cy="706090"/>
          </a:xfrm>
        </p:spPr>
        <p:txBody>
          <a:bodyPr/>
          <a:lstStyle/>
          <a:p>
            <a:r>
              <a:rPr lang="zh-CN" altLang="en-US" dirty="0"/>
              <a:t>目录</a:t>
            </a:r>
          </a:p>
        </p:txBody>
      </p:sp>
      <p:sp>
        <p:nvSpPr>
          <p:cNvPr id="3" name="内容占位符 2"/>
          <p:cNvSpPr>
            <a:spLocks noGrp="1"/>
          </p:cNvSpPr>
          <p:nvPr>
            <p:ph idx="1"/>
          </p:nvPr>
        </p:nvSpPr>
        <p:spPr>
          <a:xfrm>
            <a:off x="457200" y="1052736"/>
            <a:ext cx="4546848" cy="4032448"/>
          </a:xfrm>
        </p:spPr>
        <p:txBody>
          <a:bodyPr/>
          <a:lstStyle/>
          <a:p>
            <a:r>
              <a:rPr lang="en-US" altLang="zh-CN" dirty="0"/>
              <a:t>7.1</a:t>
            </a:r>
            <a:r>
              <a:rPr lang="zh-CN" altLang="en-US" dirty="0"/>
              <a:t>、中间语言</a:t>
            </a:r>
            <a:endParaRPr lang="en-US" altLang="zh-CN" dirty="0"/>
          </a:p>
          <a:p>
            <a:r>
              <a:rPr lang="en-US" altLang="zh-CN" dirty="0"/>
              <a:t>7.2</a:t>
            </a:r>
            <a:r>
              <a:rPr lang="zh-CN" altLang="en-US" dirty="0"/>
              <a:t>、说明语句</a:t>
            </a:r>
            <a:endParaRPr lang="en-US" altLang="zh-CN" dirty="0"/>
          </a:p>
          <a:p>
            <a:r>
              <a:rPr lang="en-US" altLang="zh-CN" dirty="0"/>
              <a:t>7.3</a:t>
            </a:r>
            <a:r>
              <a:rPr lang="zh-CN" altLang="en-US" dirty="0"/>
              <a:t>、赋值语句的翻译</a:t>
            </a:r>
            <a:endParaRPr lang="en-US" altLang="zh-CN" dirty="0"/>
          </a:p>
          <a:p>
            <a:r>
              <a:rPr lang="en-US" altLang="zh-CN" dirty="0"/>
              <a:t>7.4</a:t>
            </a:r>
            <a:r>
              <a:rPr lang="zh-CN" altLang="en-US" dirty="0"/>
              <a:t>、布尔表达式的翻译</a:t>
            </a:r>
            <a:endParaRPr lang="en-US" altLang="zh-CN" dirty="0"/>
          </a:p>
          <a:p>
            <a:r>
              <a:rPr lang="en-US" altLang="zh-CN" dirty="0"/>
              <a:t>7.5</a:t>
            </a:r>
            <a:r>
              <a:rPr lang="zh-CN" altLang="en-US" dirty="0"/>
              <a:t>、控制语句的翻译</a:t>
            </a:r>
            <a:endParaRPr lang="en-US" altLang="zh-CN" dirty="0"/>
          </a:p>
          <a:p>
            <a:r>
              <a:rPr lang="en-US" altLang="zh-CN" dirty="0"/>
              <a:t>7.6</a:t>
            </a:r>
            <a:r>
              <a:rPr lang="zh-CN" altLang="en-US" dirty="0"/>
              <a:t>、过程调用的处理</a:t>
            </a:r>
            <a:endParaRPr lang="en-US" altLang="zh-CN" dirty="0"/>
          </a:p>
          <a:p>
            <a:r>
              <a:rPr lang="en-US" altLang="zh-CN" dirty="0">
                <a:solidFill>
                  <a:schemeClr val="accent2">
                    <a:lumMod val="75000"/>
                  </a:schemeClr>
                </a:solidFill>
              </a:rPr>
              <a:t>7.7</a:t>
            </a:r>
            <a:r>
              <a:rPr lang="zh-CN" altLang="en-US" dirty="0">
                <a:solidFill>
                  <a:schemeClr val="accent2">
                    <a:lumMod val="75000"/>
                  </a:schemeClr>
                </a:solidFill>
              </a:rPr>
              <a:t>、类型检查</a:t>
            </a:r>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2</a:t>
            </a:fld>
            <a:endParaRPr lang="zh-CN" altLang="en-US"/>
          </a:p>
        </p:txBody>
      </p:sp>
      <p:sp>
        <p:nvSpPr>
          <p:cNvPr id="6" name="标题 1"/>
          <p:cNvSpPr txBox="1">
            <a:spLocks/>
          </p:cNvSpPr>
          <p:nvPr/>
        </p:nvSpPr>
        <p:spPr>
          <a:xfrm>
            <a:off x="395536" y="5301208"/>
            <a:ext cx="8424936" cy="720080"/>
          </a:xfrm>
          <a:prstGeom prst="rect">
            <a:avLst/>
          </a:prstGeom>
        </p:spPr>
        <p:txBody>
          <a:bodyPr vert="horz" lIns="0" tIns="0" rIns="0" bIns="0" anchor="b">
            <a:noAutofit/>
          </a:bodyPr>
          <a:lstStyle/>
          <a:p>
            <a:pPr marL="0" marR="0" lvl="0" indent="0" defTabSz="914400" rtl="0" eaLnBrk="1" fontAlgn="auto" latinLnBrk="0" hangingPunct="1">
              <a:lnSpc>
                <a:spcPct val="100000"/>
              </a:lnSpc>
              <a:spcBef>
                <a:spcPct val="0"/>
              </a:spcBef>
              <a:spcAft>
                <a:spcPts val="4200"/>
              </a:spcAft>
              <a:buClrTx/>
              <a:buSzTx/>
              <a:buFontTx/>
              <a:buNone/>
              <a:tabLst/>
              <a:defRPr/>
            </a:pPr>
            <a:r>
              <a:rPr kumimoji="0" lang="zh-CN" altLang="en-US" sz="3600" b="0" i="0" u="none" strike="noStrike" kern="1200" cap="none" spc="0" normalizeH="0" baseline="0" noProof="0" dirty="0">
                <a:ln>
                  <a:noFill/>
                </a:ln>
                <a:solidFill>
                  <a:schemeClr val="accent2">
                    <a:lumMod val="75000"/>
                  </a:schemeClr>
                </a:solidFill>
                <a:effectLst/>
                <a:uLnTx/>
                <a:uFillTx/>
                <a:latin typeface="华文行楷" pitchFamily="2" charset="-122"/>
                <a:ea typeface="华文行楷" pitchFamily="2" charset="-122"/>
                <a:cs typeface="+mj-cs"/>
              </a:rPr>
              <a:t>语义分析简述</a:t>
            </a:r>
            <a:r>
              <a:rPr kumimoji="0" lang="zh-CN" altLang="en-US" sz="3600" b="0" i="0" u="none" strike="noStrike" kern="1200" cap="none" spc="0" normalizeH="0" baseline="0" noProof="0" dirty="0">
                <a:ln>
                  <a:noFill/>
                </a:ln>
                <a:solidFill>
                  <a:srgbClr val="002060"/>
                </a:solidFill>
                <a:effectLst/>
                <a:uLnTx/>
                <a:uFillTx/>
                <a:latin typeface="华文行楷" pitchFamily="2" charset="-122"/>
                <a:ea typeface="华文行楷" pitchFamily="2" charset="-122"/>
                <a:cs typeface="+mj-cs"/>
              </a:rPr>
              <a:t>、</a:t>
            </a:r>
            <a:r>
              <a:rPr kumimoji="0" lang="zh-CN" altLang="en-US" sz="3600" b="0" i="0" u="none" strike="noStrike" kern="1200" cap="none" spc="0" normalizeH="0" baseline="0" noProof="0" dirty="0">
                <a:ln>
                  <a:noFill/>
                </a:ln>
                <a:solidFill>
                  <a:srgbClr val="FF0000"/>
                </a:solidFill>
                <a:effectLst/>
                <a:uLnTx/>
                <a:uFillTx/>
                <a:latin typeface="华文行楷" pitchFamily="2" charset="-122"/>
                <a:ea typeface="华文行楷" pitchFamily="2" charset="-122"/>
                <a:cs typeface="+mj-cs"/>
              </a:rPr>
              <a:t>中间代码生成</a:t>
            </a:r>
            <a:r>
              <a:rPr kumimoji="0" lang="zh-CN" altLang="en-US" sz="3600" b="0" i="0" u="none" strike="noStrike" kern="1200" cap="none" spc="0" normalizeH="0" baseline="0" noProof="0" dirty="0">
                <a:ln>
                  <a:noFill/>
                </a:ln>
                <a:solidFill>
                  <a:srgbClr val="0033CC"/>
                </a:solidFill>
                <a:effectLst/>
                <a:uLnTx/>
                <a:uFillTx/>
                <a:latin typeface="华文行楷" pitchFamily="2" charset="-122"/>
                <a:ea typeface="华文行楷" pitchFamily="2" charset="-122"/>
                <a:cs typeface="+mj-cs"/>
              </a:rPr>
              <a:t>和</a:t>
            </a:r>
            <a:r>
              <a:rPr kumimoji="0" lang="zh-CN" altLang="en-US" sz="3600" b="0" i="0" u="none" strike="noStrike" kern="1200" cap="none" spc="0" normalizeH="0" baseline="0" noProof="0" dirty="0">
                <a:ln>
                  <a:noFill/>
                </a:ln>
                <a:solidFill>
                  <a:schemeClr val="accent2">
                    <a:lumMod val="75000"/>
                  </a:schemeClr>
                </a:solidFill>
                <a:effectLst/>
                <a:uLnTx/>
                <a:uFillTx/>
                <a:latin typeface="华文行楷" pitchFamily="2" charset="-122"/>
                <a:ea typeface="华文行楷" pitchFamily="2" charset="-122"/>
                <a:cs typeface="+mj-cs"/>
              </a:rPr>
              <a:t>语义分析</a:t>
            </a:r>
          </a:p>
        </p:txBody>
      </p:sp>
      <p:sp>
        <p:nvSpPr>
          <p:cNvPr id="7" name="下箭头 6"/>
          <p:cNvSpPr/>
          <p:nvPr/>
        </p:nvSpPr>
        <p:spPr>
          <a:xfrm rot="1980000">
            <a:off x="5618515" y="2950774"/>
            <a:ext cx="288032" cy="2628000"/>
          </a:xfrm>
          <a:prstGeom prst="downArrow">
            <a:avLst>
              <a:gd name="adj1" fmla="val 41824"/>
              <a:gd name="adj2" fmla="val 90685"/>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932040" y="1916832"/>
            <a:ext cx="3816424" cy="108012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20000"/>
              </a:lnSpc>
            </a:pPr>
            <a:r>
              <a:rPr lang="zh-CN" altLang="en-US" sz="2800" dirty="0">
                <a:solidFill>
                  <a:srgbClr val="C00000"/>
                </a:solidFill>
                <a:latin typeface="楷体" pitchFamily="49" charset="-122"/>
                <a:ea typeface="楷体" pitchFamily="49" charset="-122"/>
              </a:rPr>
              <a:t>按照教科书的编排，我给本章拟定的副标题是：</a:t>
            </a:r>
            <a:endParaRPr lang="zh-CN" altLang="en-US" sz="2800" dirty="0">
              <a:solidFill>
                <a:srgbClr val="C00000"/>
              </a:solidFill>
              <a:latin typeface="华文行楷" pitchFamily="2" charset="-122"/>
              <a:ea typeface="华文行楷"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1096184" y="5069944"/>
            <a:ext cx="2850976" cy="797456"/>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zh-CN" altLang="en-US">
              <a:solidFill>
                <a:prstClr val="white"/>
              </a:solidFill>
            </a:endParaRPr>
          </a:p>
        </p:txBody>
      </p:sp>
      <p:sp>
        <p:nvSpPr>
          <p:cNvPr id="10" name="内容占位符 2"/>
          <p:cNvSpPr txBox="1">
            <a:spLocks/>
          </p:cNvSpPr>
          <p:nvPr/>
        </p:nvSpPr>
        <p:spPr>
          <a:xfrm>
            <a:off x="539552" y="3645024"/>
            <a:ext cx="8136904" cy="2736304"/>
          </a:xfrm>
          <a:prstGeom prst="rect">
            <a:avLst/>
          </a:prstGeom>
        </p:spPr>
        <p:txBody>
          <a:bodyPr vert="horz" lIns="91440" tIns="45720" rIns="91440" bIns="45720" rtlCol="0">
            <a:noAutofit/>
          </a:bodyPr>
          <a:lstStyle/>
          <a:p>
            <a:pPr marL="342900" indent="22225">
              <a:lnSpc>
                <a:spcPct val="110000"/>
              </a:lnSpc>
              <a:spcBef>
                <a:spcPts val="600"/>
              </a:spcBef>
              <a:spcAft>
                <a:spcPts val="600"/>
              </a:spcAft>
              <a:buClr>
                <a:srgbClr val="0033CC"/>
              </a:buClr>
              <a:buSzPct val="50000"/>
              <a:defRPr/>
            </a:pPr>
            <a:r>
              <a:rPr lang="zh-CN" altLang="en-US" sz="2400" dirty="0">
                <a:solidFill>
                  <a:srgbClr val="0033CC"/>
                </a:solidFill>
                <a:latin typeface="楷体" pitchFamily="49" charset="-122"/>
                <a:ea typeface="楷体" pitchFamily="49" charset="-122"/>
              </a:rPr>
              <a:t>请给出下列程序的符号表按照上述翻译模式的创建过程，即，按照翻译模式写出堆栈变化以及符号表和指针形成的步骤。</a:t>
            </a:r>
            <a:endParaRPr lang="en-US" altLang="zh-CN" sz="2400" dirty="0">
              <a:solidFill>
                <a:srgbClr val="0033CC"/>
              </a:solidFill>
              <a:latin typeface="楷体" pitchFamily="49" charset="-122"/>
              <a:ea typeface="楷体" pitchFamily="49" charset="-122"/>
            </a:endParaRPr>
          </a:p>
          <a:p>
            <a:pPr marL="631825" indent="22225">
              <a:lnSpc>
                <a:spcPct val="110000"/>
              </a:lnSpc>
              <a:spcBef>
                <a:spcPts val="600"/>
              </a:spcBef>
              <a:buClr>
                <a:srgbClr val="0033CC"/>
              </a:buClr>
              <a:buSzPct val="50000"/>
              <a:defRPr/>
            </a:pPr>
            <a:r>
              <a:rPr lang="en-US" altLang="zh-CN" sz="2400" dirty="0">
                <a:solidFill>
                  <a:prstClr val="black"/>
                </a:solidFill>
                <a:latin typeface="楷体" pitchFamily="49" charset="-122"/>
                <a:ea typeface="楷体" pitchFamily="49" charset="-122"/>
              </a:rPr>
              <a:t>proc A</a:t>
            </a:r>
          </a:p>
          <a:p>
            <a:pPr marL="898525">
              <a:lnSpc>
                <a:spcPct val="110000"/>
              </a:lnSpc>
              <a:spcAft>
                <a:spcPts val="1200"/>
              </a:spcAft>
              <a:buClr>
                <a:srgbClr val="0033CC"/>
              </a:buClr>
              <a:buSzPct val="50000"/>
              <a:defRPr/>
            </a:pPr>
            <a:r>
              <a:rPr lang="en-US" altLang="zh-CN" sz="2400" dirty="0">
                <a:solidFill>
                  <a:prstClr val="black"/>
                </a:solidFill>
                <a:latin typeface="楷体" pitchFamily="49" charset="-122"/>
                <a:ea typeface="楷体" pitchFamily="49" charset="-122"/>
              </a:rPr>
              <a:t>proc B</a:t>
            </a:r>
            <a:r>
              <a:rPr lang="zh-CN" altLang="en-US" sz="2400" dirty="0">
                <a:solidFill>
                  <a:prstClr val="black"/>
                </a:solidFill>
                <a:latin typeface="楷体" pitchFamily="49" charset="-122"/>
                <a:ea typeface="楷体" pitchFamily="49" charset="-122"/>
              </a:rPr>
              <a:t>；</a:t>
            </a:r>
            <a:r>
              <a:rPr lang="en-US" altLang="zh-CN" sz="2400" dirty="0">
                <a:solidFill>
                  <a:prstClr val="black"/>
                </a:solidFill>
                <a:latin typeface="楷体" pitchFamily="49" charset="-122"/>
                <a:ea typeface="楷体" pitchFamily="49" charset="-122"/>
              </a:rPr>
              <a:t>proc C</a:t>
            </a:r>
            <a:r>
              <a:rPr lang="zh-CN" altLang="en-US" sz="2400" dirty="0">
                <a:solidFill>
                  <a:prstClr val="black"/>
                </a:solidFill>
                <a:latin typeface="楷体" pitchFamily="49" charset="-122"/>
                <a:ea typeface="楷体" pitchFamily="49" charset="-122"/>
              </a:rPr>
              <a:t>；</a:t>
            </a:r>
            <a:endParaRPr lang="en-US" altLang="zh-CN" sz="2400" dirty="0">
              <a:solidFill>
                <a:prstClr val="black"/>
              </a:solidFill>
              <a:latin typeface="楷体" pitchFamily="49" charset="-122"/>
              <a:ea typeface="楷体" pitchFamily="49" charset="-122"/>
            </a:endParaRPr>
          </a:p>
          <a:p>
            <a:pPr marL="365125">
              <a:lnSpc>
                <a:spcPct val="110000"/>
              </a:lnSpc>
              <a:buClr>
                <a:srgbClr val="0033CC"/>
              </a:buClr>
              <a:buSzPct val="50000"/>
              <a:defRPr/>
            </a:pPr>
            <a:r>
              <a:rPr lang="zh-CN" altLang="en-US" sz="2400" dirty="0">
                <a:solidFill>
                  <a:srgbClr val="0033CC"/>
                </a:solidFill>
                <a:latin typeface="楷体" pitchFamily="49" charset="-122"/>
                <a:ea typeface="楷体" pitchFamily="49" charset="-122"/>
              </a:rPr>
              <a:t>其中，</a:t>
            </a:r>
            <a:r>
              <a:rPr lang="en-US" altLang="zh-CN" sz="2400" dirty="0">
                <a:solidFill>
                  <a:srgbClr val="0033CC"/>
                </a:solidFill>
                <a:latin typeface="楷体" pitchFamily="49" charset="-122"/>
                <a:ea typeface="楷体" pitchFamily="49" charset="-122"/>
              </a:rPr>
              <a:t>B</a:t>
            </a:r>
            <a:r>
              <a:rPr lang="zh-CN" altLang="en-US" sz="2400" dirty="0">
                <a:solidFill>
                  <a:srgbClr val="0033CC"/>
                </a:solidFill>
                <a:latin typeface="楷体" pitchFamily="49" charset="-122"/>
                <a:ea typeface="楷体" pitchFamily="49" charset="-122"/>
              </a:rPr>
              <a:t>和</a:t>
            </a:r>
            <a:r>
              <a:rPr lang="en-US" altLang="zh-CN" sz="2400" dirty="0">
                <a:solidFill>
                  <a:srgbClr val="0033CC"/>
                </a:solidFill>
                <a:latin typeface="楷体" pitchFamily="49" charset="-122"/>
                <a:ea typeface="楷体" pitchFamily="49" charset="-122"/>
              </a:rPr>
              <a:t>C</a:t>
            </a:r>
            <a:r>
              <a:rPr lang="zh-CN" altLang="en-US" sz="2400" dirty="0">
                <a:solidFill>
                  <a:srgbClr val="0033CC"/>
                </a:solidFill>
                <a:latin typeface="楷体" pitchFamily="49" charset="-122"/>
                <a:ea typeface="楷体" pitchFamily="49" charset="-122"/>
              </a:rPr>
              <a:t>是</a:t>
            </a:r>
            <a:r>
              <a:rPr lang="en-US" altLang="zh-CN" sz="2400" dirty="0">
                <a:solidFill>
                  <a:srgbClr val="0033CC"/>
                </a:solidFill>
                <a:latin typeface="楷体" pitchFamily="49" charset="-122"/>
                <a:ea typeface="楷体" pitchFamily="49" charset="-122"/>
              </a:rPr>
              <a:t>A</a:t>
            </a:r>
            <a:r>
              <a:rPr lang="zh-CN" altLang="en-US" sz="2400" dirty="0">
                <a:solidFill>
                  <a:srgbClr val="0033CC"/>
                </a:solidFill>
                <a:latin typeface="楷体" pitchFamily="49" charset="-122"/>
                <a:ea typeface="楷体" pitchFamily="49" charset="-122"/>
              </a:rPr>
              <a:t>的子程序。</a:t>
            </a:r>
            <a:endParaRPr lang="en-US" altLang="zh-CN" sz="2400" dirty="0">
              <a:solidFill>
                <a:srgbClr val="0033CC"/>
              </a:solidFill>
              <a:latin typeface="楷体" pitchFamily="49" charset="-122"/>
              <a:ea typeface="楷体" pitchFamily="49" charset="-122"/>
            </a:endParaRPr>
          </a:p>
        </p:txBody>
      </p:sp>
      <p:sp>
        <p:nvSpPr>
          <p:cNvPr id="12" name="圆角矩形 11"/>
          <p:cNvSpPr/>
          <p:nvPr/>
        </p:nvSpPr>
        <p:spPr>
          <a:xfrm>
            <a:off x="766624" y="1340768"/>
            <a:ext cx="7416824" cy="2160240"/>
          </a:xfrm>
          <a:prstGeom prst="roundRect">
            <a:avLst>
              <a:gd name="adj" fmla="val 11023"/>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zh-CN" altLang="en-US">
              <a:solidFill>
                <a:prstClr val="white"/>
              </a:solidFill>
            </a:endParaRPr>
          </a:p>
        </p:txBody>
      </p:sp>
      <p:sp>
        <p:nvSpPr>
          <p:cNvPr id="2" name="标题 1"/>
          <p:cNvSpPr>
            <a:spLocks noGrp="1"/>
          </p:cNvSpPr>
          <p:nvPr>
            <p:ph type="title"/>
          </p:nvPr>
        </p:nvSpPr>
        <p:spPr>
          <a:xfrm>
            <a:off x="457200" y="188640"/>
            <a:ext cx="8229600" cy="634082"/>
          </a:xfrm>
        </p:spPr>
        <p:txBody>
          <a:bodyPr>
            <a:normAutofit fontScale="90000"/>
          </a:bodyPr>
          <a:lstStyle/>
          <a:p>
            <a:r>
              <a:rPr lang="zh-CN" altLang="en-US">
                <a:solidFill>
                  <a:srgbClr val="FF0000"/>
                </a:solidFill>
              </a:rPr>
              <a:t>作业</a:t>
            </a:r>
            <a:endParaRPr lang="zh-CN" altLang="en-US" dirty="0">
              <a:solidFill>
                <a:srgbClr val="FF0000"/>
              </a:solidFill>
            </a:endParaRPr>
          </a:p>
        </p:txBody>
      </p:sp>
      <p:sp>
        <p:nvSpPr>
          <p:cNvPr id="3" name="内容占位符 2"/>
          <p:cNvSpPr>
            <a:spLocks noGrp="1"/>
          </p:cNvSpPr>
          <p:nvPr>
            <p:ph idx="1"/>
          </p:nvPr>
        </p:nvSpPr>
        <p:spPr>
          <a:xfrm>
            <a:off x="457200" y="836712"/>
            <a:ext cx="6923112" cy="576063"/>
          </a:xfrm>
        </p:spPr>
        <p:txBody>
          <a:bodyPr>
            <a:normAutofit/>
          </a:bodyPr>
          <a:lstStyle/>
          <a:p>
            <a:r>
              <a:rPr lang="zh-CN" altLang="en-US" sz="2400" dirty="0"/>
              <a:t>简化版说明语句的文法和翻译模式为：</a:t>
            </a:r>
          </a:p>
        </p:txBody>
      </p:sp>
      <p:sp>
        <p:nvSpPr>
          <p:cNvPr id="4" name="灯片编号占位符 3"/>
          <p:cNvSpPr>
            <a:spLocks noGrp="1"/>
          </p:cNvSpPr>
          <p:nvPr>
            <p:ph type="sldNum" sz="quarter" idx="12"/>
          </p:nvPr>
        </p:nvSpPr>
        <p:spPr>
          <a:xfrm>
            <a:off x="8138160" y="6356350"/>
            <a:ext cx="548640" cy="379730"/>
          </a:xfrm>
        </p:spPr>
        <p:txBody>
          <a:bodyPr/>
          <a:lstStyle/>
          <a:p>
            <a:fld id="{2A6D858B-1E97-4F06-B8D0-6BAC990F4689}" type="slidenum">
              <a:rPr lang="zh-CN" altLang="en-US" smtClean="0">
                <a:solidFill>
                  <a:prstClr val="black">
                    <a:tint val="75000"/>
                  </a:prstClr>
                </a:solidFill>
              </a:rPr>
              <a:pPr/>
              <a:t>20</a:t>
            </a:fld>
            <a:endParaRPr lang="zh-CN" altLang="en-US" dirty="0">
              <a:solidFill>
                <a:prstClr val="black">
                  <a:tint val="75000"/>
                </a:prstClr>
              </a:solidFill>
            </a:endParaRPr>
          </a:p>
        </p:txBody>
      </p:sp>
      <p:grpSp>
        <p:nvGrpSpPr>
          <p:cNvPr id="6" name="组合 8"/>
          <p:cNvGrpSpPr/>
          <p:nvPr/>
        </p:nvGrpSpPr>
        <p:grpSpPr>
          <a:xfrm>
            <a:off x="827584" y="1340768"/>
            <a:ext cx="7194256" cy="2160240"/>
            <a:chOff x="827584" y="1916832"/>
            <a:chExt cx="7194256" cy="2160240"/>
          </a:xfrm>
        </p:grpSpPr>
        <p:sp>
          <p:nvSpPr>
            <p:cNvPr id="5" name="内容占位符 2"/>
            <p:cNvSpPr txBox="1">
              <a:spLocks/>
            </p:cNvSpPr>
            <p:nvPr/>
          </p:nvSpPr>
          <p:spPr>
            <a:xfrm>
              <a:off x="827584" y="1916832"/>
              <a:ext cx="2448272" cy="2160240"/>
            </a:xfrm>
            <a:prstGeom prst="rect">
              <a:avLst/>
            </a:prstGeom>
          </p:spPr>
          <p:txBody>
            <a:bodyPr vert="horz" lIns="91440" tIns="45720" rIns="91440" bIns="45720" rtlCol="0">
              <a:noAutofit/>
            </a:bodyPr>
            <a:lstStyle/>
            <a:p>
              <a:pPr marL="342900" indent="-342900">
                <a:spcBef>
                  <a:spcPts val="600"/>
                </a:spcBef>
                <a:spcAft>
                  <a:spcPts val="1200"/>
                </a:spcAft>
                <a:buClr>
                  <a:srgbClr val="0033CC"/>
                </a:buClr>
                <a:buSzPct val="50000"/>
                <a:buFont typeface="Wingdings" pitchFamily="2" charset="2"/>
                <a:buNone/>
                <a:defRPr/>
              </a:pPr>
              <a:r>
                <a:rPr lang="en-US" altLang="zh-CN" sz="2200" dirty="0">
                  <a:solidFill>
                    <a:prstClr val="black"/>
                  </a:solidFill>
                  <a:latin typeface="楷体" pitchFamily="49" charset="-122"/>
                  <a:ea typeface="楷体" pitchFamily="49" charset="-122"/>
                </a:rPr>
                <a:t>D</a:t>
              </a:r>
              <a:r>
                <a:rPr lang="zh-CN" altLang="en-US" sz="2200" dirty="0">
                  <a:solidFill>
                    <a:prstClr val="black"/>
                  </a:solidFill>
                  <a:latin typeface="Comic Sans MS" pitchFamily="66" charset="0"/>
                  <a:ea typeface="楷体" pitchFamily="49" charset="-122"/>
                </a:rPr>
                <a:t>→</a:t>
              </a:r>
              <a:r>
                <a:rPr lang="en-US" altLang="zh-CN" sz="2200" dirty="0">
                  <a:solidFill>
                    <a:prstClr val="black"/>
                  </a:solidFill>
                  <a:latin typeface="楷体" pitchFamily="49" charset="-122"/>
                  <a:ea typeface="楷体" pitchFamily="49" charset="-122"/>
                </a:rPr>
                <a:t>D</a:t>
              </a:r>
              <a:r>
                <a:rPr lang="en-US" altLang="zh-CN" sz="2200" baseline="-25000" dirty="0">
                  <a:solidFill>
                    <a:prstClr val="black"/>
                  </a:solidFill>
                  <a:latin typeface="楷体" pitchFamily="49" charset="-122"/>
                  <a:ea typeface="楷体" pitchFamily="49" charset="-122"/>
                </a:rPr>
                <a:t>1</a:t>
              </a:r>
              <a:r>
                <a:rPr lang="en-US" altLang="zh-CN" sz="2200" dirty="0">
                  <a:solidFill>
                    <a:prstClr val="black"/>
                  </a:solidFill>
                  <a:latin typeface="楷体" pitchFamily="49" charset="-122"/>
                  <a:ea typeface="楷体" pitchFamily="49" charset="-122"/>
                </a:rPr>
                <a:t>;D</a:t>
              </a:r>
              <a:r>
                <a:rPr lang="en-US" altLang="zh-CN" sz="2200" baseline="-25000" dirty="0">
                  <a:solidFill>
                    <a:prstClr val="black"/>
                  </a:solidFill>
                  <a:latin typeface="楷体" pitchFamily="49" charset="-122"/>
                  <a:ea typeface="楷体" pitchFamily="49" charset="-122"/>
                </a:rPr>
                <a:t>2</a:t>
              </a:r>
              <a:r>
                <a:rPr lang="en-US" altLang="zh-CN" sz="2200" dirty="0">
                  <a:solidFill>
                    <a:prstClr val="black"/>
                  </a:solidFill>
                  <a:latin typeface="楷体" pitchFamily="49" charset="-122"/>
                  <a:ea typeface="楷体" pitchFamily="49" charset="-122"/>
                </a:rPr>
                <a:t> </a:t>
              </a:r>
            </a:p>
            <a:p>
              <a:pPr marL="342900" indent="-342900">
                <a:spcBef>
                  <a:spcPts val="600"/>
                </a:spcBef>
                <a:spcAft>
                  <a:spcPts val="1200"/>
                </a:spcAft>
                <a:buClr>
                  <a:srgbClr val="0033CC"/>
                </a:buClr>
                <a:buSzPct val="50000"/>
                <a:buFont typeface="Wingdings" pitchFamily="2" charset="2"/>
                <a:buNone/>
                <a:defRPr/>
              </a:pPr>
              <a:r>
                <a:rPr lang="en-US" altLang="zh-CN" sz="2200" dirty="0">
                  <a:solidFill>
                    <a:prstClr val="black"/>
                  </a:solidFill>
                  <a:latin typeface="楷体" pitchFamily="49" charset="-122"/>
                  <a:ea typeface="楷体" pitchFamily="49" charset="-122"/>
                </a:rPr>
                <a:t>D</a:t>
              </a:r>
              <a:r>
                <a:rPr lang="zh-CN" altLang="en-US" sz="2200" dirty="0">
                  <a:solidFill>
                    <a:prstClr val="black"/>
                  </a:solidFill>
                  <a:latin typeface="Comic Sans MS" pitchFamily="66" charset="0"/>
                  <a:ea typeface="楷体" pitchFamily="49" charset="-122"/>
                </a:rPr>
                <a:t>→</a:t>
              </a:r>
              <a:r>
                <a:rPr lang="en-US" altLang="zh-CN" sz="2200" dirty="0">
                  <a:solidFill>
                    <a:prstClr val="black"/>
                  </a:solidFill>
                  <a:latin typeface="楷体" pitchFamily="49" charset="-122"/>
                  <a:ea typeface="楷体" pitchFamily="49" charset="-122"/>
                </a:rPr>
                <a:t>proc id;ND</a:t>
              </a:r>
              <a:r>
                <a:rPr lang="en-US" altLang="zh-CN" sz="2200" baseline="-25000" dirty="0">
                  <a:solidFill>
                    <a:prstClr val="black"/>
                  </a:solidFill>
                  <a:latin typeface="楷体" pitchFamily="49" charset="-122"/>
                  <a:ea typeface="楷体" pitchFamily="49" charset="-122"/>
                </a:rPr>
                <a:t>1</a:t>
              </a:r>
              <a:endParaRPr lang="en-US" altLang="zh-CN" sz="2200" dirty="0">
                <a:solidFill>
                  <a:prstClr val="black"/>
                </a:solidFill>
                <a:latin typeface="楷体" pitchFamily="49" charset="-122"/>
                <a:ea typeface="楷体" pitchFamily="49" charset="-122"/>
              </a:endParaRPr>
            </a:p>
            <a:p>
              <a:pPr marL="342900" indent="-342900">
                <a:spcBef>
                  <a:spcPts val="600"/>
                </a:spcBef>
                <a:spcAft>
                  <a:spcPts val="1200"/>
                </a:spcAft>
                <a:buClr>
                  <a:srgbClr val="0033CC"/>
                </a:buClr>
                <a:buSzPct val="50000"/>
              </a:pPr>
              <a:r>
                <a:rPr lang="en-US" altLang="zh-CN" sz="2200" dirty="0">
                  <a:solidFill>
                    <a:prstClr val="black"/>
                  </a:solidFill>
                  <a:latin typeface="楷体" pitchFamily="49" charset="-122"/>
                  <a:ea typeface="楷体" pitchFamily="49" charset="-122"/>
                </a:rPr>
                <a:t>D</a:t>
              </a:r>
              <a:r>
                <a:rPr lang="zh-CN" altLang="en-US" sz="2200" dirty="0">
                  <a:solidFill>
                    <a:prstClr val="black"/>
                  </a:solidFill>
                  <a:latin typeface="Comic Sans MS" pitchFamily="66" charset="0"/>
                  <a:ea typeface="楷体" pitchFamily="49" charset="-122"/>
                </a:rPr>
                <a:t>→</a:t>
              </a:r>
              <a:r>
                <a:rPr lang="en-US" altLang="zh-CN" sz="2200" dirty="0">
                  <a:solidFill>
                    <a:prstClr val="black"/>
                  </a:solidFill>
                  <a:latin typeface="楷体" pitchFamily="49" charset="-122"/>
                  <a:ea typeface="楷体" pitchFamily="49" charset="-122"/>
                </a:rPr>
                <a:t>ε</a:t>
              </a:r>
            </a:p>
            <a:p>
              <a:pPr marL="342900" indent="-342900">
                <a:spcBef>
                  <a:spcPts val="600"/>
                </a:spcBef>
                <a:spcAft>
                  <a:spcPts val="1200"/>
                </a:spcAft>
                <a:buClr>
                  <a:srgbClr val="0033CC"/>
                </a:buClr>
                <a:buSzPct val="50000"/>
                <a:buFont typeface="Wingdings" pitchFamily="2" charset="2"/>
                <a:buNone/>
                <a:defRPr/>
              </a:pPr>
              <a:r>
                <a:rPr lang="en-US" altLang="zh-CN" sz="2200" dirty="0">
                  <a:solidFill>
                    <a:prstClr val="black"/>
                  </a:solidFill>
                  <a:latin typeface="楷体" pitchFamily="49" charset="-122"/>
                  <a:ea typeface="楷体" pitchFamily="49" charset="-122"/>
                </a:rPr>
                <a:t>N</a:t>
              </a:r>
              <a:r>
                <a:rPr lang="zh-CN" altLang="en-US" sz="2200" dirty="0">
                  <a:solidFill>
                    <a:prstClr val="black"/>
                  </a:solidFill>
                  <a:latin typeface="Comic Sans MS" pitchFamily="66" charset="0"/>
                  <a:ea typeface="楷体" pitchFamily="49" charset="-122"/>
                </a:rPr>
                <a:t>→</a:t>
              </a:r>
              <a:r>
                <a:rPr lang="en-US" altLang="zh-CN" sz="2200" dirty="0">
                  <a:solidFill>
                    <a:prstClr val="black"/>
                  </a:solidFill>
                  <a:latin typeface="楷体" pitchFamily="49" charset="-122"/>
                  <a:ea typeface="楷体" pitchFamily="49" charset="-122"/>
                </a:rPr>
                <a:t>ε</a:t>
              </a:r>
              <a:endParaRPr lang="zh-CN" altLang="en-US" sz="2200" dirty="0">
                <a:solidFill>
                  <a:prstClr val="black"/>
                </a:solidFill>
                <a:latin typeface="楷体" pitchFamily="49" charset="-122"/>
                <a:ea typeface="楷体" pitchFamily="49" charset="-122"/>
              </a:endParaRPr>
            </a:p>
          </p:txBody>
        </p:sp>
        <p:sp>
          <p:nvSpPr>
            <p:cNvPr id="7" name="矩形 6"/>
            <p:cNvSpPr/>
            <p:nvPr/>
          </p:nvSpPr>
          <p:spPr>
            <a:xfrm>
              <a:off x="3069352" y="2462416"/>
              <a:ext cx="4952488"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74638" indent="-274638">
                <a:spcAft>
                  <a:spcPts val="500"/>
                </a:spcAft>
              </a:pPr>
              <a:r>
                <a:rPr lang="en-US" altLang="zh-CN" sz="2200" dirty="0">
                  <a:solidFill>
                    <a:srgbClr val="C00000"/>
                  </a:solidFill>
                  <a:latin typeface="楷体" pitchFamily="49" charset="-122"/>
                  <a:ea typeface="楷体" pitchFamily="49" charset="-122"/>
                </a:rPr>
                <a:t>{ t:=top(</a:t>
              </a:r>
              <a:r>
                <a:rPr lang="en-US" altLang="zh-CN" sz="2200" dirty="0" err="1">
                  <a:solidFill>
                    <a:srgbClr val="C00000"/>
                  </a:solidFill>
                  <a:latin typeface="楷体" pitchFamily="49" charset="-122"/>
                  <a:ea typeface="楷体" pitchFamily="49" charset="-122"/>
                </a:rPr>
                <a:t>tblptr</a:t>
              </a:r>
              <a:r>
                <a:rPr lang="en-US" altLang="zh-CN" sz="2200" dirty="0">
                  <a:solidFill>
                    <a:srgbClr val="C00000"/>
                  </a:solidFill>
                  <a:latin typeface="楷体" pitchFamily="49" charset="-122"/>
                  <a:ea typeface="楷体" pitchFamily="49" charset="-122"/>
                </a:rPr>
                <a:t>); pop(</a:t>
              </a:r>
              <a:r>
                <a:rPr lang="en-US" altLang="zh-CN" sz="2200" dirty="0" err="1">
                  <a:solidFill>
                    <a:srgbClr val="C00000"/>
                  </a:solidFill>
                  <a:latin typeface="楷体" pitchFamily="49" charset="-122"/>
                  <a:ea typeface="楷体" pitchFamily="49" charset="-122"/>
                </a:rPr>
                <a:t>tblptr</a:t>
              </a:r>
              <a:r>
                <a:rPr lang="en-US" altLang="zh-CN" sz="2200" dirty="0">
                  <a:solidFill>
                    <a:srgbClr val="C00000"/>
                  </a:solidFill>
                  <a:latin typeface="楷体" pitchFamily="49" charset="-122"/>
                  <a:ea typeface="楷体" pitchFamily="49" charset="-122"/>
                </a:rPr>
                <a:t>); </a:t>
              </a:r>
              <a:r>
                <a:rPr lang="en-US" altLang="zh-CN" sz="2200" dirty="0" err="1">
                  <a:solidFill>
                    <a:srgbClr val="C00000"/>
                  </a:solidFill>
                  <a:latin typeface="楷体" pitchFamily="49" charset="-122"/>
                  <a:ea typeface="楷体" pitchFamily="49" charset="-122"/>
                </a:rPr>
                <a:t>enterproc</a:t>
              </a:r>
              <a:r>
                <a:rPr lang="en-US" altLang="zh-CN" sz="2200" dirty="0">
                  <a:solidFill>
                    <a:srgbClr val="C00000"/>
                  </a:solidFill>
                  <a:latin typeface="楷体" pitchFamily="49" charset="-122"/>
                  <a:ea typeface="楷体" pitchFamily="49" charset="-122"/>
                </a:rPr>
                <a:t>(top(</a:t>
              </a:r>
              <a:r>
                <a:rPr lang="en-US" altLang="zh-CN" sz="2200" dirty="0" err="1">
                  <a:solidFill>
                    <a:srgbClr val="C00000"/>
                  </a:solidFill>
                  <a:latin typeface="楷体" pitchFamily="49" charset="-122"/>
                  <a:ea typeface="楷体" pitchFamily="49" charset="-122"/>
                </a:rPr>
                <a:t>tblptr</a:t>
              </a:r>
              <a:r>
                <a:rPr lang="en-US" altLang="zh-CN" sz="2200" dirty="0">
                  <a:solidFill>
                    <a:srgbClr val="C00000"/>
                  </a:solidFill>
                  <a:latin typeface="楷体" pitchFamily="49" charset="-122"/>
                  <a:ea typeface="楷体" pitchFamily="49" charset="-122"/>
                </a:rPr>
                <a:t>),</a:t>
              </a:r>
              <a:r>
                <a:rPr lang="en-US" altLang="zh-CN" sz="2200" dirty="0" err="1">
                  <a:solidFill>
                    <a:srgbClr val="C00000"/>
                  </a:solidFill>
                  <a:latin typeface="楷体" pitchFamily="49" charset="-122"/>
                  <a:ea typeface="楷体" pitchFamily="49" charset="-122"/>
                </a:rPr>
                <a:t>id.name,t</a:t>
              </a:r>
              <a:r>
                <a:rPr lang="en-US" altLang="zh-CN" sz="2200" dirty="0">
                  <a:solidFill>
                    <a:srgbClr val="C00000"/>
                  </a:solidFill>
                  <a:latin typeface="楷体" pitchFamily="49" charset="-122"/>
                  <a:ea typeface="楷体" pitchFamily="49" charset="-122"/>
                </a:rPr>
                <a:t>)}</a:t>
              </a:r>
            </a:p>
          </p:txBody>
        </p:sp>
        <p:sp>
          <p:nvSpPr>
            <p:cNvPr id="8" name="矩形 7"/>
            <p:cNvSpPr/>
            <p:nvPr/>
          </p:nvSpPr>
          <p:spPr>
            <a:xfrm>
              <a:off x="1528232" y="3614544"/>
              <a:ext cx="6135920" cy="4541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2200" dirty="0">
                  <a:solidFill>
                    <a:srgbClr val="C00000"/>
                  </a:solidFill>
                  <a:latin typeface="楷体" pitchFamily="49" charset="-122"/>
                  <a:ea typeface="楷体" pitchFamily="49" charset="-122"/>
                </a:rPr>
                <a:t>{ t:=</a:t>
              </a:r>
              <a:r>
                <a:rPr lang="en-US" altLang="zh-CN" sz="2200" dirty="0" err="1">
                  <a:solidFill>
                    <a:srgbClr val="C00000"/>
                  </a:solidFill>
                  <a:latin typeface="楷体" pitchFamily="49" charset="-122"/>
                  <a:ea typeface="楷体" pitchFamily="49" charset="-122"/>
                </a:rPr>
                <a:t>mktable</a:t>
              </a:r>
              <a:r>
                <a:rPr lang="en-US" altLang="zh-CN" sz="2200" dirty="0">
                  <a:solidFill>
                    <a:srgbClr val="C00000"/>
                  </a:solidFill>
                  <a:latin typeface="楷体" pitchFamily="49" charset="-122"/>
                  <a:ea typeface="楷体" pitchFamily="49" charset="-122"/>
                </a:rPr>
                <a:t>(top(</a:t>
              </a:r>
              <a:r>
                <a:rPr lang="en-US" altLang="zh-CN" sz="2200" dirty="0" err="1">
                  <a:solidFill>
                    <a:srgbClr val="C00000"/>
                  </a:solidFill>
                  <a:latin typeface="楷体" pitchFamily="49" charset="-122"/>
                  <a:ea typeface="楷体" pitchFamily="49" charset="-122"/>
                </a:rPr>
                <a:t>tblptr</a:t>
              </a:r>
              <a:r>
                <a:rPr lang="en-US" altLang="zh-CN" sz="2200" dirty="0">
                  <a:solidFill>
                    <a:srgbClr val="C00000"/>
                  </a:solidFill>
                  <a:latin typeface="楷体" pitchFamily="49" charset="-122"/>
                  <a:ea typeface="楷体" pitchFamily="49" charset="-122"/>
                </a:rPr>
                <a:t>));push(</a:t>
              </a:r>
              <a:r>
                <a:rPr lang="en-US" altLang="zh-CN" sz="2200" dirty="0" err="1">
                  <a:solidFill>
                    <a:srgbClr val="C00000"/>
                  </a:solidFill>
                  <a:latin typeface="楷体" pitchFamily="49" charset="-122"/>
                  <a:ea typeface="楷体" pitchFamily="49" charset="-122"/>
                </a:rPr>
                <a:t>t,tblptr</a:t>
              </a:r>
              <a:r>
                <a:rPr lang="en-US" altLang="zh-CN" sz="2200" dirty="0">
                  <a:solidFill>
                    <a:srgbClr val="C00000"/>
                  </a:solidFill>
                  <a:latin typeface="楷体" pitchFamily="49" charset="-122"/>
                  <a:ea typeface="楷体" pitchFamily="49" charset="-122"/>
                </a:rPr>
                <a:t>) }</a:t>
              </a:r>
              <a:endParaRPr lang="zh-CN" altLang="en-US" sz="2200" dirty="0">
                <a:solidFill>
                  <a:srgbClr val="C00000"/>
                </a:solidFill>
                <a:latin typeface="楷体" pitchFamily="49" charset="-122"/>
                <a:ea typeface="楷体" pitchFamily="49" charset="-122"/>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492896"/>
            <a:ext cx="8229600" cy="1143000"/>
          </a:xfrm>
        </p:spPr>
        <p:txBody>
          <a:bodyPr>
            <a:normAutofit/>
          </a:bodyPr>
          <a:lstStyle/>
          <a:p>
            <a:pPr algn="ctr"/>
            <a:r>
              <a:rPr lang="en-US" altLang="zh-CN" sz="4000" dirty="0">
                <a:solidFill>
                  <a:srgbClr val="0000FF"/>
                </a:solidFill>
                <a:latin typeface="华文行楷" pitchFamily="2" charset="-122"/>
                <a:ea typeface="华文行楷" pitchFamily="2" charset="-122"/>
              </a:rPr>
              <a:t>7.3</a:t>
            </a:r>
            <a:r>
              <a:rPr lang="zh-CN" altLang="en-US" sz="4000" dirty="0">
                <a:solidFill>
                  <a:srgbClr val="0000FF"/>
                </a:solidFill>
                <a:latin typeface="华文行楷" pitchFamily="2" charset="-122"/>
                <a:ea typeface="华文行楷" pitchFamily="2" charset="-122"/>
              </a:rPr>
              <a:t>、赋值语句的翻译</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88640"/>
            <a:ext cx="8229600" cy="706090"/>
          </a:xfrm>
        </p:spPr>
        <p:txBody>
          <a:bodyPr/>
          <a:lstStyle/>
          <a:p>
            <a:r>
              <a:rPr lang="zh-CN" altLang="en-US" dirty="0"/>
              <a:t>赋值语句的属性文法</a:t>
            </a:r>
          </a:p>
        </p:txBody>
      </p:sp>
      <p:sp>
        <p:nvSpPr>
          <p:cNvPr id="3" name="内容占位符 2"/>
          <p:cNvSpPr>
            <a:spLocks noGrp="1"/>
          </p:cNvSpPr>
          <p:nvPr>
            <p:ph idx="1"/>
          </p:nvPr>
        </p:nvSpPr>
        <p:spPr>
          <a:xfrm>
            <a:off x="457200" y="980728"/>
            <a:ext cx="8229600" cy="5145435"/>
          </a:xfrm>
        </p:spPr>
        <p:txBody>
          <a:bodyPr>
            <a:normAutofit lnSpcReduction="10000"/>
          </a:bodyPr>
          <a:lstStyle/>
          <a:p>
            <a:r>
              <a:rPr lang="zh-CN" altLang="en-US" sz="2400" dirty="0">
                <a:latin typeface="楷体_GB2312" pitchFamily="49" charset="-122"/>
              </a:rPr>
              <a:t>只含整型变量的简单赋值句文法描述为：</a:t>
            </a:r>
          </a:p>
          <a:p>
            <a:pPr>
              <a:buNone/>
            </a:pPr>
            <a:r>
              <a:rPr lang="zh-CN" altLang="en-US" sz="2400" dirty="0">
                <a:latin typeface="楷体_GB2312" pitchFamily="49" charset="-122"/>
              </a:rPr>
              <a:t>      </a:t>
            </a:r>
            <a:r>
              <a:rPr lang="en-US" altLang="zh-CN" sz="2400" dirty="0" err="1"/>
              <a:t>S</a:t>
            </a:r>
            <a:r>
              <a:rPr kumimoji="1" lang="en-US" altLang="zh-CN" sz="2400" dirty="0" err="1">
                <a:latin typeface="Comic Sans MS" pitchFamily="66" charset="0"/>
                <a:sym typeface="Symbol" pitchFamily="18" charset="2"/>
              </a:rPr>
              <a:t></a:t>
            </a:r>
            <a:r>
              <a:rPr lang="en-US" altLang="zh-CN" sz="2400" dirty="0" err="1"/>
              <a:t>i</a:t>
            </a:r>
            <a:r>
              <a:rPr lang="en-US" altLang="zh-CN" sz="2400" dirty="0"/>
              <a:t>:=E</a:t>
            </a:r>
          </a:p>
          <a:p>
            <a:pPr>
              <a:buNone/>
            </a:pPr>
            <a:r>
              <a:rPr lang="en-US" altLang="zh-CN" sz="2400" dirty="0">
                <a:latin typeface="楷体_GB2312" pitchFamily="49" charset="-122"/>
              </a:rPr>
              <a:t>      </a:t>
            </a:r>
            <a:r>
              <a:rPr lang="en-US" altLang="zh-CN" sz="2400" dirty="0"/>
              <a:t>E</a:t>
            </a:r>
            <a:r>
              <a:rPr kumimoji="1" lang="en-US" altLang="zh-CN" sz="2400" dirty="0">
                <a:latin typeface="楷体_GB2312" pitchFamily="49" charset="-122"/>
                <a:sym typeface="Symbol" pitchFamily="18" charset="2"/>
              </a:rPr>
              <a:t></a:t>
            </a:r>
            <a:r>
              <a:rPr lang="en-US" altLang="zh-CN" sz="2400" dirty="0"/>
              <a:t>E+E|E*E|(E)|-</a:t>
            </a:r>
            <a:r>
              <a:rPr lang="en-US" altLang="zh-CN" sz="2400" dirty="0" err="1"/>
              <a:t>E|i</a:t>
            </a:r>
            <a:endParaRPr lang="en-US" altLang="zh-CN" sz="2400" dirty="0"/>
          </a:p>
          <a:p>
            <a:pPr>
              <a:buNone/>
            </a:pPr>
            <a:r>
              <a:rPr lang="en-US" altLang="zh-CN" sz="2400" dirty="0">
                <a:latin typeface="楷体_GB2312" pitchFamily="49" charset="-122"/>
              </a:rPr>
              <a:t>  </a:t>
            </a:r>
            <a:r>
              <a:rPr lang="en-US" altLang="zh-CN" sz="2400" dirty="0" err="1">
                <a:solidFill>
                  <a:srgbClr val="C00000"/>
                </a:solidFill>
              </a:rPr>
              <a:t>newtemp</a:t>
            </a:r>
            <a:r>
              <a:rPr lang="zh-CN" altLang="en-US" sz="2400" dirty="0">
                <a:solidFill>
                  <a:srgbClr val="C00000"/>
                </a:solidFill>
              </a:rPr>
              <a:t>：</a:t>
            </a:r>
            <a:r>
              <a:rPr lang="zh-CN" altLang="en-US" sz="2400" dirty="0"/>
              <a:t>函数，返回申请的一个新单元临时变量地址</a:t>
            </a:r>
          </a:p>
          <a:p>
            <a:pPr>
              <a:buNone/>
            </a:pPr>
            <a:r>
              <a:rPr lang="zh-CN" altLang="en-US" sz="2400" dirty="0"/>
              <a:t>  </a:t>
            </a:r>
            <a:r>
              <a:rPr lang="en-US" altLang="zh-CN" sz="2400" dirty="0">
                <a:solidFill>
                  <a:srgbClr val="C00000"/>
                </a:solidFill>
              </a:rPr>
              <a:t>entry(</a:t>
            </a:r>
            <a:r>
              <a:rPr lang="en-US" altLang="zh-CN" sz="2400" dirty="0" err="1">
                <a:solidFill>
                  <a:srgbClr val="C00000"/>
                </a:solidFill>
              </a:rPr>
              <a:t>i</a:t>
            </a:r>
            <a:r>
              <a:rPr lang="en-US" altLang="zh-CN" sz="2400" dirty="0">
                <a:solidFill>
                  <a:srgbClr val="C00000"/>
                </a:solidFill>
              </a:rPr>
              <a:t>)</a:t>
            </a:r>
            <a:r>
              <a:rPr lang="zh-CN" altLang="en-US" sz="2400" dirty="0">
                <a:solidFill>
                  <a:srgbClr val="C00000"/>
                </a:solidFill>
              </a:rPr>
              <a:t>：</a:t>
            </a:r>
            <a:r>
              <a:rPr lang="zh-CN" altLang="en-US" sz="2400" dirty="0"/>
              <a:t>函数，返回符号</a:t>
            </a:r>
            <a:r>
              <a:rPr lang="en-US" altLang="zh-CN" sz="2400" dirty="0" err="1"/>
              <a:t>i</a:t>
            </a:r>
            <a:r>
              <a:rPr lang="zh-CN" altLang="en-US" sz="2400" dirty="0"/>
              <a:t>在</a:t>
            </a:r>
            <a:r>
              <a:rPr lang="zh-CN" altLang="en-US" sz="2400" u="sng" dirty="0"/>
              <a:t>符号表中的地址</a:t>
            </a:r>
            <a:r>
              <a:rPr lang="zh-CN" altLang="en-US" sz="2400" dirty="0"/>
              <a:t>。     </a:t>
            </a:r>
          </a:p>
          <a:p>
            <a:pPr>
              <a:buNone/>
            </a:pPr>
            <a:r>
              <a:rPr lang="zh-CN" altLang="en-US" sz="2400" dirty="0"/>
              <a:t>  </a:t>
            </a:r>
            <a:r>
              <a:rPr lang="en-US" altLang="zh-CN" sz="2400" dirty="0" err="1">
                <a:solidFill>
                  <a:srgbClr val="C00000"/>
                </a:solidFill>
              </a:rPr>
              <a:t>E.place</a:t>
            </a:r>
            <a:r>
              <a:rPr lang="zh-CN" altLang="en-US" sz="2400" dirty="0">
                <a:solidFill>
                  <a:srgbClr val="C00000"/>
                </a:solidFill>
              </a:rPr>
              <a:t>：</a:t>
            </a:r>
            <a:r>
              <a:rPr lang="zh-CN" altLang="en-US" sz="2400" dirty="0"/>
              <a:t>语义变量，表示存放</a:t>
            </a:r>
            <a:r>
              <a:rPr lang="en-US" altLang="zh-CN" sz="2400" dirty="0"/>
              <a:t>E</a:t>
            </a:r>
            <a:r>
              <a:rPr lang="zh-CN" altLang="en-US" sz="2400" dirty="0"/>
              <a:t>的</a:t>
            </a:r>
            <a:r>
              <a:rPr lang="zh-CN" altLang="en-US" sz="2400" u="sng" dirty="0"/>
              <a:t>变量名</a:t>
            </a:r>
            <a:r>
              <a:rPr lang="zh-CN" altLang="en-US" sz="2400" dirty="0"/>
              <a:t>在</a:t>
            </a:r>
            <a:r>
              <a:rPr lang="zh-CN" altLang="en-US" sz="2400" u="sng" dirty="0"/>
              <a:t>符号表中入口</a:t>
            </a:r>
            <a:r>
              <a:rPr lang="zh-CN" altLang="en-US" sz="2400" dirty="0"/>
              <a:t>。</a:t>
            </a:r>
          </a:p>
          <a:p>
            <a:pPr>
              <a:spcAft>
                <a:spcPts val="1800"/>
              </a:spcAft>
              <a:buNone/>
            </a:pPr>
            <a:r>
              <a:rPr lang="zh-CN" altLang="en-US" sz="2400" dirty="0"/>
              <a:t>  </a:t>
            </a:r>
            <a:r>
              <a:rPr lang="en-US" altLang="zh-CN" sz="2400" dirty="0">
                <a:solidFill>
                  <a:srgbClr val="C00000"/>
                </a:solidFill>
              </a:rPr>
              <a:t>gen(OP, ARG</a:t>
            </a:r>
            <a:r>
              <a:rPr lang="en-US" altLang="zh-CN" sz="2400" baseline="-25000" dirty="0">
                <a:solidFill>
                  <a:srgbClr val="C00000"/>
                </a:solidFill>
              </a:rPr>
              <a:t>1</a:t>
            </a:r>
            <a:r>
              <a:rPr lang="en-US" altLang="zh-CN" sz="2400" dirty="0">
                <a:solidFill>
                  <a:srgbClr val="C00000"/>
                </a:solidFill>
              </a:rPr>
              <a:t> ,ARG</a:t>
            </a:r>
            <a:r>
              <a:rPr lang="en-US" altLang="zh-CN" sz="2400" baseline="-25000" dirty="0">
                <a:solidFill>
                  <a:srgbClr val="C00000"/>
                </a:solidFill>
              </a:rPr>
              <a:t>2</a:t>
            </a:r>
            <a:r>
              <a:rPr lang="en-US" altLang="zh-CN" sz="2400" dirty="0">
                <a:solidFill>
                  <a:srgbClr val="C00000"/>
                </a:solidFill>
              </a:rPr>
              <a:t> ,Result)</a:t>
            </a:r>
            <a:r>
              <a:rPr lang="zh-CN" altLang="en-US" sz="2400" dirty="0">
                <a:solidFill>
                  <a:srgbClr val="C00000"/>
                </a:solidFill>
              </a:rPr>
              <a:t>：</a:t>
            </a:r>
            <a:r>
              <a:rPr lang="zh-CN" altLang="en-US" sz="2400" dirty="0"/>
              <a:t>过程，产生四元式</a:t>
            </a:r>
          </a:p>
          <a:p>
            <a:r>
              <a:rPr lang="zh-CN" altLang="en-US" sz="2400" dirty="0">
                <a:latin typeface="楷体_GB2312" pitchFamily="49" charset="-122"/>
              </a:rPr>
              <a:t>由此，上述文法语义动作（</a:t>
            </a:r>
            <a:r>
              <a:rPr lang="zh-CN" altLang="en-US" sz="2400" dirty="0">
                <a:solidFill>
                  <a:schemeClr val="tx1"/>
                </a:solidFill>
                <a:latin typeface="楷体_GB2312" pitchFamily="49" charset="-122"/>
              </a:rPr>
              <a:t>属性文法</a:t>
            </a:r>
            <a:r>
              <a:rPr lang="zh-CN" altLang="en-US" sz="2400" dirty="0">
                <a:latin typeface="楷体_GB2312" pitchFamily="49" charset="-122"/>
              </a:rPr>
              <a:t>）为：</a:t>
            </a:r>
            <a:endParaRPr lang="en-US" altLang="zh-CN" sz="2400" dirty="0">
              <a:latin typeface="楷体_GB2312" pitchFamily="49" charset="-122"/>
            </a:endParaRPr>
          </a:p>
          <a:p>
            <a:pPr>
              <a:buNone/>
            </a:pPr>
            <a:r>
              <a:rPr kumimoji="1" lang="zh-CN" altLang="en-US" sz="2400" dirty="0">
                <a:sym typeface="Symbol" pitchFamily="18" charset="2"/>
              </a:rPr>
              <a:t>（</a:t>
            </a:r>
            <a:r>
              <a:rPr kumimoji="1" lang="en-US" altLang="zh-CN" sz="2400" dirty="0">
                <a:sym typeface="Symbol" pitchFamily="18" charset="2"/>
              </a:rPr>
              <a:t>1</a:t>
            </a:r>
            <a:r>
              <a:rPr kumimoji="1" lang="zh-CN" altLang="en-US" sz="2400" dirty="0">
                <a:sym typeface="Symbol" pitchFamily="18" charset="2"/>
              </a:rPr>
              <a:t>）</a:t>
            </a:r>
            <a:r>
              <a:rPr kumimoji="1" lang="en-US" altLang="zh-CN" sz="2400" dirty="0" err="1">
                <a:sym typeface="Symbol" pitchFamily="18" charset="2"/>
              </a:rPr>
              <a:t>S</a:t>
            </a:r>
            <a:r>
              <a:rPr kumimoji="1" lang="en-US" altLang="zh-CN" sz="2400" dirty="0" err="1"/>
              <a:t>i</a:t>
            </a:r>
            <a:r>
              <a:rPr kumimoji="1" lang="en-US" altLang="zh-CN" sz="2400" dirty="0"/>
              <a:t>:=E {</a:t>
            </a:r>
            <a:r>
              <a:rPr kumimoji="1" lang="en-US" altLang="zh-CN" sz="2400" dirty="0" err="1">
                <a:solidFill>
                  <a:srgbClr val="C00000"/>
                </a:solidFill>
              </a:rPr>
              <a:t>S.code</a:t>
            </a:r>
            <a:r>
              <a:rPr kumimoji="1" lang="en-US" altLang="zh-CN" sz="2400" dirty="0">
                <a:solidFill>
                  <a:srgbClr val="C00000"/>
                </a:solidFill>
              </a:rPr>
              <a:t>:=</a:t>
            </a:r>
            <a:r>
              <a:rPr kumimoji="1" lang="en-US" altLang="zh-CN" sz="2400" dirty="0" err="1">
                <a:solidFill>
                  <a:srgbClr val="C00000"/>
                </a:solidFill>
              </a:rPr>
              <a:t>E.code</a:t>
            </a:r>
            <a:r>
              <a:rPr kumimoji="1" lang="en-US" altLang="zh-CN" sz="2400" dirty="0">
                <a:solidFill>
                  <a:srgbClr val="C00000"/>
                </a:solidFill>
              </a:rPr>
              <a:t>;||</a:t>
            </a:r>
          </a:p>
          <a:p>
            <a:pPr>
              <a:buNone/>
            </a:pPr>
            <a:r>
              <a:rPr kumimoji="1" lang="en-US" altLang="zh-CN" sz="2400" dirty="0">
                <a:solidFill>
                  <a:srgbClr val="C00000"/>
                </a:solidFill>
              </a:rPr>
              <a:t>              gen(entry(</a:t>
            </a:r>
            <a:r>
              <a:rPr kumimoji="1" lang="en-US" altLang="zh-CN" sz="2400" dirty="0" err="1">
                <a:solidFill>
                  <a:srgbClr val="C00000"/>
                </a:solidFill>
              </a:rPr>
              <a:t>i</a:t>
            </a:r>
            <a:r>
              <a:rPr kumimoji="1" lang="en-US" altLang="zh-CN" sz="2400" dirty="0">
                <a:solidFill>
                  <a:srgbClr val="C00000"/>
                </a:solidFill>
              </a:rPr>
              <a:t>)</a:t>
            </a:r>
            <a:r>
              <a:rPr kumimoji="1" lang="zh-CN" altLang="en-US" sz="2400" dirty="0">
                <a:solidFill>
                  <a:srgbClr val="C00000"/>
                </a:solidFill>
              </a:rPr>
              <a:t>‘</a:t>
            </a:r>
            <a:r>
              <a:rPr kumimoji="1" lang="en-US" altLang="zh-CN" sz="2400" dirty="0">
                <a:solidFill>
                  <a:srgbClr val="C00000"/>
                </a:solidFill>
              </a:rPr>
              <a:t>:=</a:t>
            </a:r>
            <a:r>
              <a:rPr kumimoji="1" lang="zh-CN" altLang="en-US" sz="2400" dirty="0">
                <a:solidFill>
                  <a:srgbClr val="C00000"/>
                </a:solidFill>
              </a:rPr>
              <a:t>’</a:t>
            </a:r>
            <a:r>
              <a:rPr kumimoji="1" lang="en-US" altLang="zh-CN" sz="2400" dirty="0" err="1">
                <a:solidFill>
                  <a:srgbClr val="C00000"/>
                </a:solidFill>
              </a:rPr>
              <a:t>E.place</a:t>
            </a:r>
            <a:r>
              <a:rPr kumimoji="1" lang="en-US" altLang="zh-CN" sz="2400" dirty="0">
                <a:solidFill>
                  <a:srgbClr val="C00000"/>
                </a:solidFill>
              </a:rPr>
              <a:t>) </a:t>
            </a:r>
            <a:r>
              <a:rPr kumimoji="1" lang="en-US" altLang="zh-CN" sz="2400" dirty="0"/>
              <a:t>}</a:t>
            </a:r>
          </a:p>
          <a:p>
            <a:pPr>
              <a:buNone/>
            </a:pPr>
            <a:endParaRPr lang="zh-CN" altLang="en-US" sz="2400" dirty="0"/>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22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blinds(horizontal)">
                                      <p:cBhvr>
                                        <p:cTn id="7" dur="500"/>
                                        <p:tgtEl>
                                          <p:spTgt spid="3">
                                            <p:txEl>
                                              <p:pRg st="7" end="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blinds(horizontal)">
                                      <p:cBhvr>
                                        <p:cTn id="10" dur="500"/>
                                        <p:tgtEl>
                                          <p:spTgt spid="3">
                                            <p:txEl>
                                              <p:pRg st="8" end="8"/>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blinds(horizontal)">
                                      <p:cBhvr>
                                        <p:cTn id="1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2630"/>
            <a:ext cx="8229600" cy="778098"/>
          </a:xfrm>
        </p:spPr>
        <p:txBody>
          <a:bodyPr/>
          <a:lstStyle/>
          <a:p>
            <a:r>
              <a:rPr lang="zh-CN" altLang="en-US" dirty="0"/>
              <a:t>简单算术表达式的属性文法</a:t>
            </a:r>
          </a:p>
        </p:txBody>
      </p:sp>
      <p:sp>
        <p:nvSpPr>
          <p:cNvPr id="3" name="内容占位符 2"/>
          <p:cNvSpPr>
            <a:spLocks noGrp="1"/>
          </p:cNvSpPr>
          <p:nvPr>
            <p:ph idx="1"/>
          </p:nvPr>
        </p:nvSpPr>
        <p:spPr>
          <a:xfrm>
            <a:off x="395536" y="1124744"/>
            <a:ext cx="8424936" cy="5184576"/>
          </a:xfrm>
        </p:spPr>
        <p:txBody>
          <a:bodyPr>
            <a:normAutofit/>
          </a:bodyPr>
          <a:lstStyle/>
          <a:p>
            <a:pPr marL="381000" lvl="2">
              <a:buNone/>
            </a:pPr>
            <a:r>
              <a:rPr kumimoji="1" lang="en-US" altLang="zh-CN" dirty="0"/>
              <a:t>(2) E</a:t>
            </a:r>
            <a:r>
              <a:rPr kumimoji="1" lang="en-US" altLang="zh-CN" dirty="0">
                <a:latin typeface="+mn-lt"/>
                <a:sym typeface="Symbol" pitchFamily="18" charset="2"/>
              </a:rPr>
              <a:t></a:t>
            </a:r>
            <a:r>
              <a:rPr kumimoji="1" lang="en-US" altLang="zh-CN" dirty="0"/>
              <a:t>E</a:t>
            </a:r>
            <a:r>
              <a:rPr kumimoji="1" lang="en-US" altLang="zh-CN" baseline="-25000" dirty="0"/>
              <a:t>1</a:t>
            </a:r>
            <a:r>
              <a:rPr kumimoji="1" lang="en-US" altLang="zh-CN" dirty="0"/>
              <a:t>+E</a:t>
            </a:r>
            <a:r>
              <a:rPr kumimoji="1" lang="en-US" altLang="zh-CN" baseline="-25000" dirty="0"/>
              <a:t>2</a:t>
            </a:r>
            <a:r>
              <a:rPr kumimoji="1" lang="en-US" altLang="zh-CN" dirty="0"/>
              <a:t>  </a:t>
            </a:r>
          </a:p>
          <a:p>
            <a:pPr marL="838200" lvl="3">
              <a:buNone/>
            </a:pPr>
            <a:r>
              <a:rPr kumimoji="1" lang="en-US" altLang="zh-CN" dirty="0">
                <a:solidFill>
                  <a:srgbClr val="C00000"/>
                </a:solidFill>
              </a:rPr>
              <a:t>{</a:t>
            </a:r>
            <a:r>
              <a:rPr kumimoji="1" lang="en-US" altLang="zh-CN" dirty="0" err="1">
                <a:solidFill>
                  <a:schemeClr val="tx1"/>
                </a:solidFill>
              </a:rPr>
              <a:t>E.place</a:t>
            </a:r>
            <a:r>
              <a:rPr kumimoji="1" lang="en-US" altLang="zh-CN" dirty="0">
                <a:solidFill>
                  <a:schemeClr val="tx1"/>
                </a:solidFill>
              </a:rPr>
              <a:t>:= </a:t>
            </a:r>
            <a:r>
              <a:rPr kumimoji="1" lang="en-US" altLang="zh-CN" dirty="0" err="1">
                <a:solidFill>
                  <a:schemeClr val="tx1"/>
                </a:solidFill>
              </a:rPr>
              <a:t>newtemp</a:t>
            </a:r>
            <a:r>
              <a:rPr kumimoji="1" lang="zh-CN" altLang="en-US" dirty="0">
                <a:solidFill>
                  <a:schemeClr val="tx1"/>
                </a:solidFill>
              </a:rPr>
              <a:t>；</a:t>
            </a:r>
            <a:r>
              <a:rPr kumimoji="1" lang="en-US" altLang="zh-CN" dirty="0">
                <a:solidFill>
                  <a:schemeClr val="tx1"/>
                </a:solidFill>
              </a:rPr>
              <a:t> </a:t>
            </a:r>
            <a:r>
              <a:rPr kumimoji="1" lang="en-US" altLang="zh-CN" dirty="0">
                <a:solidFill>
                  <a:srgbClr val="C00000"/>
                </a:solidFill>
              </a:rPr>
              <a:t>gen(+</a:t>
            </a:r>
            <a:r>
              <a:rPr kumimoji="1" lang="zh-CN" altLang="en-US" dirty="0">
                <a:solidFill>
                  <a:srgbClr val="C00000"/>
                </a:solidFill>
              </a:rPr>
              <a:t>，</a:t>
            </a:r>
            <a:r>
              <a:rPr kumimoji="1" lang="en-US" altLang="zh-CN" dirty="0">
                <a:solidFill>
                  <a:srgbClr val="C00000"/>
                </a:solidFill>
              </a:rPr>
              <a:t> E</a:t>
            </a:r>
            <a:r>
              <a:rPr kumimoji="1" lang="en-US" altLang="zh-CN" baseline="-25000" dirty="0">
                <a:solidFill>
                  <a:srgbClr val="C00000"/>
                </a:solidFill>
              </a:rPr>
              <a:t>1</a:t>
            </a:r>
            <a:r>
              <a:rPr kumimoji="1" lang="en-US" altLang="zh-CN" dirty="0">
                <a:solidFill>
                  <a:srgbClr val="C00000"/>
                </a:solidFill>
              </a:rPr>
              <a:t>.place</a:t>
            </a:r>
            <a:r>
              <a:rPr kumimoji="1" lang="zh-CN" altLang="en-US" dirty="0">
                <a:solidFill>
                  <a:srgbClr val="C00000"/>
                </a:solidFill>
              </a:rPr>
              <a:t>，</a:t>
            </a:r>
            <a:r>
              <a:rPr kumimoji="1" lang="en-US" altLang="zh-CN" dirty="0">
                <a:solidFill>
                  <a:srgbClr val="C00000"/>
                </a:solidFill>
              </a:rPr>
              <a:t>E</a:t>
            </a:r>
            <a:r>
              <a:rPr kumimoji="1" lang="en-US" altLang="zh-CN" baseline="-25000" dirty="0">
                <a:solidFill>
                  <a:srgbClr val="C00000"/>
                </a:solidFill>
              </a:rPr>
              <a:t>2</a:t>
            </a:r>
            <a:r>
              <a:rPr kumimoji="1" lang="en-US" altLang="zh-CN" dirty="0">
                <a:solidFill>
                  <a:srgbClr val="C00000"/>
                </a:solidFill>
              </a:rPr>
              <a:t>.place</a:t>
            </a:r>
            <a:r>
              <a:rPr kumimoji="1" lang="zh-CN" altLang="en-US" dirty="0">
                <a:solidFill>
                  <a:srgbClr val="C00000"/>
                </a:solidFill>
              </a:rPr>
              <a:t>，</a:t>
            </a:r>
            <a:r>
              <a:rPr kumimoji="1" lang="en-US" altLang="zh-CN" dirty="0" err="1">
                <a:solidFill>
                  <a:srgbClr val="C00000"/>
                </a:solidFill>
              </a:rPr>
              <a:t>E.place</a:t>
            </a:r>
            <a:r>
              <a:rPr kumimoji="1" lang="en-US" altLang="zh-CN" dirty="0">
                <a:solidFill>
                  <a:srgbClr val="C00000"/>
                </a:solidFill>
              </a:rPr>
              <a:t>)}  </a:t>
            </a:r>
          </a:p>
          <a:p>
            <a:pPr marL="381000" lvl="2">
              <a:buNone/>
            </a:pPr>
            <a:r>
              <a:rPr kumimoji="1" lang="en-US" altLang="zh-CN" dirty="0"/>
              <a:t>(3) E</a:t>
            </a:r>
            <a:r>
              <a:rPr kumimoji="1" lang="en-US" altLang="zh-CN" dirty="0">
                <a:sym typeface="Symbol" pitchFamily="18" charset="2"/>
              </a:rPr>
              <a:t></a:t>
            </a:r>
            <a:r>
              <a:rPr kumimoji="1" lang="en-US" altLang="zh-CN" dirty="0"/>
              <a:t>E</a:t>
            </a:r>
            <a:r>
              <a:rPr kumimoji="1" lang="en-US" altLang="zh-CN" baseline="-25000" dirty="0"/>
              <a:t>1</a:t>
            </a:r>
            <a:r>
              <a:rPr kumimoji="1" lang="en-US" altLang="zh-CN" dirty="0"/>
              <a:t>*E</a:t>
            </a:r>
            <a:r>
              <a:rPr kumimoji="1" lang="en-US" altLang="zh-CN" baseline="-25000" dirty="0"/>
              <a:t>2</a:t>
            </a:r>
            <a:r>
              <a:rPr kumimoji="1" lang="en-US" altLang="zh-CN" dirty="0"/>
              <a:t>  </a:t>
            </a:r>
          </a:p>
          <a:p>
            <a:pPr marL="838200" lvl="3">
              <a:buNone/>
            </a:pPr>
            <a:r>
              <a:rPr kumimoji="1" lang="en-US" altLang="zh-CN" dirty="0">
                <a:solidFill>
                  <a:srgbClr val="C00000"/>
                </a:solidFill>
              </a:rPr>
              <a:t>{</a:t>
            </a:r>
            <a:r>
              <a:rPr kumimoji="1" lang="en-US" altLang="zh-CN" dirty="0" err="1">
                <a:solidFill>
                  <a:schemeClr val="tx1"/>
                </a:solidFill>
              </a:rPr>
              <a:t>E.place</a:t>
            </a:r>
            <a:r>
              <a:rPr kumimoji="1" lang="en-US" altLang="zh-CN" dirty="0">
                <a:solidFill>
                  <a:schemeClr val="tx1"/>
                </a:solidFill>
              </a:rPr>
              <a:t>:= </a:t>
            </a:r>
            <a:r>
              <a:rPr kumimoji="1" lang="en-US" altLang="zh-CN" dirty="0" err="1">
                <a:solidFill>
                  <a:schemeClr val="tx1"/>
                </a:solidFill>
              </a:rPr>
              <a:t>newtemp</a:t>
            </a:r>
            <a:r>
              <a:rPr kumimoji="1" lang="zh-CN" altLang="en-US" dirty="0">
                <a:solidFill>
                  <a:schemeClr val="tx1"/>
                </a:solidFill>
              </a:rPr>
              <a:t>；</a:t>
            </a:r>
            <a:r>
              <a:rPr kumimoji="1" lang="en-US" altLang="zh-CN" dirty="0">
                <a:solidFill>
                  <a:srgbClr val="C00000"/>
                </a:solidFill>
              </a:rPr>
              <a:t>gen(*</a:t>
            </a:r>
            <a:r>
              <a:rPr kumimoji="1" lang="zh-CN" altLang="en-US" dirty="0">
                <a:solidFill>
                  <a:srgbClr val="C00000"/>
                </a:solidFill>
              </a:rPr>
              <a:t>，</a:t>
            </a:r>
            <a:r>
              <a:rPr kumimoji="1" lang="en-US" altLang="zh-CN" dirty="0">
                <a:solidFill>
                  <a:srgbClr val="C00000"/>
                </a:solidFill>
              </a:rPr>
              <a:t> E</a:t>
            </a:r>
            <a:r>
              <a:rPr kumimoji="1" lang="en-US" altLang="zh-CN" baseline="-25000" dirty="0">
                <a:solidFill>
                  <a:srgbClr val="C00000"/>
                </a:solidFill>
              </a:rPr>
              <a:t>1</a:t>
            </a:r>
            <a:r>
              <a:rPr kumimoji="1" lang="en-US" altLang="zh-CN" dirty="0">
                <a:solidFill>
                  <a:srgbClr val="C00000"/>
                </a:solidFill>
              </a:rPr>
              <a:t>.place</a:t>
            </a:r>
            <a:r>
              <a:rPr kumimoji="1" lang="zh-CN" altLang="en-US" dirty="0">
                <a:solidFill>
                  <a:srgbClr val="C00000"/>
                </a:solidFill>
              </a:rPr>
              <a:t>，</a:t>
            </a:r>
            <a:r>
              <a:rPr kumimoji="1" lang="en-US" altLang="zh-CN" dirty="0">
                <a:solidFill>
                  <a:srgbClr val="C00000"/>
                </a:solidFill>
              </a:rPr>
              <a:t>E</a:t>
            </a:r>
            <a:r>
              <a:rPr kumimoji="1" lang="en-US" altLang="zh-CN" baseline="-25000" dirty="0">
                <a:solidFill>
                  <a:srgbClr val="C00000"/>
                </a:solidFill>
              </a:rPr>
              <a:t>2</a:t>
            </a:r>
            <a:r>
              <a:rPr kumimoji="1" lang="en-US" altLang="zh-CN" dirty="0">
                <a:solidFill>
                  <a:srgbClr val="C00000"/>
                </a:solidFill>
              </a:rPr>
              <a:t>.place</a:t>
            </a:r>
            <a:r>
              <a:rPr kumimoji="1" lang="zh-CN" altLang="en-US" dirty="0">
                <a:solidFill>
                  <a:srgbClr val="C00000"/>
                </a:solidFill>
              </a:rPr>
              <a:t>，</a:t>
            </a:r>
            <a:r>
              <a:rPr kumimoji="1" lang="en-US" altLang="zh-CN" dirty="0" err="1">
                <a:solidFill>
                  <a:srgbClr val="C00000"/>
                </a:solidFill>
              </a:rPr>
              <a:t>E.place</a:t>
            </a:r>
            <a:r>
              <a:rPr kumimoji="1" lang="en-US" altLang="zh-CN" dirty="0">
                <a:solidFill>
                  <a:srgbClr val="C00000"/>
                </a:solidFill>
              </a:rPr>
              <a:t>)}</a:t>
            </a:r>
          </a:p>
          <a:p>
            <a:pPr marL="381000" lvl="2">
              <a:buNone/>
            </a:pPr>
            <a:r>
              <a:rPr kumimoji="1" lang="en-US" altLang="zh-CN" dirty="0"/>
              <a:t>(4) E</a:t>
            </a:r>
            <a:r>
              <a:rPr kumimoji="1" lang="en-US" altLang="zh-CN" dirty="0">
                <a:sym typeface="Symbol" pitchFamily="18" charset="2"/>
              </a:rPr>
              <a:t></a:t>
            </a:r>
            <a:r>
              <a:rPr kumimoji="1" lang="en-US" altLang="zh-CN" dirty="0"/>
              <a:t>-E</a:t>
            </a:r>
            <a:r>
              <a:rPr kumimoji="1" lang="en-US" altLang="zh-CN" baseline="-25000" dirty="0"/>
              <a:t>1</a:t>
            </a:r>
            <a:r>
              <a:rPr kumimoji="1" lang="en-US" altLang="zh-CN" dirty="0"/>
              <a:t> </a:t>
            </a:r>
          </a:p>
          <a:p>
            <a:pPr marL="838200" lvl="3">
              <a:buNone/>
            </a:pPr>
            <a:r>
              <a:rPr kumimoji="1" lang="en-US" altLang="zh-CN" dirty="0">
                <a:solidFill>
                  <a:srgbClr val="C00000"/>
                </a:solidFill>
              </a:rPr>
              <a:t>{ </a:t>
            </a:r>
            <a:r>
              <a:rPr kumimoji="1" lang="en-US" altLang="zh-CN" dirty="0" err="1">
                <a:solidFill>
                  <a:schemeClr val="tx1"/>
                </a:solidFill>
              </a:rPr>
              <a:t>E.place</a:t>
            </a:r>
            <a:r>
              <a:rPr kumimoji="1" lang="en-US" altLang="zh-CN" dirty="0">
                <a:solidFill>
                  <a:schemeClr val="tx1"/>
                </a:solidFill>
              </a:rPr>
              <a:t>:=</a:t>
            </a:r>
            <a:r>
              <a:rPr kumimoji="1" lang="en-US" altLang="zh-CN" dirty="0" err="1">
                <a:solidFill>
                  <a:schemeClr val="tx1"/>
                </a:solidFill>
              </a:rPr>
              <a:t>newtemp</a:t>
            </a:r>
            <a:r>
              <a:rPr kumimoji="1" lang="zh-CN" altLang="en-US" dirty="0">
                <a:solidFill>
                  <a:schemeClr val="tx1"/>
                </a:solidFill>
              </a:rPr>
              <a:t>；</a:t>
            </a:r>
            <a:r>
              <a:rPr kumimoji="1" lang="en-US" altLang="zh-CN" dirty="0">
                <a:solidFill>
                  <a:srgbClr val="C00000"/>
                </a:solidFill>
              </a:rPr>
              <a:t>gen(@</a:t>
            </a:r>
            <a:r>
              <a:rPr kumimoji="1" lang="zh-CN" altLang="en-US" dirty="0">
                <a:solidFill>
                  <a:srgbClr val="C00000"/>
                </a:solidFill>
              </a:rPr>
              <a:t>，</a:t>
            </a:r>
            <a:r>
              <a:rPr kumimoji="1" lang="en-US" altLang="zh-CN" dirty="0">
                <a:solidFill>
                  <a:srgbClr val="C00000"/>
                </a:solidFill>
              </a:rPr>
              <a:t>E</a:t>
            </a:r>
            <a:r>
              <a:rPr kumimoji="1" lang="en-US" altLang="zh-CN" baseline="-25000" dirty="0">
                <a:solidFill>
                  <a:srgbClr val="C00000"/>
                </a:solidFill>
              </a:rPr>
              <a:t>1</a:t>
            </a:r>
            <a:r>
              <a:rPr kumimoji="1" lang="en-US" altLang="zh-CN" dirty="0">
                <a:solidFill>
                  <a:srgbClr val="C00000"/>
                </a:solidFill>
              </a:rPr>
              <a:t>.place</a:t>
            </a:r>
            <a:r>
              <a:rPr kumimoji="1" lang="zh-CN" altLang="en-US" dirty="0">
                <a:solidFill>
                  <a:srgbClr val="C00000"/>
                </a:solidFill>
              </a:rPr>
              <a:t>，</a:t>
            </a:r>
            <a:r>
              <a:rPr kumimoji="1" lang="en-US" altLang="zh-CN" dirty="0">
                <a:solidFill>
                  <a:srgbClr val="C00000"/>
                </a:solidFill>
              </a:rPr>
              <a:t>_</a:t>
            </a:r>
            <a:r>
              <a:rPr kumimoji="1" lang="zh-CN" altLang="en-US" dirty="0">
                <a:solidFill>
                  <a:srgbClr val="C00000"/>
                </a:solidFill>
              </a:rPr>
              <a:t>，</a:t>
            </a:r>
            <a:r>
              <a:rPr kumimoji="1" lang="en-US" altLang="zh-CN" dirty="0" err="1">
                <a:solidFill>
                  <a:srgbClr val="C00000"/>
                </a:solidFill>
              </a:rPr>
              <a:t>E.place</a:t>
            </a:r>
            <a:r>
              <a:rPr kumimoji="1" lang="en-US" altLang="zh-CN" dirty="0">
                <a:solidFill>
                  <a:srgbClr val="C00000"/>
                </a:solidFill>
              </a:rPr>
              <a:t>)}</a:t>
            </a:r>
          </a:p>
          <a:p>
            <a:pPr marL="381000" lvl="2">
              <a:buNone/>
            </a:pPr>
            <a:r>
              <a:rPr kumimoji="1" lang="en-US" altLang="zh-CN" dirty="0"/>
              <a:t>(5) E</a:t>
            </a:r>
            <a:r>
              <a:rPr kumimoji="1" lang="en-US" altLang="zh-CN" dirty="0">
                <a:sym typeface="Symbol" pitchFamily="18" charset="2"/>
              </a:rPr>
              <a:t></a:t>
            </a:r>
            <a:r>
              <a:rPr kumimoji="1" lang="en-US" altLang="zh-CN" dirty="0"/>
              <a:t>(E</a:t>
            </a:r>
            <a:r>
              <a:rPr kumimoji="1" lang="en-US" altLang="zh-CN" baseline="-25000" dirty="0"/>
              <a:t>1</a:t>
            </a:r>
            <a:r>
              <a:rPr kumimoji="1" lang="en-US" altLang="zh-CN" dirty="0"/>
              <a:t>)</a:t>
            </a:r>
          </a:p>
          <a:p>
            <a:pPr marL="838200" lvl="3">
              <a:buNone/>
            </a:pPr>
            <a:r>
              <a:rPr kumimoji="1" lang="en-US" altLang="zh-CN" dirty="0"/>
              <a:t> </a:t>
            </a:r>
            <a:r>
              <a:rPr kumimoji="1" lang="en-US" altLang="zh-CN" dirty="0">
                <a:solidFill>
                  <a:srgbClr val="C00000"/>
                </a:solidFill>
              </a:rPr>
              <a:t>{ </a:t>
            </a:r>
            <a:r>
              <a:rPr kumimoji="1" lang="en-US" altLang="zh-CN" dirty="0" err="1">
                <a:solidFill>
                  <a:srgbClr val="C00000"/>
                </a:solidFill>
              </a:rPr>
              <a:t>E.place</a:t>
            </a:r>
            <a:r>
              <a:rPr kumimoji="1" lang="en-US" altLang="zh-CN" dirty="0">
                <a:solidFill>
                  <a:srgbClr val="C00000"/>
                </a:solidFill>
              </a:rPr>
              <a:t>:= E</a:t>
            </a:r>
            <a:r>
              <a:rPr kumimoji="1" lang="en-US" altLang="zh-CN" baseline="-25000" dirty="0">
                <a:solidFill>
                  <a:srgbClr val="C00000"/>
                </a:solidFill>
              </a:rPr>
              <a:t>1</a:t>
            </a:r>
            <a:r>
              <a:rPr kumimoji="1" lang="en-US" altLang="zh-CN" dirty="0">
                <a:solidFill>
                  <a:srgbClr val="C00000"/>
                </a:solidFill>
              </a:rPr>
              <a:t>.place}</a:t>
            </a:r>
          </a:p>
          <a:p>
            <a:pPr marL="381000" lvl="2">
              <a:buNone/>
            </a:pPr>
            <a:r>
              <a:rPr kumimoji="1" lang="en-US" altLang="zh-CN" dirty="0"/>
              <a:t>(6) </a:t>
            </a:r>
            <a:r>
              <a:rPr kumimoji="1" lang="en-US" altLang="zh-CN" dirty="0" err="1"/>
              <a:t>E</a:t>
            </a:r>
            <a:r>
              <a:rPr kumimoji="1" lang="en-US" altLang="zh-CN" dirty="0" err="1">
                <a:sym typeface="Symbol" pitchFamily="18" charset="2"/>
              </a:rPr>
              <a:t></a:t>
            </a:r>
            <a:r>
              <a:rPr kumimoji="1" lang="en-US" altLang="zh-CN" dirty="0" err="1"/>
              <a:t>i</a:t>
            </a:r>
            <a:r>
              <a:rPr kumimoji="1" lang="en-US" altLang="zh-CN" dirty="0"/>
              <a:t> </a:t>
            </a:r>
          </a:p>
          <a:p>
            <a:pPr marL="838200" lvl="3">
              <a:buNone/>
            </a:pPr>
            <a:r>
              <a:rPr kumimoji="1" lang="en-US" altLang="zh-CN" dirty="0">
                <a:solidFill>
                  <a:srgbClr val="C00000"/>
                </a:solidFill>
              </a:rPr>
              <a:t>{</a:t>
            </a:r>
            <a:r>
              <a:rPr kumimoji="1" lang="en-US" altLang="zh-CN" dirty="0" err="1">
                <a:solidFill>
                  <a:srgbClr val="C00000"/>
                </a:solidFill>
              </a:rPr>
              <a:t>E.place</a:t>
            </a:r>
            <a:r>
              <a:rPr kumimoji="1" lang="en-US" altLang="zh-CN" dirty="0">
                <a:solidFill>
                  <a:srgbClr val="C00000"/>
                </a:solidFill>
              </a:rPr>
              <a:t>:=entry(</a:t>
            </a:r>
            <a:r>
              <a:rPr kumimoji="1" lang="en-US" altLang="zh-CN" dirty="0" err="1">
                <a:solidFill>
                  <a:srgbClr val="C00000"/>
                </a:solidFill>
              </a:rPr>
              <a:t>i</a:t>
            </a:r>
            <a:r>
              <a:rPr kumimoji="1" lang="en-US" altLang="zh-CN" dirty="0">
                <a:solidFill>
                  <a:srgbClr val="C00000"/>
                </a:solidFill>
              </a:rPr>
              <a:t>)}</a:t>
            </a:r>
            <a:endParaRPr lang="zh-CN" altLang="en-US" dirty="0">
              <a:solidFill>
                <a:srgbClr val="C00000"/>
              </a:solidFill>
            </a:endParaRPr>
          </a:p>
        </p:txBody>
      </p:sp>
      <p:sp>
        <p:nvSpPr>
          <p:cNvPr id="4" name="灯片编号占位符 3"/>
          <p:cNvSpPr>
            <a:spLocks noGrp="1"/>
          </p:cNvSpPr>
          <p:nvPr>
            <p:ph type="sldNum" sz="quarter" idx="12"/>
          </p:nvPr>
        </p:nvSpPr>
        <p:spPr>
          <a:xfrm>
            <a:off x="8378080" y="6428358"/>
            <a:ext cx="514400" cy="313010"/>
          </a:xfrm>
        </p:spPr>
        <p:txBody>
          <a:bodyPr/>
          <a:lstStyle/>
          <a:p>
            <a:fld id="{2A6D858B-1E97-4F06-B8D0-6BAC990F4689}" type="slidenum">
              <a:rPr lang="zh-CN" altLang="en-US" smtClean="0"/>
              <a:pPr/>
              <a:t>23</a:t>
            </a:fld>
            <a:endParaRPr lang="zh-CN" altLang="en-US" dirty="0"/>
          </a:p>
        </p:txBody>
      </p:sp>
      <p:grpSp>
        <p:nvGrpSpPr>
          <p:cNvPr id="6" name="组合 5"/>
          <p:cNvGrpSpPr/>
          <p:nvPr/>
        </p:nvGrpSpPr>
        <p:grpSpPr>
          <a:xfrm>
            <a:off x="7524328" y="188640"/>
            <a:ext cx="1353142" cy="1332966"/>
            <a:chOff x="30163" y="2300288"/>
            <a:chExt cx="1353142" cy="1332966"/>
          </a:xfrm>
        </p:grpSpPr>
        <p:pic>
          <p:nvPicPr>
            <p:cNvPr id="7" name="Picture 5"/>
            <p:cNvPicPr>
              <a:picLocks noChangeAspect="1" noChangeArrowheads="1"/>
            </p:cNvPicPr>
            <p:nvPr/>
          </p:nvPicPr>
          <p:blipFill>
            <a:blip r:embed="rId2" cstate="print"/>
            <a:srcRect/>
            <a:stretch>
              <a:fillRect/>
            </a:stretch>
          </p:blipFill>
          <p:spPr bwMode="auto">
            <a:xfrm>
              <a:off x="30163" y="2300288"/>
              <a:ext cx="1268412" cy="973137"/>
            </a:xfrm>
            <a:prstGeom prst="rect">
              <a:avLst/>
            </a:prstGeom>
            <a:noFill/>
            <a:ln w="9525">
              <a:noFill/>
              <a:miter lim="800000"/>
              <a:headEnd/>
              <a:tailEnd/>
            </a:ln>
          </p:spPr>
        </p:pic>
        <p:sp>
          <p:nvSpPr>
            <p:cNvPr id="8" name="矩形 7"/>
            <p:cNvSpPr/>
            <p:nvPr/>
          </p:nvSpPr>
          <p:spPr>
            <a:xfrm>
              <a:off x="55950" y="3255882"/>
              <a:ext cx="1327355" cy="3773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CC0099"/>
                  </a:solidFill>
                  <a:latin typeface="楷体" pitchFamily="49" charset="-122"/>
                  <a:ea typeface="楷体" pitchFamily="49" charset="-122"/>
                </a:rPr>
                <a:t>第</a:t>
              </a:r>
              <a:r>
                <a:rPr lang="en-US" altLang="zh-CN" sz="2400" dirty="0">
                  <a:solidFill>
                    <a:srgbClr val="CC0099"/>
                  </a:solidFill>
                  <a:latin typeface="楷体" pitchFamily="49" charset="-122"/>
                  <a:ea typeface="楷体" pitchFamily="49" charset="-122"/>
                </a:rPr>
                <a:t>171</a:t>
              </a:r>
              <a:r>
                <a:rPr lang="zh-CN" altLang="en-US" sz="2400" dirty="0">
                  <a:solidFill>
                    <a:srgbClr val="CC0099"/>
                  </a:solidFill>
                  <a:latin typeface="楷体" pitchFamily="49" charset="-122"/>
                  <a:ea typeface="楷体" pitchFamily="49" charset="-122"/>
                </a:rPr>
                <a:t>页</a:t>
              </a:r>
            </a:p>
          </p:txBody>
        </p:sp>
      </p:grpSp>
      <p:sp>
        <p:nvSpPr>
          <p:cNvPr id="9" name="矩形 8"/>
          <p:cNvSpPr/>
          <p:nvPr/>
        </p:nvSpPr>
        <p:spPr>
          <a:xfrm>
            <a:off x="4211960" y="4221088"/>
            <a:ext cx="4392488" cy="230425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182563">
              <a:lnSpc>
                <a:spcPct val="110000"/>
              </a:lnSpc>
              <a:spcBef>
                <a:spcPts val="600"/>
              </a:spcBef>
              <a:spcAft>
                <a:spcPts val="600"/>
              </a:spcAft>
              <a:buSzPct val="60000"/>
              <a:buFont typeface="Wingdings" pitchFamily="2" charset="2"/>
              <a:buChar char="l"/>
            </a:pPr>
            <a:r>
              <a:rPr lang="zh-CN" altLang="en-US" sz="2400" dirty="0">
                <a:solidFill>
                  <a:srgbClr val="002060"/>
                </a:solidFill>
                <a:latin typeface="楷体" pitchFamily="49" charset="-122"/>
                <a:ea typeface="楷体" pitchFamily="49" charset="-122"/>
              </a:rPr>
              <a:t>注意：为了节省书写空间，省略了</a:t>
            </a:r>
            <a:r>
              <a:rPr lang="en-US" altLang="zh-CN" sz="2400" dirty="0">
                <a:solidFill>
                  <a:srgbClr val="002060"/>
                </a:solidFill>
                <a:latin typeface="楷体" pitchFamily="49" charset="-122"/>
                <a:ea typeface="楷体" pitchFamily="49" charset="-122"/>
              </a:rPr>
              <a:t>code</a:t>
            </a:r>
            <a:r>
              <a:rPr lang="zh-CN" altLang="en-US" sz="2400" dirty="0">
                <a:solidFill>
                  <a:srgbClr val="002060"/>
                </a:solidFill>
                <a:latin typeface="楷体" pitchFamily="49" charset="-122"/>
                <a:ea typeface="楷体" pitchFamily="49" charset="-122"/>
              </a:rPr>
              <a:t>部分，请参阅教材；</a:t>
            </a:r>
            <a:endParaRPr lang="en-US" altLang="zh-CN" sz="2400" dirty="0">
              <a:solidFill>
                <a:srgbClr val="002060"/>
              </a:solidFill>
              <a:latin typeface="楷体" pitchFamily="49" charset="-122"/>
              <a:ea typeface="楷体" pitchFamily="49" charset="-122"/>
            </a:endParaRPr>
          </a:p>
          <a:p>
            <a:pPr marL="182563" indent="-182563">
              <a:lnSpc>
                <a:spcPct val="110000"/>
              </a:lnSpc>
              <a:spcBef>
                <a:spcPts val="600"/>
              </a:spcBef>
              <a:spcAft>
                <a:spcPts val="600"/>
              </a:spcAft>
              <a:buSzPct val="60000"/>
              <a:buFont typeface="Wingdings" pitchFamily="2" charset="2"/>
              <a:buChar char="l"/>
            </a:pPr>
            <a:r>
              <a:rPr lang="zh-CN" altLang="en-US" sz="2400" dirty="0">
                <a:solidFill>
                  <a:srgbClr val="002060"/>
                </a:solidFill>
                <a:latin typeface="楷体" pitchFamily="49" charset="-122"/>
                <a:ea typeface="楷体" pitchFamily="49" charset="-122"/>
              </a:rPr>
              <a:t>这里</a:t>
            </a:r>
            <a:r>
              <a:rPr lang="en-US" altLang="zh-CN" sz="2400" dirty="0">
                <a:solidFill>
                  <a:srgbClr val="002060"/>
                </a:solidFill>
                <a:latin typeface="楷体" pitchFamily="49" charset="-122"/>
                <a:ea typeface="楷体" pitchFamily="49" charset="-122"/>
              </a:rPr>
              <a:t>gen</a:t>
            </a:r>
            <a:r>
              <a:rPr lang="zh-CN" altLang="en-US" sz="2400" dirty="0">
                <a:solidFill>
                  <a:srgbClr val="002060"/>
                </a:solidFill>
                <a:latin typeface="楷体" pitchFamily="49" charset="-122"/>
                <a:ea typeface="楷体" pitchFamily="49" charset="-122"/>
              </a:rPr>
              <a:t>函数的参数写法是用</a:t>
            </a:r>
            <a:r>
              <a:rPr lang="en-US" altLang="zh-CN" sz="2400" dirty="0">
                <a:solidFill>
                  <a:srgbClr val="CC0099"/>
                </a:solidFill>
                <a:latin typeface="楷体" pitchFamily="49" charset="-122"/>
                <a:ea typeface="楷体" pitchFamily="49" charset="-122"/>
              </a:rPr>
              <a:t>(+</a:t>
            </a:r>
            <a:r>
              <a:rPr lang="zh-CN" altLang="en-US" sz="2400" dirty="0">
                <a:solidFill>
                  <a:srgbClr val="CC0099"/>
                </a:solidFill>
                <a:latin typeface="楷体" pitchFamily="49" charset="-122"/>
                <a:ea typeface="楷体" pitchFamily="49" charset="-122"/>
              </a:rPr>
              <a:t>，</a:t>
            </a:r>
            <a:r>
              <a:rPr lang="en-US" altLang="zh-CN" sz="2400" dirty="0">
                <a:solidFill>
                  <a:srgbClr val="CC0099"/>
                </a:solidFill>
                <a:latin typeface="楷体" pitchFamily="49" charset="-122"/>
                <a:ea typeface="楷体" pitchFamily="49" charset="-122"/>
              </a:rPr>
              <a:t>E</a:t>
            </a:r>
            <a:r>
              <a:rPr lang="en-US" altLang="zh-CN" sz="2400" baseline="-25000" dirty="0">
                <a:solidFill>
                  <a:srgbClr val="CC0099"/>
                </a:solidFill>
                <a:latin typeface="楷体" pitchFamily="49" charset="-122"/>
                <a:ea typeface="楷体" pitchFamily="49" charset="-122"/>
              </a:rPr>
              <a:t>1</a:t>
            </a:r>
            <a:r>
              <a:rPr lang="zh-CN" altLang="en-US" sz="2400" dirty="0">
                <a:solidFill>
                  <a:srgbClr val="CC0099"/>
                </a:solidFill>
                <a:latin typeface="楷体" pitchFamily="49" charset="-122"/>
                <a:ea typeface="楷体" pitchFamily="49" charset="-122"/>
              </a:rPr>
              <a:t>，</a:t>
            </a:r>
            <a:r>
              <a:rPr lang="en-US" altLang="zh-CN" sz="2400" dirty="0">
                <a:solidFill>
                  <a:srgbClr val="CC0099"/>
                </a:solidFill>
                <a:latin typeface="楷体" pitchFamily="49" charset="-122"/>
                <a:ea typeface="楷体" pitchFamily="49" charset="-122"/>
              </a:rPr>
              <a:t>E</a:t>
            </a:r>
            <a:r>
              <a:rPr lang="en-US" altLang="zh-CN" sz="2400" baseline="-25000" dirty="0">
                <a:solidFill>
                  <a:srgbClr val="CC0099"/>
                </a:solidFill>
                <a:latin typeface="楷体" pitchFamily="49" charset="-122"/>
                <a:ea typeface="楷体" pitchFamily="49" charset="-122"/>
              </a:rPr>
              <a:t>2</a:t>
            </a:r>
            <a:r>
              <a:rPr lang="zh-CN" altLang="en-US" sz="2400" dirty="0">
                <a:solidFill>
                  <a:srgbClr val="CC0099"/>
                </a:solidFill>
                <a:latin typeface="楷体" pitchFamily="49" charset="-122"/>
                <a:ea typeface="楷体" pitchFamily="49" charset="-122"/>
              </a:rPr>
              <a:t>，</a:t>
            </a:r>
            <a:r>
              <a:rPr lang="en-US" altLang="zh-CN" sz="2400" dirty="0">
                <a:solidFill>
                  <a:srgbClr val="CC0099"/>
                </a:solidFill>
                <a:latin typeface="楷体" pitchFamily="49" charset="-122"/>
                <a:ea typeface="楷体" pitchFamily="49" charset="-122"/>
              </a:rPr>
              <a:t>E)</a:t>
            </a:r>
            <a:r>
              <a:rPr lang="zh-CN" altLang="en-US" sz="2400" dirty="0">
                <a:solidFill>
                  <a:srgbClr val="002060"/>
                </a:solidFill>
                <a:latin typeface="楷体" pitchFamily="49" charset="-122"/>
                <a:ea typeface="楷体" pitchFamily="49" charset="-122"/>
              </a:rPr>
              <a:t>四元式形式；</a:t>
            </a:r>
            <a:endParaRPr lang="en-US" altLang="zh-CN" sz="2400" dirty="0">
              <a:solidFill>
                <a:srgbClr val="002060"/>
              </a:solidFill>
              <a:latin typeface="楷体" pitchFamily="49" charset="-122"/>
              <a:ea typeface="楷体" pitchFamily="49" charset="-122"/>
            </a:endParaRPr>
          </a:p>
          <a:p>
            <a:pPr marL="182563" indent="-182563">
              <a:lnSpc>
                <a:spcPct val="110000"/>
              </a:lnSpc>
              <a:spcBef>
                <a:spcPts val="600"/>
              </a:spcBef>
              <a:spcAft>
                <a:spcPts val="600"/>
              </a:spcAft>
              <a:buSzPct val="60000"/>
              <a:buFont typeface="Wingdings" pitchFamily="2" charset="2"/>
              <a:buChar char="l"/>
            </a:pPr>
            <a:r>
              <a:rPr lang="zh-CN" altLang="en-US" sz="2400" dirty="0">
                <a:solidFill>
                  <a:srgbClr val="002060"/>
                </a:solidFill>
                <a:latin typeface="楷体" pitchFamily="49" charset="-122"/>
                <a:ea typeface="楷体" pitchFamily="49" charset="-122"/>
              </a:rPr>
              <a:t>也可用</a:t>
            </a:r>
            <a:r>
              <a:rPr lang="en-US" altLang="zh-CN" sz="2400" dirty="0">
                <a:solidFill>
                  <a:srgbClr val="CC0099"/>
                </a:solidFill>
                <a:latin typeface="楷体" pitchFamily="49" charset="-122"/>
                <a:ea typeface="楷体" pitchFamily="49" charset="-122"/>
              </a:rPr>
              <a:t>E=E</a:t>
            </a:r>
            <a:r>
              <a:rPr lang="en-US" altLang="zh-CN" sz="2400" baseline="-25000" dirty="0">
                <a:solidFill>
                  <a:srgbClr val="CC0099"/>
                </a:solidFill>
                <a:latin typeface="楷体" pitchFamily="49" charset="-122"/>
                <a:ea typeface="楷体" pitchFamily="49" charset="-122"/>
              </a:rPr>
              <a:t>1</a:t>
            </a:r>
            <a:r>
              <a:rPr lang="en-US" altLang="zh-CN" sz="2400" dirty="0">
                <a:solidFill>
                  <a:srgbClr val="CC0099"/>
                </a:solidFill>
                <a:latin typeface="楷体" pitchFamily="49" charset="-122"/>
                <a:ea typeface="楷体" pitchFamily="49" charset="-122"/>
              </a:rPr>
              <a:t>+E</a:t>
            </a:r>
            <a:r>
              <a:rPr lang="en-US" altLang="zh-CN" sz="2400" baseline="-25000" dirty="0">
                <a:solidFill>
                  <a:srgbClr val="CC0099"/>
                </a:solidFill>
                <a:latin typeface="楷体" pitchFamily="49" charset="-122"/>
                <a:ea typeface="楷体" pitchFamily="49" charset="-122"/>
              </a:rPr>
              <a:t>2</a:t>
            </a:r>
            <a:r>
              <a:rPr lang="zh-CN" altLang="en-US" sz="2400" dirty="0">
                <a:solidFill>
                  <a:srgbClr val="002060"/>
                </a:solidFill>
                <a:latin typeface="楷体" pitchFamily="49" charset="-122"/>
                <a:ea typeface="楷体" pitchFamily="49" charset="-122"/>
              </a:rPr>
              <a:t>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2630"/>
            <a:ext cx="8229600" cy="778098"/>
          </a:xfrm>
        </p:spPr>
        <p:txBody>
          <a:bodyPr>
            <a:normAutofit/>
          </a:bodyPr>
          <a:lstStyle/>
          <a:p>
            <a:r>
              <a:rPr lang="zh-CN" altLang="en-US" dirty="0"/>
              <a:t>简单算术表达式的属性文法（带</a:t>
            </a:r>
            <a:r>
              <a:rPr lang="en-US" altLang="zh-CN" dirty="0"/>
              <a:t>code</a:t>
            </a:r>
            <a:r>
              <a:rPr lang="zh-CN" altLang="en-US" dirty="0"/>
              <a:t>）</a:t>
            </a:r>
          </a:p>
        </p:txBody>
      </p:sp>
      <p:sp>
        <p:nvSpPr>
          <p:cNvPr id="3" name="内容占位符 2"/>
          <p:cNvSpPr>
            <a:spLocks noGrp="1"/>
          </p:cNvSpPr>
          <p:nvPr>
            <p:ph idx="1"/>
          </p:nvPr>
        </p:nvSpPr>
        <p:spPr>
          <a:xfrm>
            <a:off x="395536" y="1124744"/>
            <a:ext cx="8424936" cy="5184576"/>
          </a:xfrm>
        </p:spPr>
        <p:txBody>
          <a:bodyPr>
            <a:normAutofit lnSpcReduction="10000"/>
          </a:bodyPr>
          <a:lstStyle/>
          <a:p>
            <a:pPr marL="381000" lvl="2">
              <a:buNone/>
            </a:pPr>
            <a:r>
              <a:rPr kumimoji="1" lang="en-US" altLang="zh-CN" sz="2000" dirty="0"/>
              <a:t>(2) E</a:t>
            </a:r>
            <a:r>
              <a:rPr kumimoji="1" lang="en-US" altLang="zh-CN" sz="2000" dirty="0">
                <a:sym typeface="Symbol" pitchFamily="18" charset="2"/>
              </a:rPr>
              <a:t></a:t>
            </a:r>
            <a:r>
              <a:rPr kumimoji="1" lang="en-US" altLang="zh-CN" sz="2000" dirty="0"/>
              <a:t>E</a:t>
            </a:r>
            <a:r>
              <a:rPr kumimoji="1" lang="en-US" altLang="zh-CN" sz="2000" baseline="-25000" dirty="0"/>
              <a:t>1</a:t>
            </a:r>
            <a:r>
              <a:rPr kumimoji="1" lang="en-US" altLang="zh-CN" sz="2000" dirty="0"/>
              <a:t>+E</a:t>
            </a:r>
            <a:r>
              <a:rPr kumimoji="1" lang="en-US" altLang="zh-CN" sz="2000" baseline="-25000" dirty="0"/>
              <a:t>2</a:t>
            </a:r>
            <a:r>
              <a:rPr kumimoji="1" lang="en-US" altLang="zh-CN" sz="2000" dirty="0"/>
              <a:t>  </a:t>
            </a:r>
          </a:p>
          <a:p>
            <a:pPr marL="838200" lvl="3">
              <a:buNone/>
            </a:pPr>
            <a:r>
              <a:rPr kumimoji="1" lang="en-US" altLang="zh-CN" dirty="0">
                <a:solidFill>
                  <a:srgbClr val="C00000"/>
                </a:solidFill>
              </a:rPr>
              <a:t>{ </a:t>
            </a:r>
            <a:r>
              <a:rPr kumimoji="1" lang="en-US" altLang="zh-CN" dirty="0" err="1">
                <a:solidFill>
                  <a:schemeClr val="tx1"/>
                </a:solidFill>
              </a:rPr>
              <a:t>E.place</a:t>
            </a:r>
            <a:r>
              <a:rPr kumimoji="1" lang="en-US" altLang="zh-CN" dirty="0">
                <a:solidFill>
                  <a:schemeClr val="tx1"/>
                </a:solidFill>
              </a:rPr>
              <a:t>:= </a:t>
            </a:r>
            <a:r>
              <a:rPr kumimoji="1" lang="en-US" altLang="zh-CN" dirty="0" err="1">
                <a:solidFill>
                  <a:schemeClr val="tx1"/>
                </a:solidFill>
              </a:rPr>
              <a:t>newtemp</a:t>
            </a:r>
            <a:r>
              <a:rPr kumimoji="1" lang="zh-CN" altLang="en-US" dirty="0">
                <a:solidFill>
                  <a:schemeClr val="tx1"/>
                </a:solidFill>
              </a:rPr>
              <a:t>；</a:t>
            </a:r>
            <a:r>
              <a:rPr kumimoji="1" lang="en-US" altLang="zh-CN" dirty="0" err="1">
                <a:solidFill>
                  <a:srgbClr val="C00000"/>
                </a:solidFill>
              </a:rPr>
              <a:t>E.code</a:t>
            </a:r>
            <a:r>
              <a:rPr kumimoji="1" lang="en-US" altLang="zh-CN" dirty="0">
                <a:solidFill>
                  <a:srgbClr val="C00000"/>
                </a:solidFill>
              </a:rPr>
              <a:t>:=</a:t>
            </a:r>
          </a:p>
          <a:p>
            <a:pPr marL="896938" lvl="3" indent="-171450">
              <a:buNone/>
            </a:pPr>
            <a:r>
              <a:rPr kumimoji="1" lang="en-US" altLang="zh-CN" dirty="0">
                <a:solidFill>
                  <a:srgbClr val="C00000"/>
                </a:solidFill>
              </a:rPr>
              <a:t> E</a:t>
            </a:r>
            <a:r>
              <a:rPr kumimoji="1" lang="en-US" altLang="zh-CN" baseline="-25000" dirty="0">
                <a:solidFill>
                  <a:srgbClr val="C00000"/>
                </a:solidFill>
              </a:rPr>
              <a:t>1</a:t>
            </a:r>
            <a:r>
              <a:rPr kumimoji="1" lang="en-US" altLang="zh-CN" dirty="0">
                <a:solidFill>
                  <a:srgbClr val="C00000"/>
                </a:solidFill>
              </a:rPr>
              <a:t>.code||E</a:t>
            </a:r>
            <a:r>
              <a:rPr kumimoji="1" lang="en-US" altLang="zh-CN" baseline="-25000" dirty="0">
                <a:solidFill>
                  <a:srgbClr val="C00000"/>
                </a:solidFill>
              </a:rPr>
              <a:t>2</a:t>
            </a:r>
            <a:r>
              <a:rPr kumimoji="1" lang="en-US" altLang="zh-CN" dirty="0">
                <a:solidFill>
                  <a:srgbClr val="C00000"/>
                </a:solidFill>
              </a:rPr>
              <a:t>.code||gen(+</a:t>
            </a:r>
            <a:r>
              <a:rPr kumimoji="1" lang="zh-CN" altLang="en-US" dirty="0">
                <a:solidFill>
                  <a:srgbClr val="C00000"/>
                </a:solidFill>
              </a:rPr>
              <a:t>，</a:t>
            </a:r>
            <a:r>
              <a:rPr kumimoji="1" lang="en-US" altLang="zh-CN" dirty="0">
                <a:solidFill>
                  <a:srgbClr val="C00000"/>
                </a:solidFill>
              </a:rPr>
              <a:t>E</a:t>
            </a:r>
            <a:r>
              <a:rPr kumimoji="1" lang="en-US" altLang="zh-CN" baseline="-25000" dirty="0">
                <a:solidFill>
                  <a:srgbClr val="C00000"/>
                </a:solidFill>
              </a:rPr>
              <a:t>1</a:t>
            </a:r>
            <a:r>
              <a:rPr kumimoji="1" lang="en-US" altLang="zh-CN" dirty="0">
                <a:solidFill>
                  <a:srgbClr val="C00000"/>
                </a:solidFill>
              </a:rPr>
              <a:t>.place</a:t>
            </a:r>
            <a:r>
              <a:rPr kumimoji="1" lang="zh-CN" altLang="en-US" dirty="0">
                <a:solidFill>
                  <a:srgbClr val="C00000"/>
                </a:solidFill>
              </a:rPr>
              <a:t>，</a:t>
            </a:r>
            <a:r>
              <a:rPr kumimoji="1" lang="en-US" altLang="zh-CN" dirty="0">
                <a:solidFill>
                  <a:srgbClr val="C00000"/>
                </a:solidFill>
              </a:rPr>
              <a:t>E</a:t>
            </a:r>
            <a:r>
              <a:rPr kumimoji="1" lang="en-US" altLang="zh-CN" baseline="-25000" dirty="0">
                <a:solidFill>
                  <a:srgbClr val="C00000"/>
                </a:solidFill>
              </a:rPr>
              <a:t>2</a:t>
            </a:r>
            <a:r>
              <a:rPr kumimoji="1" lang="en-US" altLang="zh-CN" dirty="0">
                <a:solidFill>
                  <a:srgbClr val="C00000"/>
                </a:solidFill>
              </a:rPr>
              <a:t>.place</a:t>
            </a:r>
            <a:r>
              <a:rPr kumimoji="1" lang="zh-CN" altLang="en-US" dirty="0">
                <a:solidFill>
                  <a:srgbClr val="C00000"/>
                </a:solidFill>
              </a:rPr>
              <a:t>，</a:t>
            </a:r>
            <a:r>
              <a:rPr kumimoji="1" lang="en-US" altLang="zh-CN" dirty="0" err="1">
                <a:solidFill>
                  <a:srgbClr val="C00000"/>
                </a:solidFill>
              </a:rPr>
              <a:t>E.place</a:t>
            </a:r>
            <a:r>
              <a:rPr kumimoji="1" lang="en-US" altLang="zh-CN" dirty="0">
                <a:solidFill>
                  <a:srgbClr val="C00000"/>
                </a:solidFill>
              </a:rPr>
              <a:t>)}  </a:t>
            </a:r>
          </a:p>
          <a:p>
            <a:pPr marL="381000" lvl="2">
              <a:buNone/>
            </a:pPr>
            <a:r>
              <a:rPr kumimoji="1" lang="en-US" altLang="zh-CN" sz="2000" dirty="0"/>
              <a:t>(3) E</a:t>
            </a:r>
            <a:r>
              <a:rPr kumimoji="1" lang="en-US" altLang="zh-CN" sz="2000" dirty="0">
                <a:sym typeface="Symbol" pitchFamily="18" charset="2"/>
              </a:rPr>
              <a:t></a:t>
            </a:r>
            <a:r>
              <a:rPr kumimoji="1" lang="en-US" altLang="zh-CN" sz="2000" dirty="0"/>
              <a:t>E</a:t>
            </a:r>
            <a:r>
              <a:rPr kumimoji="1" lang="en-US" altLang="zh-CN" sz="2000" baseline="-25000" dirty="0"/>
              <a:t>1</a:t>
            </a:r>
            <a:r>
              <a:rPr kumimoji="1" lang="en-US" altLang="zh-CN" sz="2000" dirty="0"/>
              <a:t>*E</a:t>
            </a:r>
            <a:r>
              <a:rPr kumimoji="1" lang="en-US" altLang="zh-CN" sz="2000" baseline="-25000" dirty="0"/>
              <a:t>2</a:t>
            </a:r>
            <a:r>
              <a:rPr kumimoji="1" lang="en-US" altLang="zh-CN" sz="2000" dirty="0"/>
              <a:t>  </a:t>
            </a:r>
          </a:p>
          <a:p>
            <a:pPr marL="838200" lvl="3">
              <a:buNone/>
            </a:pPr>
            <a:r>
              <a:rPr kumimoji="1" lang="en-US" altLang="zh-CN" dirty="0">
                <a:solidFill>
                  <a:srgbClr val="C00000"/>
                </a:solidFill>
              </a:rPr>
              <a:t>{ </a:t>
            </a:r>
            <a:r>
              <a:rPr kumimoji="1" lang="en-US" altLang="zh-CN" dirty="0" err="1">
                <a:solidFill>
                  <a:schemeClr val="tx1"/>
                </a:solidFill>
              </a:rPr>
              <a:t>E.place</a:t>
            </a:r>
            <a:r>
              <a:rPr kumimoji="1" lang="en-US" altLang="zh-CN" dirty="0">
                <a:solidFill>
                  <a:schemeClr val="tx1"/>
                </a:solidFill>
              </a:rPr>
              <a:t>:= </a:t>
            </a:r>
            <a:r>
              <a:rPr kumimoji="1" lang="en-US" altLang="zh-CN" dirty="0" err="1">
                <a:solidFill>
                  <a:schemeClr val="tx1"/>
                </a:solidFill>
              </a:rPr>
              <a:t>newtemp</a:t>
            </a:r>
            <a:r>
              <a:rPr kumimoji="1" lang="zh-CN" altLang="en-US" dirty="0">
                <a:solidFill>
                  <a:schemeClr val="tx1"/>
                </a:solidFill>
              </a:rPr>
              <a:t>；</a:t>
            </a:r>
            <a:r>
              <a:rPr kumimoji="1" lang="en-US" altLang="zh-CN" dirty="0" err="1">
                <a:solidFill>
                  <a:srgbClr val="C00000"/>
                </a:solidFill>
              </a:rPr>
              <a:t>E.code</a:t>
            </a:r>
            <a:r>
              <a:rPr kumimoji="1" lang="en-US" altLang="zh-CN" dirty="0">
                <a:solidFill>
                  <a:srgbClr val="C00000"/>
                </a:solidFill>
              </a:rPr>
              <a:t>:=</a:t>
            </a:r>
          </a:p>
          <a:p>
            <a:pPr marL="838200" lvl="3" indent="-11113">
              <a:buNone/>
            </a:pPr>
            <a:r>
              <a:rPr kumimoji="1" lang="en-US" altLang="zh-CN" dirty="0">
                <a:solidFill>
                  <a:srgbClr val="C00000"/>
                </a:solidFill>
              </a:rPr>
              <a:t>E</a:t>
            </a:r>
            <a:r>
              <a:rPr kumimoji="1" lang="en-US" altLang="zh-CN" baseline="-25000" dirty="0">
                <a:solidFill>
                  <a:srgbClr val="C00000"/>
                </a:solidFill>
              </a:rPr>
              <a:t>1</a:t>
            </a:r>
            <a:r>
              <a:rPr kumimoji="1" lang="en-US" altLang="zh-CN" dirty="0">
                <a:solidFill>
                  <a:srgbClr val="C00000"/>
                </a:solidFill>
              </a:rPr>
              <a:t>.code||E</a:t>
            </a:r>
            <a:r>
              <a:rPr kumimoji="1" lang="en-US" altLang="zh-CN" baseline="-25000" dirty="0">
                <a:solidFill>
                  <a:srgbClr val="C00000"/>
                </a:solidFill>
              </a:rPr>
              <a:t>2</a:t>
            </a:r>
            <a:r>
              <a:rPr kumimoji="1" lang="en-US" altLang="zh-CN" dirty="0">
                <a:solidFill>
                  <a:srgbClr val="C00000"/>
                </a:solidFill>
              </a:rPr>
              <a:t>.code||gen(*</a:t>
            </a:r>
            <a:r>
              <a:rPr kumimoji="1" lang="zh-CN" altLang="en-US" dirty="0">
                <a:solidFill>
                  <a:srgbClr val="C00000"/>
                </a:solidFill>
              </a:rPr>
              <a:t>，</a:t>
            </a:r>
            <a:r>
              <a:rPr kumimoji="1" lang="en-US" altLang="zh-CN" dirty="0">
                <a:solidFill>
                  <a:srgbClr val="C00000"/>
                </a:solidFill>
              </a:rPr>
              <a:t>E</a:t>
            </a:r>
            <a:r>
              <a:rPr kumimoji="1" lang="en-US" altLang="zh-CN" baseline="-25000" dirty="0">
                <a:solidFill>
                  <a:srgbClr val="C00000"/>
                </a:solidFill>
              </a:rPr>
              <a:t>1</a:t>
            </a:r>
            <a:r>
              <a:rPr kumimoji="1" lang="en-US" altLang="zh-CN" dirty="0">
                <a:solidFill>
                  <a:srgbClr val="C00000"/>
                </a:solidFill>
              </a:rPr>
              <a:t>.place</a:t>
            </a:r>
            <a:r>
              <a:rPr kumimoji="1" lang="zh-CN" altLang="en-US" dirty="0">
                <a:solidFill>
                  <a:srgbClr val="C00000"/>
                </a:solidFill>
              </a:rPr>
              <a:t>，</a:t>
            </a:r>
            <a:r>
              <a:rPr kumimoji="1" lang="en-US" altLang="zh-CN" dirty="0">
                <a:solidFill>
                  <a:srgbClr val="C00000"/>
                </a:solidFill>
              </a:rPr>
              <a:t>E</a:t>
            </a:r>
            <a:r>
              <a:rPr kumimoji="1" lang="en-US" altLang="zh-CN" baseline="-25000" dirty="0">
                <a:solidFill>
                  <a:srgbClr val="C00000"/>
                </a:solidFill>
              </a:rPr>
              <a:t>2</a:t>
            </a:r>
            <a:r>
              <a:rPr kumimoji="1" lang="en-US" altLang="zh-CN" dirty="0">
                <a:solidFill>
                  <a:srgbClr val="C00000"/>
                </a:solidFill>
              </a:rPr>
              <a:t>.place</a:t>
            </a:r>
            <a:r>
              <a:rPr kumimoji="1" lang="zh-CN" altLang="en-US" dirty="0">
                <a:solidFill>
                  <a:srgbClr val="C00000"/>
                </a:solidFill>
              </a:rPr>
              <a:t>，</a:t>
            </a:r>
            <a:r>
              <a:rPr kumimoji="1" lang="en-US" altLang="zh-CN" dirty="0" err="1">
                <a:solidFill>
                  <a:srgbClr val="C00000"/>
                </a:solidFill>
              </a:rPr>
              <a:t>E.place</a:t>
            </a:r>
            <a:r>
              <a:rPr kumimoji="1" lang="en-US" altLang="zh-CN" dirty="0">
                <a:solidFill>
                  <a:srgbClr val="C00000"/>
                </a:solidFill>
              </a:rPr>
              <a:t>)}</a:t>
            </a:r>
          </a:p>
          <a:p>
            <a:pPr marL="381000" lvl="2">
              <a:buNone/>
            </a:pPr>
            <a:r>
              <a:rPr kumimoji="1" lang="en-US" altLang="zh-CN" sz="2000" dirty="0"/>
              <a:t>(4) E</a:t>
            </a:r>
            <a:r>
              <a:rPr kumimoji="1" lang="en-US" altLang="zh-CN" sz="2000" dirty="0">
                <a:sym typeface="Symbol" pitchFamily="18" charset="2"/>
              </a:rPr>
              <a:t></a:t>
            </a:r>
            <a:r>
              <a:rPr kumimoji="1" lang="en-US" altLang="zh-CN" sz="2000" dirty="0"/>
              <a:t>-E</a:t>
            </a:r>
            <a:r>
              <a:rPr kumimoji="1" lang="en-US" altLang="zh-CN" sz="2000" baseline="-25000" dirty="0"/>
              <a:t>1</a:t>
            </a:r>
            <a:r>
              <a:rPr kumimoji="1" lang="en-US" altLang="zh-CN" sz="2000" dirty="0"/>
              <a:t> </a:t>
            </a:r>
          </a:p>
          <a:p>
            <a:pPr marL="838200" lvl="3">
              <a:buNone/>
            </a:pPr>
            <a:r>
              <a:rPr kumimoji="1" lang="en-US" altLang="zh-CN" dirty="0">
                <a:solidFill>
                  <a:srgbClr val="C00000"/>
                </a:solidFill>
              </a:rPr>
              <a:t>{ </a:t>
            </a:r>
            <a:r>
              <a:rPr kumimoji="1" lang="en-US" altLang="zh-CN" dirty="0" err="1">
                <a:solidFill>
                  <a:schemeClr val="tx1"/>
                </a:solidFill>
              </a:rPr>
              <a:t>E.place</a:t>
            </a:r>
            <a:r>
              <a:rPr kumimoji="1" lang="en-US" altLang="zh-CN" dirty="0">
                <a:solidFill>
                  <a:schemeClr val="tx1"/>
                </a:solidFill>
              </a:rPr>
              <a:t>:=</a:t>
            </a:r>
            <a:r>
              <a:rPr kumimoji="1" lang="en-US" altLang="zh-CN" dirty="0" err="1">
                <a:solidFill>
                  <a:schemeClr val="tx1"/>
                </a:solidFill>
              </a:rPr>
              <a:t>newtemp</a:t>
            </a:r>
            <a:r>
              <a:rPr kumimoji="1" lang="zh-CN" altLang="en-US" dirty="0">
                <a:solidFill>
                  <a:schemeClr val="tx1"/>
                </a:solidFill>
              </a:rPr>
              <a:t>；</a:t>
            </a:r>
            <a:r>
              <a:rPr kumimoji="1" lang="en-US" altLang="zh-CN" dirty="0">
                <a:solidFill>
                  <a:srgbClr val="FF0000"/>
                </a:solidFill>
              </a:rPr>
              <a:t> </a:t>
            </a:r>
            <a:r>
              <a:rPr kumimoji="1" lang="en-US" altLang="zh-CN" dirty="0" err="1">
                <a:solidFill>
                  <a:srgbClr val="C00000"/>
                </a:solidFill>
              </a:rPr>
              <a:t>E.code</a:t>
            </a:r>
            <a:r>
              <a:rPr kumimoji="1" lang="en-US" altLang="zh-CN" dirty="0">
                <a:solidFill>
                  <a:srgbClr val="C00000"/>
                </a:solidFill>
              </a:rPr>
              <a:t>:=</a:t>
            </a:r>
          </a:p>
          <a:p>
            <a:pPr marL="838200" lvl="3" indent="3175">
              <a:buNone/>
            </a:pPr>
            <a:r>
              <a:rPr kumimoji="1" lang="en-US" altLang="zh-CN" dirty="0">
                <a:solidFill>
                  <a:srgbClr val="C00000"/>
                </a:solidFill>
              </a:rPr>
              <a:t>E</a:t>
            </a:r>
            <a:r>
              <a:rPr kumimoji="1" lang="en-US" altLang="zh-CN" baseline="-25000" dirty="0">
                <a:solidFill>
                  <a:srgbClr val="C00000"/>
                </a:solidFill>
              </a:rPr>
              <a:t>1</a:t>
            </a:r>
            <a:r>
              <a:rPr kumimoji="1" lang="en-US" altLang="zh-CN" dirty="0">
                <a:solidFill>
                  <a:srgbClr val="C00000"/>
                </a:solidFill>
              </a:rPr>
              <a:t>.code||gen(@</a:t>
            </a:r>
            <a:r>
              <a:rPr kumimoji="1" lang="zh-CN" altLang="en-US" dirty="0">
                <a:solidFill>
                  <a:srgbClr val="C00000"/>
                </a:solidFill>
              </a:rPr>
              <a:t>，</a:t>
            </a:r>
            <a:r>
              <a:rPr kumimoji="1" lang="en-US" altLang="zh-CN" dirty="0">
                <a:solidFill>
                  <a:srgbClr val="C00000"/>
                </a:solidFill>
              </a:rPr>
              <a:t>E</a:t>
            </a:r>
            <a:r>
              <a:rPr kumimoji="1" lang="en-US" altLang="zh-CN" baseline="-25000" dirty="0">
                <a:solidFill>
                  <a:srgbClr val="C00000"/>
                </a:solidFill>
              </a:rPr>
              <a:t>1</a:t>
            </a:r>
            <a:r>
              <a:rPr kumimoji="1" lang="en-US" altLang="zh-CN" dirty="0">
                <a:solidFill>
                  <a:srgbClr val="C00000"/>
                </a:solidFill>
              </a:rPr>
              <a:t>.place</a:t>
            </a:r>
            <a:r>
              <a:rPr kumimoji="1" lang="zh-CN" altLang="en-US" dirty="0">
                <a:solidFill>
                  <a:srgbClr val="C00000"/>
                </a:solidFill>
              </a:rPr>
              <a:t>，</a:t>
            </a:r>
            <a:r>
              <a:rPr kumimoji="1" lang="en-US" altLang="zh-CN" dirty="0">
                <a:solidFill>
                  <a:srgbClr val="C00000"/>
                </a:solidFill>
              </a:rPr>
              <a:t>_</a:t>
            </a:r>
            <a:r>
              <a:rPr kumimoji="1" lang="zh-CN" altLang="en-US" dirty="0">
                <a:solidFill>
                  <a:srgbClr val="C00000"/>
                </a:solidFill>
              </a:rPr>
              <a:t>，</a:t>
            </a:r>
            <a:r>
              <a:rPr kumimoji="1" lang="en-US" altLang="zh-CN" dirty="0" err="1">
                <a:solidFill>
                  <a:srgbClr val="C00000"/>
                </a:solidFill>
              </a:rPr>
              <a:t>E.place</a:t>
            </a:r>
            <a:r>
              <a:rPr kumimoji="1" lang="en-US" altLang="zh-CN" dirty="0">
                <a:solidFill>
                  <a:srgbClr val="C00000"/>
                </a:solidFill>
              </a:rPr>
              <a:t>)}</a:t>
            </a:r>
          </a:p>
          <a:p>
            <a:pPr marL="381000" lvl="2">
              <a:buNone/>
            </a:pPr>
            <a:r>
              <a:rPr kumimoji="1" lang="en-US" altLang="zh-CN" sz="2000" dirty="0"/>
              <a:t>(5) E</a:t>
            </a:r>
            <a:r>
              <a:rPr kumimoji="1" lang="en-US" altLang="zh-CN" sz="2000" dirty="0">
                <a:sym typeface="Symbol" pitchFamily="18" charset="2"/>
              </a:rPr>
              <a:t></a:t>
            </a:r>
            <a:r>
              <a:rPr kumimoji="1" lang="en-US" altLang="zh-CN" sz="2000" dirty="0"/>
              <a:t>(E</a:t>
            </a:r>
            <a:r>
              <a:rPr kumimoji="1" lang="en-US" altLang="zh-CN" sz="2000" baseline="-25000" dirty="0"/>
              <a:t>1</a:t>
            </a:r>
            <a:r>
              <a:rPr kumimoji="1" lang="en-US" altLang="zh-CN" sz="2000" dirty="0"/>
              <a:t>)</a:t>
            </a:r>
          </a:p>
          <a:p>
            <a:pPr marL="838200" lvl="3">
              <a:buNone/>
            </a:pPr>
            <a:r>
              <a:rPr kumimoji="1" lang="en-US" altLang="zh-CN" dirty="0"/>
              <a:t> </a:t>
            </a:r>
            <a:r>
              <a:rPr kumimoji="1" lang="en-US" altLang="zh-CN" dirty="0">
                <a:solidFill>
                  <a:srgbClr val="C00000"/>
                </a:solidFill>
              </a:rPr>
              <a:t>{ </a:t>
            </a:r>
            <a:r>
              <a:rPr kumimoji="1" lang="en-US" altLang="zh-CN" dirty="0" err="1">
                <a:solidFill>
                  <a:schemeClr val="tx1"/>
                </a:solidFill>
              </a:rPr>
              <a:t>E.place</a:t>
            </a:r>
            <a:r>
              <a:rPr kumimoji="1" lang="en-US" altLang="zh-CN" dirty="0">
                <a:solidFill>
                  <a:schemeClr val="tx1"/>
                </a:solidFill>
              </a:rPr>
              <a:t>:= E</a:t>
            </a:r>
            <a:r>
              <a:rPr kumimoji="1" lang="en-US" altLang="zh-CN" baseline="-25000" dirty="0">
                <a:solidFill>
                  <a:schemeClr val="tx1"/>
                </a:solidFill>
              </a:rPr>
              <a:t>1</a:t>
            </a:r>
            <a:r>
              <a:rPr kumimoji="1" lang="en-US" altLang="zh-CN" dirty="0">
                <a:solidFill>
                  <a:schemeClr val="tx1"/>
                </a:solidFill>
              </a:rPr>
              <a:t>.place;</a:t>
            </a:r>
            <a:r>
              <a:rPr kumimoji="1" lang="en-US" altLang="zh-CN" dirty="0">
                <a:solidFill>
                  <a:srgbClr val="FF0000"/>
                </a:solidFill>
              </a:rPr>
              <a:t> </a:t>
            </a:r>
            <a:r>
              <a:rPr kumimoji="1" lang="en-US" altLang="zh-CN" dirty="0" err="1">
                <a:solidFill>
                  <a:srgbClr val="C00000"/>
                </a:solidFill>
              </a:rPr>
              <a:t>E.code</a:t>
            </a:r>
            <a:r>
              <a:rPr kumimoji="1" lang="en-US" altLang="zh-CN" dirty="0">
                <a:solidFill>
                  <a:srgbClr val="C00000"/>
                </a:solidFill>
              </a:rPr>
              <a:t>:=E</a:t>
            </a:r>
            <a:r>
              <a:rPr kumimoji="1" lang="en-US" altLang="zh-CN" baseline="-25000" dirty="0">
                <a:solidFill>
                  <a:srgbClr val="C00000"/>
                </a:solidFill>
              </a:rPr>
              <a:t>1</a:t>
            </a:r>
            <a:r>
              <a:rPr kumimoji="1" lang="en-US" altLang="zh-CN" dirty="0">
                <a:solidFill>
                  <a:srgbClr val="C00000"/>
                </a:solidFill>
              </a:rPr>
              <a:t>.code}</a:t>
            </a:r>
          </a:p>
          <a:p>
            <a:pPr marL="381000" lvl="2">
              <a:buNone/>
            </a:pPr>
            <a:r>
              <a:rPr kumimoji="1" lang="en-US" altLang="zh-CN" sz="2000" dirty="0"/>
              <a:t>(6) </a:t>
            </a:r>
            <a:r>
              <a:rPr kumimoji="1" lang="en-US" altLang="zh-CN" sz="2000" dirty="0" err="1"/>
              <a:t>E</a:t>
            </a:r>
            <a:r>
              <a:rPr kumimoji="1" lang="en-US" altLang="zh-CN" sz="2000" dirty="0" err="1">
                <a:sym typeface="Symbol" pitchFamily="18" charset="2"/>
              </a:rPr>
              <a:t></a:t>
            </a:r>
            <a:r>
              <a:rPr kumimoji="1" lang="en-US" altLang="zh-CN" sz="2000" dirty="0" err="1"/>
              <a:t>i</a:t>
            </a:r>
            <a:r>
              <a:rPr kumimoji="1" lang="en-US" altLang="zh-CN" sz="2000" dirty="0"/>
              <a:t> </a:t>
            </a:r>
            <a:r>
              <a:rPr kumimoji="1" lang="en-US" altLang="zh-CN" sz="2000" dirty="0">
                <a:solidFill>
                  <a:srgbClr val="C00000"/>
                </a:solidFill>
              </a:rPr>
              <a:t>{ </a:t>
            </a:r>
            <a:r>
              <a:rPr kumimoji="1" lang="en-US" altLang="zh-CN" sz="2000" dirty="0" err="1">
                <a:solidFill>
                  <a:schemeClr val="tx1"/>
                </a:solidFill>
              </a:rPr>
              <a:t>E.place</a:t>
            </a:r>
            <a:r>
              <a:rPr kumimoji="1" lang="en-US" altLang="zh-CN" sz="2000" dirty="0">
                <a:solidFill>
                  <a:schemeClr val="tx1"/>
                </a:solidFill>
              </a:rPr>
              <a:t>:=entry(</a:t>
            </a:r>
            <a:r>
              <a:rPr kumimoji="1" lang="en-US" altLang="zh-CN" sz="2000" dirty="0" err="1">
                <a:solidFill>
                  <a:schemeClr val="tx1"/>
                </a:solidFill>
              </a:rPr>
              <a:t>i</a:t>
            </a:r>
            <a:r>
              <a:rPr kumimoji="1" lang="en-US" altLang="zh-CN" sz="2000" dirty="0">
                <a:solidFill>
                  <a:schemeClr val="tx1"/>
                </a:solidFill>
              </a:rPr>
              <a:t>); </a:t>
            </a:r>
            <a:r>
              <a:rPr kumimoji="1" lang="en-US" altLang="zh-CN" sz="2000" dirty="0" err="1">
                <a:solidFill>
                  <a:srgbClr val="C00000"/>
                </a:solidFill>
              </a:rPr>
              <a:t>E.code</a:t>
            </a:r>
            <a:r>
              <a:rPr kumimoji="1" lang="en-US" altLang="zh-CN" sz="2000" dirty="0">
                <a:solidFill>
                  <a:srgbClr val="C00000"/>
                </a:solidFill>
              </a:rPr>
              <a:t>:=</a:t>
            </a:r>
            <a:r>
              <a:rPr kumimoji="1" lang="zh-CN" altLang="en-US" sz="2000" dirty="0">
                <a:solidFill>
                  <a:srgbClr val="C00000"/>
                </a:solidFill>
              </a:rPr>
              <a:t>‘ ’</a:t>
            </a:r>
            <a:r>
              <a:rPr kumimoji="1" lang="en-US" altLang="zh-CN" sz="2000" dirty="0">
                <a:solidFill>
                  <a:srgbClr val="C00000"/>
                </a:solidFill>
              </a:rPr>
              <a:t>}</a:t>
            </a:r>
            <a:endParaRPr lang="zh-CN" altLang="en-US" sz="2000" dirty="0">
              <a:solidFill>
                <a:srgbClr val="C00000"/>
              </a:solidFill>
            </a:endParaRPr>
          </a:p>
        </p:txBody>
      </p:sp>
      <p:sp>
        <p:nvSpPr>
          <p:cNvPr id="4" name="灯片编号占位符 3"/>
          <p:cNvSpPr>
            <a:spLocks noGrp="1"/>
          </p:cNvSpPr>
          <p:nvPr>
            <p:ph type="sldNum" sz="quarter" idx="12"/>
          </p:nvPr>
        </p:nvSpPr>
        <p:spPr>
          <a:xfrm>
            <a:off x="8378080" y="6428358"/>
            <a:ext cx="514400" cy="313010"/>
          </a:xfrm>
        </p:spPr>
        <p:txBody>
          <a:bodyPr/>
          <a:lstStyle/>
          <a:p>
            <a:fld id="{2A6D858B-1E97-4F06-B8D0-6BAC990F4689}" type="slidenum">
              <a:rPr lang="zh-CN" altLang="en-US" smtClean="0"/>
              <a:pPr/>
              <a:t>24</a:t>
            </a:fld>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lstStyle/>
          <a:p>
            <a:r>
              <a:rPr lang="zh-CN" altLang="en-US" dirty="0"/>
              <a:t>赋值语句翻译全貌</a:t>
            </a:r>
          </a:p>
        </p:txBody>
      </p:sp>
      <p:sp>
        <p:nvSpPr>
          <p:cNvPr id="3" name="内容占位符 2"/>
          <p:cNvSpPr>
            <a:spLocks noGrp="1"/>
          </p:cNvSpPr>
          <p:nvPr>
            <p:ph idx="1"/>
          </p:nvPr>
        </p:nvSpPr>
        <p:spPr>
          <a:xfrm>
            <a:off x="457200" y="1196752"/>
            <a:ext cx="8229600" cy="4824535"/>
          </a:xfrm>
        </p:spPr>
        <p:txBody>
          <a:bodyPr>
            <a:normAutofit fontScale="92500" lnSpcReduction="10000"/>
          </a:bodyPr>
          <a:lstStyle/>
          <a:p>
            <a:r>
              <a:rPr lang="zh-CN" altLang="en-US" dirty="0"/>
              <a:t>源程序中一条赋值语句，比如：</a:t>
            </a:r>
            <a:r>
              <a:rPr lang="en-US" altLang="zh-CN" dirty="0">
                <a:solidFill>
                  <a:srgbClr val="FF0000"/>
                </a:solidFill>
              </a:rPr>
              <a:t>x=a*</a:t>
            </a:r>
            <a:r>
              <a:rPr lang="en-US" altLang="zh-CN" dirty="0" err="1">
                <a:solidFill>
                  <a:srgbClr val="FF0000"/>
                </a:solidFill>
              </a:rPr>
              <a:t>d+b</a:t>
            </a:r>
            <a:r>
              <a:rPr lang="en-US" altLang="zh-CN" dirty="0">
                <a:solidFill>
                  <a:srgbClr val="FF0000"/>
                </a:solidFill>
              </a:rPr>
              <a:t>*c</a:t>
            </a:r>
            <a:r>
              <a:rPr lang="en-US" altLang="zh-CN" dirty="0"/>
              <a:t>;</a:t>
            </a:r>
          </a:p>
          <a:p>
            <a:pPr lvl="1"/>
            <a:r>
              <a:rPr lang="zh-CN" altLang="en-US" dirty="0"/>
              <a:t>属性文法就是上页那一堆：</a:t>
            </a:r>
            <a:endParaRPr lang="en-US" altLang="zh-CN" dirty="0"/>
          </a:p>
          <a:p>
            <a:r>
              <a:rPr lang="zh-CN" altLang="en-US" dirty="0"/>
              <a:t>用概念的方式写出来是：</a:t>
            </a:r>
            <a:endParaRPr lang="en-US" altLang="zh-CN" dirty="0"/>
          </a:p>
          <a:p>
            <a:pPr lvl="1">
              <a:buNone/>
            </a:pPr>
            <a:r>
              <a:rPr kumimoji="1" lang="en-US" altLang="zh-CN" dirty="0" err="1">
                <a:solidFill>
                  <a:srgbClr val="CC0099"/>
                </a:solidFill>
              </a:rPr>
              <a:t>E</a:t>
            </a:r>
            <a:r>
              <a:rPr kumimoji="1" lang="en-US" altLang="zh-CN" dirty="0" err="1">
                <a:solidFill>
                  <a:srgbClr val="CC0099"/>
                </a:solidFill>
                <a:sym typeface="Symbol" pitchFamily="18" charset="2"/>
              </a:rPr>
              <a:t></a:t>
            </a:r>
            <a:r>
              <a:rPr kumimoji="1" lang="en-US" altLang="zh-CN" dirty="0" err="1">
                <a:solidFill>
                  <a:srgbClr val="CC0099"/>
                </a:solidFill>
              </a:rPr>
              <a:t>i</a:t>
            </a:r>
            <a:r>
              <a:rPr kumimoji="1" lang="en-US" altLang="zh-CN" dirty="0">
                <a:solidFill>
                  <a:srgbClr val="CC0099"/>
                </a:solidFill>
              </a:rPr>
              <a:t>    </a:t>
            </a:r>
            <a:r>
              <a:rPr lang="en-US" altLang="zh-CN" dirty="0"/>
              <a:t>{</a:t>
            </a:r>
            <a:r>
              <a:rPr lang="en-US" altLang="zh-CN" dirty="0" err="1">
                <a:solidFill>
                  <a:schemeClr val="tx1"/>
                </a:solidFill>
              </a:rPr>
              <a:t>E.place</a:t>
            </a:r>
            <a:r>
              <a:rPr lang="en-US" altLang="zh-CN" dirty="0">
                <a:solidFill>
                  <a:schemeClr val="tx1"/>
                </a:solidFill>
              </a:rPr>
              <a:t>:=entry(</a:t>
            </a:r>
            <a:r>
              <a:rPr lang="en-US" altLang="zh-CN" dirty="0" err="1">
                <a:solidFill>
                  <a:schemeClr val="tx1"/>
                </a:solidFill>
              </a:rPr>
              <a:t>i</a:t>
            </a:r>
            <a:r>
              <a:rPr lang="en-US" altLang="zh-CN" dirty="0">
                <a:solidFill>
                  <a:schemeClr val="tx1"/>
                </a:solidFill>
              </a:rPr>
              <a:t>)</a:t>
            </a:r>
            <a:r>
              <a:rPr lang="en-US" altLang="zh-CN" dirty="0"/>
              <a:t>}</a:t>
            </a:r>
          </a:p>
          <a:p>
            <a:pPr lvl="1">
              <a:buNone/>
            </a:pPr>
            <a:r>
              <a:rPr kumimoji="1" lang="en-US" altLang="zh-CN" dirty="0">
                <a:solidFill>
                  <a:srgbClr val="CC0099"/>
                </a:solidFill>
              </a:rPr>
              <a:t>E</a:t>
            </a:r>
            <a:r>
              <a:rPr kumimoji="1" lang="en-US" altLang="zh-CN" dirty="0">
                <a:solidFill>
                  <a:srgbClr val="CC0099"/>
                </a:solidFill>
                <a:sym typeface="Symbol" pitchFamily="18" charset="2"/>
              </a:rPr>
              <a:t></a:t>
            </a:r>
            <a:r>
              <a:rPr kumimoji="1" lang="en-US" altLang="zh-CN" dirty="0">
                <a:solidFill>
                  <a:srgbClr val="CC0099"/>
                </a:solidFill>
              </a:rPr>
              <a:t>E</a:t>
            </a:r>
            <a:r>
              <a:rPr kumimoji="1" lang="en-US" altLang="zh-CN" baseline="-25000" dirty="0">
                <a:solidFill>
                  <a:srgbClr val="CC0099"/>
                </a:solidFill>
              </a:rPr>
              <a:t>1</a:t>
            </a:r>
            <a:r>
              <a:rPr kumimoji="1" lang="en-US" altLang="zh-CN" dirty="0">
                <a:solidFill>
                  <a:srgbClr val="CC0099"/>
                </a:solidFill>
              </a:rPr>
              <a:t>*E</a:t>
            </a:r>
            <a:r>
              <a:rPr kumimoji="1" lang="en-US" altLang="zh-CN" baseline="-25000" dirty="0">
                <a:solidFill>
                  <a:srgbClr val="CC0099"/>
                </a:solidFill>
              </a:rPr>
              <a:t>2</a:t>
            </a:r>
            <a:r>
              <a:rPr kumimoji="1" lang="en-US" altLang="zh-CN" baseline="30000" dirty="0">
                <a:solidFill>
                  <a:srgbClr val="CC0099"/>
                </a:solidFill>
              </a:rPr>
              <a:t> </a:t>
            </a:r>
            <a:r>
              <a:rPr lang="en-US" altLang="zh-CN" dirty="0"/>
              <a:t>{</a:t>
            </a:r>
            <a:r>
              <a:rPr lang="en-US" altLang="zh-CN" dirty="0" err="1">
                <a:solidFill>
                  <a:schemeClr val="tx1"/>
                </a:solidFill>
              </a:rPr>
              <a:t>E.place</a:t>
            </a:r>
            <a:r>
              <a:rPr lang="en-US" altLang="zh-CN" dirty="0">
                <a:solidFill>
                  <a:schemeClr val="tx1"/>
                </a:solidFill>
              </a:rPr>
              <a:t>:= </a:t>
            </a:r>
            <a:r>
              <a:rPr lang="en-US" altLang="zh-CN" dirty="0" err="1">
                <a:solidFill>
                  <a:schemeClr val="tx1"/>
                </a:solidFill>
              </a:rPr>
              <a:t>newtemp</a:t>
            </a:r>
            <a:r>
              <a:rPr lang="zh-CN" altLang="en-US" dirty="0">
                <a:solidFill>
                  <a:schemeClr val="tx1"/>
                </a:solidFill>
              </a:rPr>
              <a:t>；</a:t>
            </a:r>
            <a:r>
              <a:rPr lang="en-US" altLang="zh-CN" dirty="0">
                <a:solidFill>
                  <a:schemeClr val="tx1"/>
                </a:solidFill>
              </a:rPr>
              <a:t>gen(*</a:t>
            </a:r>
            <a:r>
              <a:rPr lang="zh-CN" altLang="en-US" dirty="0">
                <a:solidFill>
                  <a:schemeClr val="tx1"/>
                </a:solidFill>
              </a:rPr>
              <a:t>， </a:t>
            </a:r>
            <a:r>
              <a:rPr lang="en-US" altLang="zh-CN" dirty="0">
                <a:solidFill>
                  <a:schemeClr val="tx1"/>
                </a:solidFill>
              </a:rPr>
              <a:t>E</a:t>
            </a:r>
            <a:r>
              <a:rPr lang="en-US" altLang="zh-CN" baseline="-25000" dirty="0">
                <a:solidFill>
                  <a:schemeClr val="tx1"/>
                </a:solidFill>
              </a:rPr>
              <a:t>1</a:t>
            </a:r>
            <a:r>
              <a:rPr lang="en-US" altLang="zh-CN" dirty="0">
                <a:solidFill>
                  <a:schemeClr val="tx1"/>
                </a:solidFill>
              </a:rPr>
              <a:t>.place</a:t>
            </a:r>
            <a:r>
              <a:rPr lang="zh-CN" altLang="en-US" dirty="0">
                <a:solidFill>
                  <a:schemeClr val="tx1"/>
                </a:solidFill>
              </a:rPr>
              <a:t>，</a:t>
            </a:r>
            <a:endParaRPr lang="en-US" altLang="zh-CN" dirty="0">
              <a:solidFill>
                <a:schemeClr val="tx1"/>
              </a:solidFill>
            </a:endParaRPr>
          </a:p>
          <a:p>
            <a:pPr lvl="1">
              <a:buNone/>
            </a:pPr>
            <a:r>
              <a:rPr lang="en-US" altLang="zh-CN" dirty="0">
                <a:solidFill>
                  <a:schemeClr val="tx1"/>
                </a:solidFill>
              </a:rPr>
              <a:t>         E</a:t>
            </a:r>
            <a:r>
              <a:rPr lang="en-US" altLang="zh-CN" baseline="-25000" dirty="0">
                <a:solidFill>
                  <a:schemeClr val="tx1"/>
                </a:solidFill>
              </a:rPr>
              <a:t>2</a:t>
            </a:r>
            <a:r>
              <a:rPr lang="en-US" altLang="zh-CN" dirty="0">
                <a:solidFill>
                  <a:schemeClr val="tx1"/>
                </a:solidFill>
              </a:rPr>
              <a:t>.place</a:t>
            </a:r>
            <a:r>
              <a:rPr lang="zh-CN" altLang="en-US" dirty="0">
                <a:solidFill>
                  <a:schemeClr val="tx1"/>
                </a:solidFill>
              </a:rPr>
              <a:t>，</a:t>
            </a:r>
            <a:r>
              <a:rPr lang="en-US" altLang="zh-CN" dirty="0" err="1">
                <a:solidFill>
                  <a:schemeClr val="tx1"/>
                </a:solidFill>
              </a:rPr>
              <a:t>E.place</a:t>
            </a:r>
            <a:r>
              <a:rPr lang="en-US" altLang="zh-CN" dirty="0">
                <a:solidFill>
                  <a:schemeClr val="tx1"/>
                </a:solidFill>
              </a:rPr>
              <a:t>)}</a:t>
            </a:r>
            <a:r>
              <a:rPr lang="en-US" altLang="zh-CN" dirty="0"/>
              <a:t>}</a:t>
            </a:r>
          </a:p>
          <a:p>
            <a:pPr lvl="1">
              <a:buNone/>
            </a:pPr>
            <a:r>
              <a:rPr kumimoji="1" lang="en-US" altLang="zh-CN" dirty="0" err="1">
                <a:solidFill>
                  <a:srgbClr val="CC0099"/>
                </a:solidFill>
                <a:sym typeface="Symbol" pitchFamily="18" charset="2"/>
              </a:rPr>
              <a:t>S</a:t>
            </a:r>
            <a:r>
              <a:rPr kumimoji="1" lang="en-US" altLang="zh-CN" dirty="0" err="1">
                <a:solidFill>
                  <a:srgbClr val="CC0099"/>
                </a:solidFill>
              </a:rPr>
              <a:t>i</a:t>
            </a:r>
            <a:r>
              <a:rPr kumimoji="1" lang="en-US" altLang="zh-CN" dirty="0">
                <a:solidFill>
                  <a:srgbClr val="CC0099"/>
                </a:solidFill>
              </a:rPr>
              <a:t>:=E </a:t>
            </a:r>
            <a:r>
              <a:rPr kumimoji="1" lang="en-US" altLang="zh-CN" dirty="0"/>
              <a:t>{</a:t>
            </a:r>
            <a:r>
              <a:rPr kumimoji="1" lang="en-US" altLang="zh-CN" dirty="0" err="1">
                <a:solidFill>
                  <a:schemeClr val="tx1"/>
                </a:solidFill>
              </a:rPr>
              <a:t>S.code</a:t>
            </a:r>
            <a:r>
              <a:rPr kumimoji="1" lang="en-US" altLang="zh-CN" dirty="0">
                <a:solidFill>
                  <a:schemeClr val="tx1"/>
                </a:solidFill>
              </a:rPr>
              <a:t>:=</a:t>
            </a:r>
            <a:r>
              <a:rPr kumimoji="1" lang="en-US" altLang="zh-CN" dirty="0" err="1">
                <a:solidFill>
                  <a:schemeClr val="tx1"/>
                </a:solidFill>
              </a:rPr>
              <a:t>E.code</a:t>
            </a:r>
            <a:r>
              <a:rPr kumimoji="1" lang="en-US" altLang="zh-CN" dirty="0">
                <a:solidFill>
                  <a:schemeClr val="tx1"/>
                </a:solidFill>
              </a:rPr>
              <a:t>;||gen(:=</a:t>
            </a:r>
            <a:r>
              <a:rPr kumimoji="1" lang="zh-CN" altLang="en-US" dirty="0">
                <a:solidFill>
                  <a:schemeClr val="tx1"/>
                </a:solidFill>
              </a:rPr>
              <a:t>，</a:t>
            </a:r>
            <a:r>
              <a:rPr kumimoji="1" lang="en-US" altLang="zh-CN" dirty="0" err="1">
                <a:solidFill>
                  <a:schemeClr val="tx1"/>
                </a:solidFill>
              </a:rPr>
              <a:t>E.place</a:t>
            </a:r>
            <a:r>
              <a:rPr kumimoji="1" lang="zh-CN" altLang="en-US" dirty="0">
                <a:solidFill>
                  <a:schemeClr val="tx1"/>
                </a:solidFill>
              </a:rPr>
              <a:t>，</a:t>
            </a:r>
            <a:r>
              <a:rPr kumimoji="1" lang="en-US" altLang="zh-CN" dirty="0">
                <a:solidFill>
                  <a:schemeClr val="tx1"/>
                </a:solidFill>
              </a:rPr>
              <a:t>-</a:t>
            </a:r>
            <a:r>
              <a:rPr kumimoji="1" lang="zh-CN" altLang="en-US" dirty="0">
                <a:solidFill>
                  <a:schemeClr val="tx1"/>
                </a:solidFill>
              </a:rPr>
              <a:t>，</a:t>
            </a:r>
            <a:endParaRPr kumimoji="1" lang="en-US" altLang="zh-CN" dirty="0">
              <a:solidFill>
                <a:schemeClr val="tx1"/>
              </a:solidFill>
            </a:endParaRPr>
          </a:p>
          <a:p>
            <a:pPr lvl="1">
              <a:buNone/>
            </a:pPr>
            <a:r>
              <a:rPr kumimoji="1" lang="en-US" altLang="zh-CN" dirty="0">
                <a:solidFill>
                  <a:schemeClr val="tx1"/>
                </a:solidFill>
              </a:rPr>
              <a:t>         entry(</a:t>
            </a:r>
            <a:r>
              <a:rPr kumimoji="1" lang="en-US" altLang="zh-CN" dirty="0" err="1">
                <a:solidFill>
                  <a:schemeClr val="tx1"/>
                </a:solidFill>
              </a:rPr>
              <a:t>i</a:t>
            </a:r>
            <a:r>
              <a:rPr kumimoji="1" lang="en-US" altLang="zh-CN" dirty="0">
                <a:solidFill>
                  <a:schemeClr val="tx1"/>
                </a:solidFill>
              </a:rPr>
              <a:t>))</a:t>
            </a:r>
            <a:r>
              <a:rPr kumimoji="1" lang="en-US" altLang="zh-CN" dirty="0"/>
              <a:t>}</a:t>
            </a:r>
          </a:p>
          <a:p>
            <a:r>
              <a:rPr lang="zh-CN" altLang="en-US" dirty="0"/>
              <a:t>生成的中间代码也是一堆语句：</a:t>
            </a:r>
            <a:endParaRPr lang="en-US" altLang="zh-CN" dirty="0"/>
          </a:p>
          <a:p>
            <a:pPr lvl="1"/>
            <a:r>
              <a:rPr lang="en-US" altLang="zh-CN" dirty="0"/>
              <a:t>[</a:t>
            </a:r>
            <a:r>
              <a:rPr lang="en-US" altLang="zh-CN" dirty="0">
                <a:solidFill>
                  <a:srgbClr val="7030A0"/>
                </a:solidFill>
              </a:rPr>
              <a:t>...T</a:t>
            </a:r>
            <a:r>
              <a:rPr lang="en-US" altLang="zh-CN" baseline="-25000" dirty="0">
                <a:solidFill>
                  <a:srgbClr val="7030A0"/>
                </a:solidFill>
              </a:rPr>
              <a:t>1</a:t>
            </a:r>
            <a:r>
              <a:rPr lang="en-US" altLang="zh-CN" dirty="0">
                <a:solidFill>
                  <a:srgbClr val="7030A0"/>
                </a:solidFill>
              </a:rPr>
              <a:t>=a*d;T</a:t>
            </a:r>
            <a:r>
              <a:rPr lang="en-US" altLang="zh-CN" baseline="-25000" dirty="0">
                <a:solidFill>
                  <a:srgbClr val="7030A0"/>
                </a:solidFill>
              </a:rPr>
              <a:t>2</a:t>
            </a:r>
            <a:r>
              <a:rPr lang="en-US" altLang="zh-CN" dirty="0">
                <a:solidFill>
                  <a:srgbClr val="7030A0"/>
                </a:solidFill>
              </a:rPr>
              <a:t>=b*</a:t>
            </a:r>
            <a:r>
              <a:rPr lang="en-US" altLang="zh-CN" dirty="0" err="1">
                <a:solidFill>
                  <a:srgbClr val="7030A0"/>
                </a:solidFill>
              </a:rPr>
              <a:t>c;x</a:t>
            </a:r>
            <a:r>
              <a:rPr lang="en-US" altLang="zh-CN" dirty="0">
                <a:solidFill>
                  <a:srgbClr val="7030A0"/>
                </a:solidFill>
              </a:rPr>
              <a:t>=T</a:t>
            </a:r>
            <a:r>
              <a:rPr lang="en-US" altLang="zh-CN" baseline="-25000" dirty="0">
                <a:solidFill>
                  <a:srgbClr val="7030A0"/>
                </a:solidFill>
              </a:rPr>
              <a:t>1</a:t>
            </a:r>
            <a:r>
              <a:rPr lang="en-US" altLang="zh-CN" dirty="0">
                <a:solidFill>
                  <a:srgbClr val="7030A0"/>
                </a:solidFill>
              </a:rPr>
              <a:t>+T</a:t>
            </a:r>
            <a:r>
              <a:rPr lang="en-US" altLang="zh-CN" baseline="-25000" dirty="0">
                <a:solidFill>
                  <a:srgbClr val="7030A0"/>
                </a:solidFill>
              </a:rPr>
              <a:t>2</a:t>
            </a:r>
            <a:r>
              <a:rPr lang="en-US" altLang="zh-CN" dirty="0"/>
              <a:t>]</a:t>
            </a:r>
          </a:p>
          <a:p>
            <a:endParaRPr lang="zh-CN" altLang="en-US" dirty="0"/>
          </a:p>
        </p:txBody>
      </p:sp>
      <p:sp>
        <p:nvSpPr>
          <p:cNvPr id="4" name="灯片编号占位符 3"/>
          <p:cNvSpPr>
            <a:spLocks noGrp="1"/>
          </p:cNvSpPr>
          <p:nvPr>
            <p:ph type="sldNum" sz="quarter" idx="12"/>
          </p:nvPr>
        </p:nvSpPr>
        <p:spPr>
          <a:xfrm>
            <a:off x="8028384" y="6356351"/>
            <a:ext cx="658416" cy="313010"/>
          </a:xfrm>
        </p:spPr>
        <p:txBody>
          <a:bodyPr/>
          <a:lstStyle/>
          <a:p>
            <a:fld id="{2A6D858B-1E97-4F06-B8D0-6BAC990F4689}" type="slidenum">
              <a:rPr lang="zh-CN" altLang="en-US" smtClean="0"/>
              <a:pPr/>
              <a:t>25</a:t>
            </a:fld>
            <a:endParaRPr lang="zh-CN" altLang="en-US"/>
          </a:p>
        </p:txBody>
      </p:sp>
      <p:grpSp>
        <p:nvGrpSpPr>
          <p:cNvPr id="19" name="组合 18"/>
          <p:cNvGrpSpPr/>
          <p:nvPr/>
        </p:nvGrpSpPr>
        <p:grpSpPr>
          <a:xfrm>
            <a:off x="1434128" y="1268760"/>
            <a:ext cx="5862021" cy="4578032"/>
            <a:chOff x="1434128" y="1268760"/>
            <a:chExt cx="5862021" cy="4578032"/>
          </a:xfrm>
        </p:grpSpPr>
        <p:sp>
          <p:nvSpPr>
            <p:cNvPr id="5" name="圆角矩形 4"/>
            <p:cNvSpPr/>
            <p:nvPr/>
          </p:nvSpPr>
          <p:spPr>
            <a:xfrm>
              <a:off x="5462384" y="1268760"/>
              <a:ext cx="1728000" cy="360040"/>
            </a:xfrm>
            <a:prstGeom prst="roundRect">
              <a:avLst/>
            </a:prstGeom>
            <a:noFill/>
            <a:ln w="1905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2099344" y="2636912"/>
              <a:ext cx="5196805" cy="2217008"/>
            </a:xfrm>
            <a:prstGeom prst="roundRect">
              <a:avLst>
                <a:gd name="adj" fmla="val 8504"/>
              </a:avLst>
            </a:prstGeom>
            <a:noFill/>
            <a:ln w="19050">
              <a:solidFill>
                <a:schemeClr val="accent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1434128" y="5486752"/>
              <a:ext cx="3168000" cy="360040"/>
            </a:xfrm>
            <a:prstGeom prst="roundRect">
              <a:avLst/>
            </a:prstGeom>
            <a:noFill/>
            <a:ln w="19050">
              <a:solidFill>
                <a:schemeClr val="tx2">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6804248" y="1772816"/>
            <a:ext cx="2160240" cy="1008112"/>
            <a:chOff x="6804248" y="1772816"/>
            <a:chExt cx="2160240" cy="1008112"/>
          </a:xfrm>
        </p:grpSpPr>
        <p:sp>
          <p:nvSpPr>
            <p:cNvPr id="11" name="矩形 10"/>
            <p:cNvSpPr/>
            <p:nvPr/>
          </p:nvSpPr>
          <p:spPr>
            <a:xfrm>
              <a:off x="7020272" y="2276872"/>
              <a:ext cx="1944216"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C00000"/>
                  </a:solidFill>
                  <a:latin typeface="楷体" pitchFamily="49" charset="-122"/>
                  <a:ea typeface="楷体" pitchFamily="49" charset="-122"/>
                </a:rPr>
                <a:t>源程序代码</a:t>
              </a:r>
            </a:p>
          </p:txBody>
        </p:sp>
        <p:cxnSp>
          <p:nvCxnSpPr>
            <p:cNvPr id="13" name="直接箭头连接符 12"/>
            <p:cNvCxnSpPr/>
            <p:nvPr/>
          </p:nvCxnSpPr>
          <p:spPr>
            <a:xfrm flipH="1" flipV="1">
              <a:off x="6804248" y="1772816"/>
              <a:ext cx="648072" cy="576064"/>
            </a:xfrm>
            <a:prstGeom prst="straightConnector1">
              <a:avLst/>
            </a:prstGeom>
            <a:ln w="28575">
              <a:solidFill>
                <a:srgbClr val="00206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6372200" y="5013176"/>
            <a:ext cx="2592288" cy="1080120"/>
            <a:chOff x="6372200" y="5013176"/>
            <a:chExt cx="2592288" cy="1080120"/>
          </a:xfrm>
        </p:grpSpPr>
        <p:sp>
          <p:nvSpPr>
            <p:cNvPr id="14" name="矩形 13"/>
            <p:cNvSpPr/>
            <p:nvPr/>
          </p:nvSpPr>
          <p:spPr>
            <a:xfrm>
              <a:off x="6876256" y="5589240"/>
              <a:ext cx="2088232"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C00000"/>
                  </a:solidFill>
                  <a:latin typeface="楷体" pitchFamily="49" charset="-122"/>
                  <a:ea typeface="楷体" pitchFamily="49" charset="-122"/>
                </a:rPr>
                <a:t>编译程序代码</a:t>
              </a:r>
            </a:p>
          </p:txBody>
        </p:sp>
        <p:cxnSp>
          <p:nvCxnSpPr>
            <p:cNvPr id="16" name="直接箭头连接符 15"/>
            <p:cNvCxnSpPr/>
            <p:nvPr/>
          </p:nvCxnSpPr>
          <p:spPr>
            <a:xfrm flipH="1" flipV="1">
              <a:off x="6372200" y="5013176"/>
              <a:ext cx="648072" cy="576064"/>
            </a:xfrm>
            <a:prstGeom prst="straightConnector1">
              <a:avLst/>
            </a:prstGeom>
            <a:ln w="28575">
              <a:solidFill>
                <a:srgbClr val="00206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4139952" y="5877272"/>
            <a:ext cx="2232248" cy="720080"/>
            <a:chOff x="4139952" y="5877272"/>
            <a:chExt cx="2232248" cy="720080"/>
          </a:xfrm>
        </p:grpSpPr>
        <p:sp>
          <p:nvSpPr>
            <p:cNvPr id="15" name="矩形 14"/>
            <p:cNvSpPr/>
            <p:nvPr/>
          </p:nvSpPr>
          <p:spPr>
            <a:xfrm>
              <a:off x="4860032" y="6093296"/>
              <a:ext cx="1512168"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C00000"/>
                  </a:solidFill>
                  <a:latin typeface="楷体" pitchFamily="49" charset="-122"/>
                  <a:ea typeface="楷体" pitchFamily="49" charset="-122"/>
                </a:rPr>
                <a:t>中间代码</a:t>
              </a:r>
            </a:p>
          </p:txBody>
        </p:sp>
        <p:cxnSp>
          <p:nvCxnSpPr>
            <p:cNvPr id="17" name="直接箭头连接符 16"/>
            <p:cNvCxnSpPr/>
            <p:nvPr/>
          </p:nvCxnSpPr>
          <p:spPr>
            <a:xfrm flipH="1" flipV="1">
              <a:off x="4139952" y="5877272"/>
              <a:ext cx="792088" cy="432048"/>
            </a:xfrm>
            <a:prstGeom prst="straightConnector1">
              <a:avLst/>
            </a:prstGeom>
            <a:ln w="28575">
              <a:solidFill>
                <a:srgbClr val="00206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3" name="右弧形箭头 22"/>
          <p:cNvSpPr/>
          <p:nvPr/>
        </p:nvSpPr>
        <p:spPr>
          <a:xfrm>
            <a:off x="7308304" y="1484784"/>
            <a:ext cx="864096" cy="2304256"/>
          </a:xfrm>
          <a:prstGeom prst="curved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直角上箭头 25"/>
          <p:cNvSpPr/>
          <p:nvPr/>
        </p:nvSpPr>
        <p:spPr>
          <a:xfrm rot="5400000" flipV="1">
            <a:off x="4752020" y="4833156"/>
            <a:ext cx="936104" cy="1008112"/>
          </a:xfrm>
          <a:prstGeom prst="bentUpArrow">
            <a:avLst>
              <a:gd name="adj1" fmla="val 14971"/>
              <a:gd name="adj2" fmla="val 15079"/>
              <a:gd name="adj3" fmla="val 2594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blinds(horizontal)">
                                      <p:cBhvr>
                                        <p:cTn id="27" dur="500"/>
                                        <p:tgtEl>
                                          <p:spTgt spid="3">
                                            <p:txEl>
                                              <p:pRg st="8" end="8"/>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blinds(horizontal)">
                                      <p:cBhvr>
                                        <p:cTn id="30" dur="500"/>
                                        <p:tgtEl>
                                          <p:spTgt spid="3">
                                            <p:txEl>
                                              <p:pRg st="9" end="9"/>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blinds(horizontal)">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blinds(horizontal)">
                                      <p:cBhvr>
                                        <p:cTn id="40" dur="500"/>
                                        <p:tgtEl>
                                          <p:spTgt spid="20"/>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blinds(horizontal)">
                                      <p:cBhvr>
                                        <p:cTn id="45" dur="500"/>
                                        <p:tgtEl>
                                          <p:spTgt spid="21"/>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blinds(horizontal)">
                                      <p:cBhvr>
                                        <p:cTn id="50" dur="500"/>
                                        <p:tgtEl>
                                          <p:spTgt spid="22"/>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blinds(horizontal)">
                                      <p:cBhvr>
                                        <p:cTn id="55" dur="500"/>
                                        <p:tgtEl>
                                          <p:spTgt spid="23"/>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blinds(horizontal)">
                                      <p:cBhvr>
                                        <p:cTn id="6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30622"/>
            <a:ext cx="8229600" cy="634082"/>
          </a:xfrm>
        </p:spPr>
        <p:txBody>
          <a:bodyPr>
            <a:normAutofit fontScale="90000"/>
          </a:bodyPr>
          <a:lstStyle/>
          <a:p>
            <a:r>
              <a:rPr lang="en-US" altLang="zh-CN" dirty="0"/>
              <a:t>7.3.1</a:t>
            </a:r>
            <a:r>
              <a:rPr lang="zh-CN" altLang="en-US" dirty="0"/>
              <a:t>、简单算术表达式及赋值语句</a:t>
            </a:r>
          </a:p>
        </p:txBody>
      </p:sp>
      <p:sp>
        <p:nvSpPr>
          <p:cNvPr id="3" name="内容占位符 2"/>
          <p:cNvSpPr>
            <a:spLocks noGrp="1"/>
          </p:cNvSpPr>
          <p:nvPr>
            <p:ph idx="1"/>
          </p:nvPr>
        </p:nvSpPr>
        <p:spPr>
          <a:xfrm>
            <a:off x="806896" y="836712"/>
            <a:ext cx="7437512" cy="792087"/>
          </a:xfrm>
        </p:spPr>
        <p:txBody>
          <a:bodyPr>
            <a:normAutofit lnSpcReduction="10000"/>
          </a:bodyPr>
          <a:lstStyle/>
          <a:p>
            <a:r>
              <a:rPr lang="zh-CN" altLang="en-US" sz="2400" dirty="0"/>
              <a:t>把简单算术表达式及赋值语句翻译为三地址代码的</a:t>
            </a:r>
            <a:r>
              <a:rPr lang="zh-CN" altLang="en-US" sz="2400" dirty="0">
                <a:solidFill>
                  <a:srgbClr val="FF0000"/>
                </a:solidFill>
              </a:rPr>
              <a:t>翻译模式</a:t>
            </a:r>
            <a:r>
              <a:rPr lang="zh-CN" altLang="en-US" sz="2400" dirty="0"/>
              <a:t>：</a:t>
            </a:r>
            <a:endParaRPr lang="en-US" altLang="zh-CN" sz="2400" dirty="0"/>
          </a:p>
        </p:txBody>
      </p:sp>
      <p:sp>
        <p:nvSpPr>
          <p:cNvPr id="4" name="灯片编号占位符 3"/>
          <p:cNvSpPr>
            <a:spLocks noGrp="1"/>
          </p:cNvSpPr>
          <p:nvPr>
            <p:ph type="sldNum" sz="quarter" idx="12"/>
          </p:nvPr>
        </p:nvSpPr>
        <p:spPr>
          <a:xfrm>
            <a:off x="8244408" y="6356351"/>
            <a:ext cx="586408" cy="313010"/>
          </a:xfrm>
        </p:spPr>
        <p:txBody>
          <a:bodyPr/>
          <a:lstStyle/>
          <a:p>
            <a:fld id="{2A6D858B-1E97-4F06-B8D0-6BAC990F4689}" type="slidenum">
              <a:rPr lang="zh-CN" altLang="en-US" sz="2000" smtClean="0">
                <a:latin typeface="楷体" pitchFamily="49" charset="-122"/>
                <a:ea typeface="楷体" pitchFamily="49" charset="-122"/>
              </a:rPr>
              <a:pPr/>
              <a:t>26</a:t>
            </a:fld>
            <a:endParaRPr lang="zh-CN" altLang="en-US" sz="2000" dirty="0">
              <a:latin typeface="楷体" pitchFamily="49" charset="-122"/>
              <a:ea typeface="楷体" pitchFamily="49" charset="-122"/>
            </a:endParaRPr>
          </a:p>
        </p:txBody>
      </p:sp>
      <p:grpSp>
        <p:nvGrpSpPr>
          <p:cNvPr id="21" name="组合 20"/>
          <p:cNvGrpSpPr/>
          <p:nvPr/>
        </p:nvGrpSpPr>
        <p:grpSpPr>
          <a:xfrm>
            <a:off x="827584" y="1700808"/>
            <a:ext cx="7416824" cy="4828728"/>
            <a:chOff x="611560" y="1196752"/>
            <a:chExt cx="7416824" cy="4828728"/>
          </a:xfrm>
        </p:grpSpPr>
        <p:sp>
          <p:nvSpPr>
            <p:cNvPr id="6" name="矩形 5"/>
            <p:cNvSpPr/>
            <p:nvPr/>
          </p:nvSpPr>
          <p:spPr>
            <a:xfrm>
              <a:off x="611560" y="5157192"/>
              <a:ext cx="1152128" cy="548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zh-CN" sz="2000" dirty="0">
                  <a:solidFill>
                    <a:srgbClr val="0000FF"/>
                  </a:solidFill>
                  <a:latin typeface="楷体" pitchFamily="49" charset="-122"/>
                  <a:ea typeface="楷体" pitchFamily="49" charset="-122"/>
                </a:rPr>
                <a:t>E</a:t>
              </a:r>
              <a:r>
                <a:rPr lang="zh-CN" altLang="en-US" sz="2000" dirty="0">
                  <a:solidFill>
                    <a:srgbClr val="0000FF"/>
                  </a:solidFill>
                  <a:latin typeface="Comic Sans MS" pitchFamily="66" charset="0"/>
                  <a:ea typeface="楷体" pitchFamily="49" charset="-122"/>
                </a:rPr>
                <a:t>→</a:t>
              </a:r>
              <a:r>
                <a:rPr lang="en-US" altLang="zh-CN" sz="2000" dirty="0">
                  <a:solidFill>
                    <a:srgbClr val="0000FF"/>
                  </a:solidFill>
                  <a:latin typeface="楷体" pitchFamily="49" charset="-122"/>
                  <a:ea typeface="楷体" pitchFamily="49" charset="-122"/>
                </a:rPr>
                <a:t>id</a:t>
              </a:r>
              <a:endParaRPr lang="zh-CN" altLang="en-US" sz="2000" dirty="0">
                <a:solidFill>
                  <a:srgbClr val="0000FF"/>
                </a:solidFill>
                <a:latin typeface="楷体" pitchFamily="49" charset="-122"/>
                <a:ea typeface="楷体" pitchFamily="49" charset="-122"/>
              </a:endParaRPr>
            </a:p>
          </p:txBody>
        </p:sp>
        <p:sp>
          <p:nvSpPr>
            <p:cNvPr id="10" name="矩形 9"/>
            <p:cNvSpPr/>
            <p:nvPr/>
          </p:nvSpPr>
          <p:spPr>
            <a:xfrm>
              <a:off x="2627784" y="1200944"/>
              <a:ext cx="4824536" cy="9361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zh-CN" sz="2000" dirty="0">
                  <a:solidFill>
                    <a:srgbClr val="0000FF"/>
                  </a:solidFill>
                  <a:latin typeface="楷体" pitchFamily="49" charset="-122"/>
                  <a:ea typeface="楷体" pitchFamily="49" charset="-122"/>
                </a:rPr>
                <a:t>{</a:t>
              </a:r>
              <a:r>
                <a:rPr lang="en-US" altLang="zh-CN" sz="2000" dirty="0">
                  <a:solidFill>
                    <a:srgbClr val="C00000"/>
                  </a:solidFill>
                  <a:latin typeface="楷体" pitchFamily="49" charset="-122"/>
                  <a:ea typeface="楷体" pitchFamily="49" charset="-122"/>
                </a:rPr>
                <a:t>p:=lookup(id.name);</a:t>
              </a:r>
              <a:r>
                <a:rPr lang="en-US" altLang="zh-CN" sz="2000" dirty="0">
                  <a:solidFill>
                    <a:srgbClr val="0000FF"/>
                  </a:solidFill>
                  <a:latin typeface="楷体" pitchFamily="49" charset="-122"/>
                  <a:ea typeface="楷体" pitchFamily="49" charset="-122"/>
                </a:rPr>
                <a:t>if </a:t>
              </a:r>
              <a:r>
                <a:rPr lang="en-US" altLang="zh-CN" sz="2000" dirty="0" err="1">
                  <a:solidFill>
                    <a:srgbClr val="0000FF"/>
                  </a:solidFill>
                  <a:latin typeface="楷体" pitchFamily="49" charset="-122"/>
                  <a:ea typeface="楷体" pitchFamily="49" charset="-122"/>
                </a:rPr>
                <a:t>p</a:t>
              </a:r>
              <a:r>
                <a:rPr lang="en-US" altLang="zh-CN" sz="2000" dirty="0" err="1">
                  <a:solidFill>
                    <a:srgbClr val="0000CC"/>
                  </a:solidFill>
                  <a:latin typeface="楷体" pitchFamily="49" charset="-122"/>
                  <a:ea typeface="楷体" pitchFamily="49" charset="-122"/>
                  <a:sym typeface="Symbol" pitchFamily="18" charset="2"/>
                </a:rPr>
                <a:t>nil</a:t>
              </a:r>
              <a:r>
                <a:rPr lang="en-US" altLang="zh-CN" sz="2000" dirty="0">
                  <a:solidFill>
                    <a:srgbClr val="0000CC"/>
                  </a:solidFill>
                  <a:latin typeface="楷体" pitchFamily="49" charset="-122"/>
                  <a:ea typeface="楷体" pitchFamily="49" charset="-122"/>
                  <a:sym typeface="Symbol" pitchFamily="18" charset="2"/>
                </a:rPr>
                <a:t> then</a:t>
              </a:r>
            </a:p>
            <a:p>
              <a:pPr>
                <a:lnSpc>
                  <a:spcPct val="110000"/>
                </a:lnSpc>
              </a:pPr>
              <a:r>
                <a:rPr lang="en-US" altLang="zh-CN" sz="2000" dirty="0">
                  <a:solidFill>
                    <a:srgbClr val="0000CC"/>
                  </a:solidFill>
                  <a:latin typeface="楷体" pitchFamily="49" charset="-122"/>
                  <a:ea typeface="楷体" pitchFamily="49" charset="-122"/>
                  <a:sym typeface="Symbol" pitchFamily="18" charset="2"/>
                </a:rPr>
                <a:t> emit(p</a:t>
              </a:r>
              <a:r>
                <a:rPr lang="zh-CN" altLang="en-US" sz="2000" dirty="0">
                  <a:solidFill>
                    <a:srgbClr val="0000CC"/>
                  </a:solidFill>
                  <a:latin typeface="楷体" pitchFamily="49" charset="-122"/>
                  <a:ea typeface="楷体" pitchFamily="49" charset="-122"/>
                  <a:sym typeface="Symbol" pitchFamily="18" charset="2"/>
                </a:rPr>
                <a:t>“</a:t>
              </a:r>
              <a:r>
                <a:rPr lang="en-US" altLang="zh-CN" sz="2000" dirty="0">
                  <a:solidFill>
                    <a:srgbClr val="0000CC"/>
                  </a:solidFill>
                  <a:latin typeface="楷体" pitchFamily="49" charset="-122"/>
                  <a:ea typeface="楷体" pitchFamily="49" charset="-122"/>
                  <a:sym typeface="Symbol" pitchFamily="18" charset="2"/>
                </a:rPr>
                <a:t>:=</a:t>
              </a:r>
              <a:r>
                <a:rPr lang="zh-CN" altLang="en-US" sz="2000" dirty="0">
                  <a:solidFill>
                    <a:srgbClr val="0000CC"/>
                  </a:solidFill>
                  <a:latin typeface="楷体" pitchFamily="49" charset="-122"/>
                  <a:ea typeface="楷体" pitchFamily="49" charset="-122"/>
                  <a:sym typeface="Symbol" pitchFamily="18" charset="2"/>
                </a:rPr>
                <a:t>”</a:t>
              </a:r>
              <a:r>
                <a:rPr lang="en-US" altLang="zh-CN" sz="2000" dirty="0" err="1">
                  <a:solidFill>
                    <a:srgbClr val="0000CC"/>
                  </a:solidFill>
                  <a:latin typeface="楷体" pitchFamily="49" charset="-122"/>
                  <a:ea typeface="楷体" pitchFamily="49" charset="-122"/>
                  <a:sym typeface="Symbol" pitchFamily="18" charset="2"/>
                </a:rPr>
                <a:t>E.place</a:t>
              </a:r>
              <a:r>
                <a:rPr lang="en-US" altLang="zh-CN" sz="2000" dirty="0">
                  <a:solidFill>
                    <a:srgbClr val="0000CC"/>
                  </a:solidFill>
                  <a:latin typeface="楷体" pitchFamily="49" charset="-122"/>
                  <a:ea typeface="楷体" pitchFamily="49" charset="-122"/>
                  <a:sym typeface="Symbol" pitchFamily="18" charset="2"/>
                </a:rPr>
                <a:t>) else error</a:t>
              </a:r>
              <a:r>
                <a:rPr lang="en-US" altLang="zh-CN" sz="2000" dirty="0">
                  <a:solidFill>
                    <a:srgbClr val="0000FF"/>
                  </a:solidFill>
                  <a:latin typeface="楷体" pitchFamily="49" charset="-122"/>
                  <a:ea typeface="楷体" pitchFamily="49" charset="-122"/>
                </a:rPr>
                <a:t>}</a:t>
              </a:r>
              <a:endParaRPr lang="zh-CN" altLang="en-US" sz="2000" dirty="0">
                <a:solidFill>
                  <a:srgbClr val="0000FF"/>
                </a:solidFill>
                <a:latin typeface="楷体" pitchFamily="49" charset="-122"/>
                <a:ea typeface="楷体" pitchFamily="49" charset="-122"/>
              </a:endParaRPr>
            </a:p>
          </p:txBody>
        </p:sp>
        <p:sp>
          <p:nvSpPr>
            <p:cNvPr id="11" name="矩形 10"/>
            <p:cNvSpPr/>
            <p:nvPr/>
          </p:nvSpPr>
          <p:spPr>
            <a:xfrm>
              <a:off x="2627784" y="2121808"/>
              <a:ext cx="5400600" cy="72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zh-CN" sz="2000" dirty="0">
                  <a:solidFill>
                    <a:srgbClr val="0000FF"/>
                  </a:solidFill>
                  <a:latin typeface="楷体" pitchFamily="49" charset="-122"/>
                  <a:ea typeface="楷体" pitchFamily="49" charset="-122"/>
                </a:rPr>
                <a:t>{</a:t>
              </a:r>
              <a:r>
                <a:rPr lang="en-US" altLang="zh-CN" sz="2000" dirty="0" err="1">
                  <a:solidFill>
                    <a:srgbClr val="C00000"/>
                  </a:solidFill>
                  <a:latin typeface="楷体" pitchFamily="49" charset="-122"/>
                  <a:ea typeface="楷体" pitchFamily="49" charset="-122"/>
                  <a:sym typeface="Symbol" pitchFamily="18" charset="2"/>
                </a:rPr>
                <a:t>E.place</a:t>
              </a:r>
              <a:r>
                <a:rPr lang="en-US" altLang="zh-CN" sz="2000" dirty="0">
                  <a:solidFill>
                    <a:srgbClr val="C00000"/>
                  </a:solidFill>
                  <a:latin typeface="楷体" pitchFamily="49" charset="-122"/>
                  <a:ea typeface="楷体" pitchFamily="49" charset="-122"/>
                  <a:sym typeface="Symbol" pitchFamily="18" charset="2"/>
                </a:rPr>
                <a:t>:=</a:t>
              </a:r>
              <a:r>
                <a:rPr lang="en-US" altLang="zh-CN" sz="2000" dirty="0" err="1">
                  <a:solidFill>
                    <a:srgbClr val="C00000"/>
                  </a:solidFill>
                  <a:latin typeface="楷体" pitchFamily="49" charset="-122"/>
                  <a:ea typeface="楷体" pitchFamily="49" charset="-122"/>
                  <a:sym typeface="Symbol" pitchFamily="18" charset="2"/>
                </a:rPr>
                <a:t>newtemp</a:t>
              </a:r>
              <a:r>
                <a:rPr lang="en-US" altLang="zh-CN" sz="2000" dirty="0" err="1">
                  <a:solidFill>
                    <a:srgbClr val="0000CC"/>
                  </a:solidFill>
                  <a:latin typeface="楷体" pitchFamily="49" charset="-122"/>
                  <a:ea typeface="楷体" pitchFamily="49" charset="-122"/>
                  <a:sym typeface="Symbol" pitchFamily="18" charset="2"/>
                </a:rPr>
                <a:t>;emit</a:t>
              </a:r>
              <a:r>
                <a:rPr lang="en-US" altLang="zh-CN" sz="2000" dirty="0">
                  <a:solidFill>
                    <a:srgbClr val="0000CC"/>
                  </a:solidFill>
                  <a:latin typeface="楷体" pitchFamily="49" charset="-122"/>
                  <a:ea typeface="楷体" pitchFamily="49" charset="-122"/>
                  <a:sym typeface="Symbol" pitchFamily="18" charset="2"/>
                </a:rPr>
                <a:t>(</a:t>
              </a:r>
              <a:r>
                <a:rPr lang="en-US" altLang="zh-CN" sz="2000" dirty="0" err="1">
                  <a:solidFill>
                    <a:srgbClr val="0000CC"/>
                  </a:solidFill>
                  <a:latin typeface="楷体" pitchFamily="49" charset="-122"/>
                  <a:ea typeface="楷体" pitchFamily="49" charset="-122"/>
                  <a:sym typeface="Symbol" pitchFamily="18" charset="2"/>
                </a:rPr>
                <a:t>E.place</a:t>
              </a:r>
              <a:r>
                <a:rPr lang="en-US" altLang="zh-CN" sz="2000" dirty="0">
                  <a:solidFill>
                    <a:srgbClr val="0000CC"/>
                  </a:solidFill>
                  <a:latin typeface="楷体" pitchFamily="49" charset="-122"/>
                  <a:ea typeface="楷体" pitchFamily="49" charset="-122"/>
                  <a:sym typeface="Symbol" pitchFamily="18" charset="2"/>
                </a:rPr>
                <a:t>‘:=’</a:t>
              </a:r>
            </a:p>
            <a:p>
              <a:pPr>
                <a:lnSpc>
                  <a:spcPct val="110000"/>
                </a:lnSpc>
              </a:pPr>
              <a:r>
                <a:rPr lang="en-US" altLang="zh-CN" sz="2000" dirty="0">
                  <a:solidFill>
                    <a:srgbClr val="0000CC"/>
                  </a:solidFill>
                  <a:latin typeface="楷体" pitchFamily="49" charset="-122"/>
                  <a:ea typeface="楷体" pitchFamily="49" charset="-122"/>
                  <a:sym typeface="Symbol" pitchFamily="18" charset="2"/>
                </a:rPr>
                <a:t> E</a:t>
              </a:r>
              <a:r>
                <a:rPr lang="en-US" altLang="zh-CN" sz="2000" baseline="-25000" dirty="0">
                  <a:solidFill>
                    <a:srgbClr val="0000CC"/>
                  </a:solidFill>
                  <a:latin typeface="楷体" pitchFamily="49" charset="-122"/>
                  <a:ea typeface="楷体" pitchFamily="49" charset="-122"/>
                  <a:sym typeface="Symbol" pitchFamily="18" charset="2"/>
                </a:rPr>
                <a:t>1</a:t>
              </a:r>
              <a:r>
                <a:rPr lang="en-US" altLang="zh-CN" sz="2000" dirty="0">
                  <a:solidFill>
                    <a:srgbClr val="0000CC"/>
                  </a:solidFill>
                  <a:latin typeface="楷体" pitchFamily="49" charset="-122"/>
                  <a:ea typeface="楷体" pitchFamily="49" charset="-122"/>
                  <a:sym typeface="Symbol" pitchFamily="18" charset="2"/>
                </a:rPr>
                <a:t>.place‘+’E</a:t>
              </a:r>
              <a:r>
                <a:rPr lang="en-US" altLang="zh-CN" sz="2000" baseline="-25000" dirty="0">
                  <a:solidFill>
                    <a:srgbClr val="0000CC"/>
                  </a:solidFill>
                  <a:latin typeface="楷体" pitchFamily="49" charset="-122"/>
                  <a:ea typeface="楷体" pitchFamily="49" charset="-122"/>
                  <a:sym typeface="Symbol" pitchFamily="18" charset="2"/>
                </a:rPr>
                <a:t>2</a:t>
              </a:r>
              <a:r>
                <a:rPr lang="en-US" altLang="zh-CN" sz="2000" dirty="0">
                  <a:solidFill>
                    <a:srgbClr val="0000CC"/>
                  </a:solidFill>
                  <a:latin typeface="楷体" pitchFamily="49" charset="-122"/>
                  <a:ea typeface="楷体" pitchFamily="49" charset="-122"/>
                  <a:sym typeface="Symbol" pitchFamily="18" charset="2"/>
                </a:rPr>
                <a:t>.place)</a:t>
              </a:r>
              <a:r>
                <a:rPr lang="en-US" altLang="zh-CN" sz="2000" dirty="0">
                  <a:solidFill>
                    <a:srgbClr val="0000FF"/>
                  </a:solidFill>
                  <a:latin typeface="楷体" pitchFamily="49" charset="-122"/>
                  <a:ea typeface="楷体" pitchFamily="49" charset="-122"/>
                </a:rPr>
                <a:t>}</a:t>
              </a:r>
              <a:endParaRPr lang="zh-CN" altLang="en-US" sz="2000" dirty="0">
                <a:solidFill>
                  <a:srgbClr val="0000FF"/>
                </a:solidFill>
                <a:latin typeface="楷体" pitchFamily="49" charset="-122"/>
                <a:ea typeface="楷体" pitchFamily="49" charset="-122"/>
              </a:endParaRPr>
            </a:p>
          </p:txBody>
        </p:sp>
        <p:sp>
          <p:nvSpPr>
            <p:cNvPr id="12" name="矩形 11"/>
            <p:cNvSpPr/>
            <p:nvPr/>
          </p:nvSpPr>
          <p:spPr>
            <a:xfrm>
              <a:off x="2627784" y="3762752"/>
              <a:ext cx="5400600"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zh-CN" sz="2000" dirty="0">
                  <a:solidFill>
                    <a:srgbClr val="0000FF"/>
                  </a:solidFill>
                  <a:latin typeface="楷体" pitchFamily="49" charset="-122"/>
                  <a:ea typeface="楷体" pitchFamily="49" charset="-122"/>
                </a:rPr>
                <a:t>{</a:t>
              </a:r>
              <a:r>
                <a:rPr lang="en-US" altLang="zh-CN" sz="2000" dirty="0" err="1">
                  <a:solidFill>
                    <a:srgbClr val="C00000"/>
                  </a:solidFill>
                  <a:latin typeface="楷体" pitchFamily="49" charset="-122"/>
                  <a:ea typeface="楷体" pitchFamily="49" charset="-122"/>
                  <a:sym typeface="Symbol" pitchFamily="18" charset="2"/>
                </a:rPr>
                <a:t>E.place</a:t>
              </a:r>
              <a:r>
                <a:rPr lang="en-US" altLang="zh-CN" sz="2000" dirty="0">
                  <a:solidFill>
                    <a:srgbClr val="C00000"/>
                  </a:solidFill>
                  <a:latin typeface="楷体" pitchFamily="49" charset="-122"/>
                  <a:ea typeface="楷体" pitchFamily="49" charset="-122"/>
                  <a:sym typeface="Symbol" pitchFamily="18" charset="2"/>
                </a:rPr>
                <a:t>:=</a:t>
              </a:r>
              <a:r>
                <a:rPr lang="en-US" altLang="zh-CN" sz="2000" dirty="0" err="1">
                  <a:solidFill>
                    <a:srgbClr val="C00000"/>
                  </a:solidFill>
                  <a:latin typeface="楷体" pitchFamily="49" charset="-122"/>
                  <a:ea typeface="楷体" pitchFamily="49" charset="-122"/>
                  <a:sym typeface="Symbol" pitchFamily="18" charset="2"/>
                </a:rPr>
                <a:t>newtemp</a:t>
              </a:r>
              <a:r>
                <a:rPr lang="en-US" altLang="zh-CN" sz="2000" dirty="0" err="1">
                  <a:solidFill>
                    <a:srgbClr val="0000CC"/>
                  </a:solidFill>
                  <a:latin typeface="楷体" pitchFamily="49" charset="-122"/>
                  <a:ea typeface="楷体" pitchFamily="49" charset="-122"/>
                  <a:sym typeface="Symbol" pitchFamily="18" charset="2"/>
                </a:rPr>
                <a:t>;emit</a:t>
              </a:r>
              <a:r>
                <a:rPr lang="en-US" altLang="zh-CN" sz="2000" dirty="0">
                  <a:solidFill>
                    <a:srgbClr val="0000CC"/>
                  </a:solidFill>
                  <a:latin typeface="楷体" pitchFamily="49" charset="-122"/>
                  <a:ea typeface="楷体" pitchFamily="49" charset="-122"/>
                  <a:sym typeface="Symbol" pitchFamily="18" charset="2"/>
                </a:rPr>
                <a:t>(</a:t>
              </a:r>
              <a:r>
                <a:rPr lang="en-US" altLang="zh-CN" sz="2000" dirty="0" err="1">
                  <a:solidFill>
                    <a:srgbClr val="0000CC"/>
                  </a:solidFill>
                  <a:latin typeface="楷体" pitchFamily="49" charset="-122"/>
                  <a:ea typeface="楷体" pitchFamily="49" charset="-122"/>
                  <a:sym typeface="Symbol" pitchFamily="18" charset="2"/>
                </a:rPr>
                <a:t>E.place</a:t>
              </a:r>
              <a:r>
                <a:rPr lang="en-US" altLang="zh-CN" sz="2000" dirty="0">
                  <a:solidFill>
                    <a:srgbClr val="0000CC"/>
                  </a:solidFill>
                  <a:latin typeface="楷体" pitchFamily="49" charset="-122"/>
                  <a:ea typeface="楷体" pitchFamily="49" charset="-122"/>
                  <a:sym typeface="Symbol" pitchFamily="18" charset="2"/>
                </a:rPr>
                <a:t>‘:=’</a:t>
              </a:r>
            </a:p>
            <a:p>
              <a:pPr>
                <a:lnSpc>
                  <a:spcPct val="110000"/>
                </a:lnSpc>
              </a:pPr>
              <a:r>
                <a:rPr lang="en-US" altLang="zh-CN" sz="2000" dirty="0">
                  <a:solidFill>
                    <a:srgbClr val="0000CC"/>
                  </a:solidFill>
                  <a:latin typeface="楷体" pitchFamily="49" charset="-122"/>
                  <a:ea typeface="楷体" pitchFamily="49" charset="-122"/>
                  <a:sym typeface="Symbol" pitchFamily="18" charset="2"/>
                </a:rPr>
                <a:t> ‘uminus’E</a:t>
              </a:r>
              <a:r>
                <a:rPr lang="en-US" altLang="zh-CN" sz="2000" baseline="-25000" dirty="0">
                  <a:solidFill>
                    <a:srgbClr val="0000CC"/>
                  </a:solidFill>
                  <a:latin typeface="楷体" pitchFamily="49" charset="-122"/>
                  <a:ea typeface="楷体" pitchFamily="49" charset="-122"/>
                  <a:sym typeface="Symbol" pitchFamily="18" charset="2"/>
                </a:rPr>
                <a:t>1</a:t>
              </a:r>
              <a:r>
                <a:rPr lang="en-US" altLang="zh-CN" sz="2000" dirty="0">
                  <a:solidFill>
                    <a:srgbClr val="0000CC"/>
                  </a:solidFill>
                  <a:latin typeface="楷体" pitchFamily="49" charset="-122"/>
                  <a:ea typeface="楷体" pitchFamily="49" charset="-122"/>
                  <a:sym typeface="Symbol" pitchFamily="18" charset="2"/>
                </a:rPr>
                <a:t>.place)</a:t>
              </a:r>
              <a:r>
                <a:rPr lang="en-US" altLang="zh-CN" sz="2000" dirty="0">
                  <a:solidFill>
                    <a:srgbClr val="0000FF"/>
                  </a:solidFill>
                  <a:latin typeface="楷体" pitchFamily="49" charset="-122"/>
                  <a:ea typeface="楷体" pitchFamily="49" charset="-122"/>
                </a:rPr>
                <a:t>}</a:t>
              </a:r>
              <a:endParaRPr lang="zh-CN" altLang="en-US" sz="2000" dirty="0">
                <a:solidFill>
                  <a:srgbClr val="0000FF"/>
                </a:solidFill>
                <a:latin typeface="楷体" pitchFamily="49" charset="-122"/>
                <a:ea typeface="楷体" pitchFamily="49" charset="-122"/>
              </a:endParaRPr>
            </a:p>
          </p:txBody>
        </p:sp>
        <p:sp>
          <p:nvSpPr>
            <p:cNvPr id="13" name="矩形 12"/>
            <p:cNvSpPr/>
            <p:nvPr/>
          </p:nvSpPr>
          <p:spPr>
            <a:xfrm>
              <a:off x="2627784" y="2852936"/>
              <a:ext cx="5400600" cy="864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zh-CN" sz="2000" dirty="0">
                  <a:solidFill>
                    <a:srgbClr val="0000FF"/>
                  </a:solidFill>
                  <a:latin typeface="楷体" pitchFamily="49" charset="-122"/>
                  <a:ea typeface="楷体" pitchFamily="49" charset="-122"/>
                </a:rPr>
                <a:t>{</a:t>
              </a:r>
              <a:r>
                <a:rPr lang="en-US" altLang="zh-CN" sz="2000" dirty="0" err="1">
                  <a:solidFill>
                    <a:srgbClr val="C00000"/>
                  </a:solidFill>
                  <a:latin typeface="楷体" pitchFamily="49" charset="-122"/>
                  <a:ea typeface="楷体" pitchFamily="49" charset="-122"/>
                  <a:sym typeface="Symbol" pitchFamily="18" charset="2"/>
                </a:rPr>
                <a:t>E.place</a:t>
              </a:r>
              <a:r>
                <a:rPr lang="en-US" altLang="zh-CN" sz="2000" dirty="0">
                  <a:solidFill>
                    <a:srgbClr val="C00000"/>
                  </a:solidFill>
                  <a:latin typeface="楷体" pitchFamily="49" charset="-122"/>
                  <a:ea typeface="楷体" pitchFamily="49" charset="-122"/>
                  <a:sym typeface="Symbol" pitchFamily="18" charset="2"/>
                </a:rPr>
                <a:t>:=</a:t>
              </a:r>
              <a:r>
                <a:rPr lang="en-US" altLang="zh-CN" sz="2000" dirty="0" err="1">
                  <a:solidFill>
                    <a:srgbClr val="C00000"/>
                  </a:solidFill>
                  <a:latin typeface="楷体" pitchFamily="49" charset="-122"/>
                  <a:ea typeface="楷体" pitchFamily="49" charset="-122"/>
                  <a:sym typeface="Symbol" pitchFamily="18" charset="2"/>
                </a:rPr>
                <a:t>newtemp</a:t>
              </a:r>
              <a:r>
                <a:rPr lang="en-US" altLang="zh-CN" sz="2000" dirty="0" err="1">
                  <a:solidFill>
                    <a:srgbClr val="0000CC"/>
                  </a:solidFill>
                  <a:latin typeface="楷体" pitchFamily="49" charset="-122"/>
                  <a:ea typeface="楷体" pitchFamily="49" charset="-122"/>
                  <a:sym typeface="Symbol" pitchFamily="18" charset="2"/>
                </a:rPr>
                <a:t>;emit</a:t>
              </a:r>
              <a:r>
                <a:rPr lang="en-US" altLang="zh-CN" sz="2000" dirty="0">
                  <a:solidFill>
                    <a:srgbClr val="0000CC"/>
                  </a:solidFill>
                  <a:latin typeface="楷体" pitchFamily="49" charset="-122"/>
                  <a:ea typeface="楷体" pitchFamily="49" charset="-122"/>
                  <a:sym typeface="Symbol" pitchFamily="18" charset="2"/>
                </a:rPr>
                <a:t>(</a:t>
              </a:r>
              <a:r>
                <a:rPr lang="en-US" altLang="zh-CN" sz="2000" dirty="0" err="1">
                  <a:solidFill>
                    <a:srgbClr val="0000CC"/>
                  </a:solidFill>
                  <a:latin typeface="楷体" pitchFamily="49" charset="-122"/>
                  <a:ea typeface="楷体" pitchFamily="49" charset="-122"/>
                  <a:sym typeface="Symbol" pitchFamily="18" charset="2"/>
                </a:rPr>
                <a:t>E.place</a:t>
              </a:r>
              <a:r>
                <a:rPr lang="en-US" altLang="zh-CN" sz="2000" dirty="0">
                  <a:solidFill>
                    <a:srgbClr val="0000CC"/>
                  </a:solidFill>
                  <a:latin typeface="楷体" pitchFamily="49" charset="-122"/>
                  <a:ea typeface="楷体" pitchFamily="49" charset="-122"/>
                  <a:sym typeface="Symbol" pitchFamily="18" charset="2"/>
                </a:rPr>
                <a:t>‘:=’</a:t>
              </a:r>
            </a:p>
            <a:p>
              <a:pPr>
                <a:lnSpc>
                  <a:spcPct val="110000"/>
                </a:lnSpc>
              </a:pPr>
              <a:r>
                <a:rPr lang="en-US" altLang="zh-CN" sz="2000" dirty="0">
                  <a:solidFill>
                    <a:srgbClr val="0000CC"/>
                  </a:solidFill>
                  <a:latin typeface="楷体" pitchFamily="49" charset="-122"/>
                  <a:ea typeface="楷体" pitchFamily="49" charset="-122"/>
                  <a:sym typeface="Symbol" pitchFamily="18" charset="2"/>
                </a:rPr>
                <a:t> E</a:t>
              </a:r>
              <a:r>
                <a:rPr lang="en-US" altLang="zh-CN" sz="2000" baseline="-25000" dirty="0">
                  <a:solidFill>
                    <a:srgbClr val="0000CC"/>
                  </a:solidFill>
                  <a:latin typeface="楷体" pitchFamily="49" charset="-122"/>
                  <a:ea typeface="楷体" pitchFamily="49" charset="-122"/>
                  <a:sym typeface="Symbol" pitchFamily="18" charset="2"/>
                </a:rPr>
                <a:t>1</a:t>
              </a:r>
              <a:r>
                <a:rPr lang="en-US" altLang="zh-CN" sz="2000" dirty="0">
                  <a:solidFill>
                    <a:srgbClr val="0000CC"/>
                  </a:solidFill>
                  <a:latin typeface="楷体" pitchFamily="49" charset="-122"/>
                  <a:ea typeface="楷体" pitchFamily="49" charset="-122"/>
                  <a:sym typeface="Symbol" pitchFamily="18" charset="2"/>
                </a:rPr>
                <a:t>.place‘*’E</a:t>
              </a:r>
              <a:r>
                <a:rPr lang="en-US" altLang="zh-CN" sz="2000" baseline="-25000" dirty="0">
                  <a:solidFill>
                    <a:srgbClr val="0000CC"/>
                  </a:solidFill>
                  <a:latin typeface="楷体" pitchFamily="49" charset="-122"/>
                  <a:ea typeface="楷体" pitchFamily="49" charset="-122"/>
                  <a:sym typeface="Symbol" pitchFamily="18" charset="2"/>
                </a:rPr>
                <a:t>2</a:t>
              </a:r>
              <a:r>
                <a:rPr lang="en-US" altLang="zh-CN" sz="2000" dirty="0">
                  <a:solidFill>
                    <a:srgbClr val="0000CC"/>
                  </a:solidFill>
                  <a:latin typeface="楷体" pitchFamily="49" charset="-122"/>
                  <a:ea typeface="楷体" pitchFamily="49" charset="-122"/>
                  <a:sym typeface="Symbol" pitchFamily="18" charset="2"/>
                </a:rPr>
                <a:t>.place)</a:t>
              </a:r>
              <a:r>
                <a:rPr lang="en-US" altLang="zh-CN" sz="2000" dirty="0">
                  <a:solidFill>
                    <a:srgbClr val="0000FF"/>
                  </a:solidFill>
                  <a:latin typeface="楷体" pitchFamily="49" charset="-122"/>
                  <a:ea typeface="楷体" pitchFamily="49" charset="-122"/>
                </a:rPr>
                <a:t>}</a:t>
              </a:r>
              <a:endParaRPr lang="zh-CN" altLang="en-US" sz="2000" dirty="0">
                <a:solidFill>
                  <a:srgbClr val="0000FF"/>
                </a:solidFill>
                <a:latin typeface="楷体" pitchFamily="49" charset="-122"/>
                <a:ea typeface="楷体" pitchFamily="49" charset="-122"/>
              </a:endParaRPr>
            </a:p>
          </p:txBody>
        </p:sp>
        <p:sp>
          <p:nvSpPr>
            <p:cNvPr id="14" name="矩形 13"/>
            <p:cNvSpPr/>
            <p:nvPr/>
          </p:nvSpPr>
          <p:spPr>
            <a:xfrm>
              <a:off x="2627784" y="4524360"/>
              <a:ext cx="2880320"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zh-CN" sz="2000" dirty="0">
                  <a:solidFill>
                    <a:srgbClr val="0000FF"/>
                  </a:solidFill>
                  <a:latin typeface="楷体" pitchFamily="49" charset="-122"/>
                  <a:ea typeface="楷体" pitchFamily="49" charset="-122"/>
                </a:rPr>
                <a:t>{</a:t>
              </a:r>
              <a:r>
                <a:rPr lang="en-US" altLang="zh-CN" sz="2000" dirty="0" err="1">
                  <a:solidFill>
                    <a:srgbClr val="0000CC"/>
                  </a:solidFill>
                  <a:latin typeface="楷体" pitchFamily="49" charset="-122"/>
                  <a:ea typeface="楷体" pitchFamily="49" charset="-122"/>
                  <a:sym typeface="Symbol" pitchFamily="18" charset="2"/>
                </a:rPr>
                <a:t>E.place</a:t>
              </a:r>
              <a:r>
                <a:rPr lang="en-US" altLang="zh-CN" sz="2000" dirty="0">
                  <a:solidFill>
                    <a:srgbClr val="0000CC"/>
                  </a:solidFill>
                  <a:latin typeface="楷体" pitchFamily="49" charset="-122"/>
                  <a:ea typeface="楷体" pitchFamily="49" charset="-122"/>
                  <a:sym typeface="Symbol" pitchFamily="18" charset="2"/>
                </a:rPr>
                <a:t>:=E</a:t>
              </a:r>
              <a:r>
                <a:rPr lang="en-US" altLang="zh-CN" sz="2000" baseline="-25000" dirty="0">
                  <a:solidFill>
                    <a:srgbClr val="0000CC"/>
                  </a:solidFill>
                  <a:latin typeface="楷体" pitchFamily="49" charset="-122"/>
                  <a:ea typeface="楷体" pitchFamily="49" charset="-122"/>
                  <a:sym typeface="Symbol" pitchFamily="18" charset="2"/>
                </a:rPr>
                <a:t>1</a:t>
              </a:r>
              <a:r>
                <a:rPr lang="en-US" altLang="zh-CN" sz="2000" dirty="0">
                  <a:solidFill>
                    <a:srgbClr val="0000CC"/>
                  </a:solidFill>
                  <a:latin typeface="楷体" pitchFamily="49" charset="-122"/>
                  <a:ea typeface="楷体" pitchFamily="49" charset="-122"/>
                  <a:sym typeface="Symbol" pitchFamily="18" charset="2"/>
                </a:rPr>
                <a:t>.place</a:t>
              </a:r>
              <a:r>
                <a:rPr lang="en-US" altLang="zh-CN" sz="2000" dirty="0">
                  <a:solidFill>
                    <a:srgbClr val="0000FF"/>
                  </a:solidFill>
                  <a:latin typeface="楷体" pitchFamily="49" charset="-122"/>
                  <a:ea typeface="楷体" pitchFamily="49" charset="-122"/>
                </a:rPr>
                <a:t>}</a:t>
              </a:r>
              <a:endParaRPr lang="zh-CN" altLang="en-US" sz="2000" dirty="0">
                <a:solidFill>
                  <a:srgbClr val="0000FF"/>
                </a:solidFill>
                <a:latin typeface="楷体" pitchFamily="49" charset="-122"/>
                <a:ea typeface="楷体" pitchFamily="49" charset="-122"/>
              </a:endParaRPr>
            </a:p>
          </p:txBody>
        </p:sp>
        <p:sp>
          <p:nvSpPr>
            <p:cNvPr id="15" name="矩形 14"/>
            <p:cNvSpPr/>
            <p:nvPr/>
          </p:nvSpPr>
          <p:spPr>
            <a:xfrm>
              <a:off x="2627784" y="5161384"/>
              <a:ext cx="5400600" cy="864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zh-CN" sz="2000" dirty="0">
                  <a:solidFill>
                    <a:srgbClr val="0000FF"/>
                  </a:solidFill>
                  <a:latin typeface="楷体" pitchFamily="49" charset="-122"/>
                  <a:ea typeface="楷体" pitchFamily="49" charset="-122"/>
                </a:rPr>
                <a:t>{</a:t>
              </a:r>
              <a:r>
                <a:rPr lang="en-US" altLang="zh-CN" sz="2000" dirty="0">
                  <a:solidFill>
                    <a:srgbClr val="C00000"/>
                  </a:solidFill>
                  <a:latin typeface="楷体" pitchFamily="49" charset="-122"/>
                  <a:ea typeface="楷体" pitchFamily="49" charset="-122"/>
                  <a:sym typeface="Symbol" pitchFamily="18" charset="2"/>
                </a:rPr>
                <a:t>p:=lookup(id.name)</a:t>
              </a:r>
              <a:r>
                <a:rPr lang="en-US" altLang="zh-CN" sz="2000" dirty="0">
                  <a:solidFill>
                    <a:srgbClr val="0000CC"/>
                  </a:solidFill>
                  <a:latin typeface="楷体" pitchFamily="49" charset="-122"/>
                  <a:ea typeface="楷体" pitchFamily="49" charset="-122"/>
                  <a:sym typeface="Symbol" pitchFamily="18" charset="2"/>
                </a:rPr>
                <a:t>;if </a:t>
              </a:r>
              <a:r>
                <a:rPr lang="en-US" altLang="zh-CN" sz="2000" dirty="0" err="1">
                  <a:solidFill>
                    <a:srgbClr val="0000CC"/>
                  </a:solidFill>
                  <a:latin typeface="楷体" pitchFamily="49" charset="-122"/>
                  <a:ea typeface="楷体" pitchFamily="49" charset="-122"/>
                  <a:sym typeface="Symbol" pitchFamily="18" charset="2"/>
                </a:rPr>
                <a:t>pnil</a:t>
              </a:r>
              <a:r>
                <a:rPr lang="en-US" altLang="zh-CN" sz="2000" dirty="0">
                  <a:solidFill>
                    <a:srgbClr val="0000CC"/>
                  </a:solidFill>
                  <a:latin typeface="楷体" pitchFamily="49" charset="-122"/>
                  <a:ea typeface="楷体" pitchFamily="49" charset="-122"/>
                  <a:sym typeface="Symbol" pitchFamily="18" charset="2"/>
                </a:rPr>
                <a:t> then</a:t>
              </a:r>
            </a:p>
            <a:p>
              <a:pPr>
                <a:lnSpc>
                  <a:spcPct val="110000"/>
                </a:lnSpc>
              </a:pPr>
              <a:r>
                <a:rPr lang="en-US" altLang="zh-CN" sz="2000" dirty="0">
                  <a:solidFill>
                    <a:srgbClr val="0000CC"/>
                  </a:solidFill>
                  <a:latin typeface="楷体" pitchFamily="49" charset="-122"/>
                  <a:ea typeface="楷体" pitchFamily="49" charset="-122"/>
                  <a:sym typeface="Symbol" pitchFamily="18" charset="2"/>
                </a:rPr>
                <a:t> </a:t>
              </a:r>
              <a:r>
                <a:rPr lang="en-US" altLang="zh-CN" sz="2000" dirty="0" err="1">
                  <a:solidFill>
                    <a:srgbClr val="0000CC"/>
                  </a:solidFill>
                  <a:latin typeface="楷体" pitchFamily="49" charset="-122"/>
                  <a:ea typeface="楷体" pitchFamily="49" charset="-122"/>
                  <a:sym typeface="Symbol" pitchFamily="18" charset="2"/>
                </a:rPr>
                <a:t>E.place</a:t>
              </a:r>
              <a:r>
                <a:rPr lang="en-US" altLang="zh-CN" sz="2000" dirty="0">
                  <a:solidFill>
                    <a:srgbClr val="0000CC"/>
                  </a:solidFill>
                  <a:latin typeface="楷体" pitchFamily="49" charset="-122"/>
                  <a:ea typeface="楷体" pitchFamily="49" charset="-122"/>
                  <a:sym typeface="Symbol" pitchFamily="18" charset="2"/>
                </a:rPr>
                <a:t>:=p else error</a:t>
              </a:r>
              <a:r>
                <a:rPr lang="en-US" altLang="zh-CN" sz="2000" dirty="0">
                  <a:solidFill>
                    <a:srgbClr val="0000FF"/>
                  </a:solidFill>
                  <a:latin typeface="楷体" pitchFamily="49" charset="-122"/>
                  <a:ea typeface="楷体" pitchFamily="49" charset="-122"/>
                </a:rPr>
                <a:t>}</a:t>
              </a:r>
              <a:endParaRPr lang="zh-CN" altLang="en-US" sz="2000" dirty="0">
                <a:solidFill>
                  <a:srgbClr val="0000FF"/>
                </a:solidFill>
                <a:latin typeface="楷体" pitchFamily="49" charset="-122"/>
                <a:ea typeface="楷体" pitchFamily="49" charset="-122"/>
              </a:endParaRPr>
            </a:p>
          </p:txBody>
        </p:sp>
        <p:sp>
          <p:nvSpPr>
            <p:cNvPr id="16" name="矩形 15"/>
            <p:cNvSpPr/>
            <p:nvPr/>
          </p:nvSpPr>
          <p:spPr>
            <a:xfrm>
              <a:off x="611560" y="1196752"/>
              <a:ext cx="1512168"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zh-CN" sz="2000" dirty="0">
                  <a:solidFill>
                    <a:srgbClr val="0000FF"/>
                  </a:solidFill>
                  <a:latin typeface="楷体" pitchFamily="49" charset="-122"/>
                  <a:ea typeface="楷体" pitchFamily="49" charset="-122"/>
                </a:rPr>
                <a:t>S</a:t>
              </a:r>
              <a:r>
                <a:rPr lang="zh-CN" altLang="en-US" sz="2000" dirty="0">
                  <a:solidFill>
                    <a:srgbClr val="0000FF"/>
                  </a:solidFill>
                  <a:latin typeface="Comic Sans MS" pitchFamily="66" charset="0"/>
                  <a:ea typeface="楷体" pitchFamily="49" charset="-122"/>
                </a:rPr>
                <a:t>→</a:t>
              </a:r>
              <a:r>
                <a:rPr lang="en-US" altLang="zh-CN" sz="2000" dirty="0">
                  <a:solidFill>
                    <a:srgbClr val="0000FF"/>
                  </a:solidFill>
                  <a:latin typeface="楷体" pitchFamily="49" charset="-122"/>
                  <a:ea typeface="楷体" pitchFamily="49" charset="-122"/>
                </a:rPr>
                <a:t>id:=E</a:t>
              </a:r>
            </a:p>
          </p:txBody>
        </p:sp>
        <p:sp>
          <p:nvSpPr>
            <p:cNvPr id="17" name="矩形 16"/>
            <p:cNvSpPr/>
            <p:nvPr/>
          </p:nvSpPr>
          <p:spPr>
            <a:xfrm>
              <a:off x="611560" y="2089314"/>
              <a:ext cx="1331640"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zh-CN" sz="2000" dirty="0">
                  <a:solidFill>
                    <a:srgbClr val="0000FF"/>
                  </a:solidFill>
                  <a:latin typeface="楷体" pitchFamily="49" charset="-122"/>
                  <a:ea typeface="楷体" pitchFamily="49" charset="-122"/>
                </a:rPr>
                <a:t>E</a:t>
              </a:r>
              <a:r>
                <a:rPr lang="zh-CN" altLang="en-US" sz="2000" dirty="0">
                  <a:solidFill>
                    <a:srgbClr val="0000FF"/>
                  </a:solidFill>
                  <a:latin typeface="Comic Sans MS" pitchFamily="66" charset="0"/>
                  <a:ea typeface="楷体" pitchFamily="49" charset="-122"/>
                </a:rPr>
                <a:t>→</a:t>
              </a:r>
              <a:r>
                <a:rPr lang="en-US" altLang="zh-CN" sz="2000" dirty="0">
                  <a:solidFill>
                    <a:srgbClr val="0000FF"/>
                  </a:solidFill>
                  <a:latin typeface="楷体" pitchFamily="49" charset="-122"/>
                  <a:ea typeface="楷体" pitchFamily="49" charset="-122"/>
                </a:rPr>
                <a:t>E</a:t>
              </a:r>
              <a:r>
                <a:rPr lang="en-US" altLang="zh-CN" sz="2000" baseline="-25000" dirty="0">
                  <a:solidFill>
                    <a:srgbClr val="0000FF"/>
                  </a:solidFill>
                  <a:latin typeface="楷体" pitchFamily="49" charset="-122"/>
                  <a:ea typeface="楷体" pitchFamily="49" charset="-122"/>
                </a:rPr>
                <a:t>1</a:t>
              </a:r>
              <a:r>
                <a:rPr lang="en-US" altLang="zh-CN" sz="2000" dirty="0">
                  <a:solidFill>
                    <a:srgbClr val="0000FF"/>
                  </a:solidFill>
                  <a:latin typeface="楷体" pitchFamily="49" charset="-122"/>
                  <a:ea typeface="楷体" pitchFamily="49" charset="-122"/>
                </a:rPr>
                <a:t>+E</a:t>
              </a:r>
              <a:r>
                <a:rPr lang="en-US" altLang="zh-CN" sz="2000" baseline="-25000" dirty="0">
                  <a:solidFill>
                    <a:srgbClr val="0000FF"/>
                  </a:solidFill>
                  <a:latin typeface="楷体" pitchFamily="49" charset="-122"/>
                  <a:ea typeface="楷体" pitchFamily="49" charset="-122"/>
                </a:rPr>
                <a:t>2</a:t>
              </a:r>
              <a:endParaRPr lang="zh-CN" altLang="en-US" sz="2000" baseline="-25000" dirty="0">
                <a:solidFill>
                  <a:srgbClr val="0000FF"/>
                </a:solidFill>
                <a:latin typeface="楷体" pitchFamily="49" charset="-122"/>
                <a:ea typeface="楷体" pitchFamily="49" charset="-122"/>
              </a:endParaRPr>
            </a:p>
          </p:txBody>
        </p:sp>
        <p:sp>
          <p:nvSpPr>
            <p:cNvPr id="18" name="矩形 17"/>
            <p:cNvSpPr/>
            <p:nvPr/>
          </p:nvSpPr>
          <p:spPr>
            <a:xfrm>
              <a:off x="611560" y="2924944"/>
              <a:ext cx="1368152"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zh-CN" sz="2000" dirty="0">
                  <a:solidFill>
                    <a:srgbClr val="0000FF"/>
                  </a:solidFill>
                  <a:latin typeface="楷体" pitchFamily="49" charset="-122"/>
                  <a:ea typeface="楷体" pitchFamily="49" charset="-122"/>
                </a:rPr>
                <a:t>E</a:t>
              </a:r>
              <a:r>
                <a:rPr lang="zh-CN" altLang="en-US" sz="2000" dirty="0">
                  <a:solidFill>
                    <a:srgbClr val="0000FF"/>
                  </a:solidFill>
                  <a:latin typeface="Comic Sans MS" pitchFamily="66" charset="0"/>
                  <a:ea typeface="楷体" pitchFamily="49" charset="-122"/>
                </a:rPr>
                <a:t>→</a:t>
              </a:r>
              <a:r>
                <a:rPr lang="en-US" altLang="zh-CN" sz="2000" dirty="0">
                  <a:solidFill>
                    <a:srgbClr val="0000FF"/>
                  </a:solidFill>
                  <a:latin typeface="楷体" pitchFamily="49" charset="-122"/>
                  <a:ea typeface="楷体" pitchFamily="49" charset="-122"/>
                </a:rPr>
                <a:t>E</a:t>
              </a:r>
              <a:r>
                <a:rPr lang="en-US" altLang="zh-CN" sz="2000" baseline="-25000" dirty="0">
                  <a:solidFill>
                    <a:srgbClr val="0000FF"/>
                  </a:solidFill>
                  <a:latin typeface="楷体" pitchFamily="49" charset="-122"/>
                  <a:ea typeface="楷体" pitchFamily="49" charset="-122"/>
                </a:rPr>
                <a:t>1</a:t>
              </a:r>
              <a:r>
                <a:rPr lang="en-US" altLang="zh-CN" sz="2000" dirty="0">
                  <a:solidFill>
                    <a:srgbClr val="0000FF"/>
                  </a:solidFill>
                  <a:latin typeface="楷体" pitchFamily="49" charset="-122"/>
                  <a:ea typeface="楷体" pitchFamily="49" charset="-122"/>
                </a:rPr>
                <a:t>*E</a:t>
              </a:r>
              <a:r>
                <a:rPr lang="en-US" altLang="zh-CN" sz="2000" baseline="-25000" dirty="0">
                  <a:solidFill>
                    <a:srgbClr val="0000FF"/>
                  </a:solidFill>
                  <a:latin typeface="楷体" pitchFamily="49" charset="-122"/>
                  <a:ea typeface="楷体" pitchFamily="49" charset="-122"/>
                </a:rPr>
                <a:t>2</a:t>
              </a:r>
              <a:endParaRPr lang="zh-CN" altLang="en-US" sz="2000" baseline="-25000" dirty="0">
                <a:solidFill>
                  <a:srgbClr val="0000FF"/>
                </a:solidFill>
                <a:latin typeface="楷体" pitchFamily="49" charset="-122"/>
                <a:ea typeface="楷体" pitchFamily="49" charset="-122"/>
              </a:endParaRPr>
            </a:p>
          </p:txBody>
        </p:sp>
        <p:sp>
          <p:nvSpPr>
            <p:cNvPr id="19" name="矩形 18"/>
            <p:cNvSpPr/>
            <p:nvPr/>
          </p:nvSpPr>
          <p:spPr>
            <a:xfrm>
              <a:off x="611560" y="3645024"/>
              <a:ext cx="1152128" cy="648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zh-CN" sz="2000" dirty="0">
                  <a:solidFill>
                    <a:srgbClr val="0000FF"/>
                  </a:solidFill>
                  <a:latin typeface="楷体" pitchFamily="49" charset="-122"/>
                  <a:ea typeface="楷体" pitchFamily="49" charset="-122"/>
                </a:rPr>
                <a:t>E</a:t>
              </a:r>
              <a:r>
                <a:rPr lang="zh-CN" altLang="en-US" sz="2000" dirty="0">
                  <a:solidFill>
                    <a:srgbClr val="0000FF"/>
                  </a:solidFill>
                  <a:latin typeface="Comic Sans MS" pitchFamily="66" charset="0"/>
                  <a:ea typeface="楷体" pitchFamily="49" charset="-122"/>
                </a:rPr>
                <a:t>→</a:t>
              </a:r>
              <a:r>
                <a:rPr lang="en-US" altLang="zh-CN" sz="2000" dirty="0">
                  <a:solidFill>
                    <a:srgbClr val="0000FF"/>
                  </a:solidFill>
                  <a:latin typeface="楷体" pitchFamily="49" charset="-122"/>
                  <a:ea typeface="楷体" pitchFamily="49" charset="-122"/>
                </a:rPr>
                <a:t>-E</a:t>
              </a:r>
              <a:r>
                <a:rPr lang="en-US" altLang="zh-CN" sz="2000" baseline="-25000" dirty="0">
                  <a:solidFill>
                    <a:srgbClr val="0000FF"/>
                  </a:solidFill>
                  <a:latin typeface="楷体" pitchFamily="49" charset="-122"/>
                  <a:ea typeface="楷体" pitchFamily="49" charset="-122"/>
                </a:rPr>
                <a:t>1</a:t>
              </a:r>
              <a:endParaRPr lang="zh-CN" altLang="en-US" sz="2000" baseline="-25000" dirty="0">
                <a:solidFill>
                  <a:srgbClr val="0000FF"/>
                </a:solidFill>
                <a:latin typeface="楷体" pitchFamily="49" charset="-122"/>
                <a:ea typeface="楷体" pitchFamily="49" charset="-122"/>
              </a:endParaRPr>
            </a:p>
          </p:txBody>
        </p:sp>
        <p:sp>
          <p:nvSpPr>
            <p:cNvPr id="20" name="矩形 19"/>
            <p:cNvSpPr/>
            <p:nvPr/>
          </p:nvSpPr>
          <p:spPr>
            <a:xfrm>
              <a:off x="611560" y="4509120"/>
              <a:ext cx="1187624"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zh-CN" sz="2000" dirty="0">
                  <a:solidFill>
                    <a:srgbClr val="0000FF"/>
                  </a:solidFill>
                  <a:latin typeface="楷体" pitchFamily="49" charset="-122"/>
                  <a:ea typeface="楷体" pitchFamily="49" charset="-122"/>
                </a:rPr>
                <a:t>E</a:t>
              </a:r>
              <a:r>
                <a:rPr lang="zh-CN" altLang="en-US" sz="2000" dirty="0">
                  <a:solidFill>
                    <a:srgbClr val="0000FF"/>
                  </a:solidFill>
                  <a:latin typeface="Comic Sans MS" pitchFamily="66" charset="0"/>
                  <a:ea typeface="楷体" pitchFamily="49" charset="-122"/>
                </a:rPr>
                <a:t>→</a:t>
              </a:r>
              <a:r>
                <a:rPr lang="en-US" altLang="zh-CN" sz="2000" dirty="0">
                  <a:solidFill>
                    <a:srgbClr val="0000FF"/>
                  </a:solidFill>
                  <a:latin typeface="楷体" pitchFamily="49" charset="-122"/>
                  <a:ea typeface="楷体" pitchFamily="49" charset="-122"/>
                </a:rPr>
                <a:t>(E</a:t>
              </a:r>
              <a:r>
                <a:rPr lang="en-US" altLang="zh-CN" sz="2000" baseline="-25000" dirty="0">
                  <a:solidFill>
                    <a:srgbClr val="0000FF"/>
                  </a:solidFill>
                  <a:latin typeface="楷体" pitchFamily="49" charset="-122"/>
                  <a:ea typeface="楷体" pitchFamily="49" charset="-122"/>
                </a:rPr>
                <a:t>1</a:t>
              </a:r>
              <a:r>
                <a:rPr lang="en-US" altLang="zh-CN" sz="2000" dirty="0">
                  <a:solidFill>
                    <a:srgbClr val="0000FF"/>
                  </a:solidFill>
                  <a:latin typeface="楷体" pitchFamily="49" charset="-122"/>
                  <a:ea typeface="楷体" pitchFamily="49" charset="-122"/>
                </a:rPr>
                <a:t>)</a:t>
              </a:r>
              <a:endParaRPr lang="zh-CN" altLang="en-US" sz="2000" dirty="0">
                <a:solidFill>
                  <a:srgbClr val="0000FF"/>
                </a:solidFill>
                <a:latin typeface="楷体" pitchFamily="49" charset="-122"/>
                <a:ea typeface="楷体" pitchFamily="49" charset="-122"/>
              </a:endParaRPr>
            </a:p>
          </p:txBody>
        </p:sp>
      </p:grpSp>
      <p:sp>
        <p:nvSpPr>
          <p:cNvPr id="22" name="矩形 21"/>
          <p:cNvSpPr/>
          <p:nvPr/>
        </p:nvSpPr>
        <p:spPr>
          <a:xfrm>
            <a:off x="2159224" y="5706968"/>
            <a:ext cx="468560" cy="4766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zh-CN" altLang="en-US" sz="2000" dirty="0">
                <a:solidFill>
                  <a:srgbClr val="CC0099"/>
                </a:solidFill>
                <a:latin typeface="Comic Sans MS" pitchFamily="66" charset="0"/>
                <a:ea typeface="楷体" pitchFamily="49" charset="-122"/>
              </a:rPr>
              <a:t>①</a:t>
            </a:r>
            <a:endParaRPr lang="zh-CN" altLang="en-US" sz="2000" dirty="0">
              <a:solidFill>
                <a:srgbClr val="CC0099"/>
              </a:solidFill>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80">
                                          <p:stCondLst>
                                            <p:cond delay="0"/>
                                          </p:stCondLst>
                                        </p:cTn>
                                        <p:tgtEl>
                                          <p:spTgt spid="22"/>
                                        </p:tgtEl>
                                      </p:cBhvr>
                                    </p:animEffect>
                                    <p:anim calcmode="lin" valueType="num">
                                      <p:cBhvr>
                                        <p:cTn id="8"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13" dur="26">
                                          <p:stCondLst>
                                            <p:cond delay="650"/>
                                          </p:stCondLst>
                                        </p:cTn>
                                        <p:tgtEl>
                                          <p:spTgt spid="22"/>
                                        </p:tgtEl>
                                      </p:cBhvr>
                                      <p:to x="100000" y="60000"/>
                                    </p:animScale>
                                    <p:animScale>
                                      <p:cBhvr>
                                        <p:cTn id="14" dur="166" decel="50000">
                                          <p:stCondLst>
                                            <p:cond delay="676"/>
                                          </p:stCondLst>
                                        </p:cTn>
                                        <p:tgtEl>
                                          <p:spTgt spid="22"/>
                                        </p:tgtEl>
                                      </p:cBhvr>
                                      <p:to x="100000" y="100000"/>
                                    </p:animScale>
                                    <p:animScale>
                                      <p:cBhvr>
                                        <p:cTn id="15" dur="26">
                                          <p:stCondLst>
                                            <p:cond delay="1312"/>
                                          </p:stCondLst>
                                        </p:cTn>
                                        <p:tgtEl>
                                          <p:spTgt spid="22"/>
                                        </p:tgtEl>
                                      </p:cBhvr>
                                      <p:to x="100000" y="80000"/>
                                    </p:animScale>
                                    <p:animScale>
                                      <p:cBhvr>
                                        <p:cTn id="16" dur="166" decel="50000">
                                          <p:stCondLst>
                                            <p:cond delay="1338"/>
                                          </p:stCondLst>
                                        </p:cTn>
                                        <p:tgtEl>
                                          <p:spTgt spid="22"/>
                                        </p:tgtEl>
                                      </p:cBhvr>
                                      <p:to x="100000" y="100000"/>
                                    </p:animScale>
                                    <p:animScale>
                                      <p:cBhvr>
                                        <p:cTn id="17" dur="26">
                                          <p:stCondLst>
                                            <p:cond delay="1642"/>
                                          </p:stCondLst>
                                        </p:cTn>
                                        <p:tgtEl>
                                          <p:spTgt spid="22"/>
                                        </p:tgtEl>
                                      </p:cBhvr>
                                      <p:to x="100000" y="90000"/>
                                    </p:animScale>
                                    <p:animScale>
                                      <p:cBhvr>
                                        <p:cTn id="18" dur="166" decel="50000">
                                          <p:stCondLst>
                                            <p:cond delay="1668"/>
                                          </p:stCondLst>
                                        </p:cTn>
                                        <p:tgtEl>
                                          <p:spTgt spid="22"/>
                                        </p:tgtEl>
                                      </p:cBhvr>
                                      <p:to x="100000" y="100000"/>
                                    </p:animScale>
                                    <p:animScale>
                                      <p:cBhvr>
                                        <p:cTn id="19" dur="26">
                                          <p:stCondLst>
                                            <p:cond delay="1808"/>
                                          </p:stCondLst>
                                        </p:cTn>
                                        <p:tgtEl>
                                          <p:spTgt spid="22"/>
                                        </p:tgtEl>
                                      </p:cBhvr>
                                      <p:to x="100000" y="95000"/>
                                    </p:animScale>
                                    <p:animScale>
                                      <p:cBhvr>
                                        <p:cTn id="20" dur="166" decel="50000">
                                          <p:stCondLst>
                                            <p:cond delay="1834"/>
                                          </p:stCondLst>
                                        </p:cTn>
                                        <p:tgtEl>
                                          <p:spTgt spid="2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706090"/>
          </a:xfrm>
        </p:spPr>
        <p:txBody>
          <a:bodyPr/>
          <a:lstStyle/>
          <a:p>
            <a:r>
              <a:rPr lang="zh-CN" altLang="en-US" dirty="0">
                <a:solidFill>
                  <a:srgbClr val="FF0000"/>
                </a:solidFill>
              </a:rPr>
              <a:t>例：</a:t>
            </a:r>
            <a:r>
              <a:rPr lang="zh-CN" altLang="en-US" dirty="0"/>
              <a:t>赋值语句的翻译过程</a:t>
            </a:r>
          </a:p>
        </p:txBody>
      </p:sp>
      <p:sp>
        <p:nvSpPr>
          <p:cNvPr id="3" name="内容占位符 2"/>
          <p:cNvSpPr>
            <a:spLocks noGrp="1"/>
          </p:cNvSpPr>
          <p:nvPr>
            <p:ph idx="1"/>
          </p:nvPr>
        </p:nvSpPr>
        <p:spPr>
          <a:xfrm>
            <a:off x="395536" y="908720"/>
            <a:ext cx="8424936" cy="1215135"/>
          </a:xfrm>
        </p:spPr>
        <p:txBody>
          <a:bodyPr>
            <a:noAutofit/>
          </a:bodyPr>
          <a:lstStyle/>
          <a:p>
            <a:r>
              <a:rPr lang="zh-CN" altLang="en-US" sz="2600" dirty="0"/>
              <a:t>试分析赋值语句</a:t>
            </a:r>
            <a:r>
              <a:rPr lang="en-US" altLang="zh-CN" sz="2600" dirty="0"/>
              <a:t>X:=-B*(C+D)</a:t>
            </a:r>
            <a:r>
              <a:rPr lang="zh-CN" altLang="en-US" sz="2600" dirty="0"/>
              <a:t>的语法制导翻译过程。</a:t>
            </a:r>
            <a:endParaRPr lang="en-US" altLang="zh-CN" sz="2600" dirty="0"/>
          </a:p>
          <a:p>
            <a:pPr lvl="1"/>
            <a:r>
              <a:rPr lang="zh-CN" altLang="en-US" dirty="0"/>
              <a:t>赋值语句的</a:t>
            </a:r>
            <a:r>
              <a:rPr lang="zh-CN" altLang="en-US" dirty="0">
                <a:solidFill>
                  <a:srgbClr val="FF0000"/>
                </a:solidFill>
              </a:rPr>
              <a:t>归约</a:t>
            </a:r>
            <a:r>
              <a:rPr lang="zh-CN" altLang="en-US" dirty="0"/>
              <a:t>和</a:t>
            </a:r>
            <a:r>
              <a:rPr lang="zh-CN" altLang="en-US" dirty="0">
                <a:solidFill>
                  <a:srgbClr val="FF0000"/>
                </a:solidFill>
              </a:rPr>
              <a:t>语法制导翻译过程</a:t>
            </a:r>
            <a:r>
              <a:rPr lang="zh-CN" altLang="en-US" dirty="0"/>
              <a:t>如下图和下表所示。</a:t>
            </a:r>
          </a:p>
        </p:txBody>
      </p:sp>
      <p:grpSp>
        <p:nvGrpSpPr>
          <p:cNvPr id="68" name="组合 67"/>
          <p:cNvGrpSpPr/>
          <p:nvPr/>
        </p:nvGrpSpPr>
        <p:grpSpPr>
          <a:xfrm>
            <a:off x="1259632" y="2420888"/>
            <a:ext cx="6912768" cy="3672408"/>
            <a:chOff x="1259632" y="2132856"/>
            <a:chExt cx="6912768" cy="3672408"/>
          </a:xfrm>
        </p:grpSpPr>
        <p:sp>
          <p:nvSpPr>
            <p:cNvPr id="6" name="矩形 5"/>
            <p:cNvSpPr/>
            <p:nvPr/>
          </p:nvSpPr>
          <p:spPr>
            <a:xfrm>
              <a:off x="3995936" y="2132856"/>
              <a:ext cx="504056" cy="36004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33CC"/>
                  </a:solidFill>
                </a:rPr>
                <a:t>S</a:t>
              </a:r>
              <a:endParaRPr lang="zh-CN" altLang="en-US" sz="2000" dirty="0">
                <a:solidFill>
                  <a:srgbClr val="0033CC"/>
                </a:solidFill>
              </a:endParaRPr>
            </a:p>
          </p:txBody>
        </p:sp>
        <p:sp>
          <p:nvSpPr>
            <p:cNvPr id="7" name="矩形 6"/>
            <p:cNvSpPr/>
            <p:nvPr/>
          </p:nvSpPr>
          <p:spPr>
            <a:xfrm>
              <a:off x="6804248" y="5373216"/>
              <a:ext cx="504056" cy="36004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33CC"/>
                  </a:solidFill>
                </a:rPr>
                <a:t>D</a:t>
              </a:r>
              <a:endParaRPr lang="zh-CN" altLang="en-US" sz="2000" dirty="0">
                <a:solidFill>
                  <a:srgbClr val="0033CC"/>
                </a:solidFill>
              </a:endParaRPr>
            </a:p>
          </p:txBody>
        </p:sp>
        <p:sp>
          <p:nvSpPr>
            <p:cNvPr id="8" name="矩形 7"/>
            <p:cNvSpPr/>
            <p:nvPr/>
          </p:nvSpPr>
          <p:spPr>
            <a:xfrm>
              <a:off x="5508104" y="5373216"/>
              <a:ext cx="504056" cy="36004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33CC"/>
                  </a:solidFill>
                </a:rPr>
                <a:t>C</a:t>
              </a:r>
              <a:endParaRPr lang="zh-CN" altLang="en-US" sz="2000" dirty="0">
                <a:solidFill>
                  <a:srgbClr val="0033CC"/>
                </a:solidFill>
              </a:endParaRPr>
            </a:p>
          </p:txBody>
        </p:sp>
        <p:sp>
          <p:nvSpPr>
            <p:cNvPr id="9" name="矩形 8"/>
            <p:cNvSpPr/>
            <p:nvPr/>
          </p:nvSpPr>
          <p:spPr>
            <a:xfrm>
              <a:off x="6156176" y="5373216"/>
              <a:ext cx="504056" cy="36004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33CC"/>
                  </a:solidFill>
                </a:rPr>
                <a:t>+</a:t>
              </a:r>
              <a:endParaRPr lang="zh-CN" altLang="en-US" sz="2000" dirty="0">
                <a:solidFill>
                  <a:srgbClr val="0033CC"/>
                </a:solidFill>
              </a:endParaRPr>
            </a:p>
          </p:txBody>
        </p:sp>
        <p:sp>
          <p:nvSpPr>
            <p:cNvPr id="10" name="矩形 9"/>
            <p:cNvSpPr/>
            <p:nvPr/>
          </p:nvSpPr>
          <p:spPr>
            <a:xfrm>
              <a:off x="4716016" y="5373216"/>
              <a:ext cx="504056" cy="36004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33CC"/>
                  </a:solidFill>
                </a:rPr>
                <a:t>(</a:t>
              </a:r>
              <a:endParaRPr lang="zh-CN" altLang="en-US" sz="2000" dirty="0">
                <a:solidFill>
                  <a:srgbClr val="0033CC"/>
                </a:solidFill>
              </a:endParaRPr>
            </a:p>
          </p:txBody>
        </p:sp>
        <p:sp>
          <p:nvSpPr>
            <p:cNvPr id="11" name="矩形 10"/>
            <p:cNvSpPr/>
            <p:nvPr/>
          </p:nvSpPr>
          <p:spPr>
            <a:xfrm>
              <a:off x="4139952" y="5445224"/>
              <a:ext cx="504056" cy="36004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33CC"/>
                  </a:solidFill>
                </a:rPr>
                <a:t>*</a:t>
              </a:r>
              <a:endParaRPr lang="zh-CN" altLang="en-US" sz="2000" dirty="0">
                <a:solidFill>
                  <a:srgbClr val="0033CC"/>
                </a:solidFill>
              </a:endParaRPr>
            </a:p>
          </p:txBody>
        </p:sp>
        <p:sp>
          <p:nvSpPr>
            <p:cNvPr id="12" name="矩形 11"/>
            <p:cNvSpPr/>
            <p:nvPr/>
          </p:nvSpPr>
          <p:spPr>
            <a:xfrm>
              <a:off x="3203848" y="5373216"/>
              <a:ext cx="504056" cy="36004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33CC"/>
                  </a:solidFill>
                </a:rPr>
                <a:t>B</a:t>
              </a:r>
              <a:endParaRPr lang="zh-CN" altLang="en-US" sz="2000" dirty="0">
                <a:solidFill>
                  <a:srgbClr val="0033CC"/>
                </a:solidFill>
              </a:endParaRPr>
            </a:p>
          </p:txBody>
        </p:sp>
        <p:sp>
          <p:nvSpPr>
            <p:cNvPr id="13" name="矩形 12"/>
            <p:cNvSpPr/>
            <p:nvPr/>
          </p:nvSpPr>
          <p:spPr>
            <a:xfrm>
              <a:off x="2339752" y="5373216"/>
              <a:ext cx="504056" cy="36004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33CC"/>
                  </a:solidFill>
                </a:rPr>
                <a:t>-</a:t>
              </a:r>
              <a:endParaRPr lang="zh-CN" altLang="en-US" sz="2000" dirty="0">
                <a:solidFill>
                  <a:srgbClr val="0033CC"/>
                </a:solidFill>
              </a:endParaRPr>
            </a:p>
          </p:txBody>
        </p:sp>
        <p:sp>
          <p:nvSpPr>
            <p:cNvPr id="14" name="矩形 13"/>
            <p:cNvSpPr/>
            <p:nvPr/>
          </p:nvSpPr>
          <p:spPr>
            <a:xfrm>
              <a:off x="1763688" y="5373216"/>
              <a:ext cx="504056" cy="36004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33CC"/>
                  </a:solidFill>
                </a:rPr>
                <a:t>:=</a:t>
              </a:r>
              <a:endParaRPr lang="zh-CN" altLang="en-US" sz="2000" dirty="0">
                <a:solidFill>
                  <a:srgbClr val="0033CC"/>
                </a:solidFill>
              </a:endParaRPr>
            </a:p>
          </p:txBody>
        </p:sp>
        <p:sp>
          <p:nvSpPr>
            <p:cNvPr id="15" name="矩形 14"/>
            <p:cNvSpPr/>
            <p:nvPr/>
          </p:nvSpPr>
          <p:spPr>
            <a:xfrm>
              <a:off x="1259632" y="5373216"/>
              <a:ext cx="504056" cy="36004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33CC"/>
                  </a:solidFill>
                </a:rPr>
                <a:t>X</a:t>
              </a:r>
              <a:endParaRPr lang="zh-CN" altLang="en-US" sz="2000" dirty="0">
                <a:solidFill>
                  <a:srgbClr val="0033CC"/>
                </a:solidFill>
              </a:endParaRPr>
            </a:p>
          </p:txBody>
        </p:sp>
        <p:sp>
          <p:nvSpPr>
            <p:cNvPr id="16" name="矩形 15"/>
            <p:cNvSpPr/>
            <p:nvPr/>
          </p:nvSpPr>
          <p:spPr>
            <a:xfrm>
              <a:off x="7668344" y="5373216"/>
              <a:ext cx="504056" cy="36004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33CC"/>
                  </a:solidFill>
                </a:rPr>
                <a:t>)</a:t>
              </a:r>
              <a:endParaRPr lang="zh-CN" altLang="en-US" sz="2000" dirty="0">
                <a:solidFill>
                  <a:srgbClr val="0033CC"/>
                </a:solidFill>
              </a:endParaRPr>
            </a:p>
          </p:txBody>
        </p:sp>
        <p:cxnSp>
          <p:nvCxnSpPr>
            <p:cNvPr id="18" name="直接连接符 17"/>
            <p:cNvCxnSpPr>
              <a:stCxn id="6" idx="1"/>
            </p:cNvCxnSpPr>
            <p:nvPr/>
          </p:nvCxnSpPr>
          <p:spPr>
            <a:xfrm flipH="1">
              <a:off x="1475656" y="2312876"/>
              <a:ext cx="2520280" cy="468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475656" y="2780928"/>
              <a:ext cx="0" cy="24482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979712" y="2492896"/>
              <a:ext cx="2016224"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979712" y="3140968"/>
              <a:ext cx="0" cy="2088232"/>
            </a:xfrm>
            <a:prstGeom prst="line">
              <a:avLst/>
            </a:prstGeom>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5508104" y="4725144"/>
              <a:ext cx="504056" cy="36004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33CC"/>
                  </a:solidFill>
                </a:rPr>
                <a:t>E</a:t>
              </a:r>
              <a:endParaRPr lang="zh-CN" altLang="en-US" sz="2000" dirty="0">
                <a:solidFill>
                  <a:srgbClr val="0033CC"/>
                </a:solidFill>
              </a:endParaRPr>
            </a:p>
          </p:txBody>
        </p:sp>
        <p:sp>
          <p:nvSpPr>
            <p:cNvPr id="27" name="矩形 26"/>
            <p:cNvSpPr/>
            <p:nvPr/>
          </p:nvSpPr>
          <p:spPr>
            <a:xfrm>
              <a:off x="4139952" y="2852936"/>
              <a:ext cx="504056" cy="36004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33CC"/>
                  </a:solidFill>
                </a:rPr>
                <a:t>E</a:t>
              </a:r>
              <a:endParaRPr lang="zh-CN" altLang="en-US" sz="2000" dirty="0">
                <a:solidFill>
                  <a:srgbClr val="0033CC"/>
                </a:solidFill>
              </a:endParaRPr>
            </a:p>
          </p:txBody>
        </p:sp>
        <p:sp>
          <p:nvSpPr>
            <p:cNvPr id="28" name="矩形 27"/>
            <p:cNvSpPr/>
            <p:nvPr/>
          </p:nvSpPr>
          <p:spPr>
            <a:xfrm>
              <a:off x="2627784" y="4077072"/>
              <a:ext cx="504056" cy="36004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33CC"/>
                  </a:solidFill>
                </a:rPr>
                <a:t>E</a:t>
              </a:r>
              <a:endParaRPr lang="zh-CN" altLang="en-US" sz="2000" dirty="0">
                <a:solidFill>
                  <a:srgbClr val="0033CC"/>
                </a:solidFill>
              </a:endParaRPr>
            </a:p>
          </p:txBody>
        </p:sp>
        <p:sp>
          <p:nvSpPr>
            <p:cNvPr id="29" name="矩形 28"/>
            <p:cNvSpPr/>
            <p:nvPr/>
          </p:nvSpPr>
          <p:spPr>
            <a:xfrm>
              <a:off x="3203848" y="4725144"/>
              <a:ext cx="504056" cy="36004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33CC"/>
                  </a:solidFill>
                </a:rPr>
                <a:t>E</a:t>
              </a:r>
              <a:endParaRPr lang="zh-CN" altLang="en-US" sz="2000" dirty="0">
                <a:solidFill>
                  <a:srgbClr val="0033CC"/>
                </a:solidFill>
              </a:endParaRPr>
            </a:p>
          </p:txBody>
        </p:sp>
        <p:sp>
          <p:nvSpPr>
            <p:cNvPr id="30" name="矩形 29"/>
            <p:cNvSpPr/>
            <p:nvPr/>
          </p:nvSpPr>
          <p:spPr>
            <a:xfrm>
              <a:off x="6156176" y="4077072"/>
              <a:ext cx="504056" cy="36004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33CC"/>
                  </a:solidFill>
                </a:rPr>
                <a:t>E</a:t>
              </a:r>
              <a:endParaRPr lang="zh-CN" altLang="en-US" sz="2000" dirty="0">
                <a:solidFill>
                  <a:srgbClr val="0033CC"/>
                </a:solidFill>
              </a:endParaRPr>
            </a:p>
          </p:txBody>
        </p:sp>
        <p:sp>
          <p:nvSpPr>
            <p:cNvPr id="31" name="矩形 30"/>
            <p:cNvSpPr/>
            <p:nvPr/>
          </p:nvSpPr>
          <p:spPr>
            <a:xfrm>
              <a:off x="6804248" y="4725144"/>
              <a:ext cx="504056" cy="36004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33CC"/>
                  </a:solidFill>
                </a:rPr>
                <a:t>E</a:t>
              </a:r>
              <a:endParaRPr lang="zh-CN" altLang="en-US" sz="2000" dirty="0">
                <a:solidFill>
                  <a:srgbClr val="0033CC"/>
                </a:solidFill>
              </a:endParaRPr>
            </a:p>
          </p:txBody>
        </p:sp>
        <p:sp>
          <p:nvSpPr>
            <p:cNvPr id="32" name="矩形 31"/>
            <p:cNvSpPr/>
            <p:nvPr/>
          </p:nvSpPr>
          <p:spPr>
            <a:xfrm>
              <a:off x="6156176" y="3356992"/>
              <a:ext cx="504056" cy="36004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33CC"/>
                  </a:solidFill>
                </a:rPr>
                <a:t>E</a:t>
              </a:r>
              <a:endParaRPr lang="zh-CN" altLang="en-US" sz="2000" dirty="0">
                <a:solidFill>
                  <a:srgbClr val="0033CC"/>
                </a:solidFill>
              </a:endParaRPr>
            </a:p>
          </p:txBody>
        </p:sp>
        <p:cxnSp>
          <p:nvCxnSpPr>
            <p:cNvPr id="34" name="直接连接符 33"/>
            <p:cNvCxnSpPr>
              <a:stCxn id="28" idx="2"/>
              <a:endCxn id="13" idx="0"/>
            </p:cNvCxnSpPr>
            <p:nvPr/>
          </p:nvCxnSpPr>
          <p:spPr>
            <a:xfrm flipH="1">
              <a:off x="2591780" y="4437112"/>
              <a:ext cx="288032" cy="936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28" idx="2"/>
              <a:endCxn id="29" idx="0"/>
            </p:cNvCxnSpPr>
            <p:nvPr/>
          </p:nvCxnSpPr>
          <p:spPr>
            <a:xfrm>
              <a:off x="2879812" y="4437112"/>
              <a:ext cx="576064" cy="288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29" idx="2"/>
              <a:endCxn id="12" idx="0"/>
            </p:cNvCxnSpPr>
            <p:nvPr/>
          </p:nvCxnSpPr>
          <p:spPr>
            <a:xfrm>
              <a:off x="3455876" y="5085184"/>
              <a:ext cx="0" cy="288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6" idx="2"/>
              <a:endCxn id="27" idx="0"/>
            </p:cNvCxnSpPr>
            <p:nvPr/>
          </p:nvCxnSpPr>
          <p:spPr>
            <a:xfrm>
              <a:off x="4247964" y="2492896"/>
              <a:ext cx="144016"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27" idx="2"/>
              <a:endCxn id="28" idx="0"/>
            </p:cNvCxnSpPr>
            <p:nvPr/>
          </p:nvCxnSpPr>
          <p:spPr>
            <a:xfrm flipH="1">
              <a:off x="2879812" y="3212976"/>
              <a:ext cx="1512168"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27" idx="2"/>
              <a:endCxn id="32" idx="1"/>
            </p:cNvCxnSpPr>
            <p:nvPr/>
          </p:nvCxnSpPr>
          <p:spPr>
            <a:xfrm>
              <a:off x="4391980" y="3212976"/>
              <a:ext cx="1764196" cy="324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32" idx="2"/>
              <a:endCxn id="30" idx="0"/>
            </p:cNvCxnSpPr>
            <p:nvPr/>
          </p:nvCxnSpPr>
          <p:spPr>
            <a:xfrm>
              <a:off x="6408204" y="3717032"/>
              <a:ext cx="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a:off x="5004048" y="3717032"/>
              <a:ext cx="1152128"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004048" y="4293096"/>
              <a:ext cx="0" cy="936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6660232" y="3717032"/>
              <a:ext cx="1224136"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7884368" y="4293096"/>
              <a:ext cx="0"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30" idx="2"/>
              <a:endCxn id="26" idx="0"/>
            </p:cNvCxnSpPr>
            <p:nvPr/>
          </p:nvCxnSpPr>
          <p:spPr>
            <a:xfrm flipH="1">
              <a:off x="5760132" y="4437112"/>
              <a:ext cx="648072" cy="288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30" idx="2"/>
              <a:endCxn id="31" idx="0"/>
            </p:cNvCxnSpPr>
            <p:nvPr/>
          </p:nvCxnSpPr>
          <p:spPr>
            <a:xfrm>
              <a:off x="6408204" y="4437112"/>
              <a:ext cx="648072" cy="288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30" idx="2"/>
              <a:endCxn id="9" idx="0"/>
            </p:cNvCxnSpPr>
            <p:nvPr/>
          </p:nvCxnSpPr>
          <p:spPr>
            <a:xfrm>
              <a:off x="6408204" y="4437112"/>
              <a:ext cx="0" cy="936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26" idx="2"/>
              <a:endCxn id="8" idx="0"/>
            </p:cNvCxnSpPr>
            <p:nvPr/>
          </p:nvCxnSpPr>
          <p:spPr>
            <a:xfrm>
              <a:off x="5760132" y="5085184"/>
              <a:ext cx="0" cy="288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31" idx="2"/>
              <a:endCxn id="7" idx="0"/>
            </p:cNvCxnSpPr>
            <p:nvPr/>
          </p:nvCxnSpPr>
          <p:spPr>
            <a:xfrm>
              <a:off x="7056276" y="5085184"/>
              <a:ext cx="0" cy="288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27" idx="2"/>
              <a:endCxn id="11" idx="0"/>
            </p:cNvCxnSpPr>
            <p:nvPr/>
          </p:nvCxnSpPr>
          <p:spPr>
            <a:xfrm>
              <a:off x="4391980" y="3212976"/>
              <a:ext cx="0" cy="223224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2" name="组合 71"/>
          <p:cNvGrpSpPr/>
          <p:nvPr/>
        </p:nvGrpSpPr>
        <p:grpSpPr>
          <a:xfrm>
            <a:off x="4427984" y="2492896"/>
            <a:ext cx="504056" cy="360040"/>
            <a:chOff x="6891246" y="2276872"/>
            <a:chExt cx="504056" cy="360040"/>
          </a:xfrm>
        </p:grpSpPr>
        <p:sp>
          <p:nvSpPr>
            <p:cNvPr id="69" name="椭圆 68"/>
            <p:cNvSpPr/>
            <p:nvPr/>
          </p:nvSpPr>
          <p:spPr>
            <a:xfrm>
              <a:off x="6948264" y="2276872"/>
              <a:ext cx="360000" cy="360000"/>
            </a:xfrm>
            <a:prstGeom prst="ellipse">
              <a:avLst/>
            </a:prstGeom>
            <a:solidFill>
              <a:srgbClr val="C0000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6891246" y="2276872"/>
              <a:ext cx="504056" cy="36004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33CC"/>
                  </a:solidFill>
                </a:rPr>
                <a:t>8</a:t>
              </a:r>
              <a:endParaRPr lang="zh-CN" altLang="en-US" sz="2400" dirty="0">
                <a:solidFill>
                  <a:srgbClr val="0033CC"/>
                </a:solidFill>
              </a:endParaRPr>
            </a:p>
          </p:txBody>
        </p:sp>
      </p:grpSp>
      <p:grpSp>
        <p:nvGrpSpPr>
          <p:cNvPr id="73" name="组合 72"/>
          <p:cNvGrpSpPr/>
          <p:nvPr/>
        </p:nvGrpSpPr>
        <p:grpSpPr>
          <a:xfrm>
            <a:off x="4355976" y="3501008"/>
            <a:ext cx="504056" cy="360040"/>
            <a:chOff x="6891246" y="2276872"/>
            <a:chExt cx="504056" cy="360040"/>
          </a:xfrm>
        </p:grpSpPr>
        <p:sp>
          <p:nvSpPr>
            <p:cNvPr id="74" name="椭圆 73"/>
            <p:cNvSpPr/>
            <p:nvPr/>
          </p:nvSpPr>
          <p:spPr>
            <a:xfrm>
              <a:off x="6948264" y="2276872"/>
              <a:ext cx="360000" cy="360000"/>
            </a:xfrm>
            <a:prstGeom prst="ellipse">
              <a:avLst/>
            </a:prstGeom>
            <a:solidFill>
              <a:srgbClr val="C0000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6891246" y="2276872"/>
              <a:ext cx="504056" cy="36004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33CC"/>
                  </a:solidFill>
                </a:rPr>
                <a:t>7</a:t>
              </a:r>
              <a:endParaRPr lang="zh-CN" altLang="en-US" sz="2400" dirty="0">
                <a:solidFill>
                  <a:srgbClr val="0033CC"/>
                </a:solidFill>
              </a:endParaRPr>
            </a:p>
          </p:txBody>
        </p:sp>
      </p:grpSp>
      <p:grpSp>
        <p:nvGrpSpPr>
          <p:cNvPr id="76" name="组合 75"/>
          <p:cNvGrpSpPr/>
          <p:nvPr/>
        </p:nvGrpSpPr>
        <p:grpSpPr>
          <a:xfrm>
            <a:off x="6516216" y="3645024"/>
            <a:ext cx="504056" cy="360040"/>
            <a:chOff x="6891246" y="2276872"/>
            <a:chExt cx="504056" cy="360040"/>
          </a:xfrm>
        </p:grpSpPr>
        <p:sp>
          <p:nvSpPr>
            <p:cNvPr id="77" name="椭圆 76"/>
            <p:cNvSpPr/>
            <p:nvPr/>
          </p:nvSpPr>
          <p:spPr>
            <a:xfrm>
              <a:off x="6948264" y="2276872"/>
              <a:ext cx="360000" cy="360000"/>
            </a:xfrm>
            <a:prstGeom prst="ellipse">
              <a:avLst/>
            </a:prstGeom>
            <a:solidFill>
              <a:srgbClr val="C0000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6891246" y="2276872"/>
              <a:ext cx="504056" cy="36004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33CC"/>
                  </a:solidFill>
                </a:rPr>
                <a:t>6</a:t>
              </a:r>
              <a:endParaRPr lang="zh-CN" altLang="en-US" sz="2400" dirty="0">
                <a:solidFill>
                  <a:srgbClr val="0033CC"/>
                </a:solidFill>
              </a:endParaRPr>
            </a:p>
          </p:txBody>
        </p:sp>
      </p:grpSp>
      <p:grpSp>
        <p:nvGrpSpPr>
          <p:cNvPr id="79" name="组合 78"/>
          <p:cNvGrpSpPr/>
          <p:nvPr/>
        </p:nvGrpSpPr>
        <p:grpSpPr>
          <a:xfrm>
            <a:off x="6300192" y="4725144"/>
            <a:ext cx="504056" cy="360040"/>
            <a:chOff x="6891246" y="2276872"/>
            <a:chExt cx="504056" cy="360040"/>
          </a:xfrm>
        </p:grpSpPr>
        <p:sp>
          <p:nvSpPr>
            <p:cNvPr id="80" name="椭圆 79"/>
            <p:cNvSpPr/>
            <p:nvPr/>
          </p:nvSpPr>
          <p:spPr>
            <a:xfrm>
              <a:off x="6948264" y="2276872"/>
              <a:ext cx="360000" cy="360000"/>
            </a:xfrm>
            <a:prstGeom prst="ellipse">
              <a:avLst/>
            </a:prstGeom>
            <a:solidFill>
              <a:srgbClr val="C0000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6891246" y="2276872"/>
              <a:ext cx="504056" cy="36004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33CC"/>
                  </a:solidFill>
                </a:rPr>
                <a:t>5</a:t>
              </a:r>
              <a:endParaRPr lang="zh-CN" altLang="en-US" sz="2400" dirty="0">
                <a:solidFill>
                  <a:srgbClr val="0033CC"/>
                </a:solidFill>
              </a:endParaRPr>
            </a:p>
          </p:txBody>
        </p:sp>
      </p:grpSp>
      <p:grpSp>
        <p:nvGrpSpPr>
          <p:cNvPr id="82" name="组合 81"/>
          <p:cNvGrpSpPr/>
          <p:nvPr/>
        </p:nvGrpSpPr>
        <p:grpSpPr>
          <a:xfrm>
            <a:off x="7020272" y="5301208"/>
            <a:ext cx="504056" cy="360040"/>
            <a:chOff x="6891246" y="2276872"/>
            <a:chExt cx="504056" cy="360040"/>
          </a:xfrm>
        </p:grpSpPr>
        <p:sp>
          <p:nvSpPr>
            <p:cNvPr id="83" name="椭圆 82"/>
            <p:cNvSpPr/>
            <p:nvPr/>
          </p:nvSpPr>
          <p:spPr>
            <a:xfrm>
              <a:off x="6948264" y="2276872"/>
              <a:ext cx="360000" cy="360000"/>
            </a:xfrm>
            <a:prstGeom prst="ellipse">
              <a:avLst/>
            </a:prstGeom>
            <a:solidFill>
              <a:srgbClr val="C0000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p:cNvSpPr/>
            <p:nvPr/>
          </p:nvSpPr>
          <p:spPr>
            <a:xfrm>
              <a:off x="6891246" y="2276872"/>
              <a:ext cx="504056" cy="36004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33CC"/>
                  </a:solidFill>
                </a:rPr>
                <a:t>4</a:t>
              </a:r>
              <a:endParaRPr lang="zh-CN" altLang="en-US" sz="2400" dirty="0">
                <a:solidFill>
                  <a:srgbClr val="0033CC"/>
                </a:solidFill>
              </a:endParaRPr>
            </a:p>
          </p:txBody>
        </p:sp>
      </p:grpSp>
      <p:grpSp>
        <p:nvGrpSpPr>
          <p:cNvPr id="85" name="组合 84"/>
          <p:cNvGrpSpPr/>
          <p:nvPr/>
        </p:nvGrpSpPr>
        <p:grpSpPr>
          <a:xfrm>
            <a:off x="5724128" y="5301208"/>
            <a:ext cx="504056" cy="360040"/>
            <a:chOff x="6891246" y="2276872"/>
            <a:chExt cx="504056" cy="360040"/>
          </a:xfrm>
        </p:grpSpPr>
        <p:sp>
          <p:nvSpPr>
            <p:cNvPr id="86" name="椭圆 85"/>
            <p:cNvSpPr/>
            <p:nvPr/>
          </p:nvSpPr>
          <p:spPr>
            <a:xfrm>
              <a:off x="6948264" y="2276872"/>
              <a:ext cx="360000" cy="360000"/>
            </a:xfrm>
            <a:prstGeom prst="ellipse">
              <a:avLst/>
            </a:prstGeom>
            <a:solidFill>
              <a:srgbClr val="C0000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6891246" y="2276872"/>
              <a:ext cx="504056" cy="36004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33CC"/>
                  </a:solidFill>
                </a:rPr>
                <a:t>3</a:t>
              </a:r>
              <a:endParaRPr lang="zh-CN" altLang="en-US" sz="2400" dirty="0">
                <a:solidFill>
                  <a:srgbClr val="0033CC"/>
                </a:solidFill>
              </a:endParaRPr>
            </a:p>
          </p:txBody>
        </p:sp>
      </p:grpSp>
      <p:grpSp>
        <p:nvGrpSpPr>
          <p:cNvPr id="88" name="组合 87"/>
          <p:cNvGrpSpPr/>
          <p:nvPr/>
        </p:nvGrpSpPr>
        <p:grpSpPr>
          <a:xfrm>
            <a:off x="3059832" y="4437112"/>
            <a:ext cx="504056" cy="360040"/>
            <a:chOff x="6891246" y="2276872"/>
            <a:chExt cx="504056" cy="360040"/>
          </a:xfrm>
        </p:grpSpPr>
        <p:sp>
          <p:nvSpPr>
            <p:cNvPr id="89" name="椭圆 88"/>
            <p:cNvSpPr/>
            <p:nvPr/>
          </p:nvSpPr>
          <p:spPr>
            <a:xfrm>
              <a:off x="6948264" y="2276872"/>
              <a:ext cx="360000" cy="360000"/>
            </a:xfrm>
            <a:prstGeom prst="ellipse">
              <a:avLst/>
            </a:prstGeom>
            <a:solidFill>
              <a:srgbClr val="C0000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p:nvSpPr>
          <p:spPr>
            <a:xfrm>
              <a:off x="6891246" y="2276872"/>
              <a:ext cx="504056" cy="36004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33CC"/>
                  </a:solidFill>
                </a:rPr>
                <a:t>2</a:t>
              </a:r>
              <a:endParaRPr lang="zh-CN" altLang="en-US" sz="2400" dirty="0">
                <a:solidFill>
                  <a:srgbClr val="0033CC"/>
                </a:solidFill>
              </a:endParaRPr>
            </a:p>
          </p:txBody>
        </p:sp>
      </p:grpSp>
      <p:grpSp>
        <p:nvGrpSpPr>
          <p:cNvPr id="91" name="组合 90"/>
          <p:cNvGrpSpPr/>
          <p:nvPr/>
        </p:nvGrpSpPr>
        <p:grpSpPr>
          <a:xfrm>
            <a:off x="3491880" y="5373216"/>
            <a:ext cx="504056" cy="360040"/>
            <a:chOff x="6891246" y="2276872"/>
            <a:chExt cx="504056" cy="360040"/>
          </a:xfrm>
        </p:grpSpPr>
        <p:sp>
          <p:nvSpPr>
            <p:cNvPr id="92" name="椭圆 91"/>
            <p:cNvSpPr/>
            <p:nvPr/>
          </p:nvSpPr>
          <p:spPr>
            <a:xfrm>
              <a:off x="6948264" y="2276872"/>
              <a:ext cx="360000" cy="360000"/>
            </a:xfrm>
            <a:prstGeom prst="ellipse">
              <a:avLst/>
            </a:prstGeom>
            <a:solidFill>
              <a:srgbClr val="C0000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p:cNvSpPr/>
            <p:nvPr/>
          </p:nvSpPr>
          <p:spPr>
            <a:xfrm>
              <a:off x="6891246" y="2276872"/>
              <a:ext cx="504056" cy="36004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33CC"/>
                  </a:solidFill>
                </a:rPr>
                <a:t>1</a:t>
              </a:r>
              <a:endParaRPr lang="zh-CN" altLang="en-US" sz="2400" dirty="0">
                <a:solidFill>
                  <a:srgbClr val="0033CC"/>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blinds(horizontal)">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8"/>
                                        </p:tgtEl>
                                        <p:attrNameLst>
                                          <p:attrName>style.visibility</p:attrName>
                                        </p:attrNameLst>
                                      </p:cBhvr>
                                      <p:to>
                                        <p:strVal val="visible"/>
                                      </p:to>
                                    </p:set>
                                    <p:animEffect transition="in" filter="blinds(horizontal)">
                                      <p:cBhvr>
                                        <p:cTn id="12" dur="500"/>
                                        <p:tgtEl>
                                          <p:spTgt spid="8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5"/>
                                        </p:tgtEl>
                                        <p:attrNameLst>
                                          <p:attrName>style.visibility</p:attrName>
                                        </p:attrNameLst>
                                      </p:cBhvr>
                                      <p:to>
                                        <p:strVal val="visible"/>
                                      </p:to>
                                    </p:set>
                                    <p:animEffect transition="in" filter="blinds(horizontal)">
                                      <p:cBhvr>
                                        <p:cTn id="17" dur="500"/>
                                        <p:tgtEl>
                                          <p:spTgt spid="8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2"/>
                                        </p:tgtEl>
                                        <p:attrNameLst>
                                          <p:attrName>style.visibility</p:attrName>
                                        </p:attrNameLst>
                                      </p:cBhvr>
                                      <p:to>
                                        <p:strVal val="visible"/>
                                      </p:to>
                                    </p:set>
                                    <p:animEffect transition="in" filter="blinds(horizontal)">
                                      <p:cBhvr>
                                        <p:cTn id="22" dur="500"/>
                                        <p:tgtEl>
                                          <p:spTgt spid="8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blinds(horizontal)">
                                      <p:cBhvr>
                                        <p:cTn id="27" dur="500"/>
                                        <p:tgtEl>
                                          <p:spTgt spid="7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6"/>
                                        </p:tgtEl>
                                        <p:attrNameLst>
                                          <p:attrName>style.visibility</p:attrName>
                                        </p:attrNameLst>
                                      </p:cBhvr>
                                      <p:to>
                                        <p:strVal val="visible"/>
                                      </p:to>
                                    </p:set>
                                    <p:animEffect transition="in" filter="blinds(horizontal)">
                                      <p:cBhvr>
                                        <p:cTn id="32" dur="500"/>
                                        <p:tgtEl>
                                          <p:spTgt spid="7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3"/>
                                        </p:tgtEl>
                                        <p:attrNameLst>
                                          <p:attrName>style.visibility</p:attrName>
                                        </p:attrNameLst>
                                      </p:cBhvr>
                                      <p:to>
                                        <p:strVal val="visible"/>
                                      </p:to>
                                    </p:set>
                                    <p:animEffect transition="in" filter="blinds(horizontal)">
                                      <p:cBhvr>
                                        <p:cTn id="37" dur="500"/>
                                        <p:tgtEl>
                                          <p:spTgt spid="7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2"/>
                                        </p:tgtEl>
                                        <p:attrNameLst>
                                          <p:attrName>style.visibility</p:attrName>
                                        </p:attrNameLst>
                                      </p:cBhvr>
                                      <p:to>
                                        <p:strVal val="visible"/>
                                      </p:to>
                                    </p:set>
                                    <p:animEffect transition="in" filter="blinds(horizontal)">
                                      <p:cBhvr>
                                        <p:cTn id="42"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4082"/>
          </a:xfrm>
        </p:spPr>
        <p:txBody>
          <a:bodyPr>
            <a:normAutofit fontScale="90000"/>
          </a:bodyPr>
          <a:lstStyle/>
          <a:p>
            <a:r>
              <a:rPr lang="en-US" altLang="zh-CN" dirty="0"/>
              <a:t>7.3.2</a:t>
            </a:r>
            <a:r>
              <a:rPr lang="zh-CN" altLang="en-US" dirty="0"/>
              <a:t>、数组元素的引用</a:t>
            </a:r>
          </a:p>
        </p:txBody>
      </p:sp>
      <p:sp>
        <p:nvSpPr>
          <p:cNvPr id="3" name="内容占位符 2"/>
          <p:cNvSpPr>
            <a:spLocks noGrp="1"/>
          </p:cNvSpPr>
          <p:nvPr>
            <p:ph idx="1"/>
          </p:nvPr>
        </p:nvSpPr>
        <p:spPr>
          <a:xfrm>
            <a:off x="323528" y="1124745"/>
            <a:ext cx="8424936" cy="1440160"/>
          </a:xfrm>
        </p:spPr>
        <p:txBody>
          <a:bodyPr>
            <a:normAutofit/>
          </a:bodyPr>
          <a:lstStyle/>
          <a:p>
            <a:r>
              <a:rPr lang="zh-CN" altLang="en-US" sz="2400" dirty="0"/>
              <a:t>数组元素存储在一个连续的存储块中，根据数组元素的下标可以快速地查找每个元素。</a:t>
            </a:r>
            <a:endParaRPr lang="en-US" altLang="zh-CN" sz="2400" dirty="0"/>
          </a:p>
          <a:p>
            <a:r>
              <a:rPr lang="zh-CN" altLang="en-US" sz="2400" dirty="0"/>
              <a:t>一维数组</a:t>
            </a:r>
            <a:endParaRPr lang="zh-CN" altLang="en-US" sz="2400" u="sng" dirty="0">
              <a:solidFill>
                <a:srgbClr val="FF0000"/>
              </a:solidFill>
            </a:endParaRPr>
          </a:p>
        </p:txBody>
      </p:sp>
      <p:sp>
        <p:nvSpPr>
          <p:cNvPr id="4" name="灯片编号占位符 3"/>
          <p:cNvSpPr>
            <a:spLocks noGrp="1"/>
          </p:cNvSpPr>
          <p:nvPr>
            <p:ph type="sldNum" sz="quarter" idx="12"/>
          </p:nvPr>
        </p:nvSpPr>
        <p:spPr>
          <a:xfrm>
            <a:off x="8100392" y="6381328"/>
            <a:ext cx="586408" cy="340147"/>
          </a:xfrm>
        </p:spPr>
        <p:txBody>
          <a:bodyPr/>
          <a:lstStyle/>
          <a:p>
            <a:fld id="{2A6D858B-1E97-4F06-B8D0-6BAC990F4689}" type="slidenum">
              <a:rPr lang="zh-CN" altLang="en-US" smtClean="0"/>
              <a:pPr/>
              <a:t>28</a:t>
            </a:fld>
            <a:endParaRPr lang="zh-CN" altLang="en-US" dirty="0"/>
          </a:p>
        </p:txBody>
      </p:sp>
      <p:graphicFrame>
        <p:nvGraphicFramePr>
          <p:cNvPr id="6" name="表格 5"/>
          <p:cNvGraphicFramePr>
            <a:graphicFrameLocks noGrp="1"/>
          </p:cNvGraphicFramePr>
          <p:nvPr/>
        </p:nvGraphicFramePr>
        <p:xfrm>
          <a:off x="395538" y="2780928"/>
          <a:ext cx="4824535" cy="404735"/>
        </p:xfrm>
        <a:graphic>
          <a:graphicData uri="http://schemas.openxmlformats.org/drawingml/2006/table">
            <a:tbl>
              <a:tblPr/>
              <a:tblGrid>
                <a:gridCol w="331132">
                  <a:extLst>
                    <a:ext uri="{9D8B030D-6E8A-4147-A177-3AD203B41FA5}">
                      <a16:colId xmlns:a16="http://schemas.microsoft.com/office/drawing/2014/main" val="20000"/>
                    </a:ext>
                  </a:extLst>
                </a:gridCol>
                <a:gridCol w="331132">
                  <a:extLst>
                    <a:ext uri="{9D8B030D-6E8A-4147-A177-3AD203B41FA5}">
                      <a16:colId xmlns:a16="http://schemas.microsoft.com/office/drawing/2014/main" val="20001"/>
                    </a:ext>
                  </a:extLst>
                </a:gridCol>
                <a:gridCol w="331132">
                  <a:extLst>
                    <a:ext uri="{9D8B030D-6E8A-4147-A177-3AD203B41FA5}">
                      <a16:colId xmlns:a16="http://schemas.microsoft.com/office/drawing/2014/main" val="20002"/>
                    </a:ext>
                  </a:extLst>
                </a:gridCol>
                <a:gridCol w="1258053">
                  <a:extLst>
                    <a:ext uri="{9D8B030D-6E8A-4147-A177-3AD203B41FA5}">
                      <a16:colId xmlns:a16="http://schemas.microsoft.com/office/drawing/2014/main" val="20003"/>
                    </a:ext>
                  </a:extLst>
                </a:gridCol>
                <a:gridCol w="321636">
                  <a:extLst>
                    <a:ext uri="{9D8B030D-6E8A-4147-A177-3AD203B41FA5}">
                      <a16:colId xmlns:a16="http://schemas.microsoft.com/office/drawing/2014/main" val="20004"/>
                    </a:ext>
                  </a:extLst>
                </a:gridCol>
                <a:gridCol w="1562893">
                  <a:extLst>
                    <a:ext uri="{9D8B030D-6E8A-4147-A177-3AD203B41FA5}">
                      <a16:colId xmlns:a16="http://schemas.microsoft.com/office/drawing/2014/main" val="20005"/>
                    </a:ext>
                  </a:extLst>
                </a:gridCol>
                <a:gridCol w="361512">
                  <a:extLst>
                    <a:ext uri="{9D8B030D-6E8A-4147-A177-3AD203B41FA5}">
                      <a16:colId xmlns:a16="http://schemas.microsoft.com/office/drawing/2014/main" val="20006"/>
                    </a:ext>
                  </a:extLst>
                </a:gridCol>
                <a:gridCol w="327045">
                  <a:extLst>
                    <a:ext uri="{9D8B030D-6E8A-4147-A177-3AD203B41FA5}">
                      <a16:colId xmlns:a16="http://schemas.microsoft.com/office/drawing/2014/main" val="20007"/>
                    </a:ext>
                  </a:extLst>
                </a:gridCol>
              </a:tblGrid>
              <a:tr h="404735">
                <a:tc>
                  <a:txBody>
                    <a:bodyPr/>
                    <a:lstStyle/>
                    <a:p>
                      <a:pPr algn="ctr"/>
                      <a:endParaRPr lang="zh-CN" alt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c>
                  <a:txBody>
                    <a:bodyPr/>
                    <a:lstStyle/>
                    <a:p>
                      <a:pPr algn="ct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7" name="流程图: 过程 6"/>
          <p:cNvSpPr/>
          <p:nvPr/>
        </p:nvSpPr>
        <p:spPr>
          <a:xfrm>
            <a:off x="6012160" y="2852936"/>
            <a:ext cx="2880320" cy="1368152"/>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300"/>
              </a:spcAft>
            </a:pPr>
            <a:r>
              <a:rPr lang="zh-CN" altLang="en-US" sz="2000" dirty="0">
                <a:solidFill>
                  <a:srgbClr val="0033CC"/>
                </a:solidFill>
                <a:latin typeface="楷体" pitchFamily="49" charset="-122"/>
                <a:ea typeface="楷体" pitchFamily="49" charset="-122"/>
              </a:rPr>
              <a:t>基址：</a:t>
            </a:r>
            <a:r>
              <a:rPr lang="en-US" altLang="zh-CN" sz="2000" dirty="0">
                <a:solidFill>
                  <a:srgbClr val="0033CC"/>
                </a:solidFill>
                <a:latin typeface="楷体" pitchFamily="49" charset="-122"/>
                <a:ea typeface="楷体" pitchFamily="49" charset="-122"/>
              </a:rPr>
              <a:t>base</a:t>
            </a:r>
          </a:p>
          <a:p>
            <a:pPr>
              <a:spcAft>
                <a:spcPts val="300"/>
              </a:spcAft>
            </a:pPr>
            <a:r>
              <a:rPr lang="zh-CN" altLang="en-US" sz="2000" dirty="0">
                <a:solidFill>
                  <a:srgbClr val="0033CC"/>
                </a:solidFill>
                <a:latin typeface="楷体" pitchFamily="49" charset="-122"/>
                <a:ea typeface="楷体" pitchFamily="49" charset="-122"/>
              </a:rPr>
              <a:t>域宽：</a:t>
            </a:r>
            <a:r>
              <a:rPr lang="en-US" altLang="zh-CN" sz="2000" dirty="0">
                <a:solidFill>
                  <a:srgbClr val="0033CC"/>
                </a:solidFill>
                <a:latin typeface="楷体" pitchFamily="49" charset="-122"/>
                <a:ea typeface="楷体" pitchFamily="49" charset="-122"/>
              </a:rPr>
              <a:t>w</a:t>
            </a:r>
          </a:p>
          <a:p>
            <a:pPr>
              <a:spcAft>
                <a:spcPts val="300"/>
              </a:spcAft>
            </a:pPr>
            <a:r>
              <a:rPr lang="zh-CN" altLang="en-US" sz="2000" dirty="0">
                <a:solidFill>
                  <a:srgbClr val="0033CC"/>
                </a:solidFill>
                <a:latin typeface="楷体" pitchFamily="49" charset="-122"/>
                <a:ea typeface="楷体" pitchFamily="49" charset="-122"/>
              </a:rPr>
              <a:t>元素个数：</a:t>
            </a:r>
            <a:r>
              <a:rPr lang="en-US" altLang="zh-CN" sz="2000" dirty="0">
                <a:solidFill>
                  <a:srgbClr val="0033CC"/>
                </a:solidFill>
                <a:latin typeface="楷体" pitchFamily="49" charset="-122"/>
                <a:ea typeface="楷体" pitchFamily="49" charset="-122"/>
              </a:rPr>
              <a:t>high-low+1</a:t>
            </a:r>
            <a:endParaRPr lang="zh-CN" altLang="en-US" sz="2000" dirty="0">
              <a:solidFill>
                <a:srgbClr val="0033CC"/>
              </a:solidFill>
              <a:latin typeface="楷体" pitchFamily="49" charset="-122"/>
              <a:ea typeface="楷体" pitchFamily="49" charset="-122"/>
            </a:endParaRPr>
          </a:p>
        </p:txBody>
      </p:sp>
      <p:sp>
        <p:nvSpPr>
          <p:cNvPr id="11" name="流程图: 过程 10"/>
          <p:cNvSpPr/>
          <p:nvPr/>
        </p:nvSpPr>
        <p:spPr>
          <a:xfrm>
            <a:off x="1763688" y="4653136"/>
            <a:ext cx="5832648" cy="1368152"/>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1800"/>
              </a:spcAft>
            </a:pPr>
            <a:r>
              <a:rPr lang="zh-CN" altLang="en-US" sz="2800" dirty="0">
                <a:solidFill>
                  <a:srgbClr val="0033CC"/>
                </a:solidFill>
                <a:latin typeface="楷体" pitchFamily="49" charset="-122"/>
                <a:ea typeface="楷体" pitchFamily="49" charset="-122"/>
              </a:rPr>
              <a:t>计算数组元素</a:t>
            </a:r>
            <a:r>
              <a:rPr lang="en-US" altLang="zh-CN" sz="2800" dirty="0">
                <a:solidFill>
                  <a:srgbClr val="0033CC"/>
                </a:solidFill>
                <a:latin typeface="楷体" pitchFamily="49" charset="-122"/>
                <a:ea typeface="楷体" pitchFamily="49" charset="-122"/>
              </a:rPr>
              <a:t>A[</a:t>
            </a:r>
            <a:r>
              <a:rPr lang="en-US" altLang="zh-CN" sz="2800" dirty="0" err="1">
                <a:solidFill>
                  <a:srgbClr val="0033CC"/>
                </a:solidFill>
                <a:latin typeface="楷体" pitchFamily="49" charset="-122"/>
                <a:ea typeface="楷体" pitchFamily="49" charset="-122"/>
              </a:rPr>
              <a:t>i</a:t>
            </a:r>
            <a:r>
              <a:rPr lang="en-US" altLang="zh-CN" sz="2800" dirty="0">
                <a:solidFill>
                  <a:srgbClr val="0033CC"/>
                </a:solidFill>
                <a:latin typeface="楷体" pitchFamily="49" charset="-122"/>
                <a:ea typeface="楷体" pitchFamily="49" charset="-122"/>
              </a:rPr>
              <a:t>]</a:t>
            </a:r>
            <a:r>
              <a:rPr lang="zh-CN" altLang="en-US" sz="2800" dirty="0">
                <a:solidFill>
                  <a:srgbClr val="0033CC"/>
                </a:solidFill>
                <a:latin typeface="楷体" pitchFamily="49" charset="-122"/>
                <a:ea typeface="楷体" pitchFamily="49" charset="-122"/>
              </a:rPr>
              <a:t>的位置：</a:t>
            </a:r>
            <a:endParaRPr lang="en-US" altLang="zh-CN" sz="2800" dirty="0">
              <a:solidFill>
                <a:srgbClr val="0033CC"/>
              </a:solidFill>
              <a:latin typeface="楷体" pitchFamily="49" charset="-122"/>
              <a:ea typeface="楷体" pitchFamily="49" charset="-122"/>
            </a:endParaRPr>
          </a:p>
          <a:p>
            <a:pPr>
              <a:lnSpc>
                <a:spcPct val="110000"/>
              </a:lnSpc>
              <a:spcAft>
                <a:spcPts val="1800"/>
              </a:spcAft>
            </a:pPr>
            <a:r>
              <a:rPr lang="en-US" altLang="zh-CN" sz="2400" dirty="0">
                <a:solidFill>
                  <a:srgbClr val="0033CC"/>
                </a:solidFill>
                <a:latin typeface="楷体" pitchFamily="49" charset="-122"/>
                <a:ea typeface="楷体" pitchFamily="49" charset="-122"/>
              </a:rPr>
              <a:t>base+(</a:t>
            </a:r>
            <a:r>
              <a:rPr lang="en-US" altLang="zh-CN" sz="2400" dirty="0" err="1">
                <a:solidFill>
                  <a:srgbClr val="0033CC"/>
                </a:solidFill>
                <a:latin typeface="楷体" pitchFamily="49" charset="-122"/>
                <a:ea typeface="楷体" pitchFamily="49" charset="-122"/>
              </a:rPr>
              <a:t>i</a:t>
            </a:r>
            <a:r>
              <a:rPr lang="en-US" altLang="zh-CN" sz="2400" dirty="0">
                <a:solidFill>
                  <a:srgbClr val="0033CC"/>
                </a:solidFill>
                <a:latin typeface="楷体" pitchFamily="49" charset="-122"/>
                <a:ea typeface="楷体" pitchFamily="49" charset="-122"/>
              </a:rPr>
              <a:t>-low)×w=</a:t>
            </a:r>
            <a:r>
              <a:rPr lang="en-US" altLang="zh-CN" sz="2400" dirty="0" err="1">
                <a:solidFill>
                  <a:srgbClr val="0033CC"/>
                </a:solidFill>
                <a:latin typeface="楷体" pitchFamily="49" charset="-122"/>
                <a:ea typeface="楷体" pitchFamily="49" charset="-122"/>
              </a:rPr>
              <a:t>i×w+</a:t>
            </a:r>
            <a:r>
              <a:rPr lang="en-US" altLang="zh-CN" sz="2400" u="sng" dirty="0" err="1">
                <a:solidFill>
                  <a:srgbClr val="0033CC"/>
                </a:solidFill>
                <a:latin typeface="楷体" pitchFamily="49" charset="-122"/>
                <a:ea typeface="楷体" pitchFamily="49" charset="-122"/>
              </a:rPr>
              <a:t>base-</a:t>
            </a:r>
            <a:r>
              <a:rPr lang="en-US" altLang="zh-CN" sz="2400" u="sng" dirty="0" err="1">
                <a:solidFill>
                  <a:srgbClr val="FF0000"/>
                </a:solidFill>
                <a:latin typeface="楷体" pitchFamily="49" charset="-122"/>
                <a:ea typeface="楷体" pitchFamily="49" charset="-122"/>
              </a:rPr>
              <a:t>low×w</a:t>
            </a:r>
            <a:endParaRPr lang="zh-CN" altLang="en-US" sz="2400" u="sng" dirty="0">
              <a:solidFill>
                <a:srgbClr val="FF0000"/>
              </a:solidFill>
              <a:latin typeface="楷体" pitchFamily="49" charset="-122"/>
              <a:ea typeface="楷体" pitchFamily="49" charset="-122"/>
            </a:endParaRPr>
          </a:p>
        </p:txBody>
      </p:sp>
      <p:grpSp>
        <p:nvGrpSpPr>
          <p:cNvPr id="16" name="组合 15"/>
          <p:cNvGrpSpPr/>
          <p:nvPr/>
        </p:nvGrpSpPr>
        <p:grpSpPr>
          <a:xfrm>
            <a:off x="35496" y="3188598"/>
            <a:ext cx="5688632" cy="1080120"/>
            <a:chOff x="35496" y="3212976"/>
            <a:chExt cx="5688632" cy="1080120"/>
          </a:xfrm>
        </p:grpSpPr>
        <p:sp>
          <p:nvSpPr>
            <p:cNvPr id="8" name="流程图: 过程 7"/>
            <p:cNvSpPr/>
            <p:nvPr/>
          </p:nvSpPr>
          <p:spPr>
            <a:xfrm>
              <a:off x="35496" y="3861048"/>
              <a:ext cx="1296144" cy="432048"/>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300"/>
                </a:spcAft>
              </a:pPr>
              <a:r>
                <a:rPr lang="zh-CN" altLang="en-US" sz="2000" dirty="0">
                  <a:solidFill>
                    <a:schemeClr val="tx1"/>
                  </a:solidFill>
                  <a:latin typeface="楷体" pitchFamily="49" charset="-122"/>
                  <a:ea typeface="楷体" pitchFamily="49" charset="-122"/>
                </a:rPr>
                <a:t>下界</a:t>
              </a:r>
              <a:r>
                <a:rPr lang="en-US" altLang="zh-CN" sz="2000" dirty="0">
                  <a:solidFill>
                    <a:schemeClr val="tx1"/>
                  </a:solidFill>
                  <a:latin typeface="楷体" pitchFamily="49" charset="-122"/>
                  <a:ea typeface="楷体" pitchFamily="49" charset="-122"/>
                </a:rPr>
                <a:t>low</a:t>
              </a:r>
              <a:endParaRPr lang="zh-CN" altLang="en-US" sz="2000" dirty="0">
                <a:solidFill>
                  <a:schemeClr val="tx1"/>
                </a:solidFill>
                <a:latin typeface="楷体" pitchFamily="49" charset="-122"/>
                <a:ea typeface="楷体" pitchFamily="49" charset="-122"/>
              </a:endParaRPr>
            </a:p>
          </p:txBody>
        </p:sp>
        <p:sp>
          <p:nvSpPr>
            <p:cNvPr id="9" name="流程图: 过程 8"/>
            <p:cNvSpPr/>
            <p:nvPr/>
          </p:nvSpPr>
          <p:spPr>
            <a:xfrm>
              <a:off x="4355976" y="3861048"/>
              <a:ext cx="1368152" cy="432048"/>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300"/>
                </a:spcAft>
              </a:pPr>
              <a:r>
                <a:rPr lang="zh-CN" altLang="en-US" sz="2000" dirty="0">
                  <a:solidFill>
                    <a:schemeClr val="tx1"/>
                  </a:solidFill>
                  <a:latin typeface="楷体" pitchFamily="49" charset="-122"/>
                  <a:ea typeface="楷体" pitchFamily="49" charset="-122"/>
                </a:rPr>
                <a:t>上界</a:t>
              </a:r>
              <a:r>
                <a:rPr lang="en-US" altLang="zh-CN" sz="2000" dirty="0">
                  <a:solidFill>
                    <a:schemeClr val="tx1"/>
                  </a:solidFill>
                  <a:latin typeface="楷体" pitchFamily="49" charset="-122"/>
                  <a:ea typeface="楷体" pitchFamily="49" charset="-122"/>
                </a:rPr>
                <a:t>high</a:t>
              </a:r>
              <a:endParaRPr lang="zh-CN" altLang="en-US" sz="2000" dirty="0">
                <a:solidFill>
                  <a:schemeClr val="tx1"/>
                </a:solidFill>
                <a:latin typeface="楷体" pitchFamily="49" charset="-122"/>
                <a:ea typeface="楷体" pitchFamily="49" charset="-122"/>
              </a:endParaRPr>
            </a:p>
          </p:txBody>
        </p:sp>
        <p:sp>
          <p:nvSpPr>
            <p:cNvPr id="10" name="流程图: 过程 9"/>
            <p:cNvSpPr/>
            <p:nvPr/>
          </p:nvSpPr>
          <p:spPr>
            <a:xfrm>
              <a:off x="2411760" y="3861048"/>
              <a:ext cx="864096" cy="432048"/>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300"/>
                </a:spcAft>
              </a:pPr>
              <a:r>
                <a:rPr lang="zh-CN" altLang="en-US" sz="2000" dirty="0">
                  <a:solidFill>
                    <a:schemeClr val="tx1"/>
                  </a:solidFill>
                  <a:latin typeface="楷体" pitchFamily="49" charset="-122"/>
                  <a:ea typeface="楷体" pitchFamily="49" charset="-122"/>
                </a:rPr>
                <a:t>元素</a:t>
              </a:r>
              <a:r>
                <a:rPr lang="en-US" altLang="zh-CN" sz="2000" dirty="0" err="1">
                  <a:solidFill>
                    <a:schemeClr val="tx1"/>
                  </a:solidFill>
                  <a:latin typeface="楷体" pitchFamily="49" charset="-122"/>
                  <a:ea typeface="楷体" pitchFamily="49" charset="-122"/>
                </a:rPr>
                <a:t>i</a:t>
              </a:r>
              <a:endParaRPr lang="zh-CN" altLang="en-US" sz="2000" dirty="0">
                <a:solidFill>
                  <a:schemeClr val="tx1"/>
                </a:solidFill>
                <a:latin typeface="楷体" pitchFamily="49" charset="-122"/>
                <a:ea typeface="楷体" pitchFamily="49" charset="-122"/>
              </a:endParaRPr>
            </a:p>
          </p:txBody>
        </p:sp>
        <p:cxnSp>
          <p:nvCxnSpPr>
            <p:cNvPr id="13" name="直接箭头连接符 12"/>
            <p:cNvCxnSpPr/>
            <p:nvPr/>
          </p:nvCxnSpPr>
          <p:spPr>
            <a:xfrm flipV="1">
              <a:off x="539552" y="3212976"/>
              <a:ext cx="0" cy="576064"/>
            </a:xfrm>
            <a:prstGeom prst="straightConnector1">
              <a:avLst/>
            </a:prstGeom>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2816770" y="3212976"/>
              <a:ext cx="0" cy="576064"/>
            </a:xfrm>
            <a:prstGeom prst="straightConnector1">
              <a:avLst/>
            </a:prstGeom>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5076056" y="3212976"/>
              <a:ext cx="0" cy="576064"/>
            </a:xfrm>
            <a:prstGeom prst="straightConnector1">
              <a:avLst/>
            </a:prstGeom>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lstStyle/>
          <a:p>
            <a:r>
              <a:rPr lang="zh-CN" altLang="en-US" dirty="0"/>
              <a:t>二维数组</a:t>
            </a:r>
          </a:p>
        </p:txBody>
      </p:sp>
      <p:graphicFrame>
        <p:nvGraphicFramePr>
          <p:cNvPr id="6" name="内容占位符 5"/>
          <p:cNvGraphicFramePr>
            <a:graphicFrameLocks noGrp="1"/>
          </p:cNvGraphicFramePr>
          <p:nvPr>
            <p:ph idx="1"/>
          </p:nvPr>
        </p:nvGraphicFramePr>
        <p:xfrm>
          <a:off x="323528" y="1412776"/>
          <a:ext cx="4536504" cy="2743200"/>
        </p:xfrm>
        <a:graphic>
          <a:graphicData uri="http://schemas.openxmlformats.org/drawingml/2006/table">
            <a:tbl>
              <a:tblPr/>
              <a:tblGrid>
                <a:gridCol w="756084">
                  <a:extLst>
                    <a:ext uri="{9D8B030D-6E8A-4147-A177-3AD203B41FA5}">
                      <a16:colId xmlns:a16="http://schemas.microsoft.com/office/drawing/2014/main" val="20000"/>
                    </a:ext>
                  </a:extLst>
                </a:gridCol>
                <a:gridCol w="756084">
                  <a:extLst>
                    <a:ext uri="{9D8B030D-6E8A-4147-A177-3AD203B41FA5}">
                      <a16:colId xmlns:a16="http://schemas.microsoft.com/office/drawing/2014/main" val="20001"/>
                    </a:ext>
                  </a:extLst>
                </a:gridCol>
                <a:gridCol w="756084">
                  <a:extLst>
                    <a:ext uri="{9D8B030D-6E8A-4147-A177-3AD203B41FA5}">
                      <a16:colId xmlns:a16="http://schemas.microsoft.com/office/drawing/2014/main" val="20002"/>
                    </a:ext>
                  </a:extLst>
                </a:gridCol>
                <a:gridCol w="756084">
                  <a:extLst>
                    <a:ext uri="{9D8B030D-6E8A-4147-A177-3AD203B41FA5}">
                      <a16:colId xmlns:a16="http://schemas.microsoft.com/office/drawing/2014/main" val="20003"/>
                    </a:ext>
                  </a:extLst>
                </a:gridCol>
                <a:gridCol w="756084">
                  <a:extLst>
                    <a:ext uri="{9D8B030D-6E8A-4147-A177-3AD203B41FA5}">
                      <a16:colId xmlns:a16="http://schemas.microsoft.com/office/drawing/2014/main" val="20004"/>
                    </a:ext>
                  </a:extLst>
                </a:gridCol>
                <a:gridCol w="756084">
                  <a:extLst>
                    <a:ext uri="{9D8B030D-6E8A-4147-A177-3AD203B41FA5}">
                      <a16:colId xmlns:a16="http://schemas.microsoft.com/office/drawing/2014/main" val="20005"/>
                    </a:ext>
                  </a:extLst>
                </a:gridCol>
              </a:tblGrid>
              <a:tr h="435429">
                <a:tc>
                  <a:txBody>
                    <a:bodyPr/>
                    <a:lstStyle/>
                    <a:p>
                      <a:pPr algn="ctr"/>
                      <a:r>
                        <a:rPr lang="en-US" altLang="zh-CN" sz="2400" dirty="0"/>
                        <a:t>a</a:t>
                      </a:r>
                      <a:r>
                        <a:rPr lang="en-US" altLang="zh-CN" sz="2400" baseline="-25000" dirty="0"/>
                        <a:t>11</a:t>
                      </a:r>
                      <a:endParaRPr lang="zh-CN" altLang="en-US" sz="2400" baseline="-25000" dirty="0"/>
                    </a:p>
                  </a:txBody>
                  <a:tcPr>
                    <a:lnL w="12700" cmpd="sng">
                      <a:noFill/>
                      <a:prstDash val="solid"/>
                    </a:lnL>
                    <a:lnR w="12700" cap="flat" cmpd="sng" algn="ctr">
                      <a:noFill/>
                      <a:prstDash val="solid"/>
                      <a:round/>
                      <a:headEnd type="none" w="med" len="med"/>
                      <a:tailEnd type="none" w="med" len="me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t>a</a:t>
                      </a:r>
                      <a:r>
                        <a:rPr lang="en-US" altLang="zh-CN" sz="2400" baseline="-25000" dirty="0"/>
                        <a:t>12</a:t>
                      </a:r>
                      <a:endParaRPr lang="zh-CN" altLang="en-US" sz="2400" baseline="-25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aseline="-25000" dirty="0"/>
                        <a:t>...</a:t>
                      </a:r>
                      <a:endParaRPr lang="zh-CN" altLang="en-US" sz="2400" baseline="-25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t>a</a:t>
                      </a:r>
                      <a:r>
                        <a:rPr lang="en-US" altLang="zh-CN" sz="2400" baseline="-25000" dirty="0"/>
                        <a:t>1j</a:t>
                      </a:r>
                      <a:endParaRPr lang="zh-CN" altLang="en-US" sz="2400" baseline="-25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aseline="-25000" dirty="0"/>
                        <a:t>...</a:t>
                      </a:r>
                      <a:endParaRPr lang="zh-CN" altLang="en-US" sz="2400" baseline="-25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t>a</a:t>
                      </a:r>
                      <a:r>
                        <a:rPr lang="en-US" altLang="zh-CN" sz="2400" baseline="-25000" dirty="0"/>
                        <a:t>1n</a:t>
                      </a:r>
                      <a:r>
                        <a:rPr lang="en-US" altLang="zh-CN" sz="2400" baseline="-44000" dirty="0"/>
                        <a:t>2</a:t>
                      </a:r>
                      <a:endParaRPr lang="zh-CN" altLang="en-US" sz="2400" baseline="-44000" dirty="0"/>
                    </a:p>
                  </a:txBody>
                  <a:tcPr>
                    <a:lnL w="12700" cap="flat" cmpd="sng" algn="ctr">
                      <a:noFill/>
                      <a:prstDash val="solid"/>
                      <a:round/>
                      <a:headEnd type="none" w="med" len="med"/>
                      <a:tailEnd type="none" w="med" len="med"/>
                    </a:lnL>
                    <a:lnR w="12700" cmpd="sng">
                      <a:noFill/>
                      <a:prstDash val="soli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3542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t>a</a:t>
                      </a:r>
                      <a:r>
                        <a:rPr lang="en-US" altLang="zh-CN" sz="2400" baseline="-25000" dirty="0"/>
                        <a:t>21</a:t>
                      </a:r>
                      <a:endParaRPr lang="zh-CN" alt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t>a</a:t>
                      </a:r>
                      <a:r>
                        <a:rPr lang="en-US" altLang="zh-CN" sz="2400" baseline="-25000" dirty="0"/>
                        <a:t>12</a:t>
                      </a:r>
                      <a:endParaRPr lang="zh-CN" alt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t>...</a:t>
                      </a:r>
                      <a:endParaRPr lang="zh-CN" alt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t>a</a:t>
                      </a:r>
                      <a:r>
                        <a:rPr lang="en-US" altLang="zh-CN" sz="2400" baseline="-25000" dirty="0"/>
                        <a:t>1j</a:t>
                      </a:r>
                      <a:endParaRPr lang="zh-CN" alt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t>...</a:t>
                      </a:r>
                      <a:endParaRPr lang="zh-CN" alt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t>a</a:t>
                      </a:r>
                      <a:r>
                        <a:rPr lang="en-US" altLang="zh-CN" sz="2400" baseline="-25000" dirty="0"/>
                        <a:t>1n</a:t>
                      </a:r>
                      <a:r>
                        <a:rPr lang="en-US" altLang="zh-CN" sz="2400" baseline="-44000" dirty="0"/>
                        <a:t>2</a:t>
                      </a:r>
                      <a:endParaRPr lang="zh-CN" alt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35429">
                <a:tc>
                  <a:txBody>
                    <a:bodyPr/>
                    <a:lstStyle/>
                    <a:p>
                      <a:pPr algn="ctr"/>
                      <a:r>
                        <a:rPr lang="en-US" altLang="zh-CN" sz="2400" dirty="0"/>
                        <a:t>...</a:t>
                      </a:r>
                      <a:endParaRPr lang="zh-CN" alt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dirty="0"/>
                        <a:t>...</a:t>
                      </a:r>
                      <a:endParaRPr lang="zh-CN" alt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dirty="0"/>
                        <a:t>...</a:t>
                      </a:r>
                      <a:endParaRPr lang="zh-CN" alt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dirty="0"/>
                        <a:t>...</a:t>
                      </a:r>
                      <a:endParaRPr lang="zh-CN" alt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3542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t>a</a:t>
                      </a:r>
                      <a:r>
                        <a:rPr lang="en-US" altLang="zh-CN" sz="2400" baseline="-25000" dirty="0"/>
                        <a:t>i1</a:t>
                      </a:r>
                      <a:endParaRPr lang="zh-CN" alt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t>a</a:t>
                      </a:r>
                      <a:r>
                        <a:rPr lang="en-US" altLang="zh-CN" sz="2400" baseline="-25000" dirty="0"/>
                        <a:t>i2</a:t>
                      </a:r>
                      <a:endParaRPr lang="zh-CN" alt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t>...</a:t>
                      </a:r>
                      <a:endParaRPr lang="zh-CN" alt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err="1">
                          <a:solidFill>
                            <a:srgbClr val="FF0000"/>
                          </a:solidFill>
                        </a:rPr>
                        <a:t>a</a:t>
                      </a:r>
                      <a:r>
                        <a:rPr lang="en-US" altLang="zh-CN" sz="2400" baseline="-25000" dirty="0" err="1">
                          <a:solidFill>
                            <a:srgbClr val="FF0000"/>
                          </a:solidFill>
                        </a:rPr>
                        <a:t>ij</a:t>
                      </a:r>
                      <a:endParaRPr lang="zh-CN" altLang="en-US" sz="2400"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t>...</a:t>
                      </a:r>
                      <a:endParaRPr lang="zh-CN" alt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t>a</a:t>
                      </a:r>
                      <a:r>
                        <a:rPr lang="en-US" altLang="zh-CN" sz="2400" baseline="-25000" dirty="0"/>
                        <a:t>1n</a:t>
                      </a:r>
                      <a:r>
                        <a:rPr lang="en-US" altLang="zh-CN" sz="2400" baseline="-44000" dirty="0"/>
                        <a:t>2</a:t>
                      </a:r>
                      <a:endParaRPr lang="zh-CN" alt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35428">
                <a:tc>
                  <a:txBody>
                    <a:bodyPr/>
                    <a:lstStyle/>
                    <a:p>
                      <a:pPr algn="ctr"/>
                      <a:r>
                        <a:rPr lang="en-US" altLang="zh-CN" sz="2400" dirty="0"/>
                        <a:t>...</a:t>
                      </a:r>
                      <a:endParaRPr lang="zh-CN" alt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dirty="0"/>
                        <a:t>...</a:t>
                      </a:r>
                      <a:endParaRPr lang="zh-CN" alt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dirty="0"/>
                        <a:t>...</a:t>
                      </a:r>
                      <a:endParaRPr lang="zh-CN" alt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dirty="0"/>
                        <a:t>...</a:t>
                      </a:r>
                      <a:endParaRPr lang="zh-CN" alt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3542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t>a</a:t>
                      </a:r>
                      <a:r>
                        <a:rPr lang="en-US" altLang="zh-CN" sz="2400" baseline="-25000" dirty="0"/>
                        <a:t>n</a:t>
                      </a:r>
                      <a:r>
                        <a:rPr lang="en-US" altLang="zh-CN" sz="2400" baseline="-42000" dirty="0"/>
                        <a:t>1</a:t>
                      </a:r>
                      <a:r>
                        <a:rPr lang="en-US" altLang="zh-CN" sz="2400" baseline="-25000" dirty="0"/>
                        <a:t>1</a:t>
                      </a:r>
                      <a:endParaRPr lang="zh-CN" alt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t>a</a:t>
                      </a:r>
                      <a:r>
                        <a:rPr lang="en-US" altLang="zh-CN" sz="2400" baseline="-25000" dirty="0"/>
                        <a:t>n</a:t>
                      </a:r>
                      <a:r>
                        <a:rPr lang="en-US" altLang="zh-CN" sz="2400" baseline="-42000" dirty="0"/>
                        <a:t>1</a:t>
                      </a:r>
                      <a:r>
                        <a:rPr lang="en-US" altLang="zh-CN" sz="2400" baseline="-25000" dirty="0"/>
                        <a:t>2</a:t>
                      </a:r>
                      <a:endParaRPr lang="zh-CN" alt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t>...</a:t>
                      </a:r>
                      <a:endParaRPr lang="zh-CN" alt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t>a</a:t>
                      </a:r>
                      <a:r>
                        <a:rPr lang="en-US" altLang="zh-CN" sz="2400" baseline="-25000" dirty="0"/>
                        <a:t>n</a:t>
                      </a:r>
                      <a:r>
                        <a:rPr lang="en-US" altLang="zh-CN" sz="2400" baseline="-42000" dirty="0"/>
                        <a:t>1</a:t>
                      </a:r>
                      <a:r>
                        <a:rPr lang="en-US" altLang="zh-CN" sz="2400" baseline="-25000" dirty="0"/>
                        <a:t>j</a:t>
                      </a:r>
                      <a:endParaRPr lang="zh-CN" alt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t>...</a:t>
                      </a:r>
                      <a:endParaRPr lang="zh-CN" alt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t>a</a:t>
                      </a:r>
                      <a:r>
                        <a:rPr lang="en-US" altLang="zh-CN" sz="2400" baseline="-25000" dirty="0"/>
                        <a:t>n</a:t>
                      </a:r>
                      <a:r>
                        <a:rPr lang="en-US" altLang="zh-CN" sz="2400" baseline="-42000" dirty="0"/>
                        <a:t>1</a:t>
                      </a:r>
                      <a:r>
                        <a:rPr lang="en-US" altLang="zh-CN" sz="2400" baseline="-25000" dirty="0"/>
                        <a:t>n</a:t>
                      </a:r>
                      <a:r>
                        <a:rPr lang="en-US" altLang="zh-CN" sz="2400" baseline="-44000" dirty="0"/>
                        <a:t>2</a:t>
                      </a:r>
                      <a:endParaRPr lang="zh-CN" alt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4" name="灯片编号占位符 3"/>
          <p:cNvSpPr>
            <a:spLocks noGrp="1"/>
          </p:cNvSpPr>
          <p:nvPr>
            <p:ph type="sldNum" sz="quarter" idx="12"/>
          </p:nvPr>
        </p:nvSpPr>
        <p:spPr>
          <a:xfrm>
            <a:off x="8450088" y="6462771"/>
            <a:ext cx="514400" cy="322145"/>
          </a:xfrm>
        </p:spPr>
        <p:txBody>
          <a:bodyPr/>
          <a:lstStyle/>
          <a:p>
            <a:fld id="{2A6D858B-1E97-4F06-B8D0-6BAC990F4689}" type="slidenum">
              <a:rPr lang="zh-CN" altLang="en-US" smtClean="0">
                <a:solidFill>
                  <a:prstClr val="black">
                    <a:tint val="75000"/>
                  </a:prstClr>
                </a:solidFill>
              </a:rPr>
              <a:pPr/>
              <a:t>29</a:t>
            </a:fld>
            <a:endParaRPr lang="zh-CN" altLang="en-US">
              <a:solidFill>
                <a:prstClr val="black">
                  <a:tint val="75000"/>
                </a:prstClr>
              </a:solidFill>
            </a:endParaRPr>
          </a:p>
        </p:txBody>
      </p:sp>
      <p:grpSp>
        <p:nvGrpSpPr>
          <p:cNvPr id="3" name="组合 8"/>
          <p:cNvGrpSpPr/>
          <p:nvPr/>
        </p:nvGrpSpPr>
        <p:grpSpPr>
          <a:xfrm>
            <a:off x="323544" y="1340768"/>
            <a:ext cx="4536489" cy="2906608"/>
            <a:chOff x="467560" y="1340768"/>
            <a:chExt cx="4536489" cy="2906608"/>
          </a:xfrm>
        </p:grpSpPr>
        <p:sp>
          <p:nvSpPr>
            <p:cNvPr id="7" name="左中括号 6"/>
            <p:cNvSpPr/>
            <p:nvPr/>
          </p:nvSpPr>
          <p:spPr>
            <a:xfrm>
              <a:off x="467560" y="1340768"/>
              <a:ext cx="144000" cy="288032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endParaRPr>
            </a:p>
          </p:txBody>
        </p:sp>
        <p:sp>
          <p:nvSpPr>
            <p:cNvPr id="8" name="左中括号 7"/>
            <p:cNvSpPr/>
            <p:nvPr/>
          </p:nvSpPr>
          <p:spPr>
            <a:xfrm flipH="1">
              <a:off x="4860032" y="1367056"/>
              <a:ext cx="144017" cy="288032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endParaRPr>
            </a:p>
          </p:txBody>
        </p:sp>
      </p:grpSp>
      <p:sp>
        <p:nvSpPr>
          <p:cNvPr id="10" name="流程图: 过程 9"/>
          <p:cNvSpPr/>
          <p:nvPr/>
        </p:nvSpPr>
        <p:spPr>
          <a:xfrm>
            <a:off x="539552" y="4608686"/>
            <a:ext cx="6048672" cy="1656184"/>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1200"/>
              </a:spcAft>
            </a:pPr>
            <a:r>
              <a:rPr lang="zh-CN" altLang="en-US" sz="2800" dirty="0">
                <a:solidFill>
                  <a:srgbClr val="0033CC"/>
                </a:solidFill>
                <a:latin typeface="楷体" pitchFamily="49" charset="-122"/>
                <a:ea typeface="楷体" pitchFamily="49" charset="-122"/>
              </a:rPr>
              <a:t>计算数组元素</a:t>
            </a:r>
            <a:r>
              <a:rPr lang="en-US" altLang="zh-CN" sz="2800" dirty="0">
                <a:solidFill>
                  <a:srgbClr val="0033CC"/>
                </a:solidFill>
                <a:latin typeface="楷体" pitchFamily="49" charset="-122"/>
                <a:ea typeface="楷体" pitchFamily="49" charset="-122"/>
              </a:rPr>
              <a:t>A[</a:t>
            </a:r>
            <a:r>
              <a:rPr lang="en-US" altLang="zh-CN" sz="2800" dirty="0" err="1">
                <a:solidFill>
                  <a:srgbClr val="0033CC"/>
                </a:solidFill>
                <a:latin typeface="楷体" pitchFamily="49" charset="-122"/>
                <a:ea typeface="楷体" pitchFamily="49" charset="-122"/>
              </a:rPr>
              <a:t>i,j</a:t>
            </a:r>
            <a:r>
              <a:rPr lang="en-US" altLang="zh-CN" sz="2800" dirty="0">
                <a:solidFill>
                  <a:srgbClr val="0033CC"/>
                </a:solidFill>
                <a:latin typeface="楷体" pitchFamily="49" charset="-122"/>
                <a:ea typeface="楷体" pitchFamily="49" charset="-122"/>
              </a:rPr>
              <a:t>]</a:t>
            </a:r>
            <a:r>
              <a:rPr lang="zh-CN" altLang="en-US" sz="2800" dirty="0">
                <a:solidFill>
                  <a:srgbClr val="0033CC"/>
                </a:solidFill>
                <a:latin typeface="楷体" pitchFamily="49" charset="-122"/>
                <a:ea typeface="楷体" pitchFamily="49" charset="-122"/>
              </a:rPr>
              <a:t>的位置：</a:t>
            </a:r>
            <a:endParaRPr lang="en-US" altLang="zh-CN" sz="2800" dirty="0">
              <a:solidFill>
                <a:srgbClr val="0033CC"/>
              </a:solidFill>
              <a:latin typeface="楷体" pitchFamily="49" charset="-122"/>
              <a:ea typeface="楷体" pitchFamily="49" charset="-122"/>
            </a:endParaRPr>
          </a:p>
          <a:p>
            <a:pPr>
              <a:lnSpc>
                <a:spcPct val="110000"/>
              </a:lnSpc>
              <a:spcAft>
                <a:spcPts val="600"/>
              </a:spcAft>
            </a:pPr>
            <a:r>
              <a:rPr lang="en-US" altLang="zh-CN" sz="2400" dirty="0">
                <a:solidFill>
                  <a:srgbClr val="0033CC"/>
                </a:solidFill>
                <a:latin typeface="楷体" pitchFamily="49" charset="-122"/>
                <a:ea typeface="楷体" pitchFamily="49" charset="-122"/>
              </a:rPr>
              <a:t>base+((</a:t>
            </a:r>
            <a:r>
              <a:rPr lang="en-US" altLang="zh-CN" sz="2400" dirty="0">
                <a:solidFill>
                  <a:srgbClr val="FF0000"/>
                </a:solidFill>
                <a:latin typeface="楷体" pitchFamily="49" charset="-122"/>
                <a:ea typeface="楷体" pitchFamily="49" charset="-122"/>
              </a:rPr>
              <a:t>i</a:t>
            </a:r>
            <a:r>
              <a:rPr lang="en-US" altLang="zh-CN" sz="2400" dirty="0">
                <a:solidFill>
                  <a:srgbClr val="0033CC"/>
                </a:solidFill>
                <a:latin typeface="楷体" pitchFamily="49" charset="-122"/>
                <a:ea typeface="楷体" pitchFamily="49" charset="-122"/>
              </a:rPr>
              <a:t>-low</a:t>
            </a:r>
            <a:r>
              <a:rPr lang="en-US" altLang="zh-CN" sz="2400" baseline="-25000" dirty="0">
                <a:solidFill>
                  <a:srgbClr val="0033CC"/>
                </a:solidFill>
                <a:latin typeface="楷体" pitchFamily="49" charset="-122"/>
                <a:ea typeface="楷体" pitchFamily="49" charset="-122"/>
              </a:rPr>
              <a:t>1</a:t>
            </a:r>
            <a:r>
              <a:rPr lang="en-US" altLang="zh-CN" sz="2400" dirty="0">
                <a:solidFill>
                  <a:srgbClr val="0033CC"/>
                </a:solidFill>
                <a:latin typeface="楷体" pitchFamily="49" charset="-122"/>
                <a:ea typeface="楷体" pitchFamily="49" charset="-122"/>
              </a:rPr>
              <a:t>)×</a:t>
            </a:r>
            <a:r>
              <a:rPr lang="en-US" altLang="zh-CN" sz="2400" dirty="0">
                <a:solidFill>
                  <a:srgbClr val="00B050"/>
                </a:solidFill>
                <a:latin typeface="楷体" pitchFamily="49" charset="-122"/>
                <a:ea typeface="楷体" pitchFamily="49" charset="-122"/>
              </a:rPr>
              <a:t>n</a:t>
            </a:r>
            <a:r>
              <a:rPr lang="en-US" altLang="zh-CN" sz="2400" baseline="-25000" dirty="0">
                <a:solidFill>
                  <a:srgbClr val="00B050"/>
                </a:solidFill>
                <a:latin typeface="楷体" pitchFamily="49" charset="-122"/>
                <a:ea typeface="楷体" pitchFamily="49" charset="-122"/>
              </a:rPr>
              <a:t>2</a:t>
            </a:r>
            <a:r>
              <a:rPr lang="en-US" altLang="zh-CN" sz="2400" dirty="0">
                <a:solidFill>
                  <a:srgbClr val="0033CC"/>
                </a:solidFill>
                <a:latin typeface="楷体" pitchFamily="49" charset="-122"/>
                <a:ea typeface="楷体" pitchFamily="49" charset="-122"/>
              </a:rPr>
              <a:t>+(</a:t>
            </a:r>
            <a:r>
              <a:rPr lang="en-US" altLang="zh-CN" sz="2400" dirty="0">
                <a:solidFill>
                  <a:srgbClr val="00B050"/>
                </a:solidFill>
                <a:latin typeface="楷体" pitchFamily="49" charset="-122"/>
                <a:ea typeface="楷体" pitchFamily="49" charset="-122"/>
              </a:rPr>
              <a:t>j</a:t>
            </a:r>
            <a:r>
              <a:rPr lang="en-US" altLang="zh-CN" sz="2400" dirty="0">
                <a:solidFill>
                  <a:srgbClr val="0033CC"/>
                </a:solidFill>
                <a:latin typeface="楷体" pitchFamily="49" charset="-122"/>
                <a:ea typeface="楷体" pitchFamily="49" charset="-122"/>
              </a:rPr>
              <a:t>-low</a:t>
            </a:r>
            <a:r>
              <a:rPr lang="en-US" altLang="zh-CN" sz="2400" baseline="-25000" dirty="0">
                <a:solidFill>
                  <a:srgbClr val="0033CC"/>
                </a:solidFill>
                <a:latin typeface="楷体" pitchFamily="49" charset="-122"/>
                <a:ea typeface="楷体" pitchFamily="49" charset="-122"/>
              </a:rPr>
              <a:t>2</a:t>
            </a:r>
            <a:r>
              <a:rPr lang="en-US" altLang="zh-CN" sz="2400" dirty="0">
                <a:solidFill>
                  <a:srgbClr val="0033CC"/>
                </a:solidFill>
                <a:latin typeface="楷体" pitchFamily="49" charset="-122"/>
                <a:ea typeface="楷体" pitchFamily="49" charset="-122"/>
              </a:rPr>
              <a:t>))×w</a:t>
            </a:r>
          </a:p>
          <a:p>
            <a:pPr>
              <a:lnSpc>
                <a:spcPct val="110000"/>
              </a:lnSpc>
              <a:spcAft>
                <a:spcPts val="600"/>
              </a:spcAft>
            </a:pPr>
            <a:r>
              <a:rPr lang="en-US" altLang="zh-CN" sz="2400" dirty="0">
                <a:solidFill>
                  <a:srgbClr val="0033CC"/>
                </a:solidFill>
                <a:latin typeface="楷体" pitchFamily="49" charset="-122"/>
                <a:ea typeface="楷体" pitchFamily="49" charset="-122"/>
              </a:rPr>
              <a:t>=(</a:t>
            </a:r>
            <a:r>
              <a:rPr lang="en-US" altLang="zh-CN" sz="2400" dirty="0">
                <a:solidFill>
                  <a:srgbClr val="FF0000"/>
                </a:solidFill>
                <a:latin typeface="楷体" pitchFamily="49" charset="-122"/>
                <a:ea typeface="楷体" pitchFamily="49" charset="-122"/>
              </a:rPr>
              <a:t>i</a:t>
            </a:r>
            <a:r>
              <a:rPr lang="en-US" altLang="zh-CN" sz="2400" dirty="0">
                <a:solidFill>
                  <a:srgbClr val="0033CC"/>
                </a:solidFill>
                <a:latin typeface="楷体" pitchFamily="49" charset="-122"/>
                <a:ea typeface="楷体" pitchFamily="49" charset="-122"/>
              </a:rPr>
              <a:t>×</a:t>
            </a:r>
            <a:r>
              <a:rPr lang="en-US" altLang="zh-CN" sz="2400" dirty="0">
                <a:solidFill>
                  <a:srgbClr val="00B050"/>
                </a:solidFill>
                <a:latin typeface="楷体" pitchFamily="49" charset="-122"/>
                <a:ea typeface="楷体" pitchFamily="49" charset="-122"/>
              </a:rPr>
              <a:t>n</a:t>
            </a:r>
            <a:r>
              <a:rPr lang="en-US" altLang="zh-CN" sz="2400" baseline="-25000" dirty="0">
                <a:solidFill>
                  <a:srgbClr val="00B050"/>
                </a:solidFill>
                <a:latin typeface="楷体" pitchFamily="49" charset="-122"/>
                <a:ea typeface="楷体" pitchFamily="49" charset="-122"/>
              </a:rPr>
              <a:t>2</a:t>
            </a:r>
            <a:r>
              <a:rPr lang="en-US" altLang="zh-CN" sz="2400" dirty="0">
                <a:solidFill>
                  <a:srgbClr val="0033CC"/>
                </a:solidFill>
                <a:latin typeface="楷体" pitchFamily="49" charset="-122"/>
                <a:ea typeface="楷体" pitchFamily="49" charset="-122"/>
              </a:rPr>
              <a:t>+</a:t>
            </a:r>
            <a:r>
              <a:rPr lang="en-US" altLang="zh-CN" sz="2400" dirty="0">
                <a:solidFill>
                  <a:srgbClr val="00B050"/>
                </a:solidFill>
                <a:latin typeface="楷体" pitchFamily="49" charset="-122"/>
                <a:ea typeface="楷体" pitchFamily="49" charset="-122"/>
              </a:rPr>
              <a:t>j</a:t>
            </a:r>
            <a:r>
              <a:rPr lang="en-US" altLang="zh-CN" sz="2400" dirty="0">
                <a:solidFill>
                  <a:srgbClr val="0033CC"/>
                </a:solidFill>
                <a:latin typeface="楷体" pitchFamily="49" charset="-122"/>
                <a:ea typeface="楷体" pitchFamily="49" charset="-122"/>
              </a:rPr>
              <a:t>)×</a:t>
            </a:r>
            <a:r>
              <a:rPr lang="en-US" altLang="zh-CN" sz="2400" dirty="0" err="1">
                <a:solidFill>
                  <a:srgbClr val="0033CC"/>
                </a:solidFill>
                <a:latin typeface="楷体" pitchFamily="49" charset="-122"/>
                <a:ea typeface="楷体" pitchFamily="49" charset="-122"/>
              </a:rPr>
              <a:t>w+base</a:t>
            </a:r>
            <a:r>
              <a:rPr lang="en-US" altLang="zh-CN" sz="2400" dirty="0">
                <a:solidFill>
                  <a:srgbClr val="0033CC"/>
                </a:solidFill>
                <a:latin typeface="楷体" pitchFamily="49" charset="-122"/>
                <a:ea typeface="楷体" pitchFamily="49" charset="-122"/>
              </a:rPr>
              <a:t>-(</a:t>
            </a:r>
            <a:r>
              <a:rPr lang="en-US" altLang="zh-CN" sz="2400" dirty="0">
                <a:solidFill>
                  <a:srgbClr val="FF0000"/>
                </a:solidFill>
                <a:latin typeface="楷体" pitchFamily="49" charset="-122"/>
                <a:ea typeface="楷体" pitchFamily="49" charset="-122"/>
              </a:rPr>
              <a:t>low</a:t>
            </a:r>
            <a:r>
              <a:rPr lang="en-US" altLang="zh-CN" sz="2400" baseline="-25000" dirty="0">
                <a:solidFill>
                  <a:srgbClr val="FF0000"/>
                </a:solidFill>
                <a:latin typeface="楷体" pitchFamily="49" charset="-122"/>
                <a:ea typeface="楷体" pitchFamily="49" charset="-122"/>
              </a:rPr>
              <a:t>1</a:t>
            </a:r>
            <a:r>
              <a:rPr lang="en-US" altLang="zh-CN" sz="2400" dirty="0">
                <a:solidFill>
                  <a:srgbClr val="FF0000"/>
                </a:solidFill>
                <a:latin typeface="楷体" pitchFamily="49" charset="-122"/>
                <a:ea typeface="楷体" pitchFamily="49" charset="-122"/>
              </a:rPr>
              <a:t>×</a:t>
            </a:r>
            <a:r>
              <a:rPr lang="en-US" altLang="zh-CN" sz="2400" dirty="0">
                <a:solidFill>
                  <a:srgbClr val="00B050"/>
                </a:solidFill>
                <a:latin typeface="楷体" pitchFamily="49" charset="-122"/>
                <a:ea typeface="楷体" pitchFamily="49" charset="-122"/>
              </a:rPr>
              <a:t>n</a:t>
            </a:r>
            <a:r>
              <a:rPr lang="en-US" altLang="zh-CN" sz="2400" baseline="-25000" dirty="0">
                <a:solidFill>
                  <a:srgbClr val="00B050"/>
                </a:solidFill>
                <a:latin typeface="楷体" pitchFamily="49" charset="-122"/>
                <a:ea typeface="楷体" pitchFamily="49" charset="-122"/>
              </a:rPr>
              <a:t>2</a:t>
            </a:r>
            <a:r>
              <a:rPr lang="en-US" altLang="zh-CN" sz="2400" dirty="0">
                <a:solidFill>
                  <a:srgbClr val="FF0000"/>
                </a:solidFill>
                <a:latin typeface="楷体" pitchFamily="49" charset="-122"/>
                <a:ea typeface="楷体" pitchFamily="49" charset="-122"/>
              </a:rPr>
              <a:t>+low</a:t>
            </a:r>
            <a:r>
              <a:rPr lang="en-US" altLang="zh-CN" sz="2400" baseline="-25000" dirty="0">
                <a:solidFill>
                  <a:srgbClr val="FF0000"/>
                </a:solidFill>
                <a:latin typeface="楷体" pitchFamily="49" charset="-122"/>
                <a:ea typeface="楷体" pitchFamily="49" charset="-122"/>
              </a:rPr>
              <a:t>2</a:t>
            </a:r>
            <a:r>
              <a:rPr lang="en-US" altLang="zh-CN" sz="2400" dirty="0">
                <a:solidFill>
                  <a:srgbClr val="FF0000"/>
                </a:solidFill>
                <a:latin typeface="楷体" pitchFamily="49" charset="-122"/>
                <a:ea typeface="楷体" pitchFamily="49" charset="-122"/>
              </a:rPr>
              <a:t>)×w</a:t>
            </a:r>
            <a:endParaRPr lang="zh-CN" altLang="en-US" sz="2400" dirty="0">
              <a:solidFill>
                <a:srgbClr val="FF0000"/>
              </a:solidFill>
              <a:latin typeface="楷体" pitchFamily="49" charset="-122"/>
              <a:ea typeface="楷体" pitchFamily="49" charset="-122"/>
            </a:endParaRPr>
          </a:p>
        </p:txBody>
      </p:sp>
      <p:sp>
        <p:nvSpPr>
          <p:cNvPr id="11" name="流程图: 过程 10"/>
          <p:cNvSpPr/>
          <p:nvPr/>
        </p:nvSpPr>
        <p:spPr>
          <a:xfrm>
            <a:off x="5148064" y="1268760"/>
            <a:ext cx="3816424" cy="3096344"/>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zh-CN" altLang="en-US" sz="2000" dirty="0">
                <a:solidFill>
                  <a:srgbClr val="0033CC"/>
                </a:solidFill>
                <a:latin typeface="楷体" pitchFamily="49" charset="-122"/>
                <a:ea typeface="楷体" pitchFamily="49" charset="-122"/>
              </a:rPr>
              <a:t>存储方式：</a:t>
            </a:r>
            <a:r>
              <a:rPr lang="zh-CN" altLang="en-US" sz="2000" dirty="0">
                <a:solidFill>
                  <a:srgbClr val="FF0000"/>
                </a:solidFill>
                <a:latin typeface="楷体" pitchFamily="49" charset="-122"/>
                <a:ea typeface="楷体" pitchFamily="49" charset="-122"/>
              </a:rPr>
              <a:t>按行存放</a:t>
            </a:r>
            <a:r>
              <a:rPr lang="zh-CN" altLang="en-US" sz="2000" dirty="0">
                <a:solidFill>
                  <a:srgbClr val="0033CC"/>
                </a:solidFill>
                <a:latin typeface="楷体" pitchFamily="49" charset="-122"/>
                <a:ea typeface="楷体" pitchFamily="49" charset="-122"/>
              </a:rPr>
              <a:t>、按列存放</a:t>
            </a:r>
            <a:endParaRPr lang="en-US" altLang="zh-CN" sz="2000" dirty="0">
              <a:solidFill>
                <a:srgbClr val="0033CC"/>
              </a:solidFill>
              <a:latin typeface="楷体" pitchFamily="49" charset="-122"/>
              <a:ea typeface="楷体" pitchFamily="49" charset="-122"/>
            </a:endParaRPr>
          </a:p>
          <a:p>
            <a:pPr>
              <a:lnSpc>
                <a:spcPct val="110000"/>
              </a:lnSpc>
              <a:spcAft>
                <a:spcPts val="600"/>
              </a:spcAft>
            </a:pPr>
            <a:r>
              <a:rPr lang="zh-CN" altLang="en-US" sz="2000" dirty="0">
                <a:solidFill>
                  <a:srgbClr val="0033CC"/>
                </a:solidFill>
                <a:latin typeface="楷体" pitchFamily="49" charset="-122"/>
                <a:ea typeface="楷体" pitchFamily="49" charset="-122"/>
              </a:rPr>
              <a:t>每维的下界：</a:t>
            </a:r>
            <a:r>
              <a:rPr lang="en-US" altLang="zh-CN" sz="2000" dirty="0">
                <a:solidFill>
                  <a:srgbClr val="0033CC"/>
                </a:solidFill>
                <a:latin typeface="楷体" pitchFamily="49" charset="-122"/>
                <a:ea typeface="楷体" pitchFamily="49" charset="-122"/>
              </a:rPr>
              <a:t>low</a:t>
            </a:r>
            <a:r>
              <a:rPr lang="en-US" altLang="zh-CN" sz="2000" baseline="-25000" dirty="0">
                <a:solidFill>
                  <a:srgbClr val="0033CC"/>
                </a:solidFill>
                <a:latin typeface="楷体" pitchFamily="49" charset="-122"/>
                <a:ea typeface="楷体" pitchFamily="49" charset="-122"/>
              </a:rPr>
              <a:t>1</a:t>
            </a:r>
            <a:r>
              <a:rPr lang="zh-CN" altLang="en-US" sz="2000" dirty="0">
                <a:solidFill>
                  <a:srgbClr val="0033CC"/>
                </a:solidFill>
                <a:latin typeface="楷体" pitchFamily="49" charset="-122"/>
                <a:ea typeface="楷体" pitchFamily="49" charset="-122"/>
              </a:rPr>
              <a:t>、</a:t>
            </a:r>
            <a:r>
              <a:rPr lang="en-US" altLang="zh-CN" sz="2000" dirty="0">
                <a:solidFill>
                  <a:srgbClr val="0033CC"/>
                </a:solidFill>
                <a:latin typeface="楷体" pitchFamily="49" charset="-122"/>
                <a:ea typeface="楷体" pitchFamily="49" charset="-122"/>
              </a:rPr>
              <a:t>low</a:t>
            </a:r>
            <a:r>
              <a:rPr lang="en-US" altLang="zh-CN" sz="2000" baseline="-25000" dirty="0">
                <a:solidFill>
                  <a:srgbClr val="0033CC"/>
                </a:solidFill>
                <a:latin typeface="楷体" pitchFamily="49" charset="-122"/>
                <a:ea typeface="楷体" pitchFamily="49" charset="-122"/>
              </a:rPr>
              <a:t>2</a:t>
            </a:r>
          </a:p>
          <a:p>
            <a:pPr>
              <a:lnSpc>
                <a:spcPct val="110000"/>
              </a:lnSpc>
              <a:spcAft>
                <a:spcPts val="600"/>
              </a:spcAft>
            </a:pPr>
            <a:r>
              <a:rPr lang="zh-CN" altLang="en-US" sz="2000" dirty="0">
                <a:solidFill>
                  <a:srgbClr val="0033CC"/>
                </a:solidFill>
                <a:latin typeface="楷体" pitchFamily="49" charset="-122"/>
                <a:ea typeface="楷体" pitchFamily="49" charset="-122"/>
              </a:rPr>
              <a:t>每维的上界：</a:t>
            </a:r>
            <a:r>
              <a:rPr lang="en-US" altLang="zh-CN" sz="2000" dirty="0">
                <a:solidFill>
                  <a:srgbClr val="0033CC"/>
                </a:solidFill>
                <a:latin typeface="楷体" pitchFamily="49" charset="-122"/>
                <a:ea typeface="楷体" pitchFamily="49" charset="-122"/>
              </a:rPr>
              <a:t>high</a:t>
            </a:r>
            <a:r>
              <a:rPr lang="en-US" altLang="zh-CN" sz="2000" baseline="-25000" dirty="0">
                <a:solidFill>
                  <a:srgbClr val="0033CC"/>
                </a:solidFill>
                <a:latin typeface="楷体" pitchFamily="49" charset="-122"/>
                <a:ea typeface="楷体" pitchFamily="49" charset="-122"/>
              </a:rPr>
              <a:t>1</a:t>
            </a:r>
            <a:r>
              <a:rPr lang="zh-CN" altLang="en-US" sz="2000" dirty="0">
                <a:solidFill>
                  <a:srgbClr val="0033CC"/>
                </a:solidFill>
                <a:latin typeface="楷体" pitchFamily="49" charset="-122"/>
                <a:ea typeface="楷体" pitchFamily="49" charset="-122"/>
              </a:rPr>
              <a:t>、</a:t>
            </a:r>
            <a:r>
              <a:rPr lang="en-US" altLang="zh-CN" sz="2000" dirty="0">
                <a:solidFill>
                  <a:srgbClr val="0033CC"/>
                </a:solidFill>
                <a:latin typeface="楷体" pitchFamily="49" charset="-122"/>
                <a:ea typeface="楷体" pitchFamily="49" charset="-122"/>
              </a:rPr>
              <a:t>high</a:t>
            </a:r>
            <a:r>
              <a:rPr lang="en-US" altLang="zh-CN" sz="2000" baseline="-25000" dirty="0">
                <a:solidFill>
                  <a:srgbClr val="0033CC"/>
                </a:solidFill>
                <a:latin typeface="楷体" pitchFamily="49" charset="-122"/>
                <a:ea typeface="楷体" pitchFamily="49" charset="-122"/>
              </a:rPr>
              <a:t>2</a:t>
            </a:r>
          </a:p>
          <a:p>
            <a:pPr>
              <a:lnSpc>
                <a:spcPct val="110000"/>
              </a:lnSpc>
              <a:spcAft>
                <a:spcPts val="600"/>
              </a:spcAft>
            </a:pPr>
            <a:r>
              <a:rPr lang="zh-CN" altLang="en-US" sz="2000" dirty="0">
                <a:solidFill>
                  <a:srgbClr val="0033CC"/>
                </a:solidFill>
                <a:latin typeface="楷体" pitchFamily="49" charset="-122"/>
                <a:ea typeface="楷体" pitchFamily="49" charset="-122"/>
              </a:rPr>
              <a:t>每维的长度：</a:t>
            </a:r>
            <a:r>
              <a:rPr lang="en-US" altLang="zh-CN" sz="2000" dirty="0">
                <a:solidFill>
                  <a:srgbClr val="0033CC"/>
                </a:solidFill>
                <a:latin typeface="楷体" pitchFamily="49" charset="-122"/>
                <a:ea typeface="楷体" pitchFamily="49" charset="-122"/>
              </a:rPr>
              <a:t>n</a:t>
            </a:r>
            <a:r>
              <a:rPr lang="en-US" altLang="zh-CN" sz="2000" baseline="-25000" dirty="0">
                <a:solidFill>
                  <a:srgbClr val="0033CC"/>
                </a:solidFill>
                <a:latin typeface="楷体" pitchFamily="49" charset="-122"/>
                <a:ea typeface="楷体" pitchFamily="49" charset="-122"/>
              </a:rPr>
              <a:t>1</a:t>
            </a:r>
            <a:r>
              <a:rPr lang="en-US" altLang="zh-CN" sz="2000" dirty="0">
                <a:solidFill>
                  <a:srgbClr val="0033CC"/>
                </a:solidFill>
                <a:latin typeface="楷体" pitchFamily="49" charset="-122"/>
                <a:ea typeface="楷体" pitchFamily="49" charset="-122"/>
              </a:rPr>
              <a:t>=high</a:t>
            </a:r>
            <a:r>
              <a:rPr lang="en-US" altLang="zh-CN" sz="2000" baseline="-25000" dirty="0">
                <a:solidFill>
                  <a:srgbClr val="0033CC"/>
                </a:solidFill>
                <a:latin typeface="楷体" pitchFamily="49" charset="-122"/>
                <a:ea typeface="楷体" pitchFamily="49" charset="-122"/>
              </a:rPr>
              <a:t>1</a:t>
            </a:r>
            <a:r>
              <a:rPr lang="en-US" altLang="zh-CN" sz="2000" dirty="0">
                <a:solidFill>
                  <a:srgbClr val="0033CC"/>
                </a:solidFill>
                <a:latin typeface="楷体" pitchFamily="49" charset="-122"/>
                <a:ea typeface="楷体" pitchFamily="49" charset="-122"/>
              </a:rPr>
              <a:t>-low</a:t>
            </a:r>
            <a:r>
              <a:rPr lang="en-US" altLang="zh-CN" sz="2000" baseline="-25000" dirty="0">
                <a:solidFill>
                  <a:srgbClr val="0033CC"/>
                </a:solidFill>
                <a:latin typeface="楷体" pitchFamily="49" charset="-122"/>
                <a:ea typeface="楷体" pitchFamily="49" charset="-122"/>
              </a:rPr>
              <a:t>1</a:t>
            </a:r>
            <a:r>
              <a:rPr lang="en-US" altLang="zh-CN" sz="2000" dirty="0">
                <a:solidFill>
                  <a:srgbClr val="0033CC"/>
                </a:solidFill>
                <a:latin typeface="楷体" pitchFamily="49" charset="-122"/>
                <a:ea typeface="楷体" pitchFamily="49" charset="-122"/>
              </a:rPr>
              <a:t>+1</a:t>
            </a:r>
          </a:p>
          <a:p>
            <a:pPr>
              <a:lnSpc>
                <a:spcPct val="110000"/>
              </a:lnSpc>
              <a:spcAft>
                <a:spcPts val="600"/>
              </a:spcAft>
            </a:pPr>
            <a:r>
              <a:rPr lang="en-US" altLang="zh-CN" sz="2000" dirty="0">
                <a:solidFill>
                  <a:srgbClr val="0033CC"/>
                </a:solidFill>
                <a:latin typeface="楷体" pitchFamily="49" charset="-122"/>
                <a:ea typeface="楷体" pitchFamily="49" charset="-122"/>
              </a:rPr>
              <a:t>n</a:t>
            </a:r>
            <a:r>
              <a:rPr lang="en-US" altLang="zh-CN" sz="2000" baseline="-25000" dirty="0">
                <a:solidFill>
                  <a:srgbClr val="0033CC"/>
                </a:solidFill>
                <a:latin typeface="楷体" pitchFamily="49" charset="-122"/>
                <a:ea typeface="楷体" pitchFamily="49" charset="-122"/>
              </a:rPr>
              <a:t>2</a:t>
            </a:r>
            <a:r>
              <a:rPr lang="en-US" altLang="zh-CN" sz="2000" dirty="0">
                <a:solidFill>
                  <a:srgbClr val="0033CC"/>
                </a:solidFill>
                <a:latin typeface="楷体" pitchFamily="49" charset="-122"/>
                <a:ea typeface="楷体" pitchFamily="49" charset="-122"/>
              </a:rPr>
              <a:t>=high</a:t>
            </a:r>
            <a:r>
              <a:rPr lang="en-US" altLang="zh-CN" sz="2000" baseline="-25000" dirty="0">
                <a:solidFill>
                  <a:srgbClr val="0033CC"/>
                </a:solidFill>
                <a:latin typeface="楷体" pitchFamily="49" charset="-122"/>
                <a:ea typeface="楷体" pitchFamily="49" charset="-122"/>
              </a:rPr>
              <a:t>2</a:t>
            </a:r>
            <a:r>
              <a:rPr lang="en-US" altLang="zh-CN" sz="2000" dirty="0">
                <a:solidFill>
                  <a:srgbClr val="0033CC"/>
                </a:solidFill>
                <a:latin typeface="楷体" pitchFamily="49" charset="-122"/>
                <a:ea typeface="楷体" pitchFamily="49" charset="-122"/>
              </a:rPr>
              <a:t>-low</a:t>
            </a:r>
            <a:r>
              <a:rPr lang="en-US" altLang="zh-CN" sz="2000" baseline="-25000" dirty="0">
                <a:solidFill>
                  <a:srgbClr val="0033CC"/>
                </a:solidFill>
                <a:latin typeface="楷体" pitchFamily="49" charset="-122"/>
                <a:ea typeface="楷体" pitchFamily="49" charset="-122"/>
              </a:rPr>
              <a:t>2</a:t>
            </a:r>
            <a:r>
              <a:rPr lang="en-US" altLang="zh-CN" sz="2000" dirty="0">
                <a:solidFill>
                  <a:srgbClr val="0033CC"/>
                </a:solidFill>
                <a:latin typeface="楷体" pitchFamily="49" charset="-122"/>
                <a:ea typeface="楷体" pitchFamily="49" charset="-122"/>
              </a:rPr>
              <a:t>+1</a:t>
            </a:r>
          </a:p>
          <a:p>
            <a:pPr>
              <a:lnSpc>
                <a:spcPct val="110000"/>
              </a:lnSpc>
              <a:spcAft>
                <a:spcPts val="600"/>
              </a:spcAft>
            </a:pPr>
            <a:r>
              <a:rPr lang="zh-CN" altLang="en-US" sz="2000" dirty="0">
                <a:solidFill>
                  <a:srgbClr val="0033CC"/>
                </a:solidFill>
                <a:latin typeface="楷体" pitchFamily="49" charset="-122"/>
                <a:ea typeface="楷体" pitchFamily="49" charset="-122"/>
              </a:rPr>
              <a:t>域宽：</a:t>
            </a:r>
            <a:r>
              <a:rPr lang="en-US" altLang="zh-CN" sz="2000" dirty="0">
                <a:solidFill>
                  <a:srgbClr val="0033CC"/>
                </a:solidFill>
                <a:latin typeface="楷体" pitchFamily="49" charset="-122"/>
                <a:ea typeface="楷体" pitchFamily="49" charset="-122"/>
              </a:rPr>
              <a:t>w</a:t>
            </a:r>
          </a:p>
          <a:p>
            <a:pPr>
              <a:lnSpc>
                <a:spcPct val="110000"/>
              </a:lnSpc>
              <a:spcAft>
                <a:spcPts val="600"/>
              </a:spcAft>
            </a:pPr>
            <a:r>
              <a:rPr lang="zh-CN" altLang="en-US" sz="2000" dirty="0">
                <a:solidFill>
                  <a:srgbClr val="0033CC"/>
                </a:solidFill>
                <a:latin typeface="楷体" pitchFamily="49" charset="-122"/>
                <a:ea typeface="楷体" pitchFamily="49" charset="-122"/>
              </a:rPr>
              <a:t>基址：</a:t>
            </a:r>
            <a:r>
              <a:rPr lang="en-US" altLang="zh-CN" sz="2000" dirty="0">
                <a:solidFill>
                  <a:srgbClr val="0033CC"/>
                </a:solidFill>
                <a:latin typeface="楷体" pitchFamily="49" charset="-122"/>
                <a:ea typeface="楷体" pitchFamily="49" charset="-122"/>
              </a:rPr>
              <a:t>base</a:t>
            </a:r>
            <a:endParaRPr lang="zh-CN" altLang="en-US" sz="2000" dirty="0">
              <a:solidFill>
                <a:srgbClr val="0033CC"/>
              </a:solidFill>
              <a:latin typeface="楷体" pitchFamily="49" charset="-122"/>
              <a:ea typeface="楷体" pitchFamily="49" charset="-122"/>
            </a:endParaRPr>
          </a:p>
        </p:txBody>
      </p:sp>
      <p:cxnSp>
        <p:nvCxnSpPr>
          <p:cNvPr id="14" name="直接连接符 13"/>
          <p:cNvCxnSpPr>
            <a:cxnSpLocks/>
          </p:cNvCxnSpPr>
          <p:nvPr/>
        </p:nvCxnSpPr>
        <p:spPr>
          <a:xfrm>
            <a:off x="3488635" y="6221895"/>
            <a:ext cx="2574028"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任意多边形 15"/>
          <p:cNvSpPr/>
          <p:nvPr/>
        </p:nvSpPr>
        <p:spPr>
          <a:xfrm>
            <a:off x="714375" y="1257300"/>
            <a:ext cx="6315075" cy="619125"/>
          </a:xfrm>
          <a:custGeom>
            <a:avLst/>
            <a:gdLst>
              <a:gd name="connsiteX0" fmla="*/ 6315075 w 6315075"/>
              <a:gd name="connsiteY0" fmla="*/ 619125 h 619125"/>
              <a:gd name="connsiteX1" fmla="*/ 6315075 w 6315075"/>
              <a:gd name="connsiteY1" fmla="*/ 0 h 619125"/>
              <a:gd name="connsiteX2" fmla="*/ 0 w 6315075"/>
              <a:gd name="connsiteY2" fmla="*/ 0 h 619125"/>
              <a:gd name="connsiteX3" fmla="*/ 0 w 6315075"/>
              <a:gd name="connsiteY3" fmla="*/ 361950 h 619125"/>
            </a:gdLst>
            <a:ahLst/>
            <a:cxnLst>
              <a:cxn ang="0">
                <a:pos x="connsiteX0" y="connsiteY0"/>
              </a:cxn>
              <a:cxn ang="0">
                <a:pos x="connsiteX1" y="connsiteY1"/>
              </a:cxn>
              <a:cxn ang="0">
                <a:pos x="connsiteX2" y="connsiteY2"/>
              </a:cxn>
              <a:cxn ang="0">
                <a:pos x="connsiteX3" y="connsiteY3"/>
              </a:cxn>
            </a:cxnLst>
            <a:rect l="l" t="t" r="r" b="b"/>
            <a:pathLst>
              <a:path w="6315075" h="619125">
                <a:moveTo>
                  <a:pt x="6315075" y="619125"/>
                </a:moveTo>
                <a:lnTo>
                  <a:pt x="6315075" y="0"/>
                </a:lnTo>
                <a:lnTo>
                  <a:pt x="0" y="0"/>
                </a:lnTo>
                <a:lnTo>
                  <a:pt x="0" y="361950"/>
                </a:lnTo>
              </a:path>
            </a:pathLst>
          </a:custGeom>
          <a:ln>
            <a:solidFill>
              <a:srgbClr val="CC0099"/>
            </a:solidFill>
            <a:tailEnd type="triangle" w="sm"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fontAlgn="base">
              <a:spcBef>
                <a:spcPct val="0"/>
              </a:spcBef>
              <a:spcAft>
                <a:spcPct val="0"/>
              </a:spcAft>
            </a:pPr>
            <a:endParaRPr lang="zh-CN" altLang="en-US">
              <a:solidFill>
                <a:prstClr val="black"/>
              </a:solidFill>
            </a:endParaRPr>
          </a:p>
        </p:txBody>
      </p:sp>
      <p:sp>
        <p:nvSpPr>
          <p:cNvPr id="17" name="任意多边形 16"/>
          <p:cNvSpPr/>
          <p:nvPr/>
        </p:nvSpPr>
        <p:spPr>
          <a:xfrm>
            <a:off x="657225" y="2971800"/>
            <a:ext cx="6696075" cy="1495425"/>
          </a:xfrm>
          <a:custGeom>
            <a:avLst/>
            <a:gdLst>
              <a:gd name="connsiteX0" fmla="*/ 6715125 w 6715125"/>
              <a:gd name="connsiteY0" fmla="*/ 0 h 1571625"/>
              <a:gd name="connsiteX1" fmla="*/ 6715125 w 6715125"/>
              <a:gd name="connsiteY1" fmla="*/ 1571625 h 1571625"/>
              <a:gd name="connsiteX2" fmla="*/ 0 w 6715125"/>
              <a:gd name="connsiteY2" fmla="*/ 1571625 h 1571625"/>
              <a:gd name="connsiteX3" fmla="*/ 0 w 6715125"/>
              <a:gd name="connsiteY3" fmla="*/ 1181100 h 1571625"/>
            </a:gdLst>
            <a:ahLst/>
            <a:cxnLst>
              <a:cxn ang="0">
                <a:pos x="connsiteX0" y="connsiteY0"/>
              </a:cxn>
              <a:cxn ang="0">
                <a:pos x="connsiteX1" y="connsiteY1"/>
              </a:cxn>
              <a:cxn ang="0">
                <a:pos x="connsiteX2" y="connsiteY2"/>
              </a:cxn>
              <a:cxn ang="0">
                <a:pos x="connsiteX3" y="connsiteY3"/>
              </a:cxn>
            </a:cxnLst>
            <a:rect l="l" t="t" r="r" b="b"/>
            <a:pathLst>
              <a:path w="6715125" h="1571625">
                <a:moveTo>
                  <a:pt x="6715125" y="0"/>
                </a:moveTo>
                <a:lnTo>
                  <a:pt x="6715125" y="1571625"/>
                </a:lnTo>
                <a:lnTo>
                  <a:pt x="0" y="1571625"/>
                </a:lnTo>
                <a:lnTo>
                  <a:pt x="0" y="1181100"/>
                </a:lnTo>
              </a:path>
            </a:pathLst>
          </a:custGeom>
          <a:ln>
            <a:solidFill>
              <a:srgbClr val="CC0099"/>
            </a:solidFill>
            <a:tailEnd type="triangle" w="sm"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fontAlgn="base">
              <a:spcBef>
                <a:spcPct val="0"/>
              </a:spcBef>
              <a:spcAft>
                <a:spcPct val="0"/>
              </a:spcAft>
            </a:pPr>
            <a:endParaRPr lang="zh-CN" altLang="en-US">
              <a:solidFill>
                <a:prstClr val="black"/>
              </a:solidFill>
            </a:endParaRPr>
          </a:p>
        </p:txBody>
      </p:sp>
      <p:grpSp>
        <p:nvGrpSpPr>
          <p:cNvPr id="15" name="组合 14">
            <a:extLst>
              <a:ext uri="{FF2B5EF4-FFF2-40B4-BE49-F238E27FC236}">
                <a16:creationId xmlns:a16="http://schemas.microsoft.com/office/drawing/2014/main" id="{013D382B-EE70-4DDE-B1C6-2AD3621E900F}"/>
              </a:ext>
            </a:extLst>
          </p:cNvPr>
          <p:cNvGrpSpPr/>
          <p:nvPr/>
        </p:nvGrpSpPr>
        <p:grpSpPr>
          <a:xfrm>
            <a:off x="4333461" y="4562506"/>
            <a:ext cx="4273826" cy="2151859"/>
            <a:chOff x="4333461" y="4562506"/>
            <a:chExt cx="4273826" cy="2151859"/>
          </a:xfrm>
        </p:grpSpPr>
        <p:pic>
          <p:nvPicPr>
            <p:cNvPr id="9" name="图片 8">
              <a:extLst>
                <a:ext uri="{FF2B5EF4-FFF2-40B4-BE49-F238E27FC236}">
                  <a16:creationId xmlns:a16="http://schemas.microsoft.com/office/drawing/2014/main" id="{A4DFB188-7032-46A1-89D2-DCDEA7E4BEB4}"/>
                </a:ext>
              </a:extLst>
            </p:cNvPr>
            <p:cNvPicPr>
              <a:picLocks noChangeAspect="1"/>
            </p:cNvPicPr>
            <p:nvPr/>
          </p:nvPicPr>
          <p:blipFill>
            <a:blip r:embed="rId2"/>
            <a:stretch>
              <a:fillRect/>
            </a:stretch>
          </p:blipFill>
          <p:spPr>
            <a:xfrm>
              <a:off x="6588224" y="4562506"/>
              <a:ext cx="1802689" cy="2151859"/>
            </a:xfrm>
            <a:prstGeom prst="rect">
              <a:avLst/>
            </a:prstGeom>
          </p:spPr>
        </p:pic>
        <p:sp>
          <p:nvSpPr>
            <p:cNvPr id="13" name="任意多边形: 形状 12">
              <a:extLst>
                <a:ext uri="{FF2B5EF4-FFF2-40B4-BE49-F238E27FC236}">
                  <a16:creationId xmlns:a16="http://schemas.microsoft.com/office/drawing/2014/main" id="{B9D4B446-A438-4706-B5F4-D124B8BC2785}"/>
                </a:ext>
              </a:extLst>
            </p:cNvPr>
            <p:cNvSpPr/>
            <p:nvPr/>
          </p:nvSpPr>
          <p:spPr>
            <a:xfrm>
              <a:off x="4333461" y="6134100"/>
              <a:ext cx="4273826" cy="535057"/>
            </a:xfrm>
            <a:custGeom>
              <a:avLst/>
              <a:gdLst>
                <a:gd name="connsiteX0" fmla="*/ 0 w 4273826"/>
                <a:gd name="connsiteY0" fmla="*/ 69574 h 437321"/>
                <a:gd name="connsiteX1" fmla="*/ 0 w 4273826"/>
                <a:gd name="connsiteY1" fmla="*/ 437321 h 437321"/>
                <a:gd name="connsiteX2" fmla="*/ 4273826 w 4273826"/>
                <a:gd name="connsiteY2" fmla="*/ 437321 h 437321"/>
                <a:gd name="connsiteX3" fmla="*/ 4273826 w 4273826"/>
                <a:gd name="connsiteY3" fmla="*/ 0 h 437321"/>
                <a:gd name="connsiteX4" fmla="*/ 3617843 w 4273826"/>
                <a:gd name="connsiteY4" fmla="*/ 0 h 437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3826" h="437321">
                  <a:moveTo>
                    <a:pt x="0" y="69574"/>
                  </a:moveTo>
                  <a:lnTo>
                    <a:pt x="0" y="437321"/>
                  </a:lnTo>
                  <a:lnTo>
                    <a:pt x="4273826" y="437321"/>
                  </a:lnTo>
                  <a:lnTo>
                    <a:pt x="4273826" y="0"/>
                  </a:lnTo>
                  <a:lnTo>
                    <a:pt x="3617843" y="0"/>
                  </a:ln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slide(from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492896"/>
            <a:ext cx="8229600" cy="1143000"/>
          </a:xfrm>
        </p:spPr>
        <p:txBody>
          <a:bodyPr>
            <a:normAutofit/>
          </a:bodyPr>
          <a:lstStyle/>
          <a:p>
            <a:pPr algn="ctr"/>
            <a:r>
              <a:rPr lang="en-US" altLang="zh-CN" sz="4000" dirty="0">
                <a:solidFill>
                  <a:srgbClr val="0000FF"/>
                </a:solidFill>
                <a:latin typeface="华文行楷" pitchFamily="2" charset="-122"/>
                <a:ea typeface="华文行楷" pitchFamily="2" charset="-122"/>
              </a:rPr>
              <a:t>7.1</a:t>
            </a:r>
            <a:r>
              <a:rPr lang="zh-CN" altLang="en-US" sz="4000" dirty="0">
                <a:solidFill>
                  <a:srgbClr val="0000FF"/>
                </a:solidFill>
                <a:latin typeface="华文行楷" pitchFamily="2" charset="-122"/>
                <a:ea typeface="华文行楷" pitchFamily="2" charset="-122"/>
              </a:rPr>
              <a:t>、中间语言</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lstStyle/>
          <a:p>
            <a:r>
              <a:rPr lang="zh-CN" altLang="en-US" dirty="0"/>
              <a:t>二维数组（例）</a:t>
            </a:r>
          </a:p>
        </p:txBody>
      </p:sp>
      <p:graphicFrame>
        <p:nvGraphicFramePr>
          <p:cNvPr id="6" name="内容占位符 5"/>
          <p:cNvGraphicFramePr>
            <a:graphicFrameLocks noGrp="1"/>
          </p:cNvGraphicFramePr>
          <p:nvPr>
            <p:ph idx="1"/>
          </p:nvPr>
        </p:nvGraphicFramePr>
        <p:xfrm>
          <a:off x="575556" y="1268760"/>
          <a:ext cx="3780420" cy="2743200"/>
        </p:xfrm>
        <a:graphic>
          <a:graphicData uri="http://schemas.openxmlformats.org/drawingml/2006/table">
            <a:tbl>
              <a:tblPr/>
              <a:tblGrid>
                <a:gridCol w="756084">
                  <a:extLst>
                    <a:ext uri="{9D8B030D-6E8A-4147-A177-3AD203B41FA5}">
                      <a16:colId xmlns:a16="http://schemas.microsoft.com/office/drawing/2014/main" val="20000"/>
                    </a:ext>
                  </a:extLst>
                </a:gridCol>
                <a:gridCol w="756084">
                  <a:extLst>
                    <a:ext uri="{9D8B030D-6E8A-4147-A177-3AD203B41FA5}">
                      <a16:colId xmlns:a16="http://schemas.microsoft.com/office/drawing/2014/main" val="20001"/>
                    </a:ext>
                  </a:extLst>
                </a:gridCol>
                <a:gridCol w="756084">
                  <a:extLst>
                    <a:ext uri="{9D8B030D-6E8A-4147-A177-3AD203B41FA5}">
                      <a16:colId xmlns:a16="http://schemas.microsoft.com/office/drawing/2014/main" val="20002"/>
                    </a:ext>
                  </a:extLst>
                </a:gridCol>
                <a:gridCol w="756084">
                  <a:extLst>
                    <a:ext uri="{9D8B030D-6E8A-4147-A177-3AD203B41FA5}">
                      <a16:colId xmlns:a16="http://schemas.microsoft.com/office/drawing/2014/main" val="20003"/>
                    </a:ext>
                  </a:extLst>
                </a:gridCol>
                <a:gridCol w="756084">
                  <a:extLst>
                    <a:ext uri="{9D8B030D-6E8A-4147-A177-3AD203B41FA5}">
                      <a16:colId xmlns:a16="http://schemas.microsoft.com/office/drawing/2014/main" val="20004"/>
                    </a:ext>
                  </a:extLst>
                </a:gridCol>
              </a:tblGrid>
              <a:tr h="435429">
                <a:tc>
                  <a:txBody>
                    <a:bodyPr/>
                    <a:lstStyle/>
                    <a:p>
                      <a:pPr algn="ctr"/>
                      <a:r>
                        <a:rPr lang="en-US" altLang="zh-CN" sz="2400" dirty="0"/>
                        <a:t>1</a:t>
                      </a:r>
                      <a:endParaRPr lang="zh-CN" altLang="en-US" sz="2400" baseline="-25000" dirty="0"/>
                    </a:p>
                  </a:txBody>
                  <a:tcPr>
                    <a:lnL w="12700" cmpd="sng">
                      <a:noFill/>
                      <a:prstDash val="solid"/>
                    </a:lnL>
                    <a:lnR w="12700" cap="flat" cmpd="sng" algn="ctr">
                      <a:noFill/>
                      <a:prstDash val="solid"/>
                      <a:round/>
                      <a:headEnd type="none" w="med" len="med"/>
                      <a:tailEnd type="none" w="med" len="me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t>2</a:t>
                      </a:r>
                      <a:endParaRPr lang="zh-CN" altLang="en-US" sz="2400" baseline="-25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kern="1200" dirty="0">
                          <a:solidFill>
                            <a:schemeClr val="tx1"/>
                          </a:solidFill>
                          <a:latin typeface="+mn-lt"/>
                          <a:ea typeface="+mn-ea"/>
                          <a:cs typeface="+mn-cs"/>
                        </a:rPr>
                        <a:t>3</a:t>
                      </a:r>
                      <a:endParaRPr lang="zh-CN" altLang="en-US" sz="2400"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t>4</a:t>
                      </a:r>
                      <a:endParaRPr lang="zh-CN" altLang="en-US" sz="2400" baseline="-25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kern="1200" dirty="0">
                          <a:solidFill>
                            <a:schemeClr val="tx1"/>
                          </a:solidFill>
                          <a:latin typeface="+mn-lt"/>
                          <a:ea typeface="+mn-ea"/>
                          <a:cs typeface="+mn-cs"/>
                        </a:rPr>
                        <a:t>5</a:t>
                      </a:r>
                      <a:endParaRPr lang="zh-CN" altLang="en-US" sz="2400"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3542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t>7</a:t>
                      </a:r>
                      <a:endParaRPr lang="zh-CN" alt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t>18</a:t>
                      </a:r>
                      <a:endParaRPr lang="zh-CN" alt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t>1</a:t>
                      </a:r>
                      <a:endParaRPr lang="zh-CN" alt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t>2</a:t>
                      </a:r>
                      <a:endParaRPr lang="zh-CN" alt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t>33</a:t>
                      </a:r>
                      <a:endParaRPr lang="zh-CN" alt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35429">
                <a:tc>
                  <a:txBody>
                    <a:bodyPr/>
                    <a:lstStyle/>
                    <a:p>
                      <a:pPr algn="ctr"/>
                      <a:r>
                        <a:rPr lang="en-US" altLang="zh-CN" sz="2400" dirty="0"/>
                        <a:t>5</a:t>
                      </a:r>
                      <a:endParaRPr lang="zh-CN" alt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dirty="0"/>
                        <a:t>46</a:t>
                      </a:r>
                      <a:endParaRPr lang="zh-CN" alt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dirty="0"/>
                        <a:t>7</a:t>
                      </a:r>
                      <a:endParaRPr lang="zh-CN" alt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dirty="0"/>
                        <a:t>38</a:t>
                      </a:r>
                      <a:endParaRPr lang="zh-CN" alt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dirty="0"/>
                        <a:t>8</a:t>
                      </a:r>
                      <a:endParaRPr lang="zh-CN" alt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3542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t>2</a:t>
                      </a:r>
                      <a:endParaRPr lang="zh-CN" alt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FF0000"/>
                          </a:solidFill>
                        </a:rPr>
                        <a:t>3</a:t>
                      </a:r>
                      <a:endParaRPr lang="zh-CN" altLang="en-US" sz="2400"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t>4</a:t>
                      </a:r>
                      <a:endParaRPr lang="zh-CN" alt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chemeClr val="tx1">
                              <a:lumMod val="95000"/>
                              <a:lumOff val="5000"/>
                            </a:schemeClr>
                          </a:solidFill>
                        </a:rPr>
                        <a:t>6</a:t>
                      </a:r>
                      <a:endParaRPr lang="zh-CN" altLang="en-US" sz="2400" dirty="0">
                        <a:solidFill>
                          <a:schemeClr val="tx1">
                            <a:lumMod val="95000"/>
                            <a:lumOff val="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t>7</a:t>
                      </a:r>
                      <a:endParaRPr lang="zh-CN" alt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35428">
                <a:tc>
                  <a:txBody>
                    <a:bodyPr/>
                    <a:lstStyle/>
                    <a:p>
                      <a:pPr algn="ctr"/>
                      <a:r>
                        <a:rPr lang="en-US" altLang="zh-CN" sz="2400" dirty="0"/>
                        <a:t>3</a:t>
                      </a:r>
                      <a:endParaRPr lang="zh-CN" alt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dirty="0"/>
                        <a:t>12</a:t>
                      </a:r>
                      <a:endParaRPr lang="zh-CN" alt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dirty="0">
                          <a:solidFill>
                            <a:schemeClr val="tx1">
                              <a:lumMod val="95000"/>
                              <a:lumOff val="5000"/>
                            </a:schemeClr>
                          </a:solidFill>
                        </a:rPr>
                        <a:t>34</a:t>
                      </a:r>
                      <a:endParaRPr lang="zh-CN" altLang="en-US" sz="2400" dirty="0">
                        <a:solidFill>
                          <a:schemeClr val="tx1">
                            <a:lumMod val="95000"/>
                            <a:lumOff val="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dirty="0"/>
                        <a:t>2</a:t>
                      </a:r>
                      <a:endParaRPr lang="zh-CN" alt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dirty="0"/>
                        <a:t>5</a:t>
                      </a:r>
                      <a:endParaRPr lang="zh-CN" alt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3542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t>45</a:t>
                      </a:r>
                      <a:endParaRPr lang="zh-CN" alt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t>56</a:t>
                      </a:r>
                      <a:endParaRPr lang="zh-CN" alt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t>12</a:t>
                      </a:r>
                      <a:endParaRPr lang="zh-CN" alt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t>34</a:t>
                      </a:r>
                      <a:endParaRPr lang="zh-CN" alt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t>3</a:t>
                      </a:r>
                      <a:endParaRPr lang="zh-CN" alt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4" name="灯片编号占位符 3"/>
          <p:cNvSpPr>
            <a:spLocks noGrp="1"/>
          </p:cNvSpPr>
          <p:nvPr>
            <p:ph type="sldNum" sz="quarter" idx="12"/>
          </p:nvPr>
        </p:nvSpPr>
        <p:spPr>
          <a:xfrm>
            <a:off x="8244408" y="6356351"/>
            <a:ext cx="442392" cy="313010"/>
          </a:xfrm>
        </p:spPr>
        <p:txBody>
          <a:bodyPr/>
          <a:lstStyle/>
          <a:p>
            <a:fld id="{2A6D858B-1E97-4F06-B8D0-6BAC990F4689}" type="slidenum">
              <a:rPr lang="zh-CN" altLang="en-US" smtClean="0">
                <a:solidFill>
                  <a:prstClr val="black">
                    <a:tint val="75000"/>
                  </a:prstClr>
                </a:solidFill>
              </a:rPr>
              <a:pPr/>
              <a:t>30</a:t>
            </a:fld>
            <a:endParaRPr lang="zh-CN" altLang="en-US">
              <a:solidFill>
                <a:prstClr val="black">
                  <a:tint val="75000"/>
                </a:prstClr>
              </a:solidFill>
            </a:endParaRPr>
          </a:p>
        </p:txBody>
      </p:sp>
      <p:grpSp>
        <p:nvGrpSpPr>
          <p:cNvPr id="3" name="组合 8"/>
          <p:cNvGrpSpPr/>
          <p:nvPr/>
        </p:nvGrpSpPr>
        <p:grpSpPr>
          <a:xfrm>
            <a:off x="399744" y="1196752"/>
            <a:ext cx="4048809" cy="2906608"/>
            <a:chOff x="543760" y="1340768"/>
            <a:chExt cx="4048809" cy="2906608"/>
          </a:xfrm>
        </p:grpSpPr>
        <p:sp>
          <p:nvSpPr>
            <p:cNvPr id="7" name="左中括号 6"/>
            <p:cNvSpPr/>
            <p:nvPr/>
          </p:nvSpPr>
          <p:spPr>
            <a:xfrm>
              <a:off x="543760" y="1340768"/>
              <a:ext cx="144000" cy="288032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endParaRPr>
            </a:p>
          </p:txBody>
        </p:sp>
        <p:sp>
          <p:nvSpPr>
            <p:cNvPr id="8" name="左中括号 7"/>
            <p:cNvSpPr/>
            <p:nvPr/>
          </p:nvSpPr>
          <p:spPr>
            <a:xfrm flipH="1">
              <a:off x="4448552" y="1367056"/>
              <a:ext cx="144017" cy="288032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endParaRPr>
            </a:p>
          </p:txBody>
        </p:sp>
      </p:grpSp>
      <p:sp>
        <p:nvSpPr>
          <p:cNvPr id="10" name="流程图: 过程 9"/>
          <p:cNvSpPr/>
          <p:nvPr/>
        </p:nvSpPr>
        <p:spPr>
          <a:xfrm>
            <a:off x="107504" y="4293096"/>
            <a:ext cx="5760640" cy="1656184"/>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1200"/>
              </a:spcAft>
            </a:pPr>
            <a:r>
              <a:rPr lang="zh-CN" altLang="en-US" sz="2400" dirty="0">
                <a:solidFill>
                  <a:srgbClr val="0033CC"/>
                </a:solidFill>
                <a:latin typeface="楷体" pitchFamily="49" charset="-122"/>
                <a:ea typeface="楷体" pitchFamily="49" charset="-122"/>
              </a:rPr>
              <a:t>计算数组元素</a:t>
            </a:r>
            <a:r>
              <a:rPr lang="en-US" altLang="zh-CN" sz="2400" dirty="0">
                <a:solidFill>
                  <a:srgbClr val="0033CC"/>
                </a:solidFill>
                <a:latin typeface="楷体" pitchFamily="49" charset="-122"/>
                <a:ea typeface="楷体" pitchFamily="49" charset="-122"/>
              </a:rPr>
              <a:t>A[</a:t>
            </a:r>
            <a:r>
              <a:rPr lang="en-US" altLang="zh-CN" sz="2400" dirty="0">
                <a:solidFill>
                  <a:srgbClr val="FF0000"/>
                </a:solidFill>
                <a:latin typeface="楷体" pitchFamily="49" charset="-122"/>
                <a:ea typeface="楷体" pitchFamily="49" charset="-122"/>
              </a:rPr>
              <a:t>4</a:t>
            </a:r>
            <a:r>
              <a:rPr lang="en-US" altLang="zh-CN" sz="2400" dirty="0">
                <a:solidFill>
                  <a:srgbClr val="0033CC"/>
                </a:solidFill>
                <a:latin typeface="楷体" pitchFamily="49" charset="-122"/>
                <a:ea typeface="楷体" pitchFamily="49" charset="-122"/>
              </a:rPr>
              <a:t>,</a:t>
            </a:r>
            <a:r>
              <a:rPr lang="en-US" altLang="zh-CN" sz="2400" dirty="0">
                <a:solidFill>
                  <a:srgbClr val="FF0000"/>
                </a:solidFill>
                <a:latin typeface="楷体" pitchFamily="49" charset="-122"/>
                <a:ea typeface="楷体" pitchFamily="49" charset="-122"/>
              </a:rPr>
              <a:t>2</a:t>
            </a:r>
            <a:r>
              <a:rPr lang="en-US" altLang="zh-CN" sz="2400" dirty="0">
                <a:solidFill>
                  <a:srgbClr val="0033CC"/>
                </a:solidFill>
                <a:latin typeface="楷体" pitchFamily="49" charset="-122"/>
                <a:ea typeface="楷体" pitchFamily="49" charset="-122"/>
              </a:rPr>
              <a:t>]</a:t>
            </a:r>
            <a:r>
              <a:rPr lang="zh-CN" altLang="en-US" sz="2400" dirty="0">
                <a:solidFill>
                  <a:srgbClr val="0033CC"/>
                </a:solidFill>
                <a:latin typeface="楷体" pitchFamily="49" charset="-122"/>
                <a:ea typeface="楷体" pitchFamily="49" charset="-122"/>
              </a:rPr>
              <a:t>的位置：</a:t>
            </a:r>
            <a:endParaRPr lang="en-US" altLang="zh-CN" sz="2400" dirty="0">
              <a:solidFill>
                <a:srgbClr val="0033CC"/>
              </a:solidFill>
              <a:latin typeface="楷体" pitchFamily="49" charset="-122"/>
              <a:ea typeface="楷体" pitchFamily="49" charset="-122"/>
            </a:endParaRPr>
          </a:p>
          <a:p>
            <a:pPr>
              <a:lnSpc>
                <a:spcPct val="110000"/>
              </a:lnSpc>
              <a:spcAft>
                <a:spcPts val="600"/>
              </a:spcAft>
            </a:pPr>
            <a:r>
              <a:rPr lang="en-US" altLang="zh-CN" sz="2400" dirty="0">
                <a:solidFill>
                  <a:srgbClr val="0033CC"/>
                </a:solidFill>
                <a:latin typeface="楷体" pitchFamily="49" charset="-122"/>
                <a:ea typeface="楷体" pitchFamily="49" charset="-122"/>
              </a:rPr>
              <a:t>base+((</a:t>
            </a:r>
            <a:r>
              <a:rPr lang="en-US" altLang="zh-CN" sz="2400" dirty="0">
                <a:solidFill>
                  <a:srgbClr val="FF0000"/>
                </a:solidFill>
                <a:latin typeface="楷体" pitchFamily="49" charset="-122"/>
                <a:ea typeface="楷体" pitchFamily="49" charset="-122"/>
              </a:rPr>
              <a:t>i</a:t>
            </a:r>
            <a:r>
              <a:rPr lang="en-US" altLang="zh-CN" sz="2400" dirty="0">
                <a:solidFill>
                  <a:srgbClr val="0033CC"/>
                </a:solidFill>
                <a:latin typeface="楷体" pitchFamily="49" charset="-122"/>
                <a:ea typeface="楷体" pitchFamily="49" charset="-122"/>
              </a:rPr>
              <a:t>-low</a:t>
            </a:r>
            <a:r>
              <a:rPr lang="en-US" altLang="zh-CN" sz="2400" baseline="-25000" dirty="0">
                <a:solidFill>
                  <a:srgbClr val="0033CC"/>
                </a:solidFill>
                <a:latin typeface="楷体" pitchFamily="49" charset="-122"/>
                <a:ea typeface="楷体" pitchFamily="49" charset="-122"/>
              </a:rPr>
              <a:t>1</a:t>
            </a:r>
            <a:r>
              <a:rPr lang="en-US" altLang="zh-CN" sz="2400" dirty="0">
                <a:solidFill>
                  <a:srgbClr val="0033CC"/>
                </a:solidFill>
                <a:latin typeface="楷体" pitchFamily="49" charset="-122"/>
                <a:ea typeface="楷体" pitchFamily="49" charset="-122"/>
              </a:rPr>
              <a:t>)×n</a:t>
            </a:r>
            <a:r>
              <a:rPr lang="en-US" altLang="zh-CN" sz="2400" baseline="-25000" dirty="0">
                <a:solidFill>
                  <a:srgbClr val="0033CC"/>
                </a:solidFill>
                <a:latin typeface="楷体" pitchFamily="49" charset="-122"/>
                <a:ea typeface="楷体" pitchFamily="49" charset="-122"/>
              </a:rPr>
              <a:t>2</a:t>
            </a:r>
            <a:r>
              <a:rPr lang="en-US" altLang="zh-CN" sz="2400" dirty="0">
                <a:solidFill>
                  <a:srgbClr val="0033CC"/>
                </a:solidFill>
                <a:latin typeface="楷体" pitchFamily="49" charset="-122"/>
                <a:ea typeface="楷体" pitchFamily="49" charset="-122"/>
              </a:rPr>
              <a:t>+(</a:t>
            </a:r>
            <a:r>
              <a:rPr lang="en-US" altLang="zh-CN" sz="2400" dirty="0">
                <a:solidFill>
                  <a:srgbClr val="FF0000"/>
                </a:solidFill>
                <a:latin typeface="楷体" pitchFamily="49" charset="-122"/>
                <a:ea typeface="楷体" pitchFamily="49" charset="-122"/>
              </a:rPr>
              <a:t>j</a:t>
            </a:r>
            <a:r>
              <a:rPr lang="en-US" altLang="zh-CN" sz="2400" dirty="0">
                <a:solidFill>
                  <a:srgbClr val="0033CC"/>
                </a:solidFill>
                <a:latin typeface="楷体" pitchFamily="49" charset="-122"/>
                <a:ea typeface="楷体" pitchFamily="49" charset="-122"/>
              </a:rPr>
              <a:t>-low</a:t>
            </a:r>
            <a:r>
              <a:rPr lang="en-US" altLang="zh-CN" sz="2400" baseline="-25000" dirty="0">
                <a:solidFill>
                  <a:srgbClr val="0033CC"/>
                </a:solidFill>
                <a:latin typeface="楷体" pitchFamily="49" charset="-122"/>
                <a:ea typeface="楷体" pitchFamily="49" charset="-122"/>
              </a:rPr>
              <a:t>2</a:t>
            </a:r>
            <a:r>
              <a:rPr lang="en-US" altLang="zh-CN" sz="2400" dirty="0">
                <a:solidFill>
                  <a:srgbClr val="0033CC"/>
                </a:solidFill>
                <a:latin typeface="楷体" pitchFamily="49" charset="-122"/>
                <a:ea typeface="楷体" pitchFamily="49" charset="-122"/>
              </a:rPr>
              <a:t>))×w</a:t>
            </a:r>
          </a:p>
          <a:p>
            <a:pPr>
              <a:lnSpc>
                <a:spcPct val="110000"/>
              </a:lnSpc>
              <a:spcAft>
                <a:spcPts val="600"/>
              </a:spcAft>
            </a:pPr>
            <a:r>
              <a:rPr lang="en-US" altLang="zh-CN" sz="2400" dirty="0">
                <a:solidFill>
                  <a:srgbClr val="0033CC"/>
                </a:solidFill>
                <a:latin typeface="楷体" pitchFamily="49" charset="-122"/>
                <a:ea typeface="楷体" pitchFamily="49" charset="-122"/>
              </a:rPr>
              <a:t>=(</a:t>
            </a:r>
            <a:r>
              <a:rPr lang="en-US" altLang="zh-CN" sz="2400" dirty="0">
                <a:solidFill>
                  <a:srgbClr val="FF0000"/>
                </a:solidFill>
                <a:latin typeface="楷体" pitchFamily="49" charset="-122"/>
                <a:ea typeface="楷体" pitchFamily="49" charset="-122"/>
              </a:rPr>
              <a:t>i</a:t>
            </a:r>
            <a:r>
              <a:rPr lang="en-US" altLang="zh-CN" sz="2400" dirty="0">
                <a:solidFill>
                  <a:srgbClr val="0033CC"/>
                </a:solidFill>
                <a:latin typeface="楷体" pitchFamily="49" charset="-122"/>
                <a:ea typeface="楷体" pitchFamily="49" charset="-122"/>
              </a:rPr>
              <a:t>×n</a:t>
            </a:r>
            <a:r>
              <a:rPr lang="en-US" altLang="zh-CN" sz="2400" baseline="-25000" dirty="0">
                <a:solidFill>
                  <a:srgbClr val="0033CC"/>
                </a:solidFill>
                <a:latin typeface="楷体" pitchFamily="49" charset="-122"/>
                <a:ea typeface="楷体" pitchFamily="49" charset="-122"/>
              </a:rPr>
              <a:t>2</a:t>
            </a:r>
            <a:r>
              <a:rPr lang="en-US" altLang="zh-CN" sz="2400" dirty="0">
                <a:solidFill>
                  <a:srgbClr val="0033CC"/>
                </a:solidFill>
                <a:latin typeface="楷体" pitchFamily="49" charset="-122"/>
                <a:ea typeface="楷体" pitchFamily="49" charset="-122"/>
              </a:rPr>
              <a:t>+</a:t>
            </a:r>
            <a:r>
              <a:rPr lang="en-US" altLang="zh-CN" sz="2400" dirty="0">
                <a:solidFill>
                  <a:srgbClr val="FF0000"/>
                </a:solidFill>
                <a:latin typeface="楷体" pitchFamily="49" charset="-122"/>
                <a:ea typeface="楷体" pitchFamily="49" charset="-122"/>
              </a:rPr>
              <a:t>j</a:t>
            </a:r>
            <a:r>
              <a:rPr lang="en-US" altLang="zh-CN" sz="2400" dirty="0">
                <a:solidFill>
                  <a:srgbClr val="0033CC"/>
                </a:solidFill>
                <a:latin typeface="楷体" pitchFamily="49" charset="-122"/>
                <a:ea typeface="楷体" pitchFamily="49" charset="-122"/>
              </a:rPr>
              <a:t>)×</a:t>
            </a:r>
            <a:r>
              <a:rPr lang="en-US" altLang="zh-CN" sz="2400" dirty="0" err="1">
                <a:solidFill>
                  <a:srgbClr val="0033CC"/>
                </a:solidFill>
                <a:latin typeface="楷体" pitchFamily="49" charset="-122"/>
                <a:ea typeface="楷体" pitchFamily="49" charset="-122"/>
              </a:rPr>
              <a:t>w+base</a:t>
            </a:r>
            <a:r>
              <a:rPr lang="en-US" altLang="zh-CN" sz="2400" dirty="0">
                <a:solidFill>
                  <a:srgbClr val="0033CC"/>
                </a:solidFill>
                <a:latin typeface="楷体" pitchFamily="49" charset="-122"/>
                <a:ea typeface="楷体" pitchFamily="49" charset="-122"/>
              </a:rPr>
              <a:t>-(</a:t>
            </a:r>
            <a:r>
              <a:rPr lang="en-US" altLang="zh-CN" sz="2400" dirty="0">
                <a:solidFill>
                  <a:srgbClr val="FF0000"/>
                </a:solidFill>
                <a:latin typeface="楷体" pitchFamily="49" charset="-122"/>
                <a:ea typeface="楷体" pitchFamily="49" charset="-122"/>
              </a:rPr>
              <a:t>low</a:t>
            </a:r>
            <a:r>
              <a:rPr lang="en-US" altLang="zh-CN" sz="2400" baseline="-25000" dirty="0">
                <a:solidFill>
                  <a:srgbClr val="FF0000"/>
                </a:solidFill>
                <a:latin typeface="楷体" pitchFamily="49" charset="-122"/>
                <a:ea typeface="楷体" pitchFamily="49" charset="-122"/>
              </a:rPr>
              <a:t>1</a:t>
            </a:r>
            <a:r>
              <a:rPr lang="en-US" altLang="zh-CN" sz="2400" dirty="0">
                <a:solidFill>
                  <a:srgbClr val="FF0000"/>
                </a:solidFill>
                <a:latin typeface="楷体" pitchFamily="49" charset="-122"/>
                <a:ea typeface="楷体" pitchFamily="49" charset="-122"/>
              </a:rPr>
              <a:t>×n</a:t>
            </a:r>
            <a:r>
              <a:rPr lang="en-US" altLang="zh-CN" sz="2400" baseline="-25000" dirty="0">
                <a:solidFill>
                  <a:srgbClr val="FF0000"/>
                </a:solidFill>
                <a:latin typeface="楷体" pitchFamily="49" charset="-122"/>
                <a:ea typeface="楷体" pitchFamily="49" charset="-122"/>
              </a:rPr>
              <a:t>2</a:t>
            </a:r>
            <a:r>
              <a:rPr lang="en-US" altLang="zh-CN" sz="2400" dirty="0">
                <a:solidFill>
                  <a:srgbClr val="FF0000"/>
                </a:solidFill>
                <a:latin typeface="楷体" pitchFamily="49" charset="-122"/>
                <a:ea typeface="楷体" pitchFamily="49" charset="-122"/>
              </a:rPr>
              <a:t>+low</a:t>
            </a:r>
            <a:r>
              <a:rPr lang="en-US" altLang="zh-CN" sz="2400" baseline="-25000" dirty="0">
                <a:solidFill>
                  <a:srgbClr val="FF0000"/>
                </a:solidFill>
                <a:latin typeface="楷体" pitchFamily="49" charset="-122"/>
                <a:ea typeface="楷体" pitchFamily="49" charset="-122"/>
              </a:rPr>
              <a:t>2</a:t>
            </a:r>
            <a:r>
              <a:rPr lang="en-US" altLang="zh-CN" sz="2400" dirty="0">
                <a:solidFill>
                  <a:srgbClr val="FF0000"/>
                </a:solidFill>
                <a:latin typeface="楷体" pitchFamily="49" charset="-122"/>
                <a:ea typeface="楷体" pitchFamily="49" charset="-122"/>
              </a:rPr>
              <a:t>)×w</a:t>
            </a:r>
            <a:endParaRPr lang="zh-CN" altLang="en-US" sz="2400" dirty="0">
              <a:solidFill>
                <a:srgbClr val="FF0000"/>
              </a:solidFill>
              <a:latin typeface="楷体" pitchFamily="49" charset="-122"/>
              <a:ea typeface="楷体" pitchFamily="49" charset="-122"/>
            </a:endParaRPr>
          </a:p>
        </p:txBody>
      </p:sp>
      <p:sp>
        <p:nvSpPr>
          <p:cNvPr id="11" name="流程图: 过程 10"/>
          <p:cNvSpPr/>
          <p:nvPr/>
        </p:nvSpPr>
        <p:spPr>
          <a:xfrm>
            <a:off x="5004048" y="1124744"/>
            <a:ext cx="3960440" cy="3096344"/>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zh-CN" altLang="en-US" sz="2000" dirty="0">
                <a:solidFill>
                  <a:srgbClr val="0033CC"/>
                </a:solidFill>
                <a:latin typeface="楷体" pitchFamily="49" charset="-122"/>
                <a:ea typeface="楷体" pitchFamily="49" charset="-122"/>
              </a:rPr>
              <a:t>存储方式：</a:t>
            </a:r>
            <a:r>
              <a:rPr lang="zh-CN" altLang="en-US" sz="2000" dirty="0">
                <a:solidFill>
                  <a:srgbClr val="FF0000"/>
                </a:solidFill>
                <a:latin typeface="楷体" pitchFamily="49" charset="-122"/>
                <a:ea typeface="楷体" pitchFamily="49" charset="-122"/>
              </a:rPr>
              <a:t>按行存放</a:t>
            </a:r>
            <a:r>
              <a:rPr lang="zh-CN" altLang="en-US" sz="2000" dirty="0">
                <a:solidFill>
                  <a:srgbClr val="0033CC"/>
                </a:solidFill>
                <a:latin typeface="楷体" pitchFamily="49" charset="-122"/>
                <a:ea typeface="楷体" pitchFamily="49" charset="-122"/>
              </a:rPr>
              <a:t>、按列存放</a:t>
            </a:r>
            <a:endParaRPr lang="en-US" altLang="zh-CN" sz="2000" dirty="0">
              <a:solidFill>
                <a:srgbClr val="0033CC"/>
              </a:solidFill>
              <a:latin typeface="楷体" pitchFamily="49" charset="-122"/>
              <a:ea typeface="楷体" pitchFamily="49" charset="-122"/>
            </a:endParaRPr>
          </a:p>
          <a:p>
            <a:pPr>
              <a:lnSpc>
                <a:spcPct val="110000"/>
              </a:lnSpc>
              <a:spcAft>
                <a:spcPts val="600"/>
              </a:spcAft>
            </a:pPr>
            <a:r>
              <a:rPr lang="zh-CN" altLang="en-US" sz="2000" dirty="0">
                <a:solidFill>
                  <a:srgbClr val="0033CC"/>
                </a:solidFill>
                <a:latin typeface="楷体" pitchFamily="49" charset="-122"/>
                <a:ea typeface="楷体" pitchFamily="49" charset="-122"/>
              </a:rPr>
              <a:t>每维的下界：</a:t>
            </a:r>
            <a:r>
              <a:rPr lang="en-US" altLang="zh-CN" sz="2000" dirty="0">
                <a:solidFill>
                  <a:srgbClr val="0033CC"/>
                </a:solidFill>
                <a:latin typeface="楷体" pitchFamily="49" charset="-122"/>
                <a:ea typeface="楷体" pitchFamily="49" charset="-122"/>
              </a:rPr>
              <a:t>low</a:t>
            </a:r>
            <a:r>
              <a:rPr lang="en-US" altLang="zh-CN" sz="2000" baseline="-25000" dirty="0">
                <a:solidFill>
                  <a:srgbClr val="0033CC"/>
                </a:solidFill>
                <a:latin typeface="楷体" pitchFamily="49" charset="-122"/>
                <a:ea typeface="楷体" pitchFamily="49" charset="-122"/>
              </a:rPr>
              <a:t>1</a:t>
            </a:r>
            <a:r>
              <a:rPr lang="en-US" altLang="zh-CN" sz="2000" dirty="0">
                <a:solidFill>
                  <a:srgbClr val="0033CC"/>
                </a:solidFill>
                <a:latin typeface="楷体" pitchFamily="49" charset="-122"/>
                <a:ea typeface="楷体" pitchFamily="49" charset="-122"/>
              </a:rPr>
              <a:t>=</a:t>
            </a:r>
            <a:r>
              <a:rPr lang="en-US" altLang="zh-CN" sz="2000" dirty="0">
                <a:solidFill>
                  <a:srgbClr val="C00000"/>
                </a:solidFill>
                <a:latin typeface="楷体" pitchFamily="49" charset="-122"/>
                <a:ea typeface="楷体" pitchFamily="49" charset="-122"/>
              </a:rPr>
              <a:t>1</a:t>
            </a:r>
            <a:r>
              <a:rPr lang="zh-CN" altLang="en-US" sz="2000" dirty="0">
                <a:solidFill>
                  <a:srgbClr val="0033CC"/>
                </a:solidFill>
                <a:latin typeface="楷体" pitchFamily="49" charset="-122"/>
                <a:ea typeface="楷体" pitchFamily="49" charset="-122"/>
              </a:rPr>
              <a:t>、</a:t>
            </a:r>
            <a:r>
              <a:rPr lang="en-US" altLang="zh-CN" sz="2000" dirty="0">
                <a:solidFill>
                  <a:srgbClr val="0033CC"/>
                </a:solidFill>
                <a:latin typeface="楷体" pitchFamily="49" charset="-122"/>
                <a:ea typeface="楷体" pitchFamily="49" charset="-122"/>
              </a:rPr>
              <a:t>low</a:t>
            </a:r>
            <a:r>
              <a:rPr lang="en-US" altLang="zh-CN" sz="2000" baseline="-25000" dirty="0">
                <a:solidFill>
                  <a:srgbClr val="0033CC"/>
                </a:solidFill>
                <a:latin typeface="楷体" pitchFamily="49" charset="-122"/>
                <a:ea typeface="楷体" pitchFamily="49" charset="-122"/>
              </a:rPr>
              <a:t>2</a:t>
            </a:r>
            <a:r>
              <a:rPr lang="en-US" altLang="zh-CN" sz="2000" dirty="0">
                <a:solidFill>
                  <a:srgbClr val="0033CC"/>
                </a:solidFill>
                <a:latin typeface="楷体" pitchFamily="49" charset="-122"/>
                <a:ea typeface="楷体" pitchFamily="49" charset="-122"/>
              </a:rPr>
              <a:t>=</a:t>
            </a:r>
            <a:r>
              <a:rPr lang="en-US" altLang="zh-CN" sz="2000" dirty="0">
                <a:solidFill>
                  <a:srgbClr val="C00000"/>
                </a:solidFill>
                <a:latin typeface="楷体" pitchFamily="49" charset="-122"/>
                <a:ea typeface="楷体" pitchFamily="49" charset="-122"/>
              </a:rPr>
              <a:t>1</a:t>
            </a:r>
          </a:p>
          <a:p>
            <a:pPr>
              <a:lnSpc>
                <a:spcPct val="110000"/>
              </a:lnSpc>
              <a:spcAft>
                <a:spcPts val="600"/>
              </a:spcAft>
            </a:pPr>
            <a:r>
              <a:rPr lang="zh-CN" altLang="en-US" sz="2000" dirty="0">
                <a:solidFill>
                  <a:srgbClr val="0033CC"/>
                </a:solidFill>
                <a:latin typeface="楷体" pitchFamily="49" charset="-122"/>
                <a:ea typeface="楷体" pitchFamily="49" charset="-122"/>
              </a:rPr>
              <a:t>每维的上界：</a:t>
            </a:r>
            <a:r>
              <a:rPr lang="en-US" altLang="zh-CN" sz="2000" dirty="0">
                <a:solidFill>
                  <a:srgbClr val="0033CC"/>
                </a:solidFill>
                <a:latin typeface="楷体" pitchFamily="49" charset="-122"/>
                <a:ea typeface="楷体" pitchFamily="49" charset="-122"/>
              </a:rPr>
              <a:t>high</a:t>
            </a:r>
            <a:r>
              <a:rPr lang="en-US" altLang="zh-CN" sz="2000" baseline="-25000" dirty="0">
                <a:solidFill>
                  <a:srgbClr val="0033CC"/>
                </a:solidFill>
                <a:latin typeface="楷体" pitchFamily="49" charset="-122"/>
                <a:ea typeface="楷体" pitchFamily="49" charset="-122"/>
              </a:rPr>
              <a:t>1</a:t>
            </a:r>
            <a:r>
              <a:rPr lang="en-US" altLang="zh-CN" sz="2000" dirty="0">
                <a:solidFill>
                  <a:srgbClr val="0033CC"/>
                </a:solidFill>
                <a:latin typeface="楷体" pitchFamily="49" charset="-122"/>
                <a:ea typeface="楷体" pitchFamily="49" charset="-122"/>
              </a:rPr>
              <a:t>=</a:t>
            </a:r>
            <a:r>
              <a:rPr lang="en-US" altLang="zh-CN" sz="2000" dirty="0">
                <a:solidFill>
                  <a:srgbClr val="C00000"/>
                </a:solidFill>
                <a:latin typeface="楷体" pitchFamily="49" charset="-122"/>
                <a:ea typeface="楷体" pitchFamily="49" charset="-122"/>
              </a:rPr>
              <a:t>6</a:t>
            </a:r>
            <a:r>
              <a:rPr lang="zh-CN" altLang="en-US" sz="2000" dirty="0">
                <a:solidFill>
                  <a:srgbClr val="0033CC"/>
                </a:solidFill>
                <a:latin typeface="楷体" pitchFamily="49" charset="-122"/>
                <a:ea typeface="楷体" pitchFamily="49" charset="-122"/>
              </a:rPr>
              <a:t>、</a:t>
            </a:r>
            <a:r>
              <a:rPr lang="en-US" altLang="zh-CN" sz="2000" dirty="0">
                <a:solidFill>
                  <a:srgbClr val="0033CC"/>
                </a:solidFill>
                <a:latin typeface="楷体" pitchFamily="49" charset="-122"/>
                <a:ea typeface="楷体" pitchFamily="49" charset="-122"/>
              </a:rPr>
              <a:t>high</a:t>
            </a:r>
            <a:r>
              <a:rPr lang="en-US" altLang="zh-CN" sz="2000" baseline="-25000" dirty="0">
                <a:solidFill>
                  <a:srgbClr val="0033CC"/>
                </a:solidFill>
                <a:latin typeface="楷体" pitchFamily="49" charset="-122"/>
                <a:ea typeface="楷体" pitchFamily="49" charset="-122"/>
              </a:rPr>
              <a:t>2</a:t>
            </a:r>
            <a:r>
              <a:rPr lang="en-US" altLang="zh-CN" sz="2000" dirty="0">
                <a:solidFill>
                  <a:srgbClr val="0033CC"/>
                </a:solidFill>
                <a:latin typeface="楷体" pitchFamily="49" charset="-122"/>
                <a:ea typeface="楷体" pitchFamily="49" charset="-122"/>
              </a:rPr>
              <a:t>=</a:t>
            </a:r>
            <a:r>
              <a:rPr lang="en-US" altLang="zh-CN" sz="2000" dirty="0">
                <a:solidFill>
                  <a:srgbClr val="C00000"/>
                </a:solidFill>
                <a:latin typeface="楷体" pitchFamily="49" charset="-122"/>
                <a:ea typeface="楷体" pitchFamily="49" charset="-122"/>
              </a:rPr>
              <a:t>5</a:t>
            </a:r>
          </a:p>
          <a:p>
            <a:pPr>
              <a:lnSpc>
                <a:spcPct val="110000"/>
              </a:lnSpc>
              <a:spcAft>
                <a:spcPts val="600"/>
              </a:spcAft>
            </a:pPr>
            <a:r>
              <a:rPr lang="zh-CN" altLang="en-US" sz="2000" dirty="0">
                <a:solidFill>
                  <a:srgbClr val="0033CC"/>
                </a:solidFill>
                <a:latin typeface="楷体" pitchFamily="49" charset="-122"/>
                <a:ea typeface="楷体" pitchFamily="49" charset="-122"/>
              </a:rPr>
              <a:t>每维的长度：</a:t>
            </a:r>
            <a:r>
              <a:rPr lang="en-US" altLang="zh-CN" sz="2000" dirty="0">
                <a:solidFill>
                  <a:srgbClr val="0033CC"/>
                </a:solidFill>
                <a:latin typeface="楷体" pitchFamily="49" charset="-122"/>
                <a:ea typeface="楷体" pitchFamily="49" charset="-122"/>
              </a:rPr>
              <a:t>n</a:t>
            </a:r>
            <a:r>
              <a:rPr lang="en-US" altLang="zh-CN" sz="2000" baseline="-25000" dirty="0">
                <a:solidFill>
                  <a:srgbClr val="0033CC"/>
                </a:solidFill>
                <a:latin typeface="楷体" pitchFamily="49" charset="-122"/>
                <a:ea typeface="楷体" pitchFamily="49" charset="-122"/>
              </a:rPr>
              <a:t>1</a:t>
            </a:r>
            <a:r>
              <a:rPr lang="en-US" altLang="zh-CN" sz="2000" dirty="0">
                <a:solidFill>
                  <a:srgbClr val="0033CC"/>
                </a:solidFill>
                <a:latin typeface="楷体" pitchFamily="49" charset="-122"/>
                <a:ea typeface="楷体" pitchFamily="49" charset="-122"/>
              </a:rPr>
              <a:t>=high</a:t>
            </a:r>
            <a:r>
              <a:rPr lang="en-US" altLang="zh-CN" sz="2000" baseline="-25000" dirty="0">
                <a:solidFill>
                  <a:srgbClr val="0033CC"/>
                </a:solidFill>
                <a:latin typeface="楷体" pitchFamily="49" charset="-122"/>
                <a:ea typeface="楷体" pitchFamily="49" charset="-122"/>
              </a:rPr>
              <a:t>1</a:t>
            </a:r>
            <a:r>
              <a:rPr lang="en-US" altLang="zh-CN" sz="2000" dirty="0">
                <a:solidFill>
                  <a:srgbClr val="0033CC"/>
                </a:solidFill>
                <a:latin typeface="楷体" pitchFamily="49" charset="-122"/>
                <a:ea typeface="楷体" pitchFamily="49" charset="-122"/>
              </a:rPr>
              <a:t>-low</a:t>
            </a:r>
            <a:r>
              <a:rPr lang="en-US" altLang="zh-CN" sz="2000" baseline="-25000" dirty="0">
                <a:solidFill>
                  <a:srgbClr val="0033CC"/>
                </a:solidFill>
                <a:latin typeface="楷体" pitchFamily="49" charset="-122"/>
                <a:ea typeface="楷体" pitchFamily="49" charset="-122"/>
              </a:rPr>
              <a:t>1</a:t>
            </a:r>
            <a:r>
              <a:rPr lang="en-US" altLang="zh-CN" sz="2000" dirty="0">
                <a:solidFill>
                  <a:srgbClr val="0033CC"/>
                </a:solidFill>
                <a:latin typeface="楷体" pitchFamily="49" charset="-122"/>
                <a:ea typeface="楷体" pitchFamily="49" charset="-122"/>
              </a:rPr>
              <a:t>+1=</a:t>
            </a:r>
            <a:r>
              <a:rPr lang="en-US" altLang="zh-CN" sz="2000" dirty="0">
                <a:solidFill>
                  <a:srgbClr val="C00000"/>
                </a:solidFill>
                <a:latin typeface="楷体" pitchFamily="49" charset="-122"/>
                <a:ea typeface="楷体" pitchFamily="49" charset="-122"/>
              </a:rPr>
              <a:t>6</a:t>
            </a:r>
          </a:p>
          <a:p>
            <a:pPr>
              <a:lnSpc>
                <a:spcPct val="110000"/>
              </a:lnSpc>
              <a:spcAft>
                <a:spcPts val="600"/>
              </a:spcAft>
            </a:pPr>
            <a:r>
              <a:rPr lang="en-US" altLang="zh-CN" sz="2000" dirty="0">
                <a:solidFill>
                  <a:srgbClr val="0033CC"/>
                </a:solidFill>
                <a:latin typeface="楷体" pitchFamily="49" charset="-122"/>
                <a:ea typeface="楷体" pitchFamily="49" charset="-122"/>
              </a:rPr>
              <a:t>n</a:t>
            </a:r>
            <a:r>
              <a:rPr lang="en-US" altLang="zh-CN" sz="2000" baseline="-25000" dirty="0">
                <a:solidFill>
                  <a:srgbClr val="0033CC"/>
                </a:solidFill>
                <a:latin typeface="楷体" pitchFamily="49" charset="-122"/>
                <a:ea typeface="楷体" pitchFamily="49" charset="-122"/>
              </a:rPr>
              <a:t>2</a:t>
            </a:r>
            <a:r>
              <a:rPr lang="en-US" altLang="zh-CN" sz="2000" dirty="0">
                <a:solidFill>
                  <a:srgbClr val="0033CC"/>
                </a:solidFill>
                <a:latin typeface="楷体" pitchFamily="49" charset="-122"/>
                <a:ea typeface="楷体" pitchFamily="49" charset="-122"/>
              </a:rPr>
              <a:t>=high</a:t>
            </a:r>
            <a:r>
              <a:rPr lang="en-US" altLang="zh-CN" sz="2000" baseline="-25000" dirty="0">
                <a:solidFill>
                  <a:srgbClr val="0033CC"/>
                </a:solidFill>
                <a:latin typeface="楷体" pitchFamily="49" charset="-122"/>
                <a:ea typeface="楷体" pitchFamily="49" charset="-122"/>
              </a:rPr>
              <a:t>2</a:t>
            </a:r>
            <a:r>
              <a:rPr lang="en-US" altLang="zh-CN" sz="2000" dirty="0">
                <a:solidFill>
                  <a:srgbClr val="0033CC"/>
                </a:solidFill>
                <a:latin typeface="楷体" pitchFamily="49" charset="-122"/>
                <a:ea typeface="楷体" pitchFamily="49" charset="-122"/>
              </a:rPr>
              <a:t>-low</a:t>
            </a:r>
            <a:r>
              <a:rPr lang="en-US" altLang="zh-CN" sz="2000" baseline="-25000" dirty="0">
                <a:solidFill>
                  <a:srgbClr val="0033CC"/>
                </a:solidFill>
                <a:latin typeface="楷体" pitchFamily="49" charset="-122"/>
                <a:ea typeface="楷体" pitchFamily="49" charset="-122"/>
              </a:rPr>
              <a:t>2</a:t>
            </a:r>
            <a:r>
              <a:rPr lang="en-US" altLang="zh-CN" sz="2000" dirty="0">
                <a:solidFill>
                  <a:srgbClr val="0033CC"/>
                </a:solidFill>
                <a:latin typeface="楷体" pitchFamily="49" charset="-122"/>
                <a:ea typeface="楷体" pitchFamily="49" charset="-122"/>
              </a:rPr>
              <a:t>+1=</a:t>
            </a:r>
            <a:r>
              <a:rPr lang="en-US" altLang="zh-CN" sz="2000" dirty="0">
                <a:solidFill>
                  <a:srgbClr val="C00000"/>
                </a:solidFill>
                <a:latin typeface="楷体" pitchFamily="49" charset="-122"/>
                <a:ea typeface="楷体" pitchFamily="49" charset="-122"/>
              </a:rPr>
              <a:t>5</a:t>
            </a:r>
          </a:p>
          <a:p>
            <a:pPr>
              <a:lnSpc>
                <a:spcPct val="110000"/>
              </a:lnSpc>
              <a:spcAft>
                <a:spcPts val="600"/>
              </a:spcAft>
            </a:pPr>
            <a:r>
              <a:rPr lang="zh-CN" altLang="en-US" sz="2000" dirty="0">
                <a:solidFill>
                  <a:srgbClr val="0033CC"/>
                </a:solidFill>
                <a:latin typeface="楷体" pitchFamily="49" charset="-122"/>
                <a:ea typeface="楷体" pitchFamily="49" charset="-122"/>
              </a:rPr>
              <a:t>域宽：</a:t>
            </a:r>
            <a:r>
              <a:rPr lang="en-US" altLang="zh-CN" sz="2000" dirty="0">
                <a:solidFill>
                  <a:srgbClr val="0033CC"/>
                </a:solidFill>
                <a:latin typeface="楷体" pitchFamily="49" charset="-122"/>
                <a:ea typeface="楷体" pitchFamily="49" charset="-122"/>
              </a:rPr>
              <a:t>w=</a:t>
            </a:r>
            <a:r>
              <a:rPr lang="en-US" altLang="zh-CN" sz="2000" dirty="0">
                <a:solidFill>
                  <a:srgbClr val="C00000"/>
                </a:solidFill>
                <a:latin typeface="楷体" pitchFamily="49" charset="-122"/>
                <a:ea typeface="楷体" pitchFamily="49" charset="-122"/>
              </a:rPr>
              <a:t>1</a:t>
            </a:r>
          </a:p>
          <a:p>
            <a:pPr>
              <a:lnSpc>
                <a:spcPct val="110000"/>
              </a:lnSpc>
              <a:spcAft>
                <a:spcPts val="600"/>
              </a:spcAft>
            </a:pPr>
            <a:r>
              <a:rPr lang="zh-CN" altLang="en-US" sz="2000" dirty="0">
                <a:solidFill>
                  <a:srgbClr val="0033CC"/>
                </a:solidFill>
                <a:latin typeface="楷体" pitchFamily="49" charset="-122"/>
                <a:ea typeface="楷体" pitchFamily="49" charset="-122"/>
              </a:rPr>
              <a:t>基址：</a:t>
            </a:r>
            <a:r>
              <a:rPr lang="en-US" altLang="zh-CN" sz="2000" dirty="0">
                <a:solidFill>
                  <a:srgbClr val="0033CC"/>
                </a:solidFill>
                <a:latin typeface="楷体" pitchFamily="49" charset="-122"/>
                <a:ea typeface="楷体" pitchFamily="49" charset="-122"/>
              </a:rPr>
              <a:t>base=</a:t>
            </a:r>
            <a:r>
              <a:rPr lang="en-US" altLang="zh-CN" sz="2000" dirty="0">
                <a:solidFill>
                  <a:srgbClr val="C00000"/>
                </a:solidFill>
                <a:latin typeface="楷体" pitchFamily="49" charset="-122"/>
                <a:ea typeface="楷体" pitchFamily="49" charset="-122"/>
              </a:rPr>
              <a:t>1</a:t>
            </a:r>
            <a:endParaRPr lang="zh-CN" altLang="en-US" sz="2000" dirty="0">
              <a:solidFill>
                <a:srgbClr val="C00000"/>
              </a:solidFill>
              <a:latin typeface="楷体" pitchFamily="49" charset="-122"/>
              <a:ea typeface="楷体" pitchFamily="49" charset="-122"/>
            </a:endParaRPr>
          </a:p>
        </p:txBody>
      </p:sp>
      <p:sp>
        <p:nvSpPr>
          <p:cNvPr id="12" name="流程图: 过程 11"/>
          <p:cNvSpPr/>
          <p:nvPr/>
        </p:nvSpPr>
        <p:spPr>
          <a:xfrm>
            <a:off x="4716016" y="4293096"/>
            <a:ext cx="3204864" cy="504056"/>
          </a:xfrm>
          <a:prstGeom prst="flowChartProcess">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1200"/>
              </a:spcAft>
            </a:pPr>
            <a:r>
              <a:rPr lang="en-US" altLang="zh-CN" sz="2400" dirty="0">
                <a:solidFill>
                  <a:prstClr val="black">
                    <a:lumMod val="95000"/>
                    <a:lumOff val="5000"/>
                  </a:prstClr>
                </a:solidFill>
                <a:latin typeface="楷体" pitchFamily="49" charset="-122"/>
                <a:ea typeface="楷体" pitchFamily="49" charset="-122"/>
              </a:rPr>
              <a:t>1+(</a:t>
            </a:r>
            <a:r>
              <a:rPr lang="en-US" altLang="zh-CN" sz="2400" dirty="0">
                <a:solidFill>
                  <a:srgbClr val="FF0000"/>
                </a:solidFill>
                <a:latin typeface="楷体" pitchFamily="49" charset="-122"/>
                <a:ea typeface="楷体" pitchFamily="49" charset="-122"/>
              </a:rPr>
              <a:t>4</a:t>
            </a:r>
            <a:r>
              <a:rPr lang="en-US" altLang="zh-CN" sz="2400" dirty="0">
                <a:solidFill>
                  <a:prstClr val="black">
                    <a:lumMod val="95000"/>
                    <a:lumOff val="5000"/>
                  </a:prstClr>
                </a:solidFill>
                <a:latin typeface="楷体" pitchFamily="49" charset="-122"/>
                <a:ea typeface="楷体" pitchFamily="49" charset="-122"/>
              </a:rPr>
              <a:t>-1)×5+(</a:t>
            </a:r>
            <a:r>
              <a:rPr lang="en-US" altLang="zh-CN" sz="2400" dirty="0">
                <a:solidFill>
                  <a:srgbClr val="FF0000"/>
                </a:solidFill>
                <a:latin typeface="楷体" pitchFamily="49" charset="-122"/>
                <a:ea typeface="楷体" pitchFamily="49" charset="-122"/>
              </a:rPr>
              <a:t>2</a:t>
            </a:r>
            <a:r>
              <a:rPr lang="en-US" altLang="zh-CN" sz="2400" dirty="0">
                <a:solidFill>
                  <a:prstClr val="black">
                    <a:lumMod val="95000"/>
                    <a:lumOff val="5000"/>
                  </a:prstClr>
                </a:solidFill>
                <a:latin typeface="楷体" pitchFamily="49" charset="-122"/>
                <a:ea typeface="楷体" pitchFamily="49" charset="-122"/>
              </a:rPr>
              <a:t>-1)=17</a:t>
            </a:r>
            <a:endParaRPr lang="zh-CN" altLang="en-US" sz="2400" dirty="0">
              <a:solidFill>
                <a:prstClr val="black">
                  <a:lumMod val="95000"/>
                  <a:lumOff val="5000"/>
                </a:prstClr>
              </a:solidFill>
              <a:latin typeface="楷体" pitchFamily="49" charset="-122"/>
              <a:ea typeface="楷体" pitchFamily="49" charset="-122"/>
            </a:endParaRPr>
          </a:p>
        </p:txBody>
      </p:sp>
      <p:sp>
        <p:nvSpPr>
          <p:cNvPr id="14" name="流程图: 过程 13"/>
          <p:cNvSpPr/>
          <p:nvPr/>
        </p:nvSpPr>
        <p:spPr>
          <a:xfrm>
            <a:off x="5508104" y="5949280"/>
            <a:ext cx="2664296" cy="504000"/>
          </a:xfrm>
          <a:prstGeom prst="flowChartProcess">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1200"/>
              </a:spcAft>
            </a:pPr>
            <a:r>
              <a:rPr lang="en-US" altLang="zh-CN" sz="2400" dirty="0">
                <a:solidFill>
                  <a:prstClr val="black">
                    <a:lumMod val="95000"/>
                    <a:lumOff val="5000"/>
                  </a:prstClr>
                </a:solidFill>
                <a:latin typeface="楷体" pitchFamily="49" charset="-122"/>
                <a:ea typeface="楷体" pitchFamily="49" charset="-122"/>
              </a:rPr>
              <a:t>1-(1×5+1)×1=</a:t>
            </a:r>
            <a:r>
              <a:rPr lang="en-US" altLang="zh-CN" sz="2400" dirty="0">
                <a:solidFill>
                  <a:srgbClr val="00B050"/>
                </a:solidFill>
                <a:latin typeface="楷体" pitchFamily="49" charset="-122"/>
                <a:ea typeface="楷体" pitchFamily="49" charset="-122"/>
              </a:rPr>
              <a:t>-5</a:t>
            </a:r>
            <a:endParaRPr lang="zh-CN" altLang="en-US" sz="2400" dirty="0">
              <a:solidFill>
                <a:srgbClr val="00B050"/>
              </a:solidFill>
              <a:latin typeface="楷体" pitchFamily="49" charset="-122"/>
              <a:ea typeface="楷体" pitchFamily="49" charset="-122"/>
            </a:endParaRPr>
          </a:p>
        </p:txBody>
      </p:sp>
      <p:sp>
        <p:nvSpPr>
          <p:cNvPr id="16" name="流程图: 过程 15"/>
          <p:cNvSpPr/>
          <p:nvPr/>
        </p:nvSpPr>
        <p:spPr>
          <a:xfrm>
            <a:off x="5148064" y="4869160"/>
            <a:ext cx="3888000" cy="504000"/>
          </a:xfrm>
          <a:prstGeom prst="flowChartProcess">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1200"/>
              </a:spcAft>
            </a:pPr>
            <a:r>
              <a:rPr lang="en-US" altLang="zh-CN" sz="2400" dirty="0">
                <a:solidFill>
                  <a:prstClr val="black">
                    <a:lumMod val="95000"/>
                    <a:lumOff val="5000"/>
                  </a:prstClr>
                </a:solidFill>
                <a:latin typeface="楷体" pitchFamily="49" charset="-122"/>
                <a:ea typeface="楷体" pitchFamily="49" charset="-122"/>
              </a:rPr>
              <a:t>(4×5+2)×1+(</a:t>
            </a:r>
            <a:r>
              <a:rPr lang="en-US" altLang="zh-CN" sz="2400" dirty="0">
                <a:solidFill>
                  <a:srgbClr val="00B050"/>
                </a:solidFill>
                <a:latin typeface="楷体" pitchFamily="49" charset="-122"/>
                <a:ea typeface="楷体" pitchFamily="49" charset="-122"/>
              </a:rPr>
              <a:t>-5</a:t>
            </a:r>
            <a:r>
              <a:rPr lang="en-US" altLang="zh-CN" sz="2400" dirty="0">
                <a:solidFill>
                  <a:prstClr val="black">
                    <a:lumMod val="95000"/>
                    <a:lumOff val="5000"/>
                  </a:prstClr>
                </a:solidFill>
                <a:latin typeface="楷体" pitchFamily="49" charset="-122"/>
                <a:ea typeface="楷体" pitchFamily="49" charset="-122"/>
              </a:rPr>
              <a:t>)=22-5=17</a:t>
            </a:r>
            <a:endParaRPr lang="zh-CN" altLang="en-US" sz="2400" dirty="0">
              <a:solidFill>
                <a:prstClr val="black">
                  <a:lumMod val="95000"/>
                  <a:lumOff val="5000"/>
                </a:prstClr>
              </a:solidFill>
              <a:latin typeface="楷体" pitchFamily="49" charset="-122"/>
              <a:ea typeface="楷体" pitchFamily="49" charset="-122"/>
            </a:endParaRPr>
          </a:p>
        </p:txBody>
      </p:sp>
      <p:cxnSp>
        <p:nvCxnSpPr>
          <p:cNvPr id="18" name="直接连接符 17"/>
          <p:cNvCxnSpPr/>
          <p:nvPr/>
        </p:nvCxnSpPr>
        <p:spPr>
          <a:xfrm>
            <a:off x="2252504" y="5850984"/>
            <a:ext cx="3456384"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flipV="1">
            <a:off x="7524328" y="5301208"/>
            <a:ext cx="432048" cy="720080"/>
          </a:xfrm>
          <a:prstGeom prst="straightConnector1">
            <a:avLst/>
          </a:prstGeom>
          <a:ln w="28575">
            <a:solidFill>
              <a:srgbClr val="FC02A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5" name="组合 29"/>
          <p:cNvGrpSpPr/>
          <p:nvPr/>
        </p:nvGrpSpPr>
        <p:grpSpPr>
          <a:xfrm>
            <a:off x="72008" y="4700761"/>
            <a:ext cx="4932040" cy="672455"/>
            <a:chOff x="72008" y="4700761"/>
            <a:chExt cx="4932040" cy="672455"/>
          </a:xfrm>
        </p:grpSpPr>
        <p:sp>
          <p:nvSpPr>
            <p:cNvPr id="23" name="圆角矩形 22"/>
            <p:cNvSpPr/>
            <p:nvPr/>
          </p:nvSpPr>
          <p:spPr>
            <a:xfrm>
              <a:off x="72008" y="4941168"/>
              <a:ext cx="4932040" cy="432048"/>
            </a:xfrm>
            <a:prstGeom prst="roundRect">
              <a:avLst/>
            </a:prstGeom>
            <a:noFill/>
            <a:ln>
              <a:solidFill>
                <a:srgbClr val="FE9CD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25" name="直接箭头连接符 24"/>
            <p:cNvCxnSpPr/>
            <p:nvPr/>
          </p:nvCxnSpPr>
          <p:spPr>
            <a:xfrm flipV="1">
              <a:off x="3837062" y="4700761"/>
              <a:ext cx="864096" cy="216024"/>
            </a:xfrm>
            <a:prstGeom prst="straightConnector1">
              <a:avLst/>
            </a:prstGeom>
            <a:ln w="28575">
              <a:solidFill>
                <a:srgbClr val="FC02A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9" name="组合 28"/>
          <p:cNvGrpSpPr/>
          <p:nvPr/>
        </p:nvGrpSpPr>
        <p:grpSpPr>
          <a:xfrm>
            <a:off x="395536" y="5373216"/>
            <a:ext cx="6048672" cy="540008"/>
            <a:chOff x="395536" y="5373216"/>
            <a:chExt cx="6048672" cy="540008"/>
          </a:xfrm>
        </p:grpSpPr>
        <p:sp>
          <p:nvSpPr>
            <p:cNvPr id="26" name="圆角矩形 25"/>
            <p:cNvSpPr/>
            <p:nvPr/>
          </p:nvSpPr>
          <p:spPr>
            <a:xfrm>
              <a:off x="395536" y="5445224"/>
              <a:ext cx="5400600" cy="468000"/>
            </a:xfrm>
            <a:prstGeom prst="roundRect">
              <a:avLst/>
            </a:prstGeom>
            <a:noFill/>
            <a:ln>
              <a:solidFill>
                <a:srgbClr val="FE9CD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28" name="直接箭头连接符 27"/>
            <p:cNvCxnSpPr>
              <a:stCxn id="26" idx="3"/>
            </p:cNvCxnSpPr>
            <p:nvPr/>
          </p:nvCxnSpPr>
          <p:spPr>
            <a:xfrm flipV="1">
              <a:off x="5796136" y="5373216"/>
              <a:ext cx="648072" cy="306008"/>
            </a:xfrm>
            <a:prstGeom prst="straightConnector1">
              <a:avLst/>
            </a:prstGeom>
            <a:ln w="28575">
              <a:solidFill>
                <a:srgbClr val="FC02A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4" name="任意多边形 23"/>
          <p:cNvSpPr/>
          <p:nvPr/>
        </p:nvSpPr>
        <p:spPr>
          <a:xfrm>
            <a:off x="3529013" y="5860733"/>
            <a:ext cx="1981200" cy="300037"/>
          </a:xfrm>
          <a:custGeom>
            <a:avLst/>
            <a:gdLst>
              <a:gd name="connsiteX0" fmla="*/ 0 w 1981200"/>
              <a:gd name="connsiteY0" fmla="*/ 0 h 300037"/>
              <a:gd name="connsiteX1" fmla="*/ 0 w 1981200"/>
              <a:gd name="connsiteY1" fmla="*/ 300037 h 300037"/>
              <a:gd name="connsiteX2" fmla="*/ 1981200 w 1981200"/>
              <a:gd name="connsiteY2" fmla="*/ 300037 h 300037"/>
            </a:gdLst>
            <a:ahLst/>
            <a:cxnLst>
              <a:cxn ang="0">
                <a:pos x="connsiteX0" y="connsiteY0"/>
              </a:cxn>
              <a:cxn ang="0">
                <a:pos x="connsiteX1" y="connsiteY1"/>
              </a:cxn>
              <a:cxn ang="0">
                <a:pos x="connsiteX2" y="connsiteY2"/>
              </a:cxn>
            </a:cxnLst>
            <a:rect l="l" t="t" r="r" b="b"/>
            <a:pathLst>
              <a:path w="1981200" h="300037">
                <a:moveTo>
                  <a:pt x="0" y="0"/>
                </a:moveTo>
                <a:lnTo>
                  <a:pt x="0" y="300037"/>
                </a:lnTo>
                <a:lnTo>
                  <a:pt x="1981200" y="300037"/>
                </a:lnTo>
              </a:path>
            </a:pathLst>
          </a:custGeom>
          <a:ln w="28575">
            <a:solidFill>
              <a:srgbClr val="CC009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fontAlgn="base">
              <a:spcBef>
                <a:spcPct val="0"/>
              </a:spcBef>
              <a:spcAft>
                <a:spcPct val="0"/>
              </a:spcAft>
            </a:pPr>
            <a:endParaRPr lang="zh-CN" altLang="en-US">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blinds(horizontal)">
                                      <p:cBhvr>
                                        <p:cTn id="22"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par>
                                <p:cTn id="23" presetID="12" presetClass="entr" presetSubtype="8"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slide(fromLeft)">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blinds(horizontal)">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blinds(horizontal)">
                                      <p:cBhvr>
                                        <p:cTn id="35"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blinds(horizontal)">
                                      <p:cBhvr>
                                        <p:cTn id="40"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6" grpId="0" animBg="1"/>
      <p:bldP spid="2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706090"/>
          </a:xfrm>
        </p:spPr>
        <p:txBody>
          <a:bodyPr/>
          <a:lstStyle/>
          <a:p>
            <a:r>
              <a:rPr lang="en-US" altLang="zh-CN" dirty="0"/>
              <a:t>K</a:t>
            </a:r>
            <a:r>
              <a:rPr lang="zh-CN" altLang="en-US" dirty="0"/>
              <a:t>维数组</a:t>
            </a:r>
          </a:p>
        </p:txBody>
      </p:sp>
      <p:sp>
        <p:nvSpPr>
          <p:cNvPr id="3" name="内容占位符 2"/>
          <p:cNvSpPr>
            <a:spLocks noGrp="1"/>
          </p:cNvSpPr>
          <p:nvPr>
            <p:ph idx="1"/>
          </p:nvPr>
        </p:nvSpPr>
        <p:spPr>
          <a:xfrm>
            <a:off x="806896" y="764704"/>
            <a:ext cx="8157592" cy="3024335"/>
          </a:xfrm>
        </p:spPr>
        <p:txBody>
          <a:bodyPr>
            <a:noAutofit/>
          </a:bodyPr>
          <a:lstStyle/>
          <a:p>
            <a:pPr>
              <a:spcAft>
                <a:spcPts val="300"/>
              </a:spcAft>
              <a:buNone/>
            </a:pPr>
            <a:r>
              <a:rPr lang="zh-CN" altLang="en-US" sz="2400" dirty="0"/>
              <a:t>每维的下界：</a:t>
            </a:r>
            <a:r>
              <a:rPr lang="en-US" altLang="zh-CN" sz="2400" dirty="0"/>
              <a:t>low</a:t>
            </a:r>
            <a:r>
              <a:rPr lang="en-US" altLang="zh-CN" sz="2400" baseline="-25000" dirty="0"/>
              <a:t>1</a:t>
            </a:r>
            <a:r>
              <a:rPr lang="zh-CN" altLang="en-US" sz="2400" dirty="0"/>
              <a:t>、</a:t>
            </a:r>
            <a:r>
              <a:rPr lang="en-US" altLang="zh-CN" sz="2400" dirty="0"/>
              <a:t>low</a:t>
            </a:r>
            <a:r>
              <a:rPr lang="en-US" altLang="zh-CN" sz="2400" baseline="-25000" dirty="0"/>
              <a:t>2</a:t>
            </a:r>
            <a:r>
              <a:rPr lang="zh-CN" altLang="en-US" sz="2400" dirty="0"/>
              <a:t>、</a:t>
            </a:r>
            <a:r>
              <a:rPr lang="en-US" altLang="zh-CN" sz="2400" dirty="0"/>
              <a:t>...</a:t>
            </a:r>
            <a:r>
              <a:rPr lang="zh-CN" altLang="en-US" sz="2400" dirty="0"/>
              <a:t>、</a:t>
            </a:r>
            <a:r>
              <a:rPr lang="en-US" altLang="zh-CN" sz="2400" dirty="0" err="1"/>
              <a:t>low</a:t>
            </a:r>
            <a:r>
              <a:rPr lang="en-US" altLang="zh-CN" sz="2400" baseline="-25000" dirty="0" err="1"/>
              <a:t>k</a:t>
            </a:r>
            <a:endParaRPr lang="en-US" altLang="zh-CN" sz="2400" baseline="-25000" dirty="0"/>
          </a:p>
          <a:p>
            <a:pPr>
              <a:spcAft>
                <a:spcPts val="300"/>
              </a:spcAft>
              <a:buNone/>
            </a:pPr>
            <a:r>
              <a:rPr lang="zh-CN" altLang="en-US" sz="2400" dirty="0"/>
              <a:t>每维的长度：</a:t>
            </a:r>
            <a:r>
              <a:rPr lang="en-US" altLang="zh-CN" sz="2400" dirty="0"/>
              <a:t>n</a:t>
            </a:r>
            <a:r>
              <a:rPr lang="en-US" altLang="zh-CN" sz="2400" baseline="-25000" dirty="0"/>
              <a:t>1</a:t>
            </a:r>
            <a:r>
              <a:rPr lang="zh-CN" altLang="en-US" sz="2400" dirty="0"/>
              <a:t>、</a:t>
            </a:r>
            <a:r>
              <a:rPr lang="en-US" altLang="zh-CN" sz="2400" dirty="0"/>
              <a:t>n</a:t>
            </a:r>
            <a:r>
              <a:rPr lang="en-US" altLang="zh-CN" sz="2400" baseline="-25000" dirty="0"/>
              <a:t>2</a:t>
            </a:r>
            <a:r>
              <a:rPr lang="zh-CN" altLang="en-US" sz="2400" dirty="0"/>
              <a:t>、</a:t>
            </a:r>
            <a:r>
              <a:rPr lang="en-US" altLang="zh-CN" sz="2400" dirty="0"/>
              <a:t>...</a:t>
            </a:r>
            <a:r>
              <a:rPr lang="zh-CN" altLang="en-US" sz="2400" dirty="0"/>
              <a:t>、</a:t>
            </a:r>
            <a:r>
              <a:rPr lang="en-US" altLang="zh-CN" sz="2400" dirty="0" err="1"/>
              <a:t>n</a:t>
            </a:r>
            <a:r>
              <a:rPr lang="en-US" altLang="zh-CN" sz="2400" baseline="-25000" dirty="0" err="1"/>
              <a:t>k</a:t>
            </a:r>
            <a:endParaRPr lang="en-US" altLang="zh-CN" sz="2400" baseline="-25000" dirty="0"/>
          </a:p>
          <a:p>
            <a:pPr>
              <a:spcAft>
                <a:spcPts val="300"/>
              </a:spcAft>
              <a:buNone/>
            </a:pPr>
            <a:r>
              <a:rPr lang="zh-CN" altLang="en-US" sz="2400" dirty="0"/>
              <a:t>存储方式：按行存放</a:t>
            </a:r>
            <a:endParaRPr lang="en-US" altLang="zh-CN" sz="2400" dirty="0"/>
          </a:p>
          <a:p>
            <a:pPr>
              <a:spcAft>
                <a:spcPts val="300"/>
              </a:spcAft>
              <a:buNone/>
            </a:pPr>
            <a:r>
              <a:rPr lang="zh-CN" altLang="en-US" sz="2400" dirty="0"/>
              <a:t>数组元素</a:t>
            </a:r>
            <a:r>
              <a:rPr lang="en-US" altLang="zh-CN" sz="2400" dirty="0"/>
              <a:t>A[i</a:t>
            </a:r>
            <a:r>
              <a:rPr lang="en-US" altLang="zh-CN" sz="2400" baseline="-25000" dirty="0"/>
              <a:t>1</a:t>
            </a:r>
            <a:r>
              <a:rPr lang="en-US" altLang="zh-CN" sz="2400" dirty="0"/>
              <a:t>,i</a:t>
            </a:r>
            <a:r>
              <a:rPr lang="en-US" altLang="zh-CN" sz="2400" baseline="-25000" dirty="0"/>
              <a:t>2</a:t>
            </a:r>
            <a:r>
              <a:rPr lang="en-US" altLang="zh-CN" sz="2400" dirty="0"/>
              <a:t>,...,</a:t>
            </a:r>
            <a:r>
              <a:rPr lang="en-US" altLang="zh-CN" sz="2400" dirty="0" err="1"/>
              <a:t>i</a:t>
            </a:r>
            <a:r>
              <a:rPr lang="en-US" altLang="zh-CN" sz="2400" baseline="-25000" dirty="0" err="1"/>
              <a:t>k</a:t>
            </a:r>
            <a:r>
              <a:rPr lang="en-US" altLang="zh-CN" sz="2400" dirty="0"/>
              <a:t>]</a:t>
            </a:r>
            <a:r>
              <a:rPr lang="zh-CN" altLang="en-US" sz="2400" dirty="0"/>
              <a:t>的位置：</a:t>
            </a:r>
            <a:endParaRPr lang="en-US" altLang="zh-CN" sz="2400" dirty="0"/>
          </a:p>
          <a:p>
            <a:pPr>
              <a:spcAft>
                <a:spcPts val="300"/>
              </a:spcAft>
              <a:buNone/>
            </a:pPr>
            <a:r>
              <a:rPr lang="en-US" altLang="zh-CN" sz="2400" dirty="0"/>
              <a:t>((...(</a:t>
            </a:r>
            <a:r>
              <a:rPr lang="en-US" altLang="zh-CN" sz="2400" dirty="0">
                <a:solidFill>
                  <a:srgbClr val="FF0000"/>
                </a:solidFill>
              </a:rPr>
              <a:t>(</a:t>
            </a:r>
            <a:r>
              <a:rPr lang="en-US" altLang="zh-CN" sz="2400" dirty="0">
                <a:solidFill>
                  <a:schemeClr val="tx1"/>
                </a:solidFill>
              </a:rPr>
              <a:t>i</a:t>
            </a:r>
            <a:r>
              <a:rPr lang="en-US" altLang="zh-CN" sz="2400" baseline="-25000" dirty="0">
                <a:solidFill>
                  <a:schemeClr val="tx1"/>
                </a:solidFill>
              </a:rPr>
              <a:t>1</a:t>
            </a:r>
            <a:r>
              <a:rPr lang="en-US" altLang="zh-CN" sz="2400" dirty="0">
                <a:solidFill>
                  <a:srgbClr val="FF0000"/>
                </a:solidFill>
              </a:rPr>
              <a:t>×n</a:t>
            </a:r>
            <a:r>
              <a:rPr lang="en-US" altLang="zh-CN" sz="2400" baseline="-25000" dirty="0">
                <a:solidFill>
                  <a:srgbClr val="FF0000"/>
                </a:solidFill>
              </a:rPr>
              <a:t>2</a:t>
            </a:r>
            <a:r>
              <a:rPr lang="en-US" altLang="zh-CN" sz="2400" dirty="0">
                <a:solidFill>
                  <a:srgbClr val="FF0000"/>
                </a:solidFill>
              </a:rPr>
              <a:t>+i</a:t>
            </a:r>
            <a:r>
              <a:rPr lang="en-US" altLang="zh-CN" sz="2400" baseline="-25000" dirty="0">
                <a:solidFill>
                  <a:srgbClr val="FF0000"/>
                </a:solidFill>
              </a:rPr>
              <a:t>2</a:t>
            </a:r>
            <a:r>
              <a:rPr lang="en-US" altLang="zh-CN" sz="2400" dirty="0">
                <a:solidFill>
                  <a:srgbClr val="FF0000"/>
                </a:solidFill>
              </a:rPr>
              <a:t>)</a:t>
            </a:r>
            <a:r>
              <a:rPr lang="en-US" altLang="zh-CN" sz="2400" dirty="0"/>
              <a:t>×n</a:t>
            </a:r>
            <a:r>
              <a:rPr lang="en-US" altLang="zh-CN" sz="2400" baseline="-25000" dirty="0"/>
              <a:t>3</a:t>
            </a:r>
            <a:r>
              <a:rPr lang="en-US" altLang="zh-CN" sz="2400" dirty="0"/>
              <a:t>+i</a:t>
            </a:r>
            <a:r>
              <a:rPr lang="en-US" altLang="zh-CN" sz="2400" baseline="-25000" dirty="0"/>
              <a:t>3</a:t>
            </a:r>
            <a:r>
              <a:rPr lang="en-US" altLang="zh-CN" sz="2400" dirty="0"/>
              <a:t>)...)×</a:t>
            </a:r>
            <a:r>
              <a:rPr lang="en-US" altLang="zh-CN" sz="2400" dirty="0" err="1"/>
              <a:t>n</a:t>
            </a:r>
            <a:r>
              <a:rPr lang="en-US" altLang="zh-CN" sz="2400" baseline="-25000" dirty="0" err="1"/>
              <a:t>k</a:t>
            </a:r>
            <a:r>
              <a:rPr lang="en-US" altLang="zh-CN" sz="2400" dirty="0" err="1"/>
              <a:t>+i</a:t>
            </a:r>
            <a:r>
              <a:rPr lang="en-US" altLang="zh-CN" sz="2400" baseline="-25000" dirty="0" err="1"/>
              <a:t>k</a:t>
            </a:r>
            <a:r>
              <a:rPr lang="en-US" altLang="zh-CN" sz="2400" dirty="0"/>
              <a:t>)×w</a:t>
            </a:r>
          </a:p>
          <a:p>
            <a:pPr>
              <a:spcAft>
                <a:spcPts val="300"/>
              </a:spcAft>
              <a:buNone/>
            </a:pPr>
            <a:r>
              <a:rPr lang="en-US" altLang="zh-CN" sz="2400" dirty="0"/>
              <a:t>+base-((...((low</a:t>
            </a:r>
            <a:r>
              <a:rPr lang="en-US" altLang="zh-CN" sz="2400" baseline="-25000" dirty="0"/>
              <a:t>1</a:t>
            </a:r>
            <a:r>
              <a:rPr lang="en-US" altLang="zh-CN" sz="2400" dirty="0"/>
              <a:t>×n</a:t>
            </a:r>
            <a:r>
              <a:rPr lang="en-US" altLang="zh-CN" sz="2400" baseline="-25000" dirty="0"/>
              <a:t>2</a:t>
            </a:r>
            <a:r>
              <a:rPr lang="en-US" altLang="zh-CN" sz="2400" dirty="0"/>
              <a:t>+low</a:t>
            </a:r>
            <a:r>
              <a:rPr lang="en-US" altLang="zh-CN" sz="2400" baseline="-25000" dirty="0"/>
              <a:t>2</a:t>
            </a:r>
            <a:r>
              <a:rPr lang="en-US" altLang="zh-CN" sz="2400" dirty="0"/>
              <a:t>)×n</a:t>
            </a:r>
            <a:r>
              <a:rPr lang="en-US" altLang="zh-CN" sz="2400" baseline="-25000" dirty="0"/>
              <a:t>3</a:t>
            </a:r>
            <a:r>
              <a:rPr lang="en-US" altLang="zh-CN" sz="2400" dirty="0"/>
              <a:t>+low</a:t>
            </a:r>
            <a:r>
              <a:rPr lang="en-US" altLang="zh-CN" sz="2400" baseline="-25000" dirty="0"/>
              <a:t>3</a:t>
            </a:r>
            <a:r>
              <a:rPr lang="en-US" altLang="zh-CN" sz="2400" dirty="0"/>
              <a:t>)...)×</a:t>
            </a:r>
            <a:r>
              <a:rPr lang="en-US" altLang="zh-CN" sz="2400" dirty="0" err="1"/>
              <a:t>n</a:t>
            </a:r>
            <a:r>
              <a:rPr lang="en-US" altLang="zh-CN" sz="2400" baseline="-25000" dirty="0" err="1"/>
              <a:t>k</a:t>
            </a:r>
            <a:r>
              <a:rPr lang="en-US" altLang="zh-CN" sz="2400" dirty="0" err="1"/>
              <a:t>+low</a:t>
            </a:r>
            <a:r>
              <a:rPr lang="en-US" altLang="zh-CN" sz="2400" baseline="-25000" dirty="0" err="1"/>
              <a:t>k</a:t>
            </a:r>
            <a:r>
              <a:rPr lang="en-US" altLang="zh-CN" sz="2400" dirty="0"/>
              <a:t>)×w</a:t>
            </a:r>
            <a:endParaRPr lang="zh-CN" altLang="en-US" sz="2400" dirty="0"/>
          </a:p>
        </p:txBody>
      </p:sp>
      <p:sp>
        <p:nvSpPr>
          <p:cNvPr id="4" name="灯片编号占位符 3"/>
          <p:cNvSpPr>
            <a:spLocks noGrp="1"/>
          </p:cNvSpPr>
          <p:nvPr>
            <p:ph type="sldNum" sz="quarter" idx="12"/>
          </p:nvPr>
        </p:nvSpPr>
        <p:spPr>
          <a:xfrm>
            <a:off x="8378080" y="6448251"/>
            <a:ext cx="442392" cy="365125"/>
          </a:xfrm>
        </p:spPr>
        <p:txBody>
          <a:bodyPr/>
          <a:lstStyle/>
          <a:p>
            <a:fld id="{2A6D858B-1E97-4F06-B8D0-6BAC990F4689}" type="slidenum">
              <a:rPr lang="zh-CN" altLang="en-US" smtClean="0">
                <a:solidFill>
                  <a:prstClr val="black">
                    <a:tint val="75000"/>
                  </a:prstClr>
                </a:solidFill>
              </a:rPr>
              <a:pPr/>
              <a:t>31</a:t>
            </a:fld>
            <a:endParaRPr lang="zh-CN" altLang="en-US" dirty="0">
              <a:solidFill>
                <a:prstClr val="black">
                  <a:tint val="75000"/>
                </a:prstClr>
              </a:solidFill>
            </a:endParaRPr>
          </a:p>
        </p:txBody>
      </p:sp>
      <p:sp>
        <p:nvSpPr>
          <p:cNvPr id="6" name="流程图: 过程 5"/>
          <p:cNvSpPr/>
          <p:nvPr/>
        </p:nvSpPr>
        <p:spPr>
          <a:xfrm>
            <a:off x="899592" y="3731299"/>
            <a:ext cx="3211332" cy="2873828"/>
          </a:xfrm>
          <a:prstGeom prst="flowChartProcess">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zh-CN" altLang="en-US" sz="2400" dirty="0">
                <a:solidFill>
                  <a:srgbClr val="FC02A9"/>
                </a:solidFill>
                <a:latin typeface="楷体" pitchFamily="49" charset="-122"/>
                <a:ea typeface="楷体" pitchFamily="49" charset="-122"/>
              </a:rPr>
              <a:t>递归</a:t>
            </a:r>
            <a:r>
              <a:rPr lang="en-US" altLang="zh-CN" sz="2400" dirty="0">
                <a:solidFill>
                  <a:srgbClr val="FC02A9"/>
                </a:solidFill>
                <a:latin typeface="楷体" pitchFamily="49" charset="-122"/>
                <a:ea typeface="楷体" pitchFamily="49" charset="-122"/>
              </a:rPr>
              <a:t>(</a:t>
            </a:r>
            <a:r>
              <a:rPr lang="zh-CN" altLang="en-US" sz="2400" dirty="0">
                <a:solidFill>
                  <a:srgbClr val="FC02A9"/>
                </a:solidFill>
                <a:latin typeface="楷体" pitchFamily="49" charset="-122"/>
                <a:ea typeface="楷体" pitchFamily="49" charset="-122"/>
              </a:rPr>
              <a:t>递推</a:t>
            </a:r>
            <a:r>
              <a:rPr lang="en-US" altLang="zh-CN" sz="2400" dirty="0">
                <a:solidFill>
                  <a:srgbClr val="FC02A9"/>
                </a:solidFill>
                <a:latin typeface="楷体" pitchFamily="49" charset="-122"/>
                <a:ea typeface="楷体" pitchFamily="49" charset="-122"/>
              </a:rPr>
              <a:t>)</a:t>
            </a:r>
            <a:r>
              <a:rPr lang="zh-CN" altLang="en-US" sz="2400" dirty="0">
                <a:solidFill>
                  <a:srgbClr val="FC02A9"/>
                </a:solidFill>
                <a:latin typeface="楷体" pitchFamily="49" charset="-122"/>
                <a:ea typeface="楷体" pitchFamily="49" charset="-122"/>
              </a:rPr>
              <a:t>计算</a:t>
            </a:r>
            <a:r>
              <a:rPr lang="zh-CN" altLang="en-US" sz="2400" dirty="0">
                <a:solidFill>
                  <a:srgbClr val="0033CC"/>
                </a:solidFill>
                <a:latin typeface="楷体" pitchFamily="49" charset="-122"/>
                <a:ea typeface="楷体" pitchFamily="49" charset="-122"/>
              </a:rPr>
              <a:t>：</a:t>
            </a:r>
            <a:endParaRPr lang="en-US" altLang="zh-CN" sz="2400" dirty="0">
              <a:solidFill>
                <a:srgbClr val="0033CC"/>
              </a:solidFill>
              <a:latin typeface="楷体" pitchFamily="49" charset="-122"/>
              <a:ea typeface="楷体" pitchFamily="49" charset="-122"/>
            </a:endParaRPr>
          </a:p>
          <a:p>
            <a:pPr lvl="1">
              <a:lnSpc>
                <a:spcPct val="110000"/>
              </a:lnSpc>
              <a:spcAft>
                <a:spcPts val="600"/>
              </a:spcAft>
            </a:pPr>
            <a:r>
              <a:rPr lang="en-US" altLang="zh-CN" sz="2400" dirty="0">
                <a:solidFill>
                  <a:prstClr val="black"/>
                </a:solidFill>
                <a:latin typeface="楷体" pitchFamily="49" charset="-122"/>
                <a:ea typeface="楷体" pitchFamily="49" charset="-122"/>
              </a:rPr>
              <a:t>e</a:t>
            </a:r>
            <a:r>
              <a:rPr lang="en-US" altLang="zh-CN" sz="2400" baseline="-25000" dirty="0">
                <a:solidFill>
                  <a:prstClr val="black"/>
                </a:solidFill>
                <a:latin typeface="楷体" pitchFamily="49" charset="-122"/>
                <a:ea typeface="楷体" pitchFamily="49" charset="-122"/>
              </a:rPr>
              <a:t>1</a:t>
            </a:r>
            <a:r>
              <a:rPr lang="en-US" altLang="zh-CN" sz="2400" dirty="0">
                <a:solidFill>
                  <a:srgbClr val="0033CC"/>
                </a:solidFill>
                <a:latin typeface="楷体" pitchFamily="49" charset="-122"/>
                <a:ea typeface="楷体" pitchFamily="49" charset="-122"/>
              </a:rPr>
              <a:t>=</a:t>
            </a:r>
            <a:r>
              <a:rPr lang="en-US" altLang="zh-CN" sz="2400" dirty="0">
                <a:solidFill>
                  <a:prstClr val="black"/>
                </a:solidFill>
                <a:latin typeface="楷体" pitchFamily="49" charset="-122"/>
                <a:ea typeface="楷体" pitchFamily="49" charset="-122"/>
              </a:rPr>
              <a:t>i</a:t>
            </a:r>
            <a:r>
              <a:rPr lang="en-US" altLang="zh-CN" sz="2400" baseline="-25000" dirty="0">
                <a:solidFill>
                  <a:prstClr val="black"/>
                </a:solidFill>
                <a:latin typeface="楷体" pitchFamily="49" charset="-122"/>
                <a:ea typeface="楷体" pitchFamily="49" charset="-122"/>
              </a:rPr>
              <a:t>1</a:t>
            </a:r>
          </a:p>
          <a:p>
            <a:pPr lvl="1">
              <a:lnSpc>
                <a:spcPct val="110000"/>
              </a:lnSpc>
              <a:spcAft>
                <a:spcPts val="600"/>
              </a:spcAft>
            </a:pPr>
            <a:r>
              <a:rPr lang="en-US" altLang="zh-CN" sz="2400" dirty="0">
                <a:solidFill>
                  <a:srgbClr val="FF0000"/>
                </a:solidFill>
                <a:latin typeface="楷体" pitchFamily="49" charset="-122"/>
                <a:ea typeface="楷体" pitchFamily="49" charset="-122"/>
              </a:rPr>
              <a:t>e</a:t>
            </a:r>
            <a:r>
              <a:rPr lang="en-US" altLang="zh-CN" sz="2400" baseline="-25000" dirty="0">
                <a:solidFill>
                  <a:srgbClr val="FF0000"/>
                </a:solidFill>
                <a:latin typeface="楷体" pitchFamily="49" charset="-122"/>
                <a:ea typeface="楷体" pitchFamily="49" charset="-122"/>
              </a:rPr>
              <a:t>2</a:t>
            </a:r>
            <a:r>
              <a:rPr lang="en-US" altLang="zh-CN" sz="2400" dirty="0">
                <a:solidFill>
                  <a:srgbClr val="0033CC"/>
                </a:solidFill>
                <a:latin typeface="楷体" pitchFamily="49" charset="-122"/>
                <a:ea typeface="楷体" pitchFamily="49" charset="-122"/>
              </a:rPr>
              <a:t>=</a:t>
            </a:r>
            <a:r>
              <a:rPr lang="en-US" altLang="zh-CN" sz="2400" dirty="0">
                <a:solidFill>
                  <a:prstClr val="black"/>
                </a:solidFill>
                <a:latin typeface="楷体" pitchFamily="49" charset="-122"/>
                <a:ea typeface="楷体" pitchFamily="49" charset="-122"/>
              </a:rPr>
              <a:t>e</a:t>
            </a:r>
            <a:r>
              <a:rPr lang="en-US" altLang="zh-CN" sz="2400" baseline="-25000" dirty="0">
                <a:solidFill>
                  <a:prstClr val="black"/>
                </a:solidFill>
                <a:latin typeface="楷体" pitchFamily="49" charset="-122"/>
                <a:ea typeface="楷体" pitchFamily="49" charset="-122"/>
              </a:rPr>
              <a:t>1</a:t>
            </a:r>
            <a:r>
              <a:rPr lang="en-US" altLang="zh-CN" sz="2400" dirty="0">
                <a:solidFill>
                  <a:srgbClr val="FF0000"/>
                </a:solidFill>
                <a:latin typeface="楷体" pitchFamily="49" charset="-122"/>
                <a:ea typeface="楷体" pitchFamily="49" charset="-122"/>
              </a:rPr>
              <a:t>×n</a:t>
            </a:r>
            <a:r>
              <a:rPr lang="en-US" altLang="zh-CN" sz="2400" baseline="-25000" dirty="0">
                <a:solidFill>
                  <a:srgbClr val="FF0000"/>
                </a:solidFill>
                <a:latin typeface="楷体" pitchFamily="49" charset="-122"/>
                <a:ea typeface="楷体" pitchFamily="49" charset="-122"/>
              </a:rPr>
              <a:t>2</a:t>
            </a:r>
            <a:r>
              <a:rPr lang="en-US" altLang="zh-CN" sz="2400" dirty="0">
                <a:solidFill>
                  <a:srgbClr val="FF0000"/>
                </a:solidFill>
                <a:latin typeface="楷体" pitchFamily="49" charset="-122"/>
                <a:ea typeface="楷体" pitchFamily="49" charset="-122"/>
              </a:rPr>
              <a:t>+i</a:t>
            </a:r>
            <a:r>
              <a:rPr lang="en-US" altLang="zh-CN" sz="2400" baseline="-25000" dirty="0">
                <a:solidFill>
                  <a:srgbClr val="FF0000"/>
                </a:solidFill>
                <a:latin typeface="楷体" pitchFamily="49" charset="-122"/>
                <a:ea typeface="楷体" pitchFamily="49" charset="-122"/>
              </a:rPr>
              <a:t>2</a:t>
            </a:r>
          </a:p>
          <a:p>
            <a:pPr lvl="1">
              <a:lnSpc>
                <a:spcPct val="110000"/>
              </a:lnSpc>
              <a:spcAft>
                <a:spcPts val="600"/>
              </a:spcAft>
            </a:pPr>
            <a:r>
              <a:rPr lang="en-US" altLang="zh-CN" sz="2400" dirty="0">
                <a:solidFill>
                  <a:srgbClr val="0033CC"/>
                </a:solidFill>
                <a:latin typeface="楷体" pitchFamily="49" charset="-122"/>
                <a:ea typeface="楷体" pitchFamily="49" charset="-122"/>
              </a:rPr>
              <a:t>e</a:t>
            </a:r>
            <a:r>
              <a:rPr lang="en-US" altLang="zh-CN" sz="2400" baseline="-25000" dirty="0">
                <a:solidFill>
                  <a:srgbClr val="0033CC"/>
                </a:solidFill>
                <a:latin typeface="楷体" pitchFamily="49" charset="-122"/>
                <a:ea typeface="楷体" pitchFamily="49" charset="-122"/>
              </a:rPr>
              <a:t>3</a:t>
            </a:r>
            <a:r>
              <a:rPr lang="en-US" altLang="zh-CN" sz="2400" dirty="0">
                <a:solidFill>
                  <a:srgbClr val="0033CC"/>
                </a:solidFill>
                <a:latin typeface="楷体" pitchFamily="49" charset="-122"/>
                <a:ea typeface="楷体" pitchFamily="49" charset="-122"/>
              </a:rPr>
              <a:t>=e</a:t>
            </a:r>
            <a:r>
              <a:rPr lang="en-US" altLang="zh-CN" sz="2400" baseline="-25000" dirty="0">
                <a:solidFill>
                  <a:srgbClr val="0033CC"/>
                </a:solidFill>
                <a:latin typeface="楷体" pitchFamily="49" charset="-122"/>
                <a:ea typeface="楷体" pitchFamily="49" charset="-122"/>
              </a:rPr>
              <a:t>2</a:t>
            </a:r>
            <a:r>
              <a:rPr lang="en-US" altLang="zh-CN" sz="2400" dirty="0">
                <a:solidFill>
                  <a:srgbClr val="0033CC"/>
                </a:solidFill>
                <a:latin typeface="楷体" pitchFamily="49" charset="-122"/>
                <a:ea typeface="楷体" pitchFamily="49" charset="-122"/>
              </a:rPr>
              <a:t>×n</a:t>
            </a:r>
            <a:r>
              <a:rPr lang="en-US" altLang="zh-CN" sz="2400" baseline="-25000" dirty="0">
                <a:solidFill>
                  <a:srgbClr val="0033CC"/>
                </a:solidFill>
                <a:latin typeface="楷体" pitchFamily="49" charset="-122"/>
                <a:ea typeface="楷体" pitchFamily="49" charset="-122"/>
              </a:rPr>
              <a:t>3</a:t>
            </a:r>
            <a:r>
              <a:rPr lang="en-US" altLang="zh-CN" sz="2400" dirty="0">
                <a:solidFill>
                  <a:srgbClr val="0033CC"/>
                </a:solidFill>
                <a:latin typeface="楷体" pitchFamily="49" charset="-122"/>
                <a:ea typeface="楷体" pitchFamily="49" charset="-122"/>
              </a:rPr>
              <a:t>+i</a:t>
            </a:r>
            <a:r>
              <a:rPr lang="en-US" altLang="zh-CN" sz="2400" baseline="-25000" dirty="0">
                <a:solidFill>
                  <a:srgbClr val="0033CC"/>
                </a:solidFill>
                <a:latin typeface="楷体" pitchFamily="49" charset="-122"/>
                <a:ea typeface="楷体" pitchFamily="49" charset="-122"/>
              </a:rPr>
              <a:t>3</a:t>
            </a:r>
          </a:p>
          <a:p>
            <a:pPr lvl="1">
              <a:lnSpc>
                <a:spcPct val="110000"/>
              </a:lnSpc>
              <a:spcAft>
                <a:spcPts val="600"/>
              </a:spcAft>
            </a:pPr>
            <a:r>
              <a:rPr lang="en-US" altLang="zh-CN" sz="2400" dirty="0">
                <a:solidFill>
                  <a:srgbClr val="0033CC"/>
                </a:solidFill>
                <a:latin typeface="楷体" pitchFamily="49" charset="-122"/>
                <a:ea typeface="楷体" pitchFamily="49" charset="-122"/>
              </a:rPr>
              <a:t>...</a:t>
            </a:r>
          </a:p>
          <a:p>
            <a:pPr lvl="1">
              <a:lnSpc>
                <a:spcPct val="110000"/>
              </a:lnSpc>
              <a:spcAft>
                <a:spcPts val="600"/>
              </a:spcAft>
            </a:pPr>
            <a:r>
              <a:rPr lang="en-US" altLang="zh-CN" sz="2400" dirty="0" err="1">
                <a:solidFill>
                  <a:srgbClr val="0033CC"/>
                </a:solidFill>
                <a:latin typeface="楷体" pitchFamily="49" charset="-122"/>
                <a:ea typeface="楷体" pitchFamily="49" charset="-122"/>
              </a:rPr>
              <a:t>e</a:t>
            </a:r>
            <a:r>
              <a:rPr lang="en-US" altLang="zh-CN" sz="2400" baseline="-25000" dirty="0" err="1">
                <a:solidFill>
                  <a:srgbClr val="0033CC"/>
                </a:solidFill>
                <a:latin typeface="楷体" pitchFamily="49" charset="-122"/>
                <a:ea typeface="楷体" pitchFamily="49" charset="-122"/>
              </a:rPr>
              <a:t>k</a:t>
            </a:r>
            <a:r>
              <a:rPr lang="en-US" altLang="zh-CN" sz="2400" dirty="0">
                <a:solidFill>
                  <a:srgbClr val="0033CC"/>
                </a:solidFill>
                <a:latin typeface="楷体" pitchFamily="49" charset="-122"/>
                <a:ea typeface="楷体" pitchFamily="49" charset="-122"/>
              </a:rPr>
              <a:t>=e</a:t>
            </a:r>
            <a:r>
              <a:rPr lang="en-US" altLang="zh-CN" sz="2400" baseline="-25000" dirty="0">
                <a:solidFill>
                  <a:srgbClr val="0033CC"/>
                </a:solidFill>
                <a:latin typeface="楷体" pitchFamily="49" charset="-122"/>
                <a:ea typeface="楷体" pitchFamily="49" charset="-122"/>
              </a:rPr>
              <a:t>k-1</a:t>
            </a:r>
            <a:r>
              <a:rPr lang="en-US" altLang="zh-CN" sz="2400" dirty="0">
                <a:solidFill>
                  <a:srgbClr val="0033CC"/>
                </a:solidFill>
                <a:latin typeface="楷体" pitchFamily="49" charset="-122"/>
                <a:ea typeface="楷体" pitchFamily="49" charset="-122"/>
              </a:rPr>
              <a:t>×n</a:t>
            </a:r>
            <a:r>
              <a:rPr lang="en-US" altLang="zh-CN" sz="2400" baseline="-25000" dirty="0">
                <a:solidFill>
                  <a:srgbClr val="0033CC"/>
                </a:solidFill>
                <a:latin typeface="楷体" pitchFamily="49" charset="-122"/>
                <a:ea typeface="楷体" pitchFamily="49" charset="-122"/>
              </a:rPr>
              <a:t>k</a:t>
            </a:r>
            <a:r>
              <a:rPr lang="en-US" altLang="zh-CN" sz="2400" dirty="0">
                <a:solidFill>
                  <a:srgbClr val="0033CC"/>
                </a:solidFill>
                <a:latin typeface="楷体" pitchFamily="49" charset="-122"/>
                <a:ea typeface="楷体" pitchFamily="49" charset="-122"/>
              </a:rPr>
              <a:t>+i</a:t>
            </a:r>
            <a:r>
              <a:rPr lang="en-US" altLang="zh-CN" sz="2400" baseline="-25000" dirty="0">
                <a:solidFill>
                  <a:srgbClr val="0033CC"/>
                </a:solidFill>
                <a:latin typeface="楷体" pitchFamily="49" charset="-122"/>
                <a:ea typeface="楷体" pitchFamily="49" charset="-122"/>
              </a:rPr>
              <a:t>k</a:t>
            </a:r>
            <a:endParaRPr lang="zh-CN" altLang="en-US" sz="2400" baseline="-25000" dirty="0">
              <a:solidFill>
                <a:srgbClr val="0033CC"/>
              </a:solidFill>
              <a:latin typeface="楷体" pitchFamily="49" charset="-122"/>
              <a:ea typeface="楷体" pitchFamily="49" charset="-122"/>
            </a:endParaRPr>
          </a:p>
        </p:txBody>
      </p:sp>
      <p:sp>
        <p:nvSpPr>
          <p:cNvPr id="7" name="左大括号 6"/>
          <p:cNvSpPr/>
          <p:nvPr/>
        </p:nvSpPr>
        <p:spPr>
          <a:xfrm>
            <a:off x="611560" y="2780928"/>
            <a:ext cx="144016" cy="720080"/>
          </a:xfrm>
          <a:prstGeom prst="leftBrace">
            <a:avLst>
              <a:gd name="adj1" fmla="val 3148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endParaRPr>
          </a:p>
        </p:txBody>
      </p:sp>
      <p:grpSp>
        <p:nvGrpSpPr>
          <p:cNvPr id="5" name="组合 20"/>
          <p:cNvGrpSpPr/>
          <p:nvPr/>
        </p:nvGrpSpPr>
        <p:grpSpPr>
          <a:xfrm>
            <a:off x="1905000" y="3619500"/>
            <a:ext cx="6843464" cy="1317476"/>
            <a:chOff x="1905000" y="3763516"/>
            <a:chExt cx="6843464" cy="1317476"/>
          </a:xfrm>
        </p:grpSpPr>
        <p:sp>
          <p:nvSpPr>
            <p:cNvPr id="10" name="流程图: 过程 9"/>
            <p:cNvSpPr/>
            <p:nvPr/>
          </p:nvSpPr>
          <p:spPr>
            <a:xfrm>
              <a:off x="6678234" y="4648944"/>
              <a:ext cx="1944216" cy="432048"/>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300"/>
                </a:spcAft>
              </a:pPr>
              <a:r>
                <a:rPr lang="zh-CN" altLang="en-US" sz="2800" dirty="0">
                  <a:solidFill>
                    <a:srgbClr val="0033CC"/>
                  </a:solidFill>
                  <a:latin typeface="楷体" pitchFamily="49" charset="-122"/>
                  <a:ea typeface="楷体" pitchFamily="49" charset="-122"/>
                </a:rPr>
                <a:t>不变项：</a:t>
              </a:r>
              <a:r>
                <a:rPr lang="en-US" altLang="zh-CN" sz="2800" dirty="0">
                  <a:solidFill>
                    <a:srgbClr val="0033CC"/>
                  </a:solidFill>
                  <a:latin typeface="楷体" pitchFamily="49" charset="-122"/>
                  <a:ea typeface="楷体" pitchFamily="49" charset="-122"/>
                </a:rPr>
                <a:t>C</a:t>
              </a:r>
              <a:endParaRPr lang="zh-CN" altLang="en-US" sz="2800" dirty="0">
                <a:solidFill>
                  <a:srgbClr val="0033CC"/>
                </a:solidFill>
                <a:latin typeface="楷体" pitchFamily="49" charset="-122"/>
                <a:ea typeface="楷体" pitchFamily="49" charset="-122"/>
              </a:endParaRPr>
            </a:p>
          </p:txBody>
        </p:sp>
        <p:cxnSp>
          <p:nvCxnSpPr>
            <p:cNvPr id="13" name="直接连接符 12"/>
            <p:cNvCxnSpPr/>
            <p:nvPr/>
          </p:nvCxnSpPr>
          <p:spPr>
            <a:xfrm>
              <a:off x="1905000" y="3763516"/>
              <a:ext cx="6843464"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542330" y="3784848"/>
              <a:ext cx="720080" cy="936104"/>
            </a:xfrm>
            <a:prstGeom prst="line">
              <a:avLst/>
            </a:prstGeom>
            <a:ln w="19050">
              <a:solidFill>
                <a:schemeClr val="accent2">
                  <a:lumMod val="75000"/>
                </a:schemeClr>
              </a:solidFill>
              <a:tailEnd type="triangle" w="med" len="lg"/>
            </a:ln>
          </p:spPr>
          <p:style>
            <a:lnRef idx="1">
              <a:schemeClr val="accent1"/>
            </a:lnRef>
            <a:fillRef idx="0">
              <a:schemeClr val="accent1"/>
            </a:fillRef>
            <a:effectRef idx="0">
              <a:schemeClr val="accent1"/>
            </a:effectRef>
            <a:fontRef idx="minor">
              <a:schemeClr val="tx1"/>
            </a:fontRef>
          </p:style>
        </p:cxnSp>
      </p:grpSp>
      <p:grpSp>
        <p:nvGrpSpPr>
          <p:cNvPr id="8" name="组合 19"/>
          <p:cNvGrpSpPr/>
          <p:nvPr/>
        </p:nvGrpSpPr>
        <p:grpSpPr>
          <a:xfrm>
            <a:off x="971600" y="836712"/>
            <a:ext cx="7920880" cy="2304256"/>
            <a:chOff x="971600" y="980728"/>
            <a:chExt cx="7920880" cy="2304256"/>
          </a:xfrm>
        </p:grpSpPr>
        <p:sp>
          <p:nvSpPr>
            <p:cNvPr id="9" name="流程图: 过程 8"/>
            <p:cNvSpPr/>
            <p:nvPr/>
          </p:nvSpPr>
          <p:spPr>
            <a:xfrm>
              <a:off x="6876256" y="980728"/>
              <a:ext cx="2016224" cy="432048"/>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300"/>
                </a:spcAft>
              </a:pPr>
              <a:r>
                <a:rPr lang="zh-CN" altLang="en-US" sz="2800" dirty="0">
                  <a:solidFill>
                    <a:srgbClr val="0033CC"/>
                  </a:solidFill>
                  <a:latin typeface="楷体" pitchFamily="49" charset="-122"/>
                  <a:ea typeface="楷体" pitchFamily="49" charset="-122"/>
                </a:rPr>
                <a:t>变化项：</a:t>
              </a:r>
              <a:r>
                <a:rPr lang="en-US" altLang="zh-CN" sz="2800" dirty="0">
                  <a:solidFill>
                    <a:srgbClr val="0033CC"/>
                  </a:solidFill>
                  <a:latin typeface="楷体" pitchFamily="49" charset="-122"/>
                  <a:ea typeface="楷体" pitchFamily="49" charset="-122"/>
                </a:rPr>
                <a:t>V</a:t>
              </a:r>
              <a:endParaRPr lang="zh-CN" altLang="en-US" sz="2800" dirty="0">
                <a:solidFill>
                  <a:srgbClr val="0033CC"/>
                </a:solidFill>
                <a:latin typeface="楷体" pitchFamily="49" charset="-122"/>
                <a:ea typeface="楷体" pitchFamily="49" charset="-122"/>
              </a:endParaRPr>
            </a:p>
          </p:txBody>
        </p:sp>
        <p:cxnSp>
          <p:nvCxnSpPr>
            <p:cNvPr id="12" name="直接连接符 11"/>
            <p:cNvCxnSpPr/>
            <p:nvPr/>
          </p:nvCxnSpPr>
          <p:spPr>
            <a:xfrm>
              <a:off x="971600" y="3284984"/>
              <a:ext cx="5688632" cy="0"/>
            </a:xfrm>
            <a:prstGeom prst="line">
              <a:avLst/>
            </a:prstGeom>
            <a:ln w="38100">
              <a:solidFill>
                <a:srgbClr val="FC02A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5580112" y="1484784"/>
              <a:ext cx="1584176" cy="1440160"/>
            </a:xfrm>
            <a:prstGeom prst="line">
              <a:avLst/>
            </a:prstGeom>
            <a:ln w="19050">
              <a:solidFill>
                <a:srgbClr val="FC02A9"/>
              </a:solidFill>
              <a:tailEnd type="triangle" w="med" len="lg"/>
            </a:ln>
          </p:spPr>
          <p:style>
            <a:lnRef idx="1">
              <a:schemeClr val="accent1"/>
            </a:lnRef>
            <a:fillRef idx="0">
              <a:schemeClr val="accent1"/>
            </a:fillRef>
            <a:effectRef idx="0">
              <a:schemeClr val="accent1"/>
            </a:effectRef>
            <a:fontRef idx="minor">
              <a:schemeClr val="tx1"/>
            </a:fontRef>
          </p:style>
        </p:cxnSp>
      </p:grpSp>
      <p:grpSp>
        <p:nvGrpSpPr>
          <p:cNvPr id="11" name="组合 28"/>
          <p:cNvGrpSpPr/>
          <p:nvPr/>
        </p:nvGrpSpPr>
        <p:grpSpPr>
          <a:xfrm>
            <a:off x="1533525" y="2801882"/>
            <a:ext cx="1814339" cy="2045203"/>
            <a:chOff x="1533525" y="2945898"/>
            <a:chExt cx="1814339" cy="2045203"/>
          </a:xfrm>
        </p:grpSpPr>
        <p:sp>
          <p:nvSpPr>
            <p:cNvPr id="24" name="矩形 23"/>
            <p:cNvSpPr/>
            <p:nvPr/>
          </p:nvSpPr>
          <p:spPr>
            <a:xfrm>
              <a:off x="1835696" y="2945898"/>
              <a:ext cx="1512168" cy="306000"/>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任意多边形 25"/>
            <p:cNvSpPr/>
            <p:nvPr/>
          </p:nvSpPr>
          <p:spPr>
            <a:xfrm>
              <a:off x="1533525" y="3250407"/>
              <a:ext cx="885825" cy="1740694"/>
            </a:xfrm>
            <a:custGeom>
              <a:avLst/>
              <a:gdLst>
                <a:gd name="connsiteX0" fmla="*/ 0 w 885825"/>
                <a:gd name="connsiteY0" fmla="*/ 1704975 h 1704975"/>
                <a:gd name="connsiteX1" fmla="*/ 0 w 885825"/>
                <a:gd name="connsiteY1" fmla="*/ 1581150 h 1704975"/>
                <a:gd name="connsiteX2" fmla="*/ 885825 w 885825"/>
                <a:gd name="connsiteY2" fmla="*/ 1581150 h 1704975"/>
                <a:gd name="connsiteX3" fmla="*/ 885825 w 885825"/>
                <a:gd name="connsiteY3" fmla="*/ 0 h 1704975"/>
              </a:gdLst>
              <a:ahLst/>
              <a:cxnLst>
                <a:cxn ang="0">
                  <a:pos x="connsiteX0" y="connsiteY0"/>
                </a:cxn>
                <a:cxn ang="0">
                  <a:pos x="connsiteX1" y="connsiteY1"/>
                </a:cxn>
                <a:cxn ang="0">
                  <a:pos x="connsiteX2" y="connsiteY2"/>
                </a:cxn>
                <a:cxn ang="0">
                  <a:pos x="connsiteX3" y="connsiteY3"/>
                </a:cxn>
              </a:cxnLst>
              <a:rect l="l" t="t" r="r" b="b"/>
              <a:pathLst>
                <a:path w="885825" h="1704975">
                  <a:moveTo>
                    <a:pt x="0" y="1704975"/>
                  </a:moveTo>
                  <a:lnTo>
                    <a:pt x="0" y="1581150"/>
                  </a:lnTo>
                  <a:lnTo>
                    <a:pt x="885825" y="1581150"/>
                  </a:lnTo>
                  <a:lnTo>
                    <a:pt x="885825" y="0"/>
                  </a:lnTo>
                </a:path>
              </a:pathLst>
            </a:custGeom>
            <a:ln>
              <a:solidFill>
                <a:srgbClr val="00B050"/>
              </a:solidFill>
              <a:tailEnd type="triangle" w="sm"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fontAlgn="base">
                <a:spcBef>
                  <a:spcPct val="0"/>
                </a:spcBef>
                <a:spcAft>
                  <a:spcPct val="0"/>
                </a:spcAft>
              </a:pPr>
              <a:endParaRPr lang="zh-CN" altLang="en-US">
                <a:solidFill>
                  <a:prstClr val="black"/>
                </a:solidFill>
              </a:endParaRPr>
            </a:p>
          </p:txBody>
        </p:sp>
      </p:grpSp>
      <p:cxnSp>
        <p:nvCxnSpPr>
          <p:cNvPr id="31" name="直接箭头连接符 30"/>
          <p:cNvCxnSpPr/>
          <p:nvPr/>
        </p:nvCxnSpPr>
        <p:spPr>
          <a:xfrm flipH="1">
            <a:off x="2543175" y="3137346"/>
            <a:ext cx="0" cy="595313"/>
          </a:xfrm>
          <a:prstGeom prst="straightConnector1">
            <a:avLst/>
          </a:prstGeom>
          <a:ln w="19050">
            <a:solidFill>
              <a:srgbClr val="FC02A9"/>
            </a:solidFill>
            <a:tailEnd type="triangle" w="sm" len="med"/>
          </a:ln>
        </p:spPr>
        <p:style>
          <a:lnRef idx="1">
            <a:schemeClr val="accent1"/>
          </a:lnRef>
          <a:fillRef idx="0">
            <a:schemeClr val="accent1"/>
          </a:fillRef>
          <a:effectRef idx="0">
            <a:schemeClr val="accent1"/>
          </a:effectRef>
          <a:fontRef idx="minor">
            <a:schemeClr val="tx1"/>
          </a:fontRef>
        </p:style>
      </p:cxnSp>
      <p:grpSp>
        <p:nvGrpSpPr>
          <p:cNvPr id="14" name="组合 32"/>
          <p:cNvGrpSpPr/>
          <p:nvPr/>
        </p:nvGrpSpPr>
        <p:grpSpPr>
          <a:xfrm>
            <a:off x="504825" y="2599184"/>
            <a:ext cx="1690911" cy="1866900"/>
            <a:chOff x="504825" y="2743200"/>
            <a:chExt cx="1690911" cy="1866900"/>
          </a:xfrm>
        </p:grpSpPr>
        <p:sp>
          <p:nvSpPr>
            <p:cNvPr id="18" name="矩形 17"/>
            <p:cNvSpPr/>
            <p:nvPr/>
          </p:nvSpPr>
          <p:spPr>
            <a:xfrm>
              <a:off x="1979712" y="2945898"/>
              <a:ext cx="216024" cy="306000"/>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任意多边形 31"/>
            <p:cNvSpPr/>
            <p:nvPr/>
          </p:nvSpPr>
          <p:spPr>
            <a:xfrm>
              <a:off x="504825" y="2743200"/>
              <a:ext cx="1581150" cy="1866900"/>
            </a:xfrm>
            <a:custGeom>
              <a:avLst/>
              <a:gdLst>
                <a:gd name="connsiteX0" fmla="*/ 885825 w 1581150"/>
                <a:gd name="connsiteY0" fmla="*/ 1866900 h 1866900"/>
                <a:gd name="connsiteX1" fmla="*/ 0 w 1581150"/>
                <a:gd name="connsiteY1" fmla="*/ 1866900 h 1866900"/>
                <a:gd name="connsiteX2" fmla="*/ 0 w 1581150"/>
                <a:gd name="connsiteY2" fmla="*/ 0 h 1866900"/>
                <a:gd name="connsiteX3" fmla="*/ 1581150 w 1581150"/>
                <a:gd name="connsiteY3" fmla="*/ 0 h 1866900"/>
                <a:gd name="connsiteX4" fmla="*/ 1581150 w 1581150"/>
                <a:gd name="connsiteY4" fmla="*/ 209550 h 1866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1150" h="1866900">
                  <a:moveTo>
                    <a:pt x="885825" y="1866900"/>
                  </a:moveTo>
                  <a:lnTo>
                    <a:pt x="0" y="1866900"/>
                  </a:lnTo>
                  <a:lnTo>
                    <a:pt x="0" y="0"/>
                  </a:lnTo>
                  <a:lnTo>
                    <a:pt x="1581150" y="0"/>
                  </a:lnTo>
                  <a:lnTo>
                    <a:pt x="1581150" y="209550"/>
                  </a:lnTo>
                </a:path>
              </a:pathLst>
            </a:custGeom>
            <a:ln>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fontAlgn="base">
                <a:spcBef>
                  <a:spcPct val="0"/>
                </a:spcBef>
                <a:spcAft>
                  <a:spcPct val="0"/>
                </a:spcAft>
              </a:pPr>
              <a:endParaRPr lang="zh-CN" altLang="en-US">
                <a:solidFill>
                  <a:prstClr val="black"/>
                </a:solidFill>
              </a:endParaRPr>
            </a:p>
          </p:txBody>
        </p:sp>
      </p:grpSp>
      <p:grpSp>
        <p:nvGrpSpPr>
          <p:cNvPr id="15" name="组合 34"/>
          <p:cNvGrpSpPr/>
          <p:nvPr/>
        </p:nvGrpSpPr>
        <p:grpSpPr>
          <a:xfrm>
            <a:off x="314325" y="2218184"/>
            <a:ext cx="4113659" cy="3209925"/>
            <a:chOff x="314325" y="2362200"/>
            <a:chExt cx="4113659" cy="3209925"/>
          </a:xfrm>
        </p:grpSpPr>
        <p:sp>
          <p:nvSpPr>
            <p:cNvPr id="27" name="矩形 26"/>
            <p:cNvSpPr/>
            <p:nvPr/>
          </p:nvSpPr>
          <p:spPr>
            <a:xfrm>
              <a:off x="1691680" y="2944591"/>
              <a:ext cx="2736304" cy="306000"/>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 name="任意多边形 33"/>
            <p:cNvSpPr/>
            <p:nvPr/>
          </p:nvSpPr>
          <p:spPr>
            <a:xfrm>
              <a:off x="314325" y="2362200"/>
              <a:ext cx="1504950" cy="3209925"/>
            </a:xfrm>
            <a:custGeom>
              <a:avLst/>
              <a:gdLst>
                <a:gd name="connsiteX0" fmla="*/ 1066800 w 1504950"/>
                <a:gd name="connsiteY0" fmla="*/ 3209925 h 3209925"/>
                <a:gd name="connsiteX1" fmla="*/ 0 w 1504950"/>
                <a:gd name="connsiteY1" fmla="*/ 3209925 h 3209925"/>
                <a:gd name="connsiteX2" fmla="*/ 0 w 1504950"/>
                <a:gd name="connsiteY2" fmla="*/ 0 h 3209925"/>
                <a:gd name="connsiteX3" fmla="*/ 1504950 w 1504950"/>
                <a:gd name="connsiteY3" fmla="*/ 0 h 3209925"/>
                <a:gd name="connsiteX4" fmla="*/ 1504950 w 1504950"/>
                <a:gd name="connsiteY4" fmla="*/ 581025 h 3209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950" h="3209925">
                  <a:moveTo>
                    <a:pt x="1066800" y="3209925"/>
                  </a:moveTo>
                  <a:lnTo>
                    <a:pt x="0" y="3209925"/>
                  </a:lnTo>
                  <a:lnTo>
                    <a:pt x="0" y="0"/>
                  </a:lnTo>
                  <a:lnTo>
                    <a:pt x="1504950" y="0"/>
                  </a:lnTo>
                  <a:lnTo>
                    <a:pt x="1504950" y="581025"/>
                  </a:lnTo>
                </a:path>
              </a:pathLst>
            </a:custGeom>
            <a:ln w="127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fontAlgn="base">
                <a:spcBef>
                  <a:spcPct val="0"/>
                </a:spcBef>
                <a:spcAft>
                  <a:spcPct val="0"/>
                </a:spcAft>
              </a:pPr>
              <a:endParaRPr lang="zh-CN" altLang="en-US">
                <a:solidFill>
                  <a:prstClr val="black"/>
                </a:solidFill>
              </a:endParaRPr>
            </a:p>
          </p:txBody>
        </p:sp>
      </p:grpSp>
      <p:grpSp>
        <p:nvGrpSpPr>
          <p:cNvPr id="20" name="组合 19">
            <a:extLst>
              <a:ext uri="{FF2B5EF4-FFF2-40B4-BE49-F238E27FC236}">
                <a16:creationId xmlns:a16="http://schemas.microsoft.com/office/drawing/2014/main" id="{FD303384-A346-43C5-980F-82AED1008828}"/>
              </a:ext>
            </a:extLst>
          </p:cNvPr>
          <p:cNvGrpSpPr/>
          <p:nvPr/>
        </p:nvGrpSpPr>
        <p:grpSpPr>
          <a:xfrm>
            <a:off x="4427984" y="3942780"/>
            <a:ext cx="3871190" cy="2621382"/>
            <a:chOff x="4427984" y="3942780"/>
            <a:chExt cx="3871190" cy="2621382"/>
          </a:xfrm>
        </p:grpSpPr>
        <p:pic>
          <p:nvPicPr>
            <p:cNvPr id="25" name="图片 24">
              <a:extLst>
                <a:ext uri="{FF2B5EF4-FFF2-40B4-BE49-F238E27FC236}">
                  <a16:creationId xmlns:a16="http://schemas.microsoft.com/office/drawing/2014/main" id="{91094DAE-D5FA-4E37-AF1C-5F62C9EAEE03}"/>
                </a:ext>
              </a:extLst>
            </p:cNvPr>
            <p:cNvPicPr>
              <a:picLocks noChangeAspect="1"/>
            </p:cNvPicPr>
            <p:nvPr/>
          </p:nvPicPr>
          <p:blipFill>
            <a:blip r:embed="rId2"/>
            <a:stretch>
              <a:fillRect/>
            </a:stretch>
          </p:blipFill>
          <p:spPr>
            <a:xfrm>
              <a:off x="4427984" y="3942780"/>
              <a:ext cx="2196025" cy="2621382"/>
            </a:xfrm>
            <a:prstGeom prst="rect">
              <a:avLst/>
            </a:prstGeom>
          </p:spPr>
        </p:pic>
        <p:sp>
          <p:nvSpPr>
            <p:cNvPr id="19" name="任意多边形: 形状 18">
              <a:extLst>
                <a:ext uri="{FF2B5EF4-FFF2-40B4-BE49-F238E27FC236}">
                  <a16:creationId xmlns:a16="http://schemas.microsoft.com/office/drawing/2014/main" id="{B13108F3-E8C6-4CCF-8F64-84BF41B6FFBE}"/>
                </a:ext>
              </a:extLst>
            </p:cNvPr>
            <p:cNvSpPr/>
            <p:nvPr/>
          </p:nvSpPr>
          <p:spPr>
            <a:xfrm>
              <a:off x="6072809" y="4949687"/>
              <a:ext cx="2226365" cy="884583"/>
            </a:xfrm>
            <a:custGeom>
              <a:avLst/>
              <a:gdLst>
                <a:gd name="connsiteX0" fmla="*/ 2226365 w 2226365"/>
                <a:gd name="connsiteY0" fmla="*/ 0 h 884583"/>
                <a:gd name="connsiteX1" fmla="*/ 2226365 w 2226365"/>
                <a:gd name="connsiteY1" fmla="*/ 884583 h 884583"/>
                <a:gd name="connsiteX2" fmla="*/ 0 w 2226365"/>
                <a:gd name="connsiteY2" fmla="*/ 884583 h 884583"/>
              </a:gdLst>
              <a:ahLst/>
              <a:cxnLst>
                <a:cxn ang="0">
                  <a:pos x="connsiteX0" y="connsiteY0"/>
                </a:cxn>
                <a:cxn ang="0">
                  <a:pos x="connsiteX1" y="connsiteY1"/>
                </a:cxn>
                <a:cxn ang="0">
                  <a:pos x="connsiteX2" y="connsiteY2"/>
                </a:cxn>
              </a:cxnLst>
              <a:rect l="l" t="t" r="r" b="b"/>
              <a:pathLst>
                <a:path w="2226365" h="884583">
                  <a:moveTo>
                    <a:pt x="2226365" y="0"/>
                  </a:moveTo>
                  <a:lnTo>
                    <a:pt x="2226365" y="884583"/>
                  </a:lnTo>
                  <a:lnTo>
                    <a:pt x="0" y="884583"/>
                  </a:lnTo>
                </a:path>
              </a:pathLst>
            </a:custGeom>
            <a:noFill/>
            <a:ln w="127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par>
                                <p:cTn id="8" presetID="3" presetClass="entr" presetSubtype="1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blinds(horizontal)">
                                      <p:cBhvr>
                                        <p:cTn id="10" dur="5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par>
                                <p:cTn id="11" presetID="3"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par>
                                <p:cTn id="19" presetID="10"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blinds(horizontal)">
                                      <p:cBhvr>
                                        <p:cTn id="26"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linds(horizontal)">
                                      <p:cBhvr>
                                        <p:cTn id="31"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blinds(horizontal)">
                                      <p:cBhvr>
                                        <p:cTn id="36"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640"/>
            <a:ext cx="8229600" cy="634082"/>
          </a:xfrm>
        </p:spPr>
        <p:txBody>
          <a:bodyPr>
            <a:normAutofit fontScale="90000"/>
          </a:bodyPr>
          <a:lstStyle/>
          <a:p>
            <a:r>
              <a:rPr lang="zh-CN" altLang="en-US" dirty="0"/>
              <a:t>数组的</a:t>
            </a:r>
            <a:r>
              <a:rPr lang="en-US" altLang="zh-CN" dirty="0"/>
              <a:t>L</a:t>
            </a:r>
            <a:r>
              <a:rPr lang="zh-CN" altLang="en-US" dirty="0"/>
              <a:t>属性定义</a:t>
            </a:r>
          </a:p>
        </p:txBody>
      </p:sp>
      <p:sp>
        <p:nvSpPr>
          <p:cNvPr id="3" name="内容占位符 2"/>
          <p:cNvSpPr>
            <a:spLocks noGrp="1"/>
          </p:cNvSpPr>
          <p:nvPr>
            <p:ph idx="1"/>
          </p:nvPr>
        </p:nvSpPr>
        <p:spPr>
          <a:xfrm>
            <a:off x="457200" y="836712"/>
            <a:ext cx="5122912" cy="576064"/>
          </a:xfrm>
        </p:spPr>
        <p:txBody>
          <a:bodyPr>
            <a:normAutofit/>
          </a:bodyPr>
          <a:lstStyle/>
          <a:p>
            <a:r>
              <a:rPr lang="zh-CN" altLang="en-US" sz="2500" dirty="0"/>
              <a:t>涉及数组元素的赋值语句的翻译</a:t>
            </a:r>
          </a:p>
        </p:txBody>
      </p:sp>
      <p:sp>
        <p:nvSpPr>
          <p:cNvPr id="4" name="灯片编号占位符 3"/>
          <p:cNvSpPr>
            <a:spLocks noGrp="1"/>
          </p:cNvSpPr>
          <p:nvPr>
            <p:ph type="sldNum" sz="quarter" idx="12"/>
          </p:nvPr>
        </p:nvSpPr>
        <p:spPr>
          <a:xfrm>
            <a:off x="8244408" y="6381328"/>
            <a:ext cx="442392" cy="340147"/>
          </a:xfrm>
        </p:spPr>
        <p:txBody>
          <a:bodyPr/>
          <a:lstStyle/>
          <a:p>
            <a:fld id="{2A6D858B-1E97-4F06-B8D0-6BAC990F4689}" type="slidenum">
              <a:rPr lang="zh-CN" altLang="en-US" smtClean="0"/>
              <a:pPr/>
              <a:t>32</a:t>
            </a:fld>
            <a:endParaRPr lang="zh-CN" altLang="en-US"/>
          </a:p>
        </p:txBody>
      </p:sp>
      <p:sp>
        <p:nvSpPr>
          <p:cNvPr id="6" name="流程图: 过程 5"/>
          <p:cNvSpPr/>
          <p:nvPr/>
        </p:nvSpPr>
        <p:spPr>
          <a:xfrm>
            <a:off x="611560" y="1700808"/>
            <a:ext cx="3211332" cy="4536504"/>
          </a:xfrm>
          <a:prstGeom prst="flowChartProcess">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zh-CN" altLang="en-US" sz="2400" dirty="0">
                <a:solidFill>
                  <a:srgbClr val="0033CC"/>
                </a:solidFill>
                <a:latin typeface="楷体" pitchFamily="49" charset="-122"/>
                <a:ea typeface="楷体" pitchFamily="49" charset="-122"/>
              </a:rPr>
              <a:t>赋值语句的文法：</a:t>
            </a:r>
            <a:endParaRPr lang="en-US" altLang="zh-CN" sz="2400" dirty="0">
              <a:solidFill>
                <a:srgbClr val="0033CC"/>
              </a:solidFill>
              <a:latin typeface="楷体" pitchFamily="49" charset="-122"/>
              <a:ea typeface="楷体" pitchFamily="49" charset="-122"/>
            </a:endParaRPr>
          </a:p>
          <a:p>
            <a:pPr>
              <a:lnSpc>
                <a:spcPct val="110000"/>
              </a:lnSpc>
              <a:spcAft>
                <a:spcPts val="600"/>
              </a:spcAft>
            </a:pPr>
            <a:r>
              <a:rPr lang="en-US" altLang="zh-CN" sz="2400" dirty="0">
                <a:solidFill>
                  <a:srgbClr val="0033CC"/>
                </a:solidFill>
                <a:latin typeface="楷体" pitchFamily="49" charset="-122"/>
                <a:ea typeface="楷体" pitchFamily="49" charset="-122"/>
              </a:rPr>
              <a:t>(1)S</a:t>
            </a:r>
            <a:r>
              <a:rPr lang="zh-CN" altLang="en-US" sz="2400" dirty="0">
                <a:solidFill>
                  <a:srgbClr val="0033CC"/>
                </a:solidFill>
                <a:latin typeface="Comic Sans MS" pitchFamily="66" charset="0"/>
                <a:ea typeface="楷体" pitchFamily="49" charset="-122"/>
              </a:rPr>
              <a:t>→</a:t>
            </a:r>
            <a:r>
              <a:rPr lang="en-US" altLang="zh-CN" sz="2400" dirty="0">
                <a:solidFill>
                  <a:srgbClr val="0033CC"/>
                </a:solidFill>
                <a:latin typeface="楷体" pitchFamily="49" charset="-122"/>
                <a:ea typeface="楷体" pitchFamily="49" charset="-122"/>
              </a:rPr>
              <a:t>L:=E</a:t>
            </a:r>
          </a:p>
          <a:p>
            <a:pPr>
              <a:lnSpc>
                <a:spcPct val="110000"/>
              </a:lnSpc>
              <a:spcAft>
                <a:spcPts val="600"/>
              </a:spcAft>
            </a:pPr>
            <a:r>
              <a:rPr lang="en-US" altLang="zh-CN" sz="2400" dirty="0">
                <a:solidFill>
                  <a:srgbClr val="0033CC"/>
                </a:solidFill>
                <a:latin typeface="楷体" pitchFamily="49" charset="-122"/>
                <a:ea typeface="楷体" pitchFamily="49" charset="-122"/>
              </a:rPr>
              <a:t>(2)E</a:t>
            </a:r>
            <a:r>
              <a:rPr lang="zh-CN" altLang="en-US" sz="2400" dirty="0">
                <a:solidFill>
                  <a:srgbClr val="0033CC"/>
                </a:solidFill>
                <a:latin typeface="Comic Sans MS" pitchFamily="66" charset="0"/>
                <a:ea typeface="楷体" pitchFamily="49" charset="-122"/>
              </a:rPr>
              <a:t>→</a:t>
            </a:r>
            <a:r>
              <a:rPr lang="en-US" altLang="zh-CN" sz="2400" dirty="0">
                <a:solidFill>
                  <a:srgbClr val="0033CC"/>
                </a:solidFill>
                <a:latin typeface="楷体" pitchFamily="49" charset="-122"/>
                <a:ea typeface="楷体" pitchFamily="49" charset="-122"/>
              </a:rPr>
              <a:t>E</a:t>
            </a:r>
            <a:r>
              <a:rPr lang="en-US" altLang="zh-CN" sz="2400" baseline="-25000" dirty="0">
                <a:solidFill>
                  <a:srgbClr val="0033CC"/>
                </a:solidFill>
                <a:latin typeface="楷体" pitchFamily="49" charset="-122"/>
                <a:ea typeface="楷体" pitchFamily="49" charset="-122"/>
              </a:rPr>
              <a:t>1</a:t>
            </a:r>
            <a:r>
              <a:rPr lang="en-US" altLang="zh-CN" sz="2400" dirty="0">
                <a:solidFill>
                  <a:srgbClr val="0033CC"/>
                </a:solidFill>
                <a:latin typeface="楷体" pitchFamily="49" charset="-122"/>
                <a:ea typeface="楷体" pitchFamily="49" charset="-122"/>
              </a:rPr>
              <a:t>+E</a:t>
            </a:r>
            <a:r>
              <a:rPr lang="en-US" altLang="zh-CN" sz="2400" baseline="-25000" dirty="0">
                <a:solidFill>
                  <a:srgbClr val="0033CC"/>
                </a:solidFill>
                <a:latin typeface="楷体" pitchFamily="49" charset="-122"/>
                <a:ea typeface="楷体" pitchFamily="49" charset="-122"/>
              </a:rPr>
              <a:t>2</a:t>
            </a:r>
          </a:p>
          <a:p>
            <a:pPr>
              <a:lnSpc>
                <a:spcPct val="110000"/>
              </a:lnSpc>
              <a:spcAft>
                <a:spcPts val="600"/>
              </a:spcAft>
            </a:pPr>
            <a:r>
              <a:rPr lang="en-US" altLang="zh-CN" sz="2400" dirty="0">
                <a:solidFill>
                  <a:srgbClr val="0033CC"/>
                </a:solidFill>
                <a:latin typeface="楷体" pitchFamily="49" charset="-122"/>
                <a:ea typeface="楷体" pitchFamily="49" charset="-122"/>
              </a:rPr>
              <a:t>(3)E</a:t>
            </a:r>
            <a:r>
              <a:rPr lang="zh-CN" altLang="en-US" sz="2400" dirty="0">
                <a:solidFill>
                  <a:srgbClr val="0033CC"/>
                </a:solidFill>
                <a:latin typeface="Comic Sans MS" pitchFamily="66" charset="0"/>
                <a:ea typeface="楷体" pitchFamily="49" charset="-122"/>
              </a:rPr>
              <a:t>→</a:t>
            </a:r>
            <a:r>
              <a:rPr lang="en-US" altLang="zh-CN" sz="2400" dirty="0">
                <a:solidFill>
                  <a:srgbClr val="0033CC"/>
                </a:solidFill>
                <a:latin typeface="楷体" pitchFamily="49" charset="-122"/>
                <a:ea typeface="楷体" pitchFamily="49" charset="-122"/>
              </a:rPr>
              <a:t>(E</a:t>
            </a:r>
            <a:r>
              <a:rPr lang="en-US" altLang="zh-CN" sz="2400" baseline="-25000" dirty="0">
                <a:solidFill>
                  <a:srgbClr val="0033CC"/>
                </a:solidFill>
                <a:latin typeface="楷体" pitchFamily="49" charset="-122"/>
                <a:ea typeface="楷体" pitchFamily="49" charset="-122"/>
              </a:rPr>
              <a:t>1</a:t>
            </a:r>
            <a:r>
              <a:rPr lang="en-US" altLang="zh-CN" sz="2400" dirty="0">
                <a:solidFill>
                  <a:srgbClr val="0033CC"/>
                </a:solidFill>
                <a:latin typeface="楷体" pitchFamily="49" charset="-122"/>
                <a:ea typeface="楷体" pitchFamily="49" charset="-122"/>
              </a:rPr>
              <a:t>)</a:t>
            </a:r>
          </a:p>
          <a:p>
            <a:pPr>
              <a:lnSpc>
                <a:spcPct val="110000"/>
              </a:lnSpc>
              <a:spcAft>
                <a:spcPts val="600"/>
              </a:spcAft>
            </a:pPr>
            <a:r>
              <a:rPr lang="en-US" altLang="zh-CN" sz="2400" dirty="0">
                <a:solidFill>
                  <a:srgbClr val="0033CC"/>
                </a:solidFill>
                <a:latin typeface="楷体" pitchFamily="49" charset="-122"/>
                <a:ea typeface="楷体" pitchFamily="49" charset="-122"/>
              </a:rPr>
              <a:t>(4)E</a:t>
            </a:r>
            <a:r>
              <a:rPr lang="zh-CN" altLang="en-US" sz="2400" dirty="0">
                <a:solidFill>
                  <a:srgbClr val="0033CC"/>
                </a:solidFill>
                <a:latin typeface="Comic Sans MS" pitchFamily="66" charset="0"/>
                <a:ea typeface="楷体" pitchFamily="49" charset="-122"/>
              </a:rPr>
              <a:t>→</a:t>
            </a:r>
            <a:r>
              <a:rPr lang="en-US" altLang="zh-CN" sz="2400" dirty="0">
                <a:solidFill>
                  <a:srgbClr val="0033CC"/>
                </a:solidFill>
                <a:latin typeface="楷体" pitchFamily="49" charset="-122"/>
                <a:ea typeface="楷体" pitchFamily="49" charset="-122"/>
              </a:rPr>
              <a:t>L</a:t>
            </a:r>
          </a:p>
          <a:p>
            <a:pPr>
              <a:lnSpc>
                <a:spcPct val="110000"/>
              </a:lnSpc>
              <a:spcAft>
                <a:spcPts val="600"/>
              </a:spcAft>
            </a:pPr>
            <a:r>
              <a:rPr lang="en-US" altLang="zh-CN" sz="2400" dirty="0">
                <a:solidFill>
                  <a:srgbClr val="0033CC"/>
                </a:solidFill>
                <a:latin typeface="楷体" pitchFamily="49" charset="-122"/>
                <a:ea typeface="楷体" pitchFamily="49" charset="-122"/>
              </a:rPr>
              <a:t>(5)L</a:t>
            </a:r>
            <a:r>
              <a:rPr lang="zh-CN" altLang="en-US" sz="2400" dirty="0">
                <a:solidFill>
                  <a:srgbClr val="0033CC"/>
                </a:solidFill>
                <a:latin typeface="Comic Sans MS" pitchFamily="66" charset="0"/>
                <a:ea typeface="楷体" pitchFamily="49" charset="-122"/>
              </a:rPr>
              <a:t>→</a:t>
            </a:r>
            <a:r>
              <a:rPr lang="en-US" altLang="zh-CN" sz="2400" dirty="0">
                <a:solidFill>
                  <a:srgbClr val="0033CC"/>
                </a:solidFill>
                <a:latin typeface="楷体" pitchFamily="49" charset="-122"/>
                <a:ea typeface="楷体" pitchFamily="49" charset="-122"/>
              </a:rPr>
              <a:t>id</a:t>
            </a:r>
          </a:p>
          <a:p>
            <a:pPr>
              <a:lnSpc>
                <a:spcPct val="110000"/>
              </a:lnSpc>
              <a:spcAft>
                <a:spcPts val="600"/>
              </a:spcAft>
            </a:pPr>
            <a:r>
              <a:rPr lang="en-US" altLang="zh-CN" sz="2400" dirty="0">
                <a:solidFill>
                  <a:srgbClr val="0033CC"/>
                </a:solidFill>
                <a:latin typeface="楷体" pitchFamily="49" charset="-122"/>
                <a:ea typeface="楷体" pitchFamily="49" charset="-122"/>
              </a:rPr>
              <a:t>(6)L</a:t>
            </a:r>
            <a:r>
              <a:rPr lang="zh-CN" altLang="en-US" sz="2400" dirty="0">
                <a:solidFill>
                  <a:srgbClr val="0033CC"/>
                </a:solidFill>
                <a:latin typeface="Comic Sans MS" pitchFamily="66" charset="0"/>
                <a:ea typeface="楷体" pitchFamily="49" charset="-122"/>
              </a:rPr>
              <a:t>→</a:t>
            </a:r>
            <a:r>
              <a:rPr lang="en-US" altLang="zh-CN" sz="2400" dirty="0">
                <a:solidFill>
                  <a:srgbClr val="0033CC"/>
                </a:solidFill>
                <a:latin typeface="楷体" pitchFamily="49" charset="-122"/>
                <a:ea typeface="楷体" pitchFamily="49" charset="-122"/>
              </a:rPr>
              <a:t>id[</a:t>
            </a:r>
            <a:r>
              <a:rPr lang="en-US" altLang="zh-CN" sz="2400" dirty="0" err="1">
                <a:solidFill>
                  <a:srgbClr val="0033CC"/>
                </a:solidFill>
                <a:latin typeface="楷体" pitchFamily="49" charset="-122"/>
                <a:ea typeface="楷体" pitchFamily="49" charset="-122"/>
              </a:rPr>
              <a:t>Elist</a:t>
            </a:r>
            <a:r>
              <a:rPr lang="en-US" altLang="zh-CN" sz="2400" dirty="0">
                <a:solidFill>
                  <a:srgbClr val="0033CC"/>
                </a:solidFill>
                <a:latin typeface="楷体" pitchFamily="49" charset="-122"/>
                <a:ea typeface="楷体" pitchFamily="49" charset="-122"/>
              </a:rPr>
              <a:t>]</a:t>
            </a:r>
          </a:p>
          <a:p>
            <a:pPr>
              <a:lnSpc>
                <a:spcPct val="110000"/>
              </a:lnSpc>
              <a:spcAft>
                <a:spcPts val="600"/>
              </a:spcAft>
            </a:pPr>
            <a:r>
              <a:rPr lang="en-US" altLang="zh-CN" sz="2400" dirty="0">
                <a:solidFill>
                  <a:srgbClr val="0033CC"/>
                </a:solidFill>
                <a:latin typeface="楷体" pitchFamily="49" charset="-122"/>
                <a:ea typeface="楷体" pitchFamily="49" charset="-122"/>
              </a:rPr>
              <a:t>(7)</a:t>
            </a:r>
            <a:r>
              <a:rPr lang="en-US" altLang="zh-CN" sz="2400" dirty="0" err="1">
                <a:solidFill>
                  <a:srgbClr val="0033CC"/>
                </a:solidFill>
                <a:latin typeface="楷体" pitchFamily="49" charset="-122"/>
                <a:ea typeface="楷体" pitchFamily="49" charset="-122"/>
              </a:rPr>
              <a:t>Elist</a:t>
            </a:r>
            <a:r>
              <a:rPr lang="zh-CN" altLang="en-US" sz="2400" dirty="0">
                <a:solidFill>
                  <a:srgbClr val="0033CC"/>
                </a:solidFill>
                <a:latin typeface="Comic Sans MS" pitchFamily="66" charset="0"/>
                <a:ea typeface="楷体" pitchFamily="49" charset="-122"/>
              </a:rPr>
              <a:t>→</a:t>
            </a:r>
            <a:r>
              <a:rPr lang="en-US" altLang="zh-CN" sz="2400" dirty="0">
                <a:solidFill>
                  <a:srgbClr val="0033CC"/>
                </a:solidFill>
                <a:latin typeface="楷体" pitchFamily="49" charset="-122"/>
                <a:ea typeface="楷体" pitchFamily="49" charset="-122"/>
              </a:rPr>
              <a:t>E</a:t>
            </a:r>
          </a:p>
          <a:p>
            <a:pPr>
              <a:lnSpc>
                <a:spcPct val="110000"/>
              </a:lnSpc>
              <a:spcAft>
                <a:spcPts val="600"/>
              </a:spcAft>
            </a:pPr>
            <a:r>
              <a:rPr lang="en-US" altLang="zh-CN" sz="2400" dirty="0">
                <a:solidFill>
                  <a:srgbClr val="0033CC"/>
                </a:solidFill>
                <a:latin typeface="楷体" pitchFamily="49" charset="-122"/>
                <a:ea typeface="楷体" pitchFamily="49" charset="-122"/>
              </a:rPr>
              <a:t>(8)</a:t>
            </a:r>
            <a:r>
              <a:rPr lang="en-US" altLang="zh-CN" sz="2400" dirty="0" err="1">
                <a:solidFill>
                  <a:srgbClr val="0033CC"/>
                </a:solidFill>
                <a:latin typeface="楷体" pitchFamily="49" charset="-122"/>
                <a:ea typeface="楷体" pitchFamily="49" charset="-122"/>
              </a:rPr>
              <a:t>Elist</a:t>
            </a:r>
            <a:r>
              <a:rPr lang="zh-CN" altLang="en-US" sz="2400" dirty="0">
                <a:solidFill>
                  <a:srgbClr val="0033CC"/>
                </a:solidFill>
                <a:latin typeface="Comic Sans MS" pitchFamily="66" charset="0"/>
                <a:ea typeface="楷体" pitchFamily="49" charset="-122"/>
              </a:rPr>
              <a:t>→</a:t>
            </a:r>
            <a:r>
              <a:rPr lang="en-US" altLang="zh-CN" sz="2400" dirty="0">
                <a:solidFill>
                  <a:srgbClr val="0033CC"/>
                </a:solidFill>
                <a:latin typeface="楷体" pitchFamily="49" charset="-122"/>
                <a:ea typeface="楷体" pitchFamily="49" charset="-122"/>
              </a:rPr>
              <a:t>Elist</a:t>
            </a:r>
            <a:r>
              <a:rPr lang="en-US" altLang="zh-CN" sz="2400" baseline="-25000" dirty="0">
                <a:solidFill>
                  <a:srgbClr val="0033CC"/>
                </a:solidFill>
                <a:latin typeface="楷体" pitchFamily="49" charset="-122"/>
                <a:ea typeface="楷体" pitchFamily="49" charset="-122"/>
              </a:rPr>
              <a:t>1</a:t>
            </a:r>
            <a:r>
              <a:rPr lang="en-US" altLang="zh-CN" sz="2400" dirty="0">
                <a:solidFill>
                  <a:srgbClr val="0033CC"/>
                </a:solidFill>
                <a:latin typeface="楷体" pitchFamily="49" charset="-122"/>
                <a:ea typeface="楷体" pitchFamily="49" charset="-122"/>
              </a:rPr>
              <a:t>,E</a:t>
            </a:r>
            <a:endParaRPr lang="zh-CN" altLang="en-US" sz="2400" dirty="0">
              <a:solidFill>
                <a:srgbClr val="0033CC"/>
              </a:solidFill>
              <a:latin typeface="楷体" pitchFamily="49" charset="-122"/>
              <a:ea typeface="楷体" pitchFamily="49" charset="-122"/>
            </a:endParaRPr>
          </a:p>
        </p:txBody>
      </p:sp>
      <p:grpSp>
        <p:nvGrpSpPr>
          <p:cNvPr id="53" name="组合 52"/>
          <p:cNvGrpSpPr/>
          <p:nvPr/>
        </p:nvGrpSpPr>
        <p:grpSpPr>
          <a:xfrm>
            <a:off x="4572000" y="1628800"/>
            <a:ext cx="3456384" cy="4896544"/>
            <a:chOff x="4139952" y="1628800"/>
            <a:chExt cx="3456384" cy="4896544"/>
          </a:xfrm>
        </p:grpSpPr>
        <p:sp>
          <p:nvSpPr>
            <p:cNvPr id="7" name="流程图: 过程 6"/>
            <p:cNvSpPr/>
            <p:nvPr/>
          </p:nvSpPr>
          <p:spPr>
            <a:xfrm>
              <a:off x="4826124" y="1628800"/>
              <a:ext cx="576064" cy="360040"/>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spcAft>
                  <a:spcPts val="600"/>
                </a:spcAft>
              </a:pPr>
              <a:r>
                <a:rPr lang="en-US" altLang="zh-CN" sz="2000" dirty="0">
                  <a:solidFill>
                    <a:srgbClr val="0033CC"/>
                  </a:solidFill>
                  <a:latin typeface="楷体" pitchFamily="49" charset="-122"/>
                  <a:ea typeface="楷体" pitchFamily="49" charset="-122"/>
                </a:rPr>
                <a:t>S</a:t>
              </a:r>
              <a:endParaRPr lang="zh-CN" altLang="en-US" sz="2000" dirty="0">
                <a:solidFill>
                  <a:srgbClr val="0033CC"/>
                </a:solidFill>
                <a:latin typeface="楷体" pitchFamily="49" charset="-122"/>
                <a:ea typeface="楷体" pitchFamily="49" charset="-122"/>
              </a:endParaRPr>
            </a:p>
          </p:txBody>
        </p:sp>
        <p:sp>
          <p:nvSpPr>
            <p:cNvPr id="8" name="流程图: 过程 7"/>
            <p:cNvSpPr/>
            <p:nvPr/>
          </p:nvSpPr>
          <p:spPr>
            <a:xfrm>
              <a:off x="4821932" y="2204864"/>
              <a:ext cx="576064" cy="360040"/>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spcAft>
                  <a:spcPts val="600"/>
                </a:spcAft>
              </a:pPr>
              <a:r>
                <a:rPr lang="en-US" altLang="zh-CN" sz="2400" dirty="0">
                  <a:solidFill>
                    <a:srgbClr val="FF0000"/>
                  </a:solidFill>
                  <a:latin typeface="楷体" pitchFamily="49" charset="-122"/>
                  <a:ea typeface="楷体" pitchFamily="49" charset="-122"/>
                </a:rPr>
                <a:t>:</a:t>
              </a:r>
              <a:r>
                <a:rPr lang="en-US" altLang="zh-CN" sz="2400" baseline="-8000" dirty="0">
                  <a:solidFill>
                    <a:srgbClr val="FF0000"/>
                  </a:solidFill>
                  <a:latin typeface="楷体" pitchFamily="49" charset="-122"/>
                  <a:ea typeface="楷体" pitchFamily="49" charset="-122"/>
                </a:rPr>
                <a:t>=</a:t>
              </a:r>
              <a:endParaRPr lang="zh-CN" altLang="en-US" sz="2400" baseline="-8000" dirty="0">
                <a:solidFill>
                  <a:srgbClr val="FF0000"/>
                </a:solidFill>
                <a:latin typeface="楷体" pitchFamily="49" charset="-122"/>
                <a:ea typeface="楷体" pitchFamily="49" charset="-122"/>
              </a:endParaRPr>
            </a:p>
          </p:txBody>
        </p:sp>
        <p:sp>
          <p:nvSpPr>
            <p:cNvPr id="9" name="流程图: 过程 8"/>
            <p:cNvSpPr/>
            <p:nvPr/>
          </p:nvSpPr>
          <p:spPr>
            <a:xfrm>
              <a:off x="4139952" y="2204864"/>
              <a:ext cx="576064" cy="360040"/>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spcAft>
                  <a:spcPts val="600"/>
                </a:spcAft>
              </a:pPr>
              <a:r>
                <a:rPr lang="en-US" altLang="zh-CN" sz="2000" dirty="0">
                  <a:solidFill>
                    <a:srgbClr val="0033CC"/>
                  </a:solidFill>
                  <a:latin typeface="楷体" pitchFamily="49" charset="-122"/>
                  <a:ea typeface="楷体" pitchFamily="49" charset="-122"/>
                </a:rPr>
                <a:t>L</a:t>
              </a:r>
              <a:endParaRPr lang="zh-CN" altLang="en-US" sz="2000" dirty="0">
                <a:solidFill>
                  <a:srgbClr val="0033CC"/>
                </a:solidFill>
                <a:latin typeface="楷体" pitchFamily="49" charset="-122"/>
                <a:ea typeface="楷体" pitchFamily="49" charset="-122"/>
              </a:endParaRPr>
            </a:p>
          </p:txBody>
        </p:sp>
        <p:sp>
          <p:nvSpPr>
            <p:cNvPr id="10" name="流程图: 过程 9"/>
            <p:cNvSpPr/>
            <p:nvPr/>
          </p:nvSpPr>
          <p:spPr>
            <a:xfrm>
              <a:off x="4139952" y="2708920"/>
              <a:ext cx="576064" cy="360040"/>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spcAft>
                  <a:spcPts val="600"/>
                </a:spcAft>
              </a:pPr>
              <a:r>
                <a:rPr lang="en-US" altLang="zh-CN" sz="2000" dirty="0">
                  <a:solidFill>
                    <a:srgbClr val="FF0000"/>
                  </a:solidFill>
                  <a:latin typeface="楷体" pitchFamily="49" charset="-122"/>
                  <a:ea typeface="楷体" pitchFamily="49" charset="-122"/>
                </a:rPr>
                <a:t>X</a:t>
              </a:r>
              <a:endParaRPr lang="zh-CN" altLang="en-US" sz="2000" dirty="0">
                <a:solidFill>
                  <a:srgbClr val="FF0000"/>
                </a:solidFill>
                <a:latin typeface="楷体" pitchFamily="49" charset="-122"/>
                <a:ea typeface="楷体" pitchFamily="49" charset="-122"/>
              </a:endParaRPr>
            </a:p>
          </p:txBody>
        </p:sp>
        <p:sp>
          <p:nvSpPr>
            <p:cNvPr id="11" name="流程图: 过程 10"/>
            <p:cNvSpPr/>
            <p:nvPr/>
          </p:nvSpPr>
          <p:spPr>
            <a:xfrm>
              <a:off x="5580112" y="2204864"/>
              <a:ext cx="576064" cy="360040"/>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spcAft>
                  <a:spcPts val="600"/>
                </a:spcAft>
              </a:pPr>
              <a:r>
                <a:rPr lang="en-US" altLang="zh-CN" sz="2000" dirty="0">
                  <a:solidFill>
                    <a:srgbClr val="0033CC"/>
                  </a:solidFill>
                  <a:latin typeface="楷体" pitchFamily="49" charset="-122"/>
                  <a:ea typeface="楷体" pitchFamily="49" charset="-122"/>
                </a:rPr>
                <a:t>E</a:t>
              </a:r>
              <a:endParaRPr lang="zh-CN" altLang="en-US" sz="2000" dirty="0">
                <a:solidFill>
                  <a:srgbClr val="0033CC"/>
                </a:solidFill>
                <a:latin typeface="楷体" pitchFamily="49" charset="-122"/>
                <a:ea typeface="楷体" pitchFamily="49" charset="-122"/>
              </a:endParaRPr>
            </a:p>
          </p:txBody>
        </p:sp>
        <p:sp>
          <p:nvSpPr>
            <p:cNvPr id="12" name="流程图: 过程 11"/>
            <p:cNvSpPr/>
            <p:nvPr/>
          </p:nvSpPr>
          <p:spPr>
            <a:xfrm>
              <a:off x="5580112" y="2708920"/>
              <a:ext cx="576064" cy="360040"/>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spcAft>
                  <a:spcPts val="600"/>
                </a:spcAft>
              </a:pPr>
              <a:r>
                <a:rPr lang="en-US" altLang="zh-CN" sz="2000" dirty="0">
                  <a:solidFill>
                    <a:srgbClr val="0033CC"/>
                  </a:solidFill>
                  <a:latin typeface="楷体" pitchFamily="49" charset="-122"/>
                  <a:ea typeface="楷体" pitchFamily="49" charset="-122"/>
                </a:rPr>
                <a:t>L</a:t>
              </a:r>
              <a:endParaRPr lang="zh-CN" altLang="en-US" sz="2000" dirty="0">
                <a:solidFill>
                  <a:srgbClr val="0033CC"/>
                </a:solidFill>
                <a:latin typeface="楷体" pitchFamily="49" charset="-122"/>
                <a:ea typeface="楷体" pitchFamily="49" charset="-122"/>
              </a:endParaRPr>
            </a:p>
          </p:txBody>
        </p:sp>
        <p:sp>
          <p:nvSpPr>
            <p:cNvPr id="13" name="流程图: 过程 12"/>
            <p:cNvSpPr/>
            <p:nvPr/>
          </p:nvSpPr>
          <p:spPr>
            <a:xfrm>
              <a:off x="4499992" y="3356992"/>
              <a:ext cx="576064" cy="360040"/>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spcAft>
                  <a:spcPts val="600"/>
                </a:spcAft>
              </a:pPr>
              <a:r>
                <a:rPr lang="en-US" altLang="zh-CN" sz="2000" dirty="0">
                  <a:solidFill>
                    <a:srgbClr val="FF0000"/>
                  </a:solidFill>
                  <a:latin typeface="楷体" pitchFamily="49" charset="-122"/>
                  <a:ea typeface="楷体" pitchFamily="49" charset="-122"/>
                </a:rPr>
                <a:t>A</a:t>
              </a:r>
              <a:endParaRPr lang="zh-CN" altLang="en-US" sz="2000" dirty="0">
                <a:solidFill>
                  <a:srgbClr val="FF0000"/>
                </a:solidFill>
                <a:latin typeface="楷体" pitchFamily="49" charset="-122"/>
                <a:ea typeface="楷体" pitchFamily="49" charset="-122"/>
              </a:endParaRPr>
            </a:p>
          </p:txBody>
        </p:sp>
        <p:sp>
          <p:nvSpPr>
            <p:cNvPr id="14" name="流程图: 过程 13"/>
            <p:cNvSpPr/>
            <p:nvPr/>
          </p:nvSpPr>
          <p:spPr>
            <a:xfrm>
              <a:off x="5220072" y="3356992"/>
              <a:ext cx="576064" cy="360040"/>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spcAft>
                  <a:spcPts val="600"/>
                </a:spcAft>
              </a:pPr>
              <a:r>
                <a:rPr lang="en-US" altLang="zh-CN" sz="2000" dirty="0">
                  <a:solidFill>
                    <a:srgbClr val="FF0000"/>
                  </a:solidFill>
                  <a:latin typeface="楷体" pitchFamily="49" charset="-122"/>
                  <a:ea typeface="楷体" pitchFamily="49" charset="-122"/>
                </a:rPr>
                <a:t>[</a:t>
              </a:r>
              <a:endParaRPr lang="zh-CN" altLang="en-US" sz="2000" dirty="0">
                <a:solidFill>
                  <a:srgbClr val="FF0000"/>
                </a:solidFill>
                <a:latin typeface="楷体" pitchFamily="49" charset="-122"/>
                <a:ea typeface="楷体" pitchFamily="49" charset="-122"/>
              </a:endParaRPr>
            </a:p>
          </p:txBody>
        </p:sp>
        <p:sp>
          <p:nvSpPr>
            <p:cNvPr id="15" name="流程图: 过程 14"/>
            <p:cNvSpPr/>
            <p:nvPr/>
          </p:nvSpPr>
          <p:spPr>
            <a:xfrm>
              <a:off x="6012160" y="3356992"/>
              <a:ext cx="864096" cy="360040"/>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spcAft>
                  <a:spcPts val="600"/>
                </a:spcAft>
              </a:pPr>
              <a:r>
                <a:rPr lang="en-US" altLang="zh-CN" sz="2000" dirty="0" err="1">
                  <a:solidFill>
                    <a:srgbClr val="0033CC"/>
                  </a:solidFill>
                  <a:latin typeface="楷体" pitchFamily="49" charset="-122"/>
                  <a:ea typeface="楷体" pitchFamily="49" charset="-122"/>
                </a:rPr>
                <a:t>Elist</a:t>
              </a:r>
              <a:endParaRPr lang="zh-CN" altLang="en-US" sz="2000" dirty="0">
                <a:solidFill>
                  <a:srgbClr val="0033CC"/>
                </a:solidFill>
                <a:latin typeface="楷体" pitchFamily="49" charset="-122"/>
                <a:ea typeface="楷体" pitchFamily="49" charset="-122"/>
              </a:endParaRPr>
            </a:p>
          </p:txBody>
        </p:sp>
        <p:sp>
          <p:nvSpPr>
            <p:cNvPr id="16" name="流程图: 过程 15"/>
            <p:cNvSpPr/>
            <p:nvPr/>
          </p:nvSpPr>
          <p:spPr>
            <a:xfrm>
              <a:off x="7020272" y="3356992"/>
              <a:ext cx="576064" cy="360040"/>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spcAft>
                  <a:spcPts val="600"/>
                </a:spcAft>
              </a:pPr>
              <a:r>
                <a:rPr lang="en-US" altLang="zh-CN" sz="2000" dirty="0">
                  <a:solidFill>
                    <a:srgbClr val="FF0000"/>
                  </a:solidFill>
                  <a:latin typeface="楷体" pitchFamily="49" charset="-122"/>
                  <a:ea typeface="楷体" pitchFamily="49" charset="-122"/>
                </a:rPr>
                <a:t>]</a:t>
              </a:r>
              <a:endParaRPr lang="zh-CN" altLang="en-US" sz="2000" dirty="0">
                <a:solidFill>
                  <a:srgbClr val="FF0000"/>
                </a:solidFill>
                <a:latin typeface="楷体" pitchFamily="49" charset="-122"/>
                <a:ea typeface="楷体" pitchFamily="49" charset="-122"/>
              </a:endParaRPr>
            </a:p>
          </p:txBody>
        </p:sp>
        <p:sp>
          <p:nvSpPr>
            <p:cNvPr id="17" name="流程图: 过程 16"/>
            <p:cNvSpPr/>
            <p:nvPr/>
          </p:nvSpPr>
          <p:spPr>
            <a:xfrm>
              <a:off x="6650707" y="3997635"/>
              <a:ext cx="576064" cy="360040"/>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spcAft>
                  <a:spcPts val="600"/>
                </a:spcAft>
              </a:pPr>
              <a:r>
                <a:rPr lang="en-US" altLang="zh-CN" sz="2000" dirty="0">
                  <a:solidFill>
                    <a:srgbClr val="0033CC"/>
                  </a:solidFill>
                  <a:latin typeface="楷体" pitchFamily="49" charset="-122"/>
                  <a:ea typeface="楷体" pitchFamily="49" charset="-122"/>
                </a:rPr>
                <a:t>E</a:t>
              </a:r>
              <a:endParaRPr lang="zh-CN" altLang="en-US" sz="2000" dirty="0">
                <a:solidFill>
                  <a:srgbClr val="0033CC"/>
                </a:solidFill>
                <a:latin typeface="楷体" pitchFamily="49" charset="-122"/>
                <a:ea typeface="楷体" pitchFamily="49" charset="-122"/>
              </a:endParaRPr>
            </a:p>
          </p:txBody>
        </p:sp>
        <p:sp>
          <p:nvSpPr>
            <p:cNvPr id="18" name="流程图: 过程 17"/>
            <p:cNvSpPr/>
            <p:nvPr/>
          </p:nvSpPr>
          <p:spPr>
            <a:xfrm>
              <a:off x="5296272" y="3997675"/>
              <a:ext cx="1080120" cy="360000"/>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spcAft>
                  <a:spcPts val="600"/>
                </a:spcAft>
              </a:pPr>
              <a:r>
                <a:rPr lang="en-US" altLang="zh-CN" sz="2000" dirty="0" err="1">
                  <a:solidFill>
                    <a:srgbClr val="0033CC"/>
                  </a:solidFill>
                  <a:latin typeface="楷体" pitchFamily="49" charset="-122"/>
                  <a:ea typeface="楷体" pitchFamily="49" charset="-122"/>
                </a:rPr>
                <a:t>Elist</a:t>
              </a:r>
              <a:endParaRPr lang="zh-CN" altLang="en-US" sz="2000" dirty="0">
                <a:solidFill>
                  <a:srgbClr val="0033CC"/>
                </a:solidFill>
                <a:latin typeface="楷体" pitchFamily="49" charset="-122"/>
                <a:ea typeface="楷体" pitchFamily="49" charset="-122"/>
              </a:endParaRPr>
            </a:p>
          </p:txBody>
        </p:sp>
        <p:sp>
          <p:nvSpPr>
            <p:cNvPr id="19" name="流程图: 过程 18"/>
            <p:cNvSpPr/>
            <p:nvPr/>
          </p:nvSpPr>
          <p:spPr>
            <a:xfrm>
              <a:off x="6294859" y="3957439"/>
              <a:ext cx="360040" cy="288032"/>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lnSpc>
                  <a:spcPct val="110000"/>
                </a:lnSpc>
                <a:spcAft>
                  <a:spcPts val="600"/>
                </a:spcAft>
              </a:pPr>
              <a:r>
                <a:rPr lang="en-US" altLang="zh-CN" sz="2600" dirty="0">
                  <a:solidFill>
                    <a:srgbClr val="0033CC"/>
                  </a:solidFill>
                  <a:latin typeface="楷体" pitchFamily="49" charset="-122"/>
                  <a:ea typeface="楷体" pitchFamily="49" charset="-122"/>
                </a:rPr>
                <a:t>,</a:t>
              </a:r>
              <a:endParaRPr lang="zh-CN" altLang="en-US" sz="2600" dirty="0">
                <a:solidFill>
                  <a:srgbClr val="0033CC"/>
                </a:solidFill>
                <a:latin typeface="楷体" pitchFamily="49" charset="-122"/>
                <a:ea typeface="楷体" pitchFamily="49" charset="-122"/>
              </a:endParaRPr>
            </a:p>
          </p:txBody>
        </p:sp>
        <p:sp>
          <p:nvSpPr>
            <p:cNvPr id="20" name="流程图: 过程 19"/>
            <p:cNvSpPr/>
            <p:nvPr/>
          </p:nvSpPr>
          <p:spPr>
            <a:xfrm>
              <a:off x="6650707" y="4681711"/>
              <a:ext cx="576064" cy="360040"/>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spcAft>
                  <a:spcPts val="600"/>
                </a:spcAft>
              </a:pPr>
              <a:r>
                <a:rPr lang="en-US" altLang="zh-CN" sz="2000" dirty="0">
                  <a:solidFill>
                    <a:srgbClr val="0033CC"/>
                  </a:solidFill>
                  <a:latin typeface="楷体" pitchFamily="49" charset="-122"/>
                  <a:ea typeface="楷体" pitchFamily="49" charset="-122"/>
                </a:rPr>
                <a:t>L</a:t>
              </a:r>
              <a:endParaRPr lang="zh-CN" altLang="en-US" sz="2000" dirty="0">
                <a:solidFill>
                  <a:srgbClr val="0033CC"/>
                </a:solidFill>
                <a:latin typeface="楷体" pitchFamily="49" charset="-122"/>
                <a:ea typeface="楷体" pitchFamily="49" charset="-122"/>
              </a:endParaRPr>
            </a:p>
          </p:txBody>
        </p:sp>
        <p:sp>
          <p:nvSpPr>
            <p:cNvPr id="21" name="流程图: 过程 20"/>
            <p:cNvSpPr/>
            <p:nvPr/>
          </p:nvSpPr>
          <p:spPr>
            <a:xfrm>
              <a:off x="5548300" y="4653136"/>
              <a:ext cx="576064" cy="360040"/>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spcAft>
                  <a:spcPts val="600"/>
                </a:spcAft>
              </a:pPr>
              <a:r>
                <a:rPr lang="en-US" altLang="zh-CN" sz="2000" dirty="0">
                  <a:solidFill>
                    <a:srgbClr val="0033CC"/>
                  </a:solidFill>
                  <a:latin typeface="楷体" pitchFamily="49" charset="-122"/>
                  <a:ea typeface="楷体" pitchFamily="49" charset="-122"/>
                </a:rPr>
                <a:t>E</a:t>
              </a:r>
              <a:endParaRPr lang="zh-CN" altLang="en-US" sz="2000" dirty="0">
                <a:solidFill>
                  <a:srgbClr val="0033CC"/>
                </a:solidFill>
                <a:latin typeface="楷体" pitchFamily="49" charset="-122"/>
                <a:ea typeface="楷体" pitchFamily="49" charset="-122"/>
              </a:endParaRPr>
            </a:p>
          </p:txBody>
        </p:sp>
        <p:sp>
          <p:nvSpPr>
            <p:cNvPr id="22" name="流程图: 过程 21"/>
            <p:cNvSpPr/>
            <p:nvPr/>
          </p:nvSpPr>
          <p:spPr>
            <a:xfrm>
              <a:off x="5563540" y="5373216"/>
              <a:ext cx="576064" cy="360040"/>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spcAft>
                  <a:spcPts val="600"/>
                </a:spcAft>
              </a:pPr>
              <a:r>
                <a:rPr lang="en-US" altLang="zh-CN" sz="2000" dirty="0">
                  <a:solidFill>
                    <a:srgbClr val="0033CC"/>
                  </a:solidFill>
                  <a:latin typeface="楷体" pitchFamily="49" charset="-122"/>
                  <a:ea typeface="楷体" pitchFamily="49" charset="-122"/>
                </a:rPr>
                <a:t>L</a:t>
              </a:r>
              <a:endParaRPr lang="zh-CN" altLang="en-US" sz="2000" dirty="0">
                <a:solidFill>
                  <a:srgbClr val="0033CC"/>
                </a:solidFill>
                <a:latin typeface="楷体" pitchFamily="49" charset="-122"/>
                <a:ea typeface="楷体" pitchFamily="49" charset="-122"/>
              </a:endParaRPr>
            </a:p>
          </p:txBody>
        </p:sp>
        <p:sp>
          <p:nvSpPr>
            <p:cNvPr id="23" name="流程图: 过程 22"/>
            <p:cNvSpPr/>
            <p:nvPr/>
          </p:nvSpPr>
          <p:spPr>
            <a:xfrm>
              <a:off x="6622132" y="5401791"/>
              <a:ext cx="576064" cy="360040"/>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spcAft>
                  <a:spcPts val="600"/>
                </a:spcAft>
              </a:pPr>
              <a:r>
                <a:rPr lang="en-US" altLang="zh-CN" sz="2000" dirty="0">
                  <a:solidFill>
                    <a:srgbClr val="FF0000"/>
                  </a:solidFill>
                  <a:latin typeface="楷体" pitchFamily="49" charset="-122"/>
                  <a:ea typeface="楷体" pitchFamily="49" charset="-122"/>
                </a:rPr>
                <a:t>j</a:t>
              </a:r>
              <a:endParaRPr lang="zh-CN" altLang="en-US" sz="2000" dirty="0">
                <a:solidFill>
                  <a:srgbClr val="FF0000"/>
                </a:solidFill>
                <a:latin typeface="楷体" pitchFamily="49" charset="-122"/>
                <a:ea typeface="楷体" pitchFamily="49" charset="-122"/>
              </a:endParaRPr>
            </a:p>
          </p:txBody>
        </p:sp>
        <p:sp>
          <p:nvSpPr>
            <p:cNvPr id="24" name="流程图: 过程 23"/>
            <p:cNvSpPr/>
            <p:nvPr/>
          </p:nvSpPr>
          <p:spPr>
            <a:xfrm>
              <a:off x="5548300" y="6165304"/>
              <a:ext cx="576064" cy="360040"/>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spcAft>
                  <a:spcPts val="600"/>
                </a:spcAft>
              </a:pPr>
              <a:r>
                <a:rPr lang="en-US" altLang="zh-CN" sz="2000" dirty="0">
                  <a:solidFill>
                    <a:srgbClr val="FF0000"/>
                  </a:solidFill>
                  <a:latin typeface="楷体" pitchFamily="49" charset="-122"/>
                  <a:ea typeface="楷体" pitchFamily="49" charset="-122"/>
                </a:rPr>
                <a:t>i</a:t>
              </a:r>
              <a:endParaRPr lang="zh-CN" altLang="en-US" sz="2000" dirty="0">
                <a:solidFill>
                  <a:srgbClr val="FF0000"/>
                </a:solidFill>
                <a:latin typeface="楷体" pitchFamily="49" charset="-122"/>
                <a:ea typeface="楷体" pitchFamily="49" charset="-122"/>
              </a:endParaRPr>
            </a:p>
          </p:txBody>
        </p:sp>
        <p:cxnSp>
          <p:nvCxnSpPr>
            <p:cNvPr id="26" name="直接连接符 25"/>
            <p:cNvCxnSpPr/>
            <p:nvPr/>
          </p:nvCxnSpPr>
          <p:spPr>
            <a:xfrm flipH="1">
              <a:off x="4487944" y="1931822"/>
              <a:ext cx="504056" cy="360040"/>
            </a:xfrm>
            <a:prstGeom prst="line">
              <a:avLst/>
            </a:prstGeom>
            <a:ln w="127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5220072" y="1916832"/>
              <a:ext cx="504056" cy="360040"/>
            </a:xfrm>
            <a:prstGeom prst="line">
              <a:avLst/>
            </a:prstGeom>
            <a:ln w="127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109964" y="1958860"/>
              <a:ext cx="0" cy="288032"/>
            </a:xfrm>
            <a:prstGeom prst="line">
              <a:avLst/>
            </a:prstGeom>
            <a:ln w="127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endCxn id="13" idx="0"/>
            </p:cNvCxnSpPr>
            <p:nvPr/>
          </p:nvCxnSpPr>
          <p:spPr>
            <a:xfrm flipH="1">
              <a:off x="4788024" y="2939802"/>
              <a:ext cx="926451" cy="417190"/>
            </a:xfrm>
            <a:prstGeom prst="line">
              <a:avLst/>
            </a:prstGeom>
            <a:ln w="127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6002635" y="2934469"/>
              <a:ext cx="1152128" cy="504056"/>
            </a:xfrm>
            <a:prstGeom prst="line">
              <a:avLst/>
            </a:prstGeom>
            <a:ln w="127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5652120" y="3068960"/>
              <a:ext cx="144016" cy="288032"/>
            </a:xfrm>
            <a:prstGeom prst="line">
              <a:avLst/>
            </a:prstGeom>
            <a:ln w="127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5940152" y="3068960"/>
              <a:ext cx="144016" cy="288032"/>
            </a:xfrm>
            <a:prstGeom prst="line">
              <a:avLst/>
            </a:prstGeom>
            <a:ln w="127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6016352" y="3717032"/>
              <a:ext cx="144016" cy="288032"/>
            </a:xfrm>
            <a:prstGeom prst="line">
              <a:avLst/>
            </a:prstGeom>
            <a:ln w="127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6732240" y="3717032"/>
              <a:ext cx="144000" cy="288032"/>
            </a:xfrm>
            <a:prstGeom prst="line">
              <a:avLst/>
            </a:prstGeom>
            <a:ln w="127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444208" y="3717032"/>
              <a:ext cx="0" cy="324000"/>
            </a:xfrm>
            <a:prstGeom prst="line">
              <a:avLst/>
            </a:prstGeom>
            <a:ln w="127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6923749" y="4357711"/>
              <a:ext cx="0" cy="324000"/>
            </a:xfrm>
            <a:prstGeom prst="line">
              <a:avLst/>
            </a:prstGeom>
            <a:ln w="127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6923749" y="5053799"/>
              <a:ext cx="0" cy="324000"/>
            </a:xfrm>
            <a:prstGeom prst="line">
              <a:avLst/>
            </a:prstGeom>
            <a:ln w="127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842356" y="4357711"/>
              <a:ext cx="0" cy="324000"/>
            </a:xfrm>
            <a:prstGeom prst="line">
              <a:avLst/>
            </a:prstGeom>
            <a:ln w="127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5842356" y="5013176"/>
              <a:ext cx="0" cy="324000"/>
            </a:xfrm>
            <a:prstGeom prst="line">
              <a:avLst/>
            </a:prstGeom>
            <a:ln w="127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5842356" y="5769296"/>
              <a:ext cx="0" cy="324000"/>
            </a:xfrm>
            <a:prstGeom prst="line">
              <a:avLst/>
            </a:prstGeom>
            <a:ln w="12700">
              <a:solidFill>
                <a:srgbClr val="0033CC"/>
              </a:solidFill>
            </a:ln>
          </p:spPr>
          <p:style>
            <a:lnRef idx="1">
              <a:schemeClr val="accent1"/>
            </a:lnRef>
            <a:fillRef idx="0">
              <a:schemeClr val="accent1"/>
            </a:fillRef>
            <a:effectRef idx="0">
              <a:schemeClr val="accent1"/>
            </a:effectRef>
            <a:fontRef idx="minor">
              <a:schemeClr val="tx1"/>
            </a:fontRef>
          </p:style>
        </p:cxnSp>
      </p:grpSp>
      <p:sp>
        <p:nvSpPr>
          <p:cNvPr id="54" name="流程图: 过程 53"/>
          <p:cNvSpPr/>
          <p:nvPr/>
        </p:nvSpPr>
        <p:spPr>
          <a:xfrm>
            <a:off x="6084168" y="1556792"/>
            <a:ext cx="2880320" cy="504056"/>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spcAft>
                <a:spcPts val="600"/>
              </a:spcAft>
            </a:pPr>
            <a:r>
              <a:rPr lang="zh-CN" altLang="en-US" sz="2000" dirty="0">
                <a:solidFill>
                  <a:schemeClr val="tx1"/>
                </a:solidFill>
                <a:latin typeface="楷体" pitchFamily="49" charset="-122"/>
                <a:ea typeface="楷体" pitchFamily="49" charset="-122"/>
              </a:rPr>
              <a:t>语句</a:t>
            </a:r>
            <a:r>
              <a:rPr lang="en-US" altLang="zh-CN" sz="2000" dirty="0">
                <a:solidFill>
                  <a:srgbClr val="FF0000"/>
                </a:solidFill>
                <a:latin typeface="楷体" pitchFamily="49" charset="-122"/>
                <a:ea typeface="楷体" pitchFamily="49" charset="-122"/>
              </a:rPr>
              <a:t>X:=A[</a:t>
            </a:r>
            <a:r>
              <a:rPr lang="en-US" altLang="zh-CN" sz="2000" dirty="0" err="1">
                <a:solidFill>
                  <a:srgbClr val="FF0000"/>
                </a:solidFill>
                <a:latin typeface="楷体" pitchFamily="49" charset="-122"/>
                <a:ea typeface="楷体" pitchFamily="49" charset="-122"/>
              </a:rPr>
              <a:t>i,j</a:t>
            </a:r>
            <a:r>
              <a:rPr lang="en-US" altLang="zh-CN" sz="2000" dirty="0">
                <a:solidFill>
                  <a:srgbClr val="FF0000"/>
                </a:solidFill>
                <a:latin typeface="楷体" pitchFamily="49" charset="-122"/>
                <a:ea typeface="楷体" pitchFamily="49" charset="-122"/>
              </a:rPr>
              <a:t>]</a:t>
            </a:r>
            <a:r>
              <a:rPr lang="zh-CN" altLang="en-US" sz="2000" dirty="0">
                <a:solidFill>
                  <a:schemeClr val="tx1"/>
                </a:solidFill>
                <a:latin typeface="楷体" pitchFamily="49" charset="-122"/>
                <a:ea typeface="楷体" pitchFamily="49" charset="-122"/>
              </a:rPr>
              <a:t>的分析树</a:t>
            </a:r>
          </a:p>
        </p:txBody>
      </p:sp>
      <p:cxnSp>
        <p:nvCxnSpPr>
          <p:cNvPr id="42" name="直接连接符 41"/>
          <p:cNvCxnSpPr/>
          <p:nvPr/>
        </p:nvCxnSpPr>
        <p:spPr>
          <a:xfrm>
            <a:off x="4860032" y="2492896"/>
            <a:ext cx="0" cy="216000"/>
          </a:xfrm>
          <a:prstGeom prst="line">
            <a:avLst/>
          </a:prstGeom>
          <a:ln w="127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300192" y="2523376"/>
            <a:ext cx="0" cy="216000"/>
          </a:xfrm>
          <a:prstGeom prst="line">
            <a:avLst/>
          </a:prstGeom>
          <a:ln w="12700">
            <a:solidFill>
              <a:srgbClr val="0033C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8864" y="127680"/>
            <a:ext cx="8229600" cy="504056"/>
          </a:xfrm>
        </p:spPr>
        <p:txBody>
          <a:bodyPr>
            <a:normAutofit fontScale="90000"/>
          </a:bodyPr>
          <a:lstStyle/>
          <a:p>
            <a:r>
              <a:rPr lang="en-US" altLang="zh-CN" dirty="0"/>
              <a:t>S</a:t>
            </a:r>
            <a:r>
              <a:rPr lang="zh-CN" altLang="en-US" dirty="0"/>
              <a:t>属性定义（教科书</a:t>
            </a:r>
            <a:r>
              <a:rPr lang="en-US" altLang="zh-CN" dirty="0"/>
              <a:t>P.181</a:t>
            </a:r>
            <a:r>
              <a:rPr lang="zh-CN" altLang="en-US" dirty="0"/>
              <a:t>）</a:t>
            </a:r>
          </a:p>
        </p:txBody>
      </p:sp>
      <p:sp>
        <p:nvSpPr>
          <p:cNvPr id="3" name="内容占位符 2"/>
          <p:cNvSpPr>
            <a:spLocks noGrp="1"/>
          </p:cNvSpPr>
          <p:nvPr>
            <p:ph idx="1"/>
          </p:nvPr>
        </p:nvSpPr>
        <p:spPr>
          <a:xfrm>
            <a:off x="323528" y="620688"/>
            <a:ext cx="3384376" cy="576064"/>
          </a:xfrm>
        </p:spPr>
        <p:txBody>
          <a:bodyPr>
            <a:noAutofit/>
          </a:bodyPr>
          <a:lstStyle/>
          <a:p>
            <a:pPr algn="ctr">
              <a:buNone/>
            </a:pPr>
            <a:r>
              <a:rPr lang="zh-CN" altLang="en-US" sz="2200" dirty="0"/>
              <a:t>涉及数组元素的赋值语句</a:t>
            </a:r>
            <a:endParaRPr lang="en-US" altLang="zh-CN" sz="2200" dirty="0"/>
          </a:p>
          <a:p>
            <a:pPr algn="ctr">
              <a:buNone/>
            </a:pPr>
            <a:endParaRPr lang="zh-CN" altLang="en-US" sz="2200" dirty="0"/>
          </a:p>
        </p:txBody>
      </p:sp>
      <p:sp>
        <p:nvSpPr>
          <p:cNvPr id="4" name="灯片编号占位符 3"/>
          <p:cNvSpPr>
            <a:spLocks noGrp="1"/>
          </p:cNvSpPr>
          <p:nvPr>
            <p:ph type="sldNum" sz="quarter" idx="12"/>
          </p:nvPr>
        </p:nvSpPr>
        <p:spPr>
          <a:xfrm>
            <a:off x="8244408" y="6356350"/>
            <a:ext cx="442392" cy="501650"/>
          </a:xfrm>
        </p:spPr>
        <p:txBody>
          <a:bodyPr/>
          <a:lstStyle/>
          <a:p>
            <a:fld id="{2A6D858B-1E97-4F06-B8D0-6BAC990F4689}" type="slidenum">
              <a:rPr lang="zh-CN" altLang="en-US" smtClean="0"/>
              <a:pPr/>
              <a:t>33</a:t>
            </a:fld>
            <a:endParaRPr lang="zh-CN" altLang="en-US" dirty="0"/>
          </a:p>
        </p:txBody>
      </p:sp>
      <p:sp>
        <p:nvSpPr>
          <p:cNvPr id="6" name="流程图: 过程 5"/>
          <p:cNvSpPr/>
          <p:nvPr/>
        </p:nvSpPr>
        <p:spPr>
          <a:xfrm>
            <a:off x="395536" y="1124744"/>
            <a:ext cx="3211332" cy="4032448"/>
          </a:xfrm>
          <a:prstGeom prst="flowChartProcess">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en-US" altLang="zh-CN" sz="2400" dirty="0">
                <a:solidFill>
                  <a:srgbClr val="0033CC"/>
                </a:solidFill>
                <a:latin typeface="楷体" pitchFamily="49" charset="-122"/>
                <a:ea typeface="楷体" pitchFamily="49" charset="-122"/>
              </a:rPr>
              <a:t>(1)S</a:t>
            </a:r>
            <a:r>
              <a:rPr lang="zh-CN" altLang="en-US" sz="2400" dirty="0">
                <a:solidFill>
                  <a:srgbClr val="0033CC"/>
                </a:solidFill>
                <a:latin typeface="Comic Sans MS" pitchFamily="66" charset="0"/>
                <a:ea typeface="楷体" pitchFamily="49" charset="-122"/>
              </a:rPr>
              <a:t>→</a:t>
            </a:r>
            <a:r>
              <a:rPr lang="en-US" altLang="zh-CN" sz="2400" dirty="0">
                <a:solidFill>
                  <a:srgbClr val="0033CC"/>
                </a:solidFill>
                <a:latin typeface="楷体" pitchFamily="49" charset="-122"/>
                <a:ea typeface="楷体" pitchFamily="49" charset="-122"/>
              </a:rPr>
              <a:t>L:=E</a:t>
            </a:r>
          </a:p>
          <a:p>
            <a:pPr>
              <a:lnSpc>
                <a:spcPct val="110000"/>
              </a:lnSpc>
              <a:spcAft>
                <a:spcPts val="600"/>
              </a:spcAft>
            </a:pPr>
            <a:r>
              <a:rPr lang="en-US" altLang="zh-CN" sz="2400" dirty="0">
                <a:solidFill>
                  <a:srgbClr val="0033CC"/>
                </a:solidFill>
                <a:latin typeface="楷体" pitchFamily="49" charset="-122"/>
                <a:ea typeface="楷体" pitchFamily="49" charset="-122"/>
              </a:rPr>
              <a:t>(2)E</a:t>
            </a:r>
            <a:r>
              <a:rPr lang="zh-CN" altLang="en-US" sz="2400" dirty="0">
                <a:solidFill>
                  <a:srgbClr val="0033CC"/>
                </a:solidFill>
                <a:latin typeface="Comic Sans MS" pitchFamily="66" charset="0"/>
                <a:ea typeface="楷体" pitchFamily="49" charset="-122"/>
              </a:rPr>
              <a:t>→</a:t>
            </a:r>
            <a:r>
              <a:rPr lang="en-US" altLang="zh-CN" sz="2400" dirty="0">
                <a:solidFill>
                  <a:srgbClr val="0033CC"/>
                </a:solidFill>
                <a:latin typeface="楷体" pitchFamily="49" charset="-122"/>
                <a:ea typeface="楷体" pitchFamily="49" charset="-122"/>
              </a:rPr>
              <a:t>E</a:t>
            </a:r>
            <a:r>
              <a:rPr lang="en-US" altLang="zh-CN" sz="2400" baseline="-25000" dirty="0">
                <a:solidFill>
                  <a:srgbClr val="0033CC"/>
                </a:solidFill>
                <a:latin typeface="楷体" pitchFamily="49" charset="-122"/>
                <a:ea typeface="楷体" pitchFamily="49" charset="-122"/>
              </a:rPr>
              <a:t>1</a:t>
            </a:r>
            <a:r>
              <a:rPr lang="en-US" altLang="zh-CN" sz="2400" dirty="0">
                <a:solidFill>
                  <a:srgbClr val="0033CC"/>
                </a:solidFill>
                <a:latin typeface="楷体" pitchFamily="49" charset="-122"/>
                <a:ea typeface="楷体" pitchFamily="49" charset="-122"/>
              </a:rPr>
              <a:t>+E</a:t>
            </a:r>
            <a:r>
              <a:rPr lang="en-US" altLang="zh-CN" sz="2400" baseline="-25000" dirty="0">
                <a:solidFill>
                  <a:srgbClr val="0033CC"/>
                </a:solidFill>
                <a:latin typeface="楷体" pitchFamily="49" charset="-122"/>
                <a:ea typeface="楷体" pitchFamily="49" charset="-122"/>
              </a:rPr>
              <a:t>2</a:t>
            </a:r>
          </a:p>
          <a:p>
            <a:pPr>
              <a:lnSpc>
                <a:spcPct val="110000"/>
              </a:lnSpc>
              <a:spcAft>
                <a:spcPts val="600"/>
              </a:spcAft>
            </a:pPr>
            <a:r>
              <a:rPr lang="en-US" altLang="zh-CN" sz="2400" dirty="0">
                <a:solidFill>
                  <a:srgbClr val="0033CC"/>
                </a:solidFill>
                <a:latin typeface="楷体" pitchFamily="49" charset="-122"/>
                <a:ea typeface="楷体" pitchFamily="49" charset="-122"/>
              </a:rPr>
              <a:t>(3)E</a:t>
            </a:r>
            <a:r>
              <a:rPr lang="zh-CN" altLang="en-US" sz="2400" dirty="0">
                <a:solidFill>
                  <a:srgbClr val="0033CC"/>
                </a:solidFill>
                <a:latin typeface="Comic Sans MS" pitchFamily="66" charset="0"/>
                <a:ea typeface="楷体" pitchFamily="49" charset="-122"/>
              </a:rPr>
              <a:t>→</a:t>
            </a:r>
            <a:r>
              <a:rPr lang="en-US" altLang="zh-CN" sz="2400" dirty="0">
                <a:solidFill>
                  <a:srgbClr val="0033CC"/>
                </a:solidFill>
                <a:latin typeface="楷体" pitchFamily="49" charset="-122"/>
                <a:ea typeface="楷体" pitchFamily="49" charset="-122"/>
              </a:rPr>
              <a:t>(E</a:t>
            </a:r>
            <a:r>
              <a:rPr lang="en-US" altLang="zh-CN" sz="2400" baseline="-25000" dirty="0">
                <a:solidFill>
                  <a:srgbClr val="0033CC"/>
                </a:solidFill>
                <a:latin typeface="楷体" pitchFamily="49" charset="-122"/>
                <a:ea typeface="楷体" pitchFamily="49" charset="-122"/>
              </a:rPr>
              <a:t>1</a:t>
            </a:r>
            <a:r>
              <a:rPr lang="en-US" altLang="zh-CN" sz="2400" dirty="0">
                <a:solidFill>
                  <a:srgbClr val="0033CC"/>
                </a:solidFill>
                <a:latin typeface="楷体" pitchFamily="49" charset="-122"/>
                <a:ea typeface="楷体" pitchFamily="49" charset="-122"/>
              </a:rPr>
              <a:t>)</a:t>
            </a:r>
          </a:p>
          <a:p>
            <a:pPr>
              <a:lnSpc>
                <a:spcPct val="110000"/>
              </a:lnSpc>
              <a:spcAft>
                <a:spcPts val="600"/>
              </a:spcAft>
            </a:pPr>
            <a:r>
              <a:rPr lang="en-US" altLang="zh-CN" sz="2400" dirty="0">
                <a:solidFill>
                  <a:srgbClr val="0033CC"/>
                </a:solidFill>
                <a:latin typeface="楷体" pitchFamily="49" charset="-122"/>
                <a:ea typeface="楷体" pitchFamily="49" charset="-122"/>
              </a:rPr>
              <a:t>(4)E</a:t>
            </a:r>
            <a:r>
              <a:rPr lang="zh-CN" altLang="en-US" sz="2400" dirty="0">
                <a:solidFill>
                  <a:srgbClr val="0033CC"/>
                </a:solidFill>
                <a:latin typeface="Comic Sans MS" pitchFamily="66" charset="0"/>
                <a:ea typeface="楷体" pitchFamily="49" charset="-122"/>
              </a:rPr>
              <a:t>→</a:t>
            </a:r>
            <a:r>
              <a:rPr lang="en-US" altLang="zh-CN" sz="2400" dirty="0">
                <a:solidFill>
                  <a:srgbClr val="0033CC"/>
                </a:solidFill>
                <a:latin typeface="楷体" pitchFamily="49" charset="-122"/>
                <a:ea typeface="楷体" pitchFamily="49" charset="-122"/>
              </a:rPr>
              <a:t>L</a:t>
            </a:r>
          </a:p>
          <a:p>
            <a:pPr>
              <a:lnSpc>
                <a:spcPct val="110000"/>
              </a:lnSpc>
              <a:spcAft>
                <a:spcPts val="600"/>
              </a:spcAft>
            </a:pPr>
            <a:r>
              <a:rPr lang="en-US" altLang="zh-CN" sz="2400" dirty="0">
                <a:solidFill>
                  <a:srgbClr val="0033CC"/>
                </a:solidFill>
                <a:latin typeface="楷体" pitchFamily="49" charset="-122"/>
                <a:ea typeface="楷体" pitchFamily="49" charset="-122"/>
              </a:rPr>
              <a:t>(5)L</a:t>
            </a:r>
            <a:r>
              <a:rPr lang="zh-CN" altLang="en-US" sz="2400" dirty="0">
                <a:solidFill>
                  <a:srgbClr val="0033CC"/>
                </a:solidFill>
                <a:latin typeface="Comic Sans MS" pitchFamily="66" charset="0"/>
                <a:ea typeface="楷体" pitchFamily="49" charset="-122"/>
              </a:rPr>
              <a:t>→</a:t>
            </a:r>
            <a:r>
              <a:rPr lang="en-US" altLang="zh-CN" sz="2400" dirty="0">
                <a:solidFill>
                  <a:srgbClr val="0033CC"/>
                </a:solidFill>
                <a:latin typeface="楷体" pitchFamily="49" charset="-122"/>
                <a:ea typeface="楷体" pitchFamily="49" charset="-122"/>
              </a:rPr>
              <a:t>id</a:t>
            </a:r>
          </a:p>
          <a:p>
            <a:pPr>
              <a:lnSpc>
                <a:spcPct val="110000"/>
              </a:lnSpc>
              <a:spcAft>
                <a:spcPts val="600"/>
              </a:spcAft>
            </a:pPr>
            <a:r>
              <a:rPr lang="en-US" altLang="zh-CN" sz="2400" dirty="0">
                <a:solidFill>
                  <a:srgbClr val="0033CC"/>
                </a:solidFill>
                <a:latin typeface="楷体" pitchFamily="49" charset="-122"/>
                <a:ea typeface="楷体" pitchFamily="49" charset="-122"/>
              </a:rPr>
              <a:t>(6)L</a:t>
            </a:r>
            <a:r>
              <a:rPr lang="zh-CN" altLang="en-US" sz="2400" dirty="0">
                <a:solidFill>
                  <a:srgbClr val="0033CC"/>
                </a:solidFill>
                <a:latin typeface="Comic Sans MS" pitchFamily="66" charset="0"/>
                <a:ea typeface="楷体" pitchFamily="49" charset="-122"/>
              </a:rPr>
              <a:t>→</a:t>
            </a:r>
            <a:r>
              <a:rPr lang="en-US" altLang="zh-CN" sz="2400" dirty="0">
                <a:solidFill>
                  <a:srgbClr val="00B050"/>
                </a:solidFill>
                <a:latin typeface="楷体" pitchFamily="49" charset="-122"/>
                <a:ea typeface="楷体" pitchFamily="49" charset="-122"/>
              </a:rPr>
              <a:t>id[</a:t>
            </a:r>
            <a:r>
              <a:rPr lang="en-US" altLang="zh-CN" sz="2400" dirty="0" err="1">
                <a:solidFill>
                  <a:srgbClr val="FF0000"/>
                </a:solidFill>
                <a:latin typeface="楷体" pitchFamily="49" charset="-122"/>
                <a:ea typeface="楷体" pitchFamily="49" charset="-122"/>
              </a:rPr>
              <a:t>Elist</a:t>
            </a:r>
            <a:r>
              <a:rPr lang="en-US" altLang="zh-CN" sz="2400" dirty="0">
                <a:solidFill>
                  <a:srgbClr val="FF0000"/>
                </a:solidFill>
                <a:latin typeface="楷体" pitchFamily="49" charset="-122"/>
                <a:ea typeface="楷体" pitchFamily="49" charset="-122"/>
              </a:rPr>
              <a:t>]</a:t>
            </a:r>
          </a:p>
          <a:p>
            <a:pPr>
              <a:lnSpc>
                <a:spcPct val="110000"/>
              </a:lnSpc>
              <a:spcAft>
                <a:spcPts val="600"/>
              </a:spcAft>
            </a:pPr>
            <a:r>
              <a:rPr lang="en-US" altLang="zh-CN" sz="2400" dirty="0">
                <a:solidFill>
                  <a:srgbClr val="0033CC"/>
                </a:solidFill>
                <a:latin typeface="楷体" pitchFamily="49" charset="-122"/>
                <a:ea typeface="楷体" pitchFamily="49" charset="-122"/>
              </a:rPr>
              <a:t>(7)</a:t>
            </a:r>
            <a:r>
              <a:rPr lang="en-US" altLang="zh-CN" sz="2400" dirty="0" err="1">
                <a:solidFill>
                  <a:srgbClr val="0033CC"/>
                </a:solidFill>
                <a:latin typeface="楷体" pitchFamily="49" charset="-122"/>
                <a:ea typeface="楷体" pitchFamily="49" charset="-122"/>
              </a:rPr>
              <a:t>Elist</a:t>
            </a:r>
            <a:r>
              <a:rPr lang="zh-CN" altLang="en-US" sz="2400" dirty="0">
                <a:solidFill>
                  <a:srgbClr val="0033CC"/>
                </a:solidFill>
                <a:latin typeface="Comic Sans MS" pitchFamily="66" charset="0"/>
                <a:ea typeface="楷体" pitchFamily="49" charset="-122"/>
              </a:rPr>
              <a:t>→</a:t>
            </a:r>
            <a:r>
              <a:rPr lang="en-US" altLang="zh-CN" sz="2400" dirty="0">
                <a:solidFill>
                  <a:srgbClr val="00B050"/>
                </a:solidFill>
                <a:latin typeface="楷体" pitchFamily="49" charset="-122"/>
                <a:ea typeface="楷体" pitchFamily="49" charset="-122"/>
              </a:rPr>
              <a:t>E</a:t>
            </a:r>
          </a:p>
          <a:p>
            <a:pPr>
              <a:lnSpc>
                <a:spcPct val="110000"/>
              </a:lnSpc>
              <a:spcAft>
                <a:spcPts val="600"/>
              </a:spcAft>
            </a:pPr>
            <a:r>
              <a:rPr lang="en-US" altLang="zh-CN" sz="2400" dirty="0">
                <a:solidFill>
                  <a:srgbClr val="0033CC"/>
                </a:solidFill>
                <a:latin typeface="楷体" pitchFamily="49" charset="-122"/>
                <a:ea typeface="楷体" pitchFamily="49" charset="-122"/>
              </a:rPr>
              <a:t>(8)</a:t>
            </a:r>
            <a:r>
              <a:rPr lang="en-US" altLang="zh-CN" sz="2400" dirty="0" err="1">
                <a:solidFill>
                  <a:srgbClr val="0033CC"/>
                </a:solidFill>
                <a:latin typeface="楷体" pitchFamily="49" charset="-122"/>
                <a:ea typeface="楷体" pitchFamily="49" charset="-122"/>
              </a:rPr>
              <a:t>Elist</a:t>
            </a:r>
            <a:r>
              <a:rPr lang="zh-CN" altLang="en-US" sz="2400" dirty="0">
                <a:solidFill>
                  <a:srgbClr val="0033CC"/>
                </a:solidFill>
                <a:latin typeface="Comic Sans MS" pitchFamily="66" charset="0"/>
                <a:ea typeface="楷体" pitchFamily="49" charset="-122"/>
              </a:rPr>
              <a:t>→</a:t>
            </a:r>
            <a:r>
              <a:rPr lang="en-US" altLang="zh-CN" sz="2400" dirty="0">
                <a:solidFill>
                  <a:srgbClr val="0033CC"/>
                </a:solidFill>
                <a:latin typeface="楷体" pitchFamily="49" charset="-122"/>
                <a:ea typeface="楷体" pitchFamily="49" charset="-122"/>
              </a:rPr>
              <a:t>Elist</a:t>
            </a:r>
            <a:r>
              <a:rPr lang="en-US" altLang="zh-CN" sz="2400" baseline="-25000" dirty="0">
                <a:solidFill>
                  <a:srgbClr val="0033CC"/>
                </a:solidFill>
                <a:latin typeface="楷体" pitchFamily="49" charset="-122"/>
                <a:ea typeface="楷体" pitchFamily="49" charset="-122"/>
              </a:rPr>
              <a:t>1</a:t>
            </a:r>
            <a:r>
              <a:rPr lang="en-US" altLang="zh-CN" sz="2400" dirty="0">
                <a:solidFill>
                  <a:srgbClr val="0033CC"/>
                </a:solidFill>
                <a:latin typeface="楷体" pitchFamily="49" charset="-122"/>
                <a:ea typeface="楷体" pitchFamily="49" charset="-122"/>
              </a:rPr>
              <a:t>,E</a:t>
            </a:r>
            <a:endParaRPr lang="zh-CN" altLang="en-US" sz="2400" dirty="0">
              <a:solidFill>
                <a:srgbClr val="0033CC"/>
              </a:solidFill>
              <a:latin typeface="楷体" pitchFamily="49" charset="-122"/>
              <a:ea typeface="楷体" pitchFamily="49" charset="-122"/>
            </a:endParaRPr>
          </a:p>
        </p:txBody>
      </p:sp>
      <p:sp>
        <p:nvSpPr>
          <p:cNvPr id="8" name="流程图: 过程 7"/>
          <p:cNvSpPr/>
          <p:nvPr/>
        </p:nvSpPr>
        <p:spPr>
          <a:xfrm>
            <a:off x="3620164" y="5157192"/>
            <a:ext cx="2664296" cy="1512168"/>
          </a:xfrm>
          <a:prstGeom prst="flowChartProcess">
            <a:avLst/>
          </a:prstGeom>
          <a:solidFill>
            <a:srgbClr val="33CCFF">
              <a:alpha val="11000"/>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en-US" altLang="zh-CN" sz="2200" dirty="0">
                <a:solidFill>
                  <a:srgbClr val="0033CC"/>
                </a:solidFill>
                <a:latin typeface="楷体" pitchFamily="49" charset="-122"/>
                <a:ea typeface="楷体" pitchFamily="49" charset="-122"/>
              </a:rPr>
              <a:t>(6)L</a:t>
            </a:r>
            <a:r>
              <a:rPr lang="zh-CN" altLang="en-US" sz="2200" dirty="0">
                <a:solidFill>
                  <a:srgbClr val="0033CC"/>
                </a:solidFill>
                <a:latin typeface="Comic Sans MS" pitchFamily="66" charset="0"/>
                <a:ea typeface="楷体" pitchFamily="49" charset="-122"/>
              </a:rPr>
              <a:t>→</a:t>
            </a:r>
            <a:r>
              <a:rPr lang="en-US" altLang="zh-CN" sz="2200" dirty="0" err="1">
                <a:solidFill>
                  <a:srgbClr val="FF0000"/>
                </a:solidFill>
                <a:latin typeface="楷体" pitchFamily="49" charset="-122"/>
                <a:ea typeface="楷体" pitchFamily="49" charset="-122"/>
              </a:rPr>
              <a:t>Elist</a:t>
            </a:r>
            <a:r>
              <a:rPr lang="en-US" altLang="zh-CN" sz="2200" dirty="0">
                <a:solidFill>
                  <a:srgbClr val="FF0000"/>
                </a:solidFill>
                <a:latin typeface="楷体" pitchFamily="49" charset="-122"/>
                <a:ea typeface="楷体" pitchFamily="49" charset="-122"/>
              </a:rPr>
              <a:t>]</a:t>
            </a:r>
          </a:p>
          <a:p>
            <a:pPr>
              <a:lnSpc>
                <a:spcPct val="110000"/>
              </a:lnSpc>
              <a:spcAft>
                <a:spcPts val="600"/>
              </a:spcAft>
            </a:pPr>
            <a:r>
              <a:rPr lang="en-US" altLang="zh-CN" sz="2200" dirty="0">
                <a:solidFill>
                  <a:srgbClr val="0033CC"/>
                </a:solidFill>
                <a:latin typeface="楷体" pitchFamily="49" charset="-122"/>
                <a:ea typeface="楷体" pitchFamily="49" charset="-122"/>
              </a:rPr>
              <a:t>(7)</a:t>
            </a:r>
            <a:r>
              <a:rPr lang="en-US" altLang="zh-CN" sz="2200" dirty="0" err="1">
                <a:solidFill>
                  <a:srgbClr val="0033CC"/>
                </a:solidFill>
                <a:latin typeface="楷体" pitchFamily="49" charset="-122"/>
                <a:ea typeface="楷体" pitchFamily="49" charset="-122"/>
              </a:rPr>
              <a:t>Elist</a:t>
            </a:r>
            <a:r>
              <a:rPr lang="zh-CN" altLang="en-US" sz="2200" dirty="0">
                <a:solidFill>
                  <a:srgbClr val="0033CC"/>
                </a:solidFill>
                <a:latin typeface="Comic Sans MS" pitchFamily="66" charset="0"/>
                <a:ea typeface="楷体" pitchFamily="49" charset="-122"/>
              </a:rPr>
              <a:t>→</a:t>
            </a:r>
            <a:r>
              <a:rPr lang="en-US" altLang="zh-CN" sz="2200" dirty="0">
                <a:solidFill>
                  <a:srgbClr val="00B050"/>
                </a:solidFill>
                <a:latin typeface="楷体" pitchFamily="49" charset="-122"/>
                <a:ea typeface="楷体" pitchFamily="49" charset="-122"/>
              </a:rPr>
              <a:t>id[E</a:t>
            </a:r>
          </a:p>
          <a:p>
            <a:pPr>
              <a:lnSpc>
                <a:spcPct val="110000"/>
              </a:lnSpc>
              <a:spcAft>
                <a:spcPts val="600"/>
              </a:spcAft>
            </a:pPr>
            <a:r>
              <a:rPr lang="en-US" altLang="zh-CN" sz="2200" dirty="0">
                <a:solidFill>
                  <a:srgbClr val="0033CC"/>
                </a:solidFill>
                <a:latin typeface="楷体" pitchFamily="49" charset="-122"/>
                <a:ea typeface="楷体" pitchFamily="49" charset="-122"/>
              </a:rPr>
              <a:t>(8)</a:t>
            </a:r>
            <a:r>
              <a:rPr lang="en-US" altLang="zh-CN" sz="2200" dirty="0" err="1">
                <a:solidFill>
                  <a:srgbClr val="0033CC"/>
                </a:solidFill>
                <a:latin typeface="楷体" pitchFamily="49" charset="-122"/>
                <a:ea typeface="楷体" pitchFamily="49" charset="-122"/>
              </a:rPr>
              <a:t>Elist</a:t>
            </a:r>
            <a:r>
              <a:rPr lang="zh-CN" altLang="en-US" sz="2200" dirty="0">
                <a:solidFill>
                  <a:srgbClr val="0033CC"/>
                </a:solidFill>
                <a:latin typeface="Comic Sans MS" pitchFamily="66" charset="0"/>
                <a:ea typeface="楷体" pitchFamily="49" charset="-122"/>
              </a:rPr>
              <a:t>→</a:t>
            </a:r>
            <a:r>
              <a:rPr lang="en-US" altLang="zh-CN" sz="2200" dirty="0">
                <a:solidFill>
                  <a:srgbClr val="0033CC"/>
                </a:solidFill>
                <a:latin typeface="楷体" pitchFamily="49" charset="-122"/>
                <a:ea typeface="楷体" pitchFamily="49" charset="-122"/>
              </a:rPr>
              <a:t>Elist</a:t>
            </a:r>
            <a:r>
              <a:rPr lang="en-US" altLang="zh-CN" sz="2200" baseline="-25000" dirty="0">
                <a:solidFill>
                  <a:srgbClr val="0033CC"/>
                </a:solidFill>
                <a:latin typeface="楷体" pitchFamily="49" charset="-122"/>
                <a:ea typeface="楷体" pitchFamily="49" charset="-122"/>
              </a:rPr>
              <a:t>1</a:t>
            </a:r>
            <a:r>
              <a:rPr lang="en-US" altLang="zh-CN" sz="2200" dirty="0">
                <a:solidFill>
                  <a:srgbClr val="0033CC"/>
                </a:solidFill>
                <a:latin typeface="楷体" pitchFamily="49" charset="-122"/>
                <a:ea typeface="楷体" pitchFamily="49" charset="-122"/>
              </a:rPr>
              <a:t>,E</a:t>
            </a:r>
            <a:endParaRPr lang="zh-CN" altLang="en-US" sz="2200" dirty="0">
              <a:solidFill>
                <a:srgbClr val="0033CC"/>
              </a:solidFill>
              <a:latin typeface="楷体" pitchFamily="49" charset="-122"/>
              <a:ea typeface="楷体" pitchFamily="49" charset="-122"/>
            </a:endParaRPr>
          </a:p>
        </p:txBody>
      </p:sp>
      <p:sp>
        <p:nvSpPr>
          <p:cNvPr id="9" name="流程图: 过程 8"/>
          <p:cNvSpPr/>
          <p:nvPr/>
        </p:nvSpPr>
        <p:spPr>
          <a:xfrm>
            <a:off x="5652120" y="620688"/>
            <a:ext cx="3240360" cy="576064"/>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zh-CN" altLang="en-US" sz="2200" dirty="0">
                <a:solidFill>
                  <a:srgbClr val="0033CC"/>
                </a:solidFill>
                <a:latin typeface="楷体" pitchFamily="49" charset="-122"/>
                <a:ea typeface="楷体" pitchFamily="49" charset="-122"/>
              </a:rPr>
              <a:t>语句</a:t>
            </a:r>
            <a:r>
              <a:rPr lang="en-US" altLang="zh-CN" sz="2200" dirty="0">
                <a:solidFill>
                  <a:srgbClr val="FF0000"/>
                </a:solidFill>
                <a:latin typeface="楷体" pitchFamily="49" charset="-122"/>
                <a:ea typeface="楷体" pitchFamily="49" charset="-122"/>
              </a:rPr>
              <a:t>x:=A[</a:t>
            </a:r>
            <a:r>
              <a:rPr lang="en-US" altLang="zh-CN" sz="2200" dirty="0" err="1">
                <a:solidFill>
                  <a:srgbClr val="FF0000"/>
                </a:solidFill>
                <a:latin typeface="楷体" pitchFamily="49" charset="-122"/>
                <a:ea typeface="楷体" pitchFamily="49" charset="-122"/>
              </a:rPr>
              <a:t>i,j</a:t>
            </a:r>
            <a:r>
              <a:rPr lang="en-US" altLang="zh-CN" sz="2200" dirty="0">
                <a:solidFill>
                  <a:srgbClr val="FF0000"/>
                </a:solidFill>
                <a:latin typeface="楷体" pitchFamily="49" charset="-122"/>
                <a:ea typeface="楷体" pitchFamily="49" charset="-122"/>
              </a:rPr>
              <a:t>]</a:t>
            </a:r>
            <a:r>
              <a:rPr lang="zh-CN" altLang="en-US" sz="2200" dirty="0">
                <a:solidFill>
                  <a:srgbClr val="0033CC"/>
                </a:solidFill>
                <a:latin typeface="楷体" pitchFamily="49" charset="-122"/>
                <a:ea typeface="楷体" pitchFamily="49" charset="-122"/>
              </a:rPr>
              <a:t>的分析树</a:t>
            </a:r>
            <a:endParaRPr lang="en-US" altLang="zh-CN" sz="2200" dirty="0">
              <a:solidFill>
                <a:srgbClr val="0033CC"/>
              </a:solidFill>
              <a:latin typeface="楷体" pitchFamily="49" charset="-122"/>
              <a:ea typeface="楷体" pitchFamily="49" charset="-122"/>
            </a:endParaRPr>
          </a:p>
        </p:txBody>
      </p:sp>
      <p:grpSp>
        <p:nvGrpSpPr>
          <p:cNvPr id="46" name="组合 45"/>
          <p:cNvGrpSpPr/>
          <p:nvPr/>
        </p:nvGrpSpPr>
        <p:grpSpPr>
          <a:xfrm>
            <a:off x="5868144" y="1268760"/>
            <a:ext cx="2736304" cy="4488312"/>
            <a:chOff x="4932040" y="2060848"/>
            <a:chExt cx="2736304" cy="4488312"/>
          </a:xfrm>
        </p:grpSpPr>
        <p:sp>
          <p:nvSpPr>
            <p:cNvPr id="10" name="流程图: 过程 9"/>
            <p:cNvSpPr/>
            <p:nvPr/>
          </p:nvSpPr>
          <p:spPr>
            <a:xfrm>
              <a:off x="5580112" y="3068960"/>
              <a:ext cx="360040" cy="432048"/>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en-US" altLang="zh-CN" sz="2000" dirty="0">
                  <a:solidFill>
                    <a:srgbClr val="FF0000"/>
                  </a:solidFill>
                  <a:latin typeface="楷体" pitchFamily="49" charset="-122"/>
                  <a:ea typeface="楷体" pitchFamily="49" charset="-122"/>
                </a:rPr>
                <a:t>x</a:t>
              </a:r>
            </a:p>
          </p:txBody>
        </p:sp>
        <p:sp>
          <p:nvSpPr>
            <p:cNvPr id="11" name="流程图: 过程 10"/>
            <p:cNvSpPr/>
            <p:nvPr/>
          </p:nvSpPr>
          <p:spPr>
            <a:xfrm>
              <a:off x="6156176" y="2060848"/>
              <a:ext cx="360040" cy="432048"/>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en-US" altLang="zh-CN" sz="2000" dirty="0">
                  <a:solidFill>
                    <a:srgbClr val="0033CC"/>
                  </a:solidFill>
                  <a:latin typeface="楷体" pitchFamily="49" charset="-122"/>
                  <a:ea typeface="楷体" pitchFamily="49" charset="-122"/>
                </a:rPr>
                <a:t>S</a:t>
              </a:r>
            </a:p>
          </p:txBody>
        </p:sp>
        <p:sp>
          <p:nvSpPr>
            <p:cNvPr id="12" name="流程图: 过程 11"/>
            <p:cNvSpPr/>
            <p:nvPr/>
          </p:nvSpPr>
          <p:spPr>
            <a:xfrm>
              <a:off x="6762220" y="3068960"/>
              <a:ext cx="360040" cy="432048"/>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en-US" altLang="zh-CN" sz="2000" dirty="0">
                  <a:solidFill>
                    <a:srgbClr val="0033CC"/>
                  </a:solidFill>
                  <a:latin typeface="楷体" pitchFamily="49" charset="-122"/>
                  <a:ea typeface="楷体" pitchFamily="49" charset="-122"/>
                </a:rPr>
                <a:t>L</a:t>
              </a:r>
            </a:p>
          </p:txBody>
        </p:sp>
        <p:sp>
          <p:nvSpPr>
            <p:cNvPr id="13" name="流程图: 过程 12"/>
            <p:cNvSpPr/>
            <p:nvPr/>
          </p:nvSpPr>
          <p:spPr>
            <a:xfrm>
              <a:off x="6057130" y="2564904"/>
              <a:ext cx="504056" cy="432048"/>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en-US" altLang="zh-CN" sz="2000" dirty="0">
                  <a:solidFill>
                    <a:srgbClr val="FF0000"/>
                  </a:solidFill>
                  <a:latin typeface="楷体" pitchFamily="49" charset="-122"/>
                  <a:ea typeface="楷体" pitchFamily="49" charset="-122"/>
                </a:rPr>
                <a:t>:=</a:t>
              </a:r>
            </a:p>
          </p:txBody>
        </p:sp>
        <p:sp>
          <p:nvSpPr>
            <p:cNvPr id="14" name="流程图: 过程 13"/>
            <p:cNvSpPr/>
            <p:nvPr/>
          </p:nvSpPr>
          <p:spPr>
            <a:xfrm>
              <a:off x="5580112" y="2564904"/>
              <a:ext cx="360040" cy="432048"/>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en-US" altLang="zh-CN" sz="2000" dirty="0">
                  <a:solidFill>
                    <a:srgbClr val="0033CC"/>
                  </a:solidFill>
                  <a:latin typeface="楷体" pitchFamily="49" charset="-122"/>
                  <a:ea typeface="楷体" pitchFamily="49" charset="-122"/>
                </a:rPr>
                <a:t>L</a:t>
              </a:r>
            </a:p>
          </p:txBody>
        </p:sp>
        <p:sp>
          <p:nvSpPr>
            <p:cNvPr id="15" name="流程图: 过程 14"/>
            <p:cNvSpPr/>
            <p:nvPr/>
          </p:nvSpPr>
          <p:spPr>
            <a:xfrm>
              <a:off x="6762220" y="2564904"/>
              <a:ext cx="360040" cy="432048"/>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en-US" altLang="zh-CN" sz="2000" dirty="0">
                  <a:solidFill>
                    <a:srgbClr val="0033CC"/>
                  </a:solidFill>
                  <a:latin typeface="楷体" pitchFamily="49" charset="-122"/>
                  <a:ea typeface="楷体" pitchFamily="49" charset="-122"/>
                </a:rPr>
                <a:t>E</a:t>
              </a:r>
            </a:p>
          </p:txBody>
        </p:sp>
        <p:sp>
          <p:nvSpPr>
            <p:cNvPr id="17" name="流程图: 过程 16"/>
            <p:cNvSpPr/>
            <p:nvPr/>
          </p:nvSpPr>
          <p:spPr>
            <a:xfrm>
              <a:off x="6012160" y="3645024"/>
              <a:ext cx="864096" cy="432048"/>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en-US" altLang="zh-CN" sz="2000" dirty="0" err="1">
                  <a:solidFill>
                    <a:srgbClr val="0033CC"/>
                  </a:solidFill>
                  <a:latin typeface="楷体" pitchFamily="49" charset="-122"/>
                  <a:ea typeface="楷体" pitchFamily="49" charset="-122"/>
                </a:rPr>
                <a:t>Elist</a:t>
              </a:r>
              <a:endParaRPr lang="en-US" altLang="zh-CN" sz="2000" dirty="0">
                <a:solidFill>
                  <a:srgbClr val="0033CC"/>
                </a:solidFill>
                <a:latin typeface="楷体" pitchFamily="49" charset="-122"/>
                <a:ea typeface="楷体" pitchFamily="49" charset="-122"/>
              </a:endParaRPr>
            </a:p>
          </p:txBody>
        </p:sp>
        <p:sp>
          <p:nvSpPr>
            <p:cNvPr id="18" name="流程图: 过程 17"/>
            <p:cNvSpPr/>
            <p:nvPr/>
          </p:nvSpPr>
          <p:spPr>
            <a:xfrm>
              <a:off x="7308304" y="3645024"/>
              <a:ext cx="360040" cy="432048"/>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en-US" altLang="zh-CN" sz="2000" dirty="0">
                  <a:solidFill>
                    <a:srgbClr val="FF0000"/>
                  </a:solidFill>
                  <a:latin typeface="楷体" pitchFamily="49" charset="-122"/>
                  <a:ea typeface="楷体" pitchFamily="49" charset="-122"/>
                </a:rPr>
                <a:t>]</a:t>
              </a:r>
            </a:p>
          </p:txBody>
        </p:sp>
        <p:sp>
          <p:nvSpPr>
            <p:cNvPr id="19" name="流程图: 过程 18"/>
            <p:cNvSpPr/>
            <p:nvPr/>
          </p:nvSpPr>
          <p:spPr>
            <a:xfrm>
              <a:off x="6228184" y="4293096"/>
              <a:ext cx="360040" cy="432048"/>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en-US" altLang="zh-CN" sz="2000" dirty="0">
                  <a:solidFill>
                    <a:srgbClr val="0033CC"/>
                  </a:solidFill>
                  <a:latin typeface="楷体" pitchFamily="49" charset="-122"/>
                  <a:ea typeface="楷体" pitchFamily="49" charset="-122"/>
                </a:rPr>
                <a:t>,</a:t>
              </a:r>
            </a:p>
          </p:txBody>
        </p:sp>
        <p:sp>
          <p:nvSpPr>
            <p:cNvPr id="20" name="流程图: 过程 19"/>
            <p:cNvSpPr/>
            <p:nvPr/>
          </p:nvSpPr>
          <p:spPr>
            <a:xfrm>
              <a:off x="6804248" y="4293096"/>
              <a:ext cx="360040" cy="432048"/>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en-US" altLang="zh-CN" sz="2000" dirty="0">
                  <a:solidFill>
                    <a:srgbClr val="0033CC"/>
                  </a:solidFill>
                  <a:latin typeface="楷体" pitchFamily="49" charset="-122"/>
                  <a:ea typeface="楷体" pitchFamily="49" charset="-122"/>
                </a:rPr>
                <a:t>E</a:t>
              </a:r>
            </a:p>
          </p:txBody>
        </p:sp>
        <p:sp>
          <p:nvSpPr>
            <p:cNvPr id="21" name="流程图: 过程 20"/>
            <p:cNvSpPr/>
            <p:nvPr/>
          </p:nvSpPr>
          <p:spPr>
            <a:xfrm>
              <a:off x="6804248" y="4917212"/>
              <a:ext cx="360040" cy="432048"/>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en-US" altLang="zh-CN" sz="2000" dirty="0">
                  <a:solidFill>
                    <a:srgbClr val="0033CC"/>
                  </a:solidFill>
                  <a:latin typeface="楷体" pitchFamily="49" charset="-122"/>
                  <a:ea typeface="楷体" pitchFamily="49" charset="-122"/>
                </a:rPr>
                <a:t>L</a:t>
              </a:r>
            </a:p>
          </p:txBody>
        </p:sp>
        <p:sp>
          <p:nvSpPr>
            <p:cNvPr id="22" name="流程图: 过程 21"/>
            <p:cNvSpPr/>
            <p:nvPr/>
          </p:nvSpPr>
          <p:spPr>
            <a:xfrm>
              <a:off x="6804248" y="5517232"/>
              <a:ext cx="360040" cy="432048"/>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en-US" altLang="zh-CN" sz="2000" dirty="0">
                  <a:solidFill>
                    <a:srgbClr val="FF0000"/>
                  </a:solidFill>
                  <a:latin typeface="楷体" pitchFamily="49" charset="-122"/>
                  <a:ea typeface="楷体" pitchFamily="49" charset="-122"/>
                </a:rPr>
                <a:t>j</a:t>
              </a:r>
            </a:p>
          </p:txBody>
        </p:sp>
        <p:sp>
          <p:nvSpPr>
            <p:cNvPr id="23" name="流程图: 过程 22"/>
            <p:cNvSpPr/>
            <p:nvPr/>
          </p:nvSpPr>
          <p:spPr>
            <a:xfrm>
              <a:off x="5292080" y="4293096"/>
              <a:ext cx="864096" cy="432048"/>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en-US" altLang="zh-CN" sz="2000" dirty="0" err="1">
                  <a:solidFill>
                    <a:srgbClr val="0033CC"/>
                  </a:solidFill>
                  <a:latin typeface="楷体" pitchFamily="49" charset="-122"/>
                  <a:ea typeface="楷体" pitchFamily="49" charset="-122"/>
                </a:rPr>
                <a:t>Elist</a:t>
              </a:r>
              <a:endParaRPr lang="en-US" altLang="zh-CN" sz="2000" dirty="0">
                <a:solidFill>
                  <a:srgbClr val="0033CC"/>
                </a:solidFill>
                <a:latin typeface="楷体" pitchFamily="49" charset="-122"/>
                <a:ea typeface="楷体" pitchFamily="49" charset="-122"/>
              </a:endParaRPr>
            </a:p>
          </p:txBody>
        </p:sp>
        <p:sp>
          <p:nvSpPr>
            <p:cNvPr id="24" name="流程图: 过程 23"/>
            <p:cNvSpPr/>
            <p:nvPr/>
          </p:nvSpPr>
          <p:spPr>
            <a:xfrm>
              <a:off x="6012160" y="6117112"/>
              <a:ext cx="360040" cy="432048"/>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en-US" altLang="zh-CN" sz="2000" dirty="0">
                  <a:solidFill>
                    <a:srgbClr val="FF0000"/>
                  </a:solidFill>
                  <a:latin typeface="楷体" pitchFamily="49" charset="-122"/>
                  <a:ea typeface="楷体" pitchFamily="49" charset="-122"/>
                </a:rPr>
                <a:t>i</a:t>
              </a:r>
            </a:p>
          </p:txBody>
        </p:sp>
        <p:sp>
          <p:nvSpPr>
            <p:cNvPr id="25" name="流程图: 过程 24"/>
            <p:cNvSpPr/>
            <p:nvPr/>
          </p:nvSpPr>
          <p:spPr>
            <a:xfrm>
              <a:off x="6012160" y="5538106"/>
              <a:ext cx="360040" cy="432048"/>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en-US" altLang="zh-CN" sz="2000" dirty="0">
                  <a:solidFill>
                    <a:srgbClr val="0033CC"/>
                  </a:solidFill>
                  <a:latin typeface="楷体" pitchFamily="49" charset="-122"/>
                  <a:ea typeface="楷体" pitchFamily="49" charset="-122"/>
                </a:rPr>
                <a:t>L</a:t>
              </a:r>
            </a:p>
          </p:txBody>
        </p:sp>
        <p:sp>
          <p:nvSpPr>
            <p:cNvPr id="26" name="流程图: 过程 25"/>
            <p:cNvSpPr/>
            <p:nvPr/>
          </p:nvSpPr>
          <p:spPr>
            <a:xfrm>
              <a:off x="6012160" y="4941168"/>
              <a:ext cx="360040" cy="432048"/>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en-US" altLang="zh-CN" sz="2000" dirty="0">
                  <a:solidFill>
                    <a:srgbClr val="0033CC"/>
                  </a:solidFill>
                  <a:latin typeface="楷体" pitchFamily="49" charset="-122"/>
                  <a:ea typeface="楷体" pitchFamily="49" charset="-122"/>
                </a:rPr>
                <a:t>E</a:t>
              </a:r>
            </a:p>
          </p:txBody>
        </p:sp>
        <p:sp>
          <p:nvSpPr>
            <p:cNvPr id="27" name="流程图: 过程 26"/>
            <p:cNvSpPr/>
            <p:nvPr/>
          </p:nvSpPr>
          <p:spPr>
            <a:xfrm>
              <a:off x="5436096" y="4941168"/>
              <a:ext cx="360040" cy="432048"/>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en-US" altLang="zh-CN" sz="2000" dirty="0">
                  <a:solidFill>
                    <a:srgbClr val="FF0000"/>
                  </a:solidFill>
                  <a:latin typeface="楷体" pitchFamily="49" charset="-122"/>
                  <a:ea typeface="楷体" pitchFamily="49" charset="-122"/>
                </a:rPr>
                <a:t>[</a:t>
              </a:r>
            </a:p>
          </p:txBody>
        </p:sp>
        <p:sp>
          <p:nvSpPr>
            <p:cNvPr id="28" name="流程图: 过程 27"/>
            <p:cNvSpPr/>
            <p:nvPr/>
          </p:nvSpPr>
          <p:spPr>
            <a:xfrm>
              <a:off x="4932040" y="4941168"/>
              <a:ext cx="360040" cy="432048"/>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en-US" altLang="zh-CN" sz="2000" dirty="0">
                  <a:solidFill>
                    <a:srgbClr val="FF0000"/>
                  </a:solidFill>
                  <a:latin typeface="楷体" pitchFamily="49" charset="-122"/>
                  <a:ea typeface="楷体" pitchFamily="49" charset="-122"/>
                </a:rPr>
                <a:t>A</a:t>
              </a:r>
            </a:p>
          </p:txBody>
        </p:sp>
        <p:cxnSp>
          <p:nvCxnSpPr>
            <p:cNvPr id="30" name="直接连接符 29"/>
            <p:cNvCxnSpPr/>
            <p:nvPr/>
          </p:nvCxnSpPr>
          <p:spPr>
            <a:xfrm rot="-2580000">
              <a:off x="5731922" y="2522066"/>
              <a:ext cx="504000"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rot="2580000">
              <a:off x="6367946" y="2522066"/>
              <a:ext cx="504000"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5400000">
              <a:off x="6189182" y="2528948"/>
              <a:ext cx="252000"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2580000">
              <a:off x="6367946" y="3545168"/>
              <a:ext cx="504000"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2580000">
              <a:off x="6944010" y="3545168"/>
              <a:ext cx="504000"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2580000">
              <a:off x="5080366" y="4833156"/>
              <a:ext cx="504000"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2580000">
              <a:off x="6439954" y="4193240"/>
              <a:ext cx="504000"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2580000">
              <a:off x="5656430" y="4193240"/>
              <a:ext cx="504000"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2580000">
              <a:off x="5647866" y="4833156"/>
              <a:ext cx="504000"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5400000">
              <a:off x="6795976" y="3050944"/>
              <a:ext cx="252000"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5400000">
              <a:off x="6822264" y="4779136"/>
              <a:ext cx="252000"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5400000">
              <a:off x="6822264" y="5427208"/>
              <a:ext cx="252000"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5400000">
              <a:off x="5484592" y="4851144"/>
              <a:ext cx="252000"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5400000">
              <a:off x="6030176" y="5427208"/>
              <a:ext cx="252000"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5400000">
              <a:off x="6030176" y="6075280"/>
              <a:ext cx="252000"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5400000">
              <a:off x="5598128" y="3050944"/>
              <a:ext cx="252000"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49" name="流程图: 过程 48"/>
          <p:cNvSpPr/>
          <p:nvPr/>
        </p:nvSpPr>
        <p:spPr>
          <a:xfrm>
            <a:off x="395536" y="1129940"/>
            <a:ext cx="3211332" cy="4032448"/>
          </a:xfrm>
          <a:prstGeom prst="flowChartProcess">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en-US" altLang="zh-CN" sz="2400" dirty="0">
                <a:solidFill>
                  <a:srgbClr val="0033CC"/>
                </a:solidFill>
                <a:latin typeface="楷体" pitchFamily="49" charset="-122"/>
                <a:ea typeface="楷体" pitchFamily="49" charset="-122"/>
              </a:rPr>
              <a:t>(1)S</a:t>
            </a:r>
            <a:r>
              <a:rPr lang="zh-CN" altLang="en-US" sz="2400" dirty="0">
                <a:solidFill>
                  <a:srgbClr val="0033CC"/>
                </a:solidFill>
                <a:latin typeface="Comic Sans MS" pitchFamily="66" charset="0"/>
                <a:ea typeface="楷体" pitchFamily="49" charset="-122"/>
              </a:rPr>
              <a:t>→</a:t>
            </a:r>
            <a:r>
              <a:rPr lang="en-US" altLang="zh-CN" sz="2400" dirty="0">
                <a:solidFill>
                  <a:srgbClr val="0033CC"/>
                </a:solidFill>
                <a:latin typeface="楷体" pitchFamily="49" charset="-122"/>
                <a:ea typeface="楷体" pitchFamily="49" charset="-122"/>
              </a:rPr>
              <a:t>L:=E</a:t>
            </a:r>
          </a:p>
          <a:p>
            <a:pPr>
              <a:lnSpc>
                <a:spcPct val="110000"/>
              </a:lnSpc>
              <a:spcAft>
                <a:spcPts val="600"/>
              </a:spcAft>
            </a:pPr>
            <a:r>
              <a:rPr lang="en-US" altLang="zh-CN" sz="2400" dirty="0">
                <a:solidFill>
                  <a:srgbClr val="0033CC"/>
                </a:solidFill>
                <a:latin typeface="楷体" pitchFamily="49" charset="-122"/>
                <a:ea typeface="楷体" pitchFamily="49" charset="-122"/>
              </a:rPr>
              <a:t>(2)E</a:t>
            </a:r>
            <a:r>
              <a:rPr lang="zh-CN" altLang="en-US" sz="2400" dirty="0">
                <a:solidFill>
                  <a:srgbClr val="0033CC"/>
                </a:solidFill>
                <a:latin typeface="Comic Sans MS" pitchFamily="66" charset="0"/>
                <a:ea typeface="楷体" pitchFamily="49" charset="-122"/>
              </a:rPr>
              <a:t>→</a:t>
            </a:r>
            <a:r>
              <a:rPr lang="en-US" altLang="zh-CN" sz="2400" dirty="0">
                <a:solidFill>
                  <a:srgbClr val="0033CC"/>
                </a:solidFill>
                <a:latin typeface="楷体" pitchFamily="49" charset="-122"/>
                <a:ea typeface="楷体" pitchFamily="49" charset="-122"/>
              </a:rPr>
              <a:t>E</a:t>
            </a:r>
            <a:r>
              <a:rPr lang="en-US" altLang="zh-CN" sz="2400" baseline="-25000" dirty="0">
                <a:solidFill>
                  <a:srgbClr val="0033CC"/>
                </a:solidFill>
                <a:latin typeface="楷体" pitchFamily="49" charset="-122"/>
                <a:ea typeface="楷体" pitchFamily="49" charset="-122"/>
              </a:rPr>
              <a:t>1</a:t>
            </a:r>
            <a:r>
              <a:rPr lang="en-US" altLang="zh-CN" sz="2400" dirty="0">
                <a:solidFill>
                  <a:srgbClr val="0033CC"/>
                </a:solidFill>
                <a:latin typeface="楷体" pitchFamily="49" charset="-122"/>
                <a:ea typeface="楷体" pitchFamily="49" charset="-122"/>
              </a:rPr>
              <a:t>+E</a:t>
            </a:r>
            <a:r>
              <a:rPr lang="en-US" altLang="zh-CN" sz="2400" baseline="-25000" dirty="0">
                <a:solidFill>
                  <a:srgbClr val="0033CC"/>
                </a:solidFill>
                <a:latin typeface="楷体" pitchFamily="49" charset="-122"/>
                <a:ea typeface="楷体" pitchFamily="49" charset="-122"/>
              </a:rPr>
              <a:t>2</a:t>
            </a:r>
          </a:p>
          <a:p>
            <a:pPr>
              <a:lnSpc>
                <a:spcPct val="110000"/>
              </a:lnSpc>
              <a:spcAft>
                <a:spcPts val="600"/>
              </a:spcAft>
            </a:pPr>
            <a:r>
              <a:rPr lang="en-US" altLang="zh-CN" sz="2400" dirty="0">
                <a:solidFill>
                  <a:srgbClr val="0033CC"/>
                </a:solidFill>
                <a:latin typeface="楷体" pitchFamily="49" charset="-122"/>
                <a:ea typeface="楷体" pitchFamily="49" charset="-122"/>
              </a:rPr>
              <a:t>(3)E</a:t>
            </a:r>
            <a:r>
              <a:rPr lang="zh-CN" altLang="en-US" sz="2400" dirty="0">
                <a:solidFill>
                  <a:srgbClr val="0033CC"/>
                </a:solidFill>
                <a:latin typeface="Comic Sans MS" pitchFamily="66" charset="0"/>
                <a:ea typeface="楷体" pitchFamily="49" charset="-122"/>
              </a:rPr>
              <a:t>→</a:t>
            </a:r>
            <a:r>
              <a:rPr lang="en-US" altLang="zh-CN" sz="2400" dirty="0">
                <a:solidFill>
                  <a:srgbClr val="0033CC"/>
                </a:solidFill>
                <a:latin typeface="楷体" pitchFamily="49" charset="-122"/>
                <a:ea typeface="楷体" pitchFamily="49" charset="-122"/>
              </a:rPr>
              <a:t>(E</a:t>
            </a:r>
            <a:r>
              <a:rPr lang="en-US" altLang="zh-CN" sz="2400" baseline="-25000" dirty="0">
                <a:solidFill>
                  <a:srgbClr val="0033CC"/>
                </a:solidFill>
                <a:latin typeface="楷体" pitchFamily="49" charset="-122"/>
                <a:ea typeface="楷体" pitchFamily="49" charset="-122"/>
              </a:rPr>
              <a:t>1</a:t>
            </a:r>
            <a:r>
              <a:rPr lang="en-US" altLang="zh-CN" sz="2400" dirty="0">
                <a:solidFill>
                  <a:srgbClr val="0033CC"/>
                </a:solidFill>
                <a:latin typeface="楷体" pitchFamily="49" charset="-122"/>
                <a:ea typeface="楷体" pitchFamily="49" charset="-122"/>
              </a:rPr>
              <a:t>)</a:t>
            </a:r>
          </a:p>
          <a:p>
            <a:pPr>
              <a:lnSpc>
                <a:spcPct val="110000"/>
              </a:lnSpc>
              <a:spcAft>
                <a:spcPts val="600"/>
              </a:spcAft>
            </a:pPr>
            <a:r>
              <a:rPr lang="en-US" altLang="zh-CN" sz="2400" dirty="0">
                <a:solidFill>
                  <a:srgbClr val="0033CC"/>
                </a:solidFill>
                <a:latin typeface="楷体" pitchFamily="49" charset="-122"/>
                <a:ea typeface="楷体" pitchFamily="49" charset="-122"/>
              </a:rPr>
              <a:t>(4)E</a:t>
            </a:r>
            <a:r>
              <a:rPr lang="zh-CN" altLang="en-US" sz="2400" dirty="0">
                <a:solidFill>
                  <a:srgbClr val="0033CC"/>
                </a:solidFill>
                <a:latin typeface="Comic Sans MS" pitchFamily="66" charset="0"/>
                <a:ea typeface="楷体" pitchFamily="49" charset="-122"/>
              </a:rPr>
              <a:t>→</a:t>
            </a:r>
            <a:r>
              <a:rPr lang="en-US" altLang="zh-CN" sz="2400" dirty="0">
                <a:solidFill>
                  <a:srgbClr val="0033CC"/>
                </a:solidFill>
                <a:latin typeface="楷体" pitchFamily="49" charset="-122"/>
                <a:ea typeface="楷体" pitchFamily="49" charset="-122"/>
              </a:rPr>
              <a:t>L</a:t>
            </a:r>
          </a:p>
          <a:p>
            <a:pPr>
              <a:lnSpc>
                <a:spcPct val="110000"/>
              </a:lnSpc>
              <a:spcAft>
                <a:spcPts val="600"/>
              </a:spcAft>
            </a:pPr>
            <a:r>
              <a:rPr lang="en-US" altLang="zh-CN" sz="2400" dirty="0">
                <a:solidFill>
                  <a:srgbClr val="0033CC"/>
                </a:solidFill>
                <a:latin typeface="楷体" pitchFamily="49" charset="-122"/>
                <a:ea typeface="楷体" pitchFamily="49" charset="-122"/>
              </a:rPr>
              <a:t>(5)L</a:t>
            </a:r>
            <a:r>
              <a:rPr lang="zh-CN" altLang="en-US" sz="2400" dirty="0">
                <a:solidFill>
                  <a:srgbClr val="0033CC"/>
                </a:solidFill>
                <a:latin typeface="Comic Sans MS" pitchFamily="66" charset="0"/>
                <a:ea typeface="楷体" pitchFamily="49" charset="-122"/>
              </a:rPr>
              <a:t>→</a:t>
            </a:r>
            <a:r>
              <a:rPr lang="en-US" altLang="zh-CN" sz="2400" dirty="0">
                <a:solidFill>
                  <a:srgbClr val="0033CC"/>
                </a:solidFill>
                <a:latin typeface="楷体" pitchFamily="49" charset="-122"/>
                <a:ea typeface="楷体" pitchFamily="49" charset="-122"/>
              </a:rPr>
              <a:t>id</a:t>
            </a:r>
          </a:p>
          <a:p>
            <a:pPr>
              <a:lnSpc>
                <a:spcPct val="110000"/>
              </a:lnSpc>
              <a:spcAft>
                <a:spcPts val="600"/>
              </a:spcAft>
            </a:pPr>
            <a:r>
              <a:rPr lang="en-US" altLang="zh-CN" sz="2400" dirty="0">
                <a:solidFill>
                  <a:srgbClr val="0033CC"/>
                </a:solidFill>
                <a:latin typeface="楷体" pitchFamily="49" charset="-122"/>
                <a:ea typeface="楷体" pitchFamily="49" charset="-122"/>
              </a:rPr>
              <a:t>(6)L</a:t>
            </a:r>
            <a:r>
              <a:rPr lang="zh-CN" altLang="en-US" sz="2400" dirty="0">
                <a:solidFill>
                  <a:srgbClr val="0033CC"/>
                </a:solidFill>
                <a:latin typeface="Comic Sans MS" pitchFamily="66" charset="0"/>
                <a:ea typeface="楷体" pitchFamily="49" charset="-122"/>
              </a:rPr>
              <a:t>→</a:t>
            </a:r>
            <a:r>
              <a:rPr lang="en-US" altLang="zh-CN" sz="2400" dirty="0">
                <a:solidFill>
                  <a:srgbClr val="0033CC"/>
                </a:solidFill>
                <a:latin typeface="楷体" pitchFamily="49" charset="-122"/>
                <a:ea typeface="楷体" pitchFamily="49" charset="-122"/>
              </a:rPr>
              <a:t>id[</a:t>
            </a:r>
            <a:r>
              <a:rPr lang="en-US" altLang="zh-CN" sz="2400" dirty="0" err="1">
                <a:solidFill>
                  <a:srgbClr val="0033CC"/>
                </a:solidFill>
                <a:latin typeface="楷体" pitchFamily="49" charset="-122"/>
                <a:ea typeface="楷体" pitchFamily="49" charset="-122"/>
              </a:rPr>
              <a:t>Elist</a:t>
            </a:r>
            <a:r>
              <a:rPr lang="en-US" altLang="zh-CN" sz="2400" dirty="0">
                <a:solidFill>
                  <a:srgbClr val="0033CC"/>
                </a:solidFill>
                <a:latin typeface="楷体" pitchFamily="49" charset="-122"/>
                <a:ea typeface="楷体" pitchFamily="49" charset="-122"/>
              </a:rPr>
              <a:t>]</a:t>
            </a:r>
          </a:p>
          <a:p>
            <a:pPr>
              <a:lnSpc>
                <a:spcPct val="110000"/>
              </a:lnSpc>
              <a:spcAft>
                <a:spcPts val="600"/>
              </a:spcAft>
            </a:pPr>
            <a:r>
              <a:rPr lang="en-US" altLang="zh-CN" sz="2400" dirty="0">
                <a:solidFill>
                  <a:srgbClr val="0033CC"/>
                </a:solidFill>
                <a:latin typeface="楷体" pitchFamily="49" charset="-122"/>
                <a:ea typeface="楷体" pitchFamily="49" charset="-122"/>
              </a:rPr>
              <a:t>(7)</a:t>
            </a:r>
            <a:r>
              <a:rPr lang="en-US" altLang="zh-CN" sz="2400" dirty="0" err="1">
                <a:solidFill>
                  <a:srgbClr val="0033CC"/>
                </a:solidFill>
                <a:latin typeface="楷体" pitchFamily="49" charset="-122"/>
                <a:ea typeface="楷体" pitchFamily="49" charset="-122"/>
              </a:rPr>
              <a:t>Elist</a:t>
            </a:r>
            <a:r>
              <a:rPr lang="zh-CN" altLang="en-US" sz="2400" dirty="0">
                <a:solidFill>
                  <a:srgbClr val="0033CC"/>
                </a:solidFill>
                <a:latin typeface="Comic Sans MS" pitchFamily="66" charset="0"/>
                <a:ea typeface="楷体" pitchFamily="49" charset="-122"/>
              </a:rPr>
              <a:t>→</a:t>
            </a:r>
            <a:r>
              <a:rPr lang="en-US" altLang="zh-CN" sz="2400" dirty="0">
                <a:solidFill>
                  <a:srgbClr val="0033CC"/>
                </a:solidFill>
                <a:latin typeface="楷体" pitchFamily="49" charset="-122"/>
                <a:ea typeface="楷体" pitchFamily="49" charset="-122"/>
              </a:rPr>
              <a:t>E</a:t>
            </a:r>
          </a:p>
          <a:p>
            <a:pPr>
              <a:lnSpc>
                <a:spcPct val="110000"/>
              </a:lnSpc>
              <a:spcAft>
                <a:spcPts val="600"/>
              </a:spcAft>
            </a:pPr>
            <a:r>
              <a:rPr lang="en-US" altLang="zh-CN" sz="2400" dirty="0">
                <a:solidFill>
                  <a:srgbClr val="0033CC"/>
                </a:solidFill>
                <a:latin typeface="楷体" pitchFamily="49" charset="-122"/>
                <a:ea typeface="楷体" pitchFamily="49" charset="-122"/>
              </a:rPr>
              <a:t>(8)</a:t>
            </a:r>
            <a:r>
              <a:rPr lang="en-US" altLang="zh-CN" sz="2400" dirty="0" err="1">
                <a:solidFill>
                  <a:srgbClr val="0033CC"/>
                </a:solidFill>
                <a:latin typeface="楷体" pitchFamily="49" charset="-122"/>
                <a:ea typeface="楷体" pitchFamily="49" charset="-122"/>
              </a:rPr>
              <a:t>Elist</a:t>
            </a:r>
            <a:r>
              <a:rPr lang="zh-CN" altLang="en-US" sz="2400" dirty="0">
                <a:solidFill>
                  <a:srgbClr val="0033CC"/>
                </a:solidFill>
                <a:latin typeface="Comic Sans MS" pitchFamily="66" charset="0"/>
                <a:ea typeface="楷体" pitchFamily="49" charset="-122"/>
              </a:rPr>
              <a:t>→</a:t>
            </a:r>
            <a:r>
              <a:rPr lang="en-US" altLang="zh-CN" sz="2400" dirty="0">
                <a:solidFill>
                  <a:srgbClr val="0033CC"/>
                </a:solidFill>
                <a:latin typeface="楷体" pitchFamily="49" charset="-122"/>
                <a:ea typeface="楷体" pitchFamily="49" charset="-122"/>
              </a:rPr>
              <a:t>Elist</a:t>
            </a:r>
            <a:r>
              <a:rPr lang="en-US" altLang="zh-CN" sz="2400" baseline="-25000" dirty="0">
                <a:solidFill>
                  <a:srgbClr val="0033CC"/>
                </a:solidFill>
                <a:latin typeface="楷体" pitchFamily="49" charset="-122"/>
                <a:ea typeface="楷体" pitchFamily="49" charset="-122"/>
              </a:rPr>
              <a:t>1</a:t>
            </a:r>
            <a:r>
              <a:rPr lang="en-US" altLang="zh-CN" sz="2400" dirty="0">
                <a:solidFill>
                  <a:srgbClr val="0033CC"/>
                </a:solidFill>
                <a:latin typeface="楷体" pitchFamily="49" charset="-122"/>
                <a:ea typeface="楷体" pitchFamily="49" charset="-122"/>
              </a:rPr>
              <a:t>,E</a:t>
            </a:r>
            <a:endParaRPr lang="zh-CN" altLang="en-US" sz="2400" dirty="0">
              <a:solidFill>
                <a:srgbClr val="0033CC"/>
              </a:solidFill>
              <a:latin typeface="楷体" pitchFamily="49" charset="-122"/>
              <a:ea typeface="楷体" pitchFamily="49" charset="-122"/>
            </a:endParaRPr>
          </a:p>
        </p:txBody>
      </p:sp>
      <p:grpSp>
        <p:nvGrpSpPr>
          <p:cNvPr id="50" name="组合 49"/>
          <p:cNvGrpSpPr/>
          <p:nvPr/>
        </p:nvGrpSpPr>
        <p:grpSpPr>
          <a:xfrm>
            <a:off x="3779912" y="2132856"/>
            <a:ext cx="2520280" cy="2880320"/>
            <a:chOff x="3779912" y="2132856"/>
            <a:chExt cx="2520280" cy="2880320"/>
          </a:xfrm>
        </p:grpSpPr>
        <p:sp>
          <p:nvSpPr>
            <p:cNvPr id="47" name="矩形 46"/>
            <p:cNvSpPr/>
            <p:nvPr/>
          </p:nvSpPr>
          <p:spPr>
            <a:xfrm>
              <a:off x="3779912" y="2132856"/>
              <a:ext cx="2520280" cy="126876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zh-CN" altLang="en-US" sz="2400" dirty="0">
                  <a:solidFill>
                    <a:schemeClr val="tx1"/>
                  </a:solidFill>
                  <a:latin typeface="楷体" pitchFamily="49" charset="-122"/>
                  <a:ea typeface="楷体" pitchFamily="49" charset="-122"/>
                </a:rPr>
                <a:t>此即教科书</a:t>
              </a:r>
              <a:r>
                <a:rPr lang="zh-CN" altLang="en-US" sz="2400" dirty="0">
                  <a:solidFill>
                    <a:srgbClr val="FF0000"/>
                  </a:solidFill>
                  <a:latin typeface="楷体" pitchFamily="49" charset="-122"/>
                  <a:ea typeface="楷体" pitchFamily="49" charset="-122"/>
                </a:rPr>
                <a:t>第</a:t>
              </a:r>
              <a:r>
                <a:rPr lang="en-US" altLang="zh-CN" sz="2400" dirty="0">
                  <a:solidFill>
                    <a:srgbClr val="FF0000"/>
                  </a:solidFill>
                  <a:latin typeface="楷体" pitchFamily="49" charset="-122"/>
                  <a:ea typeface="楷体" pitchFamily="49" charset="-122"/>
                </a:rPr>
                <a:t>183</a:t>
              </a:r>
              <a:r>
                <a:rPr lang="zh-CN" altLang="en-US" sz="2400" dirty="0">
                  <a:solidFill>
                    <a:srgbClr val="FF0000"/>
                  </a:solidFill>
                  <a:latin typeface="楷体" pitchFamily="49" charset="-122"/>
                  <a:ea typeface="楷体" pitchFamily="49" charset="-122"/>
                </a:rPr>
                <a:t>页</a:t>
              </a:r>
              <a:r>
                <a:rPr lang="zh-CN" altLang="en-US" sz="2400" dirty="0">
                  <a:solidFill>
                    <a:srgbClr val="0033CC"/>
                  </a:solidFill>
                  <a:latin typeface="楷体" pitchFamily="49" charset="-122"/>
                  <a:ea typeface="楷体" pitchFamily="49" charset="-122"/>
                </a:rPr>
                <a:t>例</a:t>
              </a:r>
              <a:r>
                <a:rPr lang="en-US" altLang="zh-CN" sz="2400" dirty="0">
                  <a:solidFill>
                    <a:srgbClr val="0033CC"/>
                  </a:solidFill>
                  <a:latin typeface="楷体" pitchFamily="49" charset="-122"/>
                  <a:ea typeface="楷体" pitchFamily="49" charset="-122"/>
                </a:rPr>
                <a:t>7.1</a:t>
              </a:r>
              <a:r>
                <a:rPr lang="zh-CN" altLang="en-US" sz="2400" dirty="0">
                  <a:solidFill>
                    <a:schemeClr val="tx1"/>
                  </a:solidFill>
                  <a:latin typeface="楷体" pitchFamily="49" charset="-122"/>
                  <a:ea typeface="楷体" pitchFamily="49" charset="-122"/>
                </a:rPr>
                <a:t>所依据的文法。</a:t>
              </a:r>
            </a:p>
          </p:txBody>
        </p:sp>
        <p:sp>
          <p:nvSpPr>
            <p:cNvPr id="48" name="下箭头 47"/>
            <p:cNvSpPr/>
            <p:nvPr/>
          </p:nvSpPr>
          <p:spPr>
            <a:xfrm>
              <a:off x="4932040" y="3501008"/>
              <a:ext cx="144016" cy="1512168"/>
            </a:xfrm>
            <a:prstGeom prst="downArrow">
              <a:avLst/>
            </a:prstGeom>
            <a:solidFill>
              <a:srgbClr val="CC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任意多边形 52"/>
          <p:cNvSpPr/>
          <p:nvPr/>
        </p:nvSpPr>
        <p:spPr>
          <a:xfrm>
            <a:off x="1423986" y="3662363"/>
            <a:ext cx="742951" cy="842962"/>
          </a:xfrm>
          <a:custGeom>
            <a:avLst/>
            <a:gdLst>
              <a:gd name="connsiteX0" fmla="*/ 4763 w 790575"/>
              <a:gd name="connsiteY0" fmla="*/ 0 h 842962"/>
              <a:gd name="connsiteX1" fmla="*/ 466725 w 790575"/>
              <a:gd name="connsiteY1" fmla="*/ 0 h 842962"/>
              <a:gd name="connsiteX2" fmla="*/ 466725 w 790575"/>
              <a:gd name="connsiteY2" fmla="*/ 414337 h 842962"/>
              <a:gd name="connsiteX3" fmla="*/ 790575 w 790575"/>
              <a:gd name="connsiteY3" fmla="*/ 414337 h 842962"/>
              <a:gd name="connsiteX4" fmla="*/ 790575 w 790575"/>
              <a:gd name="connsiteY4" fmla="*/ 842962 h 842962"/>
              <a:gd name="connsiteX5" fmla="*/ 585788 w 790575"/>
              <a:gd name="connsiteY5" fmla="*/ 842962 h 842962"/>
              <a:gd name="connsiteX6" fmla="*/ 585788 w 790575"/>
              <a:gd name="connsiteY6" fmla="*/ 528637 h 842962"/>
              <a:gd name="connsiteX7" fmla="*/ 0 w 790575"/>
              <a:gd name="connsiteY7" fmla="*/ 528637 h 842962"/>
              <a:gd name="connsiteX8" fmla="*/ 4763 w 790575"/>
              <a:gd name="connsiteY8" fmla="*/ 0 h 84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0575" h="842962">
                <a:moveTo>
                  <a:pt x="4763" y="0"/>
                </a:moveTo>
                <a:lnTo>
                  <a:pt x="466725" y="0"/>
                </a:lnTo>
                <a:lnTo>
                  <a:pt x="466725" y="414337"/>
                </a:lnTo>
                <a:lnTo>
                  <a:pt x="790575" y="414337"/>
                </a:lnTo>
                <a:lnTo>
                  <a:pt x="790575" y="842962"/>
                </a:lnTo>
                <a:lnTo>
                  <a:pt x="585788" y="842962"/>
                </a:lnTo>
                <a:lnTo>
                  <a:pt x="585788" y="528637"/>
                </a:lnTo>
                <a:lnTo>
                  <a:pt x="0" y="528637"/>
                </a:lnTo>
                <a:cubicBezTo>
                  <a:pt x="1588" y="352425"/>
                  <a:pt x="3175" y="176212"/>
                  <a:pt x="4763" y="0"/>
                </a:cubicBezTo>
                <a:close/>
              </a:path>
            </a:pathLst>
          </a:custGeom>
          <a:noFill/>
          <a:ln w="9525">
            <a:solidFill>
              <a:srgbClr val="CC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xit" presetSubtype="16" fill="hold" grpId="0" nodeType="clickEffect">
                                  <p:stCondLst>
                                    <p:cond delay="0"/>
                                  </p:stCondLst>
                                  <p:childTnLst>
                                    <p:animEffect transition="out" filter="diamond(in)">
                                      <p:cBhvr>
                                        <p:cTn id="6" dur="500"/>
                                        <p:tgtEl>
                                          <p:spTgt spid="49"/>
                                        </p:tgtEl>
                                      </p:cBhvr>
                                    </p:animEffect>
                                    <p:set>
                                      <p:cBhvr>
                                        <p:cTn id="7" dur="1" fill="hold">
                                          <p:stCondLst>
                                            <p:cond delay="499"/>
                                          </p:stCondLst>
                                        </p:cTn>
                                        <p:tgtEl>
                                          <p:spTgt spid="4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8" presetClass="entr" presetSubtype="32"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amond(ou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blinds(horizontal)">
                                      <p:cBhvr>
                                        <p:cTn id="17" dur="500"/>
                                        <p:tgtEl>
                                          <p:spTgt spid="5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nodeType="click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slide(fromTop)">
                                      <p:cBhvr>
                                        <p:cTn id="2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49" grpId="0" animBg="1"/>
      <p:bldP spid="5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01771" y="98630"/>
            <a:ext cx="4140460" cy="720080"/>
          </a:xfrm>
        </p:spPr>
        <p:txBody>
          <a:bodyPr>
            <a:normAutofit/>
          </a:bodyPr>
          <a:lstStyle/>
          <a:p>
            <a:r>
              <a:rPr lang="zh-CN" altLang="en-US">
                <a:solidFill>
                  <a:srgbClr val="FF0000"/>
                </a:solidFill>
              </a:rPr>
              <a:t>例：</a:t>
            </a:r>
            <a:r>
              <a:rPr lang="en-US" altLang="zh-CN" sz="3600">
                <a:solidFill>
                  <a:srgbClr val="C00000"/>
                </a:solidFill>
                <a:latin typeface="楷体" pitchFamily="49" charset="-122"/>
                <a:ea typeface="楷体" pitchFamily="49" charset="-122"/>
              </a:rPr>
              <a:t>x:=A[y,z]</a:t>
            </a:r>
            <a:endParaRPr lang="zh-CN" altLang="en-US" dirty="0">
              <a:solidFill>
                <a:srgbClr val="FF0000"/>
              </a:solidFill>
            </a:endParaRPr>
          </a:p>
        </p:txBody>
      </p:sp>
      <p:sp>
        <p:nvSpPr>
          <p:cNvPr id="3" name="内容占位符 2"/>
          <p:cNvSpPr>
            <a:spLocks noGrp="1"/>
          </p:cNvSpPr>
          <p:nvPr>
            <p:ph idx="1"/>
          </p:nvPr>
        </p:nvSpPr>
        <p:spPr>
          <a:xfrm>
            <a:off x="251520" y="1718810"/>
            <a:ext cx="6383052" cy="4545506"/>
          </a:xfrm>
        </p:spPr>
        <p:txBody>
          <a:bodyPr>
            <a:noAutofit/>
          </a:bodyPr>
          <a:lstStyle/>
          <a:p>
            <a:pPr>
              <a:lnSpc>
                <a:spcPct val="110000"/>
              </a:lnSpc>
            </a:pPr>
            <a:r>
              <a:rPr lang="zh-CN" altLang="en-US" sz="2400" dirty="0"/>
              <a:t>已知：设</a:t>
            </a:r>
            <a:r>
              <a:rPr lang="en-US" altLang="zh-CN" sz="2400" dirty="0"/>
              <a:t>A</a:t>
            </a:r>
            <a:r>
              <a:rPr lang="zh-CN" altLang="en-US" sz="2400" dirty="0"/>
              <a:t>为一个</a:t>
            </a:r>
            <a:r>
              <a:rPr lang="en-US" altLang="zh-CN" sz="2400" dirty="0"/>
              <a:t>10×20</a:t>
            </a:r>
            <a:r>
              <a:rPr lang="zh-CN" altLang="en-US" sz="2400" dirty="0"/>
              <a:t>的数组，</a:t>
            </a:r>
            <a:r>
              <a:rPr lang="en-US" altLang="zh-CN" sz="2400" dirty="0"/>
              <a:t>n</a:t>
            </a:r>
            <a:r>
              <a:rPr lang="en-US" altLang="zh-CN" sz="2400" baseline="-25000" dirty="0"/>
              <a:t>1</a:t>
            </a:r>
            <a:r>
              <a:rPr lang="en-US" altLang="zh-CN" sz="2400" dirty="0"/>
              <a:t>=10,n</a:t>
            </a:r>
            <a:r>
              <a:rPr lang="en-US" altLang="zh-CN" sz="2400" baseline="-25000" dirty="0"/>
              <a:t>2</a:t>
            </a:r>
            <a:r>
              <a:rPr lang="en-US" altLang="zh-CN" sz="2400" dirty="0"/>
              <a:t>=20;</a:t>
            </a:r>
            <a:r>
              <a:rPr lang="zh-CN" altLang="en-US" sz="2400" dirty="0"/>
              <a:t>并设域宽</a:t>
            </a:r>
            <a:r>
              <a:rPr lang="en-US" altLang="zh-CN" sz="2400" dirty="0"/>
              <a:t>w=4</a:t>
            </a:r>
            <a:r>
              <a:rPr lang="zh-CN" altLang="en-US" sz="2400" dirty="0"/>
              <a:t>；数组第一个元素为</a:t>
            </a:r>
            <a:r>
              <a:rPr lang="en-US" altLang="zh-CN" sz="2400" dirty="0"/>
              <a:t>A[1,1]</a:t>
            </a:r>
            <a:r>
              <a:rPr lang="zh-CN" altLang="en-US" sz="2400" dirty="0"/>
              <a:t>，则有：</a:t>
            </a:r>
            <a:r>
              <a:rPr lang="en-US" altLang="zh-CN" dirty="0"/>
              <a:t>low</a:t>
            </a:r>
            <a:r>
              <a:rPr lang="en-US" altLang="zh-CN" baseline="-25000" dirty="0"/>
              <a:t>1</a:t>
            </a:r>
            <a:r>
              <a:rPr lang="en-US" altLang="zh-CN" dirty="0"/>
              <a:t>=1,low</a:t>
            </a:r>
            <a:r>
              <a:rPr lang="en-US" altLang="zh-CN" baseline="-25000" dirty="0"/>
              <a:t>2</a:t>
            </a:r>
            <a:r>
              <a:rPr lang="en-US" altLang="zh-CN" dirty="0"/>
              <a:t>=1,</a:t>
            </a:r>
          </a:p>
          <a:p>
            <a:pPr marL="438150" lvl="1">
              <a:lnSpc>
                <a:spcPct val="110000"/>
              </a:lnSpc>
              <a:buNone/>
            </a:pPr>
            <a:r>
              <a:rPr lang="en-US" altLang="zh-CN" dirty="0">
                <a:solidFill>
                  <a:srgbClr val="CC0099"/>
                </a:solidFill>
              </a:rPr>
              <a:t>(low</a:t>
            </a:r>
            <a:r>
              <a:rPr lang="en-US" altLang="zh-CN" baseline="-25000" dirty="0">
                <a:solidFill>
                  <a:srgbClr val="CC0099"/>
                </a:solidFill>
              </a:rPr>
              <a:t>1</a:t>
            </a:r>
            <a:r>
              <a:rPr lang="en-US" altLang="zh-CN" dirty="0">
                <a:solidFill>
                  <a:srgbClr val="CC0099"/>
                </a:solidFill>
              </a:rPr>
              <a:t>×n</a:t>
            </a:r>
            <a:r>
              <a:rPr lang="en-US" altLang="zh-CN" baseline="-25000" dirty="0">
                <a:solidFill>
                  <a:srgbClr val="CC0099"/>
                </a:solidFill>
              </a:rPr>
              <a:t>2</a:t>
            </a:r>
            <a:r>
              <a:rPr lang="en-US" altLang="zh-CN" dirty="0">
                <a:solidFill>
                  <a:srgbClr val="CC0099"/>
                </a:solidFill>
              </a:rPr>
              <a:t>+low</a:t>
            </a:r>
            <a:r>
              <a:rPr lang="en-US" altLang="zh-CN" baseline="-25000" dirty="0">
                <a:solidFill>
                  <a:srgbClr val="CC0099"/>
                </a:solidFill>
              </a:rPr>
              <a:t>2</a:t>
            </a:r>
            <a:r>
              <a:rPr lang="en-US" altLang="zh-CN" dirty="0">
                <a:solidFill>
                  <a:srgbClr val="CC0099"/>
                </a:solidFill>
              </a:rPr>
              <a:t>)×w</a:t>
            </a:r>
            <a:r>
              <a:rPr lang="en-US" altLang="zh-CN" dirty="0"/>
              <a:t>=(1×20+1)×4=</a:t>
            </a:r>
            <a:r>
              <a:rPr lang="en-US" altLang="zh-CN" dirty="0">
                <a:solidFill>
                  <a:srgbClr val="CC0099"/>
                </a:solidFill>
              </a:rPr>
              <a:t>84</a:t>
            </a:r>
          </a:p>
          <a:p>
            <a:pPr marL="539750">
              <a:lnSpc>
                <a:spcPct val="110000"/>
              </a:lnSpc>
              <a:buNone/>
            </a:pPr>
            <a:r>
              <a:rPr lang="en-US" altLang="zh-CN" sz="2400">
                <a:solidFill>
                  <a:schemeClr val="tx1"/>
                </a:solidFill>
              </a:rPr>
              <a:t>t</a:t>
            </a:r>
            <a:r>
              <a:rPr lang="en-US" altLang="zh-CN" sz="2400" baseline="-25000">
                <a:solidFill>
                  <a:schemeClr val="tx1"/>
                </a:solidFill>
              </a:rPr>
              <a:t>2</a:t>
            </a:r>
            <a:r>
              <a:rPr lang="en-US" altLang="zh-CN" sz="2400">
                <a:solidFill>
                  <a:schemeClr val="tx1"/>
                </a:solidFill>
              </a:rPr>
              <a:t>=</a:t>
            </a:r>
            <a:r>
              <a:rPr lang="en-US" altLang="zh-CN" sz="2400">
                <a:solidFill>
                  <a:srgbClr val="CC0099"/>
                </a:solidFill>
              </a:rPr>
              <a:t>base-C</a:t>
            </a:r>
            <a:r>
              <a:rPr lang="en-US" altLang="zh-CN" sz="2400">
                <a:solidFill>
                  <a:schemeClr val="tx1"/>
                </a:solidFill>
              </a:rPr>
              <a:t>=</a:t>
            </a:r>
            <a:r>
              <a:rPr lang="en-US" altLang="zh-CN" sz="2400" dirty="0">
                <a:solidFill>
                  <a:schemeClr val="tx1"/>
                </a:solidFill>
              </a:rPr>
              <a:t>A-84</a:t>
            </a:r>
          </a:p>
          <a:p>
            <a:pPr marL="539750">
              <a:lnSpc>
                <a:spcPct val="110000"/>
              </a:lnSpc>
              <a:buNone/>
            </a:pPr>
            <a:r>
              <a:rPr lang="en-US" altLang="zh-CN" sz="2400" dirty="0">
                <a:solidFill>
                  <a:schemeClr val="tx1"/>
                </a:solidFill>
              </a:rPr>
              <a:t>w×((i</a:t>
            </a:r>
            <a:r>
              <a:rPr lang="en-US" altLang="zh-CN" sz="2400" baseline="-25000" dirty="0">
                <a:solidFill>
                  <a:schemeClr val="tx1"/>
                </a:solidFill>
              </a:rPr>
              <a:t>1</a:t>
            </a:r>
            <a:r>
              <a:rPr lang="en-US" altLang="zh-CN" sz="2400" dirty="0">
                <a:solidFill>
                  <a:schemeClr val="tx1"/>
                </a:solidFill>
              </a:rPr>
              <a:t>×n</a:t>
            </a:r>
            <a:r>
              <a:rPr lang="en-US" altLang="zh-CN" sz="2400" baseline="-25000" dirty="0">
                <a:solidFill>
                  <a:schemeClr val="tx1"/>
                </a:solidFill>
              </a:rPr>
              <a:t>2</a:t>
            </a:r>
            <a:r>
              <a:rPr lang="en-US" altLang="zh-CN" sz="2400" dirty="0">
                <a:solidFill>
                  <a:schemeClr val="tx1"/>
                </a:solidFill>
              </a:rPr>
              <a:t>)+i</a:t>
            </a:r>
            <a:r>
              <a:rPr lang="en-US" altLang="zh-CN" sz="2400" baseline="-25000" dirty="0">
                <a:solidFill>
                  <a:schemeClr val="tx1"/>
                </a:solidFill>
              </a:rPr>
              <a:t>2</a:t>
            </a:r>
            <a:r>
              <a:rPr lang="en-US" altLang="zh-CN" sz="2400" dirty="0">
                <a:solidFill>
                  <a:schemeClr val="tx1"/>
                </a:solidFill>
              </a:rPr>
              <a:t>)=4×((y×20)+z)=4×t</a:t>
            </a:r>
            <a:r>
              <a:rPr lang="en-US" altLang="zh-CN" sz="2400" baseline="-25000" dirty="0">
                <a:solidFill>
                  <a:schemeClr val="tx1"/>
                </a:solidFill>
              </a:rPr>
              <a:t>1</a:t>
            </a:r>
            <a:r>
              <a:rPr lang="en-US" altLang="zh-CN" sz="2400" dirty="0">
                <a:solidFill>
                  <a:schemeClr val="tx1"/>
                </a:solidFill>
              </a:rPr>
              <a:t>=t</a:t>
            </a:r>
            <a:r>
              <a:rPr lang="en-US" altLang="zh-CN" sz="2400" baseline="-25000" dirty="0">
                <a:solidFill>
                  <a:schemeClr val="tx1"/>
                </a:solidFill>
              </a:rPr>
              <a:t>3</a:t>
            </a:r>
          </a:p>
          <a:p>
            <a:pPr marL="539750">
              <a:lnSpc>
                <a:spcPct val="110000"/>
              </a:lnSpc>
              <a:buNone/>
            </a:pPr>
            <a:r>
              <a:rPr lang="en-US" altLang="zh-CN" sz="2400" dirty="0">
                <a:solidFill>
                  <a:schemeClr val="tx1"/>
                </a:solidFill>
              </a:rPr>
              <a:t>A[</a:t>
            </a:r>
            <a:r>
              <a:rPr lang="en-US" altLang="zh-CN" sz="2400" dirty="0" err="1">
                <a:solidFill>
                  <a:schemeClr val="tx1"/>
                </a:solidFill>
              </a:rPr>
              <a:t>y,z</a:t>
            </a:r>
            <a:r>
              <a:rPr lang="en-US" altLang="zh-CN" sz="2400" dirty="0">
                <a:solidFill>
                  <a:schemeClr val="tx1"/>
                </a:solidFill>
              </a:rPr>
              <a:t>]=t</a:t>
            </a:r>
            <a:r>
              <a:rPr lang="en-US" altLang="zh-CN" sz="2400" baseline="-25000" dirty="0">
                <a:solidFill>
                  <a:schemeClr val="tx1"/>
                </a:solidFill>
              </a:rPr>
              <a:t>2</a:t>
            </a:r>
            <a:r>
              <a:rPr lang="en-US" altLang="zh-CN" sz="2400" dirty="0">
                <a:solidFill>
                  <a:schemeClr val="tx1"/>
                </a:solidFill>
              </a:rPr>
              <a:t>[t</a:t>
            </a:r>
            <a:r>
              <a:rPr lang="en-US" altLang="zh-CN" sz="2400" baseline="-25000" dirty="0">
                <a:solidFill>
                  <a:schemeClr val="tx1"/>
                </a:solidFill>
              </a:rPr>
              <a:t>3</a:t>
            </a:r>
            <a:r>
              <a:rPr lang="en-US" altLang="zh-CN" sz="2400" dirty="0">
                <a:solidFill>
                  <a:schemeClr val="tx1"/>
                </a:solidFill>
              </a:rPr>
              <a:t>]</a:t>
            </a:r>
            <a:endParaRPr lang="zh-CN" altLang="en-US" sz="2400" dirty="0"/>
          </a:p>
          <a:p>
            <a:pPr>
              <a:lnSpc>
                <a:spcPct val="110000"/>
              </a:lnSpc>
            </a:pPr>
            <a:r>
              <a:rPr lang="zh-CN" altLang="en-US" sz="2400" dirty="0">
                <a:solidFill>
                  <a:srgbClr val="FA5054"/>
                </a:solidFill>
              </a:rPr>
              <a:t>问题</a:t>
            </a:r>
            <a:r>
              <a:rPr lang="zh-CN" altLang="en-US" sz="2400" dirty="0"/>
              <a:t>：将赋值语句</a:t>
            </a:r>
            <a:r>
              <a:rPr lang="en-US" altLang="zh-CN" sz="2400" dirty="0"/>
              <a:t>x:=A[</a:t>
            </a:r>
            <a:r>
              <a:rPr lang="en-US" altLang="zh-CN" sz="2400" dirty="0" err="1"/>
              <a:t>y,z</a:t>
            </a:r>
            <a:r>
              <a:rPr lang="en-US" altLang="zh-CN" sz="2400" dirty="0"/>
              <a:t>]</a:t>
            </a:r>
            <a:r>
              <a:rPr lang="zh-CN" altLang="en-US" sz="2400" dirty="0"/>
              <a:t>翻译为三地址码。</a:t>
            </a:r>
            <a:endParaRPr lang="en-US" altLang="zh-CN" sz="2400" dirty="0"/>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34</a:t>
            </a:fld>
            <a:endParaRPr lang="zh-CN" altLang="en-US"/>
          </a:p>
        </p:txBody>
      </p:sp>
      <p:sp>
        <p:nvSpPr>
          <p:cNvPr id="5" name="矩形 4"/>
          <p:cNvSpPr/>
          <p:nvPr/>
        </p:nvSpPr>
        <p:spPr>
          <a:xfrm>
            <a:off x="6701760" y="2288635"/>
            <a:ext cx="1872208" cy="336907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en-US" altLang="zh-CN" sz="2400" dirty="0">
                <a:solidFill>
                  <a:srgbClr val="C00000"/>
                </a:solidFill>
                <a:latin typeface="楷体" pitchFamily="49" charset="-122"/>
                <a:ea typeface="楷体" pitchFamily="49" charset="-122"/>
              </a:rPr>
              <a:t>x:=A[</a:t>
            </a:r>
            <a:r>
              <a:rPr lang="en-US" altLang="zh-CN" sz="2400" dirty="0" err="1">
                <a:solidFill>
                  <a:srgbClr val="C00000"/>
                </a:solidFill>
                <a:latin typeface="楷体" pitchFamily="49" charset="-122"/>
                <a:ea typeface="楷体" pitchFamily="49" charset="-122"/>
              </a:rPr>
              <a:t>y,z</a:t>
            </a:r>
            <a:r>
              <a:rPr lang="en-US" altLang="zh-CN" sz="2400" dirty="0">
                <a:solidFill>
                  <a:srgbClr val="C00000"/>
                </a:solidFill>
                <a:latin typeface="楷体" pitchFamily="49" charset="-122"/>
                <a:ea typeface="楷体" pitchFamily="49" charset="-122"/>
              </a:rPr>
              <a:t>]</a:t>
            </a:r>
            <a:r>
              <a:rPr lang="zh-CN" altLang="en-US" sz="2400" dirty="0">
                <a:solidFill>
                  <a:srgbClr val="C00000"/>
                </a:solidFill>
                <a:latin typeface="楷体" pitchFamily="49" charset="-122"/>
                <a:ea typeface="楷体" pitchFamily="49" charset="-122"/>
              </a:rPr>
              <a:t>的三地址代码：</a:t>
            </a:r>
            <a:endParaRPr lang="en-US" altLang="zh-CN" sz="2400" dirty="0">
              <a:solidFill>
                <a:srgbClr val="C00000"/>
              </a:solidFill>
              <a:latin typeface="楷体" pitchFamily="49" charset="-122"/>
              <a:ea typeface="楷体" pitchFamily="49" charset="-122"/>
            </a:endParaRPr>
          </a:p>
          <a:p>
            <a:pPr>
              <a:lnSpc>
                <a:spcPct val="110000"/>
              </a:lnSpc>
            </a:pPr>
            <a:r>
              <a:rPr lang="en-US" altLang="zh-CN" sz="2400" dirty="0">
                <a:solidFill>
                  <a:schemeClr val="tx1"/>
                </a:solidFill>
                <a:latin typeface="楷体" pitchFamily="49" charset="-122"/>
                <a:ea typeface="楷体" pitchFamily="49" charset="-122"/>
              </a:rPr>
              <a:t>t</a:t>
            </a:r>
            <a:r>
              <a:rPr lang="en-US" altLang="zh-CN" sz="2400" baseline="-25000" dirty="0">
                <a:solidFill>
                  <a:schemeClr val="tx1"/>
                </a:solidFill>
                <a:latin typeface="楷体" pitchFamily="49" charset="-122"/>
                <a:ea typeface="楷体" pitchFamily="49" charset="-122"/>
              </a:rPr>
              <a:t>1</a:t>
            </a:r>
            <a:r>
              <a:rPr lang="en-US" altLang="zh-CN" sz="2400" dirty="0">
                <a:solidFill>
                  <a:schemeClr val="tx1"/>
                </a:solidFill>
                <a:latin typeface="楷体" pitchFamily="49" charset="-122"/>
                <a:ea typeface="楷体" pitchFamily="49" charset="-122"/>
              </a:rPr>
              <a:t>:=y×20</a:t>
            </a:r>
          </a:p>
          <a:p>
            <a:pPr>
              <a:lnSpc>
                <a:spcPct val="110000"/>
              </a:lnSpc>
            </a:pPr>
            <a:r>
              <a:rPr lang="en-US" altLang="zh-CN" sz="2400" dirty="0">
                <a:solidFill>
                  <a:schemeClr val="tx1"/>
                </a:solidFill>
                <a:latin typeface="楷体" pitchFamily="49" charset="-122"/>
                <a:ea typeface="楷体" pitchFamily="49" charset="-122"/>
              </a:rPr>
              <a:t>t</a:t>
            </a:r>
            <a:r>
              <a:rPr lang="en-US" altLang="zh-CN" sz="2400" baseline="-25000" dirty="0">
                <a:solidFill>
                  <a:schemeClr val="tx1"/>
                </a:solidFill>
                <a:latin typeface="楷体" pitchFamily="49" charset="-122"/>
                <a:ea typeface="楷体" pitchFamily="49" charset="-122"/>
              </a:rPr>
              <a:t>1</a:t>
            </a:r>
            <a:r>
              <a:rPr lang="en-US" altLang="zh-CN" sz="2400" dirty="0">
                <a:solidFill>
                  <a:schemeClr val="tx1"/>
                </a:solidFill>
                <a:latin typeface="楷体" pitchFamily="49" charset="-122"/>
                <a:ea typeface="楷体" pitchFamily="49" charset="-122"/>
              </a:rPr>
              <a:t>:=t</a:t>
            </a:r>
            <a:r>
              <a:rPr lang="en-US" altLang="zh-CN" sz="2400" baseline="-25000" dirty="0">
                <a:solidFill>
                  <a:schemeClr val="tx1"/>
                </a:solidFill>
                <a:latin typeface="楷体" pitchFamily="49" charset="-122"/>
                <a:ea typeface="楷体" pitchFamily="49" charset="-122"/>
              </a:rPr>
              <a:t>1</a:t>
            </a:r>
            <a:r>
              <a:rPr lang="en-US" altLang="zh-CN" sz="2400" dirty="0">
                <a:solidFill>
                  <a:schemeClr val="tx1"/>
                </a:solidFill>
                <a:latin typeface="楷体" pitchFamily="49" charset="-122"/>
                <a:ea typeface="楷体" pitchFamily="49" charset="-122"/>
              </a:rPr>
              <a:t>+z</a:t>
            </a:r>
          </a:p>
          <a:p>
            <a:pPr>
              <a:lnSpc>
                <a:spcPct val="110000"/>
              </a:lnSpc>
            </a:pPr>
            <a:r>
              <a:rPr lang="en-US" altLang="zh-CN" sz="2400" dirty="0">
                <a:solidFill>
                  <a:schemeClr val="tx1"/>
                </a:solidFill>
                <a:latin typeface="楷体" pitchFamily="49" charset="-122"/>
                <a:ea typeface="楷体" pitchFamily="49" charset="-122"/>
              </a:rPr>
              <a:t>t</a:t>
            </a:r>
            <a:r>
              <a:rPr lang="en-US" altLang="zh-CN" sz="2400" baseline="-25000" dirty="0">
                <a:solidFill>
                  <a:schemeClr val="tx1"/>
                </a:solidFill>
                <a:latin typeface="楷体" pitchFamily="49" charset="-122"/>
                <a:ea typeface="楷体" pitchFamily="49" charset="-122"/>
              </a:rPr>
              <a:t>2</a:t>
            </a:r>
            <a:r>
              <a:rPr lang="en-US" altLang="zh-CN" sz="2400" dirty="0">
                <a:solidFill>
                  <a:schemeClr val="tx1"/>
                </a:solidFill>
                <a:latin typeface="楷体" pitchFamily="49" charset="-122"/>
                <a:ea typeface="楷体" pitchFamily="49" charset="-122"/>
              </a:rPr>
              <a:t>:=A-84</a:t>
            </a:r>
          </a:p>
          <a:p>
            <a:pPr>
              <a:lnSpc>
                <a:spcPct val="110000"/>
              </a:lnSpc>
            </a:pPr>
            <a:r>
              <a:rPr lang="en-US" altLang="zh-CN" sz="2400" dirty="0">
                <a:solidFill>
                  <a:schemeClr val="tx1"/>
                </a:solidFill>
                <a:latin typeface="楷体" pitchFamily="49" charset="-122"/>
                <a:ea typeface="楷体" pitchFamily="49" charset="-122"/>
              </a:rPr>
              <a:t>t</a:t>
            </a:r>
            <a:r>
              <a:rPr lang="en-US" altLang="zh-CN" sz="2400" baseline="-25000" dirty="0">
                <a:solidFill>
                  <a:schemeClr val="tx1"/>
                </a:solidFill>
                <a:latin typeface="楷体" pitchFamily="49" charset="-122"/>
                <a:ea typeface="楷体" pitchFamily="49" charset="-122"/>
              </a:rPr>
              <a:t>3</a:t>
            </a:r>
            <a:r>
              <a:rPr lang="en-US" altLang="zh-CN" sz="2400" dirty="0">
                <a:solidFill>
                  <a:schemeClr val="tx1"/>
                </a:solidFill>
                <a:latin typeface="楷体" pitchFamily="49" charset="-122"/>
                <a:ea typeface="楷体" pitchFamily="49" charset="-122"/>
              </a:rPr>
              <a:t>:=4×t</a:t>
            </a:r>
            <a:r>
              <a:rPr lang="en-US" altLang="zh-CN" sz="2400" baseline="-25000" dirty="0">
                <a:solidFill>
                  <a:schemeClr val="tx1"/>
                </a:solidFill>
                <a:latin typeface="楷体" pitchFamily="49" charset="-122"/>
                <a:ea typeface="楷体" pitchFamily="49" charset="-122"/>
              </a:rPr>
              <a:t>1</a:t>
            </a:r>
          </a:p>
          <a:p>
            <a:pPr>
              <a:lnSpc>
                <a:spcPct val="110000"/>
              </a:lnSpc>
            </a:pPr>
            <a:r>
              <a:rPr lang="en-US" altLang="zh-CN" sz="2400" dirty="0">
                <a:solidFill>
                  <a:schemeClr val="tx1"/>
                </a:solidFill>
                <a:latin typeface="楷体" pitchFamily="49" charset="-122"/>
                <a:ea typeface="楷体" pitchFamily="49" charset="-122"/>
              </a:rPr>
              <a:t>t</a:t>
            </a:r>
            <a:r>
              <a:rPr lang="en-US" altLang="zh-CN" sz="2400" baseline="-25000" dirty="0">
                <a:solidFill>
                  <a:schemeClr val="tx1"/>
                </a:solidFill>
                <a:latin typeface="楷体" pitchFamily="49" charset="-122"/>
                <a:ea typeface="楷体" pitchFamily="49" charset="-122"/>
              </a:rPr>
              <a:t>4</a:t>
            </a:r>
            <a:r>
              <a:rPr lang="en-US" altLang="zh-CN" sz="2400" dirty="0">
                <a:solidFill>
                  <a:schemeClr val="tx1"/>
                </a:solidFill>
                <a:latin typeface="楷体" pitchFamily="49" charset="-122"/>
                <a:ea typeface="楷体" pitchFamily="49" charset="-122"/>
              </a:rPr>
              <a:t>:=t</a:t>
            </a:r>
            <a:r>
              <a:rPr lang="en-US" altLang="zh-CN" sz="2400" baseline="-25000" dirty="0">
                <a:solidFill>
                  <a:schemeClr val="tx1"/>
                </a:solidFill>
                <a:latin typeface="楷体" pitchFamily="49" charset="-122"/>
                <a:ea typeface="楷体" pitchFamily="49" charset="-122"/>
              </a:rPr>
              <a:t>2</a:t>
            </a:r>
            <a:r>
              <a:rPr lang="en-US" altLang="zh-CN" sz="2400" dirty="0">
                <a:solidFill>
                  <a:schemeClr val="tx1"/>
                </a:solidFill>
                <a:latin typeface="楷体" pitchFamily="49" charset="-122"/>
                <a:ea typeface="楷体" pitchFamily="49" charset="-122"/>
              </a:rPr>
              <a:t>[t</a:t>
            </a:r>
            <a:r>
              <a:rPr lang="en-US" altLang="zh-CN" sz="2400" baseline="-25000" dirty="0">
                <a:solidFill>
                  <a:schemeClr val="tx1"/>
                </a:solidFill>
                <a:latin typeface="楷体" pitchFamily="49" charset="-122"/>
                <a:ea typeface="楷体" pitchFamily="49" charset="-122"/>
              </a:rPr>
              <a:t>3</a:t>
            </a:r>
            <a:r>
              <a:rPr lang="en-US" altLang="zh-CN" sz="2400" dirty="0">
                <a:solidFill>
                  <a:schemeClr val="tx1"/>
                </a:solidFill>
                <a:latin typeface="楷体" pitchFamily="49" charset="-122"/>
                <a:ea typeface="楷体" pitchFamily="49" charset="-122"/>
              </a:rPr>
              <a:t>]</a:t>
            </a:r>
          </a:p>
          <a:p>
            <a:pPr>
              <a:lnSpc>
                <a:spcPct val="110000"/>
              </a:lnSpc>
            </a:pPr>
            <a:r>
              <a:rPr lang="en-US" altLang="zh-CN" sz="2400" dirty="0">
                <a:solidFill>
                  <a:schemeClr val="tx1"/>
                </a:solidFill>
                <a:latin typeface="楷体" pitchFamily="49" charset="-122"/>
                <a:ea typeface="楷体" pitchFamily="49" charset="-122"/>
              </a:rPr>
              <a:t>x:=t</a:t>
            </a:r>
            <a:r>
              <a:rPr lang="en-US" altLang="zh-CN" sz="2400" baseline="-25000" dirty="0">
                <a:solidFill>
                  <a:schemeClr val="tx1"/>
                </a:solidFill>
                <a:latin typeface="楷体" pitchFamily="49" charset="-122"/>
                <a:ea typeface="楷体" pitchFamily="49" charset="-122"/>
              </a:rPr>
              <a:t>4</a:t>
            </a:r>
            <a:endParaRPr lang="zh-CN" altLang="en-US" sz="2400" baseline="-25000" dirty="0">
              <a:solidFill>
                <a:schemeClr val="tx1"/>
              </a:solidFill>
              <a:latin typeface="楷体" pitchFamily="49" charset="-122"/>
              <a:ea typeface="楷体" pitchFamily="49" charset="-122"/>
            </a:endParaRPr>
          </a:p>
        </p:txBody>
      </p:sp>
      <p:grpSp>
        <p:nvGrpSpPr>
          <p:cNvPr id="9" name="组合 8"/>
          <p:cNvGrpSpPr/>
          <p:nvPr/>
        </p:nvGrpSpPr>
        <p:grpSpPr>
          <a:xfrm>
            <a:off x="6300192" y="638690"/>
            <a:ext cx="2664296" cy="1662550"/>
            <a:chOff x="6228184" y="548680"/>
            <a:chExt cx="2664296" cy="1662550"/>
          </a:xfrm>
        </p:grpSpPr>
        <p:sp>
          <p:nvSpPr>
            <p:cNvPr id="6" name="矩形 5"/>
            <p:cNvSpPr/>
            <p:nvPr/>
          </p:nvSpPr>
          <p:spPr>
            <a:xfrm>
              <a:off x="6228184" y="548680"/>
              <a:ext cx="2664296" cy="864096"/>
            </a:xfrm>
            <a:prstGeom prst="rect">
              <a:avLst/>
            </a:prstGeom>
            <a:solidFill>
              <a:schemeClr val="accent6">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zh-CN" altLang="en-US" sz="2400" dirty="0">
                  <a:solidFill>
                    <a:schemeClr val="tx1"/>
                  </a:solidFill>
                  <a:latin typeface="楷体" pitchFamily="49" charset="-122"/>
                  <a:ea typeface="楷体" pitchFamily="49" charset="-122"/>
                </a:rPr>
                <a:t>请对照前面或书上</a:t>
              </a:r>
              <a:r>
                <a:rPr lang="en-US" altLang="zh-CN" sz="2400" dirty="0">
                  <a:solidFill>
                    <a:schemeClr val="tx1"/>
                  </a:solidFill>
                  <a:latin typeface="楷体" pitchFamily="49" charset="-122"/>
                  <a:ea typeface="楷体" pitchFamily="49" charset="-122"/>
                </a:rPr>
                <a:t>P.180</a:t>
              </a:r>
              <a:r>
                <a:rPr lang="zh-CN" altLang="en-US" sz="2400" dirty="0">
                  <a:solidFill>
                    <a:schemeClr val="tx1"/>
                  </a:solidFill>
                  <a:latin typeface="楷体" pitchFamily="49" charset="-122"/>
                  <a:ea typeface="楷体" pitchFamily="49" charset="-122"/>
                </a:rPr>
                <a:t>的公式计算。</a:t>
              </a:r>
              <a:endParaRPr lang="en-US" altLang="zh-CN" sz="2400" dirty="0">
                <a:solidFill>
                  <a:schemeClr val="tx1"/>
                </a:solidFill>
                <a:latin typeface="楷体" pitchFamily="49" charset="-122"/>
                <a:ea typeface="楷体" pitchFamily="49" charset="-122"/>
              </a:endParaRPr>
            </a:p>
          </p:txBody>
        </p:sp>
        <p:cxnSp>
          <p:nvCxnSpPr>
            <p:cNvPr id="8" name="直接箭头连接符 7"/>
            <p:cNvCxnSpPr>
              <a:stCxn id="6" idx="2"/>
            </p:cNvCxnSpPr>
            <p:nvPr/>
          </p:nvCxnSpPr>
          <p:spPr>
            <a:xfrm>
              <a:off x="7560332" y="1412776"/>
              <a:ext cx="0" cy="798454"/>
            </a:xfrm>
            <a:prstGeom prst="straightConnector1">
              <a:avLst/>
            </a:prstGeom>
            <a:ln w="28575">
              <a:solidFill>
                <a:schemeClr val="accent6">
                  <a:lumMod val="75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476545" y="953010"/>
            <a:ext cx="5715635" cy="540060"/>
            <a:chOff x="476545" y="863000"/>
            <a:chExt cx="5715635" cy="540060"/>
          </a:xfrm>
        </p:grpSpPr>
        <p:sp>
          <p:nvSpPr>
            <p:cNvPr id="10" name="矩形 9"/>
            <p:cNvSpPr/>
            <p:nvPr/>
          </p:nvSpPr>
          <p:spPr>
            <a:xfrm>
              <a:off x="476545" y="863000"/>
              <a:ext cx="5175575" cy="54006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latin typeface="楷体" pitchFamily="49" charset="-122"/>
                  <a:ea typeface="楷体" pitchFamily="49" charset="-122"/>
                </a:rPr>
                <a:t>((i</a:t>
              </a:r>
              <a:r>
                <a:rPr lang="en-US" altLang="zh-CN" sz="2000" baseline="-25000" dirty="0">
                  <a:solidFill>
                    <a:schemeClr val="tx1"/>
                  </a:solidFill>
                  <a:latin typeface="楷体" pitchFamily="49" charset="-122"/>
                  <a:ea typeface="楷体" pitchFamily="49" charset="-122"/>
                </a:rPr>
                <a:t>1</a:t>
              </a:r>
              <a:r>
                <a:rPr lang="en-US" altLang="zh-CN" sz="2000" dirty="0">
                  <a:solidFill>
                    <a:schemeClr val="tx1"/>
                  </a:solidFill>
                  <a:latin typeface="楷体" pitchFamily="49" charset="-122"/>
                  <a:ea typeface="楷体" pitchFamily="49" charset="-122"/>
                </a:rPr>
                <a:t>×n</a:t>
              </a:r>
              <a:r>
                <a:rPr lang="en-US" altLang="zh-CN" sz="2000" baseline="-25000" dirty="0">
                  <a:solidFill>
                    <a:schemeClr val="tx1"/>
                  </a:solidFill>
                  <a:latin typeface="楷体" pitchFamily="49" charset="-122"/>
                  <a:ea typeface="楷体" pitchFamily="49" charset="-122"/>
                </a:rPr>
                <a:t>2</a:t>
              </a:r>
              <a:r>
                <a:rPr lang="en-US" altLang="zh-CN" sz="2000" dirty="0">
                  <a:solidFill>
                    <a:schemeClr val="tx1"/>
                  </a:solidFill>
                  <a:latin typeface="楷体" pitchFamily="49" charset="-122"/>
                  <a:ea typeface="楷体" pitchFamily="49" charset="-122"/>
                </a:rPr>
                <a:t>)+i</a:t>
              </a:r>
              <a:r>
                <a:rPr lang="en-US" altLang="zh-CN" sz="2000" baseline="-25000" dirty="0">
                  <a:solidFill>
                    <a:schemeClr val="tx1"/>
                  </a:solidFill>
                  <a:latin typeface="楷体" pitchFamily="49" charset="-122"/>
                  <a:ea typeface="楷体" pitchFamily="49" charset="-122"/>
                </a:rPr>
                <a:t>2</a:t>
              </a:r>
              <a:r>
                <a:rPr lang="en-US" altLang="zh-CN" sz="2000" dirty="0">
                  <a:solidFill>
                    <a:schemeClr val="tx1"/>
                  </a:solidFill>
                  <a:latin typeface="楷体" pitchFamily="49" charset="-122"/>
                  <a:ea typeface="楷体" pitchFamily="49" charset="-122"/>
                </a:rPr>
                <a:t>)×</a:t>
              </a:r>
              <a:r>
                <a:rPr lang="en-US" altLang="zh-CN" sz="2000" dirty="0" err="1">
                  <a:solidFill>
                    <a:schemeClr val="tx1"/>
                  </a:solidFill>
                  <a:latin typeface="楷体" pitchFamily="49" charset="-122"/>
                  <a:ea typeface="楷体" pitchFamily="49" charset="-122"/>
                </a:rPr>
                <a:t>w+</a:t>
              </a:r>
              <a:r>
                <a:rPr lang="en-US" altLang="zh-CN" sz="2000" dirty="0" err="1">
                  <a:solidFill>
                    <a:srgbClr val="CC0099"/>
                  </a:solidFill>
                  <a:latin typeface="楷体" pitchFamily="49" charset="-122"/>
                  <a:ea typeface="楷体" pitchFamily="49" charset="-122"/>
                </a:rPr>
                <a:t>base</a:t>
              </a:r>
              <a:r>
                <a:rPr lang="en-US" altLang="zh-CN" sz="2000" dirty="0">
                  <a:solidFill>
                    <a:srgbClr val="CC0099"/>
                  </a:solidFill>
                  <a:latin typeface="楷体" pitchFamily="49" charset="-122"/>
                  <a:ea typeface="楷体" pitchFamily="49" charset="-122"/>
                </a:rPr>
                <a:t>-(low</a:t>
              </a:r>
              <a:r>
                <a:rPr lang="en-US" altLang="zh-CN" sz="2000" baseline="-25000" dirty="0">
                  <a:solidFill>
                    <a:srgbClr val="CC0099"/>
                  </a:solidFill>
                  <a:latin typeface="楷体" pitchFamily="49" charset="-122"/>
                  <a:ea typeface="楷体" pitchFamily="49" charset="-122"/>
                </a:rPr>
                <a:t>1</a:t>
              </a:r>
              <a:r>
                <a:rPr lang="en-US" altLang="zh-CN" sz="2000" dirty="0">
                  <a:solidFill>
                    <a:srgbClr val="CC0099"/>
                  </a:solidFill>
                  <a:latin typeface="楷体" pitchFamily="49" charset="-122"/>
                  <a:ea typeface="楷体" pitchFamily="49" charset="-122"/>
                </a:rPr>
                <a:t>×n</a:t>
              </a:r>
              <a:r>
                <a:rPr lang="en-US" altLang="zh-CN" sz="2000" baseline="-25000" dirty="0">
                  <a:solidFill>
                    <a:srgbClr val="CC0099"/>
                  </a:solidFill>
                  <a:latin typeface="楷体" pitchFamily="49" charset="-122"/>
                  <a:ea typeface="楷体" pitchFamily="49" charset="-122"/>
                </a:rPr>
                <a:t>2</a:t>
              </a:r>
              <a:r>
                <a:rPr lang="en-US" altLang="zh-CN" sz="2000" dirty="0">
                  <a:solidFill>
                    <a:srgbClr val="CC0099"/>
                  </a:solidFill>
                  <a:latin typeface="楷体" pitchFamily="49" charset="-122"/>
                  <a:ea typeface="楷体" pitchFamily="49" charset="-122"/>
                </a:rPr>
                <a:t>+low</a:t>
              </a:r>
              <a:r>
                <a:rPr lang="en-US" altLang="zh-CN" sz="2000" baseline="-25000" dirty="0">
                  <a:solidFill>
                    <a:srgbClr val="CC0099"/>
                  </a:solidFill>
                  <a:latin typeface="楷体" pitchFamily="49" charset="-122"/>
                  <a:ea typeface="楷体" pitchFamily="49" charset="-122"/>
                </a:rPr>
                <a:t>2</a:t>
              </a:r>
              <a:r>
                <a:rPr lang="en-US" altLang="zh-CN" sz="2000" dirty="0">
                  <a:solidFill>
                    <a:srgbClr val="CC0099"/>
                  </a:solidFill>
                  <a:latin typeface="楷体" pitchFamily="49" charset="-122"/>
                  <a:ea typeface="楷体" pitchFamily="49" charset="-122"/>
                </a:rPr>
                <a:t>)×w</a:t>
              </a:r>
              <a:endParaRPr lang="zh-CN" altLang="en-US" sz="2000" dirty="0">
                <a:solidFill>
                  <a:srgbClr val="CC0099"/>
                </a:solidFill>
                <a:latin typeface="楷体" pitchFamily="49" charset="-122"/>
                <a:ea typeface="楷体" pitchFamily="49" charset="-122"/>
              </a:endParaRPr>
            </a:p>
          </p:txBody>
        </p:sp>
        <p:sp>
          <p:nvSpPr>
            <p:cNvPr id="11" name="右箭头 10"/>
            <p:cNvSpPr/>
            <p:nvPr/>
          </p:nvSpPr>
          <p:spPr>
            <a:xfrm flipH="1">
              <a:off x="5742130" y="1043735"/>
              <a:ext cx="450050" cy="27003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521550" y="1418751"/>
            <a:ext cx="4950550" cy="2160505"/>
            <a:chOff x="521550" y="1508760"/>
            <a:chExt cx="4950550" cy="2160505"/>
          </a:xfrm>
        </p:grpSpPr>
        <p:cxnSp>
          <p:nvCxnSpPr>
            <p:cNvPr id="14" name="直接连接符 13"/>
            <p:cNvCxnSpPr/>
            <p:nvPr/>
          </p:nvCxnSpPr>
          <p:spPr>
            <a:xfrm>
              <a:off x="521550" y="3669265"/>
              <a:ext cx="261029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291840" y="1508760"/>
              <a:ext cx="218026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20" name="直接箭头连接符 19"/>
          <p:cNvCxnSpPr/>
          <p:nvPr/>
        </p:nvCxnSpPr>
        <p:spPr>
          <a:xfrm>
            <a:off x="2456765" y="5049181"/>
            <a:ext cx="4185465" cy="0"/>
          </a:xfrm>
          <a:prstGeom prst="straightConnector1">
            <a:avLst/>
          </a:prstGeom>
          <a:ln w="19050">
            <a:solidFill>
              <a:srgbClr val="0033CC"/>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581025" y="5257800"/>
            <a:ext cx="4981084" cy="1202965"/>
            <a:chOff x="581025" y="5257800"/>
            <a:chExt cx="4981084" cy="1202965"/>
          </a:xfrm>
        </p:grpSpPr>
        <p:sp>
          <p:nvSpPr>
            <p:cNvPr id="18" name="矩形 17"/>
            <p:cNvSpPr/>
            <p:nvPr/>
          </p:nvSpPr>
          <p:spPr>
            <a:xfrm>
              <a:off x="1646675" y="5920705"/>
              <a:ext cx="3915434" cy="54006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tx1"/>
                  </a:solidFill>
                  <a:latin typeface="楷体" pitchFamily="49" charset="-122"/>
                  <a:ea typeface="楷体" pitchFamily="49" charset="-122"/>
                </a:rPr>
                <a:t>类似汇编语言中的相对寻址</a:t>
              </a:r>
              <a:endParaRPr lang="zh-CN" altLang="en-US" sz="2400" dirty="0">
                <a:solidFill>
                  <a:srgbClr val="CC0099"/>
                </a:solidFill>
                <a:latin typeface="楷体" pitchFamily="49" charset="-122"/>
                <a:ea typeface="楷体" pitchFamily="49" charset="-122"/>
              </a:endParaRPr>
            </a:p>
          </p:txBody>
        </p:sp>
        <p:sp>
          <p:nvSpPr>
            <p:cNvPr id="21" name="任意多边形 20"/>
            <p:cNvSpPr/>
            <p:nvPr/>
          </p:nvSpPr>
          <p:spPr>
            <a:xfrm>
              <a:off x="581025" y="5257800"/>
              <a:ext cx="1200150" cy="923925"/>
            </a:xfrm>
            <a:custGeom>
              <a:avLst/>
              <a:gdLst>
                <a:gd name="connsiteX0" fmla="*/ 1066800 w 1200150"/>
                <a:gd name="connsiteY0" fmla="*/ 923925 h 923925"/>
                <a:gd name="connsiteX1" fmla="*/ 0 w 1200150"/>
                <a:gd name="connsiteY1" fmla="*/ 923925 h 923925"/>
                <a:gd name="connsiteX2" fmla="*/ 0 w 1200150"/>
                <a:gd name="connsiteY2" fmla="*/ 161925 h 923925"/>
                <a:gd name="connsiteX3" fmla="*/ 1200150 w 1200150"/>
                <a:gd name="connsiteY3" fmla="*/ 161925 h 923925"/>
                <a:gd name="connsiteX4" fmla="*/ 1200150 w 1200150"/>
                <a:gd name="connsiteY4" fmla="*/ 0 h 923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0150" h="923925">
                  <a:moveTo>
                    <a:pt x="1066800" y="923925"/>
                  </a:moveTo>
                  <a:lnTo>
                    <a:pt x="0" y="923925"/>
                  </a:lnTo>
                  <a:lnTo>
                    <a:pt x="0" y="161925"/>
                  </a:lnTo>
                  <a:lnTo>
                    <a:pt x="1200150" y="161925"/>
                  </a:lnTo>
                  <a:lnTo>
                    <a:pt x="1200150" y="0"/>
                  </a:lnTo>
                </a:path>
              </a:pathLst>
            </a:cu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342519C6-1780-4957-B767-7B2DC540FF72}"/>
              </a:ext>
            </a:extLst>
          </p:cNvPr>
          <p:cNvGrpSpPr/>
          <p:nvPr/>
        </p:nvGrpSpPr>
        <p:grpSpPr>
          <a:xfrm>
            <a:off x="3446875" y="3397250"/>
            <a:ext cx="3330370" cy="1291890"/>
            <a:chOff x="3446875" y="3397250"/>
            <a:chExt cx="3330370" cy="1291890"/>
          </a:xfrm>
        </p:grpSpPr>
        <p:sp>
          <p:nvSpPr>
            <p:cNvPr id="7" name="矩形: 圆角 6">
              <a:extLst>
                <a:ext uri="{FF2B5EF4-FFF2-40B4-BE49-F238E27FC236}">
                  <a16:creationId xmlns:a16="http://schemas.microsoft.com/office/drawing/2014/main" id="{6F1ECA05-7E7A-4766-BA2B-BC77B137D628}"/>
                </a:ext>
              </a:extLst>
            </p:cNvPr>
            <p:cNvSpPr/>
            <p:nvPr/>
          </p:nvSpPr>
          <p:spPr>
            <a:xfrm>
              <a:off x="3446875" y="4284095"/>
              <a:ext cx="1665185" cy="405045"/>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左大括号 12">
              <a:extLst>
                <a:ext uri="{FF2B5EF4-FFF2-40B4-BE49-F238E27FC236}">
                  <a16:creationId xmlns:a16="http://schemas.microsoft.com/office/drawing/2014/main" id="{DC37AFDD-D240-449D-A5BC-2147472020F5}"/>
                </a:ext>
              </a:extLst>
            </p:cNvPr>
            <p:cNvSpPr/>
            <p:nvPr/>
          </p:nvSpPr>
          <p:spPr>
            <a:xfrm>
              <a:off x="6597225" y="3397250"/>
              <a:ext cx="180020" cy="495012"/>
            </a:xfrm>
            <a:prstGeom prst="leftBrace">
              <a:avLst>
                <a:gd name="adj1" fmla="val 2949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任意多边形: 形状 15">
              <a:extLst>
                <a:ext uri="{FF2B5EF4-FFF2-40B4-BE49-F238E27FC236}">
                  <a16:creationId xmlns:a16="http://schemas.microsoft.com/office/drawing/2014/main" id="{163BFECA-2DF4-4D87-BD8E-814EAE4CC536}"/>
                </a:ext>
              </a:extLst>
            </p:cNvPr>
            <p:cNvSpPr/>
            <p:nvPr/>
          </p:nvSpPr>
          <p:spPr>
            <a:xfrm>
              <a:off x="4229100" y="3638550"/>
              <a:ext cx="2298700" cy="641350"/>
            </a:xfrm>
            <a:custGeom>
              <a:avLst/>
              <a:gdLst>
                <a:gd name="connsiteX0" fmla="*/ 0 w 2298700"/>
                <a:gd name="connsiteY0" fmla="*/ 641350 h 641350"/>
                <a:gd name="connsiteX1" fmla="*/ 0 w 2298700"/>
                <a:gd name="connsiteY1" fmla="*/ 0 h 641350"/>
                <a:gd name="connsiteX2" fmla="*/ 2298700 w 2298700"/>
                <a:gd name="connsiteY2" fmla="*/ 0 h 641350"/>
              </a:gdLst>
              <a:ahLst/>
              <a:cxnLst>
                <a:cxn ang="0">
                  <a:pos x="connsiteX0" y="connsiteY0"/>
                </a:cxn>
                <a:cxn ang="0">
                  <a:pos x="connsiteX1" y="connsiteY1"/>
                </a:cxn>
                <a:cxn ang="0">
                  <a:pos x="connsiteX2" y="connsiteY2"/>
                </a:cxn>
              </a:cxnLst>
              <a:rect l="l" t="t" r="r" b="b"/>
              <a:pathLst>
                <a:path w="2298700" h="641350">
                  <a:moveTo>
                    <a:pt x="0" y="641350"/>
                  </a:moveTo>
                  <a:lnTo>
                    <a:pt x="0" y="0"/>
                  </a:lnTo>
                  <a:lnTo>
                    <a:pt x="2298700" y="0"/>
                  </a:lnTo>
                </a:path>
              </a:pathLst>
            </a:custGeom>
            <a:noFill/>
            <a:ln w="12700">
              <a:headEnd type="triangle" w="sm"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lide(fromTop)">
                                      <p:cBhvr>
                                        <p:cTn id="12" dur="500"/>
                                        <p:tgtEl>
                                          <p:spTgt spid="9"/>
                                        </p:tgtEl>
                                      </p:cBhvr>
                                    </p:animEffect>
                                  </p:childTnLst>
                                </p:cTn>
                              </p:par>
                              <p:par>
                                <p:cTn id="13" presetID="12" presetClass="entr" presetSubtype="2"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slide(fromRight)">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slide(fromLeft)">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blinds(horizontal)">
                                      <p:cBhvr>
                                        <p:cTn id="30" dur="500"/>
                                        <p:tgtEl>
                                          <p:spTgt spid="22"/>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8"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slide(fromLeft)">
                                      <p:cBhvr>
                                        <p:cTn id="3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778098"/>
          </a:xfrm>
        </p:spPr>
        <p:txBody>
          <a:bodyPr/>
          <a:lstStyle/>
          <a:p>
            <a:r>
              <a:rPr lang="en-US" altLang="zh-CN" dirty="0"/>
              <a:t>S</a:t>
            </a:r>
            <a:r>
              <a:rPr lang="zh-CN" altLang="en-US" dirty="0"/>
              <a:t>属性定义的翻译方案</a:t>
            </a:r>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35</a:t>
            </a:fld>
            <a:endParaRPr lang="zh-CN" altLang="en-US"/>
          </a:p>
        </p:txBody>
      </p:sp>
      <p:sp>
        <p:nvSpPr>
          <p:cNvPr id="6" name="内容占位符 2"/>
          <p:cNvSpPr txBox="1">
            <a:spLocks/>
          </p:cNvSpPr>
          <p:nvPr/>
        </p:nvSpPr>
        <p:spPr>
          <a:xfrm>
            <a:off x="323528" y="692696"/>
            <a:ext cx="8496944" cy="5904656"/>
          </a:xfrm>
          <a:prstGeom prst="rect">
            <a:avLst/>
          </a:prstGeom>
          <a:solidFill>
            <a:schemeClr val="accent3">
              <a:lumMod val="40000"/>
              <a:lumOff val="60000"/>
            </a:schemeClr>
          </a:solidFill>
        </p:spPr>
        <p:txBody>
          <a:bodyPr vert="horz" lIns="91440" tIns="45720" rIns="91440" bIns="45720" rtlCol="0">
            <a:noAutofit/>
          </a:bodyPr>
          <a:lstStyle/>
          <a:p>
            <a:pPr marL="342900" marR="0" lvl="0" indent="-342900" algn="l" defTabSz="914400" rtl="0" eaLnBrk="1" fontAlgn="auto" latinLnBrk="0" hangingPunct="1">
              <a:lnSpc>
                <a:spcPct val="110000"/>
              </a:lnSpc>
              <a:spcBef>
                <a:spcPts val="600"/>
              </a:spcBef>
              <a:spcAft>
                <a:spcPts val="600"/>
              </a:spcAft>
              <a:buClr>
                <a:srgbClr val="0033CC"/>
              </a:buClr>
              <a:buSzPct val="50000"/>
              <a:buFont typeface="Wingdings" pitchFamily="2" charset="2"/>
              <a:buNone/>
              <a:tabLst/>
              <a:defRPr/>
            </a:pPr>
            <a:r>
              <a:rPr kumimoji="0" lang="en-US" altLang="zh-CN" sz="2400" b="0" i="0" u="none" strike="noStrike" kern="1200" cap="none" spc="0" normalizeH="0" baseline="0" noProof="0" dirty="0">
                <a:ln>
                  <a:noFill/>
                </a:ln>
                <a:solidFill>
                  <a:srgbClr val="C00000"/>
                </a:solidFill>
                <a:effectLst/>
                <a:uLnTx/>
                <a:uFillTx/>
                <a:latin typeface="楷体" pitchFamily="49" charset="-122"/>
                <a:ea typeface="楷体" pitchFamily="49" charset="-122"/>
                <a:cs typeface="+mn-cs"/>
              </a:rPr>
              <a:t>(1)S</a:t>
            </a:r>
            <a:r>
              <a:rPr kumimoji="0" lang="zh-CN" altLang="en-US" sz="2400" b="0" i="0" u="none" strike="noStrike" kern="1200" cap="none" spc="0" normalizeH="0" baseline="0" noProof="0" dirty="0">
                <a:ln>
                  <a:noFill/>
                </a:ln>
                <a:solidFill>
                  <a:srgbClr val="C00000"/>
                </a:solidFill>
                <a:effectLst/>
                <a:uLnTx/>
                <a:uFillTx/>
                <a:latin typeface="Comic Sans MS" pitchFamily="66" charset="0"/>
                <a:ea typeface="楷体" pitchFamily="49" charset="-122"/>
                <a:cs typeface="+mn-cs"/>
              </a:rPr>
              <a:t>→</a:t>
            </a:r>
            <a:r>
              <a:rPr kumimoji="0" lang="en-US" altLang="zh-CN" sz="2400" b="0" i="0" u="none" strike="noStrike" kern="1200" cap="none" spc="0" normalizeH="0" baseline="0" noProof="0" dirty="0">
                <a:ln>
                  <a:noFill/>
                </a:ln>
                <a:solidFill>
                  <a:srgbClr val="C00000"/>
                </a:solidFill>
                <a:effectLst/>
                <a:uLnTx/>
                <a:uFillTx/>
                <a:latin typeface="楷体" pitchFamily="49" charset="-122"/>
                <a:ea typeface="楷体" pitchFamily="49" charset="-122"/>
                <a:cs typeface="+mn-cs"/>
              </a:rPr>
              <a:t>L:=E</a:t>
            </a:r>
          </a:p>
          <a:p>
            <a:pPr marL="342900" marR="0" lvl="0" indent="-342900" algn="l" defTabSz="914400" rtl="0" eaLnBrk="1" fontAlgn="auto" latinLnBrk="0" hangingPunct="1">
              <a:lnSpc>
                <a:spcPct val="110000"/>
              </a:lnSpc>
              <a:spcBef>
                <a:spcPts val="600"/>
              </a:spcBef>
              <a:spcAft>
                <a:spcPts val="0"/>
              </a:spcAft>
              <a:buClr>
                <a:srgbClr val="0033CC"/>
              </a:buClr>
              <a:buSzPct val="50000"/>
              <a:buFont typeface="Wingdings" pitchFamily="2" charset="2"/>
              <a:buNone/>
              <a:tabLst/>
              <a:defRPr/>
            </a:pP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{if(</a:t>
            </a:r>
            <a:r>
              <a:rPr kumimoji="0" lang="en-US" altLang="zh-CN" sz="2400" b="0" i="0" u="none" strike="noStrike" kern="1200" cap="none" spc="0" normalizeH="0" baseline="0" noProof="0" dirty="0" err="1">
                <a:ln>
                  <a:noFill/>
                </a:ln>
                <a:solidFill>
                  <a:srgbClr val="0033CC"/>
                </a:solidFill>
                <a:effectLst/>
                <a:uLnTx/>
                <a:uFillTx/>
                <a:latin typeface="楷体" pitchFamily="49" charset="-122"/>
                <a:ea typeface="楷体" pitchFamily="49" charset="-122"/>
                <a:cs typeface="+mn-cs"/>
              </a:rPr>
              <a:t>L.offset</a:t>
            </a: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==null) emit(</a:t>
            </a:r>
            <a:r>
              <a:rPr kumimoji="0" lang="en-US" altLang="zh-CN" sz="2400" b="0" i="0" u="none" strike="noStrike" kern="1200" cap="none" spc="0" normalizeH="0" baseline="0" noProof="0" dirty="0" err="1">
                <a:ln>
                  <a:noFill/>
                </a:ln>
                <a:solidFill>
                  <a:srgbClr val="0033CC"/>
                </a:solidFill>
                <a:effectLst/>
                <a:uLnTx/>
                <a:uFillTx/>
                <a:latin typeface="楷体" pitchFamily="49" charset="-122"/>
                <a:ea typeface="楷体" pitchFamily="49" charset="-122"/>
                <a:cs typeface="+mn-cs"/>
              </a:rPr>
              <a:t>L.place</a:t>
            </a:r>
            <a:r>
              <a:rPr kumimoji="0" lang="en-US" altLang="zh-CN" sz="2400" b="0" i="0" u="none" strike="noStrike" kern="1200" cap="none" spc="0" normalizeH="0" baseline="0" noProof="0" dirty="0">
                <a:ln>
                  <a:noFill/>
                </a:ln>
                <a:solidFill>
                  <a:srgbClr val="0033CC"/>
                </a:solidFill>
                <a:effectLst/>
                <a:uLnTx/>
                <a:uFillTx/>
                <a:latin typeface="Comic Sans MS" pitchFamily="66" charset="0"/>
                <a:ea typeface="楷体" pitchFamily="49" charset="-122"/>
                <a:cs typeface="+mn-cs"/>
              </a:rPr>
              <a:t>’</a:t>
            </a: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a:t>
            </a:r>
            <a:r>
              <a:rPr kumimoji="0" lang="en-US" altLang="zh-CN" sz="2400" b="0" i="0" u="none" strike="noStrike" kern="1200" cap="none" spc="0" normalizeH="0" baseline="0" noProof="0" dirty="0">
                <a:ln>
                  <a:noFill/>
                </a:ln>
                <a:solidFill>
                  <a:srgbClr val="0033CC"/>
                </a:solidFill>
                <a:effectLst/>
                <a:uLnTx/>
                <a:uFillTx/>
                <a:latin typeface="Comic Sans MS" pitchFamily="66" charset="0"/>
                <a:ea typeface="楷体" pitchFamily="49" charset="-122"/>
                <a:cs typeface="+mn-cs"/>
              </a:rPr>
              <a:t>’</a:t>
            </a:r>
            <a:r>
              <a:rPr kumimoji="0" lang="en-US" altLang="zh-CN" sz="2400" b="0" i="0" u="none" strike="noStrike" kern="1200" cap="none" spc="0" normalizeH="0" baseline="0" noProof="0" dirty="0" err="1">
                <a:ln>
                  <a:noFill/>
                </a:ln>
                <a:solidFill>
                  <a:srgbClr val="0033CC"/>
                </a:solidFill>
                <a:effectLst/>
                <a:uLnTx/>
                <a:uFillTx/>
                <a:latin typeface="楷体" pitchFamily="49" charset="-122"/>
                <a:ea typeface="楷体" pitchFamily="49" charset="-122"/>
                <a:cs typeface="+mn-cs"/>
              </a:rPr>
              <a:t>E.place</a:t>
            </a: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a:t>
            </a:r>
          </a:p>
          <a:p>
            <a:pPr marL="342900" marR="0" lvl="0" indent="-342900" algn="l" defTabSz="914400" rtl="0" eaLnBrk="1" fontAlgn="auto" latinLnBrk="0" hangingPunct="1">
              <a:lnSpc>
                <a:spcPct val="110000"/>
              </a:lnSpc>
              <a:spcBef>
                <a:spcPts val="600"/>
              </a:spcBef>
              <a:spcAft>
                <a:spcPts val="1200"/>
              </a:spcAft>
              <a:buClr>
                <a:srgbClr val="0033CC"/>
              </a:buClr>
              <a:buSzPct val="50000"/>
              <a:buFont typeface="Wingdings" pitchFamily="2" charset="2"/>
              <a:buNone/>
              <a:tabLst/>
              <a:defRPr/>
            </a:pP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  else emit(</a:t>
            </a:r>
            <a:r>
              <a:rPr kumimoji="0" lang="en-US" altLang="zh-CN" sz="2400" b="0" i="0" u="none" strike="noStrike" kern="1200" cap="none" spc="0" normalizeH="0" baseline="0" noProof="0" dirty="0" err="1">
                <a:ln>
                  <a:noFill/>
                </a:ln>
                <a:solidFill>
                  <a:srgbClr val="0033CC"/>
                </a:solidFill>
                <a:effectLst/>
                <a:uLnTx/>
                <a:uFillTx/>
                <a:latin typeface="楷体" pitchFamily="49" charset="-122"/>
                <a:ea typeface="楷体" pitchFamily="49" charset="-122"/>
                <a:cs typeface="+mn-cs"/>
              </a:rPr>
              <a:t>L.place</a:t>
            </a:r>
            <a:r>
              <a:rPr kumimoji="0" lang="en-US" altLang="zh-CN" sz="2400" b="0" i="0" u="none" strike="noStrike" kern="1200" cap="none" spc="0" normalizeH="0" baseline="0" noProof="0" dirty="0">
                <a:ln>
                  <a:noFill/>
                </a:ln>
                <a:solidFill>
                  <a:srgbClr val="0033CC"/>
                </a:solidFill>
                <a:effectLst/>
                <a:uLnTx/>
                <a:uFillTx/>
                <a:latin typeface="Comic Sans MS" pitchFamily="66" charset="0"/>
                <a:ea typeface="楷体" pitchFamily="49" charset="-122"/>
                <a:cs typeface="+mn-cs"/>
              </a:rPr>
              <a:t>’</a:t>
            </a: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a:t>
            </a:r>
            <a:r>
              <a:rPr kumimoji="0" lang="en-US" altLang="zh-CN" sz="2400" b="0" i="0" u="none" strike="noStrike" kern="1200" cap="none" spc="0" normalizeH="0" baseline="0" noProof="0" dirty="0">
                <a:ln>
                  <a:noFill/>
                </a:ln>
                <a:solidFill>
                  <a:srgbClr val="0033CC"/>
                </a:solidFill>
                <a:effectLst/>
                <a:uLnTx/>
                <a:uFillTx/>
                <a:latin typeface="Comic Sans MS" pitchFamily="66" charset="0"/>
                <a:ea typeface="楷体" pitchFamily="49" charset="-122"/>
                <a:cs typeface="+mn-cs"/>
              </a:rPr>
              <a:t>’</a:t>
            </a:r>
            <a:r>
              <a:rPr kumimoji="0" lang="en-US" altLang="zh-CN" sz="2400" b="0" i="0" u="none" strike="noStrike" kern="1200" cap="none" spc="0" normalizeH="0" baseline="0" noProof="0" dirty="0" err="1">
                <a:ln>
                  <a:noFill/>
                </a:ln>
                <a:solidFill>
                  <a:srgbClr val="0033CC"/>
                </a:solidFill>
                <a:effectLst/>
                <a:uLnTx/>
                <a:uFillTx/>
                <a:latin typeface="楷体" pitchFamily="49" charset="-122"/>
                <a:ea typeface="楷体" pitchFamily="49" charset="-122"/>
                <a:cs typeface="+mn-cs"/>
              </a:rPr>
              <a:t>L.offset</a:t>
            </a:r>
            <a:r>
              <a:rPr kumimoji="0" lang="en-US" altLang="zh-CN" sz="2400" b="0" i="0" u="none" strike="noStrike" kern="1200" cap="none" spc="0" normalizeH="0" baseline="0" noProof="0" dirty="0">
                <a:ln>
                  <a:noFill/>
                </a:ln>
                <a:solidFill>
                  <a:srgbClr val="0033CC"/>
                </a:solidFill>
                <a:effectLst/>
                <a:uLnTx/>
                <a:uFillTx/>
                <a:latin typeface="Comic Sans MS" pitchFamily="66" charset="0"/>
                <a:ea typeface="楷体" pitchFamily="49" charset="-122"/>
                <a:cs typeface="+mn-cs"/>
              </a:rPr>
              <a:t>’</a:t>
            </a: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a:t>
            </a:r>
            <a:r>
              <a:rPr kumimoji="0" lang="en-US" altLang="zh-CN" sz="2400" b="0" i="0" u="none" strike="noStrike" kern="1200" cap="none" spc="0" normalizeH="0" baseline="0" noProof="0" dirty="0">
                <a:ln>
                  <a:noFill/>
                </a:ln>
                <a:solidFill>
                  <a:srgbClr val="0033CC"/>
                </a:solidFill>
                <a:effectLst/>
                <a:uLnTx/>
                <a:uFillTx/>
                <a:latin typeface="Comic Sans MS" pitchFamily="66" charset="0"/>
                <a:ea typeface="楷体" pitchFamily="49" charset="-122"/>
                <a:cs typeface="+mn-cs"/>
              </a:rPr>
              <a:t>’’</a:t>
            </a: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a:t>
            </a:r>
            <a:r>
              <a:rPr kumimoji="0" lang="en-US" altLang="zh-CN" sz="2400" b="0" i="0" u="none" strike="noStrike" kern="1200" cap="none" spc="0" normalizeH="0" baseline="0" noProof="0" dirty="0">
                <a:ln>
                  <a:noFill/>
                </a:ln>
                <a:solidFill>
                  <a:srgbClr val="0033CC"/>
                </a:solidFill>
                <a:effectLst/>
                <a:uLnTx/>
                <a:uFillTx/>
                <a:latin typeface="Comic Sans MS" pitchFamily="66" charset="0"/>
                <a:ea typeface="楷体" pitchFamily="49" charset="-122"/>
                <a:cs typeface="+mn-cs"/>
              </a:rPr>
              <a:t>’</a:t>
            </a:r>
            <a:r>
              <a:rPr kumimoji="0" lang="en-US" altLang="zh-CN" sz="2400" b="0" i="0" u="none" strike="noStrike" kern="1200" cap="none" spc="0" normalizeH="0" baseline="0" noProof="0" dirty="0" err="1">
                <a:ln>
                  <a:noFill/>
                </a:ln>
                <a:solidFill>
                  <a:srgbClr val="0033CC"/>
                </a:solidFill>
                <a:effectLst/>
                <a:uLnTx/>
                <a:uFillTx/>
                <a:latin typeface="楷体" pitchFamily="49" charset="-122"/>
                <a:ea typeface="楷体" pitchFamily="49" charset="-122"/>
                <a:cs typeface="+mn-cs"/>
              </a:rPr>
              <a:t>E.place</a:t>
            </a: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a:t>
            </a:r>
          </a:p>
          <a:p>
            <a:pPr marL="342900" marR="0" lvl="0" indent="-342900" algn="l" defTabSz="914400" rtl="0" eaLnBrk="1" fontAlgn="auto" latinLnBrk="0" hangingPunct="1">
              <a:lnSpc>
                <a:spcPct val="110000"/>
              </a:lnSpc>
              <a:spcBef>
                <a:spcPts val="600"/>
              </a:spcBef>
              <a:spcAft>
                <a:spcPts val="600"/>
              </a:spcAft>
              <a:buClr>
                <a:srgbClr val="0033CC"/>
              </a:buClr>
              <a:buSzPct val="50000"/>
              <a:buFont typeface="Wingdings" pitchFamily="2" charset="2"/>
              <a:buNone/>
              <a:tabLst/>
              <a:defRPr/>
            </a:pPr>
            <a:r>
              <a:rPr kumimoji="0" lang="en-US" altLang="zh-CN" sz="2400" b="0" i="0" u="none" strike="noStrike" kern="1200" cap="none" spc="0" normalizeH="0" baseline="0" noProof="0" dirty="0">
                <a:ln>
                  <a:noFill/>
                </a:ln>
                <a:solidFill>
                  <a:srgbClr val="C00000"/>
                </a:solidFill>
                <a:effectLst/>
                <a:uLnTx/>
                <a:uFillTx/>
                <a:latin typeface="楷体" pitchFamily="49" charset="-122"/>
                <a:ea typeface="楷体" pitchFamily="49" charset="-122"/>
                <a:cs typeface="+mn-cs"/>
              </a:rPr>
              <a:t>(2)E</a:t>
            </a:r>
            <a:r>
              <a:rPr kumimoji="0" lang="zh-CN" altLang="en-US" sz="2400" b="0" i="0" u="none" strike="noStrike" kern="1200" cap="none" spc="0" normalizeH="0" baseline="0" noProof="0" dirty="0">
                <a:ln>
                  <a:noFill/>
                </a:ln>
                <a:solidFill>
                  <a:srgbClr val="C00000"/>
                </a:solidFill>
                <a:effectLst/>
                <a:uLnTx/>
                <a:uFillTx/>
                <a:latin typeface="Comic Sans MS" pitchFamily="66" charset="0"/>
                <a:ea typeface="楷体" pitchFamily="49" charset="-122"/>
                <a:cs typeface="+mn-cs"/>
              </a:rPr>
              <a:t>→</a:t>
            </a:r>
            <a:r>
              <a:rPr kumimoji="0" lang="en-US" altLang="zh-CN" sz="2400" b="0" i="0" u="none" strike="noStrike" kern="1200" cap="none" spc="0" normalizeH="0" baseline="0" noProof="0" dirty="0">
                <a:ln>
                  <a:noFill/>
                </a:ln>
                <a:solidFill>
                  <a:srgbClr val="C00000"/>
                </a:solidFill>
                <a:effectLst/>
                <a:uLnTx/>
                <a:uFillTx/>
                <a:latin typeface="楷体" pitchFamily="49" charset="-122"/>
                <a:ea typeface="楷体" pitchFamily="49" charset="-122"/>
                <a:cs typeface="+mn-cs"/>
              </a:rPr>
              <a:t>E</a:t>
            </a:r>
            <a:r>
              <a:rPr kumimoji="0" lang="en-US" altLang="zh-CN" sz="2400" b="0" i="0" u="none" strike="noStrike" kern="1200" cap="none" spc="0" normalizeH="0" baseline="-25000" noProof="0" dirty="0">
                <a:ln>
                  <a:noFill/>
                </a:ln>
                <a:solidFill>
                  <a:srgbClr val="C00000"/>
                </a:solidFill>
                <a:effectLst/>
                <a:uLnTx/>
                <a:uFillTx/>
                <a:latin typeface="楷体" pitchFamily="49" charset="-122"/>
                <a:ea typeface="楷体" pitchFamily="49" charset="-122"/>
                <a:cs typeface="+mn-cs"/>
              </a:rPr>
              <a:t>1</a:t>
            </a:r>
            <a:r>
              <a:rPr kumimoji="0" lang="en-US" altLang="zh-CN" sz="2400" b="0" i="0" u="none" strike="noStrike" kern="1200" cap="none" spc="0" normalizeH="0" baseline="0" noProof="0" dirty="0">
                <a:ln>
                  <a:noFill/>
                </a:ln>
                <a:solidFill>
                  <a:srgbClr val="C00000"/>
                </a:solidFill>
                <a:effectLst/>
                <a:uLnTx/>
                <a:uFillTx/>
                <a:latin typeface="楷体" pitchFamily="49" charset="-122"/>
                <a:ea typeface="楷体" pitchFamily="49" charset="-122"/>
                <a:cs typeface="+mn-cs"/>
              </a:rPr>
              <a:t>+E</a:t>
            </a:r>
            <a:r>
              <a:rPr kumimoji="0" lang="en-US" altLang="zh-CN" sz="2400" b="0" i="0" u="none" strike="noStrike" kern="1200" cap="none" spc="0" normalizeH="0" baseline="-25000" noProof="0" dirty="0">
                <a:ln>
                  <a:noFill/>
                </a:ln>
                <a:solidFill>
                  <a:srgbClr val="C00000"/>
                </a:solidFill>
                <a:effectLst/>
                <a:uLnTx/>
                <a:uFillTx/>
                <a:latin typeface="楷体" pitchFamily="49" charset="-122"/>
                <a:ea typeface="楷体" pitchFamily="49" charset="-122"/>
                <a:cs typeface="+mn-cs"/>
              </a:rPr>
              <a:t>2</a:t>
            </a:r>
          </a:p>
          <a:p>
            <a:pPr marL="342900" marR="0" lvl="0" indent="-342900" algn="l" defTabSz="914400" rtl="0" eaLnBrk="1" fontAlgn="auto" latinLnBrk="0" hangingPunct="1">
              <a:lnSpc>
                <a:spcPct val="110000"/>
              </a:lnSpc>
              <a:spcBef>
                <a:spcPts val="600"/>
              </a:spcBef>
              <a:spcAft>
                <a:spcPts val="0"/>
              </a:spcAft>
              <a:buClr>
                <a:srgbClr val="0033CC"/>
              </a:buClr>
              <a:buSzPct val="50000"/>
              <a:buFont typeface="Wingdings" pitchFamily="2" charset="2"/>
              <a:buNone/>
              <a:tabLst/>
              <a:defRPr/>
            </a:pP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a:t>
            </a:r>
            <a:r>
              <a:rPr kumimoji="0" lang="en-US" altLang="zh-CN" sz="2400" b="0" i="0" u="none" strike="noStrike" kern="1200" cap="none" spc="0" normalizeH="0" baseline="0" noProof="0" dirty="0" err="1">
                <a:ln>
                  <a:noFill/>
                </a:ln>
                <a:solidFill>
                  <a:srgbClr val="0033CC"/>
                </a:solidFill>
                <a:effectLst/>
                <a:uLnTx/>
                <a:uFillTx/>
                <a:latin typeface="楷体" pitchFamily="49" charset="-122"/>
                <a:ea typeface="楷体" pitchFamily="49" charset="-122"/>
                <a:cs typeface="+mn-cs"/>
              </a:rPr>
              <a:t>E.place</a:t>
            </a: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a:t>
            </a:r>
            <a:r>
              <a:rPr kumimoji="0" lang="en-US" altLang="zh-CN" sz="2400" b="0" i="0" u="none" strike="noStrike" kern="1200" cap="none" spc="0" normalizeH="0" baseline="0" noProof="0" dirty="0" err="1">
                <a:ln>
                  <a:noFill/>
                </a:ln>
                <a:solidFill>
                  <a:srgbClr val="0033CC"/>
                </a:solidFill>
                <a:effectLst/>
                <a:uLnTx/>
                <a:uFillTx/>
                <a:latin typeface="楷体" pitchFamily="49" charset="-122"/>
                <a:ea typeface="楷体" pitchFamily="49" charset="-122"/>
                <a:cs typeface="+mn-cs"/>
              </a:rPr>
              <a:t>newtemp</a:t>
            </a: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a:t>
            </a:r>
          </a:p>
          <a:p>
            <a:pPr marL="342900" marR="0" lvl="0" indent="-342900" algn="l" defTabSz="914400" rtl="0" eaLnBrk="1" fontAlgn="auto" latinLnBrk="0" hangingPunct="1">
              <a:lnSpc>
                <a:spcPct val="110000"/>
              </a:lnSpc>
              <a:spcBef>
                <a:spcPts val="600"/>
              </a:spcBef>
              <a:spcAft>
                <a:spcPts val="1200"/>
              </a:spcAft>
              <a:buClr>
                <a:srgbClr val="0033CC"/>
              </a:buClr>
              <a:buSzPct val="50000"/>
              <a:buFont typeface="Wingdings" pitchFamily="2" charset="2"/>
              <a:buNone/>
              <a:tabLst/>
              <a:defRPr/>
            </a:pP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 emit(</a:t>
            </a:r>
            <a:r>
              <a:rPr kumimoji="0" lang="en-US" altLang="zh-CN" sz="2400" b="0" i="0" u="none" strike="noStrike" kern="1200" cap="none" spc="0" normalizeH="0" baseline="0" noProof="0" dirty="0" err="1">
                <a:ln>
                  <a:noFill/>
                </a:ln>
                <a:solidFill>
                  <a:srgbClr val="0033CC"/>
                </a:solidFill>
                <a:effectLst/>
                <a:uLnTx/>
                <a:uFillTx/>
                <a:latin typeface="楷体" pitchFamily="49" charset="-122"/>
                <a:ea typeface="楷体" pitchFamily="49" charset="-122"/>
                <a:cs typeface="+mn-cs"/>
              </a:rPr>
              <a:t>E.place</a:t>
            </a:r>
            <a:r>
              <a:rPr kumimoji="0" lang="en-US" altLang="zh-CN" sz="2400" b="0" i="0" u="none" strike="noStrike" kern="1200" cap="none" spc="0" normalizeH="0" baseline="0" noProof="0" dirty="0">
                <a:ln>
                  <a:noFill/>
                </a:ln>
                <a:solidFill>
                  <a:srgbClr val="0033CC"/>
                </a:solidFill>
                <a:effectLst/>
                <a:uLnTx/>
                <a:uFillTx/>
                <a:latin typeface="Comic Sans MS" pitchFamily="66" charset="0"/>
                <a:ea typeface="楷体" pitchFamily="49" charset="-122"/>
                <a:cs typeface="+mn-cs"/>
              </a:rPr>
              <a:t>’</a:t>
            </a: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a:t>
            </a:r>
            <a:r>
              <a:rPr kumimoji="0" lang="en-US" altLang="zh-CN" sz="2400" b="0" i="0" u="none" strike="noStrike" kern="1200" cap="none" spc="0" normalizeH="0" baseline="0" noProof="0" dirty="0">
                <a:ln>
                  <a:noFill/>
                </a:ln>
                <a:solidFill>
                  <a:srgbClr val="0033CC"/>
                </a:solidFill>
                <a:effectLst/>
                <a:uLnTx/>
                <a:uFillTx/>
                <a:latin typeface="Comic Sans MS" pitchFamily="66" charset="0"/>
                <a:ea typeface="楷体" pitchFamily="49" charset="-122"/>
                <a:cs typeface="+mn-cs"/>
              </a:rPr>
              <a:t>’</a:t>
            </a: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E</a:t>
            </a:r>
            <a:r>
              <a:rPr kumimoji="0" lang="en-US" altLang="zh-CN" sz="2400" b="0" i="0" u="none" strike="noStrike" kern="1200" cap="none" spc="0" normalizeH="0" baseline="-25000" noProof="0" dirty="0">
                <a:ln>
                  <a:noFill/>
                </a:ln>
                <a:solidFill>
                  <a:srgbClr val="0033CC"/>
                </a:solidFill>
                <a:effectLst/>
                <a:uLnTx/>
                <a:uFillTx/>
                <a:latin typeface="楷体" pitchFamily="49" charset="-122"/>
                <a:ea typeface="楷体" pitchFamily="49" charset="-122"/>
                <a:cs typeface="+mn-cs"/>
              </a:rPr>
              <a:t>1</a:t>
            </a: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.place</a:t>
            </a:r>
            <a:r>
              <a:rPr kumimoji="0" lang="en-US" altLang="zh-CN" sz="2400" b="0" i="0" u="none" strike="noStrike" kern="1200" cap="none" spc="0" normalizeH="0" baseline="0" noProof="0" dirty="0">
                <a:ln>
                  <a:noFill/>
                </a:ln>
                <a:solidFill>
                  <a:srgbClr val="0033CC"/>
                </a:solidFill>
                <a:effectLst/>
                <a:uLnTx/>
                <a:uFillTx/>
                <a:latin typeface="Comic Sans MS" pitchFamily="66" charset="0"/>
                <a:ea typeface="楷体" pitchFamily="49" charset="-122"/>
                <a:cs typeface="+mn-cs"/>
              </a:rPr>
              <a:t>’+’</a:t>
            </a: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E</a:t>
            </a:r>
            <a:r>
              <a:rPr kumimoji="0" lang="en-US" altLang="zh-CN" sz="2400" b="0" i="0" u="none" strike="noStrike" kern="1200" cap="none" spc="0" normalizeH="0" baseline="-25000" noProof="0" dirty="0">
                <a:ln>
                  <a:noFill/>
                </a:ln>
                <a:solidFill>
                  <a:srgbClr val="0033CC"/>
                </a:solidFill>
                <a:effectLst/>
                <a:uLnTx/>
                <a:uFillTx/>
                <a:latin typeface="楷体" pitchFamily="49" charset="-122"/>
                <a:ea typeface="楷体" pitchFamily="49" charset="-122"/>
                <a:cs typeface="+mn-cs"/>
              </a:rPr>
              <a:t>2</a:t>
            </a: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.place)}</a:t>
            </a:r>
          </a:p>
          <a:p>
            <a:pPr marL="342900" marR="0" lvl="0" indent="-342900" algn="l" defTabSz="914400" rtl="0" eaLnBrk="1" fontAlgn="auto" latinLnBrk="0" hangingPunct="1">
              <a:lnSpc>
                <a:spcPct val="110000"/>
              </a:lnSpc>
              <a:spcBef>
                <a:spcPts val="600"/>
              </a:spcBef>
              <a:spcAft>
                <a:spcPts val="1200"/>
              </a:spcAft>
              <a:buClr>
                <a:srgbClr val="0033CC"/>
              </a:buClr>
              <a:buSzPct val="50000"/>
              <a:buFont typeface="Wingdings" pitchFamily="2" charset="2"/>
              <a:buNone/>
              <a:tabLst/>
              <a:defRPr/>
            </a:pPr>
            <a:r>
              <a:rPr kumimoji="0" lang="en-US" altLang="zh-CN" sz="2400" b="0" i="0" u="none" strike="noStrike" kern="1200" cap="none" spc="0" normalizeH="0" baseline="0" noProof="0" dirty="0">
                <a:ln>
                  <a:noFill/>
                </a:ln>
                <a:solidFill>
                  <a:srgbClr val="C00000"/>
                </a:solidFill>
                <a:effectLst/>
                <a:uLnTx/>
                <a:uFillTx/>
                <a:latin typeface="楷体" pitchFamily="49" charset="-122"/>
                <a:ea typeface="楷体" pitchFamily="49" charset="-122"/>
                <a:cs typeface="+mn-cs"/>
              </a:rPr>
              <a:t>(3)E</a:t>
            </a:r>
            <a:r>
              <a:rPr kumimoji="0" lang="zh-CN" altLang="en-US" sz="2400" b="0" i="0" u="none" strike="noStrike" kern="1200" cap="none" spc="0" normalizeH="0" baseline="0" noProof="0" dirty="0">
                <a:ln>
                  <a:noFill/>
                </a:ln>
                <a:solidFill>
                  <a:srgbClr val="C00000"/>
                </a:solidFill>
                <a:effectLst/>
                <a:uLnTx/>
                <a:uFillTx/>
                <a:latin typeface="Comic Sans MS" pitchFamily="66" charset="0"/>
                <a:ea typeface="楷体" pitchFamily="49" charset="-122"/>
                <a:cs typeface="+mn-cs"/>
              </a:rPr>
              <a:t>→</a:t>
            </a:r>
            <a:r>
              <a:rPr kumimoji="0" lang="en-US" altLang="zh-CN" sz="2400" b="0" i="0" u="none" strike="noStrike" kern="1200" cap="none" spc="0" normalizeH="0" baseline="0" noProof="0" dirty="0">
                <a:ln>
                  <a:noFill/>
                </a:ln>
                <a:solidFill>
                  <a:srgbClr val="C00000"/>
                </a:solidFill>
                <a:effectLst/>
                <a:uLnTx/>
                <a:uFillTx/>
                <a:latin typeface="楷体" pitchFamily="49" charset="-122"/>
                <a:ea typeface="楷体" pitchFamily="49" charset="-122"/>
                <a:cs typeface="+mn-cs"/>
              </a:rPr>
              <a:t>(E</a:t>
            </a:r>
            <a:r>
              <a:rPr kumimoji="0" lang="en-US" altLang="zh-CN" sz="2400" b="0" i="0" u="none" strike="noStrike" kern="1200" cap="none" spc="0" normalizeH="0" baseline="-25000" noProof="0" dirty="0">
                <a:ln>
                  <a:noFill/>
                </a:ln>
                <a:solidFill>
                  <a:srgbClr val="C00000"/>
                </a:solidFill>
                <a:effectLst/>
                <a:uLnTx/>
                <a:uFillTx/>
                <a:latin typeface="楷体" pitchFamily="49" charset="-122"/>
                <a:ea typeface="楷体" pitchFamily="49" charset="-122"/>
                <a:cs typeface="+mn-cs"/>
              </a:rPr>
              <a:t>1</a:t>
            </a:r>
            <a:r>
              <a:rPr kumimoji="0" lang="en-US" altLang="zh-CN" sz="2400" b="0" i="0" u="none" strike="noStrike" kern="1200" cap="none" spc="0" normalizeH="0" baseline="0" noProof="0" dirty="0">
                <a:ln>
                  <a:noFill/>
                </a:ln>
                <a:solidFill>
                  <a:srgbClr val="C00000"/>
                </a:solidFill>
                <a:effectLst/>
                <a:uLnTx/>
                <a:uFillTx/>
                <a:latin typeface="楷体" pitchFamily="49" charset="-122"/>
                <a:ea typeface="楷体" pitchFamily="49" charset="-122"/>
                <a:cs typeface="+mn-cs"/>
              </a:rPr>
              <a:t>)</a:t>
            </a: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a:t>
            </a:r>
            <a:r>
              <a:rPr kumimoji="0" lang="en-US" altLang="zh-CN" sz="2400" b="0" i="0" u="none" strike="noStrike" kern="1200" cap="none" spc="0" normalizeH="0" baseline="0" noProof="0" dirty="0" err="1">
                <a:ln>
                  <a:noFill/>
                </a:ln>
                <a:solidFill>
                  <a:srgbClr val="0033CC"/>
                </a:solidFill>
                <a:effectLst/>
                <a:uLnTx/>
                <a:uFillTx/>
                <a:latin typeface="楷体" pitchFamily="49" charset="-122"/>
                <a:ea typeface="楷体" pitchFamily="49" charset="-122"/>
                <a:cs typeface="+mn-cs"/>
              </a:rPr>
              <a:t>E.place</a:t>
            </a: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=E</a:t>
            </a:r>
            <a:r>
              <a:rPr kumimoji="0" lang="en-US" altLang="zh-CN" sz="2400" b="0" i="0" u="none" strike="noStrike" kern="1200" cap="none" spc="0" normalizeH="0" baseline="-25000" noProof="0" dirty="0">
                <a:ln>
                  <a:noFill/>
                </a:ln>
                <a:solidFill>
                  <a:srgbClr val="0033CC"/>
                </a:solidFill>
                <a:effectLst/>
                <a:uLnTx/>
                <a:uFillTx/>
                <a:latin typeface="楷体" pitchFamily="49" charset="-122"/>
                <a:ea typeface="楷体" pitchFamily="49" charset="-122"/>
                <a:cs typeface="+mn-cs"/>
              </a:rPr>
              <a:t>1</a:t>
            </a: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.place}</a:t>
            </a:r>
          </a:p>
          <a:p>
            <a:pPr marL="342900" marR="0" lvl="0" indent="-342900" algn="l" defTabSz="914400" rtl="0" eaLnBrk="1" fontAlgn="auto" latinLnBrk="0" hangingPunct="1">
              <a:lnSpc>
                <a:spcPct val="110000"/>
              </a:lnSpc>
              <a:spcBef>
                <a:spcPts val="600"/>
              </a:spcBef>
              <a:spcAft>
                <a:spcPts val="600"/>
              </a:spcAft>
              <a:buClr>
                <a:srgbClr val="0033CC"/>
              </a:buClr>
              <a:buSzPct val="50000"/>
              <a:buFont typeface="Wingdings" pitchFamily="2" charset="2"/>
              <a:buNone/>
              <a:tabLst/>
              <a:defRPr/>
            </a:pPr>
            <a:r>
              <a:rPr kumimoji="0" lang="en-US" altLang="zh-CN" sz="2400" b="0" i="0" u="none" strike="noStrike" kern="1200" cap="none" spc="0" normalizeH="0" baseline="0" noProof="0" dirty="0">
                <a:ln>
                  <a:noFill/>
                </a:ln>
                <a:solidFill>
                  <a:srgbClr val="C00000"/>
                </a:solidFill>
                <a:effectLst/>
                <a:uLnTx/>
                <a:uFillTx/>
                <a:latin typeface="楷体" pitchFamily="49" charset="-122"/>
                <a:ea typeface="楷体" pitchFamily="49" charset="-122"/>
                <a:cs typeface="+mn-cs"/>
              </a:rPr>
              <a:t>(4)E</a:t>
            </a:r>
            <a:r>
              <a:rPr kumimoji="0" lang="zh-CN" altLang="en-US" sz="2400" b="0" i="0" u="none" strike="noStrike" kern="1200" cap="none" spc="0" normalizeH="0" baseline="0" noProof="0" dirty="0">
                <a:ln>
                  <a:noFill/>
                </a:ln>
                <a:solidFill>
                  <a:srgbClr val="C00000"/>
                </a:solidFill>
                <a:effectLst/>
                <a:uLnTx/>
                <a:uFillTx/>
                <a:latin typeface="Comic Sans MS" pitchFamily="66" charset="0"/>
                <a:ea typeface="楷体" pitchFamily="49" charset="-122"/>
                <a:cs typeface="+mn-cs"/>
              </a:rPr>
              <a:t>→</a:t>
            </a:r>
            <a:r>
              <a:rPr kumimoji="0" lang="en-US" altLang="zh-CN" sz="2400" b="0" i="0" u="none" strike="noStrike" kern="1200" cap="none" spc="0" normalizeH="0" baseline="0" noProof="0" dirty="0">
                <a:ln>
                  <a:noFill/>
                </a:ln>
                <a:solidFill>
                  <a:srgbClr val="C00000"/>
                </a:solidFill>
                <a:effectLst/>
                <a:uLnTx/>
                <a:uFillTx/>
                <a:latin typeface="楷体" pitchFamily="49" charset="-122"/>
                <a:ea typeface="楷体" pitchFamily="49" charset="-122"/>
                <a:cs typeface="+mn-cs"/>
              </a:rPr>
              <a:t>L</a:t>
            </a:r>
          </a:p>
          <a:p>
            <a:pPr marL="342900" marR="0" lvl="0" indent="-342900" algn="l" defTabSz="914400" rtl="0" eaLnBrk="1" fontAlgn="auto" latinLnBrk="0" hangingPunct="1">
              <a:lnSpc>
                <a:spcPct val="110000"/>
              </a:lnSpc>
              <a:spcBef>
                <a:spcPts val="600"/>
              </a:spcBef>
              <a:spcAft>
                <a:spcPts val="0"/>
              </a:spcAft>
              <a:buClr>
                <a:srgbClr val="0033CC"/>
              </a:buClr>
              <a:buSzPct val="50000"/>
              <a:buFont typeface="Wingdings" pitchFamily="2" charset="2"/>
              <a:buNone/>
              <a:tabLst/>
              <a:defRPr/>
            </a:pP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{if(</a:t>
            </a:r>
            <a:r>
              <a:rPr kumimoji="0" lang="en-US" altLang="zh-CN" sz="2400" b="0" i="0" u="none" strike="noStrike" kern="1200" cap="none" spc="0" normalizeH="0" baseline="0" noProof="0" dirty="0" err="1">
                <a:ln>
                  <a:noFill/>
                </a:ln>
                <a:solidFill>
                  <a:srgbClr val="0033CC"/>
                </a:solidFill>
                <a:effectLst/>
                <a:uLnTx/>
                <a:uFillTx/>
                <a:latin typeface="楷体" pitchFamily="49" charset="-122"/>
                <a:ea typeface="楷体" pitchFamily="49" charset="-122"/>
                <a:cs typeface="+mn-cs"/>
              </a:rPr>
              <a:t>L.offset</a:t>
            </a: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==null) </a:t>
            </a:r>
            <a:r>
              <a:rPr kumimoji="0" lang="en-US" altLang="zh-CN" sz="2400" b="0" i="0" u="none" strike="noStrike" kern="1200" cap="none" spc="0" normalizeH="0" baseline="0" noProof="0" dirty="0" err="1">
                <a:ln>
                  <a:noFill/>
                </a:ln>
                <a:solidFill>
                  <a:srgbClr val="0033CC"/>
                </a:solidFill>
                <a:effectLst/>
                <a:uLnTx/>
                <a:uFillTx/>
                <a:latin typeface="楷体" pitchFamily="49" charset="-122"/>
                <a:ea typeface="楷体" pitchFamily="49" charset="-122"/>
                <a:cs typeface="+mn-cs"/>
              </a:rPr>
              <a:t>E.place</a:t>
            </a: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a:t>
            </a:r>
            <a:r>
              <a:rPr kumimoji="0" lang="en-US" altLang="zh-CN" sz="2400" b="0" i="0" u="none" strike="noStrike" kern="1200" cap="none" spc="0" normalizeH="0" baseline="0" noProof="0" dirty="0" err="1">
                <a:ln>
                  <a:noFill/>
                </a:ln>
                <a:solidFill>
                  <a:srgbClr val="0033CC"/>
                </a:solidFill>
                <a:effectLst/>
                <a:uLnTx/>
                <a:uFillTx/>
                <a:latin typeface="楷体" pitchFamily="49" charset="-122"/>
                <a:ea typeface="楷体" pitchFamily="49" charset="-122"/>
                <a:cs typeface="+mn-cs"/>
              </a:rPr>
              <a:t>L.place</a:t>
            </a: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a:t>
            </a:r>
          </a:p>
          <a:p>
            <a:pPr marL="342900" marR="0" lvl="0" indent="-342900" algn="l" defTabSz="914400" rtl="0" eaLnBrk="1" fontAlgn="auto" latinLnBrk="0" hangingPunct="1">
              <a:lnSpc>
                <a:spcPct val="110000"/>
              </a:lnSpc>
              <a:spcBef>
                <a:spcPts val="600"/>
              </a:spcBef>
              <a:spcAft>
                <a:spcPts val="0"/>
              </a:spcAft>
              <a:buClr>
                <a:srgbClr val="0033CC"/>
              </a:buClr>
              <a:buSzPct val="50000"/>
              <a:buFont typeface="Wingdings" pitchFamily="2" charset="2"/>
              <a:buNone/>
              <a:tabLst/>
              <a:defRPr/>
            </a:pP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 else{</a:t>
            </a:r>
            <a:r>
              <a:rPr kumimoji="0" lang="en-US" altLang="zh-CN" sz="2400" b="0" i="0" u="none" strike="noStrike" kern="1200" cap="none" spc="0" normalizeH="0" baseline="0" noProof="0" dirty="0" err="1">
                <a:ln>
                  <a:noFill/>
                </a:ln>
                <a:solidFill>
                  <a:srgbClr val="0033CC"/>
                </a:solidFill>
                <a:effectLst/>
                <a:uLnTx/>
                <a:uFillTx/>
                <a:latin typeface="楷体" pitchFamily="49" charset="-122"/>
                <a:ea typeface="楷体" pitchFamily="49" charset="-122"/>
                <a:cs typeface="+mn-cs"/>
              </a:rPr>
              <a:t>E.place</a:t>
            </a: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a:t>
            </a:r>
            <a:r>
              <a:rPr kumimoji="0" lang="en-US" altLang="zh-CN" sz="2400" b="0" i="0" u="none" strike="noStrike" kern="1200" cap="none" spc="0" normalizeH="0" baseline="0" noProof="0" dirty="0" err="1">
                <a:ln>
                  <a:noFill/>
                </a:ln>
                <a:solidFill>
                  <a:srgbClr val="0033CC"/>
                </a:solidFill>
                <a:effectLst/>
                <a:uLnTx/>
                <a:uFillTx/>
                <a:latin typeface="楷体" pitchFamily="49" charset="-122"/>
                <a:ea typeface="楷体" pitchFamily="49" charset="-122"/>
                <a:cs typeface="+mn-cs"/>
              </a:rPr>
              <a:t>newtemp</a:t>
            </a: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a:t>
            </a:r>
          </a:p>
          <a:p>
            <a:pPr marL="342900" marR="0" lvl="0" indent="-342900" algn="l" defTabSz="914400" rtl="0" eaLnBrk="1" fontAlgn="auto" latinLnBrk="0" hangingPunct="1">
              <a:lnSpc>
                <a:spcPct val="110000"/>
              </a:lnSpc>
              <a:spcBef>
                <a:spcPts val="600"/>
              </a:spcBef>
              <a:spcAft>
                <a:spcPts val="600"/>
              </a:spcAft>
              <a:buClr>
                <a:srgbClr val="0033CC"/>
              </a:buClr>
              <a:buSzPct val="50000"/>
              <a:buFont typeface="Wingdings" pitchFamily="2" charset="2"/>
              <a:buNone/>
              <a:tabLst/>
              <a:defRPr/>
            </a:pP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      emit(</a:t>
            </a:r>
            <a:r>
              <a:rPr kumimoji="0" lang="en-US" altLang="zh-CN" sz="2400" b="0" i="0" u="none" strike="noStrike" kern="1200" cap="none" spc="0" normalizeH="0" baseline="0" noProof="0" dirty="0" err="1">
                <a:ln>
                  <a:noFill/>
                </a:ln>
                <a:solidFill>
                  <a:srgbClr val="0033CC"/>
                </a:solidFill>
                <a:effectLst/>
                <a:uLnTx/>
                <a:uFillTx/>
                <a:latin typeface="楷体" pitchFamily="49" charset="-122"/>
                <a:ea typeface="楷体" pitchFamily="49" charset="-122"/>
                <a:cs typeface="+mn-cs"/>
              </a:rPr>
              <a:t>E.place</a:t>
            </a:r>
            <a:r>
              <a:rPr kumimoji="0" lang="en-US" altLang="zh-CN" sz="2400" b="0" i="0" u="none" strike="noStrike" kern="1200" cap="none" spc="0" normalizeH="0" baseline="0" noProof="0" dirty="0">
                <a:ln>
                  <a:noFill/>
                </a:ln>
                <a:solidFill>
                  <a:srgbClr val="0033CC"/>
                </a:solidFill>
                <a:effectLst/>
                <a:uLnTx/>
                <a:uFillTx/>
                <a:latin typeface="Comic Sans MS" pitchFamily="66" charset="0"/>
                <a:ea typeface="楷体" pitchFamily="49" charset="-122"/>
                <a:cs typeface="+mn-cs"/>
              </a:rPr>
              <a:t>’</a:t>
            </a: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a:t>
            </a:r>
            <a:r>
              <a:rPr kumimoji="0" lang="en-US" altLang="zh-CN" sz="2400" b="0" i="0" u="none" strike="noStrike" kern="1200" cap="none" spc="0" normalizeH="0" baseline="0" noProof="0" dirty="0">
                <a:ln>
                  <a:noFill/>
                </a:ln>
                <a:solidFill>
                  <a:srgbClr val="0033CC"/>
                </a:solidFill>
                <a:effectLst/>
                <a:uLnTx/>
                <a:uFillTx/>
                <a:latin typeface="Comic Sans MS" pitchFamily="66" charset="0"/>
                <a:ea typeface="楷体" pitchFamily="49" charset="-122"/>
                <a:cs typeface="+mn-cs"/>
              </a:rPr>
              <a:t>’</a:t>
            </a:r>
            <a:r>
              <a:rPr kumimoji="0" lang="en-US" altLang="zh-CN" sz="2400" b="0" i="0" u="none" strike="noStrike" kern="1200" cap="none" spc="0" normalizeH="0" baseline="0" noProof="0" dirty="0" err="1">
                <a:ln>
                  <a:noFill/>
                </a:ln>
                <a:solidFill>
                  <a:srgbClr val="0033CC"/>
                </a:solidFill>
                <a:effectLst/>
                <a:uLnTx/>
                <a:uFillTx/>
                <a:latin typeface="楷体" pitchFamily="49" charset="-122"/>
                <a:ea typeface="楷体" pitchFamily="49" charset="-122"/>
                <a:cs typeface="+mn-cs"/>
              </a:rPr>
              <a:t>L.place</a:t>
            </a:r>
            <a:r>
              <a:rPr kumimoji="0" lang="en-US" altLang="zh-CN" sz="2400" b="0" i="0" u="none" strike="noStrike" kern="1200" cap="none" spc="0" normalizeH="0" baseline="0" noProof="0" dirty="0">
                <a:ln>
                  <a:noFill/>
                </a:ln>
                <a:solidFill>
                  <a:srgbClr val="0033CC"/>
                </a:solidFill>
                <a:effectLst/>
                <a:uLnTx/>
                <a:uFillTx/>
                <a:latin typeface="Comic Sans MS" pitchFamily="66" charset="0"/>
                <a:ea typeface="楷体" pitchFamily="49" charset="-122"/>
                <a:cs typeface="+mn-cs"/>
              </a:rPr>
              <a:t>’</a:t>
            </a: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a:t>
            </a:r>
            <a:r>
              <a:rPr kumimoji="0" lang="en-US" altLang="zh-CN" sz="2400" b="0" i="0" u="none" strike="noStrike" kern="1200" cap="none" spc="0" normalizeH="0" baseline="0" noProof="0" dirty="0">
                <a:ln>
                  <a:noFill/>
                </a:ln>
                <a:solidFill>
                  <a:srgbClr val="0033CC"/>
                </a:solidFill>
                <a:effectLst/>
                <a:uLnTx/>
                <a:uFillTx/>
                <a:latin typeface="Comic Sans MS" pitchFamily="66" charset="0"/>
                <a:ea typeface="楷体" pitchFamily="49" charset="-122"/>
                <a:cs typeface="+mn-cs"/>
              </a:rPr>
              <a:t>’</a:t>
            </a:r>
            <a:r>
              <a:rPr kumimoji="0" lang="en-US" altLang="zh-CN" sz="2400" b="0" i="0" u="none" strike="noStrike" kern="1200" cap="none" spc="0" normalizeH="0" baseline="0" noProof="0" dirty="0" err="1">
                <a:ln>
                  <a:noFill/>
                </a:ln>
                <a:solidFill>
                  <a:srgbClr val="0033CC"/>
                </a:solidFill>
                <a:effectLst/>
                <a:uLnTx/>
                <a:uFillTx/>
                <a:latin typeface="楷体" pitchFamily="49" charset="-122"/>
                <a:ea typeface="楷体" pitchFamily="49" charset="-122"/>
                <a:cs typeface="+mn-cs"/>
              </a:rPr>
              <a:t>L.offset</a:t>
            </a:r>
            <a:r>
              <a:rPr kumimoji="0" lang="en-US" altLang="zh-CN" sz="2400" b="0" i="0" u="none" strike="noStrike" kern="1200" cap="none" spc="0" normalizeH="0" baseline="0" noProof="0" dirty="0">
                <a:ln>
                  <a:noFill/>
                </a:ln>
                <a:solidFill>
                  <a:srgbClr val="0033CC"/>
                </a:solidFill>
                <a:effectLst/>
                <a:uLnTx/>
                <a:uFillTx/>
                <a:latin typeface="Comic Sans MS" pitchFamily="66" charset="0"/>
                <a:ea typeface="楷体" pitchFamily="49" charset="-122"/>
                <a:cs typeface="+mn-cs"/>
              </a:rPr>
              <a:t>’</a:t>
            </a: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a:t>
            </a:r>
            <a:r>
              <a:rPr kumimoji="0" lang="en-US" altLang="zh-CN" sz="2400" b="0" i="0" u="none" strike="noStrike" kern="1200" cap="none" spc="0" normalizeH="0" baseline="0" noProof="0" dirty="0">
                <a:ln>
                  <a:noFill/>
                </a:ln>
                <a:solidFill>
                  <a:srgbClr val="0033CC"/>
                </a:solidFill>
                <a:effectLst/>
                <a:uLnTx/>
                <a:uFillTx/>
                <a:latin typeface="Comic Sans MS" pitchFamily="66" charset="0"/>
                <a:ea typeface="楷体" pitchFamily="49" charset="-122"/>
                <a:cs typeface="+mn-cs"/>
              </a:rPr>
              <a:t>’</a:t>
            </a: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a:t>
            </a:r>
            <a:endParaRPr kumimoji="0" lang="zh-CN" altLang="en-US"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endParaRPr>
          </a:p>
        </p:txBody>
      </p:sp>
      <p:sp>
        <p:nvSpPr>
          <p:cNvPr id="5" name="矩形 4"/>
          <p:cNvSpPr/>
          <p:nvPr/>
        </p:nvSpPr>
        <p:spPr>
          <a:xfrm>
            <a:off x="5967663" y="5220199"/>
            <a:ext cx="539552"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latin typeface="楷体" pitchFamily="49" charset="-122"/>
                <a:ea typeface="楷体" pitchFamily="49" charset="-122"/>
              </a:rPr>
              <a:t>②</a:t>
            </a:r>
          </a:p>
        </p:txBody>
      </p:sp>
      <p:sp>
        <p:nvSpPr>
          <p:cNvPr id="7" name="矩形 6"/>
          <p:cNvSpPr/>
          <p:nvPr/>
        </p:nvSpPr>
        <p:spPr>
          <a:xfrm>
            <a:off x="2123728" y="836712"/>
            <a:ext cx="539552"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latin typeface="楷体" pitchFamily="49" charset="-122"/>
                <a:ea typeface="楷体" pitchFamily="49" charset="-122"/>
              </a:rPr>
              <a:t>⑦</a:t>
            </a:r>
          </a:p>
        </p:txBody>
      </p:sp>
      <p:sp>
        <p:nvSpPr>
          <p:cNvPr id="8" name="矩形 7"/>
          <p:cNvSpPr/>
          <p:nvPr/>
        </p:nvSpPr>
        <p:spPr>
          <a:xfrm>
            <a:off x="4032448" y="5724255"/>
            <a:ext cx="539552"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latin typeface="楷体" pitchFamily="49" charset="-122"/>
                <a:ea typeface="楷体" pitchFamily="49" charset="-122"/>
              </a:rPr>
              <a:t>⑥</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0"/>
            <a:ext cx="8229600" cy="634082"/>
          </a:xfrm>
        </p:spPr>
        <p:txBody>
          <a:bodyPr>
            <a:normAutofit fontScale="90000"/>
          </a:bodyPr>
          <a:lstStyle/>
          <a:p>
            <a:r>
              <a:rPr lang="en-US" altLang="zh-CN" dirty="0"/>
              <a:t>S</a:t>
            </a:r>
            <a:r>
              <a:rPr lang="zh-CN" altLang="en-US" dirty="0"/>
              <a:t>属性定义的翻译方案（续）</a:t>
            </a:r>
          </a:p>
        </p:txBody>
      </p:sp>
      <p:sp>
        <p:nvSpPr>
          <p:cNvPr id="4" name="灯片编号占位符 3"/>
          <p:cNvSpPr>
            <a:spLocks noGrp="1"/>
          </p:cNvSpPr>
          <p:nvPr>
            <p:ph type="sldNum" sz="quarter" idx="12"/>
          </p:nvPr>
        </p:nvSpPr>
        <p:spPr>
          <a:xfrm>
            <a:off x="8594104" y="6455742"/>
            <a:ext cx="514400" cy="501650"/>
          </a:xfrm>
        </p:spPr>
        <p:txBody>
          <a:bodyPr/>
          <a:lstStyle/>
          <a:p>
            <a:fld id="{2A6D858B-1E97-4F06-B8D0-6BAC990F4689}" type="slidenum">
              <a:rPr lang="zh-CN" altLang="en-US" smtClean="0">
                <a:solidFill>
                  <a:prstClr val="black">
                    <a:tint val="75000"/>
                  </a:prstClr>
                </a:solidFill>
              </a:rPr>
              <a:pPr/>
              <a:t>36</a:t>
            </a:fld>
            <a:endParaRPr lang="zh-CN" altLang="en-US" dirty="0">
              <a:solidFill>
                <a:prstClr val="black">
                  <a:tint val="75000"/>
                </a:prstClr>
              </a:solidFill>
            </a:endParaRPr>
          </a:p>
        </p:txBody>
      </p:sp>
      <p:sp>
        <p:nvSpPr>
          <p:cNvPr id="5" name="内容占位符 2"/>
          <p:cNvSpPr txBox="1">
            <a:spLocks/>
          </p:cNvSpPr>
          <p:nvPr/>
        </p:nvSpPr>
        <p:spPr>
          <a:xfrm>
            <a:off x="251520" y="764704"/>
            <a:ext cx="8712968" cy="5976664"/>
          </a:xfrm>
          <a:prstGeom prst="rect">
            <a:avLst/>
          </a:prstGeom>
        </p:spPr>
        <p:txBody>
          <a:bodyPr vert="horz" lIns="91440" tIns="45720" rIns="91440" bIns="45720" rtlCol="0">
            <a:noAutofit/>
          </a:bodyPr>
          <a:lstStyle/>
          <a:p>
            <a:pPr>
              <a:lnSpc>
                <a:spcPct val="110000"/>
              </a:lnSpc>
              <a:spcAft>
                <a:spcPts val="300"/>
              </a:spcAft>
            </a:pPr>
            <a:r>
              <a:rPr lang="en-US" altLang="zh-CN" sz="2400" dirty="0">
                <a:solidFill>
                  <a:srgbClr val="C00000"/>
                </a:solidFill>
                <a:latin typeface="楷体" pitchFamily="49" charset="-122"/>
                <a:ea typeface="楷体" pitchFamily="49" charset="-122"/>
              </a:rPr>
              <a:t>(5)L</a:t>
            </a:r>
            <a:r>
              <a:rPr lang="zh-CN" altLang="en-US" sz="2400" dirty="0">
                <a:solidFill>
                  <a:srgbClr val="C00000"/>
                </a:solidFill>
                <a:latin typeface="Comic Sans MS" pitchFamily="66" charset="0"/>
                <a:ea typeface="楷体" pitchFamily="49" charset="-122"/>
              </a:rPr>
              <a:t>→</a:t>
            </a:r>
            <a:r>
              <a:rPr lang="en-US" altLang="zh-CN" sz="2400" dirty="0">
                <a:solidFill>
                  <a:srgbClr val="C00000"/>
                </a:solidFill>
                <a:latin typeface="楷体" pitchFamily="49" charset="-122"/>
                <a:ea typeface="楷体" pitchFamily="49" charset="-122"/>
              </a:rPr>
              <a:t>id  </a:t>
            </a:r>
            <a:r>
              <a:rPr lang="en-US" altLang="zh-CN" sz="2400" dirty="0">
                <a:solidFill>
                  <a:srgbClr val="0033CC"/>
                </a:solidFill>
                <a:latin typeface="楷体" pitchFamily="49" charset="-122"/>
                <a:ea typeface="楷体" pitchFamily="49" charset="-122"/>
              </a:rPr>
              <a:t>{</a:t>
            </a:r>
            <a:r>
              <a:rPr lang="en-US" altLang="zh-CN" sz="2400" dirty="0" err="1">
                <a:solidFill>
                  <a:srgbClr val="0033CC"/>
                </a:solidFill>
                <a:latin typeface="楷体" pitchFamily="49" charset="-122"/>
                <a:ea typeface="楷体" pitchFamily="49" charset="-122"/>
              </a:rPr>
              <a:t>L.place</a:t>
            </a:r>
            <a:r>
              <a:rPr lang="en-US" altLang="zh-CN" sz="2400" dirty="0">
                <a:solidFill>
                  <a:srgbClr val="0033CC"/>
                </a:solidFill>
                <a:latin typeface="楷体" pitchFamily="49" charset="-122"/>
                <a:ea typeface="楷体" pitchFamily="49" charset="-122"/>
              </a:rPr>
              <a:t>=</a:t>
            </a:r>
            <a:r>
              <a:rPr lang="en-US" altLang="zh-CN" sz="2400" dirty="0" err="1">
                <a:solidFill>
                  <a:srgbClr val="0033CC"/>
                </a:solidFill>
                <a:latin typeface="楷体" pitchFamily="49" charset="-122"/>
                <a:ea typeface="楷体" pitchFamily="49" charset="-122"/>
              </a:rPr>
              <a:t>id.place;L.offset</a:t>
            </a:r>
            <a:r>
              <a:rPr lang="en-US" altLang="zh-CN" sz="2400" dirty="0">
                <a:solidFill>
                  <a:srgbClr val="0033CC"/>
                </a:solidFill>
                <a:latin typeface="楷体" pitchFamily="49" charset="-122"/>
                <a:ea typeface="楷体" pitchFamily="49" charset="-122"/>
              </a:rPr>
              <a:t>=null}</a:t>
            </a:r>
          </a:p>
          <a:p>
            <a:pPr>
              <a:lnSpc>
                <a:spcPct val="110000"/>
              </a:lnSpc>
              <a:spcAft>
                <a:spcPts val="300"/>
              </a:spcAft>
            </a:pPr>
            <a:r>
              <a:rPr lang="en-US" altLang="zh-CN" sz="2400" dirty="0">
                <a:solidFill>
                  <a:srgbClr val="C00000"/>
                </a:solidFill>
                <a:latin typeface="楷体" pitchFamily="49" charset="-122"/>
                <a:ea typeface="楷体" pitchFamily="49" charset="-122"/>
              </a:rPr>
              <a:t>(6)</a:t>
            </a:r>
            <a:r>
              <a:rPr lang="en-US" altLang="zh-CN" sz="2400" dirty="0" err="1">
                <a:solidFill>
                  <a:srgbClr val="C00000"/>
                </a:solidFill>
                <a:latin typeface="楷体" pitchFamily="49" charset="-122"/>
                <a:ea typeface="楷体" pitchFamily="49" charset="-122"/>
              </a:rPr>
              <a:t>Elist</a:t>
            </a:r>
            <a:r>
              <a:rPr lang="zh-CN" altLang="en-US" sz="2400" dirty="0">
                <a:solidFill>
                  <a:srgbClr val="C00000"/>
                </a:solidFill>
                <a:latin typeface="Comic Sans MS" pitchFamily="66" charset="0"/>
                <a:ea typeface="楷体" pitchFamily="49" charset="-122"/>
              </a:rPr>
              <a:t>→</a:t>
            </a:r>
            <a:r>
              <a:rPr lang="en-US" altLang="zh-CN" sz="2400" dirty="0">
                <a:solidFill>
                  <a:srgbClr val="C00000"/>
                </a:solidFill>
                <a:latin typeface="楷体" pitchFamily="49" charset="-122"/>
                <a:ea typeface="楷体" pitchFamily="49" charset="-122"/>
              </a:rPr>
              <a:t>id[E  </a:t>
            </a:r>
            <a:r>
              <a:rPr lang="en-US" altLang="zh-CN" sz="2400" dirty="0">
                <a:solidFill>
                  <a:srgbClr val="0033CC"/>
                </a:solidFill>
                <a:latin typeface="楷体" pitchFamily="49" charset="-122"/>
                <a:ea typeface="楷体" pitchFamily="49" charset="-122"/>
              </a:rPr>
              <a:t>{</a:t>
            </a:r>
            <a:r>
              <a:rPr lang="en-US" altLang="zh-CN" sz="2400" dirty="0" err="1">
                <a:solidFill>
                  <a:srgbClr val="0033CC"/>
                </a:solidFill>
                <a:latin typeface="楷体" pitchFamily="49" charset="-122"/>
                <a:ea typeface="楷体" pitchFamily="49" charset="-122"/>
              </a:rPr>
              <a:t>Elist.place</a:t>
            </a:r>
            <a:r>
              <a:rPr lang="en-US" altLang="zh-CN" sz="2400" dirty="0">
                <a:solidFill>
                  <a:srgbClr val="0033CC"/>
                </a:solidFill>
                <a:latin typeface="楷体" pitchFamily="49" charset="-122"/>
                <a:ea typeface="楷体" pitchFamily="49" charset="-122"/>
              </a:rPr>
              <a:t>=</a:t>
            </a:r>
            <a:r>
              <a:rPr lang="en-US" altLang="zh-CN" sz="2400" dirty="0" err="1">
                <a:solidFill>
                  <a:srgbClr val="0033CC"/>
                </a:solidFill>
                <a:latin typeface="楷体" pitchFamily="49" charset="-122"/>
                <a:ea typeface="楷体" pitchFamily="49" charset="-122"/>
              </a:rPr>
              <a:t>E.place</a:t>
            </a:r>
            <a:r>
              <a:rPr lang="en-US" altLang="zh-CN" sz="2400" dirty="0">
                <a:solidFill>
                  <a:srgbClr val="0033CC"/>
                </a:solidFill>
                <a:latin typeface="楷体" pitchFamily="49" charset="-122"/>
                <a:ea typeface="楷体" pitchFamily="49" charset="-122"/>
              </a:rPr>
              <a:t>;</a:t>
            </a:r>
          </a:p>
          <a:p>
            <a:pPr>
              <a:lnSpc>
                <a:spcPct val="110000"/>
              </a:lnSpc>
              <a:spcAft>
                <a:spcPts val="300"/>
              </a:spcAft>
            </a:pPr>
            <a:r>
              <a:rPr lang="en-US" altLang="zh-CN" sz="2400" dirty="0">
                <a:solidFill>
                  <a:srgbClr val="0033CC"/>
                </a:solidFill>
                <a:latin typeface="楷体" pitchFamily="49" charset="-122"/>
                <a:ea typeface="楷体" pitchFamily="49" charset="-122"/>
              </a:rPr>
              <a:t>                </a:t>
            </a:r>
            <a:r>
              <a:rPr lang="en-US" altLang="zh-CN" sz="2400" dirty="0" err="1">
                <a:solidFill>
                  <a:srgbClr val="0033CC"/>
                </a:solidFill>
                <a:latin typeface="楷体" pitchFamily="49" charset="-122"/>
                <a:ea typeface="楷体" pitchFamily="49" charset="-122"/>
              </a:rPr>
              <a:t>Elist.ndim</a:t>
            </a:r>
            <a:r>
              <a:rPr lang="en-US" altLang="zh-CN" sz="2400" dirty="0">
                <a:solidFill>
                  <a:srgbClr val="0033CC"/>
                </a:solidFill>
                <a:latin typeface="楷体" pitchFamily="49" charset="-122"/>
                <a:ea typeface="楷体" pitchFamily="49" charset="-122"/>
              </a:rPr>
              <a:t>=1;Elist.array=</a:t>
            </a:r>
            <a:r>
              <a:rPr lang="en-US" altLang="zh-CN" sz="2400" dirty="0" err="1">
                <a:solidFill>
                  <a:srgbClr val="0033CC"/>
                </a:solidFill>
                <a:latin typeface="楷体" pitchFamily="49" charset="-122"/>
                <a:ea typeface="楷体" pitchFamily="49" charset="-122"/>
              </a:rPr>
              <a:t>id.place</a:t>
            </a:r>
            <a:r>
              <a:rPr lang="en-US" altLang="zh-CN" sz="2400" dirty="0">
                <a:solidFill>
                  <a:srgbClr val="0033CC"/>
                </a:solidFill>
                <a:latin typeface="楷体" pitchFamily="49" charset="-122"/>
                <a:ea typeface="楷体" pitchFamily="49" charset="-122"/>
              </a:rPr>
              <a:t>}</a:t>
            </a:r>
          </a:p>
          <a:p>
            <a:pPr>
              <a:lnSpc>
                <a:spcPct val="110000"/>
              </a:lnSpc>
              <a:spcAft>
                <a:spcPts val="300"/>
              </a:spcAft>
            </a:pPr>
            <a:r>
              <a:rPr lang="en-US" altLang="zh-CN" sz="2400" dirty="0">
                <a:solidFill>
                  <a:srgbClr val="C00000"/>
                </a:solidFill>
                <a:latin typeface="楷体" pitchFamily="49" charset="-122"/>
                <a:ea typeface="楷体" pitchFamily="49" charset="-122"/>
              </a:rPr>
              <a:t>(7)</a:t>
            </a:r>
            <a:r>
              <a:rPr lang="en-US" altLang="zh-CN" sz="2400" dirty="0" err="1">
                <a:solidFill>
                  <a:srgbClr val="C00000"/>
                </a:solidFill>
                <a:latin typeface="楷体" pitchFamily="49" charset="-122"/>
                <a:ea typeface="楷体" pitchFamily="49" charset="-122"/>
              </a:rPr>
              <a:t>Elist</a:t>
            </a:r>
            <a:r>
              <a:rPr lang="zh-CN" altLang="en-US" sz="2400" dirty="0">
                <a:solidFill>
                  <a:srgbClr val="C00000"/>
                </a:solidFill>
                <a:latin typeface="Comic Sans MS" pitchFamily="66" charset="0"/>
                <a:ea typeface="楷体" pitchFamily="49" charset="-122"/>
              </a:rPr>
              <a:t>→</a:t>
            </a:r>
            <a:r>
              <a:rPr lang="en-US" altLang="zh-CN" sz="2400" dirty="0">
                <a:solidFill>
                  <a:srgbClr val="C00000"/>
                </a:solidFill>
                <a:latin typeface="楷体" pitchFamily="49" charset="-122"/>
                <a:ea typeface="楷体" pitchFamily="49" charset="-122"/>
              </a:rPr>
              <a:t>Elist</a:t>
            </a:r>
            <a:r>
              <a:rPr lang="en-US" altLang="zh-CN" sz="2400" baseline="-25000" dirty="0">
                <a:solidFill>
                  <a:srgbClr val="C00000"/>
                </a:solidFill>
                <a:latin typeface="楷体" pitchFamily="49" charset="-122"/>
                <a:ea typeface="楷体" pitchFamily="49" charset="-122"/>
              </a:rPr>
              <a:t>1</a:t>
            </a:r>
            <a:r>
              <a:rPr lang="en-US" altLang="zh-CN" sz="2400" dirty="0">
                <a:solidFill>
                  <a:srgbClr val="C00000"/>
                </a:solidFill>
                <a:latin typeface="楷体" pitchFamily="49" charset="-122"/>
                <a:ea typeface="楷体" pitchFamily="49" charset="-122"/>
              </a:rPr>
              <a:t>,E</a:t>
            </a:r>
          </a:p>
          <a:p>
            <a:pPr>
              <a:lnSpc>
                <a:spcPct val="110000"/>
              </a:lnSpc>
              <a:spcAft>
                <a:spcPts val="300"/>
              </a:spcAft>
            </a:pPr>
            <a:r>
              <a:rPr lang="en-US" altLang="zh-CN" sz="2400" dirty="0">
                <a:solidFill>
                  <a:srgbClr val="0033CC"/>
                </a:solidFill>
                <a:latin typeface="楷体" pitchFamily="49" charset="-122"/>
                <a:ea typeface="楷体" pitchFamily="49" charset="-122"/>
              </a:rPr>
              <a:t>       {t=</a:t>
            </a:r>
            <a:r>
              <a:rPr lang="en-US" altLang="zh-CN" sz="2400" dirty="0" err="1">
                <a:solidFill>
                  <a:srgbClr val="0033CC"/>
                </a:solidFill>
                <a:latin typeface="楷体" pitchFamily="49" charset="-122"/>
                <a:ea typeface="楷体" pitchFamily="49" charset="-122"/>
              </a:rPr>
              <a:t>newtemp</a:t>
            </a:r>
            <a:r>
              <a:rPr lang="en-US" altLang="zh-CN" sz="2400" dirty="0">
                <a:solidFill>
                  <a:srgbClr val="0033CC"/>
                </a:solidFill>
                <a:latin typeface="楷体" pitchFamily="49" charset="-122"/>
                <a:ea typeface="楷体" pitchFamily="49" charset="-122"/>
              </a:rPr>
              <a:t>; </a:t>
            </a:r>
            <a:r>
              <a:rPr lang="en-US" altLang="zh-CN" sz="2400" dirty="0">
                <a:solidFill>
                  <a:srgbClr val="00B050"/>
                </a:solidFill>
                <a:latin typeface="楷体" pitchFamily="49" charset="-122"/>
                <a:ea typeface="楷体" pitchFamily="49" charset="-122"/>
              </a:rPr>
              <a:t>m=Elist</a:t>
            </a:r>
            <a:r>
              <a:rPr lang="en-US" altLang="zh-CN" sz="2400" baseline="-25000" dirty="0">
                <a:solidFill>
                  <a:srgbClr val="00B050"/>
                </a:solidFill>
                <a:latin typeface="楷体" pitchFamily="49" charset="-122"/>
                <a:ea typeface="楷体" pitchFamily="49" charset="-122"/>
              </a:rPr>
              <a:t>1</a:t>
            </a:r>
            <a:r>
              <a:rPr lang="en-US" altLang="zh-CN" sz="2400" dirty="0">
                <a:solidFill>
                  <a:srgbClr val="00B050"/>
                </a:solidFill>
                <a:latin typeface="楷体" pitchFamily="49" charset="-122"/>
                <a:ea typeface="楷体" pitchFamily="49" charset="-122"/>
              </a:rPr>
              <a:t>.ndim+1</a:t>
            </a:r>
            <a:r>
              <a:rPr lang="en-US" altLang="zh-CN" sz="2400" dirty="0">
                <a:solidFill>
                  <a:srgbClr val="0033CC"/>
                </a:solidFill>
                <a:latin typeface="楷体" pitchFamily="49" charset="-122"/>
                <a:ea typeface="楷体" pitchFamily="49" charset="-122"/>
              </a:rPr>
              <a:t>;</a:t>
            </a:r>
          </a:p>
          <a:p>
            <a:pPr>
              <a:lnSpc>
                <a:spcPct val="110000"/>
              </a:lnSpc>
              <a:spcAft>
                <a:spcPts val="300"/>
              </a:spcAft>
            </a:pPr>
            <a:r>
              <a:rPr lang="en-US" altLang="zh-CN" sz="2400" dirty="0">
                <a:solidFill>
                  <a:srgbClr val="0033CC"/>
                </a:solidFill>
                <a:latin typeface="楷体" pitchFamily="49" charset="-122"/>
                <a:ea typeface="楷体" pitchFamily="49" charset="-122"/>
              </a:rPr>
              <a:t>        emit(t</a:t>
            </a:r>
            <a:r>
              <a:rPr lang="en-US" altLang="zh-CN" sz="2400" dirty="0">
                <a:solidFill>
                  <a:srgbClr val="0033CC"/>
                </a:solidFill>
                <a:latin typeface="Comic Sans MS" pitchFamily="66" charset="0"/>
                <a:ea typeface="楷体" pitchFamily="49" charset="-122"/>
              </a:rPr>
              <a:t>’</a:t>
            </a:r>
            <a:r>
              <a:rPr lang="en-US" altLang="zh-CN" sz="2400" dirty="0">
                <a:solidFill>
                  <a:srgbClr val="0033CC"/>
                </a:solidFill>
                <a:latin typeface="楷体" pitchFamily="49" charset="-122"/>
                <a:ea typeface="楷体" pitchFamily="49" charset="-122"/>
              </a:rPr>
              <a:t>:=</a:t>
            </a:r>
            <a:r>
              <a:rPr lang="en-US" altLang="zh-CN" sz="2400" dirty="0">
                <a:solidFill>
                  <a:srgbClr val="0033CC"/>
                </a:solidFill>
                <a:latin typeface="Comic Sans MS" pitchFamily="66" charset="0"/>
                <a:ea typeface="楷体" pitchFamily="49" charset="-122"/>
              </a:rPr>
              <a:t>’</a:t>
            </a:r>
            <a:r>
              <a:rPr lang="en-US" altLang="zh-CN" sz="2400" dirty="0">
                <a:solidFill>
                  <a:srgbClr val="0033CC"/>
                </a:solidFill>
                <a:latin typeface="楷体" pitchFamily="49" charset="-122"/>
                <a:ea typeface="楷体" pitchFamily="49" charset="-122"/>
              </a:rPr>
              <a:t>Elist</a:t>
            </a:r>
            <a:r>
              <a:rPr lang="en-US" altLang="zh-CN" sz="2400" baseline="-25000" dirty="0">
                <a:solidFill>
                  <a:srgbClr val="0033CC"/>
                </a:solidFill>
                <a:latin typeface="楷体" pitchFamily="49" charset="-122"/>
                <a:ea typeface="楷体" pitchFamily="49" charset="-122"/>
              </a:rPr>
              <a:t>1</a:t>
            </a:r>
            <a:r>
              <a:rPr lang="en-US" altLang="zh-CN" sz="2400" dirty="0">
                <a:solidFill>
                  <a:srgbClr val="0033CC"/>
                </a:solidFill>
                <a:latin typeface="楷体" pitchFamily="49" charset="-122"/>
                <a:ea typeface="楷体" pitchFamily="49" charset="-122"/>
              </a:rPr>
              <a:t>.place</a:t>
            </a:r>
            <a:r>
              <a:rPr lang="en-US" altLang="zh-CN" sz="2400" dirty="0">
                <a:solidFill>
                  <a:srgbClr val="0033CC"/>
                </a:solidFill>
                <a:latin typeface="Comic Sans MS" pitchFamily="66" charset="0"/>
                <a:ea typeface="楷体" pitchFamily="49" charset="-122"/>
              </a:rPr>
              <a:t>’×’</a:t>
            </a:r>
            <a:r>
              <a:rPr lang="en-US" altLang="zh-CN" sz="2400" dirty="0">
                <a:solidFill>
                  <a:srgbClr val="00B050"/>
                </a:solidFill>
                <a:latin typeface="楷体" pitchFamily="49" charset="-122"/>
                <a:ea typeface="楷体" pitchFamily="49" charset="-122"/>
              </a:rPr>
              <a:t>limit(Elist</a:t>
            </a:r>
            <a:r>
              <a:rPr lang="en-US" altLang="zh-CN" sz="2400" baseline="-25000" dirty="0">
                <a:solidFill>
                  <a:srgbClr val="00B050"/>
                </a:solidFill>
                <a:latin typeface="楷体" pitchFamily="49" charset="-122"/>
                <a:ea typeface="楷体" pitchFamily="49" charset="-122"/>
              </a:rPr>
              <a:t>1</a:t>
            </a:r>
            <a:r>
              <a:rPr lang="en-US" altLang="zh-CN" sz="2400" dirty="0">
                <a:solidFill>
                  <a:srgbClr val="00B050"/>
                </a:solidFill>
                <a:latin typeface="楷体" pitchFamily="49" charset="-122"/>
                <a:ea typeface="楷体" pitchFamily="49" charset="-122"/>
              </a:rPr>
              <a:t>.array,m)</a:t>
            </a:r>
            <a:r>
              <a:rPr lang="en-US" altLang="zh-CN" sz="2400" dirty="0">
                <a:solidFill>
                  <a:srgbClr val="0033CC"/>
                </a:solidFill>
                <a:latin typeface="楷体" pitchFamily="49" charset="-122"/>
                <a:ea typeface="楷体" pitchFamily="49" charset="-122"/>
              </a:rPr>
              <a:t>);</a:t>
            </a:r>
          </a:p>
          <a:p>
            <a:pPr>
              <a:lnSpc>
                <a:spcPct val="110000"/>
              </a:lnSpc>
              <a:spcAft>
                <a:spcPts val="300"/>
              </a:spcAft>
            </a:pPr>
            <a:r>
              <a:rPr lang="en-US" altLang="zh-CN" sz="2400" dirty="0">
                <a:solidFill>
                  <a:srgbClr val="0033CC"/>
                </a:solidFill>
                <a:latin typeface="楷体" pitchFamily="49" charset="-122"/>
                <a:ea typeface="楷体" pitchFamily="49" charset="-122"/>
              </a:rPr>
              <a:t>        emit(t</a:t>
            </a:r>
            <a:r>
              <a:rPr lang="en-US" altLang="zh-CN" sz="2400" dirty="0">
                <a:solidFill>
                  <a:srgbClr val="0033CC"/>
                </a:solidFill>
                <a:latin typeface="Comic Sans MS" pitchFamily="66" charset="0"/>
                <a:ea typeface="楷体" pitchFamily="49" charset="-122"/>
              </a:rPr>
              <a:t>’</a:t>
            </a:r>
            <a:r>
              <a:rPr lang="en-US" altLang="zh-CN" sz="2400" dirty="0">
                <a:solidFill>
                  <a:srgbClr val="0033CC"/>
                </a:solidFill>
                <a:latin typeface="楷体" pitchFamily="49" charset="-122"/>
                <a:ea typeface="楷体" pitchFamily="49" charset="-122"/>
              </a:rPr>
              <a:t>:=</a:t>
            </a:r>
            <a:r>
              <a:rPr lang="en-US" altLang="zh-CN" sz="2400" dirty="0">
                <a:solidFill>
                  <a:srgbClr val="0033CC"/>
                </a:solidFill>
                <a:latin typeface="Comic Sans MS" pitchFamily="66" charset="0"/>
                <a:ea typeface="楷体" pitchFamily="49" charset="-122"/>
              </a:rPr>
              <a:t>’</a:t>
            </a:r>
            <a:r>
              <a:rPr lang="en-US" altLang="zh-CN" sz="2400" dirty="0" err="1">
                <a:solidFill>
                  <a:srgbClr val="0033CC"/>
                </a:solidFill>
                <a:latin typeface="楷体" pitchFamily="49" charset="-122"/>
                <a:ea typeface="楷体" pitchFamily="49" charset="-122"/>
              </a:rPr>
              <a:t>t</a:t>
            </a:r>
            <a:r>
              <a:rPr lang="en-US" altLang="zh-CN" sz="2400" dirty="0" err="1">
                <a:solidFill>
                  <a:srgbClr val="0033CC"/>
                </a:solidFill>
                <a:latin typeface="Comic Sans MS" pitchFamily="66" charset="0"/>
                <a:ea typeface="楷体" pitchFamily="49" charset="-122"/>
              </a:rPr>
              <a:t>’</a:t>
            </a:r>
            <a:r>
              <a:rPr lang="en-US" altLang="zh-CN" sz="2400" dirty="0" err="1">
                <a:solidFill>
                  <a:srgbClr val="0033CC"/>
                </a:solidFill>
                <a:latin typeface="楷体" pitchFamily="49" charset="-122"/>
                <a:ea typeface="楷体" pitchFamily="49" charset="-122"/>
              </a:rPr>
              <a:t>+</a:t>
            </a:r>
            <a:r>
              <a:rPr lang="en-US" altLang="zh-CN" sz="2400" dirty="0" err="1">
                <a:solidFill>
                  <a:srgbClr val="0033CC"/>
                </a:solidFill>
                <a:latin typeface="Comic Sans MS" pitchFamily="66" charset="0"/>
                <a:ea typeface="楷体" pitchFamily="49" charset="-122"/>
              </a:rPr>
              <a:t>’</a:t>
            </a:r>
            <a:r>
              <a:rPr lang="en-US" altLang="zh-CN" sz="2400" dirty="0" err="1">
                <a:solidFill>
                  <a:srgbClr val="0033CC"/>
                </a:solidFill>
                <a:latin typeface="楷体" pitchFamily="49" charset="-122"/>
                <a:ea typeface="楷体" pitchFamily="49" charset="-122"/>
              </a:rPr>
              <a:t>E.place</a:t>
            </a:r>
            <a:r>
              <a:rPr lang="en-US" altLang="zh-CN" sz="2400" dirty="0">
                <a:solidFill>
                  <a:srgbClr val="0033CC"/>
                </a:solidFill>
                <a:latin typeface="楷体" pitchFamily="49" charset="-122"/>
                <a:ea typeface="楷体" pitchFamily="49" charset="-122"/>
              </a:rPr>
              <a:t>); </a:t>
            </a:r>
            <a:r>
              <a:rPr lang="en-US" altLang="zh-CN" sz="2400" dirty="0" err="1">
                <a:solidFill>
                  <a:srgbClr val="0033CC"/>
                </a:solidFill>
                <a:latin typeface="楷体" pitchFamily="49" charset="-122"/>
                <a:ea typeface="楷体" pitchFamily="49" charset="-122"/>
              </a:rPr>
              <a:t>Elist.array</a:t>
            </a:r>
            <a:r>
              <a:rPr lang="en-US" altLang="zh-CN" sz="2400" dirty="0">
                <a:solidFill>
                  <a:srgbClr val="0033CC"/>
                </a:solidFill>
                <a:latin typeface="楷体" pitchFamily="49" charset="-122"/>
                <a:ea typeface="楷体" pitchFamily="49" charset="-122"/>
              </a:rPr>
              <a:t>=Elist</a:t>
            </a:r>
            <a:r>
              <a:rPr lang="en-US" altLang="zh-CN" sz="2400" baseline="-25000" dirty="0">
                <a:solidFill>
                  <a:srgbClr val="0033CC"/>
                </a:solidFill>
                <a:latin typeface="楷体" pitchFamily="49" charset="-122"/>
                <a:ea typeface="楷体" pitchFamily="49" charset="-122"/>
              </a:rPr>
              <a:t>1</a:t>
            </a:r>
            <a:r>
              <a:rPr lang="en-US" altLang="zh-CN" sz="2400" dirty="0">
                <a:solidFill>
                  <a:srgbClr val="0033CC"/>
                </a:solidFill>
                <a:latin typeface="楷体" pitchFamily="49" charset="-122"/>
                <a:ea typeface="楷体" pitchFamily="49" charset="-122"/>
              </a:rPr>
              <a:t>.array;</a:t>
            </a:r>
          </a:p>
          <a:p>
            <a:pPr>
              <a:lnSpc>
                <a:spcPct val="110000"/>
              </a:lnSpc>
              <a:spcAft>
                <a:spcPts val="300"/>
              </a:spcAft>
            </a:pPr>
            <a:r>
              <a:rPr lang="en-US" altLang="zh-CN" sz="2400" dirty="0">
                <a:solidFill>
                  <a:srgbClr val="0033CC"/>
                </a:solidFill>
                <a:latin typeface="楷体" pitchFamily="49" charset="-122"/>
                <a:ea typeface="楷体" pitchFamily="49" charset="-122"/>
              </a:rPr>
              <a:t>        </a:t>
            </a:r>
            <a:r>
              <a:rPr lang="en-US" altLang="zh-CN" sz="2400" dirty="0" err="1">
                <a:solidFill>
                  <a:srgbClr val="0033CC"/>
                </a:solidFill>
                <a:latin typeface="楷体" pitchFamily="49" charset="-122"/>
                <a:ea typeface="楷体" pitchFamily="49" charset="-122"/>
              </a:rPr>
              <a:t>Elist.place</a:t>
            </a:r>
            <a:r>
              <a:rPr lang="en-US" altLang="zh-CN" sz="2400" dirty="0">
                <a:solidFill>
                  <a:srgbClr val="0033CC"/>
                </a:solidFill>
                <a:latin typeface="楷体" pitchFamily="49" charset="-122"/>
                <a:ea typeface="楷体" pitchFamily="49" charset="-122"/>
              </a:rPr>
              <a:t>=t</a:t>
            </a:r>
            <a:r>
              <a:rPr lang="zh-CN" altLang="en-US" sz="2400" dirty="0">
                <a:solidFill>
                  <a:srgbClr val="0033CC"/>
                </a:solidFill>
                <a:latin typeface="楷体" pitchFamily="49" charset="-122"/>
                <a:ea typeface="楷体" pitchFamily="49" charset="-122"/>
              </a:rPr>
              <a:t>；</a:t>
            </a:r>
            <a:r>
              <a:rPr lang="en-US" altLang="zh-CN" sz="2400" dirty="0" err="1">
                <a:solidFill>
                  <a:srgbClr val="0033CC"/>
                </a:solidFill>
                <a:latin typeface="楷体" pitchFamily="49" charset="-122"/>
                <a:ea typeface="楷体" pitchFamily="49" charset="-122"/>
              </a:rPr>
              <a:t>Elist.ndim</a:t>
            </a:r>
            <a:r>
              <a:rPr lang="en-US" altLang="zh-CN" sz="2400" dirty="0">
                <a:solidFill>
                  <a:srgbClr val="0033CC"/>
                </a:solidFill>
                <a:latin typeface="楷体" pitchFamily="49" charset="-122"/>
                <a:ea typeface="楷体" pitchFamily="49" charset="-122"/>
              </a:rPr>
              <a:t>=m}</a:t>
            </a:r>
            <a:endParaRPr lang="zh-CN" altLang="en-US" sz="2400" dirty="0">
              <a:solidFill>
                <a:srgbClr val="0033CC"/>
              </a:solidFill>
              <a:latin typeface="楷体" pitchFamily="49" charset="-122"/>
              <a:ea typeface="楷体" pitchFamily="49" charset="-122"/>
            </a:endParaRPr>
          </a:p>
          <a:p>
            <a:pPr>
              <a:lnSpc>
                <a:spcPct val="110000"/>
              </a:lnSpc>
              <a:spcAft>
                <a:spcPts val="300"/>
              </a:spcAft>
            </a:pPr>
            <a:r>
              <a:rPr lang="en-US" altLang="zh-CN" sz="2400" dirty="0">
                <a:solidFill>
                  <a:srgbClr val="C00000"/>
                </a:solidFill>
                <a:latin typeface="楷体" pitchFamily="49" charset="-122"/>
                <a:ea typeface="楷体" pitchFamily="49" charset="-122"/>
              </a:rPr>
              <a:t>(8)L</a:t>
            </a:r>
            <a:r>
              <a:rPr lang="zh-CN" altLang="en-US" sz="2400" dirty="0">
                <a:solidFill>
                  <a:srgbClr val="C00000"/>
                </a:solidFill>
                <a:latin typeface="Comic Sans MS" pitchFamily="66" charset="0"/>
                <a:ea typeface="楷体" pitchFamily="49" charset="-122"/>
              </a:rPr>
              <a:t>→</a:t>
            </a:r>
            <a:r>
              <a:rPr lang="en-US" altLang="zh-CN" sz="2400" dirty="0" err="1">
                <a:solidFill>
                  <a:srgbClr val="C00000"/>
                </a:solidFill>
                <a:latin typeface="楷体" pitchFamily="49" charset="-122"/>
                <a:ea typeface="楷体" pitchFamily="49" charset="-122"/>
              </a:rPr>
              <a:t>Elist</a:t>
            </a:r>
            <a:r>
              <a:rPr lang="en-US" altLang="zh-CN" sz="2400" dirty="0">
                <a:solidFill>
                  <a:srgbClr val="C00000"/>
                </a:solidFill>
                <a:latin typeface="楷体" pitchFamily="49" charset="-122"/>
                <a:ea typeface="楷体" pitchFamily="49" charset="-122"/>
              </a:rPr>
              <a:t>]</a:t>
            </a:r>
          </a:p>
          <a:p>
            <a:pPr>
              <a:lnSpc>
                <a:spcPct val="110000"/>
              </a:lnSpc>
              <a:spcAft>
                <a:spcPts val="300"/>
              </a:spcAft>
            </a:pPr>
            <a:r>
              <a:rPr lang="en-US" altLang="zh-CN" sz="2400" dirty="0">
                <a:solidFill>
                  <a:srgbClr val="0033CC"/>
                </a:solidFill>
                <a:latin typeface="楷体" pitchFamily="49" charset="-122"/>
                <a:ea typeface="楷体" pitchFamily="49" charset="-122"/>
              </a:rPr>
              <a:t>    {</a:t>
            </a:r>
            <a:r>
              <a:rPr lang="en-US" altLang="zh-CN" sz="2400" dirty="0" err="1">
                <a:solidFill>
                  <a:srgbClr val="0033CC"/>
                </a:solidFill>
                <a:latin typeface="楷体" pitchFamily="49" charset="-122"/>
                <a:ea typeface="楷体" pitchFamily="49" charset="-122"/>
              </a:rPr>
              <a:t>L.place</a:t>
            </a:r>
            <a:r>
              <a:rPr lang="en-US" altLang="zh-CN" sz="2400" dirty="0">
                <a:solidFill>
                  <a:srgbClr val="0033CC"/>
                </a:solidFill>
                <a:latin typeface="楷体" pitchFamily="49" charset="-122"/>
                <a:ea typeface="楷体" pitchFamily="49" charset="-122"/>
              </a:rPr>
              <a:t>=</a:t>
            </a:r>
            <a:r>
              <a:rPr lang="en-US" altLang="zh-CN" sz="2400" dirty="0" err="1">
                <a:solidFill>
                  <a:srgbClr val="0033CC"/>
                </a:solidFill>
                <a:latin typeface="楷体" pitchFamily="49" charset="-122"/>
                <a:ea typeface="楷体" pitchFamily="49" charset="-122"/>
              </a:rPr>
              <a:t>newtemp</a:t>
            </a:r>
            <a:r>
              <a:rPr lang="en-US" altLang="zh-CN" sz="2400" dirty="0">
                <a:solidFill>
                  <a:srgbClr val="0033CC"/>
                </a:solidFill>
                <a:latin typeface="楷体" pitchFamily="49" charset="-122"/>
                <a:ea typeface="楷体" pitchFamily="49" charset="-122"/>
              </a:rPr>
              <a:t>;</a:t>
            </a:r>
          </a:p>
          <a:p>
            <a:pPr>
              <a:lnSpc>
                <a:spcPct val="110000"/>
              </a:lnSpc>
              <a:spcAft>
                <a:spcPts val="300"/>
              </a:spcAft>
            </a:pPr>
            <a:r>
              <a:rPr lang="en-US" altLang="zh-CN" sz="2400" dirty="0">
                <a:solidFill>
                  <a:srgbClr val="0033CC"/>
                </a:solidFill>
                <a:latin typeface="楷体" pitchFamily="49" charset="-122"/>
                <a:ea typeface="楷体" pitchFamily="49" charset="-122"/>
              </a:rPr>
              <a:t>     emit(</a:t>
            </a:r>
            <a:r>
              <a:rPr lang="en-US" altLang="zh-CN" sz="2400" dirty="0" err="1">
                <a:solidFill>
                  <a:srgbClr val="0033CC"/>
                </a:solidFill>
                <a:latin typeface="楷体" pitchFamily="49" charset="-122"/>
                <a:ea typeface="楷体" pitchFamily="49" charset="-122"/>
              </a:rPr>
              <a:t>L.place</a:t>
            </a:r>
            <a:r>
              <a:rPr lang="en-US" altLang="zh-CN" sz="2400" dirty="0">
                <a:solidFill>
                  <a:srgbClr val="0033CC"/>
                </a:solidFill>
                <a:latin typeface="Comic Sans MS" pitchFamily="66" charset="0"/>
                <a:ea typeface="楷体" pitchFamily="49" charset="-122"/>
              </a:rPr>
              <a:t>’:=’</a:t>
            </a:r>
            <a:r>
              <a:rPr lang="en-US" altLang="zh-CN" sz="2400" dirty="0" err="1">
                <a:solidFill>
                  <a:srgbClr val="0033CC"/>
                </a:solidFill>
                <a:latin typeface="楷体" pitchFamily="49" charset="-122"/>
                <a:ea typeface="楷体" pitchFamily="49" charset="-122"/>
              </a:rPr>
              <a:t>Elist.array</a:t>
            </a:r>
            <a:r>
              <a:rPr lang="en-US" altLang="zh-CN" sz="2400" dirty="0" err="1">
                <a:solidFill>
                  <a:srgbClr val="0033CC"/>
                </a:solidFill>
                <a:latin typeface="Comic Sans MS" pitchFamily="66" charset="0"/>
                <a:ea typeface="楷体" pitchFamily="49" charset="-122"/>
              </a:rPr>
              <a:t>’</a:t>
            </a:r>
            <a:r>
              <a:rPr lang="en-US" altLang="zh-CN" sz="2400" dirty="0" err="1">
                <a:solidFill>
                  <a:srgbClr val="0033CC"/>
                </a:solidFill>
                <a:latin typeface="楷体" pitchFamily="49" charset="-122"/>
                <a:ea typeface="楷体" pitchFamily="49" charset="-122"/>
              </a:rPr>
              <a:t>-</a:t>
            </a:r>
            <a:r>
              <a:rPr lang="en-US" altLang="zh-CN" sz="2400" dirty="0" err="1">
                <a:solidFill>
                  <a:srgbClr val="0033CC"/>
                </a:solidFill>
                <a:latin typeface="Comic Sans MS" pitchFamily="66" charset="0"/>
                <a:ea typeface="楷体" pitchFamily="49" charset="-122"/>
              </a:rPr>
              <a:t>’</a:t>
            </a:r>
            <a:r>
              <a:rPr lang="en-US" altLang="zh-CN" sz="2400" dirty="0" err="1">
                <a:solidFill>
                  <a:srgbClr val="00B050"/>
                </a:solidFill>
                <a:latin typeface="楷体" pitchFamily="49" charset="-122"/>
                <a:ea typeface="楷体" pitchFamily="49" charset="-122"/>
              </a:rPr>
              <a:t>invariant</a:t>
            </a:r>
            <a:r>
              <a:rPr lang="en-US" altLang="zh-CN" sz="2400" dirty="0">
                <a:solidFill>
                  <a:srgbClr val="00B050"/>
                </a:solidFill>
                <a:latin typeface="楷体" pitchFamily="49" charset="-122"/>
                <a:ea typeface="楷体" pitchFamily="49" charset="-122"/>
              </a:rPr>
              <a:t>(</a:t>
            </a:r>
            <a:r>
              <a:rPr lang="en-US" altLang="zh-CN" sz="2400" dirty="0" err="1">
                <a:solidFill>
                  <a:srgbClr val="00B050"/>
                </a:solidFill>
                <a:latin typeface="楷体" pitchFamily="49" charset="-122"/>
                <a:ea typeface="楷体" pitchFamily="49" charset="-122"/>
              </a:rPr>
              <a:t>Elist.array</a:t>
            </a:r>
            <a:r>
              <a:rPr lang="en-US" altLang="zh-CN" sz="2400" dirty="0">
                <a:solidFill>
                  <a:srgbClr val="00B050"/>
                </a:solidFill>
                <a:latin typeface="楷体" pitchFamily="49" charset="-122"/>
                <a:ea typeface="楷体" pitchFamily="49" charset="-122"/>
              </a:rPr>
              <a:t>)</a:t>
            </a:r>
            <a:r>
              <a:rPr lang="en-US" altLang="zh-CN" sz="2400" dirty="0">
                <a:solidFill>
                  <a:srgbClr val="0033CC"/>
                </a:solidFill>
                <a:latin typeface="楷体" pitchFamily="49" charset="-122"/>
                <a:ea typeface="楷体" pitchFamily="49" charset="-122"/>
              </a:rPr>
              <a:t>);</a:t>
            </a:r>
          </a:p>
          <a:p>
            <a:pPr>
              <a:lnSpc>
                <a:spcPct val="110000"/>
              </a:lnSpc>
              <a:spcAft>
                <a:spcPts val="300"/>
              </a:spcAft>
            </a:pPr>
            <a:r>
              <a:rPr lang="en-US" altLang="zh-CN" sz="2400" dirty="0">
                <a:solidFill>
                  <a:srgbClr val="0033CC"/>
                </a:solidFill>
                <a:latin typeface="楷体" pitchFamily="49" charset="-122"/>
                <a:ea typeface="楷体" pitchFamily="49" charset="-122"/>
              </a:rPr>
              <a:t>     </a:t>
            </a:r>
            <a:r>
              <a:rPr lang="en-US" altLang="zh-CN" sz="2400" dirty="0" err="1">
                <a:solidFill>
                  <a:srgbClr val="0033CC"/>
                </a:solidFill>
                <a:latin typeface="楷体" pitchFamily="49" charset="-122"/>
                <a:ea typeface="楷体" pitchFamily="49" charset="-122"/>
              </a:rPr>
              <a:t>L.offset</a:t>
            </a:r>
            <a:r>
              <a:rPr lang="en-US" altLang="zh-CN" sz="2400" dirty="0">
                <a:solidFill>
                  <a:srgbClr val="0033CC"/>
                </a:solidFill>
                <a:latin typeface="楷体" pitchFamily="49" charset="-122"/>
                <a:ea typeface="楷体" pitchFamily="49" charset="-122"/>
              </a:rPr>
              <a:t>=</a:t>
            </a:r>
            <a:r>
              <a:rPr lang="en-US" altLang="zh-CN" sz="2400" dirty="0" err="1">
                <a:solidFill>
                  <a:srgbClr val="0033CC"/>
                </a:solidFill>
                <a:latin typeface="楷体" pitchFamily="49" charset="-122"/>
                <a:ea typeface="楷体" pitchFamily="49" charset="-122"/>
              </a:rPr>
              <a:t>newtemp</a:t>
            </a:r>
            <a:r>
              <a:rPr lang="en-US" altLang="zh-CN" sz="2400" dirty="0">
                <a:solidFill>
                  <a:srgbClr val="0033CC"/>
                </a:solidFill>
                <a:latin typeface="楷体" pitchFamily="49" charset="-122"/>
                <a:ea typeface="楷体" pitchFamily="49" charset="-122"/>
              </a:rPr>
              <a:t>;</a:t>
            </a:r>
          </a:p>
          <a:p>
            <a:pPr>
              <a:lnSpc>
                <a:spcPct val="110000"/>
              </a:lnSpc>
              <a:spcAft>
                <a:spcPts val="300"/>
              </a:spcAft>
            </a:pPr>
            <a:r>
              <a:rPr lang="en-US" altLang="zh-CN" sz="2400" dirty="0">
                <a:solidFill>
                  <a:srgbClr val="0033CC"/>
                </a:solidFill>
                <a:latin typeface="楷体" pitchFamily="49" charset="-122"/>
                <a:ea typeface="楷体" pitchFamily="49" charset="-122"/>
              </a:rPr>
              <a:t>     emit(</a:t>
            </a:r>
            <a:r>
              <a:rPr lang="en-US" altLang="zh-CN" sz="2400" dirty="0" err="1">
                <a:solidFill>
                  <a:srgbClr val="0033CC"/>
                </a:solidFill>
                <a:latin typeface="楷体" pitchFamily="49" charset="-122"/>
                <a:ea typeface="楷体" pitchFamily="49" charset="-122"/>
              </a:rPr>
              <a:t>L.offset</a:t>
            </a:r>
            <a:r>
              <a:rPr lang="en-US" altLang="zh-CN" sz="2400" dirty="0">
                <a:solidFill>
                  <a:srgbClr val="0033CC"/>
                </a:solidFill>
                <a:latin typeface="Comic Sans MS" pitchFamily="66" charset="0"/>
                <a:ea typeface="楷体" pitchFamily="49" charset="-122"/>
              </a:rPr>
              <a:t>’</a:t>
            </a:r>
            <a:r>
              <a:rPr lang="en-US" altLang="zh-CN" sz="2400" dirty="0">
                <a:solidFill>
                  <a:srgbClr val="0033CC"/>
                </a:solidFill>
                <a:latin typeface="楷体" pitchFamily="49" charset="-122"/>
                <a:ea typeface="楷体" pitchFamily="49" charset="-122"/>
              </a:rPr>
              <a:t>:=</a:t>
            </a:r>
            <a:r>
              <a:rPr lang="en-US" altLang="zh-CN" sz="2400" dirty="0">
                <a:solidFill>
                  <a:srgbClr val="0033CC"/>
                </a:solidFill>
                <a:latin typeface="Comic Sans MS" pitchFamily="66" charset="0"/>
                <a:ea typeface="楷体" pitchFamily="49" charset="-122"/>
              </a:rPr>
              <a:t>’</a:t>
            </a:r>
            <a:r>
              <a:rPr lang="en-US" altLang="zh-CN" sz="2400" dirty="0" err="1">
                <a:solidFill>
                  <a:srgbClr val="0033CC"/>
                </a:solidFill>
                <a:latin typeface="楷体" pitchFamily="49" charset="-122"/>
                <a:ea typeface="楷体" pitchFamily="49" charset="-122"/>
              </a:rPr>
              <a:t>w</a:t>
            </a:r>
            <a:r>
              <a:rPr lang="en-US" altLang="zh-CN" sz="2400" dirty="0" err="1">
                <a:solidFill>
                  <a:srgbClr val="0033CC"/>
                </a:solidFill>
                <a:latin typeface="Comic Sans MS" pitchFamily="66" charset="0"/>
                <a:ea typeface="楷体" pitchFamily="49" charset="-122"/>
              </a:rPr>
              <a:t>’×’</a:t>
            </a:r>
            <a:r>
              <a:rPr lang="en-US" altLang="zh-CN" sz="2400" dirty="0" err="1">
                <a:solidFill>
                  <a:srgbClr val="0033CC"/>
                </a:solidFill>
                <a:latin typeface="楷体" pitchFamily="49" charset="-122"/>
                <a:ea typeface="楷体" pitchFamily="49" charset="-122"/>
              </a:rPr>
              <a:t>Elist.place</a:t>
            </a:r>
            <a:r>
              <a:rPr lang="en-US" altLang="zh-CN" sz="2400" dirty="0">
                <a:solidFill>
                  <a:srgbClr val="0033CC"/>
                </a:solidFill>
                <a:latin typeface="楷体" pitchFamily="49" charset="-122"/>
                <a:ea typeface="楷体" pitchFamily="49" charset="-122"/>
              </a:rPr>
              <a:t>)}</a:t>
            </a:r>
          </a:p>
        </p:txBody>
      </p:sp>
      <p:sp>
        <p:nvSpPr>
          <p:cNvPr id="7" name="圆角矩形标注 6"/>
          <p:cNvSpPr/>
          <p:nvPr/>
        </p:nvSpPr>
        <p:spPr>
          <a:xfrm>
            <a:off x="6228184" y="2204864"/>
            <a:ext cx="1296144" cy="648072"/>
          </a:xfrm>
          <a:prstGeom prst="wedgeRoundRectCallout">
            <a:avLst>
              <a:gd name="adj1" fmla="val -165295"/>
              <a:gd name="adj2" fmla="val -152281"/>
              <a:gd name="adj3" fmla="val 16667"/>
            </a:avLst>
          </a:prstGeom>
          <a:solidFill>
            <a:srgbClr val="E4FA12">
              <a:alpha val="42000"/>
            </a:srgb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33CC"/>
                </a:solidFill>
                <a:latin typeface="楷体" pitchFamily="49" charset="-122"/>
                <a:ea typeface="楷体" pitchFamily="49" charset="-122"/>
              </a:rPr>
              <a:t>e</a:t>
            </a:r>
            <a:r>
              <a:rPr lang="en-US" altLang="zh-CN" sz="2400" baseline="-25000" dirty="0">
                <a:solidFill>
                  <a:srgbClr val="0033CC"/>
                </a:solidFill>
                <a:latin typeface="楷体" pitchFamily="49" charset="-122"/>
                <a:ea typeface="楷体" pitchFamily="49" charset="-122"/>
              </a:rPr>
              <a:t>1</a:t>
            </a:r>
            <a:r>
              <a:rPr lang="en-US" altLang="zh-CN" sz="2400" dirty="0">
                <a:solidFill>
                  <a:srgbClr val="0033CC"/>
                </a:solidFill>
                <a:latin typeface="楷体" pitchFamily="49" charset="-122"/>
                <a:ea typeface="楷体" pitchFamily="49" charset="-122"/>
              </a:rPr>
              <a:t>=i</a:t>
            </a:r>
            <a:r>
              <a:rPr lang="en-US" altLang="zh-CN" sz="2400" baseline="-25000" dirty="0">
                <a:solidFill>
                  <a:srgbClr val="0033CC"/>
                </a:solidFill>
                <a:latin typeface="楷体" pitchFamily="49" charset="-122"/>
                <a:ea typeface="楷体" pitchFamily="49" charset="-122"/>
              </a:rPr>
              <a:t>1</a:t>
            </a:r>
            <a:endParaRPr lang="zh-CN" altLang="en-US" sz="2400" baseline="-25000" dirty="0">
              <a:solidFill>
                <a:srgbClr val="0033CC"/>
              </a:solidFill>
              <a:latin typeface="楷体" pitchFamily="49" charset="-122"/>
              <a:ea typeface="楷体" pitchFamily="49" charset="-122"/>
            </a:endParaRPr>
          </a:p>
        </p:txBody>
      </p:sp>
      <p:sp>
        <p:nvSpPr>
          <p:cNvPr id="8" name="圆角矩形标注 7"/>
          <p:cNvSpPr/>
          <p:nvPr/>
        </p:nvSpPr>
        <p:spPr>
          <a:xfrm>
            <a:off x="6660232" y="3933056"/>
            <a:ext cx="2160240" cy="1152128"/>
          </a:xfrm>
          <a:prstGeom prst="wedgeRoundRectCallout">
            <a:avLst>
              <a:gd name="adj1" fmla="val -91505"/>
              <a:gd name="adj2" fmla="val -97627"/>
              <a:gd name="adj3" fmla="val 16667"/>
            </a:avLst>
          </a:prstGeom>
          <a:solidFill>
            <a:srgbClr val="E4FA12">
              <a:alpha val="42000"/>
            </a:srgbClr>
          </a:solidFill>
          <a:ln w="6350"/>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altLang="zh-CN" sz="2400" dirty="0">
                <a:solidFill>
                  <a:srgbClr val="0033CC"/>
                </a:solidFill>
                <a:latin typeface="楷体" pitchFamily="49" charset="-122"/>
                <a:ea typeface="楷体" pitchFamily="49" charset="-122"/>
              </a:rPr>
              <a:t>e</a:t>
            </a:r>
            <a:r>
              <a:rPr lang="en-US" altLang="zh-CN" sz="2400" baseline="-25000" dirty="0">
                <a:solidFill>
                  <a:srgbClr val="0033CC"/>
                </a:solidFill>
                <a:latin typeface="楷体" pitchFamily="49" charset="-122"/>
                <a:ea typeface="楷体" pitchFamily="49" charset="-122"/>
              </a:rPr>
              <a:t>2</a:t>
            </a:r>
            <a:r>
              <a:rPr lang="en-US" altLang="zh-CN" sz="2400" dirty="0">
                <a:solidFill>
                  <a:srgbClr val="0033CC"/>
                </a:solidFill>
                <a:latin typeface="楷体" pitchFamily="49" charset="-122"/>
                <a:ea typeface="楷体" pitchFamily="49" charset="-122"/>
              </a:rPr>
              <a:t>=e</a:t>
            </a:r>
            <a:r>
              <a:rPr lang="en-US" altLang="zh-CN" sz="2400" baseline="-25000" dirty="0">
                <a:solidFill>
                  <a:srgbClr val="0033CC"/>
                </a:solidFill>
                <a:latin typeface="楷体" pitchFamily="49" charset="-122"/>
                <a:ea typeface="楷体" pitchFamily="49" charset="-122"/>
              </a:rPr>
              <a:t>1</a:t>
            </a:r>
            <a:r>
              <a:rPr lang="en-US" altLang="zh-CN" sz="2400" dirty="0">
                <a:solidFill>
                  <a:srgbClr val="0033CC"/>
                </a:solidFill>
                <a:latin typeface="Comic Sans MS" pitchFamily="66" charset="0"/>
                <a:ea typeface="楷体" pitchFamily="49" charset="-122"/>
              </a:rPr>
              <a:t>×</a:t>
            </a:r>
            <a:r>
              <a:rPr lang="en-US" altLang="zh-CN" sz="2400" dirty="0">
                <a:solidFill>
                  <a:srgbClr val="0033CC"/>
                </a:solidFill>
                <a:latin typeface="楷体" pitchFamily="49" charset="-122"/>
                <a:ea typeface="楷体" pitchFamily="49" charset="-122"/>
              </a:rPr>
              <a:t>n</a:t>
            </a:r>
            <a:r>
              <a:rPr lang="en-US" altLang="zh-CN" sz="2400" baseline="-25000" dirty="0">
                <a:solidFill>
                  <a:srgbClr val="0033CC"/>
                </a:solidFill>
                <a:latin typeface="楷体" pitchFamily="49" charset="-122"/>
                <a:ea typeface="楷体" pitchFamily="49" charset="-122"/>
              </a:rPr>
              <a:t>2</a:t>
            </a:r>
            <a:r>
              <a:rPr lang="en-US" altLang="zh-CN" sz="2400" dirty="0">
                <a:solidFill>
                  <a:srgbClr val="0033CC"/>
                </a:solidFill>
                <a:latin typeface="楷体" pitchFamily="49" charset="-122"/>
                <a:ea typeface="楷体" pitchFamily="49" charset="-122"/>
              </a:rPr>
              <a:t>+i</a:t>
            </a:r>
            <a:r>
              <a:rPr lang="en-US" altLang="zh-CN" sz="2400" baseline="-25000" dirty="0">
                <a:solidFill>
                  <a:srgbClr val="0033CC"/>
                </a:solidFill>
                <a:latin typeface="楷体" pitchFamily="49" charset="-122"/>
                <a:ea typeface="楷体" pitchFamily="49" charset="-122"/>
              </a:rPr>
              <a:t>2</a:t>
            </a:r>
          </a:p>
          <a:p>
            <a:pPr algn="ctr"/>
            <a:r>
              <a:rPr lang="en-US" altLang="zh-CN" sz="2400" dirty="0">
                <a:solidFill>
                  <a:srgbClr val="0033CC"/>
                </a:solidFill>
                <a:latin typeface="楷体" pitchFamily="49" charset="-122"/>
                <a:ea typeface="楷体" pitchFamily="49" charset="-122"/>
              </a:rPr>
              <a:t>e</a:t>
            </a:r>
            <a:r>
              <a:rPr lang="en-US" altLang="zh-CN" sz="2400" baseline="-25000" dirty="0">
                <a:solidFill>
                  <a:srgbClr val="0033CC"/>
                </a:solidFill>
                <a:latin typeface="楷体" pitchFamily="49" charset="-122"/>
                <a:ea typeface="楷体" pitchFamily="49" charset="-122"/>
              </a:rPr>
              <a:t>3</a:t>
            </a:r>
            <a:r>
              <a:rPr lang="en-US" altLang="zh-CN" sz="2400" dirty="0">
                <a:solidFill>
                  <a:srgbClr val="0033CC"/>
                </a:solidFill>
                <a:latin typeface="楷体" pitchFamily="49" charset="-122"/>
                <a:ea typeface="楷体" pitchFamily="49" charset="-122"/>
              </a:rPr>
              <a:t>=e</a:t>
            </a:r>
            <a:r>
              <a:rPr lang="en-US" altLang="zh-CN" sz="2400" baseline="-25000" dirty="0">
                <a:solidFill>
                  <a:srgbClr val="0033CC"/>
                </a:solidFill>
                <a:latin typeface="楷体" pitchFamily="49" charset="-122"/>
                <a:ea typeface="楷体" pitchFamily="49" charset="-122"/>
              </a:rPr>
              <a:t>2</a:t>
            </a:r>
            <a:r>
              <a:rPr lang="en-US" altLang="zh-CN" sz="2400" dirty="0">
                <a:solidFill>
                  <a:srgbClr val="0033CC"/>
                </a:solidFill>
                <a:latin typeface="Comic Sans MS" pitchFamily="66" charset="0"/>
                <a:ea typeface="楷体" pitchFamily="49" charset="-122"/>
              </a:rPr>
              <a:t>×</a:t>
            </a:r>
            <a:r>
              <a:rPr lang="en-US" altLang="zh-CN" sz="2400" dirty="0">
                <a:solidFill>
                  <a:srgbClr val="0033CC"/>
                </a:solidFill>
                <a:latin typeface="楷体" pitchFamily="49" charset="-122"/>
                <a:ea typeface="楷体" pitchFamily="49" charset="-122"/>
              </a:rPr>
              <a:t>n</a:t>
            </a:r>
            <a:r>
              <a:rPr lang="en-US" altLang="zh-CN" sz="2400" baseline="-25000" dirty="0">
                <a:solidFill>
                  <a:srgbClr val="0033CC"/>
                </a:solidFill>
                <a:latin typeface="楷体" pitchFamily="49" charset="-122"/>
                <a:ea typeface="楷体" pitchFamily="49" charset="-122"/>
              </a:rPr>
              <a:t>3</a:t>
            </a:r>
            <a:r>
              <a:rPr lang="en-US" altLang="zh-CN" sz="2400" dirty="0">
                <a:solidFill>
                  <a:srgbClr val="0033CC"/>
                </a:solidFill>
                <a:latin typeface="楷体" pitchFamily="49" charset="-122"/>
                <a:ea typeface="楷体" pitchFamily="49" charset="-122"/>
              </a:rPr>
              <a:t>+i</a:t>
            </a:r>
            <a:r>
              <a:rPr lang="en-US" altLang="zh-CN" sz="2400" baseline="-25000" dirty="0">
                <a:solidFill>
                  <a:srgbClr val="0033CC"/>
                </a:solidFill>
                <a:latin typeface="楷体" pitchFamily="49" charset="-122"/>
                <a:ea typeface="楷体" pitchFamily="49" charset="-122"/>
              </a:rPr>
              <a:t>3</a:t>
            </a:r>
          </a:p>
          <a:p>
            <a:pPr algn="ctr"/>
            <a:r>
              <a:rPr lang="en-US" altLang="zh-CN" sz="2400" dirty="0" err="1">
                <a:solidFill>
                  <a:srgbClr val="0033CC"/>
                </a:solidFill>
                <a:latin typeface="楷体" pitchFamily="49" charset="-122"/>
                <a:ea typeface="楷体" pitchFamily="49" charset="-122"/>
              </a:rPr>
              <a:t>e</a:t>
            </a:r>
            <a:r>
              <a:rPr lang="en-US" altLang="zh-CN" sz="2400" baseline="-25000" dirty="0" err="1">
                <a:solidFill>
                  <a:srgbClr val="0033CC"/>
                </a:solidFill>
                <a:latin typeface="楷体" pitchFamily="49" charset="-122"/>
                <a:ea typeface="楷体" pitchFamily="49" charset="-122"/>
              </a:rPr>
              <a:t>k</a:t>
            </a:r>
            <a:r>
              <a:rPr lang="en-US" altLang="zh-CN" sz="2400" dirty="0">
                <a:solidFill>
                  <a:srgbClr val="0033CC"/>
                </a:solidFill>
                <a:latin typeface="楷体" pitchFamily="49" charset="-122"/>
                <a:ea typeface="楷体" pitchFamily="49" charset="-122"/>
              </a:rPr>
              <a:t>=e</a:t>
            </a:r>
            <a:r>
              <a:rPr lang="en-US" altLang="zh-CN" sz="2400" baseline="-25000" dirty="0">
                <a:solidFill>
                  <a:srgbClr val="0033CC"/>
                </a:solidFill>
                <a:latin typeface="楷体" pitchFamily="49" charset="-122"/>
                <a:ea typeface="楷体" pitchFamily="49" charset="-122"/>
              </a:rPr>
              <a:t>k-1</a:t>
            </a:r>
            <a:r>
              <a:rPr lang="en-US" altLang="zh-CN" sz="2400" dirty="0">
                <a:solidFill>
                  <a:srgbClr val="0033CC"/>
                </a:solidFill>
                <a:latin typeface="Comic Sans MS" pitchFamily="66" charset="0"/>
                <a:ea typeface="楷体" pitchFamily="49" charset="-122"/>
              </a:rPr>
              <a:t>×</a:t>
            </a:r>
            <a:r>
              <a:rPr lang="en-US" altLang="zh-CN" sz="2400" dirty="0">
                <a:solidFill>
                  <a:srgbClr val="0033CC"/>
                </a:solidFill>
                <a:latin typeface="楷体" pitchFamily="49" charset="-122"/>
                <a:ea typeface="楷体" pitchFamily="49" charset="-122"/>
              </a:rPr>
              <a:t>n</a:t>
            </a:r>
            <a:r>
              <a:rPr lang="en-US" altLang="zh-CN" sz="2400" baseline="-25000" dirty="0">
                <a:solidFill>
                  <a:srgbClr val="0033CC"/>
                </a:solidFill>
                <a:latin typeface="楷体" pitchFamily="49" charset="-122"/>
                <a:ea typeface="楷体" pitchFamily="49" charset="-122"/>
              </a:rPr>
              <a:t>k</a:t>
            </a:r>
            <a:r>
              <a:rPr lang="en-US" altLang="zh-CN" sz="2400" dirty="0">
                <a:solidFill>
                  <a:srgbClr val="0033CC"/>
                </a:solidFill>
                <a:latin typeface="楷体" pitchFamily="49" charset="-122"/>
                <a:ea typeface="楷体" pitchFamily="49" charset="-122"/>
              </a:rPr>
              <a:t>+i</a:t>
            </a:r>
            <a:r>
              <a:rPr lang="en-US" altLang="zh-CN" sz="2400" baseline="-25000" dirty="0">
                <a:solidFill>
                  <a:srgbClr val="0033CC"/>
                </a:solidFill>
                <a:latin typeface="楷体" pitchFamily="49" charset="-122"/>
                <a:ea typeface="楷体" pitchFamily="49" charset="-122"/>
              </a:rPr>
              <a:t>k</a:t>
            </a:r>
            <a:endParaRPr lang="zh-CN" altLang="en-US" sz="2400" baseline="-25000" dirty="0">
              <a:solidFill>
                <a:srgbClr val="0033CC"/>
              </a:solidFill>
              <a:latin typeface="楷体" pitchFamily="49" charset="-122"/>
              <a:ea typeface="楷体" pitchFamily="49" charset="-122"/>
            </a:endParaRPr>
          </a:p>
        </p:txBody>
      </p:sp>
      <p:sp>
        <p:nvSpPr>
          <p:cNvPr id="12" name="矩形 11"/>
          <p:cNvSpPr/>
          <p:nvPr/>
        </p:nvSpPr>
        <p:spPr>
          <a:xfrm>
            <a:off x="1440160" y="476672"/>
            <a:ext cx="539552"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black"/>
                </a:solidFill>
                <a:latin typeface="楷体" pitchFamily="49" charset="-122"/>
                <a:ea typeface="楷体" pitchFamily="49" charset="-122"/>
              </a:rPr>
              <a:t>①</a:t>
            </a:r>
          </a:p>
        </p:txBody>
      </p:sp>
      <p:sp>
        <p:nvSpPr>
          <p:cNvPr id="14" name="矩形 13"/>
          <p:cNvSpPr/>
          <p:nvPr/>
        </p:nvSpPr>
        <p:spPr>
          <a:xfrm>
            <a:off x="6084168" y="1268760"/>
            <a:ext cx="539552"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black"/>
                </a:solidFill>
                <a:latin typeface="楷体" pitchFamily="49" charset="-122"/>
                <a:ea typeface="楷体" pitchFamily="49" charset="-122"/>
              </a:rPr>
              <a:t>③</a:t>
            </a:r>
          </a:p>
        </p:txBody>
      </p:sp>
      <p:sp>
        <p:nvSpPr>
          <p:cNvPr id="15" name="矩形 14"/>
          <p:cNvSpPr/>
          <p:nvPr/>
        </p:nvSpPr>
        <p:spPr>
          <a:xfrm>
            <a:off x="827584" y="2636912"/>
            <a:ext cx="539552"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black"/>
                </a:solidFill>
                <a:latin typeface="楷体" pitchFamily="49" charset="-122"/>
                <a:ea typeface="楷体" pitchFamily="49" charset="-122"/>
              </a:rPr>
              <a:t>④</a:t>
            </a:r>
          </a:p>
        </p:txBody>
      </p:sp>
      <p:sp>
        <p:nvSpPr>
          <p:cNvPr id="16" name="矩形 15"/>
          <p:cNvSpPr/>
          <p:nvPr/>
        </p:nvSpPr>
        <p:spPr>
          <a:xfrm>
            <a:off x="3707904" y="4725144"/>
            <a:ext cx="539552"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black"/>
                </a:solidFill>
                <a:latin typeface="楷体" pitchFamily="49" charset="-122"/>
                <a:ea typeface="楷体" pitchFamily="49" charset="-122"/>
              </a:rPr>
              <a:t>⑤</a:t>
            </a:r>
          </a:p>
        </p:txBody>
      </p:sp>
      <p:grpSp>
        <p:nvGrpSpPr>
          <p:cNvPr id="3" name="组合 17"/>
          <p:cNvGrpSpPr/>
          <p:nvPr/>
        </p:nvGrpSpPr>
        <p:grpSpPr>
          <a:xfrm>
            <a:off x="6804248" y="620688"/>
            <a:ext cx="2160240" cy="2493987"/>
            <a:chOff x="6804248" y="620688"/>
            <a:chExt cx="2160240" cy="2493987"/>
          </a:xfrm>
        </p:grpSpPr>
        <p:sp>
          <p:nvSpPr>
            <p:cNvPr id="9" name="矩形 8"/>
            <p:cNvSpPr/>
            <p:nvPr/>
          </p:nvSpPr>
          <p:spPr>
            <a:xfrm>
              <a:off x="6804248" y="620688"/>
              <a:ext cx="2160240" cy="792088"/>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zh-CN" sz="2200" dirty="0">
                  <a:solidFill>
                    <a:srgbClr val="C0504D">
                      <a:lumMod val="50000"/>
                    </a:srgbClr>
                  </a:solidFill>
                  <a:latin typeface="楷体" pitchFamily="49" charset="-122"/>
                  <a:ea typeface="楷体" pitchFamily="49" charset="-122"/>
                </a:rPr>
                <a:t>limit</a:t>
              </a:r>
              <a:r>
                <a:rPr lang="zh-CN" altLang="en-US" sz="2200" dirty="0">
                  <a:solidFill>
                    <a:srgbClr val="C0504D">
                      <a:lumMod val="50000"/>
                    </a:srgbClr>
                  </a:solidFill>
                  <a:latin typeface="楷体" pitchFamily="49" charset="-122"/>
                  <a:ea typeface="楷体" pitchFamily="49" charset="-122"/>
                </a:rPr>
                <a:t>返回第</a:t>
              </a:r>
              <a:r>
                <a:rPr lang="en-US" altLang="zh-CN" sz="2200" dirty="0">
                  <a:solidFill>
                    <a:srgbClr val="C0504D">
                      <a:lumMod val="50000"/>
                    </a:srgbClr>
                  </a:solidFill>
                  <a:latin typeface="楷体" pitchFamily="49" charset="-122"/>
                  <a:ea typeface="楷体" pitchFamily="49" charset="-122"/>
                </a:rPr>
                <a:t>m</a:t>
              </a:r>
              <a:r>
                <a:rPr lang="zh-CN" altLang="en-US" sz="2200" dirty="0">
                  <a:solidFill>
                    <a:srgbClr val="C0504D">
                      <a:lumMod val="50000"/>
                    </a:srgbClr>
                  </a:solidFill>
                  <a:latin typeface="楷体" pitchFamily="49" charset="-122"/>
                  <a:ea typeface="楷体" pitchFamily="49" charset="-122"/>
                </a:rPr>
                <a:t>维的元素个数</a:t>
              </a:r>
              <a:r>
                <a:rPr lang="en-US" altLang="zh-CN" sz="2200" dirty="0">
                  <a:solidFill>
                    <a:srgbClr val="C0504D">
                      <a:lumMod val="50000"/>
                    </a:srgbClr>
                  </a:solidFill>
                  <a:latin typeface="楷体" pitchFamily="49" charset="-122"/>
                  <a:ea typeface="楷体" pitchFamily="49" charset="-122"/>
                </a:rPr>
                <a:t>n</a:t>
              </a:r>
              <a:r>
                <a:rPr lang="en-US" altLang="zh-CN" sz="2200" baseline="-25000" dirty="0">
                  <a:solidFill>
                    <a:srgbClr val="C0504D">
                      <a:lumMod val="50000"/>
                    </a:srgbClr>
                  </a:solidFill>
                  <a:latin typeface="楷体" pitchFamily="49" charset="-122"/>
                  <a:ea typeface="楷体" pitchFamily="49" charset="-122"/>
                </a:rPr>
                <a:t>m</a:t>
              </a:r>
              <a:endParaRPr lang="zh-CN" altLang="en-US" sz="2200" baseline="-25000" dirty="0">
                <a:solidFill>
                  <a:srgbClr val="C0504D">
                    <a:lumMod val="50000"/>
                  </a:srgbClr>
                </a:solidFill>
                <a:latin typeface="楷体" pitchFamily="49" charset="-122"/>
                <a:ea typeface="楷体" pitchFamily="49" charset="-122"/>
              </a:endParaRPr>
            </a:p>
          </p:txBody>
        </p:sp>
        <p:sp>
          <p:nvSpPr>
            <p:cNvPr id="17" name="任意多边形 16"/>
            <p:cNvSpPr/>
            <p:nvPr/>
          </p:nvSpPr>
          <p:spPr>
            <a:xfrm>
              <a:off x="7591425" y="1411834"/>
              <a:ext cx="630860" cy="1702841"/>
            </a:xfrm>
            <a:custGeom>
              <a:avLst/>
              <a:gdLst>
                <a:gd name="connsiteX0" fmla="*/ 475488 w 475488"/>
                <a:gd name="connsiteY0" fmla="*/ 0 h 1653235"/>
                <a:gd name="connsiteX1" fmla="*/ 475488 w 475488"/>
                <a:gd name="connsiteY1" fmla="*/ 950976 h 1653235"/>
                <a:gd name="connsiteX2" fmla="*/ 0 w 475488"/>
                <a:gd name="connsiteY2" fmla="*/ 950976 h 1653235"/>
                <a:gd name="connsiteX3" fmla="*/ 0 w 475488"/>
                <a:gd name="connsiteY3" fmla="*/ 1653235 h 1653235"/>
              </a:gdLst>
              <a:ahLst/>
              <a:cxnLst>
                <a:cxn ang="0">
                  <a:pos x="connsiteX0" y="connsiteY0"/>
                </a:cxn>
                <a:cxn ang="0">
                  <a:pos x="connsiteX1" y="connsiteY1"/>
                </a:cxn>
                <a:cxn ang="0">
                  <a:pos x="connsiteX2" y="connsiteY2"/>
                </a:cxn>
                <a:cxn ang="0">
                  <a:pos x="connsiteX3" y="connsiteY3"/>
                </a:cxn>
              </a:cxnLst>
              <a:rect l="l" t="t" r="r" b="b"/>
              <a:pathLst>
                <a:path w="475488" h="1653235">
                  <a:moveTo>
                    <a:pt x="475488" y="0"/>
                  </a:moveTo>
                  <a:lnTo>
                    <a:pt x="475488" y="950976"/>
                  </a:lnTo>
                  <a:lnTo>
                    <a:pt x="0" y="950976"/>
                  </a:lnTo>
                  <a:lnTo>
                    <a:pt x="0" y="1653235"/>
                  </a:lnTo>
                </a:path>
              </a:pathLst>
            </a:custGeom>
            <a:ln w="127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fontAlgn="base">
                <a:spcBef>
                  <a:spcPct val="0"/>
                </a:spcBef>
                <a:spcAft>
                  <a:spcPct val="0"/>
                </a:spcAft>
              </a:pPr>
              <a:endParaRPr lang="zh-CN" altLang="en-US">
                <a:solidFill>
                  <a:prstClr val="black"/>
                </a:solidFill>
              </a:endParaRPr>
            </a:p>
          </p:txBody>
        </p:sp>
      </p:grpSp>
      <p:grpSp>
        <p:nvGrpSpPr>
          <p:cNvPr id="21" name="组合 20"/>
          <p:cNvGrpSpPr/>
          <p:nvPr/>
        </p:nvGrpSpPr>
        <p:grpSpPr>
          <a:xfrm>
            <a:off x="5268686" y="5578249"/>
            <a:ext cx="3294743" cy="506046"/>
            <a:chOff x="5268686" y="5578249"/>
            <a:chExt cx="3294743" cy="506046"/>
          </a:xfrm>
        </p:grpSpPr>
        <p:sp>
          <p:nvSpPr>
            <p:cNvPr id="18" name="矩形 17"/>
            <p:cNvSpPr/>
            <p:nvPr/>
          </p:nvSpPr>
          <p:spPr>
            <a:xfrm>
              <a:off x="6687235" y="5679250"/>
              <a:ext cx="675075" cy="4050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B050"/>
                  </a:solidFill>
                  <a:latin typeface="楷体" pitchFamily="49" charset="-122"/>
                  <a:ea typeface="楷体" pitchFamily="49" charset="-122"/>
                </a:rPr>
                <a:t>C</a:t>
              </a:r>
              <a:endParaRPr lang="zh-CN" altLang="en-US" sz="2400" dirty="0">
                <a:solidFill>
                  <a:srgbClr val="00B050"/>
                </a:solidFill>
                <a:latin typeface="楷体" pitchFamily="49" charset="-122"/>
                <a:ea typeface="楷体" pitchFamily="49" charset="-122"/>
              </a:endParaRPr>
            </a:p>
          </p:txBody>
        </p:sp>
        <p:cxnSp>
          <p:nvCxnSpPr>
            <p:cNvPr id="20" name="直接连接符 19"/>
            <p:cNvCxnSpPr/>
            <p:nvPr/>
          </p:nvCxnSpPr>
          <p:spPr>
            <a:xfrm flipV="1">
              <a:off x="5268686" y="5578249"/>
              <a:ext cx="329474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linds(horizontal)">
                                      <p:cBhvr>
                                        <p:cTn id="18"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linds(horizontal)">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linds(horizontal)">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blinds(horizontal)">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linds(horizontal)">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8"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slide(fromLeft)">
                                      <p:cBhvr>
                                        <p:cTn id="4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 grpId="0"/>
      <p:bldP spid="14" grpId="0"/>
      <p:bldP spid="15" grpId="0"/>
      <p:bldP spid="1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0"/>
            <a:ext cx="8229600" cy="634082"/>
          </a:xfrm>
        </p:spPr>
        <p:txBody>
          <a:bodyPr>
            <a:normAutofit fontScale="90000"/>
          </a:bodyPr>
          <a:lstStyle/>
          <a:p>
            <a:r>
              <a:rPr lang="en-US" altLang="zh-CN" dirty="0"/>
              <a:t>S</a:t>
            </a:r>
            <a:r>
              <a:rPr lang="zh-CN" altLang="en-US" dirty="0"/>
              <a:t>属性定义的翻译方案（续）</a:t>
            </a:r>
          </a:p>
        </p:txBody>
      </p:sp>
      <p:sp>
        <p:nvSpPr>
          <p:cNvPr id="4" name="灯片编号占位符 3"/>
          <p:cNvSpPr>
            <a:spLocks noGrp="1"/>
          </p:cNvSpPr>
          <p:nvPr>
            <p:ph type="sldNum" sz="quarter" idx="12"/>
          </p:nvPr>
        </p:nvSpPr>
        <p:spPr>
          <a:xfrm>
            <a:off x="8594104" y="6455742"/>
            <a:ext cx="514400" cy="501650"/>
          </a:xfrm>
        </p:spPr>
        <p:txBody>
          <a:bodyPr/>
          <a:lstStyle/>
          <a:p>
            <a:fld id="{2A6D858B-1E97-4F06-B8D0-6BAC990F4689}" type="slidenum">
              <a:rPr lang="zh-CN" altLang="en-US" smtClean="0">
                <a:solidFill>
                  <a:prstClr val="black">
                    <a:tint val="75000"/>
                  </a:prstClr>
                </a:solidFill>
              </a:rPr>
              <a:pPr/>
              <a:t>37</a:t>
            </a:fld>
            <a:endParaRPr lang="zh-CN" altLang="en-US" dirty="0">
              <a:solidFill>
                <a:prstClr val="black">
                  <a:tint val="75000"/>
                </a:prstClr>
              </a:solidFill>
            </a:endParaRPr>
          </a:p>
        </p:txBody>
      </p:sp>
      <p:sp>
        <p:nvSpPr>
          <p:cNvPr id="5" name="内容占位符 2"/>
          <p:cNvSpPr txBox="1">
            <a:spLocks/>
          </p:cNvSpPr>
          <p:nvPr/>
        </p:nvSpPr>
        <p:spPr>
          <a:xfrm>
            <a:off x="116505" y="764704"/>
            <a:ext cx="8712968" cy="5976664"/>
          </a:xfrm>
          <a:prstGeom prst="rect">
            <a:avLst/>
          </a:prstGeom>
        </p:spPr>
        <p:txBody>
          <a:bodyPr vert="horz" lIns="91440" tIns="45720" rIns="91440" bIns="45720" rtlCol="0">
            <a:noAutofit/>
          </a:bodyPr>
          <a:lstStyle/>
          <a:p>
            <a:pPr>
              <a:lnSpc>
                <a:spcPct val="110000"/>
              </a:lnSpc>
              <a:spcAft>
                <a:spcPts val="300"/>
              </a:spcAft>
            </a:pPr>
            <a:r>
              <a:rPr lang="en-US" altLang="zh-CN" sz="2400" dirty="0">
                <a:solidFill>
                  <a:srgbClr val="C00000"/>
                </a:solidFill>
                <a:latin typeface="楷体" pitchFamily="49" charset="-122"/>
                <a:ea typeface="楷体" pitchFamily="49" charset="-122"/>
              </a:rPr>
              <a:t>(5)L</a:t>
            </a:r>
            <a:r>
              <a:rPr lang="zh-CN" altLang="en-US" sz="2400" dirty="0">
                <a:solidFill>
                  <a:srgbClr val="C00000"/>
                </a:solidFill>
                <a:latin typeface="Comic Sans MS" pitchFamily="66" charset="0"/>
                <a:ea typeface="楷体" pitchFamily="49" charset="-122"/>
              </a:rPr>
              <a:t>→</a:t>
            </a:r>
            <a:r>
              <a:rPr lang="en-US" altLang="zh-CN" sz="2400" dirty="0">
                <a:solidFill>
                  <a:srgbClr val="C00000"/>
                </a:solidFill>
                <a:latin typeface="楷体" pitchFamily="49" charset="-122"/>
                <a:ea typeface="楷体" pitchFamily="49" charset="-122"/>
              </a:rPr>
              <a:t>id  </a:t>
            </a:r>
            <a:r>
              <a:rPr lang="en-US" altLang="zh-CN" sz="2400" dirty="0">
                <a:solidFill>
                  <a:srgbClr val="0033CC"/>
                </a:solidFill>
                <a:latin typeface="楷体" pitchFamily="49" charset="-122"/>
                <a:ea typeface="楷体" pitchFamily="49" charset="-122"/>
              </a:rPr>
              <a:t>{</a:t>
            </a:r>
            <a:r>
              <a:rPr lang="en-US" altLang="zh-CN" sz="2400" dirty="0" err="1">
                <a:solidFill>
                  <a:srgbClr val="0033CC"/>
                </a:solidFill>
                <a:latin typeface="楷体" pitchFamily="49" charset="-122"/>
                <a:ea typeface="楷体" pitchFamily="49" charset="-122"/>
              </a:rPr>
              <a:t>L.place</a:t>
            </a:r>
            <a:r>
              <a:rPr lang="en-US" altLang="zh-CN" sz="2400" dirty="0">
                <a:solidFill>
                  <a:srgbClr val="0033CC"/>
                </a:solidFill>
                <a:latin typeface="楷体" pitchFamily="49" charset="-122"/>
                <a:ea typeface="楷体" pitchFamily="49" charset="-122"/>
              </a:rPr>
              <a:t>=</a:t>
            </a:r>
            <a:r>
              <a:rPr lang="en-US" altLang="zh-CN" sz="2400" dirty="0" err="1">
                <a:solidFill>
                  <a:srgbClr val="0033CC"/>
                </a:solidFill>
                <a:latin typeface="楷体" pitchFamily="49" charset="-122"/>
                <a:ea typeface="楷体" pitchFamily="49" charset="-122"/>
              </a:rPr>
              <a:t>id.place;L.offset</a:t>
            </a:r>
            <a:r>
              <a:rPr lang="en-US" altLang="zh-CN" sz="2400" dirty="0">
                <a:solidFill>
                  <a:srgbClr val="0033CC"/>
                </a:solidFill>
                <a:latin typeface="楷体" pitchFamily="49" charset="-122"/>
                <a:ea typeface="楷体" pitchFamily="49" charset="-122"/>
              </a:rPr>
              <a:t>=null}</a:t>
            </a:r>
          </a:p>
          <a:p>
            <a:pPr>
              <a:lnSpc>
                <a:spcPct val="110000"/>
              </a:lnSpc>
              <a:spcAft>
                <a:spcPts val="300"/>
              </a:spcAft>
            </a:pPr>
            <a:r>
              <a:rPr lang="en-US" altLang="zh-CN" sz="2400" dirty="0">
                <a:solidFill>
                  <a:srgbClr val="C00000"/>
                </a:solidFill>
                <a:latin typeface="楷体" pitchFamily="49" charset="-122"/>
                <a:ea typeface="楷体" pitchFamily="49" charset="-122"/>
              </a:rPr>
              <a:t>(6)</a:t>
            </a:r>
            <a:r>
              <a:rPr lang="en-US" altLang="zh-CN" sz="2400" dirty="0" err="1">
                <a:solidFill>
                  <a:srgbClr val="C00000"/>
                </a:solidFill>
                <a:latin typeface="楷体" pitchFamily="49" charset="-122"/>
                <a:ea typeface="楷体" pitchFamily="49" charset="-122"/>
              </a:rPr>
              <a:t>Elist</a:t>
            </a:r>
            <a:r>
              <a:rPr lang="zh-CN" altLang="en-US" sz="2400" dirty="0">
                <a:solidFill>
                  <a:srgbClr val="C00000"/>
                </a:solidFill>
                <a:latin typeface="Comic Sans MS" pitchFamily="66" charset="0"/>
                <a:ea typeface="楷体" pitchFamily="49" charset="-122"/>
              </a:rPr>
              <a:t>→</a:t>
            </a:r>
            <a:r>
              <a:rPr lang="en-US" altLang="zh-CN" sz="2400" dirty="0">
                <a:solidFill>
                  <a:srgbClr val="C00000"/>
                </a:solidFill>
                <a:latin typeface="楷体" pitchFamily="49" charset="-122"/>
                <a:ea typeface="楷体" pitchFamily="49" charset="-122"/>
              </a:rPr>
              <a:t>id[E  </a:t>
            </a:r>
            <a:r>
              <a:rPr lang="en-US" altLang="zh-CN" sz="2400" dirty="0">
                <a:solidFill>
                  <a:srgbClr val="0033CC"/>
                </a:solidFill>
                <a:latin typeface="楷体" pitchFamily="49" charset="-122"/>
                <a:ea typeface="楷体" pitchFamily="49" charset="-122"/>
              </a:rPr>
              <a:t>{</a:t>
            </a:r>
            <a:r>
              <a:rPr lang="en-US" altLang="zh-CN" sz="2400" dirty="0" err="1">
                <a:solidFill>
                  <a:srgbClr val="0033CC"/>
                </a:solidFill>
                <a:latin typeface="楷体" pitchFamily="49" charset="-122"/>
                <a:ea typeface="楷体" pitchFamily="49" charset="-122"/>
              </a:rPr>
              <a:t>Elist.place</a:t>
            </a:r>
            <a:r>
              <a:rPr lang="en-US" altLang="zh-CN" sz="2400" dirty="0">
                <a:solidFill>
                  <a:srgbClr val="0033CC"/>
                </a:solidFill>
                <a:latin typeface="楷体" pitchFamily="49" charset="-122"/>
                <a:ea typeface="楷体" pitchFamily="49" charset="-122"/>
              </a:rPr>
              <a:t>=</a:t>
            </a:r>
            <a:r>
              <a:rPr lang="en-US" altLang="zh-CN" sz="2400" dirty="0" err="1">
                <a:solidFill>
                  <a:srgbClr val="0033CC"/>
                </a:solidFill>
                <a:latin typeface="楷体" pitchFamily="49" charset="-122"/>
                <a:ea typeface="楷体" pitchFamily="49" charset="-122"/>
              </a:rPr>
              <a:t>E.place</a:t>
            </a:r>
            <a:r>
              <a:rPr lang="en-US" altLang="zh-CN" sz="2400" dirty="0">
                <a:solidFill>
                  <a:srgbClr val="0033CC"/>
                </a:solidFill>
                <a:latin typeface="楷体" pitchFamily="49" charset="-122"/>
                <a:ea typeface="楷体" pitchFamily="49" charset="-122"/>
              </a:rPr>
              <a:t>;</a:t>
            </a:r>
          </a:p>
          <a:p>
            <a:pPr>
              <a:lnSpc>
                <a:spcPct val="110000"/>
              </a:lnSpc>
              <a:spcAft>
                <a:spcPts val="300"/>
              </a:spcAft>
            </a:pPr>
            <a:r>
              <a:rPr lang="en-US" altLang="zh-CN" sz="2400" dirty="0">
                <a:solidFill>
                  <a:srgbClr val="0033CC"/>
                </a:solidFill>
                <a:latin typeface="楷体" pitchFamily="49" charset="-122"/>
                <a:ea typeface="楷体" pitchFamily="49" charset="-122"/>
              </a:rPr>
              <a:t>                </a:t>
            </a:r>
            <a:r>
              <a:rPr lang="en-US" altLang="zh-CN" sz="2400" dirty="0" err="1">
                <a:solidFill>
                  <a:srgbClr val="0033CC"/>
                </a:solidFill>
                <a:latin typeface="楷体" pitchFamily="49" charset="-122"/>
                <a:ea typeface="楷体" pitchFamily="49" charset="-122"/>
              </a:rPr>
              <a:t>Elist.ndim</a:t>
            </a:r>
            <a:r>
              <a:rPr lang="en-US" altLang="zh-CN" sz="2400" dirty="0">
                <a:solidFill>
                  <a:srgbClr val="0033CC"/>
                </a:solidFill>
                <a:latin typeface="楷体" pitchFamily="49" charset="-122"/>
                <a:ea typeface="楷体" pitchFamily="49" charset="-122"/>
              </a:rPr>
              <a:t>=1;Elist.array=</a:t>
            </a:r>
            <a:r>
              <a:rPr lang="en-US" altLang="zh-CN" sz="2400" dirty="0" err="1">
                <a:solidFill>
                  <a:srgbClr val="0033CC"/>
                </a:solidFill>
                <a:latin typeface="楷体" pitchFamily="49" charset="-122"/>
                <a:ea typeface="楷体" pitchFamily="49" charset="-122"/>
              </a:rPr>
              <a:t>id.place</a:t>
            </a:r>
            <a:r>
              <a:rPr lang="en-US" altLang="zh-CN" sz="2400" dirty="0">
                <a:solidFill>
                  <a:srgbClr val="0033CC"/>
                </a:solidFill>
                <a:latin typeface="楷体" pitchFamily="49" charset="-122"/>
                <a:ea typeface="楷体" pitchFamily="49" charset="-122"/>
              </a:rPr>
              <a:t>}</a:t>
            </a:r>
          </a:p>
          <a:p>
            <a:pPr>
              <a:lnSpc>
                <a:spcPct val="110000"/>
              </a:lnSpc>
              <a:spcAft>
                <a:spcPts val="300"/>
              </a:spcAft>
            </a:pPr>
            <a:r>
              <a:rPr lang="en-US" altLang="zh-CN" sz="2400" dirty="0">
                <a:solidFill>
                  <a:srgbClr val="C00000"/>
                </a:solidFill>
                <a:latin typeface="楷体" pitchFamily="49" charset="-122"/>
                <a:ea typeface="楷体" pitchFamily="49" charset="-122"/>
              </a:rPr>
              <a:t>(7)</a:t>
            </a:r>
            <a:r>
              <a:rPr lang="en-US" altLang="zh-CN" sz="2400" dirty="0" err="1">
                <a:solidFill>
                  <a:srgbClr val="C00000"/>
                </a:solidFill>
                <a:latin typeface="楷体" pitchFamily="49" charset="-122"/>
                <a:ea typeface="楷体" pitchFamily="49" charset="-122"/>
              </a:rPr>
              <a:t>Elist</a:t>
            </a:r>
            <a:r>
              <a:rPr lang="zh-CN" altLang="en-US" sz="2400" dirty="0">
                <a:solidFill>
                  <a:srgbClr val="C00000"/>
                </a:solidFill>
                <a:latin typeface="Comic Sans MS" pitchFamily="66" charset="0"/>
                <a:ea typeface="楷体" pitchFamily="49" charset="-122"/>
              </a:rPr>
              <a:t>→</a:t>
            </a:r>
            <a:r>
              <a:rPr lang="en-US" altLang="zh-CN" sz="2400" dirty="0">
                <a:solidFill>
                  <a:srgbClr val="C00000"/>
                </a:solidFill>
                <a:latin typeface="楷体" pitchFamily="49" charset="-122"/>
                <a:ea typeface="楷体" pitchFamily="49" charset="-122"/>
              </a:rPr>
              <a:t>Elist</a:t>
            </a:r>
            <a:r>
              <a:rPr lang="en-US" altLang="zh-CN" sz="2400" baseline="-25000" dirty="0">
                <a:solidFill>
                  <a:srgbClr val="C00000"/>
                </a:solidFill>
                <a:latin typeface="楷体" pitchFamily="49" charset="-122"/>
                <a:ea typeface="楷体" pitchFamily="49" charset="-122"/>
              </a:rPr>
              <a:t>1</a:t>
            </a:r>
            <a:r>
              <a:rPr lang="en-US" altLang="zh-CN" sz="2400" dirty="0">
                <a:solidFill>
                  <a:srgbClr val="C00000"/>
                </a:solidFill>
                <a:latin typeface="楷体" pitchFamily="49" charset="-122"/>
                <a:ea typeface="楷体" pitchFamily="49" charset="-122"/>
              </a:rPr>
              <a:t>,E</a:t>
            </a:r>
          </a:p>
          <a:p>
            <a:pPr>
              <a:lnSpc>
                <a:spcPct val="110000"/>
              </a:lnSpc>
              <a:spcAft>
                <a:spcPts val="300"/>
              </a:spcAft>
            </a:pPr>
            <a:r>
              <a:rPr lang="en-US" altLang="zh-CN" sz="2400" dirty="0">
                <a:solidFill>
                  <a:srgbClr val="0033CC"/>
                </a:solidFill>
                <a:latin typeface="楷体" pitchFamily="49" charset="-122"/>
                <a:ea typeface="楷体" pitchFamily="49" charset="-122"/>
              </a:rPr>
              <a:t>       {t=</a:t>
            </a:r>
            <a:r>
              <a:rPr lang="en-US" altLang="zh-CN" sz="2400" dirty="0" err="1">
                <a:solidFill>
                  <a:srgbClr val="0033CC"/>
                </a:solidFill>
                <a:latin typeface="楷体" pitchFamily="49" charset="-122"/>
                <a:ea typeface="楷体" pitchFamily="49" charset="-122"/>
              </a:rPr>
              <a:t>newtemp</a:t>
            </a:r>
            <a:r>
              <a:rPr lang="en-US" altLang="zh-CN" sz="2400" dirty="0">
                <a:solidFill>
                  <a:srgbClr val="0033CC"/>
                </a:solidFill>
                <a:latin typeface="楷体" pitchFamily="49" charset="-122"/>
                <a:ea typeface="楷体" pitchFamily="49" charset="-122"/>
              </a:rPr>
              <a:t>; </a:t>
            </a:r>
            <a:r>
              <a:rPr lang="en-US" altLang="zh-CN" sz="2400" dirty="0">
                <a:solidFill>
                  <a:srgbClr val="00B050"/>
                </a:solidFill>
                <a:latin typeface="楷体" pitchFamily="49" charset="-122"/>
                <a:ea typeface="楷体" pitchFamily="49" charset="-122"/>
              </a:rPr>
              <a:t>m=Elist</a:t>
            </a:r>
            <a:r>
              <a:rPr lang="en-US" altLang="zh-CN" sz="2400" baseline="-25000" dirty="0">
                <a:solidFill>
                  <a:srgbClr val="00B050"/>
                </a:solidFill>
                <a:latin typeface="楷体" pitchFamily="49" charset="-122"/>
                <a:ea typeface="楷体" pitchFamily="49" charset="-122"/>
              </a:rPr>
              <a:t>1</a:t>
            </a:r>
            <a:r>
              <a:rPr lang="en-US" altLang="zh-CN" sz="2400" dirty="0">
                <a:solidFill>
                  <a:srgbClr val="00B050"/>
                </a:solidFill>
                <a:latin typeface="楷体" pitchFamily="49" charset="-122"/>
                <a:ea typeface="楷体" pitchFamily="49" charset="-122"/>
              </a:rPr>
              <a:t>.ndim+1</a:t>
            </a:r>
            <a:r>
              <a:rPr lang="en-US" altLang="zh-CN" sz="2400" dirty="0">
                <a:solidFill>
                  <a:srgbClr val="0033CC"/>
                </a:solidFill>
                <a:latin typeface="楷体" pitchFamily="49" charset="-122"/>
                <a:ea typeface="楷体" pitchFamily="49" charset="-122"/>
              </a:rPr>
              <a:t>;</a:t>
            </a:r>
          </a:p>
          <a:p>
            <a:pPr>
              <a:lnSpc>
                <a:spcPct val="110000"/>
              </a:lnSpc>
              <a:spcAft>
                <a:spcPts val="300"/>
              </a:spcAft>
            </a:pPr>
            <a:r>
              <a:rPr lang="en-US" altLang="zh-CN" sz="2400" dirty="0">
                <a:solidFill>
                  <a:srgbClr val="0033CC"/>
                </a:solidFill>
                <a:latin typeface="楷体" pitchFamily="49" charset="-122"/>
                <a:ea typeface="楷体" pitchFamily="49" charset="-122"/>
              </a:rPr>
              <a:t>        emit(t</a:t>
            </a:r>
            <a:r>
              <a:rPr lang="en-US" altLang="zh-CN" sz="2400" dirty="0">
                <a:solidFill>
                  <a:srgbClr val="0033CC"/>
                </a:solidFill>
                <a:latin typeface="Comic Sans MS" pitchFamily="66" charset="0"/>
                <a:ea typeface="楷体" pitchFamily="49" charset="-122"/>
              </a:rPr>
              <a:t>’</a:t>
            </a:r>
            <a:r>
              <a:rPr lang="en-US" altLang="zh-CN" sz="2400" dirty="0">
                <a:solidFill>
                  <a:srgbClr val="0033CC"/>
                </a:solidFill>
                <a:latin typeface="楷体" pitchFamily="49" charset="-122"/>
                <a:ea typeface="楷体" pitchFamily="49" charset="-122"/>
              </a:rPr>
              <a:t>:=</a:t>
            </a:r>
            <a:r>
              <a:rPr lang="en-US" altLang="zh-CN" sz="2400" dirty="0">
                <a:solidFill>
                  <a:srgbClr val="0033CC"/>
                </a:solidFill>
                <a:latin typeface="Comic Sans MS" pitchFamily="66" charset="0"/>
                <a:ea typeface="楷体" pitchFamily="49" charset="-122"/>
              </a:rPr>
              <a:t>’</a:t>
            </a:r>
            <a:r>
              <a:rPr lang="en-US" altLang="zh-CN" sz="2400" dirty="0">
                <a:solidFill>
                  <a:srgbClr val="0033CC"/>
                </a:solidFill>
                <a:latin typeface="楷体" pitchFamily="49" charset="-122"/>
                <a:ea typeface="楷体" pitchFamily="49" charset="-122"/>
              </a:rPr>
              <a:t>Elist</a:t>
            </a:r>
            <a:r>
              <a:rPr lang="en-US" altLang="zh-CN" sz="2400" baseline="-25000" dirty="0">
                <a:solidFill>
                  <a:srgbClr val="0033CC"/>
                </a:solidFill>
                <a:latin typeface="楷体" pitchFamily="49" charset="-122"/>
                <a:ea typeface="楷体" pitchFamily="49" charset="-122"/>
              </a:rPr>
              <a:t>1</a:t>
            </a:r>
            <a:r>
              <a:rPr lang="en-US" altLang="zh-CN" sz="2400" dirty="0">
                <a:solidFill>
                  <a:srgbClr val="0033CC"/>
                </a:solidFill>
                <a:latin typeface="楷体" pitchFamily="49" charset="-122"/>
                <a:ea typeface="楷体" pitchFamily="49" charset="-122"/>
              </a:rPr>
              <a:t>.place</a:t>
            </a:r>
            <a:r>
              <a:rPr lang="en-US" altLang="zh-CN" sz="2400" dirty="0">
                <a:solidFill>
                  <a:srgbClr val="0033CC"/>
                </a:solidFill>
                <a:latin typeface="Comic Sans MS" pitchFamily="66" charset="0"/>
                <a:ea typeface="楷体" pitchFamily="49" charset="-122"/>
              </a:rPr>
              <a:t>’×’</a:t>
            </a:r>
            <a:r>
              <a:rPr lang="en-US" altLang="zh-CN" sz="2400" dirty="0">
                <a:solidFill>
                  <a:srgbClr val="00B050"/>
                </a:solidFill>
                <a:latin typeface="楷体" pitchFamily="49" charset="-122"/>
                <a:ea typeface="楷体" pitchFamily="49" charset="-122"/>
              </a:rPr>
              <a:t>limit(Elist</a:t>
            </a:r>
            <a:r>
              <a:rPr lang="en-US" altLang="zh-CN" sz="2400" baseline="-25000" dirty="0">
                <a:solidFill>
                  <a:srgbClr val="00B050"/>
                </a:solidFill>
                <a:latin typeface="楷体" pitchFamily="49" charset="-122"/>
                <a:ea typeface="楷体" pitchFamily="49" charset="-122"/>
              </a:rPr>
              <a:t>1</a:t>
            </a:r>
            <a:r>
              <a:rPr lang="en-US" altLang="zh-CN" sz="2400" dirty="0">
                <a:solidFill>
                  <a:srgbClr val="00B050"/>
                </a:solidFill>
                <a:latin typeface="楷体" pitchFamily="49" charset="-122"/>
                <a:ea typeface="楷体" pitchFamily="49" charset="-122"/>
              </a:rPr>
              <a:t>.array,m)</a:t>
            </a:r>
            <a:r>
              <a:rPr lang="en-US" altLang="zh-CN" sz="2400" dirty="0">
                <a:solidFill>
                  <a:srgbClr val="0033CC"/>
                </a:solidFill>
                <a:latin typeface="楷体" pitchFamily="49" charset="-122"/>
                <a:ea typeface="楷体" pitchFamily="49" charset="-122"/>
              </a:rPr>
              <a:t>);</a:t>
            </a:r>
          </a:p>
          <a:p>
            <a:pPr>
              <a:lnSpc>
                <a:spcPct val="110000"/>
              </a:lnSpc>
              <a:spcAft>
                <a:spcPts val="300"/>
              </a:spcAft>
            </a:pPr>
            <a:r>
              <a:rPr lang="en-US" altLang="zh-CN" sz="2400" dirty="0">
                <a:solidFill>
                  <a:srgbClr val="0033CC"/>
                </a:solidFill>
                <a:latin typeface="楷体" pitchFamily="49" charset="-122"/>
                <a:ea typeface="楷体" pitchFamily="49" charset="-122"/>
              </a:rPr>
              <a:t>        emit(t</a:t>
            </a:r>
            <a:r>
              <a:rPr lang="en-US" altLang="zh-CN" sz="2400" dirty="0">
                <a:solidFill>
                  <a:srgbClr val="0033CC"/>
                </a:solidFill>
                <a:latin typeface="Comic Sans MS" pitchFamily="66" charset="0"/>
                <a:ea typeface="楷体" pitchFamily="49" charset="-122"/>
              </a:rPr>
              <a:t>’</a:t>
            </a:r>
            <a:r>
              <a:rPr lang="en-US" altLang="zh-CN" sz="2400" dirty="0">
                <a:solidFill>
                  <a:srgbClr val="0033CC"/>
                </a:solidFill>
                <a:latin typeface="楷体" pitchFamily="49" charset="-122"/>
                <a:ea typeface="楷体" pitchFamily="49" charset="-122"/>
              </a:rPr>
              <a:t>:=</a:t>
            </a:r>
            <a:r>
              <a:rPr lang="en-US" altLang="zh-CN" sz="2400" dirty="0">
                <a:solidFill>
                  <a:srgbClr val="0033CC"/>
                </a:solidFill>
                <a:latin typeface="Comic Sans MS" pitchFamily="66" charset="0"/>
                <a:ea typeface="楷体" pitchFamily="49" charset="-122"/>
              </a:rPr>
              <a:t>’</a:t>
            </a:r>
            <a:r>
              <a:rPr lang="en-US" altLang="zh-CN" sz="2400" dirty="0" err="1">
                <a:solidFill>
                  <a:srgbClr val="0033CC"/>
                </a:solidFill>
                <a:latin typeface="楷体" pitchFamily="49" charset="-122"/>
                <a:ea typeface="楷体" pitchFamily="49" charset="-122"/>
              </a:rPr>
              <a:t>t</a:t>
            </a:r>
            <a:r>
              <a:rPr lang="en-US" altLang="zh-CN" sz="2400" dirty="0" err="1">
                <a:solidFill>
                  <a:srgbClr val="0033CC"/>
                </a:solidFill>
                <a:latin typeface="Comic Sans MS" pitchFamily="66" charset="0"/>
                <a:ea typeface="楷体" pitchFamily="49" charset="-122"/>
              </a:rPr>
              <a:t>’</a:t>
            </a:r>
            <a:r>
              <a:rPr lang="en-US" altLang="zh-CN" sz="2400" dirty="0" err="1">
                <a:solidFill>
                  <a:srgbClr val="0033CC"/>
                </a:solidFill>
                <a:latin typeface="楷体" pitchFamily="49" charset="-122"/>
                <a:ea typeface="楷体" pitchFamily="49" charset="-122"/>
              </a:rPr>
              <a:t>+</a:t>
            </a:r>
            <a:r>
              <a:rPr lang="en-US" altLang="zh-CN" sz="2400" dirty="0" err="1">
                <a:solidFill>
                  <a:srgbClr val="0033CC"/>
                </a:solidFill>
                <a:latin typeface="Comic Sans MS" pitchFamily="66" charset="0"/>
                <a:ea typeface="楷体" pitchFamily="49" charset="-122"/>
              </a:rPr>
              <a:t>’</a:t>
            </a:r>
            <a:r>
              <a:rPr lang="en-US" altLang="zh-CN" sz="2400" dirty="0" err="1">
                <a:solidFill>
                  <a:srgbClr val="0033CC"/>
                </a:solidFill>
                <a:latin typeface="楷体" pitchFamily="49" charset="-122"/>
                <a:ea typeface="楷体" pitchFamily="49" charset="-122"/>
              </a:rPr>
              <a:t>E.place</a:t>
            </a:r>
            <a:r>
              <a:rPr lang="en-US" altLang="zh-CN" sz="2400" dirty="0">
                <a:solidFill>
                  <a:srgbClr val="0033CC"/>
                </a:solidFill>
                <a:latin typeface="楷体" pitchFamily="49" charset="-122"/>
                <a:ea typeface="楷体" pitchFamily="49" charset="-122"/>
              </a:rPr>
              <a:t>); </a:t>
            </a:r>
            <a:r>
              <a:rPr lang="en-US" altLang="zh-CN" sz="2400" dirty="0" err="1">
                <a:solidFill>
                  <a:srgbClr val="0033CC"/>
                </a:solidFill>
                <a:latin typeface="楷体" pitchFamily="49" charset="-122"/>
                <a:ea typeface="楷体" pitchFamily="49" charset="-122"/>
              </a:rPr>
              <a:t>Elist.array</a:t>
            </a:r>
            <a:r>
              <a:rPr lang="en-US" altLang="zh-CN" sz="2400" dirty="0">
                <a:solidFill>
                  <a:srgbClr val="0033CC"/>
                </a:solidFill>
                <a:latin typeface="楷体" pitchFamily="49" charset="-122"/>
                <a:ea typeface="楷体" pitchFamily="49" charset="-122"/>
              </a:rPr>
              <a:t>=Elist</a:t>
            </a:r>
            <a:r>
              <a:rPr lang="en-US" altLang="zh-CN" sz="2400" baseline="-25000" dirty="0">
                <a:solidFill>
                  <a:srgbClr val="0033CC"/>
                </a:solidFill>
                <a:latin typeface="楷体" pitchFamily="49" charset="-122"/>
                <a:ea typeface="楷体" pitchFamily="49" charset="-122"/>
              </a:rPr>
              <a:t>1</a:t>
            </a:r>
            <a:r>
              <a:rPr lang="en-US" altLang="zh-CN" sz="2400" dirty="0">
                <a:solidFill>
                  <a:srgbClr val="0033CC"/>
                </a:solidFill>
                <a:latin typeface="楷体" pitchFamily="49" charset="-122"/>
                <a:ea typeface="楷体" pitchFamily="49" charset="-122"/>
              </a:rPr>
              <a:t>.array;</a:t>
            </a:r>
          </a:p>
          <a:p>
            <a:pPr>
              <a:lnSpc>
                <a:spcPct val="110000"/>
              </a:lnSpc>
              <a:spcAft>
                <a:spcPts val="300"/>
              </a:spcAft>
            </a:pPr>
            <a:r>
              <a:rPr lang="en-US" altLang="zh-CN" sz="2400" dirty="0">
                <a:solidFill>
                  <a:srgbClr val="0033CC"/>
                </a:solidFill>
                <a:latin typeface="楷体" pitchFamily="49" charset="-122"/>
                <a:ea typeface="楷体" pitchFamily="49" charset="-122"/>
              </a:rPr>
              <a:t>        </a:t>
            </a:r>
            <a:r>
              <a:rPr lang="en-US" altLang="zh-CN" sz="2400" dirty="0" err="1">
                <a:solidFill>
                  <a:srgbClr val="0033CC"/>
                </a:solidFill>
                <a:latin typeface="楷体" pitchFamily="49" charset="-122"/>
                <a:ea typeface="楷体" pitchFamily="49" charset="-122"/>
              </a:rPr>
              <a:t>Elist.place</a:t>
            </a:r>
            <a:r>
              <a:rPr lang="en-US" altLang="zh-CN" sz="2400" dirty="0">
                <a:solidFill>
                  <a:srgbClr val="0033CC"/>
                </a:solidFill>
                <a:latin typeface="楷体" pitchFamily="49" charset="-122"/>
                <a:ea typeface="楷体" pitchFamily="49" charset="-122"/>
              </a:rPr>
              <a:t>=t</a:t>
            </a:r>
            <a:r>
              <a:rPr lang="zh-CN" altLang="en-US" sz="2400" dirty="0">
                <a:solidFill>
                  <a:srgbClr val="0033CC"/>
                </a:solidFill>
                <a:latin typeface="楷体" pitchFamily="49" charset="-122"/>
                <a:ea typeface="楷体" pitchFamily="49" charset="-122"/>
              </a:rPr>
              <a:t>；</a:t>
            </a:r>
            <a:r>
              <a:rPr lang="en-US" altLang="zh-CN" sz="2400" dirty="0" err="1">
                <a:solidFill>
                  <a:srgbClr val="0033CC"/>
                </a:solidFill>
                <a:latin typeface="楷体" pitchFamily="49" charset="-122"/>
                <a:ea typeface="楷体" pitchFamily="49" charset="-122"/>
              </a:rPr>
              <a:t>Elist.ndim</a:t>
            </a:r>
            <a:r>
              <a:rPr lang="en-US" altLang="zh-CN" sz="2400" dirty="0">
                <a:solidFill>
                  <a:srgbClr val="0033CC"/>
                </a:solidFill>
                <a:latin typeface="楷体" pitchFamily="49" charset="-122"/>
                <a:ea typeface="楷体" pitchFamily="49" charset="-122"/>
              </a:rPr>
              <a:t>=m}</a:t>
            </a:r>
            <a:endParaRPr lang="zh-CN" altLang="en-US" sz="2400" dirty="0">
              <a:solidFill>
                <a:srgbClr val="0033CC"/>
              </a:solidFill>
              <a:latin typeface="楷体" pitchFamily="49" charset="-122"/>
              <a:ea typeface="楷体" pitchFamily="49" charset="-122"/>
            </a:endParaRPr>
          </a:p>
          <a:p>
            <a:pPr>
              <a:lnSpc>
                <a:spcPct val="110000"/>
              </a:lnSpc>
              <a:spcAft>
                <a:spcPts val="300"/>
              </a:spcAft>
            </a:pPr>
            <a:r>
              <a:rPr lang="en-US" altLang="zh-CN" sz="2400" dirty="0">
                <a:solidFill>
                  <a:srgbClr val="C00000"/>
                </a:solidFill>
                <a:latin typeface="楷体" pitchFamily="49" charset="-122"/>
                <a:ea typeface="楷体" pitchFamily="49" charset="-122"/>
              </a:rPr>
              <a:t>(8)L</a:t>
            </a:r>
            <a:r>
              <a:rPr lang="zh-CN" altLang="en-US" sz="2400" dirty="0">
                <a:solidFill>
                  <a:srgbClr val="C00000"/>
                </a:solidFill>
                <a:latin typeface="Comic Sans MS" pitchFamily="66" charset="0"/>
                <a:ea typeface="楷体" pitchFamily="49" charset="-122"/>
              </a:rPr>
              <a:t>→</a:t>
            </a:r>
            <a:r>
              <a:rPr lang="en-US" altLang="zh-CN" sz="2400" dirty="0" err="1">
                <a:solidFill>
                  <a:srgbClr val="C00000"/>
                </a:solidFill>
                <a:latin typeface="楷体" pitchFamily="49" charset="-122"/>
                <a:ea typeface="楷体" pitchFamily="49" charset="-122"/>
              </a:rPr>
              <a:t>Elist</a:t>
            </a:r>
            <a:r>
              <a:rPr lang="en-US" altLang="zh-CN" sz="2400" dirty="0">
                <a:solidFill>
                  <a:srgbClr val="C00000"/>
                </a:solidFill>
                <a:latin typeface="楷体" pitchFamily="49" charset="-122"/>
                <a:ea typeface="楷体" pitchFamily="49" charset="-122"/>
              </a:rPr>
              <a:t>]</a:t>
            </a:r>
          </a:p>
          <a:p>
            <a:pPr>
              <a:lnSpc>
                <a:spcPct val="110000"/>
              </a:lnSpc>
              <a:spcAft>
                <a:spcPts val="300"/>
              </a:spcAft>
            </a:pPr>
            <a:r>
              <a:rPr lang="en-US" altLang="zh-CN" sz="2400" dirty="0">
                <a:solidFill>
                  <a:srgbClr val="0033CC"/>
                </a:solidFill>
                <a:latin typeface="楷体" pitchFamily="49" charset="-122"/>
                <a:ea typeface="楷体" pitchFamily="49" charset="-122"/>
              </a:rPr>
              <a:t>    {</a:t>
            </a:r>
            <a:r>
              <a:rPr lang="en-US" altLang="zh-CN" sz="2400" dirty="0" err="1">
                <a:solidFill>
                  <a:srgbClr val="0033CC"/>
                </a:solidFill>
                <a:latin typeface="楷体" pitchFamily="49" charset="-122"/>
                <a:ea typeface="楷体" pitchFamily="49" charset="-122"/>
              </a:rPr>
              <a:t>L.place</a:t>
            </a:r>
            <a:r>
              <a:rPr lang="en-US" altLang="zh-CN" sz="2400" dirty="0">
                <a:solidFill>
                  <a:srgbClr val="0033CC"/>
                </a:solidFill>
                <a:latin typeface="楷体" pitchFamily="49" charset="-122"/>
                <a:ea typeface="楷体" pitchFamily="49" charset="-122"/>
              </a:rPr>
              <a:t>=</a:t>
            </a:r>
            <a:r>
              <a:rPr lang="en-US" altLang="zh-CN" sz="2400" dirty="0" err="1">
                <a:solidFill>
                  <a:srgbClr val="0033CC"/>
                </a:solidFill>
                <a:latin typeface="楷体" pitchFamily="49" charset="-122"/>
                <a:ea typeface="楷体" pitchFamily="49" charset="-122"/>
              </a:rPr>
              <a:t>newtemp</a:t>
            </a:r>
            <a:r>
              <a:rPr lang="en-US" altLang="zh-CN" sz="2400" dirty="0">
                <a:solidFill>
                  <a:srgbClr val="0033CC"/>
                </a:solidFill>
                <a:latin typeface="楷体" pitchFamily="49" charset="-122"/>
                <a:ea typeface="楷体" pitchFamily="49" charset="-122"/>
              </a:rPr>
              <a:t>;</a:t>
            </a:r>
          </a:p>
          <a:p>
            <a:pPr>
              <a:lnSpc>
                <a:spcPct val="110000"/>
              </a:lnSpc>
              <a:spcAft>
                <a:spcPts val="300"/>
              </a:spcAft>
            </a:pPr>
            <a:r>
              <a:rPr lang="en-US" altLang="zh-CN" sz="2400" dirty="0">
                <a:solidFill>
                  <a:srgbClr val="0033CC"/>
                </a:solidFill>
                <a:latin typeface="楷体" pitchFamily="49" charset="-122"/>
                <a:ea typeface="楷体" pitchFamily="49" charset="-122"/>
              </a:rPr>
              <a:t>     emit(</a:t>
            </a:r>
            <a:r>
              <a:rPr lang="en-US" altLang="zh-CN" sz="2400" dirty="0" err="1">
                <a:solidFill>
                  <a:srgbClr val="0033CC"/>
                </a:solidFill>
                <a:latin typeface="楷体" pitchFamily="49" charset="-122"/>
                <a:ea typeface="楷体" pitchFamily="49" charset="-122"/>
              </a:rPr>
              <a:t>L.place</a:t>
            </a:r>
            <a:r>
              <a:rPr lang="en-US" altLang="zh-CN" sz="2400" dirty="0">
                <a:solidFill>
                  <a:srgbClr val="0033CC"/>
                </a:solidFill>
                <a:latin typeface="Comic Sans MS" pitchFamily="66" charset="0"/>
                <a:ea typeface="楷体" pitchFamily="49" charset="-122"/>
              </a:rPr>
              <a:t>’:=’</a:t>
            </a:r>
            <a:r>
              <a:rPr lang="en-US" altLang="zh-CN" sz="2400" dirty="0" err="1">
                <a:solidFill>
                  <a:srgbClr val="0033CC"/>
                </a:solidFill>
                <a:latin typeface="楷体" pitchFamily="49" charset="-122"/>
                <a:ea typeface="楷体" pitchFamily="49" charset="-122"/>
              </a:rPr>
              <a:t>Elist.array</a:t>
            </a:r>
            <a:r>
              <a:rPr lang="en-US" altLang="zh-CN" sz="2400" dirty="0" err="1">
                <a:solidFill>
                  <a:srgbClr val="0033CC"/>
                </a:solidFill>
                <a:latin typeface="Comic Sans MS" pitchFamily="66" charset="0"/>
                <a:ea typeface="楷体" pitchFamily="49" charset="-122"/>
              </a:rPr>
              <a:t>’</a:t>
            </a:r>
            <a:r>
              <a:rPr lang="en-US" altLang="zh-CN" sz="2400" dirty="0" err="1">
                <a:solidFill>
                  <a:srgbClr val="0033CC"/>
                </a:solidFill>
                <a:latin typeface="楷体" pitchFamily="49" charset="-122"/>
                <a:ea typeface="楷体" pitchFamily="49" charset="-122"/>
              </a:rPr>
              <a:t>-</a:t>
            </a:r>
            <a:r>
              <a:rPr lang="en-US" altLang="zh-CN" sz="2400" dirty="0" err="1">
                <a:solidFill>
                  <a:srgbClr val="0033CC"/>
                </a:solidFill>
                <a:latin typeface="Comic Sans MS" pitchFamily="66" charset="0"/>
                <a:ea typeface="楷体" pitchFamily="49" charset="-122"/>
              </a:rPr>
              <a:t>’</a:t>
            </a:r>
            <a:r>
              <a:rPr lang="en-US" altLang="zh-CN" sz="2400" dirty="0" err="1">
                <a:solidFill>
                  <a:srgbClr val="00B050"/>
                </a:solidFill>
                <a:latin typeface="楷体" pitchFamily="49" charset="-122"/>
                <a:ea typeface="楷体" pitchFamily="49" charset="-122"/>
              </a:rPr>
              <a:t>invariant</a:t>
            </a:r>
            <a:r>
              <a:rPr lang="en-US" altLang="zh-CN" sz="2400" dirty="0">
                <a:solidFill>
                  <a:srgbClr val="00B050"/>
                </a:solidFill>
                <a:latin typeface="楷体" pitchFamily="49" charset="-122"/>
                <a:ea typeface="楷体" pitchFamily="49" charset="-122"/>
              </a:rPr>
              <a:t>(</a:t>
            </a:r>
            <a:r>
              <a:rPr lang="en-US" altLang="zh-CN" sz="2400" dirty="0" err="1">
                <a:solidFill>
                  <a:srgbClr val="00B050"/>
                </a:solidFill>
                <a:latin typeface="楷体" pitchFamily="49" charset="-122"/>
                <a:ea typeface="楷体" pitchFamily="49" charset="-122"/>
              </a:rPr>
              <a:t>Elist.array</a:t>
            </a:r>
            <a:r>
              <a:rPr lang="en-US" altLang="zh-CN" sz="2400" dirty="0">
                <a:solidFill>
                  <a:srgbClr val="00B050"/>
                </a:solidFill>
                <a:latin typeface="楷体" pitchFamily="49" charset="-122"/>
                <a:ea typeface="楷体" pitchFamily="49" charset="-122"/>
              </a:rPr>
              <a:t>)</a:t>
            </a:r>
            <a:r>
              <a:rPr lang="en-US" altLang="zh-CN" sz="2400" dirty="0">
                <a:solidFill>
                  <a:srgbClr val="0033CC"/>
                </a:solidFill>
                <a:latin typeface="楷体" pitchFamily="49" charset="-122"/>
                <a:ea typeface="楷体" pitchFamily="49" charset="-122"/>
              </a:rPr>
              <a:t>);</a:t>
            </a:r>
          </a:p>
          <a:p>
            <a:pPr>
              <a:lnSpc>
                <a:spcPct val="110000"/>
              </a:lnSpc>
              <a:spcAft>
                <a:spcPts val="300"/>
              </a:spcAft>
            </a:pPr>
            <a:r>
              <a:rPr lang="en-US" altLang="zh-CN" sz="2400" dirty="0">
                <a:solidFill>
                  <a:srgbClr val="0033CC"/>
                </a:solidFill>
                <a:latin typeface="楷体" pitchFamily="49" charset="-122"/>
                <a:ea typeface="楷体" pitchFamily="49" charset="-122"/>
              </a:rPr>
              <a:t>     </a:t>
            </a:r>
            <a:r>
              <a:rPr lang="en-US" altLang="zh-CN" sz="2400" dirty="0" err="1">
                <a:solidFill>
                  <a:srgbClr val="0033CC"/>
                </a:solidFill>
                <a:latin typeface="楷体" pitchFamily="49" charset="-122"/>
                <a:ea typeface="楷体" pitchFamily="49" charset="-122"/>
              </a:rPr>
              <a:t>L.offset</a:t>
            </a:r>
            <a:r>
              <a:rPr lang="en-US" altLang="zh-CN" sz="2400" dirty="0">
                <a:solidFill>
                  <a:srgbClr val="0033CC"/>
                </a:solidFill>
                <a:latin typeface="楷体" pitchFamily="49" charset="-122"/>
                <a:ea typeface="楷体" pitchFamily="49" charset="-122"/>
              </a:rPr>
              <a:t>=</a:t>
            </a:r>
            <a:r>
              <a:rPr lang="en-US" altLang="zh-CN" sz="2400" dirty="0" err="1">
                <a:solidFill>
                  <a:srgbClr val="0033CC"/>
                </a:solidFill>
                <a:latin typeface="楷体" pitchFamily="49" charset="-122"/>
                <a:ea typeface="楷体" pitchFamily="49" charset="-122"/>
              </a:rPr>
              <a:t>newtemp</a:t>
            </a:r>
            <a:r>
              <a:rPr lang="en-US" altLang="zh-CN" sz="2400" dirty="0">
                <a:solidFill>
                  <a:srgbClr val="0033CC"/>
                </a:solidFill>
                <a:latin typeface="楷体" pitchFamily="49" charset="-122"/>
                <a:ea typeface="楷体" pitchFamily="49" charset="-122"/>
              </a:rPr>
              <a:t>;</a:t>
            </a:r>
          </a:p>
          <a:p>
            <a:pPr>
              <a:lnSpc>
                <a:spcPct val="110000"/>
              </a:lnSpc>
              <a:spcAft>
                <a:spcPts val="300"/>
              </a:spcAft>
            </a:pPr>
            <a:r>
              <a:rPr lang="en-US" altLang="zh-CN" sz="2400" dirty="0">
                <a:solidFill>
                  <a:srgbClr val="0033CC"/>
                </a:solidFill>
                <a:latin typeface="楷体" pitchFamily="49" charset="-122"/>
                <a:ea typeface="楷体" pitchFamily="49" charset="-122"/>
              </a:rPr>
              <a:t>     emit( </a:t>
            </a:r>
            <a:r>
              <a:rPr lang="en-US" altLang="zh-CN" sz="2400" dirty="0" err="1">
                <a:solidFill>
                  <a:srgbClr val="0033CC"/>
                </a:solidFill>
                <a:latin typeface="楷体" pitchFamily="49" charset="-122"/>
                <a:ea typeface="楷体" pitchFamily="49" charset="-122"/>
              </a:rPr>
              <a:t>L.offset</a:t>
            </a:r>
            <a:r>
              <a:rPr lang="en-US" altLang="zh-CN" sz="2400" dirty="0">
                <a:solidFill>
                  <a:srgbClr val="0033CC"/>
                </a:solidFill>
                <a:latin typeface="Comic Sans MS" pitchFamily="66" charset="0"/>
                <a:ea typeface="楷体" pitchFamily="49" charset="-122"/>
              </a:rPr>
              <a:t>’</a:t>
            </a:r>
            <a:r>
              <a:rPr lang="en-US" altLang="zh-CN" sz="2400" dirty="0">
                <a:solidFill>
                  <a:srgbClr val="0033CC"/>
                </a:solidFill>
                <a:latin typeface="楷体" pitchFamily="49" charset="-122"/>
                <a:ea typeface="楷体" pitchFamily="49" charset="-122"/>
              </a:rPr>
              <a:t>:=</a:t>
            </a:r>
            <a:r>
              <a:rPr lang="en-US" altLang="zh-CN" sz="2400" dirty="0">
                <a:solidFill>
                  <a:srgbClr val="0033CC"/>
                </a:solidFill>
                <a:latin typeface="Comic Sans MS" pitchFamily="66" charset="0"/>
                <a:ea typeface="楷体" pitchFamily="49" charset="-122"/>
              </a:rPr>
              <a:t>’</a:t>
            </a:r>
            <a:r>
              <a:rPr lang="en-US" altLang="zh-CN" sz="2400" dirty="0" err="1">
                <a:solidFill>
                  <a:srgbClr val="0033CC"/>
                </a:solidFill>
                <a:latin typeface="楷体" pitchFamily="49" charset="-122"/>
                <a:ea typeface="楷体" pitchFamily="49" charset="-122"/>
              </a:rPr>
              <a:t>w</a:t>
            </a:r>
            <a:r>
              <a:rPr lang="en-US" altLang="zh-CN" sz="2400" dirty="0" err="1">
                <a:solidFill>
                  <a:srgbClr val="0033CC"/>
                </a:solidFill>
                <a:latin typeface="Comic Sans MS" pitchFamily="66" charset="0"/>
                <a:ea typeface="楷体" pitchFamily="49" charset="-122"/>
              </a:rPr>
              <a:t>’×’</a:t>
            </a:r>
            <a:r>
              <a:rPr lang="en-US" altLang="zh-CN" sz="2400" dirty="0" err="1">
                <a:solidFill>
                  <a:srgbClr val="0033CC"/>
                </a:solidFill>
                <a:latin typeface="楷体" pitchFamily="49" charset="-122"/>
                <a:ea typeface="楷体" pitchFamily="49" charset="-122"/>
              </a:rPr>
              <a:t>Elist.place</a:t>
            </a:r>
            <a:r>
              <a:rPr lang="en-US" altLang="zh-CN" sz="2400" dirty="0">
                <a:solidFill>
                  <a:srgbClr val="0033CC"/>
                </a:solidFill>
                <a:latin typeface="楷体" pitchFamily="49" charset="-122"/>
                <a:ea typeface="楷体" pitchFamily="49" charset="-122"/>
              </a:rPr>
              <a:t> )}</a:t>
            </a:r>
          </a:p>
        </p:txBody>
      </p:sp>
      <p:sp>
        <p:nvSpPr>
          <p:cNvPr id="12" name="矩形 11"/>
          <p:cNvSpPr/>
          <p:nvPr/>
        </p:nvSpPr>
        <p:spPr>
          <a:xfrm>
            <a:off x="1305145" y="476672"/>
            <a:ext cx="539552"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black"/>
                </a:solidFill>
                <a:latin typeface="楷体" pitchFamily="49" charset="-122"/>
                <a:ea typeface="楷体" pitchFamily="49" charset="-122"/>
              </a:rPr>
              <a:t>①</a:t>
            </a:r>
          </a:p>
        </p:txBody>
      </p:sp>
      <p:sp>
        <p:nvSpPr>
          <p:cNvPr id="14" name="矩形 13"/>
          <p:cNvSpPr/>
          <p:nvPr/>
        </p:nvSpPr>
        <p:spPr>
          <a:xfrm>
            <a:off x="5949153" y="1268760"/>
            <a:ext cx="539552"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black"/>
                </a:solidFill>
                <a:latin typeface="楷体" pitchFamily="49" charset="-122"/>
                <a:ea typeface="楷体" pitchFamily="49" charset="-122"/>
              </a:rPr>
              <a:t>③</a:t>
            </a:r>
          </a:p>
        </p:txBody>
      </p:sp>
      <p:sp>
        <p:nvSpPr>
          <p:cNvPr id="15" name="矩形 14"/>
          <p:cNvSpPr/>
          <p:nvPr/>
        </p:nvSpPr>
        <p:spPr>
          <a:xfrm>
            <a:off x="692569" y="2636912"/>
            <a:ext cx="539552"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black"/>
                </a:solidFill>
                <a:latin typeface="楷体" pitchFamily="49" charset="-122"/>
                <a:ea typeface="楷体" pitchFamily="49" charset="-122"/>
              </a:rPr>
              <a:t>④</a:t>
            </a:r>
          </a:p>
        </p:txBody>
      </p:sp>
      <p:sp>
        <p:nvSpPr>
          <p:cNvPr id="16" name="矩形 15"/>
          <p:cNvSpPr/>
          <p:nvPr/>
        </p:nvSpPr>
        <p:spPr>
          <a:xfrm>
            <a:off x="3572889" y="4725144"/>
            <a:ext cx="539552"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black"/>
                </a:solidFill>
                <a:latin typeface="楷体" pitchFamily="49" charset="-122"/>
                <a:ea typeface="楷体" pitchFamily="49" charset="-122"/>
              </a:rPr>
              <a:t>⑤</a:t>
            </a:r>
          </a:p>
        </p:txBody>
      </p:sp>
      <p:pic>
        <p:nvPicPr>
          <p:cNvPr id="1026" name="Picture 2"/>
          <p:cNvPicPr>
            <a:picLocks noChangeAspect="1" noChangeArrowheads="1"/>
          </p:cNvPicPr>
          <p:nvPr/>
        </p:nvPicPr>
        <p:blipFill>
          <a:blip r:embed="rId2" cstate="print"/>
          <a:srcRect/>
          <a:stretch>
            <a:fillRect/>
          </a:stretch>
        </p:blipFill>
        <p:spPr bwMode="auto">
          <a:xfrm>
            <a:off x="7808686" y="-1"/>
            <a:ext cx="1308819" cy="2501755"/>
          </a:xfrm>
          <a:prstGeom prst="rect">
            <a:avLst/>
          </a:prstGeom>
          <a:noFill/>
          <a:ln w="9525">
            <a:noFill/>
            <a:miter lim="800000"/>
            <a:headEnd/>
            <a:tailEnd/>
          </a:ln>
        </p:spPr>
      </p:pic>
      <p:grpSp>
        <p:nvGrpSpPr>
          <p:cNvPr id="29" name="组合 28"/>
          <p:cNvGrpSpPr/>
          <p:nvPr/>
        </p:nvGrpSpPr>
        <p:grpSpPr>
          <a:xfrm>
            <a:off x="2186735" y="876300"/>
            <a:ext cx="6687918" cy="2534557"/>
            <a:chOff x="2186735" y="876300"/>
            <a:chExt cx="6687918" cy="2534557"/>
          </a:xfrm>
        </p:grpSpPr>
        <p:cxnSp>
          <p:nvCxnSpPr>
            <p:cNvPr id="23" name="直接连接符 22"/>
            <p:cNvCxnSpPr/>
            <p:nvPr/>
          </p:nvCxnSpPr>
          <p:spPr>
            <a:xfrm flipV="1">
              <a:off x="7855322" y="961275"/>
              <a:ext cx="101933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186735" y="3023955"/>
              <a:ext cx="5885703" cy="386902"/>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6886575" y="876300"/>
              <a:ext cx="923925" cy="2143125"/>
            </a:xfrm>
            <a:custGeom>
              <a:avLst/>
              <a:gdLst>
                <a:gd name="connsiteX0" fmla="*/ 0 w 923925"/>
                <a:gd name="connsiteY0" fmla="*/ 2143125 h 2143125"/>
                <a:gd name="connsiteX1" fmla="*/ 0 w 923925"/>
                <a:gd name="connsiteY1" fmla="*/ 0 h 2143125"/>
                <a:gd name="connsiteX2" fmla="*/ 923925 w 923925"/>
                <a:gd name="connsiteY2" fmla="*/ 0 h 2143125"/>
              </a:gdLst>
              <a:ahLst/>
              <a:cxnLst>
                <a:cxn ang="0">
                  <a:pos x="connsiteX0" y="connsiteY0"/>
                </a:cxn>
                <a:cxn ang="0">
                  <a:pos x="connsiteX1" y="connsiteY1"/>
                </a:cxn>
                <a:cxn ang="0">
                  <a:pos x="connsiteX2" y="connsiteY2"/>
                </a:cxn>
              </a:cxnLst>
              <a:rect l="l" t="t" r="r" b="b"/>
              <a:pathLst>
                <a:path w="923925" h="2143125">
                  <a:moveTo>
                    <a:pt x="0" y="2143125"/>
                  </a:moveTo>
                  <a:lnTo>
                    <a:pt x="0" y="0"/>
                  </a:lnTo>
                  <a:lnTo>
                    <a:pt x="923925" y="0"/>
                  </a:lnTo>
                </a:path>
              </a:pathLst>
            </a:cu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33" name="组合 32"/>
          <p:cNvGrpSpPr/>
          <p:nvPr/>
        </p:nvGrpSpPr>
        <p:grpSpPr>
          <a:xfrm>
            <a:off x="2152567" y="1152526"/>
            <a:ext cx="6722086" cy="2689331"/>
            <a:chOff x="2152567" y="1152526"/>
            <a:chExt cx="6722086" cy="2689331"/>
          </a:xfrm>
        </p:grpSpPr>
        <p:sp>
          <p:nvSpPr>
            <p:cNvPr id="30" name="矩形 29"/>
            <p:cNvSpPr/>
            <p:nvPr/>
          </p:nvSpPr>
          <p:spPr>
            <a:xfrm>
              <a:off x="2152567" y="3454955"/>
              <a:ext cx="2071544" cy="386902"/>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a:off x="3607845" y="1152526"/>
              <a:ext cx="4212180" cy="2300080"/>
            </a:xfrm>
            <a:custGeom>
              <a:avLst/>
              <a:gdLst>
                <a:gd name="connsiteX0" fmla="*/ 0 w 923925"/>
                <a:gd name="connsiteY0" fmla="*/ 2143125 h 2143125"/>
                <a:gd name="connsiteX1" fmla="*/ 0 w 923925"/>
                <a:gd name="connsiteY1" fmla="*/ 0 h 2143125"/>
                <a:gd name="connsiteX2" fmla="*/ 923925 w 923925"/>
                <a:gd name="connsiteY2" fmla="*/ 0 h 2143125"/>
              </a:gdLst>
              <a:ahLst/>
              <a:cxnLst>
                <a:cxn ang="0">
                  <a:pos x="connsiteX0" y="connsiteY0"/>
                </a:cxn>
                <a:cxn ang="0">
                  <a:pos x="connsiteX1" y="connsiteY1"/>
                </a:cxn>
                <a:cxn ang="0">
                  <a:pos x="connsiteX2" y="connsiteY2"/>
                </a:cxn>
              </a:cxnLst>
              <a:rect l="l" t="t" r="r" b="b"/>
              <a:pathLst>
                <a:path w="923925" h="2143125">
                  <a:moveTo>
                    <a:pt x="0" y="2143125"/>
                  </a:moveTo>
                  <a:lnTo>
                    <a:pt x="0" y="0"/>
                  </a:lnTo>
                  <a:lnTo>
                    <a:pt x="923925" y="0"/>
                  </a:lnTo>
                </a:path>
              </a:pathLst>
            </a:cu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2" name="直接连接符 31"/>
            <p:cNvCxnSpPr/>
            <p:nvPr/>
          </p:nvCxnSpPr>
          <p:spPr>
            <a:xfrm flipV="1">
              <a:off x="7855322" y="1266075"/>
              <a:ext cx="101933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0" name="组合 39"/>
          <p:cNvGrpSpPr/>
          <p:nvPr/>
        </p:nvGrpSpPr>
        <p:grpSpPr>
          <a:xfrm>
            <a:off x="1709036" y="1446440"/>
            <a:ext cx="7167660" cy="4159230"/>
            <a:chOff x="1709036" y="1446440"/>
            <a:chExt cx="7167660" cy="4159230"/>
          </a:xfrm>
        </p:grpSpPr>
        <p:sp>
          <p:nvSpPr>
            <p:cNvPr id="34" name="矩形 33"/>
            <p:cNvSpPr/>
            <p:nvPr/>
          </p:nvSpPr>
          <p:spPr>
            <a:xfrm>
              <a:off x="1709036" y="5218768"/>
              <a:ext cx="6696074" cy="386902"/>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连接符 34"/>
            <p:cNvCxnSpPr/>
            <p:nvPr/>
          </p:nvCxnSpPr>
          <p:spPr>
            <a:xfrm flipV="1">
              <a:off x="7857365" y="1583795"/>
              <a:ext cx="101933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任意多边形 37"/>
            <p:cNvSpPr/>
            <p:nvPr/>
          </p:nvSpPr>
          <p:spPr>
            <a:xfrm>
              <a:off x="4782734" y="1446440"/>
              <a:ext cx="3021639" cy="3768747"/>
            </a:xfrm>
            <a:custGeom>
              <a:avLst/>
              <a:gdLst>
                <a:gd name="connsiteX0" fmla="*/ 0 w 923925"/>
                <a:gd name="connsiteY0" fmla="*/ 2143125 h 2143125"/>
                <a:gd name="connsiteX1" fmla="*/ 0 w 923925"/>
                <a:gd name="connsiteY1" fmla="*/ 0 h 2143125"/>
                <a:gd name="connsiteX2" fmla="*/ 923925 w 923925"/>
                <a:gd name="connsiteY2" fmla="*/ 0 h 2143125"/>
              </a:gdLst>
              <a:ahLst/>
              <a:cxnLst>
                <a:cxn ang="0">
                  <a:pos x="connsiteX0" y="connsiteY0"/>
                </a:cxn>
                <a:cxn ang="0">
                  <a:pos x="connsiteX1" y="connsiteY1"/>
                </a:cxn>
                <a:cxn ang="0">
                  <a:pos x="connsiteX2" y="connsiteY2"/>
                </a:cxn>
              </a:cxnLst>
              <a:rect l="l" t="t" r="r" b="b"/>
              <a:pathLst>
                <a:path w="923925" h="2143125">
                  <a:moveTo>
                    <a:pt x="0" y="2143125"/>
                  </a:moveTo>
                  <a:lnTo>
                    <a:pt x="0" y="0"/>
                  </a:lnTo>
                  <a:lnTo>
                    <a:pt x="923925" y="0"/>
                  </a:lnTo>
                </a:path>
              </a:pathLst>
            </a:cu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44" name="组合 43"/>
          <p:cNvGrpSpPr/>
          <p:nvPr/>
        </p:nvGrpSpPr>
        <p:grpSpPr>
          <a:xfrm>
            <a:off x="1797474" y="1775487"/>
            <a:ext cx="7071968" cy="4713853"/>
            <a:chOff x="1797474" y="1775487"/>
            <a:chExt cx="7071968" cy="4713853"/>
          </a:xfrm>
        </p:grpSpPr>
        <p:sp>
          <p:nvSpPr>
            <p:cNvPr id="41" name="矩形 40"/>
            <p:cNvSpPr/>
            <p:nvPr/>
          </p:nvSpPr>
          <p:spPr>
            <a:xfrm>
              <a:off x="1797474" y="6102438"/>
              <a:ext cx="4036589" cy="386902"/>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连接符 41"/>
            <p:cNvCxnSpPr/>
            <p:nvPr/>
          </p:nvCxnSpPr>
          <p:spPr>
            <a:xfrm flipV="1">
              <a:off x="7850111" y="1884316"/>
              <a:ext cx="101933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任意多边形 42"/>
            <p:cNvSpPr/>
            <p:nvPr/>
          </p:nvSpPr>
          <p:spPr>
            <a:xfrm>
              <a:off x="4935135" y="1775487"/>
              <a:ext cx="2870603" cy="4315751"/>
            </a:xfrm>
            <a:custGeom>
              <a:avLst/>
              <a:gdLst>
                <a:gd name="connsiteX0" fmla="*/ 0 w 923925"/>
                <a:gd name="connsiteY0" fmla="*/ 2143125 h 2143125"/>
                <a:gd name="connsiteX1" fmla="*/ 0 w 923925"/>
                <a:gd name="connsiteY1" fmla="*/ 0 h 2143125"/>
                <a:gd name="connsiteX2" fmla="*/ 923925 w 923925"/>
                <a:gd name="connsiteY2" fmla="*/ 0 h 2143125"/>
              </a:gdLst>
              <a:ahLst/>
              <a:cxnLst>
                <a:cxn ang="0">
                  <a:pos x="connsiteX0" y="connsiteY0"/>
                </a:cxn>
                <a:cxn ang="0">
                  <a:pos x="connsiteX1" y="connsiteY1"/>
                </a:cxn>
                <a:cxn ang="0">
                  <a:pos x="connsiteX2" y="connsiteY2"/>
                </a:cxn>
              </a:cxnLst>
              <a:rect l="l" t="t" r="r" b="b"/>
              <a:pathLst>
                <a:path w="923925" h="2143125">
                  <a:moveTo>
                    <a:pt x="0" y="2143125"/>
                  </a:moveTo>
                  <a:lnTo>
                    <a:pt x="0" y="0"/>
                  </a:lnTo>
                  <a:lnTo>
                    <a:pt x="923925" y="0"/>
                  </a:lnTo>
                </a:path>
              </a:pathLst>
            </a:cu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pic>
        <p:nvPicPr>
          <p:cNvPr id="1030" name="Picture 6"/>
          <p:cNvPicPr>
            <a:picLocks noChangeAspect="1" noChangeArrowheads="1"/>
          </p:cNvPicPr>
          <p:nvPr/>
        </p:nvPicPr>
        <p:blipFill>
          <a:blip r:embed="rId3" cstate="print"/>
          <a:srcRect/>
          <a:stretch>
            <a:fillRect/>
          </a:stretch>
        </p:blipFill>
        <p:spPr bwMode="auto">
          <a:xfrm>
            <a:off x="296525" y="2708920"/>
            <a:ext cx="7123113" cy="2066925"/>
          </a:xfrm>
          <a:prstGeom prst="rect">
            <a:avLst/>
          </a:prstGeom>
          <a:noFill/>
          <a:ln w="57150">
            <a:solidFill>
              <a:schemeClr val="tx1"/>
            </a:solidFill>
            <a:miter lim="800000"/>
            <a:headEnd/>
            <a:tailEnd/>
          </a:ln>
        </p:spPr>
      </p:pic>
      <p:pic>
        <p:nvPicPr>
          <p:cNvPr id="1031" name="Picture 7"/>
          <p:cNvPicPr>
            <a:picLocks noChangeAspect="1" noChangeArrowheads="1"/>
          </p:cNvPicPr>
          <p:nvPr/>
        </p:nvPicPr>
        <p:blipFill>
          <a:blip r:embed="rId4" cstate="print"/>
          <a:srcRect/>
          <a:stretch>
            <a:fillRect/>
          </a:stretch>
        </p:blipFill>
        <p:spPr bwMode="auto">
          <a:xfrm>
            <a:off x="236578" y="516750"/>
            <a:ext cx="7170737" cy="1562100"/>
          </a:xfrm>
          <a:prstGeom prst="rect">
            <a:avLst/>
          </a:prstGeom>
          <a:noFill/>
          <a:ln w="57150">
            <a:solidFill>
              <a:schemeClr val="tx1"/>
            </a:solidFill>
            <a:miter lim="800000"/>
            <a:headEnd/>
            <a:tailEnd/>
          </a:ln>
        </p:spPr>
      </p:pic>
      <p:grpSp>
        <p:nvGrpSpPr>
          <p:cNvPr id="51" name="组合 50"/>
          <p:cNvGrpSpPr/>
          <p:nvPr/>
        </p:nvGrpSpPr>
        <p:grpSpPr>
          <a:xfrm>
            <a:off x="2106396" y="2197888"/>
            <a:ext cx="6770306" cy="2532628"/>
            <a:chOff x="2106396" y="2197888"/>
            <a:chExt cx="6770306" cy="2532628"/>
          </a:xfrm>
        </p:grpSpPr>
        <p:cxnSp>
          <p:nvCxnSpPr>
            <p:cNvPr id="48" name="直接连接符 47"/>
            <p:cNvCxnSpPr/>
            <p:nvPr/>
          </p:nvCxnSpPr>
          <p:spPr>
            <a:xfrm flipV="1">
              <a:off x="7857371" y="2197888"/>
              <a:ext cx="101933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2106396" y="4343614"/>
              <a:ext cx="4570175" cy="386902"/>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49"/>
            <p:cNvSpPr/>
            <p:nvPr/>
          </p:nvSpPr>
          <p:spPr>
            <a:xfrm>
              <a:off x="6677025" y="2219325"/>
              <a:ext cx="1905000" cy="2333625"/>
            </a:xfrm>
            <a:custGeom>
              <a:avLst/>
              <a:gdLst>
                <a:gd name="connsiteX0" fmla="*/ 0 w 1905000"/>
                <a:gd name="connsiteY0" fmla="*/ 2333625 h 2333625"/>
                <a:gd name="connsiteX1" fmla="*/ 1905000 w 1905000"/>
                <a:gd name="connsiteY1" fmla="*/ 2333625 h 2333625"/>
                <a:gd name="connsiteX2" fmla="*/ 1905000 w 1905000"/>
                <a:gd name="connsiteY2" fmla="*/ 0 h 2333625"/>
              </a:gdLst>
              <a:ahLst/>
              <a:cxnLst>
                <a:cxn ang="0">
                  <a:pos x="connsiteX0" y="connsiteY0"/>
                </a:cxn>
                <a:cxn ang="0">
                  <a:pos x="connsiteX1" y="connsiteY1"/>
                </a:cxn>
                <a:cxn ang="0">
                  <a:pos x="connsiteX2" y="connsiteY2"/>
                </a:cxn>
              </a:cxnLst>
              <a:rect l="l" t="t" r="r" b="b"/>
              <a:pathLst>
                <a:path w="1905000" h="2333625">
                  <a:moveTo>
                    <a:pt x="0" y="2333625"/>
                  </a:moveTo>
                  <a:lnTo>
                    <a:pt x="1905000" y="2333625"/>
                  </a:lnTo>
                  <a:lnTo>
                    <a:pt x="1905000" y="0"/>
                  </a:lnTo>
                </a:path>
              </a:pathLst>
            </a:cu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6" name="组合 55"/>
          <p:cNvGrpSpPr/>
          <p:nvPr/>
        </p:nvGrpSpPr>
        <p:grpSpPr>
          <a:xfrm>
            <a:off x="4301971" y="1114695"/>
            <a:ext cx="4089554" cy="1380855"/>
            <a:chOff x="4301971" y="1114695"/>
            <a:chExt cx="4089554" cy="1380855"/>
          </a:xfrm>
        </p:grpSpPr>
        <p:cxnSp>
          <p:nvCxnSpPr>
            <p:cNvPr id="52" name="直接连接符 51"/>
            <p:cNvCxnSpPr/>
            <p:nvPr/>
          </p:nvCxnSpPr>
          <p:spPr>
            <a:xfrm flipV="1">
              <a:off x="7847840" y="2495550"/>
              <a:ext cx="54368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4301971" y="1114695"/>
              <a:ext cx="2727480" cy="386902"/>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a:off x="5438775" y="1504950"/>
              <a:ext cx="2381250" cy="904875"/>
            </a:xfrm>
            <a:custGeom>
              <a:avLst/>
              <a:gdLst>
                <a:gd name="connsiteX0" fmla="*/ 0 w 2381250"/>
                <a:gd name="connsiteY0" fmla="*/ 0 h 904875"/>
                <a:gd name="connsiteX1" fmla="*/ 0 w 2381250"/>
                <a:gd name="connsiteY1" fmla="*/ 904875 h 904875"/>
                <a:gd name="connsiteX2" fmla="*/ 2381250 w 2381250"/>
                <a:gd name="connsiteY2" fmla="*/ 904875 h 904875"/>
              </a:gdLst>
              <a:ahLst/>
              <a:cxnLst>
                <a:cxn ang="0">
                  <a:pos x="connsiteX0" y="connsiteY0"/>
                </a:cxn>
                <a:cxn ang="0">
                  <a:pos x="connsiteX1" y="connsiteY1"/>
                </a:cxn>
                <a:cxn ang="0">
                  <a:pos x="connsiteX2" y="connsiteY2"/>
                </a:cxn>
              </a:cxnLst>
              <a:rect l="l" t="t" r="r" b="b"/>
              <a:pathLst>
                <a:path w="2381250" h="904875">
                  <a:moveTo>
                    <a:pt x="0" y="0"/>
                  </a:moveTo>
                  <a:lnTo>
                    <a:pt x="0" y="904875"/>
                  </a:lnTo>
                  <a:lnTo>
                    <a:pt x="2381250" y="904875"/>
                  </a:lnTo>
                </a:path>
              </a:pathLst>
            </a:cu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animEffect transition="in" filter="blinds(horizontal)">
                                      <p:cBhvr>
                                        <p:cTn id="27" dur="500"/>
                                        <p:tgtEl>
                                          <p:spTgt spid="102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blinds(horizontal)">
                                      <p:cBhvr>
                                        <p:cTn id="32" dur="500"/>
                                        <p:tgtEl>
                                          <p:spTgt spid="29"/>
                                        </p:tgtEl>
                                      </p:cBhvr>
                                    </p:animEffect>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blinds(horizontal)">
                                      <p:cBhvr>
                                        <p:cTn id="37" dur="5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blinds(horizontal)">
                                      <p:cBhvr>
                                        <p:cTn id="42" dur="500"/>
                                        <p:tgtEl>
                                          <p:spTgt spid="40"/>
                                        </p:tgtEl>
                                      </p:cBhvr>
                                    </p:animEffect>
                                  </p:childTnLst>
                                  <p:subTnLst>
                                    <p:set>
                                      <p:cBhvr override="childStyle">
                                        <p:cTn dur="1" fill="hold" display="0" masterRel="nextClick" afterEffect="1"/>
                                        <p:tgtEl>
                                          <p:spTgt spid="40"/>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blinds(horizontal)">
                                      <p:cBhvr>
                                        <p:cTn id="47" dur="500"/>
                                        <p:tgtEl>
                                          <p:spTgt spid="44"/>
                                        </p:tgtEl>
                                      </p:cBhvr>
                                    </p:animEffect>
                                  </p:childTnLst>
                                  <p:subTnLst>
                                    <p:set>
                                      <p:cBhvr override="childStyle">
                                        <p:cTn dur="1" fill="hold" display="0" masterRel="nextClick" afterEffect="1"/>
                                        <p:tgtEl>
                                          <p:spTgt spid="44"/>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030"/>
                                        </p:tgtEl>
                                        <p:attrNameLst>
                                          <p:attrName>style.visibility</p:attrName>
                                        </p:attrNameLst>
                                      </p:cBhvr>
                                      <p:to>
                                        <p:strVal val="visible"/>
                                      </p:to>
                                    </p:set>
                                    <p:animEffect transition="in" filter="blinds(horizontal)">
                                      <p:cBhvr>
                                        <p:cTn id="52" dur="500"/>
                                        <p:tgtEl>
                                          <p:spTgt spid="1030"/>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1"/>
                                        </p:tgtEl>
                                        <p:attrNameLst>
                                          <p:attrName>style.visibility</p:attrName>
                                        </p:attrNameLst>
                                      </p:cBhvr>
                                      <p:to>
                                        <p:strVal val="visible"/>
                                      </p:to>
                                    </p:set>
                                    <p:animEffect transition="in" filter="blinds(horizontal)">
                                      <p:cBhvr>
                                        <p:cTn id="57" dur="500"/>
                                        <p:tgtEl>
                                          <p:spTgt spid="51"/>
                                        </p:tgtEl>
                                      </p:cBhvr>
                                    </p:animEffect>
                                  </p:childTnLst>
                                  <p:subTnLst>
                                    <p:set>
                                      <p:cBhvr override="childStyle">
                                        <p:cTn dur="1" fill="hold" display="0" masterRel="nextClick" afterEffect="1"/>
                                        <p:tgtEl>
                                          <p:spTgt spid="51"/>
                                        </p:tgtEl>
                                        <p:attrNameLst>
                                          <p:attrName>style.visibility</p:attrName>
                                        </p:attrNameLst>
                                      </p:cBhvr>
                                      <p:to>
                                        <p:strVal val="hidden"/>
                                      </p:to>
                                    </p:set>
                                  </p:sub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031"/>
                                        </p:tgtEl>
                                        <p:attrNameLst>
                                          <p:attrName>style.visibility</p:attrName>
                                        </p:attrNameLst>
                                      </p:cBhvr>
                                      <p:to>
                                        <p:strVal val="visible"/>
                                      </p:to>
                                    </p:set>
                                    <p:animEffect transition="in" filter="blinds(horizontal)">
                                      <p:cBhvr>
                                        <p:cTn id="62" dur="500"/>
                                        <p:tgtEl>
                                          <p:spTgt spid="1031"/>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56"/>
                                        </p:tgtEl>
                                        <p:attrNameLst>
                                          <p:attrName>style.visibility</p:attrName>
                                        </p:attrNameLst>
                                      </p:cBhvr>
                                      <p:to>
                                        <p:strVal val="visible"/>
                                      </p:to>
                                    </p:set>
                                    <p:animEffect transition="in" filter="blinds(horizontal)">
                                      <p:cBhvr>
                                        <p:cTn id="67" dur="500"/>
                                        <p:tgtEl>
                                          <p:spTgt spid="56"/>
                                        </p:tgtEl>
                                      </p:cBhvr>
                                    </p:animEffect>
                                  </p:childTnLst>
                                  <p:subTnLst>
                                    <p:set>
                                      <p:cBhvr override="childStyle">
                                        <p:cTn dur="1" fill="hold" display="0" masterRel="nextClick" afterEffect="1"/>
                                        <p:tgtEl>
                                          <p:spTgt spid="5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p:bldP spid="1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640"/>
            <a:ext cx="8229600" cy="634082"/>
          </a:xfrm>
        </p:spPr>
        <p:txBody>
          <a:bodyPr>
            <a:normAutofit fontScale="90000"/>
          </a:bodyPr>
          <a:lstStyle/>
          <a:p>
            <a:r>
              <a:rPr lang="zh-CN" altLang="en-US" dirty="0"/>
              <a:t>赋值语句</a:t>
            </a:r>
            <a:r>
              <a:rPr lang="en-US" altLang="zh-CN" dirty="0">
                <a:solidFill>
                  <a:srgbClr val="FF0000"/>
                </a:solidFill>
              </a:rPr>
              <a:t>x:=A[y, z]</a:t>
            </a:r>
            <a:r>
              <a:rPr lang="zh-CN" altLang="en-US" dirty="0"/>
              <a:t>的分析树</a:t>
            </a:r>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38</a:t>
            </a:fld>
            <a:endParaRPr lang="zh-CN" altLang="en-US"/>
          </a:p>
        </p:txBody>
      </p:sp>
      <p:grpSp>
        <p:nvGrpSpPr>
          <p:cNvPr id="67" name="组合 66"/>
          <p:cNvGrpSpPr/>
          <p:nvPr/>
        </p:nvGrpSpPr>
        <p:grpSpPr>
          <a:xfrm>
            <a:off x="467544" y="1268760"/>
            <a:ext cx="5112568" cy="4752528"/>
            <a:chOff x="467544" y="1268760"/>
            <a:chExt cx="5112568" cy="4752528"/>
          </a:xfrm>
        </p:grpSpPr>
        <p:grpSp>
          <p:nvGrpSpPr>
            <p:cNvPr id="54" name="组合 53"/>
            <p:cNvGrpSpPr/>
            <p:nvPr/>
          </p:nvGrpSpPr>
          <p:grpSpPr>
            <a:xfrm>
              <a:off x="467544" y="1268760"/>
              <a:ext cx="5112568" cy="4752528"/>
              <a:chOff x="179512" y="1268760"/>
              <a:chExt cx="5112568" cy="4752528"/>
            </a:xfrm>
          </p:grpSpPr>
          <p:grpSp>
            <p:nvGrpSpPr>
              <p:cNvPr id="6" name="组合 5"/>
              <p:cNvGrpSpPr/>
              <p:nvPr/>
            </p:nvGrpSpPr>
            <p:grpSpPr>
              <a:xfrm>
                <a:off x="1259632" y="1412776"/>
                <a:ext cx="2736304" cy="4488312"/>
                <a:chOff x="4932040" y="2060848"/>
                <a:chExt cx="2736304" cy="4488312"/>
              </a:xfrm>
            </p:grpSpPr>
            <p:sp>
              <p:nvSpPr>
                <p:cNvPr id="7" name="流程图: 过程 6"/>
                <p:cNvSpPr/>
                <p:nvPr/>
              </p:nvSpPr>
              <p:spPr>
                <a:xfrm>
                  <a:off x="5580112" y="3068960"/>
                  <a:ext cx="360040" cy="432048"/>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en-US" altLang="zh-CN" sz="2000" dirty="0">
                      <a:solidFill>
                        <a:srgbClr val="FF0000"/>
                      </a:solidFill>
                      <a:latin typeface="楷体" pitchFamily="49" charset="-122"/>
                      <a:ea typeface="楷体" pitchFamily="49" charset="-122"/>
                    </a:rPr>
                    <a:t>x</a:t>
                  </a:r>
                </a:p>
              </p:txBody>
            </p:sp>
            <p:sp>
              <p:nvSpPr>
                <p:cNvPr id="8" name="流程图: 过程 7"/>
                <p:cNvSpPr/>
                <p:nvPr/>
              </p:nvSpPr>
              <p:spPr>
                <a:xfrm>
                  <a:off x="6156176" y="2060848"/>
                  <a:ext cx="360040" cy="432048"/>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en-US" altLang="zh-CN" sz="2000" dirty="0">
                      <a:solidFill>
                        <a:srgbClr val="0033CC"/>
                      </a:solidFill>
                      <a:latin typeface="楷体" pitchFamily="49" charset="-122"/>
                      <a:ea typeface="楷体" pitchFamily="49" charset="-122"/>
                    </a:rPr>
                    <a:t>S</a:t>
                  </a:r>
                </a:p>
              </p:txBody>
            </p:sp>
            <p:sp>
              <p:nvSpPr>
                <p:cNvPr id="9" name="流程图: 过程 8"/>
                <p:cNvSpPr/>
                <p:nvPr/>
              </p:nvSpPr>
              <p:spPr>
                <a:xfrm>
                  <a:off x="6762220" y="3068960"/>
                  <a:ext cx="360040" cy="432048"/>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en-US" altLang="zh-CN" sz="2000" dirty="0">
                      <a:solidFill>
                        <a:srgbClr val="0033CC"/>
                      </a:solidFill>
                      <a:latin typeface="楷体" pitchFamily="49" charset="-122"/>
                      <a:ea typeface="楷体" pitchFamily="49" charset="-122"/>
                    </a:rPr>
                    <a:t>L</a:t>
                  </a:r>
                </a:p>
              </p:txBody>
            </p:sp>
            <p:sp>
              <p:nvSpPr>
                <p:cNvPr id="10" name="流程图: 过程 9"/>
                <p:cNvSpPr/>
                <p:nvPr/>
              </p:nvSpPr>
              <p:spPr>
                <a:xfrm>
                  <a:off x="6057130" y="2564904"/>
                  <a:ext cx="504056" cy="432048"/>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en-US" altLang="zh-CN" sz="2000" dirty="0">
                      <a:solidFill>
                        <a:srgbClr val="FF0000"/>
                      </a:solidFill>
                      <a:latin typeface="楷体" pitchFamily="49" charset="-122"/>
                      <a:ea typeface="楷体" pitchFamily="49" charset="-122"/>
                    </a:rPr>
                    <a:t>:=</a:t>
                  </a:r>
                </a:p>
              </p:txBody>
            </p:sp>
            <p:sp>
              <p:nvSpPr>
                <p:cNvPr id="11" name="流程图: 过程 10"/>
                <p:cNvSpPr/>
                <p:nvPr/>
              </p:nvSpPr>
              <p:spPr>
                <a:xfrm>
                  <a:off x="5580112" y="2564904"/>
                  <a:ext cx="360040" cy="432048"/>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en-US" altLang="zh-CN" sz="2000" dirty="0">
                      <a:solidFill>
                        <a:srgbClr val="0033CC"/>
                      </a:solidFill>
                      <a:latin typeface="楷体" pitchFamily="49" charset="-122"/>
                      <a:ea typeface="楷体" pitchFamily="49" charset="-122"/>
                    </a:rPr>
                    <a:t>L</a:t>
                  </a:r>
                </a:p>
              </p:txBody>
            </p:sp>
            <p:sp>
              <p:nvSpPr>
                <p:cNvPr id="12" name="流程图: 过程 11"/>
                <p:cNvSpPr/>
                <p:nvPr/>
              </p:nvSpPr>
              <p:spPr>
                <a:xfrm>
                  <a:off x="6762220" y="2564904"/>
                  <a:ext cx="360040" cy="432048"/>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en-US" altLang="zh-CN" sz="2000" dirty="0">
                      <a:solidFill>
                        <a:srgbClr val="0033CC"/>
                      </a:solidFill>
                      <a:latin typeface="楷体" pitchFamily="49" charset="-122"/>
                      <a:ea typeface="楷体" pitchFamily="49" charset="-122"/>
                    </a:rPr>
                    <a:t>E</a:t>
                  </a:r>
                </a:p>
              </p:txBody>
            </p:sp>
            <p:sp>
              <p:nvSpPr>
                <p:cNvPr id="13" name="流程图: 过程 12"/>
                <p:cNvSpPr/>
                <p:nvPr/>
              </p:nvSpPr>
              <p:spPr>
                <a:xfrm>
                  <a:off x="6012160" y="3645024"/>
                  <a:ext cx="864096" cy="432048"/>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en-US" altLang="zh-CN" sz="2000" dirty="0" err="1">
                      <a:solidFill>
                        <a:srgbClr val="0033CC"/>
                      </a:solidFill>
                      <a:latin typeface="楷体" pitchFamily="49" charset="-122"/>
                      <a:ea typeface="楷体" pitchFamily="49" charset="-122"/>
                    </a:rPr>
                    <a:t>Elist</a:t>
                  </a:r>
                  <a:endParaRPr lang="en-US" altLang="zh-CN" sz="2000" dirty="0">
                    <a:solidFill>
                      <a:srgbClr val="0033CC"/>
                    </a:solidFill>
                    <a:latin typeface="楷体" pitchFamily="49" charset="-122"/>
                    <a:ea typeface="楷体" pitchFamily="49" charset="-122"/>
                  </a:endParaRPr>
                </a:p>
              </p:txBody>
            </p:sp>
            <p:sp>
              <p:nvSpPr>
                <p:cNvPr id="14" name="流程图: 过程 13"/>
                <p:cNvSpPr/>
                <p:nvPr/>
              </p:nvSpPr>
              <p:spPr>
                <a:xfrm>
                  <a:off x="7308304" y="3645024"/>
                  <a:ext cx="360040" cy="432048"/>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en-US" altLang="zh-CN" sz="2000" dirty="0">
                      <a:solidFill>
                        <a:srgbClr val="FF0000"/>
                      </a:solidFill>
                      <a:latin typeface="楷体" pitchFamily="49" charset="-122"/>
                      <a:ea typeface="楷体" pitchFamily="49" charset="-122"/>
                    </a:rPr>
                    <a:t>]</a:t>
                  </a:r>
                </a:p>
              </p:txBody>
            </p:sp>
            <p:sp>
              <p:nvSpPr>
                <p:cNvPr id="15" name="流程图: 过程 14"/>
                <p:cNvSpPr/>
                <p:nvPr/>
              </p:nvSpPr>
              <p:spPr>
                <a:xfrm>
                  <a:off x="6190084" y="4221088"/>
                  <a:ext cx="360040" cy="432048"/>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en-US" altLang="zh-CN" sz="2800" dirty="0">
                      <a:solidFill>
                        <a:srgbClr val="0033CC"/>
                      </a:solidFill>
                      <a:latin typeface="楷体" pitchFamily="49" charset="-122"/>
                      <a:ea typeface="楷体" pitchFamily="49" charset="-122"/>
                    </a:rPr>
                    <a:t>,</a:t>
                  </a:r>
                </a:p>
              </p:txBody>
            </p:sp>
            <p:sp>
              <p:nvSpPr>
                <p:cNvPr id="16" name="流程图: 过程 15"/>
                <p:cNvSpPr/>
                <p:nvPr/>
              </p:nvSpPr>
              <p:spPr>
                <a:xfrm>
                  <a:off x="6804248" y="4293096"/>
                  <a:ext cx="360040" cy="432048"/>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en-US" altLang="zh-CN" sz="2000" dirty="0">
                      <a:solidFill>
                        <a:srgbClr val="0033CC"/>
                      </a:solidFill>
                      <a:latin typeface="楷体" pitchFamily="49" charset="-122"/>
                      <a:ea typeface="楷体" pitchFamily="49" charset="-122"/>
                    </a:rPr>
                    <a:t>E</a:t>
                  </a:r>
                </a:p>
              </p:txBody>
            </p:sp>
            <p:sp>
              <p:nvSpPr>
                <p:cNvPr id="17" name="流程图: 过程 16"/>
                <p:cNvSpPr/>
                <p:nvPr/>
              </p:nvSpPr>
              <p:spPr>
                <a:xfrm>
                  <a:off x="6804248" y="4917212"/>
                  <a:ext cx="360040" cy="432048"/>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en-US" altLang="zh-CN" sz="2000" dirty="0">
                      <a:solidFill>
                        <a:srgbClr val="0033CC"/>
                      </a:solidFill>
                      <a:latin typeface="楷体" pitchFamily="49" charset="-122"/>
                      <a:ea typeface="楷体" pitchFamily="49" charset="-122"/>
                    </a:rPr>
                    <a:t>L</a:t>
                  </a:r>
                </a:p>
              </p:txBody>
            </p:sp>
            <p:sp>
              <p:nvSpPr>
                <p:cNvPr id="18" name="流程图: 过程 17"/>
                <p:cNvSpPr/>
                <p:nvPr/>
              </p:nvSpPr>
              <p:spPr>
                <a:xfrm>
                  <a:off x="6804248" y="5517232"/>
                  <a:ext cx="360040" cy="432048"/>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en-US" altLang="zh-CN" sz="2000" dirty="0">
                      <a:solidFill>
                        <a:srgbClr val="FF0000"/>
                      </a:solidFill>
                      <a:latin typeface="楷体" pitchFamily="49" charset="-122"/>
                      <a:ea typeface="楷体" pitchFamily="49" charset="-122"/>
                    </a:rPr>
                    <a:t>z</a:t>
                  </a:r>
                </a:p>
              </p:txBody>
            </p:sp>
            <p:sp>
              <p:nvSpPr>
                <p:cNvPr id="19" name="流程图: 过程 18"/>
                <p:cNvSpPr/>
                <p:nvPr/>
              </p:nvSpPr>
              <p:spPr>
                <a:xfrm>
                  <a:off x="5292080" y="4293096"/>
                  <a:ext cx="864096" cy="432048"/>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en-US" altLang="zh-CN" sz="2000" dirty="0" err="1">
                      <a:solidFill>
                        <a:srgbClr val="0033CC"/>
                      </a:solidFill>
                      <a:latin typeface="楷体" pitchFamily="49" charset="-122"/>
                      <a:ea typeface="楷体" pitchFamily="49" charset="-122"/>
                    </a:rPr>
                    <a:t>Elist</a:t>
                  </a:r>
                  <a:endParaRPr lang="en-US" altLang="zh-CN" sz="2000" dirty="0">
                    <a:solidFill>
                      <a:srgbClr val="0033CC"/>
                    </a:solidFill>
                    <a:latin typeface="楷体" pitchFamily="49" charset="-122"/>
                    <a:ea typeface="楷体" pitchFamily="49" charset="-122"/>
                  </a:endParaRPr>
                </a:p>
              </p:txBody>
            </p:sp>
            <p:sp>
              <p:nvSpPr>
                <p:cNvPr id="20" name="流程图: 过程 19"/>
                <p:cNvSpPr/>
                <p:nvPr/>
              </p:nvSpPr>
              <p:spPr>
                <a:xfrm>
                  <a:off x="6012160" y="6117112"/>
                  <a:ext cx="360040" cy="432048"/>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en-US" altLang="zh-CN" sz="2000" dirty="0">
                      <a:solidFill>
                        <a:srgbClr val="FF0000"/>
                      </a:solidFill>
                      <a:latin typeface="楷体" pitchFamily="49" charset="-122"/>
                      <a:ea typeface="楷体" pitchFamily="49" charset="-122"/>
                    </a:rPr>
                    <a:t>y</a:t>
                  </a:r>
                </a:p>
              </p:txBody>
            </p:sp>
            <p:sp>
              <p:nvSpPr>
                <p:cNvPr id="21" name="流程图: 过程 20"/>
                <p:cNvSpPr/>
                <p:nvPr/>
              </p:nvSpPr>
              <p:spPr>
                <a:xfrm>
                  <a:off x="6012160" y="5538106"/>
                  <a:ext cx="360040" cy="432048"/>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en-US" altLang="zh-CN" sz="2000" dirty="0">
                      <a:solidFill>
                        <a:srgbClr val="0033CC"/>
                      </a:solidFill>
                      <a:latin typeface="楷体" pitchFamily="49" charset="-122"/>
                      <a:ea typeface="楷体" pitchFamily="49" charset="-122"/>
                    </a:rPr>
                    <a:t>L</a:t>
                  </a:r>
                </a:p>
              </p:txBody>
            </p:sp>
            <p:sp>
              <p:nvSpPr>
                <p:cNvPr id="22" name="流程图: 过程 21"/>
                <p:cNvSpPr/>
                <p:nvPr/>
              </p:nvSpPr>
              <p:spPr>
                <a:xfrm>
                  <a:off x="6012160" y="4941168"/>
                  <a:ext cx="360040" cy="432048"/>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en-US" altLang="zh-CN" sz="2000" dirty="0">
                      <a:solidFill>
                        <a:srgbClr val="0033CC"/>
                      </a:solidFill>
                      <a:latin typeface="楷体" pitchFamily="49" charset="-122"/>
                      <a:ea typeface="楷体" pitchFamily="49" charset="-122"/>
                    </a:rPr>
                    <a:t>E</a:t>
                  </a:r>
                </a:p>
              </p:txBody>
            </p:sp>
            <p:sp>
              <p:nvSpPr>
                <p:cNvPr id="23" name="流程图: 过程 22"/>
                <p:cNvSpPr/>
                <p:nvPr/>
              </p:nvSpPr>
              <p:spPr>
                <a:xfrm>
                  <a:off x="5436096" y="4941168"/>
                  <a:ext cx="360040" cy="432048"/>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en-US" altLang="zh-CN" sz="2000" dirty="0">
                      <a:solidFill>
                        <a:srgbClr val="FF0000"/>
                      </a:solidFill>
                      <a:latin typeface="楷体" pitchFamily="49" charset="-122"/>
                      <a:ea typeface="楷体" pitchFamily="49" charset="-122"/>
                    </a:rPr>
                    <a:t>[</a:t>
                  </a:r>
                </a:p>
              </p:txBody>
            </p:sp>
            <p:sp>
              <p:nvSpPr>
                <p:cNvPr id="24" name="流程图: 过程 23"/>
                <p:cNvSpPr/>
                <p:nvPr/>
              </p:nvSpPr>
              <p:spPr>
                <a:xfrm>
                  <a:off x="4932040" y="4941168"/>
                  <a:ext cx="360040" cy="432048"/>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en-US" altLang="zh-CN" sz="2000" dirty="0">
                      <a:solidFill>
                        <a:srgbClr val="FF0000"/>
                      </a:solidFill>
                      <a:latin typeface="楷体" pitchFamily="49" charset="-122"/>
                      <a:ea typeface="楷体" pitchFamily="49" charset="-122"/>
                    </a:rPr>
                    <a:t>A</a:t>
                  </a:r>
                </a:p>
              </p:txBody>
            </p:sp>
            <p:cxnSp>
              <p:nvCxnSpPr>
                <p:cNvPr id="25" name="直接连接符 24"/>
                <p:cNvCxnSpPr/>
                <p:nvPr/>
              </p:nvCxnSpPr>
              <p:spPr>
                <a:xfrm rot="-2580000">
                  <a:off x="5731922" y="2522066"/>
                  <a:ext cx="504000"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2580000">
                  <a:off x="6367946" y="2522066"/>
                  <a:ext cx="504000"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5400000">
                  <a:off x="6189182" y="2528948"/>
                  <a:ext cx="252000"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2580000">
                  <a:off x="6367946" y="3545168"/>
                  <a:ext cx="504000"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2580000">
                  <a:off x="6944010" y="3545168"/>
                  <a:ext cx="504000"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2580000">
                  <a:off x="5080366" y="4833156"/>
                  <a:ext cx="504000"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rot="2580000">
                  <a:off x="6439954" y="4193240"/>
                  <a:ext cx="504000"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2580000">
                  <a:off x="5656430" y="4193240"/>
                  <a:ext cx="504000"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2580000">
                  <a:off x="5647866" y="4833156"/>
                  <a:ext cx="504000"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5400000">
                  <a:off x="6795976" y="3050944"/>
                  <a:ext cx="252000"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5400000">
                  <a:off x="6822264" y="4779136"/>
                  <a:ext cx="252000"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5400000">
                  <a:off x="6822264" y="5427208"/>
                  <a:ext cx="252000"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5400000">
                  <a:off x="5484592" y="4851144"/>
                  <a:ext cx="252000"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5400000">
                  <a:off x="6030176" y="5427208"/>
                  <a:ext cx="252000"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5400000">
                  <a:off x="6030176" y="6075280"/>
                  <a:ext cx="252000"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5400000">
                  <a:off x="5598128" y="3050944"/>
                  <a:ext cx="252000"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41" name="流程图: 过程 40"/>
              <p:cNvSpPr/>
              <p:nvPr/>
            </p:nvSpPr>
            <p:spPr>
              <a:xfrm>
                <a:off x="179512" y="1268760"/>
                <a:ext cx="1728192" cy="648072"/>
              </a:xfrm>
              <a:prstGeom prst="flowChartProcess">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rgbClr val="0033CC"/>
                    </a:solidFill>
                    <a:latin typeface="楷体" pitchFamily="49" charset="-122"/>
                    <a:ea typeface="楷体" pitchFamily="49" charset="-122"/>
                  </a:rPr>
                  <a:t>.place=x</a:t>
                </a:r>
              </a:p>
              <a:p>
                <a:r>
                  <a:rPr lang="en-US" altLang="zh-CN" sz="2000" dirty="0">
                    <a:solidFill>
                      <a:srgbClr val="0033CC"/>
                    </a:solidFill>
                    <a:latin typeface="楷体" pitchFamily="49" charset="-122"/>
                    <a:ea typeface="楷体" pitchFamily="49" charset="-122"/>
                  </a:rPr>
                  <a:t>.offset=null</a:t>
                </a:r>
              </a:p>
            </p:txBody>
          </p:sp>
          <p:sp>
            <p:nvSpPr>
              <p:cNvPr id="42" name="流程图: 过程 41"/>
              <p:cNvSpPr/>
              <p:nvPr/>
            </p:nvSpPr>
            <p:spPr>
              <a:xfrm>
                <a:off x="179512" y="2276872"/>
                <a:ext cx="1368152" cy="936104"/>
              </a:xfrm>
              <a:prstGeom prst="flowChartProcess">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rgbClr val="0033CC"/>
                    </a:solidFill>
                    <a:latin typeface="楷体" pitchFamily="49" charset="-122"/>
                    <a:ea typeface="楷体" pitchFamily="49" charset="-122"/>
                  </a:rPr>
                  <a:t>.place=t</a:t>
                </a:r>
                <a:r>
                  <a:rPr lang="en-US" altLang="zh-CN" sz="2000" baseline="-25000" dirty="0">
                    <a:solidFill>
                      <a:srgbClr val="0033CC"/>
                    </a:solidFill>
                    <a:latin typeface="楷体" pitchFamily="49" charset="-122"/>
                    <a:ea typeface="楷体" pitchFamily="49" charset="-122"/>
                  </a:rPr>
                  <a:t>1</a:t>
                </a:r>
              </a:p>
              <a:p>
                <a:r>
                  <a:rPr lang="en-US" altLang="zh-CN" sz="2000" dirty="0">
                    <a:solidFill>
                      <a:srgbClr val="0033CC"/>
                    </a:solidFill>
                    <a:latin typeface="楷体" pitchFamily="49" charset="-122"/>
                    <a:ea typeface="楷体" pitchFamily="49" charset="-122"/>
                  </a:rPr>
                  <a:t>.</a:t>
                </a:r>
                <a:r>
                  <a:rPr lang="en-US" altLang="zh-CN" sz="2000" dirty="0" err="1">
                    <a:solidFill>
                      <a:srgbClr val="0033CC"/>
                    </a:solidFill>
                    <a:latin typeface="楷体" pitchFamily="49" charset="-122"/>
                    <a:ea typeface="楷体" pitchFamily="49" charset="-122"/>
                  </a:rPr>
                  <a:t>ndim</a:t>
                </a:r>
                <a:r>
                  <a:rPr lang="en-US" altLang="zh-CN" sz="2000" dirty="0">
                    <a:solidFill>
                      <a:srgbClr val="0033CC"/>
                    </a:solidFill>
                    <a:latin typeface="楷体" pitchFamily="49" charset="-122"/>
                    <a:ea typeface="楷体" pitchFamily="49" charset="-122"/>
                  </a:rPr>
                  <a:t>=2</a:t>
                </a:r>
              </a:p>
              <a:p>
                <a:r>
                  <a:rPr lang="en-US" altLang="zh-CN" sz="2000" dirty="0">
                    <a:solidFill>
                      <a:srgbClr val="0033CC"/>
                    </a:solidFill>
                    <a:latin typeface="楷体" pitchFamily="49" charset="-122"/>
                    <a:ea typeface="楷体" pitchFamily="49" charset="-122"/>
                  </a:rPr>
                  <a:t>.array=A</a:t>
                </a:r>
              </a:p>
            </p:txBody>
          </p:sp>
          <p:sp>
            <p:nvSpPr>
              <p:cNvPr id="43" name="流程图: 过程 42"/>
              <p:cNvSpPr/>
              <p:nvPr/>
            </p:nvSpPr>
            <p:spPr>
              <a:xfrm>
                <a:off x="179512" y="3429000"/>
                <a:ext cx="1331640" cy="936104"/>
              </a:xfrm>
              <a:prstGeom prst="flowChartProcess">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rgbClr val="0033CC"/>
                    </a:solidFill>
                    <a:latin typeface="楷体" pitchFamily="49" charset="-122"/>
                    <a:ea typeface="楷体" pitchFamily="49" charset="-122"/>
                  </a:rPr>
                  <a:t>.place=y</a:t>
                </a:r>
                <a:endParaRPr lang="en-US" altLang="zh-CN" sz="2000" baseline="-25000" dirty="0">
                  <a:solidFill>
                    <a:srgbClr val="0033CC"/>
                  </a:solidFill>
                  <a:latin typeface="楷体" pitchFamily="49" charset="-122"/>
                  <a:ea typeface="楷体" pitchFamily="49" charset="-122"/>
                </a:endParaRPr>
              </a:p>
              <a:p>
                <a:r>
                  <a:rPr lang="en-US" altLang="zh-CN" sz="2000" dirty="0">
                    <a:solidFill>
                      <a:srgbClr val="0033CC"/>
                    </a:solidFill>
                    <a:latin typeface="楷体" pitchFamily="49" charset="-122"/>
                    <a:ea typeface="楷体" pitchFamily="49" charset="-122"/>
                  </a:rPr>
                  <a:t>.</a:t>
                </a:r>
                <a:r>
                  <a:rPr lang="en-US" altLang="zh-CN" sz="2000" dirty="0" err="1">
                    <a:solidFill>
                      <a:srgbClr val="0033CC"/>
                    </a:solidFill>
                    <a:latin typeface="楷体" pitchFamily="49" charset="-122"/>
                    <a:ea typeface="楷体" pitchFamily="49" charset="-122"/>
                  </a:rPr>
                  <a:t>ndim</a:t>
                </a:r>
                <a:r>
                  <a:rPr lang="en-US" altLang="zh-CN" sz="2000" dirty="0">
                    <a:solidFill>
                      <a:srgbClr val="0033CC"/>
                    </a:solidFill>
                    <a:latin typeface="楷体" pitchFamily="49" charset="-122"/>
                    <a:ea typeface="楷体" pitchFamily="49" charset="-122"/>
                  </a:rPr>
                  <a:t>=1</a:t>
                </a:r>
              </a:p>
              <a:p>
                <a:r>
                  <a:rPr lang="en-US" altLang="zh-CN" sz="2000" dirty="0">
                    <a:solidFill>
                      <a:srgbClr val="0033CC"/>
                    </a:solidFill>
                    <a:latin typeface="楷体" pitchFamily="49" charset="-122"/>
                    <a:ea typeface="楷体" pitchFamily="49" charset="-122"/>
                  </a:rPr>
                  <a:t>.array=A</a:t>
                </a:r>
              </a:p>
            </p:txBody>
          </p:sp>
          <p:sp>
            <p:nvSpPr>
              <p:cNvPr id="44" name="流程图: 过程 43"/>
              <p:cNvSpPr/>
              <p:nvPr/>
            </p:nvSpPr>
            <p:spPr>
              <a:xfrm>
                <a:off x="251520" y="4725144"/>
                <a:ext cx="1296144" cy="432048"/>
              </a:xfrm>
              <a:prstGeom prst="flowChartProcess">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rgbClr val="0033CC"/>
                    </a:solidFill>
                    <a:latin typeface="楷体" pitchFamily="49" charset="-122"/>
                    <a:ea typeface="楷体" pitchFamily="49" charset="-122"/>
                  </a:rPr>
                  <a:t>.place=y</a:t>
                </a:r>
              </a:p>
            </p:txBody>
          </p:sp>
          <p:sp>
            <p:nvSpPr>
              <p:cNvPr id="45" name="流程图: 过程 44"/>
              <p:cNvSpPr/>
              <p:nvPr/>
            </p:nvSpPr>
            <p:spPr>
              <a:xfrm>
                <a:off x="251520" y="5373216"/>
                <a:ext cx="1728192" cy="648072"/>
              </a:xfrm>
              <a:prstGeom prst="flowChartProcess">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rgbClr val="0033CC"/>
                    </a:solidFill>
                    <a:latin typeface="楷体" pitchFamily="49" charset="-122"/>
                    <a:ea typeface="楷体" pitchFamily="49" charset="-122"/>
                  </a:rPr>
                  <a:t>.place=y</a:t>
                </a:r>
                <a:endParaRPr lang="en-US" altLang="zh-CN" sz="2000" baseline="-25000" dirty="0">
                  <a:solidFill>
                    <a:srgbClr val="0033CC"/>
                  </a:solidFill>
                  <a:latin typeface="楷体" pitchFamily="49" charset="-122"/>
                  <a:ea typeface="楷体" pitchFamily="49" charset="-122"/>
                </a:endParaRPr>
              </a:p>
              <a:p>
                <a:r>
                  <a:rPr lang="en-US" altLang="zh-CN" sz="2000" dirty="0">
                    <a:solidFill>
                      <a:srgbClr val="0033CC"/>
                    </a:solidFill>
                    <a:latin typeface="楷体" pitchFamily="49" charset="-122"/>
                    <a:ea typeface="楷体" pitchFamily="49" charset="-122"/>
                  </a:rPr>
                  <a:t>.offset=null</a:t>
                </a:r>
              </a:p>
            </p:txBody>
          </p:sp>
          <p:sp>
            <p:nvSpPr>
              <p:cNvPr id="46" name="流程图: 过程 45"/>
              <p:cNvSpPr/>
              <p:nvPr/>
            </p:nvSpPr>
            <p:spPr>
              <a:xfrm>
                <a:off x="3347864" y="4293096"/>
                <a:ext cx="1728192" cy="648072"/>
              </a:xfrm>
              <a:prstGeom prst="flowChartProcess">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rgbClr val="0033CC"/>
                    </a:solidFill>
                    <a:latin typeface="楷体" pitchFamily="49" charset="-122"/>
                    <a:ea typeface="楷体" pitchFamily="49" charset="-122"/>
                  </a:rPr>
                  <a:t>.place=z</a:t>
                </a:r>
                <a:endParaRPr lang="en-US" altLang="zh-CN" sz="2000" baseline="-25000" dirty="0">
                  <a:solidFill>
                    <a:srgbClr val="0033CC"/>
                  </a:solidFill>
                  <a:latin typeface="楷体" pitchFamily="49" charset="-122"/>
                  <a:ea typeface="楷体" pitchFamily="49" charset="-122"/>
                </a:endParaRPr>
              </a:p>
              <a:p>
                <a:r>
                  <a:rPr lang="en-US" altLang="zh-CN" sz="2000" dirty="0">
                    <a:solidFill>
                      <a:srgbClr val="0033CC"/>
                    </a:solidFill>
                    <a:latin typeface="楷体" pitchFamily="49" charset="-122"/>
                    <a:ea typeface="楷体" pitchFamily="49" charset="-122"/>
                  </a:rPr>
                  <a:t>.offset=null</a:t>
                </a:r>
              </a:p>
            </p:txBody>
          </p:sp>
          <p:sp>
            <p:nvSpPr>
              <p:cNvPr id="47" name="流程图: 过程 46"/>
              <p:cNvSpPr/>
              <p:nvPr/>
            </p:nvSpPr>
            <p:spPr>
              <a:xfrm>
                <a:off x="3347864" y="3645024"/>
                <a:ext cx="1224136" cy="432048"/>
              </a:xfrm>
              <a:prstGeom prst="flowChartProcess">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rgbClr val="0033CC"/>
                    </a:solidFill>
                    <a:latin typeface="楷体" pitchFamily="49" charset="-122"/>
                    <a:ea typeface="楷体" pitchFamily="49" charset="-122"/>
                  </a:rPr>
                  <a:t>.place=z</a:t>
                </a:r>
              </a:p>
            </p:txBody>
          </p:sp>
          <p:sp>
            <p:nvSpPr>
              <p:cNvPr id="48" name="流程图: 过程 47"/>
              <p:cNvSpPr/>
              <p:nvPr/>
            </p:nvSpPr>
            <p:spPr>
              <a:xfrm>
                <a:off x="3779912" y="2390408"/>
                <a:ext cx="1512168" cy="648072"/>
              </a:xfrm>
              <a:prstGeom prst="flowChartProcess">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rgbClr val="0033CC"/>
                    </a:solidFill>
                    <a:latin typeface="楷体" pitchFamily="49" charset="-122"/>
                    <a:ea typeface="楷体" pitchFamily="49" charset="-122"/>
                  </a:rPr>
                  <a:t>.place=t</a:t>
                </a:r>
                <a:r>
                  <a:rPr lang="en-US" altLang="zh-CN" sz="2000" baseline="-25000" dirty="0">
                    <a:solidFill>
                      <a:srgbClr val="0033CC"/>
                    </a:solidFill>
                    <a:latin typeface="楷体" pitchFamily="49" charset="-122"/>
                    <a:ea typeface="楷体" pitchFamily="49" charset="-122"/>
                  </a:rPr>
                  <a:t>2</a:t>
                </a:r>
              </a:p>
              <a:p>
                <a:r>
                  <a:rPr lang="en-US" altLang="zh-CN" sz="2000" dirty="0">
                    <a:solidFill>
                      <a:srgbClr val="0033CC"/>
                    </a:solidFill>
                    <a:latin typeface="楷体" pitchFamily="49" charset="-122"/>
                    <a:ea typeface="楷体" pitchFamily="49" charset="-122"/>
                  </a:rPr>
                  <a:t>.offset=t</a:t>
                </a:r>
                <a:r>
                  <a:rPr lang="en-US" altLang="zh-CN" sz="2000" baseline="-25000" dirty="0">
                    <a:solidFill>
                      <a:srgbClr val="0033CC"/>
                    </a:solidFill>
                    <a:latin typeface="楷体" pitchFamily="49" charset="-122"/>
                    <a:ea typeface="楷体" pitchFamily="49" charset="-122"/>
                  </a:rPr>
                  <a:t>3</a:t>
                </a:r>
              </a:p>
            </p:txBody>
          </p:sp>
          <p:sp>
            <p:nvSpPr>
              <p:cNvPr id="49" name="流程图: 过程 48"/>
              <p:cNvSpPr/>
              <p:nvPr/>
            </p:nvSpPr>
            <p:spPr>
              <a:xfrm>
                <a:off x="3347864" y="1844824"/>
                <a:ext cx="1296144" cy="432048"/>
              </a:xfrm>
              <a:prstGeom prst="flowChartProcess">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rgbClr val="0033CC"/>
                    </a:solidFill>
                    <a:latin typeface="楷体" pitchFamily="49" charset="-122"/>
                    <a:ea typeface="楷体" pitchFamily="49" charset="-122"/>
                  </a:rPr>
                  <a:t>.place=t</a:t>
                </a:r>
                <a:r>
                  <a:rPr lang="en-US" altLang="zh-CN" sz="2000" baseline="-25000" dirty="0">
                    <a:solidFill>
                      <a:srgbClr val="0033CC"/>
                    </a:solidFill>
                    <a:latin typeface="楷体" pitchFamily="49" charset="-122"/>
                    <a:ea typeface="楷体" pitchFamily="49" charset="-122"/>
                  </a:rPr>
                  <a:t>4</a:t>
                </a:r>
              </a:p>
            </p:txBody>
          </p:sp>
        </p:grpSp>
        <p:cxnSp>
          <p:nvCxnSpPr>
            <p:cNvPr id="56" name="直接箭头连接符 55"/>
            <p:cNvCxnSpPr/>
            <p:nvPr/>
          </p:nvCxnSpPr>
          <p:spPr>
            <a:xfrm>
              <a:off x="1547664" y="1916832"/>
              <a:ext cx="720080" cy="144016"/>
            </a:xfrm>
            <a:prstGeom prst="straightConnector1">
              <a:avLst/>
            </a:prstGeom>
            <a:ln w="12700">
              <a:solidFill>
                <a:schemeClr val="tx1"/>
              </a:solidFill>
              <a:prstDash val="sysDash"/>
              <a:tailEnd type="triangle" w="med" len="lg"/>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endCxn id="13" idx="1"/>
            </p:cNvCxnSpPr>
            <p:nvPr/>
          </p:nvCxnSpPr>
          <p:spPr>
            <a:xfrm>
              <a:off x="1619672" y="2924944"/>
              <a:ext cx="1008112" cy="288032"/>
            </a:xfrm>
            <a:prstGeom prst="straightConnector1">
              <a:avLst/>
            </a:prstGeom>
            <a:ln w="12700">
              <a:solidFill>
                <a:schemeClr val="tx1"/>
              </a:solidFill>
              <a:prstDash val="sysDash"/>
              <a:tailEnd type="triangle" w="med" len="lg"/>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endCxn id="19" idx="1"/>
            </p:cNvCxnSpPr>
            <p:nvPr/>
          </p:nvCxnSpPr>
          <p:spPr>
            <a:xfrm>
              <a:off x="1475656" y="3789040"/>
              <a:ext cx="432048" cy="72008"/>
            </a:xfrm>
            <a:prstGeom prst="straightConnector1">
              <a:avLst/>
            </a:prstGeom>
            <a:ln w="12700">
              <a:solidFill>
                <a:schemeClr val="tx1"/>
              </a:solidFill>
              <a:prstDash val="sysDash"/>
              <a:tailEnd type="triangle" w="med" len="lg"/>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flipV="1">
              <a:off x="1763688" y="4581128"/>
              <a:ext cx="936104" cy="432048"/>
            </a:xfrm>
            <a:prstGeom prst="straightConnector1">
              <a:avLst/>
            </a:prstGeom>
            <a:ln w="12700">
              <a:solidFill>
                <a:schemeClr val="tx1"/>
              </a:solidFill>
              <a:prstDash val="sysDash"/>
              <a:tailEnd type="triangle" w="med" len="lg"/>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flipV="1">
              <a:off x="2051720" y="5229200"/>
              <a:ext cx="648072" cy="288032"/>
            </a:xfrm>
            <a:prstGeom prst="straightConnector1">
              <a:avLst/>
            </a:prstGeom>
            <a:ln w="12700">
              <a:solidFill>
                <a:schemeClr val="tx1"/>
              </a:solidFill>
              <a:prstDash val="sysDash"/>
              <a:tailEnd type="triangle" w="med" len="lg"/>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endCxn id="48" idx="1"/>
            </p:cNvCxnSpPr>
            <p:nvPr/>
          </p:nvCxnSpPr>
          <p:spPr>
            <a:xfrm>
              <a:off x="3563888" y="2636912"/>
              <a:ext cx="504056" cy="77532"/>
            </a:xfrm>
            <a:prstGeom prst="straightConnector1">
              <a:avLst/>
            </a:prstGeom>
            <a:ln w="12700">
              <a:solidFill>
                <a:schemeClr val="tx1"/>
              </a:solidFill>
              <a:prstDash val="sysDash"/>
              <a:headEnd type="triangle" w="med" len="lg"/>
              <a:tailEnd type="none" w="med" len="lg"/>
            </a:ln>
          </p:spPr>
          <p:style>
            <a:lnRef idx="1">
              <a:schemeClr val="accent1"/>
            </a:lnRef>
            <a:fillRef idx="0">
              <a:schemeClr val="accent1"/>
            </a:fillRef>
            <a:effectRef idx="0">
              <a:schemeClr val="accent1"/>
            </a:effectRef>
            <a:fontRef idx="minor">
              <a:schemeClr val="tx1"/>
            </a:fontRef>
          </p:style>
        </p:cxnSp>
      </p:grpSp>
      <p:sp>
        <p:nvSpPr>
          <p:cNvPr id="75" name="矩形 74"/>
          <p:cNvSpPr/>
          <p:nvPr/>
        </p:nvSpPr>
        <p:spPr>
          <a:xfrm>
            <a:off x="2627784" y="4941168"/>
            <a:ext cx="288032" cy="936104"/>
          </a:xfrm>
          <a:prstGeom prst="rect">
            <a:avLst/>
          </a:prstGeom>
          <a:noFill/>
          <a:ln w="9525">
            <a:solidFill>
              <a:srgbClr val="CC009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2627784" y="4365104"/>
            <a:ext cx="288032" cy="936104"/>
          </a:xfrm>
          <a:prstGeom prst="rect">
            <a:avLst/>
          </a:prstGeom>
          <a:noFill/>
          <a:ln w="9525">
            <a:solidFill>
              <a:srgbClr val="CC009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1547664" y="3717032"/>
            <a:ext cx="1368152" cy="936104"/>
          </a:xfrm>
          <a:prstGeom prst="rect">
            <a:avLst/>
          </a:prstGeom>
          <a:noFill/>
          <a:ln w="9525">
            <a:solidFill>
              <a:srgbClr val="CC009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1939426" y="3068960"/>
            <a:ext cx="2840396" cy="936104"/>
          </a:xfrm>
          <a:prstGeom prst="rect">
            <a:avLst/>
          </a:prstGeom>
          <a:noFill/>
          <a:ln w="9525">
            <a:solidFill>
              <a:srgbClr val="CC009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2643826" y="2476854"/>
            <a:ext cx="2808312" cy="936104"/>
          </a:xfrm>
          <a:prstGeom prst="rect">
            <a:avLst/>
          </a:prstGeom>
          <a:noFill/>
          <a:ln w="9525">
            <a:solidFill>
              <a:srgbClr val="CC009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2195736" y="1412776"/>
            <a:ext cx="2736304" cy="936104"/>
          </a:xfrm>
          <a:prstGeom prst="rect">
            <a:avLst/>
          </a:prstGeom>
          <a:noFill/>
          <a:ln w="9525">
            <a:solidFill>
              <a:srgbClr val="CC009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3" name="组合 72"/>
          <p:cNvGrpSpPr/>
          <p:nvPr/>
        </p:nvGrpSpPr>
        <p:grpSpPr>
          <a:xfrm>
            <a:off x="2926080" y="1082040"/>
            <a:ext cx="5684520" cy="4219168"/>
            <a:chOff x="2926080" y="1082040"/>
            <a:chExt cx="5684520" cy="4219168"/>
          </a:xfrm>
        </p:grpSpPr>
        <p:sp>
          <p:nvSpPr>
            <p:cNvPr id="53" name="流程图: 过程 52"/>
            <p:cNvSpPr/>
            <p:nvPr/>
          </p:nvSpPr>
          <p:spPr>
            <a:xfrm>
              <a:off x="6264188" y="4797152"/>
              <a:ext cx="1800200" cy="504056"/>
            </a:xfrm>
            <a:prstGeom prst="flowChartProcess">
              <a:avLst/>
            </a:prstGeom>
            <a:solidFill>
              <a:srgbClr val="FF6161">
                <a:alpha val="59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altLang="zh-CN" sz="2400" dirty="0">
                  <a:solidFill>
                    <a:srgbClr val="0033CC"/>
                  </a:solidFill>
                  <a:latin typeface="楷体" pitchFamily="49" charset="-122"/>
                  <a:ea typeface="楷体" pitchFamily="49" charset="-122"/>
                </a:rPr>
                <a:t>x:=t</a:t>
              </a:r>
              <a:r>
                <a:rPr lang="en-US" altLang="zh-CN" sz="2400" baseline="-25000" dirty="0">
                  <a:solidFill>
                    <a:srgbClr val="0033CC"/>
                  </a:solidFill>
                  <a:latin typeface="楷体" pitchFamily="49" charset="-122"/>
                  <a:ea typeface="楷体" pitchFamily="49" charset="-122"/>
                </a:rPr>
                <a:t>4</a:t>
              </a:r>
            </a:p>
          </p:txBody>
        </p:sp>
        <p:sp>
          <p:nvSpPr>
            <p:cNvPr id="72" name="任意多边形 71"/>
            <p:cNvSpPr/>
            <p:nvPr/>
          </p:nvSpPr>
          <p:spPr>
            <a:xfrm>
              <a:off x="2926080" y="1082040"/>
              <a:ext cx="5684520" cy="3962400"/>
            </a:xfrm>
            <a:custGeom>
              <a:avLst/>
              <a:gdLst>
                <a:gd name="connsiteX0" fmla="*/ 0 w 5684520"/>
                <a:gd name="connsiteY0" fmla="*/ 381000 h 3962400"/>
                <a:gd name="connsiteX1" fmla="*/ 0 w 5684520"/>
                <a:gd name="connsiteY1" fmla="*/ 0 h 3962400"/>
                <a:gd name="connsiteX2" fmla="*/ 5684520 w 5684520"/>
                <a:gd name="connsiteY2" fmla="*/ 0 h 3962400"/>
                <a:gd name="connsiteX3" fmla="*/ 5684520 w 5684520"/>
                <a:gd name="connsiteY3" fmla="*/ 3962400 h 3962400"/>
                <a:gd name="connsiteX4" fmla="*/ 5120640 w 5684520"/>
                <a:gd name="connsiteY4" fmla="*/ 3962400 h 396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4520" h="3962400">
                  <a:moveTo>
                    <a:pt x="0" y="381000"/>
                  </a:moveTo>
                  <a:lnTo>
                    <a:pt x="0" y="0"/>
                  </a:lnTo>
                  <a:lnTo>
                    <a:pt x="5684520" y="0"/>
                  </a:lnTo>
                  <a:lnTo>
                    <a:pt x="5684520" y="3962400"/>
                  </a:lnTo>
                  <a:lnTo>
                    <a:pt x="5120640" y="3962400"/>
                  </a:lnTo>
                </a:path>
              </a:pathLst>
            </a:custGeom>
            <a:ln w="9525">
              <a:solidFill>
                <a:srgbClr val="F25C4C"/>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83" name="组合 82"/>
          <p:cNvGrpSpPr/>
          <p:nvPr/>
        </p:nvGrpSpPr>
        <p:grpSpPr>
          <a:xfrm>
            <a:off x="3381375" y="1772816"/>
            <a:ext cx="4683013" cy="1456159"/>
            <a:chOff x="3381375" y="1772816"/>
            <a:chExt cx="4683013" cy="1456159"/>
          </a:xfrm>
        </p:grpSpPr>
        <p:sp>
          <p:nvSpPr>
            <p:cNvPr id="50" name="流程图: 过程 49"/>
            <p:cNvSpPr/>
            <p:nvPr/>
          </p:nvSpPr>
          <p:spPr>
            <a:xfrm>
              <a:off x="6264188" y="1772816"/>
              <a:ext cx="1800200" cy="864096"/>
            </a:xfrm>
            <a:prstGeom prst="flowChartProcess">
              <a:avLst/>
            </a:prstGeom>
            <a:solidFill>
              <a:srgbClr val="FFFF00">
                <a:alpha val="4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altLang="zh-CN" sz="2400" dirty="0">
                  <a:solidFill>
                    <a:srgbClr val="0033CC"/>
                  </a:solidFill>
                  <a:latin typeface="楷体" pitchFamily="49" charset="-122"/>
                  <a:ea typeface="楷体" pitchFamily="49" charset="-122"/>
                </a:rPr>
                <a:t>t</a:t>
              </a:r>
              <a:r>
                <a:rPr lang="en-US" altLang="zh-CN" sz="2400" baseline="-25000" dirty="0">
                  <a:solidFill>
                    <a:srgbClr val="0033CC"/>
                  </a:solidFill>
                  <a:latin typeface="楷体" pitchFamily="49" charset="-122"/>
                  <a:ea typeface="楷体" pitchFamily="49" charset="-122"/>
                </a:rPr>
                <a:t>1</a:t>
              </a:r>
              <a:r>
                <a:rPr lang="en-US" altLang="zh-CN" sz="2400" dirty="0">
                  <a:solidFill>
                    <a:srgbClr val="0033CC"/>
                  </a:solidFill>
                  <a:latin typeface="楷体" pitchFamily="49" charset="-122"/>
                  <a:ea typeface="楷体" pitchFamily="49" charset="-122"/>
                </a:rPr>
                <a:t>=y*20</a:t>
              </a:r>
              <a:endParaRPr lang="en-US" altLang="zh-CN" sz="2400" baseline="-25000" dirty="0">
                <a:solidFill>
                  <a:srgbClr val="0033CC"/>
                </a:solidFill>
                <a:latin typeface="楷体" pitchFamily="49" charset="-122"/>
                <a:ea typeface="楷体" pitchFamily="49" charset="-122"/>
              </a:endParaRPr>
            </a:p>
            <a:p>
              <a:pPr>
                <a:spcAft>
                  <a:spcPts val="600"/>
                </a:spcAft>
              </a:pPr>
              <a:r>
                <a:rPr lang="en-US" altLang="zh-CN" sz="2400" dirty="0">
                  <a:solidFill>
                    <a:srgbClr val="0033CC"/>
                  </a:solidFill>
                  <a:latin typeface="楷体" pitchFamily="49" charset="-122"/>
                  <a:ea typeface="楷体" pitchFamily="49" charset="-122"/>
                </a:rPr>
                <a:t>t</a:t>
              </a:r>
              <a:r>
                <a:rPr lang="en-US" altLang="zh-CN" sz="2400" baseline="-25000" dirty="0">
                  <a:solidFill>
                    <a:srgbClr val="0033CC"/>
                  </a:solidFill>
                  <a:latin typeface="楷体" pitchFamily="49" charset="-122"/>
                  <a:ea typeface="楷体" pitchFamily="49" charset="-122"/>
                </a:rPr>
                <a:t>1</a:t>
              </a:r>
              <a:r>
                <a:rPr lang="en-US" altLang="zh-CN" sz="2400" dirty="0">
                  <a:solidFill>
                    <a:srgbClr val="0033CC"/>
                  </a:solidFill>
                  <a:latin typeface="楷体" pitchFamily="49" charset="-122"/>
                  <a:ea typeface="楷体" pitchFamily="49" charset="-122"/>
                </a:rPr>
                <a:t>:=t</a:t>
              </a:r>
              <a:r>
                <a:rPr lang="en-US" altLang="zh-CN" sz="2400" baseline="-25000" dirty="0">
                  <a:solidFill>
                    <a:srgbClr val="0033CC"/>
                  </a:solidFill>
                  <a:latin typeface="楷体" pitchFamily="49" charset="-122"/>
                  <a:ea typeface="楷体" pitchFamily="49" charset="-122"/>
                </a:rPr>
                <a:t>1</a:t>
              </a:r>
              <a:r>
                <a:rPr lang="en-US" altLang="zh-CN" sz="2400" dirty="0">
                  <a:solidFill>
                    <a:srgbClr val="0033CC"/>
                  </a:solidFill>
                  <a:latin typeface="楷体" pitchFamily="49" charset="-122"/>
                  <a:ea typeface="楷体" pitchFamily="49" charset="-122"/>
                </a:rPr>
                <a:t>+z</a:t>
              </a:r>
            </a:p>
          </p:txBody>
        </p:sp>
        <p:sp>
          <p:nvSpPr>
            <p:cNvPr id="82" name="任意多边形 81"/>
            <p:cNvSpPr/>
            <p:nvPr/>
          </p:nvSpPr>
          <p:spPr>
            <a:xfrm>
              <a:off x="3381375" y="2228850"/>
              <a:ext cx="2895600" cy="1000125"/>
            </a:xfrm>
            <a:custGeom>
              <a:avLst/>
              <a:gdLst>
                <a:gd name="connsiteX0" fmla="*/ 0 w 2895600"/>
                <a:gd name="connsiteY0" fmla="*/ 1000125 h 1000125"/>
                <a:gd name="connsiteX1" fmla="*/ 2581275 w 2895600"/>
                <a:gd name="connsiteY1" fmla="*/ 1000125 h 1000125"/>
                <a:gd name="connsiteX2" fmla="*/ 2581275 w 2895600"/>
                <a:gd name="connsiteY2" fmla="*/ 0 h 1000125"/>
                <a:gd name="connsiteX3" fmla="*/ 2895600 w 2895600"/>
                <a:gd name="connsiteY3" fmla="*/ 0 h 1000125"/>
              </a:gdLst>
              <a:ahLst/>
              <a:cxnLst>
                <a:cxn ang="0">
                  <a:pos x="connsiteX0" y="connsiteY0"/>
                </a:cxn>
                <a:cxn ang="0">
                  <a:pos x="connsiteX1" y="connsiteY1"/>
                </a:cxn>
                <a:cxn ang="0">
                  <a:pos x="connsiteX2" y="connsiteY2"/>
                </a:cxn>
                <a:cxn ang="0">
                  <a:pos x="connsiteX3" y="connsiteY3"/>
                </a:cxn>
              </a:cxnLst>
              <a:rect l="l" t="t" r="r" b="b"/>
              <a:pathLst>
                <a:path w="2895600" h="1000125">
                  <a:moveTo>
                    <a:pt x="0" y="1000125"/>
                  </a:moveTo>
                  <a:lnTo>
                    <a:pt x="2581275" y="1000125"/>
                  </a:lnTo>
                  <a:lnTo>
                    <a:pt x="2581275" y="0"/>
                  </a:lnTo>
                  <a:lnTo>
                    <a:pt x="2895600" y="0"/>
                  </a:lnTo>
                </a:path>
              </a:pathLst>
            </a:custGeom>
            <a:ln w="9525">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85" name="组合 84"/>
          <p:cNvGrpSpPr/>
          <p:nvPr/>
        </p:nvGrpSpPr>
        <p:grpSpPr>
          <a:xfrm>
            <a:off x="4924425" y="2996952"/>
            <a:ext cx="3139963" cy="864096"/>
            <a:chOff x="4924425" y="2996952"/>
            <a:chExt cx="3139963" cy="864096"/>
          </a:xfrm>
        </p:grpSpPr>
        <p:sp>
          <p:nvSpPr>
            <p:cNvPr id="51" name="流程图: 过程 50"/>
            <p:cNvSpPr/>
            <p:nvPr/>
          </p:nvSpPr>
          <p:spPr>
            <a:xfrm>
              <a:off x="6264188" y="2996952"/>
              <a:ext cx="1800200" cy="864096"/>
            </a:xfrm>
            <a:prstGeom prst="flowChartProcess">
              <a:avLst/>
            </a:prstGeom>
            <a:solidFill>
              <a:srgbClr val="00B0F0">
                <a:alpha val="32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altLang="zh-CN" sz="2400" dirty="0">
                  <a:solidFill>
                    <a:srgbClr val="0033CC"/>
                  </a:solidFill>
                  <a:latin typeface="楷体" pitchFamily="49" charset="-122"/>
                  <a:ea typeface="楷体" pitchFamily="49" charset="-122"/>
                </a:rPr>
                <a:t>t</a:t>
              </a:r>
              <a:r>
                <a:rPr lang="en-US" altLang="zh-CN" sz="2400" baseline="-25000" dirty="0">
                  <a:solidFill>
                    <a:srgbClr val="0033CC"/>
                  </a:solidFill>
                  <a:latin typeface="楷体" pitchFamily="49" charset="-122"/>
                  <a:ea typeface="楷体" pitchFamily="49" charset="-122"/>
                </a:rPr>
                <a:t>2</a:t>
              </a:r>
              <a:r>
                <a:rPr lang="en-US" altLang="zh-CN" sz="2400" dirty="0">
                  <a:solidFill>
                    <a:srgbClr val="0033CC"/>
                  </a:solidFill>
                  <a:latin typeface="楷体" pitchFamily="49" charset="-122"/>
                  <a:ea typeface="楷体" pitchFamily="49" charset="-122"/>
                </a:rPr>
                <a:t>:=A-84</a:t>
              </a:r>
            </a:p>
            <a:p>
              <a:pPr>
                <a:spcAft>
                  <a:spcPts val="600"/>
                </a:spcAft>
              </a:pPr>
              <a:r>
                <a:rPr lang="en-US" altLang="zh-CN" sz="2400" dirty="0">
                  <a:solidFill>
                    <a:srgbClr val="0033CC"/>
                  </a:solidFill>
                  <a:latin typeface="楷体" pitchFamily="49" charset="-122"/>
                  <a:ea typeface="楷体" pitchFamily="49" charset="-122"/>
                </a:rPr>
                <a:t>t</a:t>
              </a:r>
              <a:r>
                <a:rPr lang="en-US" altLang="zh-CN" sz="2400" baseline="-25000" dirty="0">
                  <a:solidFill>
                    <a:srgbClr val="0033CC"/>
                  </a:solidFill>
                  <a:latin typeface="楷体" pitchFamily="49" charset="-122"/>
                  <a:ea typeface="楷体" pitchFamily="49" charset="-122"/>
                </a:rPr>
                <a:t>3</a:t>
              </a:r>
              <a:r>
                <a:rPr lang="en-US" altLang="zh-CN" sz="2400" dirty="0">
                  <a:solidFill>
                    <a:srgbClr val="0033CC"/>
                  </a:solidFill>
                  <a:latin typeface="楷体" pitchFamily="49" charset="-122"/>
                  <a:ea typeface="楷体" pitchFamily="49" charset="-122"/>
                </a:rPr>
                <a:t>:=4*t</a:t>
              </a:r>
              <a:r>
                <a:rPr lang="en-US" altLang="zh-CN" sz="2400" baseline="-25000" dirty="0">
                  <a:solidFill>
                    <a:srgbClr val="0033CC"/>
                  </a:solidFill>
                  <a:latin typeface="楷体" pitchFamily="49" charset="-122"/>
                  <a:ea typeface="楷体" pitchFamily="49" charset="-122"/>
                </a:rPr>
                <a:t>1</a:t>
              </a:r>
            </a:p>
          </p:txBody>
        </p:sp>
        <p:sp>
          <p:nvSpPr>
            <p:cNvPr id="84" name="任意多边形 83"/>
            <p:cNvSpPr/>
            <p:nvPr/>
          </p:nvSpPr>
          <p:spPr>
            <a:xfrm>
              <a:off x="4924425" y="3028950"/>
              <a:ext cx="1343025" cy="457200"/>
            </a:xfrm>
            <a:custGeom>
              <a:avLst/>
              <a:gdLst>
                <a:gd name="connsiteX0" fmla="*/ 0 w 1343025"/>
                <a:gd name="connsiteY0" fmla="*/ 0 h 457200"/>
                <a:gd name="connsiteX1" fmla="*/ 0 w 1343025"/>
                <a:gd name="connsiteY1" fmla="*/ 457200 h 457200"/>
                <a:gd name="connsiteX2" fmla="*/ 1343025 w 1343025"/>
                <a:gd name="connsiteY2" fmla="*/ 457200 h 457200"/>
              </a:gdLst>
              <a:ahLst/>
              <a:cxnLst>
                <a:cxn ang="0">
                  <a:pos x="connsiteX0" y="connsiteY0"/>
                </a:cxn>
                <a:cxn ang="0">
                  <a:pos x="connsiteX1" y="connsiteY1"/>
                </a:cxn>
                <a:cxn ang="0">
                  <a:pos x="connsiteX2" y="connsiteY2"/>
                </a:cxn>
              </a:cxnLst>
              <a:rect l="l" t="t" r="r" b="b"/>
              <a:pathLst>
                <a:path w="1343025" h="457200">
                  <a:moveTo>
                    <a:pt x="0" y="0"/>
                  </a:moveTo>
                  <a:lnTo>
                    <a:pt x="0" y="457200"/>
                  </a:lnTo>
                  <a:lnTo>
                    <a:pt x="1343025" y="457200"/>
                  </a:lnTo>
                </a:path>
              </a:pathLst>
            </a:custGeom>
            <a:ln w="9525">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87" name="组合 86"/>
          <p:cNvGrpSpPr/>
          <p:nvPr/>
        </p:nvGrpSpPr>
        <p:grpSpPr>
          <a:xfrm>
            <a:off x="4922520" y="2179320"/>
            <a:ext cx="3141868" cy="2401808"/>
            <a:chOff x="4922520" y="2179320"/>
            <a:chExt cx="3141868" cy="2401808"/>
          </a:xfrm>
        </p:grpSpPr>
        <p:sp>
          <p:nvSpPr>
            <p:cNvPr id="52" name="流程图: 过程 51"/>
            <p:cNvSpPr/>
            <p:nvPr/>
          </p:nvSpPr>
          <p:spPr>
            <a:xfrm>
              <a:off x="6264188" y="4077072"/>
              <a:ext cx="1800200" cy="504056"/>
            </a:xfrm>
            <a:prstGeom prst="flowChartProcess">
              <a:avLst/>
            </a:prstGeom>
            <a:solidFill>
              <a:srgbClr val="FE9CDD"/>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altLang="zh-CN" sz="2400" dirty="0">
                  <a:solidFill>
                    <a:srgbClr val="0033CC"/>
                  </a:solidFill>
                  <a:latin typeface="楷体" pitchFamily="49" charset="-122"/>
                  <a:ea typeface="楷体" pitchFamily="49" charset="-122"/>
                </a:rPr>
                <a:t>t</a:t>
              </a:r>
              <a:r>
                <a:rPr lang="en-US" altLang="zh-CN" sz="2400" baseline="-25000" dirty="0">
                  <a:solidFill>
                    <a:srgbClr val="0033CC"/>
                  </a:solidFill>
                  <a:latin typeface="楷体" pitchFamily="49" charset="-122"/>
                  <a:ea typeface="楷体" pitchFamily="49" charset="-122"/>
                </a:rPr>
                <a:t>4</a:t>
              </a:r>
              <a:r>
                <a:rPr lang="en-US" altLang="zh-CN" sz="2400" dirty="0">
                  <a:solidFill>
                    <a:srgbClr val="0033CC"/>
                  </a:solidFill>
                  <a:latin typeface="楷体" pitchFamily="49" charset="-122"/>
                  <a:ea typeface="楷体" pitchFamily="49" charset="-122"/>
                </a:rPr>
                <a:t>:=t</a:t>
              </a:r>
              <a:r>
                <a:rPr lang="en-US" altLang="zh-CN" sz="2400" baseline="-25000" dirty="0">
                  <a:solidFill>
                    <a:srgbClr val="0033CC"/>
                  </a:solidFill>
                  <a:latin typeface="楷体" pitchFamily="49" charset="-122"/>
                  <a:ea typeface="楷体" pitchFamily="49" charset="-122"/>
                </a:rPr>
                <a:t>2</a:t>
              </a:r>
              <a:r>
                <a:rPr lang="en-US" altLang="zh-CN" sz="2400" dirty="0">
                  <a:solidFill>
                    <a:srgbClr val="0033CC"/>
                  </a:solidFill>
                  <a:latin typeface="楷体" pitchFamily="49" charset="-122"/>
                  <a:ea typeface="楷体" pitchFamily="49" charset="-122"/>
                </a:rPr>
                <a:t>[t</a:t>
              </a:r>
              <a:r>
                <a:rPr lang="en-US" altLang="zh-CN" sz="2400" baseline="-25000" dirty="0">
                  <a:solidFill>
                    <a:srgbClr val="0033CC"/>
                  </a:solidFill>
                  <a:latin typeface="楷体" pitchFamily="49" charset="-122"/>
                  <a:ea typeface="楷体" pitchFamily="49" charset="-122"/>
                </a:rPr>
                <a:t>3</a:t>
              </a:r>
              <a:r>
                <a:rPr lang="en-US" altLang="zh-CN" sz="2400" dirty="0">
                  <a:solidFill>
                    <a:srgbClr val="0033CC"/>
                  </a:solidFill>
                  <a:latin typeface="楷体" pitchFamily="49" charset="-122"/>
                  <a:ea typeface="楷体" pitchFamily="49" charset="-122"/>
                </a:rPr>
                <a:t>]</a:t>
              </a:r>
              <a:endParaRPr lang="en-US" altLang="zh-CN" sz="2400" baseline="-25000" dirty="0">
                <a:solidFill>
                  <a:srgbClr val="0033CC"/>
                </a:solidFill>
                <a:latin typeface="楷体" pitchFamily="49" charset="-122"/>
                <a:ea typeface="楷体" pitchFamily="49" charset="-122"/>
              </a:endParaRPr>
            </a:p>
          </p:txBody>
        </p:sp>
        <p:sp>
          <p:nvSpPr>
            <p:cNvPr id="86" name="任意多边形 85"/>
            <p:cNvSpPr/>
            <p:nvPr/>
          </p:nvSpPr>
          <p:spPr>
            <a:xfrm>
              <a:off x="4922520" y="2179320"/>
              <a:ext cx="1325880" cy="2164080"/>
            </a:xfrm>
            <a:custGeom>
              <a:avLst/>
              <a:gdLst>
                <a:gd name="connsiteX0" fmla="*/ 0 w 1325880"/>
                <a:gd name="connsiteY0" fmla="*/ 0 h 2164080"/>
                <a:gd name="connsiteX1" fmla="*/ 792480 w 1325880"/>
                <a:gd name="connsiteY1" fmla="*/ 0 h 2164080"/>
                <a:gd name="connsiteX2" fmla="*/ 792480 w 1325880"/>
                <a:gd name="connsiteY2" fmla="*/ 2164080 h 2164080"/>
                <a:gd name="connsiteX3" fmla="*/ 1325880 w 1325880"/>
                <a:gd name="connsiteY3" fmla="*/ 2164080 h 2164080"/>
              </a:gdLst>
              <a:ahLst/>
              <a:cxnLst>
                <a:cxn ang="0">
                  <a:pos x="connsiteX0" y="connsiteY0"/>
                </a:cxn>
                <a:cxn ang="0">
                  <a:pos x="connsiteX1" y="connsiteY1"/>
                </a:cxn>
                <a:cxn ang="0">
                  <a:pos x="connsiteX2" y="connsiteY2"/>
                </a:cxn>
                <a:cxn ang="0">
                  <a:pos x="connsiteX3" y="connsiteY3"/>
                </a:cxn>
              </a:cxnLst>
              <a:rect l="l" t="t" r="r" b="b"/>
              <a:pathLst>
                <a:path w="1325880" h="2164080">
                  <a:moveTo>
                    <a:pt x="0" y="0"/>
                  </a:moveTo>
                  <a:lnTo>
                    <a:pt x="792480" y="0"/>
                  </a:lnTo>
                  <a:lnTo>
                    <a:pt x="792480" y="2164080"/>
                  </a:lnTo>
                  <a:lnTo>
                    <a:pt x="1325880" y="2164080"/>
                  </a:lnTo>
                </a:path>
              </a:pathLst>
            </a:custGeom>
            <a:ln w="9525">
              <a:solidFill>
                <a:srgbClr val="CC0099"/>
              </a:solidFill>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74" name="直接连接符 73"/>
          <p:cNvCxnSpPr/>
          <p:nvPr/>
        </p:nvCxnSpPr>
        <p:spPr>
          <a:xfrm rot="16200000">
            <a:off x="2780295" y="3566626"/>
            <a:ext cx="324000"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blinds(horizontal)">
                                      <p:cBhvr>
                                        <p:cTn id="7" dur="500"/>
                                        <p:tgtEl>
                                          <p:spTgt spid="8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5"/>
                                        </p:tgtEl>
                                        <p:attrNameLst>
                                          <p:attrName>style.visibility</p:attrName>
                                        </p:attrNameLst>
                                      </p:cBhvr>
                                      <p:to>
                                        <p:strVal val="visible"/>
                                      </p:to>
                                    </p:set>
                                    <p:animEffect transition="in" filter="blinds(horizontal)">
                                      <p:cBhvr>
                                        <p:cTn id="12" dur="500"/>
                                        <p:tgtEl>
                                          <p:spTgt spid="8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7"/>
                                        </p:tgtEl>
                                        <p:attrNameLst>
                                          <p:attrName>style.visibility</p:attrName>
                                        </p:attrNameLst>
                                      </p:cBhvr>
                                      <p:to>
                                        <p:strVal val="visible"/>
                                      </p:to>
                                    </p:set>
                                    <p:animEffect transition="in" filter="blinds(horizontal)">
                                      <p:cBhvr>
                                        <p:cTn id="17" dur="500"/>
                                        <p:tgtEl>
                                          <p:spTgt spid="8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3"/>
                                        </p:tgtEl>
                                        <p:attrNameLst>
                                          <p:attrName>style.visibility</p:attrName>
                                        </p:attrNameLst>
                                      </p:cBhvr>
                                      <p:to>
                                        <p:strVal val="visible"/>
                                      </p:to>
                                    </p:set>
                                    <p:animEffect transition="in" filter="blinds(horizontal)">
                                      <p:cBhvr>
                                        <p:cTn id="22" dur="500"/>
                                        <p:tgtEl>
                                          <p:spTgt spid="7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blinds(horizontal)">
                                      <p:cBhvr>
                                        <p:cTn id="27" dur="500"/>
                                        <p:tgtEl>
                                          <p:spTgt spid="75"/>
                                        </p:tgtEl>
                                      </p:cBhvr>
                                    </p:animEffect>
                                  </p:childTnLst>
                                  <p:subTnLst>
                                    <p:set>
                                      <p:cBhvr override="childStyle">
                                        <p:cTn dur="1" fill="hold" display="0" masterRel="nextClick" afterEffect="1"/>
                                        <p:tgtEl>
                                          <p:spTgt spid="75"/>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6"/>
                                        </p:tgtEl>
                                        <p:attrNameLst>
                                          <p:attrName>style.visibility</p:attrName>
                                        </p:attrNameLst>
                                      </p:cBhvr>
                                      <p:to>
                                        <p:strVal val="visible"/>
                                      </p:to>
                                    </p:set>
                                    <p:animEffect transition="in" filter="blinds(horizontal)">
                                      <p:cBhvr>
                                        <p:cTn id="32" dur="500"/>
                                        <p:tgtEl>
                                          <p:spTgt spid="76"/>
                                        </p:tgtEl>
                                      </p:cBhvr>
                                    </p:animEffect>
                                  </p:childTnLst>
                                  <p:subTnLst>
                                    <p:set>
                                      <p:cBhvr override="childStyle">
                                        <p:cTn dur="1" fill="hold" display="0" masterRel="nextClick" afterEffect="1"/>
                                        <p:tgtEl>
                                          <p:spTgt spid="76"/>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7"/>
                                        </p:tgtEl>
                                        <p:attrNameLst>
                                          <p:attrName>style.visibility</p:attrName>
                                        </p:attrNameLst>
                                      </p:cBhvr>
                                      <p:to>
                                        <p:strVal val="visible"/>
                                      </p:to>
                                    </p:set>
                                    <p:animEffect transition="in" filter="blinds(horizontal)">
                                      <p:cBhvr>
                                        <p:cTn id="37" dur="500"/>
                                        <p:tgtEl>
                                          <p:spTgt spid="77"/>
                                        </p:tgtEl>
                                      </p:cBhvr>
                                    </p:animEffect>
                                  </p:childTnLst>
                                  <p:subTnLst>
                                    <p:set>
                                      <p:cBhvr override="childStyle">
                                        <p:cTn dur="1" fill="hold" display="0" masterRel="nextClick" afterEffect="1"/>
                                        <p:tgtEl>
                                          <p:spTgt spid="77"/>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8"/>
                                        </p:tgtEl>
                                        <p:attrNameLst>
                                          <p:attrName>style.visibility</p:attrName>
                                        </p:attrNameLst>
                                      </p:cBhvr>
                                      <p:to>
                                        <p:strVal val="visible"/>
                                      </p:to>
                                    </p:set>
                                    <p:animEffect transition="in" filter="blinds(horizontal)">
                                      <p:cBhvr>
                                        <p:cTn id="42" dur="500"/>
                                        <p:tgtEl>
                                          <p:spTgt spid="78"/>
                                        </p:tgtEl>
                                      </p:cBhvr>
                                    </p:animEffect>
                                  </p:childTnLst>
                                  <p:subTnLst>
                                    <p:set>
                                      <p:cBhvr override="childStyle">
                                        <p:cTn dur="1" fill="hold" display="0" masterRel="nextClick" afterEffect="1"/>
                                        <p:tgtEl>
                                          <p:spTgt spid="78"/>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9"/>
                                        </p:tgtEl>
                                        <p:attrNameLst>
                                          <p:attrName>style.visibility</p:attrName>
                                        </p:attrNameLst>
                                      </p:cBhvr>
                                      <p:to>
                                        <p:strVal val="visible"/>
                                      </p:to>
                                    </p:set>
                                    <p:animEffect transition="in" filter="blinds(horizontal)">
                                      <p:cBhvr>
                                        <p:cTn id="47" dur="500"/>
                                        <p:tgtEl>
                                          <p:spTgt spid="79"/>
                                        </p:tgtEl>
                                      </p:cBhvr>
                                    </p:animEffect>
                                  </p:childTnLst>
                                  <p:subTnLst>
                                    <p:set>
                                      <p:cBhvr override="childStyle">
                                        <p:cTn dur="1" fill="hold" display="0" masterRel="nextClick" afterEffect="1"/>
                                        <p:tgtEl>
                                          <p:spTgt spid="79"/>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80"/>
                                        </p:tgtEl>
                                        <p:attrNameLst>
                                          <p:attrName>style.visibility</p:attrName>
                                        </p:attrNameLst>
                                      </p:cBhvr>
                                      <p:to>
                                        <p:strVal val="visible"/>
                                      </p:to>
                                    </p:set>
                                    <p:animEffect transition="in" filter="blinds(horizontal)">
                                      <p:cBhvr>
                                        <p:cTn id="52" dur="500"/>
                                        <p:tgtEl>
                                          <p:spTgt spid="80"/>
                                        </p:tgtEl>
                                      </p:cBhvr>
                                    </p:animEffect>
                                  </p:childTnLst>
                                  <p:subTnLst>
                                    <p:set>
                                      <p:cBhvr override="childStyle">
                                        <p:cTn dur="1" fill="hold" display="0" masterRel="nextClick" afterEffect="1"/>
                                        <p:tgtEl>
                                          <p:spTgt spid="8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6" grpId="0" animBg="1"/>
      <p:bldP spid="77" grpId="0" animBg="1"/>
      <p:bldP spid="78" grpId="0" animBg="1"/>
      <p:bldP spid="79" grpId="0" animBg="1"/>
      <p:bldP spid="8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774A79-5692-4BE2-B021-54EAF827E68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3BC75C7-48EB-44F5-ADD3-4E9EE48D68F6}"/>
              </a:ext>
            </a:extLst>
          </p:cNvPr>
          <p:cNvSpPr>
            <a:spLocks noGrp="1"/>
          </p:cNvSpPr>
          <p:nvPr>
            <p:ph idx="1"/>
          </p:nvPr>
        </p:nvSpPr>
        <p:spPr/>
        <p:txBody>
          <a:bodyPr/>
          <a:lstStyle/>
          <a:p>
            <a:endParaRPr lang="zh-CN" altLang="en-US"/>
          </a:p>
        </p:txBody>
      </p:sp>
      <p:sp>
        <p:nvSpPr>
          <p:cNvPr id="4" name="灯片编号占位符 3">
            <a:extLst>
              <a:ext uri="{FF2B5EF4-FFF2-40B4-BE49-F238E27FC236}">
                <a16:creationId xmlns:a16="http://schemas.microsoft.com/office/drawing/2014/main" id="{91DC6B2E-A10D-49FD-BB57-7AFCC230EDA2}"/>
              </a:ext>
            </a:extLst>
          </p:cNvPr>
          <p:cNvSpPr>
            <a:spLocks noGrp="1"/>
          </p:cNvSpPr>
          <p:nvPr>
            <p:ph type="sldNum" sz="quarter" idx="12"/>
          </p:nvPr>
        </p:nvSpPr>
        <p:spPr/>
        <p:txBody>
          <a:bodyPr/>
          <a:lstStyle/>
          <a:p>
            <a:fld id="{2A6D858B-1E97-4F06-B8D0-6BAC990F4689}" type="slidenum">
              <a:rPr lang="zh-CN" altLang="en-US" smtClean="0"/>
              <a:pPr/>
              <a:t>39</a:t>
            </a:fld>
            <a:endParaRPr lang="zh-CN" altLang="en-US"/>
          </a:p>
        </p:txBody>
      </p:sp>
      <p:pic>
        <p:nvPicPr>
          <p:cNvPr id="6" name="图片 5">
            <a:extLst>
              <a:ext uri="{FF2B5EF4-FFF2-40B4-BE49-F238E27FC236}">
                <a16:creationId xmlns:a16="http://schemas.microsoft.com/office/drawing/2014/main" id="{BB171B36-83FD-43F0-818E-5AE5E8239855}"/>
              </a:ext>
            </a:extLst>
          </p:cNvPr>
          <p:cNvPicPr>
            <a:picLocks noChangeAspect="1"/>
          </p:cNvPicPr>
          <p:nvPr/>
        </p:nvPicPr>
        <p:blipFill>
          <a:blip r:embed="rId2"/>
          <a:stretch>
            <a:fillRect/>
          </a:stretch>
        </p:blipFill>
        <p:spPr>
          <a:xfrm>
            <a:off x="63268" y="215735"/>
            <a:ext cx="9017463" cy="6426530"/>
          </a:xfrm>
          <a:prstGeom prst="rect">
            <a:avLst/>
          </a:prstGeom>
        </p:spPr>
      </p:pic>
      <p:cxnSp>
        <p:nvCxnSpPr>
          <p:cNvPr id="8" name="直接连接符 7">
            <a:extLst>
              <a:ext uri="{FF2B5EF4-FFF2-40B4-BE49-F238E27FC236}">
                <a16:creationId xmlns:a16="http://schemas.microsoft.com/office/drawing/2014/main" id="{EFD0402D-25A6-43FD-B6FD-B9991235F2EA}"/>
              </a:ext>
            </a:extLst>
          </p:cNvPr>
          <p:cNvCxnSpPr>
            <a:cxnSpLocks/>
          </p:cNvCxnSpPr>
          <p:nvPr/>
        </p:nvCxnSpPr>
        <p:spPr>
          <a:xfrm>
            <a:off x="1421650" y="3498573"/>
            <a:ext cx="6615735" cy="0"/>
          </a:xfrm>
          <a:prstGeom prst="line">
            <a:avLst/>
          </a:prstGeom>
          <a:ln w="38100">
            <a:solidFill>
              <a:srgbClr val="CC0099"/>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4E3327E5-40E3-4F92-8C0E-59EABC024ED4}"/>
              </a:ext>
            </a:extLst>
          </p:cNvPr>
          <p:cNvCxnSpPr>
            <a:cxnSpLocks/>
          </p:cNvCxnSpPr>
          <p:nvPr/>
        </p:nvCxnSpPr>
        <p:spPr>
          <a:xfrm>
            <a:off x="1421650" y="3943933"/>
            <a:ext cx="6615735" cy="0"/>
          </a:xfrm>
          <a:prstGeom prst="line">
            <a:avLst/>
          </a:prstGeom>
          <a:ln w="38100">
            <a:solidFill>
              <a:srgbClr val="CC0099"/>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DF47EC7B-9B27-4DB6-A1D9-5A0878599F00}"/>
              </a:ext>
            </a:extLst>
          </p:cNvPr>
          <p:cNvCxnSpPr>
            <a:cxnSpLocks/>
          </p:cNvCxnSpPr>
          <p:nvPr/>
        </p:nvCxnSpPr>
        <p:spPr>
          <a:xfrm>
            <a:off x="971600" y="5683940"/>
            <a:ext cx="7336800" cy="0"/>
          </a:xfrm>
          <a:prstGeom prst="line">
            <a:avLst/>
          </a:prstGeom>
          <a:ln w="38100">
            <a:solidFill>
              <a:srgbClr val="CC0099"/>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E5A781BB-60B7-4515-8F3F-E303DA2117D7}"/>
              </a:ext>
            </a:extLst>
          </p:cNvPr>
          <p:cNvCxnSpPr>
            <a:cxnSpLocks/>
          </p:cNvCxnSpPr>
          <p:nvPr/>
        </p:nvCxnSpPr>
        <p:spPr>
          <a:xfrm>
            <a:off x="971600" y="6534345"/>
            <a:ext cx="5040000" cy="0"/>
          </a:xfrm>
          <a:prstGeom prst="line">
            <a:avLst/>
          </a:prstGeom>
          <a:ln w="38100">
            <a:solidFill>
              <a:srgbClr val="CC009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8693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706090"/>
          </a:xfrm>
        </p:spPr>
        <p:txBody>
          <a:bodyPr/>
          <a:lstStyle/>
          <a:p>
            <a:r>
              <a:rPr lang="zh-CN" altLang="en-US" dirty="0"/>
              <a:t>本章任务通俗解释</a:t>
            </a:r>
          </a:p>
        </p:txBody>
      </p:sp>
      <p:sp>
        <p:nvSpPr>
          <p:cNvPr id="3" name="内容占位符 2"/>
          <p:cNvSpPr>
            <a:spLocks noGrp="1"/>
          </p:cNvSpPr>
          <p:nvPr>
            <p:ph idx="1"/>
          </p:nvPr>
        </p:nvSpPr>
        <p:spPr>
          <a:xfrm>
            <a:off x="539552" y="980728"/>
            <a:ext cx="5915000" cy="5328592"/>
          </a:xfrm>
        </p:spPr>
        <p:txBody>
          <a:bodyPr>
            <a:noAutofit/>
          </a:bodyPr>
          <a:lstStyle/>
          <a:p>
            <a:r>
              <a:rPr lang="zh-CN" altLang="en-US" dirty="0"/>
              <a:t>第六章干的事情：</a:t>
            </a:r>
            <a:endParaRPr lang="en-US" altLang="zh-CN" dirty="0"/>
          </a:p>
          <a:p>
            <a:pPr lvl="1"/>
            <a:r>
              <a:rPr lang="en-US" altLang="zh-CN" dirty="0"/>
              <a:t>E</a:t>
            </a:r>
            <a:r>
              <a:rPr lang="zh-CN" altLang="en-US" dirty="0">
                <a:latin typeface="Comic Sans MS" pitchFamily="66" charset="0"/>
              </a:rPr>
              <a:t>→</a:t>
            </a:r>
            <a:r>
              <a:rPr lang="en-US" altLang="zh-CN" dirty="0"/>
              <a:t>E</a:t>
            </a:r>
            <a:r>
              <a:rPr lang="en-US" altLang="zh-CN" baseline="-25000" dirty="0"/>
              <a:t>1</a:t>
            </a:r>
            <a:r>
              <a:rPr lang="en-US" altLang="zh-CN" dirty="0"/>
              <a:t>+E</a:t>
            </a:r>
            <a:r>
              <a:rPr lang="en-US" altLang="zh-CN" baseline="-25000" dirty="0"/>
              <a:t>2</a:t>
            </a:r>
            <a:r>
              <a:rPr lang="en-US" altLang="zh-CN" dirty="0"/>
              <a:t>  {</a:t>
            </a:r>
            <a:r>
              <a:rPr lang="en-US" altLang="zh-CN" dirty="0">
                <a:solidFill>
                  <a:schemeClr val="tx1"/>
                </a:solidFill>
              </a:rPr>
              <a:t>E.val=E</a:t>
            </a:r>
            <a:r>
              <a:rPr lang="en-US" altLang="zh-CN" baseline="-25000" dirty="0">
                <a:solidFill>
                  <a:schemeClr val="tx1"/>
                </a:solidFill>
              </a:rPr>
              <a:t>1</a:t>
            </a:r>
            <a:r>
              <a:rPr lang="en-US" altLang="zh-CN" dirty="0">
                <a:solidFill>
                  <a:schemeClr val="tx1"/>
                </a:solidFill>
              </a:rPr>
              <a:t>.val+E</a:t>
            </a:r>
            <a:r>
              <a:rPr lang="en-US" altLang="zh-CN" baseline="-25000" dirty="0">
                <a:solidFill>
                  <a:schemeClr val="tx1"/>
                </a:solidFill>
              </a:rPr>
              <a:t>2</a:t>
            </a:r>
            <a:r>
              <a:rPr lang="en-US" altLang="zh-CN" dirty="0">
                <a:solidFill>
                  <a:schemeClr val="tx1"/>
                </a:solidFill>
              </a:rPr>
              <a:t>.val</a:t>
            </a:r>
            <a:r>
              <a:rPr lang="en-US" altLang="zh-CN" dirty="0"/>
              <a:t>}</a:t>
            </a:r>
          </a:p>
          <a:p>
            <a:r>
              <a:rPr lang="zh-CN" altLang="en-US" dirty="0"/>
              <a:t>本章要干的事情：</a:t>
            </a:r>
            <a:endParaRPr lang="en-US" altLang="zh-CN" dirty="0"/>
          </a:p>
          <a:p>
            <a:pPr lvl="1"/>
            <a:r>
              <a:rPr lang="en-US" altLang="zh-CN" dirty="0"/>
              <a:t>E</a:t>
            </a:r>
            <a:r>
              <a:rPr lang="zh-CN" altLang="en-US" dirty="0">
                <a:latin typeface="Comic Sans MS" pitchFamily="66" charset="0"/>
              </a:rPr>
              <a:t>→</a:t>
            </a:r>
            <a:r>
              <a:rPr lang="en-US" altLang="zh-CN" dirty="0"/>
              <a:t>E</a:t>
            </a:r>
            <a:r>
              <a:rPr lang="en-US" altLang="zh-CN" baseline="-25000" dirty="0"/>
              <a:t>1</a:t>
            </a:r>
            <a:r>
              <a:rPr lang="en-US" altLang="zh-CN" dirty="0"/>
              <a:t>+E</a:t>
            </a:r>
            <a:r>
              <a:rPr lang="en-US" altLang="zh-CN" baseline="-25000" dirty="0"/>
              <a:t>2</a:t>
            </a:r>
            <a:r>
              <a:rPr lang="en-US" altLang="zh-CN" dirty="0"/>
              <a:t>  {</a:t>
            </a:r>
            <a:r>
              <a:rPr lang="en-US" altLang="zh-CN" dirty="0">
                <a:solidFill>
                  <a:srgbClr val="C00000"/>
                </a:solidFill>
              </a:rPr>
              <a:t>make</a:t>
            </a:r>
            <a:r>
              <a:rPr lang="zh-CN" altLang="en-US" dirty="0">
                <a:solidFill>
                  <a:srgbClr val="C00000"/>
                </a:solidFill>
              </a:rPr>
              <a:t>（</a:t>
            </a:r>
            <a:r>
              <a:rPr lang="en-US" altLang="zh-CN" dirty="0" err="1">
                <a:solidFill>
                  <a:srgbClr val="C00000"/>
                </a:solidFill>
              </a:rPr>
              <a:t>E.code</a:t>
            </a:r>
            <a:r>
              <a:rPr lang="zh-CN" altLang="en-US" dirty="0">
                <a:solidFill>
                  <a:srgbClr val="C00000"/>
                </a:solidFill>
              </a:rPr>
              <a:t>）</a:t>
            </a:r>
            <a:r>
              <a:rPr lang="en-US" altLang="zh-CN" dirty="0"/>
              <a:t>}</a:t>
            </a:r>
          </a:p>
          <a:p>
            <a:pPr lvl="1"/>
            <a:r>
              <a:rPr lang="en-US" altLang="zh-CN" dirty="0"/>
              <a:t>make</a:t>
            </a:r>
            <a:r>
              <a:rPr lang="zh-CN" altLang="en-US" dirty="0"/>
              <a:t>（</a:t>
            </a:r>
            <a:r>
              <a:rPr lang="en-US" altLang="zh-CN" dirty="0" err="1"/>
              <a:t>E.code</a:t>
            </a:r>
            <a:r>
              <a:rPr lang="zh-CN" altLang="en-US" dirty="0"/>
              <a:t>）</a:t>
            </a:r>
            <a:endParaRPr lang="en-US" altLang="zh-CN" dirty="0"/>
          </a:p>
          <a:p>
            <a:pPr lvl="1">
              <a:spcAft>
                <a:spcPts val="0"/>
              </a:spcAft>
              <a:buNone/>
            </a:pPr>
            <a:r>
              <a:rPr lang="en-US" altLang="zh-CN" dirty="0"/>
              <a:t>  {</a:t>
            </a:r>
          </a:p>
          <a:p>
            <a:pPr lvl="2">
              <a:spcAft>
                <a:spcPts val="0"/>
              </a:spcAft>
              <a:buNone/>
            </a:pPr>
            <a:r>
              <a:rPr lang="en-US" altLang="zh-CN" sz="2200" dirty="0"/>
              <a:t>  </a:t>
            </a:r>
            <a:r>
              <a:rPr lang="en-US" altLang="zh-CN" sz="2200" dirty="0">
                <a:solidFill>
                  <a:srgbClr val="00B050"/>
                </a:solidFill>
              </a:rPr>
              <a:t>T</a:t>
            </a:r>
            <a:r>
              <a:rPr lang="en-US" altLang="zh-CN" sz="2200" baseline="-25000" dirty="0">
                <a:solidFill>
                  <a:srgbClr val="00B050"/>
                </a:solidFill>
              </a:rPr>
              <a:t>1</a:t>
            </a:r>
            <a:r>
              <a:rPr lang="en-US" altLang="zh-CN" sz="2200" dirty="0">
                <a:solidFill>
                  <a:srgbClr val="00B050"/>
                </a:solidFill>
              </a:rPr>
              <a:t>=E</a:t>
            </a:r>
            <a:r>
              <a:rPr lang="en-US" altLang="zh-CN" sz="2200" baseline="-25000" dirty="0">
                <a:solidFill>
                  <a:srgbClr val="00B050"/>
                </a:solidFill>
              </a:rPr>
              <a:t>1</a:t>
            </a:r>
            <a:r>
              <a:rPr lang="en-US" altLang="zh-CN" sz="2200" dirty="0">
                <a:solidFill>
                  <a:srgbClr val="00B050"/>
                </a:solidFill>
              </a:rPr>
              <a:t>.val</a:t>
            </a:r>
            <a:endParaRPr lang="en-US" altLang="zh-CN" sz="2200" baseline="-25000" dirty="0">
              <a:solidFill>
                <a:srgbClr val="00B050"/>
              </a:solidFill>
            </a:endParaRPr>
          </a:p>
          <a:p>
            <a:pPr lvl="2">
              <a:spcAft>
                <a:spcPts val="0"/>
              </a:spcAft>
              <a:buNone/>
            </a:pPr>
            <a:r>
              <a:rPr lang="en-US" altLang="zh-CN" sz="2200" dirty="0">
                <a:solidFill>
                  <a:srgbClr val="00B050"/>
                </a:solidFill>
              </a:rPr>
              <a:t>  T</a:t>
            </a:r>
            <a:r>
              <a:rPr lang="en-US" altLang="zh-CN" sz="2200" baseline="-25000" dirty="0">
                <a:solidFill>
                  <a:srgbClr val="00B050"/>
                </a:solidFill>
              </a:rPr>
              <a:t>2</a:t>
            </a:r>
            <a:r>
              <a:rPr lang="en-US" altLang="zh-CN" sz="2200" dirty="0">
                <a:solidFill>
                  <a:srgbClr val="00B050"/>
                </a:solidFill>
              </a:rPr>
              <a:t>=E</a:t>
            </a:r>
            <a:r>
              <a:rPr lang="en-US" altLang="zh-CN" sz="2200" baseline="-25000" dirty="0">
                <a:solidFill>
                  <a:srgbClr val="00B050"/>
                </a:solidFill>
              </a:rPr>
              <a:t>2</a:t>
            </a:r>
            <a:r>
              <a:rPr lang="en-US" altLang="zh-CN" sz="2200" dirty="0">
                <a:solidFill>
                  <a:srgbClr val="00B050"/>
                </a:solidFill>
              </a:rPr>
              <a:t>.val</a:t>
            </a:r>
            <a:endParaRPr lang="en-US" altLang="zh-CN" sz="2200" baseline="-25000" dirty="0">
              <a:solidFill>
                <a:srgbClr val="00B050"/>
              </a:solidFill>
            </a:endParaRPr>
          </a:p>
          <a:p>
            <a:pPr lvl="2">
              <a:spcAft>
                <a:spcPts val="0"/>
              </a:spcAft>
              <a:buNone/>
            </a:pPr>
            <a:r>
              <a:rPr lang="en-US" altLang="zh-CN" sz="2200" dirty="0">
                <a:solidFill>
                  <a:srgbClr val="00B050"/>
                </a:solidFill>
              </a:rPr>
              <a:t>  E.val=T</a:t>
            </a:r>
            <a:r>
              <a:rPr lang="en-US" altLang="zh-CN" sz="2200" baseline="-25000" dirty="0">
                <a:solidFill>
                  <a:srgbClr val="00B050"/>
                </a:solidFill>
              </a:rPr>
              <a:t>2</a:t>
            </a:r>
            <a:r>
              <a:rPr lang="en-US" altLang="zh-CN" sz="2200" dirty="0">
                <a:solidFill>
                  <a:srgbClr val="00B050"/>
                </a:solidFill>
              </a:rPr>
              <a:t>+T</a:t>
            </a:r>
            <a:r>
              <a:rPr lang="en-US" altLang="zh-CN" sz="2200" baseline="-25000" dirty="0">
                <a:solidFill>
                  <a:srgbClr val="00B050"/>
                </a:solidFill>
              </a:rPr>
              <a:t>1</a:t>
            </a:r>
          </a:p>
          <a:p>
            <a:pPr lvl="2">
              <a:spcAft>
                <a:spcPts val="0"/>
              </a:spcAft>
              <a:buNone/>
            </a:pPr>
            <a:r>
              <a:rPr lang="en-US" altLang="zh-CN" dirty="0"/>
              <a:t>}</a:t>
            </a:r>
            <a:endParaRPr lang="zh-CN" altLang="en-US" dirty="0"/>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4</a:t>
            </a:fld>
            <a:endParaRPr lang="zh-CN" altLang="en-US"/>
          </a:p>
        </p:txBody>
      </p:sp>
      <p:sp>
        <p:nvSpPr>
          <p:cNvPr id="5" name="矩形 4"/>
          <p:cNvSpPr/>
          <p:nvPr/>
        </p:nvSpPr>
        <p:spPr>
          <a:xfrm>
            <a:off x="4139952" y="3284984"/>
            <a:ext cx="4752528" cy="244827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182563">
              <a:lnSpc>
                <a:spcPct val="110000"/>
              </a:lnSpc>
              <a:spcBef>
                <a:spcPts val="600"/>
              </a:spcBef>
              <a:spcAft>
                <a:spcPts val="600"/>
              </a:spcAft>
              <a:buSzPct val="65000"/>
              <a:buFont typeface="Wingdings" pitchFamily="2" charset="2"/>
              <a:buChar char="l"/>
            </a:pPr>
            <a:r>
              <a:rPr lang="en-US" altLang="zh-CN" sz="2400" dirty="0">
                <a:solidFill>
                  <a:srgbClr val="C00000"/>
                </a:solidFill>
                <a:latin typeface="楷体" pitchFamily="49" charset="-122"/>
                <a:ea typeface="楷体" pitchFamily="49" charset="-122"/>
              </a:rPr>
              <a:t>make</a:t>
            </a:r>
            <a:r>
              <a:rPr lang="zh-CN" altLang="en-US" sz="2400" dirty="0">
                <a:solidFill>
                  <a:srgbClr val="C00000"/>
                </a:solidFill>
                <a:latin typeface="楷体" pitchFamily="49" charset="-122"/>
                <a:ea typeface="楷体" pitchFamily="49" charset="-122"/>
              </a:rPr>
              <a:t>（）是编译程序</a:t>
            </a:r>
            <a:r>
              <a:rPr lang="zh-CN" altLang="en-US" sz="2400" dirty="0">
                <a:solidFill>
                  <a:schemeClr val="tx1"/>
                </a:solidFill>
                <a:latin typeface="楷体" pitchFamily="49" charset="-122"/>
                <a:ea typeface="楷体" pitchFamily="49" charset="-122"/>
              </a:rPr>
              <a:t>的函数，而</a:t>
            </a:r>
            <a:r>
              <a:rPr lang="zh-CN" altLang="en-US" sz="2400" dirty="0">
                <a:solidFill>
                  <a:srgbClr val="00B050"/>
                </a:solidFill>
                <a:latin typeface="楷体" pitchFamily="49" charset="-122"/>
                <a:ea typeface="楷体" pitchFamily="49" charset="-122"/>
              </a:rPr>
              <a:t>绿色是源程序被翻译后的代码</a:t>
            </a:r>
            <a:r>
              <a:rPr lang="zh-CN" altLang="en-US" sz="2400" dirty="0">
                <a:solidFill>
                  <a:schemeClr val="tx1"/>
                </a:solidFill>
                <a:latin typeface="楷体" pitchFamily="49" charset="-122"/>
                <a:ea typeface="楷体" pitchFamily="49" charset="-122"/>
              </a:rPr>
              <a:t>；</a:t>
            </a:r>
            <a:endParaRPr lang="en-US" altLang="zh-CN" sz="2400" dirty="0">
              <a:solidFill>
                <a:schemeClr val="tx1"/>
              </a:solidFill>
              <a:latin typeface="楷体" pitchFamily="49" charset="-122"/>
              <a:ea typeface="楷体" pitchFamily="49" charset="-122"/>
            </a:endParaRPr>
          </a:p>
          <a:p>
            <a:pPr marL="182563" indent="-182563">
              <a:lnSpc>
                <a:spcPct val="110000"/>
              </a:lnSpc>
              <a:spcBef>
                <a:spcPts val="600"/>
              </a:spcBef>
              <a:spcAft>
                <a:spcPts val="600"/>
              </a:spcAft>
              <a:buSzPct val="65000"/>
              <a:buFont typeface="Wingdings" pitchFamily="2" charset="2"/>
              <a:buChar char="l"/>
            </a:pPr>
            <a:r>
              <a:rPr lang="zh-CN" altLang="en-US" sz="2400" dirty="0">
                <a:solidFill>
                  <a:schemeClr val="tx1"/>
                </a:solidFill>
                <a:latin typeface="楷体" pitchFamily="49" charset="-122"/>
                <a:ea typeface="楷体" pitchFamily="49" charset="-122"/>
              </a:rPr>
              <a:t>这是我“</a:t>
            </a:r>
            <a:r>
              <a:rPr lang="zh-CN" altLang="en-US" sz="2400" dirty="0">
                <a:solidFill>
                  <a:srgbClr val="FC02A9"/>
                </a:solidFill>
                <a:latin typeface="楷体" pitchFamily="49" charset="-122"/>
                <a:ea typeface="楷体" pitchFamily="49" charset="-122"/>
              </a:rPr>
              <a:t>捏造</a:t>
            </a:r>
            <a:r>
              <a:rPr lang="zh-CN" altLang="en-US" sz="2400" dirty="0">
                <a:solidFill>
                  <a:schemeClr val="tx1"/>
                </a:solidFill>
                <a:latin typeface="楷体" pitchFamily="49" charset="-122"/>
                <a:ea typeface="楷体" pitchFamily="49" charset="-122"/>
              </a:rPr>
              <a:t>”的一组中间代码，还需进一步被翻译为目标代码；</a:t>
            </a:r>
            <a:endParaRPr lang="en-US" altLang="zh-CN" sz="2400" dirty="0">
              <a:solidFill>
                <a:schemeClr val="tx1"/>
              </a:solidFill>
              <a:latin typeface="楷体" pitchFamily="49" charset="-122"/>
              <a:ea typeface="楷体" pitchFamily="49" charset="-122"/>
            </a:endParaRPr>
          </a:p>
          <a:p>
            <a:pPr marL="182563" indent="-182563">
              <a:lnSpc>
                <a:spcPct val="110000"/>
              </a:lnSpc>
              <a:spcBef>
                <a:spcPts val="600"/>
              </a:spcBef>
              <a:spcAft>
                <a:spcPts val="600"/>
              </a:spcAft>
              <a:buSzPct val="65000"/>
              <a:buFont typeface="Wingdings" pitchFamily="2" charset="2"/>
              <a:buChar char="l"/>
            </a:pPr>
            <a:r>
              <a:rPr lang="zh-CN" altLang="en-US" sz="2400" dirty="0">
                <a:solidFill>
                  <a:schemeClr val="tx1"/>
                </a:solidFill>
                <a:latin typeface="楷体" pitchFamily="49" charset="-122"/>
                <a:ea typeface="楷体" pitchFamily="49" charset="-122"/>
              </a:rPr>
              <a:t>实际的中间代码是什么样子呢？</a:t>
            </a:r>
          </a:p>
        </p:txBody>
      </p:sp>
      <p:sp>
        <p:nvSpPr>
          <p:cNvPr id="6" name="下箭头 5"/>
          <p:cNvSpPr/>
          <p:nvPr/>
        </p:nvSpPr>
        <p:spPr>
          <a:xfrm>
            <a:off x="6372200" y="5805264"/>
            <a:ext cx="288032" cy="792088"/>
          </a:xfrm>
          <a:prstGeom prst="downArrow">
            <a:avLst/>
          </a:prstGeom>
          <a:solidFill>
            <a:srgbClr val="FC0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4610667" y="836712"/>
            <a:ext cx="4065789" cy="792088"/>
            <a:chOff x="4610667" y="836712"/>
            <a:chExt cx="4065789" cy="792088"/>
          </a:xfrm>
        </p:grpSpPr>
        <p:sp>
          <p:nvSpPr>
            <p:cNvPr id="7" name="矩形 6"/>
            <p:cNvSpPr/>
            <p:nvPr/>
          </p:nvSpPr>
          <p:spPr>
            <a:xfrm>
              <a:off x="5255568" y="836712"/>
              <a:ext cx="3420888" cy="792088"/>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182563">
                <a:lnSpc>
                  <a:spcPct val="110000"/>
                </a:lnSpc>
                <a:spcBef>
                  <a:spcPts val="600"/>
                </a:spcBef>
                <a:spcAft>
                  <a:spcPts val="600"/>
                </a:spcAft>
                <a:buSzPct val="65000"/>
                <a:buFont typeface="Wingdings" pitchFamily="2" charset="2"/>
                <a:buChar char="l"/>
              </a:pPr>
              <a:r>
                <a:rPr lang="zh-CN" altLang="en-US" sz="2000" dirty="0">
                  <a:solidFill>
                    <a:schemeClr val="tx1"/>
                  </a:solidFill>
                  <a:latin typeface="楷体" pitchFamily="49" charset="-122"/>
                  <a:ea typeface="楷体" pitchFamily="49" charset="-122"/>
                </a:rPr>
                <a:t>为翻译做准备，构造符合语义的翻译方案（翻译模式）</a:t>
              </a:r>
            </a:p>
          </p:txBody>
        </p:sp>
        <p:sp>
          <p:nvSpPr>
            <p:cNvPr id="10" name="直角上箭头 9"/>
            <p:cNvSpPr/>
            <p:nvPr/>
          </p:nvSpPr>
          <p:spPr>
            <a:xfrm flipH="1" flipV="1">
              <a:off x="4610667" y="1124744"/>
              <a:ext cx="648072" cy="432048"/>
            </a:xfrm>
            <a:prstGeom prst="bentUp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4572000" y="2132856"/>
            <a:ext cx="4176464" cy="792088"/>
            <a:chOff x="4572000" y="2132856"/>
            <a:chExt cx="4176464" cy="792088"/>
          </a:xfrm>
        </p:grpSpPr>
        <p:sp>
          <p:nvSpPr>
            <p:cNvPr id="8" name="矩形 7"/>
            <p:cNvSpPr/>
            <p:nvPr/>
          </p:nvSpPr>
          <p:spPr>
            <a:xfrm>
              <a:off x="5220072" y="2132856"/>
              <a:ext cx="3528392" cy="792088"/>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182563">
                <a:lnSpc>
                  <a:spcPct val="110000"/>
                </a:lnSpc>
                <a:spcBef>
                  <a:spcPts val="600"/>
                </a:spcBef>
                <a:spcAft>
                  <a:spcPts val="600"/>
                </a:spcAft>
                <a:buSzPct val="65000"/>
                <a:buFont typeface="Wingdings" pitchFamily="2" charset="2"/>
                <a:buChar char="l"/>
              </a:pPr>
              <a:r>
                <a:rPr lang="zh-CN" altLang="en-US" sz="2200" dirty="0">
                  <a:solidFill>
                    <a:schemeClr val="tx1"/>
                  </a:solidFill>
                  <a:latin typeface="楷体" pitchFamily="49" charset="-122"/>
                  <a:ea typeface="楷体" pitchFamily="49" charset="-122"/>
                </a:rPr>
                <a:t>按照翻译方案</a:t>
              </a:r>
              <a:r>
                <a:rPr lang="zh-CN" altLang="en-US" sz="2200" dirty="0">
                  <a:solidFill>
                    <a:srgbClr val="FF0000"/>
                  </a:solidFill>
                  <a:latin typeface="楷体" pitchFamily="49" charset="-122"/>
                  <a:ea typeface="楷体" pitchFamily="49" charset="-122"/>
                </a:rPr>
                <a:t>真刀实枪</a:t>
              </a:r>
              <a:r>
                <a:rPr lang="zh-CN" altLang="en-US" sz="2200" dirty="0">
                  <a:solidFill>
                    <a:schemeClr val="tx1"/>
                  </a:solidFill>
                  <a:latin typeface="楷体" pitchFamily="49" charset="-122"/>
                  <a:ea typeface="楷体" pitchFamily="49" charset="-122"/>
                </a:rPr>
                <a:t>把源程序语句翻译为代码。</a:t>
              </a:r>
            </a:p>
          </p:txBody>
        </p:sp>
        <p:sp>
          <p:nvSpPr>
            <p:cNvPr id="11" name="直角上箭头 10"/>
            <p:cNvSpPr/>
            <p:nvPr/>
          </p:nvSpPr>
          <p:spPr>
            <a:xfrm flipH="1" flipV="1">
              <a:off x="4572000" y="2276872"/>
              <a:ext cx="648072" cy="432048"/>
            </a:xfrm>
            <a:prstGeom prst="bentUp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slide(fromTop)">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576064"/>
          </a:xfrm>
        </p:spPr>
        <p:txBody>
          <a:bodyPr>
            <a:normAutofit fontScale="90000"/>
          </a:bodyPr>
          <a:lstStyle/>
          <a:p>
            <a:r>
              <a:rPr lang="en-US" altLang="zh-CN" dirty="0"/>
              <a:t>S</a:t>
            </a:r>
            <a:r>
              <a:rPr lang="zh-CN" altLang="en-US" dirty="0"/>
              <a:t>属性定义的翻译方案</a:t>
            </a:r>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40</a:t>
            </a:fld>
            <a:endParaRPr lang="zh-CN" altLang="en-US"/>
          </a:p>
        </p:txBody>
      </p:sp>
      <p:sp>
        <p:nvSpPr>
          <p:cNvPr id="6" name="内容占位符 2"/>
          <p:cNvSpPr txBox="1">
            <a:spLocks/>
          </p:cNvSpPr>
          <p:nvPr/>
        </p:nvSpPr>
        <p:spPr>
          <a:xfrm>
            <a:off x="323528" y="692696"/>
            <a:ext cx="8496944" cy="5904656"/>
          </a:xfrm>
          <a:prstGeom prst="rect">
            <a:avLst/>
          </a:prstGeom>
          <a:solidFill>
            <a:schemeClr val="accent3">
              <a:lumMod val="40000"/>
              <a:lumOff val="60000"/>
            </a:schemeClr>
          </a:solidFill>
        </p:spPr>
        <p:txBody>
          <a:bodyPr vert="horz" lIns="91440" tIns="45720" rIns="91440" bIns="45720" rtlCol="0">
            <a:noAutofit/>
          </a:bodyPr>
          <a:lstStyle/>
          <a:p>
            <a:pPr marL="342900" marR="0" lvl="0" indent="-342900" algn="l" defTabSz="914400" rtl="0" eaLnBrk="1" fontAlgn="auto" latinLnBrk="0" hangingPunct="1">
              <a:lnSpc>
                <a:spcPct val="110000"/>
              </a:lnSpc>
              <a:spcBef>
                <a:spcPts val="600"/>
              </a:spcBef>
              <a:spcAft>
                <a:spcPts val="600"/>
              </a:spcAft>
              <a:buClr>
                <a:srgbClr val="0033CC"/>
              </a:buClr>
              <a:buSzPct val="50000"/>
              <a:buFont typeface="Wingdings" pitchFamily="2" charset="2"/>
              <a:buNone/>
              <a:tabLst/>
              <a:defRPr/>
            </a:pPr>
            <a:r>
              <a:rPr kumimoji="0" lang="en-US" altLang="zh-CN" sz="2400" b="0" i="0" u="none" strike="noStrike" kern="1200" cap="none" spc="0" normalizeH="0" baseline="0" noProof="0" dirty="0">
                <a:ln>
                  <a:noFill/>
                </a:ln>
                <a:solidFill>
                  <a:srgbClr val="C00000"/>
                </a:solidFill>
                <a:effectLst/>
                <a:uLnTx/>
                <a:uFillTx/>
                <a:latin typeface="楷体" pitchFamily="49" charset="-122"/>
                <a:ea typeface="楷体" pitchFamily="49" charset="-122"/>
                <a:cs typeface="+mn-cs"/>
              </a:rPr>
              <a:t>(1)S</a:t>
            </a:r>
            <a:r>
              <a:rPr kumimoji="0" lang="zh-CN" altLang="en-US" sz="2400" b="0" i="0" u="none" strike="noStrike" kern="1200" cap="none" spc="0" normalizeH="0" baseline="0" noProof="0" dirty="0">
                <a:ln>
                  <a:noFill/>
                </a:ln>
                <a:solidFill>
                  <a:srgbClr val="C00000"/>
                </a:solidFill>
                <a:effectLst/>
                <a:uLnTx/>
                <a:uFillTx/>
                <a:latin typeface="Comic Sans MS" pitchFamily="66" charset="0"/>
                <a:ea typeface="楷体" pitchFamily="49" charset="-122"/>
                <a:cs typeface="+mn-cs"/>
              </a:rPr>
              <a:t>→</a:t>
            </a:r>
            <a:r>
              <a:rPr kumimoji="0" lang="en-US" altLang="zh-CN" sz="2400" b="0" i="0" u="none" strike="noStrike" kern="1200" cap="none" spc="0" normalizeH="0" baseline="0" noProof="0" dirty="0">
                <a:ln>
                  <a:noFill/>
                </a:ln>
                <a:solidFill>
                  <a:srgbClr val="C00000"/>
                </a:solidFill>
                <a:effectLst/>
                <a:uLnTx/>
                <a:uFillTx/>
                <a:latin typeface="楷体" pitchFamily="49" charset="-122"/>
                <a:ea typeface="楷体" pitchFamily="49" charset="-122"/>
                <a:cs typeface="+mn-cs"/>
              </a:rPr>
              <a:t>L:=E</a:t>
            </a:r>
          </a:p>
          <a:p>
            <a:pPr marL="342900" marR="0" lvl="0" indent="-342900" algn="l" defTabSz="914400" rtl="0" eaLnBrk="1" fontAlgn="auto" latinLnBrk="0" hangingPunct="1">
              <a:lnSpc>
                <a:spcPct val="110000"/>
              </a:lnSpc>
              <a:spcBef>
                <a:spcPts val="600"/>
              </a:spcBef>
              <a:spcAft>
                <a:spcPts val="0"/>
              </a:spcAft>
              <a:buClr>
                <a:srgbClr val="0033CC"/>
              </a:buClr>
              <a:buSzPct val="50000"/>
              <a:buFont typeface="Wingdings" pitchFamily="2" charset="2"/>
              <a:buNone/>
              <a:tabLst/>
              <a:defRPr/>
            </a:pP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{if(</a:t>
            </a:r>
            <a:r>
              <a:rPr kumimoji="0" lang="en-US" altLang="zh-CN" sz="2400" b="0" i="0" u="none" strike="noStrike" kern="1200" cap="none" spc="0" normalizeH="0" baseline="0" noProof="0" dirty="0" err="1">
                <a:ln>
                  <a:noFill/>
                </a:ln>
                <a:solidFill>
                  <a:srgbClr val="0033CC"/>
                </a:solidFill>
                <a:effectLst/>
                <a:uLnTx/>
                <a:uFillTx/>
                <a:latin typeface="楷体" pitchFamily="49" charset="-122"/>
                <a:ea typeface="楷体" pitchFamily="49" charset="-122"/>
                <a:cs typeface="+mn-cs"/>
              </a:rPr>
              <a:t>L.offset</a:t>
            </a: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==null) </a:t>
            </a:r>
            <a:r>
              <a:rPr kumimoji="0" lang="en-US" altLang="zh-CN" sz="2400" b="0" i="0" u="none" strike="noStrike" kern="1200" cap="none" spc="0" normalizeH="0" baseline="0" noProof="0" dirty="0">
                <a:ln>
                  <a:noFill/>
                </a:ln>
                <a:effectLst/>
                <a:uLnTx/>
                <a:uFillTx/>
                <a:latin typeface="楷体" pitchFamily="49" charset="-122"/>
                <a:ea typeface="楷体" pitchFamily="49" charset="-122"/>
                <a:cs typeface="+mn-cs"/>
              </a:rPr>
              <a:t>emit(</a:t>
            </a:r>
            <a:r>
              <a:rPr kumimoji="0" lang="en-US" altLang="zh-CN" sz="2400" b="0" i="0" u="none" strike="noStrike" kern="1200" cap="none" spc="0" normalizeH="0" baseline="0" noProof="0" dirty="0" err="1">
                <a:ln>
                  <a:noFill/>
                </a:ln>
                <a:effectLst/>
                <a:uLnTx/>
                <a:uFillTx/>
                <a:latin typeface="楷体" pitchFamily="49" charset="-122"/>
                <a:ea typeface="楷体" pitchFamily="49" charset="-122"/>
                <a:cs typeface="+mn-cs"/>
              </a:rPr>
              <a:t>L.place</a:t>
            </a:r>
            <a:r>
              <a:rPr kumimoji="0" lang="en-US" altLang="zh-CN" sz="2400" b="0" i="0" u="none" strike="noStrike" kern="1200" cap="none" spc="0" normalizeH="0" baseline="0" noProof="0" dirty="0">
                <a:ln>
                  <a:noFill/>
                </a:ln>
                <a:effectLst/>
                <a:uLnTx/>
                <a:uFillTx/>
                <a:latin typeface="Comic Sans MS" pitchFamily="66" charset="0"/>
                <a:ea typeface="楷体" pitchFamily="49" charset="-122"/>
                <a:cs typeface="+mn-cs"/>
              </a:rPr>
              <a:t>’</a:t>
            </a:r>
            <a:r>
              <a:rPr kumimoji="0" lang="en-US" altLang="zh-CN" sz="2400" b="0" i="0" u="none" strike="noStrike" kern="1200" cap="none" spc="0" normalizeH="0" baseline="0" noProof="0" dirty="0">
                <a:ln>
                  <a:noFill/>
                </a:ln>
                <a:effectLst/>
                <a:uLnTx/>
                <a:uFillTx/>
                <a:latin typeface="楷体" pitchFamily="49" charset="-122"/>
                <a:ea typeface="楷体" pitchFamily="49" charset="-122"/>
                <a:cs typeface="+mn-cs"/>
              </a:rPr>
              <a:t>:=</a:t>
            </a:r>
            <a:r>
              <a:rPr kumimoji="0" lang="en-US" altLang="zh-CN" sz="2400" b="0" i="0" u="none" strike="noStrike" kern="1200" cap="none" spc="0" normalizeH="0" baseline="0" noProof="0" dirty="0">
                <a:ln>
                  <a:noFill/>
                </a:ln>
                <a:effectLst/>
                <a:uLnTx/>
                <a:uFillTx/>
                <a:latin typeface="Comic Sans MS" pitchFamily="66" charset="0"/>
                <a:ea typeface="楷体" pitchFamily="49" charset="-122"/>
                <a:cs typeface="+mn-cs"/>
              </a:rPr>
              <a:t>’</a:t>
            </a:r>
            <a:r>
              <a:rPr kumimoji="0" lang="en-US" altLang="zh-CN" sz="2400" b="0" i="0" u="none" strike="noStrike" kern="1200" cap="none" spc="0" normalizeH="0" baseline="0" noProof="0" dirty="0" err="1">
                <a:ln>
                  <a:noFill/>
                </a:ln>
                <a:effectLst/>
                <a:uLnTx/>
                <a:uFillTx/>
                <a:latin typeface="楷体" pitchFamily="49" charset="-122"/>
                <a:ea typeface="楷体" pitchFamily="49" charset="-122"/>
                <a:cs typeface="+mn-cs"/>
              </a:rPr>
              <a:t>E.place</a:t>
            </a:r>
            <a:r>
              <a:rPr kumimoji="0" lang="en-US" altLang="zh-CN" sz="2400" b="0" i="0" u="none" strike="noStrike" kern="1200" cap="none" spc="0" normalizeH="0" baseline="0" noProof="0" dirty="0">
                <a:ln>
                  <a:noFill/>
                </a:ln>
                <a:effectLst/>
                <a:uLnTx/>
                <a:uFillTx/>
                <a:latin typeface="楷体" pitchFamily="49" charset="-122"/>
                <a:ea typeface="楷体" pitchFamily="49" charset="-122"/>
                <a:cs typeface="+mn-cs"/>
              </a:rPr>
              <a:t>)</a:t>
            </a: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a:t>
            </a:r>
          </a:p>
          <a:p>
            <a:pPr marL="342900" marR="0" lvl="0" indent="-342900" algn="l" defTabSz="914400" rtl="0" eaLnBrk="1" fontAlgn="auto" latinLnBrk="0" hangingPunct="1">
              <a:lnSpc>
                <a:spcPct val="110000"/>
              </a:lnSpc>
              <a:spcBef>
                <a:spcPts val="600"/>
              </a:spcBef>
              <a:spcAft>
                <a:spcPts val="1200"/>
              </a:spcAft>
              <a:buClr>
                <a:srgbClr val="0033CC"/>
              </a:buClr>
              <a:buSzPct val="50000"/>
              <a:buFont typeface="Wingdings" pitchFamily="2" charset="2"/>
              <a:buNone/>
              <a:tabLst/>
              <a:defRPr/>
            </a:pP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  else </a:t>
            </a:r>
            <a:r>
              <a:rPr kumimoji="0" lang="en-US" altLang="zh-CN" sz="2400" b="0" i="0" u="none" strike="noStrike" kern="1200" cap="none" spc="0" normalizeH="0" baseline="0" noProof="0" dirty="0">
                <a:ln>
                  <a:noFill/>
                </a:ln>
                <a:effectLst/>
                <a:uLnTx/>
                <a:uFillTx/>
                <a:latin typeface="楷体" pitchFamily="49" charset="-122"/>
                <a:ea typeface="楷体" pitchFamily="49" charset="-122"/>
                <a:cs typeface="+mn-cs"/>
              </a:rPr>
              <a:t>emit(</a:t>
            </a:r>
            <a:r>
              <a:rPr kumimoji="0" lang="en-US" altLang="zh-CN" sz="2400" b="0" i="0" u="none" strike="noStrike" kern="1200" cap="none" spc="0" normalizeH="0" baseline="0" noProof="0" dirty="0" err="1">
                <a:ln>
                  <a:noFill/>
                </a:ln>
                <a:effectLst/>
                <a:uLnTx/>
                <a:uFillTx/>
                <a:latin typeface="楷体" pitchFamily="49" charset="-122"/>
                <a:ea typeface="楷体" pitchFamily="49" charset="-122"/>
                <a:cs typeface="+mn-cs"/>
              </a:rPr>
              <a:t>L.place</a:t>
            </a:r>
            <a:r>
              <a:rPr kumimoji="0" lang="en-US" altLang="zh-CN" sz="2400" b="0" i="0" u="none" strike="noStrike" kern="1200" cap="none" spc="0" normalizeH="0" baseline="0" noProof="0" dirty="0">
                <a:ln>
                  <a:noFill/>
                </a:ln>
                <a:effectLst/>
                <a:uLnTx/>
                <a:uFillTx/>
                <a:latin typeface="Comic Sans MS" pitchFamily="66" charset="0"/>
                <a:ea typeface="楷体" pitchFamily="49" charset="-122"/>
                <a:cs typeface="+mn-cs"/>
              </a:rPr>
              <a:t>’</a:t>
            </a:r>
            <a:r>
              <a:rPr kumimoji="0" lang="en-US" altLang="zh-CN" sz="2400" b="0" i="0" u="none" strike="noStrike" kern="1200" cap="none" spc="0" normalizeH="0" baseline="0" noProof="0" dirty="0">
                <a:ln>
                  <a:noFill/>
                </a:ln>
                <a:effectLst/>
                <a:uLnTx/>
                <a:uFillTx/>
                <a:latin typeface="楷体" pitchFamily="49" charset="-122"/>
                <a:ea typeface="楷体" pitchFamily="49" charset="-122"/>
                <a:cs typeface="+mn-cs"/>
              </a:rPr>
              <a:t>[</a:t>
            </a:r>
            <a:r>
              <a:rPr kumimoji="0" lang="en-US" altLang="zh-CN" sz="2400" b="0" i="0" u="none" strike="noStrike" kern="1200" cap="none" spc="0" normalizeH="0" baseline="0" noProof="0" dirty="0">
                <a:ln>
                  <a:noFill/>
                </a:ln>
                <a:effectLst/>
                <a:uLnTx/>
                <a:uFillTx/>
                <a:latin typeface="Comic Sans MS" pitchFamily="66" charset="0"/>
                <a:ea typeface="楷体" pitchFamily="49" charset="-122"/>
                <a:cs typeface="+mn-cs"/>
              </a:rPr>
              <a:t>’</a:t>
            </a:r>
            <a:r>
              <a:rPr kumimoji="0" lang="en-US" altLang="zh-CN" sz="2400" b="0" i="0" u="none" strike="noStrike" kern="1200" cap="none" spc="0" normalizeH="0" baseline="0" noProof="0" dirty="0" err="1">
                <a:ln>
                  <a:noFill/>
                </a:ln>
                <a:effectLst/>
                <a:uLnTx/>
                <a:uFillTx/>
                <a:latin typeface="楷体" pitchFamily="49" charset="-122"/>
                <a:ea typeface="楷体" pitchFamily="49" charset="-122"/>
                <a:cs typeface="+mn-cs"/>
              </a:rPr>
              <a:t>L.offset</a:t>
            </a:r>
            <a:r>
              <a:rPr kumimoji="0" lang="en-US" altLang="zh-CN" sz="2400" b="0" i="0" u="none" strike="noStrike" kern="1200" cap="none" spc="0" normalizeH="0" baseline="0" noProof="0" dirty="0">
                <a:ln>
                  <a:noFill/>
                </a:ln>
                <a:effectLst/>
                <a:uLnTx/>
                <a:uFillTx/>
                <a:latin typeface="Comic Sans MS" pitchFamily="66" charset="0"/>
                <a:ea typeface="楷体" pitchFamily="49" charset="-122"/>
                <a:cs typeface="+mn-cs"/>
              </a:rPr>
              <a:t>’</a:t>
            </a:r>
            <a:r>
              <a:rPr kumimoji="0" lang="en-US" altLang="zh-CN" sz="2400" b="0" i="0" u="none" strike="noStrike" kern="1200" cap="none" spc="0" normalizeH="0" baseline="0" noProof="0" dirty="0">
                <a:ln>
                  <a:noFill/>
                </a:ln>
                <a:effectLst/>
                <a:uLnTx/>
                <a:uFillTx/>
                <a:latin typeface="楷体" pitchFamily="49" charset="-122"/>
                <a:ea typeface="楷体" pitchFamily="49" charset="-122"/>
                <a:cs typeface="+mn-cs"/>
              </a:rPr>
              <a:t>]</a:t>
            </a:r>
            <a:r>
              <a:rPr kumimoji="0" lang="en-US" altLang="zh-CN" sz="2400" b="0" i="0" u="none" strike="noStrike" kern="1200" cap="none" spc="0" normalizeH="0" baseline="0" noProof="0" dirty="0">
                <a:ln>
                  <a:noFill/>
                </a:ln>
                <a:effectLst/>
                <a:uLnTx/>
                <a:uFillTx/>
                <a:latin typeface="Comic Sans MS" pitchFamily="66" charset="0"/>
                <a:ea typeface="楷体" pitchFamily="49" charset="-122"/>
                <a:cs typeface="+mn-cs"/>
              </a:rPr>
              <a:t>’’</a:t>
            </a:r>
            <a:r>
              <a:rPr kumimoji="0" lang="en-US" altLang="zh-CN" sz="2400" b="0" i="0" u="none" strike="noStrike" kern="1200" cap="none" spc="0" normalizeH="0" baseline="0" noProof="0" dirty="0">
                <a:ln>
                  <a:noFill/>
                </a:ln>
                <a:effectLst/>
                <a:uLnTx/>
                <a:uFillTx/>
                <a:latin typeface="楷体" pitchFamily="49" charset="-122"/>
                <a:ea typeface="楷体" pitchFamily="49" charset="-122"/>
                <a:cs typeface="+mn-cs"/>
              </a:rPr>
              <a:t>:=</a:t>
            </a:r>
            <a:r>
              <a:rPr kumimoji="0" lang="en-US" altLang="zh-CN" sz="2400" b="0" i="0" u="none" strike="noStrike" kern="1200" cap="none" spc="0" normalizeH="0" baseline="0" noProof="0" dirty="0">
                <a:ln>
                  <a:noFill/>
                </a:ln>
                <a:effectLst/>
                <a:uLnTx/>
                <a:uFillTx/>
                <a:latin typeface="Comic Sans MS" pitchFamily="66" charset="0"/>
                <a:ea typeface="楷体" pitchFamily="49" charset="-122"/>
                <a:cs typeface="+mn-cs"/>
              </a:rPr>
              <a:t>’</a:t>
            </a:r>
            <a:r>
              <a:rPr kumimoji="0" lang="en-US" altLang="zh-CN" sz="2400" b="0" i="0" u="none" strike="noStrike" kern="1200" cap="none" spc="0" normalizeH="0" baseline="0" noProof="0" dirty="0" err="1">
                <a:ln>
                  <a:noFill/>
                </a:ln>
                <a:effectLst/>
                <a:uLnTx/>
                <a:uFillTx/>
                <a:latin typeface="楷体" pitchFamily="49" charset="-122"/>
                <a:ea typeface="楷体" pitchFamily="49" charset="-122"/>
                <a:cs typeface="+mn-cs"/>
              </a:rPr>
              <a:t>E.place</a:t>
            </a:r>
            <a:r>
              <a:rPr kumimoji="0" lang="en-US" altLang="zh-CN" sz="2400" b="0" i="0" u="none" strike="noStrike" kern="1200" cap="none" spc="0" normalizeH="0" baseline="0" noProof="0" dirty="0">
                <a:ln>
                  <a:noFill/>
                </a:ln>
                <a:effectLst/>
                <a:uLnTx/>
                <a:uFillTx/>
                <a:latin typeface="楷体" pitchFamily="49" charset="-122"/>
                <a:ea typeface="楷体" pitchFamily="49" charset="-122"/>
                <a:cs typeface="+mn-cs"/>
              </a:rPr>
              <a:t>)</a:t>
            </a: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a:t>
            </a:r>
          </a:p>
          <a:p>
            <a:pPr marL="342900" marR="0" lvl="0" indent="-342900" algn="l" defTabSz="914400" rtl="0" eaLnBrk="1" fontAlgn="auto" latinLnBrk="0" hangingPunct="1">
              <a:lnSpc>
                <a:spcPct val="110000"/>
              </a:lnSpc>
              <a:spcBef>
                <a:spcPts val="600"/>
              </a:spcBef>
              <a:spcAft>
                <a:spcPts val="600"/>
              </a:spcAft>
              <a:buClr>
                <a:srgbClr val="0033CC"/>
              </a:buClr>
              <a:buSzPct val="50000"/>
              <a:buFont typeface="Wingdings" pitchFamily="2" charset="2"/>
              <a:buNone/>
              <a:tabLst/>
              <a:defRPr/>
            </a:pPr>
            <a:r>
              <a:rPr kumimoji="0" lang="en-US" altLang="zh-CN" sz="2400" b="0" i="0" u="none" strike="noStrike" kern="1200" cap="none" spc="0" normalizeH="0" baseline="0" noProof="0" dirty="0">
                <a:ln>
                  <a:noFill/>
                </a:ln>
                <a:solidFill>
                  <a:srgbClr val="C00000"/>
                </a:solidFill>
                <a:effectLst/>
                <a:uLnTx/>
                <a:uFillTx/>
                <a:latin typeface="楷体" pitchFamily="49" charset="-122"/>
                <a:ea typeface="楷体" pitchFamily="49" charset="-122"/>
                <a:cs typeface="+mn-cs"/>
              </a:rPr>
              <a:t>(2)E</a:t>
            </a:r>
            <a:r>
              <a:rPr kumimoji="0" lang="zh-CN" altLang="en-US" sz="2400" b="0" i="0" u="none" strike="noStrike" kern="1200" cap="none" spc="0" normalizeH="0" baseline="0" noProof="0" dirty="0">
                <a:ln>
                  <a:noFill/>
                </a:ln>
                <a:solidFill>
                  <a:srgbClr val="C00000"/>
                </a:solidFill>
                <a:effectLst/>
                <a:uLnTx/>
                <a:uFillTx/>
                <a:latin typeface="Comic Sans MS" pitchFamily="66" charset="0"/>
                <a:ea typeface="楷体" pitchFamily="49" charset="-122"/>
                <a:cs typeface="+mn-cs"/>
              </a:rPr>
              <a:t>→</a:t>
            </a:r>
            <a:r>
              <a:rPr kumimoji="0" lang="en-US" altLang="zh-CN" sz="2400" b="0" i="0" u="none" strike="noStrike" kern="1200" cap="none" spc="0" normalizeH="0" baseline="0" noProof="0" dirty="0">
                <a:ln>
                  <a:noFill/>
                </a:ln>
                <a:solidFill>
                  <a:srgbClr val="C00000"/>
                </a:solidFill>
                <a:effectLst/>
                <a:uLnTx/>
                <a:uFillTx/>
                <a:latin typeface="楷体" pitchFamily="49" charset="-122"/>
                <a:ea typeface="楷体" pitchFamily="49" charset="-122"/>
                <a:cs typeface="+mn-cs"/>
              </a:rPr>
              <a:t>E</a:t>
            </a:r>
            <a:r>
              <a:rPr kumimoji="0" lang="en-US" altLang="zh-CN" sz="2400" b="0" i="0" u="none" strike="noStrike" kern="1200" cap="none" spc="0" normalizeH="0" baseline="-25000" noProof="0" dirty="0">
                <a:ln>
                  <a:noFill/>
                </a:ln>
                <a:solidFill>
                  <a:srgbClr val="C00000"/>
                </a:solidFill>
                <a:effectLst/>
                <a:uLnTx/>
                <a:uFillTx/>
                <a:latin typeface="楷体" pitchFamily="49" charset="-122"/>
                <a:ea typeface="楷体" pitchFamily="49" charset="-122"/>
                <a:cs typeface="+mn-cs"/>
              </a:rPr>
              <a:t>1</a:t>
            </a:r>
            <a:r>
              <a:rPr kumimoji="0" lang="en-US" altLang="zh-CN" sz="2400" b="0" i="0" u="none" strike="noStrike" kern="1200" cap="none" spc="0" normalizeH="0" baseline="0" noProof="0" dirty="0">
                <a:ln>
                  <a:noFill/>
                </a:ln>
                <a:solidFill>
                  <a:srgbClr val="C00000"/>
                </a:solidFill>
                <a:effectLst/>
                <a:uLnTx/>
                <a:uFillTx/>
                <a:latin typeface="楷体" pitchFamily="49" charset="-122"/>
                <a:ea typeface="楷体" pitchFamily="49" charset="-122"/>
                <a:cs typeface="+mn-cs"/>
              </a:rPr>
              <a:t>+E</a:t>
            </a:r>
            <a:r>
              <a:rPr kumimoji="0" lang="en-US" altLang="zh-CN" sz="2400" b="0" i="0" u="none" strike="noStrike" kern="1200" cap="none" spc="0" normalizeH="0" baseline="-25000" noProof="0" dirty="0">
                <a:ln>
                  <a:noFill/>
                </a:ln>
                <a:solidFill>
                  <a:srgbClr val="C00000"/>
                </a:solidFill>
                <a:effectLst/>
                <a:uLnTx/>
                <a:uFillTx/>
                <a:latin typeface="楷体" pitchFamily="49" charset="-122"/>
                <a:ea typeface="楷体" pitchFamily="49" charset="-122"/>
                <a:cs typeface="+mn-cs"/>
              </a:rPr>
              <a:t>2</a:t>
            </a:r>
          </a:p>
          <a:p>
            <a:pPr marL="342900" marR="0" lvl="0" indent="-342900" algn="l" defTabSz="914400" rtl="0" eaLnBrk="1" fontAlgn="auto" latinLnBrk="0" hangingPunct="1">
              <a:lnSpc>
                <a:spcPct val="110000"/>
              </a:lnSpc>
              <a:spcBef>
                <a:spcPts val="600"/>
              </a:spcBef>
              <a:spcAft>
                <a:spcPts val="0"/>
              </a:spcAft>
              <a:buClr>
                <a:srgbClr val="0033CC"/>
              </a:buClr>
              <a:buSzPct val="50000"/>
              <a:buFont typeface="Wingdings" pitchFamily="2" charset="2"/>
              <a:buNone/>
              <a:tabLst/>
              <a:defRPr/>
            </a:pP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a:t>
            </a:r>
            <a:r>
              <a:rPr kumimoji="0" lang="en-US" altLang="zh-CN" sz="2400" b="0" i="0" u="none" strike="noStrike" kern="1200" cap="none" spc="0" normalizeH="0" baseline="0" noProof="0" dirty="0" err="1">
                <a:ln>
                  <a:noFill/>
                </a:ln>
                <a:solidFill>
                  <a:srgbClr val="0033CC"/>
                </a:solidFill>
                <a:effectLst/>
                <a:uLnTx/>
                <a:uFillTx/>
                <a:latin typeface="楷体" pitchFamily="49" charset="-122"/>
                <a:ea typeface="楷体" pitchFamily="49" charset="-122"/>
                <a:cs typeface="+mn-cs"/>
              </a:rPr>
              <a:t>E.place</a:t>
            </a: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a:t>
            </a:r>
            <a:r>
              <a:rPr kumimoji="0" lang="en-US" altLang="zh-CN" sz="2400" b="0" i="0" u="none" strike="noStrike" kern="1200" cap="none" spc="0" normalizeH="0" baseline="0" noProof="0" dirty="0" err="1">
                <a:ln>
                  <a:noFill/>
                </a:ln>
                <a:solidFill>
                  <a:srgbClr val="0033CC"/>
                </a:solidFill>
                <a:effectLst/>
                <a:uLnTx/>
                <a:uFillTx/>
                <a:latin typeface="楷体" pitchFamily="49" charset="-122"/>
                <a:ea typeface="楷体" pitchFamily="49" charset="-122"/>
                <a:cs typeface="+mn-cs"/>
              </a:rPr>
              <a:t>newtemp</a:t>
            </a: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a:t>
            </a:r>
          </a:p>
          <a:p>
            <a:pPr marL="342900" marR="0" lvl="0" indent="-342900" algn="l" defTabSz="914400" rtl="0" eaLnBrk="1" fontAlgn="auto" latinLnBrk="0" hangingPunct="1">
              <a:lnSpc>
                <a:spcPct val="110000"/>
              </a:lnSpc>
              <a:spcBef>
                <a:spcPts val="600"/>
              </a:spcBef>
              <a:spcAft>
                <a:spcPts val="1200"/>
              </a:spcAft>
              <a:buClr>
                <a:srgbClr val="0033CC"/>
              </a:buClr>
              <a:buSzPct val="50000"/>
              <a:buFont typeface="Wingdings" pitchFamily="2" charset="2"/>
              <a:buNone/>
              <a:tabLst/>
              <a:defRPr/>
            </a:pP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 emit(</a:t>
            </a:r>
            <a:r>
              <a:rPr kumimoji="0" lang="en-US" altLang="zh-CN" sz="2400" b="0" i="0" u="none" strike="noStrike" kern="1200" cap="none" spc="0" normalizeH="0" baseline="0" noProof="0" dirty="0" err="1">
                <a:ln>
                  <a:noFill/>
                </a:ln>
                <a:solidFill>
                  <a:srgbClr val="0033CC"/>
                </a:solidFill>
                <a:effectLst/>
                <a:uLnTx/>
                <a:uFillTx/>
                <a:latin typeface="楷体" pitchFamily="49" charset="-122"/>
                <a:ea typeface="楷体" pitchFamily="49" charset="-122"/>
                <a:cs typeface="+mn-cs"/>
              </a:rPr>
              <a:t>E.place</a:t>
            </a:r>
            <a:r>
              <a:rPr kumimoji="0" lang="en-US" altLang="zh-CN" sz="2400" b="0" i="0" u="none" strike="noStrike" kern="1200" cap="none" spc="0" normalizeH="0" baseline="0" noProof="0" dirty="0">
                <a:ln>
                  <a:noFill/>
                </a:ln>
                <a:solidFill>
                  <a:srgbClr val="0033CC"/>
                </a:solidFill>
                <a:effectLst/>
                <a:uLnTx/>
                <a:uFillTx/>
                <a:latin typeface="Comic Sans MS" pitchFamily="66" charset="0"/>
                <a:ea typeface="楷体" pitchFamily="49" charset="-122"/>
                <a:cs typeface="+mn-cs"/>
              </a:rPr>
              <a:t>’</a:t>
            </a: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a:t>
            </a:r>
            <a:r>
              <a:rPr kumimoji="0" lang="en-US" altLang="zh-CN" sz="2400" b="0" i="0" u="none" strike="noStrike" kern="1200" cap="none" spc="0" normalizeH="0" baseline="0" noProof="0" dirty="0">
                <a:ln>
                  <a:noFill/>
                </a:ln>
                <a:solidFill>
                  <a:srgbClr val="0033CC"/>
                </a:solidFill>
                <a:effectLst/>
                <a:uLnTx/>
                <a:uFillTx/>
                <a:latin typeface="Comic Sans MS" pitchFamily="66" charset="0"/>
                <a:ea typeface="楷体" pitchFamily="49" charset="-122"/>
                <a:cs typeface="+mn-cs"/>
              </a:rPr>
              <a:t>’</a:t>
            </a: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E</a:t>
            </a:r>
            <a:r>
              <a:rPr kumimoji="0" lang="en-US" altLang="zh-CN" sz="2400" b="0" i="0" u="none" strike="noStrike" kern="1200" cap="none" spc="0" normalizeH="0" baseline="-25000" noProof="0" dirty="0">
                <a:ln>
                  <a:noFill/>
                </a:ln>
                <a:solidFill>
                  <a:srgbClr val="0033CC"/>
                </a:solidFill>
                <a:effectLst/>
                <a:uLnTx/>
                <a:uFillTx/>
                <a:latin typeface="楷体" pitchFamily="49" charset="-122"/>
                <a:ea typeface="楷体" pitchFamily="49" charset="-122"/>
                <a:cs typeface="+mn-cs"/>
              </a:rPr>
              <a:t>1</a:t>
            </a: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.place</a:t>
            </a:r>
            <a:r>
              <a:rPr kumimoji="0" lang="en-US" altLang="zh-CN" sz="2400" b="0" i="0" u="none" strike="noStrike" kern="1200" cap="none" spc="0" normalizeH="0" baseline="0" noProof="0" dirty="0">
                <a:ln>
                  <a:noFill/>
                </a:ln>
                <a:solidFill>
                  <a:srgbClr val="0033CC"/>
                </a:solidFill>
                <a:effectLst/>
                <a:uLnTx/>
                <a:uFillTx/>
                <a:latin typeface="Comic Sans MS" pitchFamily="66" charset="0"/>
                <a:ea typeface="楷体" pitchFamily="49" charset="-122"/>
                <a:cs typeface="+mn-cs"/>
              </a:rPr>
              <a:t>’+’</a:t>
            </a: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E</a:t>
            </a:r>
            <a:r>
              <a:rPr kumimoji="0" lang="en-US" altLang="zh-CN" sz="2400" b="0" i="0" u="none" strike="noStrike" kern="1200" cap="none" spc="0" normalizeH="0" baseline="-25000" noProof="0" dirty="0">
                <a:ln>
                  <a:noFill/>
                </a:ln>
                <a:solidFill>
                  <a:srgbClr val="0033CC"/>
                </a:solidFill>
                <a:effectLst/>
                <a:uLnTx/>
                <a:uFillTx/>
                <a:latin typeface="楷体" pitchFamily="49" charset="-122"/>
                <a:ea typeface="楷体" pitchFamily="49" charset="-122"/>
                <a:cs typeface="+mn-cs"/>
              </a:rPr>
              <a:t>2</a:t>
            </a: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.place)}</a:t>
            </a:r>
          </a:p>
          <a:p>
            <a:pPr marL="342900" marR="0" lvl="0" indent="-342900" algn="l" defTabSz="914400" rtl="0" eaLnBrk="1" fontAlgn="auto" latinLnBrk="0" hangingPunct="1">
              <a:lnSpc>
                <a:spcPct val="110000"/>
              </a:lnSpc>
              <a:spcBef>
                <a:spcPts val="600"/>
              </a:spcBef>
              <a:spcAft>
                <a:spcPts val="1200"/>
              </a:spcAft>
              <a:buClr>
                <a:srgbClr val="0033CC"/>
              </a:buClr>
              <a:buSzPct val="50000"/>
              <a:buFont typeface="Wingdings" pitchFamily="2" charset="2"/>
              <a:buNone/>
              <a:tabLst/>
              <a:defRPr/>
            </a:pPr>
            <a:r>
              <a:rPr kumimoji="0" lang="en-US" altLang="zh-CN" sz="2400" b="0" i="0" u="none" strike="noStrike" kern="1200" cap="none" spc="0" normalizeH="0" baseline="0" noProof="0" dirty="0">
                <a:ln>
                  <a:noFill/>
                </a:ln>
                <a:solidFill>
                  <a:srgbClr val="C00000"/>
                </a:solidFill>
                <a:effectLst/>
                <a:uLnTx/>
                <a:uFillTx/>
                <a:latin typeface="楷体" pitchFamily="49" charset="-122"/>
                <a:ea typeface="楷体" pitchFamily="49" charset="-122"/>
                <a:cs typeface="+mn-cs"/>
              </a:rPr>
              <a:t>(3)E</a:t>
            </a:r>
            <a:r>
              <a:rPr kumimoji="0" lang="zh-CN" altLang="en-US" sz="2400" b="0" i="0" u="none" strike="noStrike" kern="1200" cap="none" spc="0" normalizeH="0" baseline="0" noProof="0" dirty="0">
                <a:ln>
                  <a:noFill/>
                </a:ln>
                <a:solidFill>
                  <a:srgbClr val="C00000"/>
                </a:solidFill>
                <a:effectLst/>
                <a:uLnTx/>
                <a:uFillTx/>
                <a:latin typeface="Comic Sans MS" pitchFamily="66" charset="0"/>
                <a:ea typeface="楷体" pitchFamily="49" charset="-122"/>
                <a:cs typeface="+mn-cs"/>
              </a:rPr>
              <a:t>→</a:t>
            </a:r>
            <a:r>
              <a:rPr kumimoji="0" lang="en-US" altLang="zh-CN" sz="2400" b="0" i="0" u="none" strike="noStrike" kern="1200" cap="none" spc="0" normalizeH="0" baseline="0" noProof="0" dirty="0">
                <a:ln>
                  <a:noFill/>
                </a:ln>
                <a:solidFill>
                  <a:srgbClr val="C00000"/>
                </a:solidFill>
                <a:effectLst/>
                <a:uLnTx/>
                <a:uFillTx/>
                <a:latin typeface="楷体" pitchFamily="49" charset="-122"/>
                <a:ea typeface="楷体" pitchFamily="49" charset="-122"/>
                <a:cs typeface="+mn-cs"/>
              </a:rPr>
              <a:t>(E</a:t>
            </a:r>
            <a:r>
              <a:rPr kumimoji="0" lang="en-US" altLang="zh-CN" sz="2400" b="0" i="0" u="none" strike="noStrike" kern="1200" cap="none" spc="0" normalizeH="0" baseline="-25000" noProof="0" dirty="0">
                <a:ln>
                  <a:noFill/>
                </a:ln>
                <a:solidFill>
                  <a:srgbClr val="C00000"/>
                </a:solidFill>
                <a:effectLst/>
                <a:uLnTx/>
                <a:uFillTx/>
                <a:latin typeface="楷体" pitchFamily="49" charset="-122"/>
                <a:ea typeface="楷体" pitchFamily="49" charset="-122"/>
                <a:cs typeface="+mn-cs"/>
              </a:rPr>
              <a:t>1</a:t>
            </a:r>
            <a:r>
              <a:rPr kumimoji="0" lang="en-US" altLang="zh-CN" sz="2400" b="0" i="0" u="none" strike="noStrike" kern="1200" cap="none" spc="0" normalizeH="0" baseline="0" noProof="0" dirty="0">
                <a:ln>
                  <a:noFill/>
                </a:ln>
                <a:solidFill>
                  <a:srgbClr val="C00000"/>
                </a:solidFill>
                <a:effectLst/>
                <a:uLnTx/>
                <a:uFillTx/>
                <a:latin typeface="楷体" pitchFamily="49" charset="-122"/>
                <a:ea typeface="楷体" pitchFamily="49" charset="-122"/>
                <a:cs typeface="+mn-cs"/>
              </a:rPr>
              <a:t>)</a:t>
            </a: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a:t>
            </a:r>
            <a:r>
              <a:rPr kumimoji="0" lang="en-US" altLang="zh-CN" sz="2400" b="0" i="0" u="none" strike="noStrike" kern="1200" cap="none" spc="0" normalizeH="0" baseline="0" noProof="0" dirty="0" err="1">
                <a:ln>
                  <a:noFill/>
                </a:ln>
                <a:solidFill>
                  <a:srgbClr val="0033CC"/>
                </a:solidFill>
                <a:effectLst/>
                <a:uLnTx/>
                <a:uFillTx/>
                <a:latin typeface="楷体" pitchFamily="49" charset="-122"/>
                <a:ea typeface="楷体" pitchFamily="49" charset="-122"/>
                <a:cs typeface="+mn-cs"/>
              </a:rPr>
              <a:t>E.place</a:t>
            </a: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=E</a:t>
            </a:r>
            <a:r>
              <a:rPr kumimoji="0" lang="en-US" altLang="zh-CN" sz="2400" b="0" i="0" u="none" strike="noStrike" kern="1200" cap="none" spc="0" normalizeH="0" baseline="-25000" noProof="0" dirty="0">
                <a:ln>
                  <a:noFill/>
                </a:ln>
                <a:solidFill>
                  <a:srgbClr val="0033CC"/>
                </a:solidFill>
                <a:effectLst/>
                <a:uLnTx/>
                <a:uFillTx/>
                <a:latin typeface="楷体" pitchFamily="49" charset="-122"/>
                <a:ea typeface="楷体" pitchFamily="49" charset="-122"/>
                <a:cs typeface="+mn-cs"/>
              </a:rPr>
              <a:t>1</a:t>
            </a: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.place}</a:t>
            </a:r>
          </a:p>
          <a:p>
            <a:pPr marL="342900" marR="0" lvl="0" indent="-342900" algn="l" defTabSz="914400" rtl="0" eaLnBrk="1" fontAlgn="auto" latinLnBrk="0" hangingPunct="1">
              <a:lnSpc>
                <a:spcPct val="110000"/>
              </a:lnSpc>
              <a:spcBef>
                <a:spcPts val="600"/>
              </a:spcBef>
              <a:spcAft>
                <a:spcPts val="600"/>
              </a:spcAft>
              <a:buClr>
                <a:srgbClr val="0033CC"/>
              </a:buClr>
              <a:buSzPct val="50000"/>
              <a:buFont typeface="Wingdings" pitchFamily="2" charset="2"/>
              <a:buNone/>
              <a:tabLst/>
              <a:defRPr/>
            </a:pPr>
            <a:r>
              <a:rPr kumimoji="0" lang="en-US" altLang="zh-CN" sz="2400" b="0" i="0" u="none" strike="noStrike" kern="1200" cap="none" spc="0" normalizeH="0" baseline="0" noProof="0" dirty="0">
                <a:ln>
                  <a:noFill/>
                </a:ln>
                <a:solidFill>
                  <a:srgbClr val="C00000"/>
                </a:solidFill>
                <a:effectLst/>
                <a:uLnTx/>
                <a:uFillTx/>
                <a:latin typeface="楷体" pitchFamily="49" charset="-122"/>
                <a:ea typeface="楷体" pitchFamily="49" charset="-122"/>
                <a:cs typeface="+mn-cs"/>
              </a:rPr>
              <a:t>(4)E</a:t>
            </a:r>
            <a:r>
              <a:rPr kumimoji="0" lang="zh-CN" altLang="en-US" sz="2400" b="0" i="0" u="none" strike="noStrike" kern="1200" cap="none" spc="0" normalizeH="0" baseline="0" noProof="0" dirty="0">
                <a:ln>
                  <a:noFill/>
                </a:ln>
                <a:solidFill>
                  <a:srgbClr val="C00000"/>
                </a:solidFill>
                <a:effectLst/>
                <a:uLnTx/>
                <a:uFillTx/>
                <a:latin typeface="Comic Sans MS" pitchFamily="66" charset="0"/>
                <a:ea typeface="楷体" pitchFamily="49" charset="-122"/>
                <a:cs typeface="+mn-cs"/>
              </a:rPr>
              <a:t>→</a:t>
            </a:r>
            <a:r>
              <a:rPr kumimoji="0" lang="en-US" altLang="zh-CN" sz="2400" b="0" i="0" u="none" strike="noStrike" kern="1200" cap="none" spc="0" normalizeH="0" baseline="0" noProof="0" dirty="0">
                <a:ln>
                  <a:noFill/>
                </a:ln>
                <a:solidFill>
                  <a:srgbClr val="C00000"/>
                </a:solidFill>
                <a:effectLst/>
                <a:uLnTx/>
                <a:uFillTx/>
                <a:latin typeface="楷体" pitchFamily="49" charset="-122"/>
                <a:ea typeface="楷体" pitchFamily="49" charset="-122"/>
                <a:cs typeface="+mn-cs"/>
              </a:rPr>
              <a:t>L</a:t>
            </a:r>
          </a:p>
          <a:p>
            <a:pPr marL="342900" marR="0" lvl="0" indent="-342900" algn="l" defTabSz="914400" rtl="0" eaLnBrk="1" fontAlgn="auto" latinLnBrk="0" hangingPunct="1">
              <a:lnSpc>
                <a:spcPct val="110000"/>
              </a:lnSpc>
              <a:spcBef>
                <a:spcPts val="600"/>
              </a:spcBef>
              <a:spcAft>
                <a:spcPts val="0"/>
              </a:spcAft>
              <a:buClr>
                <a:srgbClr val="0033CC"/>
              </a:buClr>
              <a:buSzPct val="50000"/>
              <a:buFont typeface="Wingdings" pitchFamily="2" charset="2"/>
              <a:buNone/>
              <a:tabLst/>
              <a:defRPr/>
            </a:pP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{if(</a:t>
            </a:r>
            <a:r>
              <a:rPr kumimoji="0" lang="en-US" altLang="zh-CN" sz="2400" b="0" i="0" u="none" strike="noStrike" kern="1200" cap="none" spc="0" normalizeH="0" baseline="0" noProof="0" dirty="0" err="1">
                <a:ln>
                  <a:noFill/>
                </a:ln>
                <a:solidFill>
                  <a:srgbClr val="0033CC"/>
                </a:solidFill>
                <a:effectLst/>
                <a:uLnTx/>
                <a:uFillTx/>
                <a:latin typeface="楷体" pitchFamily="49" charset="-122"/>
                <a:ea typeface="楷体" pitchFamily="49" charset="-122"/>
                <a:cs typeface="+mn-cs"/>
              </a:rPr>
              <a:t>L.offset</a:t>
            </a: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==null) </a:t>
            </a:r>
            <a:r>
              <a:rPr kumimoji="0" lang="en-US" altLang="zh-CN" sz="2400" b="0" i="0" u="none" strike="noStrike" kern="1200" cap="none" spc="0" normalizeH="0" baseline="0" noProof="0" dirty="0" err="1">
                <a:ln>
                  <a:noFill/>
                </a:ln>
                <a:solidFill>
                  <a:srgbClr val="0033CC"/>
                </a:solidFill>
                <a:effectLst/>
                <a:uLnTx/>
                <a:uFillTx/>
                <a:latin typeface="楷体" pitchFamily="49" charset="-122"/>
                <a:ea typeface="楷体" pitchFamily="49" charset="-122"/>
                <a:cs typeface="+mn-cs"/>
              </a:rPr>
              <a:t>E.place</a:t>
            </a: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a:t>
            </a:r>
            <a:r>
              <a:rPr kumimoji="0" lang="en-US" altLang="zh-CN" sz="2400" b="0" i="0" u="none" strike="noStrike" kern="1200" cap="none" spc="0" normalizeH="0" baseline="0" noProof="0" dirty="0" err="1">
                <a:ln>
                  <a:noFill/>
                </a:ln>
                <a:solidFill>
                  <a:srgbClr val="0033CC"/>
                </a:solidFill>
                <a:effectLst/>
                <a:uLnTx/>
                <a:uFillTx/>
                <a:latin typeface="楷体" pitchFamily="49" charset="-122"/>
                <a:ea typeface="楷体" pitchFamily="49" charset="-122"/>
                <a:cs typeface="+mn-cs"/>
              </a:rPr>
              <a:t>L.place</a:t>
            </a: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a:t>
            </a:r>
          </a:p>
          <a:p>
            <a:pPr marL="342900" marR="0" lvl="0" indent="-342900" algn="l" defTabSz="914400" rtl="0" eaLnBrk="1" fontAlgn="auto" latinLnBrk="0" hangingPunct="1">
              <a:lnSpc>
                <a:spcPct val="110000"/>
              </a:lnSpc>
              <a:spcBef>
                <a:spcPts val="600"/>
              </a:spcBef>
              <a:spcAft>
                <a:spcPts val="0"/>
              </a:spcAft>
              <a:buClr>
                <a:srgbClr val="0033CC"/>
              </a:buClr>
              <a:buSzPct val="50000"/>
              <a:buFont typeface="Wingdings" pitchFamily="2" charset="2"/>
              <a:buNone/>
              <a:tabLst/>
              <a:defRPr/>
            </a:pP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 else{</a:t>
            </a:r>
            <a:r>
              <a:rPr kumimoji="0" lang="en-US" altLang="zh-CN" sz="2400" b="0" i="0" u="none" strike="noStrike" kern="1200" cap="none" spc="0" normalizeH="0" baseline="0" noProof="0" dirty="0" err="1">
                <a:ln>
                  <a:noFill/>
                </a:ln>
                <a:solidFill>
                  <a:srgbClr val="0033CC"/>
                </a:solidFill>
                <a:effectLst/>
                <a:uLnTx/>
                <a:uFillTx/>
                <a:latin typeface="楷体" pitchFamily="49" charset="-122"/>
                <a:ea typeface="楷体" pitchFamily="49" charset="-122"/>
                <a:cs typeface="+mn-cs"/>
              </a:rPr>
              <a:t>E.place</a:t>
            </a: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a:t>
            </a:r>
            <a:r>
              <a:rPr kumimoji="0" lang="en-US" altLang="zh-CN" sz="2400" b="0" i="0" u="none" strike="noStrike" kern="1200" cap="none" spc="0" normalizeH="0" baseline="0" noProof="0" dirty="0" err="1">
                <a:ln>
                  <a:noFill/>
                </a:ln>
                <a:solidFill>
                  <a:srgbClr val="0033CC"/>
                </a:solidFill>
                <a:effectLst/>
                <a:uLnTx/>
                <a:uFillTx/>
                <a:latin typeface="楷体" pitchFamily="49" charset="-122"/>
                <a:ea typeface="楷体" pitchFamily="49" charset="-122"/>
                <a:cs typeface="+mn-cs"/>
              </a:rPr>
              <a:t>newtemp</a:t>
            </a: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a:t>
            </a:r>
          </a:p>
          <a:p>
            <a:pPr marL="342900" marR="0" lvl="0" indent="-342900" algn="l" defTabSz="914400" rtl="0" eaLnBrk="1" fontAlgn="auto" latinLnBrk="0" hangingPunct="1">
              <a:lnSpc>
                <a:spcPct val="110000"/>
              </a:lnSpc>
              <a:spcBef>
                <a:spcPts val="600"/>
              </a:spcBef>
              <a:spcAft>
                <a:spcPts val="600"/>
              </a:spcAft>
              <a:buClr>
                <a:srgbClr val="0033CC"/>
              </a:buClr>
              <a:buSzPct val="50000"/>
              <a:buFont typeface="Wingdings" pitchFamily="2" charset="2"/>
              <a:buNone/>
              <a:tabLst/>
              <a:defRPr/>
            </a:pP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      </a:t>
            </a:r>
            <a:r>
              <a:rPr kumimoji="0" lang="en-US" altLang="zh-CN" sz="2400" b="0" i="0" u="none" strike="noStrike" kern="1200" cap="none" spc="0" normalizeH="0" baseline="0" noProof="0" dirty="0">
                <a:ln>
                  <a:noFill/>
                </a:ln>
                <a:effectLst/>
                <a:uLnTx/>
                <a:uFillTx/>
                <a:latin typeface="楷体" pitchFamily="49" charset="-122"/>
                <a:ea typeface="楷体" pitchFamily="49" charset="-122"/>
                <a:cs typeface="+mn-cs"/>
              </a:rPr>
              <a:t>emit(</a:t>
            </a:r>
            <a:r>
              <a:rPr kumimoji="0" lang="en-US" altLang="zh-CN" sz="2400" b="0" i="0" u="none" strike="noStrike" kern="1200" cap="none" spc="0" normalizeH="0" baseline="0" noProof="0" dirty="0" err="1">
                <a:ln>
                  <a:noFill/>
                </a:ln>
                <a:effectLst/>
                <a:uLnTx/>
                <a:uFillTx/>
                <a:latin typeface="楷体" pitchFamily="49" charset="-122"/>
                <a:ea typeface="楷体" pitchFamily="49" charset="-122"/>
                <a:cs typeface="+mn-cs"/>
              </a:rPr>
              <a:t>E.place</a:t>
            </a:r>
            <a:r>
              <a:rPr kumimoji="0" lang="en-US" altLang="zh-CN" sz="2400" b="0" i="0" u="none" strike="noStrike" kern="1200" cap="none" spc="0" normalizeH="0" baseline="0" noProof="0" dirty="0">
                <a:ln>
                  <a:noFill/>
                </a:ln>
                <a:effectLst/>
                <a:uLnTx/>
                <a:uFillTx/>
                <a:latin typeface="Comic Sans MS" pitchFamily="66" charset="0"/>
                <a:ea typeface="楷体" pitchFamily="49" charset="-122"/>
                <a:cs typeface="+mn-cs"/>
              </a:rPr>
              <a:t>’</a:t>
            </a:r>
            <a:r>
              <a:rPr kumimoji="0" lang="en-US" altLang="zh-CN" sz="2400" b="0" i="0" u="none" strike="noStrike" kern="1200" cap="none" spc="0" normalizeH="0" baseline="0" noProof="0" dirty="0">
                <a:ln>
                  <a:noFill/>
                </a:ln>
                <a:effectLst/>
                <a:uLnTx/>
                <a:uFillTx/>
                <a:latin typeface="楷体" pitchFamily="49" charset="-122"/>
                <a:ea typeface="楷体" pitchFamily="49" charset="-122"/>
                <a:cs typeface="+mn-cs"/>
              </a:rPr>
              <a:t>:=</a:t>
            </a:r>
            <a:r>
              <a:rPr kumimoji="0" lang="en-US" altLang="zh-CN" sz="2400" b="0" i="0" u="none" strike="noStrike" kern="1200" cap="none" spc="0" normalizeH="0" baseline="0" noProof="0" dirty="0">
                <a:ln>
                  <a:noFill/>
                </a:ln>
                <a:effectLst/>
                <a:uLnTx/>
                <a:uFillTx/>
                <a:latin typeface="Comic Sans MS" pitchFamily="66" charset="0"/>
                <a:ea typeface="楷体" pitchFamily="49" charset="-122"/>
                <a:cs typeface="+mn-cs"/>
              </a:rPr>
              <a:t>’</a:t>
            </a:r>
            <a:r>
              <a:rPr kumimoji="0" lang="en-US" altLang="zh-CN" sz="2400" b="0" i="0" u="none" strike="noStrike" kern="1200" cap="none" spc="0" normalizeH="0" baseline="0" noProof="0" dirty="0" err="1">
                <a:ln>
                  <a:noFill/>
                </a:ln>
                <a:effectLst/>
                <a:uLnTx/>
                <a:uFillTx/>
                <a:latin typeface="楷体" pitchFamily="49" charset="-122"/>
                <a:ea typeface="楷体" pitchFamily="49" charset="-122"/>
                <a:cs typeface="+mn-cs"/>
              </a:rPr>
              <a:t>L.place</a:t>
            </a:r>
            <a:r>
              <a:rPr kumimoji="0" lang="en-US" altLang="zh-CN" sz="2400" b="0" i="0" u="none" strike="noStrike" kern="1200" cap="none" spc="0" normalizeH="0" baseline="0" noProof="0" dirty="0">
                <a:ln>
                  <a:noFill/>
                </a:ln>
                <a:effectLst/>
                <a:uLnTx/>
                <a:uFillTx/>
                <a:latin typeface="Comic Sans MS" pitchFamily="66" charset="0"/>
                <a:ea typeface="楷体" pitchFamily="49" charset="-122"/>
                <a:cs typeface="+mn-cs"/>
              </a:rPr>
              <a:t>’</a:t>
            </a:r>
            <a:r>
              <a:rPr kumimoji="0" lang="en-US" altLang="zh-CN" sz="2400" b="0" i="0" u="none" strike="noStrike" kern="1200" cap="none" spc="0" normalizeH="0" baseline="0" noProof="0" dirty="0">
                <a:ln>
                  <a:noFill/>
                </a:ln>
                <a:effectLst/>
                <a:uLnTx/>
                <a:uFillTx/>
                <a:latin typeface="楷体" pitchFamily="49" charset="-122"/>
                <a:ea typeface="楷体" pitchFamily="49" charset="-122"/>
                <a:cs typeface="+mn-cs"/>
              </a:rPr>
              <a:t>[</a:t>
            </a:r>
            <a:r>
              <a:rPr kumimoji="0" lang="en-US" altLang="zh-CN" sz="2400" b="0" i="0" u="none" strike="noStrike" kern="1200" cap="none" spc="0" normalizeH="0" baseline="0" noProof="0" dirty="0">
                <a:ln>
                  <a:noFill/>
                </a:ln>
                <a:effectLst/>
                <a:uLnTx/>
                <a:uFillTx/>
                <a:latin typeface="Comic Sans MS" pitchFamily="66" charset="0"/>
                <a:ea typeface="楷体" pitchFamily="49" charset="-122"/>
                <a:cs typeface="+mn-cs"/>
              </a:rPr>
              <a:t>’</a:t>
            </a:r>
            <a:r>
              <a:rPr kumimoji="0" lang="en-US" altLang="zh-CN" sz="2400" b="0" i="0" u="none" strike="noStrike" kern="1200" cap="none" spc="0" normalizeH="0" baseline="0" noProof="0" dirty="0" err="1">
                <a:ln>
                  <a:noFill/>
                </a:ln>
                <a:effectLst/>
                <a:uLnTx/>
                <a:uFillTx/>
                <a:latin typeface="楷体" pitchFamily="49" charset="-122"/>
                <a:ea typeface="楷体" pitchFamily="49" charset="-122"/>
                <a:cs typeface="+mn-cs"/>
              </a:rPr>
              <a:t>L.offset</a:t>
            </a:r>
            <a:r>
              <a:rPr kumimoji="0" lang="en-US" altLang="zh-CN" sz="2400" b="0" i="0" u="none" strike="noStrike" kern="1200" cap="none" spc="0" normalizeH="0" baseline="0" noProof="0" dirty="0">
                <a:ln>
                  <a:noFill/>
                </a:ln>
                <a:effectLst/>
                <a:uLnTx/>
                <a:uFillTx/>
                <a:latin typeface="Comic Sans MS" pitchFamily="66" charset="0"/>
                <a:ea typeface="楷体" pitchFamily="49" charset="-122"/>
                <a:cs typeface="+mn-cs"/>
              </a:rPr>
              <a:t>’</a:t>
            </a:r>
            <a:r>
              <a:rPr kumimoji="0" lang="en-US" altLang="zh-CN" sz="2400" b="0" i="0" u="none" strike="noStrike" kern="1200" cap="none" spc="0" normalizeH="0" baseline="0" noProof="0" dirty="0">
                <a:ln>
                  <a:noFill/>
                </a:ln>
                <a:effectLst/>
                <a:uLnTx/>
                <a:uFillTx/>
                <a:latin typeface="楷体" pitchFamily="49" charset="-122"/>
                <a:ea typeface="楷体" pitchFamily="49" charset="-122"/>
                <a:cs typeface="+mn-cs"/>
              </a:rPr>
              <a:t>]</a:t>
            </a:r>
            <a:r>
              <a:rPr kumimoji="0" lang="en-US" altLang="zh-CN" sz="2400" b="0" i="0" u="none" strike="noStrike" kern="1200" cap="none" spc="0" normalizeH="0" baseline="0" noProof="0" dirty="0">
                <a:ln>
                  <a:noFill/>
                </a:ln>
                <a:effectLst/>
                <a:uLnTx/>
                <a:uFillTx/>
                <a:latin typeface="Comic Sans MS" pitchFamily="66" charset="0"/>
                <a:ea typeface="楷体" pitchFamily="49" charset="-122"/>
                <a:cs typeface="+mn-cs"/>
              </a:rPr>
              <a:t>’</a:t>
            </a:r>
            <a:r>
              <a:rPr kumimoji="0" lang="en-US" altLang="zh-CN" sz="2400" b="0" i="0" u="none" strike="noStrike" kern="1200" cap="none" spc="0" normalizeH="0" baseline="0" noProof="0" dirty="0">
                <a:ln>
                  <a:noFill/>
                </a:ln>
                <a:effectLst/>
                <a:uLnTx/>
                <a:uFillTx/>
                <a:latin typeface="楷体" pitchFamily="49" charset="-122"/>
                <a:ea typeface="楷体" pitchFamily="49" charset="-122"/>
                <a:cs typeface="+mn-cs"/>
              </a:rPr>
              <a:t>)</a:t>
            </a: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a:t>
            </a:r>
            <a:endParaRPr kumimoji="0" lang="zh-CN" altLang="en-US"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endParaRPr>
          </a:p>
        </p:txBody>
      </p:sp>
    </p:spTree>
    <p:extLst>
      <p:ext uri="{BB962C8B-B14F-4D97-AF65-F5344CB8AC3E}">
        <p14:creationId xmlns:p14="http://schemas.microsoft.com/office/powerpoint/2010/main" val="33417595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640"/>
            <a:ext cx="8229600" cy="778098"/>
          </a:xfrm>
        </p:spPr>
        <p:txBody>
          <a:bodyPr/>
          <a:lstStyle/>
          <a:p>
            <a:r>
              <a:rPr lang="zh-CN" altLang="en-US">
                <a:solidFill>
                  <a:srgbClr val="FF0000"/>
                </a:solidFill>
              </a:rPr>
              <a:t>作业</a:t>
            </a:r>
            <a:r>
              <a:rPr lang="en-US" altLang="zh-CN">
                <a:solidFill>
                  <a:srgbClr val="FF0000"/>
                </a:solidFill>
              </a:rPr>
              <a:t>1</a:t>
            </a:r>
            <a:endParaRPr lang="zh-CN" altLang="en-US" dirty="0">
              <a:solidFill>
                <a:srgbClr val="FF0000"/>
              </a:solidFill>
            </a:endParaRPr>
          </a:p>
        </p:txBody>
      </p:sp>
      <p:sp>
        <p:nvSpPr>
          <p:cNvPr id="3" name="内容占位符 2"/>
          <p:cNvSpPr>
            <a:spLocks noGrp="1"/>
          </p:cNvSpPr>
          <p:nvPr>
            <p:ph idx="1"/>
          </p:nvPr>
        </p:nvSpPr>
        <p:spPr>
          <a:xfrm>
            <a:off x="457200" y="1196753"/>
            <a:ext cx="8229600" cy="3024336"/>
          </a:xfrm>
        </p:spPr>
        <p:txBody>
          <a:bodyPr/>
          <a:lstStyle/>
          <a:p>
            <a:pPr>
              <a:lnSpc>
                <a:spcPct val="110000"/>
              </a:lnSpc>
            </a:pPr>
            <a:r>
              <a:rPr lang="zh-CN" altLang="en-US" dirty="0"/>
              <a:t>设</a:t>
            </a:r>
            <a:r>
              <a:rPr lang="en-US" altLang="zh-CN" dirty="0"/>
              <a:t>A</a:t>
            </a:r>
            <a:r>
              <a:rPr lang="zh-CN" altLang="en-US" dirty="0"/>
              <a:t>为一维数组，下标起始标号为</a:t>
            </a:r>
            <a:r>
              <a:rPr lang="en-US" altLang="zh-CN" dirty="0"/>
              <a:t>1</a:t>
            </a:r>
            <a:r>
              <a:rPr lang="zh-CN" altLang="en-US" dirty="0"/>
              <a:t>，字宽为</a:t>
            </a:r>
            <a:r>
              <a:rPr lang="en-US" altLang="zh-CN" dirty="0"/>
              <a:t>w=6</a:t>
            </a:r>
            <a:r>
              <a:rPr lang="zh-CN" altLang="en-US" dirty="0"/>
              <a:t>，对赋值语句</a:t>
            </a:r>
            <a:r>
              <a:rPr lang="en-US" altLang="zh-CN" dirty="0"/>
              <a:t>a:=A[b]</a:t>
            </a:r>
            <a:r>
              <a:rPr lang="zh-CN" altLang="en-US" dirty="0"/>
              <a:t>，</a:t>
            </a:r>
            <a:endParaRPr lang="en-US" altLang="zh-CN" dirty="0"/>
          </a:p>
          <a:p>
            <a:pPr marL="533400" indent="-365125">
              <a:lnSpc>
                <a:spcPct val="110000"/>
              </a:lnSpc>
              <a:buSzPct val="100000"/>
              <a:buFont typeface="+mj-lt"/>
              <a:buAutoNum type="arabicPeriod"/>
            </a:pPr>
            <a:r>
              <a:rPr lang="zh-CN" altLang="en-US" dirty="0"/>
              <a:t>请按照教科书第</a:t>
            </a:r>
            <a:r>
              <a:rPr lang="en-US" altLang="zh-CN" dirty="0"/>
              <a:t>182</a:t>
            </a:r>
            <a:r>
              <a:rPr lang="zh-CN" altLang="en-US" dirty="0"/>
              <a:t>页的翻译模式生成三地址语句序列；</a:t>
            </a:r>
            <a:endParaRPr lang="en-US" altLang="zh-CN" dirty="0"/>
          </a:p>
          <a:p>
            <a:pPr marL="533400" indent="-365125">
              <a:lnSpc>
                <a:spcPct val="110000"/>
              </a:lnSpc>
              <a:buSzPct val="100000"/>
              <a:buFont typeface="+mj-lt"/>
              <a:buAutoNum type="arabicPeriod"/>
            </a:pPr>
            <a:r>
              <a:rPr lang="zh-CN" altLang="en-US" dirty="0"/>
              <a:t>画出该过程的注释分析树。</a:t>
            </a:r>
          </a:p>
        </p:txBody>
      </p:sp>
      <p:sp>
        <p:nvSpPr>
          <p:cNvPr id="4" name="灯片编号占位符 3"/>
          <p:cNvSpPr>
            <a:spLocks noGrp="1"/>
          </p:cNvSpPr>
          <p:nvPr>
            <p:ph type="sldNum" sz="quarter" idx="12"/>
          </p:nvPr>
        </p:nvSpPr>
        <p:spPr/>
        <p:txBody>
          <a:bodyPr/>
          <a:lstStyle/>
          <a:p>
            <a:fld id="{2A6D858B-1E97-4F06-B8D0-6BAC990F4689}" type="slidenum">
              <a:rPr lang="zh-CN" altLang="en-US" smtClean="0">
                <a:solidFill>
                  <a:prstClr val="black">
                    <a:tint val="75000"/>
                  </a:prstClr>
                </a:solidFill>
              </a:rPr>
              <a:pPr/>
              <a:t>41</a:t>
            </a:fld>
            <a:endParaRPr lang="zh-CN" altLang="en-US">
              <a:solidFill>
                <a:prstClr val="black">
                  <a:tint val="75000"/>
                </a:prstClr>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94122"/>
          </a:xfrm>
        </p:spPr>
        <p:txBody>
          <a:bodyPr/>
          <a:lstStyle/>
          <a:p>
            <a:r>
              <a:rPr lang="zh-CN" altLang="en-US">
                <a:solidFill>
                  <a:srgbClr val="FF0000"/>
                </a:solidFill>
              </a:rPr>
              <a:t>作业</a:t>
            </a:r>
            <a:r>
              <a:rPr lang="en-US" altLang="zh-CN">
                <a:solidFill>
                  <a:srgbClr val="FF0000"/>
                </a:solidFill>
              </a:rPr>
              <a:t>2</a:t>
            </a:r>
            <a:endParaRPr lang="zh-CN" altLang="en-US" dirty="0">
              <a:solidFill>
                <a:srgbClr val="FF0000"/>
              </a:solidFill>
            </a:endParaRPr>
          </a:p>
        </p:txBody>
      </p:sp>
      <p:sp>
        <p:nvSpPr>
          <p:cNvPr id="3" name="内容占位符 2"/>
          <p:cNvSpPr>
            <a:spLocks noGrp="1"/>
          </p:cNvSpPr>
          <p:nvPr>
            <p:ph idx="1"/>
          </p:nvPr>
        </p:nvSpPr>
        <p:spPr>
          <a:xfrm>
            <a:off x="457200" y="1600201"/>
            <a:ext cx="8229600" cy="2404864"/>
          </a:xfrm>
        </p:spPr>
        <p:txBody>
          <a:bodyPr/>
          <a:lstStyle/>
          <a:p>
            <a:pPr>
              <a:lnSpc>
                <a:spcPct val="110000"/>
              </a:lnSpc>
            </a:pPr>
            <a:r>
              <a:rPr lang="zh-CN" altLang="en-US" dirty="0"/>
              <a:t>设</a:t>
            </a:r>
            <a:r>
              <a:rPr lang="en-US" altLang="zh-CN"/>
              <a:t>A[</a:t>
            </a:r>
            <a:r>
              <a:rPr lang="en-US" altLang="zh-CN" dirty="0"/>
              <a:t>i</a:t>
            </a:r>
            <a:r>
              <a:rPr lang="en-US" altLang="zh-CN"/>
              <a:t>,</a:t>
            </a:r>
            <a:r>
              <a:rPr lang="en-US" altLang="zh-CN" dirty="0" err="1"/>
              <a:t>j</a:t>
            </a:r>
            <a:r>
              <a:rPr lang="en-US" altLang="zh-CN" dirty="0"/>
              <a:t>]</a:t>
            </a:r>
            <a:r>
              <a:rPr lang="zh-CN" altLang="en-US" dirty="0"/>
              <a:t>为</a:t>
            </a:r>
            <a:r>
              <a:rPr lang="en-US" altLang="zh-CN" dirty="0"/>
              <a:t>5×6</a:t>
            </a:r>
            <a:r>
              <a:rPr lang="zh-CN" altLang="en-US" dirty="0"/>
              <a:t>的二维数组，下标起始标号为</a:t>
            </a:r>
            <a:r>
              <a:rPr lang="en-US" altLang="zh-CN" dirty="0" err="1"/>
              <a:t>i</a:t>
            </a:r>
            <a:r>
              <a:rPr lang="en-US" altLang="zh-CN" dirty="0"/>
              <a:t>=1,j=3</a:t>
            </a:r>
            <a:r>
              <a:rPr lang="zh-CN" altLang="en-US" dirty="0"/>
              <a:t>，字宽为</a:t>
            </a:r>
            <a:r>
              <a:rPr lang="en-US" altLang="zh-CN" dirty="0"/>
              <a:t>w=8</a:t>
            </a:r>
            <a:r>
              <a:rPr lang="zh-CN" altLang="en-US" dirty="0"/>
              <a:t>，对赋值语句</a:t>
            </a:r>
            <a:r>
              <a:rPr lang="en-US" altLang="zh-CN" dirty="0"/>
              <a:t>y:=A[</a:t>
            </a:r>
            <a:r>
              <a:rPr lang="en-US" altLang="zh-CN" dirty="0" err="1"/>
              <a:t>i,j</a:t>
            </a:r>
            <a:r>
              <a:rPr lang="en-US" altLang="zh-CN" dirty="0"/>
              <a:t>]</a:t>
            </a:r>
            <a:r>
              <a:rPr lang="zh-CN" altLang="en-US" dirty="0"/>
              <a:t>，请按照教科书第</a:t>
            </a:r>
            <a:r>
              <a:rPr lang="en-US" altLang="zh-CN" dirty="0"/>
              <a:t>182</a:t>
            </a:r>
            <a:r>
              <a:rPr lang="zh-CN" altLang="en-US" dirty="0"/>
              <a:t>页的翻译模式生成该语句的三地址语句序列。</a:t>
            </a:r>
          </a:p>
          <a:p>
            <a:pPr>
              <a:lnSpc>
                <a:spcPct val="110000"/>
              </a:lnSpc>
            </a:pPr>
            <a:endParaRPr lang="zh-CN" altLang="en-US" dirty="0"/>
          </a:p>
        </p:txBody>
      </p:sp>
      <p:sp>
        <p:nvSpPr>
          <p:cNvPr id="4" name="灯片编号占位符 3"/>
          <p:cNvSpPr>
            <a:spLocks noGrp="1"/>
          </p:cNvSpPr>
          <p:nvPr>
            <p:ph type="sldNum" sz="quarter" idx="12"/>
          </p:nvPr>
        </p:nvSpPr>
        <p:spPr/>
        <p:txBody>
          <a:bodyPr/>
          <a:lstStyle/>
          <a:p>
            <a:fld id="{2A6D858B-1E97-4F06-B8D0-6BAC990F4689}" type="slidenum">
              <a:rPr lang="zh-CN" altLang="en-US" smtClean="0">
                <a:solidFill>
                  <a:prstClr val="black">
                    <a:tint val="75000"/>
                  </a:prstClr>
                </a:solidFill>
              </a:rPr>
              <a:pPr/>
              <a:t>42</a:t>
            </a:fld>
            <a:endParaRPr lang="zh-CN" altLang="en-US">
              <a:solidFill>
                <a:prstClr val="black">
                  <a:tint val="75000"/>
                </a:prstClr>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04112"/>
          </a:xfrm>
        </p:spPr>
        <p:txBody>
          <a:bodyPr/>
          <a:lstStyle/>
          <a:p>
            <a:r>
              <a:rPr lang="zh-CN" altLang="en-US">
                <a:solidFill>
                  <a:srgbClr val="FF0000"/>
                </a:solidFill>
              </a:rPr>
              <a:t>作业</a:t>
            </a:r>
            <a:r>
              <a:rPr lang="en-US" altLang="zh-CN">
                <a:solidFill>
                  <a:srgbClr val="FF0000"/>
                </a:solidFill>
              </a:rPr>
              <a:t>3</a:t>
            </a:r>
            <a:endParaRPr lang="zh-CN" altLang="en-US" dirty="0">
              <a:solidFill>
                <a:srgbClr val="FF0000"/>
              </a:solidFill>
            </a:endParaRPr>
          </a:p>
        </p:txBody>
      </p:sp>
      <p:sp>
        <p:nvSpPr>
          <p:cNvPr id="3" name="内容占位符 2"/>
          <p:cNvSpPr>
            <a:spLocks noGrp="1"/>
          </p:cNvSpPr>
          <p:nvPr>
            <p:ph idx="1"/>
          </p:nvPr>
        </p:nvSpPr>
        <p:spPr>
          <a:xfrm>
            <a:off x="457200" y="1313765"/>
            <a:ext cx="8229600" cy="2880320"/>
          </a:xfrm>
        </p:spPr>
        <p:txBody>
          <a:bodyPr/>
          <a:lstStyle/>
          <a:p>
            <a:pPr>
              <a:lnSpc>
                <a:spcPct val="110000"/>
              </a:lnSpc>
            </a:pPr>
            <a:r>
              <a:rPr lang="zh-CN" altLang="en-US" dirty="0"/>
              <a:t>使用</a:t>
            </a:r>
            <a:r>
              <a:rPr lang="zh-CN" altLang="en-US" dirty="0">
                <a:solidFill>
                  <a:schemeClr val="tx1"/>
                </a:solidFill>
              </a:rPr>
              <a:t>教科书第</a:t>
            </a:r>
            <a:r>
              <a:rPr lang="en-US" altLang="zh-CN" dirty="0">
                <a:solidFill>
                  <a:schemeClr val="tx1"/>
                </a:solidFill>
              </a:rPr>
              <a:t>182</a:t>
            </a:r>
            <a:r>
              <a:rPr lang="zh-CN" altLang="en-US" dirty="0">
                <a:solidFill>
                  <a:schemeClr val="tx1"/>
                </a:solidFill>
              </a:rPr>
              <a:t>页</a:t>
            </a:r>
            <a:r>
              <a:rPr lang="en-US" altLang="zh-CN" dirty="0">
                <a:solidFill>
                  <a:schemeClr val="tx1"/>
                </a:solidFill>
              </a:rPr>
              <a:t>(page.182)</a:t>
            </a:r>
            <a:r>
              <a:rPr lang="zh-CN" altLang="en-US" dirty="0"/>
              <a:t>的翻译模式来翻译赋值语句“</a:t>
            </a:r>
            <a:r>
              <a:rPr lang="en-US" altLang="zh-CN" dirty="0"/>
              <a:t>x:=a[</a:t>
            </a:r>
            <a:r>
              <a:rPr lang="en-US" altLang="zh-CN" dirty="0" err="1"/>
              <a:t>i,j</a:t>
            </a:r>
            <a:r>
              <a:rPr lang="en-US" altLang="zh-CN" dirty="0"/>
              <a:t>]+b[</a:t>
            </a:r>
            <a:r>
              <a:rPr lang="en-US" altLang="zh-CN" dirty="0" err="1"/>
              <a:t>i</a:t>
            </a:r>
            <a:r>
              <a:rPr lang="en-US" altLang="zh-CN" dirty="0"/>
              <a:t>]</a:t>
            </a:r>
            <a:r>
              <a:rPr lang="zh-CN" altLang="en-US" dirty="0"/>
              <a:t>”，</a:t>
            </a:r>
            <a:r>
              <a:rPr lang="en-US" altLang="zh-CN" dirty="0"/>
              <a:t>a</a:t>
            </a:r>
            <a:r>
              <a:rPr lang="zh-CN" altLang="en-US" dirty="0"/>
              <a:t>数组为</a:t>
            </a:r>
            <a:r>
              <a:rPr lang="en-US" altLang="zh-CN" dirty="0"/>
              <a:t>7×8</a:t>
            </a:r>
            <a:r>
              <a:rPr lang="zh-CN" altLang="en-US" dirty="0"/>
              <a:t>的整型数数组，</a:t>
            </a:r>
            <a:r>
              <a:rPr lang="en-US" altLang="zh-CN" dirty="0"/>
              <a:t>b</a:t>
            </a:r>
            <a:r>
              <a:rPr lang="zh-CN" altLang="en-US" dirty="0"/>
              <a:t>数组为一维数组，字宽为</a:t>
            </a:r>
            <a:r>
              <a:rPr lang="en-US" altLang="zh-CN" dirty="0"/>
              <a:t>4</a:t>
            </a:r>
            <a:r>
              <a:rPr lang="zh-CN" altLang="en-US" dirty="0"/>
              <a:t>；</a:t>
            </a:r>
            <a:endParaRPr lang="en-US" altLang="zh-CN" dirty="0"/>
          </a:p>
          <a:p>
            <a:pPr marL="536575" indent="-363538">
              <a:lnSpc>
                <a:spcPct val="110000"/>
              </a:lnSpc>
              <a:buSzPct val="100000"/>
              <a:buFont typeface="+mj-lt"/>
              <a:buAutoNum type="arabicPeriod"/>
            </a:pPr>
            <a:r>
              <a:rPr lang="zh-CN" altLang="en-US" dirty="0"/>
              <a:t>请给出注释分析树；</a:t>
            </a:r>
            <a:endParaRPr lang="en-US" altLang="zh-CN" dirty="0"/>
          </a:p>
          <a:p>
            <a:pPr marL="536575" indent="-363538">
              <a:lnSpc>
                <a:spcPct val="110000"/>
              </a:lnSpc>
              <a:buSzPct val="100000"/>
              <a:buFont typeface="+mj-lt"/>
              <a:buAutoNum type="arabicPeriod"/>
            </a:pPr>
            <a:r>
              <a:rPr lang="zh-CN" altLang="en-US" dirty="0"/>
              <a:t>请给出编译后的四元式序列。</a:t>
            </a:r>
          </a:p>
          <a:p>
            <a:pPr>
              <a:lnSpc>
                <a:spcPct val="110000"/>
              </a:lnSpc>
            </a:pPr>
            <a:endParaRPr lang="zh-CN" altLang="en-US" dirty="0"/>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43</a:t>
            </a:fld>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492896"/>
            <a:ext cx="8229600" cy="1143000"/>
          </a:xfrm>
        </p:spPr>
        <p:txBody>
          <a:bodyPr>
            <a:normAutofit/>
          </a:bodyPr>
          <a:lstStyle/>
          <a:p>
            <a:pPr algn="ctr"/>
            <a:r>
              <a:rPr lang="en-US" altLang="zh-CN" sz="4000" dirty="0">
                <a:solidFill>
                  <a:srgbClr val="0000FF"/>
                </a:solidFill>
                <a:latin typeface="华文行楷" pitchFamily="2" charset="-122"/>
                <a:ea typeface="华文行楷" pitchFamily="2" charset="-122"/>
              </a:rPr>
              <a:t>7.4</a:t>
            </a:r>
            <a:r>
              <a:rPr lang="zh-CN" altLang="en-US" sz="4000" dirty="0">
                <a:solidFill>
                  <a:srgbClr val="0000FF"/>
                </a:solidFill>
                <a:latin typeface="华文行楷" pitchFamily="2" charset="-122"/>
                <a:ea typeface="华文行楷" pitchFamily="2" charset="-122"/>
              </a:rPr>
              <a:t>、布尔表达式的翻译</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706090"/>
          </a:xfrm>
        </p:spPr>
        <p:txBody>
          <a:bodyPr/>
          <a:lstStyle/>
          <a:p>
            <a:r>
              <a:rPr lang="en-US" altLang="zh-CN" dirty="0"/>
              <a:t>7.4.1</a:t>
            </a:r>
            <a:r>
              <a:rPr lang="zh-CN" altLang="en-US" dirty="0"/>
              <a:t>、数值表示法的翻译</a:t>
            </a:r>
          </a:p>
        </p:txBody>
      </p:sp>
      <p:sp>
        <p:nvSpPr>
          <p:cNvPr id="3" name="内容占位符 2"/>
          <p:cNvSpPr>
            <a:spLocks noGrp="1"/>
          </p:cNvSpPr>
          <p:nvPr>
            <p:ph idx="1"/>
          </p:nvPr>
        </p:nvSpPr>
        <p:spPr>
          <a:xfrm>
            <a:off x="457200" y="908720"/>
            <a:ext cx="8229600" cy="5535615"/>
          </a:xfrm>
        </p:spPr>
        <p:txBody>
          <a:bodyPr>
            <a:noAutofit/>
          </a:bodyPr>
          <a:lstStyle/>
          <a:p>
            <a:pPr>
              <a:lnSpc>
                <a:spcPct val="110000"/>
              </a:lnSpc>
            </a:pPr>
            <a:r>
              <a:rPr lang="zh-CN" altLang="en-US" sz="2400" dirty="0"/>
              <a:t>用</a:t>
            </a:r>
            <a:r>
              <a:rPr lang="en-US" altLang="zh-CN" sz="2400" dirty="0"/>
              <a:t>1</a:t>
            </a:r>
            <a:r>
              <a:rPr lang="zh-CN" altLang="en-US" sz="2400" dirty="0"/>
              <a:t>表示真、</a:t>
            </a:r>
            <a:r>
              <a:rPr lang="en-US" altLang="zh-CN" sz="2400" dirty="0"/>
              <a:t>0</a:t>
            </a:r>
            <a:r>
              <a:rPr lang="zh-CN" altLang="en-US" sz="2400" dirty="0"/>
              <a:t>表示假，布尔表达式将被整个计算出来；</a:t>
            </a:r>
            <a:endParaRPr lang="en-US" altLang="zh-CN" sz="2400" dirty="0"/>
          </a:p>
          <a:p>
            <a:pPr>
              <a:lnSpc>
                <a:spcPct val="110000"/>
              </a:lnSpc>
            </a:pPr>
            <a:r>
              <a:rPr lang="zh-CN" altLang="en-US" sz="2400" dirty="0">
                <a:solidFill>
                  <a:srgbClr val="FA5054"/>
                </a:solidFill>
              </a:rPr>
              <a:t>例如</a:t>
            </a:r>
            <a:r>
              <a:rPr lang="zh-CN" altLang="en-US" sz="2400" dirty="0"/>
              <a:t>：</a:t>
            </a:r>
            <a:r>
              <a:rPr lang="en-US" altLang="zh-CN" sz="2400" dirty="0"/>
              <a:t>a</a:t>
            </a:r>
            <a:r>
              <a:rPr lang="zh-CN" altLang="en-US" sz="2400" dirty="0">
                <a:latin typeface="宋体" pitchFamily="2" charset="-122"/>
                <a:sym typeface="Symbol" pitchFamily="18" charset="2"/>
              </a:rPr>
              <a:t>＜</a:t>
            </a:r>
            <a:r>
              <a:rPr lang="en-US" altLang="zh-CN" sz="2400" dirty="0"/>
              <a:t>b</a:t>
            </a:r>
            <a:r>
              <a:rPr lang="zh-CN" altLang="en-US" sz="2400" dirty="0"/>
              <a:t>等同于语句</a:t>
            </a:r>
            <a:r>
              <a:rPr lang="en-US" altLang="zh-CN" sz="2400" dirty="0"/>
              <a:t>if a</a:t>
            </a:r>
            <a:r>
              <a:rPr lang="zh-CN" altLang="en-US" sz="2400" dirty="0">
                <a:latin typeface="宋体" pitchFamily="2" charset="-122"/>
                <a:sym typeface="Symbol" pitchFamily="18" charset="2"/>
              </a:rPr>
              <a:t>＜</a:t>
            </a:r>
            <a:r>
              <a:rPr lang="en-US" altLang="zh-CN" sz="2400" dirty="0"/>
              <a:t>b then 1 else 0</a:t>
            </a:r>
            <a:r>
              <a:rPr lang="zh-CN" altLang="en-US" sz="2400" dirty="0"/>
              <a:t>，翻译成下列三地址语句序列：</a:t>
            </a:r>
            <a:endParaRPr lang="en-US" altLang="zh-CN" sz="2400" dirty="0"/>
          </a:p>
          <a:p>
            <a:pPr marL="895350" lvl="1">
              <a:lnSpc>
                <a:spcPct val="110000"/>
              </a:lnSpc>
              <a:spcAft>
                <a:spcPts val="0"/>
              </a:spcAft>
              <a:buNone/>
            </a:pPr>
            <a:r>
              <a:rPr lang="en-US" altLang="zh-CN" sz="2200" dirty="0"/>
              <a:t>100:if a</a:t>
            </a:r>
            <a:r>
              <a:rPr lang="zh-CN" altLang="en-US" sz="2000" dirty="0">
                <a:latin typeface="宋体" pitchFamily="2" charset="-122"/>
                <a:sym typeface="Symbol" pitchFamily="18" charset="2"/>
              </a:rPr>
              <a:t>＜</a:t>
            </a:r>
            <a:r>
              <a:rPr lang="en-US" altLang="zh-CN" sz="2200" dirty="0"/>
              <a:t>b </a:t>
            </a:r>
            <a:r>
              <a:rPr lang="en-US" altLang="zh-CN" sz="2200" dirty="0" err="1"/>
              <a:t>goto</a:t>
            </a:r>
            <a:r>
              <a:rPr lang="en-US" altLang="zh-CN" sz="2200" dirty="0"/>
              <a:t> 103</a:t>
            </a:r>
          </a:p>
          <a:p>
            <a:pPr marL="895350" lvl="1">
              <a:lnSpc>
                <a:spcPct val="110000"/>
              </a:lnSpc>
              <a:spcAft>
                <a:spcPts val="0"/>
              </a:spcAft>
              <a:buNone/>
            </a:pPr>
            <a:r>
              <a:rPr lang="en-US" altLang="zh-CN" sz="2200" dirty="0"/>
              <a:t>101:T:=0</a:t>
            </a:r>
          </a:p>
          <a:p>
            <a:pPr marL="895350" lvl="1">
              <a:lnSpc>
                <a:spcPct val="110000"/>
              </a:lnSpc>
              <a:spcAft>
                <a:spcPts val="0"/>
              </a:spcAft>
              <a:buNone/>
            </a:pPr>
            <a:r>
              <a:rPr lang="en-US" altLang="zh-CN" sz="2200" dirty="0"/>
              <a:t>102:goto 104</a:t>
            </a:r>
          </a:p>
          <a:p>
            <a:pPr marL="895350" lvl="1">
              <a:lnSpc>
                <a:spcPct val="110000"/>
              </a:lnSpc>
              <a:spcAft>
                <a:spcPts val="0"/>
              </a:spcAft>
              <a:buNone/>
            </a:pPr>
            <a:r>
              <a:rPr lang="en-US" altLang="zh-CN" sz="2200" dirty="0"/>
              <a:t>103:T:=1</a:t>
            </a:r>
          </a:p>
          <a:p>
            <a:pPr marL="895350" lvl="1">
              <a:lnSpc>
                <a:spcPct val="110000"/>
              </a:lnSpc>
              <a:buNone/>
            </a:pPr>
            <a:r>
              <a:rPr lang="en-US" altLang="zh-CN" sz="2200" dirty="0"/>
              <a:t>104:</a:t>
            </a:r>
          </a:p>
          <a:p>
            <a:pPr>
              <a:lnSpc>
                <a:spcPct val="110000"/>
              </a:lnSpc>
            </a:pPr>
            <a:r>
              <a:rPr lang="zh-CN" altLang="en-US" sz="2400" dirty="0"/>
              <a:t>翻译模式列在下页：如果</a:t>
            </a:r>
            <a:r>
              <a:rPr lang="en-US" altLang="zh-CN" sz="2400" dirty="0"/>
              <a:t>emit</a:t>
            </a:r>
            <a:r>
              <a:rPr lang="zh-CN" altLang="en-US" sz="2400" dirty="0"/>
              <a:t>将三地址代码送到输出文件中，</a:t>
            </a:r>
            <a:r>
              <a:rPr lang="en-US" altLang="zh-CN" sz="2400" dirty="0" err="1"/>
              <a:t>nextstat</a:t>
            </a:r>
            <a:r>
              <a:rPr lang="zh-CN" altLang="en-US" sz="2400" dirty="0"/>
              <a:t>给出输出序列中下一条三地址语句的地址索引，</a:t>
            </a:r>
            <a:r>
              <a:rPr lang="zh-CN" altLang="en-US" sz="2400" u="sng" dirty="0"/>
              <a:t>每产生一条三地址语句</a:t>
            </a:r>
            <a:r>
              <a:rPr lang="zh-CN" altLang="en-US" sz="2400" u="sng" dirty="0">
                <a:solidFill>
                  <a:srgbClr val="FF0000"/>
                </a:solidFill>
              </a:rPr>
              <a:t>后</a:t>
            </a:r>
            <a:r>
              <a:rPr lang="zh-CN" altLang="en-US" sz="2400" u="sng" dirty="0"/>
              <a:t>，过程</a:t>
            </a:r>
            <a:r>
              <a:rPr lang="en-US" altLang="zh-CN" sz="2400" u="sng" dirty="0"/>
              <a:t>emit</a:t>
            </a:r>
            <a:r>
              <a:rPr lang="zh-CN" altLang="en-US" sz="2400" u="sng" dirty="0"/>
              <a:t>就</a:t>
            </a:r>
            <a:r>
              <a:rPr lang="zh-CN" altLang="en-US" sz="2400" u="sng" dirty="0">
                <a:solidFill>
                  <a:srgbClr val="FF0000"/>
                </a:solidFill>
              </a:rPr>
              <a:t>把</a:t>
            </a:r>
            <a:r>
              <a:rPr lang="en-US" altLang="zh-CN" sz="2400" u="sng" dirty="0" err="1">
                <a:solidFill>
                  <a:srgbClr val="FF0000"/>
                </a:solidFill>
              </a:rPr>
              <a:t>nextstat</a:t>
            </a:r>
            <a:r>
              <a:rPr lang="zh-CN" altLang="en-US" sz="2400" u="sng" dirty="0">
                <a:solidFill>
                  <a:srgbClr val="FF0000"/>
                </a:solidFill>
              </a:rPr>
              <a:t>加</a:t>
            </a:r>
            <a:r>
              <a:rPr lang="en-US" altLang="zh-CN" sz="2400" u="sng" dirty="0">
                <a:solidFill>
                  <a:srgbClr val="FF0000"/>
                </a:solidFill>
              </a:rPr>
              <a:t>1</a:t>
            </a:r>
            <a:r>
              <a:rPr lang="zh-CN" altLang="en-US" sz="2400" dirty="0"/>
              <a:t>。</a:t>
            </a:r>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45</a:t>
            </a:fld>
            <a:endParaRPr lang="zh-CN" altLang="en-US"/>
          </a:p>
        </p:txBody>
      </p:sp>
      <p:grpSp>
        <p:nvGrpSpPr>
          <p:cNvPr id="5" name="组合 4"/>
          <p:cNvGrpSpPr/>
          <p:nvPr/>
        </p:nvGrpSpPr>
        <p:grpSpPr>
          <a:xfrm>
            <a:off x="6228184" y="2636912"/>
            <a:ext cx="1353142" cy="1332966"/>
            <a:chOff x="30163" y="2300288"/>
            <a:chExt cx="1353142" cy="1332966"/>
          </a:xfrm>
        </p:grpSpPr>
        <p:pic>
          <p:nvPicPr>
            <p:cNvPr id="6" name="Picture 5"/>
            <p:cNvPicPr>
              <a:picLocks noChangeAspect="1" noChangeArrowheads="1"/>
            </p:cNvPicPr>
            <p:nvPr/>
          </p:nvPicPr>
          <p:blipFill>
            <a:blip r:embed="rId2" cstate="print"/>
            <a:srcRect/>
            <a:stretch>
              <a:fillRect/>
            </a:stretch>
          </p:blipFill>
          <p:spPr bwMode="auto">
            <a:xfrm>
              <a:off x="30163" y="2300288"/>
              <a:ext cx="1268412" cy="973137"/>
            </a:xfrm>
            <a:prstGeom prst="rect">
              <a:avLst/>
            </a:prstGeom>
            <a:noFill/>
            <a:ln w="9525">
              <a:noFill/>
              <a:miter lim="800000"/>
              <a:headEnd/>
              <a:tailEnd/>
            </a:ln>
          </p:spPr>
        </p:pic>
        <p:sp>
          <p:nvSpPr>
            <p:cNvPr id="7" name="矩形 6"/>
            <p:cNvSpPr/>
            <p:nvPr/>
          </p:nvSpPr>
          <p:spPr>
            <a:xfrm>
              <a:off x="55950" y="3255882"/>
              <a:ext cx="1327355" cy="3773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CC0099"/>
                  </a:solidFill>
                  <a:latin typeface="楷体" pitchFamily="49" charset="-122"/>
                  <a:ea typeface="楷体" pitchFamily="49" charset="-122"/>
                </a:rPr>
                <a:t>第</a:t>
              </a:r>
              <a:r>
                <a:rPr lang="en-US" altLang="zh-CN" sz="2400" dirty="0">
                  <a:solidFill>
                    <a:srgbClr val="CC0099"/>
                  </a:solidFill>
                  <a:latin typeface="楷体" pitchFamily="49" charset="-122"/>
                  <a:ea typeface="楷体" pitchFamily="49" charset="-122"/>
                </a:rPr>
                <a:t>186</a:t>
              </a:r>
              <a:r>
                <a:rPr lang="zh-CN" altLang="en-US" sz="2400" dirty="0">
                  <a:solidFill>
                    <a:srgbClr val="CC0099"/>
                  </a:solidFill>
                  <a:latin typeface="楷体" pitchFamily="49" charset="-122"/>
                  <a:ea typeface="楷体" pitchFamily="49" charset="-122"/>
                </a:rPr>
                <a:t>页</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blinds(horizontal)">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706090"/>
          </a:xfrm>
        </p:spPr>
        <p:txBody>
          <a:bodyPr/>
          <a:lstStyle/>
          <a:p>
            <a:r>
              <a:rPr lang="zh-CN" altLang="en-US" dirty="0"/>
              <a:t>布尔表达式的翻译模式</a:t>
            </a:r>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46</a:t>
            </a:fld>
            <a:endParaRPr lang="zh-CN" altLang="en-US"/>
          </a:p>
        </p:txBody>
      </p:sp>
      <p:grpSp>
        <p:nvGrpSpPr>
          <p:cNvPr id="20" name="组合 19"/>
          <p:cNvGrpSpPr/>
          <p:nvPr/>
        </p:nvGrpSpPr>
        <p:grpSpPr>
          <a:xfrm>
            <a:off x="755576" y="908720"/>
            <a:ext cx="8280920" cy="5688632"/>
            <a:chOff x="395536" y="980728"/>
            <a:chExt cx="8280920" cy="5688632"/>
          </a:xfrm>
        </p:grpSpPr>
        <p:sp>
          <p:nvSpPr>
            <p:cNvPr id="7" name="矩形 6"/>
            <p:cNvSpPr/>
            <p:nvPr/>
          </p:nvSpPr>
          <p:spPr>
            <a:xfrm>
              <a:off x="2843808" y="1052736"/>
              <a:ext cx="5400600" cy="72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zh-CN" sz="2000" dirty="0">
                  <a:solidFill>
                    <a:srgbClr val="0000FF"/>
                  </a:solidFill>
                  <a:latin typeface="楷体" pitchFamily="49" charset="-122"/>
                  <a:ea typeface="楷体" pitchFamily="49" charset="-122"/>
                </a:rPr>
                <a:t>{</a:t>
              </a:r>
              <a:r>
                <a:rPr lang="en-US" altLang="zh-CN" sz="2000" dirty="0" err="1">
                  <a:solidFill>
                    <a:srgbClr val="0000CC"/>
                  </a:solidFill>
                  <a:latin typeface="楷体" pitchFamily="49" charset="-122"/>
                  <a:ea typeface="楷体" pitchFamily="49" charset="-122"/>
                  <a:sym typeface="Symbol" pitchFamily="18" charset="2"/>
                </a:rPr>
                <a:t>E.place</a:t>
              </a:r>
              <a:r>
                <a:rPr lang="en-US" altLang="zh-CN" sz="2000" dirty="0">
                  <a:solidFill>
                    <a:srgbClr val="0000CC"/>
                  </a:solidFill>
                  <a:latin typeface="楷体" pitchFamily="49" charset="-122"/>
                  <a:ea typeface="楷体" pitchFamily="49" charset="-122"/>
                  <a:sym typeface="Symbol" pitchFamily="18" charset="2"/>
                </a:rPr>
                <a:t>:=</a:t>
              </a:r>
              <a:r>
                <a:rPr lang="en-US" altLang="zh-CN" sz="2000" dirty="0" err="1">
                  <a:solidFill>
                    <a:srgbClr val="0000CC"/>
                  </a:solidFill>
                  <a:latin typeface="楷体" pitchFamily="49" charset="-122"/>
                  <a:ea typeface="楷体" pitchFamily="49" charset="-122"/>
                  <a:sym typeface="Symbol" pitchFamily="18" charset="2"/>
                </a:rPr>
                <a:t>newtemp</a:t>
              </a:r>
              <a:r>
                <a:rPr lang="en-US" altLang="zh-CN" sz="2000" dirty="0">
                  <a:solidFill>
                    <a:srgbClr val="0000CC"/>
                  </a:solidFill>
                  <a:latin typeface="楷体" pitchFamily="49" charset="-122"/>
                  <a:ea typeface="楷体" pitchFamily="49" charset="-122"/>
                  <a:sym typeface="Symbol" pitchFamily="18" charset="2"/>
                </a:rPr>
                <a:t>; </a:t>
              </a:r>
              <a:r>
                <a:rPr lang="en-US" altLang="zh-CN" sz="2000" dirty="0">
                  <a:solidFill>
                    <a:srgbClr val="C00000"/>
                  </a:solidFill>
                  <a:latin typeface="楷体" pitchFamily="49" charset="-122"/>
                  <a:ea typeface="楷体" pitchFamily="49" charset="-122"/>
                  <a:sym typeface="Symbol" pitchFamily="18" charset="2"/>
                </a:rPr>
                <a:t>emit(</a:t>
              </a:r>
              <a:r>
                <a:rPr lang="en-US" altLang="zh-CN" sz="2000" dirty="0" err="1">
                  <a:solidFill>
                    <a:srgbClr val="C00000"/>
                  </a:solidFill>
                  <a:latin typeface="楷体" pitchFamily="49" charset="-122"/>
                  <a:ea typeface="楷体" pitchFamily="49" charset="-122"/>
                  <a:sym typeface="Symbol" pitchFamily="18" charset="2"/>
                </a:rPr>
                <a:t>E.place</a:t>
              </a:r>
              <a:r>
                <a:rPr lang="en-US" altLang="zh-CN" sz="2000" dirty="0">
                  <a:solidFill>
                    <a:srgbClr val="C00000"/>
                  </a:solidFill>
                  <a:latin typeface="楷体" pitchFamily="49" charset="-122"/>
                  <a:ea typeface="楷体" pitchFamily="49" charset="-122"/>
                  <a:sym typeface="Symbol" pitchFamily="18" charset="2"/>
                </a:rPr>
                <a:t>‘:=’</a:t>
              </a:r>
            </a:p>
            <a:p>
              <a:pPr>
                <a:lnSpc>
                  <a:spcPct val="110000"/>
                </a:lnSpc>
              </a:pPr>
              <a:r>
                <a:rPr lang="en-US" altLang="zh-CN" sz="2000" dirty="0">
                  <a:solidFill>
                    <a:srgbClr val="C00000"/>
                  </a:solidFill>
                  <a:latin typeface="楷体" pitchFamily="49" charset="-122"/>
                  <a:ea typeface="楷体" pitchFamily="49" charset="-122"/>
                  <a:sym typeface="Symbol" pitchFamily="18" charset="2"/>
                </a:rPr>
                <a:t> E</a:t>
              </a:r>
              <a:r>
                <a:rPr lang="en-US" altLang="zh-CN" sz="2000" baseline="-25000" dirty="0">
                  <a:solidFill>
                    <a:srgbClr val="C00000"/>
                  </a:solidFill>
                  <a:latin typeface="楷体" pitchFamily="49" charset="-122"/>
                  <a:ea typeface="楷体" pitchFamily="49" charset="-122"/>
                  <a:sym typeface="Symbol" pitchFamily="18" charset="2"/>
                </a:rPr>
                <a:t>1</a:t>
              </a:r>
              <a:r>
                <a:rPr lang="en-US" altLang="zh-CN" sz="2000" dirty="0">
                  <a:solidFill>
                    <a:srgbClr val="C00000"/>
                  </a:solidFill>
                  <a:latin typeface="楷体" pitchFamily="49" charset="-122"/>
                  <a:ea typeface="楷体" pitchFamily="49" charset="-122"/>
                  <a:sym typeface="Symbol" pitchFamily="18" charset="2"/>
                </a:rPr>
                <a:t>.place‘or’E</a:t>
              </a:r>
              <a:r>
                <a:rPr lang="en-US" altLang="zh-CN" sz="2000" baseline="-25000" dirty="0">
                  <a:solidFill>
                    <a:srgbClr val="C00000"/>
                  </a:solidFill>
                  <a:latin typeface="楷体" pitchFamily="49" charset="-122"/>
                  <a:ea typeface="楷体" pitchFamily="49" charset="-122"/>
                  <a:sym typeface="Symbol" pitchFamily="18" charset="2"/>
                </a:rPr>
                <a:t>2</a:t>
              </a:r>
              <a:r>
                <a:rPr lang="en-US" altLang="zh-CN" sz="2000" dirty="0">
                  <a:solidFill>
                    <a:srgbClr val="C00000"/>
                  </a:solidFill>
                  <a:latin typeface="楷体" pitchFamily="49" charset="-122"/>
                  <a:ea typeface="楷体" pitchFamily="49" charset="-122"/>
                  <a:sym typeface="Symbol" pitchFamily="18" charset="2"/>
                </a:rPr>
                <a:t>.place)</a:t>
              </a:r>
              <a:r>
                <a:rPr lang="en-US" altLang="zh-CN" sz="2000" dirty="0">
                  <a:solidFill>
                    <a:srgbClr val="0000FF"/>
                  </a:solidFill>
                  <a:latin typeface="楷体" pitchFamily="49" charset="-122"/>
                  <a:ea typeface="楷体" pitchFamily="49" charset="-122"/>
                </a:rPr>
                <a:t>}</a:t>
              </a:r>
              <a:endParaRPr lang="zh-CN" altLang="en-US" sz="2000" dirty="0">
                <a:solidFill>
                  <a:srgbClr val="0000FF"/>
                </a:solidFill>
                <a:latin typeface="楷体" pitchFamily="49" charset="-122"/>
                <a:ea typeface="楷体" pitchFamily="49" charset="-122"/>
              </a:endParaRPr>
            </a:p>
          </p:txBody>
        </p:sp>
        <p:grpSp>
          <p:nvGrpSpPr>
            <p:cNvPr id="18" name="组合 17"/>
            <p:cNvGrpSpPr/>
            <p:nvPr/>
          </p:nvGrpSpPr>
          <p:grpSpPr>
            <a:xfrm>
              <a:off x="395536" y="980728"/>
              <a:ext cx="8280920" cy="5688632"/>
              <a:chOff x="611560" y="980728"/>
              <a:chExt cx="8280920" cy="5688632"/>
            </a:xfrm>
          </p:grpSpPr>
          <p:sp>
            <p:nvSpPr>
              <p:cNvPr id="6" name="矩形 5"/>
              <p:cNvSpPr/>
              <p:nvPr/>
            </p:nvSpPr>
            <p:spPr>
              <a:xfrm>
                <a:off x="611560" y="980728"/>
                <a:ext cx="172819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zh-CN" sz="2000" dirty="0">
                    <a:solidFill>
                      <a:schemeClr val="tx1"/>
                    </a:solidFill>
                    <a:latin typeface="楷体" pitchFamily="49" charset="-122"/>
                    <a:ea typeface="楷体" pitchFamily="49" charset="-122"/>
                  </a:rPr>
                  <a:t>E</a:t>
                </a:r>
                <a:r>
                  <a:rPr lang="zh-CN" altLang="en-US" sz="2000" dirty="0">
                    <a:solidFill>
                      <a:schemeClr val="tx1"/>
                    </a:solidFill>
                    <a:latin typeface="Comic Sans MS" pitchFamily="66" charset="0"/>
                    <a:ea typeface="楷体" pitchFamily="49" charset="-122"/>
                  </a:rPr>
                  <a:t>→</a:t>
                </a:r>
                <a:r>
                  <a:rPr lang="en-US" altLang="zh-CN" sz="2000" dirty="0">
                    <a:solidFill>
                      <a:schemeClr val="tx1"/>
                    </a:solidFill>
                    <a:latin typeface="楷体" pitchFamily="49" charset="-122"/>
                    <a:ea typeface="楷体" pitchFamily="49" charset="-122"/>
                  </a:rPr>
                  <a:t>E</a:t>
                </a:r>
                <a:r>
                  <a:rPr lang="en-US" altLang="zh-CN" sz="2000" baseline="-25000" dirty="0">
                    <a:solidFill>
                      <a:schemeClr val="tx1"/>
                    </a:solidFill>
                    <a:latin typeface="楷体" pitchFamily="49" charset="-122"/>
                    <a:ea typeface="楷体" pitchFamily="49" charset="-122"/>
                  </a:rPr>
                  <a:t>1</a:t>
                </a:r>
                <a:r>
                  <a:rPr lang="en-US" altLang="zh-CN" sz="2000" dirty="0">
                    <a:solidFill>
                      <a:schemeClr val="tx1"/>
                    </a:solidFill>
                    <a:latin typeface="楷体" pitchFamily="49" charset="-122"/>
                    <a:ea typeface="楷体" pitchFamily="49" charset="-122"/>
                  </a:rPr>
                  <a:t> or E</a:t>
                </a:r>
                <a:r>
                  <a:rPr lang="en-US" altLang="zh-CN" sz="2000" baseline="-25000" dirty="0">
                    <a:solidFill>
                      <a:schemeClr val="tx1"/>
                    </a:solidFill>
                    <a:latin typeface="楷体" pitchFamily="49" charset="-122"/>
                    <a:ea typeface="楷体" pitchFamily="49" charset="-122"/>
                  </a:rPr>
                  <a:t>2</a:t>
                </a:r>
              </a:p>
            </p:txBody>
          </p:sp>
          <p:sp>
            <p:nvSpPr>
              <p:cNvPr id="8" name="矩形 7"/>
              <p:cNvSpPr/>
              <p:nvPr/>
            </p:nvSpPr>
            <p:spPr>
              <a:xfrm>
                <a:off x="3059832" y="1844824"/>
                <a:ext cx="4896544" cy="72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zh-CN" sz="2000" dirty="0">
                    <a:solidFill>
                      <a:srgbClr val="0000FF"/>
                    </a:solidFill>
                    <a:latin typeface="楷体" pitchFamily="49" charset="-122"/>
                    <a:ea typeface="楷体" pitchFamily="49" charset="-122"/>
                  </a:rPr>
                  <a:t>{</a:t>
                </a:r>
                <a:r>
                  <a:rPr lang="en-US" altLang="zh-CN" sz="2000" dirty="0" err="1">
                    <a:solidFill>
                      <a:srgbClr val="0000CC"/>
                    </a:solidFill>
                    <a:latin typeface="楷体" pitchFamily="49" charset="-122"/>
                    <a:ea typeface="楷体" pitchFamily="49" charset="-122"/>
                    <a:sym typeface="Symbol" pitchFamily="18" charset="2"/>
                  </a:rPr>
                  <a:t>E.place</a:t>
                </a:r>
                <a:r>
                  <a:rPr lang="en-US" altLang="zh-CN" sz="2000" dirty="0">
                    <a:solidFill>
                      <a:srgbClr val="0000CC"/>
                    </a:solidFill>
                    <a:latin typeface="楷体" pitchFamily="49" charset="-122"/>
                    <a:ea typeface="楷体" pitchFamily="49" charset="-122"/>
                    <a:sym typeface="Symbol" pitchFamily="18" charset="2"/>
                  </a:rPr>
                  <a:t>:=</a:t>
                </a:r>
                <a:r>
                  <a:rPr lang="en-US" altLang="zh-CN" sz="2000" dirty="0" err="1">
                    <a:solidFill>
                      <a:srgbClr val="0000CC"/>
                    </a:solidFill>
                    <a:latin typeface="楷体" pitchFamily="49" charset="-122"/>
                    <a:ea typeface="楷体" pitchFamily="49" charset="-122"/>
                    <a:sym typeface="Symbol" pitchFamily="18" charset="2"/>
                  </a:rPr>
                  <a:t>newtemp</a:t>
                </a:r>
                <a:r>
                  <a:rPr lang="en-US" altLang="zh-CN" sz="2000" dirty="0">
                    <a:solidFill>
                      <a:srgbClr val="0000CC"/>
                    </a:solidFill>
                    <a:latin typeface="楷体" pitchFamily="49" charset="-122"/>
                    <a:ea typeface="楷体" pitchFamily="49" charset="-122"/>
                    <a:sym typeface="Symbol" pitchFamily="18" charset="2"/>
                  </a:rPr>
                  <a:t>; </a:t>
                </a:r>
                <a:r>
                  <a:rPr lang="en-US" altLang="zh-CN" sz="2000" dirty="0">
                    <a:solidFill>
                      <a:srgbClr val="C00000"/>
                    </a:solidFill>
                    <a:latin typeface="楷体" pitchFamily="49" charset="-122"/>
                    <a:ea typeface="楷体" pitchFamily="49" charset="-122"/>
                    <a:sym typeface="Symbol" pitchFamily="18" charset="2"/>
                  </a:rPr>
                  <a:t>emit(</a:t>
                </a:r>
                <a:r>
                  <a:rPr lang="en-US" altLang="zh-CN" sz="2000" dirty="0" err="1">
                    <a:solidFill>
                      <a:srgbClr val="C00000"/>
                    </a:solidFill>
                    <a:latin typeface="楷体" pitchFamily="49" charset="-122"/>
                    <a:ea typeface="楷体" pitchFamily="49" charset="-122"/>
                    <a:sym typeface="Symbol" pitchFamily="18" charset="2"/>
                  </a:rPr>
                  <a:t>E.place</a:t>
                </a:r>
                <a:r>
                  <a:rPr lang="en-US" altLang="zh-CN" sz="2000" dirty="0">
                    <a:solidFill>
                      <a:srgbClr val="C00000"/>
                    </a:solidFill>
                    <a:latin typeface="楷体" pitchFamily="49" charset="-122"/>
                    <a:ea typeface="楷体" pitchFamily="49" charset="-122"/>
                    <a:sym typeface="Symbol" pitchFamily="18" charset="2"/>
                  </a:rPr>
                  <a:t>‘:=’</a:t>
                </a:r>
              </a:p>
              <a:p>
                <a:pPr>
                  <a:lnSpc>
                    <a:spcPct val="110000"/>
                  </a:lnSpc>
                </a:pPr>
                <a:r>
                  <a:rPr lang="en-US" altLang="zh-CN" sz="2000" dirty="0">
                    <a:solidFill>
                      <a:srgbClr val="C00000"/>
                    </a:solidFill>
                    <a:latin typeface="楷体" pitchFamily="49" charset="-122"/>
                    <a:ea typeface="楷体" pitchFamily="49" charset="-122"/>
                    <a:sym typeface="Symbol" pitchFamily="18" charset="2"/>
                  </a:rPr>
                  <a:t> E</a:t>
                </a:r>
                <a:r>
                  <a:rPr lang="en-US" altLang="zh-CN" sz="2000" baseline="-25000" dirty="0">
                    <a:solidFill>
                      <a:srgbClr val="C00000"/>
                    </a:solidFill>
                    <a:latin typeface="楷体" pitchFamily="49" charset="-122"/>
                    <a:ea typeface="楷体" pitchFamily="49" charset="-122"/>
                    <a:sym typeface="Symbol" pitchFamily="18" charset="2"/>
                  </a:rPr>
                  <a:t>1</a:t>
                </a:r>
                <a:r>
                  <a:rPr lang="en-US" altLang="zh-CN" sz="2000" dirty="0">
                    <a:solidFill>
                      <a:srgbClr val="C00000"/>
                    </a:solidFill>
                    <a:latin typeface="楷体" pitchFamily="49" charset="-122"/>
                    <a:ea typeface="楷体" pitchFamily="49" charset="-122"/>
                    <a:sym typeface="Symbol" pitchFamily="18" charset="2"/>
                  </a:rPr>
                  <a:t>.place‘and’E</a:t>
                </a:r>
                <a:r>
                  <a:rPr lang="en-US" altLang="zh-CN" sz="2000" baseline="-25000" dirty="0">
                    <a:solidFill>
                      <a:srgbClr val="C00000"/>
                    </a:solidFill>
                    <a:latin typeface="楷体" pitchFamily="49" charset="-122"/>
                    <a:ea typeface="楷体" pitchFamily="49" charset="-122"/>
                    <a:sym typeface="Symbol" pitchFamily="18" charset="2"/>
                  </a:rPr>
                  <a:t>2</a:t>
                </a:r>
                <a:r>
                  <a:rPr lang="en-US" altLang="zh-CN" sz="2000" dirty="0">
                    <a:solidFill>
                      <a:srgbClr val="C00000"/>
                    </a:solidFill>
                    <a:latin typeface="楷体" pitchFamily="49" charset="-122"/>
                    <a:ea typeface="楷体" pitchFamily="49" charset="-122"/>
                    <a:sym typeface="Symbol" pitchFamily="18" charset="2"/>
                  </a:rPr>
                  <a:t>.place)</a:t>
                </a:r>
                <a:r>
                  <a:rPr lang="en-US" altLang="zh-CN" sz="2000" dirty="0">
                    <a:solidFill>
                      <a:srgbClr val="0000FF"/>
                    </a:solidFill>
                    <a:latin typeface="楷体" pitchFamily="49" charset="-122"/>
                    <a:ea typeface="楷体" pitchFamily="49" charset="-122"/>
                  </a:rPr>
                  <a:t>}</a:t>
                </a:r>
                <a:endParaRPr lang="zh-CN" altLang="en-US" sz="2000" dirty="0">
                  <a:solidFill>
                    <a:srgbClr val="0000FF"/>
                  </a:solidFill>
                  <a:latin typeface="楷体" pitchFamily="49" charset="-122"/>
                  <a:ea typeface="楷体" pitchFamily="49" charset="-122"/>
                </a:endParaRPr>
              </a:p>
            </p:txBody>
          </p:sp>
          <p:sp>
            <p:nvSpPr>
              <p:cNvPr id="9" name="矩形 8"/>
              <p:cNvSpPr/>
              <p:nvPr/>
            </p:nvSpPr>
            <p:spPr>
              <a:xfrm>
                <a:off x="611560" y="1772816"/>
                <a:ext cx="172819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zh-CN" sz="2000" dirty="0">
                    <a:solidFill>
                      <a:schemeClr val="tx1"/>
                    </a:solidFill>
                    <a:latin typeface="楷体" pitchFamily="49" charset="-122"/>
                    <a:ea typeface="楷体" pitchFamily="49" charset="-122"/>
                  </a:rPr>
                  <a:t>E</a:t>
                </a:r>
                <a:r>
                  <a:rPr lang="zh-CN" altLang="en-US" sz="2000" dirty="0">
                    <a:solidFill>
                      <a:schemeClr val="tx1"/>
                    </a:solidFill>
                    <a:latin typeface="Comic Sans MS" pitchFamily="66" charset="0"/>
                    <a:ea typeface="楷体" pitchFamily="49" charset="-122"/>
                  </a:rPr>
                  <a:t>→</a:t>
                </a:r>
                <a:r>
                  <a:rPr lang="en-US" altLang="zh-CN" sz="2000" dirty="0">
                    <a:solidFill>
                      <a:schemeClr val="tx1"/>
                    </a:solidFill>
                    <a:latin typeface="楷体" pitchFamily="49" charset="-122"/>
                    <a:ea typeface="楷体" pitchFamily="49" charset="-122"/>
                  </a:rPr>
                  <a:t>E</a:t>
                </a:r>
                <a:r>
                  <a:rPr lang="en-US" altLang="zh-CN" sz="2000" baseline="-25000" dirty="0">
                    <a:solidFill>
                      <a:schemeClr val="tx1"/>
                    </a:solidFill>
                    <a:latin typeface="楷体" pitchFamily="49" charset="-122"/>
                    <a:ea typeface="楷体" pitchFamily="49" charset="-122"/>
                  </a:rPr>
                  <a:t>1</a:t>
                </a:r>
                <a:r>
                  <a:rPr lang="en-US" altLang="zh-CN" sz="2000" dirty="0">
                    <a:solidFill>
                      <a:schemeClr val="tx1"/>
                    </a:solidFill>
                    <a:latin typeface="楷体" pitchFamily="49" charset="-122"/>
                    <a:ea typeface="楷体" pitchFamily="49" charset="-122"/>
                  </a:rPr>
                  <a:t> and E</a:t>
                </a:r>
                <a:r>
                  <a:rPr lang="en-US" altLang="zh-CN" sz="2000" baseline="-25000" dirty="0">
                    <a:solidFill>
                      <a:schemeClr val="tx1"/>
                    </a:solidFill>
                    <a:latin typeface="楷体" pitchFamily="49" charset="-122"/>
                    <a:ea typeface="楷体" pitchFamily="49" charset="-122"/>
                  </a:rPr>
                  <a:t>2</a:t>
                </a:r>
              </a:p>
            </p:txBody>
          </p:sp>
          <p:sp>
            <p:nvSpPr>
              <p:cNvPr id="10" name="矩形 9"/>
              <p:cNvSpPr/>
              <p:nvPr/>
            </p:nvSpPr>
            <p:spPr>
              <a:xfrm>
                <a:off x="611560" y="2564904"/>
                <a:ext cx="172819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zh-CN" sz="2000" dirty="0">
                    <a:solidFill>
                      <a:schemeClr val="tx1"/>
                    </a:solidFill>
                    <a:latin typeface="楷体" pitchFamily="49" charset="-122"/>
                    <a:ea typeface="楷体" pitchFamily="49" charset="-122"/>
                  </a:rPr>
                  <a:t>E</a:t>
                </a:r>
                <a:r>
                  <a:rPr lang="zh-CN" altLang="en-US" sz="2000" dirty="0">
                    <a:solidFill>
                      <a:schemeClr val="tx1"/>
                    </a:solidFill>
                    <a:latin typeface="Comic Sans MS" pitchFamily="66" charset="0"/>
                    <a:ea typeface="楷体" pitchFamily="49" charset="-122"/>
                  </a:rPr>
                  <a:t>→</a:t>
                </a:r>
                <a:r>
                  <a:rPr lang="en-US" altLang="zh-CN" sz="2000" dirty="0">
                    <a:solidFill>
                      <a:schemeClr val="tx1"/>
                    </a:solidFill>
                    <a:latin typeface="楷体" pitchFamily="49" charset="-122"/>
                    <a:ea typeface="楷体" pitchFamily="49" charset="-122"/>
                  </a:rPr>
                  <a:t>not E</a:t>
                </a:r>
                <a:r>
                  <a:rPr lang="en-US" altLang="zh-CN" sz="2000" baseline="-25000" dirty="0">
                    <a:solidFill>
                      <a:schemeClr val="tx1"/>
                    </a:solidFill>
                    <a:latin typeface="楷体" pitchFamily="49" charset="-122"/>
                    <a:ea typeface="楷体" pitchFamily="49" charset="-122"/>
                  </a:rPr>
                  <a:t>1</a:t>
                </a:r>
              </a:p>
            </p:txBody>
          </p:sp>
          <p:sp>
            <p:nvSpPr>
              <p:cNvPr id="11" name="矩形 10"/>
              <p:cNvSpPr/>
              <p:nvPr/>
            </p:nvSpPr>
            <p:spPr>
              <a:xfrm>
                <a:off x="611560" y="3269994"/>
                <a:ext cx="172819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zh-CN" sz="2000" dirty="0">
                    <a:solidFill>
                      <a:schemeClr val="tx1"/>
                    </a:solidFill>
                    <a:latin typeface="楷体" pitchFamily="49" charset="-122"/>
                    <a:ea typeface="楷体" pitchFamily="49" charset="-122"/>
                  </a:rPr>
                  <a:t>E</a:t>
                </a:r>
                <a:r>
                  <a:rPr lang="zh-CN" altLang="en-US" sz="2000" dirty="0">
                    <a:solidFill>
                      <a:schemeClr val="tx1"/>
                    </a:solidFill>
                    <a:latin typeface="Comic Sans MS" pitchFamily="66" charset="0"/>
                    <a:ea typeface="楷体" pitchFamily="49" charset="-122"/>
                  </a:rPr>
                  <a:t>→</a:t>
                </a:r>
                <a:r>
                  <a:rPr lang="en-US" altLang="zh-CN" sz="2000" dirty="0">
                    <a:solidFill>
                      <a:schemeClr val="tx1"/>
                    </a:solidFill>
                    <a:latin typeface="楷体" pitchFamily="49" charset="-122"/>
                    <a:ea typeface="楷体" pitchFamily="49" charset="-122"/>
                  </a:rPr>
                  <a:t>(E</a:t>
                </a:r>
                <a:r>
                  <a:rPr lang="en-US" altLang="zh-CN" sz="2000" baseline="-25000" dirty="0">
                    <a:solidFill>
                      <a:schemeClr val="tx1"/>
                    </a:solidFill>
                    <a:latin typeface="楷体" pitchFamily="49" charset="-122"/>
                    <a:ea typeface="楷体" pitchFamily="49" charset="-122"/>
                  </a:rPr>
                  <a:t>1</a:t>
                </a:r>
                <a:r>
                  <a:rPr lang="en-US" altLang="zh-CN" sz="2000" dirty="0">
                    <a:solidFill>
                      <a:schemeClr val="tx1"/>
                    </a:solidFill>
                    <a:latin typeface="楷体" pitchFamily="49" charset="-122"/>
                    <a:ea typeface="楷体" pitchFamily="49" charset="-122"/>
                  </a:rPr>
                  <a:t>)</a:t>
                </a:r>
              </a:p>
            </p:txBody>
          </p:sp>
          <p:sp>
            <p:nvSpPr>
              <p:cNvPr id="12" name="矩形 11"/>
              <p:cNvSpPr/>
              <p:nvPr/>
            </p:nvSpPr>
            <p:spPr>
              <a:xfrm>
                <a:off x="611560" y="3861048"/>
                <a:ext cx="2232248"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zh-CN" sz="2000" dirty="0">
                    <a:solidFill>
                      <a:schemeClr val="tx1"/>
                    </a:solidFill>
                    <a:latin typeface="楷体" pitchFamily="49" charset="-122"/>
                    <a:ea typeface="楷体" pitchFamily="49" charset="-122"/>
                  </a:rPr>
                  <a:t>E</a:t>
                </a:r>
                <a:r>
                  <a:rPr lang="zh-CN" altLang="en-US" sz="2000" dirty="0">
                    <a:solidFill>
                      <a:schemeClr val="tx1"/>
                    </a:solidFill>
                    <a:latin typeface="Comic Sans MS" pitchFamily="66" charset="0"/>
                    <a:ea typeface="楷体" pitchFamily="49" charset="-122"/>
                  </a:rPr>
                  <a:t>→</a:t>
                </a:r>
                <a:r>
                  <a:rPr lang="en-US" altLang="zh-CN" sz="2000" dirty="0">
                    <a:solidFill>
                      <a:schemeClr val="tx1"/>
                    </a:solidFill>
                    <a:latin typeface="楷体" pitchFamily="49" charset="-122"/>
                    <a:ea typeface="楷体" pitchFamily="49" charset="-122"/>
                  </a:rPr>
                  <a:t>id</a:t>
                </a:r>
                <a:r>
                  <a:rPr lang="en-US" altLang="zh-CN" sz="2000" baseline="-25000" dirty="0">
                    <a:solidFill>
                      <a:schemeClr val="tx1"/>
                    </a:solidFill>
                    <a:latin typeface="楷体" pitchFamily="49" charset="-122"/>
                    <a:ea typeface="楷体" pitchFamily="49" charset="-122"/>
                  </a:rPr>
                  <a:t>1</a:t>
                </a:r>
                <a:r>
                  <a:rPr lang="en-US" altLang="zh-CN" sz="2000" dirty="0">
                    <a:solidFill>
                      <a:schemeClr val="tx1"/>
                    </a:solidFill>
                    <a:latin typeface="楷体" pitchFamily="49" charset="-122"/>
                    <a:ea typeface="楷体" pitchFamily="49" charset="-122"/>
                  </a:rPr>
                  <a:t> </a:t>
                </a:r>
                <a:r>
                  <a:rPr lang="en-US" altLang="zh-CN" sz="2000" dirty="0" err="1">
                    <a:solidFill>
                      <a:schemeClr val="tx1"/>
                    </a:solidFill>
                    <a:latin typeface="楷体" pitchFamily="49" charset="-122"/>
                    <a:ea typeface="楷体" pitchFamily="49" charset="-122"/>
                  </a:rPr>
                  <a:t>relop</a:t>
                </a:r>
                <a:r>
                  <a:rPr lang="en-US" altLang="zh-CN" sz="2000" dirty="0">
                    <a:solidFill>
                      <a:schemeClr val="tx1"/>
                    </a:solidFill>
                    <a:latin typeface="楷体" pitchFamily="49" charset="-122"/>
                    <a:ea typeface="楷体" pitchFamily="49" charset="-122"/>
                  </a:rPr>
                  <a:t> id</a:t>
                </a:r>
                <a:r>
                  <a:rPr lang="en-US" altLang="zh-CN" sz="2000" baseline="-25000" dirty="0">
                    <a:solidFill>
                      <a:schemeClr val="tx1"/>
                    </a:solidFill>
                    <a:latin typeface="楷体" pitchFamily="49" charset="-122"/>
                    <a:ea typeface="楷体" pitchFamily="49" charset="-122"/>
                  </a:rPr>
                  <a:t>2</a:t>
                </a:r>
              </a:p>
            </p:txBody>
          </p:sp>
          <p:sp>
            <p:nvSpPr>
              <p:cNvPr id="13" name="矩形 12"/>
              <p:cNvSpPr/>
              <p:nvPr/>
            </p:nvSpPr>
            <p:spPr>
              <a:xfrm>
                <a:off x="3059832" y="2636912"/>
                <a:ext cx="4896544" cy="72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zh-CN" sz="2000" dirty="0">
                    <a:solidFill>
                      <a:srgbClr val="0000FF"/>
                    </a:solidFill>
                    <a:latin typeface="楷体" pitchFamily="49" charset="-122"/>
                    <a:ea typeface="楷体" pitchFamily="49" charset="-122"/>
                  </a:rPr>
                  <a:t>{</a:t>
                </a:r>
                <a:r>
                  <a:rPr lang="en-US" altLang="zh-CN" sz="2000" dirty="0" err="1">
                    <a:solidFill>
                      <a:srgbClr val="0000CC"/>
                    </a:solidFill>
                    <a:latin typeface="楷体" pitchFamily="49" charset="-122"/>
                    <a:ea typeface="楷体" pitchFamily="49" charset="-122"/>
                    <a:sym typeface="Symbol" pitchFamily="18" charset="2"/>
                  </a:rPr>
                  <a:t>E.place</a:t>
                </a:r>
                <a:r>
                  <a:rPr lang="en-US" altLang="zh-CN" sz="2000" dirty="0">
                    <a:solidFill>
                      <a:srgbClr val="0000CC"/>
                    </a:solidFill>
                    <a:latin typeface="楷体" pitchFamily="49" charset="-122"/>
                    <a:ea typeface="楷体" pitchFamily="49" charset="-122"/>
                    <a:sym typeface="Symbol" pitchFamily="18" charset="2"/>
                  </a:rPr>
                  <a:t>:=</a:t>
                </a:r>
                <a:r>
                  <a:rPr lang="en-US" altLang="zh-CN" sz="2000" dirty="0" err="1">
                    <a:solidFill>
                      <a:srgbClr val="0000CC"/>
                    </a:solidFill>
                    <a:latin typeface="楷体" pitchFamily="49" charset="-122"/>
                    <a:ea typeface="楷体" pitchFamily="49" charset="-122"/>
                    <a:sym typeface="Symbol" pitchFamily="18" charset="2"/>
                  </a:rPr>
                  <a:t>newtemp</a:t>
                </a:r>
                <a:r>
                  <a:rPr lang="en-US" altLang="zh-CN" sz="2000" dirty="0">
                    <a:solidFill>
                      <a:srgbClr val="0000CC"/>
                    </a:solidFill>
                    <a:latin typeface="楷体" pitchFamily="49" charset="-122"/>
                    <a:ea typeface="楷体" pitchFamily="49" charset="-122"/>
                    <a:sym typeface="Symbol" pitchFamily="18" charset="2"/>
                  </a:rPr>
                  <a:t>; </a:t>
                </a:r>
                <a:r>
                  <a:rPr lang="en-US" altLang="zh-CN" sz="2000" dirty="0">
                    <a:solidFill>
                      <a:srgbClr val="C00000"/>
                    </a:solidFill>
                    <a:latin typeface="楷体" pitchFamily="49" charset="-122"/>
                    <a:ea typeface="楷体" pitchFamily="49" charset="-122"/>
                    <a:sym typeface="Symbol" pitchFamily="18" charset="2"/>
                  </a:rPr>
                  <a:t>emit(</a:t>
                </a:r>
                <a:r>
                  <a:rPr lang="en-US" altLang="zh-CN" sz="2000" dirty="0" err="1">
                    <a:solidFill>
                      <a:srgbClr val="C00000"/>
                    </a:solidFill>
                    <a:latin typeface="楷体" pitchFamily="49" charset="-122"/>
                    <a:ea typeface="楷体" pitchFamily="49" charset="-122"/>
                    <a:sym typeface="Symbol" pitchFamily="18" charset="2"/>
                  </a:rPr>
                  <a:t>E.place</a:t>
                </a:r>
                <a:r>
                  <a:rPr lang="en-US" altLang="zh-CN" sz="2000" dirty="0">
                    <a:solidFill>
                      <a:srgbClr val="C00000"/>
                    </a:solidFill>
                    <a:latin typeface="楷体" pitchFamily="49" charset="-122"/>
                    <a:ea typeface="楷体" pitchFamily="49" charset="-122"/>
                    <a:sym typeface="Symbol" pitchFamily="18" charset="2"/>
                  </a:rPr>
                  <a:t>‘:=’</a:t>
                </a:r>
              </a:p>
              <a:p>
                <a:pPr>
                  <a:lnSpc>
                    <a:spcPct val="110000"/>
                  </a:lnSpc>
                </a:pPr>
                <a:r>
                  <a:rPr lang="en-US" altLang="zh-CN" sz="2000" dirty="0">
                    <a:solidFill>
                      <a:srgbClr val="C00000"/>
                    </a:solidFill>
                    <a:latin typeface="楷体" pitchFamily="49" charset="-122"/>
                    <a:ea typeface="楷体" pitchFamily="49" charset="-122"/>
                    <a:sym typeface="Symbol" pitchFamily="18" charset="2"/>
                  </a:rPr>
                  <a:t> ‘not’E</a:t>
                </a:r>
                <a:r>
                  <a:rPr lang="en-US" altLang="zh-CN" sz="2000" baseline="-25000" dirty="0">
                    <a:solidFill>
                      <a:srgbClr val="C00000"/>
                    </a:solidFill>
                    <a:latin typeface="楷体" pitchFamily="49" charset="-122"/>
                    <a:ea typeface="楷体" pitchFamily="49" charset="-122"/>
                    <a:sym typeface="Symbol" pitchFamily="18" charset="2"/>
                  </a:rPr>
                  <a:t>1</a:t>
                </a:r>
                <a:r>
                  <a:rPr lang="en-US" altLang="zh-CN" sz="2000" dirty="0">
                    <a:solidFill>
                      <a:srgbClr val="C00000"/>
                    </a:solidFill>
                    <a:latin typeface="楷体" pitchFamily="49" charset="-122"/>
                    <a:ea typeface="楷体" pitchFamily="49" charset="-122"/>
                    <a:sym typeface="Symbol" pitchFamily="18" charset="2"/>
                  </a:rPr>
                  <a:t>.place)</a:t>
                </a:r>
                <a:r>
                  <a:rPr lang="en-US" altLang="zh-CN" sz="2000" dirty="0">
                    <a:solidFill>
                      <a:srgbClr val="0000FF"/>
                    </a:solidFill>
                    <a:latin typeface="楷体" pitchFamily="49" charset="-122"/>
                    <a:ea typeface="楷体" pitchFamily="49" charset="-122"/>
                  </a:rPr>
                  <a:t>}</a:t>
                </a:r>
                <a:endParaRPr lang="zh-CN" altLang="en-US" sz="2000" dirty="0">
                  <a:solidFill>
                    <a:srgbClr val="0000FF"/>
                  </a:solidFill>
                  <a:latin typeface="楷体" pitchFamily="49" charset="-122"/>
                  <a:ea typeface="楷体" pitchFamily="49" charset="-122"/>
                </a:endParaRPr>
              </a:p>
            </p:txBody>
          </p:sp>
          <p:sp>
            <p:nvSpPr>
              <p:cNvPr id="14" name="矩形 13"/>
              <p:cNvSpPr/>
              <p:nvPr/>
            </p:nvSpPr>
            <p:spPr>
              <a:xfrm>
                <a:off x="3059832" y="3228216"/>
                <a:ext cx="2952328" cy="72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zh-CN" sz="2000" dirty="0">
                    <a:solidFill>
                      <a:srgbClr val="0000FF"/>
                    </a:solidFill>
                    <a:latin typeface="楷体" pitchFamily="49" charset="-122"/>
                    <a:ea typeface="楷体" pitchFamily="49" charset="-122"/>
                  </a:rPr>
                  <a:t>{</a:t>
                </a:r>
                <a:r>
                  <a:rPr lang="en-US" altLang="zh-CN" sz="2000" dirty="0" err="1">
                    <a:solidFill>
                      <a:srgbClr val="0000CC"/>
                    </a:solidFill>
                    <a:latin typeface="楷体" pitchFamily="49" charset="-122"/>
                    <a:ea typeface="楷体" pitchFamily="49" charset="-122"/>
                    <a:sym typeface="Symbol" pitchFamily="18" charset="2"/>
                  </a:rPr>
                  <a:t>E.place</a:t>
                </a:r>
                <a:r>
                  <a:rPr lang="en-US" altLang="zh-CN" sz="2000" dirty="0">
                    <a:solidFill>
                      <a:srgbClr val="0000CC"/>
                    </a:solidFill>
                    <a:latin typeface="楷体" pitchFamily="49" charset="-122"/>
                    <a:ea typeface="楷体" pitchFamily="49" charset="-122"/>
                    <a:sym typeface="Symbol" pitchFamily="18" charset="2"/>
                  </a:rPr>
                  <a:t>:=E</a:t>
                </a:r>
                <a:r>
                  <a:rPr lang="en-US" altLang="zh-CN" sz="2000" baseline="-25000" dirty="0">
                    <a:solidFill>
                      <a:srgbClr val="0000CC"/>
                    </a:solidFill>
                    <a:latin typeface="楷体" pitchFamily="49" charset="-122"/>
                    <a:ea typeface="楷体" pitchFamily="49" charset="-122"/>
                    <a:sym typeface="Symbol" pitchFamily="18" charset="2"/>
                  </a:rPr>
                  <a:t>1</a:t>
                </a:r>
                <a:r>
                  <a:rPr lang="en-US" altLang="zh-CN" sz="2000" dirty="0">
                    <a:solidFill>
                      <a:srgbClr val="0000CC"/>
                    </a:solidFill>
                    <a:latin typeface="楷体" pitchFamily="49" charset="-122"/>
                    <a:ea typeface="楷体" pitchFamily="49" charset="-122"/>
                    <a:sym typeface="Symbol" pitchFamily="18" charset="2"/>
                  </a:rPr>
                  <a:t>.place)</a:t>
                </a:r>
                <a:r>
                  <a:rPr lang="en-US" altLang="zh-CN" sz="2000" dirty="0">
                    <a:solidFill>
                      <a:srgbClr val="0000FF"/>
                    </a:solidFill>
                    <a:latin typeface="楷体" pitchFamily="49" charset="-122"/>
                    <a:ea typeface="楷体" pitchFamily="49" charset="-122"/>
                  </a:rPr>
                  <a:t>}</a:t>
                </a:r>
                <a:endParaRPr lang="zh-CN" altLang="en-US" sz="2000" dirty="0">
                  <a:solidFill>
                    <a:srgbClr val="0000FF"/>
                  </a:solidFill>
                  <a:latin typeface="楷体" pitchFamily="49" charset="-122"/>
                  <a:ea typeface="楷体" pitchFamily="49" charset="-122"/>
                </a:endParaRPr>
              </a:p>
            </p:txBody>
          </p:sp>
          <p:sp>
            <p:nvSpPr>
              <p:cNvPr id="15" name="矩形 14"/>
              <p:cNvSpPr/>
              <p:nvPr/>
            </p:nvSpPr>
            <p:spPr>
              <a:xfrm>
                <a:off x="3059832" y="3933056"/>
                <a:ext cx="5832648" cy="20882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zh-CN" sz="2000" dirty="0">
                    <a:solidFill>
                      <a:srgbClr val="0000FF"/>
                    </a:solidFill>
                    <a:latin typeface="楷体" pitchFamily="49" charset="-122"/>
                    <a:ea typeface="楷体" pitchFamily="49" charset="-122"/>
                  </a:rPr>
                  <a:t>{</a:t>
                </a:r>
                <a:r>
                  <a:rPr lang="en-US" altLang="zh-CN" sz="2000" dirty="0" err="1">
                    <a:solidFill>
                      <a:srgbClr val="0000CC"/>
                    </a:solidFill>
                    <a:latin typeface="楷体" pitchFamily="49" charset="-122"/>
                    <a:ea typeface="楷体" pitchFamily="49" charset="-122"/>
                    <a:sym typeface="Symbol" pitchFamily="18" charset="2"/>
                  </a:rPr>
                  <a:t>E.place</a:t>
                </a:r>
                <a:r>
                  <a:rPr lang="en-US" altLang="zh-CN" sz="2000" dirty="0">
                    <a:solidFill>
                      <a:srgbClr val="0000CC"/>
                    </a:solidFill>
                    <a:latin typeface="楷体" pitchFamily="49" charset="-122"/>
                    <a:ea typeface="楷体" pitchFamily="49" charset="-122"/>
                    <a:sym typeface="Symbol" pitchFamily="18" charset="2"/>
                  </a:rPr>
                  <a:t>:=</a:t>
                </a:r>
                <a:r>
                  <a:rPr lang="en-US" altLang="zh-CN" sz="2000" dirty="0" err="1">
                    <a:solidFill>
                      <a:srgbClr val="0000CC"/>
                    </a:solidFill>
                    <a:latin typeface="楷体" pitchFamily="49" charset="-122"/>
                    <a:ea typeface="楷体" pitchFamily="49" charset="-122"/>
                    <a:sym typeface="Symbol" pitchFamily="18" charset="2"/>
                  </a:rPr>
                  <a:t>newtemp</a:t>
                </a:r>
                <a:r>
                  <a:rPr lang="en-US" altLang="zh-CN" sz="2000" dirty="0">
                    <a:solidFill>
                      <a:srgbClr val="0000CC"/>
                    </a:solidFill>
                    <a:latin typeface="楷体" pitchFamily="49" charset="-122"/>
                    <a:ea typeface="楷体" pitchFamily="49" charset="-122"/>
                    <a:sym typeface="Symbol" pitchFamily="18" charset="2"/>
                  </a:rPr>
                  <a:t>; </a:t>
                </a:r>
              </a:p>
              <a:p>
                <a:pPr>
                  <a:lnSpc>
                    <a:spcPct val="110000"/>
                  </a:lnSpc>
                </a:pPr>
                <a:r>
                  <a:rPr lang="en-US" altLang="zh-CN" sz="2000" dirty="0">
                    <a:solidFill>
                      <a:srgbClr val="0000CC"/>
                    </a:solidFill>
                    <a:latin typeface="楷体" pitchFamily="49" charset="-122"/>
                    <a:ea typeface="楷体" pitchFamily="49" charset="-122"/>
                    <a:sym typeface="Symbol" pitchFamily="18" charset="2"/>
                  </a:rPr>
                  <a:t> </a:t>
                </a:r>
                <a:r>
                  <a:rPr lang="en-US" altLang="zh-CN" sz="2000" dirty="0">
                    <a:solidFill>
                      <a:srgbClr val="C00000"/>
                    </a:solidFill>
                    <a:latin typeface="楷体" pitchFamily="49" charset="-122"/>
                    <a:ea typeface="楷体" pitchFamily="49" charset="-122"/>
                    <a:sym typeface="Symbol" pitchFamily="18" charset="2"/>
                  </a:rPr>
                  <a:t>emit(‘if’id</a:t>
                </a:r>
                <a:r>
                  <a:rPr lang="en-US" altLang="zh-CN" sz="2000" baseline="-25000" dirty="0">
                    <a:solidFill>
                      <a:srgbClr val="C00000"/>
                    </a:solidFill>
                    <a:latin typeface="楷体" pitchFamily="49" charset="-122"/>
                    <a:ea typeface="楷体" pitchFamily="49" charset="-122"/>
                    <a:sym typeface="Symbol" pitchFamily="18" charset="2"/>
                  </a:rPr>
                  <a:t>1</a:t>
                </a:r>
                <a:r>
                  <a:rPr lang="en-US" altLang="zh-CN" sz="2000" dirty="0">
                    <a:solidFill>
                      <a:srgbClr val="C00000"/>
                    </a:solidFill>
                    <a:latin typeface="楷体" pitchFamily="49" charset="-122"/>
                    <a:ea typeface="楷体" pitchFamily="49" charset="-122"/>
                    <a:sym typeface="Symbol" pitchFamily="18" charset="2"/>
                  </a:rPr>
                  <a:t>.place </a:t>
                </a:r>
                <a:r>
                  <a:rPr lang="en-US" altLang="zh-CN" sz="2000" dirty="0" err="1">
                    <a:solidFill>
                      <a:schemeClr val="tx1"/>
                    </a:solidFill>
                    <a:latin typeface="楷体" pitchFamily="49" charset="-122"/>
                    <a:ea typeface="楷体" pitchFamily="49" charset="-122"/>
                    <a:sym typeface="Symbol" pitchFamily="18" charset="2"/>
                  </a:rPr>
                  <a:t>relop.op</a:t>
                </a:r>
                <a:r>
                  <a:rPr lang="en-US" altLang="zh-CN" sz="2000" dirty="0">
                    <a:solidFill>
                      <a:srgbClr val="C00000"/>
                    </a:solidFill>
                    <a:latin typeface="楷体" pitchFamily="49" charset="-122"/>
                    <a:ea typeface="楷体" pitchFamily="49" charset="-122"/>
                    <a:sym typeface="Symbol" pitchFamily="18" charset="2"/>
                  </a:rPr>
                  <a:t> id</a:t>
                </a:r>
                <a:r>
                  <a:rPr lang="en-US" altLang="zh-CN" sz="2000" baseline="-25000" dirty="0">
                    <a:solidFill>
                      <a:srgbClr val="C00000"/>
                    </a:solidFill>
                    <a:latin typeface="楷体" pitchFamily="49" charset="-122"/>
                    <a:ea typeface="楷体" pitchFamily="49" charset="-122"/>
                    <a:sym typeface="Symbol" pitchFamily="18" charset="2"/>
                  </a:rPr>
                  <a:t>2</a:t>
                </a:r>
                <a:r>
                  <a:rPr lang="en-US" altLang="zh-CN" sz="2000" dirty="0">
                    <a:solidFill>
                      <a:srgbClr val="C00000"/>
                    </a:solidFill>
                    <a:latin typeface="楷体" pitchFamily="49" charset="-122"/>
                    <a:ea typeface="楷体" pitchFamily="49" charset="-122"/>
                    <a:sym typeface="Symbol" pitchFamily="18" charset="2"/>
                  </a:rPr>
                  <a:t>.place ‘goto’nextstat+3)</a:t>
                </a:r>
                <a:r>
                  <a:rPr lang="en-US" altLang="zh-CN" sz="2000" dirty="0">
                    <a:solidFill>
                      <a:srgbClr val="0000CC"/>
                    </a:solidFill>
                    <a:latin typeface="楷体" pitchFamily="49" charset="-122"/>
                    <a:ea typeface="楷体" pitchFamily="49" charset="-122"/>
                    <a:sym typeface="Symbol" pitchFamily="18" charset="2"/>
                  </a:rPr>
                  <a:t>;</a:t>
                </a:r>
              </a:p>
              <a:p>
                <a:pPr>
                  <a:lnSpc>
                    <a:spcPct val="110000"/>
                  </a:lnSpc>
                </a:pPr>
                <a:r>
                  <a:rPr lang="en-US" altLang="zh-CN" sz="2000" dirty="0">
                    <a:solidFill>
                      <a:srgbClr val="0000CC"/>
                    </a:solidFill>
                    <a:latin typeface="楷体" pitchFamily="49" charset="-122"/>
                    <a:ea typeface="楷体" pitchFamily="49" charset="-122"/>
                    <a:sym typeface="Symbol" pitchFamily="18" charset="2"/>
                  </a:rPr>
                  <a:t> emit(</a:t>
                </a:r>
                <a:r>
                  <a:rPr lang="en-US" altLang="zh-CN" sz="2000" dirty="0" err="1">
                    <a:solidFill>
                      <a:srgbClr val="0000CC"/>
                    </a:solidFill>
                    <a:latin typeface="楷体" pitchFamily="49" charset="-122"/>
                    <a:ea typeface="楷体" pitchFamily="49" charset="-122"/>
                    <a:sym typeface="Symbol" pitchFamily="18" charset="2"/>
                  </a:rPr>
                  <a:t>E.place</a:t>
                </a:r>
                <a:r>
                  <a:rPr lang="en-US" altLang="zh-CN" sz="2000" dirty="0">
                    <a:solidFill>
                      <a:srgbClr val="0000CC"/>
                    </a:solidFill>
                    <a:latin typeface="楷体" pitchFamily="49" charset="-122"/>
                    <a:ea typeface="楷体" pitchFamily="49" charset="-122"/>
                    <a:sym typeface="Symbol" pitchFamily="18" charset="2"/>
                  </a:rPr>
                  <a:t>‘:=’‘0’);</a:t>
                </a:r>
              </a:p>
              <a:p>
                <a:pPr>
                  <a:lnSpc>
                    <a:spcPct val="110000"/>
                  </a:lnSpc>
                </a:pPr>
                <a:r>
                  <a:rPr lang="en-US" altLang="zh-CN" sz="2000" dirty="0">
                    <a:solidFill>
                      <a:srgbClr val="0000CC"/>
                    </a:solidFill>
                    <a:latin typeface="楷体" pitchFamily="49" charset="-122"/>
                    <a:ea typeface="楷体" pitchFamily="49" charset="-122"/>
                    <a:sym typeface="Symbol" pitchFamily="18" charset="2"/>
                  </a:rPr>
                  <a:t> </a:t>
                </a:r>
                <a:r>
                  <a:rPr lang="en-US" altLang="zh-CN" sz="2000" dirty="0">
                    <a:solidFill>
                      <a:srgbClr val="C00000"/>
                    </a:solidFill>
                    <a:latin typeface="楷体" pitchFamily="49" charset="-122"/>
                    <a:ea typeface="楷体" pitchFamily="49" charset="-122"/>
                    <a:sym typeface="Symbol" pitchFamily="18" charset="2"/>
                  </a:rPr>
                  <a:t>emit(‘goto’nextstat+2);</a:t>
                </a:r>
              </a:p>
              <a:p>
                <a:pPr>
                  <a:lnSpc>
                    <a:spcPct val="110000"/>
                  </a:lnSpc>
                </a:pPr>
                <a:r>
                  <a:rPr lang="en-US" altLang="zh-CN" sz="2000" dirty="0">
                    <a:solidFill>
                      <a:srgbClr val="0000CC"/>
                    </a:solidFill>
                    <a:latin typeface="楷体" pitchFamily="49" charset="-122"/>
                    <a:ea typeface="楷体" pitchFamily="49" charset="-122"/>
                    <a:sym typeface="Symbol" pitchFamily="18" charset="2"/>
                  </a:rPr>
                  <a:t> emit(</a:t>
                </a:r>
                <a:r>
                  <a:rPr lang="en-US" altLang="zh-CN" sz="2000" dirty="0" err="1">
                    <a:solidFill>
                      <a:srgbClr val="0000CC"/>
                    </a:solidFill>
                    <a:latin typeface="楷体" pitchFamily="49" charset="-122"/>
                    <a:ea typeface="楷体" pitchFamily="49" charset="-122"/>
                    <a:sym typeface="Symbol" pitchFamily="18" charset="2"/>
                  </a:rPr>
                  <a:t>E.place</a:t>
                </a:r>
                <a:r>
                  <a:rPr lang="en-US" altLang="zh-CN" sz="2000" dirty="0">
                    <a:solidFill>
                      <a:srgbClr val="0000CC"/>
                    </a:solidFill>
                    <a:latin typeface="楷体" pitchFamily="49" charset="-122"/>
                    <a:ea typeface="楷体" pitchFamily="49" charset="-122"/>
                    <a:sym typeface="Symbol" pitchFamily="18" charset="2"/>
                  </a:rPr>
                  <a:t>‘:=’‘1’)</a:t>
                </a:r>
                <a:r>
                  <a:rPr lang="en-US" altLang="zh-CN" sz="2000" dirty="0">
                    <a:solidFill>
                      <a:srgbClr val="0000FF"/>
                    </a:solidFill>
                    <a:latin typeface="楷体" pitchFamily="49" charset="-122"/>
                    <a:ea typeface="楷体" pitchFamily="49" charset="-122"/>
                  </a:rPr>
                  <a:t>}</a:t>
                </a:r>
                <a:endParaRPr lang="zh-CN" altLang="en-US" sz="2000" dirty="0">
                  <a:solidFill>
                    <a:srgbClr val="0000FF"/>
                  </a:solidFill>
                  <a:latin typeface="楷体" pitchFamily="49" charset="-122"/>
                  <a:ea typeface="楷体" pitchFamily="49" charset="-122"/>
                </a:endParaRPr>
              </a:p>
            </p:txBody>
          </p:sp>
          <p:sp>
            <p:nvSpPr>
              <p:cNvPr id="16" name="矩形 15"/>
              <p:cNvSpPr/>
              <p:nvPr/>
            </p:nvSpPr>
            <p:spPr>
              <a:xfrm>
                <a:off x="611560" y="6021288"/>
                <a:ext cx="172819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zh-CN" sz="2000" dirty="0">
                    <a:solidFill>
                      <a:schemeClr val="tx1"/>
                    </a:solidFill>
                    <a:latin typeface="楷体" pitchFamily="49" charset="-122"/>
                    <a:ea typeface="楷体" pitchFamily="49" charset="-122"/>
                  </a:rPr>
                  <a:t>E</a:t>
                </a:r>
                <a:r>
                  <a:rPr lang="zh-CN" altLang="en-US" sz="2000" dirty="0">
                    <a:solidFill>
                      <a:schemeClr val="tx1"/>
                    </a:solidFill>
                    <a:latin typeface="Comic Sans MS" pitchFamily="66" charset="0"/>
                    <a:ea typeface="楷体" pitchFamily="49" charset="-122"/>
                  </a:rPr>
                  <a:t>→</a:t>
                </a:r>
                <a:r>
                  <a:rPr lang="en-US" altLang="zh-CN" sz="2000" dirty="0">
                    <a:solidFill>
                      <a:schemeClr val="tx1"/>
                    </a:solidFill>
                    <a:latin typeface="楷体" pitchFamily="49" charset="-122"/>
                    <a:ea typeface="楷体" pitchFamily="49" charset="-122"/>
                  </a:rPr>
                  <a:t>id</a:t>
                </a:r>
              </a:p>
            </p:txBody>
          </p:sp>
          <p:sp>
            <p:nvSpPr>
              <p:cNvPr id="17" name="矩形 16"/>
              <p:cNvSpPr/>
              <p:nvPr/>
            </p:nvSpPr>
            <p:spPr>
              <a:xfrm>
                <a:off x="3059832" y="6021288"/>
                <a:ext cx="2952328" cy="648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zh-CN" sz="2000" dirty="0">
                    <a:solidFill>
                      <a:srgbClr val="0000FF"/>
                    </a:solidFill>
                    <a:latin typeface="楷体" pitchFamily="49" charset="-122"/>
                    <a:ea typeface="楷体" pitchFamily="49" charset="-122"/>
                  </a:rPr>
                  <a:t>{</a:t>
                </a:r>
                <a:r>
                  <a:rPr lang="en-US" altLang="zh-CN" sz="2000" dirty="0" err="1">
                    <a:solidFill>
                      <a:srgbClr val="0000CC"/>
                    </a:solidFill>
                    <a:latin typeface="楷体" pitchFamily="49" charset="-122"/>
                    <a:ea typeface="楷体" pitchFamily="49" charset="-122"/>
                    <a:sym typeface="Symbol" pitchFamily="18" charset="2"/>
                  </a:rPr>
                  <a:t>E.place</a:t>
                </a:r>
                <a:r>
                  <a:rPr lang="en-US" altLang="zh-CN" sz="2000" dirty="0">
                    <a:solidFill>
                      <a:srgbClr val="0000CC"/>
                    </a:solidFill>
                    <a:latin typeface="楷体" pitchFamily="49" charset="-122"/>
                    <a:ea typeface="楷体" pitchFamily="49" charset="-122"/>
                    <a:sym typeface="Symbol" pitchFamily="18" charset="2"/>
                  </a:rPr>
                  <a:t>:=</a:t>
                </a:r>
                <a:r>
                  <a:rPr lang="en-US" altLang="zh-CN" sz="2000" dirty="0" err="1">
                    <a:solidFill>
                      <a:srgbClr val="0000CC"/>
                    </a:solidFill>
                    <a:latin typeface="楷体" pitchFamily="49" charset="-122"/>
                    <a:ea typeface="楷体" pitchFamily="49" charset="-122"/>
                    <a:sym typeface="Symbol" pitchFamily="18" charset="2"/>
                  </a:rPr>
                  <a:t>id.place</a:t>
                </a:r>
                <a:r>
                  <a:rPr lang="en-US" altLang="zh-CN" sz="2000" dirty="0">
                    <a:solidFill>
                      <a:srgbClr val="0000CC"/>
                    </a:solidFill>
                    <a:latin typeface="楷体" pitchFamily="49" charset="-122"/>
                    <a:ea typeface="楷体" pitchFamily="49" charset="-122"/>
                    <a:sym typeface="Symbol" pitchFamily="18" charset="2"/>
                  </a:rPr>
                  <a:t>)</a:t>
                </a:r>
                <a:r>
                  <a:rPr lang="en-US" altLang="zh-CN" sz="2000" dirty="0">
                    <a:solidFill>
                      <a:srgbClr val="0000FF"/>
                    </a:solidFill>
                    <a:latin typeface="楷体" pitchFamily="49" charset="-122"/>
                    <a:ea typeface="楷体" pitchFamily="49" charset="-122"/>
                  </a:rPr>
                  <a:t>}</a:t>
                </a:r>
                <a:endParaRPr lang="zh-CN" altLang="en-US" sz="2000" dirty="0">
                  <a:solidFill>
                    <a:srgbClr val="0000FF"/>
                  </a:solidFill>
                  <a:latin typeface="楷体" pitchFamily="49" charset="-122"/>
                  <a:ea typeface="楷体" pitchFamily="49" charset="-122"/>
                </a:endParaRPr>
              </a:p>
            </p:txBody>
          </p:sp>
        </p:grpSp>
      </p:grpSp>
      <p:sp>
        <p:nvSpPr>
          <p:cNvPr id="22" name="任意多边形 21"/>
          <p:cNvSpPr/>
          <p:nvPr/>
        </p:nvSpPr>
        <p:spPr>
          <a:xfrm>
            <a:off x="5848349" y="4733925"/>
            <a:ext cx="1438275" cy="962025"/>
          </a:xfrm>
          <a:custGeom>
            <a:avLst/>
            <a:gdLst>
              <a:gd name="connsiteX0" fmla="*/ 0 w 1552575"/>
              <a:gd name="connsiteY0" fmla="*/ 0 h 962025"/>
              <a:gd name="connsiteX1" fmla="*/ 1552575 w 1552575"/>
              <a:gd name="connsiteY1" fmla="*/ 0 h 962025"/>
              <a:gd name="connsiteX2" fmla="*/ 1552575 w 1552575"/>
              <a:gd name="connsiteY2" fmla="*/ 962025 h 962025"/>
              <a:gd name="connsiteX3" fmla="*/ 809625 w 1552575"/>
              <a:gd name="connsiteY3" fmla="*/ 962025 h 962025"/>
            </a:gdLst>
            <a:ahLst/>
            <a:cxnLst>
              <a:cxn ang="0">
                <a:pos x="connsiteX0" y="connsiteY0"/>
              </a:cxn>
              <a:cxn ang="0">
                <a:pos x="connsiteX1" y="connsiteY1"/>
              </a:cxn>
              <a:cxn ang="0">
                <a:pos x="connsiteX2" y="connsiteY2"/>
              </a:cxn>
              <a:cxn ang="0">
                <a:pos x="connsiteX3" y="connsiteY3"/>
              </a:cxn>
            </a:cxnLst>
            <a:rect l="l" t="t" r="r" b="b"/>
            <a:pathLst>
              <a:path w="1552575" h="962025">
                <a:moveTo>
                  <a:pt x="0" y="0"/>
                </a:moveTo>
                <a:lnTo>
                  <a:pt x="1552575" y="0"/>
                </a:lnTo>
                <a:lnTo>
                  <a:pt x="1552575" y="962025"/>
                </a:lnTo>
                <a:lnTo>
                  <a:pt x="809625" y="962025"/>
                </a:lnTo>
              </a:path>
            </a:pathLst>
          </a:custGeom>
          <a:ln w="12700">
            <a:solidFill>
              <a:srgbClr val="CC009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任意多边形 22"/>
          <p:cNvSpPr/>
          <p:nvPr/>
        </p:nvSpPr>
        <p:spPr>
          <a:xfrm>
            <a:off x="6610350" y="5419725"/>
            <a:ext cx="409575" cy="600075"/>
          </a:xfrm>
          <a:custGeom>
            <a:avLst/>
            <a:gdLst>
              <a:gd name="connsiteX0" fmla="*/ 0 w 409575"/>
              <a:gd name="connsiteY0" fmla="*/ 0 h 600075"/>
              <a:gd name="connsiteX1" fmla="*/ 409575 w 409575"/>
              <a:gd name="connsiteY1" fmla="*/ 0 h 600075"/>
              <a:gd name="connsiteX2" fmla="*/ 409575 w 409575"/>
              <a:gd name="connsiteY2" fmla="*/ 600075 h 600075"/>
              <a:gd name="connsiteX3" fmla="*/ 19050 w 409575"/>
              <a:gd name="connsiteY3" fmla="*/ 600075 h 600075"/>
            </a:gdLst>
            <a:ahLst/>
            <a:cxnLst>
              <a:cxn ang="0">
                <a:pos x="connsiteX0" y="connsiteY0"/>
              </a:cxn>
              <a:cxn ang="0">
                <a:pos x="connsiteX1" y="connsiteY1"/>
              </a:cxn>
              <a:cxn ang="0">
                <a:pos x="connsiteX2" y="connsiteY2"/>
              </a:cxn>
              <a:cxn ang="0">
                <a:pos x="connsiteX3" y="connsiteY3"/>
              </a:cxn>
            </a:cxnLst>
            <a:rect l="l" t="t" r="r" b="b"/>
            <a:pathLst>
              <a:path w="409575" h="600075">
                <a:moveTo>
                  <a:pt x="0" y="0"/>
                </a:moveTo>
                <a:lnTo>
                  <a:pt x="409575" y="0"/>
                </a:lnTo>
                <a:lnTo>
                  <a:pt x="409575" y="600075"/>
                </a:lnTo>
                <a:lnTo>
                  <a:pt x="19050" y="600075"/>
                </a:lnTo>
              </a:path>
            </a:pathLst>
          </a:custGeom>
          <a:ln w="127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linds(horizontal)">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3625"/>
            <a:ext cx="8229600" cy="706090"/>
          </a:xfrm>
        </p:spPr>
        <p:txBody>
          <a:bodyPr/>
          <a:lstStyle/>
          <a:p>
            <a:r>
              <a:rPr lang="zh-CN" altLang="en-US" dirty="0"/>
              <a:t>例</a:t>
            </a:r>
            <a:r>
              <a:rPr lang="en-US" altLang="zh-CN" dirty="0"/>
              <a:t>7.2</a:t>
            </a:r>
            <a:r>
              <a:rPr lang="zh-CN" altLang="en-US" dirty="0"/>
              <a:t>和图</a:t>
            </a:r>
            <a:r>
              <a:rPr lang="en-US" altLang="zh-CN" dirty="0"/>
              <a:t>7.14</a:t>
            </a:r>
            <a:endParaRPr lang="zh-CN" altLang="en-US" dirty="0"/>
          </a:p>
        </p:txBody>
      </p:sp>
      <p:sp>
        <p:nvSpPr>
          <p:cNvPr id="3" name="内容占位符 2"/>
          <p:cNvSpPr>
            <a:spLocks noGrp="1"/>
          </p:cNvSpPr>
          <p:nvPr>
            <p:ph idx="1"/>
          </p:nvPr>
        </p:nvSpPr>
        <p:spPr>
          <a:xfrm>
            <a:off x="1043608" y="773705"/>
            <a:ext cx="5832648" cy="936104"/>
          </a:xfrm>
        </p:spPr>
        <p:txBody>
          <a:bodyPr>
            <a:noAutofit/>
          </a:bodyPr>
          <a:lstStyle/>
          <a:p>
            <a:pPr>
              <a:lnSpc>
                <a:spcPct val="110000"/>
              </a:lnSpc>
            </a:pPr>
            <a:r>
              <a:rPr lang="zh-CN" altLang="en-US" sz="2400" dirty="0"/>
              <a:t>将布尔表达式 </a:t>
            </a:r>
            <a:r>
              <a:rPr lang="en-US" altLang="zh-CN" sz="2400" dirty="0">
                <a:solidFill>
                  <a:srgbClr val="FF0000"/>
                </a:solidFill>
              </a:rPr>
              <a:t>a</a:t>
            </a:r>
            <a:r>
              <a:rPr lang="zh-CN" altLang="en-US" sz="2400" dirty="0">
                <a:solidFill>
                  <a:srgbClr val="FF0000"/>
                </a:solidFill>
                <a:sym typeface="Symbol" pitchFamily="18" charset="2"/>
              </a:rPr>
              <a:t>＜</a:t>
            </a:r>
            <a:r>
              <a:rPr lang="en-US" altLang="zh-CN" sz="2400" dirty="0">
                <a:solidFill>
                  <a:srgbClr val="FF0000"/>
                </a:solidFill>
              </a:rPr>
              <a:t>b or c</a:t>
            </a:r>
            <a:r>
              <a:rPr lang="zh-CN" altLang="en-US" sz="2400" dirty="0">
                <a:solidFill>
                  <a:srgbClr val="FF0000"/>
                </a:solidFill>
                <a:sym typeface="Symbol" pitchFamily="18" charset="2"/>
              </a:rPr>
              <a:t>＜</a:t>
            </a:r>
            <a:r>
              <a:rPr lang="en-US" altLang="zh-CN" sz="2400" dirty="0">
                <a:solidFill>
                  <a:srgbClr val="FF0000"/>
                </a:solidFill>
              </a:rPr>
              <a:t>d and e</a:t>
            </a:r>
            <a:r>
              <a:rPr lang="zh-CN" altLang="en-US" sz="2400" dirty="0">
                <a:solidFill>
                  <a:srgbClr val="FF0000"/>
                </a:solidFill>
                <a:sym typeface="Symbol" pitchFamily="18" charset="2"/>
              </a:rPr>
              <a:t>＜</a:t>
            </a:r>
            <a:r>
              <a:rPr lang="en-US" altLang="zh-CN" sz="2400" dirty="0">
                <a:solidFill>
                  <a:srgbClr val="FF0000"/>
                </a:solidFill>
              </a:rPr>
              <a:t>f </a:t>
            </a:r>
            <a:r>
              <a:rPr lang="zh-CN" altLang="en-US" sz="2400" dirty="0"/>
              <a:t>的布尔值计算出来。</a:t>
            </a:r>
          </a:p>
        </p:txBody>
      </p:sp>
      <p:sp>
        <p:nvSpPr>
          <p:cNvPr id="4" name="灯片编号占位符 3"/>
          <p:cNvSpPr>
            <a:spLocks noGrp="1"/>
          </p:cNvSpPr>
          <p:nvPr>
            <p:ph type="sldNum" sz="quarter" idx="12"/>
          </p:nvPr>
        </p:nvSpPr>
        <p:spPr>
          <a:xfrm>
            <a:off x="8423085" y="6446360"/>
            <a:ext cx="469395" cy="268005"/>
          </a:xfrm>
        </p:spPr>
        <p:txBody>
          <a:bodyPr/>
          <a:lstStyle/>
          <a:p>
            <a:fld id="{2A6D858B-1E97-4F06-B8D0-6BAC990F4689}" type="slidenum">
              <a:rPr lang="zh-CN" altLang="en-US" smtClean="0"/>
              <a:pPr/>
              <a:t>47</a:t>
            </a:fld>
            <a:endParaRPr lang="zh-CN" altLang="en-US"/>
          </a:p>
        </p:txBody>
      </p:sp>
      <p:grpSp>
        <p:nvGrpSpPr>
          <p:cNvPr id="10" name="组合 9"/>
          <p:cNvGrpSpPr/>
          <p:nvPr/>
        </p:nvGrpSpPr>
        <p:grpSpPr>
          <a:xfrm>
            <a:off x="1746894" y="1673805"/>
            <a:ext cx="7272808" cy="3528392"/>
            <a:chOff x="1043608" y="2060848"/>
            <a:chExt cx="7272808" cy="3528392"/>
          </a:xfrm>
        </p:grpSpPr>
        <p:sp>
          <p:nvSpPr>
            <p:cNvPr id="6" name="矩形 5"/>
            <p:cNvSpPr/>
            <p:nvPr/>
          </p:nvSpPr>
          <p:spPr>
            <a:xfrm>
              <a:off x="1259632" y="2081612"/>
              <a:ext cx="3096344" cy="345638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1200"/>
                </a:spcAft>
              </a:pPr>
              <a:r>
                <a:rPr lang="en-US" altLang="zh-CN" sz="2200" dirty="0">
                  <a:solidFill>
                    <a:srgbClr val="0033CC"/>
                  </a:solidFill>
                  <a:latin typeface="楷体" pitchFamily="49" charset="-122"/>
                  <a:ea typeface="楷体" pitchFamily="49" charset="-122"/>
                </a:rPr>
                <a:t>100:if a</a:t>
              </a:r>
              <a:r>
                <a:rPr lang="zh-CN" altLang="en-US" sz="2000" dirty="0">
                  <a:solidFill>
                    <a:srgbClr val="0033CC"/>
                  </a:solidFill>
                  <a:latin typeface="楷体" pitchFamily="49" charset="-122"/>
                  <a:ea typeface="楷体" pitchFamily="49" charset="-122"/>
                  <a:sym typeface="Symbol" pitchFamily="18" charset="2"/>
                </a:rPr>
                <a:t>＜</a:t>
              </a:r>
              <a:r>
                <a:rPr lang="en-US" altLang="zh-CN" sz="2200" dirty="0">
                  <a:solidFill>
                    <a:srgbClr val="0033CC"/>
                  </a:solidFill>
                  <a:latin typeface="楷体" pitchFamily="49" charset="-122"/>
                  <a:ea typeface="楷体" pitchFamily="49" charset="-122"/>
                </a:rPr>
                <a:t>b </a:t>
              </a:r>
              <a:r>
                <a:rPr lang="en-US" altLang="zh-CN" sz="2200" dirty="0" err="1">
                  <a:solidFill>
                    <a:srgbClr val="0033CC"/>
                  </a:solidFill>
                  <a:latin typeface="楷体" pitchFamily="49" charset="-122"/>
                  <a:ea typeface="楷体" pitchFamily="49" charset="-122"/>
                </a:rPr>
                <a:t>goto</a:t>
              </a:r>
              <a:r>
                <a:rPr lang="en-US" altLang="zh-CN" sz="2200" dirty="0">
                  <a:solidFill>
                    <a:srgbClr val="0033CC"/>
                  </a:solidFill>
                  <a:latin typeface="楷体" pitchFamily="49" charset="-122"/>
                  <a:ea typeface="楷体" pitchFamily="49" charset="-122"/>
                </a:rPr>
                <a:t> 103</a:t>
              </a:r>
            </a:p>
            <a:p>
              <a:pPr>
                <a:spcAft>
                  <a:spcPts val="1200"/>
                </a:spcAft>
              </a:pPr>
              <a:r>
                <a:rPr lang="en-US" altLang="zh-CN" sz="2200" dirty="0">
                  <a:solidFill>
                    <a:srgbClr val="0033CC"/>
                  </a:solidFill>
                  <a:latin typeface="楷体" pitchFamily="49" charset="-122"/>
                  <a:ea typeface="楷体" pitchFamily="49" charset="-122"/>
                </a:rPr>
                <a:t>101:T</a:t>
              </a:r>
              <a:r>
                <a:rPr lang="en-US" altLang="zh-CN" sz="2200" baseline="-25000" dirty="0">
                  <a:solidFill>
                    <a:srgbClr val="0033CC"/>
                  </a:solidFill>
                  <a:latin typeface="楷体" pitchFamily="49" charset="-122"/>
                  <a:ea typeface="楷体" pitchFamily="49" charset="-122"/>
                </a:rPr>
                <a:t>1</a:t>
              </a:r>
              <a:r>
                <a:rPr lang="en-US" altLang="zh-CN" sz="2200" dirty="0">
                  <a:solidFill>
                    <a:srgbClr val="0033CC"/>
                  </a:solidFill>
                  <a:latin typeface="楷体" pitchFamily="49" charset="-122"/>
                  <a:ea typeface="楷体" pitchFamily="49" charset="-122"/>
                </a:rPr>
                <a:t>:=0</a:t>
              </a:r>
            </a:p>
            <a:p>
              <a:pPr>
                <a:spcAft>
                  <a:spcPts val="1200"/>
                </a:spcAft>
              </a:pPr>
              <a:r>
                <a:rPr lang="en-US" altLang="zh-CN" sz="2200" dirty="0">
                  <a:solidFill>
                    <a:srgbClr val="0033CC"/>
                  </a:solidFill>
                  <a:latin typeface="楷体" pitchFamily="49" charset="-122"/>
                  <a:ea typeface="楷体" pitchFamily="49" charset="-122"/>
                </a:rPr>
                <a:t>102:goto 104</a:t>
              </a:r>
            </a:p>
            <a:p>
              <a:pPr>
                <a:spcAft>
                  <a:spcPts val="1200"/>
                </a:spcAft>
              </a:pPr>
              <a:r>
                <a:rPr lang="en-US" altLang="zh-CN" sz="2200" dirty="0">
                  <a:solidFill>
                    <a:srgbClr val="0033CC"/>
                  </a:solidFill>
                  <a:latin typeface="楷体" pitchFamily="49" charset="-122"/>
                  <a:ea typeface="楷体" pitchFamily="49" charset="-122"/>
                </a:rPr>
                <a:t>103:T</a:t>
              </a:r>
              <a:r>
                <a:rPr lang="en-US" altLang="zh-CN" sz="2200" baseline="-25000" dirty="0">
                  <a:solidFill>
                    <a:srgbClr val="0033CC"/>
                  </a:solidFill>
                  <a:latin typeface="楷体" pitchFamily="49" charset="-122"/>
                  <a:ea typeface="楷体" pitchFamily="49" charset="-122"/>
                </a:rPr>
                <a:t>1</a:t>
              </a:r>
              <a:r>
                <a:rPr lang="en-US" altLang="zh-CN" sz="2200" dirty="0">
                  <a:solidFill>
                    <a:srgbClr val="0033CC"/>
                  </a:solidFill>
                  <a:latin typeface="楷体" pitchFamily="49" charset="-122"/>
                  <a:ea typeface="楷体" pitchFamily="49" charset="-122"/>
                </a:rPr>
                <a:t>:=1</a:t>
              </a:r>
            </a:p>
            <a:p>
              <a:pPr>
                <a:spcAft>
                  <a:spcPts val="1200"/>
                </a:spcAft>
              </a:pPr>
              <a:r>
                <a:rPr lang="en-US" altLang="zh-CN" sz="2200" dirty="0">
                  <a:solidFill>
                    <a:srgbClr val="0033CC"/>
                  </a:solidFill>
                  <a:latin typeface="楷体" pitchFamily="49" charset="-122"/>
                  <a:ea typeface="楷体" pitchFamily="49" charset="-122"/>
                </a:rPr>
                <a:t>104:if c</a:t>
              </a:r>
              <a:r>
                <a:rPr lang="zh-CN" altLang="en-US" sz="2400" dirty="0">
                  <a:solidFill>
                    <a:srgbClr val="0033CC"/>
                  </a:solidFill>
                  <a:latin typeface="楷体" pitchFamily="49" charset="-122"/>
                  <a:ea typeface="楷体" pitchFamily="49" charset="-122"/>
                  <a:sym typeface="Symbol" pitchFamily="18" charset="2"/>
                </a:rPr>
                <a:t>＜</a:t>
              </a:r>
              <a:r>
                <a:rPr lang="en-US" altLang="zh-CN" sz="2200" dirty="0">
                  <a:solidFill>
                    <a:srgbClr val="0033CC"/>
                  </a:solidFill>
                  <a:latin typeface="楷体" pitchFamily="49" charset="-122"/>
                  <a:ea typeface="楷体" pitchFamily="49" charset="-122"/>
                </a:rPr>
                <a:t>d </a:t>
              </a:r>
              <a:r>
                <a:rPr lang="en-US" altLang="zh-CN" sz="2200" dirty="0" err="1">
                  <a:solidFill>
                    <a:srgbClr val="0033CC"/>
                  </a:solidFill>
                  <a:latin typeface="楷体" pitchFamily="49" charset="-122"/>
                  <a:ea typeface="楷体" pitchFamily="49" charset="-122"/>
                </a:rPr>
                <a:t>goto</a:t>
              </a:r>
              <a:r>
                <a:rPr lang="en-US" altLang="zh-CN" sz="2200" dirty="0">
                  <a:solidFill>
                    <a:srgbClr val="0033CC"/>
                  </a:solidFill>
                  <a:latin typeface="楷体" pitchFamily="49" charset="-122"/>
                  <a:ea typeface="楷体" pitchFamily="49" charset="-122"/>
                </a:rPr>
                <a:t> 107</a:t>
              </a:r>
            </a:p>
            <a:p>
              <a:pPr>
                <a:spcAft>
                  <a:spcPts val="1200"/>
                </a:spcAft>
              </a:pPr>
              <a:r>
                <a:rPr lang="en-US" altLang="zh-CN" sz="2200" dirty="0">
                  <a:solidFill>
                    <a:srgbClr val="0033CC"/>
                  </a:solidFill>
                  <a:latin typeface="楷体" pitchFamily="49" charset="-122"/>
                  <a:ea typeface="楷体" pitchFamily="49" charset="-122"/>
                </a:rPr>
                <a:t>105:T</a:t>
              </a:r>
              <a:r>
                <a:rPr lang="en-US" altLang="zh-CN" sz="2200" baseline="-25000" dirty="0">
                  <a:solidFill>
                    <a:srgbClr val="0033CC"/>
                  </a:solidFill>
                  <a:latin typeface="楷体" pitchFamily="49" charset="-122"/>
                  <a:ea typeface="楷体" pitchFamily="49" charset="-122"/>
                </a:rPr>
                <a:t>2</a:t>
              </a:r>
              <a:r>
                <a:rPr lang="en-US" altLang="zh-CN" sz="2200" dirty="0">
                  <a:solidFill>
                    <a:srgbClr val="0033CC"/>
                  </a:solidFill>
                  <a:latin typeface="楷体" pitchFamily="49" charset="-122"/>
                  <a:ea typeface="楷体" pitchFamily="49" charset="-122"/>
                </a:rPr>
                <a:t>:=0</a:t>
              </a:r>
            </a:p>
            <a:p>
              <a:pPr>
                <a:spcAft>
                  <a:spcPts val="1200"/>
                </a:spcAft>
              </a:pPr>
              <a:r>
                <a:rPr lang="en-US" altLang="zh-CN" sz="2200" dirty="0">
                  <a:solidFill>
                    <a:srgbClr val="0033CC"/>
                  </a:solidFill>
                  <a:latin typeface="楷体" pitchFamily="49" charset="-122"/>
                  <a:ea typeface="楷体" pitchFamily="49" charset="-122"/>
                </a:rPr>
                <a:t>106:goto 108</a:t>
              </a:r>
              <a:endParaRPr lang="zh-CN" altLang="en-US" sz="2200" dirty="0">
                <a:solidFill>
                  <a:srgbClr val="0033CC"/>
                </a:solidFill>
                <a:latin typeface="楷体" pitchFamily="49" charset="-122"/>
                <a:ea typeface="楷体" pitchFamily="49" charset="-122"/>
              </a:endParaRPr>
            </a:p>
          </p:txBody>
        </p:sp>
        <p:sp>
          <p:nvSpPr>
            <p:cNvPr id="8" name="矩形 7"/>
            <p:cNvSpPr/>
            <p:nvPr/>
          </p:nvSpPr>
          <p:spPr>
            <a:xfrm>
              <a:off x="5220072" y="2081612"/>
              <a:ext cx="3096344" cy="345638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1200"/>
                </a:spcAft>
              </a:pPr>
              <a:r>
                <a:rPr lang="en-US" altLang="zh-CN" sz="2200" dirty="0">
                  <a:solidFill>
                    <a:srgbClr val="0033CC"/>
                  </a:solidFill>
                  <a:latin typeface="楷体" pitchFamily="49" charset="-122"/>
                  <a:ea typeface="楷体" pitchFamily="49" charset="-122"/>
                </a:rPr>
                <a:t>107:T</a:t>
              </a:r>
              <a:r>
                <a:rPr lang="en-US" altLang="zh-CN" sz="2200" baseline="-25000" dirty="0">
                  <a:solidFill>
                    <a:srgbClr val="0033CC"/>
                  </a:solidFill>
                  <a:latin typeface="楷体" pitchFamily="49" charset="-122"/>
                  <a:ea typeface="楷体" pitchFamily="49" charset="-122"/>
                </a:rPr>
                <a:t>2</a:t>
              </a:r>
              <a:r>
                <a:rPr lang="en-US" altLang="zh-CN" sz="2200" dirty="0">
                  <a:solidFill>
                    <a:srgbClr val="0033CC"/>
                  </a:solidFill>
                  <a:latin typeface="楷体" pitchFamily="49" charset="-122"/>
                  <a:ea typeface="楷体" pitchFamily="49" charset="-122"/>
                </a:rPr>
                <a:t>:=1</a:t>
              </a:r>
            </a:p>
            <a:p>
              <a:pPr>
                <a:spcAft>
                  <a:spcPts val="1200"/>
                </a:spcAft>
              </a:pPr>
              <a:r>
                <a:rPr lang="en-US" altLang="zh-CN" sz="2200" dirty="0">
                  <a:solidFill>
                    <a:srgbClr val="0033CC"/>
                  </a:solidFill>
                  <a:latin typeface="楷体" pitchFamily="49" charset="-122"/>
                  <a:ea typeface="楷体" pitchFamily="49" charset="-122"/>
                </a:rPr>
                <a:t>108:if e</a:t>
              </a:r>
              <a:r>
                <a:rPr lang="zh-CN" altLang="en-US" sz="2400" dirty="0">
                  <a:solidFill>
                    <a:srgbClr val="0033CC"/>
                  </a:solidFill>
                  <a:latin typeface="楷体" pitchFamily="49" charset="-122"/>
                  <a:ea typeface="楷体" pitchFamily="49" charset="-122"/>
                  <a:sym typeface="Symbol" pitchFamily="18" charset="2"/>
                </a:rPr>
                <a:t>＜</a:t>
              </a:r>
              <a:r>
                <a:rPr lang="en-US" altLang="zh-CN" sz="2200" dirty="0">
                  <a:solidFill>
                    <a:srgbClr val="0033CC"/>
                  </a:solidFill>
                  <a:latin typeface="楷体" pitchFamily="49" charset="-122"/>
                  <a:ea typeface="楷体" pitchFamily="49" charset="-122"/>
                </a:rPr>
                <a:t>f </a:t>
              </a:r>
              <a:r>
                <a:rPr lang="en-US" altLang="zh-CN" sz="2200" dirty="0" err="1">
                  <a:solidFill>
                    <a:srgbClr val="0033CC"/>
                  </a:solidFill>
                  <a:latin typeface="楷体" pitchFamily="49" charset="-122"/>
                  <a:ea typeface="楷体" pitchFamily="49" charset="-122"/>
                </a:rPr>
                <a:t>goto</a:t>
              </a:r>
              <a:r>
                <a:rPr lang="en-US" altLang="zh-CN" sz="2200" dirty="0">
                  <a:solidFill>
                    <a:srgbClr val="0033CC"/>
                  </a:solidFill>
                  <a:latin typeface="楷体" pitchFamily="49" charset="-122"/>
                  <a:ea typeface="楷体" pitchFamily="49" charset="-122"/>
                </a:rPr>
                <a:t> 111</a:t>
              </a:r>
            </a:p>
            <a:p>
              <a:pPr>
                <a:spcAft>
                  <a:spcPts val="1200"/>
                </a:spcAft>
              </a:pPr>
              <a:r>
                <a:rPr lang="en-US" altLang="zh-CN" sz="2200" dirty="0">
                  <a:solidFill>
                    <a:srgbClr val="0033CC"/>
                  </a:solidFill>
                  <a:latin typeface="楷体" pitchFamily="49" charset="-122"/>
                  <a:ea typeface="楷体" pitchFamily="49" charset="-122"/>
                </a:rPr>
                <a:t>109:T</a:t>
              </a:r>
              <a:r>
                <a:rPr lang="en-US" altLang="zh-CN" sz="2200" baseline="-25000" dirty="0">
                  <a:solidFill>
                    <a:srgbClr val="0033CC"/>
                  </a:solidFill>
                  <a:latin typeface="楷体" pitchFamily="49" charset="-122"/>
                  <a:ea typeface="楷体" pitchFamily="49" charset="-122"/>
                </a:rPr>
                <a:t>3</a:t>
              </a:r>
              <a:r>
                <a:rPr lang="en-US" altLang="zh-CN" sz="2200" dirty="0">
                  <a:solidFill>
                    <a:srgbClr val="0033CC"/>
                  </a:solidFill>
                  <a:latin typeface="楷体" pitchFamily="49" charset="-122"/>
                  <a:ea typeface="楷体" pitchFamily="49" charset="-122"/>
                </a:rPr>
                <a:t>:=0</a:t>
              </a:r>
            </a:p>
            <a:p>
              <a:pPr>
                <a:spcAft>
                  <a:spcPts val="1200"/>
                </a:spcAft>
              </a:pPr>
              <a:r>
                <a:rPr lang="en-US" altLang="zh-CN" sz="2200" dirty="0">
                  <a:solidFill>
                    <a:srgbClr val="0033CC"/>
                  </a:solidFill>
                  <a:latin typeface="楷体" pitchFamily="49" charset="-122"/>
                  <a:ea typeface="楷体" pitchFamily="49" charset="-122"/>
                </a:rPr>
                <a:t>110:goto 112</a:t>
              </a:r>
            </a:p>
            <a:p>
              <a:pPr>
                <a:spcAft>
                  <a:spcPts val="1200"/>
                </a:spcAft>
              </a:pPr>
              <a:r>
                <a:rPr lang="en-US" altLang="zh-CN" sz="2200" dirty="0">
                  <a:solidFill>
                    <a:srgbClr val="0033CC"/>
                  </a:solidFill>
                  <a:latin typeface="楷体" pitchFamily="49" charset="-122"/>
                  <a:ea typeface="楷体" pitchFamily="49" charset="-122"/>
                </a:rPr>
                <a:t>111:T</a:t>
              </a:r>
              <a:r>
                <a:rPr lang="en-US" altLang="zh-CN" sz="2200" baseline="-25000" dirty="0">
                  <a:solidFill>
                    <a:srgbClr val="0033CC"/>
                  </a:solidFill>
                  <a:latin typeface="楷体" pitchFamily="49" charset="-122"/>
                  <a:ea typeface="楷体" pitchFamily="49" charset="-122"/>
                </a:rPr>
                <a:t>3</a:t>
              </a:r>
              <a:r>
                <a:rPr lang="en-US" altLang="zh-CN" sz="2200" dirty="0">
                  <a:solidFill>
                    <a:srgbClr val="0033CC"/>
                  </a:solidFill>
                  <a:latin typeface="楷体" pitchFamily="49" charset="-122"/>
                  <a:ea typeface="楷体" pitchFamily="49" charset="-122"/>
                </a:rPr>
                <a:t>:=1</a:t>
              </a:r>
            </a:p>
            <a:p>
              <a:pPr>
                <a:spcAft>
                  <a:spcPts val="1200"/>
                </a:spcAft>
              </a:pPr>
              <a:r>
                <a:rPr lang="en-US" altLang="zh-CN" sz="2200" dirty="0">
                  <a:solidFill>
                    <a:srgbClr val="0033CC"/>
                  </a:solidFill>
                  <a:latin typeface="楷体" pitchFamily="49" charset="-122"/>
                  <a:ea typeface="楷体" pitchFamily="49" charset="-122"/>
                </a:rPr>
                <a:t>112:T</a:t>
              </a:r>
              <a:r>
                <a:rPr lang="en-US" altLang="zh-CN" sz="2200" baseline="-25000" dirty="0">
                  <a:solidFill>
                    <a:srgbClr val="0033CC"/>
                  </a:solidFill>
                  <a:latin typeface="楷体" pitchFamily="49" charset="-122"/>
                  <a:ea typeface="楷体" pitchFamily="49" charset="-122"/>
                </a:rPr>
                <a:t>4</a:t>
              </a:r>
              <a:r>
                <a:rPr lang="en-US" altLang="zh-CN" sz="2200" dirty="0">
                  <a:solidFill>
                    <a:srgbClr val="0033CC"/>
                  </a:solidFill>
                  <a:latin typeface="楷体" pitchFamily="49" charset="-122"/>
                  <a:ea typeface="楷体" pitchFamily="49" charset="-122"/>
                </a:rPr>
                <a:t>:=T</a:t>
              </a:r>
              <a:r>
                <a:rPr lang="en-US" altLang="zh-CN" sz="2200" baseline="-25000" dirty="0">
                  <a:solidFill>
                    <a:srgbClr val="0033CC"/>
                  </a:solidFill>
                  <a:latin typeface="楷体" pitchFamily="49" charset="-122"/>
                  <a:ea typeface="楷体" pitchFamily="49" charset="-122"/>
                </a:rPr>
                <a:t>2</a:t>
              </a:r>
              <a:r>
                <a:rPr lang="en-US" altLang="zh-CN" sz="2200" dirty="0">
                  <a:solidFill>
                    <a:srgbClr val="0033CC"/>
                  </a:solidFill>
                  <a:latin typeface="楷体" pitchFamily="49" charset="-122"/>
                  <a:ea typeface="楷体" pitchFamily="49" charset="-122"/>
                </a:rPr>
                <a:t> and T</a:t>
              </a:r>
              <a:r>
                <a:rPr lang="en-US" altLang="zh-CN" sz="2200" baseline="-25000" dirty="0">
                  <a:solidFill>
                    <a:srgbClr val="0033CC"/>
                  </a:solidFill>
                  <a:latin typeface="楷体" pitchFamily="49" charset="-122"/>
                  <a:ea typeface="楷体" pitchFamily="49" charset="-122"/>
                </a:rPr>
                <a:t>3</a:t>
              </a:r>
            </a:p>
            <a:p>
              <a:pPr>
                <a:spcAft>
                  <a:spcPts val="1200"/>
                </a:spcAft>
              </a:pPr>
              <a:r>
                <a:rPr lang="en-US" altLang="zh-CN" sz="2200" dirty="0">
                  <a:solidFill>
                    <a:srgbClr val="0033CC"/>
                  </a:solidFill>
                  <a:latin typeface="楷体" pitchFamily="49" charset="-122"/>
                  <a:ea typeface="楷体" pitchFamily="49" charset="-122"/>
                </a:rPr>
                <a:t>113:T</a:t>
              </a:r>
              <a:r>
                <a:rPr lang="en-US" altLang="zh-CN" sz="2200" baseline="-25000" dirty="0">
                  <a:solidFill>
                    <a:srgbClr val="0033CC"/>
                  </a:solidFill>
                  <a:latin typeface="楷体" pitchFamily="49" charset="-122"/>
                  <a:ea typeface="楷体" pitchFamily="49" charset="-122"/>
                </a:rPr>
                <a:t>5</a:t>
              </a:r>
              <a:r>
                <a:rPr lang="en-US" altLang="zh-CN" sz="2200" dirty="0">
                  <a:solidFill>
                    <a:srgbClr val="0033CC"/>
                  </a:solidFill>
                  <a:latin typeface="楷体" pitchFamily="49" charset="-122"/>
                  <a:ea typeface="楷体" pitchFamily="49" charset="-122"/>
                </a:rPr>
                <a:t>:=T</a:t>
              </a:r>
              <a:r>
                <a:rPr lang="en-US" altLang="zh-CN" sz="2200" baseline="-25000" dirty="0">
                  <a:solidFill>
                    <a:srgbClr val="0033CC"/>
                  </a:solidFill>
                  <a:latin typeface="楷体" pitchFamily="49" charset="-122"/>
                  <a:ea typeface="楷体" pitchFamily="49" charset="-122"/>
                </a:rPr>
                <a:t>1</a:t>
              </a:r>
              <a:r>
                <a:rPr lang="en-US" altLang="zh-CN" sz="2200" dirty="0">
                  <a:solidFill>
                    <a:srgbClr val="0033CC"/>
                  </a:solidFill>
                  <a:latin typeface="楷体" pitchFamily="49" charset="-122"/>
                  <a:ea typeface="楷体" pitchFamily="49" charset="-122"/>
                </a:rPr>
                <a:t> or T</a:t>
              </a:r>
              <a:r>
                <a:rPr lang="en-US" altLang="zh-CN" sz="2200" baseline="-25000" dirty="0">
                  <a:solidFill>
                    <a:srgbClr val="0033CC"/>
                  </a:solidFill>
                  <a:latin typeface="楷体" pitchFamily="49" charset="-122"/>
                  <a:ea typeface="楷体" pitchFamily="49" charset="-122"/>
                </a:rPr>
                <a:t>4</a:t>
              </a:r>
              <a:endParaRPr lang="zh-CN" altLang="en-US" sz="2200" dirty="0">
                <a:solidFill>
                  <a:srgbClr val="0033CC"/>
                </a:solidFill>
                <a:latin typeface="楷体" pitchFamily="49" charset="-122"/>
                <a:ea typeface="楷体" pitchFamily="49" charset="-122"/>
              </a:endParaRPr>
            </a:p>
          </p:txBody>
        </p:sp>
        <p:sp>
          <p:nvSpPr>
            <p:cNvPr id="9" name="矩形 8"/>
            <p:cNvSpPr/>
            <p:nvPr/>
          </p:nvSpPr>
          <p:spPr>
            <a:xfrm>
              <a:off x="1043608" y="2060848"/>
              <a:ext cx="7128792" cy="3528392"/>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7452320" y="188640"/>
            <a:ext cx="1353142" cy="1332966"/>
            <a:chOff x="30163" y="2300288"/>
            <a:chExt cx="1353142" cy="1332966"/>
          </a:xfrm>
        </p:grpSpPr>
        <p:pic>
          <p:nvPicPr>
            <p:cNvPr id="12" name="Picture 5"/>
            <p:cNvPicPr>
              <a:picLocks noChangeAspect="1" noChangeArrowheads="1"/>
            </p:cNvPicPr>
            <p:nvPr/>
          </p:nvPicPr>
          <p:blipFill>
            <a:blip r:embed="rId2" cstate="print"/>
            <a:srcRect/>
            <a:stretch>
              <a:fillRect/>
            </a:stretch>
          </p:blipFill>
          <p:spPr bwMode="auto">
            <a:xfrm>
              <a:off x="30163" y="2300288"/>
              <a:ext cx="1268412" cy="973137"/>
            </a:xfrm>
            <a:prstGeom prst="rect">
              <a:avLst/>
            </a:prstGeom>
            <a:noFill/>
            <a:ln w="9525">
              <a:noFill/>
              <a:miter lim="800000"/>
              <a:headEnd/>
              <a:tailEnd/>
            </a:ln>
          </p:spPr>
        </p:pic>
        <p:sp>
          <p:nvSpPr>
            <p:cNvPr id="13" name="矩形 12"/>
            <p:cNvSpPr/>
            <p:nvPr/>
          </p:nvSpPr>
          <p:spPr>
            <a:xfrm>
              <a:off x="55950" y="3255882"/>
              <a:ext cx="1327355" cy="3773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CC0099"/>
                  </a:solidFill>
                  <a:latin typeface="楷体" pitchFamily="49" charset="-122"/>
                  <a:ea typeface="楷体" pitchFamily="49" charset="-122"/>
                </a:rPr>
                <a:t>第</a:t>
              </a:r>
              <a:r>
                <a:rPr lang="en-US" altLang="zh-CN" sz="2400" dirty="0">
                  <a:solidFill>
                    <a:srgbClr val="CC0099"/>
                  </a:solidFill>
                  <a:latin typeface="楷体" pitchFamily="49" charset="-122"/>
                  <a:ea typeface="楷体" pitchFamily="49" charset="-122"/>
                </a:rPr>
                <a:t>187</a:t>
              </a:r>
              <a:r>
                <a:rPr lang="zh-CN" altLang="en-US" sz="2400" dirty="0">
                  <a:solidFill>
                    <a:srgbClr val="CC0099"/>
                  </a:solidFill>
                  <a:latin typeface="楷体" pitchFamily="49" charset="-122"/>
                  <a:ea typeface="楷体" pitchFamily="49" charset="-122"/>
                </a:rPr>
                <a:t>页</a:t>
              </a:r>
            </a:p>
          </p:txBody>
        </p:sp>
      </p:grpSp>
      <p:sp>
        <p:nvSpPr>
          <p:cNvPr id="14" name="矩形 13"/>
          <p:cNvSpPr/>
          <p:nvPr/>
        </p:nvSpPr>
        <p:spPr>
          <a:xfrm>
            <a:off x="761815" y="5544235"/>
            <a:ext cx="7680615" cy="900100"/>
          </a:xfrm>
          <a:prstGeom prst="rect">
            <a:avLst/>
          </a:prstGeom>
          <a:noFill/>
          <a:ln w="9525">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74638" indent="-274638">
              <a:lnSpc>
                <a:spcPct val="110000"/>
              </a:lnSpc>
              <a:spcAft>
                <a:spcPts val="600"/>
              </a:spcAft>
              <a:buClr>
                <a:srgbClr val="00B050"/>
              </a:buClr>
              <a:buSzPct val="65000"/>
              <a:buFont typeface="Wingdings" pitchFamily="2" charset="2"/>
              <a:buChar char="u"/>
            </a:pPr>
            <a:r>
              <a:rPr lang="zh-CN" altLang="en-US" sz="2400" dirty="0">
                <a:solidFill>
                  <a:srgbClr val="FF0000"/>
                </a:solidFill>
                <a:latin typeface="楷体" pitchFamily="49" charset="-122"/>
                <a:ea typeface="楷体" pitchFamily="49" charset="-122"/>
              </a:rPr>
              <a:t>对照前页的翻译模式，此例题的关键在于</a:t>
            </a:r>
            <a:r>
              <a:rPr lang="zh-CN" altLang="en-US" sz="2400" dirty="0">
                <a:solidFill>
                  <a:schemeClr val="tx1"/>
                </a:solidFill>
                <a:latin typeface="楷体" pitchFamily="49" charset="-122"/>
                <a:ea typeface="楷体" pitchFamily="49" charset="-122"/>
              </a:rPr>
              <a:t>：</a:t>
            </a:r>
            <a:endParaRPr lang="en-US" altLang="zh-CN" sz="2400" dirty="0">
              <a:solidFill>
                <a:schemeClr val="tx1"/>
              </a:solidFill>
              <a:latin typeface="楷体" pitchFamily="49" charset="-122"/>
              <a:ea typeface="楷体" pitchFamily="49" charset="-122"/>
            </a:endParaRPr>
          </a:p>
          <a:p>
            <a:pPr marL="625475" lvl="1" indent="-274638">
              <a:lnSpc>
                <a:spcPct val="110000"/>
              </a:lnSpc>
              <a:spcAft>
                <a:spcPts val="600"/>
              </a:spcAft>
              <a:buClr>
                <a:srgbClr val="00B050"/>
              </a:buClr>
              <a:buSzPct val="65000"/>
              <a:buFont typeface="Wingdings" pitchFamily="2" charset="2"/>
              <a:buChar char="Ø"/>
            </a:pPr>
            <a:r>
              <a:rPr lang="zh-CN" altLang="en-US" sz="2400" dirty="0">
                <a:solidFill>
                  <a:schemeClr val="tx1"/>
                </a:solidFill>
                <a:latin typeface="楷体" pitchFamily="49" charset="-122"/>
                <a:ea typeface="楷体" pitchFamily="49" charset="-122"/>
              </a:rPr>
              <a:t>培养翻译模式意识，即，树立编译程序的观点。</a:t>
            </a:r>
          </a:p>
        </p:txBody>
      </p:sp>
      <p:grpSp>
        <p:nvGrpSpPr>
          <p:cNvPr id="21" name="组合 20"/>
          <p:cNvGrpSpPr/>
          <p:nvPr/>
        </p:nvGrpSpPr>
        <p:grpSpPr>
          <a:xfrm>
            <a:off x="3607241" y="1988840"/>
            <a:ext cx="5420254" cy="3120585"/>
            <a:chOff x="2903955" y="2213865"/>
            <a:chExt cx="5420254" cy="3120585"/>
          </a:xfrm>
        </p:grpSpPr>
        <p:sp>
          <p:nvSpPr>
            <p:cNvPr id="15" name="矩形 14"/>
            <p:cNvSpPr/>
            <p:nvPr/>
          </p:nvSpPr>
          <p:spPr>
            <a:xfrm>
              <a:off x="2903955" y="2948470"/>
              <a:ext cx="1231090" cy="4050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latin typeface="楷体" pitchFamily="49" charset="-122"/>
                  <a:ea typeface="楷体" pitchFamily="49" charset="-122"/>
                </a:rPr>
                <a:t>102+2</a:t>
              </a:r>
              <a:endParaRPr lang="zh-CN" altLang="en-US" dirty="0">
                <a:solidFill>
                  <a:srgbClr val="FF0000"/>
                </a:solidFill>
                <a:latin typeface="楷体" pitchFamily="49" charset="-122"/>
                <a:ea typeface="楷体" pitchFamily="49" charset="-122"/>
              </a:endParaRPr>
            </a:p>
          </p:txBody>
        </p:sp>
        <p:sp>
          <p:nvSpPr>
            <p:cNvPr id="16" name="矩形 15"/>
            <p:cNvSpPr/>
            <p:nvPr/>
          </p:nvSpPr>
          <p:spPr>
            <a:xfrm>
              <a:off x="3441460" y="2213865"/>
              <a:ext cx="990110" cy="4050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latin typeface="楷体" pitchFamily="49" charset="-122"/>
                  <a:ea typeface="楷体" pitchFamily="49" charset="-122"/>
                </a:rPr>
                <a:t>100+3</a:t>
              </a:r>
              <a:endParaRPr lang="zh-CN" altLang="en-US" dirty="0">
                <a:solidFill>
                  <a:srgbClr val="FF0000"/>
                </a:solidFill>
                <a:latin typeface="楷体" pitchFamily="49" charset="-122"/>
                <a:ea typeface="楷体" pitchFamily="49" charset="-122"/>
              </a:endParaRPr>
            </a:p>
          </p:txBody>
        </p:sp>
        <p:sp>
          <p:nvSpPr>
            <p:cNvPr id="17" name="矩形 16"/>
            <p:cNvSpPr/>
            <p:nvPr/>
          </p:nvSpPr>
          <p:spPr>
            <a:xfrm>
              <a:off x="3351450" y="4194085"/>
              <a:ext cx="1231090" cy="4050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latin typeface="楷体" pitchFamily="49" charset="-122"/>
                  <a:ea typeface="楷体" pitchFamily="49" charset="-122"/>
                </a:rPr>
                <a:t>104+3</a:t>
              </a:r>
              <a:endParaRPr lang="zh-CN" altLang="en-US" dirty="0">
                <a:solidFill>
                  <a:srgbClr val="FF0000"/>
                </a:solidFill>
                <a:latin typeface="楷体" pitchFamily="49" charset="-122"/>
                <a:ea typeface="楷体" pitchFamily="49" charset="-122"/>
              </a:endParaRPr>
            </a:p>
          </p:txBody>
        </p:sp>
        <p:sp>
          <p:nvSpPr>
            <p:cNvPr id="18" name="矩形 17"/>
            <p:cNvSpPr/>
            <p:nvPr/>
          </p:nvSpPr>
          <p:spPr>
            <a:xfrm>
              <a:off x="7489769" y="2753925"/>
              <a:ext cx="834440" cy="4050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rgbClr val="FF0000"/>
                  </a:solidFill>
                  <a:latin typeface="楷体" pitchFamily="49" charset="-122"/>
                  <a:ea typeface="楷体" pitchFamily="49" charset="-122"/>
                </a:rPr>
                <a:t>108+3</a:t>
              </a:r>
              <a:endParaRPr lang="zh-CN" altLang="en-US" dirty="0">
                <a:solidFill>
                  <a:srgbClr val="FF0000"/>
                </a:solidFill>
                <a:latin typeface="楷体" pitchFamily="49" charset="-122"/>
                <a:ea typeface="楷体" pitchFamily="49" charset="-122"/>
              </a:endParaRPr>
            </a:p>
          </p:txBody>
        </p:sp>
        <p:sp>
          <p:nvSpPr>
            <p:cNvPr id="19" name="矩形 18"/>
            <p:cNvSpPr/>
            <p:nvPr/>
          </p:nvSpPr>
          <p:spPr>
            <a:xfrm>
              <a:off x="2917765" y="4929405"/>
              <a:ext cx="1231090" cy="4050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latin typeface="楷体" pitchFamily="49" charset="-122"/>
                  <a:ea typeface="楷体" pitchFamily="49" charset="-122"/>
                </a:rPr>
                <a:t>106+2</a:t>
              </a:r>
              <a:endParaRPr lang="zh-CN" altLang="en-US" dirty="0">
                <a:solidFill>
                  <a:srgbClr val="FF0000"/>
                </a:solidFill>
                <a:latin typeface="楷体" pitchFamily="49" charset="-122"/>
                <a:ea typeface="楷体" pitchFamily="49" charset="-122"/>
              </a:endParaRPr>
            </a:p>
          </p:txBody>
        </p:sp>
        <p:sp>
          <p:nvSpPr>
            <p:cNvPr id="20" name="矩形 19"/>
            <p:cNvSpPr/>
            <p:nvPr/>
          </p:nvSpPr>
          <p:spPr>
            <a:xfrm>
              <a:off x="6822250" y="3474005"/>
              <a:ext cx="1231090" cy="4050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latin typeface="楷体" pitchFamily="49" charset="-122"/>
                  <a:ea typeface="楷体" pitchFamily="49" charset="-122"/>
                </a:rPr>
                <a:t>110+2</a:t>
              </a:r>
              <a:endParaRPr lang="zh-CN" altLang="en-US" dirty="0">
                <a:solidFill>
                  <a:srgbClr val="FF0000"/>
                </a:solidFill>
                <a:latin typeface="楷体" pitchFamily="49" charset="-122"/>
                <a:ea typeface="楷体" pitchFamily="49" charset="-122"/>
              </a:endParaRPr>
            </a:p>
          </p:txBody>
        </p:sp>
      </p:grpSp>
      <p:graphicFrame>
        <p:nvGraphicFramePr>
          <p:cNvPr id="22" name="表格 21"/>
          <p:cNvGraphicFramePr>
            <a:graphicFrameLocks noGrp="1"/>
          </p:cNvGraphicFramePr>
          <p:nvPr/>
        </p:nvGraphicFramePr>
        <p:xfrm>
          <a:off x="609355" y="2078850"/>
          <a:ext cx="542265" cy="2614612"/>
        </p:xfrm>
        <a:graphic>
          <a:graphicData uri="http://schemas.openxmlformats.org/drawingml/2006/table">
            <a:tbl>
              <a:tblPr/>
              <a:tblGrid>
                <a:gridCol w="542265">
                  <a:extLst>
                    <a:ext uri="{9D8B030D-6E8A-4147-A177-3AD203B41FA5}">
                      <a16:colId xmlns:a16="http://schemas.microsoft.com/office/drawing/2014/main" val="20000"/>
                    </a:ext>
                  </a:extLst>
                </a:gridCol>
              </a:tblGrid>
              <a:tr h="522922">
                <a:tc>
                  <a:txBody>
                    <a:bodyPr/>
                    <a:lstStyle/>
                    <a:p>
                      <a:pPr algn="ctr"/>
                      <a:r>
                        <a:rPr lang="en-US" altLang="zh-CN" sz="2000" dirty="0">
                          <a:latin typeface="楷体" pitchFamily="49" charset="-122"/>
                          <a:ea typeface="楷体" pitchFamily="49" charset="-122"/>
                        </a:rPr>
                        <a:t>T</a:t>
                      </a:r>
                      <a:r>
                        <a:rPr lang="en-US" altLang="zh-CN" sz="2000" baseline="-25000" dirty="0">
                          <a:latin typeface="楷体" pitchFamily="49" charset="-122"/>
                          <a:ea typeface="楷体" pitchFamily="49" charset="-122"/>
                        </a:rPr>
                        <a:t>3</a:t>
                      </a:r>
                      <a:endParaRPr lang="zh-CN" altLang="en-US" sz="2000" baseline="-25000" dirty="0">
                        <a:latin typeface="楷体" pitchFamily="49" charset="-122"/>
                        <a:ea typeface="楷体" pitchFamily="49" charset="-122"/>
                      </a:endParaRPr>
                    </a:p>
                  </a:txBody>
                  <a:tcPr marL="0" marR="0" marT="46800" marB="46800" anchor="ctr">
                    <a:lnL w="12700" cmpd="sng">
                      <a:solidFill>
                        <a:schemeClr val="tx1"/>
                      </a:solidFill>
                      <a:prstDash val="solid"/>
                    </a:lnL>
                    <a:lnR w="12700" cmpd="sng">
                      <a:solidFill>
                        <a:schemeClr val="tx1"/>
                      </a:solidFill>
                      <a:prstDash val="soli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22923">
                <a:tc>
                  <a:txBody>
                    <a:bodyPr/>
                    <a:lstStyle/>
                    <a:p>
                      <a:pPr algn="ctr"/>
                      <a:r>
                        <a:rPr lang="en-US" altLang="zh-CN" sz="2000" dirty="0">
                          <a:latin typeface="楷体" pitchFamily="49" charset="-122"/>
                          <a:ea typeface="楷体" pitchFamily="49" charset="-122"/>
                        </a:rPr>
                        <a:t>and</a:t>
                      </a:r>
                      <a:endParaRPr lang="zh-CN" altLang="en-US" sz="2000" dirty="0">
                        <a:latin typeface="楷体" pitchFamily="49" charset="-122"/>
                        <a:ea typeface="楷体" pitchFamily="49" charset="-122"/>
                      </a:endParaRPr>
                    </a:p>
                  </a:txBody>
                  <a:tcPr marL="0" marR="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22922">
                <a:tc>
                  <a:txBody>
                    <a:bodyPr/>
                    <a:lstStyle/>
                    <a:p>
                      <a:pPr algn="ctr"/>
                      <a:r>
                        <a:rPr lang="en-US" altLang="zh-CN" sz="2000" dirty="0">
                          <a:latin typeface="楷体" pitchFamily="49" charset="-122"/>
                          <a:ea typeface="楷体" pitchFamily="49" charset="-122"/>
                        </a:rPr>
                        <a:t>T</a:t>
                      </a:r>
                      <a:r>
                        <a:rPr lang="en-US" altLang="zh-CN" sz="2000" baseline="-25000" dirty="0">
                          <a:latin typeface="楷体" pitchFamily="49" charset="-122"/>
                          <a:ea typeface="楷体" pitchFamily="49" charset="-122"/>
                        </a:rPr>
                        <a:t>2</a:t>
                      </a:r>
                      <a:endParaRPr lang="zh-CN" altLang="en-US" sz="2000" baseline="-25000" dirty="0">
                        <a:latin typeface="楷体" pitchFamily="49" charset="-122"/>
                        <a:ea typeface="楷体" pitchFamily="49" charset="-122"/>
                      </a:endParaRPr>
                    </a:p>
                  </a:txBody>
                  <a:tcPr marL="0" marR="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22923">
                <a:tc>
                  <a:txBody>
                    <a:bodyPr/>
                    <a:lstStyle/>
                    <a:p>
                      <a:pPr algn="ctr"/>
                      <a:r>
                        <a:rPr lang="en-US" altLang="zh-CN" sz="2000" dirty="0">
                          <a:latin typeface="楷体" pitchFamily="49" charset="-122"/>
                          <a:ea typeface="楷体" pitchFamily="49" charset="-122"/>
                        </a:rPr>
                        <a:t>or</a:t>
                      </a:r>
                      <a:endParaRPr lang="zh-CN" altLang="en-US" sz="2000" dirty="0">
                        <a:latin typeface="楷体" pitchFamily="49" charset="-122"/>
                        <a:ea typeface="楷体" pitchFamily="49" charset="-122"/>
                      </a:endParaRPr>
                    </a:p>
                  </a:txBody>
                  <a:tcPr marL="0" marR="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22922">
                <a:tc>
                  <a:txBody>
                    <a:bodyPr/>
                    <a:lstStyle/>
                    <a:p>
                      <a:pPr algn="ctr"/>
                      <a:r>
                        <a:rPr lang="en-US" altLang="zh-CN" sz="2000" dirty="0">
                          <a:latin typeface="楷体" pitchFamily="49" charset="-122"/>
                          <a:ea typeface="楷体" pitchFamily="49" charset="-122"/>
                        </a:rPr>
                        <a:t>T</a:t>
                      </a:r>
                      <a:r>
                        <a:rPr lang="en-US" altLang="zh-CN" sz="2000" baseline="-25000" dirty="0">
                          <a:latin typeface="楷体" pitchFamily="49" charset="-122"/>
                          <a:ea typeface="楷体" pitchFamily="49" charset="-122"/>
                        </a:rPr>
                        <a:t>1</a:t>
                      </a:r>
                      <a:endParaRPr lang="zh-CN" altLang="en-US" sz="2000" baseline="-25000" dirty="0">
                        <a:latin typeface="楷体" pitchFamily="49" charset="-122"/>
                        <a:ea typeface="楷体" pitchFamily="49" charset="-122"/>
                      </a:endParaRPr>
                    </a:p>
                  </a:txBody>
                  <a:tcPr marL="0" marR="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extLst>
                  <a:ext uri="{0D108BD9-81ED-4DB2-BD59-A6C34878D82A}">
                    <a16:rowId xmlns:a16="http://schemas.microsoft.com/office/drawing/2014/main" val="10004"/>
                  </a:ext>
                </a:extLst>
              </a:tr>
            </a:tbl>
          </a:graphicData>
        </a:graphic>
      </p:graphicFrame>
      <p:graphicFrame>
        <p:nvGraphicFramePr>
          <p:cNvPr id="23" name="表格 22"/>
          <p:cNvGraphicFramePr>
            <a:graphicFrameLocks noGrp="1"/>
          </p:cNvGraphicFramePr>
          <p:nvPr/>
        </p:nvGraphicFramePr>
        <p:xfrm>
          <a:off x="609355" y="2078850"/>
          <a:ext cx="542265" cy="2614612"/>
        </p:xfrm>
        <a:graphic>
          <a:graphicData uri="http://schemas.openxmlformats.org/drawingml/2006/table">
            <a:tbl>
              <a:tblPr/>
              <a:tblGrid>
                <a:gridCol w="542265">
                  <a:extLst>
                    <a:ext uri="{9D8B030D-6E8A-4147-A177-3AD203B41FA5}">
                      <a16:colId xmlns:a16="http://schemas.microsoft.com/office/drawing/2014/main" val="20000"/>
                    </a:ext>
                  </a:extLst>
                </a:gridCol>
              </a:tblGrid>
              <a:tr h="522922">
                <a:tc>
                  <a:txBody>
                    <a:bodyPr/>
                    <a:lstStyle/>
                    <a:p>
                      <a:pPr algn="ctr"/>
                      <a:endParaRPr lang="zh-CN" altLang="en-US" sz="2000" baseline="-25000" dirty="0">
                        <a:latin typeface="楷体" pitchFamily="49" charset="-122"/>
                        <a:ea typeface="楷体" pitchFamily="49" charset="-122"/>
                      </a:endParaRPr>
                    </a:p>
                  </a:txBody>
                  <a:tcPr marL="0" marR="0" marT="46800" marB="46800" anchor="ctr">
                    <a:lnL w="12700" cmpd="sng">
                      <a:solidFill>
                        <a:schemeClr val="tx1"/>
                      </a:solidFill>
                      <a:prstDash val="solid"/>
                    </a:lnL>
                    <a:lnR w="12700" cmpd="sng">
                      <a:solidFill>
                        <a:schemeClr val="tx1"/>
                      </a:solidFill>
                      <a:prstDash val="soli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522923">
                <a:tc>
                  <a:txBody>
                    <a:bodyPr/>
                    <a:lstStyle/>
                    <a:p>
                      <a:pPr algn="ctr"/>
                      <a:endParaRPr lang="zh-CN" altLang="en-US" sz="2000" dirty="0">
                        <a:latin typeface="楷体" pitchFamily="49" charset="-122"/>
                        <a:ea typeface="楷体" pitchFamily="49" charset="-122"/>
                      </a:endParaRPr>
                    </a:p>
                  </a:txBody>
                  <a:tcPr marL="0" marR="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522922">
                <a:tc>
                  <a:txBody>
                    <a:bodyPr/>
                    <a:lstStyle/>
                    <a:p>
                      <a:pPr algn="ctr"/>
                      <a:r>
                        <a:rPr lang="en-US" altLang="zh-CN" sz="2000" dirty="0">
                          <a:latin typeface="楷体" pitchFamily="49" charset="-122"/>
                          <a:ea typeface="楷体" pitchFamily="49" charset="-122"/>
                        </a:rPr>
                        <a:t>T</a:t>
                      </a:r>
                      <a:r>
                        <a:rPr lang="en-US" altLang="zh-CN" sz="2000" baseline="-25000" dirty="0">
                          <a:latin typeface="楷体" pitchFamily="49" charset="-122"/>
                          <a:ea typeface="楷体" pitchFamily="49" charset="-122"/>
                        </a:rPr>
                        <a:t>4</a:t>
                      </a:r>
                      <a:endParaRPr lang="zh-CN" altLang="en-US" sz="2000" baseline="-25000" dirty="0">
                        <a:latin typeface="楷体" pitchFamily="49" charset="-122"/>
                        <a:ea typeface="楷体" pitchFamily="49" charset="-122"/>
                      </a:endParaRPr>
                    </a:p>
                  </a:txBody>
                  <a:tcPr marL="0" marR="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522923">
                <a:tc>
                  <a:txBody>
                    <a:bodyPr/>
                    <a:lstStyle/>
                    <a:p>
                      <a:pPr algn="ctr"/>
                      <a:r>
                        <a:rPr lang="en-US" altLang="zh-CN" sz="2000" dirty="0">
                          <a:latin typeface="楷体" pitchFamily="49" charset="-122"/>
                          <a:ea typeface="楷体" pitchFamily="49" charset="-122"/>
                        </a:rPr>
                        <a:t>or</a:t>
                      </a:r>
                      <a:endParaRPr lang="zh-CN" altLang="en-US" sz="2000" dirty="0">
                        <a:latin typeface="楷体" pitchFamily="49" charset="-122"/>
                        <a:ea typeface="楷体" pitchFamily="49" charset="-122"/>
                      </a:endParaRPr>
                    </a:p>
                  </a:txBody>
                  <a:tcPr marL="0" marR="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522922">
                <a:tc>
                  <a:txBody>
                    <a:bodyPr/>
                    <a:lstStyle/>
                    <a:p>
                      <a:pPr algn="ctr"/>
                      <a:r>
                        <a:rPr lang="en-US" altLang="zh-CN" sz="2000" dirty="0">
                          <a:latin typeface="楷体" pitchFamily="49" charset="-122"/>
                          <a:ea typeface="楷体" pitchFamily="49" charset="-122"/>
                        </a:rPr>
                        <a:t>T</a:t>
                      </a:r>
                      <a:r>
                        <a:rPr lang="en-US" altLang="zh-CN" sz="2000" baseline="-25000" dirty="0">
                          <a:latin typeface="楷体" pitchFamily="49" charset="-122"/>
                          <a:ea typeface="楷体" pitchFamily="49" charset="-122"/>
                        </a:rPr>
                        <a:t>1</a:t>
                      </a:r>
                      <a:endParaRPr lang="zh-CN" altLang="en-US" sz="2000" baseline="-25000" dirty="0">
                        <a:latin typeface="楷体" pitchFamily="49" charset="-122"/>
                        <a:ea typeface="楷体" pitchFamily="49" charset="-122"/>
                      </a:endParaRPr>
                    </a:p>
                  </a:txBody>
                  <a:tcPr marL="0" marR="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solidFill>
                      <a:schemeClr val="bg1"/>
                    </a:solidFill>
                  </a:tcPr>
                </a:tc>
                <a:extLst>
                  <a:ext uri="{0D108BD9-81ED-4DB2-BD59-A6C34878D82A}">
                    <a16:rowId xmlns:a16="http://schemas.microsoft.com/office/drawing/2014/main" val="10004"/>
                  </a:ext>
                </a:extLst>
              </a:tr>
            </a:tbl>
          </a:graphicData>
        </a:graphic>
      </p:graphicFrame>
      <p:graphicFrame>
        <p:nvGraphicFramePr>
          <p:cNvPr id="24" name="表格 23"/>
          <p:cNvGraphicFramePr>
            <a:graphicFrameLocks noGrp="1"/>
          </p:cNvGraphicFramePr>
          <p:nvPr/>
        </p:nvGraphicFramePr>
        <p:xfrm>
          <a:off x="609355" y="2078850"/>
          <a:ext cx="542265" cy="2614612"/>
        </p:xfrm>
        <a:graphic>
          <a:graphicData uri="http://schemas.openxmlformats.org/drawingml/2006/table">
            <a:tbl>
              <a:tblPr/>
              <a:tblGrid>
                <a:gridCol w="542265">
                  <a:extLst>
                    <a:ext uri="{9D8B030D-6E8A-4147-A177-3AD203B41FA5}">
                      <a16:colId xmlns:a16="http://schemas.microsoft.com/office/drawing/2014/main" val="20000"/>
                    </a:ext>
                  </a:extLst>
                </a:gridCol>
              </a:tblGrid>
              <a:tr h="522922">
                <a:tc>
                  <a:txBody>
                    <a:bodyPr/>
                    <a:lstStyle/>
                    <a:p>
                      <a:pPr algn="ctr"/>
                      <a:endParaRPr lang="zh-CN" altLang="en-US" sz="2000" baseline="-25000" dirty="0">
                        <a:latin typeface="楷体" pitchFamily="49" charset="-122"/>
                        <a:ea typeface="楷体" pitchFamily="49" charset="-122"/>
                      </a:endParaRPr>
                    </a:p>
                  </a:txBody>
                  <a:tcPr marL="0" marR="0" marT="46800" marB="46800" anchor="ctr">
                    <a:lnL w="12700" cmpd="sng">
                      <a:solidFill>
                        <a:schemeClr val="tx1"/>
                      </a:solidFill>
                      <a:prstDash val="solid"/>
                    </a:lnL>
                    <a:lnR w="12700" cmpd="sng">
                      <a:solidFill>
                        <a:schemeClr val="tx1"/>
                      </a:solidFill>
                      <a:prstDash val="soli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522923">
                <a:tc>
                  <a:txBody>
                    <a:bodyPr/>
                    <a:lstStyle/>
                    <a:p>
                      <a:pPr algn="ctr"/>
                      <a:endParaRPr lang="zh-CN" altLang="en-US" sz="2000" dirty="0">
                        <a:latin typeface="楷体" pitchFamily="49" charset="-122"/>
                        <a:ea typeface="楷体" pitchFamily="49" charset="-122"/>
                      </a:endParaRPr>
                    </a:p>
                  </a:txBody>
                  <a:tcPr marL="0" marR="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522922">
                <a:tc>
                  <a:txBody>
                    <a:bodyPr/>
                    <a:lstStyle/>
                    <a:p>
                      <a:pPr algn="ctr"/>
                      <a:endParaRPr lang="zh-CN" altLang="en-US" sz="2000" baseline="-25000" dirty="0">
                        <a:latin typeface="楷体" pitchFamily="49" charset="-122"/>
                        <a:ea typeface="楷体" pitchFamily="49" charset="-122"/>
                      </a:endParaRPr>
                    </a:p>
                  </a:txBody>
                  <a:tcPr marL="0" marR="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522923">
                <a:tc>
                  <a:txBody>
                    <a:bodyPr/>
                    <a:lstStyle/>
                    <a:p>
                      <a:pPr algn="ctr"/>
                      <a:endParaRPr lang="zh-CN" altLang="en-US" sz="2000" dirty="0">
                        <a:latin typeface="楷体" pitchFamily="49" charset="-122"/>
                        <a:ea typeface="楷体" pitchFamily="49" charset="-122"/>
                      </a:endParaRPr>
                    </a:p>
                  </a:txBody>
                  <a:tcPr marL="0" marR="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522922">
                <a:tc>
                  <a:txBody>
                    <a:bodyPr/>
                    <a:lstStyle/>
                    <a:p>
                      <a:pPr algn="ctr"/>
                      <a:r>
                        <a:rPr lang="en-US" altLang="zh-CN" sz="2000" dirty="0">
                          <a:latin typeface="楷体" pitchFamily="49" charset="-122"/>
                          <a:ea typeface="楷体" pitchFamily="49" charset="-122"/>
                        </a:rPr>
                        <a:t>T</a:t>
                      </a:r>
                      <a:r>
                        <a:rPr lang="en-US" altLang="zh-CN" sz="2000" baseline="-25000" dirty="0">
                          <a:latin typeface="楷体" pitchFamily="49" charset="-122"/>
                          <a:ea typeface="楷体" pitchFamily="49" charset="-122"/>
                        </a:rPr>
                        <a:t>5</a:t>
                      </a:r>
                      <a:endParaRPr lang="zh-CN" altLang="en-US" sz="2000" baseline="-25000" dirty="0">
                        <a:latin typeface="楷体" pitchFamily="49" charset="-122"/>
                        <a:ea typeface="楷体" pitchFamily="49" charset="-122"/>
                      </a:endParaRPr>
                    </a:p>
                  </a:txBody>
                  <a:tcPr marL="0" marR="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solidFill>
                      <a:schemeClr val="bg1"/>
                    </a:solidFill>
                  </a:tcPr>
                </a:tc>
                <a:extLst>
                  <a:ext uri="{0D108BD9-81ED-4DB2-BD59-A6C34878D82A}">
                    <a16:rowId xmlns:a16="http://schemas.microsoft.com/office/drawing/2014/main" val="10004"/>
                  </a:ext>
                </a:extLst>
              </a:tr>
            </a:tbl>
          </a:graphicData>
        </a:graphic>
      </p:graphicFrame>
      <p:pic>
        <p:nvPicPr>
          <p:cNvPr id="1026" name="Picture 2"/>
          <p:cNvPicPr>
            <a:picLocks noChangeAspect="1" noChangeArrowheads="1"/>
          </p:cNvPicPr>
          <p:nvPr/>
        </p:nvPicPr>
        <p:blipFill>
          <a:blip r:embed="rId3" cstate="print"/>
          <a:srcRect/>
          <a:stretch>
            <a:fillRect/>
          </a:stretch>
        </p:blipFill>
        <p:spPr bwMode="auto">
          <a:xfrm>
            <a:off x="2333600" y="5257801"/>
            <a:ext cx="5478295" cy="144092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linds(horizontal)">
                                      <p:cBhvr>
                                        <p:cTn id="12" dur="500"/>
                                        <p:tgtEl>
                                          <p:spTgt spid="1026"/>
                                        </p:tgtEl>
                                      </p:cBhvr>
                                    </p:animEffect>
                                  </p:childTnLst>
                                  <p:subTnLst>
                                    <p:set>
                                      <p:cBhvr override="childStyle">
                                        <p:cTn dur="1" fill="hold" display="0" masterRel="nextClick" afterEffect="1"/>
                                        <p:tgtEl>
                                          <p:spTgt spid="1026"/>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33645"/>
            <a:ext cx="8229600" cy="679087"/>
          </a:xfrm>
        </p:spPr>
        <p:txBody>
          <a:bodyPr/>
          <a:lstStyle/>
          <a:p>
            <a:r>
              <a:rPr lang="zh-CN" altLang="en-US" dirty="0"/>
              <a:t>例</a:t>
            </a:r>
            <a:r>
              <a:rPr lang="en-US" altLang="zh-CN" dirty="0"/>
              <a:t>7.2</a:t>
            </a:r>
            <a:r>
              <a:rPr lang="zh-CN" altLang="en-US" dirty="0"/>
              <a:t>和图</a:t>
            </a:r>
            <a:r>
              <a:rPr lang="en-US" altLang="zh-CN" dirty="0"/>
              <a:t>7.14</a:t>
            </a:r>
            <a:r>
              <a:rPr lang="zh-CN" altLang="en-US" dirty="0"/>
              <a:t>（续）</a:t>
            </a:r>
          </a:p>
        </p:txBody>
      </p:sp>
      <p:sp>
        <p:nvSpPr>
          <p:cNvPr id="3" name="内容占位符 2"/>
          <p:cNvSpPr>
            <a:spLocks noGrp="1"/>
          </p:cNvSpPr>
          <p:nvPr>
            <p:ph idx="1"/>
          </p:nvPr>
        </p:nvSpPr>
        <p:spPr>
          <a:xfrm>
            <a:off x="457200" y="953725"/>
            <a:ext cx="2944670" cy="568659"/>
          </a:xfrm>
        </p:spPr>
        <p:txBody>
          <a:bodyPr/>
          <a:lstStyle/>
          <a:p>
            <a:r>
              <a:rPr lang="zh-CN" altLang="en-US" dirty="0"/>
              <a:t>注释分析树</a:t>
            </a:r>
          </a:p>
        </p:txBody>
      </p:sp>
      <p:sp>
        <p:nvSpPr>
          <p:cNvPr id="4" name="灯片编号占位符 3"/>
          <p:cNvSpPr>
            <a:spLocks noGrp="1"/>
          </p:cNvSpPr>
          <p:nvPr>
            <p:ph type="sldNum" sz="quarter" idx="12"/>
          </p:nvPr>
        </p:nvSpPr>
        <p:spPr>
          <a:xfrm>
            <a:off x="8262410" y="6356350"/>
            <a:ext cx="424390" cy="365125"/>
          </a:xfrm>
        </p:spPr>
        <p:txBody>
          <a:bodyPr/>
          <a:lstStyle/>
          <a:p>
            <a:fld id="{2A6D858B-1E97-4F06-B8D0-6BAC990F4689}" type="slidenum">
              <a:rPr lang="zh-CN" altLang="en-US" smtClean="0"/>
              <a:pPr/>
              <a:t>48</a:t>
            </a:fld>
            <a:endParaRPr lang="zh-CN" altLang="en-US" dirty="0"/>
          </a:p>
        </p:txBody>
      </p:sp>
      <p:grpSp>
        <p:nvGrpSpPr>
          <p:cNvPr id="80" name="组合 79"/>
          <p:cNvGrpSpPr/>
          <p:nvPr/>
        </p:nvGrpSpPr>
        <p:grpSpPr>
          <a:xfrm>
            <a:off x="4031940" y="2582906"/>
            <a:ext cx="3844478" cy="2196244"/>
            <a:chOff x="2873474" y="1727811"/>
            <a:chExt cx="3844478" cy="2196244"/>
          </a:xfrm>
        </p:grpSpPr>
        <p:sp>
          <p:nvSpPr>
            <p:cNvPr id="23" name="流程图: 过程 22"/>
            <p:cNvSpPr/>
            <p:nvPr/>
          </p:nvSpPr>
          <p:spPr>
            <a:xfrm>
              <a:off x="2873474" y="2890630"/>
              <a:ext cx="864096" cy="432048"/>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lnSpc>
                  <a:spcPct val="110000"/>
                </a:lnSpc>
                <a:spcAft>
                  <a:spcPts val="600"/>
                </a:spcAft>
              </a:pPr>
              <a:r>
                <a:rPr lang="en-US" altLang="zh-CN" sz="2000" dirty="0">
                  <a:solidFill>
                    <a:srgbClr val="0033CC"/>
                  </a:solidFill>
                  <a:latin typeface="楷体" pitchFamily="49" charset="-122"/>
                  <a:ea typeface="楷体" pitchFamily="49" charset="-122"/>
                </a:rPr>
                <a:t>a</a:t>
              </a:r>
              <a:r>
                <a:rPr lang="zh-CN" altLang="en-US" sz="2000" dirty="0">
                  <a:solidFill>
                    <a:srgbClr val="0033CC"/>
                  </a:solidFill>
                  <a:latin typeface="楷体" pitchFamily="49" charset="-122"/>
                  <a:ea typeface="楷体" pitchFamily="49" charset="-122"/>
                  <a:sym typeface="Symbol" pitchFamily="18" charset="2"/>
                </a:rPr>
                <a:t>＜</a:t>
              </a:r>
              <a:r>
                <a:rPr lang="en-US" altLang="zh-CN" sz="2000" dirty="0">
                  <a:solidFill>
                    <a:srgbClr val="0033CC"/>
                  </a:solidFill>
                  <a:latin typeface="楷体" pitchFamily="49" charset="-122"/>
                  <a:ea typeface="楷体" pitchFamily="49" charset="-122"/>
                </a:rPr>
                <a:t>b</a:t>
              </a:r>
            </a:p>
          </p:txBody>
        </p:sp>
        <p:sp>
          <p:nvSpPr>
            <p:cNvPr id="24" name="流程图: 过程 23"/>
            <p:cNvSpPr/>
            <p:nvPr/>
          </p:nvSpPr>
          <p:spPr>
            <a:xfrm>
              <a:off x="4310971" y="1727811"/>
              <a:ext cx="360040" cy="432048"/>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en-US" altLang="zh-CN" sz="2000" dirty="0">
                  <a:solidFill>
                    <a:srgbClr val="0033CC"/>
                  </a:solidFill>
                  <a:latin typeface="楷体" pitchFamily="49" charset="-122"/>
                  <a:ea typeface="楷体" pitchFamily="49" charset="-122"/>
                </a:rPr>
                <a:t>E</a:t>
              </a:r>
            </a:p>
          </p:txBody>
        </p:sp>
        <p:sp>
          <p:nvSpPr>
            <p:cNvPr id="26" name="流程图: 过程 9"/>
            <p:cNvSpPr/>
            <p:nvPr/>
          </p:nvSpPr>
          <p:spPr>
            <a:xfrm>
              <a:off x="4221451" y="2231867"/>
              <a:ext cx="504056" cy="432048"/>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spcAft>
                  <a:spcPts val="600"/>
                </a:spcAft>
              </a:pPr>
              <a:r>
                <a:rPr lang="en-US" altLang="zh-CN" sz="2000" dirty="0">
                  <a:solidFill>
                    <a:srgbClr val="FF0000"/>
                  </a:solidFill>
                  <a:latin typeface="楷体" pitchFamily="49" charset="-122"/>
                  <a:ea typeface="楷体" pitchFamily="49" charset="-122"/>
                </a:rPr>
                <a:t>or</a:t>
              </a:r>
            </a:p>
          </p:txBody>
        </p:sp>
        <p:sp>
          <p:nvSpPr>
            <p:cNvPr id="27" name="流程图: 过程 26"/>
            <p:cNvSpPr/>
            <p:nvPr/>
          </p:nvSpPr>
          <p:spPr>
            <a:xfrm>
              <a:off x="3158843" y="2231867"/>
              <a:ext cx="360040" cy="432048"/>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en-US" altLang="zh-CN" sz="2000" dirty="0">
                  <a:solidFill>
                    <a:srgbClr val="0033CC"/>
                  </a:solidFill>
                  <a:latin typeface="楷体" pitchFamily="49" charset="-122"/>
                  <a:ea typeface="楷体" pitchFamily="49" charset="-122"/>
                </a:rPr>
                <a:t>E</a:t>
              </a:r>
            </a:p>
          </p:txBody>
        </p:sp>
        <p:sp>
          <p:nvSpPr>
            <p:cNvPr id="28" name="流程图: 过程 27"/>
            <p:cNvSpPr/>
            <p:nvPr/>
          </p:nvSpPr>
          <p:spPr>
            <a:xfrm>
              <a:off x="5466076" y="2231867"/>
              <a:ext cx="360040" cy="432048"/>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en-US" altLang="zh-CN" sz="2000" dirty="0">
                  <a:solidFill>
                    <a:srgbClr val="0033CC"/>
                  </a:solidFill>
                  <a:latin typeface="楷体" pitchFamily="49" charset="-122"/>
                  <a:ea typeface="楷体" pitchFamily="49" charset="-122"/>
                </a:rPr>
                <a:t>E</a:t>
              </a:r>
            </a:p>
          </p:txBody>
        </p:sp>
        <p:sp>
          <p:nvSpPr>
            <p:cNvPr id="29" name="流程图: 过程 28"/>
            <p:cNvSpPr/>
            <p:nvPr/>
          </p:nvSpPr>
          <p:spPr>
            <a:xfrm>
              <a:off x="4662010" y="2904919"/>
              <a:ext cx="576064" cy="432048"/>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spcAft>
                  <a:spcPts val="600"/>
                </a:spcAft>
              </a:pPr>
              <a:r>
                <a:rPr lang="en-US" altLang="zh-CN" sz="2000" dirty="0">
                  <a:solidFill>
                    <a:srgbClr val="0033CC"/>
                  </a:solidFill>
                  <a:latin typeface="楷体" pitchFamily="49" charset="-122"/>
                  <a:ea typeface="楷体" pitchFamily="49" charset="-122"/>
                </a:rPr>
                <a:t>E</a:t>
              </a:r>
            </a:p>
          </p:txBody>
        </p:sp>
        <p:sp>
          <p:nvSpPr>
            <p:cNvPr id="30" name="流程图: 过程 29"/>
            <p:cNvSpPr/>
            <p:nvPr/>
          </p:nvSpPr>
          <p:spPr>
            <a:xfrm>
              <a:off x="6106933" y="2904919"/>
              <a:ext cx="360040" cy="432048"/>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spcAft>
                  <a:spcPts val="600"/>
                </a:spcAft>
              </a:pPr>
              <a:r>
                <a:rPr lang="en-US" altLang="zh-CN" sz="2000" dirty="0">
                  <a:solidFill>
                    <a:srgbClr val="0033CC"/>
                  </a:solidFill>
                  <a:latin typeface="楷体" pitchFamily="49" charset="-122"/>
                  <a:ea typeface="楷体" pitchFamily="49" charset="-122"/>
                </a:rPr>
                <a:t>E</a:t>
              </a:r>
            </a:p>
          </p:txBody>
        </p:sp>
        <p:cxnSp>
          <p:nvCxnSpPr>
            <p:cNvPr id="41" name="直接连接符 40"/>
            <p:cNvCxnSpPr/>
            <p:nvPr/>
          </p:nvCxnSpPr>
          <p:spPr>
            <a:xfrm flipV="1">
              <a:off x="3357563" y="2014538"/>
              <a:ext cx="1000125" cy="304801"/>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16200000">
              <a:off x="4343977" y="2195911"/>
              <a:ext cx="252000"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4957763" y="2557463"/>
              <a:ext cx="581025" cy="428625"/>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16200000">
              <a:off x="3176859" y="2775059"/>
              <a:ext cx="252000"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flipV="1">
              <a:off x="4575599" y="2014538"/>
              <a:ext cx="1000800" cy="30600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H="1" flipV="1">
              <a:off x="5691187" y="2557463"/>
              <a:ext cx="579600" cy="42840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grpSp>
          <p:nvGrpSpPr>
            <p:cNvPr id="68" name="组合 67"/>
            <p:cNvGrpSpPr/>
            <p:nvPr/>
          </p:nvGrpSpPr>
          <p:grpSpPr>
            <a:xfrm>
              <a:off x="5315937" y="2602521"/>
              <a:ext cx="613374" cy="722181"/>
              <a:chOff x="4316699" y="2259866"/>
              <a:chExt cx="613374" cy="722181"/>
            </a:xfrm>
          </p:grpSpPr>
          <p:sp>
            <p:nvSpPr>
              <p:cNvPr id="66" name="流程图: 过程 9"/>
              <p:cNvSpPr/>
              <p:nvPr/>
            </p:nvSpPr>
            <p:spPr>
              <a:xfrm>
                <a:off x="4316699" y="2549999"/>
                <a:ext cx="613374" cy="432048"/>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spcAft>
                    <a:spcPts val="600"/>
                  </a:spcAft>
                </a:pPr>
                <a:r>
                  <a:rPr lang="en-US" altLang="zh-CN" sz="2000" dirty="0">
                    <a:solidFill>
                      <a:srgbClr val="FF0000"/>
                    </a:solidFill>
                    <a:latin typeface="楷体" pitchFamily="49" charset="-122"/>
                    <a:ea typeface="楷体" pitchFamily="49" charset="-122"/>
                  </a:rPr>
                  <a:t>and</a:t>
                </a:r>
              </a:p>
            </p:txBody>
          </p:sp>
          <p:cxnSp>
            <p:nvCxnSpPr>
              <p:cNvPr id="67" name="直接连接符 66"/>
              <p:cNvCxnSpPr/>
              <p:nvPr/>
            </p:nvCxnSpPr>
            <p:spPr>
              <a:xfrm rot="16200000">
                <a:off x="4442377" y="2439866"/>
                <a:ext cx="360000"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71" name="组合 70"/>
            <p:cNvGrpSpPr/>
            <p:nvPr/>
          </p:nvGrpSpPr>
          <p:grpSpPr>
            <a:xfrm>
              <a:off x="4517994" y="3279012"/>
              <a:ext cx="864096" cy="645043"/>
              <a:chOff x="3025874" y="2830035"/>
              <a:chExt cx="864096" cy="645043"/>
            </a:xfrm>
          </p:grpSpPr>
          <p:sp>
            <p:nvSpPr>
              <p:cNvPr id="69" name="流程图: 过程 68"/>
              <p:cNvSpPr/>
              <p:nvPr/>
            </p:nvSpPr>
            <p:spPr>
              <a:xfrm>
                <a:off x="3025874" y="3043030"/>
                <a:ext cx="864096" cy="432048"/>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lnSpc>
                    <a:spcPct val="110000"/>
                  </a:lnSpc>
                  <a:spcAft>
                    <a:spcPts val="600"/>
                  </a:spcAft>
                </a:pPr>
                <a:r>
                  <a:rPr lang="en-US" altLang="zh-CN" sz="2000" dirty="0">
                    <a:solidFill>
                      <a:srgbClr val="0033CC"/>
                    </a:solidFill>
                    <a:latin typeface="楷体" pitchFamily="49" charset="-122"/>
                    <a:ea typeface="楷体" pitchFamily="49" charset="-122"/>
                    <a:sym typeface="Symbol" pitchFamily="18" charset="2"/>
                  </a:rPr>
                  <a:t>c</a:t>
                </a:r>
                <a:r>
                  <a:rPr lang="zh-CN" altLang="en-US" sz="2000" dirty="0">
                    <a:solidFill>
                      <a:srgbClr val="0033CC"/>
                    </a:solidFill>
                    <a:latin typeface="楷体" pitchFamily="49" charset="-122"/>
                    <a:ea typeface="楷体" pitchFamily="49" charset="-122"/>
                    <a:sym typeface="Symbol" pitchFamily="18" charset="2"/>
                  </a:rPr>
                  <a:t>＜</a:t>
                </a:r>
                <a:r>
                  <a:rPr lang="en-US" altLang="zh-CN" sz="2000" dirty="0">
                    <a:solidFill>
                      <a:srgbClr val="0033CC"/>
                    </a:solidFill>
                    <a:latin typeface="楷体" pitchFamily="49" charset="-122"/>
                    <a:ea typeface="楷体" pitchFamily="49" charset="-122"/>
                    <a:sym typeface="Symbol" pitchFamily="18" charset="2"/>
                  </a:rPr>
                  <a:t>d</a:t>
                </a:r>
                <a:endParaRPr lang="en-US" altLang="zh-CN" sz="2000" dirty="0">
                  <a:solidFill>
                    <a:srgbClr val="0033CC"/>
                  </a:solidFill>
                  <a:latin typeface="楷体" pitchFamily="49" charset="-122"/>
                  <a:ea typeface="楷体" pitchFamily="49" charset="-122"/>
                </a:endParaRPr>
              </a:p>
            </p:txBody>
          </p:sp>
          <p:cxnSp>
            <p:nvCxnSpPr>
              <p:cNvPr id="70" name="直接连接符 69"/>
              <p:cNvCxnSpPr/>
              <p:nvPr/>
            </p:nvCxnSpPr>
            <p:spPr>
              <a:xfrm rot="16200000">
                <a:off x="3329259" y="2956035"/>
                <a:ext cx="252000"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72" name="组合 71"/>
            <p:cNvGrpSpPr/>
            <p:nvPr/>
          </p:nvGrpSpPr>
          <p:grpSpPr>
            <a:xfrm>
              <a:off x="5853856" y="3279012"/>
              <a:ext cx="864096" cy="645043"/>
              <a:chOff x="3025874" y="2830035"/>
              <a:chExt cx="864096" cy="645043"/>
            </a:xfrm>
          </p:grpSpPr>
          <p:sp>
            <p:nvSpPr>
              <p:cNvPr id="73" name="流程图: 过程 72"/>
              <p:cNvSpPr/>
              <p:nvPr/>
            </p:nvSpPr>
            <p:spPr>
              <a:xfrm>
                <a:off x="3025874" y="3043030"/>
                <a:ext cx="864096" cy="432048"/>
              </a:xfrm>
              <a:prstGeom prst="flowChartProcess">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lnSpc>
                    <a:spcPct val="110000"/>
                  </a:lnSpc>
                  <a:spcAft>
                    <a:spcPts val="600"/>
                  </a:spcAft>
                </a:pPr>
                <a:r>
                  <a:rPr lang="en-US" altLang="zh-CN" sz="2000" dirty="0">
                    <a:solidFill>
                      <a:srgbClr val="0033CC"/>
                    </a:solidFill>
                    <a:latin typeface="楷体" pitchFamily="49" charset="-122"/>
                    <a:ea typeface="楷体" pitchFamily="49" charset="-122"/>
                    <a:sym typeface="Symbol" pitchFamily="18" charset="2"/>
                  </a:rPr>
                  <a:t>e</a:t>
                </a:r>
                <a:r>
                  <a:rPr lang="zh-CN" altLang="en-US" sz="2000" dirty="0">
                    <a:solidFill>
                      <a:srgbClr val="0033CC"/>
                    </a:solidFill>
                    <a:latin typeface="楷体" pitchFamily="49" charset="-122"/>
                    <a:ea typeface="楷体" pitchFamily="49" charset="-122"/>
                    <a:sym typeface="Symbol" pitchFamily="18" charset="2"/>
                  </a:rPr>
                  <a:t>＜</a:t>
                </a:r>
                <a:r>
                  <a:rPr lang="en-US" altLang="zh-CN" sz="2000" dirty="0">
                    <a:solidFill>
                      <a:srgbClr val="0033CC"/>
                    </a:solidFill>
                    <a:latin typeface="楷体" pitchFamily="49" charset="-122"/>
                    <a:ea typeface="楷体" pitchFamily="49" charset="-122"/>
                    <a:sym typeface="Symbol" pitchFamily="18" charset="2"/>
                  </a:rPr>
                  <a:t>f</a:t>
                </a:r>
                <a:endParaRPr lang="en-US" altLang="zh-CN" sz="2000" dirty="0">
                  <a:solidFill>
                    <a:srgbClr val="0033CC"/>
                  </a:solidFill>
                  <a:latin typeface="楷体" pitchFamily="49" charset="-122"/>
                  <a:ea typeface="楷体" pitchFamily="49" charset="-122"/>
                </a:endParaRPr>
              </a:p>
            </p:txBody>
          </p:sp>
          <p:cxnSp>
            <p:nvCxnSpPr>
              <p:cNvPr id="74" name="直接连接符 73"/>
              <p:cNvCxnSpPr/>
              <p:nvPr/>
            </p:nvCxnSpPr>
            <p:spPr>
              <a:xfrm rot="16200000">
                <a:off x="3329259" y="2956035"/>
                <a:ext cx="252000"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grpSp>
      </p:grpSp>
      <p:grpSp>
        <p:nvGrpSpPr>
          <p:cNvPr id="83" name="组合 82"/>
          <p:cNvGrpSpPr/>
          <p:nvPr/>
        </p:nvGrpSpPr>
        <p:grpSpPr>
          <a:xfrm>
            <a:off x="431540" y="1814513"/>
            <a:ext cx="3683260" cy="2147887"/>
            <a:chOff x="431540" y="1814513"/>
            <a:chExt cx="3683260" cy="2147887"/>
          </a:xfrm>
        </p:grpSpPr>
        <p:sp>
          <p:nvSpPr>
            <p:cNvPr id="15" name="流程图: 过程 14"/>
            <p:cNvSpPr/>
            <p:nvPr/>
          </p:nvSpPr>
          <p:spPr>
            <a:xfrm>
              <a:off x="431540" y="1814513"/>
              <a:ext cx="2643188" cy="1499340"/>
            </a:xfrm>
            <a:prstGeom prst="flowChartProcess">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rIns="0" rtlCol="0" anchor="ctr"/>
            <a:lstStyle/>
            <a:p>
              <a:pPr>
                <a:spcAft>
                  <a:spcPts val="600"/>
                </a:spcAft>
              </a:pPr>
              <a:r>
                <a:rPr lang="en-US" altLang="zh-CN" sz="2000" dirty="0">
                  <a:solidFill>
                    <a:srgbClr val="0033CC"/>
                  </a:solidFill>
                  <a:latin typeface="楷体" pitchFamily="49" charset="-122"/>
                  <a:ea typeface="楷体" pitchFamily="49" charset="-122"/>
                </a:rPr>
                <a:t>100:if a</a:t>
              </a:r>
              <a:r>
                <a:rPr lang="zh-CN" altLang="en-US" sz="2000" dirty="0">
                  <a:solidFill>
                    <a:srgbClr val="0033CC"/>
                  </a:solidFill>
                  <a:latin typeface="楷体" pitchFamily="49" charset="-122"/>
                  <a:ea typeface="楷体" pitchFamily="49" charset="-122"/>
                  <a:sym typeface="Symbol" pitchFamily="18" charset="2"/>
                </a:rPr>
                <a:t>＜</a:t>
              </a:r>
              <a:r>
                <a:rPr lang="en-US" altLang="zh-CN" sz="2000" dirty="0">
                  <a:solidFill>
                    <a:srgbClr val="0033CC"/>
                  </a:solidFill>
                  <a:latin typeface="楷体" pitchFamily="49" charset="-122"/>
                  <a:ea typeface="楷体" pitchFamily="49" charset="-122"/>
                </a:rPr>
                <a:t>b </a:t>
              </a:r>
              <a:r>
                <a:rPr lang="en-US" altLang="zh-CN" sz="2000" dirty="0" err="1">
                  <a:solidFill>
                    <a:srgbClr val="0033CC"/>
                  </a:solidFill>
                  <a:latin typeface="楷体" pitchFamily="49" charset="-122"/>
                  <a:ea typeface="楷体" pitchFamily="49" charset="-122"/>
                </a:rPr>
                <a:t>goto</a:t>
              </a:r>
              <a:r>
                <a:rPr lang="en-US" altLang="zh-CN" sz="2000" dirty="0">
                  <a:solidFill>
                    <a:srgbClr val="0033CC"/>
                  </a:solidFill>
                  <a:latin typeface="楷体" pitchFamily="49" charset="-122"/>
                  <a:ea typeface="楷体" pitchFamily="49" charset="-122"/>
                </a:rPr>
                <a:t> 103</a:t>
              </a:r>
            </a:p>
            <a:p>
              <a:pPr>
                <a:spcAft>
                  <a:spcPts val="600"/>
                </a:spcAft>
              </a:pPr>
              <a:r>
                <a:rPr lang="en-US" altLang="zh-CN" sz="2000" dirty="0">
                  <a:solidFill>
                    <a:srgbClr val="0033CC"/>
                  </a:solidFill>
                  <a:latin typeface="楷体" pitchFamily="49" charset="-122"/>
                  <a:ea typeface="楷体" pitchFamily="49" charset="-122"/>
                </a:rPr>
                <a:t>101:T</a:t>
              </a:r>
              <a:r>
                <a:rPr lang="en-US" altLang="zh-CN" sz="2000" baseline="-25000" dirty="0">
                  <a:solidFill>
                    <a:srgbClr val="0033CC"/>
                  </a:solidFill>
                  <a:latin typeface="楷体" pitchFamily="49" charset="-122"/>
                  <a:ea typeface="楷体" pitchFamily="49" charset="-122"/>
                </a:rPr>
                <a:t>1</a:t>
              </a:r>
              <a:r>
                <a:rPr lang="en-US" altLang="zh-CN" sz="2000" dirty="0">
                  <a:solidFill>
                    <a:srgbClr val="0033CC"/>
                  </a:solidFill>
                  <a:latin typeface="楷体" pitchFamily="49" charset="-122"/>
                  <a:ea typeface="楷体" pitchFamily="49" charset="-122"/>
                </a:rPr>
                <a:t>:=0</a:t>
              </a:r>
            </a:p>
            <a:p>
              <a:pPr>
                <a:spcAft>
                  <a:spcPts val="600"/>
                </a:spcAft>
              </a:pPr>
              <a:r>
                <a:rPr lang="en-US" altLang="zh-CN" sz="2000" dirty="0">
                  <a:solidFill>
                    <a:srgbClr val="0033CC"/>
                  </a:solidFill>
                  <a:latin typeface="楷体" pitchFamily="49" charset="-122"/>
                  <a:ea typeface="楷体" pitchFamily="49" charset="-122"/>
                </a:rPr>
                <a:t>102:goto 104</a:t>
              </a:r>
            </a:p>
            <a:p>
              <a:pPr>
                <a:spcAft>
                  <a:spcPts val="600"/>
                </a:spcAft>
              </a:pPr>
              <a:r>
                <a:rPr lang="en-US" altLang="zh-CN" sz="2000" dirty="0">
                  <a:solidFill>
                    <a:srgbClr val="0033CC"/>
                  </a:solidFill>
                  <a:latin typeface="楷体" pitchFamily="49" charset="-122"/>
                  <a:ea typeface="楷体" pitchFamily="49" charset="-122"/>
                </a:rPr>
                <a:t>103:T</a:t>
              </a:r>
              <a:r>
                <a:rPr lang="en-US" altLang="zh-CN" sz="2000" baseline="-25000" dirty="0">
                  <a:solidFill>
                    <a:srgbClr val="0033CC"/>
                  </a:solidFill>
                  <a:latin typeface="楷体" pitchFamily="49" charset="-122"/>
                  <a:ea typeface="楷体" pitchFamily="49" charset="-122"/>
                </a:rPr>
                <a:t>1</a:t>
              </a:r>
              <a:r>
                <a:rPr lang="en-US" altLang="zh-CN" sz="2000" dirty="0">
                  <a:solidFill>
                    <a:srgbClr val="0033CC"/>
                  </a:solidFill>
                  <a:latin typeface="楷体" pitchFamily="49" charset="-122"/>
                  <a:ea typeface="楷体" pitchFamily="49" charset="-122"/>
                </a:rPr>
                <a:t>:=1</a:t>
              </a:r>
            </a:p>
          </p:txBody>
        </p:sp>
        <p:sp>
          <p:nvSpPr>
            <p:cNvPr id="82" name="任意多边形 81"/>
            <p:cNvSpPr/>
            <p:nvPr/>
          </p:nvSpPr>
          <p:spPr>
            <a:xfrm>
              <a:off x="3067050" y="2581275"/>
              <a:ext cx="1047750" cy="1381125"/>
            </a:xfrm>
            <a:custGeom>
              <a:avLst/>
              <a:gdLst>
                <a:gd name="connsiteX0" fmla="*/ 0 w 1047750"/>
                <a:gd name="connsiteY0" fmla="*/ 0 h 1381125"/>
                <a:gd name="connsiteX1" fmla="*/ 581025 w 1047750"/>
                <a:gd name="connsiteY1" fmla="*/ 0 h 1381125"/>
                <a:gd name="connsiteX2" fmla="*/ 581025 w 1047750"/>
                <a:gd name="connsiteY2" fmla="*/ 1381125 h 1381125"/>
                <a:gd name="connsiteX3" fmla="*/ 1047750 w 1047750"/>
                <a:gd name="connsiteY3" fmla="*/ 1381125 h 1381125"/>
              </a:gdLst>
              <a:ahLst/>
              <a:cxnLst>
                <a:cxn ang="0">
                  <a:pos x="connsiteX0" y="connsiteY0"/>
                </a:cxn>
                <a:cxn ang="0">
                  <a:pos x="connsiteX1" y="connsiteY1"/>
                </a:cxn>
                <a:cxn ang="0">
                  <a:pos x="connsiteX2" y="connsiteY2"/>
                </a:cxn>
                <a:cxn ang="0">
                  <a:pos x="connsiteX3" y="connsiteY3"/>
                </a:cxn>
              </a:cxnLst>
              <a:rect l="l" t="t" r="r" b="b"/>
              <a:pathLst>
                <a:path w="1047750" h="1381125">
                  <a:moveTo>
                    <a:pt x="0" y="0"/>
                  </a:moveTo>
                  <a:lnTo>
                    <a:pt x="581025" y="0"/>
                  </a:lnTo>
                  <a:lnTo>
                    <a:pt x="581025" y="1381125"/>
                  </a:lnTo>
                  <a:lnTo>
                    <a:pt x="1047750" y="1381125"/>
                  </a:lnTo>
                </a:path>
              </a:pathLst>
            </a:custGeom>
            <a:ln>
              <a:solidFill>
                <a:srgbClr val="CC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87" name="组合 86"/>
          <p:cNvGrpSpPr/>
          <p:nvPr/>
        </p:nvGrpSpPr>
        <p:grpSpPr>
          <a:xfrm>
            <a:off x="431540" y="3338989"/>
            <a:ext cx="5291540" cy="1501200"/>
            <a:chOff x="431540" y="3338989"/>
            <a:chExt cx="5291540" cy="1501200"/>
          </a:xfrm>
        </p:grpSpPr>
        <p:sp>
          <p:nvSpPr>
            <p:cNvPr id="76" name="流程图: 过程 75"/>
            <p:cNvSpPr/>
            <p:nvPr/>
          </p:nvSpPr>
          <p:spPr>
            <a:xfrm>
              <a:off x="431540" y="3338989"/>
              <a:ext cx="2643188" cy="1501200"/>
            </a:xfrm>
            <a:prstGeom prst="flowChartProcess">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rIns="0" rtlCol="0" anchor="ctr"/>
            <a:lstStyle/>
            <a:p>
              <a:pPr>
                <a:spcAft>
                  <a:spcPts val="600"/>
                </a:spcAft>
              </a:pPr>
              <a:r>
                <a:rPr lang="en-US" altLang="zh-CN" sz="2000" dirty="0">
                  <a:solidFill>
                    <a:srgbClr val="0033CC"/>
                  </a:solidFill>
                  <a:latin typeface="楷体" pitchFamily="49" charset="-122"/>
                  <a:ea typeface="楷体" pitchFamily="49" charset="-122"/>
                </a:rPr>
                <a:t>104:if c</a:t>
              </a:r>
              <a:r>
                <a:rPr lang="zh-CN" altLang="en-US" sz="2000" dirty="0">
                  <a:solidFill>
                    <a:srgbClr val="0033CC"/>
                  </a:solidFill>
                  <a:latin typeface="楷体" pitchFamily="49" charset="-122"/>
                  <a:ea typeface="楷体" pitchFamily="49" charset="-122"/>
                  <a:sym typeface="Symbol" pitchFamily="18" charset="2"/>
                </a:rPr>
                <a:t>＜</a:t>
              </a:r>
              <a:r>
                <a:rPr lang="en-US" altLang="zh-CN" sz="2000" dirty="0">
                  <a:solidFill>
                    <a:srgbClr val="0033CC"/>
                  </a:solidFill>
                  <a:latin typeface="楷体" pitchFamily="49" charset="-122"/>
                  <a:ea typeface="楷体" pitchFamily="49" charset="-122"/>
                </a:rPr>
                <a:t>d </a:t>
              </a:r>
              <a:r>
                <a:rPr lang="en-US" altLang="zh-CN" sz="2000" dirty="0" err="1">
                  <a:solidFill>
                    <a:srgbClr val="0033CC"/>
                  </a:solidFill>
                  <a:latin typeface="楷体" pitchFamily="49" charset="-122"/>
                  <a:ea typeface="楷体" pitchFamily="49" charset="-122"/>
                </a:rPr>
                <a:t>goto</a:t>
              </a:r>
              <a:r>
                <a:rPr lang="en-US" altLang="zh-CN" sz="2000" dirty="0">
                  <a:solidFill>
                    <a:srgbClr val="0033CC"/>
                  </a:solidFill>
                  <a:latin typeface="楷体" pitchFamily="49" charset="-122"/>
                  <a:ea typeface="楷体" pitchFamily="49" charset="-122"/>
                </a:rPr>
                <a:t> 107</a:t>
              </a:r>
            </a:p>
            <a:p>
              <a:pPr>
                <a:spcAft>
                  <a:spcPts val="600"/>
                </a:spcAft>
              </a:pPr>
              <a:r>
                <a:rPr lang="en-US" altLang="zh-CN" sz="2000" dirty="0">
                  <a:solidFill>
                    <a:srgbClr val="0033CC"/>
                  </a:solidFill>
                  <a:latin typeface="楷体" pitchFamily="49" charset="-122"/>
                  <a:ea typeface="楷体" pitchFamily="49" charset="-122"/>
                </a:rPr>
                <a:t>105:T</a:t>
              </a:r>
              <a:r>
                <a:rPr lang="en-US" altLang="zh-CN" sz="2000" baseline="-25000" dirty="0">
                  <a:solidFill>
                    <a:srgbClr val="0033CC"/>
                  </a:solidFill>
                  <a:latin typeface="楷体" pitchFamily="49" charset="-122"/>
                  <a:ea typeface="楷体" pitchFamily="49" charset="-122"/>
                </a:rPr>
                <a:t>2</a:t>
              </a:r>
              <a:r>
                <a:rPr lang="en-US" altLang="zh-CN" sz="2000" dirty="0">
                  <a:solidFill>
                    <a:srgbClr val="0033CC"/>
                  </a:solidFill>
                  <a:latin typeface="楷体" pitchFamily="49" charset="-122"/>
                  <a:ea typeface="楷体" pitchFamily="49" charset="-122"/>
                </a:rPr>
                <a:t>:=0</a:t>
              </a:r>
            </a:p>
            <a:p>
              <a:pPr>
                <a:spcAft>
                  <a:spcPts val="600"/>
                </a:spcAft>
              </a:pPr>
              <a:r>
                <a:rPr lang="en-US" altLang="zh-CN" sz="2000" dirty="0">
                  <a:solidFill>
                    <a:srgbClr val="0033CC"/>
                  </a:solidFill>
                  <a:latin typeface="楷体" pitchFamily="49" charset="-122"/>
                  <a:ea typeface="楷体" pitchFamily="49" charset="-122"/>
                </a:rPr>
                <a:t>106:goto 108</a:t>
              </a:r>
            </a:p>
            <a:p>
              <a:pPr>
                <a:spcAft>
                  <a:spcPts val="600"/>
                </a:spcAft>
              </a:pPr>
              <a:r>
                <a:rPr lang="en-US" altLang="zh-CN" sz="2000" dirty="0">
                  <a:solidFill>
                    <a:srgbClr val="0033CC"/>
                  </a:solidFill>
                  <a:latin typeface="楷体" pitchFamily="49" charset="-122"/>
                  <a:ea typeface="楷体" pitchFamily="49" charset="-122"/>
                </a:rPr>
                <a:t>107:T</a:t>
              </a:r>
              <a:r>
                <a:rPr lang="en-US" altLang="zh-CN" sz="2000" baseline="-25000" dirty="0">
                  <a:solidFill>
                    <a:srgbClr val="0033CC"/>
                  </a:solidFill>
                  <a:latin typeface="楷体" pitchFamily="49" charset="-122"/>
                  <a:ea typeface="楷体" pitchFamily="49" charset="-122"/>
                </a:rPr>
                <a:t>2</a:t>
              </a:r>
              <a:r>
                <a:rPr lang="en-US" altLang="zh-CN" sz="2000" dirty="0">
                  <a:solidFill>
                    <a:srgbClr val="0033CC"/>
                  </a:solidFill>
                  <a:latin typeface="楷体" pitchFamily="49" charset="-122"/>
                  <a:ea typeface="楷体" pitchFamily="49" charset="-122"/>
                </a:rPr>
                <a:t>:=1</a:t>
              </a:r>
            </a:p>
          </p:txBody>
        </p:sp>
        <p:cxnSp>
          <p:nvCxnSpPr>
            <p:cNvPr id="85" name="直接箭头连接符 84"/>
            <p:cNvCxnSpPr/>
            <p:nvPr/>
          </p:nvCxnSpPr>
          <p:spPr>
            <a:xfrm>
              <a:off x="3067785" y="4554125"/>
              <a:ext cx="2655295" cy="0"/>
            </a:xfrm>
            <a:prstGeom prst="straightConnector1">
              <a:avLst/>
            </a:prstGeom>
            <a:ln>
              <a:solidFill>
                <a:srgbClr val="CC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88" name="组合 87"/>
          <p:cNvGrpSpPr/>
          <p:nvPr/>
        </p:nvGrpSpPr>
        <p:grpSpPr>
          <a:xfrm>
            <a:off x="431540" y="4772025"/>
            <a:ext cx="7055110" cy="1601917"/>
            <a:chOff x="431540" y="4772025"/>
            <a:chExt cx="7055110" cy="1601917"/>
          </a:xfrm>
        </p:grpSpPr>
        <p:sp>
          <p:nvSpPr>
            <p:cNvPr id="78" name="流程图: 过程 77"/>
            <p:cNvSpPr/>
            <p:nvPr/>
          </p:nvSpPr>
          <p:spPr>
            <a:xfrm>
              <a:off x="431540" y="4872742"/>
              <a:ext cx="2643188" cy="1501200"/>
            </a:xfrm>
            <a:prstGeom prst="flowChartProcess">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rIns="0" rtlCol="0" anchor="ctr"/>
            <a:lstStyle/>
            <a:p>
              <a:pPr>
                <a:spcAft>
                  <a:spcPts val="600"/>
                </a:spcAft>
              </a:pPr>
              <a:r>
                <a:rPr lang="en-US" altLang="zh-CN" sz="2000" dirty="0">
                  <a:solidFill>
                    <a:srgbClr val="0033CC"/>
                  </a:solidFill>
                  <a:latin typeface="楷体" pitchFamily="49" charset="-122"/>
                  <a:ea typeface="楷体" pitchFamily="49" charset="-122"/>
                </a:rPr>
                <a:t>108:if e</a:t>
              </a:r>
              <a:r>
                <a:rPr lang="zh-CN" altLang="en-US" sz="2000" dirty="0">
                  <a:solidFill>
                    <a:srgbClr val="0033CC"/>
                  </a:solidFill>
                  <a:latin typeface="楷体" pitchFamily="49" charset="-122"/>
                  <a:ea typeface="楷体" pitchFamily="49" charset="-122"/>
                  <a:sym typeface="Symbol" pitchFamily="18" charset="2"/>
                </a:rPr>
                <a:t>＜</a:t>
              </a:r>
              <a:r>
                <a:rPr lang="en-US" altLang="zh-CN" sz="2000" dirty="0">
                  <a:solidFill>
                    <a:srgbClr val="0033CC"/>
                  </a:solidFill>
                  <a:latin typeface="楷体" pitchFamily="49" charset="-122"/>
                  <a:ea typeface="楷体" pitchFamily="49" charset="-122"/>
                </a:rPr>
                <a:t>f </a:t>
              </a:r>
              <a:r>
                <a:rPr lang="en-US" altLang="zh-CN" sz="2000" dirty="0" err="1">
                  <a:solidFill>
                    <a:srgbClr val="0033CC"/>
                  </a:solidFill>
                  <a:latin typeface="楷体" pitchFamily="49" charset="-122"/>
                  <a:ea typeface="楷体" pitchFamily="49" charset="-122"/>
                </a:rPr>
                <a:t>goto</a:t>
              </a:r>
              <a:r>
                <a:rPr lang="en-US" altLang="zh-CN" sz="2000" dirty="0">
                  <a:solidFill>
                    <a:srgbClr val="0033CC"/>
                  </a:solidFill>
                  <a:latin typeface="楷体" pitchFamily="49" charset="-122"/>
                  <a:ea typeface="楷体" pitchFamily="49" charset="-122"/>
                </a:rPr>
                <a:t> 111</a:t>
              </a:r>
            </a:p>
            <a:p>
              <a:pPr>
                <a:spcAft>
                  <a:spcPts val="600"/>
                </a:spcAft>
              </a:pPr>
              <a:r>
                <a:rPr lang="en-US" altLang="zh-CN" sz="2000" dirty="0">
                  <a:solidFill>
                    <a:srgbClr val="0033CC"/>
                  </a:solidFill>
                  <a:latin typeface="楷体" pitchFamily="49" charset="-122"/>
                  <a:ea typeface="楷体" pitchFamily="49" charset="-122"/>
                </a:rPr>
                <a:t>109:T</a:t>
              </a:r>
              <a:r>
                <a:rPr lang="en-US" altLang="zh-CN" sz="2000" baseline="-25000" dirty="0">
                  <a:solidFill>
                    <a:srgbClr val="0033CC"/>
                  </a:solidFill>
                  <a:latin typeface="楷体" pitchFamily="49" charset="-122"/>
                  <a:ea typeface="楷体" pitchFamily="49" charset="-122"/>
                </a:rPr>
                <a:t>3</a:t>
              </a:r>
              <a:r>
                <a:rPr lang="en-US" altLang="zh-CN" sz="2000" dirty="0">
                  <a:solidFill>
                    <a:srgbClr val="0033CC"/>
                  </a:solidFill>
                  <a:latin typeface="楷体" pitchFamily="49" charset="-122"/>
                  <a:ea typeface="楷体" pitchFamily="49" charset="-122"/>
                </a:rPr>
                <a:t>:=0</a:t>
              </a:r>
            </a:p>
            <a:p>
              <a:pPr>
                <a:spcAft>
                  <a:spcPts val="600"/>
                </a:spcAft>
              </a:pPr>
              <a:r>
                <a:rPr lang="en-US" altLang="zh-CN" sz="2000" dirty="0">
                  <a:solidFill>
                    <a:srgbClr val="0033CC"/>
                  </a:solidFill>
                  <a:latin typeface="楷体" pitchFamily="49" charset="-122"/>
                  <a:ea typeface="楷体" pitchFamily="49" charset="-122"/>
                </a:rPr>
                <a:t>110:goto 112</a:t>
              </a:r>
            </a:p>
            <a:p>
              <a:pPr>
                <a:spcAft>
                  <a:spcPts val="600"/>
                </a:spcAft>
              </a:pPr>
              <a:r>
                <a:rPr lang="en-US" altLang="zh-CN" sz="2000" dirty="0">
                  <a:solidFill>
                    <a:srgbClr val="0033CC"/>
                  </a:solidFill>
                  <a:latin typeface="楷体" pitchFamily="49" charset="-122"/>
                  <a:ea typeface="楷体" pitchFamily="49" charset="-122"/>
                </a:rPr>
                <a:t>111:T</a:t>
              </a:r>
              <a:r>
                <a:rPr lang="en-US" altLang="zh-CN" sz="2000" baseline="-25000" dirty="0">
                  <a:solidFill>
                    <a:srgbClr val="0033CC"/>
                  </a:solidFill>
                  <a:latin typeface="楷体" pitchFamily="49" charset="-122"/>
                  <a:ea typeface="楷体" pitchFamily="49" charset="-122"/>
                </a:rPr>
                <a:t>3</a:t>
              </a:r>
              <a:r>
                <a:rPr lang="en-US" altLang="zh-CN" sz="2000" dirty="0">
                  <a:solidFill>
                    <a:srgbClr val="0033CC"/>
                  </a:solidFill>
                  <a:latin typeface="楷体" pitchFamily="49" charset="-122"/>
                  <a:ea typeface="楷体" pitchFamily="49" charset="-122"/>
                </a:rPr>
                <a:t>:=1</a:t>
              </a:r>
            </a:p>
          </p:txBody>
        </p:sp>
        <p:sp>
          <p:nvSpPr>
            <p:cNvPr id="86" name="任意多边形 85"/>
            <p:cNvSpPr/>
            <p:nvPr/>
          </p:nvSpPr>
          <p:spPr>
            <a:xfrm>
              <a:off x="3067050" y="4772025"/>
              <a:ext cx="4419600" cy="914400"/>
            </a:xfrm>
            <a:custGeom>
              <a:avLst/>
              <a:gdLst>
                <a:gd name="connsiteX0" fmla="*/ 0 w 4362450"/>
                <a:gd name="connsiteY0" fmla="*/ 914400 h 914400"/>
                <a:gd name="connsiteX1" fmla="*/ 4362450 w 4362450"/>
                <a:gd name="connsiteY1" fmla="*/ 914400 h 914400"/>
                <a:gd name="connsiteX2" fmla="*/ 4362450 w 4362450"/>
                <a:gd name="connsiteY2" fmla="*/ 0 h 914400"/>
              </a:gdLst>
              <a:ahLst/>
              <a:cxnLst>
                <a:cxn ang="0">
                  <a:pos x="connsiteX0" y="connsiteY0"/>
                </a:cxn>
                <a:cxn ang="0">
                  <a:pos x="connsiteX1" y="connsiteY1"/>
                </a:cxn>
                <a:cxn ang="0">
                  <a:pos x="connsiteX2" y="connsiteY2"/>
                </a:cxn>
              </a:cxnLst>
              <a:rect l="l" t="t" r="r" b="b"/>
              <a:pathLst>
                <a:path w="4362450" h="914400">
                  <a:moveTo>
                    <a:pt x="0" y="914400"/>
                  </a:moveTo>
                  <a:lnTo>
                    <a:pt x="4362450" y="914400"/>
                  </a:lnTo>
                  <a:lnTo>
                    <a:pt x="4362450" y="0"/>
                  </a:lnTo>
                </a:path>
              </a:pathLst>
            </a:custGeom>
            <a:ln>
              <a:solidFill>
                <a:srgbClr val="CC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91" name="组合 90"/>
          <p:cNvGrpSpPr/>
          <p:nvPr/>
        </p:nvGrpSpPr>
        <p:grpSpPr>
          <a:xfrm>
            <a:off x="6822250" y="2483895"/>
            <a:ext cx="2155540" cy="1468980"/>
            <a:chOff x="6822250" y="2483895"/>
            <a:chExt cx="2155540" cy="1468980"/>
          </a:xfrm>
        </p:grpSpPr>
        <p:sp>
          <p:nvSpPr>
            <p:cNvPr id="89" name="流程图: 过程 88"/>
            <p:cNvSpPr/>
            <p:nvPr/>
          </p:nvSpPr>
          <p:spPr>
            <a:xfrm>
              <a:off x="6822250" y="2483895"/>
              <a:ext cx="2155540" cy="407200"/>
            </a:xfrm>
            <a:prstGeom prst="flowChartProcess">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rIns="0" bIns="72000" rtlCol="0" anchor="ctr"/>
            <a:lstStyle/>
            <a:p>
              <a:pPr>
                <a:spcAft>
                  <a:spcPts val="600"/>
                </a:spcAft>
              </a:pPr>
              <a:r>
                <a:rPr lang="en-US" altLang="zh-CN" sz="2000" dirty="0">
                  <a:solidFill>
                    <a:srgbClr val="0033CC"/>
                  </a:solidFill>
                  <a:latin typeface="楷体" pitchFamily="49" charset="-122"/>
                  <a:ea typeface="楷体" pitchFamily="49" charset="-122"/>
                </a:rPr>
                <a:t>112:T</a:t>
              </a:r>
              <a:r>
                <a:rPr lang="en-US" altLang="zh-CN" sz="2000" baseline="-25000" dirty="0">
                  <a:solidFill>
                    <a:srgbClr val="0033CC"/>
                  </a:solidFill>
                  <a:latin typeface="楷体" pitchFamily="49" charset="-122"/>
                  <a:ea typeface="楷体" pitchFamily="49" charset="-122"/>
                </a:rPr>
                <a:t>4</a:t>
              </a:r>
              <a:r>
                <a:rPr lang="en-US" altLang="zh-CN" sz="2000" dirty="0">
                  <a:solidFill>
                    <a:srgbClr val="0033CC"/>
                  </a:solidFill>
                  <a:latin typeface="楷体" pitchFamily="49" charset="-122"/>
                  <a:ea typeface="楷体" pitchFamily="49" charset="-122"/>
                </a:rPr>
                <a:t>:=T</a:t>
              </a:r>
              <a:r>
                <a:rPr lang="en-US" altLang="zh-CN" sz="2000" baseline="-25000" dirty="0">
                  <a:solidFill>
                    <a:srgbClr val="0033CC"/>
                  </a:solidFill>
                  <a:latin typeface="楷体" pitchFamily="49" charset="-122"/>
                  <a:ea typeface="楷体" pitchFamily="49" charset="-122"/>
                </a:rPr>
                <a:t>2</a:t>
              </a:r>
              <a:r>
                <a:rPr lang="en-US" altLang="zh-CN" sz="2000" dirty="0">
                  <a:solidFill>
                    <a:srgbClr val="0033CC"/>
                  </a:solidFill>
                  <a:latin typeface="楷体" pitchFamily="49" charset="-122"/>
                  <a:ea typeface="楷体" pitchFamily="49" charset="-122"/>
                </a:rPr>
                <a:t> and T</a:t>
              </a:r>
              <a:r>
                <a:rPr lang="en-US" altLang="zh-CN" sz="2000" baseline="-25000" dirty="0">
                  <a:solidFill>
                    <a:srgbClr val="0033CC"/>
                  </a:solidFill>
                  <a:latin typeface="楷体" pitchFamily="49" charset="-122"/>
                  <a:ea typeface="楷体" pitchFamily="49" charset="-122"/>
                </a:rPr>
                <a:t>3</a:t>
              </a:r>
            </a:p>
          </p:txBody>
        </p:sp>
        <p:sp>
          <p:nvSpPr>
            <p:cNvPr id="90" name="任意多边形 89"/>
            <p:cNvSpPr/>
            <p:nvPr/>
          </p:nvSpPr>
          <p:spPr>
            <a:xfrm>
              <a:off x="7629525" y="2886075"/>
              <a:ext cx="266700" cy="1066800"/>
            </a:xfrm>
            <a:custGeom>
              <a:avLst/>
              <a:gdLst>
                <a:gd name="connsiteX0" fmla="*/ 266700 w 266700"/>
                <a:gd name="connsiteY0" fmla="*/ 0 h 1066800"/>
                <a:gd name="connsiteX1" fmla="*/ 266700 w 266700"/>
                <a:gd name="connsiteY1" fmla="*/ 1066800 h 1066800"/>
                <a:gd name="connsiteX2" fmla="*/ 0 w 266700"/>
                <a:gd name="connsiteY2" fmla="*/ 1066800 h 1066800"/>
              </a:gdLst>
              <a:ahLst/>
              <a:cxnLst>
                <a:cxn ang="0">
                  <a:pos x="connsiteX0" y="connsiteY0"/>
                </a:cxn>
                <a:cxn ang="0">
                  <a:pos x="connsiteX1" y="connsiteY1"/>
                </a:cxn>
                <a:cxn ang="0">
                  <a:pos x="connsiteX2" y="connsiteY2"/>
                </a:cxn>
              </a:cxnLst>
              <a:rect l="l" t="t" r="r" b="b"/>
              <a:pathLst>
                <a:path w="266700" h="1066800">
                  <a:moveTo>
                    <a:pt x="266700" y="0"/>
                  </a:moveTo>
                  <a:lnTo>
                    <a:pt x="266700" y="1066800"/>
                  </a:lnTo>
                  <a:lnTo>
                    <a:pt x="0" y="1066800"/>
                  </a:lnTo>
                </a:path>
              </a:pathLst>
            </a:custGeom>
            <a:ln>
              <a:solidFill>
                <a:srgbClr val="CC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93" name="组合 92"/>
          <p:cNvGrpSpPr/>
          <p:nvPr/>
        </p:nvGrpSpPr>
        <p:grpSpPr>
          <a:xfrm>
            <a:off x="3810000" y="1945990"/>
            <a:ext cx="4538580" cy="1321085"/>
            <a:chOff x="3810000" y="1945990"/>
            <a:chExt cx="4538580" cy="1321085"/>
          </a:xfrm>
        </p:grpSpPr>
        <p:sp>
          <p:nvSpPr>
            <p:cNvPr id="79" name="流程图: 过程 78"/>
            <p:cNvSpPr/>
            <p:nvPr/>
          </p:nvSpPr>
          <p:spPr>
            <a:xfrm>
              <a:off x="6192180" y="1945990"/>
              <a:ext cx="2156400" cy="406800"/>
            </a:xfrm>
            <a:prstGeom prst="flowChartProcess">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rIns="0" bIns="72000" rtlCol="0" anchor="ctr"/>
            <a:lstStyle/>
            <a:p>
              <a:pPr>
                <a:spcAft>
                  <a:spcPts val="600"/>
                </a:spcAft>
              </a:pPr>
              <a:r>
                <a:rPr lang="en-US" altLang="zh-CN" sz="2000" dirty="0">
                  <a:solidFill>
                    <a:srgbClr val="0033CC"/>
                  </a:solidFill>
                  <a:latin typeface="楷体" pitchFamily="49" charset="-122"/>
                  <a:ea typeface="楷体" pitchFamily="49" charset="-122"/>
                </a:rPr>
                <a:t>113:T</a:t>
              </a:r>
              <a:r>
                <a:rPr lang="en-US" altLang="zh-CN" sz="2000" baseline="-25000" dirty="0">
                  <a:solidFill>
                    <a:srgbClr val="0033CC"/>
                  </a:solidFill>
                  <a:latin typeface="楷体" pitchFamily="49" charset="-122"/>
                  <a:ea typeface="楷体" pitchFamily="49" charset="-122"/>
                </a:rPr>
                <a:t>5</a:t>
              </a:r>
              <a:r>
                <a:rPr lang="en-US" altLang="zh-CN" sz="2000" dirty="0">
                  <a:solidFill>
                    <a:srgbClr val="0033CC"/>
                  </a:solidFill>
                  <a:latin typeface="楷体" pitchFamily="49" charset="-122"/>
                  <a:ea typeface="楷体" pitchFamily="49" charset="-122"/>
                </a:rPr>
                <a:t>:=T</a:t>
              </a:r>
              <a:r>
                <a:rPr lang="en-US" altLang="zh-CN" sz="2000" baseline="-25000" dirty="0">
                  <a:solidFill>
                    <a:srgbClr val="0033CC"/>
                  </a:solidFill>
                  <a:latin typeface="楷体" pitchFamily="49" charset="-122"/>
                  <a:ea typeface="楷体" pitchFamily="49" charset="-122"/>
                </a:rPr>
                <a:t>1</a:t>
              </a:r>
              <a:r>
                <a:rPr lang="en-US" altLang="zh-CN" sz="2000" dirty="0">
                  <a:solidFill>
                    <a:srgbClr val="0033CC"/>
                  </a:solidFill>
                  <a:latin typeface="楷体" pitchFamily="49" charset="-122"/>
                  <a:ea typeface="楷体" pitchFamily="49" charset="-122"/>
                </a:rPr>
                <a:t> or T</a:t>
              </a:r>
              <a:r>
                <a:rPr lang="en-US" altLang="zh-CN" sz="2000" baseline="-25000" dirty="0">
                  <a:solidFill>
                    <a:srgbClr val="0033CC"/>
                  </a:solidFill>
                  <a:latin typeface="楷体" pitchFamily="49" charset="-122"/>
                  <a:ea typeface="楷体" pitchFamily="49" charset="-122"/>
                </a:rPr>
                <a:t>4</a:t>
              </a:r>
              <a:endParaRPr lang="zh-CN" altLang="en-US" sz="2000" dirty="0">
                <a:solidFill>
                  <a:srgbClr val="0033CC"/>
                </a:solidFill>
                <a:latin typeface="楷体" pitchFamily="49" charset="-122"/>
                <a:ea typeface="楷体" pitchFamily="49" charset="-122"/>
              </a:endParaRPr>
            </a:p>
          </p:txBody>
        </p:sp>
        <p:sp>
          <p:nvSpPr>
            <p:cNvPr id="92" name="任意多边形 91"/>
            <p:cNvSpPr/>
            <p:nvPr/>
          </p:nvSpPr>
          <p:spPr>
            <a:xfrm>
              <a:off x="3810000" y="2162175"/>
              <a:ext cx="2381250" cy="1104900"/>
            </a:xfrm>
            <a:custGeom>
              <a:avLst/>
              <a:gdLst>
                <a:gd name="connsiteX0" fmla="*/ 2381250 w 2381250"/>
                <a:gd name="connsiteY0" fmla="*/ 0 h 1104900"/>
                <a:gd name="connsiteX1" fmla="*/ 0 w 2381250"/>
                <a:gd name="connsiteY1" fmla="*/ 0 h 1104900"/>
                <a:gd name="connsiteX2" fmla="*/ 0 w 2381250"/>
                <a:gd name="connsiteY2" fmla="*/ 1104900 h 1104900"/>
                <a:gd name="connsiteX3" fmla="*/ 533400 w 2381250"/>
                <a:gd name="connsiteY3" fmla="*/ 1104900 h 1104900"/>
              </a:gdLst>
              <a:ahLst/>
              <a:cxnLst>
                <a:cxn ang="0">
                  <a:pos x="connsiteX0" y="connsiteY0"/>
                </a:cxn>
                <a:cxn ang="0">
                  <a:pos x="connsiteX1" y="connsiteY1"/>
                </a:cxn>
                <a:cxn ang="0">
                  <a:pos x="connsiteX2" y="connsiteY2"/>
                </a:cxn>
                <a:cxn ang="0">
                  <a:pos x="connsiteX3" y="connsiteY3"/>
                </a:cxn>
              </a:cxnLst>
              <a:rect l="l" t="t" r="r" b="b"/>
              <a:pathLst>
                <a:path w="2381250" h="1104900">
                  <a:moveTo>
                    <a:pt x="2381250" y="0"/>
                  </a:moveTo>
                  <a:lnTo>
                    <a:pt x="0" y="0"/>
                  </a:lnTo>
                  <a:lnTo>
                    <a:pt x="0" y="1104900"/>
                  </a:lnTo>
                  <a:lnTo>
                    <a:pt x="533400" y="1104900"/>
                  </a:lnTo>
                </a:path>
              </a:pathLst>
            </a:custGeom>
            <a:ln>
              <a:solidFill>
                <a:srgbClr val="CC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blinds(horizontal)">
                                      <p:cBhvr>
                                        <p:cTn id="7" dur="500"/>
                                        <p:tgtEl>
                                          <p:spTgt spid="8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blinds(horizontal)">
                                      <p:cBhvr>
                                        <p:cTn id="12" dur="500"/>
                                        <p:tgtEl>
                                          <p:spTgt spid="8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blinds(horizontal)">
                                      <p:cBhvr>
                                        <p:cTn id="17" dur="500"/>
                                        <p:tgtEl>
                                          <p:spTgt spid="8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1"/>
                                        </p:tgtEl>
                                        <p:attrNameLst>
                                          <p:attrName>style.visibility</p:attrName>
                                        </p:attrNameLst>
                                      </p:cBhvr>
                                      <p:to>
                                        <p:strVal val="visible"/>
                                      </p:to>
                                    </p:set>
                                    <p:animEffect transition="in" filter="blinds(horizontal)">
                                      <p:cBhvr>
                                        <p:cTn id="22" dur="500"/>
                                        <p:tgtEl>
                                          <p:spTgt spid="9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3"/>
                                        </p:tgtEl>
                                        <p:attrNameLst>
                                          <p:attrName>style.visibility</p:attrName>
                                        </p:attrNameLst>
                                      </p:cBhvr>
                                      <p:to>
                                        <p:strVal val="visible"/>
                                      </p:to>
                                    </p:set>
                                    <p:animEffect transition="in" filter="blinds(horizontal)">
                                      <p:cBhvr>
                                        <p:cTn id="27"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03619"/>
            <a:ext cx="8229600" cy="850106"/>
          </a:xfrm>
        </p:spPr>
        <p:txBody>
          <a:bodyPr>
            <a:normAutofit/>
          </a:bodyPr>
          <a:lstStyle/>
          <a:p>
            <a:r>
              <a:rPr lang="zh-CN" altLang="en-US" sz="3200" dirty="0"/>
              <a:t>布尔式的使用环境和</a:t>
            </a:r>
            <a:r>
              <a:rPr lang="en-US" altLang="zh-CN" sz="3200" dirty="0"/>
              <a:t>if</a:t>
            </a:r>
            <a:r>
              <a:rPr lang="zh-CN" altLang="en-US" sz="3200" dirty="0"/>
              <a:t>语句的四元式结构</a:t>
            </a:r>
          </a:p>
        </p:txBody>
      </p:sp>
      <p:sp>
        <p:nvSpPr>
          <p:cNvPr id="3" name="内容占位符 2"/>
          <p:cNvSpPr>
            <a:spLocks noGrp="1"/>
          </p:cNvSpPr>
          <p:nvPr>
            <p:ph idx="1"/>
          </p:nvPr>
        </p:nvSpPr>
        <p:spPr>
          <a:xfrm>
            <a:off x="457201" y="1079739"/>
            <a:ext cx="5194920" cy="648072"/>
          </a:xfrm>
        </p:spPr>
        <p:txBody>
          <a:bodyPr>
            <a:normAutofit/>
          </a:bodyPr>
          <a:lstStyle/>
          <a:p>
            <a:pPr marL="258763" indent="-258763"/>
            <a:r>
              <a:rPr lang="en-US" altLang="zh-CN" dirty="0"/>
              <a:t>if A</a:t>
            </a:r>
            <a:r>
              <a:rPr lang="zh-CN" altLang="en-US" dirty="0"/>
              <a:t>∨</a:t>
            </a:r>
            <a:r>
              <a:rPr lang="en-US" altLang="zh-CN" dirty="0"/>
              <a:t>B</a:t>
            </a:r>
            <a:r>
              <a:rPr lang="zh-CN" altLang="en-US" dirty="0">
                <a:latin typeface="宋体" pitchFamily="2" charset="-122"/>
                <a:sym typeface="Symbol" pitchFamily="18" charset="2"/>
              </a:rPr>
              <a:t>＜</a:t>
            </a:r>
            <a:r>
              <a:rPr lang="en-US" altLang="zh-CN" dirty="0"/>
              <a:t>D then S</a:t>
            </a:r>
            <a:r>
              <a:rPr lang="en-US" altLang="zh-CN" baseline="-25000" dirty="0"/>
              <a:t>1</a:t>
            </a:r>
            <a:r>
              <a:rPr lang="en-US" altLang="zh-CN" dirty="0"/>
              <a:t> else S</a:t>
            </a:r>
            <a:r>
              <a:rPr lang="en-US" altLang="zh-CN" baseline="-25000" dirty="0"/>
              <a:t>2</a:t>
            </a:r>
            <a:endParaRPr lang="zh-CN" altLang="en-US" baseline="-25000" dirty="0"/>
          </a:p>
        </p:txBody>
      </p:sp>
      <p:sp>
        <p:nvSpPr>
          <p:cNvPr id="4" name="灯片编号占位符 3"/>
          <p:cNvSpPr>
            <a:spLocks noGrp="1"/>
          </p:cNvSpPr>
          <p:nvPr>
            <p:ph type="sldNum" sz="quarter" idx="12"/>
          </p:nvPr>
        </p:nvSpPr>
        <p:spPr>
          <a:xfrm>
            <a:off x="8243065" y="6401355"/>
            <a:ext cx="604410" cy="313010"/>
          </a:xfrm>
        </p:spPr>
        <p:txBody>
          <a:bodyPr/>
          <a:lstStyle/>
          <a:p>
            <a:fld id="{2A6D858B-1E97-4F06-B8D0-6BAC990F4689}" type="slidenum">
              <a:rPr lang="zh-CN" altLang="en-US" smtClean="0"/>
              <a:pPr/>
              <a:t>49</a:t>
            </a:fld>
            <a:endParaRPr lang="zh-CN" altLang="en-US" dirty="0"/>
          </a:p>
        </p:txBody>
      </p:sp>
      <p:sp>
        <p:nvSpPr>
          <p:cNvPr id="6" name="内容占位符 2"/>
          <p:cNvSpPr txBox="1">
            <a:spLocks/>
          </p:cNvSpPr>
          <p:nvPr/>
        </p:nvSpPr>
        <p:spPr>
          <a:xfrm>
            <a:off x="539552" y="2379281"/>
            <a:ext cx="3600400" cy="3569999"/>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ts val="600"/>
              </a:spcBef>
              <a:spcAft>
                <a:spcPts val="600"/>
              </a:spcAft>
              <a:buClr>
                <a:srgbClr val="0033CC"/>
              </a:buClr>
              <a:buSzPct val="50000"/>
              <a:tabLst/>
              <a:defRPr/>
            </a:pPr>
            <a:r>
              <a:rPr lang="en-US" altLang="zh-CN" sz="2800" dirty="0">
                <a:solidFill>
                  <a:srgbClr val="0033CC"/>
                </a:solidFill>
                <a:latin typeface="楷体" pitchFamily="49" charset="-122"/>
                <a:ea typeface="楷体" pitchFamily="49" charset="-122"/>
              </a:rPr>
              <a:t>(1) (jnz,</a:t>
            </a:r>
            <a:r>
              <a:rPr lang="en-US" altLang="zh-CN" sz="2800" dirty="0">
                <a:latin typeface="楷体" pitchFamily="49" charset="-122"/>
                <a:ea typeface="楷体" pitchFamily="49" charset="-122"/>
              </a:rPr>
              <a:t>T</a:t>
            </a:r>
            <a:r>
              <a:rPr lang="en-US" altLang="zh-CN" sz="2800" dirty="0">
                <a:solidFill>
                  <a:srgbClr val="0033CC"/>
                </a:solidFill>
                <a:latin typeface="楷体" pitchFamily="49" charset="-122"/>
                <a:ea typeface="楷体" pitchFamily="49" charset="-122"/>
              </a:rPr>
              <a:t>,_,3)</a:t>
            </a:r>
          </a:p>
          <a:p>
            <a:pPr marL="342900" marR="0" lvl="0" indent="-342900" algn="l" defTabSz="914400" rtl="0" eaLnBrk="1" fontAlgn="auto" latinLnBrk="0" hangingPunct="1">
              <a:lnSpc>
                <a:spcPct val="100000"/>
              </a:lnSpc>
              <a:spcBef>
                <a:spcPts val="600"/>
              </a:spcBef>
              <a:spcAft>
                <a:spcPts val="600"/>
              </a:spcAft>
              <a:buClr>
                <a:srgbClr val="0033CC"/>
              </a:buClr>
              <a:buSzPct val="50000"/>
              <a:tabLst/>
              <a:defRPr/>
            </a:pPr>
            <a:r>
              <a:rPr lang="en-US" altLang="zh-CN" sz="2800" dirty="0">
                <a:solidFill>
                  <a:srgbClr val="0033CC"/>
                </a:solidFill>
                <a:latin typeface="楷体" pitchFamily="49" charset="-122"/>
                <a:ea typeface="楷体" pitchFamily="49" charset="-122"/>
              </a:rPr>
              <a:t>(2) (j,_,_,p+1)</a:t>
            </a:r>
          </a:p>
          <a:p>
            <a:pPr marL="342900" marR="0" lvl="0" indent="-342900" algn="l" defTabSz="914400" rtl="0" eaLnBrk="1" fontAlgn="auto" latinLnBrk="0" hangingPunct="1">
              <a:lnSpc>
                <a:spcPct val="100000"/>
              </a:lnSpc>
              <a:spcBef>
                <a:spcPts val="600"/>
              </a:spcBef>
              <a:spcAft>
                <a:spcPts val="600"/>
              </a:spcAft>
              <a:buClr>
                <a:srgbClr val="0033CC"/>
              </a:buClr>
              <a:buSzPct val="50000"/>
              <a:tabLst/>
              <a:defRPr/>
            </a:pPr>
            <a:r>
              <a:rPr lang="en-US" altLang="zh-CN" sz="2800" dirty="0">
                <a:solidFill>
                  <a:srgbClr val="0033CC"/>
                </a:solidFill>
                <a:latin typeface="楷体" pitchFamily="49" charset="-122"/>
                <a:ea typeface="楷体" pitchFamily="49" charset="-122"/>
              </a:rPr>
              <a:t>(3) S</a:t>
            </a:r>
            <a:r>
              <a:rPr lang="en-US" altLang="zh-CN" sz="2800" baseline="-25000" dirty="0">
                <a:solidFill>
                  <a:srgbClr val="0033CC"/>
                </a:solidFill>
                <a:latin typeface="楷体" pitchFamily="49" charset="-122"/>
                <a:ea typeface="楷体" pitchFamily="49" charset="-122"/>
              </a:rPr>
              <a:t>1</a:t>
            </a:r>
          </a:p>
          <a:p>
            <a:pPr marL="342900" marR="0" lvl="0" indent="-342900" algn="l" defTabSz="914400" rtl="0" eaLnBrk="1" fontAlgn="auto" latinLnBrk="0" hangingPunct="1">
              <a:lnSpc>
                <a:spcPct val="100000"/>
              </a:lnSpc>
              <a:spcBef>
                <a:spcPts val="600"/>
              </a:spcBef>
              <a:spcAft>
                <a:spcPts val="600"/>
              </a:spcAft>
              <a:buClr>
                <a:srgbClr val="0033CC"/>
              </a:buClr>
              <a:buSzPct val="50000"/>
              <a:tabLst/>
              <a:defRPr/>
            </a:pPr>
            <a:r>
              <a:rPr lang="en-US" altLang="zh-CN" sz="2800" dirty="0">
                <a:solidFill>
                  <a:srgbClr val="0033CC"/>
                </a:solidFill>
                <a:latin typeface="楷体" pitchFamily="49" charset="-122"/>
                <a:ea typeface="楷体" pitchFamily="49" charset="-122"/>
              </a:rPr>
              <a:t>(p) (</a:t>
            </a:r>
            <a:r>
              <a:rPr lang="en-US" altLang="zh-CN" sz="2800" dirty="0" err="1">
                <a:solidFill>
                  <a:srgbClr val="0033CC"/>
                </a:solidFill>
                <a:latin typeface="楷体" pitchFamily="49" charset="-122"/>
                <a:ea typeface="楷体" pitchFamily="49" charset="-122"/>
              </a:rPr>
              <a:t>j,_,_,q</a:t>
            </a:r>
            <a:r>
              <a:rPr lang="en-US" altLang="zh-CN" sz="2800" dirty="0">
                <a:solidFill>
                  <a:srgbClr val="0033CC"/>
                </a:solidFill>
                <a:latin typeface="楷体" pitchFamily="49" charset="-122"/>
                <a:ea typeface="楷体" pitchFamily="49" charset="-122"/>
              </a:rPr>
              <a:t>)</a:t>
            </a:r>
          </a:p>
          <a:p>
            <a:pPr marL="342900" marR="0" lvl="0" indent="-342900" algn="l" defTabSz="914400" rtl="0" eaLnBrk="1" fontAlgn="auto" latinLnBrk="0" hangingPunct="1">
              <a:lnSpc>
                <a:spcPct val="100000"/>
              </a:lnSpc>
              <a:spcBef>
                <a:spcPts val="600"/>
              </a:spcBef>
              <a:spcAft>
                <a:spcPts val="600"/>
              </a:spcAft>
              <a:buClr>
                <a:srgbClr val="0033CC"/>
              </a:buClr>
              <a:buSzPct val="50000"/>
              <a:tabLst/>
              <a:defRPr/>
            </a:pPr>
            <a:r>
              <a:rPr lang="en-US" altLang="zh-CN" sz="2800" dirty="0">
                <a:solidFill>
                  <a:srgbClr val="0033CC"/>
                </a:solidFill>
                <a:latin typeface="楷体" pitchFamily="49" charset="-122"/>
                <a:ea typeface="楷体" pitchFamily="49" charset="-122"/>
              </a:rPr>
              <a:t>(p+1) S</a:t>
            </a:r>
            <a:r>
              <a:rPr lang="en-US" altLang="zh-CN" sz="2800" baseline="-25000" dirty="0">
                <a:solidFill>
                  <a:srgbClr val="0033CC"/>
                </a:solidFill>
                <a:latin typeface="楷体" pitchFamily="49" charset="-122"/>
                <a:ea typeface="楷体" pitchFamily="49" charset="-122"/>
              </a:rPr>
              <a:t>2</a:t>
            </a:r>
          </a:p>
          <a:p>
            <a:pPr marL="342900" marR="0" lvl="0" indent="-342900" algn="l" defTabSz="914400" rtl="0" eaLnBrk="1" fontAlgn="auto" latinLnBrk="0" hangingPunct="1">
              <a:lnSpc>
                <a:spcPct val="100000"/>
              </a:lnSpc>
              <a:spcBef>
                <a:spcPts val="600"/>
              </a:spcBef>
              <a:spcAft>
                <a:spcPts val="600"/>
              </a:spcAft>
              <a:buClr>
                <a:srgbClr val="0033CC"/>
              </a:buClr>
              <a:buSzPct val="50000"/>
              <a:tabLst/>
              <a:defRPr/>
            </a:pPr>
            <a:r>
              <a:rPr lang="en-US" altLang="zh-CN" sz="2800" dirty="0">
                <a:solidFill>
                  <a:srgbClr val="0033CC"/>
                </a:solidFill>
                <a:latin typeface="楷体" pitchFamily="49" charset="-122"/>
                <a:ea typeface="楷体" pitchFamily="49" charset="-122"/>
              </a:rPr>
              <a:t>(q) (</a:t>
            </a:r>
            <a:r>
              <a:rPr lang="zh-CN" altLang="en-US" sz="2800" dirty="0">
                <a:solidFill>
                  <a:srgbClr val="0033CC"/>
                </a:solidFill>
                <a:latin typeface="楷体" pitchFamily="49" charset="-122"/>
                <a:ea typeface="楷体" pitchFamily="49" charset="-122"/>
              </a:rPr>
              <a:t>外面的语句</a:t>
            </a:r>
            <a:r>
              <a:rPr lang="en-US" altLang="zh-CN" sz="2800" dirty="0">
                <a:solidFill>
                  <a:srgbClr val="0033CC"/>
                </a:solidFill>
                <a:latin typeface="楷体" pitchFamily="49" charset="-122"/>
                <a:ea typeface="楷体" pitchFamily="49" charset="-122"/>
              </a:rPr>
              <a:t>)</a:t>
            </a:r>
            <a:endParaRPr lang="zh-CN" altLang="en-US" sz="2800" dirty="0">
              <a:solidFill>
                <a:srgbClr val="0033CC"/>
              </a:solidFill>
              <a:latin typeface="楷体" pitchFamily="49" charset="-122"/>
              <a:ea typeface="楷体" pitchFamily="49" charset="-122"/>
            </a:endParaRPr>
          </a:p>
        </p:txBody>
      </p:sp>
      <p:grpSp>
        <p:nvGrpSpPr>
          <p:cNvPr id="5" name="组合 54"/>
          <p:cNvGrpSpPr/>
          <p:nvPr/>
        </p:nvGrpSpPr>
        <p:grpSpPr>
          <a:xfrm>
            <a:off x="1259632" y="2401733"/>
            <a:ext cx="2448272" cy="2846184"/>
            <a:chOff x="1259632" y="2572752"/>
            <a:chExt cx="2448272" cy="2846184"/>
          </a:xfrm>
        </p:grpSpPr>
        <p:sp>
          <p:nvSpPr>
            <p:cNvPr id="26" name="矩形 25"/>
            <p:cNvSpPr/>
            <p:nvPr/>
          </p:nvSpPr>
          <p:spPr>
            <a:xfrm>
              <a:off x="1259632" y="2572752"/>
              <a:ext cx="2448272" cy="114428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259632" y="3815328"/>
              <a:ext cx="1148288" cy="4320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562904" y="4986888"/>
              <a:ext cx="921216" cy="4320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p:nvPr/>
          </p:nvCxnSpPr>
          <p:spPr>
            <a:xfrm>
              <a:off x="3271093" y="3455288"/>
              <a:ext cx="28803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3552840" y="3455288"/>
              <a:ext cx="0" cy="172819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flipH="1">
              <a:off x="2484120" y="5198720"/>
              <a:ext cx="1082040" cy="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7" name="组合 71"/>
          <p:cNvGrpSpPr/>
          <p:nvPr/>
        </p:nvGrpSpPr>
        <p:grpSpPr>
          <a:xfrm>
            <a:off x="1331640" y="1007731"/>
            <a:ext cx="7344816" cy="5256584"/>
            <a:chOff x="1331640" y="908720"/>
            <a:chExt cx="7344816" cy="5256584"/>
          </a:xfrm>
        </p:grpSpPr>
        <p:sp>
          <p:nvSpPr>
            <p:cNvPr id="56" name="矩形 55"/>
            <p:cNvSpPr/>
            <p:nvPr/>
          </p:nvSpPr>
          <p:spPr>
            <a:xfrm>
              <a:off x="1331640" y="908720"/>
              <a:ext cx="1296144" cy="720080"/>
            </a:xfrm>
            <a:prstGeom prst="rect">
              <a:avLst/>
            </a:prstGeom>
            <a:no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70"/>
            <p:cNvGrpSpPr/>
            <p:nvPr/>
          </p:nvGrpSpPr>
          <p:grpSpPr>
            <a:xfrm>
              <a:off x="2632547" y="1524000"/>
              <a:ext cx="6043909" cy="4641304"/>
              <a:chOff x="2632547" y="1524000"/>
              <a:chExt cx="6043909" cy="4641304"/>
            </a:xfrm>
          </p:grpSpPr>
          <p:grpSp>
            <p:nvGrpSpPr>
              <p:cNvPr id="14" name="组合 24"/>
              <p:cNvGrpSpPr/>
              <p:nvPr/>
            </p:nvGrpSpPr>
            <p:grpSpPr>
              <a:xfrm>
                <a:off x="4860032" y="1916832"/>
                <a:ext cx="3816424" cy="4248472"/>
                <a:chOff x="4788024" y="1628800"/>
                <a:chExt cx="3816424" cy="4248472"/>
              </a:xfrm>
            </p:grpSpPr>
            <p:sp>
              <p:nvSpPr>
                <p:cNvPr id="8" name="矩形 7"/>
                <p:cNvSpPr/>
                <p:nvPr/>
              </p:nvSpPr>
              <p:spPr>
                <a:xfrm>
                  <a:off x="5436096" y="1628800"/>
                  <a:ext cx="3168352" cy="1368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altLang="zh-CN" sz="2400" dirty="0">
                      <a:solidFill>
                        <a:schemeClr val="accent6">
                          <a:lumMod val="50000"/>
                        </a:schemeClr>
                      </a:solidFill>
                      <a:latin typeface="楷体" pitchFamily="49" charset="-122"/>
                      <a:ea typeface="楷体" pitchFamily="49" charset="-122"/>
                    </a:rPr>
                    <a:t>E</a:t>
                  </a:r>
                  <a:r>
                    <a:rPr lang="zh-CN" altLang="en-US" sz="2400" dirty="0">
                      <a:solidFill>
                        <a:schemeClr val="accent6">
                          <a:lumMod val="50000"/>
                        </a:schemeClr>
                      </a:solidFill>
                      <a:latin typeface="楷体" pitchFamily="49" charset="-122"/>
                      <a:ea typeface="楷体" pitchFamily="49" charset="-122"/>
                    </a:rPr>
                    <a:t>的结构</a:t>
                  </a:r>
                </a:p>
                <a:p>
                  <a:pPr marL="180000" lvl="1">
                    <a:spcAft>
                      <a:spcPts val="600"/>
                    </a:spcAft>
                  </a:pPr>
                  <a:r>
                    <a:rPr lang="zh-CN" altLang="en-US" sz="2000" dirty="0">
                      <a:solidFill>
                        <a:schemeClr val="accent6">
                          <a:lumMod val="50000"/>
                        </a:schemeClr>
                      </a:solidFill>
                      <a:latin typeface="楷体" pitchFamily="49" charset="-122"/>
                      <a:ea typeface="楷体" pitchFamily="49" charset="-122"/>
                    </a:rPr>
                    <a:t>从整体上，</a:t>
                  </a:r>
                  <a:r>
                    <a:rPr lang="en-US" altLang="zh-CN" sz="2000" dirty="0">
                      <a:solidFill>
                        <a:schemeClr val="accent6">
                          <a:lumMod val="50000"/>
                        </a:schemeClr>
                      </a:solidFill>
                      <a:latin typeface="楷体" pitchFamily="49" charset="-122"/>
                      <a:ea typeface="楷体" pitchFamily="49" charset="-122"/>
                    </a:rPr>
                    <a:t>E</a:t>
                  </a:r>
                  <a:r>
                    <a:rPr lang="zh-CN" altLang="en-US" sz="2000" dirty="0">
                      <a:solidFill>
                        <a:schemeClr val="accent6">
                          <a:lumMod val="50000"/>
                        </a:schemeClr>
                      </a:solidFill>
                      <a:latin typeface="楷体" pitchFamily="49" charset="-122"/>
                      <a:ea typeface="楷体" pitchFamily="49" charset="-122"/>
                    </a:rPr>
                    <a:t>对外只能转向两个目标</a:t>
                  </a:r>
                </a:p>
              </p:txBody>
            </p:sp>
            <p:sp>
              <p:nvSpPr>
                <p:cNvPr id="9" name="矩形 8"/>
                <p:cNvSpPr/>
                <p:nvPr/>
              </p:nvSpPr>
              <p:spPr>
                <a:xfrm>
                  <a:off x="5508104" y="5157192"/>
                  <a:ext cx="2376264" cy="720080"/>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zh-CN" altLang="en-US" sz="2000" dirty="0">
                      <a:solidFill>
                        <a:schemeClr val="accent6">
                          <a:lumMod val="50000"/>
                        </a:schemeClr>
                      </a:solidFill>
                      <a:latin typeface="楷体" pitchFamily="49" charset="-122"/>
                      <a:ea typeface="楷体" pitchFamily="49" charset="-122"/>
                    </a:rPr>
                    <a:t>转向</a:t>
                  </a:r>
                  <a:r>
                    <a:rPr lang="en-US" altLang="zh-CN" sz="2000" dirty="0">
                      <a:solidFill>
                        <a:schemeClr val="accent6">
                          <a:lumMod val="50000"/>
                        </a:schemeClr>
                      </a:solidFill>
                      <a:latin typeface="楷体" pitchFamily="49" charset="-122"/>
                      <a:ea typeface="楷体" pitchFamily="49" charset="-122"/>
                    </a:rPr>
                    <a:t>E</a:t>
                  </a:r>
                  <a:r>
                    <a:rPr lang="zh-CN" altLang="en-US" sz="2000" dirty="0">
                      <a:solidFill>
                        <a:schemeClr val="accent6">
                          <a:lumMod val="50000"/>
                        </a:schemeClr>
                      </a:solidFill>
                      <a:latin typeface="楷体" pitchFamily="49" charset="-122"/>
                      <a:ea typeface="楷体" pitchFamily="49" charset="-122"/>
                    </a:rPr>
                    <a:t>为假时的目标</a:t>
                  </a:r>
                </a:p>
              </p:txBody>
            </p:sp>
            <p:sp>
              <p:nvSpPr>
                <p:cNvPr id="10" name="矩形 9"/>
                <p:cNvSpPr/>
                <p:nvPr/>
              </p:nvSpPr>
              <p:spPr>
                <a:xfrm>
                  <a:off x="4788024" y="4077072"/>
                  <a:ext cx="2376264" cy="648072"/>
                </a:xfrm>
                <a:prstGeom prst="rect">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zh-CN" altLang="en-US" sz="2000" dirty="0">
                      <a:solidFill>
                        <a:schemeClr val="accent6">
                          <a:lumMod val="50000"/>
                        </a:schemeClr>
                      </a:solidFill>
                      <a:latin typeface="楷体" pitchFamily="49" charset="-122"/>
                      <a:ea typeface="楷体" pitchFamily="49" charset="-122"/>
                    </a:rPr>
                    <a:t>转向</a:t>
                  </a:r>
                  <a:r>
                    <a:rPr lang="en-US" altLang="zh-CN" sz="2000" dirty="0">
                      <a:solidFill>
                        <a:schemeClr val="accent6">
                          <a:lumMod val="50000"/>
                        </a:schemeClr>
                      </a:solidFill>
                      <a:latin typeface="楷体" pitchFamily="49" charset="-122"/>
                      <a:ea typeface="楷体" pitchFamily="49" charset="-122"/>
                    </a:rPr>
                    <a:t>E</a:t>
                  </a:r>
                  <a:r>
                    <a:rPr lang="zh-CN" altLang="en-US" sz="2000" dirty="0">
                      <a:solidFill>
                        <a:schemeClr val="accent6">
                          <a:lumMod val="50000"/>
                        </a:schemeClr>
                      </a:solidFill>
                      <a:latin typeface="楷体" pitchFamily="49" charset="-122"/>
                      <a:ea typeface="楷体" pitchFamily="49" charset="-122"/>
                    </a:rPr>
                    <a:t>为真时的目标</a:t>
                  </a:r>
                </a:p>
              </p:txBody>
            </p:sp>
            <p:sp>
              <p:nvSpPr>
                <p:cNvPr id="11" name="矩形 10"/>
                <p:cNvSpPr/>
                <p:nvPr/>
              </p:nvSpPr>
              <p:spPr>
                <a:xfrm>
                  <a:off x="4788024" y="3140968"/>
                  <a:ext cx="864096" cy="504056"/>
                </a:xfrm>
                <a:prstGeom prst="rect">
                  <a:avLst/>
                </a:prstGeom>
                <a:solidFill>
                  <a:schemeClr val="accent2">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accent6">
                          <a:lumMod val="50000"/>
                        </a:schemeClr>
                      </a:solidFill>
                      <a:latin typeface="楷体" pitchFamily="49" charset="-122"/>
                      <a:ea typeface="楷体" pitchFamily="49" charset="-122"/>
                    </a:rPr>
                    <a:t>E</a:t>
                  </a:r>
                  <a:endParaRPr lang="zh-CN" altLang="en-US" sz="2800" dirty="0">
                    <a:solidFill>
                      <a:schemeClr val="accent6">
                        <a:lumMod val="50000"/>
                      </a:schemeClr>
                    </a:solidFill>
                    <a:latin typeface="楷体" pitchFamily="49" charset="-122"/>
                    <a:ea typeface="楷体" pitchFamily="49" charset="-122"/>
                  </a:endParaRPr>
                </a:p>
              </p:txBody>
            </p:sp>
            <p:cxnSp>
              <p:nvCxnSpPr>
                <p:cNvPr id="13" name="直接连接符 12"/>
                <p:cNvCxnSpPr/>
                <p:nvPr/>
              </p:nvCxnSpPr>
              <p:spPr>
                <a:xfrm>
                  <a:off x="5661646" y="3299836"/>
                  <a:ext cx="181356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657834" y="3501008"/>
                  <a:ext cx="792088"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6434682" y="3501008"/>
                  <a:ext cx="0" cy="576064"/>
                </a:xfrm>
                <a:prstGeom prst="straightConnector1">
                  <a:avLst/>
                </a:prstGeom>
                <a:ln w="28575">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7479398" y="3284984"/>
                  <a:ext cx="0" cy="1872208"/>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66" name="肘形连接符 65"/>
              <p:cNvCxnSpPr/>
              <p:nvPr/>
            </p:nvCxnSpPr>
            <p:spPr>
              <a:xfrm>
                <a:off x="2632547" y="1524000"/>
                <a:ext cx="2223512" cy="2157028"/>
              </a:xfrm>
              <a:prstGeom prst="bentConnector3">
                <a:avLst>
                  <a:gd name="adj1" fmla="val 80158"/>
                </a:avLst>
              </a:prstGeom>
              <a:ln>
                <a:solidFill>
                  <a:schemeClr val="accent2">
                    <a:lumMod val="60000"/>
                    <a:lumOff val="40000"/>
                  </a:schemeClr>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grpSp>
        <p:nvGrpSpPr>
          <p:cNvPr id="15" name="组合 41"/>
          <p:cNvGrpSpPr/>
          <p:nvPr/>
        </p:nvGrpSpPr>
        <p:grpSpPr>
          <a:xfrm>
            <a:off x="1343025" y="1133745"/>
            <a:ext cx="5213504" cy="752205"/>
            <a:chOff x="1343025" y="1133745"/>
            <a:chExt cx="5213504" cy="752205"/>
          </a:xfrm>
        </p:grpSpPr>
        <p:sp>
          <p:nvSpPr>
            <p:cNvPr id="34" name="矩形 33"/>
            <p:cNvSpPr/>
            <p:nvPr/>
          </p:nvSpPr>
          <p:spPr>
            <a:xfrm>
              <a:off x="6102170" y="1133745"/>
              <a:ext cx="454359" cy="3971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楷体" pitchFamily="49" charset="-122"/>
                  <a:ea typeface="楷体" pitchFamily="49" charset="-122"/>
                </a:rPr>
                <a:t>T</a:t>
              </a:r>
              <a:endParaRPr lang="zh-CN" altLang="en-US" sz="2800" dirty="0">
                <a:solidFill>
                  <a:schemeClr val="tx1"/>
                </a:solidFill>
                <a:latin typeface="楷体" pitchFamily="49" charset="-122"/>
                <a:ea typeface="楷体" pitchFamily="49" charset="-122"/>
              </a:endParaRPr>
            </a:p>
          </p:txBody>
        </p:sp>
        <p:cxnSp>
          <p:nvCxnSpPr>
            <p:cNvPr id="38" name="直接连接符 37"/>
            <p:cNvCxnSpPr/>
            <p:nvPr/>
          </p:nvCxnSpPr>
          <p:spPr>
            <a:xfrm flipV="1">
              <a:off x="1343025" y="1540931"/>
              <a:ext cx="12037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任意多边形 39"/>
            <p:cNvSpPr/>
            <p:nvPr/>
          </p:nvSpPr>
          <p:spPr>
            <a:xfrm>
              <a:off x="1938339" y="1533525"/>
              <a:ext cx="4386262" cy="352425"/>
            </a:xfrm>
            <a:custGeom>
              <a:avLst/>
              <a:gdLst>
                <a:gd name="connsiteX0" fmla="*/ 0 w 4124325"/>
                <a:gd name="connsiteY0" fmla="*/ 0 h 352425"/>
                <a:gd name="connsiteX1" fmla="*/ 0 w 4124325"/>
                <a:gd name="connsiteY1" fmla="*/ 352425 h 352425"/>
                <a:gd name="connsiteX2" fmla="*/ 4124325 w 4124325"/>
                <a:gd name="connsiteY2" fmla="*/ 352425 h 352425"/>
                <a:gd name="connsiteX3" fmla="*/ 4124325 w 4124325"/>
                <a:gd name="connsiteY3" fmla="*/ 66675 h 352425"/>
              </a:gdLst>
              <a:ahLst/>
              <a:cxnLst>
                <a:cxn ang="0">
                  <a:pos x="connsiteX0" y="connsiteY0"/>
                </a:cxn>
                <a:cxn ang="0">
                  <a:pos x="connsiteX1" y="connsiteY1"/>
                </a:cxn>
                <a:cxn ang="0">
                  <a:pos x="connsiteX2" y="connsiteY2"/>
                </a:cxn>
                <a:cxn ang="0">
                  <a:pos x="connsiteX3" y="connsiteY3"/>
                </a:cxn>
              </a:cxnLst>
              <a:rect l="l" t="t" r="r" b="b"/>
              <a:pathLst>
                <a:path w="4124325" h="352425">
                  <a:moveTo>
                    <a:pt x="0" y="0"/>
                  </a:moveTo>
                  <a:lnTo>
                    <a:pt x="0" y="352425"/>
                  </a:lnTo>
                  <a:lnTo>
                    <a:pt x="4124325" y="352425"/>
                  </a:lnTo>
                  <a:lnTo>
                    <a:pt x="4124325" y="66675"/>
                  </a:ln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36" name="任意多边形 35"/>
          <p:cNvSpPr/>
          <p:nvPr/>
        </p:nvSpPr>
        <p:spPr>
          <a:xfrm>
            <a:off x="2414588" y="2677958"/>
            <a:ext cx="1624012" cy="1190625"/>
          </a:xfrm>
          <a:custGeom>
            <a:avLst/>
            <a:gdLst>
              <a:gd name="connsiteX0" fmla="*/ 866775 w 1624012"/>
              <a:gd name="connsiteY0" fmla="*/ 0 h 1190625"/>
              <a:gd name="connsiteX1" fmla="*/ 1624012 w 1624012"/>
              <a:gd name="connsiteY1" fmla="*/ 0 h 1190625"/>
              <a:gd name="connsiteX2" fmla="*/ 1624012 w 1624012"/>
              <a:gd name="connsiteY2" fmla="*/ 1190625 h 1190625"/>
              <a:gd name="connsiteX3" fmla="*/ 0 w 1624012"/>
              <a:gd name="connsiteY3" fmla="*/ 1190625 h 1190625"/>
            </a:gdLst>
            <a:ahLst/>
            <a:cxnLst>
              <a:cxn ang="0">
                <a:pos x="connsiteX0" y="connsiteY0"/>
              </a:cxn>
              <a:cxn ang="0">
                <a:pos x="connsiteX1" y="connsiteY1"/>
              </a:cxn>
              <a:cxn ang="0">
                <a:pos x="connsiteX2" y="connsiteY2"/>
              </a:cxn>
              <a:cxn ang="0">
                <a:pos x="connsiteX3" y="connsiteY3"/>
              </a:cxn>
            </a:cxnLst>
            <a:rect l="l" t="t" r="r" b="b"/>
            <a:pathLst>
              <a:path w="1624012" h="1190625">
                <a:moveTo>
                  <a:pt x="866775" y="0"/>
                </a:moveTo>
                <a:lnTo>
                  <a:pt x="1624012" y="0"/>
                </a:lnTo>
                <a:lnTo>
                  <a:pt x="1624012" y="1190625"/>
                </a:lnTo>
                <a:lnTo>
                  <a:pt x="0" y="1190625"/>
                </a:lnTo>
              </a:path>
            </a:pathLst>
          </a:custGeom>
          <a:ln w="28575">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表格 45"/>
          <p:cNvGraphicFramePr>
            <a:graphicFrameLocks noGrp="1"/>
          </p:cNvGraphicFramePr>
          <p:nvPr/>
        </p:nvGraphicFramePr>
        <p:xfrm>
          <a:off x="6228184" y="971727"/>
          <a:ext cx="527720" cy="2286000"/>
        </p:xfrm>
        <a:graphic>
          <a:graphicData uri="http://schemas.openxmlformats.org/drawingml/2006/table">
            <a:tbl>
              <a:tblPr firstRow="1" bandRow="1">
                <a:tableStyleId>{5C22544A-7EE6-4342-B048-85BDC9FD1C3A}</a:tableStyleId>
              </a:tblPr>
              <a:tblGrid>
                <a:gridCol w="527720">
                  <a:extLst>
                    <a:ext uri="{9D8B030D-6E8A-4147-A177-3AD203B41FA5}">
                      <a16:colId xmlns:a16="http://schemas.microsoft.com/office/drawing/2014/main" val="20000"/>
                    </a:ext>
                  </a:extLst>
                </a:gridCol>
              </a:tblGrid>
              <a:tr h="310078">
                <a:tc>
                  <a:txBody>
                    <a:bodyPr/>
                    <a:lstStyle/>
                    <a:p>
                      <a:pPr algn="ctr"/>
                      <a:endParaRPr lang="zh-CN" altLang="en-US" sz="2400" dirty="0"/>
                    </a:p>
                  </a:txBody>
                  <a:tcPr/>
                </a:tc>
                <a:extLst>
                  <a:ext uri="{0D108BD9-81ED-4DB2-BD59-A6C34878D82A}">
                    <a16:rowId xmlns:a16="http://schemas.microsoft.com/office/drawing/2014/main" val="10000"/>
                  </a:ext>
                </a:extLst>
              </a:tr>
              <a:tr h="310078">
                <a:tc>
                  <a:txBody>
                    <a:bodyPr/>
                    <a:lstStyle/>
                    <a:p>
                      <a:pPr algn="ctr"/>
                      <a:endParaRPr lang="zh-CN" altLang="en-US" sz="2400"/>
                    </a:p>
                  </a:txBody>
                  <a:tcPr/>
                </a:tc>
                <a:extLst>
                  <a:ext uri="{0D108BD9-81ED-4DB2-BD59-A6C34878D82A}">
                    <a16:rowId xmlns:a16="http://schemas.microsoft.com/office/drawing/2014/main" val="10001"/>
                  </a:ext>
                </a:extLst>
              </a:tr>
              <a:tr h="310078">
                <a:tc>
                  <a:txBody>
                    <a:bodyPr/>
                    <a:lstStyle/>
                    <a:p>
                      <a:pPr algn="ctr"/>
                      <a:endParaRPr lang="zh-CN" altLang="en-US" sz="2400"/>
                    </a:p>
                  </a:txBody>
                  <a:tcPr/>
                </a:tc>
                <a:extLst>
                  <a:ext uri="{0D108BD9-81ED-4DB2-BD59-A6C34878D82A}">
                    <a16:rowId xmlns:a16="http://schemas.microsoft.com/office/drawing/2014/main" val="10002"/>
                  </a:ext>
                </a:extLst>
              </a:tr>
              <a:tr h="310078">
                <a:tc>
                  <a:txBody>
                    <a:bodyPr/>
                    <a:lstStyle/>
                    <a:p>
                      <a:pPr algn="ctr"/>
                      <a:endParaRPr lang="zh-CN" altLang="en-US" sz="2400" dirty="0"/>
                    </a:p>
                  </a:txBody>
                  <a:tcPr/>
                </a:tc>
                <a:extLst>
                  <a:ext uri="{0D108BD9-81ED-4DB2-BD59-A6C34878D82A}">
                    <a16:rowId xmlns:a16="http://schemas.microsoft.com/office/drawing/2014/main" val="10003"/>
                  </a:ext>
                </a:extLst>
              </a:tr>
              <a:tr h="310078">
                <a:tc>
                  <a:txBody>
                    <a:bodyPr/>
                    <a:lstStyle/>
                    <a:p>
                      <a:pPr algn="ctr"/>
                      <a:endParaRPr lang="zh-CN" altLang="en-US" sz="2400" dirty="0"/>
                    </a:p>
                  </a:txBody>
                  <a:tcPr/>
                </a:tc>
                <a:extLst>
                  <a:ext uri="{0D108BD9-81ED-4DB2-BD59-A6C34878D82A}">
                    <a16:rowId xmlns:a16="http://schemas.microsoft.com/office/drawing/2014/main" val="10004"/>
                  </a:ext>
                </a:extLst>
              </a:tr>
            </a:tbl>
          </a:graphicData>
        </a:graphic>
      </p:graphicFrame>
      <p:graphicFrame>
        <p:nvGraphicFramePr>
          <p:cNvPr id="45" name="表格 44"/>
          <p:cNvGraphicFramePr>
            <a:graphicFrameLocks noGrp="1"/>
          </p:cNvGraphicFramePr>
          <p:nvPr/>
        </p:nvGraphicFramePr>
        <p:xfrm>
          <a:off x="7812360" y="989983"/>
          <a:ext cx="527720" cy="2286000"/>
        </p:xfrm>
        <a:graphic>
          <a:graphicData uri="http://schemas.openxmlformats.org/drawingml/2006/table">
            <a:tbl>
              <a:tblPr firstRow="1" bandRow="1">
                <a:tableStyleId>{5C22544A-7EE6-4342-B048-85BDC9FD1C3A}</a:tableStyleId>
              </a:tblPr>
              <a:tblGrid>
                <a:gridCol w="527720">
                  <a:extLst>
                    <a:ext uri="{9D8B030D-6E8A-4147-A177-3AD203B41FA5}">
                      <a16:colId xmlns:a16="http://schemas.microsoft.com/office/drawing/2014/main" val="20000"/>
                    </a:ext>
                  </a:extLst>
                </a:gridCol>
              </a:tblGrid>
              <a:tr h="310078">
                <a:tc>
                  <a:txBody>
                    <a:bodyPr/>
                    <a:lstStyle/>
                    <a:p>
                      <a:pPr algn="ctr"/>
                      <a:endParaRPr lang="zh-CN" altLang="en-US" sz="2400" dirty="0"/>
                    </a:p>
                  </a:txBody>
                  <a:tcPr/>
                </a:tc>
                <a:extLst>
                  <a:ext uri="{0D108BD9-81ED-4DB2-BD59-A6C34878D82A}">
                    <a16:rowId xmlns:a16="http://schemas.microsoft.com/office/drawing/2014/main" val="10000"/>
                  </a:ext>
                </a:extLst>
              </a:tr>
              <a:tr h="310078">
                <a:tc>
                  <a:txBody>
                    <a:bodyPr/>
                    <a:lstStyle/>
                    <a:p>
                      <a:pPr algn="ctr"/>
                      <a:endParaRPr lang="zh-CN" altLang="en-US" sz="2400"/>
                    </a:p>
                  </a:txBody>
                  <a:tcPr/>
                </a:tc>
                <a:extLst>
                  <a:ext uri="{0D108BD9-81ED-4DB2-BD59-A6C34878D82A}">
                    <a16:rowId xmlns:a16="http://schemas.microsoft.com/office/drawing/2014/main" val="10001"/>
                  </a:ext>
                </a:extLst>
              </a:tr>
              <a:tr h="310078">
                <a:tc>
                  <a:txBody>
                    <a:bodyPr/>
                    <a:lstStyle/>
                    <a:p>
                      <a:pPr algn="ctr"/>
                      <a:endParaRPr lang="zh-CN" altLang="en-US" sz="2400"/>
                    </a:p>
                  </a:txBody>
                  <a:tcPr/>
                </a:tc>
                <a:extLst>
                  <a:ext uri="{0D108BD9-81ED-4DB2-BD59-A6C34878D82A}">
                    <a16:rowId xmlns:a16="http://schemas.microsoft.com/office/drawing/2014/main" val="10002"/>
                  </a:ext>
                </a:extLst>
              </a:tr>
              <a:tr h="310078">
                <a:tc>
                  <a:txBody>
                    <a:bodyPr/>
                    <a:lstStyle/>
                    <a:p>
                      <a:pPr algn="ctr"/>
                      <a:endParaRPr lang="zh-CN" altLang="en-US" sz="2400" dirty="0"/>
                    </a:p>
                  </a:txBody>
                  <a:tcPr/>
                </a:tc>
                <a:extLst>
                  <a:ext uri="{0D108BD9-81ED-4DB2-BD59-A6C34878D82A}">
                    <a16:rowId xmlns:a16="http://schemas.microsoft.com/office/drawing/2014/main" val="10003"/>
                  </a:ext>
                </a:extLst>
              </a:tr>
              <a:tr h="310078">
                <a:tc>
                  <a:txBody>
                    <a:bodyPr/>
                    <a:lstStyle/>
                    <a:p>
                      <a:pPr algn="ctr"/>
                      <a:endParaRPr lang="zh-CN" altLang="en-US" sz="2400" dirty="0"/>
                    </a:p>
                  </a:txBody>
                  <a:tcPr/>
                </a:tc>
                <a:extLst>
                  <a:ext uri="{0D108BD9-81ED-4DB2-BD59-A6C34878D82A}">
                    <a16:rowId xmlns:a16="http://schemas.microsoft.com/office/drawing/2014/main" val="10004"/>
                  </a:ext>
                </a:extLst>
              </a:tr>
            </a:tbl>
          </a:graphicData>
        </a:graphic>
      </p:graphicFrame>
      <p:sp>
        <p:nvSpPr>
          <p:cNvPr id="2" name="标题 1"/>
          <p:cNvSpPr>
            <a:spLocks noGrp="1"/>
          </p:cNvSpPr>
          <p:nvPr>
            <p:ph type="title"/>
          </p:nvPr>
        </p:nvSpPr>
        <p:spPr>
          <a:xfrm>
            <a:off x="457200" y="116632"/>
            <a:ext cx="8229600" cy="706090"/>
          </a:xfrm>
        </p:spPr>
        <p:txBody>
          <a:bodyPr>
            <a:normAutofit/>
          </a:bodyPr>
          <a:lstStyle/>
          <a:p>
            <a:r>
              <a:rPr lang="en-US" altLang="zh-CN" dirty="0"/>
              <a:t>7.1.1</a:t>
            </a:r>
            <a:r>
              <a:rPr lang="zh-CN" altLang="en-US" dirty="0"/>
              <a:t>、后缀式</a:t>
            </a:r>
          </a:p>
        </p:txBody>
      </p:sp>
      <p:sp>
        <p:nvSpPr>
          <p:cNvPr id="3" name="内容占位符 2"/>
          <p:cNvSpPr>
            <a:spLocks noGrp="1"/>
          </p:cNvSpPr>
          <p:nvPr>
            <p:ph idx="1"/>
          </p:nvPr>
        </p:nvSpPr>
        <p:spPr>
          <a:xfrm>
            <a:off x="179512" y="899719"/>
            <a:ext cx="5184576" cy="3600400"/>
          </a:xfrm>
        </p:spPr>
        <p:txBody>
          <a:bodyPr>
            <a:noAutofit/>
          </a:bodyPr>
          <a:lstStyle/>
          <a:p>
            <a:pPr>
              <a:lnSpc>
                <a:spcPct val="110000"/>
              </a:lnSpc>
            </a:pPr>
            <a:r>
              <a:rPr lang="zh-CN" altLang="en-US" dirty="0"/>
              <a:t>自左至右扫描后缀式</a:t>
            </a:r>
            <a:endParaRPr lang="en-US" altLang="zh-CN" dirty="0"/>
          </a:p>
          <a:p>
            <a:pPr lvl="1">
              <a:lnSpc>
                <a:spcPct val="110000"/>
              </a:lnSpc>
            </a:pPr>
            <a:r>
              <a:rPr lang="zh-CN" altLang="en-US" dirty="0"/>
              <a:t>每碰到运算量就把它推进栈；</a:t>
            </a:r>
            <a:endParaRPr lang="en-US" altLang="zh-CN" dirty="0"/>
          </a:p>
          <a:p>
            <a:pPr lvl="1">
              <a:lnSpc>
                <a:spcPct val="110000"/>
              </a:lnSpc>
            </a:pPr>
            <a:r>
              <a:rPr lang="zh-CN" altLang="en-US" dirty="0"/>
              <a:t>每碰到</a:t>
            </a:r>
            <a:r>
              <a:rPr lang="en-US" altLang="zh-CN" dirty="0"/>
              <a:t>k</a:t>
            </a:r>
            <a:r>
              <a:rPr lang="zh-CN" altLang="en-US" dirty="0"/>
              <a:t>目运算符就把它作用于栈顶的</a:t>
            </a:r>
            <a:r>
              <a:rPr lang="en-US" altLang="zh-CN" dirty="0"/>
              <a:t>k</a:t>
            </a:r>
            <a:r>
              <a:rPr lang="zh-CN" altLang="en-US" dirty="0"/>
              <a:t>项，并用结果替换这</a:t>
            </a:r>
            <a:r>
              <a:rPr lang="en-US" altLang="zh-CN" dirty="0"/>
              <a:t>k</a:t>
            </a:r>
            <a:r>
              <a:rPr lang="zh-CN" altLang="en-US" dirty="0"/>
              <a:t>项。</a:t>
            </a:r>
            <a:endParaRPr lang="en-US" altLang="zh-CN" dirty="0"/>
          </a:p>
          <a:p>
            <a:pPr lvl="1">
              <a:lnSpc>
                <a:spcPct val="110000"/>
              </a:lnSpc>
            </a:pPr>
            <a:r>
              <a:rPr lang="zh-CN" altLang="en-US" dirty="0">
                <a:solidFill>
                  <a:srgbClr val="C00000"/>
                </a:solidFill>
              </a:rPr>
              <a:t>例：</a:t>
            </a:r>
            <a:r>
              <a:rPr lang="en-US" altLang="zh-CN" dirty="0" err="1"/>
              <a:t>a+b</a:t>
            </a:r>
            <a:r>
              <a:rPr lang="en-US" altLang="zh-CN" dirty="0"/>
              <a:t>*c</a:t>
            </a:r>
          </a:p>
          <a:p>
            <a:pPr lvl="2">
              <a:lnSpc>
                <a:spcPct val="110000"/>
              </a:lnSpc>
              <a:buFont typeface="Wingdings" pitchFamily="2" charset="2"/>
              <a:buChar char="ü"/>
            </a:pPr>
            <a:r>
              <a:rPr lang="en-US" altLang="zh-CN" dirty="0" err="1"/>
              <a:t>abc</a:t>
            </a:r>
            <a:r>
              <a:rPr lang="en-US" altLang="zh-CN" dirty="0"/>
              <a:t>*+</a:t>
            </a:r>
            <a:endParaRPr lang="zh-CN" altLang="en-US" dirty="0"/>
          </a:p>
        </p:txBody>
      </p:sp>
      <p:sp>
        <p:nvSpPr>
          <p:cNvPr id="4" name="灯片编号占位符 3"/>
          <p:cNvSpPr>
            <a:spLocks noGrp="1"/>
          </p:cNvSpPr>
          <p:nvPr>
            <p:ph type="sldNum" sz="quarter" idx="12"/>
          </p:nvPr>
        </p:nvSpPr>
        <p:spPr>
          <a:xfrm>
            <a:off x="8307414" y="6356351"/>
            <a:ext cx="379385" cy="313010"/>
          </a:xfrm>
        </p:spPr>
        <p:txBody>
          <a:bodyPr/>
          <a:lstStyle/>
          <a:p>
            <a:fld id="{2A6D858B-1E97-4F06-B8D0-6BAC990F4689}" type="slidenum">
              <a:rPr lang="zh-CN" altLang="en-US" smtClean="0"/>
              <a:pPr/>
              <a:t>5</a:t>
            </a:fld>
            <a:endParaRPr lang="zh-CN" altLang="en-US"/>
          </a:p>
        </p:txBody>
      </p:sp>
      <p:grpSp>
        <p:nvGrpSpPr>
          <p:cNvPr id="55" name="组合 54"/>
          <p:cNvGrpSpPr/>
          <p:nvPr/>
        </p:nvGrpSpPr>
        <p:grpSpPr>
          <a:xfrm>
            <a:off x="2627784" y="4068071"/>
            <a:ext cx="6048672" cy="2160240"/>
            <a:chOff x="2627784" y="4077072"/>
            <a:chExt cx="6048672" cy="2160240"/>
          </a:xfrm>
        </p:grpSpPr>
        <p:grpSp>
          <p:nvGrpSpPr>
            <p:cNvPr id="48" name="组合 47"/>
            <p:cNvGrpSpPr/>
            <p:nvPr/>
          </p:nvGrpSpPr>
          <p:grpSpPr>
            <a:xfrm>
              <a:off x="2627784" y="4077072"/>
              <a:ext cx="2664296" cy="2160240"/>
              <a:chOff x="5940152" y="3789040"/>
              <a:chExt cx="2664296" cy="2160240"/>
            </a:xfrm>
          </p:grpSpPr>
          <p:sp>
            <p:nvSpPr>
              <p:cNvPr id="5" name="椭圆 4"/>
              <p:cNvSpPr/>
              <p:nvPr/>
            </p:nvSpPr>
            <p:spPr>
              <a:xfrm>
                <a:off x="6732240" y="3789040"/>
                <a:ext cx="360040"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C00000"/>
                    </a:solidFill>
                  </a:rPr>
                  <a:t>E</a:t>
                </a:r>
                <a:endParaRPr lang="zh-CN" altLang="en-US" dirty="0">
                  <a:solidFill>
                    <a:srgbClr val="C00000"/>
                  </a:solidFill>
                </a:endParaRPr>
              </a:p>
            </p:txBody>
          </p:sp>
          <p:sp>
            <p:nvSpPr>
              <p:cNvPr id="6" name="椭圆 5"/>
              <p:cNvSpPr/>
              <p:nvPr/>
            </p:nvSpPr>
            <p:spPr>
              <a:xfrm>
                <a:off x="5940152" y="4437112"/>
                <a:ext cx="360040"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C00000"/>
                    </a:solidFill>
                  </a:rPr>
                  <a:t>E</a:t>
                </a:r>
                <a:endParaRPr lang="zh-CN" altLang="en-US" dirty="0">
                  <a:solidFill>
                    <a:srgbClr val="C00000"/>
                  </a:solidFill>
                </a:endParaRPr>
              </a:p>
            </p:txBody>
          </p:sp>
          <p:sp>
            <p:nvSpPr>
              <p:cNvPr id="7" name="椭圆 6"/>
              <p:cNvSpPr/>
              <p:nvPr/>
            </p:nvSpPr>
            <p:spPr>
              <a:xfrm>
                <a:off x="7596336" y="4437112"/>
                <a:ext cx="360040"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C00000"/>
                    </a:solidFill>
                  </a:rPr>
                  <a:t>E</a:t>
                </a:r>
                <a:endParaRPr lang="zh-CN" altLang="en-US" dirty="0">
                  <a:solidFill>
                    <a:srgbClr val="C00000"/>
                  </a:solidFill>
                </a:endParaRPr>
              </a:p>
            </p:txBody>
          </p:sp>
          <p:sp>
            <p:nvSpPr>
              <p:cNvPr id="8" name="椭圆 7"/>
              <p:cNvSpPr/>
              <p:nvPr/>
            </p:nvSpPr>
            <p:spPr>
              <a:xfrm>
                <a:off x="8244408" y="5085184"/>
                <a:ext cx="360040"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C00000"/>
                    </a:solidFill>
                  </a:rPr>
                  <a:t>E</a:t>
                </a:r>
                <a:endParaRPr lang="zh-CN" altLang="en-US" dirty="0">
                  <a:solidFill>
                    <a:srgbClr val="C00000"/>
                  </a:solidFill>
                </a:endParaRPr>
              </a:p>
            </p:txBody>
          </p:sp>
          <p:sp>
            <p:nvSpPr>
              <p:cNvPr id="9" name="椭圆 8"/>
              <p:cNvSpPr/>
              <p:nvPr/>
            </p:nvSpPr>
            <p:spPr>
              <a:xfrm>
                <a:off x="7092280" y="5085184"/>
                <a:ext cx="360040"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C00000"/>
                    </a:solidFill>
                  </a:rPr>
                  <a:t>E</a:t>
                </a:r>
                <a:endParaRPr lang="zh-CN" altLang="en-US" dirty="0">
                  <a:solidFill>
                    <a:srgbClr val="C00000"/>
                  </a:solidFill>
                </a:endParaRPr>
              </a:p>
            </p:txBody>
          </p:sp>
          <p:sp>
            <p:nvSpPr>
              <p:cNvPr id="10" name="椭圆 9"/>
              <p:cNvSpPr/>
              <p:nvPr/>
            </p:nvSpPr>
            <p:spPr>
              <a:xfrm>
                <a:off x="7092280" y="5661248"/>
                <a:ext cx="360040"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C00000"/>
                    </a:solidFill>
                  </a:rPr>
                  <a:t>b</a:t>
                </a:r>
                <a:endParaRPr lang="zh-CN" altLang="en-US" dirty="0">
                  <a:solidFill>
                    <a:srgbClr val="C00000"/>
                  </a:solidFill>
                </a:endParaRPr>
              </a:p>
            </p:txBody>
          </p:sp>
          <p:sp>
            <p:nvSpPr>
              <p:cNvPr id="11" name="椭圆 10"/>
              <p:cNvSpPr/>
              <p:nvPr/>
            </p:nvSpPr>
            <p:spPr>
              <a:xfrm>
                <a:off x="8244408" y="5661248"/>
                <a:ext cx="360040"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C00000"/>
                    </a:solidFill>
                  </a:rPr>
                  <a:t>c</a:t>
                </a:r>
                <a:endParaRPr lang="zh-CN" altLang="en-US" dirty="0">
                  <a:solidFill>
                    <a:srgbClr val="C00000"/>
                  </a:solidFill>
                </a:endParaRPr>
              </a:p>
            </p:txBody>
          </p:sp>
          <p:sp>
            <p:nvSpPr>
              <p:cNvPr id="12" name="椭圆 11"/>
              <p:cNvSpPr/>
              <p:nvPr/>
            </p:nvSpPr>
            <p:spPr>
              <a:xfrm>
                <a:off x="5940152" y="5085184"/>
                <a:ext cx="360040"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C00000"/>
                    </a:solidFill>
                  </a:rPr>
                  <a:t>a</a:t>
                </a:r>
                <a:endParaRPr lang="zh-CN" altLang="en-US" dirty="0">
                  <a:solidFill>
                    <a:srgbClr val="C00000"/>
                  </a:solidFill>
                </a:endParaRPr>
              </a:p>
            </p:txBody>
          </p:sp>
          <p:sp>
            <p:nvSpPr>
              <p:cNvPr id="13" name="椭圆 12"/>
              <p:cNvSpPr/>
              <p:nvPr/>
            </p:nvSpPr>
            <p:spPr>
              <a:xfrm>
                <a:off x="7624100" y="5099932"/>
                <a:ext cx="360040"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C00000"/>
                    </a:solidFill>
                  </a:rPr>
                  <a:t>*</a:t>
                </a:r>
                <a:endParaRPr lang="zh-CN" altLang="en-US" dirty="0">
                  <a:solidFill>
                    <a:srgbClr val="C00000"/>
                  </a:solidFill>
                </a:endParaRPr>
              </a:p>
            </p:txBody>
          </p:sp>
          <p:sp>
            <p:nvSpPr>
              <p:cNvPr id="14" name="椭圆 13"/>
              <p:cNvSpPr/>
              <p:nvPr/>
            </p:nvSpPr>
            <p:spPr>
              <a:xfrm>
                <a:off x="6745256" y="4451860"/>
                <a:ext cx="360040"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C00000"/>
                    </a:solidFill>
                  </a:rPr>
                  <a:t>+</a:t>
                </a:r>
                <a:endParaRPr lang="zh-CN" altLang="en-US" dirty="0">
                  <a:solidFill>
                    <a:srgbClr val="C00000"/>
                  </a:solidFill>
                </a:endParaRPr>
              </a:p>
            </p:txBody>
          </p:sp>
          <p:cxnSp>
            <p:nvCxnSpPr>
              <p:cNvPr id="16" name="直接连接符 15"/>
              <p:cNvCxnSpPr>
                <a:stCxn id="6" idx="7"/>
                <a:endCxn id="5" idx="3"/>
              </p:cNvCxnSpPr>
              <p:nvPr/>
            </p:nvCxnSpPr>
            <p:spPr>
              <a:xfrm flipV="1">
                <a:off x="6247465" y="4034891"/>
                <a:ext cx="537502" cy="44440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7" idx="1"/>
                <a:endCxn id="5" idx="5"/>
              </p:cNvCxnSpPr>
              <p:nvPr/>
            </p:nvCxnSpPr>
            <p:spPr>
              <a:xfrm flipH="1" flipV="1">
                <a:off x="7039553" y="4034891"/>
                <a:ext cx="609510" cy="44440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6918768" y="4077072"/>
                <a:ext cx="0" cy="36004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9" idx="0"/>
                <a:endCxn id="7" idx="3"/>
              </p:cNvCxnSpPr>
              <p:nvPr/>
            </p:nvCxnSpPr>
            <p:spPr>
              <a:xfrm flipV="1">
                <a:off x="7272300" y="4682963"/>
                <a:ext cx="376763" cy="40222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2" idx="0"/>
                <a:endCxn id="6" idx="4"/>
              </p:cNvCxnSpPr>
              <p:nvPr/>
            </p:nvCxnSpPr>
            <p:spPr>
              <a:xfrm flipV="1">
                <a:off x="6120172" y="4725144"/>
                <a:ext cx="0" cy="36004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8" idx="0"/>
                <a:endCxn id="7" idx="5"/>
              </p:cNvCxnSpPr>
              <p:nvPr/>
            </p:nvCxnSpPr>
            <p:spPr>
              <a:xfrm flipH="1" flipV="1">
                <a:off x="7903649" y="4682963"/>
                <a:ext cx="520779" cy="40222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11" idx="0"/>
                <a:endCxn id="8" idx="4"/>
              </p:cNvCxnSpPr>
              <p:nvPr/>
            </p:nvCxnSpPr>
            <p:spPr>
              <a:xfrm flipV="1">
                <a:off x="8424428" y="5373216"/>
                <a:ext cx="0" cy="28803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10" idx="0"/>
                <a:endCxn id="9" idx="4"/>
              </p:cNvCxnSpPr>
              <p:nvPr/>
            </p:nvCxnSpPr>
            <p:spPr>
              <a:xfrm flipV="1">
                <a:off x="7272300" y="5373216"/>
                <a:ext cx="0" cy="28803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7782864" y="4725144"/>
                <a:ext cx="0" cy="36004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6012160" y="4085456"/>
              <a:ext cx="2664296" cy="1584176"/>
              <a:chOff x="5940152" y="3789040"/>
              <a:chExt cx="2664296" cy="1584176"/>
            </a:xfrm>
          </p:grpSpPr>
          <p:sp>
            <p:nvSpPr>
              <p:cNvPr id="50" name="椭圆 49"/>
              <p:cNvSpPr/>
              <p:nvPr/>
            </p:nvSpPr>
            <p:spPr>
              <a:xfrm>
                <a:off x="6732240" y="3789040"/>
                <a:ext cx="360040"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C00000"/>
                    </a:solidFill>
                  </a:rPr>
                  <a:t>+</a:t>
                </a:r>
                <a:endParaRPr lang="zh-CN" altLang="en-US" dirty="0">
                  <a:solidFill>
                    <a:srgbClr val="C00000"/>
                  </a:solidFill>
                </a:endParaRPr>
              </a:p>
            </p:txBody>
          </p:sp>
          <p:sp>
            <p:nvSpPr>
              <p:cNvPr id="51" name="椭圆 50"/>
              <p:cNvSpPr/>
              <p:nvPr/>
            </p:nvSpPr>
            <p:spPr>
              <a:xfrm>
                <a:off x="5940152" y="4437112"/>
                <a:ext cx="360040"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C00000"/>
                    </a:solidFill>
                  </a:rPr>
                  <a:t>a</a:t>
                </a:r>
                <a:endParaRPr lang="zh-CN" altLang="en-US" dirty="0">
                  <a:solidFill>
                    <a:srgbClr val="C00000"/>
                  </a:solidFill>
                </a:endParaRPr>
              </a:p>
            </p:txBody>
          </p:sp>
          <p:sp>
            <p:nvSpPr>
              <p:cNvPr id="52" name="椭圆 51"/>
              <p:cNvSpPr/>
              <p:nvPr/>
            </p:nvSpPr>
            <p:spPr>
              <a:xfrm>
                <a:off x="7596336" y="4437112"/>
                <a:ext cx="360040"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C00000"/>
                    </a:solidFill>
                  </a:rPr>
                  <a:t>*</a:t>
                </a:r>
                <a:endParaRPr lang="zh-CN" altLang="en-US" dirty="0">
                  <a:solidFill>
                    <a:srgbClr val="C00000"/>
                  </a:solidFill>
                </a:endParaRPr>
              </a:p>
            </p:txBody>
          </p:sp>
          <p:sp>
            <p:nvSpPr>
              <p:cNvPr id="53" name="椭圆 52"/>
              <p:cNvSpPr/>
              <p:nvPr/>
            </p:nvSpPr>
            <p:spPr>
              <a:xfrm>
                <a:off x="8244408" y="5085184"/>
                <a:ext cx="360040"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C00000"/>
                    </a:solidFill>
                  </a:rPr>
                  <a:t>c</a:t>
                </a:r>
                <a:endParaRPr lang="zh-CN" altLang="en-US" dirty="0">
                  <a:solidFill>
                    <a:srgbClr val="C00000"/>
                  </a:solidFill>
                </a:endParaRPr>
              </a:p>
            </p:txBody>
          </p:sp>
          <p:sp>
            <p:nvSpPr>
              <p:cNvPr id="54" name="椭圆 53"/>
              <p:cNvSpPr/>
              <p:nvPr/>
            </p:nvSpPr>
            <p:spPr>
              <a:xfrm>
                <a:off x="7092280" y="5085184"/>
                <a:ext cx="360040"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C00000"/>
                    </a:solidFill>
                  </a:rPr>
                  <a:t>b</a:t>
                </a:r>
                <a:endParaRPr lang="zh-CN" altLang="en-US" dirty="0">
                  <a:solidFill>
                    <a:srgbClr val="C00000"/>
                  </a:solidFill>
                </a:endParaRPr>
              </a:p>
            </p:txBody>
          </p:sp>
          <p:cxnSp>
            <p:nvCxnSpPr>
              <p:cNvPr id="60" name="直接连接符 59"/>
              <p:cNvCxnSpPr>
                <a:stCxn id="51" idx="7"/>
                <a:endCxn id="50" idx="3"/>
              </p:cNvCxnSpPr>
              <p:nvPr/>
            </p:nvCxnSpPr>
            <p:spPr>
              <a:xfrm flipV="1">
                <a:off x="6247465" y="4034891"/>
                <a:ext cx="537502" cy="44440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52" idx="1"/>
                <a:endCxn id="50" idx="5"/>
              </p:cNvCxnSpPr>
              <p:nvPr/>
            </p:nvCxnSpPr>
            <p:spPr>
              <a:xfrm flipH="1" flipV="1">
                <a:off x="7039553" y="4034891"/>
                <a:ext cx="609510" cy="44440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54" idx="0"/>
                <a:endCxn id="52" idx="3"/>
              </p:cNvCxnSpPr>
              <p:nvPr/>
            </p:nvCxnSpPr>
            <p:spPr>
              <a:xfrm flipV="1">
                <a:off x="7272300" y="4682963"/>
                <a:ext cx="376763" cy="40222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53" idx="0"/>
                <a:endCxn id="52" idx="5"/>
              </p:cNvCxnSpPr>
              <p:nvPr/>
            </p:nvCxnSpPr>
            <p:spPr>
              <a:xfrm flipH="1" flipV="1">
                <a:off x="7903649" y="4682963"/>
                <a:ext cx="520779" cy="402221"/>
              </a:xfrm>
              <a:prstGeom prst="line">
                <a:avLst/>
              </a:prstGeom>
              <a:ln w="28575"/>
            </p:spPr>
            <p:style>
              <a:lnRef idx="1">
                <a:schemeClr val="accent1"/>
              </a:lnRef>
              <a:fillRef idx="0">
                <a:schemeClr val="accent1"/>
              </a:fillRef>
              <a:effectRef idx="0">
                <a:schemeClr val="accent1"/>
              </a:effectRef>
              <a:fontRef idx="minor">
                <a:schemeClr val="tx1"/>
              </a:fontRef>
            </p:style>
          </p:cxnSp>
        </p:grpSp>
      </p:grpSp>
      <p:graphicFrame>
        <p:nvGraphicFramePr>
          <p:cNvPr id="36" name="表格 35"/>
          <p:cNvGraphicFramePr>
            <a:graphicFrameLocks noGrp="1"/>
          </p:cNvGraphicFramePr>
          <p:nvPr/>
        </p:nvGraphicFramePr>
        <p:xfrm>
          <a:off x="6228184" y="971727"/>
          <a:ext cx="527720" cy="2286000"/>
        </p:xfrm>
        <a:graphic>
          <a:graphicData uri="http://schemas.openxmlformats.org/drawingml/2006/table">
            <a:tbl>
              <a:tblPr firstRow="1" bandRow="1">
                <a:tableStyleId>{5C22544A-7EE6-4342-B048-85BDC9FD1C3A}</a:tableStyleId>
              </a:tblPr>
              <a:tblGrid>
                <a:gridCol w="527720">
                  <a:extLst>
                    <a:ext uri="{9D8B030D-6E8A-4147-A177-3AD203B41FA5}">
                      <a16:colId xmlns:a16="http://schemas.microsoft.com/office/drawing/2014/main" val="20000"/>
                    </a:ext>
                  </a:extLst>
                </a:gridCol>
              </a:tblGrid>
              <a:tr h="310078">
                <a:tc>
                  <a:txBody>
                    <a:bodyPr/>
                    <a:lstStyle/>
                    <a:p>
                      <a:pPr algn="ctr"/>
                      <a:endParaRPr lang="zh-CN" altLang="en-US" sz="2400" dirty="0"/>
                    </a:p>
                  </a:txBody>
                  <a:tcPr/>
                </a:tc>
                <a:extLst>
                  <a:ext uri="{0D108BD9-81ED-4DB2-BD59-A6C34878D82A}">
                    <a16:rowId xmlns:a16="http://schemas.microsoft.com/office/drawing/2014/main" val="10000"/>
                  </a:ext>
                </a:extLst>
              </a:tr>
              <a:tr h="310078">
                <a:tc>
                  <a:txBody>
                    <a:bodyPr/>
                    <a:lstStyle/>
                    <a:p>
                      <a:pPr algn="ctr"/>
                      <a:endParaRPr lang="zh-CN" altLang="en-US" sz="2400" dirty="0"/>
                    </a:p>
                  </a:txBody>
                  <a:tcPr/>
                </a:tc>
                <a:extLst>
                  <a:ext uri="{0D108BD9-81ED-4DB2-BD59-A6C34878D82A}">
                    <a16:rowId xmlns:a16="http://schemas.microsoft.com/office/drawing/2014/main" val="10001"/>
                  </a:ext>
                </a:extLst>
              </a:tr>
              <a:tr h="310078">
                <a:tc>
                  <a:txBody>
                    <a:bodyPr/>
                    <a:lstStyle/>
                    <a:p>
                      <a:pPr algn="ctr"/>
                      <a:endParaRPr lang="zh-CN" altLang="en-US" sz="2400"/>
                    </a:p>
                  </a:txBody>
                  <a:tcPr/>
                </a:tc>
                <a:extLst>
                  <a:ext uri="{0D108BD9-81ED-4DB2-BD59-A6C34878D82A}">
                    <a16:rowId xmlns:a16="http://schemas.microsoft.com/office/drawing/2014/main" val="10002"/>
                  </a:ext>
                </a:extLst>
              </a:tr>
              <a:tr h="310078">
                <a:tc>
                  <a:txBody>
                    <a:bodyPr/>
                    <a:lstStyle/>
                    <a:p>
                      <a:pPr algn="ctr"/>
                      <a:endParaRPr lang="zh-CN" altLang="en-US" sz="2400" dirty="0"/>
                    </a:p>
                  </a:txBody>
                  <a:tcPr/>
                </a:tc>
                <a:extLst>
                  <a:ext uri="{0D108BD9-81ED-4DB2-BD59-A6C34878D82A}">
                    <a16:rowId xmlns:a16="http://schemas.microsoft.com/office/drawing/2014/main" val="10003"/>
                  </a:ext>
                </a:extLst>
              </a:tr>
              <a:tr h="310078">
                <a:tc>
                  <a:txBody>
                    <a:bodyPr/>
                    <a:lstStyle/>
                    <a:p>
                      <a:pPr algn="ctr"/>
                      <a:r>
                        <a:rPr lang="en-US" altLang="zh-CN" sz="2400" dirty="0"/>
                        <a:t>a</a:t>
                      </a:r>
                      <a:endParaRPr lang="zh-CN" altLang="en-US" sz="2400" dirty="0"/>
                    </a:p>
                  </a:txBody>
                  <a:tcPr/>
                </a:tc>
                <a:extLst>
                  <a:ext uri="{0D108BD9-81ED-4DB2-BD59-A6C34878D82A}">
                    <a16:rowId xmlns:a16="http://schemas.microsoft.com/office/drawing/2014/main" val="10004"/>
                  </a:ext>
                </a:extLst>
              </a:tr>
            </a:tbl>
          </a:graphicData>
        </a:graphic>
      </p:graphicFrame>
      <p:graphicFrame>
        <p:nvGraphicFramePr>
          <p:cNvPr id="37" name="表格 36"/>
          <p:cNvGraphicFramePr>
            <a:graphicFrameLocks noGrp="1"/>
          </p:cNvGraphicFramePr>
          <p:nvPr/>
        </p:nvGraphicFramePr>
        <p:xfrm>
          <a:off x="7812360" y="989983"/>
          <a:ext cx="527720" cy="2286000"/>
        </p:xfrm>
        <a:graphic>
          <a:graphicData uri="http://schemas.openxmlformats.org/drawingml/2006/table">
            <a:tbl>
              <a:tblPr firstRow="1" bandRow="1">
                <a:tableStyleId>{5C22544A-7EE6-4342-B048-85BDC9FD1C3A}</a:tableStyleId>
              </a:tblPr>
              <a:tblGrid>
                <a:gridCol w="527720">
                  <a:extLst>
                    <a:ext uri="{9D8B030D-6E8A-4147-A177-3AD203B41FA5}">
                      <a16:colId xmlns:a16="http://schemas.microsoft.com/office/drawing/2014/main" val="20000"/>
                    </a:ext>
                  </a:extLst>
                </a:gridCol>
              </a:tblGrid>
              <a:tr h="310078">
                <a:tc>
                  <a:txBody>
                    <a:bodyPr/>
                    <a:lstStyle/>
                    <a:p>
                      <a:pPr algn="ctr"/>
                      <a:endParaRPr lang="zh-CN" altLang="en-US" sz="2400" dirty="0"/>
                    </a:p>
                  </a:txBody>
                  <a:tcPr/>
                </a:tc>
                <a:extLst>
                  <a:ext uri="{0D108BD9-81ED-4DB2-BD59-A6C34878D82A}">
                    <a16:rowId xmlns:a16="http://schemas.microsoft.com/office/drawing/2014/main" val="10000"/>
                  </a:ext>
                </a:extLst>
              </a:tr>
              <a:tr h="310078">
                <a:tc>
                  <a:txBody>
                    <a:bodyPr/>
                    <a:lstStyle/>
                    <a:p>
                      <a:pPr algn="ctr"/>
                      <a:endParaRPr lang="zh-CN" altLang="en-US" sz="2400"/>
                    </a:p>
                  </a:txBody>
                  <a:tcPr/>
                </a:tc>
                <a:extLst>
                  <a:ext uri="{0D108BD9-81ED-4DB2-BD59-A6C34878D82A}">
                    <a16:rowId xmlns:a16="http://schemas.microsoft.com/office/drawing/2014/main" val="10001"/>
                  </a:ext>
                </a:extLst>
              </a:tr>
              <a:tr h="310078">
                <a:tc>
                  <a:txBody>
                    <a:bodyPr/>
                    <a:lstStyle/>
                    <a:p>
                      <a:pPr algn="ctr"/>
                      <a:endParaRPr lang="zh-CN" altLang="en-US" sz="2400"/>
                    </a:p>
                  </a:txBody>
                  <a:tcPr/>
                </a:tc>
                <a:extLst>
                  <a:ext uri="{0D108BD9-81ED-4DB2-BD59-A6C34878D82A}">
                    <a16:rowId xmlns:a16="http://schemas.microsoft.com/office/drawing/2014/main" val="10002"/>
                  </a:ext>
                </a:extLst>
              </a:tr>
              <a:tr h="310078">
                <a:tc>
                  <a:txBody>
                    <a:bodyPr/>
                    <a:lstStyle/>
                    <a:p>
                      <a:pPr algn="ctr"/>
                      <a:endParaRPr lang="zh-CN" altLang="en-US" sz="2400" dirty="0"/>
                    </a:p>
                  </a:txBody>
                  <a:tcPr/>
                </a:tc>
                <a:extLst>
                  <a:ext uri="{0D108BD9-81ED-4DB2-BD59-A6C34878D82A}">
                    <a16:rowId xmlns:a16="http://schemas.microsoft.com/office/drawing/2014/main" val="10003"/>
                  </a:ext>
                </a:extLst>
              </a:tr>
              <a:tr h="310078">
                <a:tc>
                  <a:txBody>
                    <a:bodyPr/>
                    <a:lstStyle/>
                    <a:p>
                      <a:pPr algn="ctr"/>
                      <a:r>
                        <a:rPr lang="en-US" altLang="zh-CN" sz="2400" dirty="0"/>
                        <a:t>+</a:t>
                      </a:r>
                      <a:endParaRPr lang="zh-CN" altLang="en-US" sz="2400" dirty="0"/>
                    </a:p>
                  </a:txBody>
                  <a:tcPr/>
                </a:tc>
                <a:extLst>
                  <a:ext uri="{0D108BD9-81ED-4DB2-BD59-A6C34878D82A}">
                    <a16:rowId xmlns:a16="http://schemas.microsoft.com/office/drawing/2014/main" val="10004"/>
                  </a:ext>
                </a:extLst>
              </a:tr>
            </a:tbl>
          </a:graphicData>
        </a:graphic>
      </p:graphicFrame>
      <p:graphicFrame>
        <p:nvGraphicFramePr>
          <p:cNvPr id="38" name="表格 37"/>
          <p:cNvGraphicFramePr>
            <a:graphicFrameLocks noGrp="1"/>
          </p:cNvGraphicFramePr>
          <p:nvPr/>
        </p:nvGraphicFramePr>
        <p:xfrm>
          <a:off x="6228184" y="971727"/>
          <a:ext cx="527720" cy="2286000"/>
        </p:xfrm>
        <a:graphic>
          <a:graphicData uri="http://schemas.openxmlformats.org/drawingml/2006/table">
            <a:tbl>
              <a:tblPr firstRow="1" bandRow="1">
                <a:tableStyleId>{5C22544A-7EE6-4342-B048-85BDC9FD1C3A}</a:tableStyleId>
              </a:tblPr>
              <a:tblGrid>
                <a:gridCol w="527720">
                  <a:extLst>
                    <a:ext uri="{9D8B030D-6E8A-4147-A177-3AD203B41FA5}">
                      <a16:colId xmlns:a16="http://schemas.microsoft.com/office/drawing/2014/main" val="20000"/>
                    </a:ext>
                  </a:extLst>
                </a:gridCol>
              </a:tblGrid>
              <a:tr h="310078">
                <a:tc>
                  <a:txBody>
                    <a:bodyPr/>
                    <a:lstStyle/>
                    <a:p>
                      <a:pPr algn="ctr"/>
                      <a:endParaRPr lang="zh-CN" altLang="en-US" sz="2400" dirty="0"/>
                    </a:p>
                  </a:txBody>
                  <a:tcPr/>
                </a:tc>
                <a:extLst>
                  <a:ext uri="{0D108BD9-81ED-4DB2-BD59-A6C34878D82A}">
                    <a16:rowId xmlns:a16="http://schemas.microsoft.com/office/drawing/2014/main" val="10000"/>
                  </a:ext>
                </a:extLst>
              </a:tr>
              <a:tr h="310078">
                <a:tc>
                  <a:txBody>
                    <a:bodyPr/>
                    <a:lstStyle/>
                    <a:p>
                      <a:pPr algn="ctr"/>
                      <a:endParaRPr lang="zh-CN" altLang="en-US" sz="2400"/>
                    </a:p>
                  </a:txBody>
                  <a:tcPr/>
                </a:tc>
                <a:extLst>
                  <a:ext uri="{0D108BD9-81ED-4DB2-BD59-A6C34878D82A}">
                    <a16:rowId xmlns:a16="http://schemas.microsoft.com/office/drawing/2014/main" val="10001"/>
                  </a:ext>
                </a:extLst>
              </a:tr>
              <a:tr h="310078">
                <a:tc>
                  <a:txBody>
                    <a:bodyPr/>
                    <a:lstStyle/>
                    <a:p>
                      <a:pPr algn="ctr"/>
                      <a:endParaRPr lang="zh-CN" altLang="en-US" sz="2400" dirty="0"/>
                    </a:p>
                  </a:txBody>
                  <a:tcPr/>
                </a:tc>
                <a:extLst>
                  <a:ext uri="{0D108BD9-81ED-4DB2-BD59-A6C34878D82A}">
                    <a16:rowId xmlns:a16="http://schemas.microsoft.com/office/drawing/2014/main" val="10002"/>
                  </a:ext>
                </a:extLst>
              </a:tr>
              <a:tr h="310078">
                <a:tc>
                  <a:txBody>
                    <a:bodyPr/>
                    <a:lstStyle/>
                    <a:p>
                      <a:pPr algn="ctr"/>
                      <a:r>
                        <a:rPr lang="en-US" altLang="zh-CN" sz="2400" dirty="0"/>
                        <a:t>b</a:t>
                      </a:r>
                      <a:endParaRPr lang="zh-CN" altLang="en-US" sz="2400" dirty="0"/>
                    </a:p>
                  </a:txBody>
                  <a:tcPr/>
                </a:tc>
                <a:extLst>
                  <a:ext uri="{0D108BD9-81ED-4DB2-BD59-A6C34878D82A}">
                    <a16:rowId xmlns:a16="http://schemas.microsoft.com/office/drawing/2014/main" val="10003"/>
                  </a:ext>
                </a:extLst>
              </a:tr>
              <a:tr h="310078">
                <a:tc>
                  <a:txBody>
                    <a:bodyPr/>
                    <a:lstStyle/>
                    <a:p>
                      <a:pPr algn="ctr"/>
                      <a:r>
                        <a:rPr lang="en-US" altLang="zh-CN" sz="2400" dirty="0"/>
                        <a:t>a</a:t>
                      </a:r>
                      <a:endParaRPr lang="zh-CN" altLang="en-US" sz="2400" dirty="0"/>
                    </a:p>
                  </a:txBody>
                  <a:tcPr/>
                </a:tc>
                <a:extLst>
                  <a:ext uri="{0D108BD9-81ED-4DB2-BD59-A6C34878D82A}">
                    <a16:rowId xmlns:a16="http://schemas.microsoft.com/office/drawing/2014/main" val="10004"/>
                  </a:ext>
                </a:extLst>
              </a:tr>
            </a:tbl>
          </a:graphicData>
        </a:graphic>
      </p:graphicFrame>
      <p:graphicFrame>
        <p:nvGraphicFramePr>
          <p:cNvPr id="39" name="表格 38"/>
          <p:cNvGraphicFramePr>
            <a:graphicFrameLocks noGrp="1"/>
          </p:cNvGraphicFramePr>
          <p:nvPr/>
        </p:nvGraphicFramePr>
        <p:xfrm>
          <a:off x="6228184" y="971727"/>
          <a:ext cx="527720" cy="2286000"/>
        </p:xfrm>
        <a:graphic>
          <a:graphicData uri="http://schemas.openxmlformats.org/drawingml/2006/table">
            <a:tbl>
              <a:tblPr firstRow="1" bandRow="1">
                <a:tableStyleId>{5C22544A-7EE6-4342-B048-85BDC9FD1C3A}</a:tableStyleId>
              </a:tblPr>
              <a:tblGrid>
                <a:gridCol w="527720">
                  <a:extLst>
                    <a:ext uri="{9D8B030D-6E8A-4147-A177-3AD203B41FA5}">
                      <a16:colId xmlns:a16="http://schemas.microsoft.com/office/drawing/2014/main" val="20000"/>
                    </a:ext>
                  </a:extLst>
                </a:gridCol>
              </a:tblGrid>
              <a:tr h="310078">
                <a:tc>
                  <a:txBody>
                    <a:bodyPr/>
                    <a:lstStyle/>
                    <a:p>
                      <a:pPr algn="ctr"/>
                      <a:endParaRPr lang="zh-CN" altLang="en-US" sz="2400" dirty="0"/>
                    </a:p>
                  </a:txBody>
                  <a:tcPr/>
                </a:tc>
                <a:extLst>
                  <a:ext uri="{0D108BD9-81ED-4DB2-BD59-A6C34878D82A}">
                    <a16:rowId xmlns:a16="http://schemas.microsoft.com/office/drawing/2014/main" val="10000"/>
                  </a:ext>
                </a:extLst>
              </a:tr>
              <a:tr h="310078">
                <a:tc>
                  <a:txBody>
                    <a:bodyPr/>
                    <a:lstStyle/>
                    <a:p>
                      <a:pPr algn="ctr"/>
                      <a:endParaRPr lang="zh-CN" altLang="en-US" sz="2400"/>
                    </a:p>
                  </a:txBody>
                  <a:tcPr/>
                </a:tc>
                <a:extLst>
                  <a:ext uri="{0D108BD9-81ED-4DB2-BD59-A6C34878D82A}">
                    <a16:rowId xmlns:a16="http://schemas.microsoft.com/office/drawing/2014/main" val="10001"/>
                  </a:ext>
                </a:extLst>
              </a:tr>
              <a:tr h="310078">
                <a:tc>
                  <a:txBody>
                    <a:bodyPr/>
                    <a:lstStyle/>
                    <a:p>
                      <a:pPr algn="ctr"/>
                      <a:r>
                        <a:rPr lang="en-US" altLang="zh-CN" sz="2400" dirty="0"/>
                        <a:t>c</a:t>
                      </a:r>
                      <a:endParaRPr lang="zh-CN" altLang="en-US" sz="2400" dirty="0"/>
                    </a:p>
                  </a:txBody>
                  <a:tcPr/>
                </a:tc>
                <a:extLst>
                  <a:ext uri="{0D108BD9-81ED-4DB2-BD59-A6C34878D82A}">
                    <a16:rowId xmlns:a16="http://schemas.microsoft.com/office/drawing/2014/main" val="10002"/>
                  </a:ext>
                </a:extLst>
              </a:tr>
              <a:tr h="310078">
                <a:tc>
                  <a:txBody>
                    <a:bodyPr/>
                    <a:lstStyle/>
                    <a:p>
                      <a:pPr algn="ctr"/>
                      <a:r>
                        <a:rPr lang="en-US" altLang="zh-CN" sz="2400" dirty="0"/>
                        <a:t>b</a:t>
                      </a:r>
                      <a:endParaRPr lang="zh-CN" altLang="en-US" sz="2400" dirty="0"/>
                    </a:p>
                  </a:txBody>
                  <a:tcPr/>
                </a:tc>
                <a:extLst>
                  <a:ext uri="{0D108BD9-81ED-4DB2-BD59-A6C34878D82A}">
                    <a16:rowId xmlns:a16="http://schemas.microsoft.com/office/drawing/2014/main" val="10003"/>
                  </a:ext>
                </a:extLst>
              </a:tr>
              <a:tr h="310078">
                <a:tc>
                  <a:txBody>
                    <a:bodyPr/>
                    <a:lstStyle/>
                    <a:p>
                      <a:pPr algn="ctr"/>
                      <a:r>
                        <a:rPr lang="en-US" altLang="zh-CN" sz="2400" dirty="0"/>
                        <a:t>a</a:t>
                      </a:r>
                      <a:endParaRPr lang="zh-CN" altLang="en-US" sz="2400" dirty="0"/>
                    </a:p>
                  </a:txBody>
                  <a:tcPr/>
                </a:tc>
                <a:extLst>
                  <a:ext uri="{0D108BD9-81ED-4DB2-BD59-A6C34878D82A}">
                    <a16:rowId xmlns:a16="http://schemas.microsoft.com/office/drawing/2014/main" val="10004"/>
                  </a:ext>
                </a:extLst>
              </a:tr>
            </a:tbl>
          </a:graphicData>
        </a:graphic>
      </p:graphicFrame>
      <p:graphicFrame>
        <p:nvGraphicFramePr>
          <p:cNvPr id="40" name="表格 39"/>
          <p:cNvGraphicFramePr>
            <a:graphicFrameLocks noGrp="1"/>
          </p:cNvGraphicFramePr>
          <p:nvPr/>
        </p:nvGraphicFramePr>
        <p:xfrm>
          <a:off x="7812360" y="989983"/>
          <a:ext cx="527720" cy="2286000"/>
        </p:xfrm>
        <a:graphic>
          <a:graphicData uri="http://schemas.openxmlformats.org/drawingml/2006/table">
            <a:tbl>
              <a:tblPr firstRow="1" bandRow="1">
                <a:tableStyleId>{5C22544A-7EE6-4342-B048-85BDC9FD1C3A}</a:tableStyleId>
              </a:tblPr>
              <a:tblGrid>
                <a:gridCol w="527720">
                  <a:extLst>
                    <a:ext uri="{9D8B030D-6E8A-4147-A177-3AD203B41FA5}">
                      <a16:colId xmlns:a16="http://schemas.microsoft.com/office/drawing/2014/main" val="20000"/>
                    </a:ext>
                  </a:extLst>
                </a:gridCol>
              </a:tblGrid>
              <a:tr h="310078">
                <a:tc>
                  <a:txBody>
                    <a:bodyPr/>
                    <a:lstStyle/>
                    <a:p>
                      <a:pPr algn="ctr"/>
                      <a:endParaRPr lang="zh-CN" altLang="en-US" sz="2400" dirty="0"/>
                    </a:p>
                  </a:txBody>
                  <a:tcPr/>
                </a:tc>
                <a:extLst>
                  <a:ext uri="{0D108BD9-81ED-4DB2-BD59-A6C34878D82A}">
                    <a16:rowId xmlns:a16="http://schemas.microsoft.com/office/drawing/2014/main" val="10000"/>
                  </a:ext>
                </a:extLst>
              </a:tr>
              <a:tr h="310078">
                <a:tc>
                  <a:txBody>
                    <a:bodyPr/>
                    <a:lstStyle/>
                    <a:p>
                      <a:pPr algn="ctr"/>
                      <a:endParaRPr lang="zh-CN" altLang="en-US" sz="2400"/>
                    </a:p>
                  </a:txBody>
                  <a:tcPr/>
                </a:tc>
                <a:extLst>
                  <a:ext uri="{0D108BD9-81ED-4DB2-BD59-A6C34878D82A}">
                    <a16:rowId xmlns:a16="http://schemas.microsoft.com/office/drawing/2014/main" val="10001"/>
                  </a:ext>
                </a:extLst>
              </a:tr>
              <a:tr h="310078">
                <a:tc>
                  <a:txBody>
                    <a:bodyPr/>
                    <a:lstStyle/>
                    <a:p>
                      <a:pPr algn="ctr"/>
                      <a:endParaRPr lang="zh-CN" altLang="en-US" sz="2400" dirty="0"/>
                    </a:p>
                  </a:txBody>
                  <a:tcPr/>
                </a:tc>
                <a:extLst>
                  <a:ext uri="{0D108BD9-81ED-4DB2-BD59-A6C34878D82A}">
                    <a16:rowId xmlns:a16="http://schemas.microsoft.com/office/drawing/2014/main" val="10002"/>
                  </a:ext>
                </a:extLst>
              </a:tr>
              <a:tr h="310078">
                <a:tc>
                  <a:txBody>
                    <a:bodyPr/>
                    <a:lstStyle/>
                    <a:p>
                      <a:pPr algn="ctr"/>
                      <a:r>
                        <a:rPr lang="en-US" altLang="zh-CN" sz="2400" dirty="0"/>
                        <a:t>*</a:t>
                      </a:r>
                      <a:endParaRPr lang="zh-CN" altLang="en-US" sz="2400" dirty="0"/>
                    </a:p>
                  </a:txBody>
                  <a:tcPr/>
                </a:tc>
                <a:extLst>
                  <a:ext uri="{0D108BD9-81ED-4DB2-BD59-A6C34878D82A}">
                    <a16:rowId xmlns:a16="http://schemas.microsoft.com/office/drawing/2014/main" val="10003"/>
                  </a:ext>
                </a:extLst>
              </a:tr>
              <a:tr h="310078">
                <a:tc>
                  <a:txBody>
                    <a:bodyPr/>
                    <a:lstStyle/>
                    <a:p>
                      <a:pPr algn="ctr"/>
                      <a:r>
                        <a:rPr lang="en-US" altLang="zh-CN" sz="2400" dirty="0"/>
                        <a:t>+</a:t>
                      </a:r>
                      <a:endParaRPr lang="zh-CN" altLang="en-US" sz="2400" dirty="0"/>
                    </a:p>
                  </a:txBody>
                  <a:tcPr/>
                </a:tc>
                <a:extLst>
                  <a:ext uri="{0D108BD9-81ED-4DB2-BD59-A6C34878D82A}">
                    <a16:rowId xmlns:a16="http://schemas.microsoft.com/office/drawing/2014/main" val="10004"/>
                  </a:ext>
                </a:extLst>
              </a:tr>
            </a:tbl>
          </a:graphicData>
        </a:graphic>
      </p:graphicFrame>
      <p:graphicFrame>
        <p:nvGraphicFramePr>
          <p:cNvPr id="41" name="表格 40"/>
          <p:cNvGraphicFramePr>
            <a:graphicFrameLocks noGrp="1"/>
          </p:cNvGraphicFramePr>
          <p:nvPr/>
        </p:nvGraphicFramePr>
        <p:xfrm>
          <a:off x="6228184" y="971727"/>
          <a:ext cx="527720" cy="2286000"/>
        </p:xfrm>
        <a:graphic>
          <a:graphicData uri="http://schemas.openxmlformats.org/drawingml/2006/table">
            <a:tbl>
              <a:tblPr firstRow="1" bandRow="1">
                <a:tableStyleId>{5C22544A-7EE6-4342-B048-85BDC9FD1C3A}</a:tableStyleId>
              </a:tblPr>
              <a:tblGrid>
                <a:gridCol w="527720">
                  <a:extLst>
                    <a:ext uri="{9D8B030D-6E8A-4147-A177-3AD203B41FA5}">
                      <a16:colId xmlns:a16="http://schemas.microsoft.com/office/drawing/2014/main" val="20000"/>
                    </a:ext>
                  </a:extLst>
                </a:gridCol>
              </a:tblGrid>
              <a:tr h="310078">
                <a:tc>
                  <a:txBody>
                    <a:bodyPr/>
                    <a:lstStyle/>
                    <a:p>
                      <a:pPr algn="ctr"/>
                      <a:endParaRPr lang="zh-CN" altLang="en-US" sz="2400" dirty="0"/>
                    </a:p>
                  </a:txBody>
                  <a:tcPr/>
                </a:tc>
                <a:extLst>
                  <a:ext uri="{0D108BD9-81ED-4DB2-BD59-A6C34878D82A}">
                    <a16:rowId xmlns:a16="http://schemas.microsoft.com/office/drawing/2014/main" val="10000"/>
                  </a:ext>
                </a:extLst>
              </a:tr>
              <a:tr h="310078">
                <a:tc>
                  <a:txBody>
                    <a:bodyPr/>
                    <a:lstStyle/>
                    <a:p>
                      <a:pPr algn="ctr"/>
                      <a:r>
                        <a:rPr lang="en-US" altLang="zh-CN" sz="2400" dirty="0"/>
                        <a:t>*</a:t>
                      </a:r>
                      <a:endParaRPr lang="zh-CN" altLang="en-US" sz="2400" dirty="0"/>
                    </a:p>
                  </a:txBody>
                  <a:tcPr/>
                </a:tc>
                <a:extLst>
                  <a:ext uri="{0D108BD9-81ED-4DB2-BD59-A6C34878D82A}">
                    <a16:rowId xmlns:a16="http://schemas.microsoft.com/office/drawing/2014/main" val="10001"/>
                  </a:ext>
                </a:extLst>
              </a:tr>
              <a:tr h="310078">
                <a:tc>
                  <a:txBody>
                    <a:bodyPr/>
                    <a:lstStyle/>
                    <a:p>
                      <a:pPr algn="ctr"/>
                      <a:r>
                        <a:rPr lang="en-US" altLang="zh-CN" sz="2400" dirty="0"/>
                        <a:t>c</a:t>
                      </a:r>
                      <a:endParaRPr lang="zh-CN" altLang="en-US" sz="2400" dirty="0"/>
                    </a:p>
                  </a:txBody>
                  <a:tcPr/>
                </a:tc>
                <a:extLst>
                  <a:ext uri="{0D108BD9-81ED-4DB2-BD59-A6C34878D82A}">
                    <a16:rowId xmlns:a16="http://schemas.microsoft.com/office/drawing/2014/main" val="10002"/>
                  </a:ext>
                </a:extLst>
              </a:tr>
              <a:tr h="310078">
                <a:tc>
                  <a:txBody>
                    <a:bodyPr/>
                    <a:lstStyle/>
                    <a:p>
                      <a:pPr algn="ctr"/>
                      <a:r>
                        <a:rPr lang="en-US" altLang="zh-CN" sz="2400" dirty="0"/>
                        <a:t>b</a:t>
                      </a:r>
                      <a:endParaRPr lang="zh-CN" altLang="en-US" sz="2400" dirty="0"/>
                    </a:p>
                  </a:txBody>
                  <a:tcPr/>
                </a:tc>
                <a:extLst>
                  <a:ext uri="{0D108BD9-81ED-4DB2-BD59-A6C34878D82A}">
                    <a16:rowId xmlns:a16="http://schemas.microsoft.com/office/drawing/2014/main" val="10003"/>
                  </a:ext>
                </a:extLst>
              </a:tr>
              <a:tr h="310078">
                <a:tc>
                  <a:txBody>
                    <a:bodyPr/>
                    <a:lstStyle/>
                    <a:p>
                      <a:pPr algn="ctr"/>
                      <a:r>
                        <a:rPr lang="en-US" altLang="zh-CN" sz="2400" dirty="0"/>
                        <a:t>a</a:t>
                      </a:r>
                      <a:endParaRPr lang="zh-CN" altLang="en-US" sz="2400" dirty="0"/>
                    </a:p>
                  </a:txBody>
                  <a:tcPr/>
                </a:tc>
                <a:extLst>
                  <a:ext uri="{0D108BD9-81ED-4DB2-BD59-A6C34878D82A}">
                    <a16:rowId xmlns:a16="http://schemas.microsoft.com/office/drawing/2014/main" val="10004"/>
                  </a:ext>
                </a:extLst>
              </a:tr>
            </a:tbl>
          </a:graphicData>
        </a:graphic>
      </p:graphicFrame>
      <p:graphicFrame>
        <p:nvGraphicFramePr>
          <p:cNvPr id="42" name="表格 41"/>
          <p:cNvGraphicFramePr>
            <a:graphicFrameLocks noGrp="1"/>
          </p:cNvGraphicFramePr>
          <p:nvPr/>
        </p:nvGraphicFramePr>
        <p:xfrm>
          <a:off x="7812360" y="989983"/>
          <a:ext cx="527720" cy="2286000"/>
        </p:xfrm>
        <a:graphic>
          <a:graphicData uri="http://schemas.openxmlformats.org/drawingml/2006/table">
            <a:tbl>
              <a:tblPr firstRow="1" bandRow="1">
                <a:tableStyleId>{5C22544A-7EE6-4342-B048-85BDC9FD1C3A}</a:tableStyleId>
              </a:tblPr>
              <a:tblGrid>
                <a:gridCol w="527720">
                  <a:extLst>
                    <a:ext uri="{9D8B030D-6E8A-4147-A177-3AD203B41FA5}">
                      <a16:colId xmlns:a16="http://schemas.microsoft.com/office/drawing/2014/main" val="20000"/>
                    </a:ext>
                  </a:extLst>
                </a:gridCol>
              </a:tblGrid>
              <a:tr h="310078">
                <a:tc>
                  <a:txBody>
                    <a:bodyPr/>
                    <a:lstStyle/>
                    <a:p>
                      <a:pPr algn="ctr"/>
                      <a:endParaRPr lang="zh-CN" altLang="en-US" sz="2400" dirty="0"/>
                    </a:p>
                  </a:txBody>
                  <a:tcPr/>
                </a:tc>
                <a:extLst>
                  <a:ext uri="{0D108BD9-81ED-4DB2-BD59-A6C34878D82A}">
                    <a16:rowId xmlns:a16="http://schemas.microsoft.com/office/drawing/2014/main" val="10000"/>
                  </a:ext>
                </a:extLst>
              </a:tr>
              <a:tr h="310078">
                <a:tc>
                  <a:txBody>
                    <a:bodyPr/>
                    <a:lstStyle/>
                    <a:p>
                      <a:pPr algn="ctr"/>
                      <a:endParaRPr lang="zh-CN" altLang="en-US" sz="2400"/>
                    </a:p>
                  </a:txBody>
                  <a:tcPr/>
                </a:tc>
                <a:extLst>
                  <a:ext uri="{0D108BD9-81ED-4DB2-BD59-A6C34878D82A}">
                    <a16:rowId xmlns:a16="http://schemas.microsoft.com/office/drawing/2014/main" val="10001"/>
                  </a:ext>
                </a:extLst>
              </a:tr>
              <a:tr h="310078">
                <a:tc>
                  <a:txBody>
                    <a:bodyPr/>
                    <a:lstStyle/>
                    <a:p>
                      <a:pPr algn="ctr"/>
                      <a:endParaRPr lang="zh-CN" altLang="en-US" sz="2400"/>
                    </a:p>
                  </a:txBody>
                  <a:tcPr/>
                </a:tc>
                <a:extLst>
                  <a:ext uri="{0D108BD9-81ED-4DB2-BD59-A6C34878D82A}">
                    <a16:rowId xmlns:a16="http://schemas.microsoft.com/office/drawing/2014/main" val="10002"/>
                  </a:ext>
                </a:extLst>
              </a:tr>
              <a:tr h="310078">
                <a:tc>
                  <a:txBody>
                    <a:bodyPr/>
                    <a:lstStyle/>
                    <a:p>
                      <a:pPr algn="ctr"/>
                      <a:endParaRPr lang="zh-CN" altLang="en-US" sz="2400" dirty="0"/>
                    </a:p>
                  </a:txBody>
                  <a:tcPr/>
                </a:tc>
                <a:extLst>
                  <a:ext uri="{0D108BD9-81ED-4DB2-BD59-A6C34878D82A}">
                    <a16:rowId xmlns:a16="http://schemas.microsoft.com/office/drawing/2014/main" val="10003"/>
                  </a:ext>
                </a:extLst>
              </a:tr>
              <a:tr h="310078">
                <a:tc>
                  <a:txBody>
                    <a:bodyPr/>
                    <a:lstStyle/>
                    <a:p>
                      <a:pPr algn="ctr"/>
                      <a:r>
                        <a:rPr lang="en-US" altLang="zh-CN" sz="2400" dirty="0"/>
                        <a:t>+</a:t>
                      </a:r>
                      <a:endParaRPr lang="zh-CN" altLang="en-US" sz="2400" dirty="0"/>
                    </a:p>
                  </a:txBody>
                  <a:tcPr/>
                </a:tc>
                <a:extLst>
                  <a:ext uri="{0D108BD9-81ED-4DB2-BD59-A6C34878D82A}">
                    <a16:rowId xmlns:a16="http://schemas.microsoft.com/office/drawing/2014/main" val="10004"/>
                  </a:ext>
                </a:extLst>
              </a:tr>
            </a:tbl>
          </a:graphicData>
        </a:graphic>
      </p:graphicFrame>
      <p:graphicFrame>
        <p:nvGraphicFramePr>
          <p:cNvPr id="43" name="表格 42"/>
          <p:cNvGraphicFramePr>
            <a:graphicFrameLocks noGrp="1"/>
          </p:cNvGraphicFramePr>
          <p:nvPr/>
        </p:nvGraphicFramePr>
        <p:xfrm>
          <a:off x="7812360" y="989983"/>
          <a:ext cx="527720" cy="2286000"/>
        </p:xfrm>
        <a:graphic>
          <a:graphicData uri="http://schemas.openxmlformats.org/drawingml/2006/table">
            <a:tbl>
              <a:tblPr firstRow="1" bandRow="1">
                <a:tableStyleId>{5C22544A-7EE6-4342-B048-85BDC9FD1C3A}</a:tableStyleId>
              </a:tblPr>
              <a:tblGrid>
                <a:gridCol w="527720">
                  <a:extLst>
                    <a:ext uri="{9D8B030D-6E8A-4147-A177-3AD203B41FA5}">
                      <a16:colId xmlns:a16="http://schemas.microsoft.com/office/drawing/2014/main" val="20000"/>
                    </a:ext>
                  </a:extLst>
                </a:gridCol>
              </a:tblGrid>
              <a:tr h="310078">
                <a:tc>
                  <a:txBody>
                    <a:bodyPr/>
                    <a:lstStyle/>
                    <a:p>
                      <a:pPr algn="ctr"/>
                      <a:endParaRPr lang="zh-CN" altLang="en-US" sz="2400" dirty="0"/>
                    </a:p>
                  </a:txBody>
                  <a:tcPr/>
                </a:tc>
                <a:extLst>
                  <a:ext uri="{0D108BD9-81ED-4DB2-BD59-A6C34878D82A}">
                    <a16:rowId xmlns:a16="http://schemas.microsoft.com/office/drawing/2014/main" val="10000"/>
                  </a:ext>
                </a:extLst>
              </a:tr>
              <a:tr h="310078">
                <a:tc>
                  <a:txBody>
                    <a:bodyPr/>
                    <a:lstStyle/>
                    <a:p>
                      <a:pPr algn="ctr"/>
                      <a:endParaRPr lang="zh-CN" altLang="en-US" sz="2400"/>
                    </a:p>
                  </a:txBody>
                  <a:tcPr/>
                </a:tc>
                <a:extLst>
                  <a:ext uri="{0D108BD9-81ED-4DB2-BD59-A6C34878D82A}">
                    <a16:rowId xmlns:a16="http://schemas.microsoft.com/office/drawing/2014/main" val="10001"/>
                  </a:ext>
                </a:extLst>
              </a:tr>
              <a:tr h="310078">
                <a:tc>
                  <a:txBody>
                    <a:bodyPr/>
                    <a:lstStyle/>
                    <a:p>
                      <a:pPr algn="ctr"/>
                      <a:endParaRPr lang="zh-CN" altLang="en-US" sz="2400"/>
                    </a:p>
                  </a:txBody>
                  <a:tcPr/>
                </a:tc>
                <a:extLst>
                  <a:ext uri="{0D108BD9-81ED-4DB2-BD59-A6C34878D82A}">
                    <a16:rowId xmlns:a16="http://schemas.microsoft.com/office/drawing/2014/main" val="10002"/>
                  </a:ext>
                </a:extLst>
              </a:tr>
              <a:tr h="310078">
                <a:tc>
                  <a:txBody>
                    <a:bodyPr/>
                    <a:lstStyle/>
                    <a:p>
                      <a:pPr algn="ctr"/>
                      <a:endParaRPr lang="zh-CN" altLang="en-US" sz="2400" dirty="0"/>
                    </a:p>
                  </a:txBody>
                  <a:tcPr/>
                </a:tc>
                <a:extLst>
                  <a:ext uri="{0D108BD9-81ED-4DB2-BD59-A6C34878D82A}">
                    <a16:rowId xmlns:a16="http://schemas.microsoft.com/office/drawing/2014/main" val="10003"/>
                  </a:ext>
                </a:extLst>
              </a:tr>
              <a:tr h="310078">
                <a:tc>
                  <a:txBody>
                    <a:bodyPr/>
                    <a:lstStyle/>
                    <a:p>
                      <a:pPr algn="ctr"/>
                      <a:endParaRPr lang="zh-CN" altLang="en-US" sz="2400" dirty="0"/>
                    </a:p>
                  </a:txBody>
                  <a:tcPr/>
                </a:tc>
                <a:extLst>
                  <a:ext uri="{0D108BD9-81ED-4DB2-BD59-A6C34878D82A}">
                    <a16:rowId xmlns:a16="http://schemas.microsoft.com/office/drawing/2014/main" val="10004"/>
                  </a:ext>
                </a:extLst>
              </a:tr>
            </a:tbl>
          </a:graphicData>
        </a:graphic>
      </p:graphicFrame>
      <p:graphicFrame>
        <p:nvGraphicFramePr>
          <p:cNvPr id="44" name="表格 43"/>
          <p:cNvGraphicFramePr>
            <a:graphicFrameLocks noGrp="1"/>
          </p:cNvGraphicFramePr>
          <p:nvPr/>
        </p:nvGraphicFramePr>
        <p:xfrm>
          <a:off x="6228184" y="971727"/>
          <a:ext cx="527720" cy="2286000"/>
        </p:xfrm>
        <a:graphic>
          <a:graphicData uri="http://schemas.openxmlformats.org/drawingml/2006/table">
            <a:tbl>
              <a:tblPr firstRow="1" bandRow="1">
                <a:tableStyleId>{5C22544A-7EE6-4342-B048-85BDC9FD1C3A}</a:tableStyleId>
              </a:tblPr>
              <a:tblGrid>
                <a:gridCol w="527720">
                  <a:extLst>
                    <a:ext uri="{9D8B030D-6E8A-4147-A177-3AD203B41FA5}">
                      <a16:colId xmlns:a16="http://schemas.microsoft.com/office/drawing/2014/main" val="20000"/>
                    </a:ext>
                  </a:extLst>
                </a:gridCol>
              </a:tblGrid>
              <a:tr h="310078">
                <a:tc>
                  <a:txBody>
                    <a:bodyPr/>
                    <a:lstStyle/>
                    <a:p>
                      <a:pPr algn="ctr"/>
                      <a:r>
                        <a:rPr lang="en-US" altLang="zh-CN" sz="2400" dirty="0"/>
                        <a:t>+</a:t>
                      </a:r>
                      <a:endParaRPr lang="zh-CN" altLang="en-US" sz="2400" dirty="0"/>
                    </a:p>
                  </a:txBody>
                  <a:tcPr/>
                </a:tc>
                <a:extLst>
                  <a:ext uri="{0D108BD9-81ED-4DB2-BD59-A6C34878D82A}">
                    <a16:rowId xmlns:a16="http://schemas.microsoft.com/office/drawing/2014/main" val="10000"/>
                  </a:ext>
                </a:extLst>
              </a:tr>
              <a:tr h="310078">
                <a:tc>
                  <a:txBody>
                    <a:bodyPr/>
                    <a:lstStyle/>
                    <a:p>
                      <a:pPr algn="ctr"/>
                      <a:r>
                        <a:rPr lang="en-US" altLang="zh-CN" sz="2400" dirty="0"/>
                        <a:t>*</a:t>
                      </a:r>
                      <a:endParaRPr lang="zh-CN" altLang="en-US" sz="2400" dirty="0"/>
                    </a:p>
                  </a:txBody>
                  <a:tcPr/>
                </a:tc>
                <a:extLst>
                  <a:ext uri="{0D108BD9-81ED-4DB2-BD59-A6C34878D82A}">
                    <a16:rowId xmlns:a16="http://schemas.microsoft.com/office/drawing/2014/main" val="10001"/>
                  </a:ext>
                </a:extLst>
              </a:tr>
              <a:tr h="310078">
                <a:tc>
                  <a:txBody>
                    <a:bodyPr/>
                    <a:lstStyle/>
                    <a:p>
                      <a:pPr algn="ctr"/>
                      <a:r>
                        <a:rPr lang="en-US" altLang="zh-CN" sz="2400" dirty="0"/>
                        <a:t>c</a:t>
                      </a:r>
                      <a:endParaRPr lang="zh-CN" altLang="en-US" sz="2400" dirty="0"/>
                    </a:p>
                  </a:txBody>
                  <a:tcPr/>
                </a:tc>
                <a:extLst>
                  <a:ext uri="{0D108BD9-81ED-4DB2-BD59-A6C34878D82A}">
                    <a16:rowId xmlns:a16="http://schemas.microsoft.com/office/drawing/2014/main" val="10002"/>
                  </a:ext>
                </a:extLst>
              </a:tr>
              <a:tr h="310078">
                <a:tc>
                  <a:txBody>
                    <a:bodyPr/>
                    <a:lstStyle/>
                    <a:p>
                      <a:pPr algn="ctr"/>
                      <a:r>
                        <a:rPr lang="en-US" altLang="zh-CN" sz="2400" dirty="0"/>
                        <a:t>b</a:t>
                      </a:r>
                      <a:endParaRPr lang="zh-CN" altLang="en-US" sz="2400" dirty="0"/>
                    </a:p>
                  </a:txBody>
                  <a:tcPr/>
                </a:tc>
                <a:extLst>
                  <a:ext uri="{0D108BD9-81ED-4DB2-BD59-A6C34878D82A}">
                    <a16:rowId xmlns:a16="http://schemas.microsoft.com/office/drawing/2014/main" val="10003"/>
                  </a:ext>
                </a:extLst>
              </a:tr>
              <a:tr h="310078">
                <a:tc>
                  <a:txBody>
                    <a:bodyPr/>
                    <a:lstStyle/>
                    <a:p>
                      <a:pPr algn="ctr"/>
                      <a:r>
                        <a:rPr lang="en-US" altLang="zh-CN" sz="2400" dirty="0"/>
                        <a:t>a</a:t>
                      </a:r>
                      <a:endParaRPr lang="zh-CN" altLang="en-US" sz="2400" dirty="0"/>
                    </a:p>
                  </a:txBody>
                  <a:tcPr/>
                </a:tc>
                <a:extLst>
                  <a:ext uri="{0D108BD9-81ED-4DB2-BD59-A6C34878D82A}">
                    <a16:rowId xmlns:a16="http://schemas.microsoft.com/office/drawing/2014/main" val="10004"/>
                  </a:ext>
                </a:extLst>
              </a:tr>
            </a:tbl>
          </a:graphicData>
        </a:graphic>
      </p:graphicFrame>
      <p:sp>
        <p:nvSpPr>
          <p:cNvPr id="56" name="矩形 55"/>
          <p:cNvSpPr/>
          <p:nvPr/>
        </p:nvSpPr>
        <p:spPr>
          <a:xfrm>
            <a:off x="5839116" y="3419999"/>
            <a:ext cx="1296144"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C00000"/>
                </a:solidFill>
                <a:latin typeface="楷体" pitchFamily="49" charset="-122"/>
                <a:ea typeface="楷体" pitchFamily="49" charset="-122"/>
              </a:rPr>
              <a:t>逆波兰栈</a:t>
            </a:r>
          </a:p>
        </p:txBody>
      </p:sp>
      <p:sp>
        <p:nvSpPr>
          <p:cNvPr id="57" name="矩形 56"/>
          <p:cNvSpPr/>
          <p:nvPr/>
        </p:nvSpPr>
        <p:spPr>
          <a:xfrm>
            <a:off x="7322256" y="3419999"/>
            <a:ext cx="151216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C00000"/>
                </a:solidFill>
                <a:latin typeface="楷体" pitchFamily="49" charset="-122"/>
                <a:ea typeface="楷体" pitchFamily="49" charset="-122"/>
              </a:rPr>
              <a:t>临时算符栈</a:t>
            </a:r>
          </a:p>
        </p:txBody>
      </p:sp>
      <p:sp>
        <p:nvSpPr>
          <p:cNvPr id="58" name="矩形 57"/>
          <p:cNvSpPr/>
          <p:nvPr/>
        </p:nvSpPr>
        <p:spPr>
          <a:xfrm>
            <a:off x="5580112" y="683695"/>
            <a:ext cx="3384376" cy="3384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6" name="组合 65"/>
          <p:cNvGrpSpPr/>
          <p:nvPr/>
        </p:nvGrpSpPr>
        <p:grpSpPr>
          <a:xfrm>
            <a:off x="2346960" y="3058431"/>
            <a:ext cx="3032760" cy="1082040"/>
            <a:chOff x="2346960" y="3139440"/>
            <a:chExt cx="3032760" cy="1082040"/>
          </a:xfrm>
        </p:grpSpPr>
        <p:cxnSp>
          <p:nvCxnSpPr>
            <p:cNvPr id="62" name="直接箭头连接符 61"/>
            <p:cNvCxnSpPr/>
            <p:nvPr/>
          </p:nvCxnSpPr>
          <p:spPr>
            <a:xfrm flipV="1">
              <a:off x="2346960" y="3139440"/>
              <a:ext cx="3032760" cy="1082040"/>
            </a:xfrm>
            <a:prstGeom prst="straightConnector1">
              <a:avLst/>
            </a:prstGeom>
            <a:ln w="44450">
              <a:solidFill>
                <a:srgbClr val="CC0099"/>
              </a:solidFill>
              <a:tailEnd type="triangle" w="med" len="lg"/>
            </a:ln>
          </p:spPr>
          <p:style>
            <a:lnRef idx="1">
              <a:schemeClr val="accent1"/>
            </a:lnRef>
            <a:fillRef idx="0">
              <a:schemeClr val="accent1"/>
            </a:fillRef>
            <a:effectRef idx="0">
              <a:schemeClr val="accent1"/>
            </a:effectRef>
            <a:fontRef idx="minor">
              <a:schemeClr val="tx1"/>
            </a:fontRef>
          </p:style>
        </p:cxnSp>
        <p:sp>
          <p:nvSpPr>
            <p:cNvPr id="64" name="圆角矩形 63"/>
            <p:cNvSpPr/>
            <p:nvPr/>
          </p:nvSpPr>
          <p:spPr>
            <a:xfrm>
              <a:off x="2555776" y="3140968"/>
              <a:ext cx="1728192"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rgbClr val="C00000"/>
                  </a:solidFill>
                  <a:latin typeface="楷体" pitchFamily="49" charset="-122"/>
                  <a:ea typeface="楷体" pitchFamily="49" charset="-122"/>
                </a:rPr>
                <a:t>从中缀式得到后缀式的算法</a:t>
              </a:r>
            </a:p>
          </p:txBody>
        </p:sp>
      </p:grpSp>
      <p:graphicFrame>
        <p:nvGraphicFramePr>
          <p:cNvPr id="67" name="表格 66"/>
          <p:cNvGraphicFramePr>
            <a:graphicFrameLocks noGrp="1"/>
          </p:cNvGraphicFramePr>
          <p:nvPr/>
        </p:nvGraphicFramePr>
        <p:xfrm>
          <a:off x="827584" y="4734831"/>
          <a:ext cx="648072" cy="1524000"/>
        </p:xfrm>
        <a:graphic>
          <a:graphicData uri="http://schemas.openxmlformats.org/drawingml/2006/table">
            <a:tbl>
              <a:tblPr/>
              <a:tblGrid>
                <a:gridCol w="648072">
                  <a:extLst>
                    <a:ext uri="{9D8B030D-6E8A-4147-A177-3AD203B41FA5}">
                      <a16:colId xmlns:a16="http://schemas.microsoft.com/office/drawing/2014/main" val="20000"/>
                    </a:ext>
                  </a:extLst>
                </a:gridCol>
              </a:tblGrid>
              <a:tr h="508000">
                <a:tc>
                  <a:txBody>
                    <a:bodyPr/>
                    <a:lstStyle/>
                    <a:p>
                      <a:pPr algn="ctr"/>
                      <a:endParaRPr lang="zh-CN" altLang="en-US" sz="2400" dirty="0">
                        <a:latin typeface="楷体" pitchFamily="49" charset="-122"/>
                        <a:ea typeface="楷体" pitchFamily="49" charset="-122"/>
                      </a:endParaRPr>
                    </a:p>
                  </a:txBody>
                  <a:tcPr marL="90000" marR="90000" marT="46800" marB="46800" anchor="ctr">
                    <a:lnL w="12700" cmpd="sng">
                      <a:solidFill>
                        <a:schemeClr val="tx1"/>
                      </a:solidFill>
                      <a:prstDash val="solid"/>
                    </a:lnL>
                    <a:lnR w="12700" cmpd="sng">
                      <a:solidFill>
                        <a:schemeClr val="tx1"/>
                      </a:solidFill>
                      <a:prstDash val="soli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508000">
                <a:tc>
                  <a:txBody>
                    <a:bodyPr/>
                    <a:lstStyle/>
                    <a:p>
                      <a:pPr algn="ctr"/>
                      <a:endParaRPr lang="zh-CN" altLang="en-US" sz="2400" dirty="0">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508000">
                <a:tc>
                  <a:txBody>
                    <a:bodyPr/>
                    <a:lstStyle/>
                    <a:p>
                      <a:pPr algn="ctr"/>
                      <a:r>
                        <a:rPr lang="en-US" altLang="zh-CN" sz="2400" dirty="0">
                          <a:latin typeface="楷体" pitchFamily="49" charset="-122"/>
                          <a:ea typeface="楷体" pitchFamily="49" charset="-122"/>
                        </a:rPr>
                        <a:t>5</a:t>
                      </a:r>
                      <a:endParaRPr lang="zh-CN" altLang="en-US" sz="2400" dirty="0">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solidFill>
                      <a:schemeClr val="bg1"/>
                    </a:solidFill>
                  </a:tcPr>
                </a:tc>
                <a:extLst>
                  <a:ext uri="{0D108BD9-81ED-4DB2-BD59-A6C34878D82A}">
                    <a16:rowId xmlns:a16="http://schemas.microsoft.com/office/drawing/2014/main" val="10002"/>
                  </a:ext>
                </a:extLst>
              </a:tr>
            </a:tbl>
          </a:graphicData>
        </a:graphic>
      </p:graphicFrame>
      <p:graphicFrame>
        <p:nvGraphicFramePr>
          <p:cNvPr id="68" name="表格 67"/>
          <p:cNvGraphicFramePr>
            <a:graphicFrameLocks noGrp="1"/>
          </p:cNvGraphicFramePr>
          <p:nvPr/>
        </p:nvGraphicFramePr>
        <p:xfrm>
          <a:off x="827584" y="4734831"/>
          <a:ext cx="648072" cy="1524000"/>
        </p:xfrm>
        <a:graphic>
          <a:graphicData uri="http://schemas.openxmlformats.org/drawingml/2006/table">
            <a:tbl>
              <a:tblPr/>
              <a:tblGrid>
                <a:gridCol w="648072">
                  <a:extLst>
                    <a:ext uri="{9D8B030D-6E8A-4147-A177-3AD203B41FA5}">
                      <a16:colId xmlns:a16="http://schemas.microsoft.com/office/drawing/2014/main" val="20000"/>
                    </a:ext>
                  </a:extLst>
                </a:gridCol>
              </a:tblGrid>
              <a:tr h="508000">
                <a:tc>
                  <a:txBody>
                    <a:bodyPr/>
                    <a:lstStyle/>
                    <a:p>
                      <a:pPr algn="ctr"/>
                      <a:endParaRPr lang="zh-CN" altLang="en-US" sz="2400" dirty="0">
                        <a:latin typeface="楷体" pitchFamily="49" charset="-122"/>
                        <a:ea typeface="楷体" pitchFamily="49" charset="-122"/>
                      </a:endParaRPr>
                    </a:p>
                  </a:txBody>
                  <a:tcPr marL="90000" marR="90000" marT="46800" marB="46800" anchor="ctr">
                    <a:lnL w="12700" cmpd="sng">
                      <a:solidFill>
                        <a:schemeClr val="tx1"/>
                      </a:solidFill>
                      <a:prstDash val="solid"/>
                    </a:lnL>
                    <a:lnR w="12700" cmpd="sng">
                      <a:solidFill>
                        <a:schemeClr val="tx1"/>
                      </a:solidFill>
                      <a:prstDash val="soli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508000">
                <a:tc>
                  <a:txBody>
                    <a:bodyPr/>
                    <a:lstStyle/>
                    <a:p>
                      <a:pPr algn="ctr"/>
                      <a:r>
                        <a:rPr lang="en-US" altLang="zh-CN" sz="2400" dirty="0">
                          <a:latin typeface="楷体" pitchFamily="49" charset="-122"/>
                          <a:ea typeface="楷体" pitchFamily="49" charset="-122"/>
                        </a:rPr>
                        <a:t>6</a:t>
                      </a:r>
                      <a:endParaRPr lang="zh-CN" altLang="en-US" sz="2400" dirty="0">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1"/>
                  </a:ext>
                </a:extLst>
              </a:tr>
              <a:tr h="508000">
                <a:tc>
                  <a:txBody>
                    <a:bodyPr/>
                    <a:lstStyle/>
                    <a:p>
                      <a:pPr algn="ctr"/>
                      <a:r>
                        <a:rPr lang="en-US" altLang="zh-CN" sz="2400" dirty="0">
                          <a:latin typeface="楷体" pitchFamily="49" charset="-122"/>
                          <a:ea typeface="楷体" pitchFamily="49" charset="-122"/>
                        </a:rPr>
                        <a:t>5</a:t>
                      </a:r>
                      <a:endParaRPr lang="zh-CN" altLang="en-US" sz="2400" dirty="0">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solidFill>
                      <a:schemeClr val="bg2"/>
                    </a:solidFill>
                  </a:tcPr>
                </a:tc>
                <a:extLst>
                  <a:ext uri="{0D108BD9-81ED-4DB2-BD59-A6C34878D82A}">
                    <a16:rowId xmlns:a16="http://schemas.microsoft.com/office/drawing/2014/main" val="10002"/>
                  </a:ext>
                </a:extLst>
              </a:tr>
            </a:tbl>
          </a:graphicData>
        </a:graphic>
      </p:graphicFrame>
      <p:graphicFrame>
        <p:nvGraphicFramePr>
          <p:cNvPr id="69" name="表格 68"/>
          <p:cNvGraphicFramePr>
            <a:graphicFrameLocks noGrp="1"/>
          </p:cNvGraphicFramePr>
          <p:nvPr/>
        </p:nvGraphicFramePr>
        <p:xfrm>
          <a:off x="827584" y="4734831"/>
          <a:ext cx="648072" cy="1524000"/>
        </p:xfrm>
        <a:graphic>
          <a:graphicData uri="http://schemas.openxmlformats.org/drawingml/2006/table">
            <a:tbl>
              <a:tblPr/>
              <a:tblGrid>
                <a:gridCol w="648072">
                  <a:extLst>
                    <a:ext uri="{9D8B030D-6E8A-4147-A177-3AD203B41FA5}">
                      <a16:colId xmlns:a16="http://schemas.microsoft.com/office/drawing/2014/main" val="20000"/>
                    </a:ext>
                  </a:extLst>
                </a:gridCol>
              </a:tblGrid>
              <a:tr h="508000">
                <a:tc>
                  <a:txBody>
                    <a:bodyPr/>
                    <a:lstStyle/>
                    <a:p>
                      <a:pPr algn="ctr"/>
                      <a:r>
                        <a:rPr lang="en-US" altLang="zh-CN" sz="2400" dirty="0">
                          <a:latin typeface="楷体" pitchFamily="49" charset="-122"/>
                          <a:ea typeface="楷体" pitchFamily="49" charset="-122"/>
                        </a:rPr>
                        <a:t>7</a:t>
                      </a:r>
                      <a:endParaRPr lang="zh-CN" altLang="en-US" sz="2400" dirty="0">
                        <a:latin typeface="楷体" pitchFamily="49" charset="-122"/>
                        <a:ea typeface="楷体" pitchFamily="49" charset="-122"/>
                      </a:endParaRPr>
                    </a:p>
                  </a:txBody>
                  <a:tcPr marL="90000" marR="90000" marT="46800" marB="46800" anchor="ctr">
                    <a:lnL w="12700" cmpd="sng">
                      <a:solidFill>
                        <a:schemeClr val="tx1"/>
                      </a:solidFill>
                      <a:prstDash val="solid"/>
                    </a:lnL>
                    <a:lnR w="12700" cmpd="sng">
                      <a:solidFill>
                        <a:schemeClr val="tx1"/>
                      </a:solidFill>
                      <a:prstDash val="soli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508000">
                <a:tc>
                  <a:txBody>
                    <a:bodyPr/>
                    <a:lstStyle/>
                    <a:p>
                      <a:pPr algn="ctr"/>
                      <a:r>
                        <a:rPr lang="en-US" altLang="zh-CN" sz="2400" dirty="0">
                          <a:latin typeface="楷体" pitchFamily="49" charset="-122"/>
                          <a:ea typeface="楷体" pitchFamily="49" charset="-122"/>
                        </a:rPr>
                        <a:t>6</a:t>
                      </a:r>
                      <a:endParaRPr lang="zh-CN" altLang="en-US" sz="2400" dirty="0">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508000">
                <a:tc>
                  <a:txBody>
                    <a:bodyPr/>
                    <a:lstStyle/>
                    <a:p>
                      <a:pPr algn="ctr"/>
                      <a:r>
                        <a:rPr lang="en-US" altLang="zh-CN" sz="2400" dirty="0">
                          <a:latin typeface="楷体" pitchFamily="49" charset="-122"/>
                          <a:ea typeface="楷体" pitchFamily="49" charset="-122"/>
                        </a:rPr>
                        <a:t>5</a:t>
                      </a:r>
                      <a:endParaRPr lang="zh-CN" altLang="en-US" sz="2400" dirty="0">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solidFill>
                      <a:schemeClr val="bg1"/>
                    </a:solidFill>
                  </a:tcPr>
                </a:tc>
                <a:extLst>
                  <a:ext uri="{0D108BD9-81ED-4DB2-BD59-A6C34878D82A}">
                    <a16:rowId xmlns:a16="http://schemas.microsoft.com/office/drawing/2014/main" val="10002"/>
                  </a:ext>
                </a:extLst>
              </a:tr>
            </a:tbl>
          </a:graphicData>
        </a:graphic>
      </p:graphicFrame>
      <p:graphicFrame>
        <p:nvGraphicFramePr>
          <p:cNvPr id="70" name="表格 69"/>
          <p:cNvGraphicFramePr>
            <a:graphicFrameLocks noGrp="1"/>
          </p:cNvGraphicFramePr>
          <p:nvPr/>
        </p:nvGraphicFramePr>
        <p:xfrm>
          <a:off x="827584" y="4734831"/>
          <a:ext cx="648072" cy="1524000"/>
        </p:xfrm>
        <a:graphic>
          <a:graphicData uri="http://schemas.openxmlformats.org/drawingml/2006/table">
            <a:tbl>
              <a:tblPr/>
              <a:tblGrid>
                <a:gridCol w="648072">
                  <a:extLst>
                    <a:ext uri="{9D8B030D-6E8A-4147-A177-3AD203B41FA5}">
                      <a16:colId xmlns:a16="http://schemas.microsoft.com/office/drawing/2014/main" val="20000"/>
                    </a:ext>
                  </a:extLst>
                </a:gridCol>
              </a:tblGrid>
              <a:tr h="508000">
                <a:tc>
                  <a:txBody>
                    <a:bodyPr/>
                    <a:lstStyle/>
                    <a:p>
                      <a:pPr algn="ctr"/>
                      <a:endParaRPr lang="zh-CN" altLang="en-US" sz="2400" dirty="0">
                        <a:latin typeface="楷体" pitchFamily="49" charset="-122"/>
                        <a:ea typeface="楷体" pitchFamily="49" charset="-122"/>
                      </a:endParaRPr>
                    </a:p>
                  </a:txBody>
                  <a:tcPr marL="90000" marR="90000" marT="46800" marB="46800" anchor="ctr">
                    <a:lnL w="12700" cmpd="sng">
                      <a:solidFill>
                        <a:schemeClr val="tx1"/>
                      </a:solidFill>
                      <a:prstDash val="solid"/>
                    </a:lnL>
                    <a:lnR w="12700" cmpd="sng">
                      <a:solidFill>
                        <a:schemeClr val="tx1"/>
                      </a:solidFill>
                      <a:prstDash val="soli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508000">
                <a:tc>
                  <a:txBody>
                    <a:bodyPr/>
                    <a:lstStyle/>
                    <a:p>
                      <a:pPr algn="ctr"/>
                      <a:r>
                        <a:rPr lang="en-US" altLang="zh-CN" sz="2400" dirty="0">
                          <a:latin typeface="楷体" pitchFamily="49" charset="-122"/>
                          <a:ea typeface="楷体" pitchFamily="49" charset="-122"/>
                        </a:rPr>
                        <a:t>42</a:t>
                      </a:r>
                      <a:endParaRPr lang="zh-CN" altLang="en-US" sz="2400" dirty="0">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508000">
                <a:tc>
                  <a:txBody>
                    <a:bodyPr/>
                    <a:lstStyle/>
                    <a:p>
                      <a:pPr algn="ctr"/>
                      <a:r>
                        <a:rPr lang="en-US" altLang="zh-CN" sz="2400" dirty="0">
                          <a:latin typeface="楷体" pitchFamily="49" charset="-122"/>
                          <a:ea typeface="楷体" pitchFamily="49" charset="-122"/>
                        </a:rPr>
                        <a:t>5</a:t>
                      </a:r>
                      <a:endParaRPr lang="zh-CN" altLang="en-US" sz="2400" dirty="0">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solidFill>
                      <a:schemeClr val="bg1"/>
                    </a:solidFill>
                  </a:tcPr>
                </a:tc>
                <a:extLst>
                  <a:ext uri="{0D108BD9-81ED-4DB2-BD59-A6C34878D82A}">
                    <a16:rowId xmlns:a16="http://schemas.microsoft.com/office/drawing/2014/main" val="10002"/>
                  </a:ext>
                </a:extLst>
              </a:tr>
            </a:tbl>
          </a:graphicData>
        </a:graphic>
      </p:graphicFrame>
      <p:graphicFrame>
        <p:nvGraphicFramePr>
          <p:cNvPr id="71" name="表格 70"/>
          <p:cNvGraphicFramePr>
            <a:graphicFrameLocks noGrp="1"/>
          </p:cNvGraphicFramePr>
          <p:nvPr/>
        </p:nvGraphicFramePr>
        <p:xfrm>
          <a:off x="827584" y="4734831"/>
          <a:ext cx="648072" cy="1524000"/>
        </p:xfrm>
        <a:graphic>
          <a:graphicData uri="http://schemas.openxmlformats.org/drawingml/2006/table">
            <a:tbl>
              <a:tblPr/>
              <a:tblGrid>
                <a:gridCol w="648072">
                  <a:extLst>
                    <a:ext uri="{9D8B030D-6E8A-4147-A177-3AD203B41FA5}">
                      <a16:colId xmlns:a16="http://schemas.microsoft.com/office/drawing/2014/main" val="20000"/>
                    </a:ext>
                  </a:extLst>
                </a:gridCol>
              </a:tblGrid>
              <a:tr h="508000">
                <a:tc>
                  <a:txBody>
                    <a:bodyPr/>
                    <a:lstStyle/>
                    <a:p>
                      <a:pPr algn="ctr"/>
                      <a:endParaRPr lang="zh-CN" altLang="en-US" sz="2400" dirty="0">
                        <a:latin typeface="楷体" pitchFamily="49" charset="-122"/>
                        <a:ea typeface="楷体" pitchFamily="49" charset="-122"/>
                      </a:endParaRPr>
                    </a:p>
                  </a:txBody>
                  <a:tcPr marL="90000" marR="90000" marT="46800" marB="46800" anchor="ctr">
                    <a:lnL w="12700" cmpd="sng">
                      <a:solidFill>
                        <a:schemeClr val="tx1"/>
                      </a:solidFill>
                      <a:prstDash val="solid"/>
                    </a:lnL>
                    <a:lnR w="12700" cmpd="sng">
                      <a:solidFill>
                        <a:schemeClr val="tx1"/>
                      </a:solidFill>
                      <a:prstDash val="soli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508000">
                <a:tc>
                  <a:txBody>
                    <a:bodyPr/>
                    <a:lstStyle/>
                    <a:p>
                      <a:pPr algn="ctr"/>
                      <a:endParaRPr lang="zh-CN" altLang="en-US" sz="2400" dirty="0">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508000">
                <a:tc>
                  <a:txBody>
                    <a:bodyPr/>
                    <a:lstStyle/>
                    <a:p>
                      <a:pPr algn="ctr"/>
                      <a:r>
                        <a:rPr lang="en-US" altLang="zh-CN" sz="2400" dirty="0">
                          <a:latin typeface="楷体" pitchFamily="49" charset="-122"/>
                          <a:ea typeface="楷体" pitchFamily="49" charset="-122"/>
                        </a:rPr>
                        <a:t>47</a:t>
                      </a:r>
                      <a:endParaRPr lang="zh-CN" altLang="en-US" sz="2400" dirty="0">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solidFill>
                      <a:schemeClr val="bg1"/>
                    </a:solidFill>
                  </a:tcPr>
                </a:tc>
                <a:extLst>
                  <a:ext uri="{0D108BD9-81ED-4DB2-BD59-A6C34878D82A}">
                    <a16:rowId xmlns:a16="http://schemas.microsoft.com/office/drawing/2014/main" val="10002"/>
                  </a:ext>
                </a:extLst>
              </a:tr>
            </a:tbl>
          </a:graphicData>
        </a:graphic>
      </p:graphicFrame>
      <p:sp>
        <p:nvSpPr>
          <p:cNvPr id="72" name="矩形 71"/>
          <p:cNvSpPr/>
          <p:nvPr/>
        </p:nvSpPr>
        <p:spPr>
          <a:xfrm>
            <a:off x="746575" y="4653136"/>
            <a:ext cx="864096" cy="16561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206515" y="5859270"/>
            <a:ext cx="3420377" cy="58506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rgbClr val="FF0000"/>
                </a:solidFill>
                <a:latin typeface="楷体" pitchFamily="49" charset="-122"/>
                <a:ea typeface="楷体" pitchFamily="49" charset="-122"/>
              </a:rPr>
              <a:t>习题：</a:t>
            </a:r>
            <a:r>
              <a:rPr lang="zh-CN" altLang="en-US" dirty="0">
                <a:solidFill>
                  <a:schemeClr val="tx1"/>
                </a:solidFill>
                <a:latin typeface="楷体" pitchFamily="49" charset="-122"/>
                <a:ea typeface="楷体" pitchFamily="49" charset="-122"/>
              </a:rPr>
              <a:t>将</a:t>
            </a:r>
            <a:r>
              <a:rPr lang="pt-BR" altLang="zh-CN" dirty="0">
                <a:solidFill>
                  <a:schemeClr val="tx1"/>
                </a:solidFill>
                <a:latin typeface="楷体" pitchFamily="49" charset="-122"/>
                <a:ea typeface="楷体" pitchFamily="49" charset="-122"/>
              </a:rPr>
              <a:t>A*B/(C-D)+E*(C-D)/N</a:t>
            </a:r>
            <a:r>
              <a:rPr lang="zh-CN" altLang="en-US" dirty="0">
                <a:solidFill>
                  <a:schemeClr val="tx1"/>
                </a:solidFill>
                <a:latin typeface="楷体" pitchFamily="49" charset="-122"/>
                <a:ea typeface="楷体" pitchFamily="49" charset="-122"/>
              </a:rPr>
              <a:t>变为后缀式（用上述算法）。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blinds(horizontal)">
                                      <p:cBhvr>
                                        <p:cTn id="7" dur="500"/>
                                        <p:tgtEl>
                                          <p:spTgt spid="6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blinds(horizontal)">
                                      <p:cBhvr>
                                        <p:cTn id="12" dur="500"/>
                                        <p:tgtEl>
                                          <p:spTgt spid="6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blinds(horizontal)">
                                      <p:cBhvr>
                                        <p:cTn id="17" dur="500"/>
                                        <p:tgtEl>
                                          <p:spTgt spid="6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blinds(horizontal)">
                                      <p:cBhvr>
                                        <p:cTn id="22" dur="500"/>
                                        <p:tgtEl>
                                          <p:spTgt spid="7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blinds(horizontal)">
                                      <p:cBhvr>
                                        <p:cTn id="27" dur="500"/>
                                        <p:tgtEl>
                                          <p:spTgt spid="71"/>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3" presetClass="entr" presetSubtype="5" fill="hold" nodeType="clickEffect">
                                  <p:stCondLst>
                                    <p:cond delay="0"/>
                                  </p:stCondLst>
                                  <p:childTnLst>
                                    <p:set>
                                      <p:cBhvr>
                                        <p:cTn id="35" dur="1" fill="hold">
                                          <p:stCondLst>
                                            <p:cond delay="0"/>
                                          </p:stCondLst>
                                        </p:cTn>
                                        <p:tgtEl>
                                          <p:spTgt spid="66"/>
                                        </p:tgtEl>
                                        <p:attrNameLst>
                                          <p:attrName>style.visibility</p:attrName>
                                        </p:attrNameLst>
                                      </p:cBhvr>
                                      <p:to>
                                        <p:strVal val="visible"/>
                                      </p:to>
                                    </p:set>
                                    <p:animEffect transition="in" filter="blinds(vertical)">
                                      <p:cBhvr>
                                        <p:cTn id="36" dur="500"/>
                                        <p:tgtEl>
                                          <p:spTgt spid="66"/>
                                        </p:tgtEl>
                                      </p:cBhvr>
                                    </p:animEffect>
                                  </p:childTnLst>
                                </p:cTn>
                              </p:par>
                            </p:childTnLst>
                          </p:cTn>
                        </p:par>
                      </p:childTnLst>
                    </p:cTn>
                  </p:par>
                  <p:par>
                    <p:cTn id="37" fill="hold">
                      <p:stCondLst>
                        <p:cond delay="indefinite"/>
                      </p:stCondLst>
                      <p:childTnLst>
                        <p:par>
                          <p:cTn id="38" fill="hold">
                            <p:stCondLst>
                              <p:cond delay="0"/>
                            </p:stCondLst>
                            <p:childTnLst>
                              <p:par>
                                <p:cTn id="39" presetID="8" presetClass="exit" presetSubtype="16" fill="hold" grpId="0" nodeType="clickEffect">
                                  <p:stCondLst>
                                    <p:cond delay="0"/>
                                  </p:stCondLst>
                                  <p:childTnLst>
                                    <p:animEffect transition="out" filter="diamond(in)">
                                      <p:cBhvr>
                                        <p:cTn id="40" dur="1000"/>
                                        <p:tgtEl>
                                          <p:spTgt spid="58"/>
                                        </p:tgtEl>
                                      </p:cBhvr>
                                    </p:animEffect>
                                    <p:set>
                                      <p:cBhvr>
                                        <p:cTn id="41" dur="1" fill="hold">
                                          <p:stCondLst>
                                            <p:cond delay="999"/>
                                          </p:stCondLst>
                                        </p:cTn>
                                        <p:tgtEl>
                                          <p:spTgt spid="58"/>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37"/>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38"/>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40"/>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39"/>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41"/>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42"/>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43"/>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4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59"/>
                                        </p:tgtEl>
                                        <p:attrNameLst>
                                          <p:attrName>style.visibility</p:attrName>
                                        </p:attrNameLst>
                                      </p:cBhvr>
                                      <p:to>
                                        <p:strVal val="visible"/>
                                      </p:to>
                                    </p:set>
                                    <p:animEffect transition="in" filter="blinds(horizontal)">
                                      <p:cBhvr>
                                        <p:cTn id="78"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72" grpId="0" animBg="1"/>
      <p:bldP spid="5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640"/>
            <a:ext cx="8229600" cy="634082"/>
          </a:xfrm>
        </p:spPr>
        <p:txBody>
          <a:bodyPr>
            <a:normAutofit fontScale="90000"/>
          </a:bodyPr>
          <a:lstStyle/>
          <a:p>
            <a:r>
              <a:rPr lang="en-US" altLang="zh-CN" dirty="0"/>
              <a:t>7.4.2</a:t>
            </a:r>
            <a:r>
              <a:rPr lang="zh-CN" altLang="en-US" dirty="0"/>
              <a:t>、作为条件控制的布尔式翻译</a:t>
            </a:r>
          </a:p>
        </p:txBody>
      </p:sp>
      <p:sp>
        <p:nvSpPr>
          <p:cNvPr id="3" name="内容占位符 2"/>
          <p:cNvSpPr>
            <a:spLocks noGrp="1"/>
          </p:cNvSpPr>
          <p:nvPr>
            <p:ph idx="1"/>
          </p:nvPr>
        </p:nvSpPr>
        <p:spPr>
          <a:xfrm>
            <a:off x="457200" y="980729"/>
            <a:ext cx="8229600" cy="1413156"/>
          </a:xfrm>
        </p:spPr>
        <p:txBody>
          <a:bodyPr>
            <a:noAutofit/>
          </a:bodyPr>
          <a:lstStyle/>
          <a:p>
            <a:r>
              <a:rPr lang="zh-CN" altLang="en-US" sz="2400" dirty="0"/>
              <a:t>出现在条件语句“</a:t>
            </a:r>
            <a:r>
              <a:rPr lang="en-US" altLang="zh-CN" sz="2400" dirty="0"/>
              <a:t>if E then S</a:t>
            </a:r>
            <a:r>
              <a:rPr lang="en-US" altLang="zh-CN" sz="2400" baseline="-25000" dirty="0"/>
              <a:t>1</a:t>
            </a:r>
            <a:r>
              <a:rPr lang="en-US" altLang="zh-CN" sz="2400" dirty="0"/>
              <a:t> else S</a:t>
            </a:r>
            <a:r>
              <a:rPr lang="en-US" altLang="zh-CN" sz="2400" baseline="-25000" dirty="0"/>
              <a:t>2</a:t>
            </a:r>
            <a:r>
              <a:rPr lang="zh-CN" altLang="en-US" sz="2400" dirty="0"/>
              <a:t>”中的布尔表达式</a:t>
            </a:r>
            <a:r>
              <a:rPr lang="en-US" altLang="zh-CN" sz="2400" dirty="0">
                <a:solidFill>
                  <a:srgbClr val="FF0000"/>
                </a:solidFill>
              </a:rPr>
              <a:t>E</a:t>
            </a:r>
            <a:r>
              <a:rPr lang="zh-CN" altLang="en-US" sz="2400" dirty="0"/>
              <a:t>，它的</a:t>
            </a:r>
            <a:r>
              <a:rPr lang="zh-CN" altLang="en-US" sz="2400" dirty="0">
                <a:solidFill>
                  <a:srgbClr val="FF0000"/>
                </a:solidFill>
              </a:rPr>
              <a:t>作用仅在于控制对</a:t>
            </a:r>
            <a:r>
              <a:rPr lang="en-US" altLang="zh-CN" sz="2400" dirty="0">
                <a:solidFill>
                  <a:srgbClr val="FF0000"/>
                </a:solidFill>
              </a:rPr>
              <a:t>S</a:t>
            </a:r>
            <a:r>
              <a:rPr lang="en-US" altLang="zh-CN" sz="2400" baseline="-25000" dirty="0">
                <a:solidFill>
                  <a:srgbClr val="FF0000"/>
                </a:solidFill>
              </a:rPr>
              <a:t>1</a:t>
            </a:r>
            <a:r>
              <a:rPr lang="zh-CN" altLang="en-US" sz="2400" dirty="0">
                <a:solidFill>
                  <a:srgbClr val="FF0000"/>
                </a:solidFill>
              </a:rPr>
              <a:t>和</a:t>
            </a:r>
            <a:r>
              <a:rPr lang="en-US" altLang="zh-CN" sz="2400" dirty="0">
                <a:solidFill>
                  <a:srgbClr val="FF0000"/>
                </a:solidFill>
              </a:rPr>
              <a:t>S</a:t>
            </a:r>
            <a:r>
              <a:rPr lang="en-US" altLang="zh-CN" sz="2400" baseline="-25000" dirty="0">
                <a:solidFill>
                  <a:srgbClr val="FF0000"/>
                </a:solidFill>
              </a:rPr>
              <a:t>2</a:t>
            </a:r>
            <a:r>
              <a:rPr lang="zh-CN" altLang="en-US" sz="2400" dirty="0">
                <a:solidFill>
                  <a:srgbClr val="FF0000"/>
                </a:solidFill>
              </a:rPr>
              <a:t>的选择</a:t>
            </a:r>
            <a:r>
              <a:rPr lang="zh-CN" altLang="en-US" sz="2400" dirty="0"/>
              <a:t>；</a:t>
            </a:r>
            <a:endParaRPr lang="en-US" altLang="zh-CN" sz="2400" dirty="0"/>
          </a:p>
          <a:p>
            <a:r>
              <a:rPr lang="zh-CN" altLang="en-US" sz="2400" dirty="0">
                <a:solidFill>
                  <a:srgbClr val="C00000"/>
                </a:solidFill>
              </a:rPr>
              <a:t>并不一定要像前面那样完整翻译出来</a:t>
            </a:r>
            <a:r>
              <a:rPr lang="zh-CN" altLang="en-US" sz="2400" dirty="0"/>
              <a:t>。</a:t>
            </a:r>
          </a:p>
        </p:txBody>
      </p:sp>
      <p:sp>
        <p:nvSpPr>
          <p:cNvPr id="4" name="灯片编号占位符 3"/>
          <p:cNvSpPr>
            <a:spLocks noGrp="1"/>
          </p:cNvSpPr>
          <p:nvPr>
            <p:ph type="sldNum" sz="quarter" idx="12"/>
          </p:nvPr>
        </p:nvSpPr>
        <p:spPr>
          <a:xfrm>
            <a:off x="8622450" y="6439250"/>
            <a:ext cx="360040" cy="365125"/>
          </a:xfrm>
        </p:spPr>
        <p:txBody>
          <a:bodyPr/>
          <a:lstStyle/>
          <a:p>
            <a:fld id="{2A6D858B-1E97-4F06-B8D0-6BAC990F4689}" type="slidenum">
              <a:rPr lang="zh-CN" altLang="en-US" smtClean="0"/>
              <a:pPr/>
              <a:t>50</a:t>
            </a:fld>
            <a:endParaRPr lang="zh-CN" altLang="en-US"/>
          </a:p>
        </p:txBody>
      </p:sp>
      <p:grpSp>
        <p:nvGrpSpPr>
          <p:cNvPr id="6" name="组合 5"/>
          <p:cNvGrpSpPr/>
          <p:nvPr/>
        </p:nvGrpSpPr>
        <p:grpSpPr>
          <a:xfrm>
            <a:off x="291692" y="3140968"/>
            <a:ext cx="4781666" cy="3140137"/>
            <a:chOff x="2721339" y="2465388"/>
            <a:chExt cx="5336363" cy="3430588"/>
          </a:xfrm>
        </p:grpSpPr>
        <p:grpSp>
          <p:nvGrpSpPr>
            <p:cNvPr id="7" name="Group 3"/>
            <p:cNvGrpSpPr>
              <a:grpSpLocks/>
            </p:cNvGrpSpPr>
            <p:nvPr/>
          </p:nvGrpSpPr>
          <p:grpSpPr bwMode="auto">
            <a:xfrm>
              <a:off x="3411540" y="2465388"/>
              <a:ext cx="3990978" cy="3430588"/>
              <a:chOff x="2220" y="1491"/>
              <a:chExt cx="2514" cy="2161"/>
            </a:xfrm>
          </p:grpSpPr>
          <p:sp>
            <p:nvSpPr>
              <p:cNvPr id="14" name="Rectangle 14"/>
              <p:cNvSpPr>
                <a:spLocks noChangeArrowheads="1"/>
              </p:cNvSpPr>
              <p:nvPr/>
            </p:nvSpPr>
            <p:spPr bwMode="auto">
              <a:xfrm>
                <a:off x="2778" y="1645"/>
                <a:ext cx="858" cy="212"/>
              </a:xfrm>
              <a:prstGeom prst="rect">
                <a:avLst/>
              </a:prstGeom>
              <a:noFill/>
              <a:ln w="9525">
                <a:noFill/>
                <a:miter lim="800000"/>
                <a:headEnd/>
                <a:tailEnd/>
              </a:ln>
            </p:spPr>
            <p:txBody>
              <a:bodyPr wrap="square" lIns="0" tIns="0" rIns="0" bIns="0">
                <a:spAutoFit/>
              </a:bodyPr>
              <a:lstStyle/>
              <a:p>
                <a:pPr algn="ctr"/>
                <a:r>
                  <a:rPr kumimoji="1" lang="en-US" altLang="zh-CN" sz="2000" dirty="0">
                    <a:solidFill>
                      <a:srgbClr val="0033CC"/>
                    </a:solidFill>
                    <a:latin typeface="楷体" pitchFamily="49" charset="-122"/>
                    <a:ea typeface="楷体" pitchFamily="49" charset="-122"/>
                  </a:rPr>
                  <a:t>E</a:t>
                </a:r>
                <a:r>
                  <a:rPr kumimoji="1" lang="zh-CN" altLang="en-US" sz="2000" dirty="0">
                    <a:solidFill>
                      <a:srgbClr val="0033CC"/>
                    </a:solidFill>
                    <a:latin typeface="楷体" pitchFamily="49" charset="-122"/>
                    <a:ea typeface="楷体" pitchFamily="49" charset="-122"/>
                  </a:rPr>
                  <a:t>的代码</a:t>
                </a:r>
                <a:endParaRPr kumimoji="1" lang="en-US" altLang="zh-CN" sz="2000" dirty="0">
                  <a:solidFill>
                    <a:srgbClr val="0033CC"/>
                  </a:solidFill>
                  <a:latin typeface="楷体" pitchFamily="49" charset="-122"/>
                  <a:ea typeface="楷体" pitchFamily="49" charset="-122"/>
                </a:endParaRPr>
              </a:p>
            </p:txBody>
          </p:sp>
          <p:sp>
            <p:nvSpPr>
              <p:cNvPr id="15" name="Rectangle 16"/>
              <p:cNvSpPr>
                <a:spLocks noChangeArrowheads="1"/>
              </p:cNvSpPr>
              <p:nvPr/>
            </p:nvSpPr>
            <p:spPr bwMode="auto">
              <a:xfrm>
                <a:off x="3639" y="1508"/>
                <a:ext cx="1095" cy="212"/>
              </a:xfrm>
              <a:prstGeom prst="rect">
                <a:avLst/>
              </a:prstGeom>
              <a:noFill/>
              <a:ln w="9525">
                <a:noFill/>
                <a:miter lim="800000"/>
                <a:headEnd/>
                <a:tailEnd/>
              </a:ln>
            </p:spPr>
            <p:txBody>
              <a:bodyPr wrap="none" lIns="0" tIns="0" rIns="0" bIns="0">
                <a:spAutoFit/>
              </a:bodyPr>
              <a:lstStyle/>
              <a:p>
                <a:r>
                  <a:rPr kumimoji="1" lang="en-US" altLang="zh-CN" sz="2000">
                    <a:solidFill>
                      <a:srgbClr val="0033CC"/>
                    </a:solidFill>
                    <a:latin typeface="楷体" pitchFamily="49" charset="-122"/>
                    <a:ea typeface="楷体" pitchFamily="49" charset="-122"/>
                  </a:rPr>
                  <a:t>            </a:t>
                </a:r>
              </a:p>
            </p:txBody>
          </p:sp>
          <p:sp>
            <p:nvSpPr>
              <p:cNvPr id="17" name="Rectangle 23"/>
              <p:cNvSpPr>
                <a:spLocks noChangeArrowheads="1"/>
              </p:cNvSpPr>
              <p:nvPr/>
            </p:nvSpPr>
            <p:spPr bwMode="auto">
              <a:xfrm>
                <a:off x="2692" y="2138"/>
                <a:ext cx="1030" cy="212"/>
              </a:xfrm>
              <a:prstGeom prst="rect">
                <a:avLst/>
              </a:prstGeom>
              <a:noFill/>
              <a:ln w="9525">
                <a:noFill/>
                <a:miter lim="800000"/>
                <a:headEnd/>
                <a:tailEnd/>
              </a:ln>
            </p:spPr>
            <p:txBody>
              <a:bodyPr wrap="square" lIns="0" tIns="0" rIns="0" bIns="0">
                <a:spAutoFit/>
              </a:bodyPr>
              <a:lstStyle/>
              <a:p>
                <a:pPr algn="ctr"/>
                <a:r>
                  <a:rPr kumimoji="1" lang="en-US" altLang="zh-CN" sz="2000" dirty="0">
                    <a:solidFill>
                      <a:srgbClr val="0033CC"/>
                    </a:solidFill>
                    <a:latin typeface="楷体" pitchFamily="49" charset="-122"/>
                    <a:ea typeface="楷体" pitchFamily="49" charset="-122"/>
                  </a:rPr>
                  <a:t>S</a:t>
                </a:r>
                <a:r>
                  <a:rPr kumimoji="1" lang="en-US" altLang="zh-CN" sz="2000" baseline="-25000" dirty="0">
                    <a:solidFill>
                      <a:srgbClr val="0033CC"/>
                    </a:solidFill>
                    <a:latin typeface="楷体" pitchFamily="49" charset="-122"/>
                    <a:ea typeface="楷体" pitchFamily="49" charset="-122"/>
                  </a:rPr>
                  <a:t>1</a:t>
                </a:r>
                <a:r>
                  <a:rPr kumimoji="1" lang="zh-CN" altLang="en-US" sz="2000" dirty="0">
                    <a:solidFill>
                      <a:srgbClr val="0033CC"/>
                    </a:solidFill>
                    <a:latin typeface="楷体" pitchFamily="49" charset="-122"/>
                    <a:ea typeface="楷体" pitchFamily="49" charset="-122"/>
                  </a:rPr>
                  <a:t>的代码</a:t>
                </a:r>
                <a:endParaRPr kumimoji="1" lang="en-US" altLang="zh-CN" sz="2000" dirty="0">
                  <a:solidFill>
                    <a:srgbClr val="0033CC"/>
                  </a:solidFill>
                  <a:latin typeface="楷体" pitchFamily="49" charset="-122"/>
                  <a:ea typeface="楷体" pitchFamily="49" charset="-122"/>
                </a:endParaRPr>
              </a:p>
            </p:txBody>
          </p:sp>
          <p:sp>
            <p:nvSpPr>
              <p:cNvPr id="19" name="Rectangle 27"/>
              <p:cNvSpPr>
                <a:spLocks noChangeArrowheads="1"/>
              </p:cNvSpPr>
              <p:nvPr/>
            </p:nvSpPr>
            <p:spPr bwMode="auto">
              <a:xfrm>
                <a:off x="2753" y="2552"/>
                <a:ext cx="907" cy="212"/>
              </a:xfrm>
              <a:prstGeom prst="rect">
                <a:avLst/>
              </a:prstGeom>
              <a:noFill/>
              <a:ln w="9525">
                <a:noFill/>
                <a:miter lim="800000"/>
                <a:headEnd/>
                <a:tailEnd/>
              </a:ln>
            </p:spPr>
            <p:txBody>
              <a:bodyPr wrap="square" lIns="0" tIns="0" rIns="0" bIns="0">
                <a:spAutoFit/>
              </a:bodyPr>
              <a:lstStyle/>
              <a:p>
                <a:pPr algn="ctr"/>
                <a:r>
                  <a:rPr kumimoji="1" lang="en-US" altLang="zh-CN" sz="2000" dirty="0" err="1">
                    <a:solidFill>
                      <a:srgbClr val="0033CC"/>
                    </a:solidFill>
                    <a:latin typeface="楷体" pitchFamily="49" charset="-122"/>
                    <a:ea typeface="楷体" pitchFamily="49" charset="-122"/>
                  </a:rPr>
                  <a:t>goto</a:t>
                </a:r>
                <a:r>
                  <a:rPr kumimoji="1" lang="en-US" altLang="zh-CN" sz="2000" dirty="0">
                    <a:solidFill>
                      <a:srgbClr val="0033CC"/>
                    </a:solidFill>
                    <a:latin typeface="楷体" pitchFamily="49" charset="-122"/>
                    <a:ea typeface="楷体" pitchFamily="49" charset="-122"/>
                  </a:rPr>
                  <a:t> out</a:t>
                </a:r>
              </a:p>
            </p:txBody>
          </p:sp>
          <p:sp>
            <p:nvSpPr>
              <p:cNvPr id="20" name="Rectangle 31"/>
              <p:cNvSpPr>
                <a:spLocks noChangeArrowheads="1"/>
              </p:cNvSpPr>
              <p:nvPr/>
            </p:nvSpPr>
            <p:spPr bwMode="auto">
              <a:xfrm>
                <a:off x="2753" y="3011"/>
                <a:ext cx="907" cy="212"/>
              </a:xfrm>
              <a:prstGeom prst="rect">
                <a:avLst/>
              </a:prstGeom>
              <a:noFill/>
              <a:ln w="9525">
                <a:noFill/>
                <a:miter lim="800000"/>
                <a:headEnd/>
                <a:tailEnd/>
              </a:ln>
            </p:spPr>
            <p:txBody>
              <a:bodyPr wrap="square" lIns="0" tIns="0" rIns="0" bIns="0">
                <a:spAutoFit/>
              </a:bodyPr>
              <a:lstStyle/>
              <a:p>
                <a:pPr algn="ctr"/>
                <a:r>
                  <a:rPr kumimoji="1" lang="en-US" altLang="zh-CN" sz="2000" dirty="0">
                    <a:solidFill>
                      <a:srgbClr val="0033CC"/>
                    </a:solidFill>
                    <a:latin typeface="楷体" pitchFamily="49" charset="-122"/>
                    <a:ea typeface="楷体" pitchFamily="49" charset="-122"/>
                  </a:rPr>
                  <a:t>S</a:t>
                </a:r>
                <a:r>
                  <a:rPr kumimoji="1" lang="en-US" altLang="zh-CN" sz="2000" baseline="-25000" dirty="0">
                    <a:solidFill>
                      <a:srgbClr val="0033CC"/>
                    </a:solidFill>
                    <a:latin typeface="楷体" pitchFamily="49" charset="-122"/>
                    <a:ea typeface="楷体" pitchFamily="49" charset="-122"/>
                  </a:rPr>
                  <a:t>2</a:t>
                </a:r>
                <a:r>
                  <a:rPr kumimoji="1" lang="zh-CN" altLang="en-US" sz="2000" dirty="0">
                    <a:solidFill>
                      <a:srgbClr val="0033CC"/>
                    </a:solidFill>
                    <a:latin typeface="楷体" pitchFamily="49" charset="-122"/>
                    <a:ea typeface="楷体" pitchFamily="49" charset="-122"/>
                  </a:rPr>
                  <a:t>的代码</a:t>
                </a:r>
              </a:p>
            </p:txBody>
          </p:sp>
          <p:sp>
            <p:nvSpPr>
              <p:cNvPr id="21" name="Rectangle 32"/>
              <p:cNvSpPr>
                <a:spLocks noChangeArrowheads="1"/>
              </p:cNvSpPr>
              <p:nvPr/>
            </p:nvSpPr>
            <p:spPr bwMode="auto">
              <a:xfrm>
                <a:off x="2220" y="3440"/>
                <a:ext cx="365" cy="212"/>
              </a:xfrm>
              <a:prstGeom prst="rect">
                <a:avLst/>
              </a:prstGeom>
              <a:noFill/>
              <a:ln w="9525">
                <a:noFill/>
                <a:miter lim="800000"/>
                <a:headEnd/>
                <a:tailEnd/>
              </a:ln>
            </p:spPr>
            <p:txBody>
              <a:bodyPr wrap="none" lIns="0" tIns="0" rIns="0" bIns="0">
                <a:spAutoFit/>
              </a:bodyPr>
              <a:lstStyle/>
              <a:p>
                <a:r>
                  <a:rPr kumimoji="1" lang="en-US" altLang="zh-CN" sz="2000" dirty="0">
                    <a:solidFill>
                      <a:srgbClr val="0033CC"/>
                    </a:solidFill>
                    <a:latin typeface="楷体" pitchFamily="49" charset="-122"/>
                    <a:ea typeface="楷体" pitchFamily="49" charset="-122"/>
                  </a:rPr>
                  <a:t>out:</a:t>
                </a:r>
              </a:p>
            </p:txBody>
          </p:sp>
          <p:sp>
            <p:nvSpPr>
              <p:cNvPr id="22" name="Line 33"/>
              <p:cNvSpPr>
                <a:spLocks noChangeShapeType="1"/>
              </p:cNvSpPr>
              <p:nvPr/>
            </p:nvSpPr>
            <p:spPr bwMode="auto">
              <a:xfrm>
                <a:off x="2605" y="1491"/>
                <a:ext cx="1" cy="1866"/>
              </a:xfrm>
              <a:prstGeom prst="line">
                <a:avLst/>
              </a:prstGeom>
              <a:noFill/>
              <a:ln w="19050">
                <a:solidFill>
                  <a:srgbClr val="000000"/>
                </a:solidFill>
                <a:round/>
                <a:headEnd/>
                <a:tailEnd/>
              </a:ln>
            </p:spPr>
            <p:txBody>
              <a:bodyPr/>
              <a:lstStyle/>
              <a:p>
                <a:endParaRPr lang="zh-CN" altLang="en-US" sz="2000">
                  <a:solidFill>
                    <a:srgbClr val="0033CC"/>
                  </a:solidFill>
                  <a:latin typeface="楷体" pitchFamily="49" charset="-122"/>
                  <a:ea typeface="楷体" pitchFamily="49" charset="-122"/>
                </a:endParaRPr>
              </a:p>
            </p:txBody>
          </p:sp>
          <p:sp>
            <p:nvSpPr>
              <p:cNvPr id="23" name="Line 34"/>
              <p:cNvSpPr>
                <a:spLocks noChangeShapeType="1"/>
              </p:cNvSpPr>
              <p:nvPr/>
            </p:nvSpPr>
            <p:spPr bwMode="auto">
              <a:xfrm>
                <a:off x="2605" y="1491"/>
                <a:ext cx="1214" cy="1"/>
              </a:xfrm>
              <a:prstGeom prst="line">
                <a:avLst/>
              </a:prstGeom>
              <a:noFill/>
              <a:ln w="19050">
                <a:solidFill>
                  <a:srgbClr val="000000"/>
                </a:solidFill>
                <a:round/>
                <a:headEnd/>
                <a:tailEnd/>
              </a:ln>
            </p:spPr>
            <p:txBody>
              <a:bodyPr/>
              <a:lstStyle/>
              <a:p>
                <a:endParaRPr lang="zh-CN" altLang="en-US" sz="2000">
                  <a:solidFill>
                    <a:srgbClr val="0033CC"/>
                  </a:solidFill>
                  <a:latin typeface="楷体" pitchFamily="49" charset="-122"/>
                  <a:ea typeface="楷体" pitchFamily="49" charset="-122"/>
                </a:endParaRPr>
              </a:p>
            </p:txBody>
          </p:sp>
          <p:sp>
            <p:nvSpPr>
              <p:cNvPr id="24" name="Line 35"/>
              <p:cNvSpPr>
                <a:spLocks noChangeShapeType="1"/>
              </p:cNvSpPr>
              <p:nvPr/>
            </p:nvSpPr>
            <p:spPr bwMode="auto">
              <a:xfrm>
                <a:off x="3819" y="1491"/>
                <a:ext cx="1" cy="1866"/>
              </a:xfrm>
              <a:prstGeom prst="line">
                <a:avLst/>
              </a:prstGeom>
              <a:noFill/>
              <a:ln w="19050">
                <a:solidFill>
                  <a:srgbClr val="000000"/>
                </a:solidFill>
                <a:round/>
                <a:headEnd/>
                <a:tailEnd/>
              </a:ln>
            </p:spPr>
            <p:txBody>
              <a:bodyPr/>
              <a:lstStyle/>
              <a:p>
                <a:endParaRPr lang="zh-CN" altLang="en-US" sz="2000">
                  <a:solidFill>
                    <a:srgbClr val="0033CC"/>
                  </a:solidFill>
                  <a:latin typeface="楷体" pitchFamily="49" charset="-122"/>
                  <a:ea typeface="楷体" pitchFamily="49" charset="-122"/>
                </a:endParaRPr>
              </a:p>
            </p:txBody>
          </p:sp>
          <p:sp>
            <p:nvSpPr>
              <p:cNvPr id="25" name="Line 36"/>
              <p:cNvSpPr>
                <a:spLocks noChangeShapeType="1"/>
              </p:cNvSpPr>
              <p:nvPr/>
            </p:nvSpPr>
            <p:spPr bwMode="auto">
              <a:xfrm>
                <a:off x="2605" y="3357"/>
                <a:ext cx="1214" cy="1"/>
              </a:xfrm>
              <a:prstGeom prst="line">
                <a:avLst/>
              </a:prstGeom>
              <a:noFill/>
              <a:ln w="19050">
                <a:solidFill>
                  <a:srgbClr val="000000"/>
                </a:solidFill>
                <a:round/>
                <a:headEnd/>
                <a:tailEnd/>
              </a:ln>
            </p:spPr>
            <p:txBody>
              <a:bodyPr/>
              <a:lstStyle/>
              <a:p>
                <a:endParaRPr lang="zh-CN" altLang="en-US" sz="2000">
                  <a:solidFill>
                    <a:srgbClr val="0033CC"/>
                  </a:solidFill>
                  <a:latin typeface="楷体" pitchFamily="49" charset="-122"/>
                  <a:ea typeface="楷体" pitchFamily="49" charset="-122"/>
                </a:endParaRPr>
              </a:p>
            </p:txBody>
          </p:sp>
          <p:sp>
            <p:nvSpPr>
              <p:cNvPr id="26" name="Line 37"/>
              <p:cNvSpPr>
                <a:spLocks noChangeShapeType="1"/>
              </p:cNvSpPr>
              <p:nvPr/>
            </p:nvSpPr>
            <p:spPr bwMode="auto">
              <a:xfrm>
                <a:off x="2605" y="2461"/>
                <a:ext cx="1214" cy="1"/>
              </a:xfrm>
              <a:prstGeom prst="line">
                <a:avLst/>
              </a:prstGeom>
              <a:noFill/>
              <a:ln w="19050">
                <a:solidFill>
                  <a:srgbClr val="000000"/>
                </a:solidFill>
                <a:round/>
                <a:headEnd/>
                <a:tailEnd/>
              </a:ln>
            </p:spPr>
            <p:txBody>
              <a:bodyPr/>
              <a:lstStyle/>
              <a:p>
                <a:endParaRPr lang="zh-CN" altLang="en-US" sz="2000">
                  <a:solidFill>
                    <a:srgbClr val="0033CC"/>
                  </a:solidFill>
                  <a:latin typeface="楷体" pitchFamily="49" charset="-122"/>
                  <a:ea typeface="楷体" pitchFamily="49" charset="-122"/>
                </a:endParaRPr>
              </a:p>
            </p:txBody>
          </p:sp>
          <p:sp>
            <p:nvSpPr>
              <p:cNvPr id="27" name="Line 38"/>
              <p:cNvSpPr>
                <a:spLocks noChangeShapeType="1"/>
              </p:cNvSpPr>
              <p:nvPr/>
            </p:nvSpPr>
            <p:spPr bwMode="auto">
              <a:xfrm>
                <a:off x="2605" y="2909"/>
                <a:ext cx="1214" cy="1"/>
              </a:xfrm>
              <a:prstGeom prst="line">
                <a:avLst/>
              </a:prstGeom>
              <a:noFill/>
              <a:ln w="19050">
                <a:solidFill>
                  <a:srgbClr val="000000"/>
                </a:solidFill>
                <a:round/>
                <a:headEnd/>
                <a:tailEnd/>
              </a:ln>
            </p:spPr>
            <p:txBody>
              <a:bodyPr/>
              <a:lstStyle/>
              <a:p>
                <a:endParaRPr lang="zh-CN" altLang="en-US" sz="2000">
                  <a:solidFill>
                    <a:srgbClr val="0033CC"/>
                  </a:solidFill>
                  <a:latin typeface="楷体" pitchFamily="49" charset="-122"/>
                  <a:ea typeface="楷体" pitchFamily="49" charset="-122"/>
                </a:endParaRPr>
              </a:p>
            </p:txBody>
          </p:sp>
          <p:sp>
            <p:nvSpPr>
              <p:cNvPr id="28" name="Line 39"/>
              <p:cNvSpPr>
                <a:spLocks noChangeShapeType="1"/>
              </p:cNvSpPr>
              <p:nvPr/>
            </p:nvSpPr>
            <p:spPr bwMode="auto">
              <a:xfrm>
                <a:off x="2605" y="2053"/>
                <a:ext cx="1214" cy="1"/>
              </a:xfrm>
              <a:prstGeom prst="line">
                <a:avLst/>
              </a:prstGeom>
              <a:noFill/>
              <a:ln w="19050">
                <a:solidFill>
                  <a:srgbClr val="000000"/>
                </a:solidFill>
                <a:round/>
                <a:headEnd/>
                <a:tailEnd/>
              </a:ln>
            </p:spPr>
            <p:txBody>
              <a:bodyPr/>
              <a:lstStyle/>
              <a:p>
                <a:endParaRPr lang="zh-CN" altLang="en-US" sz="2000">
                  <a:solidFill>
                    <a:srgbClr val="0033CC"/>
                  </a:solidFill>
                  <a:latin typeface="楷体" pitchFamily="49" charset="-122"/>
                  <a:ea typeface="楷体" pitchFamily="49" charset="-122"/>
                </a:endParaRPr>
              </a:p>
            </p:txBody>
          </p:sp>
          <p:sp>
            <p:nvSpPr>
              <p:cNvPr id="33" name="Line 41"/>
              <p:cNvSpPr>
                <a:spLocks noChangeShapeType="1"/>
              </p:cNvSpPr>
              <p:nvPr/>
            </p:nvSpPr>
            <p:spPr bwMode="auto">
              <a:xfrm>
                <a:off x="3819" y="1640"/>
                <a:ext cx="506" cy="1"/>
              </a:xfrm>
              <a:prstGeom prst="line">
                <a:avLst/>
              </a:prstGeom>
              <a:noFill/>
              <a:ln w="19050">
                <a:solidFill>
                  <a:srgbClr val="000000"/>
                </a:solidFill>
                <a:round/>
                <a:headEnd type="none" w="med" len="med"/>
                <a:tailEnd type="triangle" w="med" len="med"/>
              </a:ln>
            </p:spPr>
            <p:txBody>
              <a:bodyPr/>
              <a:lstStyle/>
              <a:p>
                <a:endParaRPr lang="zh-CN" altLang="en-US" sz="2000">
                  <a:solidFill>
                    <a:srgbClr val="0033CC"/>
                  </a:solidFill>
                  <a:latin typeface="楷体" pitchFamily="49" charset="-122"/>
                  <a:ea typeface="楷体" pitchFamily="49" charset="-122"/>
                </a:endParaRPr>
              </a:p>
            </p:txBody>
          </p:sp>
          <p:sp>
            <p:nvSpPr>
              <p:cNvPr id="31" name="Line 44"/>
              <p:cNvSpPr>
                <a:spLocks noChangeShapeType="1"/>
              </p:cNvSpPr>
              <p:nvPr/>
            </p:nvSpPr>
            <p:spPr bwMode="auto">
              <a:xfrm>
                <a:off x="3819" y="1939"/>
                <a:ext cx="506" cy="1"/>
              </a:xfrm>
              <a:prstGeom prst="line">
                <a:avLst/>
              </a:prstGeom>
              <a:noFill/>
              <a:ln w="19050">
                <a:solidFill>
                  <a:srgbClr val="000000"/>
                </a:solidFill>
                <a:round/>
                <a:headEnd type="none" w="med" len="med"/>
                <a:tailEnd type="triangle" w="med" len="med"/>
              </a:ln>
            </p:spPr>
            <p:txBody>
              <a:bodyPr/>
              <a:lstStyle/>
              <a:p>
                <a:endParaRPr lang="zh-CN" altLang="en-US" sz="2000">
                  <a:solidFill>
                    <a:srgbClr val="0033CC"/>
                  </a:solidFill>
                  <a:latin typeface="楷体" pitchFamily="49" charset="-122"/>
                  <a:ea typeface="楷体" pitchFamily="49" charset="-122"/>
                </a:endParaRPr>
              </a:p>
            </p:txBody>
          </p:sp>
        </p:grpSp>
        <p:sp>
          <p:nvSpPr>
            <p:cNvPr id="8" name="矩形 7"/>
            <p:cNvSpPr/>
            <p:nvPr/>
          </p:nvSpPr>
          <p:spPr>
            <a:xfrm>
              <a:off x="6676292" y="2492896"/>
              <a:ext cx="1260140"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rgbClr val="0033CC"/>
                  </a:solidFill>
                  <a:latin typeface="楷体" pitchFamily="49" charset="-122"/>
                  <a:ea typeface="楷体" pitchFamily="49" charset="-122"/>
                </a:rPr>
                <a:t>E.true</a:t>
              </a:r>
              <a:endParaRPr lang="zh-CN" altLang="en-US" sz="2000" dirty="0">
                <a:solidFill>
                  <a:srgbClr val="0033CC"/>
                </a:solidFill>
                <a:latin typeface="楷体" pitchFamily="49" charset="-122"/>
                <a:ea typeface="楷体" pitchFamily="49" charset="-122"/>
              </a:endParaRPr>
            </a:p>
          </p:txBody>
        </p:sp>
        <p:sp>
          <p:nvSpPr>
            <p:cNvPr id="9" name="矩形 8"/>
            <p:cNvSpPr/>
            <p:nvPr/>
          </p:nvSpPr>
          <p:spPr>
            <a:xfrm>
              <a:off x="6646795" y="2924944"/>
              <a:ext cx="1410907"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rgbClr val="0033CC"/>
                  </a:solidFill>
                  <a:latin typeface="楷体" pitchFamily="49" charset="-122"/>
                  <a:ea typeface="楷体" pitchFamily="49" charset="-122"/>
                </a:rPr>
                <a:t>E.false</a:t>
              </a:r>
              <a:endParaRPr lang="zh-CN" altLang="en-US" sz="2000" dirty="0">
                <a:solidFill>
                  <a:srgbClr val="0033CC"/>
                </a:solidFill>
                <a:latin typeface="楷体" pitchFamily="49" charset="-122"/>
                <a:ea typeface="楷体" pitchFamily="49" charset="-122"/>
              </a:endParaRPr>
            </a:p>
          </p:txBody>
        </p:sp>
        <p:sp>
          <p:nvSpPr>
            <p:cNvPr id="10" name="矩形 9"/>
            <p:cNvSpPr/>
            <p:nvPr/>
          </p:nvSpPr>
          <p:spPr>
            <a:xfrm>
              <a:off x="2721339" y="4661296"/>
              <a:ext cx="151216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rgbClr val="0033CC"/>
                  </a:solidFill>
                  <a:latin typeface="楷体" pitchFamily="49" charset="-122"/>
                  <a:ea typeface="楷体" pitchFamily="49" charset="-122"/>
                </a:rPr>
                <a:t>E.false</a:t>
              </a:r>
              <a:r>
                <a:rPr lang="zh-CN" altLang="en-US" sz="2000" dirty="0">
                  <a:solidFill>
                    <a:srgbClr val="0033CC"/>
                  </a:solidFill>
                  <a:latin typeface="楷体" pitchFamily="49" charset="-122"/>
                  <a:ea typeface="楷体" pitchFamily="49" charset="-122"/>
                </a:rPr>
                <a:t>：</a:t>
              </a:r>
            </a:p>
          </p:txBody>
        </p:sp>
        <p:sp>
          <p:nvSpPr>
            <p:cNvPr id="11" name="矩形 10"/>
            <p:cNvSpPr/>
            <p:nvPr/>
          </p:nvSpPr>
          <p:spPr>
            <a:xfrm>
              <a:off x="2803790" y="3320908"/>
              <a:ext cx="1368152"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rgbClr val="0033CC"/>
                  </a:solidFill>
                  <a:latin typeface="楷体" pitchFamily="49" charset="-122"/>
                  <a:ea typeface="楷体" pitchFamily="49" charset="-122"/>
                </a:rPr>
                <a:t>E.true</a:t>
              </a:r>
              <a:r>
                <a:rPr lang="zh-CN" altLang="en-US" sz="2000" dirty="0">
                  <a:solidFill>
                    <a:srgbClr val="0033CC"/>
                  </a:solidFill>
                  <a:latin typeface="楷体" pitchFamily="49" charset="-122"/>
                  <a:ea typeface="楷体" pitchFamily="49" charset="-122"/>
                </a:rPr>
                <a:t>：</a:t>
              </a:r>
            </a:p>
          </p:txBody>
        </p:sp>
      </p:grpSp>
      <p:sp>
        <p:nvSpPr>
          <p:cNvPr id="35" name="矩形 34"/>
          <p:cNvSpPr/>
          <p:nvPr/>
        </p:nvSpPr>
        <p:spPr>
          <a:xfrm>
            <a:off x="5893804" y="2708920"/>
            <a:ext cx="2376264" cy="360040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spcBef>
                <a:spcPts val="600"/>
              </a:spcBef>
              <a:spcAft>
                <a:spcPts val="600"/>
              </a:spcAft>
              <a:buClr>
                <a:srgbClr val="0033CC"/>
              </a:buClr>
              <a:buSzPct val="50000"/>
              <a:defRPr/>
            </a:pPr>
            <a:r>
              <a:rPr lang="en-US" altLang="zh-CN" sz="2000" dirty="0">
                <a:solidFill>
                  <a:srgbClr val="FF0000"/>
                </a:solidFill>
                <a:latin typeface="楷体" pitchFamily="49" charset="-122"/>
                <a:ea typeface="楷体" pitchFamily="49" charset="-122"/>
              </a:rPr>
              <a:t>(1) (jnz,E,_,</a:t>
            </a:r>
            <a:r>
              <a:rPr lang="en-US" altLang="zh-CN" sz="2000" dirty="0">
                <a:solidFill>
                  <a:srgbClr val="0000FF"/>
                </a:solidFill>
                <a:latin typeface="楷体" pitchFamily="49" charset="-122"/>
                <a:ea typeface="楷体" pitchFamily="49" charset="-122"/>
              </a:rPr>
              <a:t>3</a:t>
            </a:r>
            <a:r>
              <a:rPr lang="en-US" altLang="zh-CN" sz="2000" dirty="0">
                <a:solidFill>
                  <a:srgbClr val="FF0000"/>
                </a:solidFill>
                <a:latin typeface="楷体" pitchFamily="49" charset="-122"/>
                <a:ea typeface="楷体" pitchFamily="49" charset="-122"/>
              </a:rPr>
              <a:t>)</a:t>
            </a:r>
          </a:p>
          <a:p>
            <a:pPr marL="342900" lvl="0" indent="-342900">
              <a:spcBef>
                <a:spcPts val="600"/>
              </a:spcBef>
              <a:spcAft>
                <a:spcPts val="600"/>
              </a:spcAft>
              <a:buClr>
                <a:srgbClr val="0033CC"/>
              </a:buClr>
              <a:buSzPct val="50000"/>
              <a:defRPr/>
            </a:pPr>
            <a:r>
              <a:rPr lang="en-US" altLang="zh-CN" sz="2000" dirty="0">
                <a:solidFill>
                  <a:srgbClr val="FF0000"/>
                </a:solidFill>
                <a:latin typeface="楷体" pitchFamily="49" charset="-122"/>
                <a:ea typeface="楷体" pitchFamily="49" charset="-122"/>
              </a:rPr>
              <a:t>(2) (j,_,_,</a:t>
            </a:r>
            <a:r>
              <a:rPr lang="en-US" altLang="zh-CN" sz="2000" dirty="0">
                <a:solidFill>
                  <a:srgbClr val="00B050"/>
                </a:solidFill>
                <a:latin typeface="楷体" pitchFamily="49" charset="-122"/>
                <a:ea typeface="楷体" pitchFamily="49" charset="-122"/>
              </a:rPr>
              <a:t>p+1</a:t>
            </a:r>
            <a:r>
              <a:rPr lang="en-US" altLang="zh-CN" sz="2000" dirty="0">
                <a:solidFill>
                  <a:srgbClr val="FF0000"/>
                </a:solidFill>
                <a:latin typeface="楷体" pitchFamily="49" charset="-122"/>
                <a:ea typeface="楷体" pitchFamily="49" charset="-122"/>
              </a:rPr>
              <a:t>)</a:t>
            </a:r>
          </a:p>
          <a:p>
            <a:pPr marL="342900" lvl="0" indent="-342900">
              <a:spcBef>
                <a:spcPts val="600"/>
              </a:spcBef>
              <a:spcAft>
                <a:spcPts val="600"/>
              </a:spcAft>
              <a:buClr>
                <a:srgbClr val="0033CC"/>
              </a:buClr>
              <a:buSzPct val="50000"/>
              <a:defRPr/>
            </a:pPr>
            <a:r>
              <a:rPr lang="en-US" altLang="zh-CN" sz="2000" dirty="0">
                <a:solidFill>
                  <a:srgbClr val="FF0000"/>
                </a:solidFill>
                <a:latin typeface="楷体" pitchFamily="49" charset="-122"/>
                <a:ea typeface="楷体" pitchFamily="49" charset="-122"/>
              </a:rPr>
              <a:t>(</a:t>
            </a:r>
            <a:r>
              <a:rPr lang="en-US" altLang="zh-CN" sz="2000" dirty="0">
                <a:solidFill>
                  <a:srgbClr val="0000FF"/>
                </a:solidFill>
                <a:latin typeface="楷体" pitchFamily="49" charset="-122"/>
                <a:ea typeface="楷体" pitchFamily="49" charset="-122"/>
              </a:rPr>
              <a:t>3</a:t>
            </a:r>
            <a:r>
              <a:rPr lang="en-US" altLang="zh-CN" sz="2000" dirty="0">
                <a:solidFill>
                  <a:srgbClr val="FF0000"/>
                </a:solidFill>
                <a:latin typeface="楷体" pitchFamily="49" charset="-122"/>
                <a:ea typeface="楷体" pitchFamily="49" charset="-122"/>
              </a:rPr>
              <a:t>)S</a:t>
            </a:r>
            <a:r>
              <a:rPr lang="en-US" altLang="zh-CN" sz="2000" baseline="-25000" dirty="0">
                <a:solidFill>
                  <a:srgbClr val="FF0000"/>
                </a:solidFill>
                <a:latin typeface="楷体" pitchFamily="49" charset="-122"/>
                <a:ea typeface="楷体" pitchFamily="49" charset="-122"/>
              </a:rPr>
              <a:t>1</a:t>
            </a:r>
          </a:p>
          <a:p>
            <a:pPr marL="342900" lvl="0" indent="-342900">
              <a:spcBef>
                <a:spcPts val="600"/>
              </a:spcBef>
              <a:spcAft>
                <a:spcPts val="600"/>
              </a:spcAft>
              <a:buClr>
                <a:srgbClr val="0033CC"/>
              </a:buClr>
              <a:buSzPct val="50000"/>
              <a:defRPr/>
            </a:pPr>
            <a:r>
              <a:rPr lang="en-US" altLang="zh-CN" sz="2000" dirty="0">
                <a:solidFill>
                  <a:srgbClr val="0033CC"/>
                </a:solidFill>
                <a:latin typeface="楷体" pitchFamily="49" charset="-122"/>
                <a:ea typeface="楷体" pitchFamily="49" charset="-122"/>
              </a:rPr>
              <a:t>......</a:t>
            </a:r>
          </a:p>
          <a:p>
            <a:pPr marL="342900" lvl="0" indent="-342900">
              <a:spcBef>
                <a:spcPts val="600"/>
              </a:spcBef>
              <a:spcAft>
                <a:spcPts val="600"/>
              </a:spcAft>
              <a:buClr>
                <a:srgbClr val="0033CC"/>
              </a:buClr>
              <a:buSzPct val="50000"/>
              <a:defRPr/>
            </a:pPr>
            <a:r>
              <a:rPr lang="en-US" altLang="zh-CN" sz="2000" dirty="0">
                <a:solidFill>
                  <a:srgbClr val="0033CC"/>
                </a:solidFill>
                <a:latin typeface="楷体" pitchFamily="49" charset="-122"/>
                <a:ea typeface="楷体" pitchFamily="49" charset="-122"/>
              </a:rPr>
              <a:t>(p)(</a:t>
            </a:r>
            <a:r>
              <a:rPr lang="en-US" altLang="zh-CN" sz="2000" dirty="0" err="1">
                <a:solidFill>
                  <a:srgbClr val="0033CC"/>
                </a:solidFill>
                <a:latin typeface="楷体" pitchFamily="49" charset="-122"/>
                <a:ea typeface="楷体" pitchFamily="49" charset="-122"/>
              </a:rPr>
              <a:t>j,_,_,q</a:t>
            </a:r>
            <a:r>
              <a:rPr lang="en-US" altLang="zh-CN" sz="2000" dirty="0">
                <a:solidFill>
                  <a:srgbClr val="0033CC"/>
                </a:solidFill>
                <a:latin typeface="楷体" pitchFamily="49" charset="-122"/>
                <a:ea typeface="楷体" pitchFamily="49" charset="-122"/>
              </a:rPr>
              <a:t>)</a:t>
            </a:r>
          </a:p>
          <a:p>
            <a:pPr marL="342900" lvl="0" indent="-342900">
              <a:spcBef>
                <a:spcPts val="600"/>
              </a:spcBef>
              <a:spcAft>
                <a:spcPts val="600"/>
              </a:spcAft>
              <a:buClr>
                <a:srgbClr val="0033CC"/>
              </a:buClr>
              <a:buSzPct val="50000"/>
              <a:defRPr/>
            </a:pPr>
            <a:r>
              <a:rPr lang="en-US" altLang="zh-CN" sz="2000" dirty="0">
                <a:solidFill>
                  <a:srgbClr val="0033CC"/>
                </a:solidFill>
                <a:latin typeface="楷体" pitchFamily="49" charset="-122"/>
                <a:ea typeface="楷体" pitchFamily="49" charset="-122"/>
              </a:rPr>
              <a:t>(</a:t>
            </a:r>
            <a:r>
              <a:rPr lang="en-US" altLang="zh-CN" sz="2000" dirty="0">
                <a:solidFill>
                  <a:srgbClr val="00B050"/>
                </a:solidFill>
                <a:latin typeface="楷体" pitchFamily="49" charset="-122"/>
                <a:ea typeface="楷体" pitchFamily="49" charset="-122"/>
              </a:rPr>
              <a:t>p+1</a:t>
            </a:r>
            <a:r>
              <a:rPr lang="en-US" altLang="zh-CN" sz="2000" dirty="0">
                <a:solidFill>
                  <a:srgbClr val="0033CC"/>
                </a:solidFill>
                <a:latin typeface="楷体" pitchFamily="49" charset="-122"/>
                <a:ea typeface="楷体" pitchFamily="49" charset="-122"/>
              </a:rPr>
              <a:t>)S</a:t>
            </a:r>
            <a:r>
              <a:rPr lang="en-US" altLang="zh-CN" sz="2000" baseline="-25000" dirty="0">
                <a:solidFill>
                  <a:srgbClr val="0033CC"/>
                </a:solidFill>
                <a:latin typeface="楷体" pitchFamily="49" charset="-122"/>
                <a:ea typeface="楷体" pitchFamily="49" charset="-122"/>
              </a:rPr>
              <a:t>2</a:t>
            </a:r>
          </a:p>
          <a:p>
            <a:pPr marL="342900" lvl="0" indent="-342900">
              <a:spcBef>
                <a:spcPts val="600"/>
              </a:spcBef>
              <a:spcAft>
                <a:spcPts val="600"/>
              </a:spcAft>
              <a:buClr>
                <a:srgbClr val="0033CC"/>
              </a:buClr>
              <a:buSzPct val="50000"/>
              <a:defRPr/>
            </a:pPr>
            <a:r>
              <a:rPr lang="en-US" altLang="zh-CN" sz="2000" dirty="0">
                <a:solidFill>
                  <a:srgbClr val="0033CC"/>
                </a:solidFill>
                <a:latin typeface="楷体" pitchFamily="49" charset="-122"/>
                <a:ea typeface="楷体" pitchFamily="49" charset="-122"/>
              </a:rPr>
              <a:t>......</a:t>
            </a:r>
          </a:p>
          <a:p>
            <a:pPr marL="342900" lvl="0" indent="-342900">
              <a:spcBef>
                <a:spcPts val="600"/>
              </a:spcBef>
              <a:spcAft>
                <a:spcPts val="600"/>
              </a:spcAft>
              <a:buClr>
                <a:srgbClr val="0033CC"/>
              </a:buClr>
              <a:buSzPct val="50000"/>
              <a:defRPr/>
            </a:pPr>
            <a:r>
              <a:rPr lang="en-US" altLang="zh-CN" sz="2000" dirty="0">
                <a:solidFill>
                  <a:srgbClr val="0033CC"/>
                </a:solidFill>
                <a:latin typeface="楷体" pitchFamily="49" charset="-122"/>
                <a:ea typeface="楷体" pitchFamily="49" charset="-122"/>
              </a:rPr>
              <a:t>(q)(if</a:t>
            </a:r>
            <a:r>
              <a:rPr lang="zh-CN" altLang="en-US" sz="2000" dirty="0">
                <a:solidFill>
                  <a:srgbClr val="0033CC"/>
                </a:solidFill>
                <a:latin typeface="楷体" pitchFamily="49" charset="-122"/>
                <a:ea typeface="楷体" pitchFamily="49" charset="-122"/>
              </a:rPr>
              <a:t>语句外面</a:t>
            </a:r>
            <a:r>
              <a:rPr lang="en-US" altLang="zh-CN" sz="2000" dirty="0">
                <a:solidFill>
                  <a:srgbClr val="0033CC"/>
                </a:solidFill>
                <a:latin typeface="楷体" pitchFamily="49" charset="-122"/>
                <a:ea typeface="楷体" pitchFamily="49" charset="-122"/>
              </a:rPr>
              <a:t>)</a:t>
            </a:r>
            <a:endParaRPr lang="zh-CN" altLang="en-US" sz="2000" dirty="0"/>
          </a:p>
        </p:txBody>
      </p:sp>
      <p:sp>
        <p:nvSpPr>
          <p:cNvPr id="29" name="任意多边形 28"/>
          <p:cNvSpPr/>
          <p:nvPr/>
        </p:nvSpPr>
        <p:spPr>
          <a:xfrm>
            <a:off x="5600638" y="2538413"/>
            <a:ext cx="2095500" cy="1295400"/>
          </a:xfrm>
          <a:custGeom>
            <a:avLst/>
            <a:gdLst>
              <a:gd name="connsiteX0" fmla="*/ 2095500 w 2095500"/>
              <a:gd name="connsiteY0" fmla="*/ 242887 h 1295400"/>
              <a:gd name="connsiteX1" fmla="*/ 2095500 w 2095500"/>
              <a:gd name="connsiteY1" fmla="*/ 0 h 1295400"/>
              <a:gd name="connsiteX2" fmla="*/ 0 w 2095500"/>
              <a:gd name="connsiteY2" fmla="*/ 0 h 1295400"/>
              <a:gd name="connsiteX3" fmla="*/ 0 w 2095500"/>
              <a:gd name="connsiteY3" fmla="*/ 1295400 h 1295400"/>
              <a:gd name="connsiteX4" fmla="*/ 404812 w 2095500"/>
              <a:gd name="connsiteY4" fmla="*/ 1295400 h 1295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0" h="1295400">
                <a:moveTo>
                  <a:pt x="2095500" y="242887"/>
                </a:moveTo>
                <a:lnTo>
                  <a:pt x="2095500" y="0"/>
                </a:lnTo>
                <a:lnTo>
                  <a:pt x="0" y="0"/>
                </a:lnTo>
                <a:lnTo>
                  <a:pt x="0" y="1295400"/>
                </a:lnTo>
                <a:lnTo>
                  <a:pt x="404812" y="1295400"/>
                </a:lnTo>
              </a:path>
            </a:pathLst>
          </a:custGeom>
          <a:ln>
            <a:solidFill>
              <a:srgbClr val="CC0099"/>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任意多边形 29"/>
          <p:cNvSpPr/>
          <p:nvPr/>
        </p:nvSpPr>
        <p:spPr>
          <a:xfrm>
            <a:off x="6322950" y="3533140"/>
            <a:ext cx="1295400" cy="2059940"/>
          </a:xfrm>
          <a:custGeom>
            <a:avLst/>
            <a:gdLst>
              <a:gd name="connsiteX0" fmla="*/ 1295400 w 1295400"/>
              <a:gd name="connsiteY0" fmla="*/ 0 h 2146300"/>
              <a:gd name="connsiteX1" fmla="*/ 1295400 w 1295400"/>
              <a:gd name="connsiteY1" fmla="*/ 2146300 h 2146300"/>
              <a:gd name="connsiteX2" fmla="*/ 0 w 1295400"/>
              <a:gd name="connsiteY2" fmla="*/ 2146300 h 2146300"/>
              <a:gd name="connsiteX3" fmla="*/ 0 w 1295400"/>
              <a:gd name="connsiteY3" fmla="*/ 1841500 h 2146300"/>
            </a:gdLst>
            <a:ahLst/>
            <a:cxnLst>
              <a:cxn ang="0">
                <a:pos x="connsiteX0" y="connsiteY0"/>
              </a:cxn>
              <a:cxn ang="0">
                <a:pos x="connsiteX1" y="connsiteY1"/>
              </a:cxn>
              <a:cxn ang="0">
                <a:pos x="connsiteX2" y="connsiteY2"/>
              </a:cxn>
              <a:cxn ang="0">
                <a:pos x="connsiteX3" y="connsiteY3"/>
              </a:cxn>
            </a:cxnLst>
            <a:rect l="l" t="t" r="r" b="b"/>
            <a:pathLst>
              <a:path w="1295400" h="2146300">
                <a:moveTo>
                  <a:pt x="1295400" y="0"/>
                </a:moveTo>
                <a:lnTo>
                  <a:pt x="1295400" y="2146300"/>
                </a:lnTo>
                <a:lnTo>
                  <a:pt x="0" y="2146300"/>
                </a:lnTo>
                <a:lnTo>
                  <a:pt x="0" y="1841500"/>
                </a:lnTo>
              </a:path>
            </a:pathLst>
          </a:custGeom>
          <a:ln>
            <a:solidFill>
              <a:srgbClr val="CC0099"/>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内容占位符 2"/>
          <p:cNvSpPr txBox="1">
            <a:spLocks/>
          </p:cNvSpPr>
          <p:nvPr/>
        </p:nvSpPr>
        <p:spPr>
          <a:xfrm>
            <a:off x="3311860" y="4149080"/>
            <a:ext cx="1980220" cy="855095"/>
          </a:xfrm>
          <a:prstGeom prst="rect">
            <a:avLst/>
          </a:prstGeom>
          <a:solidFill>
            <a:schemeClr val="accent6">
              <a:lumMod val="40000"/>
              <a:lumOff val="60000"/>
            </a:schemeClr>
          </a:solidFill>
        </p:spPr>
        <p:txBody>
          <a:bodyPr vert="horz" lIns="91440" tIns="45720" rIns="91440" bIns="45720" rtlCol="0">
            <a:noAutofit/>
          </a:bodyPr>
          <a:lstStyle/>
          <a:p>
            <a:pPr marL="342900" marR="0" lvl="0" indent="-342900" algn="l" defTabSz="914400" rtl="0" eaLnBrk="1" fontAlgn="auto" latinLnBrk="0" hangingPunct="1">
              <a:lnSpc>
                <a:spcPct val="100000"/>
              </a:lnSpc>
              <a:spcBef>
                <a:spcPts val="600"/>
              </a:spcBef>
              <a:spcAft>
                <a:spcPts val="600"/>
              </a:spcAft>
              <a:buClr>
                <a:srgbClr val="0033CC"/>
              </a:buClr>
              <a:buSzPct val="50000"/>
              <a:tabLst/>
              <a:defRPr/>
            </a:pPr>
            <a:r>
              <a:rPr kumimoji="0" lang="zh-CN" altLang="en-US" sz="2000" b="0" i="0" u="none" strike="noStrike" kern="1200" cap="none" spc="0" normalizeH="0" baseline="0" noProof="0" dirty="0">
                <a:ln>
                  <a:noFill/>
                </a:ln>
                <a:effectLst/>
                <a:uLnTx/>
                <a:uFillTx/>
                <a:latin typeface="楷体" pitchFamily="49" charset="-122"/>
                <a:ea typeface="楷体" pitchFamily="49" charset="-122"/>
                <a:cs typeface="+mn-cs"/>
              </a:rPr>
              <a:t>“真”，出向</a:t>
            </a:r>
            <a:r>
              <a:rPr kumimoji="0" lang="en-US" altLang="zh-CN" sz="2000" b="0" i="0" u="none" strike="noStrike" kern="1200" cap="none" spc="0" normalizeH="0" baseline="0" noProof="0" dirty="0">
                <a:ln>
                  <a:noFill/>
                </a:ln>
                <a:effectLst/>
                <a:uLnTx/>
                <a:uFillTx/>
                <a:latin typeface="楷体" pitchFamily="49" charset="-122"/>
                <a:ea typeface="楷体" pitchFamily="49" charset="-122"/>
                <a:cs typeface="+mn-cs"/>
              </a:rPr>
              <a:t>S</a:t>
            </a:r>
            <a:r>
              <a:rPr kumimoji="0" lang="en-US" altLang="zh-CN" sz="2000" b="0" i="0" u="none" strike="noStrike" kern="1200" cap="none" spc="0" normalizeH="0" baseline="-25000" noProof="0" dirty="0">
                <a:ln>
                  <a:noFill/>
                </a:ln>
                <a:effectLst/>
                <a:uLnTx/>
                <a:uFillTx/>
                <a:latin typeface="楷体" pitchFamily="49" charset="-122"/>
                <a:ea typeface="楷体" pitchFamily="49" charset="-122"/>
                <a:cs typeface="+mn-cs"/>
              </a:rPr>
              <a:t>1</a:t>
            </a:r>
            <a:endParaRPr kumimoji="0" lang="en-US" altLang="zh-CN" sz="2000" b="0" i="0" u="none" strike="noStrike" kern="1200" cap="none" spc="0" normalizeH="0" baseline="0" noProof="0" dirty="0">
              <a:ln>
                <a:noFill/>
              </a:ln>
              <a:effectLst/>
              <a:uLnTx/>
              <a:uFillTx/>
              <a:latin typeface="楷体" pitchFamily="49" charset="-122"/>
              <a:ea typeface="楷体" pitchFamily="49" charset="-122"/>
              <a:cs typeface="+mn-cs"/>
            </a:endParaRPr>
          </a:p>
          <a:p>
            <a:pPr marL="342900" marR="0" lvl="0" indent="-342900" algn="l" defTabSz="914400" rtl="0" eaLnBrk="1" fontAlgn="auto" latinLnBrk="0" hangingPunct="1">
              <a:lnSpc>
                <a:spcPct val="100000"/>
              </a:lnSpc>
              <a:spcBef>
                <a:spcPts val="600"/>
              </a:spcBef>
              <a:spcAft>
                <a:spcPts val="600"/>
              </a:spcAft>
              <a:buClr>
                <a:srgbClr val="0033CC"/>
              </a:buClr>
              <a:buSzPct val="50000"/>
              <a:tabLst/>
              <a:defRPr/>
            </a:pPr>
            <a:r>
              <a:rPr kumimoji="0" lang="zh-CN" altLang="en-US" sz="2000" b="0" i="0" u="none" strike="noStrike" kern="1200" cap="none" spc="0" normalizeH="0" baseline="0" noProof="0" dirty="0">
                <a:ln>
                  <a:noFill/>
                </a:ln>
                <a:effectLst/>
                <a:uLnTx/>
                <a:uFillTx/>
                <a:latin typeface="楷体" pitchFamily="49" charset="-122"/>
                <a:ea typeface="楷体" pitchFamily="49" charset="-122"/>
                <a:cs typeface="+mn-cs"/>
              </a:rPr>
              <a:t>“假”，出向</a:t>
            </a:r>
            <a:r>
              <a:rPr kumimoji="0" lang="en-US" altLang="zh-CN" sz="2000" b="0" i="0" u="none" strike="noStrike" kern="1200" cap="none" spc="0" normalizeH="0" baseline="0" noProof="0" dirty="0">
                <a:ln>
                  <a:noFill/>
                </a:ln>
                <a:effectLst/>
                <a:uLnTx/>
                <a:uFillTx/>
                <a:latin typeface="楷体" pitchFamily="49" charset="-122"/>
                <a:ea typeface="楷体" pitchFamily="49" charset="-122"/>
                <a:cs typeface="+mn-cs"/>
              </a:rPr>
              <a:t>S</a:t>
            </a:r>
            <a:r>
              <a:rPr kumimoji="0" lang="en-US" altLang="zh-CN" sz="2000" b="0" i="0" u="none" strike="noStrike" kern="1200" cap="none" spc="0" normalizeH="0" baseline="-25000" noProof="0" dirty="0">
                <a:ln>
                  <a:noFill/>
                </a:ln>
                <a:effectLst/>
                <a:uLnTx/>
                <a:uFillTx/>
                <a:latin typeface="楷体" pitchFamily="49" charset="-122"/>
                <a:ea typeface="楷体" pitchFamily="49" charset="-122"/>
                <a:cs typeface="+mn-cs"/>
              </a:rPr>
              <a:t>2</a:t>
            </a:r>
            <a:endParaRPr kumimoji="0" lang="zh-CN" altLang="en-US" sz="2000" b="0" i="0" u="none" strike="noStrike" kern="1200" cap="none" spc="0" normalizeH="0" baseline="0" noProof="0" dirty="0">
              <a:ln>
                <a:noFill/>
              </a:ln>
              <a:effectLst/>
              <a:uLnTx/>
              <a:uFillTx/>
              <a:latin typeface="楷体" pitchFamily="49" charset="-122"/>
              <a:ea typeface="楷体"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linds(horizontal)">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32656"/>
            <a:ext cx="8229600" cy="706090"/>
          </a:xfrm>
        </p:spPr>
        <p:txBody>
          <a:bodyPr/>
          <a:lstStyle/>
          <a:p>
            <a:r>
              <a:rPr lang="zh-CN" altLang="en-US" dirty="0"/>
              <a:t>布尔表达式的“短路”计算</a:t>
            </a:r>
          </a:p>
        </p:txBody>
      </p:sp>
      <p:sp>
        <p:nvSpPr>
          <p:cNvPr id="3" name="内容占位符 2"/>
          <p:cNvSpPr>
            <a:spLocks noGrp="1"/>
          </p:cNvSpPr>
          <p:nvPr>
            <p:ph idx="1"/>
          </p:nvPr>
        </p:nvSpPr>
        <p:spPr>
          <a:xfrm>
            <a:off x="296526" y="1466782"/>
            <a:ext cx="6075674" cy="4752528"/>
          </a:xfrm>
        </p:spPr>
        <p:txBody>
          <a:bodyPr>
            <a:normAutofit lnSpcReduction="10000"/>
          </a:bodyPr>
          <a:lstStyle/>
          <a:p>
            <a:pPr>
              <a:lnSpc>
                <a:spcPct val="110000"/>
              </a:lnSpc>
            </a:pPr>
            <a:r>
              <a:rPr lang="zh-CN" altLang="en-US" sz="2400" dirty="0"/>
              <a:t>前面的翻译模式是布尔表达式的</a:t>
            </a:r>
            <a:r>
              <a:rPr lang="zh-CN" altLang="en-US" sz="2400" dirty="0">
                <a:solidFill>
                  <a:schemeClr val="tx1"/>
                </a:solidFill>
              </a:rPr>
              <a:t>完全计算</a:t>
            </a:r>
            <a:endParaRPr lang="en-US" altLang="zh-CN" sz="2400" dirty="0">
              <a:solidFill>
                <a:schemeClr val="tx1"/>
              </a:solidFill>
            </a:endParaRPr>
          </a:p>
          <a:p>
            <a:pPr marL="628650" lvl="1">
              <a:lnSpc>
                <a:spcPct val="110000"/>
              </a:lnSpc>
              <a:spcAft>
                <a:spcPts val="1800"/>
              </a:spcAft>
            </a:pPr>
            <a:r>
              <a:rPr lang="zh-CN" altLang="en-US" sz="2200" dirty="0"/>
              <a:t>其计算类似于算术表达式的计算</a:t>
            </a:r>
            <a:endParaRPr lang="en-US" altLang="zh-CN" sz="2200" dirty="0"/>
          </a:p>
          <a:p>
            <a:pPr marL="271463" indent="-271463">
              <a:lnSpc>
                <a:spcPct val="110000"/>
              </a:lnSpc>
            </a:pPr>
            <a:r>
              <a:rPr lang="zh-CN" altLang="en-US" sz="2400" dirty="0">
                <a:solidFill>
                  <a:srgbClr val="FF0000"/>
                </a:solidFill>
              </a:rPr>
              <a:t>“短路”计算</a:t>
            </a:r>
            <a:endParaRPr lang="en-US" altLang="zh-CN" sz="2400" dirty="0">
              <a:solidFill>
                <a:srgbClr val="FF0000"/>
              </a:solidFill>
            </a:endParaRPr>
          </a:p>
          <a:p>
            <a:pPr marL="628650" lvl="1">
              <a:lnSpc>
                <a:spcPct val="110000"/>
              </a:lnSpc>
            </a:pPr>
            <a:r>
              <a:rPr lang="en-US" altLang="zh-CN" sz="2200" dirty="0"/>
              <a:t>E</a:t>
            </a:r>
            <a:r>
              <a:rPr lang="en-US" altLang="zh-CN" sz="2200" baseline="-25000" dirty="0"/>
              <a:t>1</a:t>
            </a:r>
            <a:r>
              <a:rPr lang="en-US" altLang="zh-CN" sz="2200" dirty="0"/>
              <a:t> or E</a:t>
            </a:r>
            <a:r>
              <a:rPr lang="en-US" altLang="zh-CN" sz="2200" baseline="-25000" dirty="0"/>
              <a:t>2</a:t>
            </a:r>
            <a:r>
              <a:rPr lang="en-US" altLang="zh-CN" sz="2200" dirty="0"/>
              <a:t> </a:t>
            </a:r>
            <a:r>
              <a:rPr lang="zh-CN" altLang="en-US" sz="2200" dirty="0"/>
              <a:t>定义成：</a:t>
            </a:r>
            <a:endParaRPr lang="en-US" altLang="zh-CN" sz="2200" dirty="0"/>
          </a:p>
          <a:p>
            <a:pPr marL="1071563" lvl="1">
              <a:lnSpc>
                <a:spcPct val="110000"/>
              </a:lnSpc>
              <a:buNone/>
              <a:tabLst>
                <a:tab pos="714375" algn="l"/>
              </a:tabLst>
            </a:pPr>
            <a:r>
              <a:rPr lang="en-US" altLang="zh-CN" sz="2200" dirty="0">
                <a:solidFill>
                  <a:srgbClr val="C00000"/>
                </a:solidFill>
              </a:rPr>
              <a:t>if E</a:t>
            </a:r>
            <a:r>
              <a:rPr lang="en-US" altLang="zh-CN" sz="2200" baseline="-25000" dirty="0">
                <a:solidFill>
                  <a:srgbClr val="C00000"/>
                </a:solidFill>
              </a:rPr>
              <a:t>1</a:t>
            </a:r>
            <a:r>
              <a:rPr lang="en-US" altLang="zh-CN" sz="2200" dirty="0">
                <a:solidFill>
                  <a:srgbClr val="C00000"/>
                </a:solidFill>
              </a:rPr>
              <a:t> then true else E</a:t>
            </a:r>
            <a:r>
              <a:rPr lang="en-US" altLang="zh-CN" sz="2200" baseline="-25000" dirty="0">
                <a:solidFill>
                  <a:srgbClr val="C00000"/>
                </a:solidFill>
              </a:rPr>
              <a:t>2</a:t>
            </a:r>
          </a:p>
          <a:p>
            <a:pPr marL="628650" lvl="1">
              <a:lnSpc>
                <a:spcPct val="110000"/>
              </a:lnSpc>
            </a:pPr>
            <a:r>
              <a:rPr lang="en-US" altLang="zh-CN" sz="2200" dirty="0"/>
              <a:t>E</a:t>
            </a:r>
            <a:r>
              <a:rPr lang="en-US" altLang="zh-CN" sz="2200" baseline="-25000" dirty="0"/>
              <a:t>1</a:t>
            </a:r>
            <a:r>
              <a:rPr lang="en-US" altLang="zh-CN" sz="2200" dirty="0"/>
              <a:t> and E</a:t>
            </a:r>
            <a:r>
              <a:rPr lang="en-US" altLang="zh-CN" sz="2200" baseline="-25000" dirty="0"/>
              <a:t>2</a:t>
            </a:r>
            <a:r>
              <a:rPr lang="en-US" altLang="zh-CN" sz="2200" dirty="0"/>
              <a:t> </a:t>
            </a:r>
            <a:r>
              <a:rPr lang="zh-CN" altLang="en-US" sz="2200" dirty="0"/>
              <a:t>定义成：</a:t>
            </a:r>
            <a:endParaRPr lang="en-US" altLang="zh-CN" sz="2200" dirty="0"/>
          </a:p>
          <a:p>
            <a:pPr marL="1071563" lvl="1" defTabSz="985838">
              <a:lnSpc>
                <a:spcPct val="110000"/>
              </a:lnSpc>
              <a:buNone/>
            </a:pPr>
            <a:r>
              <a:rPr lang="en-US" altLang="zh-CN" sz="2200" dirty="0">
                <a:solidFill>
                  <a:srgbClr val="C00000"/>
                </a:solidFill>
              </a:rPr>
              <a:t>if E</a:t>
            </a:r>
            <a:r>
              <a:rPr lang="en-US" altLang="zh-CN" sz="2200" baseline="-25000" dirty="0">
                <a:solidFill>
                  <a:srgbClr val="C00000"/>
                </a:solidFill>
              </a:rPr>
              <a:t>1</a:t>
            </a:r>
            <a:r>
              <a:rPr lang="en-US" altLang="zh-CN" sz="2200" dirty="0">
                <a:solidFill>
                  <a:srgbClr val="C00000"/>
                </a:solidFill>
              </a:rPr>
              <a:t> then E</a:t>
            </a:r>
            <a:r>
              <a:rPr lang="en-US" altLang="zh-CN" sz="2200" baseline="-25000" dirty="0">
                <a:solidFill>
                  <a:srgbClr val="C00000"/>
                </a:solidFill>
              </a:rPr>
              <a:t>2</a:t>
            </a:r>
            <a:r>
              <a:rPr lang="en-US" altLang="zh-CN" sz="2200" dirty="0">
                <a:solidFill>
                  <a:srgbClr val="C00000"/>
                </a:solidFill>
              </a:rPr>
              <a:t> else false</a:t>
            </a:r>
          </a:p>
          <a:p>
            <a:pPr marL="628650" lvl="1">
              <a:lnSpc>
                <a:spcPct val="110000"/>
              </a:lnSpc>
            </a:pPr>
            <a:r>
              <a:rPr lang="zh-CN" altLang="en-US" sz="2200" dirty="0"/>
              <a:t>用控制流来实现计算，即用程序中的位置来表示值，布尔表达式通常用来决定控制流走向。</a:t>
            </a:r>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51</a:t>
            </a:fld>
            <a:endParaRPr lang="zh-CN" altLang="en-US"/>
          </a:p>
        </p:txBody>
      </p:sp>
      <p:grpSp>
        <p:nvGrpSpPr>
          <p:cNvPr id="20" name="组合 19"/>
          <p:cNvGrpSpPr/>
          <p:nvPr/>
        </p:nvGrpSpPr>
        <p:grpSpPr>
          <a:xfrm>
            <a:off x="5357796" y="2367450"/>
            <a:ext cx="3060340" cy="2385265"/>
            <a:chOff x="5357796" y="2367450"/>
            <a:chExt cx="3060340" cy="2385265"/>
          </a:xfrm>
        </p:grpSpPr>
        <p:sp>
          <p:nvSpPr>
            <p:cNvPr id="19" name="圆角矩形 18"/>
            <p:cNvSpPr/>
            <p:nvPr/>
          </p:nvSpPr>
          <p:spPr>
            <a:xfrm>
              <a:off x="5357796" y="2367450"/>
              <a:ext cx="3060340" cy="2385265"/>
            </a:xfrm>
            <a:prstGeom prst="roundRect">
              <a:avLst>
                <a:gd name="adj" fmla="val 12474"/>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5607115" y="2528900"/>
              <a:ext cx="2704301" cy="2070230"/>
              <a:chOff x="5607115" y="2258870"/>
              <a:chExt cx="2704301" cy="2070230"/>
            </a:xfrm>
          </p:grpSpPr>
          <p:sp>
            <p:nvSpPr>
              <p:cNvPr id="6" name="矩形 5"/>
              <p:cNvSpPr/>
              <p:nvPr/>
            </p:nvSpPr>
            <p:spPr>
              <a:xfrm>
                <a:off x="5607115" y="2258870"/>
                <a:ext cx="990110" cy="4500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楷体" pitchFamily="49" charset="-122"/>
                    <a:ea typeface="楷体" pitchFamily="49" charset="-122"/>
                  </a:rPr>
                  <a:t>E</a:t>
                </a:r>
                <a:r>
                  <a:rPr lang="en-US" altLang="zh-CN" baseline="-25000" dirty="0">
                    <a:solidFill>
                      <a:schemeClr val="tx1"/>
                    </a:solidFill>
                    <a:latin typeface="楷体" pitchFamily="49" charset="-122"/>
                    <a:ea typeface="楷体" pitchFamily="49" charset="-122"/>
                  </a:rPr>
                  <a:t>1</a:t>
                </a:r>
                <a:r>
                  <a:rPr lang="en-US" altLang="zh-CN" dirty="0">
                    <a:solidFill>
                      <a:schemeClr val="tx1"/>
                    </a:solidFill>
                    <a:latin typeface="楷体" pitchFamily="49" charset="-122"/>
                    <a:ea typeface="楷体" pitchFamily="49" charset="-122"/>
                  </a:rPr>
                  <a:t>.code</a:t>
                </a:r>
                <a:endParaRPr lang="zh-CN" altLang="en-US" dirty="0">
                  <a:solidFill>
                    <a:schemeClr val="tx1"/>
                  </a:solidFill>
                  <a:latin typeface="楷体" pitchFamily="49" charset="-122"/>
                  <a:ea typeface="楷体" pitchFamily="49" charset="-122"/>
                </a:endParaRPr>
              </a:p>
            </p:txBody>
          </p:sp>
          <p:sp>
            <p:nvSpPr>
              <p:cNvPr id="7" name="矩形 6"/>
              <p:cNvSpPr/>
              <p:nvPr/>
            </p:nvSpPr>
            <p:spPr>
              <a:xfrm>
                <a:off x="5607115" y="3789040"/>
                <a:ext cx="990110" cy="4500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楷体" pitchFamily="49" charset="-122"/>
                    <a:ea typeface="楷体" pitchFamily="49" charset="-122"/>
                  </a:rPr>
                  <a:t>E</a:t>
                </a:r>
                <a:r>
                  <a:rPr lang="en-US" altLang="zh-CN" baseline="-25000" dirty="0">
                    <a:solidFill>
                      <a:schemeClr val="tx1"/>
                    </a:solidFill>
                    <a:latin typeface="楷体" pitchFamily="49" charset="-122"/>
                    <a:ea typeface="楷体" pitchFamily="49" charset="-122"/>
                  </a:rPr>
                  <a:t>2</a:t>
                </a:r>
                <a:r>
                  <a:rPr lang="en-US" altLang="zh-CN" dirty="0">
                    <a:solidFill>
                      <a:schemeClr val="tx1"/>
                    </a:solidFill>
                    <a:latin typeface="楷体" pitchFamily="49" charset="-122"/>
                    <a:ea typeface="楷体" pitchFamily="49" charset="-122"/>
                  </a:rPr>
                  <a:t>.code</a:t>
                </a:r>
                <a:endParaRPr lang="zh-CN" altLang="en-US" dirty="0">
                  <a:solidFill>
                    <a:schemeClr val="tx1"/>
                  </a:solidFill>
                  <a:latin typeface="楷体" pitchFamily="49" charset="-122"/>
                  <a:ea typeface="楷体" pitchFamily="49" charset="-122"/>
                </a:endParaRPr>
              </a:p>
            </p:txBody>
          </p:sp>
          <p:sp>
            <p:nvSpPr>
              <p:cNvPr id="8" name="矩形 7"/>
              <p:cNvSpPr/>
              <p:nvPr/>
            </p:nvSpPr>
            <p:spPr>
              <a:xfrm>
                <a:off x="6979416" y="2299593"/>
                <a:ext cx="1332000" cy="36004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rgbClr val="00B050"/>
                    </a:solidFill>
                    <a:latin typeface="楷体" pitchFamily="49" charset="-122"/>
                    <a:ea typeface="楷体" pitchFamily="49" charset="-122"/>
                  </a:rPr>
                  <a:t>to </a:t>
                </a:r>
                <a:r>
                  <a:rPr lang="en-US" altLang="zh-CN" dirty="0" err="1">
                    <a:solidFill>
                      <a:srgbClr val="00B050"/>
                    </a:solidFill>
                    <a:latin typeface="楷体" pitchFamily="49" charset="-122"/>
                    <a:ea typeface="楷体" pitchFamily="49" charset="-122"/>
                  </a:rPr>
                  <a:t>E.true</a:t>
                </a:r>
                <a:endParaRPr lang="zh-CN" altLang="en-US" dirty="0">
                  <a:solidFill>
                    <a:srgbClr val="00B050"/>
                  </a:solidFill>
                  <a:latin typeface="楷体" pitchFamily="49" charset="-122"/>
                  <a:ea typeface="楷体" pitchFamily="49" charset="-122"/>
                </a:endParaRPr>
              </a:p>
            </p:txBody>
          </p:sp>
          <p:sp>
            <p:nvSpPr>
              <p:cNvPr id="9" name="矩形 8"/>
              <p:cNvSpPr/>
              <p:nvPr/>
            </p:nvSpPr>
            <p:spPr>
              <a:xfrm>
                <a:off x="6979776" y="3969060"/>
                <a:ext cx="1331640" cy="36004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rgbClr val="FF0000"/>
                    </a:solidFill>
                    <a:latin typeface="楷体" pitchFamily="49" charset="-122"/>
                    <a:ea typeface="楷体" pitchFamily="49" charset="-122"/>
                  </a:rPr>
                  <a:t>to </a:t>
                </a:r>
                <a:r>
                  <a:rPr lang="en-US" altLang="zh-CN" dirty="0" err="1">
                    <a:solidFill>
                      <a:srgbClr val="FF0000"/>
                    </a:solidFill>
                    <a:latin typeface="楷体" pitchFamily="49" charset="-122"/>
                    <a:ea typeface="楷体" pitchFamily="49" charset="-122"/>
                  </a:rPr>
                  <a:t>E.false</a:t>
                </a:r>
                <a:endParaRPr lang="zh-CN" altLang="en-US" dirty="0">
                  <a:solidFill>
                    <a:srgbClr val="FF0000"/>
                  </a:solidFill>
                  <a:latin typeface="楷体" pitchFamily="49" charset="-122"/>
                  <a:ea typeface="楷体" pitchFamily="49" charset="-122"/>
                </a:endParaRPr>
              </a:p>
            </p:txBody>
          </p:sp>
          <p:sp>
            <p:nvSpPr>
              <p:cNvPr id="10" name="矩形 9"/>
              <p:cNvSpPr/>
              <p:nvPr/>
            </p:nvSpPr>
            <p:spPr>
              <a:xfrm>
                <a:off x="6979416" y="3646639"/>
                <a:ext cx="1332000" cy="36004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rgbClr val="00B050"/>
                    </a:solidFill>
                    <a:latin typeface="楷体" pitchFamily="49" charset="-122"/>
                    <a:ea typeface="楷体" pitchFamily="49" charset="-122"/>
                  </a:rPr>
                  <a:t>to </a:t>
                </a:r>
                <a:r>
                  <a:rPr lang="en-US" altLang="zh-CN" dirty="0" err="1">
                    <a:solidFill>
                      <a:srgbClr val="00B050"/>
                    </a:solidFill>
                    <a:latin typeface="楷体" pitchFamily="49" charset="-122"/>
                    <a:ea typeface="楷体" pitchFamily="49" charset="-122"/>
                  </a:rPr>
                  <a:t>E.true</a:t>
                </a:r>
                <a:endParaRPr lang="zh-CN" altLang="en-US" dirty="0">
                  <a:solidFill>
                    <a:srgbClr val="00B050"/>
                  </a:solidFill>
                  <a:latin typeface="楷体" pitchFamily="49" charset="-122"/>
                  <a:ea typeface="楷体" pitchFamily="49" charset="-122"/>
                </a:endParaRPr>
              </a:p>
            </p:txBody>
          </p:sp>
          <p:sp>
            <p:nvSpPr>
              <p:cNvPr id="11" name="矩形 10"/>
              <p:cNvSpPr/>
              <p:nvPr/>
            </p:nvSpPr>
            <p:spPr>
              <a:xfrm>
                <a:off x="6012160" y="3023955"/>
                <a:ext cx="1575175" cy="36004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5757"/>
                    </a:solidFill>
                    <a:latin typeface="楷体" pitchFamily="49" charset="-122"/>
                    <a:ea typeface="楷体" pitchFamily="49" charset="-122"/>
                  </a:rPr>
                  <a:t>to E</a:t>
                </a:r>
                <a:r>
                  <a:rPr lang="en-US" altLang="zh-CN" baseline="-25000" dirty="0">
                    <a:solidFill>
                      <a:srgbClr val="FF5757"/>
                    </a:solidFill>
                    <a:latin typeface="楷体" pitchFamily="49" charset="-122"/>
                    <a:ea typeface="楷体" pitchFamily="49" charset="-122"/>
                  </a:rPr>
                  <a:t>1</a:t>
                </a:r>
                <a:r>
                  <a:rPr lang="en-US" altLang="zh-CN" dirty="0">
                    <a:solidFill>
                      <a:srgbClr val="FF5757"/>
                    </a:solidFill>
                    <a:latin typeface="楷体" pitchFamily="49" charset="-122"/>
                    <a:ea typeface="楷体" pitchFamily="49" charset="-122"/>
                  </a:rPr>
                  <a:t>.false</a:t>
                </a:r>
                <a:endParaRPr lang="zh-CN" altLang="en-US" dirty="0">
                  <a:solidFill>
                    <a:srgbClr val="FF5757"/>
                  </a:solidFill>
                  <a:latin typeface="楷体" pitchFamily="49" charset="-122"/>
                  <a:ea typeface="楷体" pitchFamily="49" charset="-122"/>
                </a:endParaRPr>
              </a:p>
            </p:txBody>
          </p:sp>
          <p:cxnSp>
            <p:nvCxnSpPr>
              <p:cNvPr id="13" name="直接箭头连接符 12"/>
              <p:cNvCxnSpPr>
                <a:stCxn id="6" idx="2"/>
                <a:endCxn id="7" idx="0"/>
              </p:cNvCxnSpPr>
              <p:nvPr/>
            </p:nvCxnSpPr>
            <p:spPr>
              <a:xfrm>
                <a:off x="6102170" y="2708920"/>
                <a:ext cx="0" cy="108012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6597225" y="2479613"/>
                <a:ext cx="382191"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6597225" y="3869524"/>
                <a:ext cx="382191"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6597225" y="4172893"/>
                <a:ext cx="382191"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sp>
        <p:nvSpPr>
          <p:cNvPr id="22" name="右箭头 21"/>
          <p:cNvSpPr/>
          <p:nvPr/>
        </p:nvSpPr>
        <p:spPr>
          <a:xfrm>
            <a:off x="4526995" y="3789040"/>
            <a:ext cx="630070" cy="27003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slide(fromLeft)">
                                      <p:cBhvr>
                                        <p:cTn id="1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03619"/>
            <a:ext cx="8229600" cy="850106"/>
          </a:xfrm>
        </p:spPr>
        <p:txBody>
          <a:bodyPr>
            <a:normAutofit/>
          </a:bodyPr>
          <a:lstStyle/>
          <a:p>
            <a:r>
              <a:rPr lang="zh-CN" altLang="en-US" sz="3200" dirty="0"/>
              <a:t>布尔式的使用环境和</a:t>
            </a:r>
            <a:r>
              <a:rPr lang="en-US" altLang="zh-CN" sz="3200" dirty="0"/>
              <a:t>if</a:t>
            </a:r>
            <a:r>
              <a:rPr lang="zh-CN" altLang="en-US" sz="3200" dirty="0"/>
              <a:t>语句的四元式结构</a:t>
            </a:r>
          </a:p>
        </p:txBody>
      </p:sp>
      <p:sp>
        <p:nvSpPr>
          <p:cNvPr id="3" name="内容占位符 2"/>
          <p:cNvSpPr>
            <a:spLocks noGrp="1"/>
          </p:cNvSpPr>
          <p:nvPr>
            <p:ph idx="1"/>
          </p:nvPr>
        </p:nvSpPr>
        <p:spPr>
          <a:xfrm>
            <a:off x="457201" y="1079739"/>
            <a:ext cx="5194920" cy="648072"/>
          </a:xfrm>
        </p:spPr>
        <p:txBody>
          <a:bodyPr>
            <a:normAutofit/>
          </a:bodyPr>
          <a:lstStyle/>
          <a:p>
            <a:pPr marL="258763" indent="-258763"/>
            <a:r>
              <a:rPr lang="en-US" altLang="zh-CN" dirty="0"/>
              <a:t>if A</a:t>
            </a:r>
            <a:r>
              <a:rPr lang="zh-CN" altLang="en-US" dirty="0"/>
              <a:t>∨</a:t>
            </a:r>
            <a:r>
              <a:rPr lang="en-US" altLang="zh-CN" dirty="0"/>
              <a:t>B</a:t>
            </a:r>
            <a:r>
              <a:rPr lang="zh-CN" altLang="en-US" dirty="0">
                <a:latin typeface="宋体" pitchFamily="2" charset="-122"/>
                <a:sym typeface="Symbol" pitchFamily="18" charset="2"/>
              </a:rPr>
              <a:t>＜</a:t>
            </a:r>
            <a:r>
              <a:rPr lang="en-US" altLang="zh-CN" dirty="0"/>
              <a:t>D then S</a:t>
            </a:r>
            <a:r>
              <a:rPr lang="en-US" altLang="zh-CN" baseline="-25000" dirty="0"/>
              <a:t>1</a:t>
            </a:r>
            <a:r>
              <a:rPr lang="en-US" altLang="zh-CN" dirty="0"/>
              <a:t> else S</a:t>
            </a:r>
            <a:r>
              <a:rPr lang="en-US" altLang="zh-CN" baseline="-25000" dirty="0"/>
              <a:t>2</a:t>
            </a:r>
            <a:endParaRPr lang="zh-CN" altLang="en-US" baseline="-25000" dirty="0"/>
          </a:p>
        </p:txBody>
      </p:sp>
      <p:sp>
        <p:nvSpPr>
          <p:cNvPr id="4" name="灯片编号占位符 3"/>
          <p:cNvSpPr>
            <a:spLocks noGrp="1"/>
          </p:cNvSpPr>
          <p:nvPr>
            <p:ph type="sldNum" sz="quarter" idx="12"/>
          </p:nvPr>
        </p:nvSpPr>
        <p:spPr>
          <a:xfrm>
            <a:off x="8243065" y="6401355"/>
            <a:ext cx="604410" cy="313010"/>
          </a:xfrm>
        </p:spPr>
        <p:txBody>
          <a:bodyPr/>
          <a:lstStyle/>
          <a:p>
            <a:fld id="{2A6D858B-1E97-4F06-B8D0-6BAC990F4689}" type="slidenum">
              <a:rPr lang="zh-CN" altLang="en-US" smtClean="0"/>
              <a:pPr/>
              <a:t>52</a:t>
            </a:fld>
            <a:endParaRPr lang="zh-CN" altLang="en-US" dirty="0"/>
          </a:p>
        </p:txBody>
      </p:sp>
      <p:sp>
        <p:nvSpPr>
          <p:cNvPr id="6" name="内容占位符 2"/>
          <p:cNvSpPr txBox="1">
            <a:spLocks/>
          </p:cNvSpPr>
          <p:nvPr/>
        </p:nvSpPr>
        <p:spPr>
          <a:xfrm>
            <a:off x="539552" y="2087851"/>
            <a:ext cx="3600400" cy="417646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ts val="600"/>
              </a:spcBef>
              <a:spcAft>
                <a:spcPts val="600"/>
              </a:spcAft>
              <a:buClr>
                <a:srgbClr val="0033CC"/>
              </a:buClr>
              <a:buSzPct val="50000"/>
              <a:tabLst/>
              <a:defRPr/>
            </a:pPr>
            <a:r>
              <a:rPr kumimoji="0" lang="en-US" altLang="zh-CN" sz="28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(1) (jnz,A,_,4)</a:t>
            </a:r>
          </a:p>
          <a:p>
            <a:pPr marL="342900" lvl="0" indent="-342900">
              <a:spcBef>
                <a:spcPts val="600"/>
              </a:spcBef>
              <a:spcAft>
                <a:spcPts val="600"/>
              </a:spcAft>
              <a:buClr>
                <a:srgbClr val="0033CC"/>
              </a:buClr>
              <a:buSzPct val="50000"/>
              <a:defRPr/>
            </a:pPr>
            <a:r>
              <a:rPr lang="en-US" altLang="zh-CN" sz="2800" dirty="0">
                <a:solidFill>
                  <a:srgbClr val="0033CC"/>
                </a:solidFill>
                <a:latin typeface="楷体" pitchFamily="49" charset="-122"/>
                <a:ea typeface="楷体" pitchFamily="49" charset="-122"/>
              </a:rPr>
              <a:t>(2) (j</a:t>
            </a:r>
            <a:r>
              <a:rPr lang="zh-CN" altLang="en-US" sz="2800" dirty="0">
                <a:solidFill>
                  <a:srgbClr val="0033CC"/>
                </a:solidFill>
                <a:latin typeface="楷体" pitchFamily="49" charset="-122"/>
                <a:ea typeface="楷体" pitchFamily="49" charset="-122"/>
                <a:sym typeface="Symbol" pitchFamily="18" charset="2"/>
              </a:rPr>
              <a:t>＜</a:t>
            </a:r>
            <a:r>
              <a:rPr lang="en-US" altLang="zh-CN" sz="2800" dirty="0">
                <a:solidFill>
                  <a:srgbClr val="0033CC"/>
                </a:solidFill>
                <a:latin typeface="楷体" pitchFamily="49" charset="-122"/>
                <a:ea typeface="楷体" pitchFamily="49" charset="-122"/>
              </a:rPr>
              <a:t>,B,D,4)</a:t>
            </a:r>
          </a:p>
          <a:p>
            <a:pPr marL="342900" marR="0" lvl="0" indent="-342900" algn="l" defTabSz="914400" rtl="0" eaLnBrk="1" fontAlgn="auto" latinLnBrk="0" hangingPunct="1">
              <a:lnSpc>
                <a:spcPct val="100000"/>
              </a:lnSpc>
              <a:spcBef>
                <a:spcPts val="600"/>
              </a:spcBef>
              <a:spcAft>
                <a:spcPts val="600"/>
              </a:spcAft>
              <a:buClr>
                <a:srgbClr val="0033CC"/>
              </a:buClr>
              <a:buSzPct val="50000"/>
              <a:tabLst/>
              <a:defRPr/>
            </a:pPr>
            <a:r>
              <a:rPr lang="en-US" altLang="zh-CN" sz="2800" dirty="0">
                <a:solidFill>
                  <a:srgbClr val="0033CC"/>
                </a:solidFill>
                <a:latin typeface="楷体" pitchFamily="49" charset="-122"/>
                <a:ea typeface="楷体" pitchFamily="49" charset="-122"/>
              </a:rPr>
              <a:t>(3) (j,_,_,p+1)</a:t>
            </a:r>
          </a:p>
          <a:p>
            <a:pPr marL="342900" marR="0" lvl="0" indent="-342900" algn="l" defTabSz="914400" rtl="0" eaLnBrk="1" fontAlgn="auto" latinLnBrk="0" hangingPunct="1">
              <a:lnSpc>
                <a:spcPct val="100000"/>
              </a:lnSpc>
              <a:spcBef>
                <a:spcPts val="600"/>
              </a:spcBef>
              <a:spcAft>
                <a:spcPts val="600"/>
              </a:spcAft>
              <a:buClr>
                <a:srgbClr val="0033CC"/>
              </a:buClr>
              <a:buSzPct val="50000"/>
              <a:tabLst/>
              <a:defRPr/>
            </a:pPr>
            <a:r>
              <a:rPr lang="en-US" altLang="zh-CN" sz="2800" dirty="0">
                <a:solidFill>
                  <a:srgbClr val="0033CC"/>
                </a:solidFill>
                <a:latin typeface="楷体" pitchFamily="49" charset="-122"/>
                <a:ea typeface="楷体" pitchFamily="49" charset="-122"/>
              </a:rPr>
              <a:t>(4) S</a:t>
            </a:r>
            <a:r>
              <a:rPr lang="en-US" altLang="zh-CN" sz="2800" baseline="-25000" dirty="0">
                <a:solidFill>
                  <a:srgbClr val="0033CC"/>
                </a:solidFill>
                <a:latin typeface="楷体" pitchFamily="49" charset="-122"/>
                <a:ea typeface="楷体" pitchFamily="49" charset="-122"/>
              </a:rPr>
              <a:t>1</a:t>
            </a:r>
          </a:p>
          <a:p>
            <a:pPr marL="342900" marR="0" lvl="0" indent="-342900" algn="l" defTabSz="914400" rtl="0" eaLnBrk="1" fontAlgn="auto" latinLnBrk="0" hangingPunct="1">
              <a:lnSpc>
                <a:spcPct val="100000"/>
              </a:lnSpc>
              <a:spcBef>
                <a:spcPts val="600"/>
              </a:spcBef>
              <a:spcAft>
                <a:spcPts val="600"/>
              </a:spcAft>
              <a:buClr>
                <a:srgbClr val="0033CC"/>
              </a:buClr>
              <a:buSzPct val="50000"/>
              <a:tabLst/>
              <a:defRPr/>
            </a:pPr>
            <a:r>
              <a:rPr lang="en-US" altLang="zh-CN" sz="2800" dirty="0">
                <a:solidFill>
                  <a:srgbClr val="0033CC"/>
                </a:solidFill>
                <a:latin typeface="楷体" pitchFamily="49" charset="-122"/>
                <a:ea typeface="楷体" pitchFamily="49" charset="-122"/>
              </a:rPr>
              <a:t>(p) (</a:t>
            </a:r>
            <a:r>
              <a:rPr lang="en-US" altLang="zh-CN" sz="2800" dirty="0" err="1">
                <a:solidFill>
                  <a:srgbClr val="0033CC"/>
                </a:solidFill>
                <a:latin typeface="楷体" pitchFamily="49" charset="-122"/>
                <a:ea typeface="楷体" pitchFamily="49" charset="-122"/>
              </a:rPr>
              <a:t>j,_,_,q</a:t>
            </a:r>
            <a:r>
              <a:rPr lang="en-US" altLang="zh-CN" sz="2800" dirty="0">
                <a:solidFill>
                  <a:srgbClr val="0033CC"/>
                </a:solidFill>
                <a:latin typeface="楷体" pitchFamily="49" charset="-122"/>
                <a:ea typeface="楷体" pitchFamily="49" charset="-122"/>
              </a:rPr>
              <a:t>)</a:t>
            </a:r>
          </a:p>
          <a:p>
            <a:pPr marL="342900" marR="0" lvl="0" indent="-342900" algn="l" defTabSz="914400" rtl="0" eaLnBrk="1" fontAlgn="auto" latinLnBrk="0" hangingPunct="1">
              <a:lnSpc>
                <a:spcPct val="100000"/>
              </a:lnSpc>
              <a:spcBef>
                <a:spcPts val="600"/>
              </a:spcBef>
              <a:spcAft>
                <a:spcPts val="600"/>
              </a:spcAft>
              <a:buClr>
                <a:srgbClr val="0033CC"/>
              </a:buClr>
              <a:buSzPct val="50000"/>
              <a:tabLst/>
              <a:defRPr/>
            </a:pPr>
            <a:r>
              <a:rPr lang="en-US" altLang="zh-CN" sz="2800" dirty="0">
                <a:solidFill>
                  <a:srgbClr val="0033CC"/>
                </a:solidFill>
                <a:latin typeface="楷体" pitchFamily="49" charset="-122"/>
                <a:ea typeface="楷体" pitchFamily="49" charset="-122"/>
              </a:rPr>
              <a:t>(p+1) S</a:t>
            </a:r>
            <a:r>
              <a:rPr lang="en-US" altLang="zh-CN" sz="2800" baseline="-25000" dirty="0">
                <a:solidFill>
                  <a:srgbClr val="0033CC"/>
                </a:solidFill>
                <a:latin typeface="楷体" pitchFamily="49" charset="-122"/>
                <a:ea typeface="楷体" pitchFamily="49" charset="-122"/>
              </a:rPr>
              <a:t>2</a:t>
            </a:r>
          </a:p>
          <a:p>
            <a:pPr marL="342900" marR="0" lvl="0" indent="-342900" algn="l" defTabSz="914400" rtl="0" eaLnBrk="1" fontAlgn="auto" latinLnBrk="0" hangingPunct="1">
              <a:lnSpc>
                <a:spcPct val="100000"/>
              </a:lnSpc>
              <a:spcBef>
                <a:spcPts val="600"/>
              </a:spcBef>
              <a:spcAft>
                <a:spcPts val="600"/>
              </a:spcAft>
              <a:buClr>
                <a:srgbClr val="0033CC"/>
              </a:buClr>
              <a:buSzPct val="50000"/>
              <a:tabLst/>
              <a:defRPr/>
            </a:pPr>
            <a:r>
              <a:rPr lang="en-US" altLang="zh-CN" sz="2800" dirty="0">
                <a:solidFill>
                  <a:srgbClr val="0033CC"/>
                </a:solidFill>
                <a:latin typeface="楷体" pitchFamily="49" charset="-122"/>
                <a:ea typeface="楷体" pitchFamily="49" charset="-122"/>
              </a:rPr>
              <a:t>(q) (</a:t>
            </a:r>
            <a:r>
              <a:rPr lang="zh-CN" altLang="en-US" sz="2800" dirty="0">
                <a:solidFill>
                  <a:srgbClr val="0033CC"/>
                </a:solidFill>
                <a:latin typeface="楷体" pitchFamily="49" charset="-122"/>
                <a:ea typeface="楷体" pitchFamily="49" charset="-122"/>
              </a:rPr>
              <a:t>外面的语句</a:t>
            </a:r>
            <a:r>
              <a:rPr lang="en-US" altLang="zh-CN" sz="2800" dirty="0">
                <a:solidFill>
                  <a:srgbClr val="0033CC"/>
                </a:solidFill>
                <a:latin typeface="楷体" pitchFamily="49" charset="-122"/>
                <a:ea typeface="楷体" pitchFamily="49" charset="-122"/>
              </a:rPr>
              <a:t>)</a:t>
            </a:r>
            <a:endParaRPr lang="zh-CN" altLang="en-US" sz="2800" dirty="0">
              <a:solidFill>
                <a:srgbClr val="0033CC"/>
              </a:solidFill>
              <a:latin typeface="楷体" pitchFamily="49" charset="-122"/>
              <a:ea typeface="楷体" pitchFamily="49" charset="-122"/>
            </a:endParaRPr>
          </a:p>
        </p:txBody>
      </p:sp>
      <p:grpSp>
        <p:nvGrpSpPr>
          <p:cNvPr id="55" name="组合 54"/>
          <p:cNvGrpSpPr/>
          <p:nvPr/>
        </p:nvGrpSpPr>
        <p:grpSpPr>
          <a:xfrm>
            <a:off x="1259632" y="2087851"/>
            <a:ext cx="2808312" cy="3430096"/>
            <a:chOff x="1259632" y="1988840"/>
            <a:chExt cx="2808312" cy="3430096"/>
          </a:xfrm>
        </p:grpSpPr>
        <p:sp>
          <p:nvSpPr>
            <p:cNvPr id="26" name="矩形 25"/>
            <p:cNvSpPr/>
            <p:nvPr/>
          </p:nvSpPr>
          <p:spPr>
            <a:xfrm>
              <a:off x="1259632" y="1988840"/>
              <a:ext cx="2448272" cy="1728192"/>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259632" y="3815328"/>
              <a:ext cx="1148288" cy="4320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562904" y="4986888"/>
              <a:ext cx="921216" cy="4320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连接符 29"/>
            <p:cNvCxnSpPr/>
            <p:nvPr/>
          </p:nvCxnSpPr>
          <p:spPr>
            <a:xfrm>
              <a:off x="3275856" y="2276872"/>
              <a:ext cx="216024"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3491880" y="2276872"/>
              <a:ext cx="0" cy="57606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3271838" y="2848977"/>
              <a:ext cx="218122" cy="903"/>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3491880" y="2564904"/>
              <a:ext cx="576064"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4067944" y="2564904"/>
              <a:ext cx="0" cy="144016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H="1">
              <a:off x="2407920" y="4000872"/>
              <a:ext cx="1655832" cy="7248"/>
            </a:xfrm>
            <a:prstGeom prst="straightConnector1">
              <a:avLst/>
            </a:prstGeom>
            <a:ln w="28575">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271093" y="3455288"/>
              <a:ext cx="28803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3552840" y="3455288"/>
              <a:ext cx="0" cy="172819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flipH="1">
              <a:off x="2484120" y="5198720"/>
              <a:ext cx="1082040" cy="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72" name="组合 71"/>
          <p:cNvGrpSpPr/>
          <p:nvPr/>
        </p:nvGrpSpPr>
        <p:grpSpPr>
          <a:xfrm>
            <a:off x="1331640" y="1007731"/>
            <a:ext cx="7344816" cy="5256584"/>
            <a:chOff x="1331640" y="908720"/>
            <a:chExt cx="7344816" cy="5256584"/>
          </a:xfrm>
        </p:grpSpPr>
        <p:sp>
          <p:nvSpPr>
            <p:cNvPr id="56" name="矩形 55"/>
            <p:cNvSpPr/>
            <p:nvPr/>
          </p:nvSpPr>
          <p:spPr>
            <a:xfrm>
              <a:off x="1331640" y="908720"/>
              <a:ext cx="1296144" cy="720080"/>
            </a:xfrm>
            <a:prstGeom prst="rect">
              <a:avLst/>
            </a:prstGeom>
            <a:no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1" name="组合 70"/>
            <p:cNvGrpSpPr/>
            <p:nvPr/>
          </p:nvGrpSpPr>
          <p:grpSpPr>
            <a:xfrm>
              <a:off x="2632547" y="1524000"/>
              <a:ext cx="6043909" cy="4641304"/>
              <a:chOff x="2632547" y="1524000"/>
              <a:chExt cx="6043909" cy="4641304"/>
            </a:xfrm>
          </p:grpSpPr>
          <p:grpSp>
            <p:nvGrpSpPr>
              <p:cNvPr id="25" name="组合 24"/>
              <p:cNvGrpSpPr/>
              <p:nvPr/>
            </p:nvGrpSpPr>
            <p:grpSpPr>
              <a:xfrm>
                <a:off x="4860032" y="1916832"/>
                <a:ext cx="3816424" cy="4248472"/>
                <a:chOff x="4788024" y="1628800"/>
                <a:chExt cx="3816424" cy="4248472"/>
              </a:xfrm>
            </p:grpSpPr>
            <p:sp>
              <p:nvSpPr>
                <p:cNvPr id="8" name="矩形 7"/>
                <p:cNvSpPr/>
                <p:nvPr/>
              </p:nvSpPr>
              <p:spPr>
                <a:xfrm>
                  <a:off x="5436096" y="1628800"/>
                  <a:ext cx="3168352" cy="1368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altLang="zh-CN" sz="2400" dirty="0">
                      <a:solidFill>
                        <a:schemeClr val="accent6">
                          <a:lumMod val="50000"/>
                        </a:schemeClr>
                      </a:solidFill>
                      <a:latin typeface="楷体" pitchFamily="49" charset="-122"/>
                      <a:ea typeface="楷体" pitchFamily="49" charset="-122"/>
                    </a:rPr>
                    <a:t>E</a:t>
                  </a:r>
                  <a:r>
                    <a:rPr lang="zh-CN" altLang="en-US" sz="2400" dirty="0">
                      <a:solidFill>
                        <a:schemeClr val="accent6">
                          <a:lumMod val="50000"/>
                        </a:schemeClr>
                      </a:solidFill>
                      <a:latin typeface="楷体" pitchFamily="49" charset="-122"/>
                      <a:ea typeface="楷体" pitchFamily="49" charset="-122"/>
                    </a:rPr>
                    <a:t>的结构</a:t>
                  </a:r>
                </a:p>
                <a:p>
                  <a:pPr marL="180000" lvl="1">
                    <a:spcAft>
                      <a:spcPts val="600"/>
                    </a:spcAft>
                  </a:pPr>
                  <a:r>
                    <a:rPr lang="zh-CN" altLang="en-US" sz="2000" dirty="0">
                      <a:solidFill>
                        <a:schemeClr val="accent6">
                          <a:lumMod val="50000"/>
                        </a:schemeClr>
                      </a:solidFill>
                      <a:latin typeface="楷体" pitchFamily="49" charset="-122"/>
                      <a:ea typeface="楷体" pitchFamily="49" charset="-122"/>
                    </a:rPr>
                    <a:t>从整体上，</a:t>
                  </a:r>
                  <a:r>
                    <a:rPr lang="en-US" altLang="zh-CN" sz="2000" dirty="0">
                      <a:solidFill>
                        <a:schemeClr val="accent6">
                          <a:lumMod val="50000"/>
                        </a:schemeClr>
                      </a:solidFill>
                      <a:latin typeface="楷体" pitchFamily="49" charset="-122"/>
                      <a:ea typeface="楷体" pitchFamily="49" charset="-122"/>
                    </a:rPr>
                    <a:t>E</a:t>
                  </a:r>
                  <a:r>
                    <a:rPr lang="zh-CN" altLang="en-US" sz="2000" dirty="0">
                      <a:solidFill>
                        <a:schemeClr val="accent6">
                          <a:lumMod val="50000"/>
                        </a:schemeClr>
                      </a:solidFill>
                      <a:latin typeface="楷体" pitchFamily="49" charset="-122"/>
                      <a:ea typeface="楷体" pitchFamily="49" charset="-122"/>
                    </a:rPr>
                    <a:t>对外只能转向两个目标</a:t>
                  </a:r>
                </a:p>
              </p:txBody>
            </p:sp>
            <p:sp>
              <p:nvSpPr>
                <p:cNvPr id="9" name="矩形 8"/>
                <p:cNvSpPr/>
                <p:nvPr/>
              </p:nvSpPr>
              <p:spPr>
                <a:xfrm>
                  <a:off x="5508104" y="5157192"/>
                  <a:ext cx="2376264" cy="720080"/>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zh-CN" altLang="en-US" sz="2000" dirty="0">
                      <a:solidFill>
                        <a:schemeClr val="accent6">
                          <a:lumMod val="50000"/>
                        </a:schemeClr>
                      </a:solidFill>
                      <a:latin typeface="楷体" pitchFamily="49" charset="-122"/>
                      <a:ea typeface="楷体" pitchFamily="49" charset="-122"/>
                    </a:rPr>
                    <a:t>转向</a:t>
                  </a:r>
                  <a:r>
                    <a:rPr lang="en-US" altLang="zh-CN" sz="2000" dirty="0">
                      <a:solidFill>
                        <a:schemeClr val="accent6">
                          <a:lumMod val="50000"/>
                        </a:schemeClr>
                      </a:solidFill>
                      <a:latin typeface="楷体" pitchFamily="49" charset="-122"/>
                      <a:ea typeface="楷体" pitchFamily="49" charset="-122"/>
                    </a:rPr>
                    <a:t>E</a:t>
                  </a:r>
                  <a:r>
                    <a:rPr lang="zh-CN" altLang="en-US" sz="2000" dirty="0">
                      <a:solidFill>
                        <a:schemeClr val="accent6">
                          <a:lumMod val="50000"/>
                        </a:schemeClr>
                      </a:solidFill>
                      <a:latin typeface="楷体" pitchFamily="49" charset="-122"/>
                      <a:ea typeface="楷体" pitchFamily="49" charset="-122"/>
                    </a:rPr>
                    <a:t>为假时的目标</a:t>
                  </a:r>
                </a:p>
              </p:txBody>
            </p:sp>
            <p:sp>
              <p:nvSpPr>
                <p:cNvPr id="10" name="矩形 9"/>
                <p:cNvSpPr/>
                <p:nvPr/>
              </p:nvSpPr>
              <p:spPr>
                <a:xfrm>
                  <a:off x="4788024" y="4077072"/>
                  <a:ext cx="2376264" cy="648072"/>
                </a:xfrm>
                <a:prstGeom prst="rect">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zh-CN" altLang="en-US" sz="2000" dirty="0">
                      <a:solidFill>
                        <a:schemeClr val="accent6">
                          <a:lumMod val="50000"/>
                        </a:schemeClr>
                      </a:solidFill>
                      <a:latin typeface="楷体" pitchFamily="49" charset="-122"/>
                      <a:ea typeface="楷体" pitchFamily="49" charset="-122"/>
                    </a:rPr>
                    <a:t>转向</a:t>
                  </a:r>
                  <a:r>
                    <a:rPr lang="en-US" altLang="zh-CN" sz="2000" dirty="0">
                      <a:solidFill>
                        <a:schemeClr val="accent6">
                          <a:lumMod val="50000"/>
                        </a:schemeClr>
                      </a:solidFill>
                      <a:latin typeface="楷体" pitchFamily="49" charset="-122"/>
                      <a:ea typeface="楷体" pitchFamily="49" charset="-122"/>
                    </a:rPr>
                    <a:t>E</a:t>
                  </a:r>
                  <a:r>
                    <a:rPr lang="zh-CN" altLang="en-US" sz="2000" dirty="0">
                      <a:solidFill>
                        <a:schemeClr val="accent6">
                          <a:lumMod val="50000"/>
                        </a:schemeClr>
                      </a:solidFill>
                      <a:latin typeface="楷体" pitchFamily="49" charset="-122"/>
                      <a:ea typeface="楷体" pitchFamily="49" charset="-122"/>
                    </a:rPr>
                    <a:t>为真时的目标</a:t>
                  </a:r>
                </a:p>
              </p:txBody>
            </p:sp>
            <p:sp>
              <p:nvSpPr>
                <p:cNvPr id="11" name="矩形 10"/>
                <p:cNvSpPr/>
                <p:nvPr/>
              </p:nvSpPr>
              <p:spPr>
                <a:xfrm>
                  <a:off x="4788024" y="3140968"/>
                  <a:ext cx="864096" cy="504056"/>
                </a:xfrm>
                <a:prstGeom prst="rect">
                  <a:avLst/>
                </a:prstGeom>
                <a:solidFill>
                  <a:schemeClr val="accent2">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accent6">
                          <a:lumMod val="50000"/>
                        </a:schemeClr>
                      </a:solidFill>
                      <a:latin typeface="楷体" pitchFamily="49" charset="-122"/>
                      <a:ea typeface="楷体" pitchFamily="49" charset="-122"/>
                    </a:rPr>
                    <a:t>E</a:t>
                  </a:r>
                  <a:endParaRPr lang="zh-CN" altLang="en-US" sz="2800" dirty="0">
                    <a:solidFill>
                      <a:schemeClr val="accent6">
                        <a:lumMod val="50000"/>
                      </a:schemeClr>
                    </a:solidFill>
                    <a:latin typeface="楷体" pitchFamily="49" charset="-122"/>
                    <a:ea typeface="楷体" pitchFamily="49" charset="-122"/>
                  </a:endParaRPr>
                </a:p>
              </p:txBody>
            </p:sp>
            <p:cxnSp>
              <p:nvCxnSpPr>
                <p:cNvPr id="13" name="直接连接符 12"/>
                <p:cNvCxnSpPr/>
                <p:nvPr/>
              </p:nvCxnSpPr>
              <p:spPr>
                <a:xfrm>
                  <a:off x="5661646" y="3299836"/>
                  <a:ext cx="181356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657834" y="3501008"/>
                  <a:ext cx="792088"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6434682" y="3501008"/>
                  <a:ext cx="0" cy="576064"/>
                </a:xfrm>
                <a:prstGeom prst="straightConnector1">
                  <a:avLst/>
                </a:prstGeom>
                <a:ln w="28575">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7479398" y="3284984"/>
                  <a:ext cx="0" cy="1872208"/>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66" name="肘形连接符 65"/>
              <p:cNvCxnSpPr/>
              <p:nvPr/>
            </p:nvCxnSpPr>
            <p:spPr>
              <a:xfrm>
                <a:off x="2632547" y="1524000"/>
                <a:ext cx="2223512" cy="2157028"/>
              </a:xfrm>
              <a:prstGeom prst="bentConnector3">
                <a:avLst>
                  <a:gd name="adj1" fmla="val 80158"/>
                </a:avLst>
              </a:prstGeom>
              <a:ln>
                <a:solidFill>
                  <a:schemeClr val="accent2">
                    <a:lumMod val="60000"/>
                    <a:lumOff val="40000"/>
                  </a:schemeClr>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500" fill="hold"/>
                                        <p:tgtEl>
                                          <p:spTgt spid="72"/>
                                        </p:tgtEl>
                                        <p:attrNameLst>
                                          <p:attrName>ppt_x</p:attrName>
                                        </p:attrNameLst>
                                      </p:cBhvr>
                                      <p:tavLst>
                                        <p:tav tm="0">
                                          <p:val>
                                            <p:strVal val="1+#ppt_w/2"/>
                                          </p:val>
                                        </p:tav>
                                        <p:tav tm="100000">
                                          <p:val>
                                            <p:strVal val="#ppt_x"/>
                                          </p:val>
                                        </p:tav>
                                      </p:tavLst>
                                    </p:anim>
                                    <p:anim calcmode="lin" valueType="num">
                                      <p:cBhvr additive="base">
                                        <p:cTn id="8" dur="500" fill="hold"/>
                                        <p:tgtEl>
                                          <p:spTgt spid="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640"/>
            <a:ext cx="8229600" cy="706090"/>
          </a:xfrm>
        </p:spPr>
        <p:txBody>
          <a:bodyPr/>
          <a:lstStyle/>
          <a:p>
            <a:r>
              <a:rPr lang="zh-CN" altLang="en-US" dirty="0"/>
              <a:t>用控制流方法翻译</a:t>
            </a:r>
            <a:r>
              <a:rPr lang="en-US" altLang="zh-CN" dirty="0"/>
              <a:t>-</a:t>
            </a:r>
            <a:r>
              <a:rPr lang="zh-CN" altLang="en-US" dirty="0">
                <a:solidFill>
                  <a:srgbClr val="FF0000"/>
                </a:solidFill>
              </a:rPr>
              <a:t>例</a:t>
            </a:r>
          </a:p>
        </p:txBody>
      </p:sp>
      <p:sp>
        <p:nvSpPr>
          <p:cNvPr id="3" name="内容占位符 2"/>
          <p:cNvSpPr>
            <a:spLocks noGrp="1"/>
          </p:cNvSpPr>
          <p:nvPr>
            <p:ph idx="1"/>
          </p:nvPr>
        </p:nvSpPr>
        <p:spPr>
          <a:xfrm>
            <a:off x="576039" y="2035089"/>
            <a:ext cx="3209634" cy="2835312"/>
          </a:xfrm>
          <a:solidFill>
            <a:schemeClr val="accent3">
              <a:lumMod val="40000"/>
              <a:lumOff val="60000"/>
            </a:schemeClr>
          </a:solidFill>
        </p:spPr>
        <p:txBody>
          <a:bodyPr>
            <a:noAutofit/>
          </a:bodyPr>
          <a:lstStyle/>
          <a:p>
            <a:pPr>
              <a:buNone/>
            </a:pPr>
            <a:r>
              <a:rPr lang="en-US" altLang="zh-CN" sz="2000" dirty="0"/>
              <a:t>    if a</a:t>
            </a:r>
            <a:r>
              <a:rPr lang="zh-CN" altLang="en-US" sz="2000" dirty="0">
                <a:latin typeface="宋体" pitchFamily="2" charset="-122"/>
                <a:sym typeface="Symbol" pitchFamily="18" charset="2"/>
              </a:rPr>
              <a:t>＜</a:t>
            </a:r>
            <a:r>
              <a:rPr lang="en-US" altLang="zh-CN" sz="2000" dirty="0"/>
              <a:t>b </a:t>
            </a:r>
            <a:r>
              <a:rPr lang="en-US" altLang="zh-CN" sz="2000" dirty="0" err="1"/>
              <a:t>goto</a:t>
            </a:r>
            <a:r>
              <a:rPr lang="en-US" altLang="zh-CN" sz="2000" dirty="0"/>
              <a:t> </a:t>
            </a:r>
            <a:r>
              <a:rPr lang="en-US" altLang="zh-CN" sz="2000" dirty="0" err="1"/>
              <a:t>L.true</a:t>
            </a:r>
            <a:endParaRPr lang="en-US" altLang="zh-CN" sz="2000" dirty="0"/>
          </a:p>
          <a:p>
            <a:pPr>
              <a:buNone/>
            </a:pPr>
            <a:r>
              <a:rPr lang="en-US" altLang="zh-CN" sz="2000" dirty="0"/>
              <a:t>    </a:t>
            </a:r>
            <a:r>
              <a:rPr lang="en-US" altLang="zh-CN" sz="2000" dirty="0" err="1"/>
              <a:t>goto</a:t>
            </a:r>
            <a:r>
              <a:rPr lang="en-US" altLang="zh-CN" sz="2000" dirty="0"/>
              <a:t> L</a:t>
            </a:r>
            <a:r>
              <a:rPr lang="en-US" altLang="zh-CN" sz="2000" baseline="-25000" dirty="0"/>
              <a:t>1</a:t>
            </a:r>
          </a:p>
          <a:p>
            <a:pPr>
              <a:buNone/>
            </a:pPr>
            <a:r>
              <a:rPr lang="en-US" altLang="zh-CN" sz="2000" dirty="0"/>
              <a:t>L</a:t>
            </a:r>
            <a:r>
              <a:rPr lang="en-US" altLang="zh-CN" sz="2000" baseline="-25000" dirty="0"/>
              <a:t>1</a:t>
            </a:r>
            <a:r>
              <a:rPr lang="zh-CN" altLang="en-US" sz="2000" dirty="0"/>
              <a:t>：</a:t>
            </a:r>
            <a:r>
              <a:rPr lang="en-US" altLang="zh-CN" sz="2000" dirty="0"/>
              <a:t>if c</a:t>
            </a:r>
            <a:r>
              <a:rPr lang="zh-CN" altLang="en-US" sz="2000" dirty="0">
                <a:latin typeface="宋体" pitchFamily="2" charset="-122"/>
                <a:sym typeface="Symbol" pitchFamily="18" charset="2"/>
              </a:rPr>
              <a:t>＜</a:t>
            </a:r>
            <a:r>
              <a:rPr lang="en-US" altLang="zh-CN" sz="2000" dirty="0"/>
              <a:t>d </a:t>
            </a:r>
            <a:r>
              <a:rPr lang="en-US" altLang="zh-CN" sz="2000" dirty="0" err="1"/>
              <a:t>goto</a:t>
            </a:r>
            <a:r>
              <a:rPr lang="en-US" altLang="zh-CN" sz="2000" dirty="0"/>
              <a:t> L</a:t>
            </a:r>
            <a:r>
              <a:rPr lang="en-US" altLang="zh-CN" sz="2000" baseline="-25000" dirty="0"/>
              <a:t>2</a:t>
            </a:r>
          </a:p>
          <a:p>
            <a:pPr>
              <a:buNone/>
            </a:pPr>
            <a:r>
              <a:rPr lang="en-US" altLang="zh-CN" sz="2000" dirty="0"/>
              <a:t>    </a:t>
            </a:r>
            <a:r>
              <a:rPr lang="en-US" altLang="zh-CN" sz="2000" dirty="0" err="1"/>
              <a:t>goto</a:t>
            </a:r>
            <a:r>
              <a:rPr lang="en-US" altLang="zh-CN" sz="2000" dirty="0"/>
              <a:t> </a:t>
            </a:r>
            <a:r>
              <a:rPr lang="en-US" altLang="zh-CN" sz="2000" dirty="0" err="1"/>
              <a:t>L.false</a:t>
            </a:r>
            <a:endParaRPr lang="en-US" altLang="zh-CN" sz="2000" dirty="0"/>
          </a:p>
          <a:p>
            <a:pPr>
              <a:buNone/>
            </a:pPr>
            <a:r>
              <a:rPr lang="en-US" altLang="zh-CN" sz="2000" dirty="0"/>
              <a:t>L</a:t>
            </a:r>
            <a:r>
              <a:rPr lang="en-US" altLang="zh-CN" sz="2000" baseline="-25000" dirty="0"/>
              <a:t>2</a:t>
            </a:r>
            <a:r>
              <a:rPr lang="zh-CN" altLang="en-US" sz="2000" dirty="0"/>
              <a:t>：</a:t>
            </a:r>
            <a:r>
              <a:rPr lang="en-US" altLang="zh-CN" sz="2000" dirty="0"/>
              <a:t>if e</a:t>
            </a:r>
            <a:r>
              <a:rPr lang="zh-CN" altLang="en-US" sz="2000" dirty="0">
                <a:latin typeface="宋体" pitchFamily="2" charset="-122"/>
                <a:sym typeface="Symbol" pitchFamily="18" charset="2"/>
              </a:rPr>
              <a:t>＜</a:t>
            </a:r>
            <a:r>
              <a:rPr lang="en-US" altLang="zh-CN" sz="2000" dirty="0"/>
              <a:t>f </a:t>
            </a:r>
            <a:r>
              <a:rPr lang="en-US" altLang="zh-CN" sz="2000" dirty="0" err="1"/>
              <a:t>goto</a:t>
            </a:r>
            <a:r>
              <a:rPr lang="en-US" altLang="zh-CN" sz="2000" dirty="0"/>
              <a:t> </a:t>
            </a:r>
            <a:r>
              <a:rPr lang="en-US" altLang="zh-CN" sz="2000" dirty="0" err="1"/>
              <a:t>L.true</a:t>
            </a:r>
            <a:endParaRPr lang="en-US" altLang="zh-CN" sz="2000" dirty="0"/>
          </a:p>
          <a:p>
            <a:pPr>
              <a:buNone/>
            </a:pPr>
            <a:r>
              <a:rPr lang="en-US" altLang="zh-CN" sz="2000" dirty="0"/>
              <a:t>    </a:t>
            </a:r>
            <a:r>
              <a:rPr lang="en-US" altLang="zh-CN" sz="2000" dirty="0" err="1"/>
              <a:t>goto</a:t>
            </a:r>
            <a:r>
              <a:rPr lang="en-US" altLang="zh-CN" sz="2000" dirty="0"/>
              <a:t> </a:t>
            </a:r>
            <a:r>
              <a:rPr lang="en-US" altLang="zh-CN" sz="2000" dirty="0" err="1"/>
              <a:t>L.false</a:t>
            </a:r>
            <a:endParaRPr lang="zh-CN" altLang="en-US" sz="2000" dirty="0"/>
          </a:p>
        </p:txBody>
      </p:sp>
      <p:sp>
        <p:nvSpPr>
          <p:cNvPr id="4" name="灯片编号占位符 3"/>
          <p:cNvSpPr>
            <a:spLocks noGrp="1"/>
          </p:cNvSpPr>
          <p:nvPr>
            <p:ph type="sldNum" sz="quarter" idx="12"/>
          </p:nvPr>
        </p:nvSpPr>
        <p:spPr>
          <a:xfrm>
            <a:off x="8378080" y="6356350"/>
            <a:ext cx="469395" cy="365125"/>
          </a:xfrm>
        </p:spPr>
        <p:txBody>
          <a:bodyPr/>
          <a:lstStyle/>
          <a:p>
            <a:fld id="{2A6D858B-1E97-4F06-B8D0-6BAC990F4689}" type="slidenum">
              <a:rPr lang="zh-CN" altLang="en-US" smtClean="0"/>
              <a:pPr/>
              <a:t>53</a:t>
            </a:fld>
            <a:endParaRPr lang="zh-CN" altLang="en-US"/>
          </a:p>
        </p:txBody>
      </p:sp>
      <p:sp>
        <p:nvSpPr>
          <p:cNvPr id="6" name="内容占位符 2"/>
          <p:cNvSpPr txBox="1">
            <a:spLocks/>
          </p:cNvSpPr>
          <p:nvPr/>
        </p:nvSpPr>
        <p:spPr>
          <a:xfrm>
            <a:off x="755576" y="1043735"/>
            <a:ext cx="4464496" cy="576064"/>
          </a:xfrm>
          <a:prstGeom prst="rect">
            <a:avLst/>
          </a:prstGeom>
        </p:spPr>
        <p:txBody>
          <a:bodyPr vert="horz" lIns="91440" tIns="45720" rIns="91440" bIns="45720" rtlCol="0">
            <a:noAutofit/>
          </a:bodyPr>
          <a:lstStyle/>
          <a:p>
            <a:pPr marL="342900" lvl="0" indent="-342900">
              <a:spcBef>
                <a:spcPts val="600"/>
              </a:spcBef>
              <a:spcAft>
                <a:spcPts val="600"/>
              </a:spcAft>
              <a:buClr>
                <a:srgbClr val="0033CC"/>
              </a:buClr>
              <a:buSzPct val="50000"/>
              <a:buFont typeface="Wingdings" pitchFamily="2" charset="2"/>
              <a:buChar char="n"/>
              <a:defRPr/>
            </a:pPr>
            <a:r>
              <a:rPr kumimoji="0" lang="en-US" altLang="zh-CN" sz="2800" b="0" i="0" u="none" strike="noStrike" kern="1200" cap="none" spc="0" normalizeH="0" baseline="0" noProof="0" dirty="0">
                <a:ln>
                  <a:noFill/>
                </a:ln>
                <a:solidFill>
                  <a:srgbClr val="FF0000"/>
                </a:solidFill>
                <a:effectLst/>
                <a:uLnTx/>
                <a:uFillTx/>
                <a:latin typeface="楷体" pitchFamily="49" charset="-122"/>
                <a:ea typeface="楷体" pitchFamily="49" charset="-122"/>
                <a:cs typeface="+mn-cs"/>
              </a:rPr>
              <a:t>a</a:t>
            </a:r>
            <a:r>
              <a:rPr lang="zh-CN" altLang="en-US" sz="2800" dirty="0">
                <a:solidFill>
                  <a:srgbClr val="FF0000"/>
                </a:solidFill>
                <a:latin typeface="宋体" pitchFamily="2" charset="-122"/>
                <a:sym typeface="Symbol" pitchFamily="18" charset="2"/>
              </a:rPr>
              <a:t>＜</a:t>
            </a:r>
            <a:r>
              <a:rPr kumimoji="0" lang="en-US" altLang="zh-CN" sz="2800" b="0" i="0" u="none" strike="noStrike" kern="1200" cap="none" spc="0" normalizeH="0" baseline="0" noProof="0" dirty="0">
                <a:ln>
                  <a:noFill/>
                </a:ln>
                <a:solidFill>
                  <a:srgbClr val="FF0000"/>
                </a:solidFill>
                <a:effectLst/>
                <a:uLnTx/>
                <a:uFillTx/>
                <a:latin typeface="楷体" pitchFamily="49" charset="-122"/>
                <a:ea typeface="楷体" pitchFamily="49" charset="-122"/>
                <a:cs typeface="+mn-cs"/>
              </a:rPr>
              <a:t>b or c</a:t>
            </a:r>
            <a:r>
              <a:rPr lang="zh-CN" altLang="en-US" sz="2800" dirty="0">
                <a:solidFill>
                  <a:srgbClr val="FF0000"/>
                </a:solidFill>
                <a:latin typeface="宋体" pitchFamily="2" charset="-122"/>
                <a:sym typeface="Symbol" pitchFamily="18" charset="2"/>
              </a:rPr>
              <a:t>＜</a:t>
            </a:r>
            <a:r>
              <a:rPr kumimoji="0" lang="en-US" altLang="zh-CN" sz="2800" b="0" i="0" u="none" strike="noStrike" kern="1200" cap="none" spc="0" normalizeH="0" baseline="0" noProof="0" dirty="0">
                <a:ln>
                  <a:noFill/>
                </a:ln>
                <a:solidFill>
                  <a:srgbClr val="FF0000"/>
                </a:solidFill>
                <a:effectLst/>
                <a:uLnTx/>
                <a:uFillTx/>
                <a:latin typeface="楷体" pitchFamily="49" charset="-122"/>
                <a:ea typeface="楷体" pitchFamily="49" charset="-122"/>
                <a:cs typeface="+mn-cs"/>
              </a:rPr>
              <a:t>d and e</a:t>
            </a:r>
            <a:r>
              <a:rPr lang="zh-CN" altLang="en-US" sz="2800" dirty="0">
                <a:solidFill>
                  <a:srgbClr val="FF0000"/>
                </a:solidFill>
                <a:latin typeface="宋体" pitchFamily="2" charset="-122"/>
                <a:sym typeface="Symbol" pitchFamily="18" charset="2"/>
              </a:rPr>
              <a:t>＜</a:t>
            </a:r>
            <a:r>
              <a:rPr kumimoji="0" lang="en-US" altLang="zh-CN" sz="2800" b="0" i="0" u="none" strike="noStrike" kern="1200" cap="none" spc="0" normalizeH="0" baseline="0" noProof="0" dirty="0">
                <a:ln>
                  <a:noFill/>
                </a:ln>
                <a:solidFill>
                  <a:srgbClr val="FF0000"/>
                </a:solidFill>
                <a:effectLst/>
                <a:uLnTx/>
                <a:uFillTx/>
                <a:latin typeface="楷体" pitchFamily="49" charset="-122"/>
                <a:ea typeface="楷体" pitchFamily="49" charset="-122"/>
                <a:cs typeface="+mn-cs"/>
              </a:rPr>
              <a:t>f </a:t>
            </a:r>
            <a:endParaRPr kumimoji="0" lang="zh-CN" altLang="en-US" sz="28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endParaRPr>
          </a:p>
        </p:txBody>
      </p:sp>
      <p:graphicFrame>
        <p:nvGraphicFramePr>
          <p:cNvPr id="7" name="表格 6"/>
          <p:cNvGraphicFramePr>
            <a:graphicFrameLocks noGrp="1"/>
          </p:cNvGraphicFramePr>
          <p:nvPr/>
        </p:nvGraphicFramePr>
        <p:xfrm>
          <a:off x="5652120" y="2024844"/>
          <a:ext cx="1845423" cy="1903186"/>
        </p:xfrm>
        <a:graphic>
          <a:graphicData uri="http://schemas.openxmlformats.org/drawingml/2006/table">
            <a:tbl>
              <a:tblPr/>
              <a:tblGrid>
                <a:gridCol w="1845423">
                  <a:extLst>
                    <a:ext uri="{9D8B030D-6E8A-4147-A177-3AD203B41FA5}">
                      <a16:colId xmlns:a16="http://schemas.microsoft.com/office/drawing/2014/main" val="20000"/>
                    </a:ext>
                  </a:extLst>
                </a:gridCol>
              </a:tblGrid>
              <a:tr h="634395">
                <a:tc>
                  <a:txBody>
                    <a:bodyPr/>
                    <a:lstStyle/>
                    <a:p>
                      <a:pPr algn="ctr"/>
                      <a:r>
                        <a:rPr lang="en-US" altLang="zh-CN" sz="2400" dirty="0">
                          <a:latin typeface="楷体" pitchFamily="49" charset="-122"/>
                          <a:ea typeface="楷体" pitchFamily="49" charset="-122"/>
                        </a:rPr>
                        <a:t>a</a:t>
                      </a:r>
                      <a:r>
                        <a:rPr lang="zh-CN" altLang="en-US" sz="2400" dirty="0">
                          <a:solidFill>
                            <a:schemeClr val="tx1"/>
                          </a:solidFill>
                          <a:latin typeface="宋体" pitchFamily="2" charset="-122"/>
                          <a:sym typeface="Symbol" pitchFamily="18" charset="2"/>
                        </a:rPr>
                        <a:t>＜</a:t>
                      </a:r>
                      <a:r>
                        <a:rPr lang="en-US" altLang="zh-CN" sz="2400" dirty="0">
                          <a:latin typeface="楷体" pitchFamily="49" charset="-122"/>
                          <a:ea typeface="楷体" pitchFamily="49" charset="-122"/>
                        </a:rPr>
                        <a:t>b</a:t>
                      </a:r>
                      <a:r>
                        <a:rPr lang="zh-CN" altLang="en-US" sz="2400" dirty="0">
                          <a:latin typeface="楷体" pitchFamily="49" charset="-122"/>
                          <a:ea typeface="楷体" pitchFamily="49" charset="-122"/>
                        </a:rPr>
                        <a:t>的代码</a:t>
                      </a:r>
                    </a:p>
                  </a:txBody>
                  <a:tcPr marL="90000" marR="90000" marT="46800" marB="4680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34396">
                <a:tc>
                  <a:txBody>
                    <a:bodyPr/>
                    <a:lstStyle/>
                    <a:p>
                      <a:pPr algn="ctr"/>
                      <a:r>
                        <a:rPr lang="en-US" altLang="zh-CN" sz="2400" dirty="0">
                          <a:latin typeface="楷体" pitchFamily="49" charset="-122"/>
                          <a:ea typeface="楷体" pitchFamily="49" charset="-122"/>
                        </a:rPr>
                        <a:t>c</a:t>
                      </a:r>
                      <a:r>
                        <a:rPr lang="zh-CN" altLang="en-US" sz="2400" dirty="0">
                          <a:solidFill>
                            <a:schemeClr val="tx1"/>
                          </a:solidFill>
                          <a:latin typeface="宋体" pitchFamily="2" charset="-122"/>
                          <a:sym typeface="Symbol" pitchFamily="18" charset="2"/>
                        </a:rPr>
                        <a:t>＜</a:t>
                      </a:r>
                      <a:r>
                        <a:rPr lang="en-US" altLang="zh-CN" sz="2400" dirty="0">
                          <a:latin typeface="楷体" pitchFamily="49" charset="-122"/>
                          <a:ea typeface="楷体" pitchFamily="49" charset="-122"/>
                        </a:rPr>
                        <a:t>d</a:t>
                      </a:r>
                      <a:r>
                        <a:rPr lang="zh-CN" altLang="en-US" sz="2400" dirty="0">
                          <a:latin typeface="楷体" pitchFamily="49" charset="-122"/>
                          <a:ea typeface="楷体" pitchFamily="49" charset="-122"/>
                        </a:rPr>
                        <a:t>的代码</a:t>
                      </a:r>
                    </a:p>
                  </a:txBody>
                  <a:tcPr marL="90000" marR="90000" marT="46800" marB="468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1"/>
                  </a:ext>
                </a:extLst>
              </a:tr>
              <a:tr h="634395">
                <a:tc>
                  <a:txBody>
                    <a:bodyPr/>
                    <a:lstStyle/>
                    <a:p>
                      <a:pPr algn="ctr"/>
                      <a:r>
                        <a:rPr lang="en-US" altLang="zh-CN" sz="2400" dirty="0">
                          <a:latin typeface="楷体" pitchFamily="49" charset="-122"/>
                          <a:ea typeface="楷体" pitchFamily="49" charset="-122"/>
                        </a:rPr>
                        <a:t>e</a:t>
                      </a:r>
                      <a:r>
                        <a:rPr lang="zh-CN" altLang="en-US" sz="2400" dirty="0">
                          <a:solidFill>
                            <a:schemeClr val="tx1"/>
                          </a:solidFill>
                          <a:latin typeface="宋体" pitchFamily="2" charset="-122"/>
                          <a:sym typeface="Symbol" pitchFamily="18" charset="2"/>
                        </a:rPr>
                        <a:t>＜</a:t>
                      </a:r>
                      <a:r>
                        <a:rPr lang="en-US" altLang="zh-CN" sz="2400" dirty="0">
                          <a:latin typeface="楷体" pitchFamily="49" charset="-122"/>
                          <a:ea typeface="楷体" pitchFamily="49" charset="-122"/>
                        </a:rPr>
                        <a:t>f</a:t>
                      </a:r>
                      <a:r>
                        <a:rPr lang="zh-CN" altLang="en-US" sz="2400" dirty="0">
                          <a:latin typeface="楷体" pitchFamily="49" charset="-122"/>
                          <a:ea typeface="楷体" pitchFamily="49" charset="-122"/>
                        </a:rPr>
                        <a:t>的代码</a:t>
                      </a:r>
                    </a:p>
                  </a:txBody>
                  <a:tcPr marL="90000" marR="90000" marT="46800" marB="468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solidFill>
                      <a:schemeClr val="accent6">
                        <a:lumMod val="40000"/>
                        <a:lumOff val="60000"/>
                      </a:schemeClr>
                    </a:solidFill>
                  </a:tcPr>
                </a:tc>
                <a:extLst>
                  <a:ext uri="{0D108BD9-81ED-4DB2-BD59-A6C34878D82A}">
                    <a16:rowId xmlns:a16="http://schemas.microsoft.com/office/drawing/2014/main" val="10002"/>
                  </a:ext>
                </a:extLst>
              </a:tr>
            </a:tbl>
          </a:graphicData>
        </a:graphic>
      </p:graphicFrame>
      <p:sp>
        <p:nvSpPr>
          <p:cNvPr id="8" name="矩形 7"/>
          <p:cNvSpPr/>
          <p:nvPr/>
        </p:nvSpPr>
        <p:spPr>
          <a:xfrm>
            <a:off x="4499992" y="4473116"/>
            <a:ext cx="1224136"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solidFill>
                  <a:schemeClr val="tx1"/>
                </a:solidFill>
                <a:latin typeface="楷体" pitchFamily="49" charset="-122"/>
                <a:ea typeface="楷体" pitchFamily="49" charset="-122"/>
              </a:rPr>
              <a:t>L.true</a:t>
            </a:r>
            <a:endParaRPr lang="zh-CN" altLang="en-US" sz="2400" dirty="0">
              <a:solidFill>
                <a:schemeClr val="tx1"/>
              </a:solidFill>
              <a:latin typeface="楷体" pitchFamily="49" charset="-122"/>
              <a:ea typeface="楷体" pitchFamily="49" charset="-122"/>
            </a:endParaRPr>
          </a:p>
        </p:txBody>
      </p:sp>
      <p:sp>
        <p:nvSpPr>
          <p:cNvPr id="9" name="矩形 8"/>
          <p:cNvSpPr/>
          <p:nvPr/>
        </p:nvSpPr>
        <p:spPr>
          <a:xfrm>
            <a:off x="7380312" y="4473116"/>
            <a:ext cx="12961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solidFill>
                  <a:schemeClr val="tx1"/>
                </a:solidFill>
                <a:latin typeface="楷体" pitchFamily="49" charset="-122"/>
                <a:ea typeface="楷体" pitchFamily="49" charset="-122"/>
              </a:rPr>
              <a:t>L.false</a:t>
            </a:r>
            <a:endParaRPr lang="zh-CN" altLang="en-US" sz="2400" dirty="0">
              <a:solidFill>
                <a:schemeClr val="tx1"/>
              </a:solidFill>
              <a:latin typeface="楷体" pitchFamily="49" charset="-122"/>
              <a:ea typeface="楷体" pitchFamily="49" charset="-122"/>
            </a:endParaRPr>
          </a:p>
        </p:txBody>
      </p:sp>
      <p:cxnSp>
        <p:nvCxnSpPr>
          <p:cNvPr id="14" name="直接箭头连接符 13"/>
          <p:cNvCxnSpPr/>
          <p:nvPr/>
        </p:nvCxnSpPr>
        <p:spPr>
          <a:xfrm>
            <a:off x="4644008" y="2816932"/>
            <a:ext cx="1008112" cy="0"/>
          </a:xfrm>
          <a:prstGeom prst="straightConnector1">
            <a:avLst/>
          </a:prstGeom>
          <a:ln w="19050">
            <a:solidFill>
              <a:srgbClr val="CC009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644008" y="3603276"/>
            <a:ext cx="1008112" cy="0"/>
          </a:xfrm>
          <a:prstGeom prst="straightConnector1">
            <a:avLst/>
          </a:prstGeom>
          <a:ln w="19050">
            <a:solidFill>
              <a:srgbClr val="CC009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4139952" y="2456892"/>
            <a:ext cx="6480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CC0099"/>
                </a:solidFill>
                <a:latin typeface="楷体" pitchFamily="49" charset="-122"/>
                <a:ea typeface="楷体" pitchFamily="49" charset="-122"/>
              </a:rPr>
              <a:t>L</a:t>
            </a:r>
            <a:r>
              <a:rPr lang="en-US" altLang="zh-CN" sz="2400" baseline="-25000" dirty="0">
                <a:solidFill>
                  <a:srgbClr val="CC0099"/>
                </a:solidFill>
                <a:latin typeface="楷体" pitchFamily="49" charset="-122"/>
                <a:ea typeface="楷体" pitchFamily="49" charset="-122"/>
              </a:rPr>
              <a:t>1</a:t>
            </a:r>
            <a:endParaRPr lang="zh-CN" altLang="en-US" sz="2400" baseline="-25000" dirty="0">
              <a:solidFill>
                <a:srgbClr val="CC0099"/>
              </a:solidFill>
              <a:latin typeface="楷体" pitchFamily="49" charset="-122"/>
              <a:ea typeface="楷体" pitchFamily="49" charset="-122"/>
            </a:endParaRPr>
          </a:p>
        </p:txBody>
      </p:sp>
      <p:sp>
        <p:nvSpPr>
          <p:cNvPr id="17" name="矩形 16"/>
          <p:cNvSpPr/>
          <p:nvPr/>
        </p:nvSpPr>
        <p:spPr>
          <a:xfrm>
            <a:off x="4139952" y="3251076"/>
            <a:ext cx="6480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CC0099"/>
                </a:solidFill>
                <a:latin typeface="楷体" pitchFamily="49" charset="-122"/>
                <a:ea typeface="楷体" pitchFamily="49" charset="-122"/>
              </a:rPr>
              <a:t>L</a:t>
            </a:r>
            <a:r>
              <a:rPr lang="en-US" altLang="zh-CN" sz="2400" baseline="-25000" dirty="0">
                <a:solidFill>
                  <a:srgbClr val="CC0099"/>
                </a:solidFill>
                <a:latin typeface="楷体" pitchFamily="49" charset="-122"/>
                <a:ea typeface="楷体" pitchFamily="49" charset="-122"/>
              </a:rPr>
              <a:t>2</a:t>
            </a:r>
            <a:endParaRPr lang="zh-CN" altLang="en-US" sz="2400" baseline="-25000" dirty="0">
              <a:solidFill>
                <a:srgbClr val="CC0099"/>
              </a:solidFill>
              <a:latin typeface="楷体" pitchFamily="49" charset="-122"/>
              <a:ea typeface="楷体" pitchFamily="49" charset="-122"/>
            </a:endParaRPr>
          </a:p>
        </p:txBody>
      </p:sp>
      <p:grpSp>
        <p:nvGrpSpPr>
          <p:cNvPr id="34" name="组合 33"/>
          <p:cNvGrpSpPr/>
          <p:nvPr/>
        </p:nvGrpSpPr>
        <p:grpSpPr>
          <a:xfrm>
            <a:off x="4933950" y="1943835"/>
            <a:ext cx="711200" cy="2589755"/>
            <a:chOff x="4933950" y="2483895"/>
            <a:chExt cx="711200" cy="2589755"/>
          </a:xfrm>
        </p:grpSpPr>
        <p:sp>
          <p:nvSpPr>
            <p:cNvPr id="21" name="矩形 20"/>
            <p:cNvSpPr/>
            <p:nvPr/>
          </p:nvSpPr>
          <p:spPr>
            <a:xfrm>
              <a:off x="5064115" y="2483895"/>
              <a:ext cx="576064"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楷体" pitchFamily="49" charset="-122"/>
                  <a:ea typeface="楷体" pitchFamily="49" charset="-122"/>
                </a:rPr>
                <a:t>t</a:t>
              </a:r>
              <a:endParaRPr lang="zh-CN" altLang="en-US" sz="2400" dirty="0">
                <a:solidFill>
                  <a:schemeClr val="tx1"/>
                </a:solidFill>
                <a:latin typeface="楷体" pitchFamily="49" charset="-122"/>
                <a:ea typeface="楷体" pitchFamily="49" charset="-122"/>
              </a:endParaRPr>
            </a:p>
          </p:txBody>
        </p:sp>
        <p:sp>
          <p:nvSpPr>
            <p:cNvPr id="33" name="任意多边形 32"/>
            <p:cNvSpPr/>
            <p:nvPr/>
          </p:nvSpPr>
          <p:spPr>
            <a:xfrm>
              <a:off x="4933950" y="2914650"/>
              <a:ext cx="711200" cy="2159000"/>
            </a:xfrm>
            <a:custGeom>
              <a:avLst/>
              <a:gdLst>
                <a:gd name="connsiteX0" fmla="*/ 711200 w 711200"/>
                <a:gd name="connsiteY0" fmla="*/ 0 h 2159000"/>
                <a:gd name="connsiteX1" fmla="*/ 0 w 711200"/>
                <a:gd name="connsiteY1" fmla="*/ 0 h 2159000"/>
                <a:gd name="connsiteX2" fmla="*/ 0 w 711200"/>
                <a:gd name="connsiteY2" fmla="*/ 2159000 h 2159000"/>
              </a:gdLst>
              <a:ahLst/>
              <a:cxnLst>
                <a:cxn ang="0">
                  <a:pos x="connsiteX0" y="connsiteY0"/>
                </a:cxn>
                <a:cxn ang="0">
                  <a:pos x="connsiteX1" y="connsiteY1"/>
                </a:cxn>
                <a:cxn ang="0">
                  <a:pos x="connsiteX2" y="connsiteY2"/>
                </a:cxn>
              </a:cxnLst>
              <a:rect l="l" t="t" r="r" b="b"/>
              <a:pathLst>
                <a:path w="711200" h="2159000">
                  <a:moveTo>
                    <a:pt x="711200" y="0"/>
                  </a:moveTo>
                  <a:lnTo>
                    <a:pt x="0" y="0"/>
                  </a:lnTo>
                  <a:lnTo>
                    <a:pt x="0" y="2159000"/>
                  </a:ln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36" name="组合 35"/>
          <p:cNvGrpSpPr/>
          <p:nvPr/>
        </p:nvGrpSpPr>
        <p:grpSpPr>
          <a:xfrm>
            <a:off x="5064115" y="3708090"/>
            <a:ext cx="581035" cy="831850"/>
            <a:chOff x="5064115" y="4248150"/>
            <a:chExt cx="581035" cy="831850"/>
          </a:xfrm>
        </p:grpSpPr>
        <p:sp>
          <p:nvSpPr>
            <p:cNvPr id="23" name="矩形 22"/>
            <p:cNvSpPr/>
            <p:nvPr/>
          </p:nvSpPr>
          <p:spPr>
            <a:xfrm>
              <a:off x="5064115" y="4293096"/>
              <a:ext cx="576064"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楷体" pitchFamily="49" charset="-122"/>
                  <a:ea typeface="楷体" pitchFamily="49" charset="-122"/>
                </a:rPr>
                <a:t>t</a:t>
              </a:r>
              <a:endParaRPr lang="zh-CN" altLang="en-US" sz="2400" dirty="0">
                <a:solidFill>
                  <a:schemeClr val="tx1"/>
                </a:solidFill>
                <a:latin typeface="楷体" pitchFamily="49" charset="-122"/>
                <a:ea typeface="楷体" pitchFamily="49" charset="-122"/>
              </a:endParaRPr>
            </a:p>
          </p:txBody>
        </p:sp>
        <p:sp>
          <p:nvSpPr>
            <p:cNvPr id="35" name="任意多边形 34"/>
            <p:cNvSpPr/>
            <p:nvPr/>
          </p:nvSpPr>
          <p:spPr>
            <a:xfrm>
              <a:off x="5207000" y="4248150"/>
              <a:ext cx="438150" cy="831850"/>
            </a:xfrm>
            <a:custGeom>
              <a:avLst/>
              <a:gdLst>
                <a:gd name="connsiteX0" fmla="*/ 438150 w 438150"/>
                <a:gd name="connsiteY0" fmla="*/ 0 h 812800"/>
                <a:gd name="connsiteX1" fmla="*/ 0 w 438150"/>
                <a:gd name="connsiteY1" fmla="*/ 0 h 812800"/>
                <a:gd name="connsiteX2" fmla="*/ 0 w 438150"/>
                <a:gd name="connsiteY2" fmla="*/ 812800 h 812800"/>
              </a:gdLst>
              <a:ahLst/>
              <a:cxnLst>
                <a:cxn ang="0">
                  <a:pos x="connsiteX0" y="connsiteY0"/>
                </a:cxn>
                <a:cxn ang="0">
                  <a:pos x="connsiteX1" y="connsiteY1"/>
                </a:cxn>
                <a:cxn ang="0">
                  <a:pos x="connsiteX2" y="connsiteY2"/>
                </a:cxn>
              </a:cxnLst>
              <a:rect l="l" t="t" r="r" b="b"/>
              <a:pathLst>
                <a:path w="438150" h="812800">
                  <a:moveTo>
                    <a:pt x="438150" y="0"/>
                  </a:moveTo>
                  <a:lnTo>
                    <a:pt x="0" y="0"/>
                  </a:lnTo>
                  <a:lnTo>
                    <a:pt x="0" y="812800"/>
                  </a:ln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38" name="组合 37"/>
          <p:cNvGrpSpPr/>
          <p:nvPr/>
        </p:nvGrpSpPr>
        <p:grpSpPr>
          <a:xfrm>
            <a:off x="7493000" y="3079440"/>
            <a:ext cx="856214" cy="1428750"/>
            <a:chOff x="7493000" y="3619500"/>
            <a:chExt cx="856214" cy="1428750"/>
          </a:xfrm>
        </p:grpSpPr>
        <p:sp>
          <p:nvSpPr>
            <p:cNvPr id="26" name="矩形 25"/>
            <p:cNvSpPr/>
            <p:nvPr/>
          </p:nvSpPr>
          <p:spPr>
            <a:xfrm>
              <a:off x="7773150" y="3666232"/>
              <a:ext cx="576064"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楷体" pitchFamily="49" charset="-122"/>
                  <a:ea typeface="楷体" pitchFamily="49" charset="-122"/>
                </a:rPr>
                <a:t>f</a:t>
              </a:r>
              <a:endParaRPr lang="zh-CN" altLang="en-US" sz="2400" dirty="0">
                <a:solidFill>
                  <a:schemeClr val="tx1"/>
                </a:solidFill>
                <a:latin typeface="楷体" pitchFamily="49" charset="-122"/>
                <a:ea typeface="楷体" pitchFamily="49" charset="-122"/>
              </a:endParaRPr>
            </a:p>
          </p:txBody>
        </p:sp>
        <p:sp>
          <p:nvSpPr>
            <p:cNvPr id="37" name="任意多边形 36"/>
            <p:cNvSpPr/>
            <p:nvPr/>
          </p:nvSpPr>
          <p:spPr>
            <a:xfrm>
              <a:off x="7493000" y="3619500"/>
              <a:ext cx="730250" cy="1428750"/>
            </a:xfrm>
            <a:custGeom>
              <a:avLst/>
              <a:gdLst>
                <a:gd name="connsiteX0" fmla="*/ 0 w 730250"/>
                <a:gd name="connsiteY0" fmla="*/ 0 h 1428750"/>
                <a:gd name="connsiteX1" fmla="*/ 730250 w 730250"/>
                <a:gd name="connsiteY1" fmla="*/ 0 h 1428750"/>
                <a:gd name="connsiteX2" fmla="*/ 730250 w 730250"/>
                <a:gd name="connsiteY2" fmla="*/ 1428750 h 1428750"/>
              </a:gdLst>
              <a:ahLst/>
              <a:cxnLst>
                <a:cxn ang="0">
                  <a:pos x="connsiteX0" y="connsiteY0"/>
                </a:cxn>
                <a:cxn ang="0">
                  <a:pos x="connsiteX1" y="connsiteY1"/>
                </a:cxn>
                <a:cxn ang="0">
                  <a:pos x="connsiteX2" y="connsiteY2"/>
                </a:cxn>
              </a:cxnLst>
              <a:rect l="l" t="t" r="r" b="b"/>
              <a:pathLst>
                <a:path w="730250" h="1428750">
                  <a:moveTo>
                    <a:pt x="0" y="0"/>
                  </a:moveTo>
                  <a:lnTo>
                    <a:pt x="730250" y="0"/>
                  </a:lnTo>
                  <a:lnTo>
                    <a:pt x="730250" y="1428750"/>
                  </a:ln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40" name="组合 39"/>
          <p:cNvGrpSpPr/>
          <p:nvPr/>
        </p:nvGrpSpPr>
        <p:grpSpPr>
          <a:xfrm>
            <a:off x="7499350" y="3574740"/>
            <a:ext cx="403020" cy="927100"/>
            <a:chOff x="7499350" y="4114800"/>
            <a:chExt cx="403020" cy="927100"/>
          </a:xfrm>
        </p:grpSpPr>
        <p:sp>
          <p:nvSpPr>
            <p:cNvPr id="25" name="矩形 24"/>
            <p:cNvSpPr/>
            <p:nvPr/>
          </p:nvSpPr>
          <p:spPr>
            <a:xfrm>
              <a:off x="7532349" y="4289890"/>
              <a:ext cx="370021"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楷体" pitchFamily="49" charset="-122"/>
                  <a:ea typeface="楷体" pitchFamily="49" charset="-122"/>
                </a:rPr>
                <a:t>f</a:t>
              </a:r>
              <a:endParaRPr lang="zh-CN" altLang="en-US" sz="2400" dirty="0">
                <a:solidFill>
                  <a:schemeClr val="tx1"/>
                </a:solidFill>
                <a:latin typeface="楷体" pitchFamily="49" charset="-122"/>
                <a:ea typeface="楷体" pitchFamily="49" charset="-122"/>
              </a:endParaRPr>
            </a:p>
          </p:txBody>
        </p:sp>
        <p:sp>
          <p:nvSpPr>
            <p:cNvPr id="39" name="任意多边形 38"/>
            <p:cNvSpPr/>
            <p:nvPr/>
          </p:nvSpPr>
          <p:spPr>
            <a:xfrm>
              <a:off x="7499350" y="4114800"/>
              <a:ext cx="387350" cy="927100"/>
            </a:xfrm>
            <a:custGeom>
              <a:avLst/>
              <a:gdLst>
                <a:gd name="connsiteX0" fmla="*/ 0 w 387350"/>
                <a:gd name="connsiteY0" fmla="*/ 0 h 927100"/>
                <a:gd name="connsiteX1" fmla="*/ 387350 w 387350"/>
                <a:gd name="connsiteY1" fmla="*/ 0 h 927100"/>
                <a:gd name="connsiteX2" fmla="*/ 387350 w 387350"/>
                <a:gd name="connsiteY2" fmla="*/ 927100 h 927100"/>
              </a:gdLst>
              <a:ahLst/>
              <a:cxnLst>
                <a:cxn ang="0">
                  <a:pos x="connsiteX0" y="connsiteY0"/>
                </a:cxn>
                <a:cxn ang="0">
                  <a:pos x="connsiteX1" y="connsiteY1"/>
                </a:cxn>
                <a:cxn ang="0">
                  <a:pos x="connsiteX2" y="connsiteY2"/>
                </a:cxn>
              </a:cxnLst>
              <a:rect l="l" t="t" r="r" b="b"/>
              <a:pathLst>
                <a:path w="387350" h="927100">
                  <a:moveTo>
                    <a:pt x="0" y="0"/>
                  </a:moveTo>
                  <a:lnTo>
                    <a:pt x="387350" y="0"/>
                  </a:lnTo>
                  <a:lnTo>
                    <a:pt x="387350" y="927100"/>
                  </a:ln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42" name="组合 41"/>
          <p:cNvGrpSpPr/>
          <p:nvPr/>
        </p:nvGrpSpPr>
        <p:grpSpPr>
          <a:xfrm>
            <a:off x="7499350" y="2387535"/>
            <a:ext cx="538658" cy="463305"/>
            <a:chOff x="7499350" y="2927595"/>
            <a:chExt cx="538658" cy="463305"/>
          </a:xfrm>
        </p:grpSpPr>
        <p:sp>
          <p:nvSpPr>
            <p:cNvPr id="24" name="矩形 23"/>
            <p:cNvSpPr/>
            <p:nvPr/>
          </p:nvSpPr>
          <p:spPr>
            <a:xfrm>
              <a:off x="7696950" y="2927595"/>
              <a:ext cx="34105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楷体" pitchFamily="49" charset="-122"/>
                  <a:ea typeface="楷体" pitchFamily="49" charset="-122"/>
                </a:rPr>
                <a:t>f</a:t>
              </a:r>
              <a:endParaRPr lang="zh-CN" altLang="en-US" sz="2400" dirty="0">
                <a:solidFill>
                  <a:schemeClr val="tx1"/>
                </a:solidFill>
                <a:latin typeface="楷体" pitchFamily="49" charset="-122"/>
                <a:ea typeface="楷体" pitchFamily="49" charset="-122"/>
              </a:endParaRPr>
            </a:p>
          </p:txBody>
        </p:sp>
        <p:sp>
          <p:nvSpPr>
            <p:cNvPr id="41" name="任意多边形 40"/>
            <p:cNvSpPr/>
            <p:nvPr/>
          </p:nvSpPr>
          <p:spPr>
            <a:xfrm>
              <a:off x="7499350" y="2933700"/>
              <a:ext cx="222250" cy="457200"/>
            </a:xfrm>
            <a:custGeom>
              <a:avLst/>
              <a:gdLst>
                <a:gd name="connsiteX0" fmla="*/ 0 w 171450"/>
                <a:gd name="connsiteY0" fmla="*/ 0 h 457200"/>
                <a:gd name="connsiteX1" fmla="*/ 171450 w 171450"/>
                <a:gd name="connsiteY1" fmla="*/ 0 h 457200"/>
                <a:gd name="connsiteX2" fmla="*/ 171450 w 171450"/>
                <a:gd name="connsiteY2" fmla="*/ 457200 h 457200"/>
                <a:gd name="connsiteX3" fmla="*/ 0 w 171450"/>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171450" h="457200">
                  <a:moveTo>
                    <a:pt x="0" y="0"/>
                  </a:moveTo>
                  <a:lnTo>
                    <a:pt x="171450" y="0"/>
                  </a:lnTo>
                  <a:lnTo>
                    <a:pt x="171450" y="457200"/>
                  </a:lnTo>
                  <a:lnTo>
                    <a:pt x="0" y="457200"/>
                  </a:ln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44" name="组合 43"/>
          <p:cNvGrpSpPr/>
          <p:nvPr/>
        </p:nvGrpSpPr>
        <p:grpSpPr>
          <a:xfrm>
            <a:off x="5086105" y="3023955"/>
            <a:ext cx="559045" cy="436485"/>
            <a:chOff x="5086105" y="3564015"/>
            <a:chExt cx="559045" cy="436485"/>
          </a:xfrm>
        </p:grpSpPr>
        <p:sp>
          <p:nvSpPr>
            <p:cNvPr id="22" name="矩形 21"/>
            <p:cNvSpPr/>
            <p:nvPr/>
          </p:nvSpPr>
          <p:spPr>
            <a:xfrm>
              <a:off x="5086105" y="3564015"/>
              <a:ext cx="317975"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楷体" pitchFamily="49" charset="-122"/>
                  <a:ea typeface="楷体" pitchFamily="49" charset="-122"/>
                </a:rPr>
                <a:t>t</a:t>
              </a:r>
              <a:endParaRPr lang="zh-CN" altLang="en-US" sz="2400" dirty="0">
                <a:solidFill>
                  <a:schemeClr val="tx1"/>
                </a:solidFill>
                <a:latin typeface="楷体" pitchFamily="49" charset="-122"/>
                <a:ea typeface="楷体" pitchFamily="49" charset="-122"/>
              </a:endParaRPr>
            </a:p>
          </p:txBody>
        </p:sp>
        <p:sp>
          <p:nvSpPr>
            <p:cNvPr id="43" name="任意多边形 42"/>
            <p:cNvSpPr/>
            <p:nvPr/>
          </p:nvSpPr>
          <p:spPr>
            <a:xfrm>
              <a:off x="5397500" y="3651250"/>
              <a:ext cx="247650" cy="349250"/>
            </a:xfrm>
            <a:custGeom>
              <a:avLst/>
              <a:gdLst>
                <a:gd name="connsiteX0" fmla="*/ 247650 w 247650"/>
                <a:gd name="connsiteY0" fmla="*/ 0 h 349250"/>
                <a:gd name="connsiteX1" fmla="*/ 0 w 247650"/>
                <a:gd name="connsiteY1" fmla="*/ 0 h 349250"/>
                <a:gd name="connsiteX2" fmla="*/ 0 w 247650"/>
                <a:gd name="connsiteY2" fmla="*/ 349250 h 349250"/>
                <a:gd name="connsiteX3" fmla="*/ 247650 w 247650"/>
                <a:gd name="connsiteY3" fmla="*/ 349250 h 349250"/>
              </a:gdLst>
              <a:ahLst/>
              <a:cxnLst>
                <a:cxn ang="0">
                  <a:pos x="connsiteX0" y="connsiteY0"/>
                </a:cxn>
                <a:cxn ang="0">
                  <a:pos x="connsiteX1" y="connsiteY1"/>
                </a:cxn>
                <a:cxn ang="0">
                  <a:pos x="connsiteX2" y="connsiteY2"/>
                </a:cxn>
                <a:cxn ang="0">
                  <a:pos x="connsiteX3" y="connsiteY3"/>
                </a:cxn>
              </a:cxnLst>
              <a:rect l="l" t="t" r="r" b="b"/>
              <a:pathLst>
                <a:path w="247650" h="349250">
                  <a:moveTo>
                    <a:pt x="247650" y="0"/>
                  </a:moveTo>
                  <a:lnTo>
                    <a:pt x="0" y="0"/>
                  </a:lnTo>
                  <a:lnTo>
                    <a:pt x="0" y="349250"/>
                  </a:lnTo>
                  <a:lnTo>
                    <a:pt x="247650" y="349250"/>
                  </a:ln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31" name="内容占位符 2"/>
          <p:cNvSpPr txBox="1">
            <a:spLocks/>
          </p:cNvSpPr>
          <p:nvPr/>
        </p:nvSpPr>
        <p:spPr>
          <a:xfrm>
            <a:off x="611560" y="5319210"/>
            <a:ext cx="7965886" cy="765084"/>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10000"/>
              </a:lnSpc>
              <a:spcBef>
                <a:spcPts val="600"/>
              </a:spcBef>
              <a:spcAft>
                <a:spcPts val="600"/>
              </a:spcAft>
              <a:buClr>
                <a:srgbClr val="C00000"/>
              </a:buClr>
              <a:buSzPct val="50000"/>
              <a:buFont typeface="Wingdings" pitchFamily="2" charset="2"/>
              <a:buChar char="u"/>
              <a:tabLst/>
              <a:defRPr/>
            </a:pPr>
            <a:r>
              <a:rPr kumimoji="0" lang="zh-CN" altLang="en-US" sz="22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布尔式的翻译变成了</a:t>
            </a:r>
            <a:r>
              <a:rPr kumimoji="0" lang="en-US" altLang="zh-CN" sz="22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if</a:t>
            </a:r>
            <a:r>
              <a:rPr kumimoji="0" lang="zh-CN" altLang="en-US" sz="22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语句（控制语句）的翻译，我把这个</a:t>
            </a:r>
            <a:r>
              <a:rPr kumimoji="0" lang="en-US" altLang="zh-CN" sz="22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if</a:t>
            </a:r>
            <a:r>
              <a:rPr kumimoji="0" lang="zh-CN" altLang="en-US" sz="22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语句叫做</a:t>
            </a:r>
            <a:r>
              <a:rPr kumimoji="0" lang="zh-CN" altLang="en-US" sz="2200" b="0" i="0" u="none" strike="noStrike" kern="1200" cap="none" spc="0" normalizeH="0" baseline="0" noProof="0" dirty="0">
                <a:ln>
                  <a:noFill/>
                </a:ln>
                <a:solidFill>
                  <a:srgbClr val="C00000"/>
                </a:solidFill>
                <a:effectLst/>
                <a:uLnTx/>
                <a:uFillTx/>
                <a:latin typeface="楷体" pitchFamily="49" charset="-122"/>
                <a:ea typeface="楷体" pitchFamily="49" charset="-122"/>
                <a:cs typeface="+mn-cs"/>
              </a:rPr>
              <a:t>小</a:t>
            </a:r>
            <a:r>
              <a:rPr kumimoji="0" lang="en-US" altLang="zh-CN" sz="2200" b="0" i="0" u="none" strike="noStrike" kern="1200" cap="none" spc="0" normalizeH="0" baseline="0" noProof="0" dirty="0">
                <a:ln>
                  <a:noFill/>
                </a:ln>
                <a:solidFill>
                  <a:srgbClr val="C00000"/>
                </a:solidFill>
                <a:effectLst/>
                <a:uLnTx/>
                <a:uFillTx/>
                <a:latin typeface="楷体" pitchFamily="49" charset="-122"/>
                <a:ea typeface="楷体" pitchFamily="49" charset="-122"/>
                <a:cs typeface="+mn-cs"/>
              </a:rPr>
              <a:t>if</a:t>
            </a:r>
            <a:r>
              <a:rPr kumimoji="0" lang="zh-CN" altLang="en-US" sz="2200" b="0" i="0" u="none" strike="noStrike" kern="1200" cap="none" spc="0" normalizeH="0" baseline="0" noProof="0" dirty="0">
                <a:ln>
                  <a:noFill/>
                </a:ln>
                <a:solidFill>
                  <a:srgbClr val="C00000"/>
                </a:solidFill>
                <a:effectLst/>
                <a:uLnTx/>
                <a:uFillTx/>
                <a:latin typeface="楷体" pitchFamily="49" charset="-122"/>
                <a:ea typeface="楷体" pitchFamily="49" charset="-122"/>
                <a:cs typeface="+mn-cs"/>
              </a:rPr>
              <a:t>语句</a:t>
            </a:r>
            <a:r>
              <a:rPr kumimoji="0" lang="zh-CN" altLang="en-US" sz="22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，而使用它的环境叫做</a:t>
            </a:r>
            <a:r>
              <a:rPr kumimoji="0" lang="zh-CN" altLang="en-US" sz="2200" b="0" i="0" u="none" strike="noStrike" kern="1200" cap="none" spc="0" normalizeH="0" baseline="0" noProof="0" dirty="0">
                <a:ln>
                  <a:noFill/>
                </a:ln>
                <a:solidFill>
                  <a:srgbClr val="C00000"/>
                </a:solidFill>
                <a:effectLst/>
                <a:uLnTx/>
                <a:uFillTx/>
                <a:latin typeface="楷体" pitchFamily="49" charset="-122"/>
                <a:ea typeface="楷体" pitchFamily="49" charset="-122"/>
                <a:cs typeface="+mn-cs"/>
              </a:rPr>
              <a:t>大</a:t>
            </a:r>
            <a:r>
              <a:rPr kumimoji="0" lang="en-US" altLang="zh-CN" sz="2200" b="0" i="0" u="none" strike="noStrike" kern="1200" cap="none" spc="0" normalizeH="0" baseline="0" noProof="0" dirty="0">
                <a:ln>
                  <a:noFill/>
                </a:ln>
                <a:solidFill>
                  <a:srgbClr val="C00000"/>
                </a:solidFill>
                <a:effectLst/>
                <a:uLnTx/>
                <a:uFillTx/>
                <a:latin typeface="楷体" pitchFamily="49" charset="-122"/>
                <a:ea typeface="楷体" pitchFamily="49" charset="-122"/>
                <a:cs typeface="+mn-cs"/>
              </a:rPr>
              <a:t>if</a:t>
            </a:r>
            <a:r>
              <a:rPr kumimoji="0" lang="zh-CN" altLang="en-US" sz="2200" b="0" i="0" u="none" strike="noStrike" kern="1200" cap="none" spc="0" normalizeH="0" baseline="0" noProof="0" dirty="0">
                <a:ln>
                  <a:noFill/>
                </a:ln>
                <a:solidFill>
                  <a:srgbClr val="C00000"/>
                </a:solidFill>
                <a:effectLst/>
                <a:uLnTx/>
                <a:uFillTx/>
                <a:latin typeface="楷体" pitchFamily="49" charset="-122"/>
                <a:ea typeface="楷体" pitchFamily="49" charset="-122"/>
                <a:cs typeface="+mn-cs"/>
              </a:rPr>
              <a:t>语句</a:t>
            </a:r>
            <a:r>
              <a:rPr kumimoji="0" lang="zh-CN" altLang="en-US" sz="22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a:t>
            </a:r>
          </a:p>
        </p:txBody>
      </p:sp>
      <p:grpSp>
        <p:nvGrpSpPr>
          <p:cNvPr id="11" name="组合 10">
            <a:extLst>
              <a:ext uri="{FF2B5EF4-FFF2-40B4-BE49-F238E27FC236}">
                <a16:creationId xmlns:a16="http://schemas.microsoft.com/office/drawing/2014/main" id="{172AED5A-872E-4CEA-B439-640FDF0C6A25}"/>
              </a:ext>
            </a:extLst>
          </p:cNvPr>
          <p:cNvGrpSpPr/>
          <p:nvPr/>
        </p:nvGrpSpPr>
        <p:grpSpPr>
          <a:xfrm>
            <a:off x="3785673" y="820915"/>
            <a:ext cx="5094522" cy="1214174"/>
            <a:chOff x="3785673" y="820915"/>
            <a:chExt cx="5094522" cy="1214174"/>
          </a:xfrm>
        </p:grpSpPr>
        <p:sp>
          <p:nvSpPr>
            <p:cNvPr id="32" name="内容占位符 2">
              <a:extLst>
                <a:ext uri="{FF2B5EF4-FFF2-40B4-BE49-F238E27FC236}">
                  <a16:creationId xmlns:a16="http://schemas.microsoft.com/office/drawing/2014/main" id="{8314ED66-2230-4DFA-8BF3-DE8ABE2D13AC}"/>
                </a:ext>
              </a:extLst>
            </p:cNvPr>
            <p:cNvSpPr txBox="1">
              <a:spLocks/>
            </p:cNvSpPr>
            <p:nvPr/>
          </p:nvSpPr>
          <p:spPr>
            <a:xfrm>
              <a:off x="5220073" y="820915"/>
              <a:ext cx="3660122" cy="1044436"/>
            </a:xfrm>
            <a:prstGeom prst="rect">
              <a:avLst/>
            </a:prstGeom>
            <a:solidFill>
              <a:schemeClr val="accent3">
                <a:lumMod val="20000"/>
                <a:lumOff val="80000"/>
              </a:schemeClr>
            </a:solidFill>
          </p:spPr>
          <p:txBody>
            <a:bodyPr vert="horz" lIns="91440" tIns="45720" rIns="91440" bIns="45720" rtlCol="0">
              <a:noAutofit/>
            </a:bodyPr>
            <a:lstStyle>
              <a:lvl1pPr marL="342900" indent="-342900" algn="l" defTabSz="914400" rtl="0" eaLnBrk="1" latinLnBrk="0" hangingPunct="1">
                <a:spcBef>
                  <a:spcPts val="600"/>
                </a:spcBef>
                <a:spcAft>
                  <a:spcPts val="600"/>
                </a:spcAft>
                <a:buClr>
                  <a:srgbClr val="0033CC"/>
                </a:buClr>
                <a:buSzPct val="50000"/>
                <a:buFont typeface="Wingdings" pitchFamily="2" charset="2"/>
                <a:buChar char="n"/>
                <a:defRPr sz="2800" kern="1200">
                  <a:solidFill>
                    <a:srgbClr val="0033CC"/>
                  </a:solidFill>
                  <a:latin typeface="楷体" pitchFamily="49" charset="-122"/>
                  <a:ea typeface="楷体" pitchFamily="49" charset="-122"/>
                  <a:cs typeface="+mn-cs"/>
                </a:defRPr>
              </a:lvl1pPr>
              <a:lvl2pPr marL="742950" indent="-285750" algn="l" defTabSz="914400" rtl="0" eaLnBrk="1" latinLnBrk="0" hangingPunct="1">
                <a:spcBef>
                  <a:spcPts val="600"/>
                </a:spcBef>
                <a:spcAft>
                  <a:spcPts val="600"/>
                </a:spcAft>
                <a:buClr>
                  <a:srgbClr val="0033CC"/>
                </a:buClr>
                <a:buSzPct val="70000"/>
                <a:buFont typeface="Wingdings" pitchFamily="2" charset="2"/>
                <a:buChar char="Ø"/>
                <a:defRPr sz="2400" kern="1200">
                  <a:solidFill>
                    <a:srgbClr val="0033CC"/>
                  </a:solidFill>
                  <a:latin typeface="楷体" pitchFamily="49" charset="-122"/>
                  <a:ea typeface="楷体" pitchFamily="49" charset="-122"/>
                  <a:cs typeface="+mn-cs"/>
                </a:defRPr>
              </a:lvl2pPr>
              <a:lvl3pPr marL="1143000" indent="-228600" algn="l" defTabSz="914400" rtl="0" eaLnBrk="1" latinLnBrk="0" hangingPunct="1">
                <a:spcBef>
                  <a:spcPts val="600"/>
                </a:spcBef>
                <a:spcAft>
                  <a:spcPts val="600"/>
                </a:spcAft>
                <a:buClr>
                  <a:srgbClr val="0033CC"/>
                </a:buClr>
                <a:buSzPct val="50000"/>
                <a:buFont typeface="Wingdings" pitchFamily="2" charset="2"/>
                <a:buChar char="n"/>
                <a:defRPr sz="2400" kern="1200">
                  <a:solidFill>
                    <a:srgbClr val="0033CC"/>
                  </a:solidFill>
                  <a:latin typeface="楷体" pitchFamily="49" charset="-122"/>
                  <a:ea typeface="楷体" pitchFamily="49" charset="-122"/>
                  <a:cs typeface="+mn-cs"/>
                </a:defRPr>
              </a:lvl3pPr>
              <a:lvl4pPr marL="1600200" indent="-228600" algn="l" defTabSz="914400" rtl="0" eaLnBrk="1" latinLnBrk="0" hangingPunct="1">
                <a:spcBef>
                  <a:spcPts val="600"/>
                </a:spcBef>
                <a:spcAft>
                  <a:spcPts val="600"/>
                </a:spcAft>
                <a:buClr>
                  <a:srgbClr val="0033CC"/>
                </a:buClr>
                <a:buSzPct val="50000"/>
                <a:buFont typeface="Wingdings" pitchFamily="2" charset="2"/>
                <a:buChar char="n"/>
                <a:defRPr sz="2000" kern="1200">
                  <a:solidFill>
                    <a:srgbClr val="0033CC"/>
                  </a:solidFill>
                  <a:latin typeface="楷体" pitchFamily="49" charset="-122"/>
                  <a:ea typeface="楷体" pitchFamily="49" charset="-122"/>
                  <a:cs typeface="+mn-cs"/>
                </a:defRPr>
              </a:lvl4pPr>
              <a:lvl5pPr marL="2057400" indent="-228600" algn="l" defTabSz="914400" rtl="0" eaLnBrk="1" latinLnBrk="0" hangingPunct="1">
                <a:spcBef>
                  <a:spcPts val="600"/>
                </a:spcBef>
                <a:spcAft>
                  <a:spcPts val="600"/>
                </a:spcAft>
                <a:buClr>
                  <a:srgbClr val="0033CC"/>
                </a:buClr>
                <a:buSzPct val="50000"/>
                <a:buFont typeface="Wingdings" pitchFamily="2" charset="2"/>
                <a:buChar char="n"/>
                <a:defRPr sz="2000" kern="1200">
                  <a:solidFill>
                    <a:srgbClr val="0033CC"/>
                  </a:solidFill>
                  <a:latin typeface="楷体" pitchFamily="49" charset="-122"/>
                  <a:ea typeface="楷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2000">
                  <a:solidFill>
                    <a:srgbClr val="FF0000"/>
                  </a:solidFill>
                </a:rPr>
                <a:t>注意：</a:t>
              </a:r>
              <a:r>
                <a:rPr lang="zh-CN" altLang="en-US" sz="2000"/>
                <a:t>按照教科书</a:t>
              </a:r>
              <a:r>
                <a:rPr lang="en-US" altLang="zh-CN" sz="2000"/>
                <a:t>p.188</a:t>
              </a:r>
              <a:r>
                <a:rPr lang="zh-CN" altLang="en-US" sz="2000"/>
                <a:t>的表</a:t>
              </a:r>
              <a:r>
                <a:rPr lang="en-US" altLang="zh-CN" sz="2000"/>
                <a:t>7.7</a:t>
              </a:r>
              <a:r>
                <a:rPr lang="zh-CN" altLang="en-US" sz="2000"/>
                <a:t>来做，标号取</a:t>
              </a:r>
              <a:r>
                <a:rPr lang="en-US" altLang="zh-CN" sz="2000"/>
                <a:t>E.true</a:t>
              </a:r>
              <a:r>
                <a:rPr lang="zh-CN" altLang="en-US" sz="2000"/>
                <a:t>等形式，方便机器阅卷。</a:t>
              </a:r>
              <a:endParaRPr lang="zh-CN" altLang="en-US" sz="2000" dirty="0"/>
            </a:p>
          </p:txBody>
        </p:sp>
        <p:cxnSp>
          <p:nvCxnSpPr>
            <p:cNvPr id="10" name="直接箭头连接符 9">
              <a:extLst>
                <a:ext uri="{FF2B5EF4-FFF2-40B4-BE49-F238E27FC236}">
                  <a16:creationId xmlns:a16="http://schemas.microsoft.com/office/drawing/2014/main" id="{31F7D54D-B9E9-4E3C-A692-F2A5525CCCAF}"/>
                </a:ext>
              </a:extLst>
            </p:cNvPr>
            <p:cNvCxnSpPr>
              <a:cxnSpLocks/>
              <a:stCxn id="32" idx="1"/>
            </p:cNvCxnSpPr>
            <p:nvPr/>
          </p:nvCxnSpPr>
          <p:spPr>
            <a:xfrm flipH="1">
              <a:off x="3785673" y="1343133"/>
              <a:ext cx="1434400" cy="69195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blinds(horizontal)">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blinds(horizontal)">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blinds(horizontal)">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blinds(horizontal)">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blinds(horizontal)">
                                      <p:cBhvr>
                                        <p:cTn id="32" dur="500"/>
                                        <p:tgtEl>
                                          <p:spTgt spid="4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blinds(horizontal)">
                                      <p:cBhvr>
                                        <p:cTn id="37" dur="500"/>
                                        <p:tgtEl>
                                          <p:spTgt spid="3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640"/>
            <a:ext cx="8229600" cy="706090"/>
          </a:xfrm>
        </p:spPr>
        <p:txBody>
          <a:bodyPr>
            <a:normAutofit fontScale="90000"/>
          </a:bodyPr>
          <a:lstStyle/>
          <a:p>
            <a:r>
              <a:rPr lang="zh-CN" altLang="en-US" dirty="0"/>
              <a:t>表</a:t>
            </a:r>
            <a:r>
              <a:rPr lang="en-US" altLang="zh-CN" dirty="0"/>
              <a:t>7.7 </a:t>
            </a:r>
            <a:r>
              <a:rPr lang="zh-CN" altLang="en-US" dirty="0"/>
              <a:t>产生布尔表达式三地址码的语义规则</a:t>
            </a:r>
          </a:p>
        </p:txBody>
      </p:sp>
      <p:sp>
        <p:nvSpPr>
          <p:cNvPr id="4" name="灯片编号占位符 3"/>
          <p:cNvSpPr>
            <a:spLocks noGrp="1"/>
          </p:cNvSpPr>
          <p:nvPr>
            <p:ph type="sldNum" sz="quarter" idx="12"/>
          </p:nvPr>
        </p:nvSpPr>
        <p:spPr>
          <a:xfrm>
            <a:off x="8513095" y="6439250"/>
            <a:ext cx="469395" cy="365125"/>
          </a:xfrm>
        </p:spPr>
        <p:txBody>
          <a:bodyPr/>
          <a:lstStyle/>
          <a:p>
            <a:fld id="{2A6D858B-1E97-4F06-B8D0-6BAC990F4689}" type="slidenum">
              <a:rPr lang="zh-CN" altLang="en-US" smtClean="0"/>
              <a:pPr/>
              <a:t>54</a:t>
            </a:fld>
            <a:endParaRPr lang="zh-CN" altLang="en-US"/>
          </a:p>
        </p:txBody>
      </p:sp>
      <p:graphicFrame>
        <p:nvGraphicFramePr>
          <p:cNvPr id="5" name="表格 4"/>
          <p:cNvGraphicFramePr>
            <a:graphicFrameLocks noGrp="1"/>
          </p:cNvGraphicFramePr>
          <p:nvPr/>
        </p:nvGraphicFramePr>
        <p:xfrm>
          <a:off x="441256" y="1002742"/>
          <a:ext cx="7956169" cy="4104484"/>
        </p:xfrm>
        <a:graphic>
          <a:graphicData uri="http://schemas.openxmlformats.org/drawingml/2006/table">
            <a:tbl>
              <a:tblPr/>
              <a:tblGrid>
                <a:gridCol w="2240534">
                  <a:extLst>
                    <a:ext uri="{9D8B030D-6E8A-4147-A177-3AD203B41FA5}">
                      <a16:colId xmlns:a16="http://schemas.microsoft.com/office/drawing/2014/main" val="20000"/>
                    </a:ext>
                  </a:extLst>
                </a:gridCol>
                <a:gridCol w="5715635">
                  <a:extLst>
                    <a:ext uri="{9D8B030D-6E8A-4147-A177-3AD203B41FA5}">
                      <a16:colId xmlns:a16="http://schemas.microsoft.com/office/drawing/2014/main" val="20001"/>
                    </a:ext>
                  </a:extLst>
                </a:gridCol>
              </a:tblGrid>
              <a:tr h="469618">
                <a:tc>
                  <a:txBody>
                    <a:bodyPr/>
                    <a:lstStyle/>
                    <a:p>
                      <a:pPr algn="ctr"/>
                      <a:r>
                        <a:rPr lang="zh-CN" altLang="en-US" sz="2000" dirty="0">
                          <a:latin typeface="楷体" pitchFamily="49" charset="-122"/>
                          <a:ea typeface="楷体" pitchFamily="49" charset="-122"/>
                        </a:rPr>
                        <a:t>产生式</a:t>
                      </a:r>
                    </a:p>
                  </a:txBody>
                  <a:tcPr marL="90000" marR="90000" marT="46800" marB="46800" anchor="ctr" anchorCtr="1">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algn="ctr"/>
                      <a:r>
                        <a:rPr lang="zh-CN" altLang="en-US" sz="2000" dirty="0">
                          <a:latin typeface="楷体" pitchFamily="49" charset="-122"/>
                          <a:ea typeface="楷体" pitchFamily="49" charset="-122"/>
                        </a:rPr>
                        <a:t>语义规则</a:t>
                      </a:r>
                    </a:p>
                  </a:txBody>
                  <a:tcPr marL="90000" marR="90000" marT="46800" marB="46800" anchor="ctr" anchorCtr="1">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482557">
                <a:tc>
                  <a:txBody>
                    <a:bodyPr/>
                    <a:lstStyle/>
                    <a:p>
                      <a:pPr algn="l"/>
                      <a:r>
                        <a:rPr lang="en-US" altLang="zh-CN" sz="2000" dirty="0">
                          <a:latin typeface="楷体" pitchFamily="49" charset="-122"/>
                          <a:ea typeface="楷体" pitchFamily="49" charset="-122"/>
                        </a:rPr>
                        <a:t>E</a:t>
                      </a:r>
                      <a:r>
                        <a:rPr lang="zh-CN" altLang="en-US" sz="2000" dirty="0">
                          <a:latin typeface="Comic Sans MS" pitchFamily="66" charset="0"/>
                          <a:ea typeface="楷体" pitchFamily="49" charset="-122"/>
                        </a:rPr>
                        <a:t>→</a:t>
                      </a:r>
                      <a:r>
                        <a:rPr lang="en-US" altLang="zh-CN" sz="2000" dirty="0">
                          <a:latin typeface="楷体" pitchFamily="49" charset="-122"/>
                          <a:ea typeface="楷体" pitchFamily="49" charset="-122"/>
                        </a:rPr>
                        <a:t>E</a:t>
                      </a:r>
                      <a:r>
                        <a:rPr lang="en-US" altLang="zh-CN" sz="2000" baseline="-25000" dirty="0">
                          <a:latin typeface="楷体" pitchFamily="49" charset="-122"/>
                          <a:ea typeface="楷体" pitchFamily="49" charset="-122"/>
                        </a:rPr>
                        <a:t>1</a:t>
                      </a:r>
                      <a:r>
                        <a:rPr lang="en-US" altLang="zh-CN" sz="2000" dirty="0">
                          <a:latin typeface="楷体" pitchFamily="49" charset="-122"/>
                          <a:ea typeface="楷体" pitchFamily="49" charset="-122"/>
                        </a:rPr>
                        <a:t> or </a:t>
                      </a:r>
                      <a:r>
                        <a:rPr lang="en-US" altLang="zh-CN" sz="2000" kern="1200" dirty="0">
                          <a:solidFill>
                            <a:schemeClr val="tx1"/>
                          </a:solidFill>
                          <a:latin typeface="楷体" pitchFamily="49" charset="-122"/>
                          <a:ea typeface="楷体" pitchFamily="49" charset="-122"/>
                          <a:cs typeface="+mn-cs"/>
                        </a:rPr>
                        <a:t>E</a:t>
                      </a:r>
                      <a:r>
                        <a:rPr lang="en-US" altLang="zh-CN" sz="2000" kern="1200" baseline="-25000" dirty="0">
                          <a:solidFill>
                            <a:schemeClr val="tx1"/>
                          </a:solidFill>
                          <a:latin typeface="楷体" pitchFamily="49" charset="-122"/>
                          <a:ea typeface="楷体" pitchFamily="49" charset="-122"/>
                          <a:cs typeface="+mn-cs"/>
                        </a:rPr>
                        <a:t>2</a:t>
                      </a:r>
                      <a:endParaRPr lang="zh-CN" altLang="en-US" sz="2000" kern="1200" baseline="-25000" dirty="0">
                        <a:solidFill>
                          <a:schemeClr val="tx1"/>
                        </a:solidFill>
                        <a:latin typeface="楷体" pitchFamily="49" charset="-122"/>
                        <a:ea typeface="楷体" pitchFamily="49" charset="-122"/>
                        <a:cs typeface="+mn-cs"/>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a:r>
                        <a:rPr lang="en-US" altLang="zh-CN" sz="2000" dirty="0">
                          <a:latin typeface="楷体" pitchFamily="49" charset="-122"/>
                          <a:ea typeface="楷体" pitchFamily="49" charset="-122"/>
                        </a:rPr>
                        <a:t>E</a:t>
                      </a:r>
                      <a:r>
                        <a:rPr lang="en-US" altLang="zh-CN" sz="2000" kern="1200" baseline="-25000" dirty="0">
                          <a:solidFill>
                            <a:schemeClr val="tx1"/>
                          </a:solidFill>
                          <a:latin typeface="楷体" pitchFamily="49" charset="-122"/>
                          <a:ea typeface="楷体" pitchFamily="49" charset="-122"/>
                          <a:cs typeface="+mn-cs"/>
                        </a:rPr>
                        <a:t>1</a:t>
                      </a:r>
                      <a:r>
                        <a:rPr lang="en-US" altLang="zh-CN" sz="2000" dirty="0">
                          <a:latin typeface="楷体" pitchFamily="49" charset="-122"/>
                          <a:ea typeface="楷体" pitchFamily="49" charset="-122"/>
                        </a:rPr>
                        <a:t>.true=</a:t>
                      </a:r>
                      <a:r>
                        <a:rPr lang="en-US" altLang="zh-CN" sz="2000" dirty="0" err="1">
                          <a:latin typeface="楷体" pitchFamily="49" charset="-122"/>
                          <a:ea typeface="楷体" pitchFamily="49" charset="-122"/>
                        </a:rPr>
                        <a:t>E.true</a:t>
                      </a:r>
                      <a:r>
                        <a:rPr lang="en-US" altLang="zh-CN" sz="2000" dirty="0">
                          <a:latin typeface="楷体" pitchFamily="49" charset="-122"/>
                          <a:ea typeface="楷体" pitchFamily="49" charset="-122"/>
                        </a:rPr>
                        <a:t>;</a:t>
                      </a:r>
                    </a:p>
                    <a:p>
                      <a:pPr algn="l"/>
                      <a:r>
                        <a:rPr lang="en-US" altLang="zh-CN" sz="2000" dirty="0">
                          <a:latin typeface="楷体" pitchFamily="49" charset="-122"/>
                          <a:ea typeface="楷体" pitchFamily="49" charset="-122"/>
                        </a:rPr>
                        <a:t>E</a:t>
                      </a:r>
                      <a:r>
                        <a:rPr lang="en-US" altLang="zh-CN" sz="2000" kern="1200" baseline="-25000" dirty="0">
                          <a:solidFill>
                            <a:schemeClr val="tx1"/>
                          </a:solidFill>
                          <a:latin typeface="楷体" pitchFamily="49" charset="-122"/>
                          <a:ea typeface="楷体" pitchFamily="49" charset="-122"/>
                          <a:cs typeface="+mn-cs"/>
                        </a:rPr>
                        <a:t>1</a:t>
                      </a:r>
                      <a:r>
                        <a:rPr lang="en-US" altLang="zh-CN" sz="2000" dirty="0">
                          <a:latin typeface="楷体" pitchFamily="49" charset="-122"/>
                          <a:ea typeface="楷体" pitchFamily="49" charset="-122"/>
                        </a:rPr>
                        <a:t>.false=</a:t>
                      </a:r>
                      <a:r>
                        <a:rPr lang="en-US" altLang="zh-CN" sz="2000" dirty="0" err="1">
                          <a:latin typeface="楷体" pitchFamily="49" charset="-122"/>
                          <a:ea typeface="楷体" pitchFamily="49" charset="-122"/>
                        </a:rPr>
                        <a:t>newlabel</a:t>
                      </a:r>
                      <a:r>
                        <a:rPr lang="en-US" altLang="zh-CN" sz="2000" dirty="0">
                          <a:latin typeface="楷体" pitchFamily="49" charset="-122"/>
                          <a:ea typeface="楷体" pitchFamily="49" charset="-122"/>
                        </a:rPr>
                        <a:t>;</a:t>
                      </a:r>
                    </a:p>
                    <a:p>
                      <a:pPr algn="l"/>
                      <a:r>
                        <a:rPr lang="en-US" altLang="zh-CN" sz="2000" dirty="0">
                          <a:latin typeface="楷体" pitchFamily="49" charset="-122"/>
                          <a:ea typeface="楷体" pitchFamily="49" charset="-122"/>
                        </a:rPr>
                        <a:t>E</a:t>
                      </a:r>
                      <a:r>
                        <a:rPr lang="en-US" altLang="zh-CN" sz="2000" kern="1200" baseline="-25000" dirty="0">
                          <a:solidFill>
                            <a:schemeClr val="tx1"/>
                          </a:solidFill>
                          <a:latin typeface="楷体" pitchFamily="49" charset="-122"/>
                          <a:ea typeface="楷体" pitchFamily="49" charset="-122"/>
                          <a:cs typeface="+mn-cs"/>
                        </a:rPr>
                        <a:t>2</a:t>
                      </a:r>
                      <a:r>
                        <a:rPr lang="en-US" altLang="zh-CN" sz="2000" dirty="0">
                          <a:latin typeface="楷体" pitchFamily="49" charset="-122"/>
                          <a:ea typeface="楷体" pitchFamily="49" charset="-122"/>
                        </a:rPr>
                        <a:t>.true=</a:t>
                      </a:r>
                      <a:r>
                        <a:rPr lang="en-US" altLang="zh-CN" sz="2000" dirty="0" err="1">
                          <a:latin typeface="楷体" pitchFamily="49" charset="-122"/>
                          <a:ea typeface="楷体" pitchFamily="49" charset="-122"/>
                        </a:rPr>
                        <a:t>E.true</a:t>
                      </a:r>
                      <a:r>
                        <a:rPr lang="zh-CN" altLang="en-US" sz="2000" dirty="0">
                          <a:latin typeface="楷体" pitchFamily="49" charset="-122"/>
                          <a:ea typeface="楷体" pitchFamily="49" charset="-122"/>
                        </a:rPr>
                        <a:t>；</a:t>
                      </a:r>
                      <a:endParaRPr lang="en-US" altLang="zh-CN" sz="2000" dirty="0">
                        <a:latin typeface="楷体" pitchFamily="49" charset="-122"/>
                        <a:ea typeface="楷体" pitchFamily="49" charset="-122"/>
                      </a:endParaRPr>
                    </a:p>
                    <a:p>
                      <a:pPr algn="l"/>
                      <a:r>
                        <a:rPr lang="en-US" altLang="zh-CN" sz="2000" dirty="0">
                          <a:latin typeface="楷体" pitchFamily="49" charset="-122"/>
                          <a:ea typeface="楷体" pitchFamily="49" charset="-122"/>
                        </a:rPr>
                        <a:t>E</a:t>
                      </a:r>
                      <a:r>
                        <a:rPr lang="en-US" altLang="zh-CN" sz="2000" kern="1200" baseline="-25000" dirty="0">
                          <a:solidFill>
                            <a:schemeClr val="tx1"/>
                          </a:solidFill>
                          <a:latin typeface="楷体" pitchFamily="49" charset="-122"/>
                          <a:ea typeface="楷体" pitchFamily="49" charset="-122"/>
                          <a:cs typeface="+mn-cs"/>
                        </a:rPr>
                        <a:t>2</a:t>
                      </a:r>
                      <a:r>
                        <a:rPr lang="en-US" altLang="zh-CN" sz="2000" dirty="0">
                          <a:latin typeface="楷体" pitchFamily="49" charset="-122"/>
                          <a:ea typeface="楷体" pitchFamily="49" charset="-122"/>
                        </a:rPr>
                        <a:t>.false=</a:t>
                      </a:r>
                      <a:r>
                        <a:rPr lang="en-US" altLang="zh-CN" sz="2000" dirty="0" err="1">
                          <a:latin typeface="楷体" pitchFamily="49" charset="-122"/>
                          <a:ea typeface="楷体" pitchFamily="49" charset="-122"/>
                        </a:rPr>
                        <a:t>E.false</a:t>
                      </a:r>
                      <a:r>
                        <a:rPr lang="zh-CN" altLang="en-US" sz="2000" dirty="0">
                          <a:latin typeface="楷体" pitchFamily="49" charset="-122"/>
                          <a:ea typeface="楷体" pitchFamily="49" charset="-122"/>
                        </a:rPr>
                        <a:t>；</a:t>
                      </a:r>
                      <a:endParaRPr lang="en-US" altLang="zh-CN" sz="2000" dirty="0">
                        <a:latin typeface="楷体" pitchFamily="49" charset="-122"/>
                        <a:ea typeface="楷体" pitchFamily="49" charset="-122"/>
                      </a:endParaRPr>
                    </a:p>
                    <a:p>
                      <a:pPr algn="l"/>
                      <a:r>
                        <a:rPr lang="en-US" altLang="zh-CN" sz="2000" dirty="0" err="1">
                          <a:latin typeface="楷体" pitchFamily="49" charset="-122"/>
                          <a:ea typeface="楷体" pitchFamily="49" charset="-122"/>
                        </a:rPr>
                        <a:t>E.code</a:t>
                      </a:r>
                      <a:r>
                        <a:rPr lang="en-US" altLang="zh-CN" sz="2000" dirty="0">
                          <a:latin typeface="楷体" pitchFamily="49" charset="-122"/>
                          <a:ea typeface="楷体" pitchFamily="49" charset="-122"/>
                        </a:rPr>
                        <a:t>=E</a:t>
                      </a:r>
                      <a:r>
                        <a:rPr lang="en-US" altLang="zh-CN" sz="2000" kern="1200" baseline="-25000" dirty="0">
                          <a:solidFill>
                            <a:schemeClr val="tx1"/>
                          </a:solidFill>
                          <a:latin typeface="楷体" pitchFamily="49" charset="-122"/>
                          <a:ea typeface="楷体" pitchFamily="49" charset="-122"/>
                          <a:cs typeface="+mn-cs"/>
                        </a:rPr>
                        <a:t>1</a:t>
                      </a:r>
                      <a:r>
                        <a:rPr lang="en-US" altLang="zh-CN" sz="2000" dirty="0">
                          <a:latin typeface="楷体" pitchFamily="49" charset="-122"/>
                          <a:ea typeface="楷体" pitchFamily="49" charset="-122"/>
                        </a:rPr>
                        <a:t>.code||gen(E</a:t>
                      </a:r>
                      <a:r>
                        <a:rPr lang="en-US" altLang="zh-CN" sz="2000" kern="1200" baseline="-25000" dirty="0">
                          <a:solidFill>
                            <a:schemeClr val="tx1"/>
                          </a:solidFill>
                          <a:latin typeface="楷体" pitchFamily="49" charset="-122"/>
                          <a:ea typeface="楷体" pitchFamily="49" charset="-122"/>
                          <a:cs typeface="+mn-cs"/>
                        </a:rPr>
                        <a:t>1</a:t>
                      </a:r>
                      <a:r>
                        <a:rPr lang="en-US" altLang="zh-CN" sz="2000" dirty="0">
                          <a:latin typeface="楷体" pitchFamily="49" charset="-122"/>
                          <a:ea typeface="楷体" pitchFamily="49" charset="-122"/>
                        </a:rPr>
                        <a:t>.false</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)||E</a:t>
                      </a:r>
                      <a:r>
                        <a:rPr lang="en-US" altLang="zh-CN" sz="2000" kern="1200" baseline="-25000" dirty="0">
                          <a:solidFill>
                            <a:schemeClr val="tx1"/>
                          </a:solidFill>
                          <a:latin typeface="楷体" pitchFamily="49" charset="-122"/>
                          <a:ea typeface="楷体" pitchFamily="49" charset="-122"/>
                          <a:cs typeface="+mn-cs"/>
                        </a:rPr>
                        <a:t>2</a:t>
                      </a:r>
                      <a:r>
                        <a:rPr lang="en-US" altLang="zh-CN" sz="2000" dirty="0">
                          <a:latin typeface="楷体" pitchFamily="49" charset="-122"/>
                          <a:ea typeface="楷体" pitchFamily="49" charset="-122"/>
                        </a:rPr>
                        <a:t>.code</a:t>
                      </a:r>
                      <a:r>
                        <a:rPr lang="zh-CN" altLang="en-US" sz="2000" dirty="0">
                          <a:latin typeface="楷体" pitchFamily="49" charset="-122"/>
                          <a:ea typeface="楷体" pitchFamily="49" charset="-122"/>
                        </a:rPr>
                        <a:t>；</a:t>
                      </a: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1"/>
                  </a:ext>
                </a:extLst>
              </a:tr>
              <a:tr h="1008633">
                <a:tc>
                  <a:txBody>
                    <a:bodyPr/>
                    <a:lstStyle/>
                    <a:p>
                      <a:pPr algn="l"/>
                      <a:r>
                        <a:rPr lang="en-US" altLang="zh-CN" sz="2000" dirty="0">
                          <a:latin typeface="楷体" pitchFamily="49" charset="-122"/>
                          <a:ea typeface="楷体" pitchFamily="49" charset="-122"/>
                        </a:rPr>
                        <a:t>E</a:t>
                      </a:r>
                      <a:r>
                        <a:rPr lang="en-US" altLang="zh-CN" sz="2000" baseline="-25000" dirty="0">
                          <a:latin typeface="楷体" pitchFamily="49" charset="-122"/>
                          <a:ea typeface="楷体" pitchFamily="49" charset="-122"/>
                        </a:rPr>
                        <a:t>1</a:t>
                      </a:r>
                      <a:r>
                        <a:rPr lang="zh-CN" altLang="en-US" sz="2000" dirty="0">
                          <a:latin typeface="Comic Sans MS" pitchFamily="66" charset="0"/>
                          <a:ea typeface="楷体" pitchFamily="49" charset="-122"/>
                        </a:rPr>
                        <a:t>→</a:t>
                      </a:r>
                      <a:r>
                        <a:rPr lang="en-US" altLang="zh-CN" sz="2000" dirty="0">
                          <a:latin typeface="楷体" pitchFamily="49" charset="-122"/>
                          <a:ea typeface="楷体" pitchFamily="49" charset="-122"/>
                        </a:rPr>
                        <a:t>id</a:t>
                      </a:r>
                      <a:r>
                        <a:rPr lang="en-US" altLang="zh-CN" sz="2000" baseline="-25000" dirty="0">
                          <a:latin typeface="楷体" pitchFamily="49" charset="-122"/>
                          <a:ea typeface="楷体" pitchFamily="49" charset="-122"/>
                        </a:rPr>
                        <a:t>1</a:t>
                      </a:r>
                      <a:r>
                        <a:rPr lang="en-US" altLang="zh-CN" sz="2000" dirty="0">
                          <a:latin typeface="楷体" pitchFamily="49" charset="-122"/>
                          <a:ea typeface="楷体" pitchFamily="49" charset="-122"/>
                        </a:rPr>
                        <a:t> </a:t>
                      </a:r>
                      <a:r>
                        <a:rPr lang="en-US" altLang="zh-CN" sz="2000" dirty="0" err="1">
                          <a:latin typeface="楷体" pitchFamily="49" charset="-122"/>
                          <a:ea typeface="楷体" pitchFamily="49" charset="-122"/>
                        </a:rPr>
                        <a:t>relop</a:t>
                      </a:r>
                      <a:r>
                        <a:rPr lang="en-US" altLang="zh-CN" sz="2000" dirty="0">
                          <a:latin typeface="楷体" pitchFamily="49" charset="-122"/>
                          <a:ea typeface="楷体" pitchFamily="49" charset="-122"/>
                        </a:rPr>
                        <a:t> id</a:t>
                      </a:r>
                      <a:r>
                        <a:rPr lang="en-US" altLang="zh-CN" sz="2000" kern="1200" baseline="-25000" dirty="0">
                          <a:solidFill>
                            <a:schemeClr val="tx1"/>
                          </a:solidFill>
                          <a:latin typeface="楷体" pitchFamily="49" charset="-122"/>
                          <a:ea typeface="楷体" pitchFamily="49" charset="-122"/>
                          <a:cs typeface="+mn-cs"/>
                        </a:rPr>
                        <a:t>2</a:t>
                      </a:r>
                      <a:endParaRPr lang="zh-CN" altLang="en-US" sz="2000" kern="1200" baseline="-25000" dirty="0">
                        <a:solidFill>
                          <a:schemeClr val="tx1"/>
                        </a:solidFill>
                        <a:latin typeface="楷体" pitchFamily="49" charset="-122"/>
                        <a:ea typeface="楷体" pitchFamily="49" charset="-122"/>
                        <a:cs typeface="+mn-cs"/>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2000" dirty="0" err="1">
                          <a:latin typeface="楷体" pitchFamily="49" charset="-122"/>
                          <a:ea typeface="楷体" pitchFamily="49" charset="-122"/>
                        </a:rPr>
                        <a:t>E.code</a:t>
                      </a:r>
                      <a:r>
                        <a:rPr lang="en-US" altLang="zh-CN" sz="2000" dirty="0">
                          <a:latin typeface="楷体" pitchFamily="49" charset="-122"/>
                          <a:ea typeface="楷体" pitchFamily="49" charset="-122"/>
                        </a:rPr>
                        <a:t>=</a:t>
                      </a:r>
                    </a:p>
                    <a:p>
                      <a:pPr algn="l"/>
                      <a:r>
                        <a:rPr lang="en-US" altLang="zh-CN" sz="2000" dirty="0">
                          <a:latin typeface="楷体" pitchFamily="49" charset="-122"/>
                          <a:ea typeface="楷体" pitchFamily="49" charset="-122"/>
                        </a:rPr>
                        <a:t>gen(‘if’id</a:t>
                      </a:r>
                      <a:r>
                        <a:rPr lang="en-US" altLang="zh-CN" sz="2000" baseline="-25000" dirty="0">
                          <a:latin typeface="楷体" pitchFamily="49" charset="-122"/>
                          <a:ea typeface="楷体" pitchFamily="49" charset="-122"/>
                        </a:rPr>
                        <a:t>1</a:t>
                      </a:r>
                      <a:r>
                        <a:rPr lang="en-US" altLang="zh-CN" sz="2000" dirty="0">
                          <a:latin typeface="楷体" pitchFamily="49" charset="-122"/>
                          <a:ea typeface="楷体" pitchFamily="49" charset="-122"/>
                        </a:rPr>
                        <a:t>.place </a:t>
                      </a:r>
                      <a:r>
                        <a:rPr lang="en-US" altLang="zh-CN" sz="2000" dirty="0" err="1">
                          <a:latin typeface="楷体" pitchFamily="49" charset="-122"/>
                          <a:ea typeface="楷体" pitchFamily="49" charset="-122"/>
                        </a:rPr>
                        <a:t>relop.op</a:t>
                      </a:r>
                      <a:r>
                        <a:rPr lang="en-US" altLang="zh-CN" sz="2000" dirty="0">
                          <a:latin typeface="楷体" pitchFamily="49" charset="-122"/>
                          <a:ea typeface="楷体" pitchFamily="49" charset="-122"/>
                        </a:rPr>
                        <a:t> id</a:t>
                      </a:r>
                      <a:r>
                        <a:rPr lang="en-US" altLang="zh-CN" sz="2000" kern="1200" baseline="-25000" dirty="0">
                          <a:solidFill>
                            <a:schemeClr val="tx1"/>
                          </a:solidFill>
                          <a:latin typeface="楷体" pitchFamily="49" charset="-122"/>
                          <a:ea typeface="楷体" pitchFamily="49" charset="-122"/>
                          <a:cs typeface="+mn-cs"/>
                        </a:rPr>
                        <a:t>2</a:t>
                      </a:r>
                      <a:r>
                        <a:rPr lang="en-US" altLang="zh-CN" sz="2000" dirty="0">
                          <a:latin typeface="楷体" pitchFamily="49" charset="-122"/>
                          <a:ea typeface="楷体" pitchFamily="49" charset="-122"/>
                        </a:rPr>
                        <a:t>.place</a:t>
                      </a:r>
                    </a:p>
                    <a:p>
                      <a:pPr algn="l"/>
                      <a:r>
                        <a:rPr lang="en-US" altLang="zh-CN" sz="2000" dirty="0">
                          <a:latin typeface="楷体" pitchFamily="49" charset="-122"/>
                          <a:ea typeface="楷体" pitchFamily="49" charset="-122"/>
                        </a:rPr>
                        <a:t>    </a:t>
                      </a:r>
                      <a:r>
                        <a:rPr lang="zh-CN" altLang="en-US" sz="2000" dirty="0">
                          <a:latin typeface="楷体" pitchFamily="49" charset="-122"/>
                          <a:ea typeface="楷体" pitchFamily="49" charset="-122"/>
                        </a:rPr>
                        <a:t>‘</a:t>
                      </a:r>
                      <a:r>
                        <a:rPr lang="en-US" altLang="zh-CN" sz="2000" dirty="0" err="1">
                          <a:latin typeface="楷体" pitchFamily="49" charset="-122"/>
                          <a:ea typeface="楷体" pitchFamily="49" charset="-122"/>
                        </a:rPr>
                        <a:t>goto</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E</a:t>
                      </a:r>
                      <a:r>
                        <a:rPr lang="en-US" altLang="zh-CN" sz="2000" baseline="-25000" dirty="0">
                          <a:latin typeface="楷体" pitchFamily="49" charset="-122"/>
                          <a:ea typeface="楷体" pitchFamily="49" charset="-122"/>
                        </a:rPr>
                        <a:t>1</a:t>
                      </a:r>
                      <a:r>
                        <a:rPr lang="en-US" altLang="zh-CN" sz="2000" dirty="0">
                          <a:latin typeface="楷体" pitchFamily="49" charset="-122"/>
                          <a:ea typeface="楷体" pitchFamily="49" charset="-122"/>
                        </a:rPr>
                        <a:t>.true)||gen(</a:t>
                      </a:r>
                      <a:r>
                        <a:rPr lang="zh-CN" altLang="en-US" sz="2000" dirty="0">
                          <a:latin typeface="楷体" pitchFamily="49" charset="-122"/>
                          <a:ea typeface="楷体" pitchFamily="49" charset="-122"/>
                        </a:rPr>
                        <a:t>‘</a:t>
                      </a:r>
                      <a:r>
                        <a:rPr lang="en-US" altLang="zh-CN" sz="2000" dirty="0" err="1">
                          <a:latin typeface="楷体" pitchFamily="49" charset="-122"/>
                          <a:ea typeface="楷体" pitchFamily="49" charset="-122"/>
                        </a:rPr>
                        <a:t>goto</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E</a:t>
                      </a:r>
                      <a:r>
                        <a:rPr lang="en-US" altLang="zh-CN" sz="2000" baseline="-25000" dirty="0">
                          <a:latin typeface="楷体" pitchFamily="49" charset="-122"/>
                          <a:ea typeface="楷体" pitchFamily="49" charset="-122"/>
                        </a:rPr>
                        <a:t>1</a:t>
                      </a:r>
                      <a:r>
                        <a:rPr lang="en-US" altLang="zh-CN" sz="2000" dirty="0">
                          <a:latin typeface="楷体" pitchFamily="49" charset="-122"/>
                          <a:ea typeface="楷体" pitchFamily="49" charset="-122"/>
                        </a:rPr>
                        <a:t>.false)</a:t>
                      </a:r>
                      <a:endParaRPr lang="zh-CN" altLang="en-US" sz="2000" dirty="0">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008633">
                <a:tc>
                  <a:txBody>
                    <a:bodyPr/>
                    <a:lstStyle/>
                    <a:p>
                      <a:pPr algn="l"/>
                      <a:r>
                        <a:rPr lang="en-US" altLang="zh-CN" sz="2000" dirty="0">
                          <a:latin typeface="楷体" pitchFamily="49" charset="-122"/>
                          <a:ea typeface="楷体" pitchFamily="49" charset="-122"/>
                        </a:rPr>
                        <a:t>E</a:t>
                      </a:r>
                      <a:r>
                        <a:rPr lang="zh-CN" altLang="en-US" sz="2000" kern="1200" dirty="0">
                          <a:solidFill>
                            <a:schemeClr val="tx1"/>
                          </a:solidFill>
                          <a:latin typeface="Comic Sans MS" pitchFamily="66" charset="0"/>
                          <a:ea typeface="楷体" pitchFamily="49" charset="-122"/>
                          <a:cs typeface="+mn-cs"/>
                        </a:rPr>
                        <a:t>→</a:t>
                      </a:r>
                      <a:r>
                        <a:rPr lang="en-US" altLang="zh-CN" sz="2000" dirty="0">
                          <a:latin typeface="楷体" pitchFamily="49" charset="-122"/>
                          <a:ea typeface="楷体" pitchFamily="49" charset="-122"/>
                        </a:rPr>
                        <a:t>true</a:t>
                      </a:r>
                      <a:endParaRPr lang="zh-CN" altLang="en-US" sz="2000" kern="1200" baseline="-25000" dirty="0">
                        <a:solidFill>
                          <a:schemeClr val="tx1"/>
                        </a:solidFill>
                        <a:latin typeface="楷体" pitchFamily="49" charset="-122"/>
                        <a:ea typeface="楷体" pitchFamily="49" charset="-122"/>
                        <a:cs typeface="+mn-cs"/>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solidFill>
                      <a:schemeClr val="accent6">
                        <a:lumMod val="40000"/>
                        <a:lumOff val="60000"/>
                      </a:schemeClr>
                    </a:solidFill>
                  </a:tcPr>
                </a:tc>
                <a:tc>
                  <a:txBody>
                    <a:bodyPr/>
                    <a:lstStyle/>
                    <a:p>
                      <a:pPr algn="l"/>
                      <a:r>
                        <a:rPr lang="en-US" altLang="zh-CN" sz="2000" dirty="0" err="1">
                          <a:latin typeface="楷体" pitchFamily="49" charset="-122"/>
                          <a:ea typeface="楷体" pitchFamily="49" charset="-122"/>
                        </a:rPr>
                        <a:t>E.code</a:t>
                      </a:r>
                      <a:r>
                        <a:rPr lang="en-US" altLang="zh-CN" sz="2000" dirty="0">
                          <a:latin typeface="楷体" pitchFamily="49" charset="-122"/>
                          <a:ea typeface="楷体" pitchFamily="49" charset="-122"/>
                        </a:rPr>
                        <a:t>=gen(‘</a:t>
                      </a:r>
                      <a:r>
                        <a:rPr lang="en-US" altLang="zh-CN" sz="2000" dirty="0" err="1">
                          <a:latin typeface="楷体" pitchFamily="49" charset="-122"/>
                          <a:ea typeface="楷体" pitchFamily="49" charset="-122"/>
                        </a:rPr>
                        <a:t>goto’E.true</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3"/>
                  </a:ext>
                </a:extLst>
              </a:tr>
            </a:tbl>
          </a:graphicData>
        </a:graphic>
      </p:graphicFrame>
      <p:sp>
        <p:nvSpPr>
          <p:cNvPr id="16" name="任意多边形 15"/>
          <p:cNvSpPr/>
          <p:nvPr/>
        </p:nvSpPr>
        <p:spPr>
          <a:xfrm>
            <a:off x="952500" y="5591175"/>
            <a:ext cx="2571750" cy="609600"/>
          </a:xfrm>
          <a:custGeom>
            <a:avLst/>
            <a:gdLst>
              <a:gd name="connsiteX0" fmla="*/ 0 w 2571750"/>
              <a:gd name="connsiteY0" fmla="*/ 0 h 609600"/>
              <a:gd name="connsiteX1" fmla="*/ 0 w 2571750"/>
              <a:gd name="connsiteY1" fmla="*/ 609600 h 609600"/>
              <a:gd name="connsiteX2" fmla="*/ 2571750 w 2571750"/>
              <a:gd name="connsiteY2" fmla="*/ 609600 h 609600"/>
            </a:gdLst>
            <a:ahLst/>
            <a:cxnLst>
              <a:cxn ang="0">
                <a:pos x="connsiteX0" y="connsiteY0"/>
              </a:cxn>
              <a:cxn ang="0">
                <a:pos x="connsiteX1" y="connsiteY1"/>
              </a:cxn>
              <a:cxn ang="0">
                <a:pos x="connsiteX2" y="connsiteY2"/>
              </a:cxn>
            </a:cxnLst>
            <a:rect l="l" t="t" r="r" b="b"/>
            <a:pathLst>
              <a:path w="2571750" h="609600">
                <a:moveTo>
                  <a:pt x="0" y="0"/>
                </a:moveTo>
                <a:lnTo>
                  <a:pt x="0" y="609600"/>
                </a:lnTo>
                <a:lnTo>
                  <a:pt x="2571750" y="609600"/>
                </a:lnTo>
              </a:path>
            </a:pathLst>
          </a:custGeom>
          <a:ln>
            <a:solidFill>
              <a:srgbClr val="CC009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2050" name="Picture 2"/>
          <p:cNvPicPr>
            <a:picLocks noChangeAspect="1" noChangeArrowheads="1"/>
          </p:cNvPicPr>
          <p:nvPr/>
        </p:nvPicPr>
        <p:blipFill>
          <a:blip r:embed="rId2" cstate="print"/>
          <a:srcRect/>
          <a:stretch>
            <a:fillRect/>
          </a:stretch>
        </p:blipFill>
        <p:spPr bwMode="auto">
          <a:xfrm>
            <a:off x="5517105" y="143635"/>
            <a:ext cx="3285365" cy="2514203"/>
          </a:xfrm>
          <a:prstGeom prst="rect">
            <a:avLst/>
          </a:prstGeom>
          <a:noFill/>
          <a:ln w="9525">
            <a:noFill/>
            <a:miter lim="800000"/>
            <a:headEnd/>
            <a:tailEnd/>
          </a:ln>
        </p:spPr>
      </p:pic>
      <p:grpSp>
        <p:nvGrpSpPr>
          <p:cNvPr id="19" name="组合 18"/>
          <p:cNvGrpSpPr/>
          <p:nvPr/>
        </p:nvGrpSpPr>
        <p:grpSpPr>
          <a:xfrm>
            <a:off x="296525" y="5188207"/>
            <a:ext cx="8361701" cy="1258753"/>
            <a:chOff x="296525" y="5188207"/>
            <a:chExt cx="8361701" cy="1258753"/>
          </a:xfrm>
        </p:grpSpPr>
        <p:grpSp>
          <p:nvGrpSpPr>
            <p:cNvPr id="15" name="组合 14"/>
            <p:cNvGrpSpPr/>
            <p:nvPr/>
          </p:nvGrpSpPr>
          <p:grpSpPr>
            <a:xfrm>
              <a:off x="296525" y="5188207"/>
              <a:ext cx="8361701" cy="1258753"/>
              <a:chOff x="296525" y="5188207"/>
              <a:chExt cx="8361701" cy="1258753"/>
            </a:xfrm>
          </p:grpSpPr>
          <p:sp>
            <p:nvSpPr>
              <p:cNvPr id="6" name="矩形 5"/>
              <p:cNvSpPr/>
              <p:nvPr/>
            </p:nvSpPr>
            <p:spPr>
              <a:xfrm>
                <a:off x="6237186" y="5188207"/>
                <a:ext cx="2421040" cy="8100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spcBef>
                    <a:spcPts val="600"/>
                  </a:spcBef>
                  <a:buClr>
                    <a:srgbClr val="0033CC"/>
                  </a:buClr>
                  <a:buSzPct val="50000"/>
                  <a:defRPr/>
                </a:pPr>
                <a:r>
                  <a:rPr lang="en-US" altLang="zh-CN" dirty="0">
                    <a:solidFill>
                      <a:srgbClr val="C00000"/>
                    </a:solidFill>
                    <a:latin typeface="楷体" pitchFamily="49" charset="-122"/>
                    <a:ea typeface="楷体" pitchFamily="49" charset="-122"/>
                  </a:rPr>
                  <a:t>(1)(j</a:t>
                </a:r>
                <a:r>
                  <a:rPr lang="zh-CN" altLang="en-US" dirty="0">
                    <a:solidFill>
                      <a:srgbClr val="C00000"/>
                    </a:solidFill>
                    <a:latin typeface="楷体" pitchFamily="49" charset="-122"/>
                    <a:ea typeface="楷体" pitchFamily="49" charset="-122"/>
                    <a:sym typeface="Symbol" pitchFamily="18" charset="2"/>
                  </a:rPr>
                  <a:t>＜</a:t>
                </a:r>
                <a:r>
                  <a:rPr lang="en-US" altLang="zh-CN" dirty="0">
                    <a:solidFill>
                      <a:srgbClr val="C00000"/>
                    </a:solidFill>
                    <a:latin typeface="楷体" pitchFamily="49" charset="-122"/>
                    <a:ea typeface="楷体" pitchFamily="49" charset="-122"/>
                  </a:rPr>
                  <a:t>,a,b,E</a:t>
                </a:r>
                <a:r>
                  <a:rPr lang="en-US" altLang="zh-CN" baseline="-25000" dirty="0">
                    <a:solidFill>
                      <a:srgbClr val="C00000"/>
                    </a:solidFill>
                    <a:latin typeface="楷体" pitchFamily="49" charset="-122"/>
                    <a:ea typeface="楷体" pitchFamily="49" charset="-122"/>
                  </a:rPr>
                  <a:t>1</a:t>
                </a:r>
                <a:r>
                  <a:rPr lang="en-US" altLang="zh-CN" dirty="0">
                    <a:solidFill>
                      <a:srgbClr val="C00000"/>
                    </a:solidFill>
                    <a:latin typeface="楷体" pitchFamily="49" charset="-122"/>
                    <a:ea typeface="楷体" pitchFamily="49" charset="-122"/>
                  </a:rPr>
                  <a:t>.true)</a:t>
                </a:r>
              </a:p>
              <a:p>
                <a:pPr marL="342900" lvl="0" indent="-342900">
                  <a:spcBef>
                    <a:spcPts val="600"/>
                  </a:spcBef>
                  <a:buClr>
                    <a:srgbClr val="0033CC"/>
                  </a:buClr>
                  <a:buSzPct val="50000"/>
                  <a:defRPr/>
                </a:pPr>
                <a:r>
                  <a:rPr lang="en-US" altLang="zh-CN" dirty="0">
                    <a:solidFill>
                      <a:srgbClr val="C00000"/>
                    </a:solidFill>
                    <a:latin typeface="楷体" pitchFamily="49" charset="-122"/>
                    <a:ea typeface="楷体" pitchFamily="49" charset="-122"/>
                  </a:rPr>
                  <a:t>(2)(j,_,_,E</a:t>
                </a:r>
                <a:r>
                  <a:rPr lang="en-US" altLang="zh-CN" baseline="-25000" dirty="0">
                    <a:solidFill>
                      <a:srgbClr val="C00000"/>
                    </a:solidFill>
                    <a:latin typeface="楷体" pitchFamily="49" charset="-122"/>
                    <a:ea typeface="楷体" pitchFamily="49" charset="-122"/>
                  </a:rPr>
                  <a:t>1</a:t>
                </a:r>
                <a:r>
                  <a:rPr lang="en-US" altLang="zh-CN" dirty="0">
                    <a:solidFill>
                      <a:srgbClr val="C00000"/>
                    </a:solidFill>
                    <a:latin typeface="楷体" pitchFamily="49" charset="-122"/>
                    <a:ea typeface="楷体" pitchFamily="49" charset="-122"/>
                  </a:rPr>
                  <a:t>.false</a:t>
                </a:r>
                <a:r>
                  <a:rPr lang="zh-CN" altLang="en-US" dirty="0">
                    <a:solidFill>
                      <a:srgbClr val="C00000"/>
                    </a:solidFill>
                    <a:latin typeface="楷体" pitchFamily="49" charset="-122"/>
                    <a:ea typeface="楷体" pitchFamily="49" charset="-122"/>
                  </a:rPr>
                  <a:t>）</a:t>
                </a:r>
              </a:p>
            </p:txBody>
          </p:sp>
          <p:sp>
            <p:nvSpPr>
              <p:cNvPr id="7" name="矩形 6"/>
              <p:cNvSpPr/>
              <p:nvPr/>
            </p:nvSpPr>
            <p:spPr>
              <a:xfrm>
                <a:off x="3581890" y="5188207"/>
                <a:ext cx="2490297" cy="810089"/>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spcBef>
                    <a:spcPts val="600"/>
                  </a:spcBef>
                  <a:buClr>
                    <a:srgbClr val="0033CC"/>
                  </a:buClr>
                  <a:buSzPct val="50000"/>
                  <a:defRPr/>
                </a:pPr>
                <a:r>
                  <a:rPr lang="en-US" altLang="zh-CN" dirty="0">
                    <a:solidFill>
                      <a:srgbClr val="0033CC"/>
                    </a:solidFill>
                    <a:latin typeface="楷体" pitchFamily="49" charset="-122"/>
                    <a:ea typeface="楷体" pitchFamily="49" charset="-122"/>
                  </a:rPr>
                  <a:t>if a</a:t>
                </a:r>
                <a:r>
                  <a:rPr lang="zh-CN" altLang="en-US" dirty="0">
                    <a:solidFill>
                      <a:srgbClr val="0033CC"/>
                    </a:solidFill>
                    <a:latin typeface="楷体" pitchFamily="49" charset="-122"/>
                    <a:ea typeface="楷体" pitchFamily="49" charset="-122"/>
                    <a:sym typeface="Symbol" pitchFamily="18" charset="2"/>
                  </a:rPr>
                  <a:t>＜</a:t>
                </a:r>
                <a:r>
                  <a:rPr lang="en-US" altLang="zh-CN" dirty="0">
                    <a:solidFill>
                      <a:srgbClr val="0033CC"/>
                    </a:solidFill>
                    <a:latin typeface="楷体" pitchFamily="49" charset="-122"/>
                    <a:ea typeface="楷体" pitchFamily="49" charset="-122"/>
                  </a:rPr>
                  <a:t>b </a:t>
                </a:r>
                <a:r>
                  <a:rPr lang="en-US" altLang="zh-CN" dirty="0" err="1">
                    <a:solidFill>
                      <a:srgbClr val="0033CC"/>
                    </a:solidFill>
                    <a:latin typeface="楷体" pitchFamily="49" charset="-122"/>
                    <a:ea typeface="楷体" pitchFamily="49" charset="-122"/>
                  </a:rPr>
                  <a:t>goto</a:t>
                </a:r>
                <a:r>
                  <a:rPr lang="en-US" altLang="zh-CN" dirty="0">
                    <a:solidFill>
                      <a:srgbClr val="0033CC"/>
                    </a:solidFill>
                    <a:latin typeface="楷体" pitchFamily="49" charset="-122"/>
                    <a:ea typeface="楷体" pitchFamily="49" charset="-122"/>
                  </a:rPr>
                  <a:t> E</a:t>
                </a:r>
                <a:r>
                  <a:rPr lang="en-US" altLang="zh-CN" baseline="-25000" dirty="0">
                    <a:solidFill>
                      <a:srgbClr val="0033CC"/>
                    </a:solidFill>
                    <a:latin typeface="楷体" pitchFamily="49" charset="-122"/>
                    <a:ea typeface="楷体" pitchFamily="49" charset="-122"/>
                  </a:rPr>
                  <a:t>1</a:t>
                </a:r>
                <a:r>
                  <a:rPr lang="en-US" altLang="zh-CN" dirty="0">
                    <a:solidFill>
                      <a:srgbClr val="0033CC"/>
                    </a:solidFill>
                    <a:latin typeface="楷体" pitchFamily="49" charset="-122"/>
                    <a:ea typeface="楷体" pitchFamily="49" charset="-122"/>
                  </a:rPr>
                  <a:t>.true</a:t>
                </a:r>
              </a:p>
              <a:p>
                <a:pPr marL="342900" lvl="0" indent="-342900">
                  <a:spcBef>
                    <a:spcPts val="600"/>
                  </a:spcBef>
                  <a:buClr>
                    <a:srgbClr val="0033CC"/>
                  </a:buClr>
                  <a:buSzPct val="50000"/>
                  <a:defRPr/>
                </a:pPr>
                <a:r>
                  <a:rPr lang="en-US" altLang="zh-CN" dirty="0" err="1">
                    <a:solidFill>
                      <a:srgbClr val="0033CC"/>
                    </a:solidFill>
                    <a:latin typeface="楷体" pitchFamily="49" charset="-122"/>
                    <a:ea typeface="楷体" pitchFamily="49" charset="-122"/>
                  </a:rPr>
                  <a:t>goto</a:t>
                </a:r>
                <a:r>
                  <a:rPr lang="en-US" altLang="zh-CN" dirty="0">
                    <a:solidFill>
                      <a:srgbClr val="0033CC"/>
                    </a:solidFill>
                    <a:latin typeface="楷体" pitchFamily="49" charset="-122"/>
                    <a:ea typeface="楷体" pitchFamily="49" charset="-122"/>
                  </a:rPr>
                  <a:t> E</a:t>
                </a:r>
                <a:r>
                  <a:rPr lang="en-US" altLang="zh-CN" baseline="-25000" dirty="0">
                    <a:solidFill>
                      <a:srgbClr val="0033CC"/>
                    </a:solidFill>
                    <a:latin typeface="楷体" pitchFamily="49" charset="-122"/>
                    <a:ea typeface="楷体" pitchFamily="49" charset="-122"/>
                  </a:rPr>
                  <a:t>1</a:t>
                </a:r>
                <a:r>
                  <a:rPr lang="en-US" altLang="zh-CN" dirty="0">
                    <a:solidFill>
                      <a:srgbClr val="0033CC"/>
                    </a:solidFill>
                    <a:latin typeface="楷体" pitchFamily="49" charset="-122"/>
                    <a:ea typeface="楷体" pitchFamily="49" charset="-122"/>
                  </a:rPr>
                  <a:t>.false</a:t>
                </a:r>
                <a:endParaRPr lang="zh-CN" altLang="en-US" dirty="0">
                  <a:solidFill>
                    <a:srgbClr val="0033CC"/>
                  </a:solidFill>
                  <a:latin typeface="楷体" pitchFamily="49" charset="-122"/>
                  <a:ea typeface="楷体" pitchFamily="49" charset="-122"/>
                </a:endParaRPr>
              </a:p>
            </p:txBody>
          </p:sp>
          <p:sp>
            <p:nvSpPr>
              <p:cNvPr id="8" name="矩形 7"/>
              <p:cNvSpPr/>
              <p:nvPr/>
            </p:nvSpPr>
            <p:spPr>
              <a:xfrm>
                <a:off x="296525" y="5188207"/>
                <a:ext cx="2970330" cy="495055"/>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spcBef>
                    <a:spcPts val="600"/>
                  </a:spcBef>
                  <a:buClr>
                    <a:srgbClr val="0033CC"/>
                  </a:buClr>
                  <a:buSzPct val="50000"/>
                  <a:defRPr/>
                </a:pPr>
                <a:r>
                  <a:rPr lang="en-US" altLang="zh-CN" dirty="0">
                    <a:solidFill>
                      <a:srgbClr val="002060"/>
                    </a:solidFill>
                    <a:latin typeface="楷体" pitchFamily="49" charset="-122"/>
                    <a:ea typeface="楷体" pitchFamily="49" charset="-122"/>
                  </a:rPr>
                  <a:t>if </a:t>
                </a:r>
                <a:r>
                  <a:rPr lang="en-US" altLang="zh-CN" dirty="0">
                    <a:solidFill>
                      <a:srgbClr val="FF0000"/>
                    </a:solidFill>
                    <a:latin typeface="楷体" pitchFamily="49" charset="-122"/>
                    <a:ea typeface="楷体" pitchFamily="49" charset="-122"/>
                  </a:rPr>
                  <a:t>a</a:t>
                </a:r>
                <a:r>
                  <a:rPr lang="zh-CN" altLang="en-US" dirty="0">
                    <a:solidFill>
                      <a:srgbClr val="FF0000"/>
                    </a:solidFill>
                    <a:latin typeface="楷体" pitchFamily="49" charset="-122"/>
                    <a:ea typeface="楷体" pitchFamily="49" charset="-122"/>
                    <a:sym typeface="Symbol" pitchFamily="18" charset="2"/>
                  </a:rPr>
                  <a:t>＜</a:t>
                </a:r>
                <a:r>
                  <a:rPr lang="en-US" altLang="zh-CN" dirty="0">
                    <a:solidFill>
                      <a:srgbClr val="FF0000"/>
                    </a:solidFill>
                    <a:latin typeface="楷体" pitchFamily="49" charset="-122"/>
                    <a:ea typeface="楷体" pitchFamily="49" charset="-122"/>
                  </a:rPr>
                  <a:t>b</a:t>
                </a:r>
                <a:r>
                  <a:rPr lang="en-US" altLang="zh-CN" dirty="0">
                    <a:solidFill>
                      <a:srgbClr val="002060"/>
                    </a:solidFill>
                    <a:latin typeface="楷体" pitchFamily="49" charset="-122"/>
                    <a:ea typeface="楷体" pitchFamily="49" charset="-122"/>
                  </a:rPr>
                  <a:t> then S</a:t>
                </a:r>
                <a:r>
                  <a:rPr lang="en-US" altLang="zh-CN" baseline="-25000" dirty="0">
                    <a:solidFill>
                      <a:srgbClr val="002060"/>
                    </a:solidFill>
                    <a:latin typeface="楷体" pitchFamily="49" charset="-122"/>
                    <a:ea typeface="楷体" pitchFamily="49" charset="-122"/>
                  </a:rPr>
                  <a:t>1</a:t>
                </a:r>
                <a:r>
                  <a:rPr lang="en-US" altLang="zh-CN" dirty="0">
                    <a:solidFill>
                      <a:srgbClr val="002060"/>
                    </a:solidFill>
                    <a:latin typeface="楷体" pitchFamily="49" charset="-122"/>
                    <a:ea typeface="楷体" pitchFamily="49" charset="-122"/>
                  </a:rPr>
                  <a:t> else S</a:t>
                </a:r>
                <a:r>
                  <a:rPr lang="en-US" altLang="zh-CN" baseline="-25000" dirty="0">
                    <a:solidFill>
                      <a:srgbClr val="002060"/>
                    </a:solidFill>
                    <a:latin typeface="楷体" pitchFamily="49" charset="-122"/>
                    <a:ea typeface="楷体" pitchFamily="49" charset="-122"/>
                  </a:rPr>
                  <a:t>2</a:t>
                </a:r>
                <a:endParaRPr lang="zh-CN" altLang="en-US" baseline="-25000" dirty="0">
                  <a:solidFill>
                    <a:srgbClr val="002060"/>
                  </a:solidFill>
                  <a:latin typeface="楷体" pitchFamily="49" charset="-122"/>
                  <a:ea typeface="楷体" pitchFamily="49" charset="-122"/>
                </a:endParaRPr>
              </a:p>
            </p:txBody>
          </p:sp>
          <p:sp>
            <p:nvSpPr>
              <p:cNvPr id="9" name="矩形 8"/>
              <p:cNvSpPr/>
              <p:nvPr/>
            </p:nvSpPr>
            <p:spPr>
              <a:xfrm>
                <a:off x="1331640" y="5679250"/>
                <a:ext cx="900100" cy="49505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spcBef>
                    <a:spcPts val="600"/>
                  </a:spcBef>
                  <a:buClr>
                    <a:srgbClr val="0033CC"/>
                  </a:buClr>
                  <a:buSzPct val="50000"/>
                  <a:defRPr/>
                </a:pPr>
                <a:r>
                  <a:rPr lang="zh-CN" altLang="en-US" dirty="0">
                    <a:solidFill>
                      <a:schemeClr val="tx1"/>
                    </a:solidFill>
                    <a:latin typeface="楷体" pitchFamily="49" charset="-122"/>
                    <a:ea typeface="楷体" pitchFamily="49" charset="-122"/>
                  </a:rPr>
                  <a:t>源程序</a:t>
                </a:r>
              </a:p>
            </p:txBody>
          </p:sp>
          <p:sp>
            <p:nvSpPr>
              <p:cNvPr id="10" name="矩形 9"/>
              <p:cNvSpPr/>
              <p:nvPr/>
            </p:nvSpPr>
            <p:spPr>
              <a:xfrm>
                <a:off x="3536885" y="5951905"/>
                <a:ext cx="945105" cy="49505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spcBef>
                    <a:spcPts val="600"/>
                  </a:spcBef>
                  <a:buClr>
                    <a:srgbClr val="0033CC"/>
                  </a:buClr>
                  <a:buSzPct val="50000"/>
                  <a:defRPr/>
                </a:pPr>
                <a:r>
                  <a:rPr lang="zh-CN" altLang="en-US" dirty="0">
                    <a:solidFill>
                      <a:schemeClr val="tx1"/>
                    </a:solidFill>
                    <a:latin typeface="楷体" pitchFamily="49" charset="-122"/>
                    <a:ea typeface="楷体" pitchFamily="49" charset="-122"/>
                  </a:rPr>
                  <a:t>四元式</a:t>
                </a:r>
              </a:p>
            </p:txBody>
          </p:sp>
          <p:cxnSp>
            <p:nvCxnSpPr>
              <p:cNvPr id="12" name="直接箭头连接符 11"/>
              <p:cNvCxnSpPr/>
              <p:nvPr/>
            </p:nvCxnSpPr>
            <p:spPr>
              <a:xfrm>
                <a:off x="4391980" y="6219310"/>
                <a:ext cx="2870833"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5292080" y="5994285"/>
                <a:ext cx="0" cy="225025"/>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18" name="直接箭头连接符 17"/>
            <p:cNvCxnSpPr/>
            <p:nvPr/>
          </p:nvCxnSpPr>
          <p:spPr>
            <a:xfrm flipV="1">
              <a:off x="7272300" y="5994284"/>
              <a:ext cx="0" cy="23760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linds(horizontal)">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12696" y="323655"/>
            <a:ext cx="3754759" cy="544072"/>
          </a:xfrm>
        </p:spPr>
        <p:txBody>
          <a:bodyPr>
            <a:noAutofit/>
          </a:bodyPr>
          <a:lstStyle/>
          <a:p>
            <a:r>
              <a:rPr lang="zh-CN" altLang="en-US" sz="3200" dirty="0">
                <a:solidFill>
                  <a:srgbClr val="FF0000"/>
                </a:solidFill>
              </a:rPr>
              <a:t>例</a:t>
            </a:r>
            <a:r>
              <a:rPr lang="en-US" altLang="zh-CN" sz="3200" dirty="0"/>
              <a:t>-</a:t>
            </a:r>
            <a:r>
              <a:rPr lang="zh-CN" altLang="en-US" sz="3200" dirty="0"/>
              <a:t>布尔式的翻译</a:t>
            </a:r>
          </a:p>
        </p:txBody>
      </p:sp>
      <p:sp>
        <p:nvSpPr>
          <p:cNvPr id="3" name="内容占位符 2"/>
          <p:cNvSpPr>
            <a:spLocks noGrp="1"/>
          </p:cNvSpPr>
          <p:nvPr>
            <p:ph idx="1"/>
          </p:nvPr>
        </p:nvSpPr>
        <p:spPr>
          <a:xfrm>
            <a:off x="4662010" y="1448780"/>
            <a:ext cx="4230470" cy="4770530"/>
          </a:xfrm>
        </p:spPr>
        <p:txBody>
          <a:bodyPr>
            <a:noAutofit/>
          </a:bodyPr>
          <a:lstStyle/>
          <a:p>
            <a:pPr>
              <a:lnSpc>
                <a:spcPct val="110000"/>
              </a:lnSpc>
            </a:pPr>
            <a:r>
              <a:rPr lang="zh-CN" altLang="en-US" sz="2400" dirty="0"/>
              <a:t>前页</a:t>
            </a:r>
            <a:r>
              <a:rPr lang="zh-CN" altLang="en-US" sz="2400" u="sng" dirty="0"/>
              <a:t>翻译模式输出的结果仅为前段</a:t>
            </a:r>
            <a:r>
              <a:rPr lang="zh-CN" altLang="en-US" sz="2400" u="sng" dirty="0">
                <a:solidFill>
                  <a:srgbClr val="C00000"/>
                </a:solidFill>
              </a:rPr>
              <a:t>红色字体</a:t>
            </a:r>
            <a:r>
              <a:rPr lang="zh-CN" altLang="en-US" sz="2400" u="sng" dirty="0"/>
              <a:t>部分</a:t>
            </a:r>
            <a:r>
              <a:rPr lang="zh-CN" altLang="en-US" sz="2400" dirty="0"/>
              <a:t>；</a:t>
            </a:r>
            <a:endParaRPr lang="en-US" altLang="zh-CN" sz="2400" dirty="0"/>
          </a:p>
          <a:p>
            <a:pPr>
              <a:lnSpc>
                <a:spcPct val="110000"/>
              </a:lnSpc>
            </a:pPr>
            <a:r>
              <a:rPr lang="zh-CN" altLang="en-US" sz="2400" dirty="0"/>
              <a:t>整体上是</a:t>
            </a:r>
            <a:r>
              <a:rPr lang="zh-CN" altLang="en-US" sz="2400" dirty="0">
                <a:solidFill>
                  <a:schemeClr val="tx1"/>
                </a:solidFill>
              </a:rPr>
              <a:t>大</a:t>
            </a:r>
            <a:r>
              <a:rPr lang="en-US" altLang="zh-CN" sz="2400" dirty="0">
                <a:solidFill>
                  <a:schemeClr val="tx1"/>
                </a:solidFill>
              </a:rPr>
              <a:t>if</a:t>
            </a:r>
            <a:r>
              <a:rPr lang="zh-CN" altLang="en-US" sz="2400" dirty="0">
                <a:solidFill>
                  <a:schemeClr val="tx1"/>
                </a:solidFill>
              </a:rPr>
              <a:t>语句</a:t>
            </a:r>
            <a:r>
              <a:rPr lang="zh-CN" altLang="en-US" sz="2400" dirty="0"/>
              <a:t>的四元式；</a:t>
            </a:r>
            <a:endParaRPr lang="en-US" altLang="zh-CN" sz="2400" dirty="0"/>
          </a:p>
          <a:p>
            <a:pPr>
              <a:lnSpc>
                <a:spcPct val="110000"/>
              </a:lnSpc>
            </a:pPr>
            <a:r>
              <a:rPr lang="en-US" altLang="zh-CN" sz="2400" dirty="0" err="1"/>
              <a:t>E.true</a:t>
            </a:r>
            <a:r>
              <a:rPr lang="zh-CN" altLang="en-US" sz="2400" dirty="0"/>
              <a:t>和</a:t>
            </a:r>
            <a:r>
              <a:rPr lang="en-US" altLang="zh-CN" sz="2400" dirty="0" err="1"/>
              <a:t>E.false</a:t>
            </a:r>
            <a:r>
              <a:rPr lang="zh-CN" altLang="en-US" sz="2400" dirty="0"/>
              <a:t>要等到完成了</a:t>
            </a:r>
            <a:r>
              <a:rPr lang="zh-CN" altLang="en-US" sz="2400" u="sng" dirty="0"/>
              <a:t>大</a:t>
            </a:r>
            <a:r>
              <a:rPr lang="en-US" altLang="zh-CN" sz="2400" u="sng" dirty="0"/>
              <a:t>if</a:t>
            </a:r>
            <a:r>
              <a:rPr lang="zh-CN" altLang="en-US" sz="2400" u="sng" dirty="0"/>
              <a:t>语句</a:t>
            </a:r>
            <a:r>
              <a:rPr lang="zh-CN" altLang="en-US" sz="2400" dirty="0"/>
              <a:t>的翻译后才能确定具体地址，然后才能回头填写布尔式中的</a:t>
            </a:r>
            <a:r>
              <a:rPr lang="en-US" altLang="zh-CN" sz="2400" dirty="0" err="1"/>
              <a:t>E.true</a:t>
            </a:r>
            <a:r>
              <a:rPr lang="zh-CN" altLang="en-US" sz="2400" dirty="0"/>
              <a:t>和</a:t>
            </a:r>
            <a:r>
              <a:rPr lang="en-US" altLang="zh-CN" sz="2400" dirty="0" err="1"/>
              <a:t>E.false</a:t>
            </a:r>
            <a:r>
              <a:rPr lang="zh-CN" altLang="en-US" sz="2400" dirty="0"/>
              <a:t>；</a:t>
            </a:r>
            <a:endParaRPr lang="en-US" altLang="zh-CN" sz="2400" dirty="0"/>
          </a:p>
          <a:p>
            <a:pPr>
              <a:lnSpc>
                <a:spcPct val="110000"/>
              </a:lnSpc>
            </a:pPr>
            <a:r>
              <a:rPr lang="zh-CN" altLang="en-US" sz="2400" dirty="0"/>
              <a:t>多遍扫描回填</a:t>
            </a:r>
            <a:r>
              <a:rPr lang="en-US" altLang="zh-CN" sz="2400" dirty="0" err="1"/>
              <a:t>vs</a:t>
            </a:r>
            <a:r>
              <a:rPr lang="zh-CN" altLang="en-US" sz="2400" dirty="0"/>
              <a:t>一遍扫描回填。</a:t>
            </a:r>
            <a:endParaRPr lang="en-US" altLang="zh-CN" sz="2400" dirty="0"/>
          </a:p>
          <a:p>
            <a:pPr>
              <a:lnSpc>
                <a:spcPct val="110000"/>
              </a:lnSpc>
            </a:pPr>
            <a:endParaRPr lang="zh-CN" altLang="en-US" sz="2400" dirty="0"/>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55</a:t>
            </a:fld>
            <a:endParaRPr lang="zh-CN" altLang="en-US"/>
          </a:p>
        </p:txBody>
      </p:sp>
      <p:grpSp>
        <p:nvGrpSpPr>
          <p:cNvPr id="5" name="组合 4"/>
          <p:cNvGrpSpPr/>
          <p:nvPr/>
        </p:nvGrpSpPr>
        <p:grpSpPr>
          <a:xfrm>
            <a:off x="251520" y="1583795"/>
            <a:ext cx="4103894" cy="4255900"/>
            <a:chOff x="1836258" y="2233413"/>
            <a:chExt cx="4103894" cy="4255900"/>
          </a:xfrm>
        </p:grpSpPr>
        <p:sp>
          <p:nvSpPr>
            <p:cNvPr id="6" name="矩形 5"/>
            <p:cNvSpPr/>
            <p:nvPr/>
          </p:nvSpPr>
          <p:spPr>
            <a:xfrm>
              <a:off x="3131840" y="2233413"/>
              <a:ext cx="2808312" cy="421693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spcBef>
                  <a:spcPts val="600"/>
                </a:spcBef>
                <a:buClr>
                  <a:srgbClr val="0033CC"/>
                </a:buClr>
                <a:buSzPct val="50000"/>
                <a:defRPr/>
              </a:pPr>
              <a:r>
                <a:rPr lang="en-US" altLang="zh-CN" sz="2000" dirty="0">
                  <a:solidFill>
                    <a:srgbClr val="C00000"/>
                  </a:solidFill>
                  <a:latin typeface="楷体" pitchFamily="49" charset="-122"/>
                  <a:ea typeface="楷体" pitchFamily="49" charset="-122"/>
                </a:rPr>
                <a:t>(1)</a:t>
              </a:r>
              <a:r>
                <a:rPr lang="zh-CN" altLang="en-US" sz="2000" dirty="0">
                  <a:solidFill>
                    <a:srgbClr val="C00000"/>
                  </a:solidFill>
                  <a:latin typeface="楷体" pitchFamily="49" charset="-122"/>
                  <a:ea typeface="楷体" pitchFamily="49" charset="-122"/>
                </a:rPr>
                <a:t>（</a:t>
              </a:r>
              <a:r>
                <a:rPr lang="en-US" altLang="zh-CN" sz="2000" dirty="0">
                  <a:solidFill>
                    <a:srgbClr val="C00000"/>
                  </a:solidFill>
                  <a:latin typeface="楷体" pitchFamily="49" charset="-122"/>
                  <a:ea typeface="楷体" pitchFamily="49" charset="-122"/>
                </a:rPr>
                <a:t>j</a:t>
              </a:r>
              <a:r>
                <a:rPr lang="zh-CN" altLang="en-US" sz="2000" dirty="0">
                  <a:solidFill>
                    <a:srgbClr val="C00000"/>
                  </a:solidFill>
                  <a:latin typeface="宋体" pitchFamily="2" charset="-122"/>
                  <a:sym typeface="Symbol" pitchFamily="18" charset="2"/>
                </a:rPr>
                <a:t>＜</a:t>
              </a:r>
              <a:r>
                <a:rPr lang="en-US" altLang="zh-CN" sz="2000" dirty="0">
                  <a:solidFill>
                    <a:srgbClr val="C00000"/>
                  </a:solidFill>
                  <a:latin typeface="楷体" pitchFamily="49" charset="-122"/>
                  <a:ea typeface="楷体" pitchFamily="49" charset="-122"/>
                </a:rPr>
                <a:t>,</a:t>
              </a:r>
              <a:r>
                <a:rPr lang="en-US" altLang="zh-CN" sz="2000" dirty="0" err="1">
                  <a:solidFill>
                    <a:srgbClr val="C00000"/>
                  </a:solidFill>
                  <a:latin typeface="楷体" pitchFamily="49" charset="-122"/>
                  <a:ea typeface="楷体" pitchFamily="49" charset="-122"/>
                </a:rPr>
                <a:t>a,b,E.true</a:t>
              </a:r>
              <a:r>
                <a:rPr lang="zh-CN" altLang="en-US" sz="2000" dirty="0">
                  <a:solidFill>
                    <a:srgbClr val="C00000"/>
                  </a:solidFill>
                  <a:latin typeface="楷体" pitchFamily="49" charset="-122"/>
                  <a:ea typeface="楷体" pitchFamily="49" charset="-122"/>
                </a:rPr>
                <a:t>）</a:t>
              </a:r>
              <a:endParaRPr lang="en-US" altLang="zh-CN" sz="2000" dirty="0">
                <a:solidFill>
                  <a:srgbClr val="C00000"/>
                </a:solidFill>
                <a:latin typeface="楷体" pitchFamily="49" charset="-122"/>
                <a:ea typeface="楷体" pitchFamily="49" charset="-122"/>
              </a:endParaRPr>
            </a:p>
            <a:p>
              <a:pPr marL="342900" lvl="0" indent="-342900">
                <a:spcBef>
                  <a:spcPts val="600"/>
                </a:spcBef>
                <a:buClr>
                  <a:srgbClr val="0033CC"/>
                </a:buClr>
                <a:buSzPct val="50000"/>
                <a:defRPr/>
              </a:pPr>
              <a:r>
                <a:rPr lang="en-US" altLang="zh-CN" sz="2000" dirty="0">
                  <a:solidFill>
                    <a:srgbClr val="C00000"/>
                  </a:solidFill>
                  <a:latin typeface="楷体" pitchFamily="49" charset="-122"/>
                  <a:ea typeface="楷体" pitchFamily="49" charset="-122"/>
                </a:rPr>
                <a:t>(2)</a:t>
              </a:r>
              <a:r>
                <a:rPr lang="zh-CN" altLang="en-US" sz="2000" dirty="0">
                  <a:solidFill>
                    <a:srgbClr val="C00000"/>
                  </a:solidFill>
                  <a:latin typeface="楷体" pitchFamily="49" charset="-122"/>
                  <a:ea typeface="楷体" pitchFamily="49" charset="-122"/>
                </a:rPr>
                <a:t>（</a:t>
              </a:r>
              <a:r>
                <a:rPr lang="en-US" altLang="zh-CN" sz="2000" dirty="0">
                  <a:solidFill>
                    <a:srgbClr val="C00000"/>
                  </a:solidFill>
                  <a:latin typeface="楷体" pitchFamily="49" charset="-122"/>
                  <a:ea typeface="楷体" pitchFamily="49" charset="-122"/>
                </a:rPr>
                <a:t>j,_,_,E</a:t>
              </a:r>
              <a:r>
                <a:rPr lang="en-US" altLang="zh-CN" sz="2000" baseline="-25000" dirty="0">
                  <a:solidFill>
                    <a:srgbClr val="C00000"/>
                  </a:solidFill>
                  <a:latin typeface="楷体" pitchFamily="49" charset="-122"/>
                  <a:ea typeface="楷体" pitchFamily="49" charset="-122"/>
                </a:rPr>
                <a:t>1</a:t>
              </a:r>
              <a:r>
                <a:rPr lang="en-US" altLang="zh-CN" sz="2000" dirty="0">
                  <a:solidFill>
                    <a:srgbClr val="C00000"/>
                  </a:solidFill>
                  <a:latin typeface="楷体" pitchFamily="49" charset="-122"/>
                  <a:ea typeface="楷体" pitchFamily="49" charset="-122"/>
                </a:rPr>
                <a:t>.false</a:t>
              </a:r>
              <a:r>
                <a:rPr lang="zh-CN" altLang="en-US" sz="2000" dirty="0">
                  <a:solidFill>
                    <a:srgbClr val="C00000"/>
                  </a:solidFill>
                  <a:latin typeface="楷体" pitchFamily="49" charset="-122"/>
                  <a:ea typeface="楷体" pitchFamily="49" charset="-122"/>
                </a:rPr>
                <a:t>）</a:t>
              </a:r>
              <a:endParaRPr lang="en-US" altLang="zh-CN" sz="2000" dirty="0">
                <a:solidFill>
                  <a:srgbClr val="C00000"/>
                </a:solidFill>
                <a:latin typeface="楷体" pitchFamily="49" charset="-122"/>
                <a:ea typeface="楷体" pitchFamily="49" charset="-122"/>
              </a:endParaRPr>
            </a:p>
            <a:p>
              <a:pPr marL="342900" lvl="0" indent="-342900">
                <a:spcBef>
                  <a:spcPts val="600"/>
                </a:spcBef>
                <a:buClr>
                  <a:srgbClr val="0033CC"/>
                </a:buClr>
                <a:buSzPct val="50000"/>
                <a:defRPr/>
              </a:pPr>
              <a:r>
                <a:rPr lang="en-US" altLang="zh-CN" sz="2000" dirty="0">
                  <a:solidFill>
                    <a:srgbClr val="C00000"/>
                  </a:solidFill>
                  <a:latin typeface="楷体" pitchFamily="49" charset="-122"/>
                  <a:ea typeface="楷体" pitchFamily="49" charset="-122"/>
                </a:rPr>
                <a:t>(3)</a:t>
              </a:r>
              <a:r>
                <a:rPr lang="zh-CN" altLang="en-US" sz="2000" dirty="0">
                  <a:solidFill>
                    <a:srgbClr val="C00000"/>
                  </a:solidFill>
                  <a:latin typeface="楷体" pitchFamily="49" charset="-122"/>
                  <a:ea typeface="楷体" pitchFamily="49" charset="-122"/>
                </a:rPr>
                <a:t>（</a:t>
              </a:r>
              <a:r>
                <a:rPr lang="en-US" altLang="zh-CN" sz="2000" dirty="0">
                  <a:solidFill>
                    <a:srgbClr val="C00000"/>
                  </a:solidFill>
                  <a:latin typeface="楷体" pitchFamily="49" charset="-122"/>
                  <a:ea typeface="楷体" pitchFamily="49" charset="-122"/>
                </a:rPr>
                <a:t>j</a:t>
              </a:r>
              <a:r>
                <a:rPr lang="zh-CN" altLang="en-US" sz="2000" dirty="0">
                  <a:solidFill>
                    <a:srgbClr val="C00000"/>
                  </a:solidFill>
                  <a:latin typeface="宋体" pitchFamily="2" charset="-122"/>
                  <a:sym typeface="Symbol" pitchFamily="18" charset="2"/>
                </a:rPr>
                <a:t>＜</a:t>
              </a:r>
              <a:r>
                <a:rPr lang="en-US" altLang="zh-CN" sz="2000" dirty="0">
                  <a:solidFill>
                    <a:srgbClr val="C00000"/>
                  </a:solidFill>
                  <a:latin typeface="楷体" pitchFamily="49" charset="-122"/>
                  <a:ea typeface="楷体" pitchFamily="49" charset="-122"/>
                </a:rPr>
                <a:t>,</a:t>
              </a:r>
              <a:r>
                <a:rPr lang="en-US" altLang="zh-CN" sz="2000" dirty="0" err="1">
                  <a:solidFill>
                    <a:srgbClr val="C00000"/>
                  </a:solidFill>
                  <a:latin typeface="楷体" pitchFamily="49" charset="-122"/>
                  <a:ea typeface="楷体" pitchFamily="49" charset="-122"/>
                </a:rPr>
                <a:t>c,d,E.true</a:t>
              </a:r>
              <a:r>
                <a:rPr lang="zh-CN" altLang="en-US" sz="2000" dirty="0">
                  <a:solidFill>
                    <a:srgbClr val="C00000"/>
                  </a:solidFill>
                  <a:latin typeface="楷体" pitchFamily="49" charset="-122"/>
                  <a:ea typeface="楷体" pitchFamily="49" charset="-122"/>
                </a:rPr>
                <a:t>）</a:t>
              </a:r>
              <a:endParaRPr lang="en-US" altLang="zh-CN" sz="2000" dirty="0">
                <a:solidFill>
                  <a:srgbClr val="C00000"/>
                </a:solidFill>
                <a:latin typeface="楷体" pitchFamily="49" charset="-122"/>
                <a:ea typeface="楷体" pitchFamily="49" charset="-122"/>
              </a:endParaRPr>
            </a:p>
            <a:p>
              <a:pPr marL="342900" lvl="0" indent="-342900">
                <a:spcBef>
                  <a:spcPts val="600"/>
                </a:spcBef>
                <a:buClr>
                  <a:srgbClr val="0033CC"/>
                </a:buClr>
                <a:buSzPct val="50000"/>
                <a:defRPr/>
              </a:pPr>
              <a:r>
                <a:rPr lang="en-US" altLang="zh-CN" sz="2000" dirty="0">
                  <a:solidFill>
                    <a:srgbClr val="C00000"/>
                  </a:solidFill>
                  <a:latin typeface="楷体" pitchFamily="49" charset="-122"/>
                  <a:ea typeface="楷体" pitchFamily="49" charset="-122"/>
                </a:rPr>
                <a:t>(4)</a:t>
              </a:r>
              <a:r>
                <a:rPr lang="zh-CN" altLang="en-US" sz="2000" dirty="0">
                  <a:solidFill>
                    <a:srgbClr val="C00000"/>
                  </a:solidFill>
                  <a:latin typeface="楷体" pitchFamily="49" charset="-122"/>
                  <a:ea typeface="楷体" pitchFamily="49" charset="-122"/>
                </a:rPr>
                <a:t>（</a:t>
              </a:r>
              <a:r>
                <a:rPr lang="en-US" altLang="zh-CN" sz="2000" dirty="0" err="1">
                  <a:solidFill>
                    <a:srgbClr val="C00000"/>
                  </a:solidFill>
                  <a:latin typeface="楷体" pitchFamily="49" charset="-122"/>
                  <a:ea typeface="楷体" pitchFamily="49" charset="-122"/>
                </a:rPr>
                <a:t>j,_,_,E.false</a:t>
              </a:r>
              <a:r>
                <a:rPr lang="zh-CN" altLang="en-US" sz="2000" dirty="0">
                  <a:solidFill>
                    <a:srgbClr val="C00000"/>
                  </a:solidFill>
                  <a:latin typeface="楷体" pitchFamily="49" charset="-122"/>
                  <a:ea typeface="楷体" pitchFamily="49" charset="-122"/>
                </a:rPr>
                <a:t>）</a:t>
              </a:r>
              <a:endParaRPr lang="en-US" altLang="zh-CN" sz="2000" dirty="0">
                <a:solidFill>
                  <a:srgbClr val="C00000"/>
                </a:solidFill>
                <a:latin typeface="楷体" pitchFamily="49" charset="-122"/>
                <a:ea typeface="楷体" pitchFamily="49" charset="-122"/>
              </a:endParaRPr>
            </a:p>
            <a:p>
              <a:pPr marL="342900" lvl="0" indent="-342900">
                <a:spcBef>
                  <a:spcPts val="600"/>
                </a:spcBef>
                <a:buClr>
                  <a:srgbClr val="0033CC"/>
                </a:buClr>
                <a:buSzPct val="50000"/>
                <a:defRPr/>
              </a:pPr>
              <a:r>
                <a:rPr lang="en-US" altLang="zh-CN" sz="2000" dirty="0">
                  <a:solidFill>
                    <a:schemeClr val="tx1"/>
                  </a:solidFill>
                  <a:latin typeface="楷体" pitchFamily="49" charset="-122"/>
                  <a:ea typeface="楷体" pitchFamily="49" charset="-122"/>
                </a:rPr>
                <a:t>......</a:t>
              </a:r>
            </a:p>
            <a:p>
              <a:pPr marL="342900" lvl="0" indent="-342900">
                <a:spcBef>
                  <a:spcPts val="600"/>
                </a:spcBef>
                <a:buClr>
                  <a:srgbClr val="0033CC"/>
                </a:buClr>
                <a:buSzPct val="50000"/>
                <a:defRPr/>
              </a:pPr>
              <a:r>
                <a:rPr lang="en-US" altLang="zh-CN" sz="2000" dirty="0">
                  <a:solidFill>
                    <a:schemeClr val="tx1"/>
                  </a:solidFill>
                  <a:latin typeface="楷体" pitchFamily="49" charset="-122"/>
                  <a:ea typeface="楷体" pitchFamily="49" charset="-122"/>
                </a:rPr>
                <a:t>(p)   S</a:t>
              </a:r>
              <a:r>
                <a:rPr lang="en-US" altLang="zh-CN" sz="2000" baseline="-25000" dirty="0">
                  <a:solidFill>
                    <a:schemeClr val="tx1"/>
                  </a:solidFill>
                  <a:latin typeface="楷体" pitchFamily="49" charset="-122"/>
                  <a:ea typeface="楷体" pitchFamily="49" charset="-122"/>
                </a:rPr>
                <a:t>1</a:t>
              </a:r>
            </a:p>
            <a:p>
              <a:pPr marL="342900" lvl="0" indent="-342900">
                <a:spcBef>
                  <a:spcPts val="600"/>
                </a:spcBef>
                <a:buClr>
                  <a:srgbClr val="0033CC"/>
                </a:buClr>
                <a:buSzPct val="50000"/>
                <a:defRPr/>
              </a:pPr>
              <a:r>
                <a:rPr lang="en-US" altLang="zh-CN" sz="2000" dirty="0">
                  <a:solidFill>
                    <a:schemeClr val="tx1"/>
                  </a:solidFill>
                  <a:latin typeface="楷体" pitchFamily="49" charset="-122"/>
                  <a:ea typeface="楷体" pitchFamily="49" charset="-122"/>
                </a:rPr>
                <a:t>......</a:t>
              </a:r>
            </a:p>
            <a:p>
              <a:pPr marL="342900" lvl="0" indent="-342900">
                <a:spcBef>
                  <a:spcPts val="600"/>
                </a:spcBef>
                <a:buClr>
                  <a:srgbClr val="0033CC"/>
                </a:buClr>
                <a:buSzPct val="50000"/>
                <a:defRPr/>
              </a:pPr>
              <a:r>
                <a:rPr lang="en-US" altLang="zh-CN" sz="2000" dirty="0">
                  <a:solidFill>
                    <a:schemeClr val="tx1"/>
                  </a:solidFill>
                  <a:latin typeface="楷体" pitchFamily="49" charset="-122"/>
                  <a:ea typeface="楷体" pitchFamily="49" charset="-122"/>
                </a:rPr>
                <a:t>(q)   out</a:t>
              </a:r>
            </a:p>
            <a:p>
              <a:pPr marL="342900" lvl="0" indent="-342900">
                <a:spcBef>
                  <a:spcPts val="600"/>
                </a:spcBef>
                <a:buClr>
                  <a:srgbClr val="0033CC"/>
                </a:buClr>
                <a:buSzPct val="50000"/>
                <a:defRPr/>
              </a:pPr>
              <a:r>
                <a:rPr lang="en-US" altLang="zh-CN" sz="2000" dirty="0">
                  <a:solidFill>
                    <a:schemeClr val="tx1"/>
                  </a:solidFill>
                  <a:latin typeface="楷体" pitchFamily="49" charset="-122"/>
                  <a:ea typeface="楷体" pitchFamily="49" charset="-122"/>
                </a:rPr>
                <a:t>(q+1) S</a:t>
              </a:r>
              <a:r>
                <a:rPr lang="en-US" altLang="zh-CN" sz="2000" baseline="-25000" dirty="0">
                  <a:solidFill>
                    <a:schemeClr val="tx1"/>
                  </a:solidFill>
                  <a:latin typeface="楷体" pitchFamily="49" charset="-122"/>
                  <a:ea typeface="楷体" pitchFamily="49" charset="-122"/>
                </a:rPr>
                <a:t>2</a:t>
              </a:r>
            </a:p>
            <a:p>
              <a:pPr marL="342900" lvl="0" indent="-342900">
                <a:spcBef>
                  <a:spcPts val="600"/>
                </a:spcBef>
                <a:buClr>
                  <a:srgbClr val="0033CC"/>
                </a:buClr>
                <a:buSzPct val="50000"/>
                <a:defRPr/>
              </a:pPr>
              <a:r>
                <a:rPr lang="en-US" altLang="zh-CN" sz="2000" dirty="0">
                  <a:solidFill>
                    <a:schemeClr val="tx1"/>
                  </a:solidFill>
                  <a:latin typeface="楷体" pitchFamily="49" charset="-122"/>
                  <a:ea typeface="楷体" pitchFamily="49" charset="-122"/>
                </a:rPr>
                <a:t>......</a:t>
              </a:r>
            </a:p>
            <a:p>
              <a:pPr marL="342900" lvl="0" indent="-342900">
                <a:spcBef>
                  <a:spcPts val="600"/>
                </a:spcBef>
                <a:buClr>
                  <a:srgbClr val="0033CC"/>
                </a:buClr>
                <a:buSzPct val="50000"/>
                <a:defRPr/>
              </a:pPr>
              <a:r>
                <a:rPr lang="en-US" altLang="zh-CN" sz="2000" dirty="0">
                  <a:solidFill>
                    <a:schemeClr val="tx1"/>
                  </a:solidFill>
                  <a:latin typeface="楷体" pitchFamily="49" charset="-122"/>
                  <a:ea typeface="楷体" pitchFamily="49" charset="-122"/>
                </a:rPr>
                <a:t>(w)(if</a:t>
              </a:r>
              <a:r>
                <a:rPr lang="zh-CN" altLang="en-US" sz="2000" dirty="0">
                  <a:solidFill>
                    <a:schemeClr val="tx1"/>
                  </a:solidFill>
                  <a:latin typeface="楷体" pitchFamily="49" charset="-122"/>
                  <a:ea typeface="楷体" pitchFamily="49" charset="-122"/>
                </a:rPr>
                <a:t>语句外面</a:t>
              </a:r>
              <a:r>
                <a:rPr lang="en-US" altLang="zh-CN" sz="2000" dirty="0">
                  <a:solidFill>
                    <a:schemeClr val="tx1"/>
                  </a:solidFill>
                  <a:latin typeface="楷体" pitchFamily="49" charset="-122"/>
                  <a:ea typeface="楷体" pitchFamily="49" charset="-122"/>
                </a:rPr>
                <a:t>)</a:t>
              </a:r>
              <a:endParaRPr lang="zh-CN" altLang="en-US" sz="2000" dirty="0">
                <a:solidFill>
                  <a:schemeClr val="tx1"/>
                </a:solidFill>
              </a:endParaRPr>
            </a:p>
          </p:txBody>
        </p:sp>
        <p:sp>
          <p:nvSpPr>
            <p:cNvPr id="7" name="矩形 6"/>
            <p:cNvSpPr/>
            <p:nvPr/>
          </p:nvSpPr>
          <p:spPr>
            <a:xfrm>
              <a:off x="2066796" y="4100334"/>
              <a:ext cx="1152128" cy="50405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spcBef>
                  <a:spcPts val="600"/>
                </a:spcBef>
                <a:buClr>
                  <a:srgbClr val="0033CC"/>
                </a:buClr>
                <a:buSzPct val="50000"/>
                <a:defRPr/>
              </a:pPr>
              <a:r>
                <a:rPr lang="en-US" altLang="zh-CN" sz="2000" dirty="0" err="1">
                  <a:solidFill>
                    <a:schemeClr val="tx1"/>
                  </a:solidFill>
                  <a:latin typeface="楷体" pitchFamily="49" charset="-122"/>
                  <a:ea typeface="楷体" pitchFamily="49" charset="-122"/>
                </a:rPr>
                <a:t>E.true</a:t>
              </a:r>
              <a:r>
                <a:rPr lang="zh-CN" altLang="en-US" sz="2000" dirty="0">
                  <a:solidFill>
                    <a:schemeClr val="tx1"/>
                  </a:solidFill>
                  <a:latin typeface="楷体" pitchFamily="49" charset="-122"/>
                  <a:ea typeface="楷体" pitchFamily="49" charset="-122"/>
                </a:rPr>
                <a:t>：</a:t>
              </a:r>
              <a:endParaRPr lang="zh-CN" altLang="en-US" sz="2000" dirty="0">
                <a:solidFill>
                  <a:schemeClr val="tx1"/>
                </a:solidFill>
              </a:endParaRPr>
            </a:p>
          </p:txBody>
        </p:sp>
        <p:sp>
          <p:nvSpPr>
            <p:cNvPr id="8" name="矩形 7"/>
            <p:cNvSpPr/>
            <p:nvPr/>
          </p:nvSpPr>
          <p:spPr>
            <a:xfrm>
              <a:off x="1950684" y="5234460"/>
              <a:ext cx="1152128" cy="50405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spcBef>
                  <a:spcPts val="600"/>
                </a:spcBef>
                <a:buClr>
                  <a:srgbClr val="0033CC"/>
                </a:buClr>
                <a:buSzPct val="50000"/>
                <a:defRPr/>
              </a:pPr>
              <a:r>
                <a:rPr lang="en-US" altLang="zh-CN" sz="2000" dirty="0" err="1">
                  <a:solidFill>
                    <a:schemeClr val="tx1"/>
                  </a:solidFill>
                  <a:latin typeface="楷体" pitchFamily="49" charset="-122"/>
                  <a:ea typeface="楷体" pitchFamily="49" charset="-122"/>
                </a:rPr>
                <a:t>E.false</a:t>
              </a:r>
              <a:r>
                <a:rPr lang="zh-CN" altLang="en-US" sz="2000" dirty="0">
                  <a:solidFill>
                    <a:schemeClr val="tx1"/>
                  </a:solidFill>
                  <a:latin typeface="楷体" pitchFamily="49" charset="-122"/>
                  <a:ea typeface="楷体" pitchFamily="49" charset="-122"/>
                </a:rPr>
                <a:t>：</a:t>
              </a:r>
              <a:endParaRPr lang="zh-CN" altLang="en-US" sz="2000" dirty="0">
                <a:solidFill>
                  <a:schemeClr val="tx1"/>
                </a:solidFill>
              </a:endParaRPr>
            </a:p>
          </p:txBody>
        </p:sp>
        <p:sp>
          <p:nvSpPr>
            <p:cNvPr id="9" name="矩形 8"/>
            <p:cNvSpPr/>
            <p:nvPr/>
          </p:nvSpPr>
          <p:spPr>
            <a:xfrm>
              <a:off x="2455302" y="5985257"/>
              <a:ext cx="864096" cy="50405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spcBef>
                  <a:spcPts val="600"/>
                </a:spcBef>
                <a:buClr>
                  <a:srgbClr val="0033CC"/>
                </a:buClr>
                <a:buSzPct val="50000"/>
                <a:defRPr/>
              </a:pPr>
              <a:r>
                <a:rPr lang="en-US" altLang="zh-CN" sz="2000" dirty="0">
                  <a:solidFill>
                    <a:schemeClr val="tx1"/>
                  </a:solidFill>
                  <a:latin typeface="楷体" pitchFamily="49" charset="-122"/>
                  <a:ea typeface="楷体" pitchFamily="49" charset="-122"/>
                </a:rPr>
                <a:t>out</a:t>
              </a:r>
              <a:r>
                <a:rPr lang="zh-CN" altLang="en-US" sz="2000" dirty="0">
                  <a:solidFill>
                    <a:schemeClr val="tx1"/>
                  </a:solidFill>
                  <a:latin typeface="楷体" pitchFamily="49" charset="-122"/>
                  <a:ea typeface="楷体" pitchFamily="49" charset="-122"/>
                </a:rPr>
                <a:t>：</a:t>
              </a:r>
              <a:endParaRPr lang="zh-CN" altLang="en-US" sz="2000" dirty="0">
                <a:solidFill>
                  <a:schemeClr val="tx1"/>
                </a:solidFill>
              </a:endParaRPr>
            </a:p>
          </p:txBody>
        </p:sp>
        <p:sp>
          <p:nvSpPr>
            <p:cNvPr id="10" name="矩形 9"/>
            <p:cNvSpPr/>
            <p:nvPr/>
          </p:nvSpPr>
          <p:spPr>
            <a:xfrm>
              <a:off x="1836258" y="2939348"/>
              <a:ext cx="1368152" cy="50405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spcBef>
                  <a:spcPts val="600"/>
                </a:spcBef>
                <a:buClr>
                  <a:srgbClr val="0033CC"/>
                </a:buClr>
                <a:buSzPct val="50000"/>
                <a:defRPr/>
              </a:pPr>
              <a:r>
                <a:rPr lang="en-US" altLang="zh-CN" sz="2000" dirty="0">
                  <a:solidFill>
                    <a:srgbClr val="C00000"/>
                  </a:solidFill>
                  <a:latin typeface="楷体" pitchFamily="49" charset="-122"/>
                  <a:ea typeface="楷体" pitchFamily="49" charset="-122"/>
                </a:rPr>
                <a:t>E</a:t>
              </a:r>
              <a:r>
                <a:rPr lang="en-US" altLang="zh-CN" sz="2000" baseline="-25000" dirty="0">
                  <a:solidFill>
                    <a:srgbClr val="C00000"/>
                  </a:solidFill>
                  <a:latin typeface="楷体" pitchFamily="49" charset="-122"/>
                  <a:ea typeface="楷体" pitchFamily="49" charset="-122"/>
                </a:rPr>
                <a:t>1</a:t>
              </a:r>
              <a:r>
                <a:rPr lang="en-US" altLang="zh-CN" sz="2000" dirty="0">
                  <a:solidFill>
                    <a:srgbClr val="C00000"/>
                  </a:solidFill>
                  <a:latin typeface="楷体" pitchFamily="49" charset="-122"/>
                  <a:ea typeface="楷体" pitchFamily="49" charset="-122"/>
                </a:rPr>
                <a:t>.false</a:t>
              </a:r>
              <a:r>
                <a:rPr lang="zh-CN" altLang="en-US" sz="2000" dirty="0">
                  <a:solidFill>
                    <a:srgbClr val="C00000"/>
                  </a:solidFill>
                  <a:latin typeface="楷体" pitchFamily="49" charset="-122"/>
                  <a:ea typeface="楷体" pitchFamily="49" charset="-122"/>
                </a:rPr>
                <a:t>：</a:t>
              </a:r>
              <a:endParaRPr lang="zh-CN" altLang="en-US" sz="2000" dirty="0">
                <a:solidFill>
                  <a:srgbClr val="C00000"/>
                </a:solidFill>
              </a:endParaRPr>
            </a:p>
          </p:txBody>
        </p:sp>
      </p:grpSp>
      <p:sp>
        <p:nvSpPr>
          <p:cNvPr id="11" name="矩形 10"/>
          <p:cNvSpPr/>
          <p:nvPr/>
        </p:nvSpPr>
        <p:spPr>
          <a:xfrm>
            <a:off x="701570" y="683695"/>
            <a:ext cx="4140460" cy="405045"/>
          </a:xfrm>
          <a:prstGeom prst="rect">
            <a:avLst/>
          </a:prstGeom>
          <a:solidFill>
            <a:schemeClr val="accent6">
              <a:lumMod val="40000"/>
              <a:lumOff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spcBef>
                <a:spcPts val="600"/>
              </a:spcBef>
              <a:buClr>
                <a:srgbClr val="0033CC"/>
              </a:buClr>
              <a:buSzPct val="50000"/>
              <a:defRPr/>
            </a:pPr>
            <a:r>
              <a:rPr lang="en-US" altLang="zh-CN" sz="2000" dirty="0">
                <a:solidFill>
                  <a:srgbClr val="002060"/>
                </a:solidFill>
                <a:latin typeface="楷体" pitchFamily="49" charset="-122"/>
                <a:ea typeface="楷体" pitchFamily="49" charset="-122"/>
              </a:rPr>
              <a:t>if </a:t>
            </a:r>
            <a:r>
              <a:rPr lang="en-US" altLang="zh-CN" sz="2000" dirty="0">
                <a:solidFill>
                  <a:srgbClr val="C00000"/>
                </a:solidFill>
                <a:latin typeface="楷体" pitchFamily="49" charset="-122"/>
                <a:ea typeface="楷体" pitchFamily="49" charset="-122"/>
              </a:rPr>
              <a:t>a</a:t>
            </a:r>
            <a:r>
              <a:rPr lang="zh-CN" altLang="en-US" sz="2000" dirty="0">
                <a:solidFill>
                  <a:srgbClr val="C00000"/>
                </a:solidFill>
                <a:latin typeface="楷体" pitchFamily="49" charset="-122"/>
                <a:ea typeface="楷体" pitchFamily="49" charset="-122"/>
                <a:sym typeface="Symbol" pitchFamily="18" charset="2"/>
              </a:rPr>
              <a:t>＜</a:t>
            </a:r>
            <a:r>
              <a:rPr lang="en-US" altLang="zh-CN" sz="2000" dirty="0">
                <a:solidFill>
                  <a:srgbClr val="C00000"/>
                </a:solidFill>
                <a:latin typeface="楷体" pitchFamily="49" charset="-122"/>
                <a:ea typeface="楷体" pitchFamily="49" charset="-122"/>
              </a:rPr>
              <a:t>b or c</a:t>
            </a:r>
            <a:r>
              <a:rPr lang="zh-CN" altLang="en-US" sz="2000" dirty="0">
                <a:solidFill>
                  <a:srgbClr val="C00000"/>
                </a:solidFill>
                <a:latin typeface="楷体" pitchFamily="49" charset="-122"/>
                <a:ea typeface="楷体" pitchFamily="49" charset="-122"/>
                <a:sym typeface="Symbol" pitchFamily="18" charset="2"/>
              </a:rPr>
              <a:t>＜</a:t>
            </a:r>
            <a:r>
              <a:rPr lang="en-US" altLang="zh-CN" sz="2000" dirty="0">
                <a:solidFill>
                  <a:srgbClr val="C00000"/>
                </a:solidFill>
                <a:latin typeface="楷体" pitchFamily="49" charset="-122"/>
                <a:ea typeface="楷体" pitchFamily="49" charset="-122"/>
                <a:sym typeface="Symbol" pitchFamily="18" charset="2"/>
              </a:rPr>
              <a:t>d</a:t>
            </a:r>
            <a:r>
              <a:rPr lang="en-US" altLang="zh-CN" sz="2000" dirty="0">
                <a:solidFill>
                  <a:srgbClr val="C00000"/>
                </a:solidFill>
                <a:latin typeface="楷体" pitchFamily="49" charset="-122"/>
                <a:ea typeface="楷体" pitchFamily="49" charset="-122"/>
              </a:rPr>
              <a:t> </a:t>
            </a:r>
            <a:r>
              <a:rPr lang="en-US" altLang="zh-CN" sz="2000" dirty="0">
                <a:solidFill>
                  <a:srgbClr val="002060"/>
                </a:solidFill>
                <a:latin typeface="楷体" pitchFamily="49" charset="-122"/>
                <a:ea typeface="楷体" pitchFamily="49" charset="-122"/>
              </a:rPr>
              <a:t>then S</a:t>
            </a:r>
            <a:r>
              <a:rPr lang="en-US" altLang="zh-CN" sz="2000" baseline="-25000" dirty="0">
                <a:solidFill>
                  <a:srgbClr val="002060"/>
                </a:solidFill>
                <a:latin typeface="楷体" pitchFamily="49" charset="-122"/>
                <a:ea typeface="楷体" pitchFamily="49" charset="-122"/>
              </a:rPr>
              <a:t>1</a:t>
            </a:r>
            <a:r>
              <a:rPr lang="en-US" altLang="zh-CN" sz="2000" dirty="0">
                <a:solidFill>
                  <a:srgbClr val="002060"/>
                </a:solidFill>
                <a:latin typeface="楷体" pitchFamily="49" charset="-122"/>
                <a:ea typeface="楷体" pitchFamily="49" charset="-122"/>
              </a:rPr>
              <a:t> else S</a:t>
            </a:r>
            <a:r>
              <a:rPr lang="en-US" altLang="zh-CN" sz="2000" baseline="-25000" dirty="0">
                <a:solidFill>
                  <a:srgbClr val="002060"/>
                </a:solidFill>
                <a:latin typeface="楷体" pitchFamily="49" charset="-122"/>
                <a:ea typeface="楷体" pitchFamily="49" charset="-122"/>
              </a:rPr>
              <a:t>2</a:t>
            </a:r>
            <a:endParaRPr lang="zh-CN" altLang="en-US" sz="2000" baseline="-25000" dirty="0">
              <a:solidFill>
                <a:srgbClr val="002060"/>
              </a:solidFill>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54658"/>
            <a:ext cx="8229600" cy="679087"/>
          </a:xfrm>
        </p:spPr>
        <p:txBody>
          <a:bodyPr/>
          <a:lstStyle/>
          <a:p>
            <a:r>
              <a:rPr lang="zh-CN" altLang="en-US" dirty="0"/>
              <a:t>小结</a:t>
            </a:r>
          </a:p>
        </p:txBody>
      </p:sp>
      <p:sp>
        <p:nvSpPr>
          <p:cNvPr id="3" name="内容占位符 2"/>
          <p:cNvSpPr>
            <a:spLocks noGrp="1"/>
          </p:cNvSpPr>
          <p:nvPr>
            <p:ph idx="1"/>
          </p:nvPr>
        </p:nvSpPr>
        <p:spPr>
          <a:xfrm>
            <a:off x="431540" y="1718810"/>
            <a:ext cx="8229600" cy="3690410"/>
          </a:xfrm>
        </p:spPr>
        <p:txBody>
          <a:bodyPr>
            <a:normAutofit/>
          </a:bodyPr>
          <a:lstStyle/>
          <a:p>
            <a:r>
              <a:rPr lang="zh-CN" altLang="en-US" sz="2400" dirty="0"/>
              <a:t>翻译布尔表达式的两种方法：</a:t>
            </a:r>
            <a:endParaRPr lang="en-US" altLang="zh-CN" sz="2400" dirty="0"/>
          </a:p>
          <a:p>
            <a:pPr marL="628650" indent="-357188">
              <a:buSzPct val="100000"/>
              <a:buFont typeface="+mj-lt"/>
              <a:buAutoNum type="arabicPeriod"/>
            </a:pPr>
            <a:r>
              <a:rPr lang="zh-CN" altLang="en-US" sz="2400" dirty="0"/>
              <a:t>数字表示法</a:t>
            </a:r>
            <a:endParaRPr lang="en-US" altLang="zh-CN" sz="2400" dirty="0"/>
          </a:p>
          <a:p>
            <a:pPr marL="628650" indent="-357188">
              <a:buSzPct val="100000"/>
              <a:buFont typeface="+mj-lt"/>
              <a:buAutoNum type="arabicPeriod"/>
            </a:pPr>
            <a:r>
              <a:rPr lang="zh-CN" altLang="en-US" sz="2400" dirty="0"/>
              <a:t>作为条件控制的翻译方法</a:t>
            </a:r>
            <a:endParaRPr lang="en-US" altLang="zh-CN" sz="2400" dirty="0"/>
          </a:p>
          <a:p>
            <a:r>
              <a:rPr lang="zh-CN" altLang="en-US" sz="2400" dirty="0"/>
              <a:t>上面介绍的翻译方法时都没有限定扫描的次数，可以视为多遍扫描的一般方法；</a:t>
            </a:r>
            <a:endParaRPr lang="en-US" altLang="zh-CN" sz="2400" dirty="0"/>
          </a:p>
          <a:p>
            <a:r>
              <a:rPr lang="zh-CN" altLang="en-US" sz="2400" dirty="0"/>
              <a:t>若要限定一次扫描，则还需要其他技术作为辅助，这就是</a:t>
            </a:r>
            <a:r>
              <a:rPr lang="zh-CN" altLang="en-US" sz="2400" dirty="0">
                <a:solidFill>
                  <a:srgbClr val="FF0000"/>
                </a:solidFill>
              </a:rPr>
              <a:t>拉链回填</a:t>
            </a:r>
            <a:r>
              <a:rPr lang="zh-CN" altLang="en-US" sz="2400" dirty="0"/>
              <a:t>技术。</a:t>
            </a:r>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56</a:t>
            </a:fld>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14102"/>
          </a:xfrm>
        </p:spPr>
        <p:txBody>
          <a:bodyPr/>
          <a:lstStyle/>
          <a:p>
            <a:r>
              <a:rPr lang="zh-CN" altLang="en-US">
                <a:solidFill>
                  <a:srgbClr val="FF0000"/>
                </a:solidFill>
              </a:rPr>
              <a:t>作业</a:t>
            </a:r>
            <a:endParaRPr lang="zh-CN" altLang="en-US" dirty="0">
              <a:solidFill>
                <a:srgbClr val="FF0000"/>
              </a:solidFill>
            </a:endParaRPr>
          </a:p>
        </p:txBody>
      </p:sp>
      <p:sp>
        <p:nvSpPr>
          <p:cNvPr id="3" name="内容占位符 2"/>
          <p:cNvSpPr>
            <a:spLocks noGrp="1"/>
          </p:cNvSpPr>
          <p:nvPr>
            <p:ph idx="1"/>
          </p:nvPr>
        </p:nvSpPr>
        <p:spPr>
          <a:xfrm>
            <a:off x="457200" y="1358770"/>
            <a:ext cx="8229600" cy="1170130"/>
          </a:xfrm>
        </p:spPr>
        <p:txBody>
          <a:bodyPr>
            <a:noAutofit/>
          </a:bodyPr>
          <a:lstStyle/>
          <a:p>
            <a:pPr>
              <a:lnSpc>
                <a:spcPct val="120000"/>
              </a:lnSpc>
            </a:pPr>
            <a:r>
              <a:rPr lang="zh-CN" altLang="en-US" dirty="0"/>
              <a:t>请按</a:t>
            </a:r>
            <a:r>
              <a:rPr lang="zh-CN" altLang="en-US" dirty="0">
                <a:solidFill>
                  <a:schemeClr val="tx1"/>
                </a:solidFill>
              </a:rPr>
              <a:t>教科书第</a:t>
            </a:r>
            <a:r>
              <a:rPr lang="en-US" altLang="zh-CN" dirty="0">
                <a:solidFill>
                  <a:schemeClr val="tx1"/>
                </a:solidFill>
              </a:rPr>
              <a:t>188</a:t>
            </a:r>
            <a:r>
              <a:rPr lang="zh-CN" altLang="en-US" dirty="0">
                <a:solidFill>
                  <a:schemeClr val="tx1"/>
                </a:solidFill>
              </a:rPr>
              <a:t>页表</a:t>
            </a:r>
            <a:r>
              <a:rPr lang="en-US" altLang="zh-CN" dirty="0">
                <a:solidFill>
                  <a:schemeClr val="tx1"/>
                </a:solidFill>
              </a:rPr>
              <a:t>7.7</a:t>
            </a:r>
            <a:r>
              <a:rPr lang="zh-CN" altLang="en-US" dirty="0"/>
              <a:t>的翻译模式将下式翻译出来并给出注释分析树：</a:t>
            </a:r>
            <a:r>
              <a:rPr lang="en-US" altLang="zh-CN" dirty="0"/>
              <a:t>a=b and (c=d or e=f)</a:t>
            </a:r>
            <a:endParaRPr lang="zh-CN" altLang="en-US" dirty="0"/>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57</a:t>
            </a:fld>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lstStyle/>
          <a:p>
            <a:r>
              <a:rPr lang="zh-CN" altLang="en-US" dirty="0"/>
              <a:t>拉链和回填：一遍扫描和翻译</a:t>
            </a:r>
          </a:p>
        </p:txBody>
      </p:sp>
      <p:sp>
        <p:nvSpPr>
          <p:cNvPr id="3" name="内容占位符 2"/>
          <p:cNvSpPr>
            <a:spLocks noGrp="1"/>
          </p:cNvSpPr>
          <p:nvPr>
            <p:ph idx="1"/>
          </p:nvPr>
        </p:nvSpPr>
        <p:spPr>
          <a:xfrm>
            <a:off x="601216" y="1340768"/>
            <a:ext cx="8075240" cy="4464496"/>
          </a:xfrm>
        </p:spPr>
        <p:txBody>
          <a:bodyPr/>
          <a:lstStyle/>
          <a:p>
            <a:pPr>
              <a:lnSpc>
                <a:spcPct val="110000"/>
              </a:lnSpc>
            </a:pPr>
            <a:r>
              <a:rPr lang="zh-CN" altLang="en-US" dirty="0"/>
              <a:t>问题：当生成某些转移指令时，目标地址可能还不知道，</a:t>
            </a:r>
            <a:r>
              <a:rPr lang="zh-CN" altLang="en-US" u="sng" dirty="0"/>
              <a:t>多遍扫描效率低</a:t>
            </a:r>
            <a:r>
              <a:rPr lang="zh-CN" altLang="en-US" dirty="0"/>
              <a:t>，一遍扫描的办法：</a:t>
            </a:r>
            <a:endParaRPr lang="en-US" altLang="zh-CN" dirty="0"/>
          </a:p>
          <a:p>
            <a:pPr lvl="1">
              <a:lnSpc>
                <a:spcPct val="110000"/>
              </a:lnSpc>
            </a:pPr>
            <a:r>
              <a:rPr lang="zh-CN" altLang="en-US" dirty="0"/>
              <a:t>先产生</a:t>
            </a:r>
            <a:r>
              <a:rPr lang="zh-CN" altLang="en-US" dirty="0">
                <a:solidFill>
                  <a:srgbClr val="FF0000"/>
                </a:solidFill>
              </a:rPr>
              <a:t>没有填写目标标号</a:t>
            </a:r>
            <a:r>
              <a:rPr lang="zh-CN" altLang="en-US" dirty="0"/>
              <a:t>的转移指令；</a:t>
            </a:r>
            <a:endParaRPr lang="en-US" altLang="zh-CN" dirty="0"/>
          </a:p>
          <a:p>
            <a:pPr lvl="1">
              <a:lnSpc>
                <a:spcPct val="110000"/>
              </a:lnSpc>
            </a:pPr>
            <a:r>
              <a:rPr lang="zh-CN" altLang="en-US" dirty="0"/>
              <a:t>建立一个</a:t>
            </a:r>
            <a:r>
              <a:rPr lang="zh-CN" altLang="en-US" dirty="0">
                <a:solidFill>
                  <a:srgbClr val="FF0000"/>
                </a:solidFill>
              </a:rPr>
              <a:t>链表</a:t>
            </a:r>
            <a:r>
              <a:rPr lang="zh-CN" altLang="en-US" dirty="0"/>
              <a:t>，把转向这个目标的</a:t>
            </a:r>
            <a:r>
              <a:rPr lang="zh-CN" altLang="en-US" dirty="0">
                <a:solidFill>
                  <a:srgbClr val="FF0000"/>
                </a:solidFill>
              </a:rPr>
              <a:t>所有转移指令的标号</a:t>
            </a:r>
            <a:r>
              <a:rPr lang="zh-CN" altLang="en-US" dirty="0"/>
              <a:t>填入该链表；</a:t>
            </a:r>
            <a:endParaRPr lang="en-US" altLang="zh-CN" dirty="0"/>
          </a:p>
          <a:p>
            <a:pPr lvl="1">
              <a:lnSpc>
                <a:spcPct val="110000"/>
              </a:lnSpc>
            </a:pPr>
            <a:r>
              <a:rPr lang="zh-CN" altLang="en-US" dirty="0"/>
              <a:t>目标地址确定后，再把该地址填入该链表中记录的所有转移指令中。</a:t>
            </a:r>
            <a:endParaRPr lang="en-US" altLang="zh-CN" dirty="0"/>
          </a:p>
          <a:p>
            <a:pPr>
              <a:lnSpc>
                <a:spcPct val="110000"/>
              </a:lnSpc>
            </a:pPr>
            <a:r>
              <a:rPr lang="zh-CN" altLang="en-US" dirty="0"/>
              <a:t>这种技术称为“</a:t>
            </a:r>
            <a:r>
              <a:rPr lang="en-US" altLang="zh-CN" dirty="0" err="1"/>
              <a:t>backpatch</a:t>
            </a:r>
            <a:r>
              <a:rPr lang="zh-CN" altLang="en-US" dirty="0"/>
              <a:t>”（回填）</a:t>
            </a:r>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58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3635"/>
            <a:ext cx="8229600" cy="769097"/>
          </a:xfrm>
        </p:spPr>
        <p:txBody>
          <a:bodyPr/>
          <a:lstStyle/>
          <a:p>
            <a:r>
              <a:rPr lang="zh-CN" altLang="en-US" dirty="0"/>
              <a:t>问题</a:t>
            </a:r>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59</a:t>
            </a:fld>
            <a:endParaRPr lang="zh-CN" altLang="en-US"/>
          </a:p>
        </p:txBody>
      </p:sp>
      <p:graphicFrame>
        <p:nvGraphicFramePr>
          <p:cNvPr id="8" name="表格 7"/>
          <p:cNvGraphicFramePr>
            <a:graphicFrameLocks noGrp="1"/>
          </p:cNvGraphicFramePr>
          <p:nvPr/>
        </p:nvGraphicFramePr>
        <p:xfrm>
          <a:off x="1061610" y="1223755"/>
          <a:ext cx="2808312" cy="2610293"/>
        </p:xfrm>
        <a:graphic>
          <a:graphicData uri="http://schemas.openxmlformats.org/drawingml/2006/table">
            <a:tbl>
              <a:tblPr/>
              <a:tblGrid>
                <a:gridCol w="631244">
                  <a:extLst>
                    <a:ext uri="{9D8B030D-6E8A-4147-A177-3AD203B41FA5}">
                      <a16:colId xmlns:a16="http://schemas.microsoft.com/office/drawing/2014/main" val="20000"/>
                    </a:ext>
                  </a:extLst>
                </a:gridCol>
                <a:gridCol w="2177068">
                  <a:extLst>
                    <a:ext uri="{9D8B030D-6E8A-4147-A177-3AD203B41FA5}">
                      <a16:colId xmlns:a16="http://schemas.microsoft.com/office/drawing/2014/main" val="20001"/>
                    </a:ext>
                  </a:extLst>
                </a:gridCol>
              </a:tblGrid>
              <a:tr h="3728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楷体" pitchFamily="49" charset="-122"/>
                          <a:ea typeface="楷体" pitchFamily="49" charset="-122"/>
                          <a:sym typeface="Symbol" pitchFamily="18" charset="2"/>
                        </a:rPr>
                        <a:t>100</a:t>
                      </a:r>
                    </a:p>
                  </a:txBody>
                  <a:tcPr marL="90000" marR="9000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a:r>
                        <a:rPr lang="en-US" altLang="zh-CN" sz="2000" baseline="0" dirty="0">
                          <a:latin typeface="楷体" pitchFamily="49" charset="-122"/>
                          <a:ea typeface="楷体" pitchFamily="49" charset="-122"/>
                        </a:rPr>
                        <a:t>(j</a:t>
                      </a:r>
                      <a:r>
                        <a:rPr lang="zh-CN" altLang="en-US" sz="2000" dirty="0">
                          <a:latin typeface="楷体" pitchFamily="49" charset="-122"/>
                          <a:ea typeface="楷体" pitchFamily="49" charset="-122"/>
                          <a:sym typeface="Symbol" pitchFamily="18" charset="2"/>
                        </a:rPr>
                        <a:t>＜</a:t>
                      </a:r>
                      <a:r>
                        <a:rPr lang="zh-CN" altLang="en-US" sz="2000" baseline="0" dirty="0">
                          <a:latin typeface="楷体" pitchFamily="49" charset="-122"/>
                          <a:ea typeface="楷体" pitchFamily="49" charset="-122"/>
                        </a:rPr>
                        <a:t>，</a:t>
                      </a:r>
                      <a:r>
                        <a:rPr lang="en-US" altLang="zh-CN" sz="2000" baseline="0" dirty="0">
                          <a:latin typeface="楷体" pitchFamily="49" charset="-122"/>
                          <a:ea typeface="楷体" pitchFamily="49" charset="-122"/>
                        </a:rPr>
                        <a:t>a</a:t>
                      </a:r>
                      <a:r>
                        <a:rPr lang="zh-CN" altLang="en-US" sz="2000" baseline="0" dirty="0">
                          <a:latin typeface="楷体" pitchFamily="49" charset="-122"/>
                          <a:ea typeface="楷体" pitchFamily="49" charset="-122"/>
                        </a:rPr>
                        <a:t>，</a:t>
                      </a:r>
                      <a:r>
                        <a:rPr lang="en-US" altLang="zh-CN" sz="2000" baseline="0" dirty="0">
                          <a:latin typeface="楷体" pitchFamily="49" charset="-122"/>
                          <a:ea typeface="楷体" pitchFamily="49" charset="-122"/>
                        </a:rPr>
                        <a:t>b</a:t>
                      </a:r>
                      <a:r>
                        <a:rPr lang="zh-CN" altLang="en-US" sz="2000" baseline="0" dirty="0">
                          <a:latin typeface="楷体" pitchFamily="49" charset="-122"/>
                          <a:ea typeface="楷体" pitchFamily="49" charset="-122"/>
                        </a:rPr>
                        <a:t>，</a:t>
                      </a:r>
                      <a:r>
                        <a:rPr lang="en-US" altLang="zh-CN" sz="2000" baseline="0" dirty="0">
                          <a:solidFill>
                            <a:srgbClr val="FF0000"/>
                          </a:solidFill>
                          <a:latin typeface="楷体" pitchFamily="49" charset="-122"/>
                          <a:ea typeface="楷体" pitchFamily="49" charset="-122"/>
                        </a:rPr>
                        <a:t>104</a:t>
                      </a:r>
                      <a:r>
                        <a:rPr lang="en-US" altLang="zh-CN" sz="2000" baseline="0" dirty="0">
                          <a:latin typeface="楷体" pitchFamily="49" charset="-122"/>
                          <a:ea typeface="楷体" pitchFamily="49" charset="-122"/>
                        </a:rPr>
                        <a:t>)</a:t>
                      </a:r>
                      <a:endParaRPr lang="zh-CN" altLang="en-US" sz="2000" baseline="0" dirty="0">
                        <a:latin typeface="楷体" pitchFamily="49" charset="-122"/>
                        <a:ea typeface="楷体" pitchFamily="49" charset="-122"/>
                      </a:endParaRPr>
                    </a:p>
                  </a:txBody>
                  <a:tcPr marL="90000" marR="9000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10000"/>
                  </a:ext>
                </a:extLst>
              </a:tr>
              <a:tr h="3728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楷体" pitchFamily="49" charset="-122"/>
                          <a:ea typeface="楷体" pitchFamily="49" charset="-122"/>
                          <a:sym typeface="Symbol" pitchFamily="18" charset="2"/>
                        </a:rPr>
                        <a:t>101</a:t>
                      </a:r>
                    </a:p>
                  </a:txBody>
                  <a:tcPr marL="90000" marR="9000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a:r>
                        <a:rPr lang="en-US" altLang="zh-CN" sz="2000" baseline="0" dirty="0">
                          <a:latin typeface="楷体" pitchFamily="49" charset="-122"/>
                          <a:ea typeface="楷体" pitchFamily="49" charset="-122"/>
                        </a:rPr>
                        <a:t>(j</a:t>
                      </a:r>
                      <a:r>
                        <a:rPr lang="zh-CN" altLang="en-US" sz="2000" baseline="0" dirty="0">
                          <a:latin typeface="楷体" pitchFamily="49" charset="-122"/>
                          <a:ea typeface="楷体" pitchFamily="49" charset="-122"/>
                        </a:rPr>
                        <a:t>，</a:t>
                      </a:r>
                      <a:r>
                        <a:rPr lang="en-US" altLang="zh-CN" sz="2000" baseline="0" dirty="0">
                          <a:latin typeface="楷体" pitchFamily="49" charset="-122"/>
                          <a:ea typeface="楷体" pitchFamily="49" charset="-122"/>
                        </a:rPr>
                        <a:t>_</a:t>
                      </a:r>
                      <a:r>
                        <a:rPr lang="zh-CN" altLang="en-US" sz="2000" baseline="0" dirty="0">
                          <a:latin typeface="楷体" pitchFamily="49" charset="-122"/>
                          <a:ea typeface="楷体" pitchFamily="49" charset="-122"/>
                        </a:rPr>
                        <a:t>，</a:t>
                      </a:r>
                      <a:r>
                        <a:rPr lang="en-US" altLang="zh-CN" sz="2000" baseline="0" dirty="0">
                          <a:latin typeface="楷体" pitchFamily="49" charset="-122"/>
                          <a:ea typeface="楷体" pitchFamily="49" charset="-122"/>
                        </a:rPr>
                        <a:t>_</a:t>
                      </a:r>
                      <a:r>
                        <a:rPr lang="zh-CN" altLang="en-US" sz="2000" baseline="0" dirty="0">
                          <a:latin typeface="楷体" pitchFamily="49" charset="-122"/>
                          <a:ea typeface="楷体" pitchFamily="49" charset="-122"/>
                        </a:rPr>
                        <a:t>，</a:t>
                      </a:r>
                      <a:r>
                        <a:rPr lang="en-US" altLang="zh-CN" sz="2000" baseline="0" dirty="0">
                          <a:solidFill>
                            <a:srgbClr val="0033CC"/>
                          </a:solidFill>
                          <a:latin typeface="楷体" pitchFamily="49" charset="-122"/>
                          <a:ea typeface="楷体" pitchFamily="49" charset="-122"/>
                        </a:rPr>
                        <a:t>102</a:t>
                      </a:r>
                      <a:r>
                        <a:rPr lang="en-US" altLang="zh-CN" sz="2000" baseline="0" dirty="0">
                          <a:latin typeface="楷体" pitchFamily="49" charset="-122"/>
                          <a:ea typeface="楷体" pitchFamily="49" charset="-122"/>
                        </a:rPr>
                        <a:t>)</a:t>
                      </a:r>
                      <a:endParaRPr lang="zh-CN" altLang="en-US" sz="2000" baseline="0" dirty="0">
                        <a:latin typeface="楷体" pitchFamily="49" charset="-122"/>
                        <a:ea typeface="楷体" pitchFamily="49" charset="-122"/>
                      </a:endParaRPr>
                    </a:p>
                  </a:txBody>
                  <a:tcPr marL="90000" marR="9000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10001"/>
                  </a:ext>
                </a:extLst>
              </a:tr>
              <a:tr h="3728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rgbClr val="0033CC"/>
                          </a:solidFill>
                          <a:latin typeface="楷体" pitchFamily="49" charset="-122"/>
                          <a:ea typeface="楷体" pitchFamily="49" charset="-122"/>
                          <a:sym typeface="Symbol" pitchFamily="18" charset="2"/>
                        </a:rPr>
                        <a:t>102</a:t>
                      </a:r>
                    </a:p>
                  </a:txBody>
                  <a:tcPr marL="90000" marR="9000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a:r>
                        <a:rPr lang="en-US" altLang="zh-CN" sz="2000" baseline="0" dirty="0">
                          <a:latin typeface="楷体" pitchFamily="49" charset="-122"/>
                          <a:ea typeface="楷体" pitchFamily="49" charset="-122"/>
                        </a:rPr>
                        <a:t>(j</a:t>
                      </a:r>
                      <a:r>
                        <a:rPr lang="zh-CN" altLang="en-US" sz="2000" dirty="0">
                          <a:latin typeface="楷体" pitchFamily="49" charset="-122"/>
                          <a:ea typeface="楷体" pitchFamily="49" charset="-122"/>
                          <a:sym typeface="Symbol" pitchFamily="18" charset="2"/>
                        </a:rPr>
                        <a:t>＜</a:t>
                      </a:r>
                      <a:r>
                        <a:rPr lang="zh-CN" altLang="en-US" sz="2000" baseline="0" dirty="0">
                          <a:latin typeface="楷体" pitchFamily="49" charset="-122"/>
                          <a:ea typeface="楷体" pitchFamily="49" charset="-122"/>
                        </a:rPr>
                        <a:t>，</a:t>
                      </a:r>
                      <a:r>
                        <a:rPr lang="en-US" altLang="zh-CN" sz="2000" baseline="0" dirty="0">
                          <a:latin typeface="楷体" pitchFamily="49" charset="-122"/>
                          <a:ea typeface="楷体" pitchFamily="49" charset="-122"/>
                        </a:rPr>
                        <a:t>c</a:t>
                      </a:r>
                      <a:r>
                        <a:rPr lang="zh-CN" altLang="en-US" sz="2000" baseline="0" dirty="0">
                          <a:latin typeface="楷体" pitchFamily="49" charset="-122"/>
                          <a:ea typeface="楷体" pitchFamily="49" charset="-122"/>
                        </a:rPr>
                        <a:t>，</a:t>
                      </a:r>
                      <a:r>
                        <a:rPr lang="en-US" altLang="zh-CN" sz="2000" baseline="0" dirty="0">
                          <a:latin typeface="楷体" pitchFamily="49" charset="-122"/>
                          <a:ea typeface="楷体" pitchFamily="49" charset="-122"/>
                        </a:rPr>
                        <a:t>d</a:t>
                      </a:r>
                      <a:r>
                        <a:rPr lang="zh-CN" altLang="en-US" sz="2000" baseline="0" dirty="0">
                          <a:latin typeface="楷体" pitchFamily="49" charset="-122"/>
                          <a:ea typeface="楷体" pitchFamily="49" charset="-122"/>
                        </a:rPr>
                        <a:t>，</a:t>
                      </a:r>
                      <a:r>
                        <a:rPr lang="en-US" altLang="zh-CN" sz="2000" baseline="0" dirty="0">
                          <a:solidFill>
                            <a:srgbClr val="FF0000"/>
                          </a:solidFill>
                          <a:latin typeface="楷体" pitchFamily="49" charset="-122"/>
                          <a:ea typeface="楷体" pitchFamily="49" charset="-122"/>
                        </a:rPr>
                        <a:t>104</a:t>
                      </a:r>
                      <a:r>
                        <a:rPr lang="en-US" altLang="zh-CN" sz="2000" baseline="0" dirty="0">
                          <a:latin typeface="楷体" pitchFamily="49" charset="-122"/>
                          <a:ea typeface="楷体" pitchFamily="49" charset="-122"/>
                        </a:rPr>
                        <a:t>)</a:t>
                      </a:r>
                      <a:endParaRPr lang="zh-CN" altLang="en-US" sz="2000" baseline="0" dirty="0">
                        <a:latin typeface="楷体" pitchFamily="49" charset="-122"/>
                        <a:ea typeface="楷体" pitchFamily="49" charset="-122"/>
                      </a:endParaRPr>
                    </a:p>
                  </a:txBody>
                  <a:tcPr marL="90000" marR="9000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0002"/>
                  </a:ext>
                </a:extLst>
              </a:tr>
              <a:tr h="3728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楷体" pitchFamily="49" charset="-122"/>
                          <a:ea typeface="楷体" pitchFamily="49" charset="-122"/>
                          <a:sym typeface="Symbol" pitchFamily="18" charset="2"/>
                        </a:rPr>
                        <a:t>103</a:t>
                      </a:r>
                    </a:p>
                  </a:txBody>
                  <a:tcPr marL="90000" marR="9000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a:r>
                        <a:rPr lang="en-US" altLang="zh-CN" sz="2000" baseline="0" dirty="0">
                          <a:latin typeface="楷体" pitchFamily="49" charset="-122"/>
                          <a:ea typeface="楷体" pitchFamily="49" charset="-122"/>
                        </a:rPr>
                        <a:t>(j</a:t>
                      </a:r>
                      <a:r>
                        <a:rPr lang="zh-CN" altLang="en-US" sz="2000" baseline="0" dirty="0">
                          <a:latin typeface="楷体" pitchFamily="49" charset="-122"/>
                          <a:ea typeface="楷体" pitchFamily="49" charset="-122"/>
                        </a:rPr>
                        <a:t>，</a:t>
                      </a:r>
                      <a:r>
                        <a:rPr lang="en-US" altLang="zh-CN" sz="2000" baseline="0" dirty="0">
                          <a:latin typeface="楷体" pitchFamily="49" charset="-122"/>
                          <a:ea typeface="楷体" pitchFamily="49" charset="-122"/>
                        </a:rPr>
                        <a:t>_</a:t>
                      </a:r>
                      <a:r>
                        <a:rPr lang="zh-CN" altLang="en-US" sz="2000" baseline="0" dirty="0">
                          <a:latin typeface="楷体" pitchFamily="49" charset="-122"/>
                          <a:ea typeface="楷体" pitchFamily="49" charset="-122"/>
                        </a:rPr>
                        <a:t>，</a:t>
                      </a:r>
                      <a:r>
                        <a:rPr lang="en-US" altLang="zh-CN" sz="2000" baseline="0" dirty="0">
                          <a:latin typeface="楷体" pitchFamily="49" charset="-122"/>
                          <a:ea typeface="楷体" pitchFamily="49" charset="-122"/>
                        </a:rPr>
                        <a:t>_</a:t>
                      </a:r>
                      <a:r>
                        <a:rPr lang="zh-CN" altLang="en-US" sz="2000" baseline="0" dirty="0">
                          <a:latin typeface="楷体" pitchFamily="49" charset="-122"/>
                          <a:ea typeface="楷体" pitchFamily="49" charset="-122"/>
                        </a:rPr>
                        <a:t>，</a:t>
                      </a:r>
                      <a:r>
                        <a:rPr lang="en-US" altLang="zh-CN" sz="2000" baseline="0" dirty="0">
                          <a:solidFill>
                            <a:srgbClr val="00B050"/>
                          </a:solidFill>
                          <a:latin typeface="楷体" pitchFamily="49" charset="-122"/>
                          <a:ea typeface="楷体" pitchFamily="49" charset="-122"/>
                        </a:rPr>
                        <a:t>108</a:t>
                      </a:r>
                      <a:r>
                        <a:rPr lang="en-US" altLang="zh-CN" sz="2000" baseline="0" dirty="0">
                          <a:solidFill>
                            <a:schemeClr val="tx1"/>
                          </a:solidFill>
                          <a:latin typeface="楷体" pitchFamily="49" charset="-122"/>
                          <a:ea typeface="楷体" pitchFamily="49" charset="-122"/>
                        </a:rPr>
                        <a:t>)</a:t>
                      </a:r>
                      <a:endParaRPr lang="zh-CN" altLang="en-US" sz="2000" baseline="0" dirty="0">
                        <a:solidFill>
                          <a:schemeClr val="tx1"/>
                        </a:solidFill>
                        <a:latin typeface="楷体" pitchFamily="49" charset="-122"/>
                        <a:ea typeface="楷体" pitchFamily="49" charset="-122"/>
                      </a:endParaRPr>
                    </a:p>
                  </a:txBody>
                  <a:tcPr marL="90000" marR="9000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0003"/>
                  </a:ext>
                </a:extLst>
              </a:tr>
              <a:tr h="3728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rgbClr val="0033CC"/>
                          </a:solidFill>
                          <a:latin typeface="楷体" pitchFamily="49" charset="-122"/>
                          <a:ea typeface="楷体" pitchFamily="49" charset="-122"/>
                          <a:sym typeface="Symbol" pitchFamily="18" charset="2"/>
                        </a:rPr>
                        <a:t>104</a:t>
                      </a:r>
                    </a:p>
                  </a:txBody>
                  <a:tcPr marL="90000" marR="9000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2000" baseline="0" dirty="0">
                          <a:latin typeface="楷体" pitchFamily="49" charset="-122"/>
                          <a:ea typeface="楷体" pitchFamily="49" charset="-122"/>
                        </a:rPr>
                        <a:t>......</a:t>
                      </a:r>
                      <a:endParaRPr lang="zh-CN" altLang="en-US" sz="2000" baseline="0" dirty="0">
                        <a:latin typeface="楷体" pitchFamily="49" charset="-122"/>
                        <a:ea typeface="楷体" pitchFamily="49" charset="-122"/>
                      </a:endParaRPr>
                    </a:p>
                  </a:txBody>
                  <a:tcPr marL="90000" marR="9000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28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chemeClr val="tx1"/>
                          </a:solidFill>
                          <a:latin typeface="楷体" pitchFamily="49" charset="-122"/>
                          <a:ea typeface="楷体" pitchFamily="49" charset="-122"/>
                          <a:sym typeface="Symbol" pitchFamily="18" charset="2"/>
                        </a:rPr>
                        <a:t>...</a:t>
                      </a:r>
                    </a:p>
                  </a:txBody>
                  <a:tcPr marL="90000" marR="9000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2000" baseline="0" dirty="0">
                          <a:latin typeface="楷体" pitchFamily="49" charset="-122"/>
                          <a:ea typeface="楷体" pitchFamily="49" charset="-122"/>
                        </a:rPr>
                        <a:t>......</a:t>
                      </a:r>
                      <a:endParaRPr lang="zh-CN" altLang="en-US" sz="2000" baseline="0" dirty="0">
                        <a:latin typeface="楷体" pitchFamily="49" charset="-122"/>
                        <a:ea typeface="楷体" pitchFamily="49" charset="-122"/>
                      </a:endParaRPr>
                    </a:p>
                  </a:txBody>
                  <a:tcPr marL="90000" marR="9000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28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a:solidFill>
                            <a:srgbClr val="00B050"/>
                          </a:solidFill>
                          <a:latin typeface="楷体" pitchFamily="49" charset="-122"/>
                          <a:ea typeface="楷体" pitchFamily="49" charset="-122"/>
                          <a:sym typeface="Symbol" pitchFamily="18" charset="2"/>
                        </a:rPr>
                        <a:t>108</a:t>
                      </a:r>
                    </a:p>
                  </a:txBody>
                  <a:tcPr marL="90000" marR="9000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2000" baseline="0" dirty="0">
                          <a:latin typeface="楷体" pitchFamily="49" charset="-122"/>
                          <a:ea typeface="楷体" pitchFamily="49" charset="-122"/>
                        </a:rPr>
                        <a:t>......</a:t>
                      </a:r>
                      <a:endParaRPr lang="zh-CN" altLang="en-US" sz="2000" baseline="0" dirty="0">
                        <a:latin typeface="楷体" pitchFamily="49" charset="-122"/>
                        <a:ea typeface="楷体" pitchFamily="49" charset="-122"/>
                      </a:endParaRPr>
                    </a:p>
                  </a:txBody>
                  <a:tcPr marL="90000" marR="9000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grpSp>
        <p:nvGrpSpPr>
          <p:cNvPr id="53" name="组合 52"/>
          <p:cNvGrpSpPr/>
          <p:nvPr/>
        </p:nvGrpSpPr>
        <p:grpSpPr>
          <a:xfrm>
            <a:off x="4436985" y="1133745"/>
            <a:ext cx="4397299" cy="2340260"/>
            <a:chOff x="4436985" y="2978950"/>
            <a:chExt cx="4397299" cy="2340260"/>
          </a:xfrm>
        </p:grpSpPr>
        <p:sp>
          <p:nvSpPr>
            <p:cNvPr id="9" name="矩形 8"/>
            <p:cNvSpPr/>
            <p:nvPr/>
          </p:nvSpPr>
          <p:spPr>
            <a:xfrm>
              <a:off x="5829857" y="3609019"/>
              <a:ext cx="3004427" cy="4950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latin typeface="楷体" pitchFamily="49" charset="-122"/>
                  <a:ea typeface="楷体" pitchFamily="49" charset="-122"/>
                </a:rPr>
                <a:t>E    then  ...else ... </a:t>
              </a:r>
              <a:endParaRPr lang="zh-CN" altLang="en-US" sz="2000" dirty="0">
                <a:solidFill>
                  <a:schemeClr val="tx1"/>
                </a:solidFill>
                <a:latin typeface="楷体" pitchFamily="49" charset="-122"/>
                <a:ea typeface="楷体" pitchFamily="49" charset="-122"/>
              </a:endParaRPr>
            </a:p>
          </p:txBody>
        </p:sp>
        <p:sp>
          <p:nvSpPr>
            <p:cNvPr id="10" name="矩形 9"/>
            <p:cNvSpPr/>
            <p:nvPr/>
          </p:nvSpPr>
          <p:spPr>
            <a:xfrm>
              <a:off x="6147175" y="2978950"/>
              <a:ext cx="54006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S</a:t>
              </a:r>
              <a:endParaRPr lang="zh-CN" altLang="en-US" sz="2000" dirty="0">
                <a:solidFill>
                  <a:schemeClr val="tx1"/>
                </a:solidFill>
                <a:latin typeface="楷体" pitchFamily="49" charset="-122"/>
                <a:ea typeface="楷体" pitchFamily="49" charset="-122"/>
              </a:endParaRPr>
            </a:p>
          </p:txBody>
        </p:sp>
        <p:sp>
          <p:nvSpPr>
            <p:cNvPr id="11" name="矩形 10"/>
            <p:cNvSpPr/>
            <p:nvPr/>
          </p:nvSpPr>
          <p:spPr>
            <a:xfrm>
              <a:off x="6295416" y="4284095"/>
              <a:ext cx="54006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E</a:t>
              </a:r>
              <a:r>
                <a:rPr lang="en-US" altLang="zh-CN" sz="2000" baseline="-25000" dirty="0">
                  <a:solidFill>
                    <a:schemeClr val="tx1"/>
                  </a:solidFill>
                  <a:latin typeface="楷体" pitchFamily="49" charset="-122"/>
                  <a:ea typeface="楷体" pitchFamily="49" charset="-122"/>
                </a:rPr>
                <a:t>2</a:t>
              </a:r>
              <a:endParaRPr lang="zh-CN" altLang="en-US" sz="2000" baseline="-25000" dirty="0">
                <a:solidFill>
                  <a:schemeClr val="tx1"/>
                </a:solidFill>
                <a:latin typeface="楷体" pitchFamily="49" charset="-122"/>
                <a:ea typeface="楷体" pitchFamily="49" charset="-122"/>
              </a:endParaRPr>
            </a:p>
          </p:txBody>
        </p:sp>
        <p:sp>
          <p:nvSpPr>
            <p:cNvPr id="12" name="矩形 11"/>
            <p:cNvSpPr/>
            <p:nvPr/>
          </p:nvSpPr>
          <p:spPr>
            <a:xfrm>
              <a:off x="4662771" y="4824155"/>
              <a:ext cx="2565285" cy="4950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a</a:t>
              </a:r>
              <a:r>
                <a:rPr lang="zh-CN" altLang="en-US" sz="2000" dirty="0">
                  <a:solidFill>
                    <a:schemeClr val="tx1"/>
                  </a:solidFill>
                  <a:latin typeface="楷体" pitchFamily="49" charset="-122"/>
                  <a:ea typeface="楷体" pitchFamily="49" charset="-122"/>
                  <a:sym typeface="Symbol" pitchFamily="18" charset="2"/>
                </a:rPr>
                <a:t> ＜ </a:t>
              </a:r>
              <a:r>
                <a:rPr lang="en-US" altLang="zh-CN" sz="2000" dirty="0">
                  <a:solidFill>
                    <a:schemeClr val="tx1"/>
                  </a:solidFill>
                  <a:latin typeface="楷体" pitchFamily="49" charset="-122"/>
                  <a:ea typeface="楷体" pitchFamily="49" charset="-122"/>
                </a:rPr>
                <a:t>b    c</a:t>
              </a:r>
              <a:r>
                <a:rPr lang="zh-CN" altLang="en-US" sz="2000" dirty="0">
                  <a:solidFill>
                    <a:schemeClr val="tx1"/>
                  </a:solidFill>
                  <a:latin typeface="楷体" pitchFamily="49" charset="-122"/>
                  <a:ea typeface="楷体" pitchFamily="49" charset="-122"/>
                  <a:sym typeface="Symbol" pitchFamily="18" charset="2"/>
                </a:rPr>
                <a:t> ＜ </a:t>
              </a:r>
              <a:r>
                <a:rPr lang="en-US" altLang="zh-CN" sz="2000" dirty="0">
                  <a:solidFill>
                    <a:schemeClr val="tx1"/>
                  </a:solidFill>
                  <a:latin typeface="楷体" pitchFamily="49" charset="-122"/>
                  <a:ea typeface="楷体" pitchFamily="49" charset="-122"/>
                  <a:sym typeface="Symbol" pitchFamily="18" charset="2"/>
                </a:rPr>
                <a:t>d</a:t>
              </a:r>
              <a:endParaRPr lang="zh-CN" altLang="en-US" sz="2000" dirty="0">
                <a:solidFill>
                  <a:schemeClr val="tx1"/>
                </a:solidFill>
                <a:latin typeface="楷体" pitchFamily="49" charset="-122"/>
                <a:ea typeface="楷体" pitchFamily="49" charset="-122"/>
              </a:endParaRPr>
            </a:p>
          </p:txBody>
        </p:sp>
        <p:sp>
          <p:nvSpPr>
            <p:cNvPr id="13" name="矩形 12"/>
            <p:cNvSpPr/>
            <p:nvPr/>
          </p:nvSpPr>
          <p:spPr>
            <a:xfrm>
              <a:off x="5719627" y="4284095"/>
              <a:ext cx="54006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or</a:t>
              </a:r>
              <a:endParaRPr lang="zh-CN" altLang="en-US" sz="2000" dirty="0">
                <a:solidFill>
                  <a:schemeClr val="tx1"/>
                </a:solidFill>
                <a:latin typeface="楷体" pitchFamily="49" charset="-122"/>
                <a:ea typeface="楷体" pitchFamily="49" charset="-122"/>
              </a:endParaRPr>
            </a:p>
          </p:txBody>
        </p:sp>
        <p:sp>
          <p:nvSpPr>
            <p:cNvPr id="14" name="矩形 13"/>
            <p:cNvSpPr/>
            <p:nvPr/>
          </p:nvSpPr>
          <p:spPr>
            <a:xfrm>
              <a:off x="5126574" y="4284095"/>
              <a:ext cx="54006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E</a:t>
              </a:r>
              <a:r>
                <a:rPr lang="en-US" altLang="zh-CN" sz="2000" baseline="-25000" dirty="0">
                  <a:solidFill>
                    <a:schemeClr val="tx1"/>
                  </a:solidFill>
                  <a:latin typeface="楷体" pitchFamily="49" charset="-122"/>
                  <a:ea typeface="楷体" pitchFamily="49" charset="-122"/>
                </a:rPr>
                <a:t>1</a:t>
              </a:r>
              <a:endParaRPr lang="zh-CN" altLang="en-US" sz="2000" baseline="-25000" dirty="0">
                <a:solidFill>
                  <a:schemeClr val="tx1"/>
                </a:solidFill>
                <a:latin typeface="楷体" pitchFamily="49" charset="-122"/>
                <a:ea typeface="楷体" pitchFamily="49" charset="-122"/>
              </a:endParaRPr>
            </a:p>
          </p:txBody>
        </p:sp>
        <p:sp>
          <p:nvSpPr>
            <p:cNvPr id="15" name="矩形 14"/>
            <p:cNvSpPr/>
            <p:nvPr/>
          </p:nvSpPr>
          <p:spPr>
            <a:xfrm>
              <a:off x="4436985" y="3684282"/>
              <a:ext cx="54006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if</a:t>
              </a:r>
              <a:endParaRPr lang="zh-CN" altLang="en-US" sz="2000" dirty="0">
                <a:solidFill>
                  <a:schemeClr val="tx1"/>
                </a:solidFill>
                <a:latin typeface="楷体" pitchFamily="49" charset="-122"/>
                <a:ea typeface="楷体" pitchFamily="49" charset="-122"/>
              </a:endParaRPr>
            </a:p>
          </p:txBody>
        </p:sp>
        <p:cxnSp>
          <p:nvCxnSpPr>
            <p:cNvPr id="17" name="直接箭头连接符 16"/>
            <p:cNvCxnSpPr/>
            <p:nvPr/>
          </p:nvCxnSpPr>
          <p:spPr>
            <a:xfrm flipH="1">
              <a:off x="4896465" y="3259394"/>
              <a:ext cx="1356851" cy="486696"/>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6518787" y="3259394"/>
              <a:ext cx="1253613" cy="45720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6455391" y="3330054"/>
              <a:ext cx="272955" cy="382137"/>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a:off x="6032091" y="3309582"/>
              <a:ext cx="307294" cy="377515"/>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a:off x="5515897" y="4026310"/>
              <a:ext cx="412955" cy="280219"/>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6046839" y="4041058"/>
              <a:ext cx="368709" cy="294968"/>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5981021" y="4058007"/>
              <a:ext cx="0" cy="28022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H="1">
              <a:off x="5073446" y="4630994"/>
              <a:ext cx="235973" cy="32446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14" idx="2"/>
            </p:cNvCxnSpPr>
            <p:nvPr/>
          </p:nvCxnSpPr>
          <p:spPr>
            <a:xfrm flipH="1">
              <a:off x="5382927" y="4644135"/>
              <a:ext cx="0" cy="281826"/>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5452281" y="4633415"/>
              <a:ext cx="156949" cy="313898"/>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flipH="1">
              <a:off x="6282814" y="4633415"/>
              <a:ext cx="172577" cy="322043"/>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a:off x="6546083" y="4656966"/>
              <a:ext cx="0" cy="28800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a:off x="6619164" y="4633415"/>
              <a:ext cx="211540" cy="32072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8" name="矩形 27"/>
          <p:cNvSpPr/>
          <p:nvPr/>
        </p:nvSpPr>
        <p:spPr>
          <a:xfrm>
            <a:off x="3626896" y="4329100"/>
            <a:ext cx="4230470" cy="1845205"/>
          </a:xfrm>
          <a:prstGeom prst="rect">
            <a:avLst/>
          </a:prstGeom>
          <a:solidFill>
            <a:schemeClr val="accent3">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436688">
              <a:spcAft>
                <a:spcPts val="600"/>
              </a:spcAft>
            </a:pPr>
            <a:r>
              <a:rPr lang="en-US" altLang="zh-CN" sz="2000" dirty="0">
                <a:solidFill>
                  <a:srgbClr val="FF0000"/>
                </a:solidFill>
                <a:latin typeface="楷体" pitchFamily="49" charset="-122"/>
                <a:ea typeface="楷体" pitchFamily="49" charset="-122"/>
              </a:rPr>
              <a:t>if a</a:t>
            </a:r>
            <a:r>
              <a:rPr lang="zh-CN" altLang="en-US" sz="2000" dirty="0">
                <a:solidFill>
                  <a:srgbClr val="FF0000"/>
                </a:solidFill>
                <a:latin typeface="楷体" pitchFamily="49" charset="-122"/>
                <a:ea typeface="楷体" pitchFamily="49" charset="-122"/>
                <a:sym typeface="Symbol" pitchFamily="18" charset="2"/>
              </a:rPr>
              <a:t>＜</a:t>
            </a:r>
            <a:r>
              <a:rPr lang="en-US" altLang="zh-CN" sz="2000" dirty="0">
                <a:solidFill>
                  <a:srgbClr val="FF0000"/>
                </a:solidFill>
                <a:latin typeface="楷体" pitchFamily="49" charset="-122"/>
                <a:ea typeface="楷体" pitchFamily="49" charset="-122"/>
              </a:rPr>
              <a:t>b then </a:t>
            </a:r>
            <a:r>
              <a:rPr lang="en-US" altLang="zh-CN" sz="2000" dirty="0" err="1">
                <a:solidFill>
                  <a:srgbClr val="FF0000"/>
                </a:solidFill>
                <a:latin typeface="楷体" pitchFamily="49" charset="-122"/>
                <a:ea typeface="楷体" pitchFamily="49" charset="-122"/>
              </a:rPr>
              <a:t>goto</a:t>
            </a:r>
            <a:r>
              <a:rPr lang="en-US" altLang="zh-CN" sz="2000" dirty="0">
                <a:solidFill>
                  <a:srgbClr val="FF0000"/>
                </a:solidFill>
                <a:latin typeface="楷体" pitchFamily="49" charset="-122"/>
                <a:ea typeface="楷体" pitchFamily="49" charset="-122"/>
              </a:rPr>
              <a:t> ?</a:t>
            </a:r>
          </a:p>
          <a:p>
            <a:pPr marL="1436688">
              <a:spcAft>
                <a:spcPts val="600"/>
              </a:spcAft>
            </a:pPr>
            <a:r>
              <a:rPr lang="en-US" altLang="zh-CN" sz="2000" dirty="0" err="1">
                <a:solidFill>
                  <a:srgbClr val="FF0000"/>
                </a:solidFill>
                <a:latin typeface="楷体" pitchFamily="49" charset="-122"/>
                <a:ea typeface="楷体" pitchFamily="49" charset="-122"/>
              </a:rPr>
              <a:t>goto</a:t>
            </a:r>
            <a:r>
              <a:rPr lang="en-US" altLang="zh-CN" sz="2000" dirty="0">
                <a:solidFill>
                  <a:srgbClr val="FF0000"/>
                </a:solidFill>
                <a:latin typeface="楷体" pitchFamily="49" charset="-122"/>
                <a:ea typeface="楷体" pitchFamily="49" charset="-122"/>
              </a:rPr>
              <a:t> ?</a:t>
            </a:r>
          </a:p>
          <a:p>
            <a:pPr marL="1436688">
              <a:spcAft>
                <a:spcPts val="600"/>
              </a:spcAft>
            </a:pPr>
            <a:r>
              <a:rPr lang="en-US" altLang="zh-CN" sz="2000" dirty="0">
                <a:solidFill>
                  <a:schemeClr val="tx1"/>
                </a:solidFill>
                <a:latin typeface="楷体" pitchFamily="49" charset="-122"/>
                <a:ea typeface="楷体" pitchFamily="49" charset="-122"/>
              </a:rPr>
              <a:t>if c</a:t>
            </a:r>
            <a:r>
              <a:rPr lang="zh-CN" altLang="en-US" sz="2000" dirty="0">
                <a:solidFill>
                  <a:schemeClr val="tx1"/>
                </a:solidFill>
                <a:latin typeface="楷体" pitchFamily="49" charset="-122"/>
                <a:ea typeface="楷体" pitchFamily="49" charset="-122"/>
                <a:sym typeface="Symbol" pitchFamily="18" charset="2"/>
              </a:rPr>
              <a:t>＜</a:t>
            </a:r>
            <a:r>
              <a:rPr lang="en-US" altLang="zh-CN" sz="2000" dirty="0">
                <a:solidFill>
                  <a:schemeClr val="tx1"/>
                </a:solidFill>
                <a:latin typeface="楷体" pitchFamily="49" charset="-122"/>
                <a:ea typeface="楷体" pitchFamily="49" charset="-122"/>
              </a:rPr>
              <a:t>d then </a:t>
            </a:r>
            <a:r>
              <a:rPr lang="en-US" altLang="zh-CN" sz="2000" dirty="0" err="1">
                <a:solidFill>
                  <a:schemeClr val="tx1"/>
                </a:solidFill>
                <a:latin typeface="楷体" pitchFamily="49" charset="-122"/>
                <a:ea typeface="楷体" pitchFamily="49" charset="-122"/>
              </a:rPr>
              <a:t>goto</a:t>
            </a:r>
            <a:r>
              <a:rPr lang="en-US" altLang="zh-CN" sz="2000" dirty="0">
                <a:solidFill>
                  <a:schemeClr val="tx1"/>
                </a:solidFill>
                <a:latin typeface="楷体" pitchFamily="49" charset="-122"/>
                <a:ea typeface="楷体" pitchFamily="49" charset="-122"/>
              </a:rPr>
              <a:t> ?</a:t>
            </a:r>
          </a:p>
          <a:p>
            <a:pPr marL="1436688">
              <a:spcAft>
                <a:spcPts val="600"/>
              </a:spcAft>
            </a:pPr>
            <a:r>
              <a:rPr lang="en-US" altLang="zh-CN" sz="2000" dirty="0" err="1">
                <a:solidFill>
                  <a:schemeClr val="tx1"/>
                </a:solidFill>
                <a:latin typeface="楷体" pitchFamily="49" charset="-122"/>
                <a:ea typeface="楷体" pitchFamily="49" charset="-122"/>
              </a:rPr>
              <a:t>goto</a:t>
            </a:r>
            <a:r>
              <a:rPr lang="en-US" altLang="zh-CN" sz="2000" dirty="0">
                <a:solidFill>
                  <a:schemeClr val="tx1"/>
                </a:solidFill>
                <a:latin typeface="楷体" pitchFamily="49" charset="-122"/>
                <a:ea typeface="楷体" pitchFamily="49" charset="-122"/>
              </a:rPr>
              <a:t> ?</a:t>
            </a:r>
            <a:endParaRPr lang="zh-CN" altLang="en-US" sz="2000" dirty="0">
              <a:solidFill>
                <a:schemeClr val="tx1"/>
              </a:solidFill>
              <a:latin typeface="楷体" pitchFamily="49" charset="-122"/>
              <a:ea typeface="楷体" pitchFamily="49" charset="-122"/>
            </a:endParaRPr>
          </a:p>
        </p:txBody>
      </p:sp>
      <p:sp>
        <p:nvSpPr>
          <p:cNvPr id="30" name="矩形 29"/>
          <p:cNvSpPr/>
          <p:nvPr/>
        </p:nvSpPr>
        <p:spPr>
          <a:xfrm>
            <a:off x="3806915" y="5229200"/>
            <a:ext cx="1530170" cy="45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FF0000"/>
                </a:solidFill>
                <a:latin typeface="楷体" pitchFamily="49" charset="-122"/>
                <a:ea typeface="楷体" pitchFamily="49" charset="-122"/>
              </a:rPr>
              <a:t>E</a:t>
            </a:r>
            <a:r>
              <a:rPr lang="en-US" altLang="zh-CN" sz="2000" baseline="-25000" dirty="0">
                <a:solidFill>
                  <a:srgbClr val="FF0000"/>
                </a:solidFill>
                <a:latin typeface="楷体" pitchFamily="49" charset="-122"/>
                <a:ea typeface="楷体" pitchFamily="49" charset="-122"/>
              </a:rPr>
              <a:t>1</a:t>
            </a:r>
            <a:r>
              <a:rPr lang="en-US" altLang="zh-CN" sz="2000" dirty="0">
                <a:solidFill>
                  <a:srgbClr val="FF0000"/>
                </a:solidFill>
                <a:latin typeface="楷体" pitchFamily="49" charset="-122"/>
                <a:ea typeface="楷体" pitchFamily="49" charset="-122"/>
              </a:rPr>
              <a:t>.flase</a:t>
            </a:r>
            <a:r>
              <a:rPr lang="zh-CN" altLang="en-US" sz="2000" dirty="0">
                <a:solidFill>
                  <a:srgbClr val="FF0000"/>
                </a:solidFill>
                <a:latin typeface="楷体" pitchFamily="49" charset="-122"/>
                <a:ea typeface="楷体" pitchFamily="49" charset="-122"/>
              </a:rPr>
              <a:t>：</a:t>
            </a:r>
          </a:p>
        </p:txBody>
      </p:sp>
      <p:sp>
        <p:nvSpPr>
          <p:cNvPr id="32" name="矩形 31"/>
          <p:cNvSpPr/>
          <p:nvPr/>
        </p:nvSpPr>
        <p:spPr>
          <a:xfrm>
            <a:off x="5755181" y="4901114"/>
            <a:ext cx="1440000" cy="32808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altLang="zh-CN" sz="2000" dirty="0">
                <a:solidFill>
                  <a:srgbClr val="FF0000"/>
                </a:solidFill>
                <a:latin typeface="楷体" pitchFamily="49" charset="-122"/>
                <a:ea typeface="楷体" pitchFamily="49" charset="-122"/>
              </a:rPr>
              <a:t>E</a:t>
            </a:r>
            <a:r>
              <a:rPr lang="en-US" altLang="zh-CN" sz="2000" baseline="-25000" dirty="0">
                <a:solidFill>
                  <a:srgbClr val="FF0000"/>
                </a:solidFill>
                <a:latin typeface="楷体" pitchFamily="49" charset="-122"/>
                <a:ea typeface="楷体" pitchFamily="49" charset="-122"/>
              </a:rPr>
              <a:t>1</a:t>
            </a:r>
            <a:r>
              <a:rPr lang="en-US" altLang="zh-CN" sz="2000" dirty="0">
                <a:solidFill>
                  <a:srgbClr val="FF0000"/>
                </a:solidFill>
                <a:latin typeface="楷体" pitchFamily="49" charset="-122"/>
                <a:ea typeface="楷体" pitchFamily="49" charset="-122"/>
              </a:rPr>
              <a:t>.flase</a:t>
            </a:r>
            <a:r>
              <a:rPr lang="zh-CN" altLang="en-US" sz="2000" dirty="0">
                <a:solidFill>
                  <a:srgbClr val="FF0000"/>
                </a:solidFill>
                <a:latin typeface="楷体" pitchFamily="49" charset="-122"/>
                <a:ea typeface="楷体" pitchFamily="49" charset="-122"/>
              </a:rPr>
              <a:t>：</a:t>
            </a:r>
          </a:p>
        </p:txBody>
      </p:sp>
      <p:sp>
        <p:nvSpPr>
          <p:cNvPr id="3" name="内容占位符 2"/>
          <p:cNvSpPr>
            <a:spLocks noGrp="1"/>
          </p:cNvSpPr>
          <p:nvPr>
            <p:ph idx="1"/>
          </p:nvPr>
        </p:nvSpPr>
        <p:spPr>
          <a:xfrm>
            <a:off x="611560" y="4104076"/>
            <a:ext cx="8229600" cy="2295254"/>
          </a:xfrm>
          <a:solidFill>
            <a:schemeClr val="bg1"/>
          </a:solidFill>
        </p:spPr>
        <p:txBody>
          <a:bodyPr>
            <a:noAutofit/>
          </a:bodyPr>
          <a:lstStyle/>
          <a:p>
            <a:r>
              <a:rPr lang="zh-CN" altLang="en-US" sz="2400" dirty="0"/>
              <a:t>产生跳转</a:t>
            </a:r>
            <a:r>
              <a:rPr lang="en-US" altLang="zh-CN" sz="2400" dirty="0"/>
              <a:t>102</a:t>
            </a:r>
            <a:r>
              <a:rPr lang="zh-CN" altLang="en-US" sz="2400" dirty="0"/>
              <a:t>、</a:t>
            </a:r>
            <a:r>
              <a:rPr lang="en-US" altLang="zh-CN" sz="2400" dirty="0"/>
              <a:t>104</a:t>
            </a:r>
            <a:r>
              <a:rPr lang="zh-CN" altLang="en-US" sz="2400" dirty="0"/>
              <a:t>和</a:t>
            </a:r>
            <a:r>
              <a:rPr lang="en-US" altLang="zh-CN" sz="2400" dirty="0"/>
              <a:t>108</a:t>
            </a:r>
            <a:r>
              <a:rPr lang="zh-CN" altLang="en-US" sz="2400" dirty="0"/>
              <a:t>时，不知道地址。有些要等</a:t>
            </a:r>
            <a:r>
              <a:rPr lang="zh-CN" altLang="en-US" sz="2400" dirty="0">
                <a:solidFill>
                  <a:srgbClr val="FF0000"/>
                </a:solidFill>
              </a:rPr>
              <a:t>大环境</a:t>
            </a:r>
            <a:r>
              <a:rPr lang="en-US" altLang="zh-CN" sz="2400" dirty="0">
                <a:solidFill>
                  <a:srgbClr val="FF0000"/>
                </a:solidFill>
              </a:rPr>
              <a:t>S</a:t>
            </a:r>
            <a:r>
              <a:rPr lang="zh-CN" altLang="en-US" sz="2400" dirty="0"/>
              <a:t>都被计算出来后才能得知；</a:t>
            </a:r>
            <a:endParaRPr lang="en-US" altLang="zh-CN" sz="2400" dirty="0"/>
          </a:p>
          <a:p>
            <a:r>
              <a:rPr lang="zh-CN" altLang="en-US" sz="2400" dirty="0"/>
              <a:t>但知道跳转地址有两类：</a:t>
            </a:r>
            <a:r>
              <a:rPr lang="zh-CN" altLang="en-US" sz="2400" dirty="0">
                <a:solidFill>
                  <a:srgbClr val="FF0000"/>
                </a:solidFill>
              </a:rPr>
              <a:t>真出口、假出口</a:t>
            </a:r>
            <a:r>
              <a:rPr lang="zh-CN" altLang="en-US" sz="2400" dirty="0"/>
              <a:t>；</a:t>
            </a:r>
            <a:endParaRPr lang="en-US" altLang="zh-CN" sz="2400" dirty="0"/>
          </a:p>
          <a:p>
            <a:r>
              <a:rPr lang="zh-CN" altLang="en-US" sz="2400" dirty="0"/>
              <a:t>因此，分别建立两个链表，引入</a:t>
            </a:r>
            <a:r>
              <a:rPr lang="en-US" altLang="zh-CN" sz="2400" dirty="0"/>
              <a:t>E</a:t>
            </a:r>
            <a:r>
              <a:rPr lang="zh-CN" altLang="en-US" sz="2400" dirty="0"/>
              <a:t>的综合属性</a:t>
            </a:r>
            <a:r>
              <a:rPr lang="en-US" altLang="zh-CN" sz="2400" dirty="0" err="1"/>
              <a:t>truelist</a:t>
            </a:r>
            <a:r>
              <a:rPr lang="zh-CN" altLang="en-US" sz="2400" dirty="0"/>
              <a:t>和</a:t>
            </a:r>
            <a:r>
              <a:rPr lang="en-US" altLang="zh-CN" sz="2400" dirty="0" err="1"/>
              <a:t>falselist</a:t>
            </a:r>
            <a:r>
              <a:rPr lang="zh-CN" altLang="en-US" sz="2400" dirty="0"/>
              <a:t>；</a:t>
            </a:r>
          </a:p>
        </p:txBody>
      </p:sp>
      <p:sp>
        <p:nvSpPr>
          <p:cNvPr id="33" name="矩形 32"/>
          <p:cNvSpPr/>
          <p:nvPr/>
        </p:nvSpPr>
        <p:spPr>
          <a:xfrm>
            <a:off x="4346976" y="3519010"/>
            <a:ext cx="3621368" cy="54006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zh-CN" altLang="en-US" sz="2400" dirty="0">
                <a:solidFill>
                  <a:srgbClr val="FF0000"/>
                </a:solidFill>
                <a:latin typeface="楷体" pitchFamily="49" charset="-122"/>
                <a:ea typeface="楷体" pitchFamily="49" charset="-122"/>
              </a:rPr>
              <a:t>怎么记住要回填的地址？</a:t>
            </a:r>
          </a:p>
        </p:txBody>
      </p:sp>
      <p:sp>
        <p:nvSpPr>
          <p:cNvPr id="35" name="矩形 34"/>
          <p:cNvSpPr/>
          <p:nvPr/>
        </p:nvSpPr>
        <p:spPr>
          <a:xfrm>
            <a:off x="4346976" y="3519010"/>
            <a:ext cx="3621368" cy="54006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zh-CN" altLang="en-US" sz="2400" dirty="0">
                <a:solidFill>
                  <a:srgbClr val="FF0000"/>
                </a:solidFill>
                <a:latin typeface="楷体" pitchFamily="49" charset="-122"/>
                <a:ea typeface="楷体" pitchFamily="49" charset="-122"/>
              </a:rPr>
              <a:t>怎么记住要回填的地址？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linds(horizontal)">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blinds(horizontal)">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blinds(horizontal)">
                                      <p:cBhvr>
                                        <p:cTn id="22" dur="5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bg/>
                                          </p:spTgt>
                                        </p:tgtEl>
                                        <p:attrNameLst>
                                          <p:attrName>style.visibility</p:attrName>
                                        </p:attrNameLst>
                                      </p:cBhvr>
                                      <p:to>
                                        <p:strVal val="visible"/>
                                      </p:to>
                                    </p:set>
                                    <p:animEffect transition="in" filter="blinds(horizontal)">
                                      <p:cBhvr>
                                        <p:cTn id="32" dur="500"/>
                                        <p:tgtEl>
                                          <p:spTgt spid="3">
                                            <p:bg/>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blinds(horizontal)">
                                      <p:cBhvr>
                                        <p:cTn id="35" dur="500"/>
                                        <p:tgtEl>
                                          <p:spTgt spid="3">
                                            <p:txEl>
                                              <p:pRg st="0" end="0"/>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3">
                                            <p:txEl>
                                              <p:pRg st="1" end="1"/>
                                            </p:txEl>
                                          </p:spTgt>
                                        </p:tgtEl>
                                        <p:attrNameLst>
                                          <p:attrName>style.visibility</p:attrName>
                                        </p:attrNameLst>
                                      </p:cBhvr>
                                      <p:to>
                                        <p:strVal val="visible"/>
                                      </p:to>
                                    </p:set>
                                    <p:animEffect transition="in" filter="blinds(horizontal)">
                                      <p:cBhvr>
                                        <p:cTn id="38" dur="500"/>
                                        <p:tgtEl>
                                          <p:spTgt spid="3">
                                            <p:txEl>
                                              <p:pRg st="1" end="1"/>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blinds(horizontal)">
                                      <p:cBhvr>
                                        <p:cTn id="41" dur="500"/>
                                        <p:tgtEl>
                                          <p:spTgt spid="3">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blinds(horizontal)">
                                      <p:cBhvr>
                                        <p:cTn id="46" dur="500"/>
                                        <p:tgtEl>
                                          <p:spTgt spid="35"/>
                                        </p:tgtEl>
                                      </p:cBhvr>
                                    </p:animEffect>
                                  </p:childTnLst>
                                  <p:subTnLst>
                                    <p:set>
                                      <p:cBhvr override="childStyle">
                                        <p:cTn dur="1" fill="hold" display="0" masterRel="nextClick" afterEffect="1"/>
                                        <p:tgtEl>
                                          <p:spTgt spid="3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p:bldP spid="32" grpId="0" animBg="1"/>
      <p:bldP spid="3" grpId="0" uiExpand="1" build="p" animBg="1"/>
      <p:bldP spid="33" grpId="0" animBg="1"/>
      <p:bldP spid="3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706090"/>
          </a:xfrm>
        </p:spPr>
        <p:txBody>
          <a:bodyPr/>
          <a:lstStyle/>
          <a:p>
            <a:r>
              <a:rPr lang="en-US" altLang="zh-CN" dirty="0"/>
              <a:t>7.1.2</a:t>
            </a:r>
            <a:r>
              <a:rPr lang="zh-CN" altLang="en-US" dirty="0"/>
              <a:t>、图表示法</a:t>
            </a:r>
          </a:p>
        </p:txBody>
      </p:sp>
      <p:sp>
        <p:nvSpPr>
          <p:cNvPr id="3" name="内容占位符 2"/>
          <p:cNvSpPr>
            <a:spLocks noGrp="1"/>
          </p:cNvSpPr>
          <p:nvPr>
            <p:ph idx="1"/>
          </p:nvPr>
        </p:nvSpPr>
        <p:spPr>
          <a:xfrm>
            <a:off x="539552" y="1052736"/>
            <a:ext cx="6048672" cy="648072"/>
          </a:xfrm>
        </p:spPr>
        <p:txBody>
          <a:bodyPr/>
          <a:lstStyle/>
          <a:p>
            <a:r>
              <a:rPr lang="zh-CN" altLang="en-US" dirty="0"/>
              <a:t>赋值语句</a:t>
            </a:r>
            <a:r>
              <a:rPr lang="en-US" altLang="zh-CN" dirty="0"/>
              <a:t>a:=b*-</a:t>
            </a:r>
            <a:r>
              <a:rPr lang="en-US" altLang="zh-CN" dirty="0" err="1"/>
              <a:t>c+b</a:t>
            </a:r>
            <a:r>
              <a:rPr lang="en-US" altLang="zh-CN" dirty="0"/>
              <a:t>*-c</a:t>
            </a:r>
            <a:r>
              <a:rPr lang="zh-CN" altLang="en-US" dirty="0"/>
              <a:t>的图表示法</a:t>
            </a:r>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6</a:t>
            </a:fld>
            <a:endParaRPr lang="zh-CN" altLang="en-US"/>
          </a:p>
        </p:txBody>
      </p:sp>
      <p:grpSp>
        <p:nvGrpSpPr>
          <p:cNvPr id="38" name="组合 37"/>
          <p:cNvGrpSpPr/>
          <p:nvPr/>
        </p:nvGrpSpPr>
        <p:grpSpPr>
          <a:xfrm>
            <a:off x="691952" y="1973850"/>
            <a:ext cx="4206444" cy="3255350"/>
            <a:chOff x="2165756" y="2837946"/>
            <a:chExt cx="4206444" cy="3255350"/>
          </a:xfrm>
        </p:grpSpPr>
        <p:sp>
          <p:nvSpPr>
            <p:cNvPr id="39" name="流程图: 过程 38"/>
            <p:cNvSpPr/>
            <p:nvPr/>
          </p:nvSpPr>
          <p:spPr>
            <a:xfrm>
              <a:off x="2642774" y="2837946"/>
              <a:ext cx="1368152" cy="432048"/>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33CC"/>
                  </a:solidFill>
                  <a:latin typeface="楷体" pitchFamily="49" charset="-122"/>
                  <a:ea typeface="楷体" pitchFamily="49" charset="-122"/>
                </a:rPr>
                <a:t>assign</a:t>
              </a:r>
              <a:endParaRPr lang="zh-CN" altLang="en-US" sz="2400" dirty="0">
                <a:solidFill>
                  <a:srgbClr val="0033CC"/>
                </a:solidFill>
                <a:latin typeface="楷体" pitchFamily="49" charset="-122"/>
                <a:ea typeface="楷体" pitchFamily="49" charset="-122"/>
              </a:endParaRPr>
            </a:p>
          </p:txBody>
        </p:sp>
        <p:sp>
          <p:nvSpPr>
            <p:cNvPr id="40" name="流程图: 过程 39"/>
            <p:cNvSpPr/>
            <p:nvPr/>
          </p:nvSpPr>
          <p:spPr>
            <a:xfrm>
              <a:off x="2165756" y="3687052"/>
              <a:ext cx="720080" cy="432048"/>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33CC"/>
                  </a:solidFill>
                  <a:latin typeface="楷体" pitchFamily="49" charset="-122"/>
                  <a:ea typeface="楷体" pitchFamily="49" charset="-122"/>
                </a:rPr>
                <a:t>a</a:t>
              </a:r>
              <a:endParaRPr lang="zh-CN" altLang="en-US" sz="2400" dirty="0">
                <a:solidFill>
                  <a:srgbClr val="0033CC"/>
                </a:solidFill>
                <a:latin typeface="楷体" pitchFamily="49" charset="-122"/>
                <a:ea typeface="楷体" pitchFamily="49" charset="-122"/>
              </a:endParaRPr>
            </a:p>
          </p:txBody>
        </p:sp>
        <p:sp>
          <p:nvSpPr>
            <p:cNvPr id="41" name="流程图: 过程 40"/>
            <p:cNvSpPr/>
            <p:nvPr/>
          </p:nvSpPr>
          <p:spPr>
            <a:xfrm>
              <a:off x="3491880" y="5661248"/>
              <a:ext cx="648072" cy="432048"/>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33CC"/>
                  </a:solidFill>
                  <a:latin typeface="楷体" pitchFamily="49" charset="-122"/>
                  <a:ea typeface="楷体" pitchFamily="49" charset="-122"/>
                </a:rPr>
                <a:t>c</a:t>
              </a:r>
              <a:endParaRPr lang="zh-CN" altLang="en-US" sz="2400" dirty="0">
                <a:solidFill>
                  <a:srgbClr val="0033CC"/>
                </a:solidFill>
                <a:latin typeface="楷体" pitchFamily="49" charset="-122"/>
                <a:ea typeface="楷体" pitchFamily="49" charset="-122"/>
              </a:endParaRPr>
            </a:p>
          </p:txBody>
        </p:sp>
        <p:sp>
          <p:nvSpPr>
            <p:cNvPr id="42" name="流程图: 过程 41"/>
            <p:cNvSpPr/>
            <p:nvPr/>
          </p:nvSpPr>
          <p:spPr>
            <a:xfrm>
              <a:off x="3131840" y="5013176"/>
              <a:ext cx="1368152" cy="432048"/>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solidFill>
                    <a:srgbClr val="0033CC"/>
                  </a:solidFill>
                  <a:latin typeface="楷体" pitchFamily="49" charset="-122"/>
                  <a:ea typeface="楷体" pitchFamily="49" charset="-122"/>
                </a:rPr>
                <a:t>uminus</a:t>
              </a:r>
              <a:endParaRPr lang="zh-CN" altLang="en-US" sz="2400" dirty="0">
                <a:solidFill>
                  <a:srgbClr val="0033CC"/>
                </a:solidFill>
                <a:latin typeface="楷体" pitchFamily="49" charset="-122"/>
                <a:ea typeface="楷体" pitchFamily="49" charset="-122"/>
              </a:endParaRPr>
            </a:p>
          </p:txBody>
        </p:sp>
        <p:sp>
          <p:nvSpPr>
            <p:cNvPr id="43" name="流程图: 过程 42"/>
            <p:cNvSpPr/>
            <p:nvPr/>
          </p:nvSpPr>
          <p:spPr>
            <a:xfrm>
              <a:off x="2843808" y="4329100"/>
              <a:ext cx="720080" cy="432048"/>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33CC"/>
                  </a:solidFill>
                  <a:latin typeface="楷体" pitchFamily="49" charset="-122"/>
                  <a:ea typeface="楷体" pitchFamily="49" charset="-122"/>
                </a:rPr>
                <a:t>*</a:t>
              </a:r>
              <a:endParaRPr lang="zh-CN" altLang="en-US" sz="2400" dirty="0">
                <a:solidFill>
                  <a:srgbClr val="0033CC"/>
                </a:solidFill>
                <a:latin typeface="楷体" pitchFamily="49" charset="-122"/>
                <a:ea typeface="楷体" pitchFamily="49" charset="-122"/>
              </a:endParaRPr>
            </a:p>
          </p:txBody>
        </p:sp>
        <p:sp>
          <p:nvSpPr>
            <p:cNvPr id="44" name="流程图: 过程 43"/>
            <p:cNvSpPr/>
            <p:nvPr/>
          </p:nvSpPr>
          <p:spPr>
            <a:xfrm>
              <a:off x="3677924" y="3687052"/>
              <a:ext cx="720080" cy="432048"/>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33CC"/>
                  </a:solidFill>
                  <a:latin typeface="楷体" pitchFamily="49" charset="-122"/>
                  <a:ea typeface="楷体" pitchFamily="49" charset="-122"/>
                </a:rPr>
                <a:t>+</a:t>
              </a:r>
              <a:endParaRPr lang="zh-CN" altLang="en-US" sz="2400" dirty="0">
                <a:solidFill>
                  <a:srgbClr val="0033CC"/>
                </a:solidFill>
                <a:latin typeface="楷体" pitchFamily="49" charset="-122"/>
                <a:ea typeface="楷体" pitchFamily="49" charset="-122"/>
              </a:endParaRPr>
            </a:p>
          </p:txBody>
        </p:sp>
        <p:sp>
          <p:nvSpPr>
            <p:cNvPr id="45" name="流程图: 过程 44"/>
            <p:cNvSpPr/>
            <p:nvPr/>
          </p:nvSpPr>
          <p:spPr>
            <a:xfrm>
              <a:off x="4832994" y="4329100"/>
              <a:ext cx="648072" cy="432048"/>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33CC"/>
                  </a:solidFill>
                  <a:latin typeface="楷体" pitchFamily="49" charset="-122"/>
                  <a:ea typeface="楷体" pitchFamily="49" charset="-122"/>
                </a:rPr>
                <a:t>*</a:t>
              </a:r>
              <a:endParaRPr lang="zh-CN" altLang="en-US" sz="2400" dirty="0">
                <a:solidFill>
                  <a:srgbClr val="0033CC"/>
                </a:solidFill>
                <a:latin typeface="楷体" pitchFamily="49" charset="-122"/>
                <a:ea typeface="楷体" pitchFamily="49" charset="-122"/>
              </a:endParaRPr>
            </a:p>
          </p:txBody>
        </p:sp>
        <p:sp>
          <p:nvSpPr>
            <p:cNvPr id="46" name="流程图: 过程 45"/>
            <p:cNvSpPr/>
            <p:nvPr/>
          </p:nvSpPr>
          <p:spPr>
            <a:xfrm>
              <a:off x="5004048" y="5013176"/>
              <a:ext cx="1368152" cy="432048"/>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solidFill>
                    <a:srgbClr val="0033CC"/>
                  </a:solidFill>
                  <a:latin typeface="楷体" pitchFamily="49" charset="-122"/>
                  <a:ea typeface="楷体" pitchFamily="49" charset="-122"/>
                </a:rPr>
                <a:t>uminus</a:t>
              </a:r>
              <a:endParaRPr lang="zh-CN" altLang="en-US" sz="2400" dirty="0">
                <a:solidFill>
                  <a:srgbClr val="0033CC"/>
                </a:solidFill>
                <a:latin typeface="楷体" pitchFamily="49" charset="-122"/>
                <a:ea typeface="楷体" pitchFamily="49" charset="-122"/>
              </a:endParaRPr>
            </a:p>
          </p:txBody>
        </p:sp>
        <p:sp>
          <p:nvSpPr>
            <p:cNvPr id="47" name="流程图: 过程 46"/>
            <p:cNvSpPr/>
            <p:nvPr/>
          </p:nvSpPr>
          <p:spPr>
            <a:xfrm>
              <a:off x="4499992" y="5013176"/>
              <a:ext cx="648072" cy="432048"/>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33CC"/>
                  </a:solidFill>
                  <a:latin typeface="楷体" pitchFamily="49" charset="-122"/>
                  <a:ea typeface="楷体" pitchFamily="49" charset="-122"/>
                </a:rPr>
                <a:t>b</a:t>
              </a:r>
              <a:endParaRPr lang="zh-CN" altLang="en-US" sz="2400" dirty="0">
                <a:solidFill>
                  <a:srgbClr val="0033CC"/>
                </a:solidFill>
                <a:latin typeface="楷体" pitchFamily="49" charset="-122"/>
                <a:ea typeface="楷体" pitchFamily="49" charset="-122"/>
              </a:endParaRPr>
            </a:p>
          </p:txBody>
        </p:sp>
        <p:sp>
          <p:nvSpPr>
            <p:cNvPr id="48" name="流程图: 过程 47"/>
            <p:cNvSpPr/>
            <p:nvPr/>
          </p:nvSpPr>
          <p:spPr>
            <a:xfrm>
              <a:off x="5364088" y="5661248"/>
              <a:ext cx="648072" cy="432048"/>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33CC"/>
                  </a:solidFill>
                  <a:latin typeface="楷体" pitchFamily="49" charset="-122"/>
                  <a:ea typeface="楷体" pitchFamily="49" charset="-122"/>
                </a:rPr>
                <a:t>c</a:t>
              </a:r>
              <a:endParaRPr lang="zh-CN" altLang="en-US" sz="2400" dirty="0">
                <a:solidFill>
                  <a:srgbClr val="0033CC"/>
                </a:solidFill>
                <a:latin typeface="楷体" pitchFamily="49" charset="-122"/>
                <a:ea typeface="楷体" pitchFamily="49" charset="-122"/>
              </a:endParaRPr>
            </a:p>
          </p:txBody>
        </p:sp>
        <p:sp>
          <p:nvSpPr>
            <p:cNvPr id="49" name="流程图: 过程 48"/>
            <p:cNvSpPr/>
            <p:nvPr/>
          </p:nvSpPr>
          <p:spPr>
            <a:xfrm>
              <a:off x="2555776" y="5013176"/>
              <a:ext cx="648072" cy="432048"/>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33CC"/>
                  </a:solidFill>
                  <a:latin typeface="楷体" pitchFamily="49" charset="-122"/>
                  <a:ea typeface="楷体" pitchFamily="49" charset="-122"/>
                </a:rPr>
                <a:t>b</a:t>
              </a:r>
              <a:endParaRPr lang="zh-CN" altLang="en-US" sz="2400" dirty="0">
                <a:solidFill>
                  <a:srgbClr val="0033CC"/>
                </a:solidFill>
                <a:latin typeface="楷体" pitchFamily="49" charset="-122"/>
                <a:ea typeface="楷体" pitchFamily="49" charset="-122"/>
              </a:endParaRPr>
            </a:p>
          </p:txBody>
        </p:sp>
        <p:cxnSp>
          <p:nvCxnSpPr>
            <p:cNvPr id="50" name="直接连接符 49"/>
            <p:cNvCxnSpPr/>
            <p:nvPr/>
          </p:nvCxnSpPr>
          <p:spPr>
            <a:xfrm flipV="1">
              <a:off x="5673134" y="5517232"/>
              <a:ext cx="0" cy="25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V="1">
              <a:off x="3806950" y="5517232"/>
              <a:ext cx="0" cy="25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2915816" y="4653136"/>
              <a:ext cx="216024"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3275856" y="4653136"/>
              <a:ext cx="144016"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4860032" y="4653136"/>
              <a:ext cx="216024"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5220072" y="4653136"/>
              <a:ext cx="144016"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a:off x="3275856" y="4005064"/>
              <a:ext cx="648072"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4211960" y="4005064"/>
              <a:ext cx="792088"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2630726" y="3240014"/>
              <a:ext cx="432048"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3593868" y="3257946"/>
              <a:ext cx="360040" cy="57606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4" name="组合 63"/>
          <p:cNvGrpSpPr/>
          <p:nvPr/>
        </p:nvGrpSpPr>
        <p:grpSpPr>
          <a:xfrm>
            <a:off x="5220072" y="1973850"/>
            <a:ext cx="3096344" cy="3255350"/>
            <a:chOff x="4572000" y="3053970"/>
            <a:chExt cx="3096344" cy="3255350"/>
          </a:xfrm>
        </p:grpSpPr>
        <p:grpSp>
          <p:nvGrpSpPr>
            <p:cNvPr id="37" name="组合 36"/>
            <p:cNvGrpSpPr/>
            <p:nvPr/>
          </p:nvGrpSpPr>
          <p:grpSpPr>
            <a:xfrm>
              <a:off x="4572000" y="3053970"/>
              <a:ext cx="3096344" cy="3255350"/>
              <a:chOff x="2165756" y="2837946"/>
              <a:chExt cx="3096344" cy="3255350"/>
            </a:xfrm>
          </p:grpSpPr>
          <p:sp>
            <p:nvSpPr>
              <p:cNvPr id="6" name="流程图: 过程 5"/>
              <p:cNvSpPr/>
              <p:nvPr/>
            </p:nvSpPr>
            <p:spPr>
              <a:xfrm>
                <a:off x="2642774" y="2837946"/>
                <a:ext cx="1368152" cy="432048"/>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33CC"/>
                    </a:solidFill>
                    <a:latin typeface="楷体" pitchFamily="49" charset="-122"/>
                    <a:ea typeface="楷体" pitchFamily="49" charset="-122"/>
                  </a:rPr>
                  <a:t>assign</a:t>
                </a:r>
                <a:endParaRPr lang="zh-CN" altLang="en-US" sz="2400" dirty="0">
                  <a:solidFill>
                    <a:srgbClr val="0033CC"/>
                  </a:solidFill>
                  <a:latin typeface="楷体" pitchFamily="49" charset="-122"/>
                  <a:ea typeface="楷体" pitchFamily="49" charset="-122"/>
                </a:endParaRPr>
              </a:p>
            </p:txBody>
          </p:sp>
          <p:sp>
            <p:nvSpPr>
              <p:cNvPr id="7" name="流程图: 过程 6"/>
              <p:cNvSpPr/>
              <p:nvPr/>
            </p:nvSpPr>
            <p:spPr>
              <a:xfrm>
                <a:off x="2165756" y="3687052"/>
                <a:ext cx="720080" cy="432048"/>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33CC"/>
                    </a:solidFill>
                    <a:latin typeface="楷体" pitchFamily="49" charset="-122"/>
                    <a:ea typeface="楷体" pitchFamily="49" charset="-122"/>
                  </a:rPr>
                  <a:t>a</a:t>
                </a:r>
                <a:endParaRPr lang="zh-CN" altLang="en-US" sz="2400" dirty="0">
                  <a:solidFill>
                    <a:srgbClr val="0033CC"/>
                  </a:solidFill>
                  <a:latin typeface="楷体" pitchFamily="49" charset="-122"/>
                  <a:ea typeface="楷体" pitchFamily="49" charset="-122"/>
                </a:endParaRPr>
              </a:p>
            </p:txBody>
          </p:sp>
          <p:sp>
            <p:nvSpPr>
              <p:cNvPr id="11" name="流程图: 过程 10"/>
              <p:cNvSpPr/>
              <p:nvPr/>
            </p:nvSpPr>
            <p:spPr>
              <a:xfrm>
                <a:off x="3677924" y="3687052"/>
                <a:ext cx="720080" cy="432048"/>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33CC"/>
                    </a:solidFill>
                    <a:latin typeface="楷体" pitchFamily="49" charset="-122"/>
                    <a:ea typeface="楷体" pitchFamily="49" charset="-122"/>
                  </a:rPr>
                  <a:t>+</a:t>
                </a:r>
                <a:endParaRPr lang="zh-CN" altLang="en-US" sz="2400" dirty="0">
                  <a:solidFill>
                    <a:srgbClr val="0033CC"/>
                  </a:solidFill>
                  <a:latin typeface="楷体" pitchFamily="49" charset="-122"/>
                  <a:ea typeface="楷体" pitchFamily="49" charset="-122"/>
                </a:endParaRPr>
              </a:p>
            </p:txBody>
          </p:sp>
          <p:sp>
            <p:nvSpPr>
              <p:cNvPr id="12" name="流程图: 过程 11"/>
              <p:cNvSpPr/>
              <p:nvPr/>
            </p:nvSpPr>
            <p:spPr>
              <a:xfrm>
                <a:off x="3722894" y="4329100"/>
                <a:ext cx="648072" cy="432048"/>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33CC"/>
                    </a:solidFill>
                    <a:latin typeface="楷体" pitchFamily="49" charset="-122"/>
                    <a:ea typeface="楷体" pitchFamily="49" charset="-122"/>
                  </a:rPr>
                  <a:t>*</a:t>
                </a:r>
                <a:endParaRPr lang="zh-CN" altLang="en-US" sz="2400" dirty="0">
                  <a:solidFill>
                    <a:srgbClr val="0033CC"/>
                  </a:solidFill>
                  <a:latin typeface="楷体" pitchFamily="49" charset="-122"/>
                  <a:ea typeface="楷体" pitchFamily="49" charset="-122"/>
                </a:endParaRPr>
              </a:p>
            </p:txBody>
          </p:sp>
          <p:sp>
            <p:nvSpPr>
              <p:cNvPr id="13" name="流程图: 过程 12"/>
              <p:cNvSpPr/>
              <p:nvPr/>
            </p:nvSpPr>
            <p:spPr>
              <a:xfrm>
                <a:off x="3893948" y="5013176"/>
                <a:ext cx="1368152" cy="432048"/>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solidFill>
                      <a:srgbClr val="0033CC"/>
                    </a:solidFill>
                    <a:latin typeface="楷体" pitchFamily="49" charset="-122"/>
                    <a:ea typeface="楷体" pitchFamily="49" charset="-122"/>
                  </a:rPr>
                  <a:t>uminus</a:t>
                </a:r>
                <a:endParaRPr lang="zh-CN" altLang="en-US" sz="2400" dirty="0">
                  <a:solidFill>
                    <a:srgbClr val="0033CC"/>
                  </a:solidFill>
                  <a:latin typeface="楷体" pitchFamily="49" charset="-122"/>
                  <a:ea typeface="楷体" pitchFamily="49" charset="-122"/>
                </a:endParaRPr>
              </a:p>
            </p:txBody>
          </p:sp>
          <p:sp>
            <p:nvSpPr>
              <p:cNvPr id="14" name="流程图: 过程 13"/>
              <p:cNvSpPr/>
              <p:nvPr/>
            </p:nvSpPr>
            <p:spPr>
              <a:xfrm>
                <a:off x="3389892" y="5013176"/>
                <a:ext cx="648072" cy="432048"/>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33CC"/>
                    </a:solidFill>
                    <a:latin typeface="楷体" pitchFamily="49" charset="-122"/>
                    <a:ea typeface="楷体" pitchFamily="49" charset="-122"/>
                  </a:rPr>
                  <a:t>b</a:t>
                </a:r>
                <a:endParaRPr lang="zh-CN" altLang="en-US" sz="2400" dirty="0">
                  <a:solidFill>
                    <a:srgbClr val="0033CC"/>
                  </a:solidFill>
                  <a:latin typeface="楷体" pitchFamily="49" charset="-122"/>
                  <a:ea typeface="楷体" pitchFamily="49" charset="-122"/>
                </a:endParaRPr>
              </a:p>
            </p:txBody>
          </p:sp>
          <p:sp>
            <p:nvSpPr>
              <p:cNvPr id="15" name="流程图: 过程 14"/>
              <p:cNvSpPr/>
              <p:nvPr/>
            </p:nvSpPr>
            <p:spPr>
              <a:xfrm>
                <a:off x="4253988" y="5661248"/>
                <a:ext cx="648072" cy="432048"/>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33CC"/>
                    </a:solidFill>
                    <a:latin typeface="楷体" pitchFamily="49" charset="-122"/>
                    <a:ea typeface="楷体" pitchFamily="49" charset="-122"/>
                  </a:rPr>
                  <a:t>c</a:t>
                </a:r>
                <a:endParaRPr lang="zh-CN" altLang="en-US" sz="2400" dirty="0">
                  <a:solidFill>
                    <a:srgbClr val="0033CC"/>
                  </a:solidFill>
                  <a:latin typeface="楷体" pitchFamily="49" charset="-122"/>
                  <a:ea typeface="楷体" pitchFamily="49" charset="-122"/>
                </a:endParaRPr>
              </a:p>
            </p:txBody>
          </p:sp>
          <p:cxnSp>
            <p:nvCxnSpPr>
              <p:cNvPr id="18" name="直接连接符 17"/>
              <p:cNvCxnSpPr/>
              <p:nvPr/>
            </p:nvCxnSpPr>
            <p:spPr>
              <a:xfrm flipV="1">
                <a:off x="4563034" y="5517232"/>
                <a:ext cx="0" cy="25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3749932" y="4653136"/>
                <a:ext cx="216024"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4109972" y="4653136"/>
                <a:ext cx="144016"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2630726" y="3240014"/>
                <a:ext cx="432048"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593868" y="3257946"/>
                <a:ext cx="360040" cy="576064"/>
              </a:xfrm>
              <a:prstGeom prst="line">
                <a:avLst/>
              </a:prstGeom>
            </p:spPr>
            <p:style>
              <a:lnRef idx="1">
                <a:schemeClr val="accent1"/>
              </a:lnRef>
              <a:fillRef idx="0">
                <a:schemeClr val="accent1"/>
              </a:fillRef>
              <a:effectRef idx="0">
                <a:schemeClr val="accent1"/>
              </a:effectRef>
              <a:fontRef idx="minor">
                <a:schemeClr val="tx1"/>
              </a:fontRef>
            </p:style>
          </p:cxnSp>
        </p:grpSp>
        <p:sp>
          <p:nvSpPr>
            <p:cNvPr id="62" name="任意多边形 61"/>
            <p:cNvSpPr/>
            <p:nvPr/>
          </p:nvSpPr>
          <p:spPr>
            <a:xfrm>
              <a:off x="6565692" y="4227226"/>
              <a:ext cx="152399" cy="509666"/>
            </a:xfrm>
            <a:custGeom>
              <a:avLst/>
              <a:gdLst>
                <a:gd name="connsiteX0" fmla="*/ 0 w 152399"/>
                <a:gd name="connsiteY0" fmla="*/ 509666 h 509666"/>
                <a:gd name="connsiteX1" fmla="*/ 149901 w 152399"/>
                <a:gd name="connsiteY1" fmla="*/ 239843 h 509666"/>
                <a:gd name="connsiteX2" fmla="*/ 14990 w 152399"/>
                <a:gd name="connsiteY2" fmla="*/ 0 h 509666"/>
              </a:gdLst>
              <a:ahLst/>
              <a:cxnLst>
                <a:cxn ang="0">
                  <a:pos x="connsiteX0" y="connsiteY0"/>
                </a:cxn>
                <a:cxn ang="0">
                  <a:pos x="connsiteX1" y="connsiteY1"/>
                </a:cxn>
                <a:cxn ang="0">
                  <a:pos x="connsiteX2" y="connsiteY2"/>
                </a:cxn>
              </a:cxnLst>
              <a:rect l="l" t="t" r="r" b="b"/>
              <a:pathLst>
                <a:path w="152399" h="509666">
                  <a:moveTo>
                    <a:pt x="0" y="509666"/>
                  </a:moveTo>
                  <a:cubicBezTo>
                    <a:pt x="73701" y="417226"/>
                    <a:pt x="147403" y="324787"/>
                    <a:pt x="149901" y="239843"/>
                  </a:cubicBezTo>
                  <a:cubicBezTo>
                    <a:pt x="152399" y="154899"/>
                    <a:pt x="83694" y="77449"/>
                    <a:pt x="14990"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3" name="任意多边形 62"/>
            <p:cNvSpPr/>
            <p:nvPr/>
          </p:nvSpPr>
          <p:spPr>
            <a:xfrm flipH="1">
              <a:off x="6148992" y="4230468"/>
              <a:ext cx="151200" cy="509666"/>
            </a:xfrm>
            <a:custGeom>
              <a:avLst/>
              <a:gdLst>
                <a:gd name="connsiteX0" fmla="*/ 0 w 152399"/>
                <a:gd name="connsiteY0" fmla="*/ 509666 h 509666"/>
                <a:gd name="connsiteX1" fmla="*/ 149901 w 152399"/>
                <a:gd name="connsiteY1" fmla="*/ 239843 h 509666"/>
                <a:gd name="connsiteX2" fmla="*/ 14990 w 152399"/>
                <a:gd name="connsiteY2" fmla="*/ 0 h 509666"/>
              </a:gdLst>
              <a:ahLst/>
              <a:cxnLst>
                <a:cxn ang="0">
                  <a:pos x="connsiteX0" y="connsiteY0"/>
                </a:cxn>
                <a:cxn ang="0">
                  <a:pos x="connsiteX1" y="connsiteY1"/>
                </a:cxn>
                <a:cxn ang="0">
                  <a:pos x="connsiteX2" y="connsiteY2"/>
                </a:cxn>
              </a:cxnLst>
              <a:rect l="l" t="t" r="r" b="b"/>
              <a:pathLst>
                <a:path w="152399" h="509666">
                  <a:moveTo>
                    <a:pt x="0" y="509666"/>
                  </a:moveTo>
                  <a:cubicBezTo>
                    <a:pt x="73701" y="417226"/>
                    <a:pt x="147403" y="324787"/>
                    <a:pt x="149901" y="239843"/>
                  </a:cubicBezTo>
                  <a:cubicBezTo>
                    <a:pt x="152399" y="154899"/>
                    <a:pt x="83694" y="77449"/>
                    <a:pt x="14990"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65" name="流程图: 过程 64"/>
          <p:cNvSpPr/>
          <p:nvPr/>
        </p:nvSpPr>
        <p:spPr>
          <a:xfrm>
            <a:off x="1619672" y="5589240"/>
            <a:ext cx="1368152" cy="432048"/>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C00000"/>
                </a:solidFill>
                <a:latin typeface="楷体" pitchFamily="49" charset="-122"/>
                <a:ea typeface="楷体" pitchFamily="49" charset="-122"/>
              </a:rPr>
              <a:t>语法树</a:t>
            </a:r>
          </a:p>
        </p:txBody>
      </p:sp>
      <p:sp>
        <p:nvSpPr>
          <p:cNvPr id="66" name="流程图: 过程 65"/>
          <p:cNvSpPr/>
          <p:nvPr/>
        </p:nvSpPr>
        <p:spPr>
          <a:xfrm>
            <a:off x="5940152" y="5589240"/>
            <a:ext cx="1368152" cy="432048"/>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C00000"/>
                </a:solidFill>
                <a:latin typeface="楷体" pitchFamily="49" charset="-122"/>
                <a:ea typeface="楷体" pitchFamily="49" charset="-122"/>
              </a:rPr>
              <a:t>DAG</a:t>
            </a:r>
            <a:endParaRPr lang="zh-CN" altLang="en-US" sz="2400" dirty="0">
              <a:solidFill>
                <a:srgbClr val="C00000"/>
              </a:solidFill>
              <a:latin typeface="楷体" pitchFamily="49" charset="-122"/>
              <a:ea typeface="楷体" pitchFamily="49"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79087"/>
          </a:xfrm>
        </p:spPr>
        <p:txBody>
          <a:bodyPr/>
          <a:lstStyle/>
          <a:p>
            <a:r>
              <a:rPr lang="zh-CN" altLang="en-US" dirty="0"/>
              <a:t>拉链回填的文法准备</a:t>
            </a:r>
          </a:p>
        </p:txBody>
      </p:sp>
      <p:sp>
        <p:nvSpPr>
          <p:cNvPr id="3" name="内容占位符 2"/>
          <p:cNvSpPr>
            <a:spLocks noGrp="1"/>
          </p:cNvSpPr>
          <p:nvPr>
            <p:ph idx="1"/>
          </p:nvPr>
        </p:nvSpPr>
        <p:spPr>
          <a:xfrm>
            <a:off x="237233" y="1240160"/>
            <a:ext cx="6750750" cy="1783795"/>
          </a:xfrm>
        </p:spPr>
        <p:txBody>
          <a:bodyPr>
            <a:noAutofit/>
          </a:bodyPr>
          <a:lstStyle/>
          <a:p>
            <a:pPr>
              <a:lnSpc>
                <a:spcPct val="110000"/>
              </a:lnSpc>
              <a:spcBef>
                <a:spcPts val="0"/>
              </a:spcBef>
              <a:spcAft>
                <a:spcPts val="1200"/>
              </a:spcAft>
            </a:pPr>
            <a:r>
              <a:rPr lang="zh-CN" altLang="en-US" sz="2400" dirty="0"/>
              <a:t>在文法</a:t>
            </a:r>
            <a:r>
              <a:rPr lang="zh-CN" altLang="en-US" sz="2400" dirty="0">
                <a:solidFill>
                  <a:srgbClr val="FF0000"/>
                </a:solidFill>
              </a:rPr>
              <a:t>合适位置插入标记非终结符</a:t>
            </a:r>
            <a:r>
              <a:rPr lang="zh-CN" altLang="en-US" sz="2400" dirty="0"/>
              <a:t>，即在</a:t>
            </a:r>
            <a:r>
              <a:rPr lang="en-US" altLang="zh-CN" sz="2400" dirty="0"/>
              <a:t>or</a:t>
            </a:r>
            <a:r>
              <a:rPr lang="zh-CN" altLang="en-US" sz="2400" dirty="0"/>
              <a:t>与</a:t>
            </a:r>
            <a:r>
              <a:rPr lang="en-US" altLang="zh-CN" sz="2400" dirty="0"/>
              <a:t>and</a:t>
            </a:r>
            <a:r>
              <a:rPr lang="zh-CN" altLang="en-US" sz="2400" dirty="0"/>
              <a:t>之后；</a:t>
            </a:r>
            <a:endParaRPr lang="en-US" altLang="zh-CN" sz="2400" dirty="0"/>
          </a:p>
          <a:p>
            <a:pPr lvl="1">
              <a:lnSpc>
                <a:spcPct val="110000"/>
              </a:lnSpc>
              <a:spcBef>
                <a:spcPts val="0"/>
              </a:spcBef>
              <a:buSzPct val="65000"/>
            </a:pPr>
            <a:r>
              <a:rPr lang="zh-CN" altLang="en-US" sz="2000" dirty="0"/>
              <a:t>因为扫描了</a:t>
            </a:r>
            <a:r>
              <a:rPr lang="en-US" altLang="zh-CN" sz="2000" dirty="0"/>
              <a:t>or</a:t>
            </a:r>
            <a:r>
              <a:rPr lang="zh-CN" altLang="en-US" sz="2000" dirty="0"/>
              <a:t>之后，就到了</a:t>
            </a:r>
            <a:r>
              <a:rPr lang="en-US" altLang="zh-CN" sz="2000" dirty="0"/>
              <a:t>E</a:t>
            </a:r>
            <a:r>
              <a:rPr lang="en-US" altLang="zh-CN" sz="2000" baseline="-25000" dirty="0"/>
              <a:t>1</a:t>
            </a:r>
            <a:r>
              <a:rPr lang="zh-CN" altLang="en-US" sz="2000" dirty="0"/>
              <a:t>的假出口，但此时</a:t>
            </a:r>
            <a:r>
              <a:rPr lang="zh-CN" altLang="en-US" sz="2000" u="sng" dirty="0"/>
              <a:t>布尔运算还没有结束，不能归约</a:t>
            </a:r>
            <a:r>
              <a:rPr lang="zh-CN" altLang="en-US" sz="2000" dirty="0"/>
              <a:t>，因此无法回填</a:t>
            </a:r>
            <a:r>
              <a:rPr lang="en-US" altLang="zh-CN" sz="2000" dirty="0"/>
              <a:t>E</a:t>
            </a:r>
            <a:r>
              <a:rPr lang="en-US" altLang="zh-CN" sz="2000" baseline="-25000" dirty="0"/>
              <a:t>1</a:t>
            </a:r>
            <a:r>
              <a:rPr lang="zh-CN" altLang="en-US" sz="2000" dirty="0"/>
              <a:t>的转假</a:t>
            </a:r>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60</a:t>
            </a:fld>
            <a:endParaRPr lang="zh-CN" altLang="en-US"/>
          </a:p>
        </p:txBody>
      </p:sp>
      <p:sp>
        <p:nvSpPr>
          <p:cNvPr id="6" name="内容占位符 2"/>
          <p:cNvSpPr txBox="1">
            <a:spLocks/>
          </p:cNvSpPr>
          <p:nvPr/>
        </p:nvSpPr>
        <p:spPr>
          <a:xfrm>
            <a:off x="7040124" y="813005"/>
            <a:ext cx="1717341" cy="2075935"/>
          </a:xfrm>
          <a:prstGeom prst="rect">
            <a:avLst/>
          </a:prstGeom>
          <a:solidFill>
            <a:schemeClr val="accent6">
              <a:lumMod val="40000"/>
              <a:lumOff val="60000"/>
            </a:schemeClr>
          </a:solidFill>
        </p:spPr>
        <p:txBody>
          <a:bodyPr vert="horz" lIns="91440" tIns="45720" rIns="0" bIns="45720" rtlCol="0">
            <a:noAutofit/>
          </a:bodyPr>
          <a:lstStyle/>
          <a:p>
            <a:pPr marL="342900" lvl="0" indent="-342900">
              <a:spcAft>
                <a:spcPts val="300"/>
              </a:spcAft>
              <a:buClr>
                <a:srgbClr val="0033CC"/>
              </a:buClr>
              <a:buSzPct val="50000"/>
            </a:pPr>
            <a:r>
              <a:rPr kumimoji="0" lang="en-US" altLang="zh-CN" sz="2000" b="0" i="0" u="none" strike="noStrike" kern="1200" cap="none" spc="0" normalizeH="0" baseline="0" noProof="0" dirty="0">
                <a:ln>
                  <a:noFill/>
                </a:ln>
                <a:solidFill>
                  <a:srgbClr val="FF0000"/>
                </a:solidFill>
                <a:effectLst/>
                <a:uLnTx/>
                <a:uFillTx/>
                <a:latin typeface="楷体" pitchFamily="49" charset="-122"/>
                <a:ea typeface="楷体" pitchFamily="49" charset="-122"/>
                <a:cs typeface="+mn-cs"/>
              </a:rPr>
              <a:t>E</a:t>
            </a:r>
            <a:r>
              <a:rPr lang="zh-CN" altLang="en-US" sz="2000" dirty="0">
                <a:solidFill>
                  <a:srgbClr val="FF0000"/>
                </a:solidFill>
                <a:latin typeface="楷体" pitchFamily="49" charset="-122"/>
                <a:ea typeface="楷体" pitchFamily="49" charset="-122"/>
                <a:sym typeface="Symbol" pitchFamily="18" charset="2"/>
              </a:rPr>
              <a:t></a:t>
            </a:r>
            <a:r>
              <a:rPr lang="en-US" altLang="zh-CN" sz="2000" dirty="0">
                <a:solidFill>
                  <a:srgbClr val="FF0000"/>
                </a:solidFill>
                <a:latin typeface="楷体" pitchFamily="49" charset="-122"/>
                <a:ea typeface="楷体" pitchFamily="49" charset="-122"/>
                <a:sym typeface="Symbol" pitchFamily="18" charset="2"/>
              </a:rPr>
              <a:t>E</a:t>
            </a:r>
            <a:r>
              <a:rPr lang="en-US" altLang="zh-CN" sz="2000" baseline="-25000" dirty="0">
                <a:solidFill>
                  <a:srgbClr val="FF0000"/>
                </a:solidFill>
                <a:latin typeface="楷体" pitchFamily="49" charset="-122"/>
                <a:ea typeface="楷体" pitchFamily="49" charset="-122"/>
              </a:rPr>
              <a:t>1 </a:t>
            </a:r>
            <a:r>
              <a:rPr lang="en-US" altLang="zh-CN" sz="2000" dirty="0">
                <a:solidFill>
                  <a:srgbClr val="FF0000"/>
                </a:solidFill>
                <a:latin typeface="楷体" pitchFamily="49" charset="-122"/>
                <a:ea typeface="楷体" pitchFamily="49" charset="-122"/>
                <a:sym typeface="Symbol" pitchFamily="18" charset="2"/>
              </a:rPr>
              <a:t>or ME</a:t>
            </a:r>
            <a:r>
              <a:rPr kumimoji="0" lang="en-US" altLang="zh-CN" sz="2000" b="0" i="0" u="none" strike="noStrike" kern="1200" cap="none" spc="0" normalizeH="0" baseline="-25000" noProof="0" dirty="0">
                <a:ln>
                  <a:noFill/>
                </a:ln>
                <a:solidFill>
                  <a:srgbClr val="FF0000"/>
                </a:solidFill>
                <a:effectLst/>
                <a:uLnTx/>
                <a:uFillTx/>
                <a:latin typeface="楷体" pitchFamily="49" charset="-122"/>
                <a:ea typeface="楷体" pitchFamily="49" charset="-122"/>
                <a:cs typeface="+mn-cs"/>
              </a:rPr>
              <a:t>2</a:t>
            </a:r>
            <a:endParaRPr kumimoji="0" lang="en-US" altLang="zh-CN" sz="2000" b="0" i="0" u="none" strike="noStrike" kern="1200" cap="none" spc="0" normalizeH="0" baseline="0" noProof="0" dirty="0">
              <a:ln>
                <a:noFill/>
              </a:ln>
              <a:solidFill>
                <a:srgbClr val="FF0000"/>
              </a:solidFill>
              <a:effectLst/>
              <a:uLnTx/>
              <a:uFillTx/>
              <a:latin typeface="楷体" pitchFamily="49" charset="-122"/>
              <a:ea typeface="楷体" pitchFamily="49" charset="-122"/>
              <a:cs typeface="+mn-cs"/>
            </a:endParaRPr>
          </a:p>
          <a:p>
            <a:pPr marL="342900" indent="-342900">
              <a:spcAft>
                <a:spcPts val="300"/>
              </a:spcAft>
              <a:buClr>
                <a:srgbClr val="0033CC"/>
              </a:buClr>
              <a:buSzPct val="50000"/>
            </a:pPr>
            <a:r>
              <a:rPr lang="en-US" altLang="zh-CN" sz="2000" dirty="0">
                <a:latin typeface="楷体" pitchFamily="49" charset="-122"/>
                <a:ea typeface="楷体" pitchFamily="49" charset="-122"/>
              </a:rPr>
              <a:t>E</a:t>
            </a:r>
            <a:r>
              <a:rPr lang="zh-CN" altLang="en-US" sz="2000" dirty="0">
                <a:latin typeface="楷体" pitchFamily="49" charset="-122"/>
                <a:ea typeface="楷体" pitchFamily="49" charset="-122"/>
                <a:sym typeface="Symbol" pitchFamily="18" charset="2"/>
              </a:rPr>
              <a:t></a:t>
            </a:r>
            <a:r>
              <a:rPr lang="en-US" altLang="zh-CN" sz="2000" dirty="0">
                <a:latin typeface="楷体" pitchFamily="49" charset="-122"/>
                <a:ea typeface="楷体" pitchFamily="49" charset="-122"/>
                <a:sym typeface="Symbol" pitchFamily="18" charset="2"/>
              </a:rPr>
              <a:t>E</a:t>
            </a:r>
            <a:r>
              <a:rPr lang="en-US" altLang="zh-CN" sz="2000" baseline="-25000" dirty="0">
                <a:latin typeface="楷体" pitchFamily="49" charset="-122"/>
                <a:ea typeface="楷体" pitchFamily="49" charset="-122"/>
              </a:rPr>
              <a:t>1 </a:t>
            </a:r>
            <a:r>
              <a:rPr lang="en-US" altLang="zh-CN" sz="2000" dirty="0">
                <a:latin typeface="楷体" pitchFamily="49" charset="-122"/>
                <a:ea typeface="楷体" pitchFamily="49" charset="-122"/>
                <a:sym typeface="Symbol" pitchFamily="18" charset="2"/>
              </a:rPr>
              <a:t>and ME</a:t>
            </a:r>
            <a:r>
              <a:rPr lang="en-US" altLang="zh-CN" sz="2000" baseline="-25000" dirty="0">
                <a:latin typeface="楷体" pitchFamily="49" charset="-122"/>
                <a:ea typeface="楷体" pitchFamily="49" charset="-122"/>
              </a:rPr>
              <a:t>2</a:t>
            </a:r>
            <a:endParaRPr lang="en-US" altLang="zh-CN" sz="2000" dirty="0">
              <a:latin typeface="楷体" pitchFamily="49" charset="-122"/>
              <a:ea typeface="楷体" pitchFamily="49" charset="-122"/>
            </a:endParaRPr>
          </a:p>
          <a:p>
            <a:pPr marL="342900" indent="-342900">
              <a:spcAft>
                <a:spcPts val="300"/>
              </a:spcAft>
              <a:buClr>
                <a:srgbClr val="0033CC"/>
              </a:buClr>
              <a:buSzPct val="50000"/>
            </a:pPr>
            <a:r>
              <a:rPr lang="en-US" altLang="zh-CN" sz="2000" dirty="0">
                <a:latin typeface="楷体" pitchFamily="49" charset="-122"/>
                <a:ea typeface="楷体" pitchFamily="49" charset="-122"/>
              </a:rPr>
              <a:t>E</a:t>
            </a:r>
            <a:r>
              <a:rPr lang="zh-CN" altLang="en-US" sz="2000" dirty="0">
                <a:latin typeface="楷体" pitchFamily="49" charset="-122"/>
                <a:ea typeface="楷体" pitchFamily="49" charset="-122"/>
                <a:sym typeface="Symbol" pitchFamily="18" charset="2"/>
              </a:rPr>
              <a:t></a:t>
            </a:r>
            <a:r>
              <a:rPr lang="en-US" altLang="zh-CN" sz="2000" dirty="0">
                <a:latin typeface="楷体" pitchFamily="49" charset="-122"/>
                <a:ea typeface="楷体" pitchFamily="49" charset="-122"/>
                <a:sym typeface="Symbol" pitchFamily="18" charset="2"/>
              </a:rPr>
              <a:t>not E</a:t>
            </a:r>
            <a:r>
              <a:rPr lang="en-US" altLang="zh-CN" sz="2000" baseline="-25000" dirty="0">
                <a:latin typeface="楷体" pitchFamily="49" charset="-122"/>
                <a:ea typeface="楷体" pitchFamily="49" charset="-122"/>
              </a:rPr>
              <a:t>1</a:t>
            </a:r>
            <a:endParaRPr lang="en-US" altLang="zh-CN" sz="2000" dirty="0">
              <a:latin typeface="楷体" pitchFamily="49" charset="-122"/>
              <a:ea typeface="楷体" pitchFamily="49" charset="-122"/>
            </a:endParaRPr>
          </a:p>
          <a:p>
            <a:pPr marL="342900" indent="-342900">
              <a:spcAft>
                <a:spcPts val="300"/>
              </a:spcAft>
              <a:buClr>
                <a:srgbClr val="0033CC"/>
              </a:buClr>
              <a:buSzPct val="50000"/>
            </a:pPr>
            <a:r>
              <a:rPr lang="en-US" altLang="zh-CN" sz="2000" dirty="0">
                <a:latin typeface="楷体" pitchFamily="49" charset="-122"/>
                <a:ea typeface="楷体" pitchFamily="49" charset="-122"/>
              </a:rPr>
              <a:t>E</a:t>
            </a:r>
            <a:r>
              <a:rPr lang="zh-CN" altLang="en-US" sz="2000" dirty="0">
                <a:latin typeface="楷体" pitchFamily="49" charset="-122"/>
                <a:ea typeface="楷体" pitchFamily="49" charset="-122"/>
                <a:sym typeface="Symbol" pitchFamily="18" charset="2"/>
              </a:rPr>
              <a:t></a:t>
            </a:r>
            <a:r>
              <a:rPr lang="en-US" altLang="zh-CN" sz="2000" dirty="0">
                <a:latin typeface="楷体" pitchFamily="49" charset="-122"/>
                <a:ea typeface="楷体" pitchFamily="49" charset="-122"/>
                <a:sym typeface="Symbol" pitchFamily="18" charset="2"/>
              </a:rPr>
              <a:t>(E</a:t>
            </a:r>
            <a:r>
              <a:rPr lang="en-US" altLang="zh-CN" sz="2000" baseline="-25000" dirty="0">
                <a:latin typeface="楷体" pitchFamily="49" charset="-122"/>
                <a:ea typeface="楷体" pitchFamily="49" charset="-122"/>
              </a:rPr>
              <a:t>1</a:t>
            </a:r>
            <a:r>
              <a:rPr lang="en-US" altLang="zh-CN" sz="2000" dirty="0">
                <a:latin typeface="楷体" pitchFamily="49" charset="-122"/>
                <a:ea typeface="楷体" pitchFamily="49" charset="-122"/>
                <a:sym typeface="Symbol" pitchFamily="18" charset="2"/>
              </a:rPr>
              <a:t>)</a:t>
            </a:r>
            <a:endParaRPr lang="en-US" altLang="zh-CN" sz="2000" dirty="0">
              <a:latin typeface="楷体" pitchFamily="49" charset="-122"/>
              <a:ea typeface="楷体" pitchFamily="49" charset="-122"/>
            </a:endParaRPr>
          </a:p>
          <a:p>
            <a:pPr marL="342900" indent="-342900">
              <a:spcAft>
                <a:spcPts val="300"/>
              </a:spcAft>
              <a:buClr>
                <a:srgbClr val="0033CC"/>
              </a:buClr>
              <a:buSzPct val="50000"/>
            </a:pPr>
            <a:r>
              <a:rPr lang="en-US" altLang="zh-CN" sz="2000" dirty="0">
                <a:latin typeface="楷体" pitchFamily="49" charset="-122"/>
                <a:ea typeface="楷体" pitchFamily="49" charset="-122"/>
              </a:rPr>
              <a:t>E</a:t>
            </a:r>
            <a:r>
              <a:rPr lang="zh-CN" altLang="en-US" sz="2000" dirty="0">
                <a:latin typeface="楷体" pitchFamily="49" charset="-122"/>
                <a:ea typeface="楷体" pitchFamily="49" charset="-122"/>
                <a:sym typeface="Symbol" pitchFamily="18" charset="2"/>
              </a:rPr>
              <a:t></a:t>
            </a:r>
            <a:r>
              <a:rPr lang="en-US" altLang="zh-CN" sz="2000" dirty="0">
                <a:latin typeface="楷体" pitchFamily="49" charset="-122"/>
                <a:ea typeface="楷体" pitchFamily="49" charset="-122"/>
                <a:sym typeface="Symbol" pitchFamily="18" charset="2"/>
              </a:rPr>
              <a:t>id</a:t>
            </a:r>
          </a:p>
          <a:p>
            <a:pPr marL="342900" indent="-342900">
              <a:spcAft>
                <a:spcPts val="300"/>
              </a:spcAft>
              <a:buClr>
                <a:srgbClr val="0033CC"/>
              </a:buClr>
              <a:buSzPct val="50000"/>
            </a:pPr>
            <a:r>
              <a:rPr lang="en-US" altLang="zh-CN" sz="2000" dirty="0">
                <a:latin typeface="楷体" pitchFamily="49" charset="-122"/>
                <a:ea typeface="楷体" pitchFamily="49" charset="-122"/>
              </a:rPr>
              <a:t>E</a:t>
            </a:r>
            <a:r>
              <a:rPr lang="zh-CN" altLang="en-US" sz="2000" dirty="0">
                <a:latin typeface="楷体" pitchFamily="49" charset="-122"/>
                <a:ea typeface="楷体" pitchFamily="49" charset="-122"/>
                <a:sym typeface="Symbol" pitchFamily="18" charset="2"/>
              </a:rPr>
              <a:t></a:t>
            </a:r>
            <a:r>
              <a:rPr lang="en-US" altLang="zh-CN" sz="2000" dirty="0">
                <a:latin typeface="楷体" pitchFamily="49" charset="-122"/>
                <a:ea typeface="楷体" pitchFamily="49" charset="-122"/>
                <a:sym typeface="Symbol" pitchFamily="18" charset="2"/>
              </a:rPr>
              <a:t>ε</a:t>
            </a:r>
            <a:endParaRPr kumimoji="0" lang="zh-CN" altLang="en-US" sz="2000" b="0" i="0" u="none" strike="noStrike" kern="1200" cap="none" spc="0" normalizeH="0" baseline="0" noProof="0" dirty="0">
              <a:ln>
                <a:noFill/>
              </a:ln>
              <a:effectLst/>
              <a:uLnTx/>
              <a:uFillTx/>
              <a:latin typeface="楷体" pitchFamily="49" charset="-122"/>
              <a:ea typeface="楷体" pitchFamily="49" charset="-122"/>
              <a:cs typeface="+mn-cs"/>
            </a:endParaRPr>
          </a:p>
        </p:txBody>
      </p:sp>
      <p:sp>
        <p:nvSpPr>
          <p:cNvPr id="8" name="内容占位符 2"/>
          <p:cNvSpPr txBox="1">
            <a:spLocks/>
          </p:cNvSpPr>
          <p:nvPr/>
        </p:nvSpPr>
        <p:spPr>
          <a:xfrm>
            <a:off x="222024" y="2906867"/>
            <a:ext cx="8415935" cy="3087418"/>
          </a:xfrm>
          <a:prstGeom prst="rect">
            <a:avLst/>
          </a:prstGeom>
        </p:spPr>
        <p:txBody>
          <a:bodyPr vert="horz" lIns="91440" tIns="45720" rIns="91440" bIns="45720" rtlCol="0">
            <a:noAutofit/>
          </a:bodyPr>
          <a:lstStyle/>
          <a:p>
            <a:pPr marL="714375" lvl="1">
              <a:lnSpc>
                <a:spcPct val="110000"/>
              </a:lnSpc>
              <a:spcAft>
                <a:spcPts val="600"/>
              </a:spcAft>
              <a:buClr>
                <a:srgbClr val="0033CC"/>
              </a:buClr>
              <a:buSzPct val="50000"/>
              <a:defRPr/>
            </a:pPr>
            <a:r>
              <a:rPr kumimoji="0" lang="zh-CN" altLang="en-US"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地址，用插入标记非终结符</a:t>
            </a:r>
            <a:r>
              <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M</a:t>
            </a:r>
            <a:r>
              <a:rPr kumimoji="0" lang="zh-CN" altLang="en-US"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来记录该条地址，等待后面归约时执行回填动作；</a:t>
            </a:r>
            <a:endPar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endParaRPr>
          </a:p>
          <a:p>
            <a:pPr marL="714375" lvl="1" indent="-257175">
              <a:lnSpc>
                <a:spcPct val="110000"/>
              </a:lnSpc>
              <a:spcAft>
                <a:spcPts val="600"/>
              </a:spcAft>
              <a:buClr>
                <a:srgbClr val="0033CC"/>
              </a:buClr>
              <a:buSzPct val="65000"/>
              <a:buFont typeface="Wingdings" pitchFamily="2" charset="2"/>
              <a:buChar char="Ø"/>
              <a:defRPr/>
            </a:pPr>
            <a:r>
              <a:rPr kumimoji="0" lang="zh-CN" altLang="en-US"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当归约到</a:t>
            </a:r>
            <a:r>
              <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M</a:t>
            </a:r>
            <a:r>
              <a:rPr kumimoji="0" lang="zh-CN" altLang="en-US"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时将</a:t>
            </a:r>
            <a:r>
              <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M</a:t>
            </a:r>
            <a:r>
              <a:rPr kumimoji="0" lang="zh-CN" altLang="en-US"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压入堆栈，当栈里形成了</a:t>
            </a:r>
            <a:r>
              <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E</a:t>
            </a:r>
            <a:r>
              <a:rPr kumimoji="0" lang="en-US" altLang="zh-CN" sz="2000" b="0" i="0" u="none" strike="noStrike" kern="1200" cap="none" spc="0" normalizeH="0" baseline="-25000" noProof="0" dirty="0">
                <a:ln>
                  <a:noFill/>
                </a:ln>
                <a:solidFill>
                  <a:srgbClr val="0033CC"/>
                </a:solidFill>
                <a:effectLst/>
                <a:uLnTx/>
                <a:uFillTx/>
                <a:latin typeface="楷体" pitchFamily="49" charset="-122"/>
                <a:ea typeface="楷体" pitchFamily="49" charset="-122"/>
                <a:cs typeface="+mn-cs"/>
              </a:rPr>
              <a:t>1 </a:t>
            </a:r>
            <a:r>
              <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or ME</a:t>
            </a:r>
            <a:r>
              <a:rPr kumimoji="0" lang="en-US" altLang="zh-CN" sz="2000" b="0" i="0" u="none" strike="noStrike" kern="1200" cap="none" spc="0" normalizeH="0" baseline="-25000" noProof="0" dirty="0">
                <a:ln>
                  <a:noFill/>
                </a:ln>
                <a:solidFill>
                  <a:srgbClr val="0033CC"/>
                </a:solidFill>
                <a:effectLst/>
                <a:uLnTx/>
                <a:uFillTx/>
                <a:latin typeface="楷体" pitchFamily="49" charset="-122"/>
                <a:ea typeface="楷体" pitchFamily="49" charset="-122"/>
                <a:cs typeface="+mn-cs"/>
              </a:rPr>
              <a:t>2</a:t>
            </a:r>
            <a:r>
              <a:rPr kumimoji="0" lang="zh-CN" altLang="en-US"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时，归约到</a:t>
            </a:r>
            <a:r>
              <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E</a:t>
            </a:r>
            <a:r>
              <a:rPr kumimoji="0" lang="zh-CN" altLang="en-US"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，此时得到</a:t>
            </a:r>
            <a:r>
              <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M</a:t>
            </a:r>
            <a:r>
              <a:rPr kumimoji="0" lang="zh-CN" altLang="en-US"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中记录的</a:t>
            </a:r>
            <a:r>
              <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E</a:t>
            </a:r>
            <a:r>
              <a:rPr kumimoji="0" lang="en-US" altLang="zh-CN" sz="2000" b="0" i="0" u="none" strike="noStrike" kern="1200" cap="none" spc="0" normalizeH="0" baseline="-25000" noProof="0" dirty="0">
                <a:ln>
                  <a:noFill/>
                </a:ln>
                <a:solidFill>
                  <a:srgbClr val="0033CC"/>
                </a:solidFill>
                <a:effectLst/>
                <a:uLnTx/>
                <a:uFillTx/>
                <a:latin typeface="楷体" pitchFamily="49" charset="-122"/>
                <a:ea typeface="楷体" pitchFamily="49" charset="-122"/>
                <a:cs typeface="+mn-cs"/>
              </a:rPr>
              <a:t>2</a:t>
            </a:r>
            <a:r>
              <a:rPr kumimoji="0" lang="zh-CN" altLang="en-US"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的第一条地址，即</a:t>
            </a:r>
            <a:r>
              <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E</a:t>
            </a:r>
            <a:r>
              <a:rPr kumimoji="0" lang="en-US" altLang="zh-CN" sz="2000" b="0" i="0" u="none" strike="noStrike" kern="1200" cap="none" spc="0" normalizeH="0" baseline="-25000" noProof="0" dirty="0">
                <a:ln>
                  <a:noFill/>
                </a:ln>
                <a:solidFill>
                  <a:srgbClr val="0033CC"/>
                </a:solidFill>
                <a:effectLst/>
                <a:uLnTx/>
                <a:uFillTx/>
                <a:latin typeface="楷体" pitchFamily="49" charset="-122"/>
                <a:ea typeface="楷体" pitchFamily="49" charset="-122"/>
                <a:cs typeface="+mn-cs"/>
              </a:rPr>
              <a:t>1</a:t>
            </a:r>
            <a:r>
              <a:rPr kumimoji="0" lang="zh-CN" altLang="en-US"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转假地址，此时回填</a:t>
            </a:r>
            <a:r>
              <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E</a:t>
            </a:r>
            <a:r>
              <a:rPr kumimoji="0" lang="en-US" altLang="zh-CN" sz="2000" b="0" i="0" u="none" strike="noStrike" kern="1200" cap="none" spc="0" normalizeH="0" baseline="-25000" noProof="0" dirty="0">
                <a:ln>
                  <a:noFill/>
                </a:ln>
                <a:solidFill>
                  <a:srgbClr val="0033CC"/>
                </a:solidFill>
                <a:effectLst/>
                <a:uLnTx/>
                <a:uFillTx/>
                <a:latin typeface="楷体" pitchFamily="49" charset="-122"/>
                <a:ea typeface="楷体" pitchFamily="49" charset="-122"/>
                <a:cs typeface="+mn-cs"/>
              </a:rPr>
              <a:t>1</a:t>
            </a:r>
            <a:r>
              <a:rPr kumimoji="0" lang="zh-CN" altLang="en-US"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假转；</a:t>
            </a:r>
            <a:endPar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endParaRPr>
          </a:p>
          <a:p>
            <a:pPr marL="714375" lvl="1" indent="-257175">
              <a:lnSpc>
                <a:spcPct val="110000"/>
              </a:lnSpc>
              <a:spcAft>
                <a:spcPts val="600"/>
              </a:spcAft>
              <a:buClr>
                <a:srgbClr val="0033CC"/>
              </a:buClr>
              <a:buSzPct val="65000"/>
              <a:buFont typeface="Wingdings" pitchFamily="2" charset="2"/>
              <a:buChar char="Ø"/>
              <a:defRPr/>
            </a:pPr>
            <a:r>
              <a:rPr kumimoji="0" lang="zh-CN" altLang="en-US"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归约到</a:t>
            </a:r>
            <a:r>
              <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M</a:t>
            </a:r>
            <a:r>
              <a:rPr kumimoji="0" lang="zh-CN" altLang="en-US"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时的语义动作很简单，就是记录下一条指令地址，即</a:t>
            </a:r>
            <a:r>
              <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E</a:t>
            </a:r>
            <a:r>
              <a:rPr kumimoji="0" lang="en-US" altLang="zh-CN" sz="2000" b="0" i="0" u="none" strike="noStrike" kern="1200" cap="none" spc="0" normalizeH="0" baseline="-25000" noProof="0" dirty="0">
                <a:ln>
                  <a:noFill/>
                </a:ln>
                <a:solidFill>
                  <a:srgbClr val="0033CC"/>
                </a:solidFill>
                <a:effectLst/>
                <a:uLnTx/>
                <a:uFillTx/>
                <a:latin typeface="楷体" pitchFamily="49" charset="-122"/>
                <a:ea typeface="楷体" pitchFamily="49" charset="-122"/>
                <a:cs typeface="+mn-cs"/>
              </a:rPr>
              <a:t>2</a:t>
            </a:r>
            <a:r>
              <a:rPr kumimoji="0" lang="zh-CN" altLang="en-US"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的第一条指令的标号；</a:t>
            </a:r>
            <a:endPar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endParaRPr>
          </a:p>
          <a:p>
            <a:pPr marL="342900" marR="0" lvl="0" indent="-342900" algn="l" defTabSz="914400" rtl="0" eaLnBrk="1" fontAlgn="auto" latinLnBrk="0" hangingPunct="1">
              <a:lnSpc>
                <a:spcPct val="110000"/>
              </a:lnSpc>
              <a:spcBef>
                <a:spcPts val="0"/>
              </a:spcBef>
              <a:spcAft>
                <a:spcPts val="600"/>
              </a:spcAft>
              <a:buClr>
                <a:srgbClr val="0033CC"/>
              </a:buClr>
              <a:buSzPct val="50000"/>
              <a:buFont typeface="Wingdings" pitchFamily="2" charset="2"/>
              <a:buChar char="n"/>
              <a:tabLst/>
              <a:defRPr/>
            </a:pPr>
            <a:r>
              <a:rPr lang="zh-CN" altLang="en-US" sz="2400" noProof="0" dirty="0">
                <a:solidFill>
                  <a:srgbClr val="0033CC"/>
                </a:solidFill>
                <a:latin typeface="楷体" pitchFamily="49" charset="-122"/>
                <a:ea typeface="楷体" pitchFamily="49" charset="-122"/>
              </a:rPr>
              <a:t>语句</a:t>
            </a:r>
            <a:r>
              <a:rPr lang="en-US" altLang="zh-CN" sz="2400" noProof="0" dirty="0">
                <a:solidFill>
                  <a:srgbClr val="0033CC"/>
                </a:solidFill>
                <a:latin typeface="楷体" pitchFamily="49" charset="-122"/>
                <a:ea typeface="楷体" pitchFamily="49" charset="-122"/>
              </a:rPr>
              <a:t>and</a:t>
            </a:r>
            <a:r>
              <a:rPr lang="zh-CN" altLang="en-US" sz="2400" noProof="0" dirty="0">
                <a:solidFill>
                  <a:srgbClr val="0033CC"/>
                </a:solidFill>
                <a:latin typeface="楷体" pitchFamily="49" charset="-122"/>
                <a:ea typeface="楷体" pitchFamily="49" charset="-122"/>
              </a:rPr>
              <a:t>的处理方式类似。</a:t>
            </a:r>
            <a:endParaRPr kumimoji="0" lang="zh-CN" altLang="en-US"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endParaRPr>
          </a:p>
        </p:txBody>
      </p:sp>
      <p:grpSp>
        <p:nvGrpSpPr>
          <p:cNvPr id="10" name="组合 9"/>
          <p:cNvGrpSpPr/>
          <p:nvPr/>
        </p:nvGrpSpPr>
        <p:grpSpPr>
          <a:xfrm>
            <a:off x="3041830" y="2933945"/>
            <a:ext cx="3060340" cy="2385265"/>
            <a:chOff x="5357796" y="2367450"/>
            <a:chExt cx="3060340" cy="2385265"/>
          </a:xfrm>
        </p:grpSpPr>
        <p:sp>
          <p:nvSpPr>
            <p:cNvPr id="11" name="圆角矩形 10"/>
            <p:cNvSpPr/>
            <p:nvPr/>
          </p:nvSpPr>
          <p:spPr>
            <a:xfrm>
              <a:off x="5357796" y="2367450"/>
              <a:ext cx="3060340" cy="2385265"/>
            </a:xfrm>
            <a:prstGeom prst="roundRect">
              <a:avLst>
                <a:gd name="adj" fmla="val 12474"/>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7"/>
            <p:cNvGrpSpPr/>
            <p:nvPr/>
          </p:nvGrpSpPr>
          <p:grpSpPr>
            <a:xfrm>
              <a:off x="5607115" y="2528900"/>
              <a:ext cx="2704301" cy="2070230"/>
              <a:chOff x="5607115" y="2258870"/>
              <a:chExt cx="2704301" cy="2070230"/>
            </a:xfrm>
          </p:grpSpPr>
          <p:sp>
            <p:nvSpPr>
              <p:cNvPr id="13" name="矩形 12"/>
              <p:cNvSpPr/>
              <p:nvPr/>
            </p:nvSpPr>
            <p:spPr>
              <a:xfrm>
                <a:off x="5607115" y="2258870"/>
                <a:ext cx="990110" cy="4500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楷体" pitchFamily="49" charset="-122"/>
                    <a:ea typeface="楷体" pitchFamily="49" charset="-122"/>
                  </a:rPr>
                  <a:t>E</a:t>
                </a:r>
                <a:r>
                  <a:rPr lang="en-US" altLang="zh-CN" baseline="-25000" dirty="0">
                    <a:solidFill>
                      <a:schemeClr val="tx1"/>
                    </a:solidFill>
                    <a:latin typeface="楷体" pitchFamily="49" charset="-122"/>
                    <a:ea typeface="楷体" pitchFamily="49" charset="-122"/>
                  </a:rPr>
                  <a:t>1</a:t>
                </a:r>
                <a:r>
                  <a:rPr lang="en-US" altLang="zh-CN" dirty="0">
                    <a:solidFill>
                      <a:schemeClr val="tx1"/>
                    </a:solidFill>
                    <a:latin typeface="楷体" pitchFamily="49" charset="-122"/>
                    <a:ea typeface="楷体" pitchFamily="49" charset="-122"/>
                  </a:rPr>
                  <a:t>.code</a:t>
                </a:r>
                <a:endParaRPr lang="zh-CN" altLang="en-US" dirty="0">
                  <a:solidFill>
                    <a:schemeClr val="tx1"/>
                  </a:solidFill>
                  <a:latin typeface="楷体" pitchFamily="49" charset="-122"/>
                  <a:ea typeface="楷体" pitchFamily="49" charset="-122"/>
                </a:endParaRPr>
              </a:p>
            </p:txBody>
          </p:sp>
          <p:sp>
            <p:nvSpPr>
              <p:cNvPr id="14" name="矩形 13"/>
              <p:cNvSpPr/>
              <p:nvPr/>
            </p:nvSpPr>
            <p:spPr>
              <a:xfrm>
                <a:off x="5607115" y="3789040"/>
                <a:ext cx="990110" cy="4500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楷体" pitchFamily="49" charset="-122"/>
                    <a:ea typeface="楷体" pitchFamily="49" charset="-122"/>
                  </a:rPr>
                  <a:t>E</a:t>
                </a:r>
                <a:r>
                  <a:rPr lang="en-US" altLang="zh-CN" baseline="-25000" dirty="0">
                    <a:solidFill>
                      <a:schemeClr val="tx1"/>
                    </a:solidFill>
                    <a:latin typeface="楷体" pitchFamily="49" charset="-122"/>
                    <a:ea typeface="楷体" pitchFamily="49" charset="-122"/>
                  </a:rPr>
                  <a:t>2</a:t>
                </a:r>
                <a:r>
                  <a:rPr lang="en-US" altLang="zh-CN" dirty="0">
                    <a:solidFill>
                      <a:schemeClr val="tx1"/>
                    </a:solidFill>
                    <a:latin typeface="楷体" pitchFamily="49" charset="-122"/>
                    <a:ea typeface="楷体" pitchFamily="49" charset="-122"/>
                  </a:rPr>
                  <a:t>.code</a:t>
                </a:r>
                <a:endParaRPr lang="zh-CN" altLang="en-US" dirty="0">
                  <a:solidFill>
                    <a:schemeClr val="tx1"/>
                  </a:solidFill>
                  <a:latin typeface="楷体" pitchFamily="49" charset="-122"/>
                  <a:ea typeface="楷体" pitchFamily="49" charset="-122"/>
                </a:endParaRPr>
              </a:p>
            </p:txBody>
          </p:sp>
          <p:sp>
            <p:nvSpPr>
              <p:cNvPr id="15" name="矩形 14"/>
              <p:cNvSpPr/>
              <p:nvPr/>
            </p:nvSpPr>
            <p:spPr>
              <a:xfrm>
                <a:off x="6979416" y="2299593"/>
                <a:ext cx="1332000" cy="36004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rgbClr val="00B050"/>
                    </a:solidFill>
                    <a:latin typeface="楷体" pitchFamily="49" charset="-122"/>
                    <a:ea typeface="楷体" pitchFamily="49" charset="-122"/>
                  </a:rPr>
                  <a:t>to </a:t>
                </a:r>
                <a:r>
                  <a:rPr lang="en-US" altLang="zh-CN" dirty="0" err="1">
                    <a:solidFill>
                      <a:srgbClr val="00B050"/>
                    </a:solidFill>
                    <a:latin typeface="楷体" pitchFamily="49" charset="-122"/>
                    <a:ea typeface="楷体" pitchFamily="49" charset="-122"/>
                  </a:rPr>
                  <a:t>E.true</a:t>
                </a:r>
                <a:endParaRPr lang="zh-CN" altLang="en-US" dirty="0">
                  <a:solidFill>
                    <a:srgbClr val="00B050"/>
                  </a:solidFill>
                  <a:latin typeface="楷体" pitchFamily="49" charset="-122"/>
                  <a:ea typeface="楷体" pitchFamily="49" charset="-122"/>
                </a:endParaRPr>
              </a:p>
            </p:txBody>
          </p:sp>
          <p:sp>
            <p:nvSpPr>
              <p:cNvPr id="16" name="矩形 15"/>
              <p:cNvSpPr/>
              <p:nvPr/>
            </p:nvSpPr>
            <p:spPr>
              <a:xfrm>
                <a:off x="6979776" y="3969060"/>
                <a:ext cx="1331640" cy="36004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rgbClr val="FF0000"/>
                    </a:solidFill>
                    <a:latin typeface="楷体" pitchFamily="49" charset="-122"/>
                    <a:ea typeface="楷体" pitchFamily="49" charset="-122"/>
                  </a:rPr>
                  <a:t>to </a:t>
                </a:r>
                <a:r>
                  <a:rPr lang="en-US" altLang="zh-CN" dirty="0" err="1">
                    <a:solidFill>
                      <a:srgbClr val="FF0000"/>
                    </a:solidFill>
                    <a:latin typeface="楷体" pitchFamily="49" charset="-122"/>
                    <a:ea typeface="楷体" pitchFamily="49" charset="-122"/>
                  </a:rPr>
                  <a:t>E.false</a:t>
                </a:r>
                <a:endParaRPr lang="zh-CN" altLang="en-US" dirty="0">
                  <a:solidFill>
                    <a:srgbClr val="FF0000"/>
                  </a:solidFill>
                  <a:latin typeface="楷体" pitchFamily="49" charset="-122"/>
                  <a:ea typeface="楷体" pitchFamily="49" charset="-122"/>
                </a:endParaRPr>
              </a:p>
            </p:txBody>
          </p:sp>
          <p:sp>
            <p:nvSpPr>
              <p:cNvPr id="17" name="矩形 16"/>
              <p:cNvSpPr/>
              <p:nvPr/>
            </p:nvSpPr>
            <p:spPr>
              <a:xfrm>
                <a:off x="6979416" y="3646639"/>
                <a:ext cx="1332000" cy="36004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rgbClr val="00B050"/>
                    </a:solidFill>
                    <a:latin typeface="楷体" pitchFamily="49" charset="-122"/>
                    <a:ea typeface="楷体" pitchFamily="49" charset="-122"/>
                  </a:rPr>
                  <a:t>to </a:t>
                </a:r>
                <a:r>
                  <a:rPr lang="en-US" altLang="zh-CN" dirty="0" err="1">
                    <a:solidFill>
                      <a:srgbClr val="00B050"/>
                    </a:solidFill>
                    <a:latin typeface="楷体" pitchFamily="49" charset="-122"/>
                    <a:ea typeface="楷体" pitchFamily="49" charset="-122"/>
                  </a:rPr>
                  <a:t>E.true</a:t>
                </a:r>
                <a:endParaRPr lang="zh-CN" altLang="en-US" dirty="0">
                  <a:solidFill>
                    <a:srgbClr val="00B050"/>
                  </a:solidFill>
                  <a:latin typeface="楷体" pitchFamily="49" charset="-122"/>
                  <a:ea typeface="楷体" pitchFamily="49" charset="-122"/>
                </a:endParaRPr>
              </a:p>
            </p:txBody>
          </p:sp>
          <p:sp>
            <p:nvSpPr>
              <p:cNvPr id="18" name="矩形 17"/>
              <p:cNvSpPr/>
              <p:nvPr/>
            </p:nvSpPr>
            <p:spPr>
              <a:xfrm>
                <a:off x="6012160" y="3023955"/>
                <a:ext cx="1575175" cy="36004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5757"/>
                    </a:solidFill>
                    <a:latin typeface="楷体" pitchFamily="49" charset="-122"/>
                    <a:ea typeface="楷体" pitchFamily="49" charset="-122"/>
                  </a:rPr>
                  <a:t>to E</a:t>
                </a:r>
                <a:r>
                  <a:rPr lang="en-US" altLang="zh-CN" baseline="-25000" dirty="0">
                    <a:solidFill>
                      <a:srgbClr val="FF5757"/>
                    </a:solidFill>
                    <a:latin typeface="楷体" pitchFamily="49" charset="-122"/>
                    <a:ea typeface="楷体" pitchFamily="49" charset="-122"/>
                  </a:rPr>
                  <a:t>1</a:t>
                </a:r>
                <a:r>
                  <a:rPr lang="en-US" altLang="zh-CN" dirty="0">
                    <a:solidFill>
                      <a:srgbClr val="FF5757"/>
                    </a:solidFill>
                    <a:latin typeface="楷体" pitchFamily="49" charset="-122"/>
                    <a:ea typeface="楷体" pitchFamily="49" charset="-122"/>
                  </a:rPr>
                  <a:t>.false</a:t>
                </a:r>
                <a:endParaRPr lang="zh-CN" altLang="en-US" dirty="0">
                  <a:solidFill>
                    <a:srgbClr val="FF5757"/>
                  </a:solidFill>
                  <a:latin typeface="楷体" pitchFamily="49" charset="-122"/>
                  <a:ea typeface="楷体" pitchFamily="49" charset="-122"/>
                </a:endParaRPr>
              </a:p>
            </p:txBody>
          </p:sp>
          <p:cxnSp>
            <p:nvCxnSpPr>
              <p:cNvPr id="19" name="直接箭头连接符 18"/>
              <p:cNvCxnSpPr>
                <a:stCxn id="13" idx="2"/>
                <a:endCxn id="14" idx="0"/>
              </p:cNvCxnSpPr>
              <p:nvPr/>
            </p:nvCxnSpPr>
            <p:spPr>
              <a:xfrm>
                <a:off x="6102170" y="2708920"/>
                <a:ext cx="0" cy="108012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6597225" y="2479613"/>
                <a:ext cx="382191"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6597225" y="3869524"/>
                <a:ext cx="382191"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6597225" y="4172893"/>
                <a:ext cx="382191"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62074"/>
          </a:xfrm>
        </p:spPr>
        <p:txBody>
          <a:bodyPr>
            <a:noAutofit/>
          </a:bodyPr>
          <a:lstStyle/>
          <a:p>
            <a:r>
              <a:rPr lang="zh-CN" altLang="en-US" sz="3200" dirty="0"/>
              <a:t>一遍扫描：拉链</a:t>
            </a:r>
            <a:r>
              <a:rPr lang="en-US" altLang="zh-CN" sz="3200" dirty="0"/>
              <a:t>-</a:t>
            </a:r>
            <a:r>
              <a:rPr lang="zh-CN" altLang="en-US" sz="3200" dirty="0"/>
              <a:t>回填</a:t>
            </a:r>
          </a:p>
        </p:txBody>
      </p:sp>
      <p:sp>
        <p:nvSpPr>
          <p:cNvPr id="4" name="灯片编号占位符 3"/>
          <p:cNvSpPr>
            <a:spLocks noGrp="1"/>
          </p:cNvSpPr>
          <p:nvPr>
            <p:ph type="sldNum" sz="quarter" idx="12"/>
          </p:nvPr>
        </p:nvSpPr>
        <p:spPr>
          <a:xfrm>
            <a:off x="8450088" y="6448251"/>
            <a:ext cx="514400" cy="365125"/>
          </a:xfrm>
        </p:spPr>
        <p:txBody>
          <a:bodyPr/>
          <a:lstStyle/>
          <a:p>
            <a:fld id="{2A6D858B-1E97-4F06-B8D0-6BAC990F4689}" type="slidenum">
              <a:rPr lang="zh-CN" altLang="en-US" smtClean="0"/>
              <a:pPr/>
              <a:t>61</a:t>
            </a:fld>
            <a:endParaRPr lang="zh-CN" altLang="en-US" dirty="0"/>
          </a:p>
        </p:txBody>
      </p:sp>
      <p:sp>
        <p:nvSpPr>
          <p:cNvPr id="80" name="内容占位符 2"/>
          <p:cNvSpPr>
            <a:spLocks noGrp="1"/>
          </p:cNvSpPr>
          <p:nvPr>
            <p:ph idx="1"/>
          </p:nvPr>
        </p:nvSpPr>
        <p:spPr>
          <a:xfrm>
            <a:off x="395536" y="4005064"/>
            <a:ext cx="8424936" cy="2394266"/>
          </a:xfrm>
          <a:solidFill>
            <a:schemeClr val="accent6">
              <a:lumMod val="20000"/>
              <a:lumOff val="80000"/>
            </a:schemeClr>
          </a:solidFill>
          <a:ln>
            <a:solidFill>
              <a:schemeClr val="accent2">
                <a:lumMod val="20000"/>
                <a:lumOff val="80000"/>
              </a:schemeClr>
            </a:solidFill>
          </a:ln>
        </p:spPr>
        <p:txBody>
          <a:bodyPr>
            <a:noAutofit/>
          </a:bodyPr>
          <a:lstStyle/>
          <a:p>
            <a:pPr>
              <a:lnSpc>
                <a:spcPct val="110000"/>
              </a:lnSpc>
              <a:spcBef>
                <a:spcPts val="0"/>
              </a:spcBef>
            </a:pPr>
            <a:r>
              <a:rPr lang="zh-CN" altLang="en-US" sz="2200" dirty="0"/>
              <a:t>拉链</a:t>
            </a:r>
            <a:r>
              <a:rPr lang="en-US" altLang="zh-CN" sz="2200" dirty="0"/>
              <a:t>-</a:t>
            </a:r>
            <a:r>
              <a:rPr lang="zh-CN" altLang="en-US" sz="2200" dirty="0"/>
              <a:t>回填</a:t>
            </a:r>
            <a:endParaRPr lang="en-US" altLang="zh-CN" sz="2200" dirty="0"/>
          </a:p>
          <a:p>
            <a:pPr marL="533400" lvl="1" indent="-293688">
              <a:lnSpc>
                <a:spcPct val="110000"/>
              </a:lnSpc>
              <a:spcBef>
                <a:spcPts val="0"/>
              </a:spcBef>
              <a:buSzPct val="100000"/>
              <a:buFont typeface="+mj-lt"/>
              <a:buAutoNum type="arabicPeriod"/>
            </a:pPr>
            <a:r>
              <a:rPr lang="zh-CN" altLang="en-US" sz="2000" dirty="0"/>
              <a:t>先产生</a:t>
            </a:r>
            <a:r>
              <a:rPr lang="zh-CN" altLang="en-US" sz="2000" dirty="0">
                <a:solidFill>
                  <a:srgbClr val="FF0000"/>
                </a:solidFill>
              </a:rPr>
              <a:t>暂时没有填写目标标号</a:t>
            </a:r>
            <a:r>
              <a:rPr lang="zh-CN" altLang="en-US" sz="2000" dirty="0"/>
              <a:t>的四元式；</a:t>
            </a:r>
            <a:endParaRPr lang="en-US" altLang="zh-CN" sz="2000" dirty="0"/>
          </a:p>
          <a:p>
            <a:pPr marL="533400" lvl="1" indent="-293688">
              <a:lnSpc>
                <a:spcPct val="110000"/>
              </a:lnSpc>
              <a:spcBef>
                <a:spcPts val="0"/>
              </a:spcBef>
              <a:buSzPct val="100000"/>
              <a:buFont typeface="+mj-lt"/>
              <a:buAutoNum type="arabicPeriod"/>
            </a:pPr>
            <a:r>
              <a:rPr lang="zh-CN" altLang="en-US" sz="2000" dirty="0"/>
              <a:t>对于每一条这样的四元式</a:t>
            </a:r>
            <a:r>
              <a:rPr lang="zh-CN" altLang="en-US" sz="2000" dirty="0">
                <a:solidFill>
                  <a:srgbClr val="FF0000"/>
                </a:solidFill>
              </a:rPr>
              <a:t>作适当的记录</a:t>
            </a:r>
            <a:r>
              <a:rPr lang="zh-CN" altLang="en-US" sz="2000" dirty="0"/>
              <a:t>，即可用“拉链”的方法将这些四元式链接起来</a:t>
            </a:r>
            <a:r>
              <a:rPr lang="en-US" altLang="zh-CN" sz="2000" dirty="0"/>
              <a:t>(</a:t>
            </a:r>
            <a:r>
              <a:rPr lang="zh-CN" altLang="en-US" sz="2000" dirty="0"/>
              <a:t>同值合并</a:t>
            </a:r>
            <a:r>
              <a:rPr lang="en-US" altLang="zh-CN" sz="2000" dirty="0"/>
              <a:t>)</a:t>
            </a:r>
            <a:r>
              <a:rPr lang="zh-CN" altLang="en-US" sz="2000" dirty="0"/>
              <a:t>；</a:t>
            </a:r>
            <a:endParaRPr lang="en-US" altLang="zh-CN" sz="2000" dirty="0"/>
          </a:p>
          <a:p>
            <a:pPr marL="533400" lvl="1" indent="-293688">
              <a:lnSpc>
                <a:spcPct val="110000"/>
              </a:lnSpc>
              <a:spcBef>
                <a:spcPts val="0"/>
              </a:spcBef>
              <a:buSzPct val="100000"/>
              <a:buFont typeface="+mj-lt"/>
              <a:buAutoNum type="arabicPeriod"/>
            </a:pPr>
            <a:r>
              <a:rPr lang="zh-CN" altLang="en-US" sz="2000" dirty="0"/>
              <a:t>一旦目标标号</a:t>
            </a:r>
            <a:r>
              <a:rPr lang="en-US" altLang="zh-CN" sz="2000" dirty="0"/>
              <a:t>(</a:t>
            </a:r>
            <a:r>
              <a:rPr lang="zh-CN" altLang="en-US" sz="2000" dirty="0"/>
              <a:t>即将要转移的目标四元式的地址</a:t>
            </a:r>
            <a:r>
              <a:rPr lang="en-US" altLang="zh-CN" sz="2000" dirty="0"/>
              <a:t>)</a:t>
            </a:r>
            <a:r>
              <a:rPr lang="zh-CN" altLang="en-US" sz="2000" dirty="0"/>
              <a:t>被确定下来，再将它“回填”到相应的指令</a:t>
            </a:r>
            <a:r>
              <a:rPr lang="en-US" altLang="zh-CN" sz="2000" dirty="0"/>
              <a:t>(</a:t>
            </a:r>
            <a:r>
              <a:rPr lang="zh-CN" altLang="en-US" sz="2000" dirty="0"/>
              <a:t>四元式的第四个区段</a:t>
            </a:r>
            <a:r>
              <a:rPr lang="en-US" altLang="zh-CN" sz="2000" dirty="0"/>
              <a:t>)</a:t>
            </a:r>
            <a:r>
              <a:rPr lang="zh-CN" altLang="en-US" sz="2000" dirty="0"/>
              <a:t>中。</a:t>
            </a:r>
          </a:p>
        </p:txBody>
      </p:sp>
      <p:grpSp>
        <p:nvGrpSpPr>
          <p:cNvPr id="3" name="组合 87"/>
          <p:cNvGrpSpPr/>
          <p:nvPr/>
        </p:nvGrpSpPr>
        <p:grpSpPr>
          <a:xfrm>
            <a:off x="755576" y="954696"/>
            <a:ext cx="7560840" cy="2968950"/>
            <a:chOff x="755576" y="1036114"/>
            <a:chExt cx="7560840" cy="2968950"/>
          </a:xfrm>
        </p:grpSpPr>
        <p:grpSp>
          <p:nvGrpSpPr>
            <p:cNvPr id="5" name="组合 78"/>
            <p:cNvGrpSpPr/>
            <p:nvPr/>
          </p:nvGrpSpPr>
          <p:grpSpPr>
            <a:xfrm>
              <a:off x="871116" y="1036114"/>
              <a:ext cx="7157268" cy="2906135"/>
              <a:chOff x="-84262" y="1668619"/>
              <a:chExt cx="6323016" cy="2029255"/>
            </a:xfrm>
          </p:grpSpPr>
          <p:grpSp>
            <p:nvGrpSpPr>
              <p:cNvPr id="6" name="组合 76"/>
              <p:cNvGrpSpPr/>
              <p:nvPr/>
            </p:nvGrpSpPr>
            <p:grpSpPr>
              <a:xfrm>
                <a:off x="4050696" y="1668619"/>
                <a:ext cx="2188058" cy="2029255"/>
                <a:chOff x="680458" y="1668619"/>
                <a:chExt cx="2188058" cy="2029255"/>
              </a:xfrm>
            </p:grpSpPr>
            <p:sp>
              <p:nvSpPr>
                <p:cNvPr id="9" name="Rectangle 6"/>
                <p:cNvSpPr>
                  <a:spLocks noChangeArrowheads="1"/>
                </p:cNvSpPr>
                <p:nvPr/>
              </p:nvSpPr>
              <p:spPr bwMode="auto">
                <a:xfrm>
                  <a:off x="680458" y="1943017"/>
                  <a:ext cx="2039266" cy="257892"/>
                </a:xfrm>
                <a:prstGeom prst="rect">
                  <a:avLst/>
                </a:prstGeom>
                <a:noFill/>
                <a:ln w="9525">
                  <a:noFill/>
                  <a:miter lim="800000"/>
                  <a:headEnd/>
                  <a:tailEnd/>
                </a:ln>
              </p:spPr>
              <p:txBody>
                <a:bodyPr wrap="none" lIns="0" tIns="0" rIns="0" bIns="0" anchor="ctr" anchorCtr="0">
                  <a:spAutoFit/>
                </a:bodyPr>
                <a:lstStyle/>
                <a:p>
                  <a:r>
                    <a:rPr kumimoji="1" lang="en-US" altLang="zh-CN" sz="2400" dirty="0">
                      <a:solidFill>
                        <a:srgbClr val="0033CC"/>
                      </a:solidFill>
                      <a:latin typeface="楷体" pitchFamily="49" charset="-122"/>
                      <a:ea typeface="楷体" pitchFamily="49" charset="-122"/>
                    </a:rPr>
                    <a:t>(10) (-,-,-,</a:t>
                  </a:r>
                  <a:r>
                    <a:rPr kumimoji="1" lang="en-US" altLang="zh-CN" sz="2400" dirty="0">
                      <a:solidFill>
                        <a:srgbClr val="FF0000"/>
                      </a:solidFill>
                      <a:latin typeface="楷体" pitchFamily="49" charset="-122"/>
                      <a:ea typeface="楷体" pitchFamily="49" charset="-122"/>
                    </a:rPr>
                    <a:t>40</a:t>
                  </a:r>
                  <a:r>
                    <a:rPr kumimoji="1" lang="en-US" altLang="zh-CN" sz="2400" dirty="0">
                      <a:solidFill>
                        <a:srgbClr val="0033CC"/>
                      </a:solidFill>
                      <a:latin typeface="楷体" pitchFamily="49" charset="-122"/>
                      <a:ea typeface="楷体" pitchFamily="49" charset="-122"/>
                    </a:rPr>
                    <a:t>)</a:t>
                  </a:r>
                </a:p>
              </p:txBody>
            </p:sp>
            <p:sp>
              <p:nvSpPr>
                <p:cNvPr id="18" name="Rectangle 15"/>
                <p:cNvSpPr>
                  <a:spLocks noChangeArrowheads="1"/>
                </p:cNvSpPr>
                <p:nvPr/>
              </p:nvSpPr>
              <p:spPr bwMode="auto">
                <a:xfrm>
                  <a:off x="1341762" y="2233314"/>
                  <a:ext cx="616994" cy="209166"/>
                </a:xfrm>
                <a:prstGeom prst="rect">
                  <a:avLst/>
                </a:prstGeom>
                <a:noFill/>
                <a:ln w="9525">
                  <a:noFill/>
                  <a:miter lim="800000"/>
                  <a:headEnd/>
                  <a:tailEnd/>
                </a:ln>
              </p:spPr>
              <p:txBody>
                <a:bodyPr wrap="none" lIns="0" tIns="0" rIns="0" bIns="0">
                  <a:spAutoFit/>
                </a:bodyPr>
                <a:lstStyle/>
                <a:p>
                  <a:r>
                    <a:rPr kumimoji="1" lang="en-US" altLang="zh-CN" sz="2400" dirty="0">
                      <a:solidFill>
                        <a:srgbClr val="0033CC"/>
                      </a:solidFill>
                      <a:latin typeface="楷体" pitchFamily="49" charset="-122"/>
                      <a:ea typeface="楷体" pitchFamily="49" charset="-122"/>
                    </a:rPr>
                    <a:t>……</a:t>
                  </a:r>
                </a:p>
              </p:txBody>
            </p:sp>
            <p:sp>
              <p:nvSpPr>
                <p:cNvPr id="28" name="Rectangle 25"/>
                <p:cNvSpPr>
                  <a:spLocks noChangeArrowheads="1"/>
                </p:cNvSpPr>
                <p:nvPr/>
              </p:nvSpPr>
              <p:spPr bwMode="auto">
                <a:xfrm>
                  <a:off x="680458" y="2434437"/>
                  <a:ext cx="2039266" cy="257892"/>
                </a:xfrm>
                <a:prstGeom prst="rect">
                  <a:avLst/>
                </a:prstGeom>
                <a:noFill/>
                <a:ln w="9525">
                  <a:noFill/>
                  <a:miter lim="800000"/>
                  <a:headEnd/>
                  <a:tailEnd/>
                </a:ln>
              </p:spPr>
              <p:txBody>
                <a:bodyPr wrap="none" lIns="0" tIns="0" rIns="0" bIns="0">
                  <a:spAutoFit/>
                </a:bodyPr>
                <a:lstStyle/>
                <a:p>
                  <a:r>
                    <a:rPr kumimoji="1" lang="en-US" altLang="zh-CN" sz="2400" dirty="0">
                      <a:solidFill>
                        <a:srgbClr val="0033CC"/>
                      </a:solidFill>
                      <a:latin typeface="楷体" pitchFamily="49" charset="-122"/>
                      <a:ea typeface="楷体" pitchFamily="49" charset="-122"/>
                    </a:rPr>
                    <a:t>(20) (-,-,-,</a:t>
                  </a:r>
                  <a:r>
                    <a:rPr kumimoji="1" lang="en-US" altLang="zh-CN" sz="2400" dirty="0">
                      <a:solidFill>
                        <a:srgbClr val="FF0000"/>
                      </a:solidFill>
                      <a:latin typeface="楷体" pitchFamily="49" charset="-122"/>
                      <a:ea typeface="楷体" pitchFamily="49" charset="-122"/>
                    </a:rPr>
                    <a:t>40</a:t>
                  </a:r>
                  <a:r>
                    <a:rPr kumimoji="1" lang="en-US" altLang="zh-CN" sz="2400" dirty="0">
                      <a:solidFill>
                        <a:srgbClr val="0033CC"/>
                      </a:solidFill>
                      <a:latin typeface="楷体" pitchFamily="49" charset="-122"/>
                      <a:ea typeface="楷体" pitchFamily="49" charset="-122"/>
                    </a:rPr>
                    <a:t>)</a:t>
                  </a:r>
                </a:p>
              </p:txBody>
            </p:sp>
            <p:sp>
              <p:nvSpPr>
                <p:cNvPr id="39" name="Rectangle 36"/>
                <p:cNvSpPr>
                  <a:spLocks noChangeArrowheads="1"/>
                </p:cNvSpPr>
                <p:nvPr/>
              </p:nvSpPr>
              <p:spPr bwMode="auto">
                <a:xfrm>
                  <a:off x="1341762" y="2736121"/>
                  <a:ext cx="616994" cy="209166"/>
                </a:xfrm>
                <a:prstGeom prst="rect">
                  <a:avLst/>
                </a:prstGeom>
                <a:noFill/>
                <a:ln w="9525">
                  <a:noFill/>
                  <a:miter lim="800000"/>
                  <a:headEnd/>
                  <a:tailEnd/>
                </a:ln>
              </p:spPr>
              <p:txBody>
                <a:bodyPr wrap="none" lIns="0" tIns="0" rIns="0" bIns="0">
                  <a:spAutoFit/>
                </a:bodyPr>
                <a:lstStyle/>
                <a:p>
                  <a:r>
                    <a:rPr kumimoji="1" lang="en-US" altLang="zh-CN" sz="2400" dirty="0">
                      <a:solidFill>
                        <a:srgbClr val="0033CC"/>
                      </a:solidFill>
                      <a:latin typeface="楷体" pitchFamily="49" charset="-122"/>
                      <a:ea typeface="楷体" pitchFamily="49" charset="-122"/>
                    </a:rPr>
                    <a:t>……</a:t>
                  </a:r>
                </a:p>
              </p:txBody>
            </p:sp>
            <p:sp>
              <p:nvSpPr>
                <p:cNvPr id="43" name="Rectangle 40"/>
                <p:cNvSpPr>
                  <a:spLocks noChangeArrowheads="1"/>
                </p:cNvSpPr>
                <p:nvPr/>
              </p:nvSpPr>
              <p:spPr bwMode="auto">
                <a:xfrm>
                  <a:off x="680458" y="2937244"/>
                  <a:ext cx="2039266" cy="257892"/>
                </a:xfrm>
                <a:prstGeom prst="rect">
                  <a:avLst/>
                </a:prstGeom>
                <a:noFill/>
                <a:ln w="9525">
                  <a:noFill/>
                  <a:miter lim="800000"/>
                  <a:headEnd/>
                  <a:tailEnd/>
                </a:ln>
              </p:spPr>
              <p:txBody>
                <a:bodyPr wrap="none" lIns="0" tIns="0" rIns="0" bIns="0">
                  <a:spAutoFit/>
                </a:bodyPr>
                <a:lstStyle/>
                <a:p>
                  <a:r>
                    <a:rPr kumimoji="1" lang="en-US" altLang="zh-CN" sz="2400" dirty="0">
                      <a:solidFill>
                        <a:srgbClr val="0033CC"/>
                      </a:solidFill>
                      <a:latin typeface="楷体" pitchFamily="49" charset="-122"/>
                      <a:ea typeface="楷体" pitchFamily="49" charset="-122"/>
                    </a:rPr>
                    <a:t>(30) (-,-,-,</a:t>
                  </a:r>
                  <a:r>
                    <a:rPr kumimoji="1" lang="en-US" altLang="zh-CN" sz="2400" dirty="0">
                      <a:solidFill>
                        <a:srgbClr val="FF0000"/>
                      </a:solidFill>
                      <a:latin typeface="楷体" pitchFamily="49" charset="-122"/>
                      <a:ea typeface="楷体" pitchFamily="49" charset="-122"/>
                    </a:rPr>
                    <a:t>40</a:t>
                  </a:r>
                  <a:r>
                    <a:rPr kumimoji="1" lang="en-US" altLang="zh-CN" sz="2400" dirty="0">
                      <a:solidFill>
                        <a:srgbClr val="0033CC"/>
                      </a:solidFill>
                      <a:latin typeface="楷体" pitchFamily="49" charset="-122"/>
                      <a:ea typeface="楷体" pitchFamily="49" charset="-122"/>
                    </a:rPr>
                    <a:t>)</a:t>
                  </a:r>
                </a:p>
              </p:txBody>
            </p:sp>
            <p:sp>
              <p:nvSpPr>
                <p:cNvPr id="53" name="Rectangle 50"/>
                <p:cNvSpPr>
                  <a:spLocks noChangeArrowheads="1"/>
                </p:cNvSpPr>
                <p:nvPr/>
              </p:nvSpPr>
              <p:spPr bwMode="auto">
                <a:xfrm>
                  <a:off x="1341762" y="3238929"/>
                  <a:ext cx="616994" cy="209166"/>
                </a:xfrm>
                <a:prstGeom prst="rect">
                  <a:avLst/>
                </a:prstGeom>
                <a:noFill/>
                <a:ln w="9525">
                  <a:noFill/>
                  <a:miter lim="800000"/>
                  <a:headEnd/>
                  <a:tailEnd/>
                </a:ln>
              </p:spPr>
              <p:txBody>
                <a:bodyPr wrap="none" lIns="0" tIns="0" rIns="0" bIns="0">
                  <a:spAutoFit/>
                </a:bodyPr>
                <a:lstStyle/>
                <a:p>
                  <a:r>
                    <a:rPr kumimoji="1" lang="en-US" altLang="zh-CN" sz="2400" dirty="0">
                      <a:solidFill>
                        <a:srgbClr val="0033CC"/>
                      </a:solidFill>
                      <a:latin typeface="楷体" pitchFamily="49" charset="-122"/>
                      <a:ea typeface="楷体" pitchFamily="49" charset="-122"/>
                    </a:rPr>
                    <a:t>……</a:t>
                  </a:r>
                </a:p>
              </p:txBody>
            </p:sp>
            <p:sp>
              <p:nvSpPr>
                <p:cNvPr id="62" name="Rectangle 59"/>
                <p:cNvSpPr>
                  <a:spLocks noChangeArrowheads="1"/>
                </p:cNvSpPr>
                <p:nvPr/>
              </p:nvSpPr>
              <p:spPr bwMode="auto">
                <a:xfrm>
                  <a:off x="680458" y="3446498"/>
                  <a:ext cx="543804" cy="251376"/>
                </a:xfrm>
                <a:prstGeom prst="rect">
                  <a:avLst/>
                </a:prstGeom>
                <a:noFill/>
                <a:ln w="9525">
                  <a:noFill/>
                  <a:miter lim="800000"/>
                  <a:headEnd/>
                  <a:tailEnd/>
                </a:ln>
              </p:spPr>
              <p:txBody>
                <a:bodyPr wrap="none" lIns="0" tIns="0" rIns="0" bIns="0">
                  <a:spAutoFit/>
                </a:bodyPr>
                <a:lstStyle/>
                <a:p>
                  <a:r>
                    <a:rPr kumimoji="1" lang="en-US" altLang="zh-CN" sz="2400" dirty="0">
                      <a:solidFill>
                        <a:srgbClr val="FF0000"/>
                      </a:solidFill>
                      <a:latin typeface="楷体" pitchFamily="49" charset="-122"/>
                      <a:ea typeface="楷体" pitchFamily="49" charset="-122"/>
                    </a:rPr>
                    <a:t>(40)</a:t>
                  </a:r>
                </a:p>
              </p:txBody>
            </p:sp>
            <p:sp>
              <p:nvSpPr>
                <p:cNvPr id="65" name="Rectangle 62"/>
                <p:cNvSpPr>
                  <a:spLocks noChangeArrowheads="1"/>
                </p:cNvSpPr>
                <p:nvPr/>
              </p:nvSpPr>
              <p:spPr bwMode="auto">
                <a:xfrm>
                  <a:off x="1341762" y="3451017"/>
                  <a:ext cx="616994" cy="209166"/>
                </a:xfrm>
                <a:prstGeom prst="rect">
                  <a:avLst/>
                </a:prstGeom>
                <a:noFill/>
                <a:ln w="9525">
                  <a:noFill/>
                  <a:miter lim="800000"/>
                  <a:headEnd/>
                  <a:tailEnd/>
                </a:ln>
              </p:spPr>
              <p:txBody>
                <a:bodyPr wrap="square" lIns="0" tIns="0" rIns="0" bIns="0">
                  <a:spAutoFit/>
                </a:bodyPr>
                <a:lstStyle/>
                <a:p>
                  <a:r>
                    <a:rPr kumimoji="1" lang="en-US" altLang="zh-CN" sz="2400" dirty="0">
                      <a:solidFill>
                        <a:srgbClr val="0033CC"/>
                      </a:solidFill>
                      <a:latin typeface="楷体" pitchFamily="49" charset="-122"/>
                      <a:ea typeface="楷体" pitchFamily="49" charset="-122"/>
                    </a:rPr>
                    <a:t>……</a:t>
                  </a:r>
                </a:p>
              </p:txBody>
            </p:sp>
            <p:sp>
              <p:nvSpPr>
                <p:cNvPr id="76" name="矩形 75"/>
                <p:cNvSpPr/>
                <p:nvPr/>
              </p:nvSpPr>
              <p:spPr>
                <a:xfrm>
                  <a:off x="2041524" y="1668619"/>
                  <a:ext cx="826992" cy="2513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solidFill>
                        <a:schemeClr val="tx1"/>
                      </a:solidFill>
                      <a:latin typeface="楷体" pitchFamily="49" charset="-122"/>
                      <a:ea typeface="楷体" pitchFamily="49" charset="-122"/>
                    </a:rPr>
                    <a:t>回填</a:t>
                  </a:r>
                </a:p>
              </p:txBody>
            </p:sp>
          </p:grpSp>
          <p:grpSp>
            <p:nvGrpSpPr>
              <p:cNvPr id="7" name="组合 74"/>
              <p:cNvGrpSpPr/>
              <p:nvPr/>
            </p:nvGrpSpPr>
            <p:grpSpPr>
              <a:xfrm>
                <a:off x="-84262" y="1668619"/>
                <a:ext cx="3205788" cy="2022809"/>
                <a:chOff x="4414398" y="1668619"/>
                <a:chExt cx="3205788" cy="2022809"/>
              </a:xfrm>
            </p:grpSpPr>
            <p:sp>
              <p:nvSpPr>
                <p:cNvPr id="14" name="Rectangle 11"/>
                <p:cNvSpPr>
                  <a:spLocks noChangeArrowheads="1"/>
                </p:cNvSpPr>
                <p:nvPr/>
              </p:nvSpPr>
              <p:spPr bwMode="auto">
                <a:xfrm>
                  <a:off x="4414398" y="1946275"/>
                  <a:ext cx="2195158" cy="251376"/>
                </a:xfrm>
                <a:prstGeom prst="rect">
                  <a:avLst/>
                </a:prstGeom>
                <a:noFill/>
                <a:ln w="9525">
                  <a:noFill/>
                  <a:miter lim="800000"/>
                  <a:headEnd/>
                  <a:tailEnd/>
                </a:ln>
              </p:spPr>
              <p:txBody>
                <a:bodyPr wrap="square" lIns="0" tIns="0" rIns="0" bIns="0" anchor="ctr" anchorCtr="0">
                  <a:noAutofit/>
                </a:bodyPr>
                <a:lstStyle/>
                <a:p>
                  <a:r>
                    <a:rPr kumimoji="1" lang="en-US" altLang="zh-CN" sz="2400" dirty="0">
                      <a:solidFill>
                        <a:srgbClr val="0033CC"/>
                      </a:solidFill>
                      <a:latin typeface="楷体" pitchFamily="49" charset="-122"/>
                      <a:ea typeface="楷体" pitchFamily="49" charset="-122"/>
                    </a:rPr>
                    <a:t>(10) (-,-,- ,0)</a:t>
                  </a:r>
                </a:p>
              </p:txBody>
            </p:sp>
            <p:sp>
              <p:nvSpPr>
                <p:cNvPr id="20" name="Rectangle 17"/>
                <p:cNvSpPr>
                  <a:spLocks noChangeArrowheads="1"/>
                </p:cNvSpPr>
                <p:nvPr/>
              </p:nvSpPr>
              <p:spPr bwMode="auto">
                <a:xfrm>
                  <a:off x="5088731" y="2233314"/>
                  <a:ext cx="615553" cy="209166"/>
                </a:xfrm>
                <a:prstGeom prst="rect">
                  <a:avLst/>
                </a:prstGeom>
                <a:noFill/>
                <a:ln w="9525">
                  <a:noFill/>
                  <a:miter lim="800000"/>
                  <a:headEnd/>
                  <a:tailEnd/>
                </a:ln>
              </p:spPr>
              <p:txBody>
                <a:bodyPr wrap="none" lIns="0" tIns="0" rIns="0" bIns="0">
                  <a:spAutoFit/>
                </a:bodyPr>
                <a:lstStyle/>
                <a:p>
                  <a:r>
                    <a:rPr kumimoji="1" lang="en-US" altLang="zh-CN" sz="2400" dirty="0">
                      <a:solidFill>
                        <a:srgbClr val="0033CC"/>
                      </a:solidFill>
                      <a:latin typeface="楷体" pitchFamily="49" charset="-122"/>
                      <a:ea typeface="楷体" pitchFamily="49" charset="-122"/>
                    </a:rPr>
                    <a:t>……</a:t>
                  </a:r>
                </a:p>
              </p:txBody>
            </p:sp>
            <p:sp>
              <p:nvSpPr>
                <p:cNvPr id="25" name="Rectangle 22"/>
                <p:cNvSpPr>
                  <a:spLocks noChangeArrowheads="1"/>
                </p:cNvSpPr>
                <p:nvPr/>
              </p:nvSpPr>
              <p:spPr bwMode="auto">
                <a:xfrm>
                  <a:off x="6666071" y="1961314"/>
                  <a:ext cx="954115" cy="261457"/>
                </a:xfrm>
                <a:prstGeom prst="rect">
                  <a:avLst/>
                </a:prstGeom>
                <a:noFill/>
                <a:ln w="9525">
                  <a:noFill/>
                  <a:miter lim="800000"/>
                  <a:headEnd/>
                  <a:tailEnd/>
                </a:ln>
              </p:spPr>
              <p:txBody>
                <a:bodyPr wrap="none" lIns="0" tIns="0" rIns="0" bIns="0">
                  <a:spAutoFit/>
                </a:bodyPr>
                <a:lstStyle/>
                <a:p>
                  <a:r>
                    <a:rPr kumimoji="1" lang="zh-CN" altLang="en-US" sz="2000" dirty="0">
                      <a:solidFill>
                        <a:srgbClr val="CC0099"/>
                      </a:solidFill>
                      <a:latin typeface="楷体" pitchFamily="49" charset="-122"/>
                      <a:ea typeface="楷体" pitchFamily="49" charset="-122"/>
                    </a:rPr>
                    <a:t>链尾</a:t>
                  </a:r>
                  <a:r>
                    <a:rPr kumimoji="1" lang="en-US" altLang="zh-CN" sz="2000" dirty="0">
                      <a:solidFill>
                        <a:srgbClr val="CC0099"/>
                      </a:solidFill>
                      <a:latin typeface="楷体" pitchFamily="49" charset="-122"/>
                      <a:ea typeface="楷体" pitchFamily="49" charset="-122"/>
                    </a:rPr>
                    <a:t>(10)</a:t>
                  </a:r>
                </a:p>
              </p:txBody>
            </p:sp>
            <p:sp>
              <p:nvSpPr>
                <p:cNvPr id="33" name="Rectangle 30"/>
                <p:cNvSpPr>
                  <a:spLocks noChangeArrowheads="1"/>
                </p:cNvSpPr>
                <p:nvPr/>
              </p:nvSpPr>
              <p:spPr bwMode="auto">
                <a:xfrm>
                  <a:off x="4414398" y="2434437"/>
                  <a:ext cx="2258772" cy="257892"/>
                </a:xfrm>
                <a:prstGeom prst="rect">
                  <a:avLst/>
                </a:prstGeom>
                <a:noFill/>
                <a:ln w="9525">
                  <a:noFill/>
                  <a:miter lim="800000"/>
                  <a:headEnd/>
                  <a:tailEnd/>
                </a:ln>
              </p:spPr>
              <p:txBody>
                <a:bodyPr wrap="square" lIns="0" tIns="0" rIns="0" bIns="0">
                  <a:spAutoFit/>
                </a:bodyPr>
                <a:lstStyle/>
                <a:p>
                  <a:r>
                    <a:rPr kumimoji="1" lang="en-US" altLang="zh-CN" sz="2400" dirty="0">
                      <a:solidFill>
                        <a:srgbClr val="0033CC"/>
                      </a:solidFill>
                      <a:latin typeface="楷体" pitchFamily="49" charset="-122"/>
                      <a:ea typeface="楷体" pitchFamily="49" charset="-122"/>
                    </a:rPr>
                    <a:t>(20) (-,-,-,10)</a:t>
                  </a:r>
                </a:p>
              </p:txBody>
            </p:sp>
            <p:sp>
              <p:nvSpPr>
                <p:cNvPr id="41" name="Rectangle 38"/>
                <p:cNvSpPr>
                  <a:spLocks noChangeArrowheads="1"/>
                </p:cNvSpPr>
                <p:nvPr/>
              </p:nvSpPr>
              <p:spPr bwMode="auto">
                <a:xfrm>
                  <a:off x="5088731" y="2736121"/>
                  <a:ext cx="615553" cy="209166"/>
                </a:xfrm>
                <a:prstGeom prst="rect">
                  <a:avLst/>
                </a:prstGeom>
                <a:noFill/>
                <a:ln w="9525">
                  <a:noFill/>
                  <a:miter lim="800000"/>
                  <a:headEnd/>
                  <a:tailEnd/>
                </a:ln>
              </p:spPr>
              <p:txBody>
                <a:bodyPr wrap="none" lIns="0" tIns="0" rIns="0" bIns="0">
                  <a:spAutoFit/>
                </a:bodyPr>
                <a:lstStyle/>
                <a:p>
                  <a:r>
                    <a:rPr kumimoji="1" lang="en-US" altLang="zh-CN" sz="2400" dirty="0">
                      <a:solidFill>
                        <a:srgbClr val="0033CC"/>
                      </a:solidFill>
                      <a:latin typeface="楷体" pitchFamily="49" charset="-122"/>
                      <a:ea typeface="楷体" pitchFamily="49" charset="-122"/>
                    </a:rPr>
                    <a:t>……</a:t>
                  </a:r>
                </a:p>
              </p:txBody>
            </p:sp>
            <p:sp>
              <p:nvSpPr>
                <p:cNvPr id="48" name="Rectangle 45"/>
                <p:cNvSpPr>
                  <a:spLocks noChangeArrowheads="1"/>
                </p:cNvSpPr>
                <p:nvPr/>
              </p:nvSpPr>
              <p:spPr bwMode="auto">
                <a:xfrm>
                  <a:off x="4414399" y="2937244"/>
                  <a:ext cx="2131542" cy="257892"/>
                </a:xfrm>
                <a:prstGeom prst="rect">
                  <a:avLst/>
                </a:prstGeom>
                <a:noFill/>
                <a:ln w="9525">
                  <a:noFill/>
                  <a:miter lim="800000"/>
                  <a:headEnd/>
                  <a:tailEnd/>
                </a:ln>
              </p:spPr>
              <p:txBody>
                <a:bodyPr wrap="square" lIns="0" tIns="0" rIns="0" bIns="0">
                  <a:spAutoFit/>
                </a:bodyPr>
                <a:lstStyle/>
                <a:p>
                  <a:r>
                    <a:rPr kumimoji="1" lang="en-US" altLang="zh-CN" sz="2400" dirty="0">
                      <a:solidFill>
                        <a:srgbClr val="0033CC"/>
                      </a:solidFill>
                      <a:latin typeface="楷体" pitchFamily="49" charset="-122"/>
                      <a:ea typeface="楷体" pitchFamily="49" charset="-122"/>
                    </a:rPr>
                    <a:t>(30) (-,-,-,20)   </a:t>
                  </a:r>
                </a:p>
              </p:txBody>
            </p:sp>
            <p:sp>
              <p:nvSpPr>
                <p:cNvPr id="55" name="Rectangle 52"/>
                <p:cNvSpPr>
                  <a:spLocks noChangeArrowheads="1"/>
                </p:cNvSpPr>
                <p:nvPr/>
              </p:nvSpPr>
              <p:spPr bwMode="auto">
                <a:xfrm>
                  <a:off x="5088731" y="3238928"/>
                  <a:ext cx="615553" cy="209166"/>
                </a:xfrm>
                <a:prstGeom prst="rect">
                  <a:avLst/>
                </a:prstGeom>
                <a:noFill/>
                <a:ln w="9525">
                  <a:noFill/>
                  <a:miter lim="800000"/>
                  <a:headEnd/>
                  <a:tailEnd/>
                </a:ln>
              </p:spPr>
              <p:txBody>
                <a:bodyPr wrap="none" lIns="0" tIns="0" rIns="0" bIns="0">
                  <a:spAutoFit/>
                </a:bodyPr>
                <a:lstStyle/>
                <a:p>
                  <a:r>
                    <a:rPr kumimoji="1" lang="en-US" altLang="zh-CN" sz="2400" dirty="0">
                      <a:solidFill>
                        <a:srgbClr val="0033CC"/>
                      </a:solidFill>
                      <a:latin typeface="楷体" pitchFamily="49" charset="-122"/>
                      <a:ea typeface="楷体" pitchFamily="49" charset="-122"/>
                    </a:rPr>
                    <a:t>……</a:t>
                  </a:r>
                </a:p>
              </p:txBody>
            </p:sp>
            <p:sp>
              <p:nvSpPr>
                <p:cNvPr id="59" name="Rectangle 56"/>
                <p:cNvSpPr>
                  <a:spLocks noChangeArrowheads="1"/>
                </p:cNvSpPr>
                <p:nvPr/>
              </p:nvSpPr>
              <p:spPr bwMode="auto">
                <a:xfrm>
                  <a:off x="6666071" y="2957840"/>
                  <a:ext cx="954115" cy="261457"/>
                </a:xfrm>
                <a:prstGeom prst="rect">
                  <a:avLst/>
                </a:prstGeom>
                <a:noFill/>
                <a:ln w="9525">
                  <a:noFill/>
                  <a:miter lim="800000"/>
                  <a:headEnd/>
                  <a:tailEnd/>
                </a:ln>
              </p:spPr>
              <p:txBody>
                <a:bodyPr wrap="none" lIns="0" tIns="0" rIns="0" bIns="0">
                  <a:spAutoFit/>
                </a:bodyPr>
                <a:lstStyle/>
                <a:p>
                  <a:r>
                    <a:rPr kumimoji="1" lang="zh-CN" altLang="en-US" sz="2000" dirty="0">
                      <a:solidFill>
                        <a:srgbClr val="CC0099"/>
                      </a:solidFill>
                      <a:latin typeface="楷体" pitchFamily="49" charset="-122"/>
                      <a:ea typeface="楷体" pitchFamily="49" charset="-122"/>
                    </a:rPr>
                    <a:t>链头</a:t>
                  </a:r>
                  <a:r>
                    <a:rPr kumimoji="1" lang="en-US" altLang="zh-CN" sz="2000" dirty="0">
                      <a:solidFill>
                        <a:srgbClr val="CC0099"/>
                      </a:solidFill>
                      <a:latin typeface="楷体" pitchFamily="49" charset="-122"/>
                      <a:ea typeface="楷体" pitchFamily="49" charset="-122"/>
                    </a:rPr>
                    <a:t>(30)</a:t>
                  </a:r>
                </a:p>
              </p:txBody>
            </p:sp>
            <p:sp>
              <p:nvSpPr>
                <p:cNvPr id="68" name="Rectangle 65"/>
                <p:cNvSpPr>
                  <a:spLocks noChangeArrowheads="1"/>
                </p:cNvSpPr>
                <p:nvPr/>
              </p:nvSpPr>
              <p:spPr bwMode="auto">
                <a:xfrm>
                  <a:off x="4414399" y="3440052"/>
                  <a:ext cx="615553" cy="251376"/>
                </a:xfrm>
                <a:prstGeom prst="rect">
                  <a:avLst/>
                </a:prstGeom>
                <a:noFill/>
                <a:ln w="9525">
                  <a:noFill/>
                  <a:miter lim="800000"/>
                  <a:headEnd/>
                  <a:tailEnd/>
                </a:ln>
              </p:spPr>
              <p:txBody>
                <a:bodyPr wrap="none" lIns="0" tIns="0" rIns="0" bIns="0">
                  <a:spAutoFit/>
                </a:bodyPr>
                <a:lstStyle/>
                <a:p>
                  <a:r>
                    <a:rPr kumimoji="1" lang="en-US" altLang="zh-CN" sz="2400" dirty="0">
                      <a:solidFill>
                        <a:srgbClr val="0033CC"/>
                      </a:solidFill>
                      <a:latin typeface="楷体" pitchFamily="49" charset="-122"/>
                      <a:ea typeface="楷体" pitchFamily="49" charset="-122"/>
                    </a:rPr>
                    <a:t>(40)</a:t>
                  </a:r>
                </a:p>
              </p:txBody>
            </p:sp>
            <p:sp>
              <p:nvSpPr>
                <p:cNvPr id="70" name="Rectangle 67"/>
                <p:cNvSpPr>
                  <a:spLocks noChangeArrowheads="1"/>
                </p:cNvSpPr>
                <p:nvPr/>
              </p:nvSpPr>
              <p:spPr bwMode="auto">
                <a:xfrm>
                  <a:off x="5088731" y="3440052"/>
                  <a:ext cx="616994" cy="209166"/>
                </a:xfrm>
                <a:prstGeom prst="rect">
                  <a:avLst/>
                </a:prstGeom>
                <a:noFill/>
                <a:ln w="9525">
                  <a:noFill/>
                  <a:miter lim="800000"/>
                  <a:headEnd/>
                  <a:tailEnd/>
                </a:ln>
              </p:spPr>
              <p:txBody>
                <a:bodyPr wrap="square" lIns="0" tIns="0" rIns="0" bIns="0">
                  <a:spAutoFit/>
                </a:bodyPr>
                <a:lstStyle/>
                <a:p>
                  <a:r>
                    <a:rPr kumimoji="1" lang="en-US" altLang="zh-CN" sz="2400" dirty="0">
                      <a:solidFill>
                        <a:srgbClr val="0033CC"/>
                      </a:solidFill>
                      <a:latin typeface="楷体" pitchFamily="49" charset="-122"/>
                      <a:ea typeface="楷体" pitchFamily="49" charset="-122"/>
                    </a:rPr>
                    <a:t>……</a:t>
                  </a:r>
                </a:p>
              </p:txBody>
            </p:sp>
            <p:sp>
              <p:nvSpPr>
                <p:cNvPr id="72" name="矩形 71"/>
                <p:cNvSpPr/>
                <p:nvPr/>
              </p:nvSpPr>
              <p:spPr>
                <a:xfrm>
                  <a:off x="5521005" y="1668619"/>
                  <a:ext cx="948382" cy="2513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solidFill>
                        <a:schemeClr val="tx1"/>
                      </a:solidFill>
                      <a:latin typeface="楷体" pitchFamily="49" charset="-122"/>
                      <a:ea typeface="楷体" pitchFamily="49" charset="-122"/>
                    </a:rPr>
                    <a:t>拉链</a:t>
                  </a:r>
                </a:p>
              </p:txBody>
            </p:sp>
          </p:grpSp>
        </p:grpSp>
        <p:grpSp>
          <p:nvGrpSpPr>
            <p:cNvPr id="8" name="组合 86"/>
            <p:cNvGrpSpPr/>
            <p:nvPr/>
          </p:nvGrpSpPr>
          <p:grpSpPr>
            <a:xfrm>
              <a:off x="755576" y="1052736"/>
              <a:ext cx="7560840" cy="2952328"/>
              <a:chOff x="755576" y="1052736"/>
              <a:chExt cx="7560840" cy="2952328"/>
            </a:xfrm>
          </p:grpSpPr>
          <p:sp>
            <p:nvSpPr>
              <p:cNvPr id="82" name="矩形 81"/>
              <p:cNvSpPr/>
              <p:nvPr/>
            </p:nvSpPr>
            <p:spPr>
              <a:xfrm>
                <a:off x="755576" y="1052736"/>
                <a:ext cx="7560840" cy="2952328"/>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3" name="直接连接符 82"/>
              <p:cNvCxnSpPr/>
              <p:nvPr/>
            </p:nvCxnSpPr>
            <p:spPr>
              <a:xfrm>
                <a:off x="4860032" y="1052736"/>
                <a:ext cx="0" cy="295200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H="1">
                <a:off x="755576" y="1412776"/>
                <a:ext cx="7560000"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grpSp>
      </p:grpSp>
      <p:cxnSp>
        <p:nvCxnSpPr>
          <p:cNvPr id="35" name="直接箭头连接符 34"/>
          <p:cNvCxnSpPr/>
          <p:nvPr/>
        </p:nvCxnSpPr>
        <p:spPr>
          <a:xfrm flipH="1" flipV="1">
            <a:off x="1403648" y="2420888"/>
            <a:ext cx="1152128" cy="432048"/>
          </a:xfrm>
          <a:prstGeom prst="straightConnector1">
            <a:avLst/>
          </a:prstGeom>
          <a:ln w="19050">
            <a:solidFill>
              <a:srgbClr val="CC0099"/>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H="1" flipV="1">
            <a:off x="1403648" y="1700808"/>
            <a:ext cx="1152128" cy="432048"/>
          </a:xfrm>
          <a:prstGeom prst="straightConnector1">
            <a:avLst/>
          </a:prstGeom>
          <a:ln w="19050">
            <a:solidFill>
              <a:srgbClr val="CC0099"/>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linds(horizontal)">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blinds(horizontal)">
                                      <p:cBhvr>
                                        <p:cTn id="1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1829521229"/>
              </p:ext>
            </p:extLst>
          </p:nvPr>
        </p:nvGraphicFramePr>
        <p:xfrm>
          <a:off x="441256" y="683695"/>
          <a:ext cx="8307213" cy="5847815"/>
        </p:xfrm>
        <a:graphic>
          <a:graphicData uri="http://schemas.openxmlformats.org/drawingml/2006/table">
            <a:tbl>
              <a:tblPr/>
              <a:tblGrid>
                <a:gridCol w="2195529">
                  <a:extLst>
                    <a:ext uri="{9D8B030D-6E8A-4147-A177-3AD203B41FA5}">
                      <a16:colId xmlns:a16="http://schemas.microsoft.com/office/drawing/2014/main" val="20000"/>
                    </a:ext>
                  </a:extLst>
                </a:gridCol>
                <a:gridCol w="6111684">
                  <a:extLst>
                    <a:ext uri="{9D8B030D-6E8A-4147-A177-3AD203B41FA5}">
                      <a16:colId xmlns:a16="http://schemas.microsoft.com/office/drawing/2014/main" val="20001"/>
                    </a:ext>
                  </a:extLst>
                </a:gridCol>
              </a:tblGrid>
              <a:tr h="450050">
                <a:tc>
                  <a:txBody>
                    <a:bodyPr/>
                    <a:lstStyle/>
                    <a:p>
                      <a:pPr algn="ctr">
                        <a:lnSpc>
                          <a:spcPct val="110000"/>
                        </a:lnSpc>
                      </a:pPr>
                      <a:r>
                        <a:rPr lang="zh-CN" altLang="en-US" sz="2100" dirty="0">
                          <a:latin typeface="楷体" pitchFamily="49" charset="-122"/>
                          <a:ea typeface="楷体" pitchFamily="49" charset="-122"/>
                        </a:rPr>
                        <a:t>产生式</a:t>
                      </a:r>
                    </a:p>
                  </a:txBody>
                  <a:tcPr marL="90000" marR="0" marT="46800" marB="46800" anchor="ct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algn="ctr">
                        <a:lnSpc>
                          <a:spcPct val="110000"/>
                        </a:lnSpc>
                      </a:pPr>
                      <a:r>
                        <a:rPr lang="zh-CN" altLang="en-US" sz="2100" dirty="0">
                          <a:latin typeface="楷体" pitchFamily="49" charset="-122"/>
                          <a:ea typeface="楷体" pitchFamily="49" charset="-122"/>
                        </a:rPr>
                        <a:t>语义子程序</a:t>
                      </a:r>
                    </a:p>
                  </a:txBody>
                  <a:tcPr marL="90000" marR="90000" marT="46800" marB="46800" anchor="ctr" anchorCtr="1">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40847">
                <a:tc>
                  <a:txBody>
                    <a:bodyPr/>
                    <a:lstStyle/>
                    <a:p>
                      <a:pPr algn="l">
                        <a:lnSpc>
                          <a:spcPct val="110000"/>
                        </a:lnSpc>
                      </a:pPr>
                      <a:r>
                        <a:rPr lang="en-US" altLang="zh-CN" sz="2100" dirty="0">
                          <a:latin typeface="楷体" pitchFamily="49" charset="-122"/>
                          <a:ea typeface="楷体" pitchFamily="49" charset="-122"/>
                        </a:rPr>
                        <a:t>E</a:t>
                      </a:r>
                      <a:r>
                        <a:rPr lang="zh-CN" altLang="en-US" sz="2100" dirty="0">
                          <a:latin typeface="Comic Sans MS" pitchFamily="66" charset="0"/>
                          <a:ea typeface="楷体" pitchFamily="49" charset="-122"/>
                        </a:rPr>
                        <a:t>→</a:t>
                      </a:r>
                      <a:r>
                        <a:rPr lang="en-US" altLang="zh-CN" sz="2100" dirty="0">
                          <a:latin typeface="楷体" pitchFamily="49" charset="-122"/>
                          <a:ea typeface="楷体" pitchFamily="49" charset="-122"/>
                        </a:rPr>
                        <a:t>E</a:t>
                      </a:r>
                      <a:r>
                        <a:rPr lang="en-US" altLang="zh-CN" sz="2100" baseline="-25000" dirty="0">
                          <a:latin typeface="楷体" pitchFamily="49" charset="-122"/>
                          <a:ea typeface="楷体" pitchFamily="49" charset="-122"/>
                        </a:rPr>
                        <a:t>1</a:t>
                      </a:r>
                      <a:r>
                        <a:rPr lang="en-US" altLang="zh-CN" sz="2100" dirty="0">
                          <a:latin typeface="楷体" pitchFamily="49" charset="-122"/>
                          <a:ea typeface="楷体" pitchFamily="49" charset="-122"/>
                        </a:rPr>
                        <a:t> or ME</a:t>
                      </a:r>
                      <a:r>
                        <a:rPr lang="en-US" altLang="zh-CN" sz="2100" baseline="-25000" dirty="0">
                          <a:latin typeface="楷体" pitchFamily="49" charset="-122"/>
                          <a:ea typeface="楷体" pitchFamily="49" charset="-122"/>
                        </a:rPr>
                        <a:t>2</a:t>
                      </a:r>
                      <a:endParaRPr lang="zh-CN" altLang="en-US" sz="2100" baseline="-25000" dirty="0">
                        <a:latin typeface="楷体" pitchFamily="49" charset="-122"/>
                        <a:ea typeface="楷体" pitchFamily="49" charset="-122"/>
                      </a:endParaRPr>
                    </a:p>
                  </a:txBody>
                  <a:tcPr marL="54000" marR="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a:lnSpc>
                          <a:spcPct val="110000"/>
                        </a:lnSpc>
                      </a:pPr>
                      <a:r>
                        <a:rPr lang="en-US" altLang="zh-CN" sz="2100" dirty="0">
                          <a:latin typeface="楷体" pitchFamily="49" charset="-122"/>
                          <a:ea typeface="楷体" pitchFamily="49" charset="-122"/>
                        </a:rPr>
                        <a:t>{</a:t>
                      </a:r>
                      <a:r>
                        <a:rPr lang="en-US" altLang="zh-CN" sz="2100" dirty="0" err="1">
                          <a:latin typeface="楷体" pitchFamily="49" charset="-122"/>
                          <a:ea typeface="楷体" pitchFamily="49" charset="-122"/>
                        </a:rPr>
                        <a:t>backpatch</a:t>
                      </a:r>
                      <a:r>
                        <a:rPr lang="en-US" altLang="zh-CN" sz="2100" dirty="0">
                          <a:latin typeface="楷体" pitchFamily="49" charset="-122"/>
                          <a:ea typeface="楷体" pitchFamily="49" charset="-122"/>
                        </a:rPr>
                        <a:t>(E</a:t>
                      </a:r>
                      <a:r>
                        <a:rPr lang="en-US" altLang="zh-CN" sz="2100" baseline="-25000" dirty="0">
                          <a:latin typeface="楷体" pitchFamily="49" charset="-122"/>
                          <a:ea typeface="楷体" pitchFamily="49" charset="-122"/>
                        </a:rPr>
                        <a:t>1</a:t>
                      </a:r>
                      <a:r>
                        <a:rPr lang="en-US" altLang="zh-CN" sz="2100" dirty="0">
                          <a:latin typeface="楷体" pitchFamily="49" charset="-122"/>
                          <a:ea typeface="楷体" pitchFamily="49" charset="-122"/>
                        </a:rPr>
                        <a:t>.falselist,M.quad);</a:t>
                      </a:r>
                    </a:p>
                    <a:p>
                      <a:pPr algn="l">
                        <a:lnSpc>
                          <a:spcPct val="110000"/>
                        </a:lnSpc>
                      </a:pPr>
                      <a:r>
                        <a:rPr lang="en-US" altLang="zh-CN" sz="2100" dirty="0" err="1">
                          <a:latin typeface="楷体" pitchFamily="49" charset="-122"/>
                          <a:ea typeface="楷体" pitchFamily="49" charset="-122"/>
                        </a:rPr>
                        <a:t>E.truelist</a:t>
                      </a:r>
                      <a:r>
                        <a:rPr lang="en-US" altLang="zh-CN" sz="2100" dirty="0">
                          <a:latin typeface="楷体" pitchFamily="49" charset="-122"/>
                          <a:ea typeface="楷体" pitchFamily="49" charset="-122"/>
                        </a:rPr>
                        <a:t>:=merge(E</a:t>
                      </a:r>
                      <a:r>
                        <a:rPr lang="en-US" altLang="zh-CN" sz="2100" baseline="-25000" dirty="0">
                          <a:latin typeface="楷体" pitchFamily="49" charset="-122"/>
                          <a:ea typeface="楷体" pitchFamily="49" charset="-122"/>
                        </a:rPr>
                        <a:t>1</a:t>
                      </a:r>
                      <a:r>
                        <a:rPr lang="en-US" altLang="zh-CN" sz="2100" dirty="0">
                          <a:latin typeface="楷体" pitchFamily="49" charset="-122"/>
                          <a:ea typeface="楷体" pitchFamily="49" charset="-122"/>
                        </a:rPr>
                        <a:t>.truelist,E</a:t>
                      </a:r>
                      <a:r>
                        <a:rPr lang="en-US" altLang="zh-CN" sz="2100" baseline="-25000" dirty="0">
                          <a:latin typeface="楷体" pitchFamily="49" charset="-122"/>
                          <a:ea typeface="楷体" pitchFamily="49" charset="-122"/>
                        </a:rPr>
                        <a:t>2</a:t>
                      </a:r>
                      <a:r>
                        <a:rPr lang="en-US" altLang="zh-CN" sz="2100" dirty="0">
                          <a:latin typeface="楷体" pitchFamily="49" charset="-122"/>
                          <a:ea typeface="楷体" pitchFamily="49" charset="-122"/>
                        </a:rPr>
                        <a:t>.truelist);</a:t>
                      </a:r>
                    </a:p>
                    <a:p>
                      <a:pPr algn="l">
                        <a:lnSpc>
                          <a:spcPct val="110000"/>
                        </a:lnSpc>
                      </a:pPr>
                      <a:r>
                        <a:rPr lang="en-US" altLang="zh-CN" sz="2100" dirty="0" err="1">
                          <a:latin typeface="楷体" pitchFamily="49" charset="-122"/>
                          <a:ea typeface="楷体" pitchFamily="49" charset="-122"/>
                        </a:rPr>
                        <a:t>E.falselist</a:t>
                      </a:r>
                      <a:r>
                        <a:rPr lang="en-US" altLang="zh-CN" sz="2100" dirty="0">
                          <a:latin typeface="楷体" pitchFamily="49" charset="-122"/>
                          <a:ea typeface="楷体" pitchFamily="49" charset="-122"/>
                        </a:rPr>
                        <a:t>:=E</a:t>
                      </a:r>
                      <a:r>
                        <a:rPr lang="en-US" altLang="zh-CN" sz="2100" baseline="-25000" dirty="0">
                          <a:latin typeface="楷体" pitchFamily="49" charset="-122"/>
                          <a:ea typeface="楷体" pitchFamily="49" charset="-122"/>
                        </a:rPr>
                        <a:t>2</a:t>
                      </a:r>
                      <a:r>
                        <a:rPr lang="en-US" altLang="zh-CN" sz="2100" dirty="0">
                          <a:latin typeface="楷体" pitchFamily="49" charset="-122"/>
                          <a:ea typeface="楷体" pitchFamily="49" charset="-122"/>
                        </a:rPr>
                        <a:t>.falselist}</a:t>
                      </a:r>
                      <a:endParaRPr lang="zh-CN" altLang="en-US" sz="2100" dirty="0">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1"/>
                  </a:ext>
                </a:extLst>
              </a:tr>
              <a:tr h="1055513">
                <a:tc>
                  <a:txBody>
                    <a:bodyPr/>
                    <a:lstStyle/>
                    <a:p>
                      <a:pPr algn="l">
                        <a:lnSpc>
                          <a:spcPct val="110000"/>
                        </a:lnSpc>
                      </a:pPr>
                      <a:r>
                        <a:rPr lang="en-US" altLang="zh-CN" sz="2100" dirty="0">
                          <a:latin typeface="楷体" pitchFamily="49" charset="-122"/>
                          <a:ea typeface="楷体" pitchFamily="49" charset="-122"/>
                        </a:rPr>
                        <a:t>E</a:t>
                      </a:r>
                      <a:r>
                        <a:rPr lang="zh-CN" altLang="en-US" sz="2100" kern="1200" dirty="0">
                          <a:solidFill>
                            <a:schemeClr val="tx1"/>
                          </a:solidFill>
                          <a:latin typeface="Comic Sans MS" pitchFamily="66" charset="0"/>
                          <a:ea typeface="楷体" pitchFamily="49" charset="-122"/>
                          <a:cs typeface="+mn-cs"/>
                        </a:rPr>
                        <a:t>→</a:t>
                      </a:r>
                      <a:r>
                        <a:rPr lang="en-US" altLang="zh-CN" sz="2100" dirty="0">
                          <a:latin typeface="楷体" pitchFamily="49" charset="-122"/>
                          <a:ea typeface="楷体" pitchFamily="49" charset="-122"/>
                        </a:rPr>
                        <a:t>E</a:t>
                      </a:r>
                      <a:r>
                        <a:rPr lang="en-US" altLang="zh-CN" sz="2100" baseline="-25000" dirty="0">
                          <a:latin typeface="楷体" pitchFamily="49" charset="-122"/>
                          <a:ea typeface="楷体" pitchFamily="49" charset="-122"/>
                        </a:rPr>
                        <a:t>1</a:t>
                      </a:r>
                      <a:r>
                        <a:rPr lang="en-US" altLang="zh-CN" sz="2100" dirty="0">
                          <a:latin typeface="楷体" pitchFamily="49" charset="-122"/>
                          <a:ea typeface="楷体" pitchFamily="49" charset="-122"/>
                        </a:rPr>
                        <a:t> and ME</a:t>
                      </a:r>
                      <a:r>
                        <a:rPr lang="en-US" altLang="zh-CN" sz="2100" baseline="-25000" dirty="0">
                          <a:latin typeface="楷体" pitchFamily="49" charset="-122"/>
                          <a:ea typeface="楷体" pitchFamily="49" charset="-122"/>
                        </a:rPr>
                        <a:t>2</a:t>
                      </a:r>
                      <a:endParaRPr lang="zh-CN" altLang="en-US" sz="2100" baseline="-25000" dirty="0">
                        <a:latin typeface="楷体" pitchFamily="49" charset="-122"/>
                        <a:ea typeface="楷体" pitchFamily="49" charset="-122"/>
                      </a:endParaRPr>
                    </a:p>
                  </a:txBody>
                  <a:tcPr marL="54000" marR="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0000"/>
                        </a:lnSpc>
                      </a:pPr>
                      <a:r>
                        <a:rPr lang="en-US" altLang="zh-CN" sz="2100" dirty="0">
                          <a:latin typeface="楷体" pitchFamily="49" charset="-122"/>
                          <a:ea typeface="楷体" pitchFamily="49" charset="-122"/>
                        </a:rPr>
                        <a:t>{</a:t>
                      </a:r>
                      <a:r>
                        <a:rPr lang="en-US" altLang="zh-CN" sz="2100" dirty="0" err="1">
                          <a:latin typeface="楷体" pitchFamily="49" charset="-122"/>
                          <a:ea typeface="楷体" pitchFamily="49" charset="-122"/>
                        </a:rPr>
                        <a:t>backpatch</a:t>
                      </a:r>
                      <a:r>
                        <a:rPr lang="en-US" altLang="zh-CN" sz="2100" dirty="0">
                          <a:latin typeface="楷体" pitchFamily="49" charset="-122"/>
                          <a:ea typeface="楷体" pitchFamily="49" charset="-122"/>
                        </a:rPr>
                        <a:t>(E</a:t>
                      </a:r>
                      <a:r>
                        <a:rPr lang="en-US" altLang="zh-CN" sz="2100" baseline="-25000" dirty="0">
                          <a:latin typeface="楷体" pitchFamily="49" charset="-122"/>
                          <a:ea typeface="楷体" pitchFamily="49" charset="-122"/>
                        </a:rPr>
                        <a:t>1</a:t>
                      </a:r>
                      <a:r>
                        <a:rPr lang="en-US" altLang="zh-CN" sz="2100" dirty="0">
                          <a:latin typeface="楷体" pitchFamily="49" charset="-122"/>
                          <a:ea typeface="楷体" pitchFamily="49" charset="-122"/>
                        </a:rPr>
                        <a:t>.truelist,M.quad);</a:t>
                      </a:r>
                    </a:p>
                    <a:p>
                      <a:pPr algn="l">
                        <a:lnSpc>
                          <a:spcPct val="110000"/>
                        </a:lnSpc>
                      </a:pPr>
                      <a:r>
                        <a:rPr lang="en-US" altLang="zh-CN" sz="2100" dirty="0" err="1">
                          <a:latin typeface="楷体" pitchFamily="49" charset="-122"/>
                          <a:ea typeface="楷体" pitchFamily="49" charset="-122"/>
                        </a:rPr>
                        <a:t>E.falselist</a:t>
                      </a:r>
                      <a:r>
                        <a:rPr lang="en-US" altLang="zh-CN" sz="2100" dirty="0">
                          <a:latin typeface="楷体" pitchFamily="49" charset="-122"/>
                          <a:ea typeface="楷体" pitchFamily="49" charset="-122"/>
                        </a:rPr>
                        <a:t>:=merge(E</a:t>
                      </a:r>
                      <a:r>
                        <a:rPr lang="en-US" altLang="zh-CN" sz="2100" baseline="-25000" dirty="0">
                          <a:latin typeface="楷体" pitchFamily="49" charset="-122"/>
                          <a:ea typeface="楷体" pitchFamily="49" charset="-122"/>
                        </a:rPr>
                        <a:t>1</a:t>
                      </a:r>
                      <a:r>
                        <a:rPr lang="en-US" altLang="zh-CN" sz="2100" dirty="0">
                          <a:latin typeface="楷体" pitchFamily="49" charset="-122"/>
                          <a:ea typeface="楷体" pitchFamily="49" charset="-122"/>
                        </a:rPr>
                        <a:t>.falselist,E</a:t>
                      </a:r>
                      <a:r>
                        <a:rPr lang="en-US" altLang="zh-CN" sz="2100" baseline="-25000" dirty="0">
                          <a:latin typeface="楷体" pitchFamily="49" charset="-122"/>
                          <a:ea typeface="楷体" pitchFamily="49" charset="-122"/>
                        </a:rPr>
                        <a:t>2</a:t>
                      </a:r>
                      <a:r>
                        <a:rPr lang="en-US" altLang="zh-CN" sz="2100" dirty="0">
                          <a:latin typeface="楷体" pitchFamily="49" charset="-122"/>
                          <a:ea typeface="楷体" pitchFamily="49" charset="-122"/>
                        </a:rPr>
                        <a:t>.falselist);</a:t>
                      </a:r>
                    </a:p>
                    <a:p>
                      <a:pPr algn="l">
                        <a:lnSpc>
                          <a:spcPct val="110000"/>
                        </a:lnSpc>
                      </a:pPr>
                      <a:r>
                        <a:rPr lang="en-US" altLang="zh-CN" sz="2100" dirty="0" err="1">
                          <a:latin typeface="楷体" pitchFamily="49" charset="-122"/>
                          <a:ea typeface="楷体" pitchFamily="49" charset="-122"/>
                        </a:rPr>
                        <a:t>E.trueist</a:t>
                      </a:r>
                      <a:r>
                        <a:rPr lang="en-US" altLang="zh-CN" sz="2100" dirty="0">
                          <a:latin typeface="楷体" pitchFamily="49" charset="-122"/>
                          <a:ea typeface="楷体" pitchFamily="49" charset="-122"/>
                        </a:rPr>
                        <a:t>:=E</a:t>
                      </a:r>
                      <a:r>
                        <a:rPr lang="en-US" altLang="zh-CN" sz="2100" baseline="-25000" dirty="0">
                          <a:latin typeface="楷体" pitchFamily="49" charset="-122"/>
                          <a:ea typeface="楷体" pitchFamily="49" charset="-122"/>
                        </a:rPr>
                        <a:t>2</a:t>
                      </a:r>
                      <a:r>
                        <a:rPr lang="en-US" altLang="zh-CN" sz="2100" dirty="0">
                          <a:latin typeface="楷体" pitchFamily="49" charset="-122"/>
                          <a:ea typeface="楷体" pitchFamily="49" charset="-122"/>
                        </a:rPr>
                        <a:t>.truelist}</a:t>
                      </a:r>
                      <a:endParaRPr lang="zh-CN" altLang="en-US" sz="2100" dirty="0">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98820">
                <a:tc>
                  <a:txBody>
                    <a:bodyPr/>
                    <a:lstStyle/>
                    <a:p>
                      <a:pPr marL="0" indent="0" algn="l" defTabSz="914400" rtl="0" eaLnBrk="1" latinLnBrk="0" hangingPunct="1">
                        <a:lnSpc>
                          <a:spcPct val="110000"/>
                        </a:lnSpc>
                      </a:pPr>
                      <a:r>
                        <a:rPr lang="en-US" altLang="zh-CN" sz="2100" kern="1200" dirty="0">
                          <a:solidFill>
                            <a:schemeClr val="tx1"/>
                          </a:solidFill>
                          <a:latin typeface="楷体" pitchFamily="49" charset="-122"/>
                          <a:ea typeface="楷体" pitchFamily="49" charset="-122"/>
                          <a:cs typeface="+mn-cs"/>
                        </a:rPr>
                        <a:t>M</a:t>
                      </a:r>
                      <a:r>
                        <a:rPr lang="zh-CN" altLang="en-US" sz="2100" kern="1200" dirty="0">
                          <a:solidFill>
                            <a:schemeClr val="tx1"/>
                          </a:solidFill>
                          <a:latin typeface="Comic Sans MS" pitchFamily="66" charset="0"/>
                          <a:ea typeface="楷体" pitchFamily="49" charset="-122"/>
                          <a:cs typeface="+mn-cs"/>
                        </a:rPr>
                        <a:t>→</a:t>
                      </a:r>
                      <a:r>
                        <a:rPr lang="en-US" altLang="zh-CN" sz="2100" kern="1200" dirty="0">
                          <a:solidFill>
                            <a:schemeClr val="tx1"/>
                          </a:solidFill>
                          <a:latin typeface="楷体" pitchFamily="49" charset="-122"/>
                          <a:ea typeface="楷体" pitchFamily="49" charset="-122"/>
                          <a:cs typeface="+mn-cs"/>
                        </a:rPr>
                        <a:t>ε</a:t>
                      </a:r>
                      <a:endParaRPr lang="zh-CN" altLang="en-US" sz="2100" kern="1200" dirty="0">
                        <a:solidFill>
                          <a:schemeClr val="tx1"/>
                        </a:solidFill>
                        <a:latin typeface="楷体" pitchFamily="49" charset="-122"/>
                        <a:ea typeface="楷体" pitchFamily="49" charset="-122"/>
                        <a:cs typeface="+mn-cs"/>
                      </a:endParaRPr>
                    </a:p>
                  </a:txBody>
                  <a:tcPr marL="54000" marR="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a:lnSpc>
                          <a:spcPct val="110000"/>
                        </a:lnSpc>
                      </a:pPr>
                      <a:r>
                        <a:rPr lang="en-US" altLang="zh-CN" sz="2100" dirty="0">
                          <a:latin typeface="楷体" pitchFamily="49" charset="-122"/>
                          <a:ea typeface="楷体" pitchFamily="49" charset="-122"/>
                        </a:rPr>
                        <a:t>{</a:t>
                      </a:r>
                      <a:r>
                        <a:rPr lang="en-US" altLang="zh-CN" sz="2100" dirty="0" err="1">
                          <a:latin typeface="楷体" pitchFamily="49" charset="-122"/>
                          <a:ea typeface="楷体" pitchFamily="49" charset="-122"/>
                        </a:rPr>
                        <a:t>M.quad</a:t>
                      </a:r>
                      <a:r>
                        <a:rPr lang="en-US" altLang="zh-CN" sz="2100">
                          <a:latin typeface="楷体" pitchFamily="49" charset="-122"/>
                          <a:ea typeface="楷体" pitchFamily="49" charset="-122"/>
                        </a:rPr>
                        <a:t>:=</a:t>
                      </a:r>
                      <a:r>
                        <a:rPr lang="en-US" altLang="zh-CN" sz="2100" dirty="0" err="1">
                          <a:latin typeface="楷体" pitchFamily="49" charset="-122"/>
                          <a:ea typeface="楷体" pitchFamily="49" charset="-122"/>
                        </a:rPr>
                        <a:t>nextquad</a:t>
                      </a:r>
                      <a:r>
                        <a:rPr lang="en-US" altLang="zh-CN" sz="2100" dirty="0">
                          <a:latin typeface="楷体" pitchFamily="49" charset="-122"/>
                          <a:ea typeface="楷体" pitchFamily="49" charset="-122"/>
                        </a:rPr>
                        <a:t>}</a:t>
                      </a:r>
                      <a:endParaRPr lang="zh-CN" altLang="en-US" sz="2100" dirty="0">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3"/>
                  </a:ext>
                </a:extLst>
              </a:tr>
              <a:tr h="1140847">
                <a:tc>
                  <a:txBody>
                    <a:bodyPr/>
                    <a:lstStyle/>
                    <a:p>
                      <a:pPr algn="l"/>
                      <a:r>
                        <a:rPr lang="en-US" altLang="zh-CN" sz="2100">
                          <a:latin typeface="楷体" pitchFamily="49" charset="-122"/>
                          <a:ea typeface="楷体" pitchFamily="49" charset="-122"/>
                        </a:rPr>
                        <a:t>E</a:t>
                      </a:r>
                      <a:r>
                        <a:rPr lang="zh-CN" altLang="en-US" sz="2100">
                          <a:latin typeface="Comic Sans MS" pitchFamily="66" charset="0"/>
                          <a:ea typeface="楷体" pitchFamily="49" charset="-122"/>
                        </a:rPr>
                        <a:t>→</a:t>
                      </a:r>
                      <a:r>
                        <a:rPr lang="en-US" altLang="zh-CN" sz="2100" dirty="0">
                          <a:latin typeface="楷体" pitchFamily="49" charset="-122"/>
                          <a:ea typeface="楷体" pitchFamily="49" charset="-122"/>
                        </a:rPr>
                        <a:t>id</a:t>
                      </a:r>
                      <a:r>
                        <a:rPr lang="en-US" altLang="zh-CN" sz="2100" baseline="-25000" dirty="0">
                          <a:latin typeface="楷体" pitchFamily="49" charset="-122"/>
                          <a:ea typeface="楷体" pitchFamily="49" charset="-122"/>
                        </a:rPr>
                        <a:t>1</a:t>
                      </a:r>
                      <a:r>
                        <a:rPr lang="en-US" altLang="zh-CN" sz="2100" dirty="0">
                          <a:latin typeface="楷体" pitchFamily="49" charset="-122"/>
                          <a:ea typeface="楷体" pitchFamily="49" charset="-122"/>
                        </a:rPr>
                        <a:t> </a:t>
                      </a:r>
                      <a:r>
                        <a:rPr lang="en-US" altLang="zh-CN" sz="2100" dirty="0" err="1">
                          <a:latin typeface="楷体" pitchFamily="49" charset="-122"/>
                          <a:ea typeface="楷体" pitchFamily="49" charset="-122"/>
                        </a:rPr>
                        <a:t>relop</a:t>
                      </a:r>
                      <a:r>
                        <a:rPr lang="en-US" altLang="zh-CN" sz="2100" dirty="0">
                          <a:latin typeface="楷体" pitchFamily="49" charset="-122"/>
                          <a:ea typeface="楷体" pitchFamily="49" charset="-122"/>
                        </a:rPr>
                        <a:t> id</a:t>
                      </a:r>
                      <a:r>
                        <a:rPr lang="en-US" altLang="zh-CN" sz="2100" kern="1200" baseline="-25000" dirty="0">
                          <a:solidFill>
                            <a:schemeClr val="tx1"/>
                          </a:solidFill>
                          <a:latin typeface="楷体" pitchFamily="49" charset="-122"/>
                          <a:ea typeface="楷体" pitchFamily="49" charset="-122"/>
                          <a:cs typeface="+mn-cs"/>
                        </a:rPr>
                        <a:t>2</a:t>
                      </a:r>
                      <a:endParaRPr lang="zh-CN" altLang="en-US" sz="2100" kern="1200" baseline="-25000" dirty="0">
                        <a:solidFill>
                          <a:schemeClr val="tx1"/>
                        </a:solidFill>
                        <a:latin typeface="楷体" pitchFamily="49" charset="-122"/>
                        <a:ea typeface="楷体" pitchFamily="49" charset="-122"/>
                        <a:cs typeface="+mn-cs"/>
                      </a:endParaRPr>
                    </a:p>
                  </a:txBody>
                  <a:tcPr marL="54000" marR="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altLang="zh-CN" sz="2100" dirty="0">
                          <a:latin typeface="楷体" pitchFamily="49" charset="-122"/>
                          <a:ea typeface="楷体" pitchFamily="49" charset="-122"/>
                        </a:rPr>
                        <a:t>{</a:t>
                      </a:r>
                      <a:r>
                        <a:rPr lang="en-US" altLang="zh-CN" sz="2100" dirty="0" err="1">
                          <a:latin typeface="楷体" pitchFamily="49" charset="-122"/>
                          <a:ea typeface="楷体" pitchFamily="49" charset="-122"/>
                        </a:rPr>
                        <a:t>E.truelist</a:t>
                      </a:r>
                      <a:r>
                        <a:rPr lang="en-US" altLang="zh-CN" sz="2100" dirty="0">
                          <a:latin typeface="楷体" pitchFamily="49" charset="-122"/>
                          <a:ea typeface="楷体" pitchFamily="49" charset="-122"/>
                        </a:rPr>
                        <a:t>:=</a:t>
                      </a:r>
                      <a:r>
                        <a:rPr lang="en-US" altLang="zh-CN" sz="2100" dirty="0" err="1">
                          <a:latin typeface="楷体" pitchFamily="49" charset="-122"/>
                          <a:ea typeface="楷体" pitchFamily="49" charset="-122"/>
                        </a:rPr>
                        <a:t>makelist</a:t>
                      </a:r>
                      <a:r>
                        <a:rPr lang="en-US" altLang="zh-CN" sz="2100" dirty="0">
                          <a:latin typeface="楷体" pitchFamily="49" charset="-122"/>
                          <a:ea typeface="楷体" pitchFamily="49" charset="-122"/>
                        </a:rPr>
                        <a:t>(</a:t>
                      </a:r>
                      <a:r>
                        <a:rPr lang="en-US" altLang="zh-CN" sz="2100" dirty="0" err="1">
                          <a:latin typeface="楷体" pitchFamily="49" charset="-122"/>
                          <a:ea typeface="楷体" pitchFamily="49" charset="-122"/>
                        </a:rPr>
                        <a:t>nextquad</a:t>
                      </a:r>
                      <a:r>
                        <a:rPr lang="en-US" altLang="zh-CN" sz="2100" dirty="0">
                          <a:latin typeface="楷体" pitchFamily="49" charset="-122"/>
                          <a:ea typeface="楷体" pitchFamily="49" charset="-122"/>
                        </a:rPr>
                        <a:t>);</a:t>
                      </a:r>
                    </a:p>
                    <a:p>
                      <a:pPr algn="l"/>
                      <a:r>
                        <a:rPr lang="en-US" altLang="zh-CN" sz="2100" dirty="0" err="1">
                          <a:latin typeface="楷体" pitchFamily="49" charset="-122"/>
                          <a:ea typeface="楷体" pitchFamily="49" charset="-122"/>
                        </a:rPr>
                        <a:t>E.falselist</a:t>
                      </a:r>
                      <a:r>
                        <a:rPr lang="en-US" altLang="zh-CN" sz="2100" dirty="0">
                          <a:latin typeface="楷体" pitchFamily="49" charset="-122"/>
                          <a:ea typeface="楷体" pitchFamily="49" charset="-122"/>
                        </a:rPr>
                        <a:t>:=</a:t>
                      </a:r>
                      <a:r>
                        <a:rPr lang="en-US" altLang="zh-CN" sz="2100" dirty="0" err="1">
                          <a:latin typeface="楷体" pitchFamily="49" charset="-122"/>
                          <a:ea typeface="楷体" pitchFamily="49" charset="-122"/>
                        </a:rPr>
                        <a:t>makelist</a:t>
                      </a:r>
                      <a:r>
                        <a:rPr lang="en-US" altLang="zh-CN" sz="2100" dirty="0">
                          <a:latin typeface="楷体" pitchFamily="49" charset="-122"/>
                          <a:ea typeface="楷体" pitchFamily="49" charset="-122"/>
                        </a:rPr>
                        <a:t>(nextquad+1);</a:t>
                      </a:r>
                    </a:p>
                    <a:p>
                      <a:pPr algn="l"/>
                      <a:r>
                        <a:rPr lang="en-US" altLang="zh-CN" sz="2100" dirty="0">
                          <a:latin typeface="楷体" pitchFamily="49" charset="-122"/>
                          <a:ea typeface="楷体" pitchFamily="49" charset="-122"/>
                        </a:rPr>
                        <a:t>emit(</a:t>
                      </a:r>
                      <a:r>
                        <a:rPr lang="zh-CN" altLang="en-US" sz="2100" dirty="0">
                          <a:latin typeface="Arial Unicode MS" pitchFamily="34" charset="-122"/>
                          <a:ea typeface="Arial Unicode MS" pitchFamily="34" charset="-122"/>
                          <a:cs typeface="Arial Unicode MS" pitchFamily="34" charset="-122"/>
                        </a:rPr>
                        <a:t>‘</a:t>
                      </a:r>
                      <a:r>
                        <a:rPr lang="en-US" altLang="zh-CN" sz="2100" dirty="0">
                          <a:latin typeface="楷体" pitchFamily="49" charset="-122"/>
                          <a:ea typeface="楷体" pitchFamily="49" charset="-122"/>
                        </a:rPr>
                        <a:t>j</a:t>
                      </a:r>
                      <a:r>
                        <a:rPr lang="zh-CN" altLang="en-US" sz="2100" kern="1200" dirty="0">
                          <a:solidFill>
                            <a:schemeClr val="tx1"/>
                          </a:solidFill>
                          <a:latin typeface="Arial Unicode MS" pitchFamily="34" charset="-122"/>
                          <a:ea typeface="Arial Unicode MS" pitchFamily="34" charset="-122"/>
                          <a:cs typeface="Arial Unicode MS" pitchFamily="34" charset="-122"/>
                        </a:rPr>
                        <a:t>’ </a:t>
                      </a:r>
                      <a:r>
                        <a:rPr lang="en-US" altLang="zh-CN" sz="2100" dirty="0" err="1">
                          <a:latin typeface="楷体" pitchFamily="49" charset="-122"/>
                          <a:ea typeface="楷体" pitchFamily="49" charset="-122"/>
                        </a:rPr>
                        <a:t>relop</a:t>
                      </a:r>
                      <a:r>
                        <a:rPr lang="en-US" altLang="zh-CN" sz="2100" dirty="0">
                          <a:latin typeface="楷体" pitchFamily="49" charset="-122"/>
                          <a:ea typeface="楷体" pitchFamily="49" charset="-122"/>
                        </a:rPr>
                        <a:t> </a:t>
                      </a:r>
                      <a:r>
                        <a:rPr lang="zh-CN" altLang="en-US" sz="2100" kern="1200" dirty="0">
                          <a:solidFill>
                            <a:schemeClr val="tx1"/>
                          </a:solidFill>
                          <a:latin typeface="Arial Unicode MS" pitchFamily="34" charset="-122"/>
                          <a:ea typeface="Arial Unicode MS" pitchFamily="34" charset="-122"/>
                          <a:cs typeface="Arial Unicode MS" pitchFamily="34" charset="-122"/>
                        </a:rPr>
                        <a:t>‘</a:t>
                      </a:r>
                      <a:r>
                        <a:rPr lang="en-US" altLang="zh-CN" sz="2100" dirty="0">
                          <a:latin typeface="楷体" pitchFamily="49" charset="-122"/>
                          <a:ea typeface="楷体" pitchFamily="49" charset="-122"/>
                        </a:rPr>
                        <a:t>,</a:t>
                      </a:r>
                      <a:r>
                        <a:rPr lang="zh-CN" altLang="en-US" sz="2100" kern="1200" dirty="0">
                          <a:solidFill>
                            <a:schemeClr val="tx1"/>
                          </a:solidFill>
                          <a:latin typeface="Arial Unicode MS" pitchFamily="34" charset="-122"/>
                          <a:ea typeface="Arial Unicode MS" pitchFamily="34" charset="-122"/>
                          <a:cs typeface="Arial Unicode MS" pitchFamily="34" charset="-122"/>
                        </a:rPr>
                        <a:t>’</a:t>
                      </a:r>
                      <a:r>
                        <a:rPr lang="en-US" altLang="zh-CN" sz="2100" dirty="0">
                          <a:latin typeface="楷体" pitchFamily="49" charset="-122"/>
                          <a:ea typeface="楷体" pitchFamily="49" charset="-122"/>
                        </a:rPr>
                        <a:t>id</a:t>
                      </a:r>
                      <a:r>
                        <a:rPr lang="en-US" altLang="zh-CN" sz="2100" baseline="-25000" dirty="0">
                          <a:latin typeface="楷体" pitchFamily="49" charset="-122"/>
                          <a:ea typeface="楷体" pitchFamily="49" charset="-122"/>
                        </a:rPr>
                        <a:t>1</a:t>
                      </a:r>
                      <a:r>
                        <a:rPr lang="en-US" altLang="zh-CN" sz="2100" dirty="0">
                          <a:latin typeface="楷体" pitchFamily="49" charset="-122"/>
                          <a:ea typeface="楷体" pitchFamily="49" charset="-122"/>
                        </a:rPr>
                        <a:t>.place </a:t>
                      </a:r>
                      <a:r>
                        <a:rPr lang="zh-CN" altLang="en-US" sz="2100" kern="1200" dirty="0">
                          <a:solidFill>
                            <a:schemeClr val="tx1"/>
                          </a:solidFill>
                          <a:latin typeface="Arial Unicode MS" pitchFamily="34" charset="-122"/>
                          <a:ea typeface="Arial Unicode MS" pitchFamily="34" charset="-122"/>
                          <a:cs typeface="Arial Unicode MS" pitchFamily="34" charset="-122"/>
                        </a:rPr>
                        <a:t>‘</a:t>
                      </a:r>
                      <a:r>
                        <a:rPr lang="en-US" altLang="zh-CN" sz="2100" dirty="0">
                          <a:latin typeface="楷体" pitchFamily="49" charset="-122"/>
                          <a:ea typeface="楷体" pitchFamily="49" charset="-122"/>
                        </a:rPr>
                        <a:t>,</a:t>
                      </a:r>
                      <a:r>
                        <a:rPr lang="zh-CN" altLang="en-US" sz="2100" kern="1200" dirty="0">
                          <a:solidFill>
                            <a:schemeClr val="tx1"/>
                          </a:solidFill>
                          <a:latin typeface="Arial Unicode MS" pitchFamily="34" charset="-122"/>
                          <a:ea typeface="Arial Unicode MS" pitchFamily="34" charset="-122"/>
                          <a:cs typeface="Arial Unicode MS" pitchFamily="34" charset="-122"/>
                        </a:rPr>
                        <a:t>’</a:t>
                      </a:r>
                      <a:r>
                        <a:rPr lang="en-US" altLang="zh-CN" sz="2100" dirty="0">
                          <a:latin typeface="楷体" pitchFamily="49" charset="-122"/>
                          <a:ea typeface="楷体" pitchFamily="49" charset="-122"/>
                        </a:rPr>
                        <a:t>id</a:t>
                      </a:r>
                      <a:r>
                        <a:rPr lang="en-US" altLang="zh-CN" sz="2100" baseline="-25000" dirty="0">
                          <a:latin typeface="楷体" pitchFamily="49" charset="-122"/>
                          <a:ea typeface="楷体" pitchFamily="49" charset="-122"/>
                        </a:rPr>
                        <a:t>2</a:t>
                      </a:r>
                      <a:r>
                        <a:rPr lang="en-US" altLang="zh-CN" sz="2100" dirty="0">
                          <a:latin typeface="楷体" pitchFamily="49" charset="-122"/>
                          <a:ea typeface="楷体" pitchFamily="49" charset="-122"/>
                        </a:rPr>
                        <a:t>.place</a:t>
                      </a:r>
                      <a:r>
                        <a:rPr lang="zh-CN" altLang="en-US" sz="2100" kern="1200" dirty="0">
                          <a:solidFill>
                            <a:schemeClr val="tx1"/>
                          </a:solidFill>
                          <a:latin typeface="Arial Unicode MS" pitchFamily="34" charset="-122"/>
                          <a:ea typeface="Arial Unicode MS" pitchFamily="34" charset="-122"/>
                          <a:cs typeface="Arial Unicode MS" pitchFamily="34" charset="-122"/>
                        </a:rPr>
                        <a:t>‘</a:t>
                      </a:r>
                      <a:r>
                        <a:rPr lang="en-US" altLang="zh-CN" sz="2100" dirty="0">
                          <a:latin typeface="楷体" pitchFamily="49" charset="-122"/>
                          <a:ea typeface="楷体" pitchFamily="49" charset="-122"/>
                        </a:rPr>
                        <a:t>,</a:t>
                      </a:r>
                      <a:r>
                        <a:rPr lang="zh-CN" altLang="en-US" sz="2100" kern="1200" dirty="0">
                          <a:solidFill>
                            <a:schemeClr val="tx1"/>
                          </a:solidFill>
                          <a:latin typeface="Arial Unicode MS" pitchFamily="34" charset="-122"/>
                          <a:ea typeface="Arial Unicode MS" pitchFamily="34" charset="-122"/>
                          <a:cs typeface="Arial Unicode MS" pitchFamily="34" charset="-122"/>
                        </a:rPr>
                        <a:t>’  ‘</a:t>
                      </a:r>
                      <a:r>
                        <a:rPr lang="en-US" altLang="zh-CN" sz="2100" dirty="0">
                          <a:latin typeface="楷体" pitchFamily="49" charset="-122"/>
                          <a:ea typeface="楷体" pitchFamily="49" charset="-122"/>
                        </a:rPr>
                        <a:t>0</a:t>
                      </a:r>
                      <a:r>
                        <a:rPr lang="zh-CN" altLang="en-US" sz="2100" kern="1200" dirty="0">
                          <a:solidFill>
                            <a:schemeClr val="tx1"/>
                          </a:solidFill>
                          <a:latin typeface="Arial Unicode MS" pitchFamily="34" charset="-122"/>
                          <a:ea typeface="Arial Unicode MS" pitchFamily="34" charset="-122"/>
                          <a:cs typeface="Arial Unicode MS" pitchFamily="34" charset="-122"/>
                        </a:rPr>
                        <a:t>’</a:t>
                      </a:r>
                      <a:r>
                        <a:rPr lang="en-US" altLang="zh-CN" sz="2100" dirty="0">
                          <a:latin typeface="楷体" pitchFamily="49" charset="-122"/>
                          <a:ea typeface="楷体" pitchFamily="49" charset="-122"/>
                        </a:rPr>
                        <a:t>)</a:t>
                      </a:r>
                      <a:r>
                        <a:rPr lang="zh-CN" altLang="en-US" sz="2100" dirty="0">
                          <a:latin typeface="楷体" pitchFamily="49" charset="-122"/>
                          <a:ea typeface="楷体" pitchFamily="49" charset="-122"/>
                        </a:rPr>
                        <a:t>；</a:t>
                      </a:r>
                      <a:endParaRPr lang="en-US" altLang="zh-CN" sz="2100" dirty="0">
                        <a:latin typeface="楷体" pitchFamily="49" charset="-122"/>
                        <a:ea typeface="楷体" pitchFamily="49" charset="-122"/>
                      </a:endParaRPr>
                    </a:p>
                    <a:p>
                      <a:pPr algn="l"/>
                      <a:r>
                        <a:rPr lang="en-US" altLang="zh-CN" sz="2100" dirty="0">
                          <a:latin typeface="楷体" pitchFamily="49" charset="-122"/>
                          <a:ea typeface="楷体" pitchFamily="49" charset="-122"/>
                        </a:rPr>
                        <a:t>emit(</a:t>
                      </a:r>
                      <a:r>
                        <a:rPr lang="zh-CN" altLang="en-US" sz="2100" dirty="0">
                          <a:latin typeface="楷体" pitchFamily="49" charset="-122"/>
                          <a:ea typeface="楷体" pitchFamily="49" charset="-122"/>
                        </a:rPr>
                        <a:t>‘</a:t>
                      </a:r>
                      <a:r>
                        <a:rPr lang="en-US" altLang="zh-CN" sz="2100" dirty="0">
                          <a:latin typeface="楷体" pitchFamily="49" charset="-122"/>
                          <a:ea typeface="楷体" pitchFamily="49" charset="-122"/>
                        </a:rPr>
                        <a:t>j</a:t>
                      </a:r>
                      <a:r>
                        <a:rPr lang="zh-CN" altLang="en-US" sz="2100" dirty="0">
                          <a:latin typeface="楷体" pitchFamily="49" charset="-122"/>
                          <a:ea typeface="楷体" pitchFamily="49" charset="-122"/>
                        </a:rPr>
                        <a:t>，</a:t>
                      </a:r>
                      <a:r>
                        <a:rPr lang="en-US" altLang="zh-CN" sz="2100" dirty="0">
                          <a:latin typeface="楷体" pitchFamily="49" charset="-122"/>
                          <a:ea typeface="楷体" pitchFamily="49" charset="-122"/>
                        </a:rPr>
                        <a:t>_</a:t>
                      </a:r>
                      <a:r>
                        <a:rPr lang="zh-CN" altLang="en-US" sz="2100" dirty="0">
                          <a:latin typeface="楷体" pitchFamily="49" charset="-122"/>
                          <a:ea typeface="楷体" pitchFamily="49" charset="-122"/>
                        </a:rPr>
                        <a:t>，</a:t>
                      </a:r>
                      <a:r>
                        <a:rPr lang="en-US" altLang="zh-CN" sz="2100" dirty="0">
                          <a:latin typeface="楷体" pitchFamily="49" charset="-122"/>
                          <a:ea typeface="楷体" pitchFamily="49" charset="-122"/>
                        </a:rPr>
                        <a:t>_</a:t>
                      </a:r>
                      <a:r>
                        <a:rPr lang="zh-CN" altLang="en-US" sz="2100" dirty="0">
                          <a:latin typeface="楷体" pitchFamily="49" charset="-122"/>
                          <a:ea typeface="楷体" pitchFamily="49" charset="-122"/>
                        </a:rPr>
                        <a:t>，</a:t>
                      </a:r>
                      <a:r>
                        <a:rPr lang="en-US" altLang="zh-CN" sz="2100" dirty="0">
                          <a:latin typeface="楷体" pitchFamily="49" charset="-122"/>
                          <a:ea typeface="楷体" pitchFamily="49" charset="-122"/>
                        </a:rPr>
                        <a:t>0</a:t>
                      </a:r>
                      <a:r>
                        <a:rPr lang="zh-CN" altLang="en-US" sz="2100" dirty="0">
                          <a:latin typeface="楷体" pitchFamily="49" charset="-122"/>
                          <a:ea typeface="楷体" pitchFamily="49" charset="-122"/>
                        </a:rPr>
                        <a:t>’</a:t>
                      </a:r>
                      <a:r>
                        <a:rPr lang="en-US" altLang="zh-CN" sz="2100" dirty="0">
                          <a:latin typeface="楷体" pitchFamily="49" charset="-122"/>
                          <a:ea typeface="楷体" pitchFamily="49" charset="-122"/>
                        </a:rPr>
                        <a:t>)}</a:t>
                      </a:r>
                      <a:endParaRPr lang="zh-CN" altLang="en-US" sz="2100" dirty="0">
                        <a:latin typeface="楷体" pitchFamily="49" charset="-122"/>
                        <a:ea typeface="楷体" pitchFamily="49" charset="-122"/>
                      </a:endParaRPr>
                    </a:p>
                  </a:txBody>
                  <a:tcPr marL="90000" marR="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140847">
                <a:tc>
                  <a:txBody>
                    <a:bodyPr/>
                    <a:lstStyle/>
                    <a:p>
                      <a:pPr algn="l"/>
                      <a:r>
                        <a:rPr lang="en-US" altLang="zh-CN" sz="2100" dirty="0">
                          <a:latin typeface="楷体" pitchFamily="49" charset="-122"/>
                          <a:ea typeface="楷体" pitchFamily="49" charset="-122"/>
                        </a:rPr>
                        <a:t>E</a:t>
                      </a:r>
                      <a:r>
                        <a:rPr lang="zh-CN" altLang="en-US" sz="2100" dirty="0">
                          <a:latin typeface="Comic Sans MS" pitchFamily="66" charset="0"/>
                          <a:ea typeface="楷体" pitchFamily="49" charset="-122"/>
                        </a:rPr>
                        <a:t>→</a:t>
                      </a:r>
                      <a:r>
                        <a:rPr lang="en-US" altLang="zh-CN" sz="2100" dirty="0">
                          <a:latin typeface="楷体" pitchFamily="49" charset="-122"/>
                          <a:ea typeface="楷体" pitchFamily="49" charset="-122"/>
                        </a:rPr>
                        <a:t>id </a:t>
                      </a:r>
                      <a:endParaRPr lang="zh-CN" altLang="en-US" sz="2100" kern="1200" baseline="-25000" dirty="0">
                        <a:solidFill>
                          <a:schemeClr val="tx1"/>
                        </a:solidFill>
                        <a:latin typeface="楷体" pitchFamily="49" charset="-122"/>
                        <a:ea typeface="楷体" pitchFamily="49" charset="-122"/>
                        <a:cs typeface="+mn-cs"/>
                      </a:endParaRPr>
                    </a:p>
                  </a:txBody>
                  <a:tcPr marL="54000" marR="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solidFill>
                      <a:schemeClr val="accent6">
                        <a:lumMod val="40000"/>
                        <a:lumOff val="60000"/>
                      </a:schemeClr>
                    </a:solidFill>
                  </a:tcPr>
                </a:tc>
                <a:tc>
                  <a:txBody>
                    <a:bodyPr/>
                    <a:lstStyle/>
                    <a:p>
                      <a:pPr algn="l"/>
                      <a:r>
                        <a:rPr lang="en-US" altLang="zh-CN" sz="2100" dirty="0">
                          <a:latin typeface="楷体" pitchFamily="49" charset="-122"/>
                          <a:ea typeface="楷体" pitchFamily="49" charset="-122"/>
                        </a:rPr>
                        <a:t>{</a:t>
                      </a:r>
                      <a:r>
                        <a:rPr lang="en-US" altLang="zh-CN" sz="2100" dirty="0" err="1">
                          <a:latin typeface="楷体" pitchFamily="49" charset="-122"/>
                          <a:ea typeface="楷体" pitchFamily="49" charset="-122"/>
                        </a:rPr>
                        <a:t>E.truelist</a:t>
                      </a:r>
                      <a:r>
                        <a:rPr lang="en-US" altLang="zh-CN" sz="2100" dirty="0">
                          <a:latin typeface="楷体" pitchFamily="49" charset="-122"/>
                          <a:ea typeface="楷体" pitchFamily="49" charset="-122"/>
                        </a:rPr>
                        <a:t>:=</a:t>
                      </a:r>
                      <a:r>
                        <a:rPr lang="en-US" altLang="zh-CN" sz="2100" dirty="0" err="1">
                          <a:latin typeface="楷体" pitchFamily="49" charset="-122"/>
                          <a:ea typeface="楷体" pitchFamily="49" charset="-122"/>
                        </a:rPr>
                        <a:t>makelist</a:t>
                      </a:r>
                      <a:r>
                        <a:rPr lang="en-US" altLang="zh-CN" sz="2100" dirty="0">
                          <a:latin typeface="楷体" pitchFamily="49" charset="-122"/>
                          <a:ea typeface="楷体" pitchFamily="49" charset="-122"/>
                        </a:rPr>
                        <a:t>(</a:t>
                      </a:r>
                      <a:r>
                        <a:rPr lang="en-US" altLang="zh-CN" sz="2100" dirty="0" err="1">
                          <a:latin typeface="楷体" pitchFamily="49" charset="-122"/>
                          <a:ea typeface="楷体" pitchFamily="49" charset="-122"/>
                        </a:rPr>
                        <a:t>nextquad</a:t>
                      </a:r>
                      <a:r>
                        <a:rPr lang="en-US" altLang="zh-CN" sz="2100" dirty="0">
                          <a:latin typeface="楷体" pitchFamily="49" charset="-122"/>
                          <a:ea typeface="楷体" pitchFamily="49" charset="-122"/>
                        </a:rPr>
                        <a:t>);</a:t>
                      </a:r>
                    </a:p>
                    <a:p>
                      <a:pPr algn="l"/>
                      <a:r>
                        <a:rPr lang="en-US" altLang="zh-CN" sz="2100" dirty="0" err="1">
                          <a:latin typeface="楷体" pitchFamily="49" charset="-122"/>
                          <a:ea typeface="楷体" pitchFamily="49" charset="-122"/>
                        </a:rPr>
                        <a:t>E.falselist</a:t>
                      </a:r>
                      <a:r>
                        <a:rPr lang="en-US" altLang="zh-CN" sz="2100" dirty="0">
                          <a:latin typeface="楷体" pitchFamily="49" charset="-122"/>
                          <a:ea typeface="楷体" pitchFamily="49" charset="-122"/>
                        </a:rPr>
                        <a:t>:=</a:t>
                      </a:r>
                      <a:r>
                        <a:rPr lang="en-US" altLang="zh-CN" sz="2100" dirty="0" err="1">
                          <a:latin typeface="楷体" pitchFamily="49" charset="-122"/>
                          <a:ea typeface="楷体" pitchFamily="49" charset="-122"/>
                        </a:rPr>
                        <a:t>makelist</a:t>
                      </a:r>
                      <a:r>
                        <a:rPr lang="en-US" altLang="zh-CN" sz="2100" dirty="0">
                          <a:latin typeface="楷体" pitchFamily="49" charset="-122"/>
                          <a:ea typeface="楷体" pitchFamily="49" charset="-122"/>
                        </a:rPr>
                        <a:t>(nextquad+1);</a:t>
                      </a:r>
                    </a:p>
                    <a:p>
                      <a:pPr algn="l"/>
                      <a:r>
                        <a:rPr lang="en-US" altLang="zh-CN" sz="2100" dirty="0">
                          <a:latin typeface="楷体" pitchFamily="49" charset="-122"/>
                          <a:ea typeface="楷体" pitchFamily="49" charset="-122"/>
                        </a:rPr>
                        <a:t>emit(</a:t>
                      </a:r>
                      <a:r>
                        <a:rPr lang="zh-CN" altLang="en-US" sz="2100" dirty="0">
                          <a:latin typeface="Arial Unicode MS" pitchFamily="34" charset="-122"/>
                          <a:ea typeface="Arial Unicode MS" pitchFamily="34" charset="-122"/>
                          <a:cs typeface="Arial Unicode MS" pitchFamily="34" charset="-122"/>
                        </a:rPr>
                        <a:t>‘</a:t>
                      </a:r>
                      <a:r>
                        <a:rPr lang="en-US" altLang="zh-CN" sz="2100" dirty="0" err="1">
                          <a:latin typeface="楷体" pitchFamily="49" charset="-122"/>
                          <a:ea typeface="楷体" pitchFamily="49" charset="-122"/>
                        </a:rPr>
                        <a:t>jnz</a:t>
                      </a:r>
                      <a:r>
                        <a:rPr lang="zh-CN" altLang="en-US" sz="2100" kern="1200" dirty="0">
                          <a:solidFill>
                            <a:schemeClr val="tx1"/>
                          </a:solidFill>
                          <a:latin typeface="Arial Unicode MS" pitchFamily="34" charset="-122"/>
                          <a:ea typeface="Arial Unicode MS" pitchFamily="34" charset="-122"/>
                          <a:cs typeface="Arial Unicode MS" pitchFamily="34" charset="-122"/>
                        </a:rPr>
                        <a:t>’ </a:t>
                      </a:r>
                      <a:r>
                        <a:rPr lang="en-US" altLang="zh-CN" sz="2100" dirty="0">
                          <a:latin typeface="楷体" pitchFamily="49" charset="-122"/>
                          <a:ea typeface="楷体" pitchFamily="49" charset="-122"/>
                        </a:rPr>
                        <a:t> </a:t>
                      </a:r>
                      <a:r>
                        <a:rPr lang="zh-CN" altLang="en-US" sz="2100" kern="1200" dirty="0">
                          <a:solidFill>
                            <a:schemeClr val="tx1"/>
                          </a:solidFill>
                          <a:latin typeface="Arial Unicode MS" pitchFamily="34" charset="-122"/>
                          <a:ea typeface="Arial Unicode MS" pitchFamily="34" charset="-122"/>
                          <a:cs typeface="Arial Unicode MS" pitchFamily="34" charset="-122"/>
                        </a:rPr>
                        <a:t>‘</a:t>
                      </a:r>
                      <a:r>
                        <a:rPr lang="en-US" altLang="zh-CN" sz="2100" dirty="0">
                          <a:latin typeface="楷体" pitchFamily="49" charset="-122"/>
                          <a:ea typeface="楷体" pitchFamily="49" charset="-122"/>
                        </a:rPr>
                        <a:t>,</a:t>
                      </a:r>
                      <a:r>
                        <a:rPr lang="zh-CN" altLang="en-US" sz="2100" kern="1200" dirty="0">
                          <a:solidFill>
                            <a:schemeClr val="tx1"/>
                          </a:solidFill>
                          <a:latin typeface="Arial Unicode MS" pitchFamily="34" charset="-122"/>
                          <a:ea typeface="Arial Unicode MS" pitchFamily="34" charset="-122"/>
                          <a:cs typeface="Arial Unicode MS" pitchFamily="34" charset="-122"/>
                        </a:rPr>
                        <a:t>’  </a:t>
                      </a:r>
                      <a:r>
                        <a:rPr lang="en-US" altLang="zh-CN" sz="2100" dirty="0" err="1">
                          <a:latin typeface="楷体" pitchFamily="49" charset="-122"/>
                          <a:ea typeface="楷体" pitchFamily="49" charset="-122"/>
                        </a:rPr>
                        <a:t>id.place</a:t>
                      </a:r>
                      <a:r>
                        <a:rPr lang="en-US" altLang="zh-CN" sz="2100" dirty="0">
                          <a:latin typeface="楷体" pitchFamily="49" charset="-122"/>
                          <a:ea typeface="楷体" pitchFamily="49" charset="-122"/>
                        </a:rPr>
                        <a:t>  </a:t>
                      </a:r>
                      <a:r>
                        <a:rPr lang="zh-CN" altLang="en-US" sz="2100" kern="1200" dirty="0">
                          <a:solidFill>
                            <a:schemeClr val="tx1"/>
                          </a:solidFill>
                          <a:latin typeface="Arial Unicode MS" pitchFamily="34" charset="-122"/>
                          <a:ea typeface="Arial Unicode MS" pitchFamily="34" charset="-122"/>
                          <a:cs typeface="Arial Unicode MS" pitchFamily="34" charset="-122"/>
                        </a:rPr>
                        <a:t>‘</a:t>
                      </a:r>
                      <a:r>
                        <a:rPr lang="en-US" altLang="zh-CN" sz="2100" dirty="0">
                          <a:latin typeface="楷体" pitchFamily="49" charset="-122"/>
                          <a:ea typeface="楷体" pitchFamily="49" charset="-122"/>
                        </a:rPr>
                        <a:t>,</a:t>
                      </a:r>
                      <a:r>
                        <a:rPr lang="zh-CN" altLang="en-US" sz="2100" kern="1200" dirty="0">
                          <a:solidFill>
                            <a:schemeClr val="tx1"/>
                          </a:solidFill>
                          <a:latin typeface="Arial Unicode MS" pitchFamily="34" charset="-122"/>
                          <a:ea typeface="Arial Unicode MS" pitchFamily="34" charset="-122"/>
                          <a:cs typeface="Arial Unicode MS" pitchFamily="34" charset="-122"/>
                        </a:rPr>
                        <a:t>’   ‘</a:t>
                      </a:r>
                      <a:r>
                        <a:rPr lang="en-US" altLang="zh-CN" sz="2100" dirty="0">
                          <a:latin typeface="楷体" pitchFamily="49" charset="-122"/>
                          <a:ea typeface="楷体" pitchFamily="49" charset="-122"/>
                        </a:rPr>
                        <a:t>_</a:t>
                      </a:r>
                      <a:r>
                        <a:rPr lang="zh-CN" altLang="en-US" sz="2100" kern="1200" dirty="0">
                          <a:solidFill>
                            <a:schemeClr val="tx1"/>
                          </a:solidFill>
                          <a:latin typeface="Arial Unicode MS" pitchFamily="34" charset="-122"/>
                          <a:ea typeface="Arial Unicode MS" pitchFamily="34" charset="-122"/>
                          <a:cs typeface="Arial Unicode MS" pitchFamily="34" charset="-122"/>
                        </a:rPr>
                        <a:t>’   ‘</a:t>
                      </a:r>
                      <a:r>
                        <a:rPr lang="en-US" altLang="zh-CN" sz="2100" dirty="0">
                          <a:latin typeface="楷体" pitchFamily="49" charset="-122"/>
                          <a:ea typeface="楷体" pitchFamily="49" charset="-122"/>
                        </a:rPr>
                        <a:t>,</a:t>
                      </a:r>
                      <a:r>
                        <a:rPr lang="zh-CN" altLang="en-US" sz="2100" kern="1200" dirty="0">
                          <a:solidFill>
                            <a:schemeClr val="tx1"/>
                          </a:solidFill>
                          <a:latin typeface="Arial Unicode MS" pitchFamily="34" charset="-122"/>
                          <a:ea typeface="Arial Unicode MS" pitchFamily="34" charset="-122"/>
                          <a:cs typeface="Arial Unicode MS" pitchFamily="34" charset="-122"/>
                        </a:rPr>
                        <a:t>’   ‘</a:t>
                      </a:r>
                      <a:r>
                        <a:rPr lang="en-US" altLang="zh-CN" sz="2100" dirty="0">
                          <a:latin typeface="楷体" pitchFamily="49" charset="-122"/>
                          <a:ea typeface="楷体" pitchFamily="49" charset="-122"/>
                        </a:rPr>
                        <a:t>0</a:t>
                      </a:r>
                      <a:r>
                        <a:rPr lang="zh-CN" altLang="en-US" sz="2100" kern="1200" dirty="0">
                          <a:solidFill>
                            <a:schemeClr val="tx1"/>
                          </a:solidFill>
                          <a:latin typeface="Arial Unicode MS" pitchFamily="34" charset="-122"/>
                          <a:ea typeface="Arial Unicode MS" pitchFamily="34" charset="-122"/>
                          <a:cs typeface="Arial Unicode MS" pitchFamily="34" charset="-122"/>
                        </a:rPr>
                        <a:t>’</a:t>
                      </a:r>
                      <a:r>
                        <a:rPr lang="en-US" altLang="zh-CN" sz="2100" dirty="0">
                          <a:latin typeface="楷体" pitchFamily="49" charset="-122"/>
                          <a:ea typeface="楷体" pitchFamily="49" charset="-122"/>
                        </a:rPr>
                        <a:t>)</a:t>
                      </a:r>
                      <a:r>
                        <a:rPr lang="zh-CN" altLang="en-US" sz="2100" dirty="0">
                          <a:latin typeface="楷体" pitchFamily="49" charset="-122"/>
                          <a:ea typeface="楷体" pitchFamily="49" charset="-122"/>
                        </a:rPr>
                        <a:t>；</a:t>
                      </a:r>
                      <a:endParaRPr lang="en-US" altLang="zh-CN" sz="2100" dirty="0">
                        <a:latin typeface="楷体" pitchFamily="49" charset="-122"/>
                        <a:ea typeface="楷体" pitchFamily="49" charset="-122"/>
                      </a:endParaRPr>
                    </a:p>
                    <a:p>
                      <a:pPr algn="l"/>
                      <a:r>
                        <a:rPr lang="en-US" altLang="zh-CN" sz="2100" dirty="0">
                          <a:latin typeface="楷体" pitchFamily="49" charset="-122"/>
                          <a:ea typeface="楷体" pitchFamily="49" charset="-122"/>
                        </a:rPr>
                        <a:t>emit(</a:t>
                      </a:r>
                      <a:r>
                        <a:rPr lang="zh-CN" altLang="en-US" sz="2100" dirty="0">
                          <a:latin typeface="楷体" pitchFamily="49" charset="-122"/>
                          <a:ea typeface="楷体" pitchFamily="49" charset="-122"/>
                        </a:rPr>
                        <a:t>‘</a:t>
                      </a:r>
                      <a:r>
                        <a:rPr lang="en-US" altLang="zh-CN" sz="2100" dirty="0">
                          <a:latin typeface="楷体" pitchFamily="49" charset="-122"/>
                          <a:ea typeface="楷体" pitchFamily="49" charset="-122"/>
                        </a:rPr>
                        <a:t>j</a:t>
                      </a:r>
                      <a:r>
                        <a:rPr lang="zh-CN" altLang="en-US" sz="2100" dirty="0">
                          <a:latin typeface="楷体" pitchFamily="49" charset="-122"/>
                          <a:ea typeface="楷体" pitchFamily="49" charset="-122"/>
                        </a:rPr>
                        <a:t>，</a:t>
                      </a:r>
                      <a:r>
                        <a:rPr lang="en-US" altLang="zh-CN" sz="2100" dirty="0">
                          <a:latin typeface="楷体" pitchFamily="49" charset="-122"/>
                          <a:ea typeface="楷体" pitchFamily="49" charset="-122"/>
                        </a:rPr>
                        <a:t>_</a:t>
                      </a:r>
                      <a:r>
                        <a:rPr lang="zh-CN" altLang="en-US" sz="2100" dirty="0">
                          <a:latin typeface="楷体" pitchFamily="49" charset="-122"/>
                          <a:ea typeface="楷体" pitchFamily="49" charset="-122"/>
                        </a:rPr>
                        <a:t>，</a:t>
                      </a:r>
                      <a:r>
                        <a:rPr lang="en-US" altLang="zh-CN" sz="2100" dirty="0">
                          <a:latin typeface="楷体" pitchFamily="49" charset="-122"/>
                          <a:ea typeface="楷体" pitchFamily="49" charset="-122"/>
                        </a:rPr>
                        <a:t>_</a:t>
                      </a:r>
                      <a:r>
                        <a:rPr lang="zh-CN" altLang="en-US" sz="2100" dirty="0">
                          <a:latin typeface="楷体" pitchFamily="49" charset="-122"/>
                          <a:ea typeface="楷体" pitchFamily="49" charset="-122"/>
                        </a:rPr>
                        <a:t>，</a:t>
                      </a:r>
                      <a:r>
                        <a:rPr lang="en-US" altLang="zh-CN" sz="2100" dirty="0">
                          <a:latin typeface="楷体" pitchFamily="49" charset="-122"/>
                          <a:ea typeface="楷体" pitchFamily="49" charset="-122"/>
                        </a:rPr>
                        <a:t>0</a:t>
                      </a:r>
                      <a:r>
                        <a:rPr lang="zh-CN" altLang="en-US" sz="2100" dirty="0">
                          <a:latin typeface="楷体" pitchFamily="49" charset="-122"/>
                          <a:ea typeface="楷体" pitchFamily="49" charset="-122"/>
                        </a:rPr>
                        <a:t>’</a:t>
                      </a:r>
                      <a:r>
                        <a:rPr lang="en-US" altLang="zh-CN" sz="2100" dirty="0">
                          <a:latin typeface="楷体" pitchFamily="49" charset="-122"/>
                          <a:ea typeface="楷体" pitchFamily="49" charset="-122"/>
                        </a:rPr>
                        <a:t>)}</a:t>
                      </a:r>
                      <a:endParaRPr lang="zh-CN" altLang="en-US" sz="2100" dirty="0">
                        <a:latin typeface="楷体" pitchFamily="49" charset="-122"/>
                        <a:ea typeface="楷体" pitchFamily="49" charset="-122"/>
                      </a:endParaRPr>
                    </a:p>
                  </a:txBody>
                  <a:tcPr marL="90000" marR="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5"/>
                  </a:ext>
                </a:extLst>
              </a:tr>
            </a:tbl>
          </a:graphicData>
        </a:graphic>
      </p:graphicFrame>
      <p:sp>
        <p:nvSpPr>
          <p:cNvPr id="2" name="标题 1"/>
          <p:cNvSpPr>
            <a:spLocks noGrp="1"/>
          </p:cNvSpPr>
          <p:nvPr>
            <p:ph type="title"/>
          </p:nvPr>
        </p:nvSpPr>
        <p:spPr>
          <a:xfrm>
            <a:off x="457200" y="20767"/>
            <a:ext cx="8229600" cy="706090"/>
          </a:xfrm>
        </p:spPr>
        <p:txBody>
          <a:bodyPr/>
          <a:lstStyle/>
          <a:p>
            <a:r>
              <a:rPr lang="zh-CN" altLang="en-US" dirty="0"/>
              <a:t>布尔表达式的翻译模式</a:t>
            </a:r>
          </a:p>
        </p:txBody>
      </p:sp>
      <p:sp>
        <p:nvSpPr>
          <p:cNvPr id="4" name="任意多边形 3"/>
          <p:cNvSpPr/>
          <p:nvPr/>
        </p:nvSpPr>
        <p:spPr>
          <a:xfrm>
            <a:off x="7205663" y="5505450"/>
            <a:ext cx="1076325" cy="614363"/>
          </a:xfrm>
          <a:custGeom>
            <a:avLst/>
            <a:gdLst>
              <a:gd name="connsiteX0" fmla="*/ 0 w 1076325"/>
              <a:gd name="connsiteY0" fmla="*/ 0 h 614363"/>
              <a:gd name="connsiteX1" fmla="*/ 1076325 w 1076325"/>
              <a:gd name="connsiteY1" fmla="*/ 0 h 614363"/>
              <a:gd name="connsiteX2" fmla="*/ 1076325 w 1076325"/>
              <a:gd name="connsiteY2" fmla="*/ 614363 h 614363"/>
              <a:gd name="connsiteX3" fmla="*/ 700087 w 1076325"/>
              <a:gd name="connsiteY3" fmla="*/ 614363 h 614363"/>
            </a:gdLst>
            <a:ahLst/>
            <a:cxnLst>
              <a:cxn ang="0">
                <a:pos x="connsiteX0" y="connsiteY0"/>
              </a:cxn>
              <a:cxn ang="0">
                <a:pos x="connsiteX1" y="connsiteY1"/>
              </a:cxn>
              <a:cxn ang="0">
                <a:pos x="connsiteX2" y="connsiteY2"/>
              </a:cxn>
              <a:cxn ang="0">
                <a:pos x="connsiteX3" y="connsiteY3"/>
              </a:cxn>
            </a:cxnLst>
            <a:rect l="l" t="t" r="r" b="b"/>
            <a:pathLst>
              <a:path w="1076325" h="614363">
                <a:moveTo>
                  <a:pt x="0" y="0"/>
                </a:moveTo>
                <a:lnTo>
                  <a:pt x="1076325" y="0"/>
                </a:lnTo>
                <a:lnTo>
                  <a:pt x="1076325" y="614363"/>
                </a:lnTo>
                <a:lnTo>
                  <a:pt x="700087" y="614363"/>
                </a:lnTo>
              </a:path>
            </a:pathLst>
          </a:custGeom>
          <a:ln>
            <a:solidFill>
              <a:srgbClr val="CC009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任意多边形 5"/>
          <p:cNvSpPr/>
          <p:nvPr/>
        </p:nvSpPr>
        <p:spPr>
          <a:xfrm>
            <a:off x="5638800" y="5781675"/>
            <a:ext cx="1724025" cy="642938"/>
          </a:xfrm>
          <a:custGeom>
            <a:avLst/>
            <a:gdLst>
              <a:gd name="connsiteX0" fmla="*/ 1557338 w 1685925"/>
              <a:gd name="connsiteY0" fmla="*/ 0 h 590550"/>
              <a:gd name="connsiteX1" fmla="*/ 1685925 w 1685925"/>
              <a:gd name="connsiteY1" fmla="*/ 0 h 590550"/>
              <a:gd name="connsiteX2" fmla="*/ 1685925 w 1685925"/>
              <a:gd name="connsiteY2" fmla="*/ 590550 h 590550"/>
              <a:gd name="connsiteX3" fmla="*/ 0 w 1685925"/>
              <a:gd name="connsiteY3" fmla="*/ 590550 h 590550"/>
            </a:gdLst>
            <a:ahLst/>
            <a:cxnLst>
              <a:cxn ang="0">
                <a:pos x="connsiteX0" y="connsiteY0"/>
              </a:cxn>
              <a:cxn ang="0">
                <a:pos x="connsiteX1" y="connsiteY1"/>
              </a:cxn>
              <a:cxn ang="0">
                <a:pos x="connsiteX2" y="connsiteY2"/>
              </a:cxn>
              <a:cxn ang="0">
                <a:pos x="connsiteX3" y="connsiteY3"/>
              </a:cxn>
            </a:cxnLst>
            <a:rect l="l" t="t" r="r" b="b"/>
            <a:pathLst>
              <a:path w="1685925" h="590550">
                <a:moveTo>
                  <a:pt x="1557338" y="0"/>
                </a:moveTo>
                <a:lnTo>
                  <a:pt x="1685925" y="0"/>
                </a:lnTo>
                <a:lnTo>
                  <a:pt x="1685925" y="590550"/>
                </a:lnTo>
                <a:lnTo>
                  <a:pt x="0" y="590550"/>
                </a:lnTo>
              </a:path>
            </a:pathLst>
          </a:custGeom>
          <a:ln>
            <a:solidFill>
              <a:srgbClr val="CC009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任意多边形 6"/>
          <p:cNvSpPr/>
          <p:nvPr/>
        </p:nvSpPr>
        <p:spPr>
          <a:xfrm>
            <a:off x="7417697" y="4039866"/>
            <a:ext cx="1452108" cy="614363"/>
          </a:xfrm>
          <a:custGeom>
            <a:avLst/>
            <a:gdLst>
              <a:gd name="connsiteX0" fmla="*/ 0 w 1076325"/>
              <a:gd name="connsiteY0" fmla="*/ 0 h 614363"/>
              <a:gd name="connsiteX1" fmla="*/ 1076325 w 1076325"/>
              <a:gd name="connsiteY1" fmla="*/ 0 h 614363"/>
              <a:gd name="connsiteX2" fmla="*/ 1076325 w 1076325"/>
              <a:gd name="connsiteY2" fmla="*/ 614363 h 614363"/>
              <a:gd name="connsiteX3" fmla="*/ 700087 w 1076325"/>
              <a:gd name="connsiteY3" fmla="*/ 614363 h 614363"/>
            </a:gdLst>
            <a:ahLst/>
            <a:cxnLst>
              <a:cxn ang="0">
                <a:pos x="connsiteX0" y="connsiteY0"/>
              </a:cxn>
              <a:cxn ang="0">
                <a:pos x="connsiteX1" y="connsiteY1"/>
              </a:cxn>
              <a:cxn ang="0">
                <a:pos x="connsiteX2" y="connsiteY2"/>
              </a:cxn>
              <a:cxn ang="0">
                <a:pos x="connsiteX3" y="connsiteY3"/>
              </a:cxn>
            </a:cxnLst>
            <a:rect l="l" t="t" r="r" b="b"/>
            <a:pathLst>
              <a:path w="1076325" h="614363">
                <a:moveTo>
                  <a:pt x="0" y="0"/>
                </a:moveTo>
                <a:lnTo>
                  <a:pt x="1076325" y="0"/>
                </a:lnTo>
                <a:lnTo>
                  <a:pt x="1076325" y="614363"/>
                </a:lnTo>
                <a:lnTo>
                  <a:pt x="700087" y="614363"/>
                </a:lnTo>
              </a:path>
            </a:pathLst>
          </a:custGeom>
          <a:ln>
            <a:solidFill>
              <a:srgbClr val="CC009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任意多边形 7"/>
          <p:cNvSpPr/>
          <p:nvPr/>
        </p:nvSpPr>
        <p:spPr>
          <a:xfrm>
            <a:off x="5742130" y="4374105"/>
            <a:ext cx="1724025" cy="642938"/>
          </a:xfrm>
          <a:custGeom>
            <a:avLst/>
            <a:gdLst>
              <a:gd name="connsiteX0" fmla="*/ 1557338 w 1685925"/>
              <a:gd name="connsiteY0" fmla="*/ 0 h 590550"/>
              <a:gd name="connsiteX1" fmla="*/ 1685925 w 1685925"/>
              <a:gd name="connsiteY1" fmla="*/ 0 h 590550"/>
              <a:gd name="connsiteX2" fmla="*/ 1685925 w 1685925"/>
              <a:gd name="connsiteY2" fmla="*/ 590550 h 590550"/>
              <a:gd name="connsiteX3" fmla="*/ 0 w 1685925"/>
              <a:gd name="connsiteY3" fmla="*/ 590550 h 590550"/>
            </a:gdLst>
            <a:ahLst/>
            <a:cxnLst>
              <a:cxn ang="0">
                <a:pos x="connsiteX0" y="connsiteY0"/>
              </a:cxn>
              <a:cxn ang="0">
                <a:pos x="connsiteX1" y="connsiteY1"/>
              </a:cxn>
              <a:cxn ang="0">
                <a:pos x="connsiteX2" y="connsiteY2"/>
              </a:cxn>
              <a:cxn ang="0">
                <a:pos x="connsiteX3" y="connsiteY3"/>
              </a:cxn>
            </a:cxnLst>
            <a:rect l="l" t="t" r="r" b="b"/>
            <a:pathLst>
              <a:path w="1685925" h="590550">
                <a:moveTo>
                  <a:pt x="1557338" y="0"/>
                </a:moveTo>
                <a:lnTo>
                  <a:pt x="1685925" y="0"/>
                </a:lnTo>
                <a:lnTo>
                  <a:pt x="1685925" y="590550"/>
                </a:lnTo>
                <a:lnTo>
                  <a:pt x="0" y="590550"/>
                </a:lnTo>
              </a:path>
            </a:pathLst>
          </a:custGeom>
          <a:ln>
            <a:solidFill>
              <a:srgbClr val="CC009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E9C9E44C-0BA2-40CF-B75B-3FDF047395EC}"/>
              </a:ext>
            </a:extLst>
          </p:cNvPr>
          <p:cNvPicPr>
            <a:picLocks noChangeAspect="1"/>
          </p:cNvPicPr>
          <p:nvPr/>
        </p:nvPicPr>
        <p:blipFill>
          <a:blip r:embed="rId2"/>
          <a:stretch>
            <a:fillRect/>
          </a:stretch>
        </p:blipFill>
        <p:spPr>
          <a:xfrm>
            <a:off x="549068" y="3542272"/>
            <a:ext cx="8045863" cy="293385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3625"/>
            <a:ext cx="8229600" cy="724092"/>
          </a:xfrm>
        </p:spPr>
        <p:txBody>
          <a:bodyPr/>
          <a:lstStyle/>
          <a:p>
            <a:r>
              <a:rPr lang="zh-CN" altLang="en-US" dirty="0"/>
              <a:t>链表的样式</a:t>
            </a:r>
          </a:p>
        </p:txBody>
      </p:sp>
      <p:sp>
        <p:nvSpPr>
          <p:cNvPr id="3" name="内容占位符 2"/>
          <p:cNvSpPr>
            <a:spLocks noGrp="1"/>
          </p:cNvSpPr>
          <p:nvPr>
            <p:ph idx="1"/>
          </p:nvPr>
        </p:nvSpPr>
        <p:spPr>
          <a:xfrm>
            <a:off x="431541" y="773705"/>
            <a:ext cx="4770529" cy="495055"/>
          </a:xfrm>
          <a:solidFill>
            <a:schemeClr val="accent3">
              <a:lumMod val="40000"/>
              <a:lumOff val="60000"/>
            </a:schemeClr>
          </a:solidFill>
        </p:spPr>
        <p:txBody>
          <a:bodyPr>
            <a:normAutofit/>
          </a:bodyPr>
          <a:lstStyle/>
          <a:p>
            <a:pPr>
              <a:buNone/>
            </a:pPr>
            <a:r>
              <a:rPr lang="en-US" altLang="zh-CN" sz="2400" dirty="0" err="1"/>
              <a:t>E.truelist</a:t>
            </a:r>
            <a:r>
              <a:rPr lang="en-US" altLang="zh-CN" sz="2400" dirty="0"/>
              <a:t>:=</a:t>
            </a:r>
            <a:r>
              <a:rPr lang="en-US" altLang="zh-CN" sz="2400" dirty="0" err="1"/>
              <a:t>makelist</a:t>
            </a:r>
            <a:r>
              <a:rPr lang="en-US" altLang="zh-CN" sz="2400" dirty="0"/>
              <a:t>(</a:t>
            </a:r>
            <a:r>
              <a:rPr lang="en-US" altLang="zh-CN" sz="2400" dirty="0" err="1"/>
              <a:t>nextquad</a:t>
            </a:r>
            <a:r>
              <a:rPr lang="en-US" altLang="zh-CN" sz="2400" dirty="0"/>
              <a:t>)</a:t>
            </a:r>
            <a:endParaRPr lang="zh-CN" altLang="en-US" sz="2400" dirty="0"/>
          </a:p>
        </p:txBody>
      </p:sp>
      <p:sp>
        <p:nvSpPr>
          <p:cNvPr id="4" name="灯片编号占位符 3"/>
          <p:cNvSpPr>
            <a:spLocks noGrp="1"/>
          </p:cNvSpPr>
          <p:nvPr>
            <p:ph type="sldNum" sz="quarter" idx="12"/>
          </p:nvPr>
        </p:nvSpPr>
        <p:spPr>
          <a:xfrm>
            <a:off x="7992380" y="6356350"/>
            <a:ext cx="694420" cy="365125"/>
          </a:xfrm>
        </p:spPr>
        <p:txBody>
          <a:bodyPr/>
          <a:lstStyle/>
          <a:p>
            <a:fld id="{2A6D858B-1E97-4F06-B8D0-6BAC990F4689}" type="slidenum">
              <a:rPr lang="zh-CN" altLang="en-US" smtClean="0"/>
              <a:pPr/>
              <a:t>63</a:t>
            </a:fld>
            <a:endParaRPr lang="zh-CN" altLang="en-US"/>
          </a:p>
        </p:txBody>
      </p:sp>
      <p:grpSp>
        <p:nvGrpSpPr>
          <p:cNvPr id="16" name="组合 15"/>
          <p:cNvGrpSpPr/>
          <p:nvPr/>
        </p:nvGrpSpPr>
        <p:grpSpPr>
          <a:xfrm>
            <a:off x="2816808" y="1448780"/>
            <a:ext cx="2880317" cy="405045"/>
            <a:chOff x="3356868" y="2506398"/>
            <a:chExt cx="2880317" cy="405045"/>
          </a:xfrm>
        </p:grpSpPr>
        <p:sp>
          <p:nvSpPr>
            <p:cNvPr id="5" name="矩形 4"/>
            <p:cNvSpPr/>
            <p:nvPr/>
          </p:nvSpPr>
          <p:spPr>
            <a:xfrm>
              <a:off x="5562110" y="2506398"/>
              <a:ext cx="675075" cy="4050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72000" rtlCol="0" anchor="ctr"/>
            <a:lstStyle/>
            <a:p>
              <a:pPr algn="ctr"/>
              <a:r>
                <a:rPr lang="en-US" altLang="zh-CN" sz="2400" dirty="0">
                  <a:solidFill>
                    <a:schemeClr val="tx1"/>
                  </a:solidFill>
                  <a:latin typeface="楷体" pitchFamily="49" charset="-122"/>
                  <a:ea typeface="楷体" pitchFamily="49" charset="-122"/>
                </a:rPr>
                <a:t>100</a:t>
              </a:r>
              <a:endParaRPr lang="zh-CN" altLang="en-US" sz="2400" dirty="0">
                <a:solidFill>
                  <a:schemeClr val="tx1"/>
                </a:solidFill>
                <a:latin typeface="楷体" pitchFamily="49" charset="-122"/>
                <a:ea typeface="楷体" pitchFamily="49" charset="-122"/>
              </a:endParaRPr>
            </a:p>
          </p:txBody>
        </p:sp>
        <p:cxnSp>
          <p:nvCxnSpPr>
            <p:cNvPr id="9" name="直接箭头连接符 8"/>
            <p:cNvCxnSpPr/>
            <p:nvPr/>
          </p:nvCxnSpPr>
          <p:spPr>
            <a:xfrm flipV="1">
              <a:off x="5022110" y="2708920"/>
              <a:ext cx="540000" cy="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3356868" y="2506398"/>
              <a:ext cx="1665182" cy="40504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rIns="0" bIns="72000" rtlCol="0" anchor="ctr"/>
            <a:lstStyle/>
            <a:p>
              <a:pPr algn="ctr"/>
              <a:r>
                <a:rPr lang="en-US" altLang="zh-CN" sz="2400" dirty="0" err="1">
                  <a:solidFill>
                    <a:schemeClr val="tx1"/>
                  </a:solidFill>
                  <a:latin typeface="楷体" pitchFamily="49" charset="-122"/>
                  <a:ea typeface="楷体" pitchFamily="49" charset="-122"/>
                </a:rPr>
                <a:t>E.truelist</a:t>
              </a:r>
              <a:endParaRPr lang="zh-CN" altLang="en-US" sz="2400" dirty="0">
                <a:solidFill>
                  <a:schemeClr val="tx1"/>
                </a:solidFill>
                <a:latin typeface="楷体" pitchFamily="49" charset="-122"/>
                <a:ea typeface="楷体" pitchFamily="49" charset="-122"/>
              </a:endParaRPr>
            </a:p>
          </p:txBody>
        </p:sp>
      </p:grpSp>
      <p:grpSp>
        <p:nvGrpSpPr>
          <p:cNvPr id="15" name="组合 14"/>
          <p:cNvGrpSpPr/>
          <p:nvPr/>
        </p:nvGrpSpPr>
        <p:grpSpPr>
          <a:xfrm>
            <a:off x="1601730" y="2438890"/>
            <a:ext cx="4095395" cy="405045"/>
            <a:chOff x="1916765" y="3203975"/>
            <a:chExt cx="4095395" cy="405045"/>
          </a:xfrm>
        </p:grpSpPr>
        <p:sp>
          <p:nvSpPr>
            <p:cNvPr id="6" name="矩形 5"/>
            <p:cNvSpPr/>
            <p:nvPr/>
          </p:nvSpPr>
          <p:spPr>
            <a:xfrm>
              <a:off x="4121950" y="3203975"/>
              <a:ext cx="675075" cy="4050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72000" rtlCol="0" anchor="ctr"/>
            <a:lstStyle/>
            <a:p>
              <a:pPr algn="ctr"/>
              <a:r>
                <a:rPr lang="en-US" altLang="zh-CN" sz="2400" dirty="0">
                  <a:solidFill>
                    <a:schemeClr val="tx1"/>
                  </a:solidFill>
                  <a:latin typeface="楷体" pitchFamily="49" charset="-122"/>
                  <a:ea typeface="楷体" pitchFamily="49" charset="-122"/>
                </a:rPr>
                <a:t>108</a:t>
              </a:r>
              <a:endParaRPr lang="zh-CN" altLang="en-US" sz="2400" dirty="0">
                <a:solidFill>
                  <a:schemeClr val="tx1"/>
                </a:solidFill>
                <a:latin typeface="楷体" pitchFamily="49" charset="-122"/>
                <a:ea typeface="楷体" pitchFamily="49" charset="-122"/>
              </a:endParaRPr>
            </a:p>
          </p:txBody>
        </p:sp>
        <p:cxnSp>
          <p:nvCxnSpPr>
            <p:cNvPr id="10" name="直接箭头连接符 9"/>
            <p:cNvCxnSpPr/>
            <p:nvPr/>
          </p:nvCxnSpPr>
          <p:spPr>
            <a:xfrm flipV="1">
              <a:off x="3581950" y="3406497"/>
              <a:ext cx="540000" cy="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5337085" y="3203975"/>
              <a:ext cx="675075" cy="4050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72000" rtlCol="0" anchor="ctr"/>
            <a:lstStyle/>
            <a:p>
              <a:pPr algn="ctr"/>
              <a:r>
                <a:rPr lang="en-US" altLang="zh-CN" sz="2400" dirty="0">
                  <a:solidFill>
                    <a:schemeClr val="tx1"/>
                  </a:solidFill>
                  <a:latin typeface="楷体" pitchFamily="49" charset="-122"/>
                  <a:ea typeface="楷体" pitchFamily="49" charset="-122"/>
                </a:rPr>
                <a:t>100</a:t>
              </a:r>
              <a:endParaRPr lang="zh-CN" altLang="en-US" sz="2400" dirty="0">
                <a:solidFill>
                  <a:schemeClr val="tx1"/>
                </a:solidFill>
                <a:latin typeface="楷体" pitchFamily="49" charset="-122"/>
                <a:ea typeface="楷体" pitchFamily="49" charset="-122"/>
              </a:endParaRPr>
            </a:p>
          </p:txBody>
        </p:sp>
        <p:cxnSp>
          <p:nvCxnSpPr>
            <p:cNvPr id="12" name="直接箭头连接符 11"/>
            <p:cNvCxnSpPr/>
            <p:nvPr/>
          </p:nvCxnSpPr>
          <p:spPr>
            <a:xfrm>
              <a:off x="4797025" y="3406497"/>
              <a:ext cx="540000" cy="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916765" y="3203975"/>
              <a:ext cx="1665182" cy="40504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rIns="0" bIns="72000" rtlCol="0" anchor="ctr"/>
            <a:lstStyle/>
            <a:p>
              <a:pPr algn="ctr"/>
              <a:r>
                <a:rPr lang="en-US" altLang="zh-CN" sz="2400" dirty="0" err="1">
                  <a:solidFill>
                    <a:schemeClr val="tx1"/>
                  </a:solidFill>
                  <a:latin typeface="楷体" pitchFamily="49" charset="-122"/>
                  <a:ea typeface="楷体" pitchFamily="49" charset="-122"/>
                </a:rPr>
                <a:t>E.truelist</a:t>
              </a:r>
              <a:endParaRPr lang="zh-CN" altLang="en-US" sz="2400" dirty="0">
                <a:solidFill>
                  <a:schemeClr val="tx1"/>
                </a:solidFill>
                <a:latin typeface="楷体" pitchFamily="49" charset="-122"/>
                <a:ea typeface="楷体" pitchFamily="49" charset="-122"/>
              </a:endParaRPr>
            </a:p>
          </p:txBody>
        </p:sp>
      </p:grpSp>
      <p:grpSp>
        <p:nvGrpSpPr>
          <p:cNvPr id="53" name="组合 52"/>
          <p:cNvGrpSpPr/>
          <p:nvPr/>
        </p:nvGrpSpPr>
        <p:grpSpPr>
          <a:xfrm>
            <a:off x="6052880" y="1178750"/>
            <a:ext cx="2794595" cy="3330370"/>
            <a:chOff x="6052880" y="1403775"/>
            <a:chExt cx="2794595" cy="3330370"/>
          </a:xfrm>
        </p:grpSpPr>
        <p:sp>
          <p:nvSpPr>
            <p:cNvPr id="52" name="圆角矩形 51"/>
            <p:cNvSpPr/>
            <p:nvPr/>
          </p:nvSpPr>
          <p:spPr>
            <a:xfrm>
              <a:off x="6057165" y="1538790"/>
              <a:ext cx="2790310" cy="3060340"/>
            </a:xfrm>
            <a:prstGeom prst="roundRect">
              <a:avLst>
                <a:gd name="adj" fmla="val 7824"/>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6052880" y="1403775"/>
              <a:ext cx="2794595" cy="3330370"/>
              <a:chOff x="6052880" y="2033845"/>
              <a:chExt cx="2794595" cy="3330370"/>
            </a:xfrm>
          </p:grpSpPr>
          <p:sp>
            <p:nvSpPr>
              <p:cNvPr id="7" name="矩形 6"/>
              <p:cNvSpPr/>
              <p:nvPr/>
            </p:nvSpPr>
            <p:spPr>
              <a:xfrm>
                <a:off x="6732240" y="2033845"/>
                <a:ext cx="2115235" cy="33303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bIns="72000" rtlCol="0" anchor="ctr"/>
              <a:lstStyle/>
              <a:p>
                <a:pPr>
                  <a:spcBef>
                    <a:spcPts val="600"/>
                  </a:spcBef>
                  <a:spcAft>
                    <a:spcPts val="600"/>
                  </a:spcAft>
                </a:pPr>
                <a:r>
                  <a:rPr lang="en-US" altLang="zh-CN" sz="2400" dirty="0">
                    <a:solidFill>
                      <a:schemeClr val="tx1"/>
                    </a:solidFill>
                    <a:latin typeface="楷体" pitchFamily="49" charset="-122"/>
                    <a:ea typeface="楷体" pitchFamily="49" charset="-122"/>
                  </a:rPr>
                  <a:t>(j&gt;,a, 1, 0)</a:t>
                </a:r>
              </a:p>
              <a:p>
                <a:pPr>
                  <a:spcBef>
                    <a:spcPts val="600"/>
                  </a:spcBef>
                  <a:spcAft>
                    <a:spcPts val="600"/>
                  </a:spcAft>
                </a:pPr>
                <a:r>
                  <a:rPr lang="en-US" altLang="zh-CN" sz="2400" dirty="0">
                    <a:solidFill>
                      <a:schemeClr val="tx1"/>
                    </a:solidFill>
                    <a:latin typeface="楷体" pitchFamily="49" charset="-122"/>
                    <a:ea typeface="楷体" pitchFamily="49" charset="-122"/>
                  </a:rPr>
                  <a:t>(..........)</a:t>
                </a:r>
              </a:p>
              <a:p>
                <a:pPr>
                  <a:spcBef>
                    <a:spcPts val="600"/>
                  </a:spcBef>
                  <a:spcAft>
                    <a:spcPts val="600"/>
                  </a:spcAft>
                </a:pPr>
                <a:r>
                  <a:rPr lang="en-US" altLang="zh-CN" sz="2400" dirty="0">
                    <a:solidFill>
                      <a:schemeClr val="tx1"/>
                    </a:solidFill>
                    <a:latin typeface="楷体" pitchFamily="49" charset="-122"/>
                    <a:ea typeface="楷体" pitchFamily="49" charset="-122"/>
                  </a:rPr>
                  <a:t>(j&gt;,b,2,100)</a:t>
                </a:r>
              </a:p>
              <a:p>
                <a:pPr>
                  <a:spcBef>
                    <a:spcPts val="600"/>
                  </a:spcBef>
                  <a:spcAft>
                    <a:spcPts val="600"/>
                  </a:spcAft>
                </a:pPr>
                <a:r>
                  <a:rPr lang="en-US" altLang="zh-CN" sz="2400" dirty="0">
                    <a:solidFill>
                      <a:schemeClr val="tx1"/>
                    </a:solidFill>
                    <a:latin typeface="楷体" pitchFamily="49" charset="-122"/>
                    <a:ea typeface="楷体" pitchFamily="49" charset="-122"/>
                  </a:rPr>
                  <a:t>(..........)</a:t>
                </a:r>
              </a:p>
              <a:p>
                <a:pPr>
                  <a:spcBef>
                    <a:spcPts val="600"/>
                  </a:spcBef>
                  <a:spcAft>
                    <a:spcPts val="600"/>
                  </a:spcAft>
                </a:pPr>
                <a:r>
                  <a:rPr lang="en-US" altLang="zh-CN" sz="2400" dirty="0">
                    <a:solidFill>
                      <a:schemeClr val="tx1"/>
                    </a:solidFill>
                    <a:latin typeface="楷体" pitchFamily="49" charset="-122"/>
                    <a:ea typeface="楷体" pitchFamily="49" charset="-122"/>
                  </a:rPr>
                  <a:t>(j&gt;,c,1,108)</a:t>
                </a:r>
              </a:p>
              <a:p>
                <a:pPr>
                  <a:spcBef>
                    <a:spcPts val="600"/>
                  </a:spcBef>
                  <a:spcAft>
                    <a:spcPts val="600"/>
                  </a:spcAft>
                </a:pPr>
                <a:r>
                  <a:rPr lang="en-US" altLang="zh-CN" sz="2400" dirty="0">
                    <a:solidFill>
                      <a:schemeClr val="tx1"/>
                    </a:solidFill>
                    <a:latin typeface="楷体" pitchFamily="49" charset="-122"/>
                    <a:ea typeface="楷体" pitchFamily="49" charset="-122"/>
                  </a:rPr>
                  <a:t>(..........)</a:t>
                </a:r>
              </a:p>
            </p:txBody>
          </p:sp>
          <p:sp>
            <p:nvSpPr>
              <p:cNvPr id="17" name="矩形 16"/>
              <p:cNvSpPr/>
              <p:nvPr/>
            </p:nvSpPr>
            <p:spPr>
              <a:xfrm>
                <a:off x="6057165" y="4300525"/>
                <a:ext cx="675075" cy="45005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bIns="72000" rtlCol="0" anchor="ctr"/>
              <a:lstStyle/>
              <a:p>
                <a:pPr>
                  <a:spcBef>
                    <a:spcPts val="600"/>
                  </a:spcBef>
                  <a:spcAft>
                    <a:spcPts val="600"/>
                  </a:spcAft>
                </a:pPr>
                <a:r>
                  <a:rPr lang="en-US" altLang="zh-CN" sz="2400" dirty="0">
                    <a:solidFill>
                      <a:schemeClr val="tx1"/>
                    </a:solidFill>
                    <a:latin typeface="楷体" pitchFamily="49" charset="-122"/>
                    <a:ea typeface="楷体" pitchFamily="49" charset="-122"/>
                  </a:rPr>
                  <a:t>125</a:t>
                </a:r>
                <a:endParaRPr lang="zh-CN" altLang="en-US" sz="2400" dirty="0">
                  <a:solidFill>
                    <a:schemeClr val="tx1"/>
                  </a:solidFill>
                  <a:latin typeface="楷体" pitchFamily="49" charset="-122"/>
                  <a:ea typeface="楷体" pitchFamily="49" charset="-122"/>
                </a:endParaRPr>
              </a:p>
            </p:txBody>
          </p:sp>
          <p:sp>
            <p:nvSpPr>
              <p:cNvPr id="18" name="矩形 17"/>
              <p:cNvSpPr/>
              <p:nvPr/>
            </p:nvSpPr>
            <p:spPr>
              <a:xfrm>
                <a:off x="6057165" y="3248980"/>
                <a:ext cx="675075" cy="45005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bIns="72000" rtlCol="0" anchor="ctr"/>
              <a:lstStyle/>
              <a:p>
                <a:pPr>
                  <a:spcBef>
                    <a:spcPts val="600"/>
                  </a:spcBef>
                  <a:spcAft>
                    <a:spcPts val="600"/>
                  </a:spcAft>
                </a:pPr>
                <a:r>
                  <a:rPr lang="en-US" altLang="zh-CN" sz="2400" dirty="0">
                    <a:solidFill>
                      <a:schemeClr val="tx1"/>
                    </a:solidFill>
                    <a:latin typeface="楷体" pitchFamily="49" charset="-122"/>
                    <a:ea typeface="楷体" pitchFamily="49" charset="-122"/>
                  </a:rPr>
                  <a:t>108</a:t>
                </a:r>
                <a:endParaRPr lang="zh-CN" altLang="en-US" sz="2400" dirty="0">
                  <a:solidFill>
                    <a:schemeClr val="tx1"/>
                  </a:solidFill>
                  <a:latin typeface="楷体" pitchFamily="49" charset="-122"/>
                  <a:ea typeface="楷体" pitchFamily="49" charset="-122"/>
                </a:endParaRPr>
              </a:p>
            </p:txBody>
          </p:sp>
          <p:sp>
            <p:nvSpPr>
              <p:cNvPr id="19" name="矩形 18"/>
              <p:cNvSpPr/>
              <p:nvPr/>
            </p:nvSpPr>
            <p:spPr>
              <a:xfrm>
                <a:off x="6052880" y="2206960"/>
                <a:ext cx="675075" cy="45005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bIns="72000" rtlCol="0" anchor="ctr"/>
              <a:lstStyle/>
              <a:p>
                <a:pPr>
                  <a:spcBef>
                    <a:spcPts val="600"/>
                  </a:spcBef>
                  <a:spcAft>
                    <a:spcPts val="600"/>
                  </a:spcAft>
                </a:pPr>
                <a:r>
                  <a:rPr lang="en-US" altLang="zh-CN" sz="2400" dirty="0">
                    <a:solidFill>
                      <a:schemeClr val="tx1"/>
                    </a:solidFill>
                    <a:latin typeface="楷体" pitchFamily="49" charset="-122"/>
                    <a:ea typeface="楷体" pitchFamily="49" charset="-122"/>
                  </a:rPr>
                  <a:t>100</a:t>
                </a:r>
                <a:endParaRPr lang="zh-CN" altLang="en-US" sz="2400" dirty="0">
                  <a:solidFill>
                    <a:schemeClr val="tx1"/>
                  </a:solidFill>
                  <a:latin typeface="楷体" pitchFamily="49" charset="-122"/>
                  <a:ea typeface="楷体" pitchFamily="49" charset="-122"/>
                </a:endParaRPr>
              </a:p>
            </p:txBody>
          </p:sp>
        </p:grpSp>
      </p:grpSp>
      <p:grpSp>
        <p:nvGrpSpPr>
          <p:cNvPr id="29" name="组合 28"/>
          <p:cNvGrpSpPr/>
          <p:nvPr/>
        </p:nvGrpSpPr>
        <p:grpSpPr>
          <a:xfrm>
            <a:off x="386598" y="3474005"/>
            <a:ext cx="5310527" cy="405045"/>
            <a:chOff x="-243532" y="4194085"/>
            <a:chExt cx="5310527" cy="405045"/>
          </a:xfrm>
        </p:grpSpPr>
        <p:grpSp>
          <p:nvGrpSpPr>
            <p:cNvPr id="20" name="组合 19"/>
            <p:cNvGrpSpPr/>
            <p:nvPr/>
          </p:nvGrpSpPr>
          <p:grpSpPr>
            <a:xfrm>
              <a:off x="-243532" y="4194085"/>
              <a:ext cx="5310527" cy="405045"/>
              <a:chOff x="701633" y="3203975"/>
              <a:chExt cx="5310527" cy="405045"/>
            </a:xfrm>
          </p:grpSpPr>
          <p:sp>
            <p:nvSpPr>
              <p:cNvPr id="21" name="矩形 20"/>
              <p:cNvSpPr/>
              <p:nvPr/>
            </p:nvSpPr>
            <p:spPr>
              <a:xfrm>
                <a:off x="4121950" y="3203975"/>
                <a:ext cx="675075" cy="4050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72000" rtlCol="0" anchor="ctr"/>
              <a:lstStyle/>
              <a:p>
                <a:pPr algn="ctr"/>
                <a:r>
                  <a:rPr lang="en-US" altLang="zh-CN" sz="2400" dirty="0">
                    <a:solidFill>
                      <a:schemeClr val="tx1"/>
                    </a:solidFill>
                    <a:latin typeface="楷体" pitchFamily="49" charset="-122"/>
                    <a:ea typeface="楷体" pitchFamily="49" charset="-122"/>
                  </a:rPr>
                  <a:t>108</a:t>
                </a:r>
                <a:endParaRPr lang="zh-CN" altLang="en-US" sz="2400" dirty="0">
                  <a:solidFill>
                    <a:schemeClr val="tx1"/>
                  </a:solidFill>
                  <a:latin typeface="楷体" pitchFamily="49" charset="-122"/>
                  <a:ea typeface="楷体" pitchFamily="49" charset="-122"/>
                </a:endParaRPr>
              </a:p>
            </p:txBody>
          </p:sp>
          <p:cxnSp>
            <p:nvCxnSpPr>
              <p:cNvPr id="22" name="直接箭头连接符 21"/>
              <p:cNvCxnSpPr/>
              <p:nvPr/>
            </p:nvCxnSpPr>
            <p:spPr>
              <a:xfrm flipV="1">
                <a:off x="3581950" y="3406497"/>
                <a:ext cx="540000" cy="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5337085" y="3203975"/>
                <a:ext cx="675075" cy="4050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72000" rtlCol="0" anchor="ctr"/>
              <a:lstStyle/>
              <a:p>
                <a:pPr algn="ctr"/>
                <a:r>
                  <a:rPr lang="en-US" altLang="zh-CN" sz="2400" dirty="0">
                    <a:solidFill>
                      <a:schemeClr val="tx1"/>
                    </a:solidFill>
                    <a:latin typeface="楷体" pitchFamily="49" charset="-122"/>
                    <a:ea typeface="楷体" pitchFamily="49" charset="-122"/>
                  </a:rPr>
                  <a:t>100</a:t>
                </a:r>
                <a:endParaRPr lang="zh-CN" altLang="en-US" sz="2400" dirty="0">
                  <a:solidFill>
                    <a:schemeClr val="tx1"/>
                  </a:solidFill>
                  <a:latin typeface="楷体" pitchFamily="49" charset="-122"/>
                  <a:ea typeface="楷体" pitchFamily="49" charset="-122"/>
                </a:endParaRPr>
              </a:p>
            </p:txBody>
          </p:sp>
          <p:cxnSp>
            <p:nvCxnSpPr>
              <p:cNvPr id="24" name="直接箭头连接符 23"/>
              <p:cNvCxnSpPr/>
              <p:nvPr/>
            </p:nvCxnSpPr>
            <p:spPr>
              <a:xfrm>
                <a:off x="4797025" y="3406497"/>
                <a:ext cx="540000" cy="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701633" y="3203975"/>
                <a:ext cx="1665182" cy="40504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rIns="0" bIns="72000" rtlCol="0" anchor="ctr"/>
              <a:lstStyle/>
              <a:p>
                <a:pPr algn="ctr"/>
                <a:r>
                  <a:rPr lang="en-US" altLang="zh-CN" sz="2400" dirty="0" err="1">
                    <a:solidFill>
                      <a:schemeClr val="tx1"/>
                    </a:solidFill>
                    <a:latin typeface="楷体" pitchFamily="49" charset="-122"/>
                    <a:ea typeface="楷体" pitchFamily="49" charset="-122"/>
                  </a:rPr>
                  <a:t>E.truelist</a:t>
                </a:r>
                <a:endParaRPr lang="zh-CN" altLang="en-US" sz="2400" dirty="0">
                  <a:solidFill>
                    <a:schemeClr val="tx1"/>
                  </a:solidFill>
                  <a:latin typeface="楷体" pitchFamily="49" charset="-122"/>
                  <a:ea typeface="楷体" pitchFamily="49" charset="-122"/>
                </a:endParaRPr>
              </a:p>
            </p:txBody>
          </p:sp>
        </p:grpSp>
        <p:grpSp>
          <p:nvGrpSpPr>
            <p:cNvPr id="28" name="组合 27"/>
            <p:cNvGrpSpPr/>
            <p:nvPr/>
          </p:nvGrpSpPr>
          <p:grpSpPr>
            <a:xfrm>
              <a:off x="1421710" y="4194085"/>
              <a:ext cx="1215075" cy="405045"/>
              <a:chOff x="2789185" y="4779150"/>
              <a:chExt cx="1215075" cy="405045"/>
            </a:xfrm>
          </p:grpSpPr>
          <p:sp>
            <p:nvSpPr>
              <p:cNvPr id="26" name="矩形 25"/>
              <p:cNvSpPr/>
              <p:nvPr/>
            </p:nvSpPr>
            <p:spPr>
              <a:xfrm>
                <a:off x="3329185" y="4779150"/>
                <a:ext cx="675075" cy="4050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72000" rtlCol="0" anchor="ctr"/>
              <a:lstStyle/>
              <a:p>
                <a:pPr algn="ctr"/>
                <a:r>
                  <a:rPr lang="en-US" altLang="zh-CN" sz="2400" dirty="0">
                    <a:solidFill>
                      <a:schemeClr val="tx1"/>
                    </a:solidFill>
                    <a:latin typeface="楷体" pitchFamily="49" charset="-122"/>
                    <a:ea typeface="楷体" pitchFamily="49" charset="-122"/>
                  </a:rPr>
                  <a:t>125</a:t>
                </a:r>
                <a:endParaRPr lang="zh-CN" altLang="en-US" sz="2400" dirty="0">
                  <a:solidFill>
                    <a:schemeClr val="tx1"/>
                  </a:solidFill>
                  <a:latin typeface="楷体" pitchFamily="49" charset="-122"/>
                  <a:ea typeface="楷体" pitchFamily="49" charset="-122"/>
                </a:endParaRPr>
              </a:p>
            </p:txBody>
          </p:sp>
          <p:cxnSp>
            <p:nvCxnSpPr>
              <p:cNvPr id="27" name="直接箭头连接符 26"/>
              <p:cNvCxnSpPr/>
              <p:nvPr/>
            </p:nvCxnSpPr>
            <p:spPr>
              <a:xfrm flipV="1">
                <a:off x="2789185" y="4981672"/>
                <a:ext cx="540000" cy="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grpSp>
        <p:nvGrpSpPr>
          <p:cNvPr id="54" name="组合 53"/>
          <p:cNvGrpSpPr/>
          <p:nvPr/>
        </p:nvGrpSpPr>
        <p:grpSpPr>
          <a:xfrm>
            <a:off x="2316437" y="4809866"/>
            <a:ext cx="4160224" cy="1274429"/>
            <a:chOff x="2346928" y="4629846"/>
            <a:chExt cx="4160224" cy="1274429"/>
          </a:xfrm>
        </p:grpSpPr>
        <p:grpSp>
          <p:nvGrpSpPr>
            <p:cNvPr id="31" name="组合 30"/>
            <p:cNvGrpSpPr/>
            <p:nvPr/>
          </p:nvGrpSpPr>
          <p:grpSpPr>
            <a:xfrm>
              <a:off x="2346928" y="4629846"/>
              <a:ext cx="4160224" cy="464339"/>
              <a:chOff x="906771" y="4134791"/>
              <a:chExt cx="4160224" cy="464339"/>
            </a:xfrm>
          </p:grpSpPr>
          <p:grpSp>
            <p:nvGrpSpPr>
              <p:cNvPr id="32" name="组合 19"/>
              <p:cNvGrpSpPr/>
              <p:nvPr/>
            </p:nvGrpSpPr>
            <p:grpSpPr>
              <a:xfrm>
                <a:off x="906771" y="4134791"/>
                <a:ext cx="4160224" cy="464339"/>
                <a:chOff x="1851936" y="3144681"/>
                <a:chExt cx="4160224" cy="464339"/>
              </a:xfrm>
            </p:grpSpPr>
            <p:sp>
              <p:nvSpPr>
                <p:cNvPr id="36" name="矩形 35"/>
                <p:cNvSpPr/>
                <p:nvPr/>
              </p:nvSpPr>
              <p:spPr>
                <a:xfrm>
                  <a:off x="4121950" y="3203975"/>
                  <a:ext cx="675075" cy="4050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72000" rtlCol="0" anchor="ctr"/>
                <a:lstStyle/>
                <a:p>
                  <a:pPr algn="ctr"/>
                  <a:r>
                    <a:rPr lang="en-US" altLang="zh-CN" sz="2400" dirty="0">
                      <a:solidFill>
                        <a:schemeClr val="tx1"/>
                      </a:solidFill>
                      <a:latin typeface="楷体" pitchFamily="49" charset="-122"/>
                      <a:ea typeface="楷体" pitchFamily="49" charset="-122"/>
                    </a:rPr>
                    <a:t>207</a:t>
                  </a:r>
                  <a:endParaRPr lang="zh-CN" altLang="en-US" sz="2400" dirty="0">
                    <a:solidFill>
                      <a:schemeClr val="tx1"/>
                    </a:solidFill>
                    <a:latin typeface="楷体" pitchFamily="49" charset="-122"/>
                    <a:ea typeface="楷体" pitchFamily="49" charset="-122"/>
                  </a:endParaRPr>
                </a:p>
              </p:txBody>
            </p:sp>
            <p:cxnSp>
              <p:nvCxnSpPr>
                <p:cNvPr id="37" name="直接箭头连接符 36"/>
                <p:cNvCxnSpPr/>
                <p:nvPr/>
              </p:nvCxnSpPr>
              <p:spPr>
                <a:xfrm flipV="1">
                  <a:off x="3581950" y="3406497"/>
                  <a:ext cx="540000" cy="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5337085" y="3203975"/>
                  <a:ext cx="675075" cy="4050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72000" rtlCol="0" anchor="ctr"/>
                <a:lstStyle/>
                <a:p>
                  <a:pPr algn="ctr"/>
                  <a:r>
                    <a:rPr lang="en-US" altLang="zh-CN" sz="2400" dirty="0">
                      <a:solidFill>
                        <a:schemeClr val="tx1"/>
                      </a:solidFill>
                      <a:latin typeface="楷体" pitchFamily="49" charset="-122"/>
                      <a:ea typeface="楷体" pitchFamily="49" charset="-122"/>
                    </a:rPr>
                    <a:t>205</a:t>
                  </a:r>
                  <a:endParaRPr lang="zh-CN" altLang="en-US" sz="2400" dirty="0">
                    <a:solidFill>
                      <a:schemeClr val="tx1"/>
                    </a:solidFill>
                    <a:latin typeface="楷体" pitchFamily="49" charset="-122"/>
                    <a:ea typeface="楷体" pitchFamily="49" charset="-122"/>
                  </a:endParaRPr>
                </a:p>
              </p:txBody>
            </p:sp>
            <p:cxnSp>
              <p:nvCxnSpPr>
                <p:cNvPr id="39" name="直接箭头连接符 38"/>
                <p:cNvCxnSpPr/>
                <p:nvPr/>
              </p:nvCxnSpPr>
              <p:spPr>
                <a:xfrm>
                  <a:off x="4797025" y="3406497"/>
                  <a:ext cx="540000" cy="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1851936" y="3144681"/>
                  <a:ext cx="514878" cy="40504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rIns="0" bIns="72000" rtlCol="0" anchor="ctr"/>
                <a:lstStyle/>
                <a:p>
                  <a:pPr algn="ctr"/>
                  <a:r>
                    <a:rPr lang="en-US" altLang="zh-CN" sz="2400" dirty="0">
                      <a:solidFill>
                        <a:schemeClr val="tx1"/>
                      </a:solidFill>
                      <a:latin typeface="楷体" pitchFamily="49" charset="-122"/>
                      <a:ea typeface="楷体" pitchFamily="49" charset="-122"/>
                    </a:rPr>
                    <a:t>p</a:t>
                  </a:r>
                  <a:r>
                    <a:rPr lang="en-US" altLang="zh-CN" sz="2400" baseline="-25000" dirty="0">
                      <a:solidFill>
                        <a:schemeClr val="tx1"/>
                      </a:solidFill>
                      <a:latin typeface="楷体" pitchFamily="49" charset="-122"/>
                      <a:ea typeface="楷体" pitchFamily="49" charset="-122"/>
                    </a:rPr>
                    <a:t>1</a:t>
                  </a:r>
                  <a:endParaRPr lang="zh-CN" altLang="en-US" sz="2400" baseline="-25000" dirty="0">
                    <a:solidFill>
                      <a:schemeClr val="tx1"/>
                    </a:solidFill>
                    <a:latin typeface="楷体" pitchFamily="49" charset="-122"/>
                    <a:ea typeface="楷体" pitchFamily="49" charset="-122"/>
                  </a:endParaRPr>
                </a:p>
              </p:txBody>
            </p:sp>
          </p:grpSp>
          <p:grpSp>
            <p:nvGrpSpPr>
              <p:cNvPr id="33" name="组合 27"/>
              <p:cNvGrpSpPr/>
              <p:nvPr/>
            </p:nvGrpSpPr>
            <p:grpSpPr>
              <a:xfrm>
                <a:off x="1421710" y="4194085"/>
                <a:ext cx="1215075" cy="405045"/>
                <a:chOff x="2789185" y="4779150"/>
                <a:chExt cx="1215075" cy="405045"/>
              </a:xfrm>
            </p:grpSpPr>
            <p:sp>
              <p:nvSpPr>
                <p:cNvPr id="34" name="矩形 33"/>
                <p:cNvSpPr/>
                <p:nvPr/>
              </p:nvSpPr>
              <p:spPr>
                <a:xfrm>
                  <a:off x="3329185" y="4779150"/>
                  <a:ext cx="675075" cy="4050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72000" rtlCol="0" anchor="ctr"/>
                <a:lstStyle/>
                <a:p>
                  <a:pPr algn="ctr"/>
                  <a:r>
                    <a:rPr lang="en-US" altLang="zh-CN" sz="2400" dirty="0">
                      <a:solidFill>
                        <a:schemeClr val="tx1"/>
                      </a:solidFill>
                      <a:latin typeface="楷体" pitchFamily="49" charset="-122"/>
                      <a:ea typeface="楷体" pitchFamily="49" charset="-122"/>
                    </a:rPr>
                    <a:t>232</a:t>
                  </a:r>
                  <a:endParaRPr lang="zh-CN" altLang="en-US" sz="2400" dirty="0">
                    <a:solidFill>
                      <a:schemeClr val="tx1"/>
                    </a:solidFill>
                    <a:latin typeface="楷体" pitchFamily="49" charset="-122"/>
                    <a:ea typeface="楷体" pitchFamily="49" charset="-122"/>
                  </a:endParaRPr>
                </a:p>
              </p:txBody>
            </p:sp>
            <p:cxnSp>
              <p:nvCxnSpPr>
                <p:cNvPr id="35" name="直接箭头连接符 34"/>
                <p:cNvCxnSpPr/>
                <p:nvPr/>
              </p:nvCxnSpPr>
              <p:spPr>
                <a:xfrm flipV="1">
                  <a:off x="2789185" y="4981672"/>
                  <a:ext cx="540000" cy="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grpSp>
          <p:nvGrpSpPr>
            <p:cNvPr id="41" name="组合 40"/>
            <p:cNvGrpSpPr/>
            <p:nvPr/>
          </p:nvGrpSpPr>
          <p:grpSpPr>
            <a:xfrm>
              <a:off x="3401810" y="5499230"/>
              <a:ext cx="1890210" cy="405045"/>
              <a:chOff x="4121950" y="3203975"/>
              <a:chExt cx="1890210" cy="405045"/>
            </a:xfrm>
          </p:grpSpPr>
          <p:sp>
            <p:nvSpPr>
              <p:cNvPr id="42" name="矩形 41"/>
              <p:cNvSpPr/>
              <p:nvPr/>
            </p:nvSpPr>
            <p:spPr>
              <a:xfrm>
                <a:off x="4121950" y="3203975"/>
                <a:ext cx="675075" cy="4050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72000" rtlCol="0" anchor="ctr"/>
              <a:lstStyle/>
              <a:p>
                <a:pPr algn="ctr"/>
                <a:r>
                  <a:rPr lang="en-US" altLang="zh-CN" sz="2400" dirty="0">
                    <a:solidFill>
                      <a:schemeClr val="tx1"/>
                    </a:solidFill>
                    <a:latin typeface="楷体" pitchFamily="49" charset="-122"/>
                    <a:ea typeface="楷体" pitchFamily="49" charset="-122"/>
                  </a:rPr>
                  <a:t>201</a:t>
                </a:r>
                <a:endParaRPr lang="zh-CN" altLang="en-US" sz="2400" dirty="0">
                  <a:solidFill>
                    <a:schemeClr val="tx1"/>
                  </a:solidFill>
                  <a:latin typeface="楷体" pitchFamily="49" charset="-122"/>
                  <a:ea typeface="楷体" pitchFamily="49" charset="-122"/>
                </a:endParaRPr>
              </a:p>
            </p:txBody>
          </p:sp>
          <p:sp>
            <p:nvSpPr>
              <p:cNvPr id="44" name="矩形 43"/>
              <p:cNvSpPr/>
              <p:nvPr/>
            </p:nvSpPr>
            <p:spPr>
              <a:xfrm>
                <a:off x="5337085" y="3203975"/>
                <a:ext cx="675075" cy="4050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72000" rtlCol="0" anchor="ctr"/>
              <a:lstStyle/>
              <a:p>
                <a:pPr algn="ctr"/>
                <a:r>
                  <a:rPr lang="en-US" altLang="zh-CN" sz="2400" dirty="0">
                    <a:solidFill>
                      <a:schemeClr val="tx1"/>
                    </a:solidFill>
                    <a:latin typeface="楷体" pitchFamily="49" charset="-122"/>
                    <a:ea typeface="楷体" pitchFamily="49" charset="-122"/>
                  </a:rPr>
                  <a:t>190</a:t>
                </a:r>
                <a:endParaRPr lang="zh-CN" altLang="en-US" sz="2400" dirty="0">
                  <a:solidFill>
                    <a:schemeClr val="tx1"/>
                  </a:solidFill>
                  <a:latin typeface="楷体" pitchFamily="49" charset="-122"/>
                  <a:ea typeface="楷体" pitchFamily="49" charset="-122"/>
                </a:endParaRPr>
              </a:p>
            </p:txBody>
          </p:sp>
          <p:cxnSp>
            <p:nvCxnSpPr>
              <p:cNvPr id="45" name="直接箭头连接符 44"/>
              <p:cNvCxnSpPr/>
              <p:nvPr/>
            </p:nvCxnSpPr>
            <p:spPr>
              <a:xfrm>
                <a:off x="4797025" y="3406497"/>
                <a:ext cx="540000" cy="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grpSp>
        <p:nvGrpSpPr>
          <p:cNvPr id="55" name="组合 54"/>
          <p:cNvGrpSpPr/>
          <p:nvPr/>
        </p:nvGrpSpPr>
        <p:grpSpPr>
          <a:xfrm>
            <a:off x="401049" y="4876061"/>
            <a:ext cx="6348595" cy="902039"/>
            <a:chOff x="431540" y="4696041"/>
            <a:chExt cx="6348595" cy="902039"/>
          </a:xfrm>
        </p:grpSpPr>
        <p:sp>
          <p:nvSpPr>
            <p:cNvPr id="47" name="矩形 46"/>
            <p:cNvSpPr/>
            <p:nvPr/>
          </p:nvSpPr>
          <p:spPr>
            <a:xfrm>
              <a:off x="431540" y="4696041"/>
              <a:ext cx="1935215" cy="40504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rIns="0" bIns="72000" rtlCol="0" anchor="ctr"/>
            <a:lstStyle/>
            <a:p>
              <a:pPr algn="ctr"/>
              <a:r>
                <a:rPr lang="en-US" altLang="zh-CN" sz="2400" dirty="0" err="1">
                  <a:solidFill>
                    <a:srgbClr val="CC0066"/>
                  </a:solidFill>
                  <a:latin typeface="楷体" pitchFamily="49" charset="-122"/>
                  <a:ea typeface="楷体" pitchFamily="49" charset="-122"/>
                </a:rPr>
                <a:t>E.truelist</a:t>
              </a:r>
              <a:r>
                <a:rPr lang="en-US" altLang="zh-CN" sz="2400" dirty="0">
                  <a:solidFill>
                    <a:srgbClr val="CC0066"/>
                  </a:solidFill>
                  <a:latin typeface="楷体" pitchFamily="49" charset="-122"/>
                  <a:ea typeface="楷体" pitchFamily="49" charset="-122"/>
                </a:rPr>
                <a:t>:=</a:t>
              </a:r>
              <a:endParaRPr lang="zh-CN" altLang="en-US" sz="2400" dirty="0">
                <a:solidFill>
                  <a:srgbClr val="CC0066"/>
                </a:solidFill>
                <a:latin typeface="楷体" pitchFamily="49" charset="-122"/>
                <a:ea typeface="楷体" pitchFamily="49" charset="-122"/>
              </a:endParaRPr>
            </a:p>
          </p:txBody>
        </p:sp>
        <p:sp>
          <p:nvSpPr>
            <p:cNvPr id="48" name="任意多边形 47"/>
            <p:cNvSpPr/>
            <p:nvPr/>
          </p:nvSpPr>
          <p:spPr>
            <a:xfrm>
              <a:off x="2760585" y="4883705"/>
              <a:ext cx="4019550" cy="714375"/>
            </a:xfrm>
            <a:custGeom>
              <a:avLst/>
              <a:gdLst>
                <a:gd name="connsiteX0" fmla="*/ 3743325 w 4019550"/>
                <a:gd name="connsiteY0" fmla="*/ 0 h 714375"/>
                <a:gd name="connsiteX1" fmla="*/ 4019550 w 4019550"/>
                <a:gd name="connsiteY1" fmla="*/ 0 h 714375"/>
                <a:gd name="connsiteX2" fmla="*/ 4019550 w 4019550"/>
                <a:gd name="connsiteY2" fmla="*/ 352425 h 714375"/>
                <a:gd name="connsiteX3" fmla="*/ 0 w 4019550"/>
                <a:gd name="connsiteY3" fmla="*/ 352425 h 714375"/>
                <a:gd name="connsiteX4" fmla="*/ 0 w 4019550"/>
                <a:gd name="connsiteY4" fmla="*/ 714375 h 714375"/>
                <a:gd name="connsiteX5" fmla="*/ 638175 w 4019550"/>
                <a:gd name="connsiteY5" fmla="*/ 714375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19550" h="714375">
                  <a:moveTo>
                    <a:pt x="3743325" y="0"/>
                  </a:moveTo>
                  <a:lnTo>
                    <a:pt x="4019550" y="0"/>
                  </a:lnTo>
                  <a:lnTo>
                    <a:pt x="4019550" y="352425"/>
                  </a:lnTo>
                  <a:lnTo>
                    <a:pt x="0" y="352425"/>
                  </a:lnTo>
                  <a:lnTo>
                    <a:pt x="0" y="714375"/>
                  </a:lnTo>
                  <a:lnTo>
                    <a:pt x="638175" y="714375"/>
                  </a:lnTo>
                </a:path>
              </a:pathLst>
            </a:custGeom>
            <a:ln>
              <a:solidFill>
                <a:srgbClr val="CC009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1" name="组合 50"/>
          <p:cNvGrpSpPr/>
          <p:nvPr/>
        </p:nvGrpSpPr>
        <p:grpSpPr>
          <a:xfrm>
            <a:off x="2291318" y="5624719"/>
            <a:ext cx="1080061" cy="405045"/>
            <a:chOff x="2609164" y="5547331"/>
            <a:chExt cx="1080061" cy="405045"/>
          </a:xfrm>
        </p:grpSpPr>
        <p:cxnSp>
          <p:nvCxnSpPr>
            <p:cNvPr id="49" name="直接箭头连接符 48"/>
            <p:cNvCxnSpPr/>
            <p:nvPr/>
          </p:nvCxnSpPr>
          <p:spPr>
            <a:xfrm flipV="1">
              <a:off x="3149225" y="5809147"/>
              <a:ext cx="540000" cy="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2609164" y="5547331"/>
              <a:ext cx="540057" cy="40504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rIns="0" bIns="72000" rtlCol="0" anchor="ctr"/>
            <a:lstStyle/>
            <a:p>
              <a:pPr algn="ctr"/>
              <a:r>
                <a:rPr lang="en-US" altLang="zh-CN" sz="2400" dirty="0">
                  <a:solidFill>
                    <a:schemeClr val="tx1"/>
                  </a:solidFill>
                  <a:latin typeface="楷体" pitchFamily="49" charset="-122"/>
                  <a:ea typeface="楷体" pitchFamily="49" charset="-122"/>
                </a:rPr>
                <a:t>p</a:t>
              </a:r>
              <a:r>
                <a:rPr lang="en-US" altLang="zh-CN" sz="2400" baseline="-25000" dirty="0">
                  <a:solidFill>
                    <a:schemeClr val="tx1"/>
                  </a:solidFill>
                  <a:latin typeface="楷体" pitchFamily="49" charset="-122"/>
                  <a:ea typeface="楷体" pitchFamily="49" charset="-122"/>
                </a:rPr>
                <a:t>2</a:t>
              </a:r>
              <a:endParaRPr lang="zh-CN" altLang="en-US" sz="2400" baseline="-25000" dirty="0">
                <a:solidFill>
                  <a:schemeClr val="tx1"/>
                </a:solidFill>
                <a:latin typeface="楷体" pitchFamily="49" charset="-122"/>
                <a:ea typeface="楷体" pitchFamily="49" charset="-122"/>
              </a:endParaRPr>
            </a:p>
          </p:txBody>
        </p:sp>
      </p:grpSp>
      <p:sp>
        <p:nvSpPr>
          <p:cNvPr id="57" name="矩形 56"/>
          <p:cNvSpPr/>
          <p:nvPr/>
        </p:nvSpPr>
        <p:spPr>
          <a:xfrm>
            <a:off x="357507" y="4194085"/>
            <a:ext cx="3764549" cy="461665"/>
          </a:xfrm>
          <a:prstGeom prst="rect">
            <a:avLst/>
          </a:prstGeom>
          <a:solidFill>
            <a:schemeClr val="accent3">
              <a:lumMod val="60000"/>
              <a:lumOff val="40000"/>
            </a:schemeClr>
          </a:solidFill>
        </p:spPr>
        <p:txBody>
          <a:bodyPr wrap="square">
            <a:spAutoFit/>
          </a:bodyPr>
          <a:lstStyle/>
          <a:p>
            <a:r>
              <a:rPr lang="en-US" altLang="zh-CN" sz="2400" dirty="0" err="1">
                <a:solidFill>
                  <a:srgbClr val="0033CC"/>
                </a:solidFill>
                <a:latin typeface="楷体" pitchFamily="49" charset="-122"/>
                <a:ea typeface="楷体" pitchFamily="49" charset="-122"/>
              </a:rPr>
              <a:t>E.truelist</a:t>
            </a:r>
            <a:r>
              <a:rPr lang="en-US" altLang="zh-CN" sz="2400" dirty="0">
                <a:solidFill>
                  <a:srgbClr val="0033CC"/>
                </a:solidFill>
                <a:latin typeface="楷体" pitchFamily="49" charset="-122"/>
                <a:ea typeface="楷体" pitchFamily="49" charset="-122"/>
              </a:rPr>
              <a:t>:=merge(p</a:t>
            </a:r>
            <a:r>
              <a:rPr lang="en-US" altLang="zh-CN" sz="2400" baseline="-25000" dirty="0">
                <a:solidFill>
                  <a:srgbClr val="0033CC"/>
                </a:solidFill>
                <a:latin typeface="楷体" pitchFamily="49" charset="-122"/>
                <a:ea typeface="楷体" pitchFamily="49" charset="-122"/>
              </a:rPr>
              <a:t>1</a:t>
            </a:r>
            <a:r>
              <a:rPr lang="en-US" altLang="zh-CN" sz="2400" dirty="0">
                <a:solidFill>
                  <a:srgbClr val="0033CC"/>
                </a:solidFill>
                <a:latin typeface="楷体" pitchFamily="49" charset="-122"/>
                <a:ea typeface="楷体" pitchFamily="49" charset="-122"/>
              </a:rPr>
              <a:t>,p</a:t>
            </a:r>
            <a:r>
              <a:rPr lang="en-US" altLang="zh-CN" sz="2400" baseline="-25000" dirty="0">
                <a:solidFill>
                  <a:srgbClr val="0033CC"/>
                </a:solidFill>
                <a:latin typeface="楷体" pitchFamily="49" charset="-122"/>
                <a:ea typeface="楷体" pitchFamily="49" charset="-122"/>
              </a:rPr>
              <a:t>2</a:t>
            </a:r>
            <a:r>
              <a:rPr lang="en-US" altLang="zh-CN" sz="2400" dirty="0">
                <a:solidFill>
                  <a:srgbClr val="0033CC"/>
                </a:solidFill>
                <a:latin typeface="楷体" pitchFamily="49" charset="-122"/>
                <a:ea typeface="楷体" pitchFamily="49" charset="-122"/>
              </a:rPr>
              <a:t>)</a:t>
            </a:r>
            <a:endParaRPr lang="zh-CN" altLang="en-US" sz="2400" dirty="0">
              <a:solidFill>
                <a:srgbClr val="0033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linds(horizontal)">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blinds(horizontal)">
                                      <p:cBhvr>
                                        <p:cTn id="17" dur="500"/>
                                        <p:tgtEl>
                                          <p:spTgt spid="54"/>
                                        </p:tgtEl>
                                      </p:cBhvr>
                                    </p:animEffect>
                                  </p:childTnLst>
                                </p:cTn>
                              </p:par>
                              <p:par>
                                <p:cTn id="18" presetID="3" presetClass="entr" presetSubtype="10" fill="hold" nodeType="withEffect">
                                  <p:stCondLst>
                                    <p:cond delay="0"/>
                                  </p:stCondLst>
                                  <p:childTnLst>
                                    <p:set>
                                      <p:cBhvr>
                                        <p:cTn id="19" dur="1" fill="hold">
                                          <p:stCondLst>
                                            <p:cond delay="0"/>
                                          </p:stCondLst>
                                        </p:cTn>
                                        <p:tgtEl>
                                          <p:spTgt spid="51"/>
                                        </p:tgtEl>
                                        <p:attrNameLst>
                                          <p:attrName>style.visibility</p:attrName>
                                        </p:attrNameLst>
                                      </p:cBhvr>
                                      <p:to>
                                        <p:strVal val="visible"/>
                                      </p:to>
                                    </p:set>
                                    <p:animEffect transition="in" filter="blinds(horizontal)">
                                      <p:cBhvr>
                                        <p:cTn id="20" dur="500"/>
                                        <p:tgtEl>
                                          <p:spTgt spid="51"/>
                                        </p:tgtEl>
                                      </p:cBhvr>
                                    </p:animEffect>
                                  </p:childTnLst>
                                  <p:subTnLst>
                                    <p:set>
                                      <p:cBhvr override="childStyle">
                                        <p:cTn dur="1" fill="hold" display="0" masterRel="nextClick" afterEffect="1"/>
                                        <p:tgtEl>
                                          <p:spTgt spid="51"/>
                                        </p:tgtEl>
                                        <p:attrNameLst>
                                          <p:attrName>style.visibility</p:attrName>
                                        </p:attrNameLst>
                                      </p:cBhvr>
                                      <p:to>
                                        <p:strVal val="hidden"/>
                                      </p:to>
                                    </p:set>
                                  </p:subTnLst>
                                </p:cTn>
                              </p:par>
                              <p:par>
                                <p:cTn id="21" presetID="3" presetClass="entr" presetSubtype="10" fill="hold" grpId="0" nodeType="with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blinds(horizontal)">
                                      <p:cBhvr>
                                        <p:cTn id="23" dur="500"/>
                                        <p:tgtEl>
                                          <p:spTgt spid="5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blinds(horizontal)">
                                      <p:cBhvr>
                                        <p:cTn id="2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640"/>
            <a:ext cx="8229600" cy="706090"/>
          </a:xfrm>
        </p:spPr>
        <p:txBody>
          <a:bodyPr>
            <a:normAutofit/>
          </a:bodyPr>
          <a:lstStyle/>
          <a:p>
            <a:r>
              <a:rPr lang="zh-CN" altLang="en-US" dirty="0"/>
              <a:t>中断调用</a:t>
            </a:r>
            <a:r>
              <a:rPr lang="en-US" altLang="zh-CN" dirty="0"/>
              <a:t>-</a:t>
            </a:r>
            <a:r>
              <a:rPr lang="zh-CN" altLang="en-US" dirty="0"/>
              <a:t>插播四元式表示</a:t>
            </a:r>
          </a:p>
        </p:txBody>
      </p:sp>
      <p:sp>
        <p:nvSpPr>
          <p:cNvPr id="4" name="灯片编号占位符 3"/>
          <p:cNvSpPr>
            <a:spLocks noGrp="1"/>
          </p:cNvSpPr>
          <p:nvPr>
            <p:ph type="sldNum" sz="quarter" idx="12"/>
          </p:nvPr>
        </p:nvSpPr>
        <p:spPr>
          <a:xfrm>
            <a:off x="8513095" y="6439250"/>
            <a:ext cx="469395" cy="365125"/>
          </a:xfrm>
        </p:spPr>
        <p:txBody>
          <a:bodyPr/>
          <a:lstStyle/>
          <a:p>
            <a:fld id="{2A6D858B-1E97-4F06-B8D0-6BAC990F4689}" type="slidenum">
              <a:rPr lang="zh-CN" altLang="en-US" smtClean="0"/>
              <a:pPr/>
              <a:t>64</a:t>
            </a:fld>
            <a:endParaRPr lang="zh-CN" altLang="en-US"/>
          </a:p>
        </p:txBody>
      </p:sp>
      <p:graphicFrame>
        <p:nvGraphicFramePr>
          <p:cNvPr id="5" name="表格 4"/>
          <p:cNvGraphicFramePr>
            <a:graphicFrameLocks noGrp="1"/>
          </p:cNvGraphicFramePr>
          <p:nvPr/>
        </p:nvGraphicFramePr>
        <p:xfrm>
          <a:off x="441256" y="1002742"/>
          <a:ext cx="7956169" cy="4104484"/>
        </p:xfrm>
        <a:graphic>
          <a:graphicData uri="http://schemas.openxmlformats.org/drawingml/2006/table">
            <a:tbl>
              <a:tblPr/>
              <a:tblGrid>
                <a:gridCol w="2240534">
                  <a:extLst>
                    <a:ext uri="{9D8B030D-6E8A-4147-A177-3AD203B41FA5}">
                      <a16:colId xmlns:a16="http://schemas.microsoft.com/office/drawing/2014/main" val="20000"/>
                    </a:ext>
                  </a:extLst>
                </a:gridCol>
                <a:gridCol w="5715635">
                  <a:extLst>
                    <a:ext uri="{9D8B030D-6E8A-4147-A177-3AD203B41FA5}">
                      <a16:colId xmlns:a16="http://schemas.microsoft.com/office/drawing/2014/main" val="20001"/>
                    </a:ext>
                  </a:extLst>
                </a:gridCol>
              </a:tblGrid>
              <a:tr h="469618">
                <a:tc>
                  <a:txBody>
                    <a:bodyPr/>
                    <a:lstStyle/>
                    <a:p>
                      <a:pPr algn="ctr"/>
                      <a:r>
                        <a:rPr lang="zh-CN" altLang="en-US" sz="2000" dirty="0">
                          <a:latin typeface="楷体" pitchFamily="49" charset="-122"/>
                          <a:ea typeface="楷体" pitchFamily="49" charset="-122"/>
                        </a:rPr>
                        <a:t>产生式</a:t>
                      </a:r>
                    </a:p>
                  </a:txBody>
                  <a:tcPr marL="90000" marR="90000" marT="46800" marB="46800" anchor="ctr" anchorCtr="1">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algn="ctr"/>
                      <a:r>
                        <a:rPr lang="zh-CN" altLang="en-US" sz="2000" dirty="0">
                          <a:latin typeface="楷体" pitchFamily="49" charset="-122"/>
                          <a:ea typeface="楷体" pitchFamily="49" charset="-122"/>
                        </a:rPr>
                        <a:t>语义规则</a:t>
                      </a:r>
                    </a:p>
                  </a:txBody>
                  <a:tcPr marL="90000" marR="90000" marT="46800" marB="46800" anchor="ctr" anchorCtr="1">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482557">
                <a:tc>
                  <a:txBody>
                    <a:bodyPr/>
                    <a:lstStyle/>
                    <a:p>
                      <a:pPr algn="l"/>
                      <a:r>
                        <a:rPr lang="en-US" altLang="zh-CN" sz="2000" dirty="0">
                          <a:latin typeface="楷体" pitchFamily="49" charset="-122"/>
                          <a:ea typeface="楷体" pitchFamily="49" charset="-122"/>
                        </a:rPr>
                        <a:t>E</a:t>
                      </a:r>
                      <a:r>
                        <a:rPr lang="zh-CN" altLang="en-US" sz="2000" dirty="0">
                          <a:latin typeface="Comic Sans MS" pitchFamily="66" charset="0"/>
                          <a:ea typeface="楷体" pitchFamily="49" charset="-122"/>
                        </a:rPr>
                        <a:t>→</a:t>
                      </a:r>
                      <a:r>
                        <a:rPr lang="en-US" altLang="zh-CN" sz="2000" dirty="0">
                          <a:latin typeface="楷体" pitchFamily="49" charset="-122"/>
                          <a:ea typeface="楷体" pitchFamily="49" charset="-122"/>
                        </a:rPr>
                        <a:t>E</a:t>
                      </a:r>
                      <a:r>
                        <a:rPr lang="en-US" altLang="zh-CN" sz="2000" baseline="-25000" dirty="0">
                          <a:latin typeface="楷体" pitchFamily="49" charset="-122"/>
                          <a:ea typeface="楷体" pitchFamily="49" charset="-122"/>
                        </a:rPr>
                        <a:t>1</a:t>
                      </a:r>
                      <a:r>
                        <a:rPr lang="en-US" altLang="zh-CN" sz="2000" dirty="0">
                          <a:latin typeface="楷体" pitchFamily="49" charset="-122"/>
                          <a:ea typeface="楷体" pitchFamily="49" charset="-122"/>
                        </a:rPr>
                        <a:t> or </a:t>
                      </a:r>
                      <a:r>
                        <a:rPr lang="en-US" altLang="zh-CN" sz="2000" kern="1200" dirty="0">
                          <a:solidFill>
                            <a:schemeClr val="tx1"/>
                          </a:solidFill>
                          <a:latin typeface="楷体" pitchFamily="49" charset="-122"/>
                          <a:ea typeface="楷体" pitchFamily="49" charset="-122"/>
                          <a:cs typeface="+mn-cs"/>
                        </a:rPr>
                        <a:t>E</a:t>
                      </a:r>
                      <a:r>
                        <a:rPr lang="en-US" altLang="zh-CN" sz="2000" kern="1200" baseline="-25000" dirty="0">
                          <a:solidFill>
                            <a:schemeClr val="tx1"/>
                          </a:solidFill>
                          <a:latin typeface="楷体" pitchFamily="49" charset="-122"/>
                          <a:ea typeface="楷体" pitchFamily="49" charset="-122"/>
                          <a:cs typeface="+mn-cs"/>
                        </a:rPr>
                        <a:t>2</a:t>
                      </a:r>
                      <a:endParaRPr lang="zh-CN" altLang="en-US" sz="2000" kern="1200" baseline="-25000" dirty="0">
                        <a:solidFill>
                          <a:schemeClr val="tx1"/>
                        </a:solidFill>
                        <a:latin typeface="楷体" pitchFamily="49" charset="-122"/>
                        <a:ea typeface="楷体" pitchFamily="49" charset="-122"/>
                        <a:cs typeface="+mn-cs"/>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a:r>
                        <a:rPr lang="en-US" altLang="zh-CN" sz="2000" dirty="0">
                          <a:latin typeface="楷体" pitchFamily="49" charset="-122"/>
                          <a:ea typeface="楷体" pitchFamily="49" charset="-122"/>
                        </a:rPr>
                        <a:t>E</a:t>
                      </a:r>
                      <a:r>
                        <a:rPr lang="en-US" altLang="zh-CN" sz="2000" kern="1200" baseline="-25000" dirty="0">
                          <a:solidFill>
                            <a:schemeClr val="tx1"/>
                          </a:solidFill>
                          <a:latin typeface="楷体" pitchFamily="49" charset="-122"/>
                          <a:ea typeface="楷体" pitchFamily="49" charset="-122"/>
                          <a:cs typeface="+mn-cs"/>
                        </a:rPr>
                        <a:t>1</a:t>
                      </a:r>
                      <a:r>
                        <a:rPr lang="en-US" altLang="zh-CN" sz="2000" dirty="0">
                          <a:latin typeface="楷体" pitchFamily="49" charset="-122"/>
                          <a:ea typeface="楷体" pitchFamily="49" charset="-122"/>
                        </a:rPr>
                        <a:t>.true:=</a:t>
                      </a:r>
                      <a:r>
                        <a:rPr lang="en-US" altLang="zh-CN" sz="2000" dirty="0" err="1">
                          <a:latin typeface="楷体" pitchFamily="49" charset="-122"/>
                          <a:ea typeface="楷体" pitchFamily="49" charset="-122"/>
                        </a:rPr>
                        <a:t>E.true</a:t>
                      </a:r>
                      <a:r>
                        <a:rPr lang="en-US" altLang="zh-CN" sz="2000" dirty="0">
                          <a:latin typeface="楷体" pitchFamily="49" charset="-122"/>
                          <a:ea typeface="楷体" pitchFamily="49" charset="-122"/>
                        </a:rPr>
                        <a:t>;</a:t>
                      </a:r>
                    </a:p>
                    <a:p>
                      <a:pPr algn="l"/>
                      <a:r>
                        <a:rPr lang="en-US" altLang="zh-CN" sz="2000" dirty="0">
                          <a:latin typeface="楷体" pitchFamily="49" charset="-122"/>
                          <a:ea typeface="楷体" pitchFamily="49" charset="-122"/>
                        </a:rPr>
                        <a:t>E</a:t>
                      </a:r>
                      <a:r>
                        <a:rPr lang="en-US" altLang="zh-CN" sz="2000" kern="1200" baseline="-25000" dirty="0">
                          <a:solidFill>
                            <a:schemeClr val="tx1"/>
                          </a:solidFill>
                          <a:latin typeface="楷体" pitchFamily="49" charset="-122"/>
                          <a:ea typeface="楷体" pitchFamily="49" charset="-122"/>
                          <a:cs typeface="+mn-cs"/>
                        </a:rPr>
                        <a:t>1</a:t>
                      </a:r>
                      <a:r>
                        <a:rPr lang="en-US" altLang="zh-CN" sz="2000" dirty="0">
                          <a:latin typeface="楷体" pitchFamily="49" charset="-122"/>
                          <a:ea typeface="楷体" pitchFamily="49" charset="-122"/>
                        </a:rPr>
                        <a:t>.false:=</a:t>
                      </a:r>
                      <a:r>
                        <a:rPr lang="en-US" altLang="zh-CN" sz="2000" dirty="0" err="1">
                          <a:latin typeface="楷体" pitchFamily="49" charset="-122"/>
                          <a:ea typeface="楷体" pitchFamily="49" charset="-122"/>
                        </a:rPr>
                        <a:t>newlabel</a:t>
                      </a:r>
                      <a:r>
                        <a:rPr lang="en-US" altLang="zh-CN" sz="2000" dirty="0">
                          <a:latin typeface="楷体" pitchFamily="49" charset="-122"/>
                          <a:ea typeface="楷体" pitchFamily="49" charset="-122"/>
                        </a:rPr>
                        <a:t>;</a:t>
                      </a:r>
                    </a:p>
                    <a:p>
                      <a:pPr algn="l"/>
                      <a:r>
                        <a:rPr lang="en-US" altLang="zh-CN" sz="2000" dirty="0">
                          <a:latin typeface="楷体" pitchFamily="49" charset="-122"/>
                          <a:ea typeface="楷体" pitchFamily="49" charset="-122"/>
                        </a:rPr>
                        <a:t>E</a:t>
                      </a:r>
                      <a:r>
                        <a:rPr lang="en-US" altLang="zh-CN" sz="2000" kern="1200" baseline="-25000" dirty="0">
                          <a:solidFill>
                            <a:schemeClr val="tx1"/>
                          </a:solidFill>
                          <a:latin typeface="楷体" pitchFamily="49" charset="-122"/>
                          <a:ea typeface="楷体" pitchFamily="49" charset="-122"/>
                          <a:cs typeface="+mn-cs"/>
                        </a:rPr>
                        <a:t>2</a:t>
                      </a:r>
                      <a:r>
                        <a:rPr lang="en-US" altLang="zh-CN" sz="2000" dirty="0">
                          <a:latin typeface="楷体" pitchFamily="49" charset="-122"/>
                          <a:ea typeface="楷体" pitchFamily="49" charset="-122"/>
                        </a:rPr>
                        <a:t>.true:=</a:t>
                      </a:r>
                      <a:r>
                        <a:rPr lang="en-US" altLang="zh-CN" sz="2000" dirty="0" err="1">
                          <a:latin typeface="楷体" pitchFamily="49" charset="-122"/>
                          <a:ea typeface="楷体" pitchFamily="49" charset="-122"/>
                        </a:rPr>
                        <a:t>E.true</a:t>
                      </a:r>
                      <a:r>
                        <a:rPr lang="zh-CN" altLang="en-US" sz="2000" dirty="0">
                          <a:latin typeface="楷体" pitchFamily="49" charset="-122"/>
                          <a:ea typeface="楷体" pitchFamily="49" charset="-122"/>
                        </a:rPr>
                        <a:t>；</a:t>
                      </a:r>
                      <a:endParaRPr lang="en-US" altLang="zh-CN" sz="2000" dirty="0">
                        <a:latin typeface="楷体" pitchFamily="49" charset="-122"/>
                        <a:ea typeface="楷体" pitchFamily="49" charset="-122"/>
                      </a:endParaRPr>
                    </a:p>
                    <a:p>
                      <a:pPr algn="l"/>
                      <a:r>
                        <a:rPr lang="en-US" altLang="zh-CN" sz="2000" dirty="0">
                          <a:latin typeface="楷体" pitchFamily="49" charset="-122"/>
                          <a:ea typeface="楷体" pitchFamily="49" charset="-122"/>
                        </a:rPr>
                        <a:t>E</a:t>
                      </a:r>
                      <a:r>
                        <a:rPr lang="en-US" altLang="zh-CN" sz="2000" kern="1200" baseline="-25000" dirty="0">
                          <a:solidFill>
                            <a:schemeClr val="tx1"/>
                          </a:solidFill>
                          <a:latin typeface="楷体" pitchFamily="49" charset="-122"/>
                          <a:ea typeface="楷体" pitchFamily="49" charset="-122"/>
                          <a:cs typeface="+mn-cs"/>
                        </a:rPr>
                        <a:t>2</a:t>
                      </a:r>
                      <a:r>
                        <a:rPr lang="en-US" altLang="zh-CN" sz="2000" dirty="0">
                          <a:latin typeface="楷体" pitchFamily="49" charset="-122"/>
                          <a:ea typeface="楷体" pitchFamily="49" charset="-122"/>
                        </a:rPr>
                        <a:t>.false:=</a:t>
                      </a:r>
                      <a:r>
                        <a:rPr lang="en-US" altLang="zh-CN" sz="2000" dirty="0" err="1">
                          <a:latin typeface="楷体" pitchFamily="49" charset="-122"/>
                          <a:ea typeface="楷体" pitchFamily="49" charset="-122"/>
                        </a:rPr>
                        <a:t>E.false</a:t>
                      </a:r>
                      <a:r>
                        <a:rPr lang="zh-CN" altLang="en-US" sz="2000" dirty="0">
                          <a:latin typeface="楷体" pitchFamily="49" charset="-122"/>
                          <a:ea typeface="楷体" pitchFamily="49" charset="-122"/>
                        </a:rPr>
                        <a:t>；</a:t>
                      </a:r>
                      <a:endParaRPr lang="en-US" altLang="zh-CN" sz="2000" dirty="0">
                        <a:latin typeface="楷体" pitchFamily="49" charset="-122"/>
                        <a:ea typeface="楷体" pitchFamily="49" charset="-122"/>
                      </a:endParaRPr>
                    </a:p>
                    <a:p>
                      <a:pPr algn="l"/>
                      <a:r>
                        <a:rPr lang="en-US" altLang="zh-CN" sz="2000" dirty="0" err="1">
                          <a:latin typeface="楷体" pitchFamily="49" charset="-122"/>
                          <a:ea typeface="楷体" pitchFamily="49" charset="-122"/>
                        </a:rPr>
                        <a:t>E.code</a:t>
                      </a:r>
                      <a:r>
                        <a:rPr lang="en-US" altLang="zh-CN" sz="2000" dirty="0">
                          <a:latin typeface="楷体" pitchFamily="49" charset="-122"/>
                          <a:ea typeface="楷体" pitchFamily="49" charset="-122"/>
                        </a:rPr>
                        <a:t>:=E</a:t>
                      </a:r>
                      <a:r>
                        <a:rPr lang="en-US" altLang="zh-CN" sz="2000" kern="1200" baseline="-25000" dirty="0">
                          <a:solidFill>
                            <a:schemeClr val="tx1"/>
                          </a:solidFill>
                          <a:latin typeface="楷体" pitchFamily="49" charset="-122"/>
                          <a:ea typeface="楷体" pitchFamily="49" charset="-122"/>
                          <a:cs typeface="+mn-cs"/>
                        </a:rPr>
                        <a:t>1</a:t>
                      </a:r>
                      <a:r>
                        <a:rPr lang="en-US" altLang="zh-CN" sz="2000" dirty="0">
                          <a:latin typeface="楷体" pitchFamily="49" charset="-122"/>
                          <a:ea typeface="楷体" pitchFamily="49" charset="-122"/>
                        </a:rPr>
                        <a:t>.code||gen(E</a:t>
                      </a:r>
                      <a:r>
                        <a:rPr lang="en-US" altLang="zh-CN" sz="2000" kern="1200" baseline="-25000" dirty="0">
                          <a:solidFill>
                            <a:schemeClr val="tx1"/>
                          </a:solidFill>
                          <a:latin typeface="楷体" pitchFamily="49" charset="-122"/>
                          <a:ea typeface="楷体" pitchFamily="49" charset="-122"/>
                          <a:cs typeface="+mn-cs"/>
                        </a:rPr>
                        <a:t>1</a:t>
                      </a:r>
                      <a:r>
                        <a:rPr lang="en-US" altLang="zh-CN" sz="2000" dirty="0">
                          <a:latin typeface="楷体" pitchFamily="49" charset="-122"/>
                          <a:ea typeface="楷体" pitchFamily="49" charset="-122"/>
                        </a:rPr>
                        <a:t>.false</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)||E</a:t>
                      </a:r>
                      <a:r>
                        <a:rPr lang="en-US" altLang="zh-CN" sz="2000" kern="1200" baseline="-25000" dirty="0">
                          <a:solidFill>
                            <a:schemeClr val="tx1"/>
                          </a:solidFill>
                          <a:latin typeface="楷体" pitchFamily="49" charset="-122"/>
                          <a:ea typeface="楷体" pitchFamily="49" charset="-122"/>
                          <a:cs typeface="+mn-cs"/>
                        </a:rPr>
                        <a:t>2</a:t>
                      </a:r>
                      <a:r>
                        <a:rPr lang="en-US" altLang="zh-CN" sz="2000" dirty="0">
                          <a:latin typeface="楷体" pitchFamily="49" charset="-122"/>
                          <a:ea typeface="楷体" pitchFamily="49" charset="-122"/>
                        </a:rPr>
                        <a:t>.code</a:t>
                      </a:r>
                      <a:r>
                        <a:rPr lang="zh-CN" altLang="en-US" sz="2000" dirty="0">
                          <a:latin typeface="楷体" pitchFamily="49" charset="-122"/>
                          <a:ea typeface="楷体" pitchFamily="49" charset="-122"/>
                        </a:rPr>
                        <a:t>；</a:t>
                      </a: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1"/>
                  </a:ext>
                </a:extLst>
              </a:tr>
              <a:tr h="1008633">
                <a:tc>
                  <a:txBody>
                    <a:bodyPr/>
                    <a:lstStyle/>
                    <a:p>
                      <a:pPr algn="l"/>
                      <a:r>
                        <a:rPr lang="en-US" altLang="zh-CN" sz="2000" dirty="0">
                          <a:latin typeface="楷体" pitchFamily="49" charset="-122"/>
                          <a:ea typeface="楷体" pitchFamily="49" charset="-122"/>
                        </a:rPr>
                        <a:t>E</a:t>
                      </a:r>
                      <a:r>
                        <a:rPr lang="en-US" altLang="zh-CN" sz="2000" baseline="-25000" dirty="0">
                          <a:latin typeface="楷体" pitchFamily="49" charset="-122"/>
                          <a:ea typeface="楷体" pitchFamily="49" charset="-122"/>
                        </a:rPr>
                        <a:t>1</a:t>
                      </a:r>
                      <a:r>
                        <a:rPr lang="zh-CN" altLang="en-US" sz="2000" dirty="0">
                          <a:latin typeface="Comic Sans MS" pitchFamily="66" charset="0"/>
                          <a:ea typeface="楷体" pitchFamily="49" charset="-122"/>
                        </a:rPr>
                        <a:t>→</a:t>
                      </a:r>
                      <a:r>
                        <a:rPr lang="en-US" altLang="zh-CN" sz="2000" dirty="0">
                          <a:latin typeface="楷体" pitchFamily="49" charset="-122"/>
                          <a:ea typeface="楷体" pitchFamily="49" charset="-122"/>
                        </a:rPr>
                        <a:t>id</a:t>
                      </a:r>
                      <a:r>
                        <a:rPr lang="en-US" altLang="zh-CN" sz="2000" baseline="-25000" dirty="0">
                          <a:latin typeface="楷体" pitchFamily="49" charset="-122"/>
                          <a:ea typeface="楷体" pitchFamily="49" charset="-122"/>
                        </a:rPr>
                        <a:t>1</a:t>
                      </a:r>
                      <a:r>
                        <a:rPr lang="en-US" altLang="zh-CN" sz="2000" dirty="0">
                          <a:latin typeface="楷体" pitchFamily="49" charset="-122"/>
                          <a:ea typeface="楷体" pitchFamily="49" charset="-122"/>
                        </a:rPr>
                        <a:t> </a:t>
                      </a:r>
                      <a:r>
                        <a:rPr lang="en-US" altLang="zh-CN" sz="2000" dirty="0" err="1">
                          <a:latin typeface="楷体" pitchFamily="49" charset="-122"/>
                          <a:ea typeface="楷体" pitchFamily="49" charset="-122"/>
                        </a:rPr>
                        <a:t>relop</a:t>
                      </a:r>
                      <a:r>
                        <a:rPr lang="en-US" altLang="zh-CN" sz="2000" dirty="0">
                          <a:latin typeface="楷体" pitchFamily="49" charset="-122"/>
                          <a:ea typeface="楷体" pitchFamily="49" charset="-122"/>
                        </a:rPr>
                        <a:t> id</a:t>
                      </a:r>
                      <a:r>
                        <a:rPr lang="en-US" altLang="zh-CN" sz="2000" kern="1200" baseline="-25000" dirty="0">
                          <a:solidFill>
                            <a:schemeClr val="tx1"/>
                          </a:solidFill>
                          <a:latin typeface="楷体" pitchFamily="49" charset="-122"/>
                          <a:ea typeface="楷体" pitchFamily="49" charset="-122"/>
                          <a:cs typeface="+mn-cs"/>
                        </a:rPr>
                        <a:t>2</a:t>
                      </a:r>
                      <a:endParaRPr lang="zh-CN" altLang="en-US" sz="2000" kern="1200" baseline="-25000" dirty="0">
                        <a:solidFill>
                          <a:schemeClr val="tx1"/>
                        </a:solidFill>
                        <a:latin typeface="楷体" pitchFamily="49" charset="-122"/>
                        <a:ea typeface="楷体" pitchFamily="49" charset="-122"/>
                        <a:cs typeface="+mn-cs"/>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2000" dirty="0" err="1">
                          <a:latin typeface="楷体" pitchFamily="49" charset="-122"/>
                          <a:ea typeface="楷体" pitchFamily="49" charset="-122"/>
                        </a:rPr>
                        <a:t>E.code</a:t>
                      </a:r>
                      <a:r>
                        <a:rPr lang="en-US" altLang="zh-CN" sz="2000" dirty="0">
                          <a:latin typeface="楷体" pitchFamily="49" charset="-122"/>
                          <a:ea typeface="楷体" pitchFamily="49" charset="-122"/>
                        </a:rPr>
                        <a:t>:=</a:t>
                      </a:r>
                    </a:p>
                    <a:p>
                      <a:pPr algn="l"/>
                      <a:r>
                        <a:rPr lang="en-US" altLang="zh-CN" sz="2000" dirty="0">
                          <a:latin typeface="楷体" pitchFamily="49" charset="-122"/>
                          <a:ea typeface="楷体" pitchFamily="49" charset="-122"/>
                        </a:rPr>
                        <a:t>gen(‘if’id</a:t>
                      </a:r>
                      <a:r>
                        <a:rPr lang="en-US" altLang="zh-CN" sz="2000" baseline="-25000" dirty="0">
                          <a:latin typeface="楷体" pitchFamily="49" charset="-122"/>
                          <a:ea typeface="楷体" pitchFamily="49" charset="-122"/>
                        </a:rPr>
                        <a:t>1</a:t>
                      </a:r>
                      <a:r>
                        <a:rPr lang="en-US" altLang="zh-CN" sz="2000" dirty="0">
                          <a:latin typeface="楷体" pitchFamily="49" charset="-122"/>
                          <a:ea typeface="楷体" pitchFamily="49" charset="-122"/>
                        </a:rPr>
                        <a:t>.place </a:t>
                      </a:r>
                      <a:r>
                        <a:rPr lang="en-US" altLang="zh-CN" sz="2000" dirty="0" err="1">
                          <a:latin typeface="楷体" pitchFamily="49" charset="-122"/>
                          <a:ea typeface="楷体" pitchFamily="49" charset="-122"/>
                        </a:rPr>
                        <a:t>relop.op</a:t>
                      </a:r>
                      <a:r>
                        <a:rPr lang="en-US" altLang="zh-CN" sz="2000" dirty="0">
                          <a:latin typeface="楷体" pitchFamily="49" charset="-122"/>
                          <a:ea typeface="楷体" pitchFamily="49" charset="-122"/>
                        </a:rPr>
                        <a:t> id</a:t>
                      </a:r>
                      <a:r>
                        <a:rPr lang="en-US" altLang="zh-CN" sz="2000" kern="1200" baseline="-25000" dirty="0">
                          <a:solidFill>
                            <a:schemeClr val="tx1"/>
                          </a:solidFill>
                          <a:latin typeface="楷体" pitchFamily="49" charset="-122"/>
                          <a:ea typeface="楷体" pitchFamily="49" charset="-122"/>
                          <a:cs typeface="+mn-cs"/>
                        </a:rPr>
                        <a:t>2</a:t>
                      </a:r>
                      <a:r>
                        <a:rPr lang="en-US" altLang="zh-CN" sz="2000" dirty="0">
                          <a:latin typeface="楷体" pitchFamily="49" charset="-122"/>
                          <a:ea typeface="楷体" pitchFamily="49" charset="-122"/>
                        </a:rPr>
                        <a:t>.place</a:t>
                      </a:r>
                    </a:p>
                    <a:p>
                      <a:pPr algn="l"/>
                      <a:r>
                        <a:rPr lang="en-US" altLang="zh-CN" sz="2000" dirty="0">
                          <a:latin typeface="楷体" pitchFamily="49" charset="-122"/>
                          <a:ea typeface="楷体" pitchFamily="49" charset="-122"/>
                        </a:rPr>
                        <a:t>    </a:t>
                      </a:r>
                      <a:r>
                        <a:rPr lang="zh-CN" altLang="en-US" sz="2000" dirty="0">
                          <a:latin typeface="楷体" pitchFamily="49" charset="-122"/>
                          <a:ea typeface="楷体" pitchFamily="49" charset="-122"/>
                        </a:rPr>
                        <a:t>‘</a:t>
                      </a:r>
                      <a:r>
                        <a:rPr lang="en-US" altLang="zh-CN" sz="2000" dirty="0" err="1">
                          <a:latin typeface="楷体" pitchFamily="49" charset="-122"/>
                          <a:ea typeface="楷体" pitchFamily="49" charset="-122"/>
                        </a:rPr>
                        <a:t>goto</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E</a:t>
                      </a:r>
                      <a:r>
                        <a:rPr lang="en-US" altLang="zh-CN" sz="2000" baseline="-25000" dirty="0">
                          <a:latin typeface="楷体" pitchFamily="49" charset="-122"/>
                          <a:ea typeface="楷体" pitchFamily="49" charset="-122"/>
                        </a:rPr>
                        <a:t>1</a:t>
                      </a:r>
                      <a:r>
                        <a:rPr lang="en-US" altLang="zh-CN" sz="2000" dirty="0">
                          <a:latin typeface="楷体" pitchFamily="49" charset="-122"/>
                          <a:ea typeface="楷体" pitchFamily="49" charset="-122"/>
                        </a:rPr>
                        <a:t>.true)||gen(</a:t>
                      </a:r>
                      <a:r>
                        <a:rPr lang="zh-CN" altLang="en-US" sz="2000" dirty="0">
                          <a:latin typeface="楷体" pitchFamily="49" charset="-122"/>
                          <a:ea typeface="楷体" pitchFamily="49" charset="-122"/>
                        </a:rPr>
                        <a:t>‘</a:t>
                      </a:r>
                      <a:r>
                        <a:rPr lang="en-US" altLang="zh-CN" sz="2000" dirty="0" err="1">
                          <a:latin typeface="楷体" pitchFamily="49" charset="-122"/>
                          <a:ea typeface="楷体" pitchFamily="49" charset="-122"/>
                        </a:rPr>
                        <a:t>goto</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E</a:t>
                      </a:r>
                      <a:r>
                        <a:rPr lang="en-US" altLang="zh-CN" sz="2000" baseline="-25000" dirty="0">
                          <a:latin typeface="楷体" pitchFamily="49" charset="-122"/>
                          <a:ea typeface="楷体" pitchFamily="49" charset="-122"/>
                        </a:rPr>
                        <a:t>1</a:t>
                      </a:r>
                      <a:r>
                        <a:rPr lang="en-US" altLang="zh-CN" sz="2000" dirty="0">
                          <a:latin typeface="楷体" pitchFamily="49" charset="-122"/>
                          <a:ea typeface="楷体" pitchFamily="49" charset="-122"/>
                        </a:rPr>
                        <a:t>.false)</a:t>
                      </a:r>
                      <a:endParaRPr lang="zh-CN" altLang="en-US" sz="2000" dirty="0">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008633">
                <a:tc>
                  <a:txBody>
                    <a:bodyPr/>
                    <a:lstStyle/>
                    <a:p>
                      <a:pPr algn="l"/>
                      <a:r>
                        <a:rPr lang="en-US" altLang="zh-CN" sz="2000" dirty="0">
                          <a:latin typeface="楷体" pitchFamily="49" charset="-122"/>
                          <a:ea typeface="楷体" pitchFamily="49" charset="-122"/>
                        </a:rPr>
                        <a:t>E</a:t>
                      </a:r>
                      <a:r>
                        <a:rPr lang="zh-CN" altLang="en-US" sz="2000" kern="1200" dirty="0">
                          <a:solidFill>
                            <a:schemeClr val="tx1"/>
                          </a:solidFill>
                          <a:latin typeface="Comic Sans MS" pitchFamily="66" charset="0"/>
                          <a:ea typeface="楷体" pitchFamily="49" charset="-122"/>
                          <a:cs typeface="+mn-cs"/>
                        </a:rPr>
                        <a:t>→</a:t>
                      </a:r>
                      <a:r>
                        <a:rPr lang="en-US" altLang="zh-CN" sz="2000" dirty="0">
                          <a:latin typeface="楷体" pitchFamily="49" charset="-122"/>
                          <a:ea typeface="楷体" pitchFamily="49" charset="-122"/>
                        </a:rPr>
                        <a:t>true</a:t>
                      </a:r>
                      <a:endParaRPr lang="zh-CN" altLang="en-US" sz="2000" kern="1200" baseline="-25000" dirty="0">
                        <a:solidFill>
                          <a:schemeClr val="tx1"/>
                        </a:solidFill>
                        <a:latin typeface="楷体" pitchFamily="49" charset="-122"/>
                        <a:ea typeface="楷体" pitchFamily="49" charset="-122"/>
                        <a:cs typeface="+mn-cs"/>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solidFill>
                      <a:schemeClr val="accent6">
                        <a:lumMod val="40000"/>
                        <a:lumOff val="60000"/>
                      </a:schemeClr>
                    </a:solidFill>
                  </a:tcPr>
                </a:tc>
                <a:tc>
                  <a:txBody>
                    <a:bodyPr/>
                    <a:lstStyle/>
                    <a:p>
                      <a:pPr algn="l"/>
                      <a:r>
                        <a:rPr lang="en-US" altLang="zh-CN" sz="2000" dirty="0" err="1">
                          <a:latin typeface="楷体" pitchFamily="49" charset="-122"/>
                          <a:ea typeface="楷体" pitchFamily="49" charset="-122"/>
                        </a:rPr>
                        <a:t>E.code</a:t>
                      </a:r>
                      <a:r>
                        <a:rPr lang="en-US" altLang="zh-CN" sz="2000" dirty="0">
                          <a:latin typeface="楷体" pitchFamily="49" charset="-122"/>
                          <a:ea typeface="楷体" pitchFamily="49" charset="-122"/>
                        </a:rPr>
                        <a:t>:=gen(‘</a:t>
                      </a:r>
                      <a:r>
                        <a:rPr lang="en-US" altLang="zh-CN" sz="2000" dirty="0" err="1">
                          <a:latin typeface="楷体" pitchFamily="49" charset="-122"/>
                          <a:ea typeface="楷体" pitchFamily="49" charset="-122"/>
                        </a:rPr>
                        <a:t>goto’E.true</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3"/>
                  </a:ext>
                </a:extLst>
              </a:tr>
            </a:tbl>
          </a:graphicData>
        </a:graphic>
      </p:graphicFrame>
      <p:sp>
        <p:nvSpPr>
          <p:cNvPr id="16" name="任意多边形 15"/>
          <p:cNvSpPr/>
          <p:nvPr/>
        </p:nvSpPr>
        <p:spPr>
          <a:xfrm>
            <a:off x="952500" y="5591175"/>
            <a:ext cx="2571750" cy="609600"/>
          </a:xfrm>
          <a:custGeom>
            <a:avLst/>
            <a:gdLst>
              <a:gd name="connsiteX0" fmla="*/ 0 w 2571750"/>
              <a:gd name="connsiteY0" fmla="*/ 0 h 609600"/>
              <a:gd name="connsiteX1" fmla="*/ 0 w 2571750"/>
              <a:gd name="connsiteY1" fmla="*/ 609600 h 609600"/>
              <a:gd name="connsiteX2" fmla="*/ 2571750 w 2571750"/>
              <a:gd name="connsiteY2" fmla="*/ 609600 h 609600"/>
            </a:gdLst>
            <a:ahLst/>
            <a:cxnLst>
              <a:cxn ang="0">
                <a:pos x="connsiteX0" y="connsiteY0"/>
              </a:cxn>
              <a:cxn ang="0">
                <a:pos x="connsiteX1" y="connsiteY1"/>
              </a:cxn>
              <a:cxn ang="0">
                <a:pos x="connsiteX2" y="connsiteY2"/>
              </a:cxn>
            </a:cxnLst>
            <a:rect l="l" t="t" r="r" b="b"/>
            <a:pathLst>
              <a:path w="2571750" h="609600">
                <a:moveTo>
                  <a:pt x="0" y="0"/>
                </a:moveTo>
                <a:lnTo>
                  <a:pt x="0" y="609600"/>
                </a:lnTo>
                <a:lnTo>
                  <a:pt x="2571750" y="609600"/>
                </a:lnTo>
              </a:path>
            </a:pathLst>
          </a:custGeom>
          <a:ln>
            <a:solidFill>
              <a:srgbClr val="CC009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3" name="组合 18"/>
          <p:cNvGrpSpPr/>
          <p:nvPr/>
        </p:nvGrpSpPr>
        <p:grpSpPr>
          <a:xfrm>
            <a:off x="296525" y="5188207"/>
            <a:ext cx="8361701" cy="1258753"/>
            <a:chOff x="296525" y="5188207"/>
            <a:chExt cx="8361701" cy="1258753"/>
          </a:xfrm>
        </p:grpSpPr>
        <p:grpSp>
          <p:nvGrpSpPr>
            <p:cNvPr id="11" name="组合 14"/>
            <p:cNvGrpSpPr/>
            <p:nvPr/>
          </p:nvGrpSpPr>
          <p:grpSpPr>
            <a:xfrm>
              <a:off x="296525" y="5188207"/>
              <a:ext cx="8361701" cy="1258753"/>
              <a:chOff x="296525" y="5188207"/>
              <a:chExt cx="8361701" cy="1258753"/>
            </a:xfrm>
          </p:grpSpPr>
          <p:sp>
            <p:nvSpPr>
              <p:cNvPr id="6" name="矩形 5"/>
              <p:cNvSpPr/>
              <p:nvPr/>
            </p:nvSpPr>
            <p:spPr>
              <a:xfrm>
                <a:off x="6237186" y="5188207"/>
                <a:ext cx="2421040" cy="8100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spcBef>
                    <a:spcPts val="600"/>
                  </a:spcBef>
                  <a:buClr>
                    <a:srgbClr val="0033CC"/>
                  </a:buClr>
                  <a:buSzPct val="50000"/>
                  <a:defRPr/>
                </a:pPr>
                <a:r>
                  <a:rPr lang="en-US" altLang="zh-CN" dirty="0">
                    <a:solidFill>
                      <a:srgbClr val="C00000"/>
                    </a:solidFill>
                    <a:latin typeface="楷体" pitchFamily="49" charset="-122"/>
                    <a:ea typeface="楷体" pitchFamily="49" charset="-122"/>
                  </a:rPr>
                  <a:t>(1)(j</a:t>
                </a:r>
                <a:r>
                  <a:rPr lang="zh-CN" altLang="en-US" dirty="0">
                    <a:solidFill>
                      <a:srgbClr val="C00000"/>
                    </a:solidFill>
                    <a:latin typeface="楷体" pitchFamily="49" charset="-122"/>
                    <a:ea typeface="楷体" pitchFamily="49" charset="-122"/>
                    <a:sym typeface="Symbol" pitchFamily="18" charset="2"/>
                  </a:rPr>
                  <a:t>＜</a:t>
                </a:r>
                <a:r>
                  <a:rPr lang="en-US" altLang="zh-CN" dirty="0">
                    <a:solidFill>
                      <a:srgbClr val="C00000"/>
                    </a:solidFill>
                    <a:latin typeface="楷体" pitchFamily="49" charset="-122"/>
                    <a:ea typeface="楷体" pitchFamily="49" charset="-122"/>
                  </a:rPr>
                  <a:t>,a,b,E</a:t>
                </a:r>
                <a:r>
                  <a:rPr lang="en-US" altLang="zh-CN" baseline="-25000" dirty="0">
                    <a:solidFill>
                      <a:srgbClr val="C00000"/>
                    </a:solidFill>
                    <a:latin typeface="楷体" pitchFamily="49" charset="-122"/>
                    <a:ea typeface="楷体" pitchFamily="49" charset="-122"/>
                  </a:rPr>
                  <a:t>1</a:t>
                </a:r>
                <a:r>
                  <a:rPr lang="en-US" altLang="zh-CN" dirty="0">
                    <a:solidFill>
                      <a:srgbClr val="C00000"/>
                    </a:solidFill>
                    <a:latin typeface="楷体" pitchFamily="49" charset="-122"/>
                    <a:ea typeface="楷体" pitchFamily="49" charset="-122"/>
                  </a:rPr>
                  <a:t>.true)</a:t>
                </a:r>
              </a:p>
              <a:p>
                <a:pPr marL="342900" lvl="0" indent="-342900">
                  <a:spcBef>
                    <a:spcPts val="600"/>
                  </a:spcBef>
                  <a:buClr>
                    <a:srgbClr val="0033CC"/>
                  </a:buClr>
                  <a:buSzPct val="50000"/>
                  <a:defRPr/>
                </a:pPr>
                <a:r>
                  <a:rPr lang="en-US" altLang="zh-CN" dirty="0">
                    <a:solidFill>
                      <a:srgbClr val="C00000"/>
                    </a:solidFill>
                    <a:latin typeface="楷体" pitchFamily="49" charset="-122"/>
                    <a:ea typeface="楷体" pitchFamily="49" charset="-122"/>
                  </a:rPr>
                  <a:t>(2)(j,_,_,E</a:t>
                </a:r>
                <a:r>
                  <a:rPr lang="en-US" altLang="zh-CN" baseline="-25000" dirty="0">
                    <a:solidFill>
                      <a:srgbClr val="C00000"/>
                    </a:solidFill>
                    <a:latin typeface="楷体" pitchFamily="49" charset="-122"/>
                    <a:ea typeface="楷体" pitchFamily="49" charset="-122"/>
                  </a:rPr>
                  <a:t>1</a:t>
                </a:r>
                <a:r>
                  <a:rPr lang="en-US" altLang="zh-CN" dirty="0">
                    <a:solidFill>
                      <a:srgbClr val="C00000"/>
                    </a:solidFill>
                    <a:latin typeface="楷体" pitchFamily="49" charset="-122"/>
                    <a:ea typeface="楷体" pitchFamily="49" charset="-122"/>
                  </a:rPr>
                  <a:t>.false</a:t>
                </a:r>
                <a:r>
                  <a:rPr lang="zh-CN" altLang="en-US" dirty="0">
                    <a:solidFill>
                      <a:srgbClr val="C00000"/>
                    </a:solidFill>
                    <a:latin typeface="楷体" pitchFamily="49" charset="-122"/>
                    <a:ea typeface="楷体" pitchFamily="49" charset="-122"/>
                  </a:rPr>
                  <a:t>）</a:t>
                </a:r>
              </a:p>
            </p:txBody>
          </p:sp>
          <p:sp>
            <p:nvSpPr>
              <p:cNvPr id="7" name="矩形 6"/>
              <p:cNvSpPr/>
              <p:nvPr/>
            </p:nvSpPr>
            <p:spPr>
              <a:xfrm>
                <a:off x="3581890" y="5188207"/>
                <a:ext cx="2490297" cy="810089"/>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spcBef>
                    <a:spcPts val="600"/>
                  </a:spcBef>
                  <a:buClr>
                    <a:srgbClr val="0033CC"/>
                  </a:buClr>
                  <a:buSzPct val="50000"/>
                  <a:defRPr/>
                </a:pPr>
                <a:r>
                  <a:rPr lang="en-US" altLang="zh-CN" dirty="0">
                    <a:solidFill>
                      <a:srgbClr val="0033CC"/>
                    </a:solidFill>
                    <a:latin typeface="楷体" pitchFamily="49" charset="-122"/>
                    <a:ea typeface="楷体" pitchFamily="49" charset="-122"/>
                  </a:rPr>
                  <a:t>if a</a:t>
                </a:r>
                <a:r>
                  <a:rPr lang="zh-CN" altLang="en-US" dirty="0">
                    <a:solidFill>
                      <a:srgbClr val="0033CC"/>
                    </a:solidFill>
                    <a:latin typeface="楷体" pitchFamily="49" charset="-122"/>
                    <a:ea typeface="楷体" pitchFamily="49" charset="-122"/>
                    <a:sym typeface="Symbol" pitchFamily="18" charset="2"/>
                  </a:rPr>
                  <a:t>＜</a:t>
                </a:r>
                <a:r>
                  <a:rPr lang="en-US" altLang="zh-CN" dirty="0">
                    <a:solidFill>
                      <a:srgbClr val="0033CC"/>
                    </a:solidFill>
                    <a:latin typeface="楷体" pitchFamily="49" charset="-122"/>
                    <a:ea typeface="楷体" pitchFamily="49" charset="-122"/>
                  </a:rPr>
                  <a:t>b </a:t>
                </a:r>
                <a:r>
                  <a:rPr lang="en-US" altLang="zh-CN" dirty="0" err="1">
                    <a:solidFill>
                      <a:srgbClr val="0033CC"/>
                    </a:solidFill>
                    <a:latin typeface="楷体" pitchFamily="49" charset="-122"/>
                    <a:ea typeface="楷体" pitchFamily="49" charset="-122"/>
                  </a:rPr>
                  <a:t>goto</a:t>
                </a:r>
                <a:r>
                  <a:rPr lang="en-US" altLang="zh-CN" dirty="0">
                    <a:solidFill>
                      <a:srgbClr val="0033CC"/>
                    </a:solidFill>
                    <a:latin typeface="楷体" pitchFamily="49" charset="-122"/>
                    <a:ea typeface="楷体" pitchFamily="49" charset="-122"/>
                  </a:rPr>
                  <a:t> E</a:t>
                </a:r>
                <a:r>
                  <a:rPr lang="en-US" altLang="zh-CN" baseline="-25000" dirty="0">
                    <a:solidFill>
                      <a:srgbClr val="0033CC"/>
                    </a:solidFill>
                    <a:latin typeface="楷体" pitchFamily="49" charset="-122"/>
                    <a:ea typeface="楷体" pitchFamily="49" charset="-122"/>
                  </a:rPr>
                  <a:t>1</a:t>
                </a:r>
                <a:r>
                  <a:rPr lang="en-US" altLang="zh-CN" dirty="0">
                    <a:solidFill>
                      <a:srgbClr val="0033CC"/>
                    </a:solidFill>
                    <a:latin typeface="楷体" pitchFamily="49" charset="-122"/>
                    <a:ea typeface="楷体" pitchFamily="49" charset="-122"/>
                  </a:rPr>
                  <a:t>.true</a:t>
                </a:r>
              </a:p>
              <a:p>
                <a:pPr marL="342900" lvl="0" indent="-342900">
                  <a:spcBef>
                    <a:spcPts val="600"/>
                  </a:spcBef>
                  <a:buClr>
                    <a:srgbClr val="0033CC"/>
                  </a:buClr>
                  <a:buSzPct val="50000"/>
                  <a:defRPr/>
                </a:pPr>
                <a:r>
                  <a:rPr lang="en-US" altLang="zh-CN" dirty="0" err="1">
                    <a:solidFill>
                      <a:srgbClr val="0033CC"/>
                    </a:solidFill>
                    <a:latin typeface="楷体" pitchFamily="49" charset="-122"/>
                    <a:ea typeface="楷体" pitchFamily="49" charset="-122"/>
                  </a:rPr>
                  <a:t>goto</a:t>
                </a:r>
                <a:r>
                  <a:rPr lang="en-US" altLang="zh-CN" dirty="0">
                    <a:solidFill>
                      <a:srgbClr val="0033CC"/>
                    </a:solidFill>
                    <a:latin typeface="楷体" pitchFamily="49" charset="-122"/>
                    <a:ea typeface="楷体" pitchFamily="49" charset="-122"/>
                  </a:rPr>
                  <a:t> E</a:t>
                </a:r>
                <a:r>
                  <a:rPr lang="en-US" altLang="zh-CN" baseline="-25000" dirty="0">
                    <a:solidFill>
                      <a:srgbClr val="0033CC"/>
                    </a:solidFill>
                    <a:latin typeface="楷体" pitchFamily="49" charset="-122"/>
                    <a:ea typeface="楷体" pitchFamily="49" charset="-122"/>
                  </a:rPr>
                  <a:t>1</a:t>
                </a:r>
                <a:r>
                  <a:rPr lang="en-US" altLang="zh-CN" dirty="0">
                    <a:solidFill>
                      <a:srgbClr val="0033CC"/>
                    </a:solidFill>
                    <a:latin typeface="楷体" pitchFamily="49" charset="-122"/>
                    <a:ea typeface="楷体" pitchFamily="49" charset="-122"/>
                  </a:rPr>
                  <a:t>.false</a:t>
                </a:r>
                <a:endParaRPr lang="zh-CN" altLang="en-US" dirty="0">
                  <a:solidFill>
                    <a:srgbClr val="0033CC"/>
                  </a:solidFill>
                  <a:latin typeface="楷体" pitchFamily="49" charset="-122"/>
                  <a:ea typeface="楷体" pitchFamily="49" charset="-122"/>
                </a:endParaRPr>
              </a:p>
            </p:txBody>
          </p:sp>
          <p:sp>
            <p:nvSpPr>
              <p:cNvPr id="8" name="矩形 7"/>
              <p:cNvSpPr/>
              <p:nvPr/>
            </p:nvSpPr>
            <p:spPr>
              <a:xfrm>
                <a:off x="296525" y="5188207"/>
                <a:ext cx="2970330" cy="495055"/>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spcBef>
                    <a:spcPts val="600"/>
                  </a:spcBef>
                  <a:buClr>
                    <a:srgbClr val="0033CC"/>
                  </a:buClr>
                  <a:buSzPct val="50000"/>
                  <a:defRPr/>
                </a:pPr>
                <a:r>
                  <a:rPr lang="en-US" altLang="zh-CN" dirty="0">
                    <a:solidFill>
                      <a:srgbClr val="002060"/>
                    </a:solidFill>
                    <a:latin typeface="楷体" pitchFamily="49" charset="-122"/>
                    <a:ea typeface="楷体" pitchFamily="49" charset="-122"/>
                  </a:rPr>
                  <a:t>if </a:t>
                </a:r>
                <a:r>
                  <a:rPr lang="en-US" altLang="zh-CN" dirty="0">
                    <a:solidFill>
                      <a:srgbClr val="FF0000"/>
                    </a:solidFill>
                    <a:latin typeface="楷体" pitchFamily="49" charset="-122"/>
                    <a:ea typeface="楷体" pitchFamily="49" charset="-122"/>
                  </a:rPr>
                  <a:t>a</a:t>
                </a:r>
                <a:r>
                  <a:rPr lang="zh-CN" altLang="en-US" dirty="0">
                    <a:solidFill>
                      <a:srgbClr val="FF0000"/>
                    </a:solidFill>
                    <a:latin typeface="楷体" pitchFamily="49" charset="-122"/>
                    <a:ea typeface="楷体" pitchFamily="49" charset="-122"/>
                    <a:sym typeface="Symbol" pitchFamily="18" charset="2"/>
                  </a:rPr>
                  <a:t>＜</a:t>
                </a:r>
                <a:r>
                  <a:rPr lang="en-US" altLang="zh-CN" dirty="0">
                    <a:solidFill>
                      <a:srgbClr val="FF0000"/>
                    </a:solidFill>
                    <a:latin typeface="楷体" pitchFamily="49" charset="-122"/>
                    <a:ea typeface="楷体" pitchFamily="49" charset="-122"/>
                  </a:rPr>
                  <a:t>b</a:t>
                </a:r>
                <a:r>
                  <a:rPr lang="en-US" altLang="zh-CN" dirty="0">
                    <a:solidFill>
                      <a:srgbClr val="002060"/>
                    </a:solidFill>
                    <a:latin typeface="楷体" pitchFamily="49" charset="-122"/>
                    <a:ea typeface="楷体" pitchFamily="49" charset="-122"/>
                  </a:rPr>
                  <a:t> then S</a:t>
                </a:r>
                <a:r>
                  <a:rPr lang="en-US" altLang="zh-CN" baseline="-25000" dirty="0">
                    <a:solidFill>
                      <a:srgbClr val="002060"/>
                    </a:solidFill>
                    <a:latin typeface="楷体" pitchFamily="49" charset="-122"/>
                    <a:ea typeface="楷体" pitchFamily="49" charset="-122"/>
                  </a:rPr>
                  <a:t>1</a:t>
                </a:r>
                <a:r>
                  <a:rPr lang="en-US" altLang="zh-CN" dirty="0">
                    <a:solidFill>
                      <a:srgbClr val="002060"/>
                    </a:solidFill>
                    <a:latin typeface="楷体" pitchFamily="49" charset="-122"/>
                    <a:ea typeface="楷体" pitchFamily="49" charset="-122"/>
                  </a:rPr>
                  <a:t> else S</a:t>
                </a:r>
                <a:r>
                  <a:rPr lang="en-US" altLang="zh-CN" baseline="-25000" dirty="0">
                    <a:solidFill>
                      <a:srgbClr val="002060"/>
                    </a:solidFill>
                    <a:latin typeface="楷体" pitchFamily="49" charset="-122"/>
                    <a:ea typeface="楷体" pitchFamily="49" charset="-122"/>
                  </a:rPr>
                  <a:t>2</a:t>
                </a:r>
                <a:endParaRPr lang="zh-CN" altLang="en-US" baseline="-25000" dirty="0">
                  <a:solidFill>
                    <a:srgbClr val="002060"/>
                  </a:solidFill>
                  <a:latin typeface="楷体" pitchFamily="49" charset="-122"/>
                  <a:ea typeface="楷体" pitchFamily="49" charset="-122"/>
                </a:endParaRPr>
              </a:p>
            </p:txBody>
          </p:sp>
          <p:sp>
            <p:nvSpPr>
              <p:cNvPr id="9" name="矩形 8"/>
              <p:cNvSpPr/>
              <p:nvPr/>
            </p:nvSpPr>
            <p:spPr>
              <a:xfrm>
                <a:off x="1331640" y="5679250"/>
                <a:ext cx="900100" cy="49505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spcBef>
                    <a:spcPts val="600"/>
                  </a:spcBef>
                  <a:buClr>
                    <a:srgbClr val="0033CC"/>
                  </a:buClr>
                  <a:buSzPct val="50000"/>
                  <a:defRPr/>
                </a:pPr>
                <a:r>
                  <a:rPr lang="zh-CN" altLang="en-US" dirty="0">
                    <a:solidFill>
                      <a:schemeClr val="tx1"/>
                    </a:solidFill>
                    <a:latin typeface="楷体" pitchFamily="49" charset="-122"/>
                    <a:ea typeface="楷体" pitchFamily="49" charset="-122"/>
                  </a:rPr>
                  <a:t>源程序</a:t>
                </a:r>
              </a:p>
            </p:txBody>
          </p:sp>
          <p:sp>
            <p:nvSpPr>
              <p:cNvPr id="10" name="矩形 9"/>
              <p:cNvSpPr/>
              <p:nvPr/>
            </p:nvSpPr>
            <p:spPr>
              <a:xfrm>
                <a:off x="3536885" y="5951905"/>
                <a:ext cx="945105" cy="49505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spcBef>
                    <a:spcPts val="600"/>
                  </a:spcBef>
                  <a:buClr>
                    <a:srgbClr val="0033CC"/>
                  </a:buClr>
                  <a:buSzPct val="50000"/>
                  <a:defRPr/>
                </a:pPr>
                <a:r>
                  <a:rPr lang="zh-CN" altLang="en-US" dirty="0">
                    <a:solidFill>
                      <a:schemeClr val="tx1"/>
                    </a:solidFill>
                    <a:latin typeface="楷体" pitchFamily="49" charset="-122"/>
                    <a:ea typeface="楷体" pitchFamily="49" charset="-122"/>
                  </a:rPr>
                  <a:t>四元式</a:t>
                </a:r>
              </a:p>
            </p:txBody>
          </p:sp>
          <p:cxnSp>
            <p:nvCxnSpPr>
              <p:cNvPr id="12" name="直接箭头连接符 11"/>
              <p:cNvCxnSpPr/>
              <p:nvPr/>
            </p:nvCxnSpPr>
            <p:spPr>
              <a:xfrm>
                <a:off x="4391980" y="6219310"/>
                <a:ext cx="2870833"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5292080" y="5994285"/>
                <a:ext cx="0" cy="225025"/>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18" name="直接箭头连接符 17"/>
            <p:cNvCxnSpPr/>
            <p:nvPr/>
          </p:nvCxnSpPr>
          <p:spPr>
            <a:xfrm flipV="1">
              <a:off x="7272300" y="5994284"/>
              <a:ext cx="0" cy="23760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5192" y="116632"/>
            <a:ext cx="8435280" cy="850106"/>
          </a:xfrm>
        </p:spPr>
        <p:txBody>
          <a:bodyPr>
            <a:normAutofit/>
          </a:bodyPr>
          <a:lstStyle/>
          <a:p>
            <a:pPr marL="342900" lvl="0" indent="-342900">
              <a:spcBef>
                <a:spcPts val="600"/>
              </a:spcBef>
              <a:spcAft>
                <a:spcPts val="600"/>
              </a:spcAft>
              <a:defRPr/>
            </a:pPr>
            <a:r>
              <a:rPr lang="zh-CN" altLang="en-US" dirty="0"/>
              <a:t>按翻译模式计算：</a:t>
            </a:r>
            <a:r>
              <a:rPr lang="en-US" altLang="zh-CN" sz="2800" dirty="0">
                <a:solidFill>
                  <a:srgbClr val="FF0000"/>
                </a:solidFill>
                <a:latin typeface="楷体" pitchFamily="49" charset="-122"/>
                <a:ea typeface="楷体" pitchFamily="49" charset="-122"/>
              </a:rPr>
              <a:t>a</a:t>
            </a:r>
            <a:r>
              <a:rPr lang="zh-CN" altLang="en-US" sz="2800" dirty="0">
                <a:solidFill>
                  <a:srgbClr val="FF0000"/>
                </a:solidFill>
                <a:latin typeface="楷体" pitchFamily="49" charset="-122"/>
                <a:ea typeface="楷体" pitchFamily="49" charset="-122"/>
                <a:sym typeface="Symbol" pitchFamily="18" charset="2"/>
              </a:rPr>
              <a:t>＜</a:t>
            </a:r>
            <a:r>
              <a:rPr lang="en-US" altLang="zh-CN" sz="2800" dirty="0">
                <a:solidFill>
                  <a:srgbClr val="FF0000"/>
                </a:solidFill>
                <a:latin typeface="楷体" pitchFamily="49" charset="-122"/>
                <a:ea typeface="楷体" pitchFamily="49" charset="-122"/>
              </a:rPr>
              <a:t>b or c</a:t>
            </a:r>
            <a:r>
              <a:rPr lang="zh-CN" altLang="en-US" sz="2800" dirty="0">
                <a:solidFill>
                  <a:srgbClr val="FF0000"/>
                </a:solidFill>
                <a:latin typeface="楷体" pitchFamily="49" charset="-122"/>
                <a:ea typeface="楷体" pitchFamily="49" charset="-122"/>
                <a:sym typeface="Symbol" pitchFamily="18" charset="2"/>
              </a:rPr>
              <a:t>＜</a:t>
            </a:r>
            <a:r>
              <a:rPr lang="en-US" altLang="zh-CN" sz="2800" dirty="0">
                <a:solidFill>
                  <a:srgbClr val="FF0000"/>
                </a:solidFill>
                <a:latin typeface="楷体" pitchFamily="49" charset="-122"/>
                <a:ea typeface="楷体" pitchFamily="49" charset="-122"/>
              </a:rPr>
              <a:t>d and e</a:t>
            </a:r>
            <a:r>
              <a:rPr lang="zh-CN" altLang="en-US" sz="2800" dirty="0">
                <a:solidFill>
                  <a:srgbClr val="FF0000"/>
                </a:solidFill>
                <a:latin typeface="楷体" pitchFamily="49" charset="-122"/>
                <a:ea typeface="楷体" pitchFamily="49" charset="-122"/>
                <a:sym typeface="Symbol" pitchFamily="18" charset="2"/>
              </a:rPr>
              <a:t>＜</a:t>
            </a:r>
            <a:r>
              <a:rPr lang="en-US" altLang="zh-CN" sz="2800" dirty="0">
                <a:solidFill>
                  <a:srgbClr val="FF0000"/>
                </a:solidFill>
                <a:latin typeface="楷体" pitchFamily="49" charset="-122"/>
                <a:ea typeface="楷体" pitchFamily="49" charset="-122"/>
              </a:rPr>
              <a:t>f </a:t>
            </a:r>
            <a:endParaRPr lang="zh-CN" altLang="en-US" sz="2800" dirty="0">
              <a:latin typeface="楷体" pitchFamily="49" charset="-122"/>
              <a:ea typeface="楷体" pitchFamily="49" charset="-122"/>
            </a:endParaRPr>
          </a:p>
        </p:txBody>
      </p:sp>
      <p:sp>
        <p:nvSpPr>
          <p:cNvPr id="3" name="内容占位符 2"/>
          <p:cNvSpPr>
            <a:spLocks noGrp="1"/>
          </p:cNvSpPr>
          <p:nvPr>
            <p:ph idx="1"/>
          </p:nvPr>
        </p:nvSpPr>
        <p:spPr>
          <a:xfrm>
            <a:off x="611560" y="1196753"/>
            <a:ext cx="4320480" cy="504055"/>
          </a:xfrm>
          <a:solidFill>
            <a:schemeClr val="accent2">
              <a:lumMod val="40000"/>
              <a:lumOff val="60000"/>
            </a:schemeClr>
          </a:solidFill>
        </p:spPr>
        <p:txBody>
          <a:bodyPr>
            <a:normAutofit/>
          </a:bodyPr>
          <a:lstStyle/>
          <a:p>
            <a:pPr>
              <a:buNone/>
            </a:pPr>
            <a:r>
              <a:rPr lang="zh-CN" altLang="en-US" sz="2400" dirty="0"/>
              <a:t>假定变量</a:t>
            </a:r>
            <a:r>
              <a:rPr lang="en-US" altLang="zh-CN" sz="2400" dirty="0" err="1"/>
              <a:t>nextquad</a:t>
            </a:r>
            <a:r>
              <a:rPr lang="zh-CN" altLang="en-US" sz="2400" dirty="0"/>
              <a:t>的初值为</a:t>
            </a:r>
            <a:r>
              <a:rPr lang="en-US" altLang="zh-CN" sz="2400" dirty="0"/>
              <a:t>100</a:t>
            </a:r>
            <a:endParaRPr lang="zh-CN" altLang="en-US" sz="2400" dirty="0"/>
          </a:p>
        </p:txBody>
      </p:sp>
      <p:sp>
        <p:nvSpPr>
          <p:cNvPr id="4" name="灯片编号占位符 3"/>
          <p:cNvSpPr>
            <a:spLocks noGrp="1"/>
          </p:cNvSpPr>
          <p:nvPr>
            <p:ph type="sldNum" sz="quarter" idx="12"/>
          </p:nvPr>
        </p:nvSpPr>
        <p:spPr>
          <a:xfrm>
            <a:off x="8100392" y="6381328"/>
            <a:ext cx="586408" cy="340147"/>
          </a:xfrm>
        </p:spPr>
        <p:txBody>
          <a:bodyPr/>
          <a:lstStyle/>
          <a:p>
            <a:fld id="{2A6D858B-1E97-4F06-B8D0-6BAC990F4689}" type="slidenum">
              <a:rPr lang="zh-CN" altLang="en-US" smtClean="0"/>
              <a:pPr/>
              <a:t>65</a:t>
            </a:fld>
            <a:endParaRPr lang="zh-CN" altLang="en-US" dirty="0"/>
          </a:p>
        </p:txBody>
      </p:sp>
      <p:grpSp>
        <p:nvGrpSpPr>
          <p:cNvPr id="5" name="组合 68"/>
          <p:cNvGrpSpPr/>
          <p:nvPr/>
        </p:nvGrpSpPr>
        <p:grpSpPr>
          <a:xfrm>
            <a:off x="116505" y="2186862"/>
            <a:ext cx="8539533" cy="4032448"/>
            <a:chOff x="467544" y="1988840"/>
            <a:chExt cx="8539533" cy="4032448"/>
          </a:xfrm>
        </p:grpSpPr>
        <p:grpSp>
          <p:nvGrpSpPr>
            <p:cNvPr id="8" name="组合 7"/>
            <p:cNvGrpSpPr/>
            <p:nvPr/>
          </p:nvGrpSpPr>
          <p:grpSpPr>
            <a:xfrm>
              <a:off x="2988392" y="1988840"/>
              <a:ext cx="1944216" cy="691451"/>
              <a:chOff x="2484336" y="2564904"/>
              <a:chExt cx="1944216" cy="691451"/>
            </a:xfrm>
          </p:grpSpPr>
          <p:sp>
            <p:nvSpPr>
              <p:cNvPr id="6" name="矩形 5"/>
              <p:cNvSpPr/>
              <p:nvPr/>
            </p:nvSpPr>
            <p:spPr>
              <a:xfrm>
                <a:off x="2484336" y="2564904"/>
                <a:ext cx="1944216" cy="4034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rgbClr val="0033CC"/>
                    </a:solidFill>
                    <a:latin typeface="楷体" pitchFamily="49" charset="-122"/>
                    <a:ea typeface="楷体" pitchFamily="49" charset="-122"/>
                  </a:rPr>
                  <a:t>E.t</a:t>
                </a:r>
                <a:r>
                  <a:rPr lang="en-US" altLang="zh-CN" sz="2000" dirty="0">
                    <a:solidFill>
                      <a:srgbClr val="0033CC"/>
                    </a:solidFill>
                    <a:latin typeface="楷体" pitchFamily="49" charset="-122"/>
                    <a:ea typeface="楷体" pitchFamily="49" charset="-122"/>
                  </a:rPr>
                  <a:t>={100,104}</a:t>
                </a:r>
                <a:endParaRPr lang="zh-CN" altLang="en-US" sz="2000" dirty="0">
                  <a:solidFill>
                    <a:srgbClr val="0033CC"/>
                  </a:solidFill>
                  <a:latin typeface="楷体" pitchFamily="49" charset="-122"/>
                  <a:ea typeface="楷体" pitchFamily="49" charset="-122"/>
                </a:endParaRPr>
              </a:p>
            </p:txBody>
          </p:sp>
          <p:sp>
            <p:nvSpPr>
              <p:cNvPr id="7" name="矩形 6"/>
              <p:cNvSpPr/>
              <p:nvPr/>
            </p:nvSpPr>
            <p:spPr>
              <a:xfrm>
                <a:off x="2484336" y="2852936"/>
                <a:ext cx="1944216" cy="4034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rgbClr val="0033CC"/>
                    </a:solidFill>
                    <a:latin typeface="楷体" pitchFamily="49" charset="-122"/>
                    <a:ea typeface="楷体" pitchFamily="49" charset="-122"/>
                  </a:rPr>
                  <a:t>E.f</a:t>
                </a:r>
                <a:r>
                  <a:rPr lang="en-US" altLang="zh-CN" sz="2000" dirty="0">
                    <a:solidFill>
                      <a:srgbClr val="0033CC"/>
                    </a:solidFill>
                    <a:latin typeface="楷体" pitchFamily="49" charset="-122"/>
                    <a:ea typeface="楷体" pitchFamily="49" charset="-122"/>
                  </a:rPr>
                  <a:t>={103,105}</a:t>
                </a:r>
                <a:endParaRPr lang="zh-CN" altLang="en-US" sz="2000" dirty="0">
                  <a:solidFill>
                    <a:srgbClr val="0033CC"/>
                  </a:solidFill>
                  <a:latin typeface="楷体" pitchFamily="49" charset="-122"/>
                  <a:ea typeface="楷体" pitchFamily="49" charset="-122"/>
                </a:endParaRPr>
              </a:p>
            </p:txBody>
          </p:sp>
        </p:grpSp>
        <p:grpSp>
          <p:nvGrpSpPr>
            <p:cNvPr id="9" name="组合 8"/>
            <p:cNvGrpSpPr/>
            <p:nvPr/>
          </p:nvGrpSpPr>
          <p:grpSpPr>
            <a:xfrm>
              <a:off x="467544" y="2924944"/>
              <a:ext cx="1944216" cy="691451"/>
              <a:chOff x="2555776" y="2564904"/>
              <a:chExt cx="1944216" cy="691451"/>
            </a:xfrm>
          </p:grpSpPr>
          <p:sp>
            <p:nvSpPr>
              <p:cNvPr id="10" name="矩形 9"/>
              <p:cNvSpPr/>
              <p:nvPr/>
            </p:nvSpPr>
            <p:spPr>
              <a:xfrm>
                <a:off x="2555776" y="2564904"/>
                <a:ext cx="1944216" cy="4034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rgbClr val="0033CC"/>
                    </a:solidFill>
                    <a:latin typeface="楷体" pitchFamily="49" charset="-122"/>
                    <a:ea typeface="楷体" pitchFamily="49" charset="-122"/>
                  </a:rPr>
                  <a:t>E.t</a:t>
                </a:r>
                <a:r>
                  <a:rPr lang="en-US" altLang="zh-CN" sz="2000" dirty="0">
                    <a:solidFill>
                      <a:srgbClr val="0033CC"/>
                    </a:solidFill>
                    <a:latin typeface="楷体" pitchFamily="49" charset="-122"/>
                    <a:ea typeface="楷体" pitchFamily="49" charset="-122"/>
                  </a:rPr>
                  <a:t>={100}</a:t>
                </a:r>
                <a:endParaRPr lang="zh-CN" altLang="en-US" sz="2000" dirty="0">
                  <a:solidFill>
                    <a:srgbClr val="0033CC"/>
                  </a:solidFill>
                  <a:latin typeface="楷体" pitchFamily="49" charset="-122"/>
                  <a:ea typeface="楷体" pitchFamily="49" charset="-122"/>
                </a:endParaRPr>
              </a:p>
            </p:txBody>
          </p:sp>
          <p:sp>
            <p:nvSpPr>
              <p:cNvPr id="11" name="矩形 10"/>
              <p:cNvSpPr/>
              <p:nvPr/>
            </p:nvSpPr>
            <p:spPr>
              <a:xfrm>
                <a:off x="2555776" y="2852936"/>
                <a:ext cx="1944216" cy="4034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rgbClr val="0033CC"/>
                    </a:solidFill>
                    <a:latin typeface="楷体" pitchFamily="49" charset="-122"/>
                    <a:ea typeface="楷体" pitchFamily="49" charset="-122"/>
                  </a:rPr>
                  <a:t>E.f</a:t>
                </a:r>
                <a:r>
                  <a:rPr lang="en-US" altLang="zh-CN" sz="2000" dirty="0">
                    <a:solidFill>
                      <a:srgbClr val="0033CC"/>
                    </a:solidFill>
                    <a:latin typeface="楷体" pitchFamily="49" charset="-122"/>
                    <a:ea typeface="楷体" pitchFamily="49" charset="-122"/>
                  </a:rPr>
                  <a:t>={101}</a:t>
                </a:r>
                <a:endParaRPr lang="zh-CN" altLang="en-US" sz="2000" dirty="0">
                  <a:solidFill>
                    <a:srgbClr val="0033CC"/>
                  </a:solidFill>
                  <a:latin typeface="楷体" pitchFamily="49" charset="-122"/>
                  <a:ea typeface="楷体" pitchFamily="49" charset="-122"/>
                </a:endParaRPr>
              </a:p>
            </p:txBody>
          </p:sp>
        </p:grpSp>
        <p:grpSp>
          <p:nvGrpSpPr>
            <p:cNvPr id="12" name="组合 11"/>
            <p:cNvGrpSpPr/>
            <p:nvPr/>
          </p:nvGrpSpPr>
          <p:grpSpPr>
            <a:xfrm>
              <a:off x="5535013" y="2892860"/>
              <a:ext cx="1944216" cy="691451"/>
              <a:chOff x="2555776" y="2564904"/>
              <a:chExt cx="1944216" cy="691451"/>
            </a:xfrm>
          </p:grpSpPr>
          <p:sp>
            <p:nvSpPr>
              <p:cNvPr id="13" name="矩形 12"/>
              <p:cNvSpPr/>
              <p:nvPr/>
            </p:nvSpPr>
            <p:spPr>
              <a:xfrm>
                <a:off x="2555776" y="2564904"/>
                <a:ext cx="1944216" cy="4034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err="1">
                    <a:solidFill>
                      <a:srgbClr val="0033CC"/>
                    </a:solidFill>
                    <a:latin typeface="楷体" pitchFamily="49" charset="-122"/>
                    <a:ea typeface="楷体" pitchFamily="49" charset="-122"/>
                  </a:rPr>
                  <a:t>E.t</a:t>
                </a:r>
                <a:r>
                  <a:rPr lang="en-US" altLang="zh-CN" sz="2000" dirty="0">
                    <a:solidFill>
                      <a:srgbClr val="0033CC"/>
                    </a:solidFill>
                    <a:latin typeface="楷体" pitchFamily="49" charset="-122"/>
                    <a:ea typeface="楷体" pitchFamily="49" charset="-122"/>
                  </a:rPr>
                  <a:t>={104}</a:t>
                </a:r>
                <a:endParaRPr lang="zh-CN" altLang="en-US" sz="2000" dirty="0">
                  <a:solidFill>
                    <a:srgbClr val="0033CC"/>
                  </a:solidFill>
                  <a:latin typeface="楷体" pitchFamily="49" charset="-122"/>
                  <a:ea typeface="楷体" pitchFamily="49" charset="-122"/>
                </a:endParaRPr>
              </a:p>
            </p:txBody>
          </p:sp>
          <p:sp>
            <p:nvSpPr>
              <p:cNvPr id="14" name="矩形 13"/>
              <p:cNvSpPr/>
              <p:nvPr/>
            </p:nvSpPr>
            <p:spPr>
              <a:xfrm>
                <a:off x="2555776" y="2852936"/>
                <a:ext cx="1944216" cy="4034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err="1">
                    <a:solidFill>
                      <a:srgbClr val="0033CC"/>
                    </a:solidFill>
                    <a:latin typeface="楷体" pitchFamily="49" charset="-122"/>
                    <a:ea typeface="楷体" pitchFamily="49" charset="-122"/>
                  </a:rPr>
                  <a:t>E.f</a:t>
                </a:r>
                <a:r>
                  <a:rPr lang="en-US" altLang="zh-CN" sz="2000" dirty="0">
                    <a:solidFill>
                      <a:srgbClr val="0033CC"/>
                    </a:solidFill>
                    <a:latin typeface="楷体" pitchFamily="49" charset="-122"/>
                    <a:ea typeface="楷体" pitchFamily="49" charset="-122"/>
                  </a:rPr>
                  <a:t>={103,105}</a:t>
                </a:r>
                <a:endParaRPr lang="zh-CN" altLang="en-US" sz="2000" dirty="0">
                  <a:solidFill>
                    <a:srgbClr val="0033CC"/>
                  </a:solidFill>
                  <a:latin typeface="楷体" pitchFamily="49" charset="-122"/>
                  <a:ea typeface="楷体" pitchFamily="49" charset="-122"/>
                </a:endParaRPr>
              </a:p>
            </p:txBody>
          </p:sp>
        </p:grpSp>
        <p:grpSp>
          <p:nvGrpSpPr>
            <p:cNvPr id="15" name="组合 14"/>
            <p:cNvGrpSpPr/>
            <p:nvPr/>
          </p:nvGrpSpPr>
          <p:grpSpPr>
            <a:xfrm>
              <a:off x="3419872" y="4433657"/>
              <a:ext cx="1944216" cy="691451"/>
              <a:chOff x="2555776" y="2564904"/>
              <a:chExt cx="1944216" cy="691451"/>
            </a:xfrm>
          </p:grpSpPr>
          <p:sp>
            <p:nvSpPr>
              <p:cNvPr id="16" name="矩形 15"/>
              <p:cNvSpPr/>
              <p:nvPr/>
            </p:nvSpPr>
            <p:spPr>
              <a:xfrm>
                <a:off x="2555776" y="2564904"/>
                <a:ext cx="1944216" cy="4034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rgbClr val="0033CC"/>
                    </a:solidFill>
                    <a:latin typeface="楷体" pitchFamily="49" charset="-122"/>
                    <a:ea typeface="楷体" pitchFamily="49" charset="-122"/>
                  </a:rPr>
                  <a:t>E.t</a:t>
                </a:r>
                <a:r>
                  <a:rPr lang="en-US" altLang="zh-CN" sz="2000" dirty="0">
                    <a:solidFill>
                      <a:srgbClr val="0033CC"/>
                    </a:solidFill>
                    <a:latin typeface="楷体" pitchFamily="49" charset="-122"/>
                    <a:ea typeface="楷体" pitchFamily="49" charset="-122"/>
                  </a:rPr>
                  <a:t>={102}</a:t>
                </a:r>
                <a:endParaRPr lang="zh-CN" altLang="en-US" sz="2000" dirty="0">
                  <a:solidFill>
                    <a:srgbClr val="0033CC"/>
                  </a:solidFill>
                  <a:latin typeface="楷体" pitchFamily="49" charset="-122"/>
                  <a:ea typeface="楷体" pitchFamily="49" charset="-122"/>
                </a:endParaRPr>
              </a:p>
            </p:txBody>
          </p:sp>
          <p:sp>
            <p:nvSpPr>
              <p:cNvPr id="17" name="矩形 16"/>
              <p:cNvSpPr/>
              <p:nvPr/>
            </p:nvSpPr>
            <p:spPr>
              <a:xfrm>
                <a:off x="2555776" y="2852936"/>
                <a:ext cx="1944216" cy="4034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rgbClr val="0033CC"/>
                    </a:solidFill>
                    <a:latin typeface="楷体" pitchFamily="49" charset="-122"/>
                    <a:ea typeface="楷体" pitchFamily="49" charset="-122"/>
                  </a:rPr>
                  <a:t>E.f</a:t>
                </a:r>
                <a:r>
                  <a:rPr lang="en-US" altLang="zh-CN" sz="2000" dirty="0">
                    <a:solidFill>
                      <a:srgbClr val="0033CC"/>
                    </a:solidFill>
                    <a:latin typeface="楷体" pitchFamily="49" charset="-122"/>
                    <a:ea typeface="楷体" pitchFamily="49" charset="-122"/>
                  </a:rPr>
                  <a:t>={103}</a:t>
                </a:r>
                <a:endParaRPr lang="zh-CN" altLang="en-US" sz="2000" dirty="0">
                  <a:solidFill>
                    <a:srgbClr val="0033CC"/>
                  </a:solidFill>
                  <a:latin typeface="楷体" pitchFamily="49" charset="-122"/>
                  <a:ea typeface="楷体" pitchFamily="49" charset="-122"/>
                </a:endParaRPr>
              </a:p>
            </p:txBody>
          </p:sp>
        </p:grpSp>
        <p:grpSp>
          <p:nvGrpSpPr>
            <p:cNvPr id="18" name="组合 17"/>
            <p:cNvGrpSpPr/>
            <p:nvPr/>
          </p:nvGrpSpPr>
          <p:grpSpPr>
            <a:xfrm>
              <a:off x="7062861" y="4433657"/>
              <a:ext cx="1944216" cy="691451"/>
              <a:chOff x="2555776" y="2564904"/>
              <a:chExt cx="1944216" cy="691451"/>
            </a:xfrm>
          </p:grpSpPr>
          <p:sp>
            <p:nvSpPr>
              <p:cNvPr id="19" name="矩形 18"/>
              <p:cNvSpPr/>
              <p:nvPr/>
            </p:nvSpPr>
            <p:spPr>
              <a:xfrm>
                <a:off x="2555776" y="2564904"/>
                <a:ext cx="1944216" cy="4034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rgbClr val="0033CC"/>
                    </a:solidFill>
                    <a:latin typeface="楷体" pitchFamily="49" charset="-122"/>
                    <a:ea typeface="楷体" pitchFamily="49" charset="-122"/>
                  </a:rPr>
                  <a:t>E.t</a:t>
                </a:r>
                <a:r>
                  <a:rPr lang="en-US" altLang="zh-CN" sz="2000" dirty="0">
                    <a:solidFill>
                      <a:srgbClr val="0033CC"/>
                    </a:solidFill>
                    <a:latin typeface="楷体" pitchFamily="49" charset="-122"/>
                    <a:ea typeface="楷体" pitchFamily="49" charset="-122"/>
                  </a:rPr>
                  <a:t>={104}</a:t>
                </a:r>
                <a:endParaRPr lang="zh-CN" altLang="en-US" sz="2000" dirty="0">
                  <a:solidFill>
                    <a:srgbClr val="0033CC"/>
                  </a:solidFill>
                  <a:latin typeface="楷体" pitchFamily="49" charset="-122"/>
                  <a:ea typeface="楷体" pitchFamily="49" charset="-122"/>
                </a:endParaRPr>
              </a:p>
            </p:txBody>
          </p:sp>
          <p:sp>
            <p:nvSpPr>
              <p:cNvPr id="20" name="矩形 19"/>
              <p:cNvSpPr/>
              <p:nvPr/>
            </p:nvSpPr>
            <p:spPr>
              <a:xfrm>
                <a:off x="2555776" y="2852936"/>
                <a:ext cx="1944216" cy="4034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rgbClr val="0033CC"/>
                    </a:solidFill>
                    <a:latin typeface="楷体" pitchFamily="49" charset="-122"/>
                    <a:ea typeface="楷体" pitchFamily="49" charset="-122"/>
                  </a:rPr>
                  <a:t>E.f</a:t>
                </a:r>
                <a:r>
                  <a:rPr lang="en-US" altLang="zh-CN" sz="2000" dirty="0">
                    <a:solidFill>
                      <a:srgbClr val="0033CC"/>
                    </a:solidFill>
                    <a:latin typeface="楷体" pitchFamily="49" charset="-122"/>
                    <a:ea typeface="楷体" pitchFamily="49" charset="-122"/>
                  </a:rPr>
                  <a:t>={105}</a:t>
                </a:r>
                <a:endParaRPr lang="zh-CN" altLang="en-US" sz="2000" dirty="0">
                  <a:solidFill>
                    <a:srgbClr val="0033CC"/>
                  </a:solidFill>
                  <a:latin typeface="楷体" pitchFamily="49" charset="-122"/>
                  <a:ea typeface="楷体" pitchFamily="49" charset="-122"/>
                </a:endParaRPr>
              </a:p>
            </p:txBody>
          </p:sp>
        </p:grpSp>
        <p:sp>
          <p:nvSpPr>
            <p:cNvPr id="21" name="矩形 20"/>
            <p:cNvSpPr/>
            <p:nvPr/>
          </p:nvSpPr>
          <p:spPr>
            <a:xfrm>
              <a:off x="3419872" y="2953573"/>
              <a:ext cx="1080120" cy="4034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err="1">
                  <a:solidFill>
                    <a:srgbClr val="0033CC"/>
                  </a:solidFill>
                  <a:latin typeface="楷体" pitchFamily="49" charset="-122"/>
                  <a:ea typeface="楷体" pitchFamily="49" charset="-122"/>
                </a:rPr>
                <a:t>M.q</a:t>
              </a:r>
              <a:r>
                <a:rPr lang="en-US" altLang="zh-CN" sz="2000" dirty="0">
                  <a:solidFill>
                    <a:srgbClr val="0033CC"/>
                  </a:solidFill>
                  <a:latin typeface="楷体" pitchFamily="49" charset="-122"/>
                  <a:ea typeface="楷体" pitchFamily="49" charset="-122"/>
                </a:rPr>
                <a:t>=102</a:t>
              </a:r>
              <a:endParaRPr lang="zh-CN" altLang="en-US" sz="2000" dirty="0">
                <a:solidFill>
                  <a:srgbClr val="0033CC"/>
                </a:solidFill>
                <a:latin typeface="楷体" pitchFamily="49" charset="-122"/>
                <a:ea typeface="楷体" pitchFamily="49" charset="-122"/>
              </a:endParaRPr>
            </a:p>
          </p:txBody>
        </p:sp>
        <p:sp>
          <p:nvSpPr>
            <p:cNvPr id="22" name="矩形 21"/>
            <p:cNvSpPr/>
            <p:nvPr/>
          </p:nvSpPr>
          <p:spPr>
            <a:xfrm>
              <a:off x="6156176" y="4433657"/>
              <a:ext cx="1080120" cy="4034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err="1">
                  <a:solidFill>
                    <a:srgbClr val="0033CC"/>
                  </a:solidFill>
                  <a:latin typeface="楷体" pitchFamily="49" charset="-122"/>
                  <a:ea typeface="楷体" pitchFamily="49" charset="-122"/>
                </a:rPr>
                <a:t>M.q</a:t>
              </a:r>
              <a:r>
                <a:rPr lang="en-US" altLang="zh-CN" sz="2000" dirty="0">
                  <a:solidFill>
                    <a:srgbClr val="0033CC"/>
                  </a:solidFill>
                  <a:latin typeface="楷体" pitchFamily="49" charset="-122"/>
                  <a:ea typeface="楷体" pitchFamily="49" charset="-122"/>
                </a:rPr>
                <a:t>=104</a:t>
              </a:r>
              <a:endParaRPr lang="zh-CN" altLang="en-US" sz="2000" dirty="0">
                <a:solidFill>
                  <a:srgbClr val="0033CC"/>
                </a:solidFill>
                <a:latin typeface="楷体" pitchFamily="49" charset="-122"/>
                <a:ea typeface="楷体" pitchFamily="49" charset="-122"/>
              </a:endParaRPr>
            </a:p>
          </p:txBody>
        </p:sp>
        <p:sp>
          <p:nvSpPr>
            <p:cNvPr id="24" name="矩形 23"/>
            <p:cNvSpPr/>
            <p:nvPr/>
          </p:nvSpPr>
          <p:spPr>
            <a:xfrm>
              <a:off x="2555776" y="2953573"/>
              <a:ext cx="576064" cy="4034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FF0000"/>
                  </a:solidFill>
                  <a:latin typeface="楷体" pitchFamily="49" charset="-122"/>
                  <a:ea typeface="楷体" pitchFamily="49" charset="-122"/>
                </a:rPr>
                <a:t>or</a:t>
              </a:r>
              <a:endParaRPr lang="zh-CN" altLang="en-US" sz="2000" dirty="0">
                <a:solidFill>
                  <a:srgbClr val="FF0000"/>
                </a:solidFill>
                <a:latin typeface="楷体" pitchFamily="49" charset="-122"/>
                <a:ea typeface="楷体" pitchFamily="49" charset="-122"/>
              </a:endParaRPr>
            </a:p>
          </p:txBody>
        </p:sp>
        <p:grpSp>
          <p:nvGrpSpPr>
            <p:cNvPr id="36" name="组合 37"/>
            <p:cNvGrpSpPr/>
            <p:nvPr/>
          </p:nvGrpSpPr>
          <p:grpSpPr>
            <a:xfrm>
              <a:off x="683568" y="3937803"/>
              <a:ext cx="1512168" cy="427301"/>
              <a:chOff x="1115616" y="4701262"/>
              <a:chExt cx="1512168" cy="427301"/>
            </a:xfrm>
          </p:grpSpPr>
          <p:sp>
            <p:nvSpPr>
              <p:cNvPr id="23" name="矩形 22"/>
              <p:cNvSpPr/>
              <p:nvPr/>
            </p:nvSpPr>
            <p:spPr>
              <a:xfrm>
                <a:off x="1115616" y="4701262"/>
                <a:ext cx="576064" cy="4034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FF0000"/>
                    </a:solidFill>
                    <a:latin typeface="楷体" pitchFamily="49" charset="-122"/>
                    <a:ea typeface="楷体" pitchFamily="49" charset="-122"/>
                  </a:rPr>
                  <a:t>a</a:t>
                </a:r>
                <a:endParaRPr lang="zh-CN" altLang="en-US" sz="2000" dirty="0">
                  <a:solidFill>
                    <a:srgbClr val="FF0000"/>
                  </a:solidFill>
                  <a:latin typeface="楷体" pitchFamily="49" charset="-122"/>
                  <a:ea typeface="楷体" pitchFamily="49" charset="-122"/>
                </a:endParaRPr>
              </a:p>
            </p:txBody>
          </p:sp>
          <p:sp>
            <p:nvSpPr>
              <p:cNvPr id="25" name="矩形 24"/>
              <p:cNvSpPr/>
              <p:nvPr/>
            </p:nvSpPr>
            <p:spPr>
              <a:xfrm>
                <a:off x="1547664" y="4725144"/>
                <a:ext cx="576064" cy="4034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FF0000"/>
                    </a:solidFill>
                    <a:latin typeface="楷体" pitchFamily="49" charset="-122"/>
                    <a:ea typeface="楷体" pitchFamily="49" charset="-122"/>
                    <a:sym typeface="Symbol" pitchFamily="18" charset="2"/>
                  </a:rPr>
                  <a:t>＜</a:t>
                </a:r>
                <a:endParaRPr lang="zh-CN" altLang="en-US" sz="2000" dirty="0">
                  <a:solidFill>
                    <a:srgbClr val="FF0000"/>
                  </a:solidFill>
                  <a:latin typeface="楷体" pitchFamily="49" charset="-122"/>
                  <a:ea typeface="楷体" pitchFamily="49" charset="-122"/>
                </a:endParaRPr>
              </a:p>
            </p:txBody>
          </p:sp>
          <p:sp>
            <p:nvSpPr>
              <p:cNvPr id="26" name="矩形 25"/>
              <p:cNvSpPr/>
              <p:nvPr/>
            </p:nvSpPr>
            <p:spPr>
              <a:xfrm>
                <a:off x="2051720" y="4725144"/>
                <a:ext cx="576064" cy="4034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FF0000"/>
                    </a:solidFill>
                    <a:latin typeface="楷体" pitchFamily="49" charset="-122"/>
                    <a:ea typeface="楷体" pitchFamily="49" charset="-122"/>
                  </a:rPr>
                  <a:t>b</a:t>
                </a:r>
                <a:endParaRPr lang="zh-CN" altLang="en-US" sz="2000" dirty="0">
                  <a:solidFill>
                    <a:srgbClr val="FF0000"/>
                  </a:solidFill>
                  <a:latin typeface="楷体" pitchFamily="49" charset="-122"/>
                  <a:ea typeface="楷体" pitchFamily="49" charset="-122"/>
                </a:endParaRPr>
              </a:p>
            </p:txBody>
          </p:sp>
        </p:grpSp>
        <p:sp>
          <p:nvSpPr>
            <p:cNvPr id="27" name="矩形 26"/>
            <p:cNvSpPr/>
            <p:nvPr/>
          </p:nvSpPr>
          <p:spPr>
            <a:xfrm>
              <a:off x="3563888" y="3894424"/>
              <a:ext cx="576064" cy="4034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FF0000"/>
                  </a:solidFill>
                  <a:latin typeface="楷体" pitchFamily="49" charset="-122"/>
                  <a:ea typeface="楷体" pitchFamily="49" charset="-122"/>
                </a:rPr>
                <a:t>ε</a:t>
              </a:r>
              <a:endParaRPr lang="zh-CN" altLang="en-US" sz="2000" dirty="0">
                <a:solidFill>
                  <a:srgbClr val="FF0000"/>
                </a:solidFill>
                <a:latin typeface="楷体" pitchFamily="49" charset="-122"/>
                <a:ea typeface="楷体" pitchFamily="49" charset="-122"/>
              </a:endParaRPr>
            </a:p>
          </p:txBody>
        </p:sp>
        <p:sp>
          <p:nvSpPr>
            <p:cNvPr id="28" name="矩形 27"/>
            <p:cNvSpPr/>
            <p:nvPr/>
          </p:nvSpPr>
          <p:spPr>
            <a:xfrm>
              <a:off x="5292080" y="4390278"/>
              <a:ext cx="576064" cy="4034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FF0000"/>
                  </a:solidFill>
                  <a:latin typeface="楷体" pitchFamily="49" charset="-122"/>
                  <a:ea typeface="楷体" pitchFamily="49" charset="-122"/>
                </a:rPr>
                <a:t>and</a:t>
              </a:r>
              <a:endParaRPr lang="zh-CN" altLang="en-US" sz="2000" dirty="0">
                <a:solidFill>
                  <a:srgbClr val="FF0000"/>
                </a:solidFill>
                <a:latin typeface="楷体" pitchFamily="49" charset="-122"/>
                <a:ea typeface="楷体" pitchFamily="49" charset="-122"/>
              </a:endParaRPr>
            </a:p>
          </p:txBody>
        </p:sp>
        <p:grpSp>
          <p:nvGrpSpPr>
            <p:cNvPr id="37" name="组合 36"/>
            <p:cNvGrpSpPr/>
            <p:nvPr/>
          </p:nvGrpSpPr>
          <p:grpSpPr>
            <a:xfrm>
              <a:off x="3635896" y="5553701"/>
              <a:ext cx="1440160" cy="435503"/>
              <a:chOff x="2483768" y="5729801"/>
              <a:chExt cx="1440160" cy="435503"/>
            </a:xfrm>
          </p:grpSpPr>
          <p:sp>
            <p:nvSpPr>
              <p:cNvPr id="29" name="矩形 28"/>
              <p:cNvSpPr/>
              <p:nvPr/>
            </p:nvSpPr>
            <p:spPr>
              <a:xfrm>
                <a:off x="2483768" y="5729801"/>
                <a:ext cx="576064" cy="4034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FF0000"/>
                    </a:solidFill>
                    <a:latin typeface="楷体" pitchFamily="49" charset="-122"/>
                    <a:ea typeface="楷体" pitchFamily="49" charset="-122"/>
                  </a:rPr>
                  <a:t>c</a:t>
                </a:r>
                <a:endParaRPr lang="zh-CN" altLang="en-US" sz="2000" dirty="0">
                  <a:solidFill>
                    <a:srgbClr val="FF0000"/>
                  </a:solidFill>
                  <a:latin typeface="楷体" pitchFamily="49" charset="-122"/>
                  <a:ea typeface="楷体" pitchFamily="49" charset="-122"/>
                </a:endParaRPr>
              </a:p>
            </p:txBody>
          </p:sp>
          <p:sp>
            <p:nvSpPr>
              <p:cNvPr id="30" name="矩形 29"/>
              <p:cNvSpPr/>
              <p:nvPr/>
            </p:nvSpPr>
            <p:spPr>
              <a:xfrm>
                <a:off x="2915816" y="5761885"/>
                <a:ext cx="576064" cy="4034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FF0000"/>
                    </a:solidFill>
                    <a:latin typeface="楷体" pitchFamily="49" charset="-122"/>
                    <a:ea typeface="楷体" pitchFamily="49" charset="-122"/>
                    <a:sym typeface="Symbol" pitchFamily="18" charset="2"/>
                  </a:rPr>
                  <a:t>＜</a:t>
                </a:r>
                <a:endParaRPr lang="zh-CN" altLang="en-US" sz="2000" dirty="0">
                  <a:solidFill>
                    <a:srgbClr val="FF0000"/>
                  </a:solidFill>
                  <a:latin typeface="楷体" pitchFamily="49" charset="-122"/>
                  <a:ea typeface="楷体" pitchFamily="49" charset="-122"/>
                </a:endParaRPr>
              </a:p>
            </p:txBody>
          </p:sp>
          <p:sp>
            <p:nvSpPr>
              <p:cNvPr id="31" name="矩形 30"/>
              <p:cNvSpPr/>
              <p:nvPr/>
            </p:nvSpPr>
            <p:spPr>
              <a:xfrm>
                <a:off x="3347864" y="5761885"/>
                <a:ext cx="576064" cy="4034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FF0000"/>
                    </a:solidFill>
                    <a:latin typeface="楷体" pitchFamily="49" charset="-122"/>
                    <a:ea typeface="楷体" pitchFamily="49" charset="-122"/>
                  </a:rPr>
                  <a:t>d</a:t>
                </a:r>
                <a:endParaRPr lang="zh-CN" altLang="en-US" sz="2000" dirty="0">
                  <a:solidFill>
                    <a:srgbClr val="FF0000"/>
                  </a:solidFill>
                  <a:latin typeface="楷体" pitchFamily="49" charset="-122"/>
                  <a:ea typeface="楷体" pitchFamily="49" charset="-122"/>
                </a:endParaRPr>
              </a:p>
            </p:txBody>
          </p:sp>
        </p:grpSp>
        <p:grpSp>
          <p:nvGrpSpPr>
            <p:cNvPr id="38" name="组合 35"/>
            <p:cNvGrpSpPr/>
            <p:nvPr/>
          </p:nvGrpSpPr>
          <p:grpSpPr>
            <a:xfrm>
              <a:off x="7206877" y="5585785"/>
              <a:ext cx="1584176" cy="435503"/>
              <a:chOff x="6732240" y="5701172"/>
              <a:chExt cx="1584176" cy="435503"/>
            </a:xfrm>
          </p:grpSpPr>
          <p:sp>
            <p:nvSpPr>
              <p:cNvPr id="32" name="矩形 31"/>
              <p:cNvSpPr/>
              <p:nvPr/>
            </p:nvSpPr>
            <p:spPr>
              <a:xfrm>
                <a:off x="6732240" y="5701172"/>
                <a:ext cx="576064" cy="4034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FF0000"/>
                    </a:solidFill>
                    <a:latin typeface="楷体" pitchFamily="49" charset="-122"/>
                    <a:ea typeface="楷体" pitchFamily="49" charset="-122"/>
                  </a:rPr>
                  <a:t>e</a:t>
                </a:r>
                <a:endParaRPr lang="zh-CN" altLang="en-US" sz="2000" dirty="0">
                  <a:solidFill>
                    <a:srgbClr val="FF0000"/>
                  </a:solidFill>
                  <a:latin typeface="楷体" pitchFamily="49" charset="-122"/>
                  <a:ea typeface="楷体" pitchFamily="49" charset="-122"/>
                </a:endParaRPr>
              </a:p>
            </p:txBody>
          </p:sp>
          <p:sp>
            <p:nvSpPr>
              <p:cNvPr id="33" name="矩形 32"/>
              <p:cNvSpPr/>
              <p:nvPr/>
            </p:nvSpPr>
            <p:spPr>
              <a:xfrm>
                <a:off x="7236296" y="5733256"/>
                <a:ext cx="576064" cy="4034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FF0000"/>
                    </a:solidFill>
                    <a:latin typeface="楷体" pitchFamily="49" charset="-122"/>
                    <a:ea typeface="楷体" pitchFamily="49" charset="-122"/>
                    <a:sym typeface="Symbol" pitchFamily="18" charset="2"/>
                  </a:rPr>
                  <a:t>＜</a:t>
                </a:r>
                <a:endParaRPr lang="zh-CN" altLang="en-US" sz="2000" dirty="0">
                  <a:solidFill>
                    <a:srgbClr val="FF0000"/>
                  </a:solidFill>
                  <a:latin typeface="楷体" pitchFamily="49" charset="-122"/>
                  <a:ea typeface="楷体" pitchFamily="49" charset="-122"/>
                </a:endParaRPr>
              </a:p>
            </p:txBody>
          </p:sp>
          <p:sp>
            <p:nvSpPr>
              <p:cNvPr id="34" name="矩形 33"/>
              <p:cNvSpPr/>
              <p:nvPr/>
            </p:nvSpPr>
            <p:spPr>
              <a:xfrm>
                <a:off x="7740352" y="5733256"/>
                <a:ext cx="576064" cy="4034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FF0000"/>
                    </a:solidFill>
                    <a:latin typeface="楷体" pitchFamily="49" charset="-122"/>
                    <a:ea typeface="楷体" pitchFamily="49" charset="-122"/>
                  </a:rPr>
                  <a:t>f</a:t>
                </a:r>
                <a:endParaRPr lang="zh-CN" altLang="en-US" sz="2000" dirty="0">
                  <a:solidFill>
                    <a:srgbClr val="FF0000"/>
                  </a:solidFill>
                  <a:latin typeface="楷体" pitchFamily="49" charset="-122"/>
                  <a:ea typeface="楷体" pitchFamily="49" charset="-122"/>
                </a:endParaRPr>
              </a:p>
            </p:txBody>
          </p:sp>
        </p:grpSp>
        <p:sp>
          <p:nvSpPr>
            <p:cNvPr id="35" name="矩形 34"/>
            <p:cNvSpPr/>
            <p:nvPr/>
          </p:nvSpPr>
          <p:spPr>
            <a:xfrm>
              <a:off x="6372200" y="5585785"/>
              <a:ext cx="576064" cy="4034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FF0000"/>
                  </a:solidFill>
                  <a:latin typeface="楷体" pitchFamily="49" charset="-122"/>
                  <a:ea typeface="楷体" pitchFamily="49" charset="-122"/>
                </a:rPr>
                <a:t>ε</a:t>
              </a:r>
              <a:endParaRPr lang="zh-CN" altLang="en-US" sz="2000" dirty="0">
                <a:solidFill>
                  <a:srgbClr val="FF0000"/>
                </a:solidFill>
                <a:latin typeface="楷体" pitchFamily="49" charset="-122"/>
                <a:ea typeface="楷体" pitchFamily="49" charset="-122"/>
              </a:endParaRPr>
            </a:p>
          </p:txBody>
        </p:sp>
        <p:cxnSp>
          <p:nvCxnSpPr>
            <p:cNvPr id="40" name="直接连接符 39"/>
            <p:cNvCxnSpPr/>
            <p:nvPr/>
          </p:nvCxnSpPr>
          <p:spPr>
            <a:xfrm flipV="1">
              <a:off x="2051720" y="2636912"/>
              <a:ext cx="1440160" cy="360040"/>
            </a:xfrm>
            <a:prstGeom prst="line">
              <a:avLst/>
            </a:prstGeom>
            <a:ln w="127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2903621" y="2646948"/>
              <a:ext cx="786063" cy="352926"/>
            </a:xfrm>
            <a:prstGeom prst="line">
              <a:avLst/>
            </a:prstGeom>
            <a:ln w="127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3850105" y="2652954"/>
              <a:ext cx="0" cy="324000"/>
            </a:xfrm>
            <a:prstGeom prst="line">
              <a:avLst/>
            </a:prstGeom>
            <a:ln w="127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4277943" y="2708920"/>
              <a:ext cx="1158153" cy="288032"/>
            </a:xfrm>
            <a:prstGeom prst="line">
              <a:avLst/>
            </a:prstGeom>
            <a:ln w="127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1040560" y="3573016"/>
              <a:ext cx="258996" cy="421468"/>
            </a:xfrm>
            <a:prstGeom prst="line">
              <a:avLst/>
            </a:prstGeom>
            <a:ln w="127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1435732" y="3573016"/>
              <a:ext cx="0" cy="421468"/>
            </a:xfrm>
            <a:prstGeom prst="line">
              <a:avLst/>
            </a:prstGeom>
            <a:ln w="127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flipV="1">
              <a:off x="1547664" y="3573016"/>
              <a:ext cx="259200" cy="421200"/>
            </a:xfrm>
            <a:prstGeom prst="line">
              <a:avLst/>
            </a:prstGeom>
            <a:ln w="127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V="1">
              <a:off x="3851920" y="3429000"/>
              <a:ext cx="0" cy="468000"/>
            </a:xfrm>
            <a:prstGeom prst="line">
              <a:avLst/>
            </a:prstGeom>
            <a:ln w="127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V="1">
              <a:off x="4475747" y="3642102"/>
              <a:ext cx="1464405" cy="769477"/>
            </a:xfrm>
            <a:prstGeom prst="line">
              <a:avLst/>
            </a:prstGeom>
            <a:ln w="127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V="1">
              <a:off x="5582653" y="3642102"/>
              <a:ext cx="555303" cy="753435"/>
            </a:xfrm>
            <a:prstGeom prst="line">
              <a:avLst/>
            </a:prstGeom>
            <a:ln w="127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6444208" y="3642102"/>
              <a:ext cx="0" cy="684000"/>
            </a:xfrm>
            <a:prstGeom prst="line">
              <a:avLst/>
            </a:prstGeom>
            <a:ln w="127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flipV="1">
              <a:off x="6726216" y="3642102"/>
              <a:ext cx="925868" cy="705309"/>
            </a:xfrm>
            <a:prstGeom prst="line">
              <a:avLst/>
            </a:prstGeom>
            <a:ln w="127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V="1">
              <a:off x="3949712" y="5167772"/>
              <a:ext cx="258996" cy="421468"/>
            </a:xfrm>
            <a:prstGeom prst="line">
              <a:avLst/>
            </a:prstGeom>
            <a:ln w="127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4344884" y="5167772"/>
              <a:ext cx="0" cy="421468"/>
            </a:xfrm>
            <a:prstGeom prst="line">
              <a:avLst/>
            </a:prstGeom>
            <a:ln w="127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H="1" flipV="1">
              <a:off x="4456816" y="5167772"/>
              <a:ext cx="259200" cy="421200"/>
            </a:xfrm>
            <a:prstGeom prst="line">
              <a:avLst/>
            </a:prstGeom>
            <a:ln w="127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V="1">
              <a:off x="7590036" y="5167772"/>
              <a:ext cx="258996" cy="421468"/>
            </a:xfrm>
            <a:prstGeom prst="line">
              <a:avLst/>
            </a:prstGeom>
            <a:ln w="127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V="1">
              <a:off x="7985208" y="5167772"/>
              <a:ext cx="0" cy="421468"/>
            </a:xfrm>
            <a:prstGeom prst="line">
              <a:avLst/>
            </a:prstGeom>
            <a:ln w="127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H="1" flipV="1">
              <a:off x="8097140" y="5167772"/>
              <a:ext cx="259200" cy="421200"/>
            </a:xfrm>
            <a:prstGeom prst="line">
              <a:avLst/>
            </a:prstGeom>
            <a:ln w="127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6660232" y="4941168"/>
              <a:ext cx="0" cy="684000"/>
            </a:xfrm>
            <a:prstGeom prst="line">
              <a:avLst/>
            </a:prstGeom>
            <a:ln w="12700">
              <a:solidFill>
                <a:srgbClr val="0033CC"/>
              </a:solidFill>
            </a:ln>
          </p:spPr>
          <p:style>
            <a:lnRef idx="1">
              <a:schemeClr val="accent1"/>
            </a:lnRef>
            <a:fillRef idx="0">
              <a:schemeClr val="accent1"/>
            </a:fillRef>
            <a:effectRef idx="0">
              <a:schemeClr val="accent1"/>
            </a:effectRef>
            <a:fontRef idx="minor">
              <a:schemeClr val="tx1"/>
            </a:fontRef>
          </p:style>
        </p:cxnSp>
      </p:grpSp>
      <p:sp>
        <p:nvSpPr>
          <p:cNvPr id="61" name="矩形 60"/>
          <p:cNvSpPr/>
          <p:nvPr/>
        </p:nvSpPr>
        <p:spPr>
          <a:xfrm>
            <a:off x="6552220" y="1043735"/>
            <a:ext cx="2300400" cy="2070230"/>
          </a:xfrm>
          <a:prstGeom prst="rect">
            <a:avLst/>
          </a:prstGeom>
          <a:noFill/>
          <a:ln w="6350">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latin typeface="楷体" pitchFamily="49" charset="-122"/>
                <a:ea typeface="楷体" pitchFamily="49" charset="-122"/>
              </a:rPr>
              <a:t>100</a:t>
            </a:r>
            <a:r>
              <a:rPr lang="zh-CN" altLang="en-US" sz="2000" dirty="0">
                <a:solidFill>
                  <a:schemeClr val="tx1"/>
                </a:solidFill>
                <a:latin typeface="楷体" pitchFamily="49" charset="-122"/>
                <a:ea typeface="楷体" pitchFamily="49" charset="-122"/>
              </a:rPr>
              <a:t>（</a:t>
            </a:r>
            <a:r>
              <a:rPr lang="en-US" altLang="zh-CN" sz="2000" dirty="0">
                <a:solidFill>
                  <a:schemeClr val="tx1"/>
                </a:solidFill>
                <a:latin typeface="楷体" pitchFamily="49" charset="-122"/>
                <a:ea typeface="楷体" pitchFamily="49" charset="-122"/>
              </a:rPr>
              <a:t>j</a:t>
            </a:r>
            <a:r>
              <a:rPr lang="zh-CN" altLang="en-US" sz="2000" dirty="0">
                <a:solidFill>
                  <a:schemeClr val="tx1"/>
                </a:solidFill>
                <a:latin typeface="楷体" pitchFamily="49" charset="-122"/>
                <a:ea typeface="楷体" pitchFamily="49" charset="-122"/>
                <a:sym typeface="Symbol" pitchFamily="18" charset="2"/>
              </a:rPr>
              <a:t>＜</a:t>
            </a:r>
            <a:r>
              <a:rPr lang="en-US" altLang="zh-CN" sz="2000" dirty="0">
                <a:solidFill>
                  <a:schemeClr val="tx1"/>
                </a:solidFill>
                <a:latin typeface="楷体" pitchFamily="49" charset="-122"/>
                <a:ea typeface="楷体" pitchFamily="49" charset="-122"/>
              </a:rPr>
              <a:t>,a,b,0</a:t>
            </a:r>
            <a:r>
              <a:rPr lang="zh-CN" altLang="en-US" sz="2000" dirty="0">
                <a:solidFill>
                  <a:schemeClr val="tx1"/>
                </a:solidFill>
                <a:latin typeface="楷体" pitchFamily="49" charset="-122"/>
                <a:ea typeface="楷体" pitchFamily="49" charset="-122"/>
              </a:rPr>
              <a:t>）</a:t>
            </a:r>
            <a:endParaRPr lang="en-US" altLang="zh-CN" sz="2000" dirty="0">
              <a:solidFill>
                <a:schemeClr val="tx1"/>
              </a:solidFill>
              <a:latin typeface="楷体" pitchFamily="49" charset="-122"/>
              <a:ea typeface="楷体" pitchFamily="49" charset="-122"/>
            </a:endParaRPr>
          </a:p>
          <a:p>
            <a:r>
              <a:rPr lang="en-US" altLang="zh-CN" sz="2000" dirty="0">
                <a:solidFill>
                  <a:schemeClr val="tx1"/>
                </a:solidFill>
                <a:latin typeface="楷体" pitchFamily="49" charset="-122"/>
                <a:ea typeface="楷体" pitchFamily="49" charset="-122"/>
              </a:rPr>
              <a:t>101</a:t>
            </a:r>
            <a:r>
              <a:rPr lang="zh-CN" altLang="en-US" sz="2000" dirty="0">
                <a:solidFill>
                  <a:schemeClr val="tx1"/>
                </a:solidFill>
                <a:latin typeface="楷体" pitchFamily="49" charset="-122"/>
                <a:ea typeface="楷体" pitchFamily="49" charset="-122"/>
              </a:rPr>
              <a:t>（</a:t>
            </a:r>
            <a:r>
              <a:rPr lang="en-US" altLang="zh-CN" sz="2000" dirty="0">
                <a:solidFill>
                  <a:schemeClr val="tx1"/>
                </a:solidFill>
                <a:latin typeface="楷体" pitchFamily="49" charset="-122"/>
                <a:ea typeface="楷体" pitchFamily="49" charset="-122"/>
              </a:rPr>
              <a:t>j,_,_,0</a:t>
            </a:r>
            <a:r>
              <a:rPr lang="zh-CN" altLang="en-US" sz="2000" dirty="0">
                <a:solidFill>
                  <a:schemeClr val="tx1"/>
                </a:solidFill>
                <a:latin typeface="楷体" pitchFamily="49" charset="-122"/>
                <a:ea typeface="楷体" pitchFamily="49" charset="-122"/>
              </a:rPr>
              <a:t>）</a:t>
            </a:r>
          </a:p>
          <a:p>
            <a:r>
              <a:rPr lang="en-US" altLang="zh-CN" sz="2000" dirty="0">
                <a:solidFill>
                  <a:schemeClr val="tx1"/>
                </a:solidFill>
                <a:latin typeface="楷体" pitchFamily="49" charset="-122"/>
                <a:ea typeface="楷体" pitchFamily="49" charset="-122"/>
              </a:rPr>
              <a:t>102</a:t>
            </a:r>
            <a:r>
              <a:rPr lang="zh-CN" altLang="en-US" sz="2000" dirty="0">
                <a:solidFill>
                  <a:schemeClr val="tx1"/>
                </a:solidFill>
                <a:latin typeface="楷体" pitchFamily="49" charset="-122"/>
                <a:ea typeface="楷体" pitchFamily="49" charset="-122"/>
              </a:rPr>
              <a:t>（</a:t>
            </a:r>
            <a:r>
              <a:rPr lang="en-US" altLang="zh-CN" sz="2000" dirty="0">
                <a:solidFill>
                  <a:schemeClr val="tx1"/>
                </a:solidFill>
                <a:latin typeface="楷体" pitchFamily="49" charset="-122"/>
                <a:ea typeface="楷体" pitchFamily="49" charset="-122"/>
              </a:rPr>
              <a:t>j</a:t>
            </a:r>
            <a:r>
              <a:rPr lang="zh-CN" altLang="en-US" sz="2000" dirty="0">
                <a:solidFill>
                  <a:schemeClr val="tx1"/>
                </a:solidFill>
                <a:latin typeface="楷体" pitchFamily="49" charset="-122"/>
                <a:ea typeface="楷体" pitchFamily="49" charset="-122"/>
                <a:sym typeface="Symbol" pitchFamily="18" charset="2"/>
              </a:rPr>
              <a:t>＜</a:t>
            </a:r>
            <a:r>
              <a:rPr lang="en-US" altLang="zh-CN" sz="2000" dirty="0">
                <a:solidFill>
                  <a:schemeClr val="tx1"/>
                </a:solidFill>
                <a:latin typeface="楷体" pitchFamily="49" charset="-122"/>
                <a:ea typeface="楷体" pitchFamily="49" charset="-122"/>
              </a:rPr>
              <a:t>,c,d,0</a:t>
            </a:r>
            <a:r>
              <a:rPr lang="zh-CN" altLang="en-US" sz="2000" dirty="0">
                <a:solidFill>
                  <a:schemeClr val="tx1"/>
                </a:solidFill>
                <a:latin typeface="楷体" pitchFamily="49" charset="-122"/>
                <a:ea typeface="楷体" pitchFamily="49" charset="-122"/>
              </a:rPr>
              <a:t>）</a:t>
            </a:r>
          </a:p>
          <a:p>
            <a:r>
              <a:rPr lang="en-US" altLang="zh-CN" sz="2000" dirty="0">
                <a:solidFill>
                  <a:schemeClr val="tx1"/>
                </a:solidFill>
                <a:latin typeface="楷体" pitchFamily="49" charset="-122"/>
                <a:ea typeface="楷体" pitchFamily="49" charset="-122"/>
              </a:rPr>
              <a:t>103</a:t>
            </a:r>
            <a:r>
              <a:rPr lang="zh-CN" altLang="en-US" sz="2000" dirty="0">
                <a:solidFill>
                  <a:schemeClr val="tx1"/>
                </a:solidFill>
                <a:latin typeface="楷体" pitchFamily="49" charset="-122"/>
                <a:ea typeface="楷体" pitchFamily="49" charset="-122"/>
              </a:rPr>
              <a:t>（</a:t>
            </a:r>
            <a:r>
              <a:rPr lang="en-US" altLang="zh-CN" sz="2000" dirty="0">
                <a:solidFill>
                  <a:schemeClr val="tx1"/>
                </a:solidFill>
                <a:latin typeface="楷体" pitchFamily="49" charset="-122"/>
                <a:ea typeface="楷体" pitchFamily="49" charset="-122"/>
              </a:rPr>
              <a:t>j,_,_,0</a:t>
            </a:r>
            <a:r>
              <a:rPr lang="zh-CN" altLang="en-US" sz="2000" dirty="0">
                <a:solidFill>
                  <a:schemeClr val="tx1"/>
                </a:solidFill>
                <a:latin typeface="楷体" pitchFamily="49" charset="-122"/>
                <a:ea typeface="楷体" pitchFamily="49" charset="-122"/>
              </a:rPr>
              <a:t>）</a:t>
            </a:r>
          </a:p>
          <a:p>
            <a:r>
              <a:rPr lang="en-US" altLang="zh-CN" sz="2000" dirty="0">
                <a:solidFill>
                  <a:schemeClr val="tx1"/>
                </a:solidFill>
                <a:latin typeface="楷体" pitchFamily="49" charset="-122"/>
                <a:ea typeface="楷体" pitchFamily="49" charset="-122"/>
              </a:rPr>
              <a:t>104</a:t>
            </a:r>
            <a:r>
              <a:rPr lang="zh-CN" altLang="en-US" sz="2000" dirty="0">
                <a:solidFill>
                  <a:schemeClr val="tx1"/>
                </a:solidFill>
                <a:latin typeface="楷体" pitchFamily="49" charset="-122"/>
                <a:ea typeface="楷体" pitchFamily="49" charset="-122"/>
              </a:rPr>
              <a:t>（</a:t>
            </a:r>
            <a:r>
              <a:rPr lang="en-US" altLang="zh-CN" sz="2000" dirty="0">
                <a:solidFill>
                  <a:schemeClr val="tx1"/>
                </a:solidFill>
                <a:latin typeface="楷体" pitchFamily="49" charset="-122"/>
                <a:ea typeface="楷体" pitchFamily="49" charset="-122"/>
              </a:rPr>
              <a:t>j</a:t>
            </a:r>
            <a:r>
              <a:rPr lang="zh-CN" altLang="en-US" sz="2000" dirty="0">
                <a:solidFill>
                  <a:schemeClr val="tx1"/>
                </a:solidFill>
                <a:latin typeface="楷体" pitchFamily="49" charset="-122"/>
                <a:ea typeface="楷体" pitchFamily="49" charset="-122"/>
                <a:sym typeface="Symbol" pitchFamily="18" charset="2"/>
              </a:rPr>
              <a:t>＜</a:t>
            </a:r>
            <a:r>
              <a:rPr lang="en-US" altLang="zh-CN" sz="2000" dirty="0">
                <a:solidFill>
                  <a:schemeClr val="tx1"/>
                </a:solidFill>
                <a:latin typeface="楷体" pitchFamily="49" charset="-122"/>
                <a:ea typeface="楷体" pitchFamily="49" charset="-122"/>
              </a:rPr>
              <a:t>,e,f,0</a:t>
            </a:r>
            <a:r>
              <a:rPr lang="zh-CN" altLang="en-US" sz="2000" dirty="0">
                <a:solidFill>
                  <a:schemeClr val="tx1"/>
                </a:solidFill>
                <a:latin typeface="楷体" pitchFamily="49" charset="-122"/>
                <a:ea typeface="楷体" pitchFamily="49" charset="-122"/>
              </a:rPr>
              <a:t>）</a:t>
            </a:r>
          </a:p>
          <a:p>
            <a:r>
              <a:rPr lang="en-US" altLang="zh-CN" sz="2000" dirty="0">
                <a:solidFill>
                  <a:schemeClr val="tx1"/>
                </a:solidFill>
                <a:latin typeface="楷体" pitchFamily="49" charset="-122"/>
                <a:ea typeface="楷体" pitchFamily="49" charset="-122"/>
              </a:rPr>
              <a:t>105</a:t>
            </a:r>
            <a:r>
              <a:rPr lang="zh-CN" altLang="en-US" sz="2000" dirty="0">
                <a:solidFill>
                  <a:schemeClr val="tx1"/>
                </a:solidFill>
                <a:latin typeface="楷体" pitchFamily="49" charset="-122"/>
                <a:ea typeface="楷体" pitchFamily="49" charset="-122"/>
              </a:rPr>
              <a:t>（</a:t>
            </a:r>
            <a:r>
              <a:rPr lang="en-US" altLang="zh-CN" sz="2000" dirty="0">
                <a:solidFill>
                  <a:schemeClr val="tx1"/>
                </a:solidFill>
                <a:latin typeface="楷体" pitchFamily="49" charset="-122"/>
                <a:ea typeface="楷体" pitchFamily="49" charset="-122"/>
              </a:rPr>
              <a:t>j,_,_,0</a:t>
            </a:r>
            <a:r>
              <a:rPr lang="zh-CN" altLang="en-US" sz="2000" dirty="0">
                <a:solidFill>
                  <a:schemeClr val="tx1"/>
                </a:solidFill>
                <a:latin typeface="楷体" pitchFamily="49" charset="-122"/>
                <a:ea typeface="楷体" pitchFamily="49" charset="-122"/>
              </a:rPr>
              <a:t>）</a:t>
            </a:r>
          </a:p>
        </p:txBody>
      </p:sp>
      <p:sp>
        <p:nvSpPr>
          <p:cNvPr id="60" name="矩形 59"/>
          <p:cNvSpPr/>
          <p:nvPr/>
        </p:nvSpPr>
        <p:spPr>
          <a:xfrm>
            <a:off x="6552220" y="1043735"/>
            <a:ext cx="2301745" cy="2070230"/>
          </a:xfrm>
          <a:prstGeom prst="rect">
            <a:avLst/>
          </a:prstGeom>
          <a:solidFill>
            <a:schemeClr val="bg1"/>
          </a:solidFill>
          <a:ln w="6350">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latin typeface="楷体" pitchFamily="49" charset="-122"/>
                <a:ea typeface="楷体" pitchFamily="49" charset="-122"/>
              </a:rPr>
              <a:t>100</a:t>
            </a:r>
            <a:r>
              <a:rPr lang="zh-CN" altLang="en-US" sz="2000" dirty="0">
                <a:solidFill>
                  <a:schemeClr val="tx1"/>
                </a:solidFill>
                <a:latin typeface="楷体" pitchFamily="49" charset="-122"/>
                <a:ea typeface="楷体" pitchFamily="49" charset="-122"/>
              </a:rPr>
              <a:t>（</a:t>
            </a:r>
            <a:r>
              <a:rPr lang="en-US" altLang="zh-CN" sz="2000" dirty="0">
                <a:solidFill>
                  <a:schemeClr val="tx1"/>
                </a:solidFill>
                <a:latin typeface="楷体" pitchFamily="49" charset="-122"/>
                <a:ea typeface="楷体" pitchFamily="49" charset="-122"/>
              </a:rPr>
              <a:t>j</a:t>
            </a:r>
            <a:r>
              <a:rPr lang="zh-CN" altLang="en-US" sz="2000" dirty="0">
                <a:solidFill>
                  <a:schemeClr val="tx1"/>
                </a:solidFill>
                <a:latin typeface="楷体" pitchFamily="49" charset="-122"/>
                <a:ea typeface="楷体" pitchFamily="49" charset="-122"/>
                <a:sym typeface="Symbol" pitchFamily="18" charset="2"/>
              </a:rPr>
              <a:t>＜</a:t>
            </a:r>
            <a:r>
              <a:rPr lang="en-US" altLang="zh-CN" sz="2000" dirty="0">
                <a:solidFill>
                  <a:schemeClr val="tx1"/>
                </a:solidFill>
                <a:latin typeface="楷体" pitchFamily="49" charset="-122"/>
                <a:ea typeface="楷体" pitchFamily="49" charset="-122"/>
              </a:rPr>
              <a:t>,a,b,0</a:t>
            </a:r>
            <a:r>
              <a:rPr lang="zh-CN" altLang="en-US" sz="2000" dirty="0">
                <a:solidFill>
                  <a:schemeClr val="tx1"/>
                </a:solidFill>
                <a:latin typeface="楷体" pitchFamily="49" charset="-122"/>
                <a:ea typeface="楷体" pitchFamily="49" charset="-122"/>
              </a:rPr>
              <a:t>）</a:t>
            </a:r>
            <a:endParaRPr lang="en-US" altLang="zh-CN" sz="2000" dirty="0">
              <a:solidFill>
                <a:schemeClr val="tx1"/>
              </a:solidFill>
              <a:latin typeface="楷体" pitchFamily="49" charset="-122"/>
              <a:ea typeface="楷体" pitchFamily="49" charset="-122"/>
            </a:endParaRPr>
          </a:p>
          <a:p>
            <a:r>
              <a:rPr lang="en-US" altLang="zh-CN" sz="2000" dirty="0">
                <a:solidFill>
                  <a:schemeClr val="tx1"/>
                </a:solidFill>
                <a:latin typeface="楷体" pitchFamily="49" charset="-122"/>
                <a:ea typeface="楷体" pitchFamily="49" charset="-122"/>
              </a:rPr>
              <a:t>101</a:t>
            </a:r>
            <a:r>
              <a:rPr lang="zh-CN" altLang="en-US" sz="2000" dirty="0">
                <a:solidFill>
                  <a:schemeClr val="tx1"/>
                </a:solidFill>
                <a:latin typeface="楷体" pitchFamily="49" charset="-122"/>
                <a:ea typeface="楷体" pitchFamily="49" charset="-122"/>
              </a:rPr>
              <a:t>（</a:t>
            </a:r>
            <a:r>
              <a:rPr lang="en-US" altLang="zh-CN" sz="2000" dirty="0">
                <a:solidFill>
                  <a:schemeClr val="tx1"/>
                </a:solidFill>
                <a:latin typeface="楷体" pitchFamily="49" charset="-122"/>
                <a:ea typeface="楷体" pitchFamily="49" charset="-122"/>
              </a:rPr>
              <a:t>j,_,_,102</a:t>
            </a:r>
            <a:r>
              <a:rPr lang="zh-CN" altLang="en-US" sz="2000" dirty="0">
                <a:solidFill>
                  <a:schemeClr val="tx1"/>
                </a:solidFill>
                <a:latin typeface="楷体" pitchFamily="49" charset="-122"/>
                <a:ea typeface="楷体" pitchFamily="49" charset="-122"/>
              </a:rPr>
              <a:t>）</a:t>
            </a:r>
          </a:p>
          <a:p>
            <a:r>
              <a:rPr lang="en-US" altLang="zh-CN" sz="2000" dirty="0">
                <a:solidFill>
                  <a:schemeClr val="tx1"/>
                </a:solidFill>
                <a:latin typeface="楷体" pitchFamily="49" charset="-122"/>
                <a:ea typeface="楷体" pitchFamily="49" charset="-122"/>
              </a:rPr>
              <a:t>102</a:t>
            </a:r>
            <a:r>
              <a:rPr lang="zh-CN" altLang="en-US" sz="2000" dirty="0">
                <a:solidFill>
                  <a:schemeClr val="tx1"/>
                </a:solidFill>
                <a:latin typeface="楷体" pitchFamily="49" charset="-122"/>
                <a:ea typeface="楷体" pitchFamily="49" charset="-122"/>
              </a:rPr>
              <a:t>（</a:t>
            </a:r>
            <a:r>
              <a:rPr lang="en-US" altLang="zh-CN" sz="2000" dirty="0">
                <a:solidFill>
                  <a:schemeClr val="tx1"/>
                </a:solidFill>
                <a:latin typeface="楷体" pitchFamily="49" charset="-122"/>
                <a:ea typeface="楷体" pitchFamily="49" charset="-122"/>
              </a:rPr>
              <a:t>j</a:t>
            </a:r>
            <a:r>
              <a:rPr lang="zh-CN" altLang="en-US" sz="2000" dirty="0">
                <a:solidFill>
                  <a:schemeClr val="tx1"/>
                </a:solidFill>
                <a:latin typeface="楷体" pitchFamily="49" charset="-122"/>
                <a:ea typeface="楷体" pitchFamily="49" charset="-122"/>
                <a:sym typeface="Symbol" pitchFamily="18" charset="2"/>
              </a:rPr>
              <a:t>＜</a:t>
            </a:r>
            <a:r>
              <a:rPr lang="en-US" altLang="zh-CN" sz="2000" dirty="0">
                <a:solidFill>
                  <a:schemeClr val="tx1"/>
                </a:solidFill>
                <a:latin typeface="楷体" pitchFamily="49" charset="-122"/>
                <a:ea typeface="楷体" pitchFamily="49" charset="-122"/>
              </a:rPr>
              <a:t>,c,d,104</a:t>
            </a:r>
            <a:r>
              <a:rPr lang="zh-CN" altLang="en-US" sz="2000" dirty="0">
                <a:solidFill>
                  <a:schemeClr val="tx1"/>
                </a:solidFill>
                <a:latin typeface="楷体" pitchFamily="49" charset="-122"/>
                <a:ea typeface="楷体" pitchFamily="49" charset="-122"/>
              </a:rPr>
              <a:t>）</a:t>
            </a:r>
          </a:p>
          <a:p>
            <a:r>
              <a:rPr lang="en-US" altLang="zh-CN" sz="2000" dirty="0">
                <a:solidFill>
                  <a:schemeClr val="tx1"/>
                </a:solidFill>
                <a:latin typeface="楷体" pitchFamily="49" charset="-122"/>
                <a:ea typeface="楷体" pitchFamily="49" charset="-122"/>
              </a:rPr>
              <a:t>103</a:t>
            </a:r>
            <a:r>
              <a:rPr lang="zh-CN" altLang="en-US" sz="2000" dirty="0">
                <a:solidFill>
                  <a:schemeClr val="tx1"/>
                </a:solidFill>
                <a:latin typeface="楷体" pitchFamily="49" charset="-122"/>
                <a:ea typeface="楷体" pitchFamily="49" charset="-122"/>
              </a:rPr>
              <a:t>（</a:t>
            </a:r>
            <a:r>
              <a:rPr lang="en-US" altLang="zh-CN" sz="2000" dirty="0">
                <a:solidFill>
                  <a:schemeClr val="tx1"/>
                </a:solidFill>
                <a:latin typeface="楷体" pitchFamily="49" charset="-122"/>
                <a:ea typeface="楷体" pitchFamily="49" charset="-122"/>
              </a:rPr>
              <a:t>j,_,_,0</a:t>
            </a:r>
            <a:r>
              <a:rPr lang="zh-CN" altLang="en-US" sz="2000" dirty="0">
                <a:solidFill>
                  <a:schemeClr val="tx1"/>
                </a:solidFill>
                <a:latin typeface="楷体" pitchFamily="49" charset="-122"/>
                <a:ea typeface="楷体" pitchFamily="49" charset="-122"/>
              </a:rPr>
              <a:t>）</a:t>
            </a:r>
          </a:p>
          <a:p>
            <a:r>
              <a:rPr lang="en-US" altLang="zh-CN" sz="2000" dirty="0">
                <a:solidFill>
                  <a:schemeClr val="tx1"/>
                </a:solidFill>
                <a:latin typeface="楷体" pitchFamily="49" charset="-122"/>
                <a:ea typeface="楷体" pitchFamily="49" charset="-122"/>
              </a:rPr>
              <a:t>104</a:t>
            </a:r>
            <a:r>
              <a:rPr lang="zh-CN" altLang="en-US" sz="2000" dirty="0">
                <a:solidFill>
                  <a:schemeClr val="tx1"/>
                </a:solidFill>
                <a:latin typeface="楷体" pitchFamily="49" charset="-122"/>
                <a:ea typeface="楷体" pitchFamily="49" charset="-122"/>
              </a:rPr>
              <a:t>（</a:t>
            </a:r>
            <a:r>
              <a:rPr lang="en-US" altLang="zh-CN" sz="2000" dirty="0">
                <a:solidFill>
                  <a:schemeClr val="tx1"/>
                </a:solidFill>
                <a:latin typeface="楷体" pitchFamily="49" charset="-122"/>
                <a:ea typeface="楷体" pitchFamily="49" charset="-122"/>
              </a:rPr>
              <a:t>j</a:t>
            </a:r>
            <a:r>
              <a:rPr lang="zh-CN" altLang="en-US" sz="2000" dirty="0">
                <a:solidFill>
                  <a:schemeClr val="tx1"/>
                </a:solidFill>
                <a:latin typeface="楷体" pitchFamily="49" charset="-122"/>
                <a:ea typeface="楷体" pitchFamily="49" charset="-122"/>
                <a:sym typeface="Symbol" pitchFamily="18" charset="2"/>
              </a:rPr>
              <a:t>＜</a:t>
            </a:r>
            <a:r>
              <a:rPr lang="en-US" altLang="zh-CN" sz="2000" dirty="0">
                <a:solidFill>
                  <a:schemeClr val="tx1"/>
                </a:solidFill>
                <a:latin typeface="楷体" pitchFamily="49" charset="-122"/>
                <a:ea typeface="楷体" pitchFamily="49" charset="-122"/>
              </a:rPr>
              <a:t>,e,f,0</a:t>
            </a:r>
            <a:r>
              <a:rPr lang="zh-CN" altLang="en-US" sz="2000" dirty="0">
                <a:solidFill>
                  <a:schemeClr val="tx1"/>
                </a:solidFill>
                <a:latin typeface="楷体" pitchFamily="49" charset="-122"/>
                <a:ea typeface="楷体" pitchFamily="49" charset="-122"/>
              </a:rPr>
              <a:t>）</a:t>
            </a:r>
          </a:p>
          <a:p>
            <a:r>
              <a:rPr lang="en-US" altLang="zh-CN" sz="2000" dirty="0">
                <a:solidFill>
                  <a:schemeClr val="tx1"/>
                </a:solidFill>
                <a:latin typeface="楷体" pitchFamily="49" charset="-122"/>
                <a:ea typeface="楷体" pitchFamily="49" charset="-122"/>
              </a:rPr>
              <a:t>105</a:t>
            </a:r>
            <a:r>
              <a:rPr lang="zh-CN" altLang="en-US" sz="2000" dirty="0">
                <a:solidFill>
                  <a:schemeClr val="tx1"/>
                </a:solidFill>
                <a:latin typeface="楷体" pitchFamily="49" charset="-122"/>
                <a:ea typeface="楷体" pitchFamily="49" charset="-122"/>
              </a:rPr>
              <a:t>（</a:t>
            </a:r>
            <a:r>
              <a:rPr lang="en-US" altLang="zh-CN" sz="2000" dirty="0">
                <a:solidFill>
                  <a:schemeClr val="tx1"/>
                </a:solidFill>
                <a:latin typeface="楷体" pitchFamily="49" charset="-122"/>
                <a:ea typeface="楷体" pitchFamily="49" charset="-122"/>
              </a:rPr>
              <a:t>j,_,_,0</a:t>
            </a:r>
            <a:r>
              <a:rPr lang="zh-CN" altLang="en-US" sz="2000" dirty="0">
                <a:solidFill>
                  <a:schemeClr val="tx1"/>
                </a:solidFill>
                <a:latin typeface="楷体" pitchFamily="49" charset="-122"/>
                <a:ea typeface="楷体" pitchFamily="49" charset="-122"/>
              </a:rPr>
              <a:t>）</a:t>
            </a:r>
          </a:p>
        </p:txBody>
      </p:sp>
      <p:sp>
        <p:nvSpPr>
          <p:cNvPr id="70" name="矩形 69"/>
          <p:cNvSpPr/>
          <p:nvPr/>
        </p:nvSpPr>
        <p:spPr>
          <a:xfrm>
            <a:off x="566555" y="5004175"/>
            <a:ext cx="2301745" cy="1080120"/>
          </a:xfrm>
          <a:prstGeom prst="rect">
            <a:avLst/>
          </a:prstGeom>
          <a:noFill/>
          <a:ln w="6350">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rgbClr val="FF0000"/>
                </a:solidFill>
                <a:latin typeface="楷体" pitchFamily="49" charset="-122"/>
                <a:ea typeface="楷体" pitchFamily="49" charset="-122"/>
              </a:rPr>
              <a:t>注意：</a:t>
            </a:r>
            <a:r>
              <a:rPr lang="zh-CN" altLang="en-US" sz="2000" dirty="0">
                <a:solidFill>
                  <a:schemeClr val="tx1"/>
                </a:solidFill>
                <a:latin typeface="楷体" pitchFamily="49" charset="-122"/>
                <a:ea typeface="楷体" pitchFamily="49" charset="-122"/>
              </a:rPr>
              <a:t>此处回填是按照逻辑运算</a:t>
            </a:r>
            <a:r>
              <a:rPr lang="en-US" altLang="zh-CN" sz="2000" dirty="0">
                <a:solidFill>
                  <a:schemeClr val="tx1"/>
                </a:solidFill>
                <a:latin typeface="楷体" pitchFamily="49" charset="-122"/>
                <a:ea typeface="楷体" pitchFamily="49" charset="-122"/>
              </a:rPr>
              <a:t>and</a:t>
            </a:r>
            <a:r>
              <a:rPr lang="zh-CN" altLang="en-US" sz="2000" dirty="0">
                <a:solidFill>
                  <a:schemeClr val="tx1"/>
                </a:solidFill>
                <a:latin typeface="楷体" pitchFamily="49" charset="-122"/>
                <a:ea typeface="楷体" pitchFamily="49" charset="-122"/>
              </a:rPr>
              <a:t>和</a:t>
            </a:r>
            <a:r>
              <a:rPr lang="en-US" altLang="zh-CN" sz="2000" dirty="0">
                <a:solidFill>
                  <a:schemeClr val="tx1"/>
                </a:solidFill>
                <a:latin typeface="楷体" pitchFamily="49" charset="-122"/>
                <a:ea typeface="楷体" pitchFamily="49" charset="-122"/>
              </a:rPr>
              <a:t>or</a:t>
            </a:r>
            <a:r>
              <a:rPr lang="zh-CN" altLang="en-US" sz="2000" dirty="0">
                <a:solidFill>
                  <a:schemeClr val="tx1"/>
                </a:solidFill>
                <a:latin typeface="楷体" pitchFamily="49" charset="-122"/>
                <a:ea typeface="楷体" pitchFamily="49" charset="-122"/>
              </a:rPr>
              <a:t>的翻译模式。</a:t>
            </a:r>
          </a:p>
        </p:txBody>
      </p:sp>
      <p:grpSp>
        <p:nvGrpSpPr>
          <p:cNvPr id="39" name="组合 75"/>
          <p:cNvGrpSpPr/>
          <p:nvPr/>
        </p:nvGrpSpPr>
        <p:grpSpPr>
          <a:xfrm>
            <a:off x="3401870" y="4314825"/>
            <a:ext cx="3879431" cy="2307904"/>
            <a:chOff x="3401870" y="4314825"/>
            <a:chExt cx="3879431" cy="2307904"/>
          </a:xfrm>
        </p:grpSpPr>
        <p:sp>
          <p:nvSpPr>
            <p:cNvPr id="71" name="任意多边形 70"/>
            <p:cNvSpPr/>
            <p:nvPr/>
          </p:nvSpPr>
          <p:spPr>
            <a:xfrm>
              <a:off x="4314825" y="4314825"/>
              <a:ext cx="2286000" cy="342900"/>
            </a:xfrm>
            <a:custGeom>
              <a:avLst/>
              <a:gdLst>
                <a:gd name="connsiteX0" fmla="*/ 2286000 w 2286000"/>
                <a:gd name="connsiteY0" fmla="*/ 328613 h 342900"/>
                <a:gd name="connsiteX1" fmla="*/ 2286000 w 2286000"/>
                <a:gd name="connsiteY1" fmla="*/ 0 h 342900"/>
                <a:gd name="connsiteX2" fmla="*/ 0 w 2286000"/>
                <a:gd name="connsiteY2" fmla="*/ 0 h 342900"/>
                <a:gd name="connsiteX3" fmla="*/ 0 w 2286000"/>
                <a:gd name="connsiteY3" fmla="*/ 342900 h 342900"/>
              </a:gdLst>
              <a:ahLst/>
              <a:cxnLst>
                <a:cxn ang="0">
                  <a:pos x="connsiteX0" y="connsiteY0"/>
                </a:cxn>
                <a:cxn ang="0">
                  <a:pos x="connsiteX1" y="connsiteY1"/>
                </a:cxn>
                <a:cxn ang="0">
                  <a:pos x="connsiteX2" y="connsiteY2"/>
                </a:cxn>
                <a:cxn ang="0">
                  <a:pos x="connsiteX3" y="connsiteY3"/>
                </a:cxn>
              </a:cxnLst>
              <a:rect l="l" t="t" r="r" b="b"/>
              <a:pathLst>
                <a:path w="2286000" h="342900">
                  <a:moveTo>
                    <a:pt x="2286000" y="328613"/>
                  </a:moveTo>
                  <a:lnTo>
                    <a:pt x="2286000" y="0"/>
                  </a:lnTo>
                  <a:lnTo>
                    <a:pt x="0" y="0"/>
                  </a:lnTo>
                  <a:lnTo>
                    <a:pt x="0" y="342900"/>
                  </a:lnTo>
                </a:path>
              </a:pathLst>
            </a:custGeom>
            <a:ln>
              <a:solidFill>
                <a:srgbClr val="00B05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 name="矩形 72"/>
            <p:cNvSpPr/>
            <p:nvPr/>
          </p:nvSpPr>
          <p:spPr>
            <a:xfrm>
              <a:off x="3401870" y="6219310"/>
              <a:ext cx="3879431" cy="4034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err="1">
                  <a:solidFill>
                    <a:srgbClr val="00B050"/>
                  </a:solidFill>
                  <a:latin typeface="楷体" pitchFamily="49" charset="-122"/>
                  <a:ea typeface="楷体" pitchFamily="49" charset="-122"/>
                </a:rPr>
                <a:t>backpatch</a:t>
              </a:r>
              <a:r>
                <a:rPr lang="en-US" altLang="zh-CN" sz="2000" dirty="0">
                  <a:solidFill>
                    <a:srgbClr val="00B050"/>
                  </a:solidFill>
                  <a:latin typeface="楷体" pitchFamily="49" charset="-122"/>
                  <a:ea typeface="楷体" pitchFamily="49" charset="-122"/>
                </a:rPr>
                <a:t>(E</a:t>
              </a:r>
              <a:r>
                <a:rPr lang="en-US" altLang="zh-CN" sz="2000" baseline="-25000" dirty="0">
                  <a:solidFill>
                    <a:srgbClr val="00B050"/>
                  </a:solidFill>
                  <a:latin typeface="楷体" pitchFamily="49" charset="-122"/>
                  <a:ea typeface="楷体" pitchFamily="49" charset="-122"/>
                </a:rPr>
                <a:t>1</a:t>
              </a:r>
              <a:r>
                <a:rPr lang="en-US" altLang="zh-CN" sz="2000" dirty="0">
                  <a:solidFill>
                    <a:srgbClr val="00B050"/>
                  </a:solidFill>
                  <a:latin typeface="楷体" pitchFamily="49" charset="-122"/>
                  <a:ea typeface="楷体" pitchFamily="49" charset="-122"/>
                </a:rPr>
                <a:t>.truelist,M.quad)</a:t>
              </a:r>
              <a:endParaRPr lang="zh-CN" altLang="en-US" sz="2000" dirty="0">
                <a:solidFill>
                  <a:srgbClr val="00B050"/>
                </a:solidFill>
                <a:latin typeface="楷体" pitchFamily="49" charset="-122"/>
                <a:ea typeface="楷体" pitchFamily="49" charset="-122"/>
              </a:endParaRPr>
            </a:p>
          </p:txBody>
        </p:sp>
        <p:cxnSp>
          <p:nvCxnSpPr>
            <p:cNvPr id="75" name="直接连接符 74"/>
            <p:cNvCxnSpPr>
              <a:endCxn id="73" idx="0"/>
            </p:cNvCxnSpPr>
            <p:nvPr/>
          </p:nvCxnSpPr>
          <p:spPr>
            <a:xfrm flipH="1">
              <a:off x="5341586" y="5049180"/>
              <a:ext cx="625569" cy="1170130"/>
            </a:xfrm>
            <a:prstGeom prst="line">
              <a:avLst/>
            </a:prstGeom>
            <a:ln>
              <a:solidFill>
                <a:srgbClr val="00B050"/>
              </a:solidFill>
              <a:prstDash val="lgDashDot"/>
            </a:ln>
          </p:spPr>
          <p:style>
            <a:lnRef idx="1">
              <a:schemeClr val="accent1"/>
            </a:lnRef>
            <a:fillRef idx="0">
              <a:schemeClr val="accent1"/>
            </a:fillRef>
            <a:effectRef idx="0">
              <a:schemeClr val="accent1"/>
            </a:effectRef>
            <a:fontRef idx="minor">
              <a:schemeClr val="tx1"/>
            </a:fontRef>
          </p:style>
        </p:cxnSp>
      </p:grpSp>
      <p:grpSp>
        <p:nvGrpSpPr>
          <p:cNvPr id="42" name="组合 79"/>
          <p:cNvGrpSpPr/>
          <p:nvPr/>
        </p:nvGrpSpPr>
        <p:grpSpPr>
          <a:xfrm>
            <a:off x="206515" y="1808820"/>
            <a:ext cx="3879431" cy="1834493"/>
            <a:chOff x="206515" y="1808820"/>
            <a:chExt cx="3879431" cy="1834493"/>
          </a:xfrm>
        </p:grpSpPr>
        <p:sp>
          <p:nvSpPr>
            <p:cNvPr id="72" name="任意多边形 71"/>
            <p:cNvSpPr/>
            <p:nvPr/>
          </p:nvSpPr>
          <p:spPr>
            <a:xfrm flipV="1">
              <a:off x="1728788" y="3499006"/>
              <a:ext cx="2128837" cy="144307"/>
            </a:xfrm>
            <a:custGeom>
              <a:avLst/>
              <a:gdLst>
                <a:gd name="connsiteX0" fmla="*/ 1771650 w 1771650"/>
                <a:gd name="connsiteY0" fmla="*/ 214313 h 214313"/>
                <a:gd name="connsiteX1" fmla="*/ 1771650 w 1771650"/>
                <a:gd name="connsiteY1" fmla="*/ 0 h 214313"/>
                <a:gd name="connsiteX2" fmla="*/ 0 w 1771650"/>
                <a:gd name="connsiteY2" fmla="*/ 0 h 214313"/>
              </a:gdLst>
              <a:ahLst/>
              <a:cxnLst>
                <a:cxn ang="0">
                  <a:pos x="connsiteX0" y="connsiteY0"/>
                </a:cxn>
                <a:cxn ang="0">
                  <a:pos x="connsiteX1" y="connsiteY1"/>
                </a:cxn>
                <a:cxn ang="0">
                  <a:pos x="connsiteX2" y="connsiteY2"/>
                </a:cxn>
              </a:cxnLst>
              <a:rect l="l" t="t" r="r" b="b"/>
              <a:pathLst>
                <a:path w="1771650" h="214313">
                  <a:moveTo>
                    <a:pt x="1771650" y="214313"/>
                  </a:moveTo>
                  <a:lnTo>
                    <a:pt x="1771650" y="0"/>
                  </a:lnTo>
                  <a:lnTo>
                    <a:pt x="0" y="0"/>
                  </a:lnTo>
                </a:path>
              </a:pathLst>
            </a:custGeom>
            <a:ln>
              <a:solidFill>
                <a:srgbClr val="FC02A9"/>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7" name="矩形 76"/>
            <p:cNvSpPr/>
            <p:nvPr/>
          </p:nvSpPr>
          <p:spPr>
            <a:xfrm>
              <a:off x="206515" y="1808820"/>
              <a:ext cx="3879431" cy="4034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err="1">
                  <a:solidFill>
                    <a:srgbClr val="FC02A9"/>
                  </a:solidFill>
                  <a:latin typeface="楷体" pitchFamily="49" charset="-122"/>
                  <a:ea typeface="楷体" pitchFamily="49" charset="-122"/>
                </a:rPr>
                <a:t>backpatch</a:t>
              </a:r>
              <a:r>
                <a:rPr lang="en-US" altLang="zh-CN" sz="2000" dirty="0">
                  <a:solidFill>
                    <a:srgbClr val="FC02A9"/>
                  </a:solidFill>
                  <a:latin typeface="楷体" pitchFamily="49" charset="-122"/>
                  <a:ea typeface="楷体" pitchFamily="49" charset="-122"/>
                </a:rPr>
                <a:t>(E</a:t>
              </a:r>
              <a:r>
                <a:rPr lang="en-US" altLang="zh-CN" sz="2000" baseline="-25000" dirty="0">
                  <a:solidFill>
                    <a:srgbClr val="FC02A9"/>
                  </a:solidFill>
                  <a:latin typeface="楷体" pitchFamily="49" charset="-122"/>
                  <a:ea typeface="楷体" pitchFamily="49" charset="-122"/>
                </a:rPr>
                <a:t>1</a:t>
              </a:r>
              <a:r>
                <a:rPr lang="en-US" altLang="zh-CN" sz="2000" dirty="0">
                  <a:solidFill>
                    <a:srgbClr val="FC02A9"/>
                  </a:solidFill>
                  <a:latin typeface="楷体" pitchFamily="49" charset="-122"/>
                  <a:ea typeface="楷体" pitchFamily="49" charset="-122"/>
                </a:rPr>
                <a:t>.falselist,M.quad)</a:t>
              </a:r>
              <a:endParaRPr lang="zh-CN" altLang="en-US" sz="2000" dirty="0">
                <a:solidFill>
                  <a:srgbClr val="FC02A9"/>
                </a:solidFill>
                <a:latin typeface="楷体" pitchFamily="49" charset="-122"/>
                <a:ea typeface="楷体" pitchFamily="49" charset="-122"/>
              </a:endParaRPr>
            </a:p>
          </p:txBody>
        </p:sp>
        <p:cxnSp>
          <p:nvCxnSpPr>
            <p:cNvPr id="79" name="直接连接符 78"/>
            <p:cNvCxnSpPr/>
            <p:nvPr/>
          </p:nvCxnSpPr>
          <p:spPr>
            <a:xfrm>
              <a:off x="1511660" y="2213865"/>
              <a:ext cx="720080" cy="1350150"/>
            </a:xfrm>
            <a:prstGeom prst="line">
              <a:avLst/>
            </a:prstGeom>
            <a:ln>
              <a:solidFill>
                <a:srgbClr val="FC02A9"/>
              </a:solidFill>
              <a:prstDash val="lgDashDot"/>
            </a:ln>
          </p:spPr>
          <p:style>
            <a:lnRef idx="1">
              <a:schemeClr val="accent1"/>
            </a:lnRef>
            <a:fillRef idx="0">
              <a:schemeClr val="accent1"/>
            </a:fillRef>
            <a:effectRef idx="0">
              <a:schemeClr val="accent1"/>
            </a:effectRef>
            <a:fontRef idx="minor">
              <a:schemeClr val="tx1"/>
            </a:fontRef>
          </p:style>
        </p:cxnSp>
      </p:grpSp>
      <p:pic>
        <p:nvPicPr>
          <p:cNvPr id="1027" name="Picture 3"/>
          <p:cNvPicPr>
            <a:picLocks noChangeAspect="1" noChangeArrowheads="1"/>
          </p:cNvPicPr>
          <p:nvPr/>
        </p:nvPicPr>
        <p:blipFill>
          <a:blip r:embed="rId2" cstate="print"/>
          <a:srcRect/>
          <a:stretch>
            <a:fillRect/>
          </a:stretch>
        </p:blipFill>
        <p:spPr bwMode="auto">
          <a:xfrm>
            <a:off x="4387068" y="74950"/>
            <a:ext cx="4756932" cy="259329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blinds(horizontal)">
                                      <p:cBhvr>
                                        <p:cTn id="7" dur="500"/>
                                        <p:tgtEl>
                                          <p:spTgt spid="1027"/>
                                        </p:tgtEl>
                                      </p:cBhvr>
                                    </p:animEffect>
                                  </p:childTnLst>
                                  <p:subTnLst>
                                    <p:set>
                                      <p:cBhvr override="childStyle">
                                        <p:cTn dur="1" fill="hold" display="0" masterRel="nextClick" afterEffect="1"/>
                                        <p:tgtEl>
                                          <p:spTgt spid="1027"/>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blinds(horizontal)">
                                      <p:cBhvr>
                                        <p:cTn id="12" dur="500"/>
                                        <p:tgtEl>
                                          <p:spTgt spid="7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blinds(horizontal)">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blinds(horizontal)">
                                      <p:cBhvr>
                                        <p:cTn id="22" dur="500"/>
                                        <p:tgtEl>
                                          <p:spTgt spid="4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blinds(horizontal)">
                                      <p:cBhvr>
                                        <p:cTn id="2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70"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14102"/>
          </a:xfrm>
        </p:spPr>
        <p:txBody>
          <a:bodyPr/>
          <a:lstStyle/>
          <a:p>
            <a:r>
              <a:rPr lang="zh-CN" altLang="en-US">
                <a:solidFill>
                  <a:srgbClr val="FF0000"/>
                </a:solidFill>
              </a:rPr>
              <a:t>作业</a:t>
            </a:r>
            <a:endParaRPr lang="zh-CN" altLang="en-US" dirty="0">
              <a:solidFill>
                <a:srgbClr val="FF0000"/>
              </a:solidFill>
            </a:endParaRPr>
          </a:p>
        </p:txBody>
      </p:sp>
      <p:sp>
        <p:nvSpPr>
          <p:cNvPr id="3" name="内容占位符 2"/>
          <p:cNvSpPr>
            <a:spLocks noGrp="1"/>
          </p:cNvSpPr>
          <p:nvPr>
            <p:ph idx="1"/>
          </p:nvPr>
        </p:nvSpPr>
        <p:spPr>
          <a:xfrm>
            <a:off x="457200" y="1358770"/>
            <a:ext cx="8229600" cy="1063715"/>
          </a:xfrm>
        </p:spPr>
        <p:txBody>
          <a:bodyPr>
            <a:normAutofit fontScale="92500" lnSpcReduction="10000"/>
          </a:bodyPr>
          <a:lstStyle/>
          <a:p>
            <a:pPr>
              <a:lnSpc>
                <a:spcPct val="120000"/>
              </a:lnSpc>
            </a:pPr>
            <a:r>
              <a:rPr lang="zh-CN" altLang="en-US" dirty="0"/>
              <a:t>请按教科书第</a:t>
            </a:r>
            <a:r>
              <a:rPr lang="en-US" altLang="zh-CN" dirty="0"/>
              <a:t>190</a:t>
            </a:r>
            <a:r>
              <a:rPr lang="zh-CN" altLang="en-US" dirty="0"/>
              <a:t>页的翻译模式将下式翻译出来并给出注释分析树：</a:t>
            </a:r>
            <a:r>
              <a:rPr lang="en-US" altLang="zh-CN" dirty="0"/>
              <a:t>a=b and (c=d or e=f)</a:t>
            </a:r>
            <a:endParaRPr lang="zh-CN" altLang="en-US" dirty="0"/>
          </a:p>
          <a:p>
            <a:pPr>
              <a:lnSpc>
                <a:spcPct val="120000"/>
              </a:lnSpc>
            </a:pPr>
            <a:endParaRPr lang="zh-CN" altLang="en-US" dirty="0"/>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66</a:t>
            </a:fld>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348880"/>
            <a:ext cx="8229600" cy="1143000"/>
          </a:xfrm>
        </p:spPr>
        <p:txBody>
          <a:bodyPr>
            <a:normAutofit/>
          </a:bodyPr>
          <a:lstStyle/>
          <a:p>
            <a:pPr algn="ctr"/>
            <a:r>
              <a:rPr lang="en-US" altLang="zh-CN" sz="4000" dirty="0">
                <a:solidFill>
                  <a:srgbClr val="0000FF"/>
                </a:solidFill>
                <a:latin typeface="华文行楷" pitchFamily="2" charset="-122"/>
                <a:ea typeface="华文行楷" pitchFamily="2" charset="-122"/>
              </a:rPr>
              <a:t>7.5</a:t>
            </a:r>
            <a:r>
              <a:rPr lang="zh-CN" altLang="en-US" sz="4000" dirty="0">
                <a:solidFill>
                  <a:srgbClr val="0000FF"/>
                </a:solidFill>
                <a:latin typeface="华文行楷" pitchFamily="2" charset="-122"/>
                <a:ea typeface="华文行楷" pitchFamily="2" charset="-122"/>
              </a:rPr>
              <a:t>、控制语句的翻译</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4624"/>
            <a:ext cx="8229600" cy="706090"/>
          </a:xfrm>
        </p:spPr>
        <p:txBody>
          <a:bodyPr>
            <a:normAutofit/>
          </a:bodyPr>
          <a:lstStyle/>
          <a:p>
            <a:r>
              <a:rPr lang="en-US" altLang="zh-CN" sz="3200" dirty="0"/>
              <a:t>7.5.1</a:t>
            </a:r>
            <a:r>
              <a:rPr lang="zh-CN" altLang="en-US" sz="3200" dirty="0"/>
              <a:t>、控制流语句</a:t>
            </a:r>
          </a:p>
        </p:txBody>
      </p:sp>
      <p:sp>
        <p:nvSpPr>
          <p:cNvPr id="3" name="内容占位符 2"/>
          <p:cNvSpPr>
            <a:spLocks noGrp="1"/>
          </p:cNvSpPr>
          <p:nvPr>
            <p:ph idx="1"/>
          </p:nvPr>
        </p:nvSpPr>
        <p:spPr>
          <a:xfrm>
            <a:off x="395536" y="809709"/>
            <a:ext cx="8229600" cy="1899211"/>
          </a:xfrm>
        </p:spPr>
        <p:txBody>
          <a:bodyPr>
            <a:noAutofit/>
          </a:bodyPr>
          <a:lstStyle/>
          <a:p>
            <a:pPr>
              <a:lnSpc>
                <a:spcPct val="110000"/>
              </a:lnSpc>
            </a:pPr>
            <a:r>
              <a:rPr lang="zh-CN" altLang="en-US" sz="2400" dirty="0"/>
              <a:t>前面已经看到，布尔表达式可以变成</a:t>
            </a:r>
            <a:r>
              <a:rPr lang="zh-CN" altLang="en-US" sz="2400" dirty="0">
                <a:solidFill>
                  <a:srgbClr val="FF0000"/>
                </a:solidFill>
              </a:rPr>
              <a:t>控制语句（</a:t>
            </a:r>
            <a:r>
              <a:rPr lang="en-US" altLang="zh-CN" sz="2400" dirty="0">
                <a:solidFill>
                  <a:srgbClr val="FF0000"/>
                </a:solidFill>
              </a:rPr>
              <a:t>if-then-else</a:t>
            </a:r>
            <a:r>
              <a:rPr lang="zh-CN" altLang="en-US" sz="2400" dirty="0">
                <a:solidFill>
                  <a:srgbClr val="FF0000"/>
                </a:solidFill>
              </a:rPr>
              <a:t>）</a:t>
            </a:r>
            <a:r>
              <a:rPr lang="zh-CN" altLang="en-US" sz="2400" dirty="0"/>
              <a:t>，现在专题讨论控制语句的翻译；</a:t>
            </a:r>
            <a:endParaRPr lang="en-US" altLang="zh-CN" sz="2600" dirty="0"/>
          </a:p>
          <a:p>
            <a:pPr>
              <a:lnSpc>
                <a:spcPct val="110000"/>
              </a:lnSpc>
              <a:spcAft>
                <a:spcPts val="0"/>
              </a:spcAft>
            </a:pPr>
            <a:r>
              <a:rPr lang="zh-CN" altLang="en-US" sz="2400" dirty="0"/>
              <a:t>文法</a:t>
            </a:r>
            <a:endParaRPr lang="en-US" altLang="zh-CN" sz="2400" dirty="0"/>
          </a:p>
          <a:p>
            <a:pPr lvl="1">
              <a:lnSpc>
                <a:spcPct val="110000"/>
              </a:lnSpc>
              <a:buNone/>
            </a:pPr>
            <a:r>
              <a:rPr lang="en-US" altLang="zh-CN" sz="2200" dirty="0">
                <a:solidFill>
                  <a:srgbClr val="C00000"/>
                </a:solidFill>
              </a:rPr>
              <a:t>S</a:t>
            </a:r>
            <a:r>
              <a:rPr lang="zh-CN" altLang="en-US" sz="2200" dirty="0">
                <a:solidFill>
                  <a:srgbClr val="C00000"/>
                </a:solidFill>
                <a:latin typeface="Comic Sans MS" pitchFamily="66" charset="0"/>
              </a:rPr>
              <a:t>→</a:t>
            </a:r>
            <a:r>
              <a:rPr lang="en-US" altLang="zh-CN" sz="2200" dirty="0">
                <a:solidFill>
                  <a:srgbClr val="C00000"/>
                </a:solidFill>
              </a:rPr>
              <a:t>if E then S</a:t>
            </a:r>
            <a:r>
              <a:rPr lang="en-US" altLang="zh-CN" sz="2200" baseline="-25000" dirty="0">
                <a:solidFill>
                  <a:srgbClr val="C00000"/>
                </a:solidFill>
              </a:rPr>
              <a:t>1 </a:t>
            </a:r>
            <a:r>
              <a:rPr lang="en-US" altLang="zh-CN" sz="2200" dirty="0"/>
              <a:t>| </a:t>
            </a:r>
            <a:r>
              <a:rPr lang="en-US" altLang="zh-CN" sz="2200" dirty="0">
                <a:solidFill>
                  <a:srgbClr val="C00000"/>
                </a:solidFill>
              </a:rPr>
              <a:t>if E then S</a:t>
            </a:r>
            <a:r>
              <a:rPr lang="en-US" altLang="zh-CN" sz="2200" baseline="-25000" dirty="0">
                <a:solidFill>
                  <a:srgbClr val="C00000"/>
                </a:solidFill>
              </a:rPr>
              <a:t>1</a:t>
            </a:r>
            <a:r>
              <a:rPr lang="en-US" altLang="zh-CN" sz="2200" dirty="0">
                <a:solidFill>
                  <a:srgbClr val="C00000"/>
                </a:solidFill>
              </a:rPr>
              <a:t> else S</a:t>
            </a:r>
            <a:r>
              <a:rPr lang="en-US" altLang="zh-CN" sz="2200" baseline="-25000" dirty="0">
                <a:solidFill>
                  <a:srgbClr val="C00000"/>
                </a:solidFill>
              </a:rPr>
              <a:t>2 </a:t>
            </a:r>
            <a:r>
              <a:rPr lang="en-US" altLang="zh-CN" sz="2200" dirty="0"/>
              <a:t>| </a:t>
            </a:r>
            <a:r>
              <a:rPr lang="en-US" altLang="zh-CN" sz="2200" dirty="0">
                <a:solidFill>
                  <a:srgbClr val="C00000"/>
                </a:solidFill>
              </a:rPr>
              <a:t>while E do S</a:t>
            </a:r>
            <a:r>
              <a:rPr lang="en-US" altLang="zh-CN" sz="2200" baseline="-25000" dirty="0">
                <a:solidFill>
                  <a:srgbClr val="C00000"/>
                </a:solidFill>
              </a:rPr>
              <a:t>1</a:t>
            </a:r>
          </a:p>
          <a:p>
            <a:pPr>
              <a:lnSpc>
                <a:spcPct val="110000"/>
              </a:lnSpc>
            </a:pPr>
            <a:endParaRPr lang="zh-CN" altLang="en-US" sz="2400" dirty="0"/>
          </a:p>
        </p:txBody>
      </p:sp>
      <p:sp>
        <p:nvSpPr>
          <p:cNvPr id="4" name="灯片编号占位符 3"/>
          <p:cNvSpPr>
            <a:spLocks noGrp="1"/>
          </p:cNvSpPr>
          <p:nvPr>
            <p:ph type="sldNum" sz="quarter" idx="12"/>
          </p:nvPr>
        </p:nvSpPr>
        <p:spPr>
          <a:xfrm>
            <a:off x="8082390" y="6356350"/>
            <a:ext cx="604410" cy="365125"/>
          </a:xfrm>
        </p:spPr>
        <p:txBody>
          <a:bodyPr/>
          <a:lstStyle/>
          <a:p>
            <a:fld id="{2A6D858B-1E97-4F06-B8D0-6BAC990F4689}" type="slidenum">
              <a:rPr lang="zh-CN" altLang="en-US" smtClean="0"/>
              <a:pPr/>
              <a:t>68</a:t>
            </a:fld>
            <a:endParaRPr lang="zh-CN" altLang="en-US"/>
          </a:p>
        </p:txBody>
      </p:sp>
      <p:grpSp>
        <p:nvGrpSpPr>
          <p:cNvPr id="59" name="组合 58"/>
          <p:cNvGrpSpPr/>
          <p:nvPr/>
        </p:nvGrpSpPr>
        <p:grpSpPr>
          <a:xfrm>
            <a:off x="251521" y="3140968"/>
            <a:ext cx="8670724" cy="2221215"/>
            <a:chOff x="251521" y="3501008"/>
            <a:chExt cx="8670724" cy="2221215"/>
          </a:xfrm>
        </p:grpSpPr>
        <p:grpSp>
          <p:nvGrpSpPr>
            <p:cNvPr id="56" name="组合 55"/>
            <p:cNvGrpSpPr/>
            <p:nvPr/>
          </p:nvGrpSpPr>
          <p:grpSpPr>
            <a:xfrm>
              <a:off x="251521" y="3501008"/>
              <a:ext cx="4185927" cy="2210400"/>
              <a:chOff x="1997127" y="3140968"/>
              <a:chExt cx="5308030" cy="2711474"/>
            </a:xfrm>
          </p:grpSpPr>
          <p:grpSp>
            <p:nvGrpSpPr>
              <p:cNvPr id="7" name="Group 3"/>
              <p:cNvGrpSpPr>
                <a:grpSpLocks/>
              </p:cNvGrpSpPr>
              <p:nvPr/>
            </p:nvGrpSpPr>
            <p:grpSpPr bwMode="auto">
              <a:xfrm>
                <a:off x="3546035" y="3140968"/>
                <a:ext cx="3422498" cy="2711474"/>
                <a:chOff x="2605" y="1491"/>
                <a:chExt cx="2406" cy="1866"/>
              </a:xfrm>
            </p:grpSpPr>
            <p:sp>
              <p:nvSpPr>
                <p:cNvPr id="12" name="Rectangle 14"/>
                <p:cNvSpPr>
                  <a:spLocks noChangeArrowheads="1"/>
                </p:cNvSpPr>
                <p:nvPr/>
              </p:nvSpPr>
              <p:spPr bwMode="auto">
                <a:xfrm>
                  <a:off x="2778" y="1645"/>
                  <a:ext cx="858" cy="260"/>
                </a:xfrm>
                <a:prstGeom prst="rect">
                  <a:avLst/>
                </a:prstGeom>
                <a:noFill/>
                <a:ln w="9525">
                  <a:noFill/>
                  <a:miter lim="800000"/>
                  <a:headEnd/>
                  <a:tailEnd/>
                </a:ln>
              </p:spPr>
              <p:txBody>
                <a:bodyPr wrap="square" lIns="0" tIns="0" rIns="0" bIns="0">
                  <a:spAutoFit/>
                </a:bodyPr>
                <a:lstStyle/>
                <a:p>
                  <a:pPr algn="ctr"/>
                  <a:r>
                    <a:rPr kumimoji="1" lang="en-US" altLang="zh-CN" sz="2000" dirty="0" err="1">
                      <a:solidFill>
                        <a:srgbClr val="0033CC"/>
                      </a:solidFill>
                      <a:latin typeface="楷体" pitchFamily="49" charset="-122"/>
                      <a:ea typeface="楷体" pitchFamily="49" charset="-122"/>
                    </a:rPr>
                    <a:t>E.code</a:t>
                  </a:r>
                  <a:endParaRPr kumimoji="1" lang="en-US" altLang="zh-CN" sz="2000" dirty="0">
                    <a:solidFill>
                      <a:srgbClr val="0033CC"/>
                    </a:solidFill>
                    <a:latin typeface="楷体" pitchFamily="49" charset="-122"/>
                    <a:ea typeface="楷体" pitchFamily="49" charset="-122"/>
                  </a:endParaRPr>
                </a:p>
              </p:txBody>
            </p:sp>
            <p:sp>
              <p:nvSpPr>
                <p:cNvPr id="13" name="Rectangle 16"/>
                <p:cNvSpPr>
                  <a:spLocks noChangeArrowheads="1"/>
                </p:cNvSpPr>
                <p:nvPr/>
              </p:nvSpPr>
              <p:spPr bwMode="auto">
                <a:xfrm>
                  <a:off x="3639" y="1508"/>
                  <a:ext cx="1372" cy="260"/>
                </a:xfrm>
                <a:prstGeom prst="rect">
                  <a:avLst/>
                </a:prstGeom>
                <a:noFill/>
                <a:ln w="9525">
                  <a:noFill/>
                  <a:miter lim="800000"/>
                  <a:headEnd/>
                  <a:tailEnd/>
                </a:ln>
              </p:spPr>
              <p:txBody>
                <a:bodyPr wrap="none" lIns="0" tIns="0" rIns="0" bIns="0">
                  <a:spAutoFit/>
                </a:bodyPr>
                <a:lstStyle/>
                <a:p>
                  <a:r>
                    <a:rPr kumimoji="1" lang="en-US" altLang="zh-CN" sz="2000">
                      <a:solidFill>
                        <a:srgbClr val="0033CC"/>
                      </a:solidFill>
                      <a:latin typeface="楷体" pitchFamily="49" charset="-122"/>
                      <a:ea typeface="楷体" pitchFamily="49" charset="-122"/>
                    </a:rPr>
                    <a:t>            </a:t>
                  </a:r>
                </a:p>
              </p:txBody>
            </p:sp>
            <p:sp>
              <p:nvSpPr>
                <p:cNvPr id="14" name="Rectangle 23"/>
                <p:cNvSpPr>
                  <a:spLocks noChangeArrowheads="1"/>
                </p:cNvSpPr>
                <p:nvPr/>
              </p:nvSpPr>
              <p:spPr bwMode="auto">
                <a:xfrm>
                  <a:off x="2692" y="2138"/>
                  <a:ext cx="1030" cy="260"/>
                </a:xfrm>
                <a:prstGeom prst="rect">
                  <a:avLst/>
                </a:prstGeom>
                <a:noFill/>
                <a:ln w="9525">
                  <a:noFill/>
                  <a:miter lim="800000"/>
                  <a:headEnd/>
                  <a:tailEnd/>
                </a:ln>
              </p:spPr>
              <p:txBody>
                <a:bodyPr wrap="square" lIns="0" tIns="0" rIns="0" bIns="0">
                  <a:spAutoFit/>
                </a:bodyPr>
                <a:lstStyle/>
                <a:p>
                  <a:pPr algn="ctr"/>
                  <a:r>
                    <a:rPr kumimoji="1" lang="en-US" altLang="zh-CN" sz="2000" dirty="0">
                      <a:solidFill>
                        <a:srgbClr val="0033CC"/>
                      </a:solidFill>
                      <a:latin typeface="楷体" pitchFamily="49" charset="-122"/>
                      <a:ea typeface="楷体" pitchFamily="49" charset="-122"/>
                    </a:rPr>
                    <a:t>S</a:t>
                  </a:r>
                  <a:r>
                    <a:rPr kumimoji="1" lang="en-US" altLang="zh-CN" sz="2000" baseline="-25000" dirty="0">
                      <a:solidFill>
                        <a:srgbClr val="0033CC"/>
                      </a:solidFill>
                      <a:latin typeface="楷体" pitchFamily="49" charset="-122"/>
                      <a:ea typeface="楷体" pitchFamily="49" charset="-122"/>
                    </a:rPr>
                    <a:t>1</a:t>
                  </a:r>
                  <a:r>
                    <a:rPr kumimoji="1" lang="en-US" altLang="zh-CN" sz="2000" dirty="0">
                      <a:solidFill>
                        <a:srgbClr val="0033CC"/>
                      </a:solidFill>
                      <a:latin typeface="楷体" pitchFamily="49" charset="-122"/>
                      <a:ea typeface="楷体" pitchFamily="49" charset="-122"/>
                    </a:rPr>
                    <a:t>.code</a:t>
                  </a:r>
                </a:p>
              </p:txBody>
            </p:sp>
            <p:sp>
              <p:nvSpPr>
                <p:cNvPr id="18" name="Line 33"/>
                <p:cNvSpPr>
                  <a:spLocks noChangeShapeType="1"/>
                </p:cNvSpPr>
                <p:nvPr/>
              </p:nvSpPr>
              <p:spPr bwMode="auto">
                <a:xfrm>
                  <a:off x="2605" y="1491"/>
                  <a:ext cx="1" cy="1866"/>
                </a:xfrm>
                <a:prstGeom prst="line">
                  <a:avLst/>
                </a:prstGeom>
                <a:noFill/>
                <a:ln w="19050">
                  <a:solidFill>
                    <a:srgbClr val="000000"/>
                  </a:solidFill>
                  <a:round/>
                  <a:headEnd/>
                  <a:tailEnd/>
                </a:ln>
              </p:spPr>
              <p:txBody>
                <a:bodyPr/>
                <a:lstStyle/>
                <a:p>
                  <a:endParaRPr lang="zh-CN" altLang="en-US" sz="2000">
                    <a:solidFill>
                      <a:srgbClr val="0033CC"/>
                    </a:solidFill>
                    <a:latin typeface="楷体" pitchFamily="49" charset="-122"/>
                    <a:ea typeface="楷体" pitchFamily="49" charset="-122"/>
                  </a:endParaRPr>
                </a:p>
              </p:txBody>
            </p:sp>
            <p:sp>
              <p:nvSpPr>
                <p:cNvPr id="19" name="Line 34"/>
                <p:cNvSpPr>
                  <a:spLocks noChangeShapeType="1"/>
                </p:cNvSpPr>
                <p:nvPr/>
              </p:nvSpPr>
              <p:spPr bwMode="auto">
                <a:xfrm>
                  <a:off x="2605" y="1491"/>
                  <a:ext cx="1214" cy="1"/>
                </a:xfrm>
                <a:prstGeom prst="line">
                  <a:avLst/>
                </a:prstGeom>
                <a:noFill/>
                <a:ln w="19050">
                  <a:solidFill>
                    <a:srgbClr val="000000"/>
                  </a:solidFill>
                  <a:round/>
                  <a:headEnd/>
                  <a:tailEnd/>
                </a:ln>
              </p:spPr>
              <p:txBody>
                <a:bodyPr/>
                <a:lstStyle/>
                <a:p>
                  <a:endParaRPr lang="zh-CN" altLang="en-US" sz="2000">
                    <a:solidFill>
                      <a:srgbClr val="0033CC"/>
                    </a:solidFill>
                    <a:latin typeface="楷体" pitchFamily="49" charset="-122"/>
                    <a:ea typeface="楷体" pitchFamily="49" charset="-122"/>
                  </a:endParaRPr>
                </a:p>
              </p:txBody>
            </p:sp>
            <p:sp>
              <p:nvSpPr>
                <p:cNvPr id="20" name="Line 35"/>
                <p:cNvSpPr>
                  <a:spLocks noChangeShapeType="1"/>
                </p:cNvSpPr>
                <p:nvPr/>
              </p:nvSpPr>
              <p:spPr bwMode="auto">
                <a:xfrm>
                  <a:off x="3819" y="1491"/>
                  <a:ext cx="1" cy="1866"/>
                </a:xfrm>
                <a:prstGeom prst="line">
                  <a:avLst/>
                </a:prstGeom>
                <a:noFill/>
                <a:ln w="19050">
                  <a:solidFill>
                    <a:srgbClr val="000000"/>
                  </a:solidFill>
                  <a:round/>
                  <a:headEnd/>
                  <a:tailEnd/>
                </a:ln>
              </p:spPr>
              <p:txBody>
                <a:bodyPr/>
                <a:lstStyle/>
                <a:p>
                  <a:endParaRPr lang="zh-CN" altLang="en-US" sz="2000">
                    <a:solidFill>
                      <a:srgbClr val="0033CC"/>
                    </a:solidFill>
                    <a:latin typeface="楷体" pitchFamily="49" charset="-122"/>
                    <a:ea typeface="楷体" pitchFamily="49" charset="-122"/>
                  </a:endParaRPr>
                </a:p>
              </p:txBody>
            </p:sp>
            <p:sp>
              <p:nvSpPr>
                <p:cNvPr id="22" name="Line 37"/>
                <p:cNvSpPr>
                  <a:spLocks noChangeShapeType="1"/>
                </p:cNvSpPr>
                <p:nvPr/>
              </p:nvSpPr>
              <p:spPr bwMode="auto">
                <a:xfrm>
                  <a:off x="2605" y="2461"/>
                  <a:ext cx="1214" cy="1"/>
                </a:xfrm>
                <a:prstGeom prst="line">
                  <a:avLst/>
                </a:prstGeom>
                <a:noFill/>
                <a:ln w="19050">
                  <a:solidFill>
                    <a:srgbClr val="000000"/>
                  </a:solidFill>
                  <a:round/>
                  <a:headEnd/>
                  <a:tailEnd/>
                </a:ln>
              </p:spPr>
              <p:txBody>
                <a:bodyPr/>
                <a:lstStyle/>
                <a:p>
                  <a:endParaRPr lang="zh-CN" altLang="en-US" sz="2000">
                    <a:solidFill>
                      <a:srgbClr val="0033CC"/>
                    </a:solidFill>
                    <a:latin typeface="楷体" pitchFamily="49" charset="-122"/>
                    <a:ea typeface="楷体" pitchFamily="49" charset="-122"/>
                  </a:endParaRPr>
                </a:p>
              </p:txBody>
            </p:sp>
            <p:sp>
              <p:nvSpPr>
                <p:cNvPr id="24" name="Line 39"/>
                <p:cNvSpPr>
                  <a:spLocks noChangeShapeType="1"/>
                </p:cNvSpPr>
                <p:nvPr/>
              </p:nvSpPr>
              <p:spPr bwMode="auto">
                <a:xfrm>
                  <a:off x="2605" y="2053"/>
                  <a:ext cx="1214" cy="1"/>
                </a:xfrm>
                <a:prstGeom prst="line">
                  <a:avLst/>
                </a:prstGeom>
                <a:noFill/>
                <a:ln w="19050">
                  <a:solidFill>
                    <a:srgbClr val="000000"/>
                  </a:solidFill>
                  <a:round/>
                  <a:headEnd/>
                  <a:tailEnd/>
                </a:ln>
              </p:spPr>
              <p:txBody>
                <a:bodyPr/>
                <a:lstStyle/>
                <a:p>
                  <a:endParaRPr lang="zh-CN" altLang="en-US" sz="2000">
                    <a:solidFill>
                      <a:srgbClr val="0033CC"/>
                    </a:solidFill>
                    <a:latin typeface="楷体" pitchFamily="49" charset="-122"/>
                    <a:ea typeface="楷体" pitchFamily="49" charset="-122"/>
                  </a:endParaRPr>
                </a:p>
              </p:txBody>
            </p:sp>
            <p:sp>
              <p:nvSpPr>
                <p:cNvPr id="29" name="Line 41"/>
                <p:cNvSpPr>
                  <a:spLocks noChangeShapeType="1"/>
                </p:cNvSpPr>
                <p:nvPr/>
              </p:nvSpPr>
              <p:spPr bwMode="auto">
                <a:xfrm>
                  <a:off x="3819" y="1640"/>
                  <a:ext cx="481" cy="1"/>
                </a:xfrm>
                <a:prstGeom prst="line">
                  <a:avLst/>
                </a:prstGeom>
                <a:noFill/>
                <a:ln w="19050">
                  <a:solidFill>
                    <a:srgbClr val="000000"/>
                  </a:solidFill>
                  <a:round/>
                  <a:headEnd type="none" w="med" len="med"/>
                  <a:tailEnd type="triangle" w="med" len="med"/>
                </a:ln>
              </p:spPr>
              <p:txBody>
                <a:bodyPr/>
                <a:lstStyle/>
                <a:p>
                  <a:endParaRPr lang="zh-CN" altLang="en-US" sz="2000">
                    <a:solidFill>
                      <a:srgbClr val="0033CC"/>
                    </a:solidFill>
                    <a:latin typeface="楷体" pitchFamily="49" charset="-122"/>
                    <a:ea typeface="楷体" pitchFamily="49" charset="-122"/>
                  </a:endParaRPr>
                </a:p>
              </p:txBody>
            </p:sp>
            <p:sp>
              <p:nvSpPr>
                <p:cNvPr id="27" name="Line 44"/>
                <p:cNvSpPr>
                  <a:spLocks noChangeShapeType="1"/>
                </p:cNvSpPr>
                <p:nvPr/>
              </p:nvSpPr>
              <p:spPr bwMode="auto">
                <a:xfrm>
                  <a:off x="3819" y="1965"/>
                  <a:ext cx="481" cy="1"/>
                </a:xfrm>
                <a:prstGeom prst="line">
                  <a:avLst/>
                </a:prstGeom>
                <a:noFill/>
                <a:ln w="19050">
                  <a:solidFill>
                    <a:srgbClr val="000000"/>
                  </a:solidFill>
                  <a:round/>
                  <a:headEnd type="none" w="med" len="med"/>
                  <a:tailEnd type="triangle" w="med" len="med"/>
                </a:ln>
              </p:spPr>
              <p:txBody>
                <a:bodyPr/>
                <a:lstStyle/>
                <a:p>
                  <a:endParaRPr lang="zh-CN" altLang="en-US" sz="2000">
                    <a:solidFill>
                      <a:srgbClr val="0033CC"/>
                    </a:solidFill>
                    <a:latin typeface="楷体" pitchFamily="49" charset="-122"/>
                    <a:ea typeface="楷体" pitchFamily="49" charset="-122"/>
                  </a:endParaRPr>
                </a:p>
              </p:txBody>
            </p:sp>
          </p:grpSp>
          <p:sp>
            <p:nvSpPr>
              <p:cNvPr id="8" name="矩形 7"/>
              <p:cNvSpPr/>
              <p:nvPr/>
            </p:nvSpPr>
            <p:spPr>
              <a:xfrm>
                <a:off x="5788657" y="3166149"/>
                <a:ext cx="1348170" cy="3817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rgbClr val="0033CC"/>
                    </a:solidFill>
                    <a:latin typeface="楷体" pitchFamily="49" charset="-122"/>
                    <a:ea typeface="楷体" pitchFamily="49" charset="-122"/>
                  </a:rPr>
                  <a:t>E.true</a:t>
                </a:r>
                <a:endParaRPr lang="zh-CN" altLang="en-US" sz="2000" dirty="0">
                  <a:solidFill>
                    <a:srgbClr val="0033CC"/>
                  </a:solidFill>
                  <a:latin typeface="楷体" pitchFamily="49" charset="-122"/>
                  <a:ea typeface="楷体" pitchFamily="49" charset="-122"/>
                </a:endParaRPr>
              </a:p>
            </p:txBody>
          </p:sp>
          <p:sp>
            <p:nvSpPr>
              <p:cNvPr id="9" name="矩形 8"/>
              <p:cNvSpPr/>
              <p:nvPr/>
            </p:nvSpPr>
            <p:spPr>
              <a:xfrm>
                <a:off x="5820204" y="3561614"/>
                <a:ext cx="1484953" cy="4948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rgbClr val="0033CC"/>
                    </a:solidFill>
                    <a:latin typeface="楷体" pitchFamily="49" charset="-122"/>
                    <a:ea typeface="楷体" pitchFamily="49" charset="-122"/>
                  </a:rPr>
                  <a:t>E.false</a:t>
                </a:r>
                <a:endParaRPr lang="zh-CN" altLang="en-US" sz="2000" dirty="0">
                  <a:solidFill>
                    <a:srgbClr val="0033CC"/>
                  </a:solidFill>
                  <a:latin typeface="楷体" pitchFamily="49" charset="-122"/>
                  <a:ea typeface="楷体" pitchFamily="49" charset="-122"/>
                </a:endParaRPr>
              </a:p>
            </p:txBody>
          </p:sp>
          <p:sp>
            <p:nvSpPr>
              <p:cNvPr id="10" name="矩形 9"/>
              <p:cNvSpPr/>
              <p:nvPr/>
            </p:nvSpPr>
            <p:spPr>
              <a:xfrm>
                <a:off x="1997127" y="4764058"/>
                <a:ext cx="1553594" cy="4113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rgbClr val="0033CC"/>
                    </a:solidFill>
                    <a:latin typeface="楷体" pitchFamily="49" charset="-122"/>
                    <a:ea typeface="楷体" pitchFamily="49" charset="-122"/>
                  </a:rPr>
                  <a:t>E.false</a:t>
                </a:r>
                <a:r>
                  <a:rPr lang="zh-CN" altLang="en-US" sz="2000" dirty="0">
                    <a:solidFill>
                      <a:srgbClr val="0033CC"/>
                    </a:solidFill>
                    <a:latin typeface="楷体" pitchFamily="49" charset="-122"/>
                    <a:ea typeface="楷体" pitchFamily="49" charset="-122"/>
                  </a:rPr>
                  <a:t>：</a:t>
                </a:r>
              </a:p>
            </p:txBody>
          </p:sp>
          <p:sp>
            <p:nvSpPr>
              <p:cNvPr id="11" name="矩形 10"/>
              <p:cNvSpPr/>
              <p:nvPr/>
            </p:nvSpPr>
            <p:spPr>
              <a:xfrm>
                <a:off x="2109793" y="3954761"/>
                <a:ext cx="1520523" cy="4637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rgbClr val="0033CC"/>
                    </a:solidFill>
                    <a:latin typeface="楷体" pitchFamily="49" charset="-122"/>
                    <a:ea typeface="楷体" pitchFamily="49" charset="-122"/>
                  </a:rPr>
                  <a:t>E.true</a:t>
                </a:r>
                <a:r>
                  <a:rPr lang="zh-CN" altLang="en-US" sz="2000" dirty="0">
                    <a:solidFill>
                      <a:srgbClr val="0033CC"/>
                    </a:solidFill>
                    <a:latin typeface="楷体" pitchFamily="49" charset="-122"/>
                    <a:ea typeface="楷体" pitchFamily="49" charset="-122"/>
                  </a:rPr>
                  <a:t>：</a:t>
                </a:r>
              </a:p>
            </p:txBody>
          </p:sp>
        </p:grpSp>
        <p:grpSp>
          <p:nvGrpSpPr>
            <p:cNvPr id="58" name="组合 57"/>
            <p:cNvGrpSpPr/>
            <p:nvPr/>
          </p:nvGrpSpPr>
          <p:grpSpPr>
            <a:xfrm>
              <a:off x="4732859" y="3501008"/>
              <a:ext cx="4189386" cy="2221215"/>
              <a:chOff x="4572001" y="3512041"/>
              <a:chExt cx="4189386" cy="2221215"/>
            </a:xfrm>
          </p:grpSpPr>
          <p:grpSp>
            <p:nvGrpSpPr>
              <p:cNvPr id="31" name="组合 30"/>
              <p:cNvGrpSpPr/>
              <p:nvPr/>
            </p:nvGrpSpPr>
            <p:grpSpPr>
              <a:xfrm>
                <a:off x="4685012" y="3513427"/>
                <a:ext cx="4076375" cy="2219829"/>
                <a:chOff x="2665746" y="2452038"/>
                <a:chExt cx="5409106" cy="2975625"/>
              </a:xfrm>
            </p:grpSpPr>
            <p:grpSp>
              <p:nvGrpSpPr>
                <p:cNvPr id="32" name="Group 3"/>
                <p:cNvGrpSpPr>
                  <a:grpSpLocks/>
                </p:cNvGrpSpPr>
                <p:nvPr/>
              </p:nvGrpSpPr>
              <p:grpSpPr bwMode="auto">
                <a:xfrm>
                  <a:off x="3724275" y="2465388"/>
                  <a:ext cx="3981450" cy="2962275"/>
                  <a:chOff x="2417" y="1491"/>
                  <a:chExt cx="2508" cy="1866"/>
                </a:xfrm>
              </p:grpSpPr>
              <p:sp>
                <p:nvSpPr>
                  <p:cNvPr id="37" name="Rectangle 14"/>
                  <p:cNvSpPr>
                    <a:spLocks noChangeArrowheads="1"/>
                  </p:cNvSpPr>
                  <p:nvPr/>
                </p:nvSpPr>
                <p:spPr bwMode="auto">
                  <a:xfrm>
                    <a:off x="2778" y="1645"/>
                    <a:ext cx="858" cy="260"/>
                  </a:xfrm>
                  <a:prstGeom prst="rect">
                    <a:avLst/>
                  </a:prstGeom>
                  <a:noFill/>
                  <a:ln w="9525">
                    <a:noFill/>
                    <a:miter lim="800000"/>
                    <a:headEnd/>
                    <a:tailEnd/>
                  </a:ln>
                </p:spPr>
                <p:txBody>
                  <a:bodyPr wrap="square" lIns="0" tIns="0" rIns="0" bIns="0">
                    <a:spAutoFit/>
                  </a:bodyPr>
                  <a:lstStyle/>
                  <a:p>
                    <a:pPr algn="ctr"/>
                    <a:r>
                      <a:rPr kumimoji="1" lang="en-US" altLang="zh-CN" sz="2000" dirty="0" err="1">
                        <a:solidFill>
                          <a:srgbClr val="0033CC"/>
                        </a:solidFill>
                        <a:latin typeface="楷体" pitchFamily="49" charset="-122"/>
                        <a:ea typeface="楷体" pitchFamily="49" charset="-122"/>
                      </a:rPr>
                      <a:t>E.code</a:t>
                    </a:r>
                    <a:endParaRPr kumimoji="1" lang="en-US" altLang="zh-CN" sz="2000" dirty="0">
                      <a:solidFill>
                        <a:srgbClr val="0033CC"/>
                      </a:solidFill>
                      <a:latin typeface="楷体" pitchFamily="49" charset="-122"/>
                      <a:ea typeface="楷体" pitchFamily="49" charset="-122"/>
                    </a:endParaRPr>
                  </a:p>
                </p:txBody>
              </p:sp>
              <p:sp>
                <p:nvSpPr>
                  <p:cNvPr id="38" name="Rectangle 16"/>
                  <p:cNvSpPr>
                    <a:spLocks noChangeArrowheads="1"/>
                  </p:cNvSpPr>
                  <p:nvPr/>
                </p:nvSpPr>
                <p:spPr bwMode="auto">
                  <a:xfrm>
                    <a:off x="3639" y="1508"/>
                    <a:ext cx="1286" cy="260"/>
                  </a:xfrm>
                  <a:prstGeom prst="rect">
                    <a:avLst/>
                  </a:prstGeom>
                  <a:noFill/>
                  <a:ln w="9525">
                    <a:noFill/>
                    <a:miter lim="800000"/>
                    <a:headEnd/>
                    <a:tailEnd/>
                  </a:ln>
                </p:spPr>
                <p:txBody>
                  <a:bodyPr wrap="none" lIns="0" tIns="0" rIns="0" bIns="0">
                    <a:spAutoFit/>
                  </a:bodyPr>
                  <a:lstStyle/>
                  <a:p>
                    <a:r>
                      <a:rPr kumimoji="1" lang="en-US" altLang="zh-CN" sz="2000">
                        <a:solidFill>
                          <a:srgbClr val="0033CC"/>
                        </a:solidFill>
                        <a:latin typeface="楷体" pitchFamily="49" charset="-122"/>
                        <a:ea typeface="楷体" pitchFamily="49" charset="-122"/>
                      </a:rPr>
                      <a:t>            </a:t>
                    </a:r>
                  </a:p>
                </p:txBody>
              </p:sp>
              <p:sp>
                <p:nvSpPr>
                  <p:cNvPr id="39" name="Rectangle 23"/>
                  <p:cNvSpPr>
                    <a:spLocks noChangeArrowheads="1"/>
                  </p:cNvSpPr>
                  <p:nvPr/>
                </p:nvSpPr>
                <p:spPr bwMode="auto">
                  <a:xfrm>
                    <a:off x="2692" y="2138"/>
                    <a:ext cx="1030" cy="260"/>
                  </a:xfrm>
                  <a:prstGeom prst="rect">
                    <a:avLst/>
                  </a:prstGeom>
                  <a:noFill/>
                  <a:ln w="9525">
                    <a:noFill/>
                    <a:miter lim="800000"/>
                    <a:headEnd/>
                    <a:tailEnd/>
                  </a:ln>
                </p:spPr>
                <p:txBody>
                  <a:bodyPr wrap="square" lIns="0" tIns="0" rIns="0" bIns="0">
                    <a:spAutoFit/>
                  </a:bodyPr>
                  <a:lstStyle/>
                  <a:p>
                    <a:pPr algn="ctr"/>
                    <a:r>
                      <a:rPr kumimoji="1" lang="en-US" altLang="zh-CN" sz="2000" dirty="0">
                        <a:solidFill>
                          <a:srgbClr val="0033CC"/>
                        </a:solidFill>
                        <a:latin typeface="楷体" pitchFamily="49" charset="-122"/>
                        <a:ea typeface="楷体" pitchFamily="49" charset="-122"/>
                      </a:rPr>
                      <a:t>S</a:t>
                    </a:r>
                    <a:r>
                      <a:rPr kumimoji="1" lang="en-US" altLang="zh-CN" sz="2000" baseline="-25000" dirty="0">
                        <a:solidFill>
                          <a:srgbClr val="0033CC"/>
                        </a:solidFill>
                        <a:latin typeface="楷体" pitchFamily="49" charset="-122"/>
                        <a:ea typeface="楷体" pitchFamily="49" charset="-122"/>
                      </a:rPr>
                      <a:t>1</a:t>
                    </a:r>
                    <a:r>
                      <a:rPr kumimoji="1" lang="en-US" altLang="zh-CN" sz="2000" dirty="0">
                        <a:solidFill>
                          <a:srgbClr val="0033CC"/>
                        </a:solidFill>
                        <a:latin typeface="楷体" pitchFamily="49" charset="-122"/>
                        <a:ea typeface="楷体" pitchFamily="49" charset="-122"/>
                      </a:rPr>
                      <a:t>.code</a:t>
                    </a:r>
                  </a:p>
                </p:txBody>
              </p:sp>
              <p:sp>
                <p:nvSpPr>
                  <p:cNvPr id="40" name="Rectangle 27"/>
                  <p:cNvSpPr>
                    <a:spLocks noChangeArrowheads="1"/>
                  </p:cNvSpPr>
                  <p:nvPr/>
                </p:nvSpPr>
                <p:spPr bwMode="auto">
                  <a:xfrm>
                    <a:off x="2417" y="2552"/>
                    <a:ext cx="1587" cy="234"/>
                  </a:xfrm>
                  <a:prstGeom prst="rect">
                    <a:avLst/>
                  </a:prstGeom>
                  <a:noFill/>
                  <a:ln w="9525">
                    <a:noFill/>
                    <a:miter lim="800000"/>
                    <a:headEnd/>
                    <a:tailEnd/>
                  </a:ln>
                </p:spPr>
                <p:txBody>
                  <a:bodyPr wrap="square" lIns="0" tIns="0" rIns="0" bIns="0">
                    <a:spAutoFit/>
                  </a:bodyPr>
                  <a:lstStyle/>
                  <a:p>
                    <a:pPr algn="ctr"/>
                    <a:r>
                      <a:rPr kumimoji="1" lang="en-US" altLang="zh-CN" dirty="0" err="1">
                        <a:solidFill>
                          <a:srgbClr val="0033CC"/>
                        </a:solidFill>
                        <a:latin typeface="楷体" pitchFamily="49" charset="-122"/>
                        <a:ea typeface="楷体" pitchFamily="49" charset="-122"/>
                      </a:rPr>
                      <a:t>goto</a:t>
                    </a:r>
                    <a:r>
                      <a:rPr kumimoji="1" lang="en-US" altLang="zh-CN" dirty="0">
                        <a:solidFill>
                          <a:srgbClr val="0033CC"/>
                        </a:solidFill>
                        <a:latin typeface="楷体" pitchFamily="49" charset="-122"/>
                        <a:ea typeface="楷体" pitchFamily="49" charset="-122"/>
                      </a:rPr>
                      <a:t> </a:t>
                    </a:r>
                    <a:r>
                      <a:rPr kumimoji="1" lang="en-US" altLang="zh-CN" dirty="0" err="1">
                        <a:solidFill>
                          <a:srgbClr val="0033CC"/>
                        </a:solidFill>
                        <a:latin typeface="楷体" pitchFamily="49" charset="-122"/>
                        <a:ea typeface="楷体" pitchFamily="49" charset="-122"/>
                      </a:rPr>
                      <a:t>S.begin</a:t>
                    </a:r>
                    <a:endParaRPr kumimoji="1" lang="en-US" altLang="zh-CN" dirty="0">
                      <a:solidFill>
                        <a:srgbClr val="0033CC"/>
                      </a:solidFill>
                      <a:latin typeface="楷体" pitchFamily="49" charset="-122"/>
                      <a:ea typeface="楷体" pitchFamily="49" charset="-122"/>
                    </a:endParaRPr>
                  </a:p>
                </p:txBody>
              </p:sp>
              <p:sp>
                <p:nvSpPr>
                  <p:cNvPr id="43" name="Line 33"/>
                  <p:cNvSpPr>
                    <a:spLocks noChangeShapeType="1"/>
                  </p:cNvSpPr>
                  <p:nvPr/>
                </p:nvSpPr>
                <p:spPr bwMode="auto">
                  <a:xfrm>
                    <a:off x="2605" y="1491"/>
                    <a:ext cx="1" cy="1866"/>
                  </a:xfrm>
                  <a:prstGeom prst="line">
                    <a:avLst/>
                  </a:prstGeom>
                  <a:noFill/>
                  <a:ln w="19050">
                    <a:solidFill>
                      <a:srgbClr val="000000"/>
                    </a:solidFill>
                    <a:round/>
                    <a:headEnd/>
                    <a:tailEnd/>
                  </a:ln>
                </p:spPr>
                <p:txBody>
                  <a:bodyPr/>
                  <a:lstStyle/>
                  <a:p>
                    <a:endParaRPr lang="zh-CN" altLang="en-US" sz="2000">
                      <a:solidFill>
                        <a:srgbClr val="0033CC"/>
                      </a:solidFill>
                      <a:latin typeface="楷体" pitchFamily="49" charset="-122"/>
                      <a:ea typeface="楷体" pitchFamily="49" charset="-122"/>
                    </a:endParaRPr>
                  </a:p>
                </p:txBody>
              </p:sp>
              <p:sp>
                <p:nvSpPr>
                  <p:cNvPr id="44" name="Line 34"/>
                  <p:cNvSpPr>
                    <a:spLocks noChangeShapeType="1"/>
                  </p:cNvSpPr>
                  <p:nvPr/>
                </p:nvSpPr>
                <p:spPr bwMode="auto">
                  <a:xfrm>
                    <a:off x="2605" y="1491"/>
                    <a:ext cx="1214" cy="1"/>
                  </a:xfrm>
                  <a:prstGeom prst="line">
                    <a:avLst/>
                  </a:prstGeom>
                  <a:noFill/>
                  <a:ln w="19050">
                    <a:solidFill>
                      <a:srgbClr val="000000"/>
                    </a:solidFill>
                    <a:round/>
                    <a:headEnd/>
                    <a:tailEnd/>
                  </a:ln>
                </p:spPr>
                <p:txBody>
                  <a:bodyPr/>
                  <a:lstStyle/>
                  <a:p>
                    <a:endParaRPr lang="zh-CN" altLang="en-US" sz="2000">
                      <a:solidFill>
                        <a:srgbClr val="0033CC"/>
                      </a:solidFill>
                      <a:latin typeface="楷体" pitchFamily="49" charset="-122"/>
                      <a:ea typeface="楷体" pitchFamily="49" charset="-122"/>
                    </a:endParaRPr>
                  </a:p>
                </p:txBody>
              </p:sp>
              <p:sp>
                <p:nvSpPr>
                  <p:cNvPr id="45" name="Line 35"/>
                  <p:cNvSpPr>
                    <a:spLocks noChangeShapeType="1"/>
                  </p:cNvSpPr>
                  <p:nvPr/>
                </p:nvSpPr>
                <p:spPr bwMode="auto">
                  <a:xfrm>
                    <a:off x="3819" y="1491"/>
                    <a:ext cx="1" cy="1866"/>
                  </a:xfrm>
                  <a:prstGeom prst="line">
                    <a:avLst/>
                  </a:prstGeom>
                  <a:noFill/>
                  <a:ln w="19050">
                    <a:solidFill>
                      <a:srgbClr val="000000"/>
                    </a:solidFill>
                    <a:round/>
                    <a:headEnd/>
                    <a:tailEnd/>
                  </a:ln>
                </p:spPr>
                <p:txBody>
                  <a:bodyPr/>
                  <a:lstStyle/>
                  <a:p>
                    <a:endParaRPr lang="zh-CN" altLang="en-US" sz="2000">
                      <a:solidFill>
                        <a:srgbClr val="0033CC"/>
                      </a:solidFill>
                      <a:latin typeface="楷体" pitchFamily="49" charset="-122"/>
                      <a:ea typeface="楷体" pitchFamily="49" charset="-122"/>
                    </a:endParaRPr>
                  </a:p>
                </p:txBody>
              </p:sp>
              <p:sp>
                <p:nvSpPr>
                  <p:cNvPr id="47" name="Line 37"/>
                  <p:cNvSpPr>
                    <a:spLocks noChangeShapeType="1"/>
                  </p:cNvSpPr>
                  <p:nvPr/>
                </p:nvSpPr>
                <p:spPr bwMode="auto">
                  <a:xfrm>
                    <a:off x="2605" y="2461"/>
                    <a:ext cx="1214" cy="1"/>
                  </a:xfrm>
                  <a:prstGeom prst="line">
                    <a:avLst/>
                  </a:prstGeom>
                  <a:noFill/>
                  <a:ln w="19050">
                    <a:solidFill>
                      <a:srgbClr val="000000"/>
                    </a:solidFill>
                    <a:round/>
                    <a:headEnd/>
                    <a:tailEnd/>
                  </a:ln>
                </p:spPr>
                <p:txBody>
                  <a:bodyPr/>
                  <a:lstStyle/>
                  <a:p>
                    <a:endParaRPr lang="zh-CN" altLang="en-US" sz="2000">
                      <a:solidFill>
                        <a:srgbClr val="0033CC"/>
                      </a:solidFill>
                      <a:latin typeface="楷体" pitchFamily="49" charset="-122"/>
                      <a:ea typeface="楷体" pitchFamily="49" charset="-122"/>
                    </a:endParaRPr>
                  </a:p>
                </p:txBody>
              </p:sp>
              <p:sp>
                <p:nvSpPr>
                  <p:cNvPr id="48" name="Line 38"/>
                  <p:cNvSpPr>
                    <a:spLocks noChangeShapeType="1"/>
                  </p:cNvSpPr>
                  <p:nvPr/>
                </p:nvSpPr>
                <p:spPr bwMode="auto">
                  <a:xfrm>
                    <a:off x="2605" y="2909"/>
                    <a:ext cx="1214" cy="1"/>
                  </a:xfrm>
                  <a:prstGeom prst="line">
                    <a:avLst/>
                  </a:prstGeom>
                  <a:noFill/>
                  <a:ln w="19050">
                    <a:solidFill>
                      <a:srgbClr val="000000"/>
                    </a:solidFill>
                    <a:round/>
                    <a:headEnd/>
                    <a:tailEnd/>
                  </a:ln>
                </p:spPr>
                <p:txBody>
                  <a:bodyPr/>
                  <a:lstStyle/>
                  <a:p>
                    <a:endParaRPr lang="zh-CN" altLang="en-US" sz="2000">
                      <a:solidFill>
                        <a:srgbClr val="0033CC"/>
                      </a:solidFill>
                      <a:latin typeface="楷体" pitchFamily="49" charset="-122"/>
                      <a:ea typeface="楷体" pitchFamily="49" charset="-122"/>
                    </a:endParaRPr>
                  </a:p>
                </p:txBody>
              </p:sp>
              <p:sp>
                <p:nvSpPr>
                  <p:cNvPr id="49" name="Line 39"/>
                  <p:cNvSpPr>
                    <a:spLocks noChangeShapeType="1"/>
                  </p:cNvSpPr>
                  <p:nvPr/>
                </p:nvSpPr>
                <p:spPr bwMode="auto">
                  <a:xfrm>
                    <a:off x="2605" y="2053"/>
                    <a:ext cx="1214" cy="1"/>
                  </a:xfrm>
                  <a:prstGeom prst="line">
                    <a:avLst/>
                  </a:prstGeom>
                  <a:noFill/>
                  <a:ln w="19050">
                    <a:solidFill>
                      <a:srgbClr val="000000"/>
                    </a:solidFill>
                    <a:round/>
                    <a:headEnd/>
                    <a:tailEnd/>
                  </a:ln>
                </p:spPr>
                <p:txBody>
                  <a:bodyPr/>
                  <a:lstStyle/>
                  <a:p>
                    <a:endParaRPr lang="zh-CN" altLang="en-US" sz="2000">
                      <a:solidFill>
                        <a:srgbClr val="0033CC"/>
                      </a:solidFill>
                      <a:latin typeface="楷体" pitchFamily="49" charset="-122"/>
                      <a:ea typeface="楷体" pitchFamily="49" charset="-122"/>
                    </a:endParaRPr>
                  </a:p>
                </p:txBody>
              </p:sp>
              <p:sp>
                <p:nvSpPr>
                  <p:cNvPr id="54" name="Line 41"/>
                  <p:cNvSpPr>
                    <a:spLocks noChangeShapeType="1"/>
                  </p:cNvSpPr>
                  <p:nvPr/>
                </p:nvSpPr>
                <p:spPr bwMode="auto">
                  <a:xfrm>
                    <a:off x="3819" y="1640"/>
                    <a:ext cx="451" cy="1"/>
                  </a:xfrm>
                  <a:prstGeom prst="line">
                    <a:avLst/>
                  </a:prstGeom>
                  <a:noFill/>
                  <a:ln w="19050">
                    <a:solidFill>
                      <a:srgbClr val="000000"/>
                    </a:solidFill>
                    <a:round/>
                    <a:headEnd type="none" w="med" len="med"/>
                    <a:tailEnd type="triangle" w="med" len="med"/>
                  </a:ln>
                </p:spPr>
                <p:txBody>
                  <a:bodyPr/>
                  <a:lstStyle/>
                  <a:p>
                    <a:endParaRPr lang="zh-CN" altLang="en-US" sz="2000">
                      <a:solidFill>
                        <a:srgbClr val="0033CC"/>
                      </a:solidFill>
                      <a:latin typeface="楷体" pitchFamily="49" charset="-122"/>
                      <a:ea typeface="楷体" pitchFamily="49" charset="-122"/>
                    </a:endParaRPr>
                  </a:p>
                </p:txBody>
              </p:sp>
              <p:sp>
                <p:nvSpPr>
                  <p:cNvPr id="52" name="Line 44"/>
                  <p:cNvSpPr>
                    <a:spLocks noChangeShapeType="1"/>
                  </p:cNvSpPr>
                  <p:nvPr/>
                </p:nvSpPr>
                <p:spPr bwMode="auto">
                  <a:xfrm>
                    <a:off x="3819" y="1939"/>
                    <a:ext cx="451" cy="1"/>
                  </a:xfrm>
                  <a:prstGeom prst="line">
                    <a:avLst/>
                  </a:prstGeom>
                  <a:noFill/>
                  <a:ln w="19050">
                    <a:solidFill>
                      <a:srgbClr val="000000"/>
                    </a:solidFill>
                    <a:round/>
                    <a:headEnd type="none" w="med" len="med"/>
                    <a:tailEnd type="triangle" w="med" len="med"/>
                  </a:ln>
                </p:spPr>
                <p:txBody>
                  <a:bodyPr/>
                  <a:lstStyle/>
                  <a:p>
                    <a:endParaRPr lang="zh-CN" altLang="en-US" sz="2000">
                      <a:solidFill>
                        <a:srgbClr val="0033CC"/>
                      </a:solidFill>
                      <a:latin typeface="楷体" pitchFamily="49" charset="-122"/>
                      <a:ea typeface="楷体" pitchFamily="49" charset="-122"/>
                    </a:endParaRPr>
                  </a:p>
                </p:txBody>
              </p:sp>
            </p:grpSp>
            <p:sp>
              <p:nvSpPr>
                <p:cNvPr id="33" name="矩形 32"/>
                <p:cNvSpPr/>
                <p:nvPr/>
              </p:nvSpPr>
              <p:spPr>
                <a:xfrm>
                  <a:off x="6558396" y="2452038"/>
                  <a:ext cx="1260139"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rgbClr val="0033CC"/>
                      </a:solidFill>
                      <a:latin typeface="楷体" pitchFamily="49" charset="-122"/>
                      <a:ea typeface="楷体" pitchFamily="49" charset="-122"/>
                    </a:rPr>
                    <a:t>E.true</a:t>
                  </a:r>
                  <a:endParaRPr lang="zh-CN" altLang="en-US" sz="2000" dirty="0">
                    <a:solidFill>
                      <a:srgbClr val="0033CC"/>
                    </a:solidFill>
                    <a:latin typeface="楷体" pitchFamily="49" charset="-122"/>
                    <a:ea typeface="楷体" pitchFamily="49" charset="-122"/>
                  </a:endParaRPr>
                </a:p>
              </p:txBody>
            </p:sp>
            <p:sp>
              <p:nvSpPr>
                <p:cNvPr id="34" name="矩形 33"/>
                <p:cNvSpPr/>
                <p:nvPr/>
              </p:nvSpPr>
              <p:spPr>
                <a:xfrm>
                  <a:off x="6438553" y="2924943"/>
                  <a:ext cx="1636299" cy="4542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rgbClr val="0033CC"/>
                      </a:solidFill>
                      <a:latin typeface="楷体" pitchFamily="49" charset="-122"/>
                      <a:ea typeface="楷体" pitchFamily="49" charset="-122"/>
                    </a:rPr>
                    <a:t>E.false</a:t>
                  </a:r>
                  <a:endParaRPr lang="zh-CN" altLang="en-US" sz="2000" dirty="0">
                    <a:solidFill>
                      <a:srgbClr val="0033CC"/>
                    </a:solidFill>
                    <a:latin typeface="楷体" pitchFamily="49" charset="-122"/>
                    <a:ea typeface="楷体" pitchFamily="49" charset="-122"/>
                  </a:endParaRPr>
                </a:p>
              </p:txBody>
            </p:sp>
            <p:sp>
              <p:nvSpPr>
                <p:cNvPr id="35" name="矩形 34"/>
                <p:cNvSpPr/>
                <p:nvPr/>
              </p:nvSpPr>
              <p:spPr>
                <a:xfrm>
                  <a:off x="2665746" y="4769388"/>
                  <a:ext cx="151216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rgbClr val="0033CC"/>
                      </a:solidFill>
                      <a:latin typeface="楷体" pitchFamily="49" charset="-122"/>
                      <a:ea typeface="楷体" pitchFamily="49" charset="-122"/>
                    </a:rPr>
                    <a:t>E.false</a:t>
                  </a:r>
                  <a:r>
                    <a:rPr lang="zh-CN" altLang="en-US" sz="2000" dirty="0">
                      <a:solidFill>
                        <a:srgbClr val="0033CC"/>
                      </a:solidFill>
                      <a:latin typeface="楷体" pitchFamily="49" charset="-122"/>
                      <a:ea typeface="楷体" pitchFamily="49" charset="-122"/>
                    </a:rPr>
                    <a:t>：</a:t>
                  </a:r>
                </a:p>
              </p:txBody>
            </p:sp>
            <p:sp>
              <p:nvSpPr>
                <p:cNvPr id="36" name="矩形 35"/>
                <p:cNvSpPr/>
                <p:nvPr/>
              </p:nvSpPr>
              <p:spPr>
                <a:xfrm>
                  <a:off x="2771987" y="3429000"/>
                  <a:ext cx="1368152"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rgbClr val="0033CC"/>
                      </a:solidFill>
                      <a:latin typeface="楷体" pitchFamily="49" charset="-122"/>
                      <a:ea typeface="楷体" pitchFamily="49" charset="-122"/>
                    </a:rPr>
                    <a:t>E.true</a:t>
                  </a:r>
                  <a:r>
                    <a:rPr lang="zh-CN" altLang="en-US" sz="2000" dirty="0">
                      <a:solidFill>
                        <a:srgbClr val="0033CC"/>
                      </a:solidFill>
                      <a:latin typeface="楷体" pitchFamily="49" charset="-122"/>
                      <a:ea typeface="楷体" pitchFamily="49" charset="-122"/>
                    </a:rPr>
                    <a:t>：</a:t>
                  </a:r>
                </a:p>
              </p:txBody>
            </p:sp>
          </p:grpSp>
          <p:sp>
            <p:nvSpPr>
              <p:cNvPr id="57" name="Rectangle 27"/>
              <p:cNvSpPr>
                <a:spLocks noChangeArrowheads="1"/>
              </p:cNvSpPr>
              <p:nvPr/>
            </p:nvSpPr>
            <p:spPr bwMode="auto">
              <a:xfrm>
                <a:off x="4572001" y="3512041"/>
                <a:ext cx="1152127" cy="307777"/>
              </a:xfrm>
              <a:prstGeom prst="rect">
                <a:avLst/>
              </a:prstGeom>
              <a:noFill/>
              <a:ln w="9525">
                <a:noFill/>
                <a:miter lim="800000"/>
                <a:headEnd/>
                <a:tailEnd/>
              </a:ln>
            </p:spPr>
            <p:txBody>
              <a:bodyPr wrap="square" lIns="0" tIns="0" rIns="0" bIns="0">
                <a:spAutoFit/>
              </a:bodyPr>
              <a:lstStyle/>
              <a:p>
                <a:pPr algn="ctr"/>
                <a:r>
                  <a:rPr kumimoji="1" lang="en-US" altLang="zh-CN" sz="2000" dirty="0" err="1">
                    <a:solidFill>
                      <a:srgbClr val="0033CC"/>
                    </a:solidFill>
                    <a:latin typeface="楷体" pitchFamily="49" charset="-122"/>
                    <a:ea typeface="楷体" pitchFamily="49" charset="-122"/>
                  </a:rPr>
                  <a:t>S.begin</a:t>
                </a:r>
                <a:r>
                  <a:rPr kumimoji="1" lang="zh-CN" altLang="en-US" sz="2000" dirty="0">
                    <a:solidFill>
                      <a:srgbClr val="0033CC"/>
                    </a:solidFill>
                    <a:latin typeface="楷体" pitchFamily="49" charset="-122"/>
                    <a:ea typeface="楷体" pitchFamily="49" charset="-122"/>
                  </a:rPr>
                  <a:t>：</a:t>
                </a:r>
                <a:endParaRPr kumimoji="1" lang="en-US" altLang="zh-CN" sz="2000" dirty="0">
                  <a:solidFill>
                    <a:srgbClr val="0033CC"/>
                  </a:solidFill>
                  <a:latin typeface="楷体" pitchFamily="49" charset="-122"/>
                  <a:ea typeface="楷体" pitchFamily="49" charset="-122"/>
                </a:endParaRPr>
              </a:p>
            </p:txBody>
          </p:sp>
        </p:grpSp>
      </p:grpSp>
      <p:sp>
        <p:nvSpPr>
          <p:cNvPr id="42" name="矩形 41"/>
          <p:cNvSpPr/>
          <p:nvPr/>
        </p:nvSpPr>
        <p:spPr>
          <a:xfrm>
            <a:off x="899592" y="5643275"/>
            <a:ext cx="2592288" cy="3780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C00000"/>
                </a:solidFill>
                <a:latin typeface="楷体" pitchFamily="49" charset="-122"/>
                <a:ea typeface="楷体" pitchFamily="49" charset="-122"/>
              </a:rPr>
              <a:t>if E then S</a:t>
            </a:r>
            <a:r>
              <a:rPr lang="en-US" altLang="zh-CN" sz="2400" baseline="-25000" dirty="0">
                <a:solidFill>
                  <a:srgbClr val="C00000"/>
                </a:solidFill>
                <a:latin typeface="楷体" pitchFamily="49" charset="-122"/>
                <a:ea typeface="楷体" pitchFamily="49" charset="-122"/>
              </a:rPr>
              <a:t>1</a:t>
            </a:r>
            <a:endParaRPr lang="zh-CN" altLang="en-US" sz="2400" baseline="-25000" dirty="0">
              <a:solidFill>
                <a:srgbClr val="C00000"/>
              </a:solidFill>
              <a:latin typeface="楷体" pitchFamily="49" charset="-122"/>
              <a:ea typeface="楷体" pitchFamily="49" charset="-122"/>
            </a:endParaRPr>
          </a:p>
        </p:txBody>
      </p:sp>
      <p:sp>
        <p:nvSpPr>
          <p:cNvPr id="46" name="矩形 45"/>
          <p:cNvSpPr/>
          <p:nvPr/>
        </p:nvSpPr>
        <p:spPr>
          <a:xfrm>
            <a:off x="5364088" y="5628035"/>
            <a:ext cx="2592288" cy="3780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C00000"/>
                </a:solidFill>
                <a:latin typeface="楷体" pitchFamily="49" charset="-122"/>
                <a:ea typeface="楷体" pitchFamily="49" charset="-122"/>
              </a:rPr>
              <a:t>while E do S</a:t>
            </a:r>
            <a:r>
              <a:rPr lang="en-US" altLang="zh-CN" sz="2400" baseline="-25000" dirty="0">
                <a:solidFill>
                  <a:srgbClr val="C00000"/>
                </a:solidFill>
                <a:latin typeface="楷体" pitchFamily="49" charset="-122"/>
                <a:ea typeface="楷体" pitchFamily="49" charset="-122"/>
              </a:rPr>
              <a:t>1</a:t>
            </a:r>
            <a:endParaRPr lang="zh-CN" altLang="en-US" sz="2400" baseline="-25000" dirty="0">
              <a:solidFill>
                <a:srgbClr val="C00000"/>
              </a:solidFill>
              <a:latin typeface="楷体" pitchFamily="49" charset="-122"/>
              <a:ea typeface="楷体" pitchFamily="49"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60648"/>
            <a:ext cx="8229600" cy="634082"/>
          </a:xfrm>
        </p:spPr>
        <p:txBody>
          <a:bodyPr>
            <a:noAutofit/>
          </a:bodyPr>
          <a:lstStyle/>
          <a:p>
            <a:r>
              <a:rPr lang="zh-CN" altLang="en-US" dirty="0"/>
              <a:t>控制流语句（续）</a:t>
            </a:r>
          </a:p>
        </p:txBody>
      </p:sp>
      <p:sp>
        <p:nvSpPr>
          <p:cNvPr id="3" name="内容占位符 2"/>
          <p:cNvSpPr>
            <a:spLocks noGrp="1"/>
          </p:cNvSpPr>
          <p:nvPr>
            <p:ph idx="1"/>
          </p:nvPr>
        </p:nvSpPr>
        <p:spPr>
          <a:xfrm>
            <a:off x="1043608" y="5013176"/>
            <a:ext cx="3312368" cy="576064"/>
          </a:xfrm>
        </p:spPr>
        <p:txBody>
          <a:bodyPr>
            <a:normAutofit/>
          </a:bodyPr>
          <a:lstStyle/>
          <a:p>
            <a:pPr>
              <a:buNone/>
            </a:pPr>
            <a:r>
              <a:rPr kumimoji="1" lang="en-US" altLang="zh-CN" sz="2400" dirty="0">
                <a:solidFill>
                  <a:srgbClr val="C00000"/>
                </a:solidFill>
              </a:rPr>
              <a:t>if E then S</a:t>
            </a:r>
            <a:r>
              <a:rPr kumimoji="1" lang="en-US" altLang="zh-CN" sz="2400" baseline="-25000" dirty="0">
                <a:solidFill>
                  <a:srgbClr val="C00000"/>
                </a:solidFill>
              </a:rPr>
              <a:t>1</a:t>
            </a:r>
            <a:r>
              <a:rPr kumimoji="1" lang="en-US" altLang="zh-CN" sz="2400" dirty="0">
                <a:solidFill>
                  <a:srgbClr val="C00000"/>
                </a:solidFill>
              </a:rPr>
              <a:t> else S</a:t>
            </a:r>
            <a:r>
              <a:rPr kumimoji="1" lang="en-US" altLang="zh-CN" sz="2400" baseline="-25000" dirty="0">
                <a:solidFill>
                  <a:srgbClr val="C00000"/>
                </a:solidFill>
              </a:rPr>
              <a:t>2</a:t>
            </a:r>
            <a:endParaRPr lang="zh-CN" altLang="en-US" sz="2400" baseline="-25000" dirty="0">
              <a:solidFill>
                <a:srgbClr val="C00000"/>
              </a:solidFill>
            </a:endParaRPr>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69</a:t>
            </a:fld>
            <a:endParaRPr lang="zh-CN" altLang="en-US"/>
          </a:p>
        </p:txBody>
      </p:sp>
      <p:grpSp>
        <p:nvGrpSpPr>
          <p:cNvPr id="161" name="组合 160"/>
          <p:cNvGrpSpPr/>
          <p:nvPr/>
        </p:nvGrpSpPr>
        <p:grpSpPr>
          <a:xfrm>
            <a:off x="1403648" y="1628800"/>
            <a:ext cx="2550289" cy="3009272"/>
            <a:chOff x="1877695" y="3252558"/>
            <a:chExt cx="2165668" cy="2591080"/>
          </a:xfrm>
        </p:grpSpPr>
        <p:sp>
          <p:nvSpPr>
            <p:cNvPr id="109" name="Line 106"/>
            <p:cNvSpPr>
              <a:spLocks noChangeShapeType="1"/>
            </p:cNvSpPr>
            <p:nvPr/>
          </p:nvSpPr>
          <p:spPr bwMode="auto">
            <a:xfrm>
              <a:off x="2382463" y="3252558"/>
              <a:ext cx="0" cy="519113"/>
            </a:xfrm>
            <a:prstGeom prst="line">
              <a:avLst/>
            </a:prstGeom>
            <a:noFill/>
            <a:ln w="9525">
              <a:solidFill>
                <a:srgbClr val="000000"/>
              </a:solidFill>
              <a:round/>
              <a:headEnd type="none" w="med" len="med"/>
              <a:tailEnd type="triangle" w="med" len="med"/>
            </a:ln>
          </p:spPr>
          <p:txBody>
            <a:bodyPr/>
            <a:lstStyle/>
            <a:p>
              <a:endParaRPr lang="zh-CN" altLang="en-US">
                <a:latin typeface="楷体" pitchFamily="49" charset="-122"/>
                <a:ea typeface="楷体" pitchFamily="49" charset="-122"/>
              </a:endParaRPr>
            </a:p>
          </p:txBody>
        </p:sp>
        <p:sp>
          <p:nvSpPr>
            <p:cNvPr id="111" name="Freeform 108"/>
            <p:cNvSpPr>
              <a:spLocks/>
            </p:cNvSpPr>
            <p:nvPr/>
          </p:nvSpPr>
          <p:spPr bwMode="auto">
            <a:xfrm>
              <a:off x="1877695" y="3774123"/>
              <a:ext cx="1008063" cy="428625"/>
            </a:xfrm>
            <a:custGeom>
              <a:avLst/>
              <a:gdLst/>
              <a:ahLst/>
              <a:cxnLst>
                <a:cxn ang="0">
                  <a:pos x="318" y="0"/>
                </a:cxn>
                <a:cxn ang="0">
                  <a:pos x="0" y="134"/>
                </a:cxn>
                <a:cxn ang="0">
                  <a:pos x="318" y="270"/>
                </a:cxn>
                <a:cxn ang="0">
                  <a:pos x="635" y="134"/>
                </a:cxn>
                <a:cxn ang="0">
                  <a:pos x="318" y="0"/>
                </a:cxn>
              </a:cxnLst>
              <a:rect l="0" t="0" r="r" b="b"/>
              <a:pathLst>
                <a:path w="635" h="270">
                  <a:moveTo>
                    <a:pt x="318" y="0"/>
                  </a:moveTo>
                  <a:lnTo>
                    <a:pt x="0" y="134"/>
                  </a:lnTo>
                  <a:lnTo>
                    <a:pt x="318" y="270"/>
                  </a:lnTo>
                  <a:lnTo>
                    <a:pt x="635" y="134"/>
                  </a:lnTo>
                  <a:lnTo>
                    <a:pt x="318" y="0"/>
                  </a:lnTo>
                  <a:close/>
                </a:path>
              </a:pathLst>
            </a:custGeom>
            <a:solidFill>
              <a:srgbClr val="FFFFFF"/>
            </a:solidFill>
            <a:ln w="9525">
              <a:solidFill>
                <a:srgbClr val="000000"/>
              </a:solidFill>
              <a:prstDash val="solid"/>
              <a:round/>
              <a:headEnd/>
              <a:tailEnd/>
            </a:ln>
          </p:spPr>
          <p:txBody>
            <a:bodyPr/>
            <a:lstStyle/>
            <a:p>
              <a:endParaRPr lang="zh-CN" altLang="en-US">
                <a:latin typeface="楷体" pitchFamily="49" charset="-122"/>
                <a:ea typeface="楷体" pitchFamily="49" charset="-122"/>
              </a:endParaRPr>
            </a:p>
          </p:txBody>
        </p:sp>
        <p:sp>
          <p:nvSpPr>
            <p:cNvPr id="112" name="Rectangle 109"/>
            <p:cNvSpPr>
              <a:spLocks noChangeArrowheads="1"/>
            </p:cNvSpPr>
            <p:nvPr/>
          </p:nvSpPr>
          <p:spPr bwMode="auto">
            <a:xfrm>
              <a:off x="2334260" y="3834448"/>
              <a:ext cx="98010" cy="238505"/>
            </a:xfrm>
            <a:prstGeom prst="rect">
              <a:avLst/>
            </a:prstGeom>
            <a:noFill/>
            <a:ln w="9525">
              <a:noFill/>
              <a:miter lim="800000"/>
              <a:headEnd/>
              <a:tailEnd/>
            </a:ln>
          </p:spPr>
          <p:txBody>
            <a:bodyPr wrap="none" lIns="0" tIns="0" rIns="0" bIns="0">
              <a:spAutoFit/>
            </a:bodyPr>
            <a:lstStyle/>
            <a:p>
              <a:r>
                <a:rPr kumimoji="1" lang="en-US" altLang="zh-CN" dirty="0">
                  <a:solidFill>
                    <a:srgbClr val="000000"/>
                  </a:solidFill>
                  <a:latin typeface="楷体" pitchFamily="49" charset="-122"/>
                  <a:ea typeface="楷体" pitchFamily="49" charset="-122"/>
                </a:rPr>
                <a:t>E</a:t>
              </a:r>
              <a:endParaRPr kumimoji="1" lang="en-US" altLang="zh-CN" dirty="0">
                <a:latin typeface="楷体" pitchFamily="49" charset="-122"/>
                <a:ea typeface="楷体" pitchFamily="49" charset="-122"/>
              </a:endParaRPr>
            </a:p>
          </p:txBody>
        </p:sp>
        <p:sp>
          <p:nvSpPr>
            <p:cNvPr id="114" name="Line 111"/>
            <p:cNvSpPr>
              <a:spLocks noChangeShapeType="1"/>
            </p:cNvSpPr>
            <p:nvPr/>
          </p:nvSpPr>
          <p:spPr bwMode="auto">
            <a:xfrm>
              <a:off x="2382838" y="4205684"/>
              <a:ext cx="0" cy="495955"/>
            </a:xfrm>
            <a:prstGeom prst="line">
              <a:avLst/>
            </a:prstGeom>
            <a:noFill/>
            <a:ln w="9525">
              <a:solidFill>
                <a:srgbClr val="000000"/>
              </a:solidFill>
              <a:round/>
              <a:headEnd type="none" w="med" len="med"/>
              <a:tailEnd type="triangle" w="med" len="med"/>
            </a:ln>
          </p:spPr>
          <p:txBody>
            <a:bodyPr/>
            <a:lstStyle/>
            <a:p>
              <a:endParaRPr lang="zh-CN" altLang="en-US">
                <a:latin typeface="楷体" pitchFamily="49" charset="-122"/>
                <a:ea typeface="楷体" pitchFamily="49" charset="-122"/>
              </a:endParaRPr>
            </a:p>
          </p:txBody>
        </p:sp>
        <p:sp>
          <p:nvSpPr>
            <p:cNvPr id="116" name="Rectangle 113"/>
            <p:cNvSpPr>
              <a:spLocks noChangeArrowheads="1"/>
            </p:cNvSpPr>
            <p:nvPr/>
          </p:nvSpPr>
          <p:spPr bwMode="auto">
            <a:xfrm>
              <a:off x="1968500" y="4708525"/>
              <a:ext cx="892175" cy="371475"/>
            </a:xfrm>
            <a:prstGeom prst="rect">
              <a:avLst/>
            </a:prstGeom>
            <a:solidFill>
              <a:srgbClr val="FFFFFF"/>
            </a:solidFill>
            <a:ln w="9525">
              <a:solidFill>
                <a:srgbClr val="000000"/>
              </a:solidFill>
              <a:miter lim="800000"/>
              <a:headEnd/>
              <a:tailEnd/>
            </a:ln>
          </p:spPr>
          <p:txBody>
            <a:bodyPr/>
            <a:lstStyle/>
            <a:p>
              <a:pPr algn="ctr"/>
              <a:r>
                <a:rPr lang="en-US" altLang="zh-CN" dirty="0">
                  <a:latin typeface="楷体" pitchFamily="49" charset="-122"/>
                  <a:ea typeface="楷体" pitchFamily="49" charset="-122"/>
                </a:rPr>
                <a:t>S</a:t>
              </a:r>
              <a:r>
                <a:rPr lang="en-US" altLang="zh-CN" baseline="-25000" dirty="0">
                  <a:latin typeface="楷体" pitchFamily="49" charset="-122"/>
                  <a:ea typeface="楷体" pitchFamily="49" charset="-122"/>
                </a:rPr>
                <a:t>1</a:t>
              </a:r>
              <a:endParaRPr lang="zh-CN" altLang="en-US" baseline="-25000" dirty="0">
                <a:latin typeface="楷体" pitchFamily="49" charset="-122"/>
                <a:ea typeface="楷体" pitchFamily="49" charset="-122"/>
              </a:endParaRPr>
            </a:p>
          </p:txBody>
        </p:sp>
        <p:sp>
          <p:nvSpPr>
            <p:cNvPr id="119" name="Line 116"/>
            <p:cNvSpPr>
              <a:spLocks noChangeShapeType="1"/>
            </p:cNvSpPr>
            <p:nvPr/>
          </p:nvSpPr>
          <p:spPr bwMode="auto">
            <a:xfrm>
              <a:off x="2382838" y="5076825"/>
              <a:ext cx="1587" cy="244475"/>
            </a:xfrm>
            <a:prstGeom prst="line">
              <a:avLst/>
            </a:prstGeom>
            <a:noFill/>
            <a:ln w="9525">
              <a:solidFill>
                <a:srgbClr val="000000"/>
              </a:solidFill>
              <a:round/>
              <a:headEnd/>
              <a:tailEnd/>
            </a:ln>
          </p:spPr>
          <p:txBody>
            <a:bodyPr/>
            <a:lstStyle/>
            <a:p>
              <a:endParaRPr lang="zh-CN" altLang="en-US">
                <a:latin typeface="楷体" pitchFamily="49" charset="-122"/>
                <a:ea typeface="楷体" pitchFamily="49" charset="-122"/>
              </a:endParaRPr>
            </a:p>
          </p:txBody>
        </p:sp>
        <p:sp>
          <p:nvSpPr>
            <p:cNvPr id="120" name="Line 117"/>
            <p:cNvSpPr>
              <a:spLocks noChangeShapeType="1"/>
            </p:cNvSpPr>
            <p:nvPr/>
          </p:nvSpPr>
          <p:spPr bwMode="auto">
            <a:xfrm>
              <a:off x="2885484" y="3987165"/>
              <a:ext cx="776495" cy="0"/>
            </a:xfrm>
            <a:prstGeom prst="line">
              <a:avLst/>
            </a:prstGeom>
            <a:noFill/>
            <a:ln w="9525">
              <a:solidFill>
                <a:srgbClr val="000000"/>
              </a:solidFill>
              <a:round/>
              <a:headEnd/>
              <a:tailEnd/>
            </a:ln>
          </p:spPr>
          <p:txBody>
            <a:bodyPr/>
            <a:lstStyle/>
            <a:p>
              <a:endParaRPr lang="zh-CN" altLang="en-US">
                <a:latin typeface="楷体" pitchFamily="49" charset="-122"/>
                <a:ea typeface="楷体" pitchFamily="49" charset="-122"/>
              </a:endParaRPr>
            </a:p>
          </p:txBody>
        </p:sp>
        <p:sp>
          <p:nvSpPr>
            <p:cNvPr id="122" name="Line 119"/>
            <p:cNvSpPr>
              <a:spLocks noChangeShapeType="1"/>
            </p:cNvSpPr>
            <p:nvPr/>
          </p:nvSpPr>
          <p:spPr bwMode="auto">
            <a:xfrm>
              <a:off x="3659465" y="3987164"/>
              <a:ext cx="0" cy="725334"/>
            </a:xfrm>
            <a:prstGeom prst="line">
              <a:avLst/>
            </a:prstGeom>
            <a:noFill/>
            <a:ln w="9525">
              <a:solidFill>
                <a:srgbClr val="000000"/>
              </a:solidFill>
              <a:round/>
              <a:headEnd type="none" w="med" len="med"/>
              <a:tailEnd type="triangle" w="med" len="med"/>
            </a:ln>
          </p:spPr>
          <p:txBody>
            <a:bodyPr/>
            <a:lstStyle/>
            <a:p>
              <a:endParaRPr lang="zh-CN" altLang="en-US">
                <a:latin typeface="楷体" pitchFamily="49" charset="-122"/>
                <a:ea typeface="楷体" pitchFamily="49" charset="-122"/>
              </a:endParaRPr>
            </a:p>
          </p:txBody>
        </p:sp>
        <p:sp>
          <p:nvSpPr>
            <p:cNvPr id="124" name="Rectangle 121"/>
            <p:cNvSpPr>
              <a:spLocks noChangeArrowheads="1"/>
            </p:cNvSpPr>
            <p:nvPr/>
          </p:nvSpPr>
          <p:spPr bwMode="auto">
            <a:xfrm>
              <a:off x="3152775" y="4708525"/>
              <a:ext cx="890588" cy="371475"/>
            </a:xfrm>
            <a:prstGeom prst="rect">
              <a:avLst/>
            </a:prstGeom>
            <a:solidFill>
              <a:srgbClr val="FFFFFF"/>
            </a:solidFill>
            <a:ln w="9525">
              <a:solidFill>
                <a:srgbClr val="000000"/>
              </a:solidFill>
              <a:miter lim="800000"/>
              <a:headEnd/>
              <a:tailEnd/>
            </a:ln>
          </p:spPr>
          <p:txBody>
            <a:bodyPr/>
            <a:lstStyle/>
            <a:p>
              <a:pPr algn="ctr"/>
              <a:r>
                <a:rPr lang="en-US" altLang="zh-CN" dirty="0">
                  <a:solidFill>
                    <a:schemeClr val="tx1">
                      <a:lumMod val="95000"/>
                      <a:lumOff val="5000"/>
                    </a:schemeClr>
                  </a:solidFill>
                  <a:latin typeface="楷体" pitchFamily="49" charset="-122"/>
                  <a:ea typeface="楷体" pitchFamily="49" charset="-122"/>
                </a:rPr>
                <a:t>S</a:t>
              </a:r>
              <a:r>
                <a:rPr lang="en-US" altLang="zh-CN" baseline="-25000" dirty="0">
                  <a:solidFill>
                    <a:schemeClr val="tx1">
                      <a:lumMod val="95000"/>
                      <a:lumOff val="5000"/>
                    </a:schemeClr>
                  </a:solidFill>
                  <a:latin typeface="楷体" pitchFamily="49" charset="-122"/>
                  <a:ea typeface="楷体" pitchFamily="49" charset="-122"/>
                </a:rPr>
                <a:t>2</a:t>
              </a:r>
              <a:endParaRPr lang="zh-CN" altLang="en-US" baseline="-25000" dirty="0">
                <a:solidFill>
                  <a:schemeClr val="tx1">
                    <a:lumMod val="95000"/>
                    <a:lumOff val="5000"/>
                  </a:schemeClr>
                </a:solidFill>
                <a:latin typeface="楷体" pitchFamily="49" charset="-122"/>
                <a:ea typeface="楷体" pitchFamily="49" charset="-122"/>
              </a:endParaRPr>
            </a:p>
          </p:txBody>
        </p:sp>
        <p:sp>
          <p:nvSpPr>
            <p:cNvPr id="127" name="Line 124"/>
            <p:cNvSpPr>
              <a:spLocks noChangeShapeType="1"/>
            </p:cNvSpPr>
            <p:nvPr/>
          </p:nvSpPr>
          <p:spPr bwMode="auto">
            <a:xfrm>
              <a:off x="3686175" y="5076825"/>
              <a:ext cx="1588" cy="244475"/>
            </a:xfrm>
            <a:prstGeom prst="line">
              <a:avLst/>
            </a:prstGeom>
            <a:noFill/>
            <a:ln w="9525">
              <a:solidFill>
                <a:srgbClr val="000000"/>
              </a:solidFill>
              <a:round/>
              <a:headEnd/>
              <a:tailEnd/>
            </a:ln>
          </p:spPr>
          <p:txBody>
            <a:bodyPr/>
            <a:lstStyle/>
            <a:p>
              <a:endParaRPr lang="zh-CN" altLang="en-US">
                <a:latin typeface="楷体" pitchFamily="49" charset="-122"/>
                <a:ea typeface="楷体" pitchFamily="49" charset="-122"/>
              </a:endParaRPr>
            </a:p>
          </p:txBody>
        </p:sp>
        <p:sp>
          <p:nvSpPr>
            <p:cNvPr id="128" name="Line 125"/>
            <p:cNvSpPr>
              <a:spLocks noChangeShapeType="1"/>
            </p:cNvSpPr>
            <p:nvPr/>
          </p:nvSpPr>
          <p:spPr bwMode="auto">
            <a:xfrm>
              <a:off x="2382838" y="5321300"/>
              <a:ext cx="1303337" cy="1588"/>
            </a:xfrm>
            <a:prstGeom prst="line">
              <a:avLst/>
            </a:prstGeom>
            <a:noFill/>
            <a:ln w="9525">
              <a:solidFill>
                <a:srgbClr val="000000"/>
              </a:solidFill>
              <a:round/>
              <a:headEnd/>
              <a:tailEnd/>
            </a:ln>
          </p:spPr>
          <p:txBody>
            <a:bodyPr/>
            <a:lstStyle/>
            <a:p>
              <a:endParaRPr lang="zh-CN" altLang="en-US">
                <a:latin typeface="楷体" pitchFamily="49" charset="-122"/>
                <a:ea typeface="楷体" pitchFamily="49" charset="-122"/>
              </a:endParaRPr>
            </a:p>
          </p:txBody>
        </p:sp>
        <p:sp>
          <p:nvSpPr>
            <p:cNvPr id="129" name="Rectangle 126"/>
            <p:cNvSpPr>
              <a:spLocks noChangeArrowheads="1"/>
            </p:cNvSpPr>
            <p:nvPr/>
          </p:nvSpPr>
          <p:spPr bwMode="auto">
            <a:xfrm>
              <a:off x="3152775" y="3729038"/>
              <a:ext cx="314772" cy="246062"/>
            </a:xfrm>
            <a:prstGeom prst="rect">
              <a:avLst/>
            </a:prstGeom>
            <a:noFill/>
            <a:ln w="9525">
              <a:noFill/>
              <a:miter lim="800000"/>
              <a:headEnd/>
              <a:tailEnd/>
            </a:ln>
          </p:spPr>
          <p:txBody>
            <a:bodyPr/>
            <a:lstStyle/>
            <a:p>
              <a:endParaRPr lang="zh-CN" altLang="en-US">
                <a:latin typeface="楷体" pitchFamily="49" charset="-122"/>
                <a:ea typeface="楷体" pitchFamily="49" charset="-122"/>
              </a:endParaRPr>
            </a:p>
          </p:txBody>
        </p:sp>
        <p:sp>
          <p:nvSpPr>
            <p:cNvPr id="130" name="Rectangle 127"/>
            <p:cNvSpPr>
              <a:spLocks noChangeArrowheads="1"/>
            </p:cNvSpPr>
            <p:nvPr/>
          </p:nvSpPr>
          <p:spPr bwMode="auto">
            <a:xfrm>
              <a:off x="3177643" y="3753798"/>
              <a:ext cx="117020" cy="276999"/>
            </a:xfrm>
            <a:prstGeom prst="rect">
              <a:avLst/>
            </a:prstGeom>
            <a:noFill/>
            <a:ln w="9525">
              <a:noFill/>
              <a:miter lim="800000"/>
              <a:headEnd/>
              <a:tailEnd/>
            </a:ln>
          </p:spPr>
          <p:txBody>
            <a:bodyPr wrap="none" lIns="0" tIns="0" rIns="0" bIns="0">
              <a:spAutoFit/>
            </a:bodyPr>
            <a:lstStyle/>
            <a:p>
              <a:r>
                <a:rPr kumimoji="1" lang="en-US" altLang="zh-CN" dirty="0">
                  <a:solidFill>
                    <a:srgbClr val="000000"/>
                  </a:solidFill>
                  <a:latin typeface="楷体" pitchFamily="49" charset="-122"/>
                  <a:ea typeface="楷体" pitchFamily="49" charset="-122"/>
                </a:rPr>
                <a:t>N</a:t>
              </a:r>
              <a:endParaRPr kumimoji="1" lang="en-US" altLang="zh-CN" dirty="0">
                <a:latin typeface="楷体" pitchFamily="49" charset="-122"/>
                <a:ea typeface="楷体" pitchFamily="49" charset="-122"/>
              </a:endParaRPr>
            </a:p>
          </p:txBody>
        </p:sp>
        <p:sp>
          <p:nvSpPr>
            <p:cNvPr id="131" name="Rectangle 128"/>
            <p:cNvSpPr>
              <a:spLocks noChangeArrowheads="1"/>
            </p:cNvSpPr>
            <p:nvPr/>
          </p:nvSpPr>
          <p:spPr bwMode="auto">
            <a:xfrm>
              <a:off x="1968500" y="4340225"/>
              <a:ext cx="417513" cy="246063"/>
            </a:xfrm>
            <a:prstGeom prst="rect">
              <a:avLst/>
            </a:prstGeom>
            <a:noFill/>
            <a:ln w="9525">
              <a:noFill/>
              <a:miter lim="800000"/>
              <a:headEnd/>
              <a:tailEnd/>
            </a:ln>
          </p:spPr>
          <p:txBody>
            <a:bodyPr/>
            <a:lstStyle/>
            <a:p>
              <a:endParaRPr lang="zh-CN" altLang="en-US">
                <a:latin typeface="楷体" pitchFamily="49" charset="-122"/>
                <a:ea typeface="楷体" pitchFamily="49" charset="-122"/>
              </a:endParaRPr>
            </a:p>
          </p:txBody>
        </p:sp>
        <p:sp>
          <p:nvSpPr>
            <p:cNvPr id="132" name="Rectangle 129"/>
            <p:cNvSpPr>
              <a:spLocks noChangeArrowheads="1"/>
            </p:cNvSpPr>
            <p:nvPr/>
          </p:nvSpPr>
          <p:spPr bwMode="auto">
            <a:xfrm>
              <a:off x="2245831" y="4314310"/>
              <a:ext cx="117020" cy="276999"/>
            </a:xfrm>
            <a:prstGeom prst="rect">
              <a:avLst/>
            </a:prstGeom>
            <a:noFill/>
            <a:ln w="9525">
              <a:noFill/>
              <a:miter lim="800000"/>
              <a:headEnd/>
              <a:tailEnd/>
            </a:ln>
          </p:spPr>
          <p:txBody>
            <a:bodyPr wrap="none" lIns="0" tIns="0" rIns="0" bIns="0">
              <a:spAutoFit/>
            </a:bodyPr>
            <a:lstStyle/>
            <a:p>
              <a:r>
                <a:rPr kumimoji="1" lang="en-US" altLang="zh-CN" dirty="0">
                  <a:solidFill>
                    <a:srgbClr val="000000"/>
                  </a:solidFill>
                  <a:latin typeface="楷体" pitchFamily="49" charset="-122"/>
                  <a:ea typeface="楷体" pitchFamily="49" charset="-122"/>
                </a:rPr>
                <a:t>Y</a:t>
              </a:r>
              <a:endParaRPr kumimoji="1" lang="en-US" altLang="zh-CN" dirty="0">
                <a:latin typeface="楷体" pitchFamily="49" charset="-122"/>
                <a:ea typeface="楷体" pitchFamily="49" charset="-122"/>
              </a:endParaRPr>
            </a:p>
          </p:txBody>
        </p:sp>
        <p:sp>
          <p:nvSpPr>
            <p:cNvPr id="134" name="Line 131"/>
            <p:cNvSpPr>
              <a:spLocks noChangeShapeType="1"/>
            </p:cNvSpPr>
            <p:nvPr/>
          </p:nvSpPr>
          <p:spPr bwMode="auto">
            <a:xfrm>
              <a:off x="3033713" y="5322886"/>
              <a:ext cx="0" cy="520752"/>
            </a:xfrm>
            <a:prstGeom prst="line">
              <a:avLst/>
            </a:prstGeom>
            <a:noFill/>
            <a:ln w="9525">
              <a:solidFill>
                <a:srgbClr val="000000"/>
              </a:solidFill>
              <a:round/>
              <a:headEnd type="none" w="med" len="med"/>
              <a:tailEnd type="triangle" w="med" len="med"/>
            </a:ln>
          </p:spPr>
          <p:txBody>
            <a:bodyPr/>
            <a:lstStyle/>
            <a:p>
              <a:endParaRPr lang="zh-CN" altLang="en-US">
                <a:latin typeface="楷体" pitchFamily="49" charset="-122"/>
                <a:ea typeface="楷体" pitchFamily="49" charset="-122"/>
              </a:endParaRPr>
            </a:p>
          </p:txBody>
        </p:sp>
      </p:grpSp>
      <p:grpSp>
        <p:nvGrpSpPr>
          <p:cNvPr id="160" name="组合 159"/>
          <p:cNvGrpSpPr/>
          <p:nvPr/>
        </p:nvGrpSpPr>
        <p:grpSpPr>
          <a:xfrm>
            <a:off x="6012160" y="1412776"/>
            <a:ext cx="1512168" cy="3960440"/>
            <a:chOff x="5868144" y="2132856"/>
            <a:chExt cx="1512168" cy="3960440"/>
          </a:xfrm>
        </p:grpSpPr>
        <p:sp>
          <p:nvSpPr>
            <p:cNvPr id="150" name="矩形 149"/>
            <p:cNvSpPr/>
            <p:nvPr/>
          </p:nvSpPr>
          <p:spPr>
            <a:xfrm>
              <a:off x="5868144" y="2132856"/>
              <a:ext cx="1512168" cy="396044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spcAft>
                  <a:spcPts val="1200"/>
                </a:spcAft>
              </a:pPr>
              <a:r>
                <a:rPr lang="en-US" altLang="zh-CN" sz="2400" dirty="0">
                  <a:solidFill>
                    <a:srgbClr val="002060"/>
                  </a:solidFill>
                  <a:latin typeface="楷体" pitchFamily="49" charset="-122"/>
                  <a:ea typeface="楷体" pitchFamily="49" charset="-122"/>
                </a:rPr>
                <a:t>E</a:t>
              </a:r>
              <a:r>
                <a:rPr lang="zh-CN" altLang="en-US" sz="2400" dirty="0">
                  <a:solidFill>
                    <a:srgbClr val="002060"/>
                  </a:solidFill>
                  <a:latin typeface="楷体" pitchFamily="49" charset="-122"/>
                  <a:ea typeface="楷体" pitchFamily="49" charset="-122"/>
                </a:rPr>
                <a:t>的代码</a:t>
              </a:r>
              <a:endParaRPr lang="en-US" altLang="zh-CN" sz="2400" dirty="0">
                <a:solidFill>
                  <a:srgbClr val="002060"/>
                </a:solidFill>
                <a:latin typeface="楷体" pitchFamily="49" charset="-122"/>
                <a:ea typeface="楷体" pitchFamily="49" charset="-122"/>
              </a:endParaRPr>
            </a:p>
            <a:p>
              <a:pPr algn="ctr">
                <a:spcBef>
                  <a:spcPts val="1200"/>
                </a:spcBef>
                <a:spcAft>
                  <a:spcPts val="1200"/>
                </a:spcAft>
              </a:pPr>
              <a:r>
                <a:rPr lang="zh-CN" altLang="en-US" sz="2400" dirty="0">
                  <a:solidFill>
                    <a:srgbClr val="002060"/>
                  </a:solidFill>
                  <a:latin typeface="楷体" pitchFamily="49" charset="-122"/>
                  <a:ea typeface="楷体" pitchFamily="49" charset="-122"/>
                </a:rPr>
                <a:t>条件真转</a:t>
              </a:r>
              <a:endParaRPr lang="en-US" altLang="zh-CN" sz="2400" dirty="0">
                <a:solidFill>
                  <a:srgbClr val="002060"/>
                </a:solidFill>
                <a:latin typeface="楷体" pitchFamily="49" charset="-122"/>
                <a:ea typeface="楷体" pitchFamily="49" charset="-122"/>
              </a:endParaRPr>
            </a:p>
            <a:p>
              <a:pPr algn="ctr">
                <a:spcBef>
                  <a:spcPts val="1200"/>
                </a:spcBef>
                <a:spcAft>
                  <a:spcPts val="1200"/>
                </a:spcAft>
              </a:pPr>
              <a:r>
                <a:rPr lang="zh-CN" altLang="en-US" sz="2400" dirty="0">
                  <a:solidFill>
                    <a:srgbClr val="002060"/>
                  </a:solidFill>
                  <a:latin typeface="楷体" pitchFamily="49" charset="-122"/>
                  <a:ea typeface="楷体" pitchFamily="49" charset="-122"/>
                </a:rPr>
                <a:t>条件假转</a:t>
              </a:r>
              <a:endParaRPr lang="en-US" altLang="zh-CN" sz="2400" dirty="0">
                <a:solidFill>
                  <a:srgbClr val="002060"/>
                </a:solidFill>
                <a:latin typeface="楷体" pitchFamily="49" charset="-122"/>
                <a:ea typeface="楷体" pitchFamily="49" charset="-122"/>
              </a:endParaRPr>
            </a:p>
            <a:p>
              <a:pPr algn="ctr">
                <a:spcBef>
                  <a:spcPts val="1200"/>
                </a:spcBef>
                <a:spcAft>
                  <a:spcPts val="1200"/>
                </a:spcAft>
              </a:pPr>
              <a:r>
                <a:rPr lang="en-US" altLang="zh-CN" sz="2400" dirty="0">
                  <a:solidFill>
                    <a:srgbClr val="002060"/>
                  </a:solidFill>
                  <a:latin typeface="楷体" pitchFamily="49" charset="-122"/>
                  <a:ea typeface="楷体" pitchFamily="49" charset="-122"/>
                </a:rPr>
                <a:t>S</a:t>
              </a:r>
              <a:r>
                <a:rPr lang="en-US" altLang="zh-CN" sz="2400" baseline="-25000" dirty="0">
                  <a:solidFill>
                    <a:srgbClr val="002060"/>
                  </a:solidFill>
                  <a:latin typeface="楷体" pitchFamily="49" charset="-122"/>
                  <a:ea typeface="楷体" pitchFamily="49" charset="-122"/>
                </a:rPr>
                <a:t>1</a:t>
              </a:r>
              <a:r>
                <a:rPr lang="zh-CN" altLang="en-US" sz="2400" dirty="0">
                  <a:solidFill>
                    <a:srgbClr val="002060"/>
                  </a:solidFill>
                  <a:latin typeface="楷体" pitchFamily="49" charset="-122"/>
                  <a:ea typeface="楷体" pitchFamily="49" charset="-122"/>
                </a:rPr>
                <a:t>的代码</a:t>
              </a:r>
              <a:endParaRPr lang="en-US" altLang="zh-CN" sz="2400" dirty="0">
                <a:solidFill>
                  <a:srgbClr val="002060"/>
                </a:solidFill>
                <a:latin typeface="楷体" pitchFamily="49" charset="-122"/>
                <a:ea typeface="楷体" pitchFamily="49" charset="-122"/>
              </a:endParaRPr>
            </a:p>
            <a:p>
              <a:pPr algn="ctr">
                <a:spcBef>
                  <a:spcPts val="1200"/>
                </a:spcBef>
                <a:spcAft>
                  <a:spcPts val="1200"/>
                </a:spcAft>
              </a:pPr>
              <a:r>
                <a:rPr lang="zh-CN" altLang="en-US" sz="2400" dirty="0">
                  <a:solidFill>
                    <a:srgbClr val="002060"/>
                  </a:solidFill>
                  <a:latin typeface="楷体" pitchFamily="49" charset="-122"/>
                  <a:ea typeface="楷体" pitchFamily="49" charset="-122"/>
                </a:rPr>
                <a:t>转移</a:t>
              </a:r>
              <a:endParaRPr lang="en-US" altLang="zh-CN" sz="2400" dirty="0">
                <a:solidFill>
                  <a:srgbClr val="002060"/>
                </a:solidFill>
                <a:latin typeface="楷体" pitchFamily="49" charset="-122"/>
                <a:ea typeface="楷体" pitchFamily="49" charset="-122"/>
              </a:endParaRPr>
            </a:p>
            <a:p>
              <a:pPr algn="ctr">
                <a:spcBef>
                  <a:spcPts val="1200"/>
                </a:spcBef>
                <a:spcAft>
                  <a:spcPts val="1200"/>
                </a:spcAft>
              </a:pPr>
              <a:r>
                <a:rPr lang="en-US" altLang="zh-CN" sz="2400" dirty="0">
                  <a:solidFill>
                    <a:srgbClr val="002060"/>
                  </a:solidFill>
                  <a:latin typeface="楷体" pitchFamily="49" charset="-122"/>
                  <a:ea typeface="楷体" pitchFamily="49" charset="-122"/>
                </a:rPr>
                <a:t>S</a:t>
              </a:r>
              <a:r>
                <a:rPr lang="en-US" altLang="zh-CN" sz="2400" baseline="-25000" dirty="0">
                  <a:solidFill>
                    <a:srgbClr val="002060"/>
                  </a:solidFill>
                  <a:latin typeface="楷体" pitchFamily="49" charset="-122"/>
                  <a:ea typeface="楷体" pitchFamily="49" charset="-122"/>
                </a:rPr>
                <a:t>2</a:t>
              </a:r>
              <a:r>
                <a:rPr lang="zh-CN" altLang="en-US" sz="2400" dirty="0">
                  <a:solidFill>
                    <a:srgbClr val="002060"/>
                  </a:solidFill>
                  <a:latin typeface="楷体" pitchFamily="49" charset="-122"/>
                  <a:ea typeface="楷体" pitchFamily="49" charset="-122"/>
                </a:rPr>
                <a:t>的代码</a:t>
              </a:r>
            </a:p>
          </p:txBody>
        </p:sp>
        <p:cxnSp>
          <p:nvCxnSpPr>
            <p:cNvPr id="152" name="直接连接符 151"/>
            <p:cNvCxnSpPr/>
            <p:nvPr/>
          </p:nvCxnSpPr>
          <p:spPr>
            <a:xfrm>
              <a:off x="5868144" y="2807216"/>
              <a:ext cx="1512168"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5868144" y="3501008"/>
              <a:ext cx="1512168"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a:off x="5868144" y="4149080"/>
              <a:ext cx="1512168"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nvCxnSpPr>
          <p:spPr>
            <a:xfrm>
              <a:off x="5868144" y="4842872"/>
              <a:ext cx="1512168"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a:off x="5868144" y="5445224"/>
              <a:ext cx="1512168"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32" name="任意多边形 31"/>
          <p:cNvSpPr/>
          <p:nvPr/>
        </p:nvSpPr>
        <p:spPr>
          <a:xfrm>
            <a:off x="5607050" y="2432050"/>
            <a:ext cx="412750" cy="1352550"/>
          </a:xfrm>
          <a:custGeom>
            <a:avLst/>
            <a:gdLst>
              <a:gd name="connsiteX0" fmla="*/ 412750 w 412750"/>
              <a:gd name="connsiteY0" fmla="*/ 0 h 1352550"/>
              <a:gd name="connsiteX1" fmla="*/ 0 w 412750"/>
              <a:gd name="connsiteY1" fmla="*/ 0 h 1352550"/>
              <a:gd name="connsiteX2" fmla="*/ 0 w 412750"/>
              <a:gd name="connsiteY2" fmla="*/ 1352550 h 1352550"/>
              <a:gd name="connsiteX3" fmla="*/ 400050 w 412750"/>
              <a:gd name="connsiteY3" fmla="*/ 1352550 h 1352550"/>
            </a:gdLst>
            <a:ahLst/>
            <a:cxnLst>
              <a:cxn ang="0">
                <a:pos x="connsiteX0" y="connsiteY0"/>
              </a:cxn>
              <a:cxn ang="0">
                <a:pos x="connsiteX1" y="connsiteY1"/>
              </a:cxn>
              <a:cxn ang="0">
                <a:pos x="connsiteX2" y="connsiteY2"/>
              </a:cxn>
              <a:cxn ang="0">
                <a:pos x="connsiteX3" y="connsiteY3"/>
              </a:cxn>
            </a:cxnLst>
            <a:rect l="l" t="t" r="r" b="b"/>
            <a:pathLst>
              <a:path w="412750" h="1352550">
                <a:moveTo>
                  <a:pt x="412750" y="0"/>
                </a:moveTo>
                <a:lnTo>
                  <a:pt x="0" y="0"/>
                </a:lnTo>
                <a:lnTo>
                  <a:pt x="0" y="1352550"/>
                </a:lnTo>
                <a:lnTo>
                  <a:pt x="400050" y="1352550"/>
                </a:lnTo>
              </a:path>
            </a:pathLst>
          </a:custGeom>
          <a:ln w="19050">
            <a:solidFill>
              <a:srgbClr val="00206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任意多边形 32"/>
          <p:cNvSpPr/>
          <p:nvPr/>
        </p:nvSpPr>
        <p:spPr>
          <a:xfrm>
            <a:off x="5607115" y="4425950"/>
            <a:ext cx="412750" cy="1390715"/>
          </a:xfrm>
          <a:custGeom>
            <a:avLst/>
            <a:gdLst>
              <a:gd name="connsiteX0" fmla="*/ 412750 w 412750"/>
              <a:gd name="connsiteY0" fmla="*/ 0 h 1352550"/>
              <a:gd name="connsiteX1" fmla="*/ 0 w 412750"/>
              <a:gd name="connsiteY1" fmla="*/ 0 h 1352550"/>
              <a:gd name="connsiteX2" fmla="*/ 0 w 412750"/>
              <a:gd name="connsiteY2" fmla="*/ 1352550 h 1352550"/>
              <a:gd name="connsiteX3" fmla="*/ 400050 w 412750"/>
              <a:gd name="connsiteY3" fmla="*/ 1352550 h 1352550"/>
            </a:gdLst>
            <a:ahLst/>
            <a:cxnLst>
              <a:cxn ang="0">
                <a:pos x="connsiteX0" y="connsiteY0"/>
              </a:cxn>
              <a:cxn ang="0">
                <a:pos x="connsiteX1" y="connsiteY1"/>
              </a:cxn>
              <a:cxn ang="0">
                <a:pos x="connsiteX2" y="connsiteY2"/>
              </a:cxn>
              <a:cxn ang="0">
                <a:pos x="connsiteX3" y="connsiteY3"/>
              </a:cxn>
            </a:cxnLst>
            <a:rect l="l" t="t" r="r" b="b"/>
            <a:pathLst>
              <a:path w="412750" h="1352550">
                <a:moveTo>
                  <a:pt x="412750" y="0"/>
                </a:moveTo>
                <a:lnTo>
                  <a:pt x="0" y="0"/>
                </a:lnTo>
                <a:lnTo>
                  <a:pt x="0" y="1352550"/>
                </a:lnTo>
                <a:lnTo>
                  <a:pt x="400050" y="1352550"/>
                </a:lnTo>
              </a:path>
            </a:pathLst>
          </a:custGeom>
          <a:ln w="19050">
            <a:solidFill>
              <a:srgbClr val="00206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任意多边形 33"/>
          <p:cNvSpPr/>
          <p:nvPr/>
        </p:nvSpPr>
        <p:spPr>
          <a:xfrm flipH="1">
            <a:off x="7516930" y="3101264"/>
            <a:ext cx="414000" cy="1953335"/>
          </a:xfrm>
          <a:custGeom>
            <a:avLst/>
            <a:gdLst>
              <a:gd name="connsiteX0" fmla="*/ 412750 w 412750"/>
              <a:gd name="connsiteY0" fmla="*/ 0 h 1352550"/>
              <a:gd name="connsiteX1" fmla="*/ 0 w 412750"/>
              <a:gd name="connsiteY1" fmla="*/ 0 h 1352550"/>
              <a:gd name="connsiteX2" fmla="*/ 0 w 412750"/>
              <a:gd name="connsiteY2" fmla="*/ 1352550 h 1352550"/>
              <a:gd name="connsiteX3" fmla="*/ 400050 w 412750"/>
              <a:gd name="connsiteY3" fmla="*/ 1352550 h 1352550"/>
            </a:gdLst>
            <a:ahLst/>
            <a:cxnLst>
              <a:cxn ang="0">
                <a:pos x="connsiteX0" y="connsiteY0"/>
              </a:cxn>
              <a:cxn ang="0">
                <a:pos x="connsiteX1" y="connsiteY1"/>
              </a:cxn>
              <a:cxn ang="0">
                <a:pos x="connsiteX2" y="connsiteY2"/>
              </a:cxn>
              <a:cxn ang="0">
                <a:pos x="connsiteX3" y="connsiteY3"/>
              </a:cxn>
            </a:cxnLst>
            <a:rect l="l" t="t" r="r" b="b"/>
            <a:pathLst>
              <a:path w="412750" h="1352550">
                <a:moveTo>
                  <a:pt x="412750" y="0"/>
                </a:moveTo>
                <a:lnTo>
                  <a:pt x="0" y="0"/>
                </a:lnTo>
                <a:lnTo>
                  <a:pt x="0" y="1352550"/>
                </a:lnTo>
                <a:lnTo>
                  <a:pt x="400050" y="1352550"/>
                </a:lnTo>
              </a:path>
            </a:pathLst>
          </a:custGeom>
          <a:ln w="19050">
            <a:solidFill>
              <a:srgbClr val="00206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850106"/>
          </a:xfrm>
        </p:spPr>
        <p:txBody>
          <a:bodyPr/>
          <a:lstStyle/>
          <a:p>
            <a:r>
              <a:rPr lang="en-US" altLang="zh-CN" dirty="0"/>
              <a:t>7.1.3</a:t>
            </a:r>
            <a:r>
              <a:rPr lang="zh-CN" altLang="en-US" dirty="0"/>
              <a:t>、三地址代码</a:t>
            </a:r>
          </a:p>
        </p:txBody>
      </p:sp>
      <p:sp>
        <p:nvSpPr>
          <p:cNvPr id="3" name="内容占位符 2"/>
          <p:cNvSpPr>
            <a:spLocks noGrp="1"/>
          </p:cNvSpPr>
          <p:nvPr>
            <p:ph idx="1"/>
          </p:nvPr>
        </p:nvSpPr>
        <p:spPr>
          <a:xfrm>
            <a:off x="457200" y="1196752"/>
            <a:ext cx="8229600" cy="5400600"/>
          </a:xfrm>
        </p:spPr>
        <p:txBody>
          <a:bodyPr>
            <a:noAutofit/>
          </a:bodyPr>
          <a:lstStyle/>
          <a:p>
            <a:pPr>
              <a:lnSpc>
                <a:spcPct val="110000"/>
              </a:lnSpc>
              <a:spcAft>
                <a:spcPts val="0"/>
              </a:spcAft>
            </a:pPr>
            <a:r>
              <a:rPr lang="zh-CN" altLang="en-US" sz="2400" dirty="0">
                <a:solidFill>
                  <a:srgbClr val="C00000"/>
                </a:solidFill>
              </a:rPr>
              <a:t>三元式</a:t>
            </a:r>
            <a:r>
              <a:rPr lang="zh-CN" altLang="en-US" sz="2400" dirty="0"/>
              <a:t>（三地址码之一），三元式由三部分组成：</a:t>
            </a:r>
            <a:endParaRPr lang="en-US" altLang="zh-CN" sz="2400" dirty="0"/>
          </a:p>
          <a:p>
            <a:pPr lvl="1">
              <a:lnSpc>
                <a:spcPct val="110000"/>
              </a:lnSpc>
              <a:spcAft>
                <a:spcPts val="0"/>
              </a:spcAft>
            </a:pPr>
            <a:r>
              <a:rPr lang="zh-CN" altLang="en-US" dirty="0"/>
              <a:t>（</a:t>
            </a:r>
            <a:r>
              <a:rPr lang="en-US" altLang="zh-CN" dirty="0"/>
              <a:t>op,ARG</a:t>
            </a:r>
            <a:r>
              <a:rPr lang="en-US" altLang="zh-CN" baseline="-25000" dirty="0"/>
              <a:t>1</a:t>
            </a:r>
            <a:r>
              <a:rPr lang="en-US" altLang="zh-CN" dirty="0"/>
              <a:t>,ARG</a:t>
            </a:r>
            <a:r>
              <a:rPr lang="en-US" altLang="zh-CN" baseline="-25000" dirty="0"/>
              <a:t>2</a:t>
            </a:r>
            <a:r>
              <a:rPr lang="en-US" altLang="zh-CN" dirty="0"/>
              <a:t>)</a:t>
            </a:r>
          </a:p>
          <a:p>
            <a:pPr lvl="1">
              <a:lnSpc>
                <a:spcPct val="110000"/>
              </a:lnSpc>
              <a:spcAft>
                <a:spcPts val="0"/>
              </a:spcAft>
            </a:pPr>
            <a:r>
              <a:rPr lang="zh-CN" altLang="en-US" dirty="0"/>
              <a:t>（算符，第一运算量，第二运算量）</a:t>
            </a:r>
          </a:p>
          <a:p>
            <a:pPr>
              <a:lnSpc>
                <a:spcPct val="110000"/>
              </a:lnSpc>
              <a:spcAft>
                <a:spcPts val="0"/>
              </a:spcAft>
            </a:pPr>
            <a:r>
              <a:rPr lang="zh-CN" altLang="en-US" sz="2400" dirty="0"/>
              <a:t>表达式及各种语句均可表示成一组三元式。</a:t>
            </a:r>
          </a:p>
          <a:p>
            <a:pPr>
              <a:lnSpc>
                <a:spcPct val="110000"/>
              </a:lnSpc>
              <a:spcAft>
                <a:spcPts val="0"/>
              </a:spcAft>
            </a:pPr>
            <a:r>
              <a:rPr lang="zh-CN" altLang="en-US" sz="2400" dirty="0"/>
              <a:t>例：</a:t>
            </a:r>
            <a:r>
              <a:rPr lang="en-US" altLang="zh-CN" sz="2400" dirty="0"/>
              <a:t>X:=-A+B*C</a:t>
            </a:r>
            <a:r>
              <a:rPr lang="zh-CN" altLang="en-US" sz="2400" dirty="0"/>
              <a:t>的三元式</a:t>
            </a:r>
            <a:endParaRPr lang="en-US" altLang="zh-CN" sz="2400" dirty="0"/>
          </a:p>
          <a:p>
            <a:pPr lvl="2">
              <a:lnSpc>
                <a:spcPct val="110000"/>
              </a:lnSpc>
              <a:spcAft>
                <a:spcPts val="0"/>
              </a:spcAft>
              <a:buNone/>
            </a:pPr>
            <a:r>
              <a:rPr lang="zh-CN" altLang="en-US" dirty="0"/>
              <a:t>①</a:t>
            </a:r>
            <a:r>
              <a:rPr lang="en-US" altLang="zh-CN" dirty="0"/>
              <a:t>(@</a:t>
            </a:r>
            <a:r>
              <a:rPr lang="zh-CN" altLang="en-US" dirty="0"/>
              <a:t>，</a:t>
            </a:r>
            <a:r>
              <a:rPr lang="en-US" altLang="zh-CN" dirty="0"/>
              <a:t>A</a:t>
            </a:r>
            <a:r>
              <a:rPr lang="zh-CN" altLang="en-US" dirty="0"/>
              <a:t>，</a:t>
            </a:r>
            <a:r>
              <a:rPr lang="en-US" altLang="zh-CN" dirty="0"/>
              <a:t>_)</a:t>
            </a:r>
          </a:p>
          <a:p>
            <a:pPr lvl="2">
              <a:lnSpc>
                <a:spcPct val="110000"/>
              </a:lnSpc>
              <a:spcAft>
                <a:spcPts val="0"/>
              </a:spcAft>
              <a:buNone/>
            </a:pPr>
            <a:r>
              <a:rPr lang="zh-CN" altLang="en-US" dirty="0"/>
              <a:t>②</a:t>
            </a:r>
            <a:r>
              <a:rPr lang="en-US" altLang="zh-CN" dirty="0"/>
              <a:t>(*</a:t>
            </a:r>
            <a:r>
              <a:rPr lang="zh-CN" altLang="en-US" dirty="0"/>
              <a:t>，</a:t>
            </a:r>
            <a:r>
              <a:rPr lang="en-US" altLang="zh-CN" dirty="0"/>
              <a:t>B</a:t>
            </a:r>
            <a:r>
              <a:rPr lang="zh-CN" altLang="en-US" dirty="0"/>
              <a:t>，</a:t>
            </a:r>
            <a:r>
              <a:rPr lang="en-US" altLang="zh-CN" dirty="0"/>
              <a:t>C)</a:t>
            </a:r>
          </a:p>
          <a:p>
            <a:pPr lvl="2">
              <a:lnSpc>
                <a:spcPct val="110000"/>
              </a:lnSpc>
              <a:spcAft>
                <a:spcPts val="0"/>
              </a:spcAft>
              <a:buNone/>
            </a:pPr>
            <a:r>
              <a:rPr lang="zh-CN" altLang="en-US" dirty="0"/>
              <a:t>③</a:t>
            </a:r>
            <a:r>
              <a:rPr lang="en-US" altLang="zh-CN" dirty="0"/>
              <a:t>(+</a:t>
            </a:r>
            <a:r>
              <a:rPr lang="zh-CN" altLang="en-US" dirty="0"/>
              <a:t>，①，②</a:t>
            </a:r>
            <a:r>
              <a:rPr lang="en-US" altLang="zh-CN" dirty="0"/>
              <a:t>)</a:t>
            </a:r>
          </a:p>
          <a:p>
            <a:pPr lvl="2">
              <a:lnSpc>
                <a:spcPct val="110000"/>
              </a:lnSpc>
              <a:spcAft>
                <a:spcPts val="0"/>
              </a:spcAft>
              <a:buNone/>
            </a:pPr>
            <a:r>
              <a:rPr lang="zh-CN" altLang="en-US" dirty="0"/>
              <a:t>④</a:t>
            </a:r>
            <a:r>
              <a:rPr lang="en-US" altLang="zh-CN" dirty="0"/>
              <a:t>(:=</a:t>
            </a:r>
            <a:r>
              <a:rPr lang="zh-CN" altLang="en-US" dirty="0"/>
              <a:t>，</a:t>
            </a:r>
            <a:r>
              <a:rPr lang="en-US" altLang="zh-CN" dirty="0"/>
              <a:t>X</a:t>
            </a:r>
            <a:r>
              <a:rPr lang="zh-CN" altLang="en-US" dirty="0"/>
              <a:t>，③</a:t>
            </a:r>
            <a:r>
              <a:rPr lang="en-US" altLang="zh-CN" dirty="0"/>
              <a:t>)</a:t>
            </a:r>
          </a:p>
          <a:p>
            <a:pPr>
              <a:lnSpc>
                <a:spcPct val="110000"/>
              </a:lnSpc>
              <a:spcAft>
                <a:spcPts val="0"/>
              </a:spcAft>
            </a:pPr>
            <a:r>
              <a:rPr lang="zh-CN" altLang="en-US" sz="2400" dirty="0"/>
              <a:t>对一目运算符</a:t>
            </a:r>
            <a:r>
              <a:rPr lang="en-US" altLang="zh-CN" sz="2400" dirty="0"/>
              <a:t>op,</a:t>
            </a:r>
            <a:r>
              <a:rPr lang="zh-CN" altLang="en-US" sz="2400" dirty="0"/>
              <a:t>两个运算量只用一个；对多目算符，用多个相继三元式表示。 </a:t>
            </a:r>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7</a:t>
            </a:fld>
            <a:endParaRPr lang="zh-CN" altLang="en-US"/>
          </a:p>
        </p:txBody>
      </p:sp>
      <p:sp>
        <p:nvSpPr>
          <p:cNvPr id="5" name="圆角矩形 4"/>
          <p:cNvSpPr/>
          <p:nvPr/>
        </p:nvSpPr>
        <p:spPr>
          <a:xfrm>
            <a:off x="4211960" y="3879050"/>
            <a:ext cx="4050450" cy="1073950"/>
          </a:xfrm>
          <a:prstGeom prst="roundRect">
            <a:avLst/>
          </a:prstGeom>
          <a:noFill/>
          <a:ln w="6350">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en-US" altLang="zh-CN" sz="2000" u="sng" dirty="0">
                <a:solidFill>
                  <a:schemeClr val="tx1"/>
                </a:solidFill>
                <a:latin typeface="楷体" pitchFamily="49" charset="-122"/>
                <a:ea typeface="楷体" pitchFamily="49" charset="-122"/>
              </a:rPr>
              <a:t>X:=</a:t>
            </a:r>
            <a:r>
              <a:rPr lang="en-US" altLang="zh-CN" sz="2000" u="sng" dirty="0" err="1">
                <a:solidFill>
                  <a:schemeClr val="tx1"/>
                </a:solidFill>
                <a:latin typeface="楷体" pitchFamily="49" charset="-122"/>
                <a:ea typeface="楷体" pitchFamily="49" charset="-122"/>
              </a:rPr>
              <a:t>a+b+c</a:t>
            </a:r>
            <a:r>
              <a:rPr lang="zh-CN" altLang="en-US" sz="2000" u="sng" dirty="0">
                <a:solidFill>
                  <a:schemeClr val="tx1"/>
                </a:solidFill>
                <a:latin typeface="楷体" pitchFamily="49" charset="-122"/>
                <a:ea typeface="楷体" pitchFamily="49" charset="-122"/>
              </a:rPr>
              <a:t>不可能出现</a:t>
            </a:r>
            <a:r>
              <a:rPr lang="zh-CN" altLang="en-US" sz="2000" dirty="0">
                <a:solidFill>
                  <a:schemeClr val="tx1"/>
                </a:solidFill>
                <a:latin typeface="楷体" pitchFamily="49" charset="-122"/>
                <a:ea typeface="楷体" pitchFamily="49" charset="-122"/>
              </a:rPr>
              <a:t>，而是以</a:t>
            </a:r>
            <a:r>
              <a:rPr lang="en-US" altLang="zh-CN" sz="2000" dirty="0">
                <a:solidFill>
                  <a:schemeClr val="tx1"/>
                </a:solidFill>
                <a:latin typeface="楷体" pitchFamily="49" charset="-122"/>
                <a:ea typeface="楷体" pitchFamily="49" charset="-122"/>
              </a:rPr>
              <a:t>T</a:t>
            </a:r>
            <a:r>
              <a:rPr lang="en-US" altLang="zh-CN" sz="2000" baseline="-25000" dirty="0">
                <a:solidFill>
                  <a:schemeClr val="tx1"/>
                </a:solidFill>
                <a:latin typeface="楷体" pitchFamily="49" charset="-122"/>
                <a:ea typeface="楷体" pitchFamily="49" charset="-122"/>
              </a:rPr>
              <a:t>1</a:t>
            </a:r>
            <a:r>
              <a:rPr lang="en-US" altLang="zh-CN" sz="2000" dirty="0">
                <a:solidFill>
                  <a:schemeClr val="tx1"/>
                </a:solidFill>
                <a:latin typeface="楷体" pitchFamily="49" charset="-122"/>
                <a:ea typeface="楷体" pitchFamily="49" charset="-122"/>
              </a:rPr>
              <a:t>:=</a:t>
            </a:r>
            <a:r>
              <a:rPr lang="en-US" altLang="zh-CN" sz="2000" dirty="0" err="1">
                <a:solidFill>
                  <a:schemeClr val="tx1"/>
                </a:solidFill>
                <a:latin typeface="楷体" pitchFamily="49" charset="-122"/>
                <a:ea typeface="楷体" pitchFamily="49" charset="-122"/>
              </a:rPr>
              <a:t>a+b</a:t>
            </a:r>
            <a:r>
              <a:rPr lang="zh-CN" altLang="en-US" sz="2000" dirty="0">
                <a:solidFill>
                  <a:schemeClr val="tx1"/>
                </a:solidFill>
                <a:latin typeface="楷体" pitchFamily="49" charset="-122"/>
                <a:ea typeface="楷体" pitchFamily="49" charset="-122"/>
              </a:rPr>
              <a:t>；</a:t>
            </a:r>
            <a:r>
              <a:rPr lang="en-US" altLang="zh-CN" sz="2000" dirty="0">
                <a:solidFill>
                  <a:schemeClr val="tx1"/>
                </a:solidFill>
                <a:latin typeface="楷体" pitchFamily="49" charset="-122"/>
                <a:ea typeface="楷体" pitchFamily="49" charset="-122"/>
              </a:rPr>
              <a:t>X:=T</a:t>
            </a:r>
            <a:r>
              <a:rPr lang="en-US" altLang="zh-CN" sz="2000" baseline="-25000" dirty="0">
                <a:solidFill>
                  <a:schemeClr val="tx1"/>
                </a:solidFill>
                <a:latin typeface="楷体" pitchFamily="49" charset="-122"/>
                <a:ea typeface="楷体" pitchFamily="49" charset="-122"/>
              </a:rPr>
              <a:t>1</a:t>
            </a:r>
            <a:r>
              <a:rPr lang="en-US" altLang="zh-CN" sz="2000" dirty="0">
                <a:solidFill>
                  <a:schemeClr val="tx1"/>
                </a:solidFill>
                <a:latin typeface="楷体" pitchFamily="49" charset="-122"/>
                <a:ea typeface="楷体" pitchFamily="49" charset="-122"/>
              </a:rPr>
              <a:t>+c</a:t>
            </a:r>
            <a:r>
              <a:rPr lang="zh-CN" altLang="en-US" sz="2000" dirty="0">
                <a:solidFill>
                  <a:schemeClr val="tx1"/>
                </a:solidFill>
                <a:latin typeface="楷体" pitchFamily="49" charset="-122"/>
                <a:ea typeface="楷体" pitchFamily="49" charset="-122"/>
              </a:rPr>
              <a:t>等价表示，每条三地址码只完成一条指令。</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50106"/>
          </a:xfrm>
        </p:spPr>
        <p:txBody>
          <a:bodyPr/>
          <a:lstStyle/>
          <a:p>
            <a:r>
              <a:rPr lang="zh-CN" altLang="en-US" dirty="0"/>
              <a:t>表</a:t>
            </a:r>
            <a:r>
              <a:rPr lang="en-US" altLang="zh-CN" dirty="0"/>
              <a:t>7.8 </a:t>
            </a:r>
            <a:r>
              <a:rPr lang="zh-CN" altLang="en-US" dirty="0"/>
              <a:t>控制流语句的</a:t>
            </a:r>
            <a:r>
              <a:rPr lang="zh-CN" altLang="en-US" dirty="0">
                <a:solidFill>
                  <a:schemeClr val="tx1"/>
                </a:solidFill>
              </a:rPr>
              <a:t>属性文法</a:t>
            </a:r>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70</a:t>
            </a:fld>
            <a:endParaRPr lang="zh-CN" altLang="en-US"/>
          </a:p>
        </p:txBody>
      </p:sp>
      <p:graphicFrame>
        <p:nvGraphicFramePr>
          <p:cNvPr id="6" name="表格 5"/>
          <p:cNvGraphicFramePr>
            <a:graphicFrameLocks noGrp="1"/>
          </p:cNvGraphicFramePr>
          <p:nvPr/>
        </p:nvGraphicFramePr>
        <p:xfrm>
          <a:off x="395536" y="1340768"/>
          <a:ext cx="8424936" cy="2008624"/>
        </p:xfrm>
        <a:graphic>
          <a:graphicData uri="http://schemas.openxmlformats.org/drawingml/2006/table">
            <a:tbl>
              <a:tblPr/>
              <a:tblGrid>
                <a:gridCol w="2277010">
                  <a:extLst>
                    <a:ext uri="{9D8B030D-6E8A-4147-A177-3AD203B41FA5}">
                      <a16:colId xmlns:a16="http://schemas.microsoft.com/office/drawing/2014/main" val="20000"/>
                    </a:ext>
                  </a:extLst>
                </a:gridCol>
                <a:gridCol w="6147926">
                  <a:extLst>
                    <a:ext uri="{9D8B030D-6E8A-4147-A177-3AD203B41FA5}">
                      <a16:colId xmlns:a16="http://schemas.microsoft.com/office/drawing/2014/main" val="20001"/>
                    </a:ext>
                  </a:extLst>
                </a:gridCol>
              </a:tblGrid>
              <a:tr h="576064">
                <a:tc>
                  <a:txBody>
                    <a:bodyPr/>
                    <a:lstStyle/>
                    <a:p>
                      <a:pPr algn="ctr"/>
                      <a:r>
                        <a:rPr lang="zh-CN" altLang="en-US" sz="2400" dirty="0">
                          <a:latin typeface="楷体" pitchFamily="49" charset="-122"/>
                          <a:ea typeface="楷体" pitchFamily="49" charset="-122"/>
                        </a:rPr>
                        <a:t>产生式</a:t>
                      </a:r>
                    </a:p>
                  </a:txBody>
                  <a:tcPr anchor="ct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algn="ctr"/>
                      <a:r>
                        <a:rPr lang="zh-CN" altLang="en-US" sz="2400" dirty="0">
                          <a:latin typeface="楷体" pitchFamily="49" charset="-122"/>
                          <a:ea typeface="楷体" pitchFamily="49" charset="-122"/>
                        </a:rPr>
                        <a:t>语义规则</a:t>
                      </a:r>
                    </a:p>
                  </a:txBody>
                  <a:tcPr anchor="ct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3635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a:latin typeface="楷体" pitchFamily="49" charset="-122"/>
                          <a:ea typeface="楷体" pitchFamily="49" charset="-122"/>
                        </a:rPr>
                        <a:t>S</a:t>
                      </a:r>
                      <a:r>
                        <a:rPr lang="zh-CN" altLang="en-US" sz="2200" dirty="0">
                          <a:latin typeface="Comic Sans MS" pitchFamily="66" charset="0"/>
                          <a:ea typeface="楷体" pitchFamily="49" charset="-122"/>
                        </a:rPr>
                        <a:t>→</a:t>
                      </a:r>
                      <a:r>
                        <a:rPr lang="en-US" altLang="zh-CN" sz="2200" dirty="0">
                          <a:latin typeface="楷体" pitchFamily="49" charset="-122"/>
                          <a:ea typeface="楷体" pitchFamily="49" charset="-122"/>
                        </a:rPr>
                        <a:t>if E then S</a:t>
                      </a:r>
                      <a:r>
                        <a:rPr lang="en-US" altLang="zh-CN" sz="2200" baseline="-25000" dirty="0">
                          <a:latin typeface="楷体" pitchFamily="49" charset="-122"/>
                          <a:ea typeface="楷体" pitchFamily="49" charset="-122"/>
                        </a:rPr>
                        <a:t>1</a:t>
                      </a:r>
                      <a:endParaRPr lang="zh-CN" altLang="en-US" sz="2200" baseline="-25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solidFill>
                      <a:schemeClr val="accent6">
                        <a:lumMod val="40000"/>
                        <a:lumOff val="60000"/>
                      </a:schemeClr>
                    </a:solidFill>
                  </a:tcPr>
                </a:tc>
                <a:tc>
                  <a:txBody>
                    <a:bodyPr/>
                    <a:lstStyle/>
                    <a:p>
                      <a:pPr algn="l"/>
                      <a:r>
                        <a:rPr lang="en-US" altLang="zh-CN" sz="2200" dirty="0" err="1">
                          <a:latin typeface="楷体" pitchFamily="49" charset="-122"/>
                          <a:ea typeface="楷体" pitchFamily="49" charset="-122"/>
                        </a:rPr>
                        <a:t>E.true</a:t>
                      </a:r>
                      <a:r>
                        <a:rPr lang="en-US" altLang="zh-CN" sz="2200" dirty="0">
                          <a:latin typeface="楷体" pitchFamily="49" charset="-122"/>
                          <a:ea typeface="楷体" pitchFamily="49" charset="-122"/>
                        </a:rPr>
                        <a:t>:=</a:t>
                      </a:r>
                      <a:r>
                        <a:rPr lang="en-US" altLang="zh-CN" sz="2200" dirty="0" err="1">
                          <a:latin typeface="楷体" pitchFamily="49" charset="-122"/>
                          <a:ea typeface="楷体" pitchFamily="49" charset="-122"/>
                        </a:rPr>
                        <a:t>newlabel</a:t>
                      </a:r>
                      <a:r>
                        <a:rPr lang="en-US" altLang="zh-CN" sz="2200" dirty="0">
                          <a:latin typeface="楷体" pitchFamily="49" charset="-122"/>
                          <a:ea typeface="楷体" pitchFamily="49" charset="-122"/>
                        </a:rPr>
                        <a:t>;</a:t>
                      </a:r>
                    </a:p>
                    <a:p>
                      <a:pPr algn="l"/>
                      <a:r>
                        <a:rPr lang="en-US" altLang="zh-CN" sz="2200" dirty="0" err="1">
                          <a:latin typeface="楷体" pitchFamily="49" charset="-122"/>
                          <a:ea typeface="楷体" pitchFamily="49" charset="-122"/>
                        </a:rPr>
                        <a:t>E.false</a:t>
                      </a:r>
                      <a:r>
                        <a:rPr lang="en-US" altLang="zh-CN" sz="2200" dirty="0">
                          <a:latin typeface="楷体" pitchFamily="49" charset="-122"/>
                          <a:ea typeface="楷体" pitchFamily="49" charset="-122"/>
                        </a:rPr>
                        <a:t>:=</a:t>
                      </a:r>
                      <a:r>
                        <a:rPr lang="en-US" altLang="zh-CN" sz="2200" dirty="0" err="1">
                          <a:latin typeface="楷体" pitchFamily="49" charset="-122"/>
                          <a:ea typeface="楷体" pitchFamily="49" charset="-122"/>
                        </a:rPr>
                        <a:t>S.next</a:t>
                      </a:r>
                      <a:r>
                        <a:rPr lang="en-US" altLang="zh-CN" sz="2200" dirty="0">
                          <a:latin typeface="楷体" pitchFamily="49" charset="-122"/>
                          <a:ea typeface="楷体" pitchFamily="49" charset="-122"/>
                        </a:rPr>
                        <a:t>;</a:t>
                      </a:r>
                    </a:p>
                    <a:p>
                      <a:pPr algn="l"/>
                      <a:r>
                        <a:rPr lang="en-US" altLang="zh-CN" sz="2200" dirty="0">
                          <a:latin typeface="楷体" pitchFamily="49" charset="-122"/>
                          <a:ea typeface="楷体" pitchFamily="49" charset="-122"/>
                        </a:rPr>
                        <a:t>S</a:t>
                      </a:r>
                      <a:r>
                        <a:rPr lang="en-US" altLang="zh-CN" sz="2200" baseline="-25000" dirty="0">
                          <a:latin typeface="楷体" pitchFamily="49" charset="-122"/>
                          <a:ea typeface="楷体" pitchFamily="49" charset="-122"/>
                        </a:rPr>
                        <a:t>1</a:t>
                      </a:r>
                      <a:r>
                        <a:rPr lang="en-US" altLang="zh-CN" sz="2200" dirty="0">
                          <a:latin typeface="楷体" pitchFamily="49" charset="-122"/>
                          <a:ea typeface="楷体" pitchFamily="49" charset="-122"/>
                        </a:rPr>
                        <a:t>.next:=</a:t>
                      </a:r>
                      <a:r>
                        <a:rPr lang="en-US" altLang="zh-CN" sz="2200" dirty="0" err="1">
                          <a:latin typeface="楷体" pitchFamily="49" charset="-122"/>
                          <a:ea typeface="楷体" pitchFamily="49" charset="-122"/>
                        </a:rPr>
                        <a:t>S.next</a:t>
                      </a:r>
                      <a:r>
                        <a:rPr lang="en-US" altLang="zh-CN" sz="2200" dirty="0">
                          <a:latin typeface="楷体" pitchFamily="49" charset="-122"/>
                          <a:ea typeface="楷体" pitchFamily="49" charset="-122"/>
                        </a:rPr>
                        <a:t>;</a:t>
                      </a:r>
                    </a:p>
                    <a:p>
                      <a:pPr algn="l"/>
                      <a:r>
                        <a:rPr lang="en-US" altLang="zh-CN" sz="2200" dirty="0" err="1">
                          <a:latin typeface="楷体" pitchFamily="49" charset="-122"/>
                          <a:ea typeface="楷体" pitchFamily="49" charset="-122"/>
                        </a:rPr>
                        <a:t>S.code</a:t>
                      </a:r>
                      <a:r>
                        <a:rPr lang="en-US" altLang="zh-CN" sz="2200" dirty="0">
                          <a:latin typeface="楷体" pitchFamily="49" charset="-122"/>
                          <a:ea typeface="楷体" pitchFamily="49" charset="-122"/>
                        </a:rPr>
                        <a:t>:=</a:t>
                      </a:r>
                      <a:r>
                        <a:rPr lang="en-US" altLang="zh-CN" sz="2200" dirty="0" err="1">
                          <a:latin typeface="楷体" pitchFamily="49" charset="-122"/>
                          <a:ea typeface="楷体" pitchFamily="49" charset="-122"/>
                        </a:rPr>
                        <a:t>E.code</a:t>
                      </a:r>
                      <a:r>
                        <a:rPr lang="en-US" altLang="zh-CN" sz="2200" dirty="0">
                          <a:latin typeface="楷体" pitchFamily="49" charset="-122"/>
                          <a:ea typeface="楷体" pitchFamily="49" charset="-122"/>
                        </a:rPr>
                        <a:t>||gen(</a:t>
                      </a:r>
                      <a:r>
                        <a:rPr lang="en-US" altLang="zh-CN" sz="2200" dirty="0" err="1">
                          <a:latin typeface="楷体" pitchFamily="49" charset="-122"/>
                          <a:ea typeface="楷体" pitchFamily="49" charset="-122"/>
                        </a:rPr>
                        <a:t>E.true</a:t>
                      </a:r>
                      <a:r>
                        <a:rPr lang="en-US" altLang="zh-CN" sz="2200" dirty="0">
                          <a:latin typeface="楷体" pitchFamily="49" charset="-122"/>
                          <a:ea typeface="楷体" pitchFamily="49" charset="-122"/>
                        </a:rPr>
                        <a:t>,</a:t>
                      </a:r>
                      <a:r>
                        <a:rPr lang="zh-CN" altLang="en-US" sz="2200" dirty="0">
                          <a:latin typeface="楷体" pitchFamily="49" charset="-122"/>
                          <a:ea typeface="楷体" pitchFamily="49" charset="-122"/>
                        </a:rPr>
                        <a:t>‘</a:t>
                      </a:r>
                      <a:r>
                        <a:rPr lang="en-US" altLang="zh-CN" sz="2200" dirty="0">
                          <a:latin typeface="楷体" pitchFamily="49" charset="-122"/>
                          <a:ea typeface="楷体" pitchFamily="49" charset="-122"/>
                        </a:rPr>
                        <a:t>:</a:t>
                      </a:r>
                      <a:r>
                        <a:rPr lang="zh-CN" altLang="en-US" sz="2200" dirty="0">
                          <a:latin typeface="楷体" pitchFamily="49" charset="-122"/>
                          <a:ea typeface="楷体" pitchFamily="49" charset="-122"/>
                        </a:rPr>
                        <a:t>’</a:t>
                      </a:r>
                      <a:r>
                        <a:rPr lang="en-US" altLang="zh-CN" sz="2200" dirty="0">
                          <a:latin typeface="楷体" pitchFamily="49" charset="-122"/>
                          <a:ea typeface="楷体" pitchFamily="49" charset="-122"/>
                        </a:rPr>
                        <a:t>)||S</a:t>
                      </a:r>
                      <a:r>
                        <a:rPr lang="en-US" altLang="zh-CN" sz="2200" baseline="-25000" dirty="0">
                          <a:latin typeface="楷体" pitchFamily="49" charset="-122"/>
                          <a:ea typeface="楷体" pitchFamily="49" charset="-122"/>
                        </a:rPr>
                        <a:t>1</a:t>
                      </a:r>
                      <a:r>
                        <a:rPr lang="en-US" altLang="zh-CN" sz="2200" dirty="0">
                          <a:latin typeface="楷体" pitchFamily="49" charset="-122"/>
                          <a:ea typeface="楷体" pitchFamily="49" charset="-122"/>
                        </a:rPr>
                        <a:t>.code</a:t>
                      </a:r>
                      <a:endParaRPr lang="zh-CN" altLang="en-US" sz="22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1"/>
                  </a:ext>
                </a:extLst>
              </a:tr>
            </a:tbl>
          </a:graphicData>
        </a:graphic>
      </p:graphicFrame>
      <p:grpSp>
        <p:nvGrpSpPr>
          <p:cNvPr id="8" name="组合 55"/>
          <p:cNvGrpSpPr/>
          <p:nvPr/>
        </p:nvGrpSpPr>
        <p:grpSpPr>
          <a:xfrm>
            <a:off x="2483769" y="3861048"/>
            <a:ext cx="4248471" cy="2210400"/>
            <a:chOff x="2017895" y="3140968"/>
            <a:chExt cx="5387341" cy="2711474"/>
          </a:xfrm>
        </p:grpSpPr>
        <p:grpSp>
          <p:nvGrpSpPr>
            <p:cNvPr id="29" name="Group 3"/>
            <p:cNvGrpSpPr>
              <a:grpSpLocks/>
            </p:cNvGrpSpPr>
            <p:nvPr/>
          </p:nvGrpSpPr>
          <p:grpSpPr bwMode="auto">
            <a:xfrm>
              <a:off x="3546035" y="3140968"/>
              <a:ext cx="3859201" cy="2711474"/>
              <a:chOff x="2605" y="1491"/>
              <a:chExt cx="2713" cy="1866"/>
            </a:xfrm>
          </p:grpSpPr>
          <p:sp>
            <p:nvSpPr>
              <p:cNvPr id="34" name="Rectangle 14"/>
              <p:cNvSpPr>
                <a:spLocks noChangeArrowheads="1"/>
              </p:cNvSpPr>
              <p:nvPr/>
            </p:nvSpPr>
            <p:spPr bwMode="auto">
              <a:xfrm>
                <a:off x="2778" y="1645"/>
                <a:ext cx="858" cy="299"/>
              </a:xfrm>
              <a:prstGeom prst="rect">
                <a:avLst/>
              </a:prstGeom>
              <a:noFill/>
              <a:ln w="9525">
                <a:noFill/>
                <a:miter lim="800000"/>
                <a:headEnd/>
                <a:tailEnd/>
              </a:ln>
            </p:spPr>
            <p:txBody>
              <a:bodyPr wrap="square" lIns="0" tIns="0" rIns="0" bIns="0">
                <a:spAutoFit/>
              </a:bodyPr>
              <a:lstStyle/>
              <a:p>
                <a:pPr algn="ctr"/>
                <a:r>
                  <a:rPr kumimoji="1" lang="en-US" altLang="zh-CN" sz="2000" dirty="0" err="1">
                    <a:solidFill>
                      <a:srgbClr val="0033CC"/>
                    </a:solidFill>
                    <a:latin typeface="楷体" pitchFamily="49" charset="-122"/>
                    <a:ea typeface="楷体" pitchFamily="49" charset="-122"/>
                  </a:rPr>
                  <a:t>E.code</a:t>
                </a:r>
                <a:endParaRPr kumimoji="1" lang="en-US" altLang="zh-CN" sz="2000" dirty="0">
                  <a:solidFill>
                    <a:srgbClr val="0033CC"/>
                  </a:solidFill>
                  <a:latin typeface="楷体" pitchFamily="49" charset="-122"/>
                  <a:ea typeface="楷体" pitchFamily="49" charset="-122"/>
                </a:endParaRPr>
              </a:p>
            </p:txBody>
          </p:sp>
          <p:sp>
            <p:nvSpPr>
              <p:cNvPr id="35" name="Rectangle 16"/>
              <p:cNvSpPr>
                <a:spLocks noChangeArrowheads="1"/>
              </p:cNvSpPr>
              <p:nvPr/>
            </p:nvSpPr>
            <p:spPr bwMode="auto">
              <a:xfrm>
                <a:off x="3639" y="1508"/>
                <a:ext cx="1679" cy="299"/>
              </a:xfrm>
              <a:prstGeom prst="rect">
                <a:avLst/>
              </a:prstGeom>
              <a:noFill/>
              <a:ln w="9525">
                <a:noFill/>
                <a:miter lim="800000"/>
                <a:headEnd/>
                <a:tailEnd/>
              </a:ln>
            </p:spPr>
            <p:txBody>
              <a:bodyPr wrap="none" lIns="0" tIns="0" rIns="0" bIns="0">
                <a:spAutoFit/>
              </a:bodyPr>
              <a:lstStyle/>
              <a:p>
                <a:r>
                  <a:rPr kumimoji="1" lang="en-US" altLang="zh-CN" sz="2000">
                    <a:solidFill>
                      <a:srgbClr val="0033CC"/>
                    </a:solidFill>
                    <a:latin typeface="楷体" pitchFamily="49" charset="-122"/>
                    <a:ea typeface="楷体" pitchFamily="49" charset="-122"/>
                  </a:rPr>
                  <a:t>            </a:t>
                </a:r>
              </a:p>
            </p:txBody>
          </p:sp>
          <p:sp>
            <p:nvSpPr>
              <p:cNvPr id="36" name="Rectangle 23"/>
              <p:cNvSpPr>
                <a:spLocks noChangeArrowheads="1"/>
              </p:cNvSpPr>
              <p:nvPr/>
            </p:nvSpPr>
            <p:spPr bwMode="auto">
              <a:xfrm>
                <a:off x="2692" y="2138"/>
                <a:ext cx="1030" cy="299"/>
              </a:xfrm>
              <a:prstGeom prst="rect">
                <a:avLst/>
              </a:prstGeom>
              <a:noFill/>
              <a:ln w="9525">
                <a:noFill/>
                <a:miter lim="800000"/>
                <a:headEnd/>
                <a:tailEnd/>
              </a:ln>
            </p:spPr>
            <p:txBody>
              <a:bodyPr wrap="square" lIns="0" tIns="0" rIns="0" bIns="0">
                <a:spAutoFit/>
              </a:bodyPr>
              <a:lstStyle/>
              <a:p>
                <a:pPr algn="ctr"/>
                <a:r>
                  <a:rPr kumimoji="1" lang="en-US" altLang="zh-CN" sz="2000" dirty="0">
                    <a:solidFill>
                      <a:srgbClr val="0033CC"/>
                    </a:solidFill>
                    <a:latin typeface="楷体" pitchFamily="49" charset="-122"/>
                    <a:ea typeface="楷体" pitchFamily="49" charset="-122"/>
                  </a:rPr>
                  <a:t>S</a:t>
                </a:r>
                <a:r>
                  <a:rPr kumimoji="1" lang="en-US" altLang="zh-CN" sz="2000" baseline="-25000" dirty="0">
                    <a:solidFill>
                      <a:srgbClr val="0033CC"/>
                    </a:solidFill>
                    <a:latin typeface="楷体" pitchFamily="49" charset="-122"/>
                    <a:ea typeface="楷体" pitchFamily="49" charset="-122"/>
                  </a:rPr>
                  <a:t>1</a:t>
                </a:r>
                <a:r>
                  <a:rPr kumimoji="1" lang="en-US" altLang="zh-CN" sz="2000" dirty="0">
                    <a:solidFill>
                      <a:srgbClr val="0033CC"/>
                    </a:solidFill>
                    <a:latin typeface="楷体" pitchFamily="49" charset="-122"/>
                    <a:ea typeface="楷体" pitchFamily="49" charset="-122"/>
                  </a:rPr>
                  <a:t>.code</a:t>
                </a:r>
              </a:p>
            </p:txBody>
          </p:sp>
          <p:sp>
            <p:nvSpPr>
              <p:cNvPr id="37" name="Line 33"/>
              <p:cNvSpPr>
                <a:spLocks noChangeShapeType="1"/>
              </p:cNvSpPr>
              <p:nvPr/>
            </p:nvSpPr>
            <p:spPr bwMode="auto">
              <a:xfrm>
                <a:off x="2605" y="1491"/>
                <a:ext cx="1" cy="1866"/>
              </a:xfrm>
              <a:prstGeom prst="line">
                <a:avLst/>
              </a:prstGeom>
              <a:noFill/>
              <a:ln w="19050">
                <a:solidFill>
                  <a:srgbClr val="000000"/>
                </a:solidFill>
                <a:round/>
                <a:headEnd/>
                <a:tailEnd/>
              </a:ln>
            </p:spPr>
            <p:txBody>
              <a:bodyPr/>
              <a:lstStyle/>
              <a:p>
                <a:endParaRPr lang="zh-CN" altLang="en-US" sz="2000">
                  <a:solidFill>
                    <a:srgbClr val="0033CC"/>
                  </a:solidFill>
                  <a:latin typeface="楷体" pitchFamily="49" charset="-122"/>
                  <a:ea typeface="楷体" pitchFamily="49" charset="-122"/>
                </a:endParaRPr>
              </a:p>
            </p:txBody>
          </p:sp>
          <p:sp>
            <p:nvSpPr>
              <p:cNvPr id="38" name="Line 34"/>
              <p:cNvSpPr>
                <a:spLocks noChangeShapeType="1"/>
              </p:cNvSpPr>
              <p:nvPr/>
            </p:nvSpPr>
            <p:spPr bwMode="auto">
              <a:xfrm>
                <a:off x="2605" y="1491"/>
                <a:ext cx="1214" cy="1"/>
              </a:xfrm>
              <a:prstGeom prst="line">
                <a:avLst/>
              </a:prstGeom>
              <a:noFill/>
              <a:ln w="19050">
                <a:solidFill>
                  <a:srgbClr val="000000"/>
                </a:solidFill>
                <a:round/>
                <a:headEnd/>
                <a:tailEnd/>
              </a:ln>
            </p:spPr>
            <p:txBody>
              <a:bodyPr/>
              <a:lstStyle/>
              <a:p>
                <a:endParaRPr lang="zh-CN" altLang="en-US" sz="2000">
                  <a:solidFill>
                    <a:srgbClr val="0033CC"/>
                  </a:solidFill>
                  <a:latin typeface="楷体" pitchFamily="49" charset="-122"/>
                  <a:ea typeface="楷体" pitchFamily="49" charset="-122"/>
                </a:endParaRPr>
              </a:p>
            </p:txBody>
          </p:sp>
          <p:sp>
            <p:nvSpPr>
              <p:cNvPr id="39" name="Line 35"/>
              <p:cNvSpPr>
                <a:spLocks noChangeShapeType="1"/>
              </p:cNvSpPr>
              <p:nvPr/>
            </p:nvSpPr>
            <p:spPr bwMode="auto">
              <a:xfrm>
                <a:off x="3819" y="1491"/>
                <a:ext cx="1" cy="1866"/>
              </a:xfrm>
              <a:prstGeom prst="line">
                <a:avLst/>
              </a:prstGeom>
              <a:noFill/>
              <a:ln w="19050">
                <a:solidFill>
                  <a:srgbClr val="000000"/>
                </a:solidFill>
                <a:round/>
                <a:headEnd/>
                <a:tailEnd/>
              </a:ln>
            </p:spPr>
            <p:txBody>
              <a:bodyPr/>
              <a:lstStyle/>
              <a:p>
                <a:endParaRPr lang="zh-CN" altLang="en-US" sz="2000">
                  <a:solidFill>
                    <a:srgbClr val="0033CC"/>
                  </a:solidFill>
                  <a:latin typeface="楷体" pitchFamily="49" charset="-122"/>
                  <a:ea typeface="楷体" pitchFamily="49" charset="-122"/>
                </a:endParaRPr>
              </a:p>
            </p:txBody>
          </p:sp>
          <p:sp>
            <p:nvSpPr>
              <p:cNvPr id="40" name="Line 37"/>
              <p:cNvSpPr>
                <a:spLocks noChangeShapeType="1"/>
              </p:cNvSpPr>
              <p:nvPr/>
            </p:nvSpPr>
            <p:spPr bwMode="auto">
              <a:xfrm>
                <a:off x="2605" y="2461"/>
                <a:ext cx="1214" cy="1"/>
              </a:xfrm>
              <a:prstGeom prst="line">
                <a:avLst/>
              </a:prstGeom>
              <a:noFill/>
              <a:ln w="19050">
                <a:solidFill>
                  <a:srgbClr val="000000"/>
                </a:solidFill>
                <a:round/>
                <a:headEnd/>
                <a:tailEnd/>
              </a:ln>
            </p:spPr>
            <p:txBody>
              <a:bodyPr/>
              <a:lstStyle/>
              <a:p>
                <a:endParaRPr lang="zh-CN" altLang="en-US" sz="2000">
                  <a:solidFill>
                    <a:srgbClr val="0033CC"/>
                  </a:solidFill>
                  <a:latin typeface="楷体" pitchFamily="49" charset="-122"/>
                  <a:ea typeface="楷体" pitchFamily="49" charset="-122"/>
                </a:endParaRPr>
              </a:p>
            </p:txBody>
          </p:sp>
          <p:sp>
            <p:nvSpPr>
              <p:cNvPr id="41" name="Line 39"/>
              <p:cNvSpPr>
                <a:spLocks noChangeShapeType="1"/>
              </p:cNvSpPr>
              <p:nvPr/>
            </p:nvSpPr>
            <p:spPr bwMode="auto">
              <a:xfrm>
                <a:off x="2605" y="2053"/>
                <a:ext cx="1214" cy="1"/>
              </a:xfrm>
              <a:prstGeom prst="line">
                <a:avLst/>
              </a:prstGeom>
              <a:noFill/>
              <a:ln w="19050">
                <a:solidFill>
                  <a:srgbClr val="000000"/>
                </a:solidFill>
                <a:round/>
                <a:headEnd/>
                <a:tailEnd/>
              </a:ln>
            </p:spPr>
            <p:txBody>
              <a:bodyPr/>
              <a:lstStyle/>
              <a:p>
                <a:endParaRPr lang="zh-CN" altLang="en-US" sz="2000">
                  <a:solidFill>
                    <a:srgbClr val="0033CC"/>
                  </a:solidFill>
                  <a:latin typeface="楷体" pitchFamily="49" charset="-122"/>
                  <a:ea typeface="楷体" pitchFamily="49" charset="-122"/>
                </a:endParaRPr>
              </a:p>
            </p:txBody>
          </p:sp>
          <p:sp>
            <p:nvSpPr>
              <p:cNvPr id="42" name="Line 41"/>
              <p:cNvSpPr>
                <a:spLocks noChangeShapeType="1"/>
              </p:cNvSpPr>
              <p:nvPr/>
            </p:nvSpPr>
            <p:spPr bwMode="auto">
              <a:xfrm>
                <a:off x="3819" y="1640"/>
                <a:ext cx="481" cy="1"/>
              </a:xfrm>
              <a:prstGeom prst="line">
                <a:avLst/>
              </a:prstGeom>
              <a:noFill/>
              <a:ln w="19050">
                <a:solidFill>
                  <a:srgbClr val="000000"/>
                </a:solidFill>
                <a:round/>
                <a:headEnd type="none" w="med" len="med"/>
                <a:tailEnd type="triangle" w="med" len="med"/>
              </a:ln>
            </p:spPr>
            <p:txBody>
              <a:bodyPr/>
              <a:lstStyle/>
              <a:p>
                <a:endParaRPr lang="zh-CN" altLang="en-US" sz="2000">
                  <a:solidFill>
                    <a:srgbClr val="0033CC"/>
                  </a:solidFill>
                  <a:latin typeface="楷体" pitchFamily="49" charset="-122"/>
                  <a:ea typeface="楷体" pitchFamily="49" charset="-122"/>
                </a:endParaRPr>
              </a:p>
            </p:txBody>
          </p:sp>
          <p:sp>
            <p:nvSpPr>
              <p:cNvPr id="43" name="Line 44"/>
              <p:cNvSpPr>
                <a:spLocks noChangeShapeType="1"/>
              </p:cNvSpPr>
              <p:nvPr/>
            </p:nvSpPr>
            <p:spPr bwMode="auto">
              <a:xfrm>
                <a:off x="3819" y="1939"/>
                <a:ext cx="481" cy="1"/>
              </a:xfrm>
              <a:prstGeom prst="line">
                <a:avLst/>
              </a:prstGeom>
              <a:noFill/>
              <a:ln w="19050">
                <a:solidFill>
                  <a:srgbClr val="000000"/>
                </a:solidFill>
                <a:round/>
                <a:headEnd type="none" w="med" len="med"/>
                <a:tailEnd type="triangle" w="med" len="med"/>
              </a:ln>
            </p:spPr>
            <p:txBody>
              <a:bodyPr/>
              <a:lstStyle/>
              <a:p>
                <a:endParaRPr lang="zh-CN" altLang="en-US" sz="2000">
                  <a:solidFill>
                    <a:srgbClr val="0033CC"/>
                  </a:solidFill>
                  <a:latin typeface="楷体" pitchFamily="49" charset="-122"/>
                  <a:ea typeface="楷体" pitchFamily="49" charset="-122"/>
                </a:endParaRPr>
              </a:p>
            </p:txBody>
          </p:sp>
        </p:grpSp>
        <p:sp>
          <p:nvSpPr>
            <p:cNvPr id="30" name="矩形 29"/>
            <p:cNvSpPr/>
            <p:nvPr/>
          </p:nvSpPr>
          <p:spPr>
            <a:xfrm>
              <a:off x="5920283" y="3147455"/>
              <a:ext cx="1483637" cy="3817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err="1">
                  <a:solidFill>
                    <a:srgbClr val="00B050"/>
                  </a:solidFill>
                  <a:latin typeface="楷体" pitchFamily="49" charset="-122"/>
                  <a:ea typeface="楷体" pitchFamily="49" charset="-122"/>
                </a:rPr>
                <a:t>E.true</a:t>
              </a:r>
              <a:endParaRPr lang="zh-CN" altLang="en-US" sz="2000" dirty="0">
                <a:solidFill>
                  <a:srgbClr val="00B050"/>
                </a:solidFill>
                <a:latin typeface="楷体" pitchFamily="49" charset="-122"/>
                <a:ea typeface="楷体" pitchFamily="49" charset="-122"/>
              </a:endParaRPr>
            </a:p>
          </p:txBody>
        </p:sp>
        <p:sp>
          <p:nvSpPr>
            <p:cNvPr id="31" name="矩形 30"/>
            <p:cNvSpPr/>
            <p:nvPr/>
          </p:nvSpPr>
          <p:spPr>
            <a:xfrm>
              <a:off x="5920283" y="3542920"/>
              <a:ext cx="1484953" cy="4948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err="1">
                  <a:solidFill>
                    <a:srgbClr val="FF0000"/>
                  </a:solidFill>
                  <a:latin typeface="楷体" pitchFamily="49" charset="-122"/>
                  <a:ea typeface="楷体" pitchFamily="49" charset="-122"/>
                </a:rPr>
                <a:t>E.false</a:t>
              </a:r>
              <a:endParaRPr lang="zh-CN" altLang="en-US" sz="2000" dirty="0">
                <a:solidFill>
                  <a:srgbClr val="FF0000"/>
                </a:solidFill>
                <a:latin typeface="楷体" pitchFamily="49" charset="-122"/>
                <a:ea typeface="楷体" pitchFamily="49" charset="-122"/>
              </a:endParaRPr>
            </a:p>
          </p:txBody>
        </p:sp>
        <p:sp>
          <p:nvSpPr>
            <p:cNvPr id="32" name="矩形 31"/>
            <p:cNvSpPr/>
            <p:nvPr/>
          </p:nvSpPr>
          <p:spPr>
            <a:xfrm>
              <a:off x="2017895" y="4819265"/>
              <a:ext cx="1532825" cy="3533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rgbClr val="FF0000"/>
                  </a:solidFill>
                  <a:latin typeface="楷体" pitchFamily="49" charset="-122"/>
                  <a:ea typeface="楷体" pitchFamily="49" charset="-122"/>
                </a:rPr>
                <a:t>E.false</a:t>
              </a:r>
              <a:r>
                <a:rPr lang="zh-CN" altLang="en-US" sz="2000" dirty="0">
                  <a:solidFill>
                    <a:srgbClr val="FF0000"/>
                  </a:solidFill>
                  <a:latin typeface="楷体" pitchFamily="49" charset="-122"/>
                  <a:ea typeface="楷体" pitchFamily="49" charset="-122"/>
                </a:rPr>
                <a:t>：</a:t>
              </a:r>
            </a:p>
          </p:txBody>
        </p:sp>
        <p:sp>
          <p:nvSpPr>
            <p:cNvPr id="33" name="矩形 32"/>
            <p:cNvSpPr/>
            <p:nvPr/>
          </p:nvSpPr>
          <p:spPr>
            <a:xfrm>
              <a:off x="2109793" y="3847620"/>
              <a:ext cx="1520523" cy="4637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rgbClr val="00B050"/>
                  </a:solidFill>
                  <a:latin typeface="楷体" pitchFamily="49" charset="-122"/>
                  <a:ea typeface="楷体" pitchFamily="49" charset="-122"/>
                </a:rPr>
                <a:t>E.true</a:t>
              </a:r>
              <a:r>
                <a:rPr lang="zh-CN" altLang="en-US" sz="2000" dirty="0">
                  <a:solidFill>
                    <a:srgbClr val="00B050"/>
                  </a:solidFill>
                  <a:latin typeface="楷体" pitchFamily="49" charset="-122"/>
                  <a:ea typeface="楷体" pitchFamily="49" charset="-122"/>
                </a:rPr>
                <a:t>：</a:t>
              </a:r>
            </a:p>
          </p:txBody>
        </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706090"/>
          </a:xfrm>
        </p:spPr>
        <p:txBody>
          <a:bodyPr/>
          <a:lstStyle/>
          <a:p>
            <a:r>
              <a:rPr lang="zh-CN" altLang="en-US" dirty="0"/>
              <a:t>表</a:t>
            </a:r>
            <a:r>
              <a:rPr lang="en-US" altLang="zh-CN" dirty="0"/>
              <a:t>7.8 </a:t>
            </a:r>
            <a:r>
              <a:rPr lang="zh-CN" altLang="en-US" dirty="0"/>
              <a:t>控制流语句的</a:t>
            </a:r>
            <a:r>
              <a:rPr lang="zh-CN" altLang="en-US" dirty="0">
                <a:solidFill>
                  <a:schemeClr val="tx1"/>
                </a:solidFill>
              </a:rPr>
              <a:t>属性文法</a:t>
            </a:r>
            <a:r>
              <a:rPr lang="zh-CN" altLang="en-US" dirty="0"/>
              <a:t>（续</a:t>
            </a:r>
            <a:r>
              <a:rPr lang="en-US" altLang="zh-CN" dirty="0"/>
              <a:t>1</a:t>
            </a:r>
            <a:r>
              <a:rPr lang="zh-CN" altLang="en-US" dirty="0"/>
              <a:t>）</a:t>
            </a:r>
          </a:p>
        </p:txBody>
      </p:sp>
      <p:sp>
        <p:nvSpPr>
          <p:cNvPr id="4" name="灯片编号占位符 3"/>
          <p:cNvSpPr>
            <a:spLocks noGrp="1"/>
          </p:cNvSpPr>
          <p:nvPr>
            <p:ph type="sldNum" sz="quarter" idx="12"/>
          </p:nvPr>
        </p:nvSpPr>
        <p:spPr>
          <a:xfrm>
            <a:off x="8172400" y="6356351"/>
            <a:ext cx="514400" cy="241002"/>
          </a:xfrm>
        </p:spPr>
        <p:txBody>
          <a:bodyPr/>
          <a:lstStyle/>
          <a:p>
            <a:fld id="{2A6D858B-1E97-4F06-B8D0-6BAC990F4689}" type="slidenum">
              <a:rPr lang="zh-CN" altLang="en-US" smtClean="0"/>
              <a:pPr/>
              <a:t>71</a:t>
            </a:fld>
            <a:endParaRPr lang="zh-CN" altLang="en-US"/>
          </a:p>
        </p:txBody>
      </p:sp>
      <p:graphicFrame>
        <p:nvGraphicFramePr>
          <p:cNvPr id="6" name="表格 5"/>
          <p:cNvGraphicFramePr>
            <a:graphicFrameLocks noGrp="1"/>
          </p:cNvGraphicFramePr>
          <p:nvPr/>
        </p:nvGraphicFramePr>
        <p:xfrm>
          <a:off x="424564" y="1052736"/>
          <a:ext cx="8361929" cy="3014464"/>
        </p:xfrm>
        <a:graphic>
          <a:graphicData uri="http://schemas.openxmlformats.org/drawingml/2006/table">
            <a:tbl>
              <a:tblPr/>
              <a:tblGrid>
                <a:gridCol w="2259981">
                  <a:extLst>
                    <a:ext uri="{9D8B030D-6E8A-4147-A177-3AD203B41FA5}">
                      <a16:colId xmlns:a16="http://schemas.microsoft.com/office/drawing/2014/main" val="20000"/>
                    </a:ext>
                  </a:extLst>
                </a:gridCol>
                <a:gridCol w="6101948">
                  <a:extLst>
                    <a:ext uri="{9D8B030D-6E8A-4147-A177-3AD203B41FA5}">
                      <a16:colId xmlns:a16="http://schemas.microsoft.com/office/drawing/2014/main" val="20001"/>
                    </a:ext>
                  </a:extLst>
                </a:gridCol>
              </a:tblGrid>
              <a:tr h="576064">
                <a:tc>
                  <a:txBody>
                    <a:bodyPr/>
                    <a:lstStyle/>
                    <a:p>
                      <a:pPr algn="ctr"/>
                      <a:r>
                        <a:rPr lang="zh-CN" altLang="en-US" sz="2400" dirty="0">
                          <a:latin typeface="楷体" pitchFamily="49" charset="-122"/>
                          <a:ea typeface="楷体" pitchFamily="49" charset="-122"/>
                        </a:rPr>
                        <a:t>产生式</a:t>
                      </a:r>
                    </a:p>
                  </a:txBody>
                  <a:tcPr anchor="ct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algn="ctr"/>
                      <a:r>
                        <a:rPr lang="zh-CN" altLang="en-US" sz="2400" dirty="0">
                          <a:latin typeface="楷体" pitchFamily="49" charset="-122"/>
                          <a:ea typeface="楷体" pitchFamily="49" charset="-122"/>
                        </a:rPr>
                        <a:t>语义规则</a:t>
                      </a:r>
                    </a:p>
                  </a:txBody>
                  <a:tcPr anchor="ct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363579">
                <a:tc>
                  <a:txBody>
                    <a:bodyPr/>
                    <a:lstStyle/>
                    <a:p>
                      <a:pPr marL="449263" marR="0" indent="-449263" algn="l" defTabSz="914400" rtl="0" eaLnBrk="1" fontAlgn="auto" latinLnBrk="0" hangingPunct="1">
                        <a:lnSpc>
                          <a:spcPct val="100000"/>
                        </a:lnSpc>
                        <a:spcBef>
                          <a:spcPts val="0"/>
                        </a:spcBef>
                        <a:spcAft>
                          <a:spcPts val="0"/>
                        </a:spcAft>
                        <a:buClrTx/>
                        <a:buSzTx/>
                        <a:buFontTx/>
                        <a:buNone/>
                        <a:tabLst/>
                        <a:defRPr/>
                      </a:pPr>
                      <a:r>
                        <a:rPr lang="en-US" altLang="zh-CN" sz="2200" dirty="0">
                          <a:latin typeface="楷体" pitchFamily="49" charset="-122"/>
                          <a:ea typeface="楷体" pitchFamily="49" charset="-122"/>
                        </a:rPr>
                        <a:t>S</a:t>
                      </a:r>
                      <a:r>
                        <a:rPr lang="zh-CN" altLang="en-US" sz="2200" dirty="0">
                          <a:latin typeface="Comic Sans MS" pitchFamily="66" charset="0"/>
                          <a:ea typeface="楷体" pitchFamily="49" charset="-122"/>
                        </a:rPr>
                        <a:t>→</a:t>
                      </a:r>
                      <a:r>
                        <a:rPr lang="en-US" altLang="zh-CN" sz="2200" dirty="0">
                          <a:latin typeface="楷体" pitchFamily="49" charset="-122"/>
                          <a:ea typeface="楷体" pitchFamily="49" charset="-122"/>
                        </a:rPr>
                        <a:t>if E then S</a:t>
                      </a:r>
                      <a:r>
                        <a:rPr lang="en-US" altLang="zh-CN" sz="2200" baseline="-25000" dirty="0">
                          <a:latin typeface="楷体" pitchFamily="49" charset="-122"/>
                          <a:ea typeface="楷体" pitchFamily="49" charset="-122"/>
                        </a:rPr>
                        <a:t>1 </a:t>
                      </a:r>
                      <a:r>
                        <a:rPr lang="en-US" altLang="zh-CN" sz="2200" baseline="0" dirty="0">
                          <a:latin typeface="楷体" pitchFamily="49" charset="-122"/>
                          <a:ea typeface="楷体" pitchFamily="49" charset="-122"/>
                        </a:rPr>
                        <a:t>else S</a:t>
                      </a:r>
                      <a:r>
                        <a:rPr lang="en-US" altLang="zh-CN" sz="2200" baseline="-25000" dirty="0">
                          <a:latin typeface="楷体" pitchFamily="49" charset="-122"/>
                          <a:ea typeface="楷体" pitchFamily="49" charset="-122"/>
                        </a:rPr>
                        <a:t>2</a:t>
                      </a:r>
                      <a:endParaRPr lang="zh-CN" altLang="en-US" sz="2200" baseline="-25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solidFill>
                      <a:schemeClr val="accent6">
                        <a:lumMod val="40000"/>
                        <a:lumOff val="60000"/>
                      </a:schemeClr>
                    </a:solidFill>
                  </a:tcPr>
                </a:tc>
                <a:tc>
                  <a:txBody>
                    <a:bodyPr/>
                    <a:lstStyle/>
                    <a:p>
                      <a:pPr algn="l"/>
                      <a:r>
                        <a:rPr lang="en-US" altLang="zh-CN" sz="2200" dirty="0" err="1">
                          <a:latin typeface="楷体" pitchFamily="49" charset="-122"/>
                          <a:ea typeface="楷体" pitchFamily="49" charset="-122"/>
                        </a:rPr>
                        <a:t>E.true</a:t>
                      </a:r>
                      <a:r>
                        <a:rPr lang="en-US" altLang="zh-CN" sz="2200" dirty="0">
                          <a:latin typeface="楷体" pitchFamily="49" charset="-122"/>
                          <a:ea typeface="楷体" pitchFamily="49" charset="-122"/>
                        </a:rPr>
                        <a:t>:=</a:t>
                      </a:r>
                      <a:r>
                        <a:rPr lang="en-US" altLang="zh-CN" sz="2200" dirty="0" err="1">
                          <a:latin typeface="楷体" pitchFamily="49" charset="-122"/>
                          <a:ea typeface="楷体" pitchFamily="49" charset="-122"/>
                        </a:rPr>
                        <a:t>newlabel</a:t>
                      </a:r>
                      <a:r>
                        <a:rPr lang="en-US" altLang="zh-CN" sz="2200" dirty="0">
                          <a:latin typeface="楷体" pitchFamily="49" charset="-122"/>
                          <a:ea typeface="楷体" pitchFamily="49" charset="-122"/>
                        </a:rPr>
                        <a:t>;</a:t>
                      </a:r>
                    </a:p>
                    <a:p>
                      <a:pPr algn="l"/>
                      <a:r>
                        <a:rPr lang="en-US" altLang="zh-CN" sz="2200" dirty="0" err="1">
                          <a:latin typeface="楷体" pitchFamily="49" charset="-122"/>
                          <a:ea typeface="楷体" pitchFamily="49" charset="-122"/>
                        </a:rPr>
                        <a:t>E.false</a:t>
                      </a:r>
                      <a:r>
                        <a:rPr lang="en-US" altLang="zh-CN" sz="2200" dirty="0">
                          <a:latin typeface="楷体" pitchFamily="49" charset="-122"/>
                          <a:ea typeface="楷体" pitchFamily="49" charset="-122"/>
                        </a:rPr>
                        <a:t>:=</a:t>
                      </a:r>
                      <a:r>
                        <a:rPr lang="en-US" altLang="zh-CN" sz="2200" dirty="0" err="1">
                          <a:latin typeface="楷体" pitchFamily="49" charset="-122"/>
                          <a:ea typeface="楷体" pitchFamily="49" charset="-122"/>
                        </a:rPr>
                        <a:t>newlabel</a:t>
                      </a:r>
                      <a:r>
                        <a:rPr lang="en-US" altLang="zh-CN" sz="2200" dirty="0">
                          <a:latin typeface="楷体" pitchFamily="49" charset="-122"/>
                          <a:ea typeface="楷体" pitchFamily="49" charset="-122"/>
                        </a:rPr>
                        <a:t>;</a:t>
                      </a:r>
                    </a:p>
                    <a:p>
                      <a:pPr algn="l"/>
                      <a:r>
                        <a:rPr lang="en-US" altLang="zh-CN" sz="2200" dirty="0">
                          <a:latin typeface="楷体" pitchFamily="49" charset="-122"/>
                          <a:ea typeface="楷体" pitchFamily="49" charset="-122"/>
                        </a:rPr>
                        <a:t>S</a:t>
                      </a:r>
                      <a:r>
                        <a:rPr lang="en-US" altLang="zh-CN" sz="2200" baseline="-25000" dirty="0">
                          <a:latin typeface="楷体" pitchFamily="49" charset="-122"/>
                          <a:ea typeface="楷体" pitchFamily="49" charset="-122"/>
                        </a:rPr>
                        <a:t>1</a:t>
                      </a:r>
                      <a:r>
                        <a:rPr lang="en-US" altLang="zh-CN" sz="2200" dirty="0">
                          <a:latin typeface="楷体" pitchFamily="49" charset="-122"/>
                          <a:ea typeface="楷体" pitchFamily="49" charset="-122"/>
                        </a:rPr>
                        <a:t>.next:=</a:t>
                      </a:r>
                      <a:r>
                        <a:rPr lang="en-US" altLang="zh-CN" sz="2200" dirty="0" err="1">
                          <a:latin typeface="楷体" pitchFamily="49" charset="-122"/>
                          <a:ea typeface="楷体" pitchFamily="49" charset="-122"/>
                        </a:rPr>
                        <a:t>S.next</a:t>
                      </a:r>
                      <a:r>
                        <a:rPr lang="en-US" altLang="zh-CN" sz="2200" dirty="0">
                          <a:latin typeface="楷体" pitchFamily="49" charset="-122"/>
                          <a:ea typeface="楷体" pitchFamily="49" charset="-122"/>
                        </a:rPr>
                        <a:t>;</a:t>
                      </a:r>
                    </a:p>
                    <a:p>
                      <a:pPr algn="l"/>
                      <a:r>
                        <a:rPr lang="en-US" altLang="zh-CN" sz="2200" dirty="0">
                          <a:latin typeface="楷体" pitchFamily="49" charset="-122"/>
                          <a:ea typeface="楷体" pitchFamily="49" charset="-122"/>
                        </a:rPr>
                        <a:t>S</a:t>
                      </a:r>
                      <a:r>
                        <a:rPr lang="en-US" altLang="zh-CN" sz="2200" baseline="-25000" dirty="0">
                          <a:latin typeface="楷体" pitchFamily="49" charset="-122"/>
                          <a:ea typeface="楷体" pitchFamily="49" charset="-122"/>
                        </a:rPr>
                        <a:t>2</a:t>
                      </a:r>
                      <a:r>
                        <a:rPr lang="en-US" altLang="zh-CN" sz="2200" dirty="0">
                          <a:latin typeface="楷体" pitchFamily="49" charset="-122"/>
                          <a:ea typeface="楷体" pitchFamily="49" charset="-122"/>
                        </a:rPr>
                        <a:t>.next:=</a:t>
                      </a:r>
                      <a:r>
                        <a:rPr lang="en-US" altLang="zh-CN" sz="2200" dirty="0" err="1">
                          <a:latin typeface="楷体" pitchFamily="49" charset="-122"/>
                          <a:ea typeface="楷体" pitchFamily="49" charset="-122"/>
                        </a:rPr>
                        <a:t>S.next</a:t>
                      </a:r>
                      <a:r>
                        <a:rPr lang="en-US" altLang="zh-CN" sz="2200" dirty="0">
                          <a:latin typeface="楷体" pitchFamily="49" charset="-122"/>
                          <a:ea typeface="楷体" pitchFamily="49" charset="-122"/>
                        </a:rPr>
                        <a:t>;</a:t>
                      </a:r>
                    </a:p>
                    <a:p>
                      <a:pPr marL="1074738" indent="-1074738" algn="l"/>
                      <a:r>
                        <a:rPr lang="en-US" altLang="zh-CN" sz="2200" dirty="0" err="1">
                          <a:latin typeface="楷体" pitchFamily="49" charset="-122"/>
                          <a:ea typeface="楷体" pitchFamily="49" charset="-122"/>
                        </a:rPr>
                        <a:t>S.code</a:t>
                      </a:r>
                      <a:r>
                        <a:rPr lang="en-US" altLang="zh-CN" sz="2200" dirty="0">
                          <a:latin typeface="楷体" pitchFamily="49" charset="-122"/>
                          <a:ea typeface="楷体" pitchFamily="49" charset="-122"/>
                        </a:rPr>
                        <a:t>:=</a:t>
                      </a:r>
                      <a:r>
                        <a:rPr lang="en-US" altLang="zh-CN" sz="2200" dirty="0" err="1">
                          <a:latin typeface="楷体" pitchFamily="49" charset="-122"/>
                          <a:ea typeface="楷体" pitchFamily="49" charset="-122"/>
                        </a:rPr>
                        <a:t>E.code</a:t>
                      </a:r>
                      <a:r>
                        <a:rPr lang="en-US" altLang="zh-CN" sz="2200" dirty="0">
                          <a:latin typeface="楷体" pitchFamily="49" charset="-122"/>
                          <a:ea typeface="楷体" pitchFamily="49" charset="-122"/>
                        </a:rPr>
                        <a:t>||gen(</a:t>
                      </a:r>
                      <a:r>
                        <a:rPr lang="en-US" altLang="zh-CN" sz="2200" dirty="0" err="1">
                          <a:latin typeface="楷体" pitchFamily="49" charset="-122"/>
                          <a:ea typeface="楷体" pitchFamily="49" charset="-122"/>
                        </a:rPr>
                        <a:t>E.true</a:t>
                      </a:r>
                      <a:r>
                        <a:rPr lang="en-US" altLang="zh-CN" sz="2200" dirty="0">
                          <a:latin typeface="楷体" pitchFamily="49" charset="-122"/>
                          <a:ea typeface="楷体" pitchFamily="49" charset="-122"/>
                        </a:rPr>
                        <a:t>,</a:t>
                      </a:r>
                      <a:r>
                        <a:rPr lang="zh-CN" altLang="en-US" sz="2200" dirty="0">
                          <a:latin typeface="楷体" pitchFamily="49" charset="-122"/>
                          <a:ea typeface="楷体" pitchFamily="49" charset="-122"/>
                        </a:rPr>
                        <a:t>‘</a:t>
                      </a:r>
                      <a:r>
                        <a:rPr lang="en-US" altLang="zh-CN" sz="2200" dirty="0">
                          <a:latin typeface="楷体" pitchFamily="49" charset="-122"/>
                          <a:ea typeface="楷体" pitchFamily="49" charset="-122"/>
                        </a:rPr>
                        <a:t>:</a:t>
                      </a:r>
                      <a:r>
                        <a:rPr lang="zh-CN" altLang="en-US" sz="2200" dirty="0">
                          <a:latin typeface="楷体" pitchFamily="49" charset="-122"/>
                          <a:ea typeface="楷体" pitchFamily="49" charset="-122"/>
                        </a:rPr>
                        <a:t>’</a:t>
                      </a:r>
                      <a:r>
                        <a:rPr lang="en-US" altLang="zh-CN" sz="2200" dirty="0">
                          <a:latin typeface="楷体" pitchFamily="49" charset="-122"/>
                          <a:ea typeface="楷体" pitchFamily="49" charset="-122"/>
                        </a:rPr>
                        <a:t>)||S</a:t>
                      </a:r>
                      <a:r>
                        <a:rPr lang="en-US" altLang="zh-CN" sz="2200" baseline="-25000" dirty="0">
                          <a:latin typeface="楷体" pitchFamily="49" charset="-122"/>
                          <a:ea typeface="楷体" pitchFamily="49" charset="-122"/>
                        </a:rPr>
                        <a:t>1</a:t>
                      </a:r>
                      <a:r>
                        <a:rPr lang="en-US" altLang="zh-CN" sz="2200" dirty="0">
                          <a:latin typeface="楷体" pitchFamily="49" charset="-122"/>
                          <a:ea typeface="楷体" pitchFamily="49" charset="-122"/>
                        </a:rPr>
                        <a:t>.code||gen(</a:t>
                      </a:r>
                      <a:r>
                        <a:rPr lang="zh-CN" altLang="en-US" sz="2200" dirty="0">
                          <a:latin typeface="楷体" pitchFamily="49" charset="-122"/>
                          <a:ea typeface="楷体" pitchFamily="49" charset="-122"/>
                        </a:rPr>
                        <a:t>‘</a:t>
                      </a:r>
                      <a:r>
                        <a:rPr lang="en-US" altLang="zh-CN" sz="2200" dirty="0" err="1">
                          <a:latin typeface="楷体" pitchFamily="49" charset="-122"/>
                          <a:ea typeface="楷体" pitchFamily="49" charset="-122"/>
                        </a:rPr>
                        <a:t>goto</a:t>
                      </a:r>
                      <a:r>
                        <a:rPr lang="zh-CN" altLang="en-US" sz="2200" dirty="0">
                          <a:latin typeface="楷体" pitchFamily="49" charset="-122"/>
                          <a:ea typeface="楷体" pitchFamily="49" charset="-122"/>
                        </a:rPr>
                        <a:t>’</a:t>
                      </a:r>
                      <a:r>
                        <a:rPr lang="en-US" altLang="zh-CN" sz="2200" dirty="0">
                          <a:latin typeface="楷体" pitchFamily="49" charset="-122"/>
                          <a:ea typeface="楷体" pitchFamily="49" charset="-122"/>
                        </a:rPr>
                        <a:t>,</a:t>
                      </a:r>
                      <a:r>
                        <a:rPr lang="en-US" altLang="zh-CN" sz="2200" dirty="0" err="1">
                          <a:latin typeface="楷体" pitchFamily="49" charset="-122"/>
                          <a:ea typeface="楷体" pitchFamily="49" charset="-122"/>
                        </a:rPr>
                        <a:t>S.next</a:t>
                      </a:r>
                      <a:r>
                        <a:rPr lang="en-US" altLang="zh-CN" sz="2200" dirty="0">
                          <a:latin typeface="楷体" pitchFamily="49" charset="-122"/>
                          <a:ea typeface="楷体" pitchFamily="49" charset="-122"/>
                        </a:rPr>
                        <a:t>)||</a:t>
                      </a:r>
                    </a:p>
                    <a:p>
                      <a:pPr marL="1973263" indent="-898525" algn="l"/>
                      <a:r>
                        <a:rPr lang="en-US" altLang="zh-CN" sz="2200" dirty="0">
                          <a:latin typeface="楷体" pitchFamily="49" charset="-122"/>
                          <a:ea typeface="楷体" pitchFamily="49" charset="-122"/>
                        </a:rPr>
                        <a:t>gen(</a:t>
                      </a:r>
                      <a:r>
                        <a:rPr lang="en-US" altLang="zh-CN" sz="2200" dirty="0" err="1">
                          <a:latin typeface="楷体" pitchFamily="49" charset="-122"/>
                          <a:ea typeface="楷体" pitchFamily="49" charset="-122"/>
                        </a:rPr>
                        <a:t>E.false</a:t>
                      </a:r>
                      <a:r>
                        <a:rPr lang="en-US" altLang="zh-CN" sz="2200" dirty="0">
                          <a:latin typeface="楷体" pitchFamily="49" charset="-122"/>
                          <a:ea typeface="楷体" pitchFamily="49" charset="-122"/>
                        </a:rPr>
                        <a:t>,</a:t>
                      </a:r>
                      <a:r>
                        <a:rPr lang="zh-CN" altLang="en-US" sz="2200" dirty="0">
                          <a:latin typeface="楷体" pitchFamily="49" charset="-122"/>
                          <a:ea typeface="楷体" pitchFamily="49" charset="-122"/>
                        </a:rPr>
                        <a:t>‘</a:t>
                      </a:r>
                      <a:r>
                        <a:rPr lang="en-US" altLang="zh-CN" sz="2200" dirty="0">
                          <a:latin typeface="楷体" pitchFamily="49" charset="-122"/>
                          <a:ea typeface="楷体" pitchFamily="49" charset="-122"/>
                        </a:rPr>
                        <a:t>:</a:t>
                      </a:r>
                      <a:r>
                        <a:rPr lang="zh-CN" altLang="en-US" sz="2200" dirty="0">
                          <a:latin typeface="楷体" pitchFamily="49" charset="-122"/>
                          <a:ea typeface="楷体" pitchFamily="49" charset="-122"/>
                        </a:rPr>
                        <a:t>’</a:t>
                      </a:r>
                      <a:r>
                        <a:rPr lang="en-US" altLang="zh-CN" sz="2200" dirty="0">
                          <a:latin typeface="楷体" pitchFamily="49" charset="-122"/>
                          <a:ea typeface="楷体" pitchFamily="49" charset="-122"/>
                        </a:rPr>
                        <a:t>)||S</a:t>
                      </a:r>
                      <a:r>
                        <a:rPr lang="en-US" altLang="zh-CN" sz="2200" baseline="-25000" dirty="0">
                          <a:latin typeface="楷体" pitchFamily="49" charset="-122"/>
                          <a:ea typeface="楷体" pitchFamily="49" charset="-122"/>
                        </a:rPr>
                        <a:t>2</a:t>
                      </a:r>
                      <a:r>
                        <a:rPr lang="en-US" altLang="zh-CN" sz="2200" dirty="0">
                          <a:latin typeface="楷体" pitchFamily="49" charset="-122"/>
                          <a:ea typeface="楷体" pitchFamily="49" charset="-122"/>
                        </a:rPr>
                        <a:t>.code;</a:t>
                      </a:r>
                      <a:endParaRPr lang="zh-CN" altLang="en-US" sz="22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1"/>
                  </a:ext>
                </a:extLst>
              </a:tr>
            </a:tbl>
          </a:graphicData>
        </a:graphic>
      </p:graphicFrame>
      <p:graphicFrame>
        <p:nvGraphicFramePr>
          <p:cNvPr id="7" name="表格 6"/>
          <p:cNvGraphicFramePr>
            <a:graphicFrameLocks noGrp="1"/>
          </p:cNvGraphicFramePr>
          <p:nvPr/>
        </p:nvGraphicFramePr>
        <p:xfrm>
          <a:off x="3609474" y="4263571"/>
          <a:ext cx="1780673" cy="2189765"/>
        </p:xfrm>
        <a:graphic>
          <a:graphicData uri="http://schemas.openxmlformats.org/drawingml/2006/table">
            <a:tbl>
              <a:tblPr/>
              <a:tblGrid>
                <a:gridCol w="1780673">
                  <a:extLst>
                    <a:ext uri="{9D8B030D-6E8A-4147-A177-3AD203B41FA5}">
                      <a16:colId xmlns:a16="http://schemas.microsoft.com/office/drawing/2014/main" val="20000"/>
                    </a:ext>
                  </a:extLst>
                </a:gridCol>
              </a:tblGrid>
              <a:tr h="585555">
                <a:tc>
                  <a:txBody>
                    <a:bodyPr/>
                    <a:lstStyle/>
                    <a:p>
                      <a:pPr algn="ctr"/>
                      <a:r>
                        <a:rPr lang="en-US" altLang="zh-CN" sz="2000" dirty="0" err="1">
                          <a:latin typeface="楷体" pitchFamily="49" charset="-122"/>
                          <a:ea typeface="楷体" pitchFamily="49" charset="-122"/>
                        </a:rPr>
                        <a:t>E.code</a:t>
                      </a:r>
                      <a:endParaRPr lang="zh-CN" altLang="en-US" sz="2000" dirty="0">
                        <a:latin typeface="楷体" pitchFamily="49" charset="-122"/>
                        <a:ea typeface="楷体" pitchFamily="49" charset="-122"/>
                      </a:endParaRP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01052">
                <a:tc>
                  <a:txBody>
                    <a:bodyPr/>
                    <a:lstStyle/>
                    <a:p>
                      <a:pPr algn="ctr"/>
                      <a:r>
                        <a:rPr lang="en-US" altLang="zh-CN" sz="2000" dirty="0">
                          <a:latin typeface="楷体" pitchFamily="49" charset="-122"/>
                          <a:ea typeface="楷体" pitchFamily="49" charset="-122"/>
                        </a:rPr>
                        <a:t>S</a:t>
                      </a:r>
                      <a:r>
                        <a:rPr lang="en-US" altLang="zh-CN" sz="2000" baseline="-25000" dirty="0">
                          <a:latin typeface="楷体" pitchFamily="49" charset="-122"/>
                          <a:ea typeface="楷体" pitchFamily="49" charset="-122"/>
                        </a:rPr>
                        <a:t>1</a:t>
                      </a:r>
                      <a:r>
                        <a:rPr lang="en-US" altLang="zh-CN" sz="2000" dirty="0">
                          <a:latin typeface="楷体" pitchFamily="49" charset="-122"/>
                          <a:ea typeface="楷体" pitchFamily="49" charset="-122"/>
                        </a:rPr>
                        <a:t>.code</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01053">
                <a:tc>
                  <a:txBody>
                    <a:bodyPr/>
                    <a:lstStyle/>
                    <a:p>
                      <a:pPr algn="ctr"/>
                      <a:r>
                        <a:rPr lang="en-US" altLang="zh-CN" sz="2000" dirty="0" err="1">
                          <a:latin typeface="楷体" pitchFamily="49" charset="-122"/>
                          <a:ea typeface="楷体" pitchFamily="49" charset="-122"/>
                        </a:rPr>
                        <a:t>goto</a:t>
                      </a:r>
                      <a:r>
                        <a:rPr lang="en-US" altLang="zh-CN" sz="2000" dirty="0">
                          <a:latin typeface="楷体" pitchFamily="49" charset="-122"/>
                          <a:ea typeface="楷体" pitchFamily="49" charset="-122"/>
                        </a:rPr>
                        <a:t> </a:t>
                      </a:r>
                      <a:r>
                        <a:rPr lang="en-US" altLang="zh-CN" sz="2000" dirty="0" err="1">
                          <a:latin typeface="楷体" pitchFamily="49" charset="-122"/>
                          <a:ea typeface="楷体" pitchFamily="49" charset="-122"/>
                        </a:rPr>
                        <a:t>S.next</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01052">
                <a:tc>
                  <a:txBody>
                    <a:bodyPr/>
                    <a:lstStyle/>
                    <a:p>
                      <a:pPr algn="ctr"/>
                      <a:r>
                        <a:rPr lang="en-US" altLang="zh-CN" sz="2000" dirty="0">
                          <a:latin typeface="楷体" pitchFamily="49" charset="-122"/>
                          <a:ea typeface="楷体" pitchFamily="49" charset="-122"/>
                        </a:rPr>
                        <a:t>S</a:t>
                      </a:r>
                      <a:r>
                        <a:rPr lang="en-US" altLang="zh-CN" sz="2000" baseline="-25000" dirty="0">
                          <a:latin typeface="楷体" pitchFamily="49" charset="-122"/>
                          <a:ea typeface="楷体" pitchFamily="49" charset="-122"/>
                        </a:rPr>
                        <a:t>2</a:t>
                      </a:r>
                      <a:r>
                        <a:rPr lang="en-US" altLang="zh-CN" sz="2000" dirty="0">
                          <a:latin typeface="楷体" pitchFamily="49" charset="-122"/>
                          <a:ea typeface="楷体" pitchFamily="49" charset="-122"/>
                        </a:rPr>
                        <a:t>.code</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01053">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8" name="矩形 7"/>
          <p:cNvSpPr/>
          <p:nvPr/>
        </p:nvSpPr>
        <p:spPr>
          <a:xfrm>
            <a:off x="2428706" y="5554885"/>
            <a:ext cx="1280798" cy="322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2000" dirty="0" err="1">
                <a:solidFill>
                  <a:srgbClr val="FF0000"/>
                </a:solidFill>
                <a:latin typeface="楷体" pitchFamily="49" charset="-122"/>
                <a:ea typeface="楷体" pitchFamily="49" charset="-122"/>
              </a:rPr>
              <a:t>E.false</a:t>
            </a:r>
            <a:r>
              <a:rPr lang="zh-CN" altLang="en-US" sz="2000" dirty="0">
                <a:solidFill>
                  <a:srgbClr val="FF0000"/>
                </a:solidFill>
                <a:latin typeface="楷体" pitchFamily="49" charset="-122"/>
                <a:ea typeface="楷体" pitchFamily="49" charset="-122"/>
              </a:rPr>
              <a:t>：</a:t>
            </a:r>
          </a:p>
        </p:txBody>
      </p:sp>
      <p:sp>
        <p:nvSpPr>
          <p:cNvPr id="9" name="矩形 8"/>
          <p:cNvSpPr/>
          <p:nvPr/>
        </p:nvSpPr>
        <p:spPr>
          <a:xfrm>
            <a:off x="2476030" y="4738148"/>
            <a:ext cx="1281600" cy="3780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2000" dirty="0" err="1">
                <a:solidFill>
                  <a:srgbClr val="00B050"/>
                </a:solidFill>
                <a:latin typeface="楷体" pitchFamily="49" charset="-122"/>
                <a:ea typeface="楷体" pitchFamily="49" charset="-122"/>
              </a:rPr>
              <a:t>E.true</a:t>
            </a:r>
            <a:r>
              <a:rPr lang="zh-CN" altLang="en-US" sz="2000" dirty="0">
                <a:solidFill>
                  <a:srgbClr val="00B050"/>
                </a:solidFill>
                <a:latin typeface="楷体" pitchFamily="49" charset="-122"/>
                <a:ea typeface="楷体" pitchFamily="49" charset="-122"/>
              </a:rPr>
              <a:t>：</a:t>
            </a:r>
          </a:p>
        </p:txBody>
      </p:sp>
      <p:grpSp>
        <p:nvGrpSpPr>
          <p:cNvPr id="14" name="组合 13"/>
          <p:cNvGrpSpPr/>
          <p:nvPr/>
        </p:nvGrpSpPr>
        <p:grpSpPr>
          <a:xfrm>
            <a:off x="5391365" y="4239247"/>
            <a:ext cx="1677033" cy="725803"/>
            <a:chOff x="5531986" y="4239247"/>
            <a:chExt cx="1677033" cy="725803"/>
          </a:xfrm>
        </p:grpSpPr>
        <p:sp>
          <p:nvSpPr>
            <p:cNvPr id="10" name="Line 41"/>
            <p:cNvSpPr>
              <a:spLocks noChangeShapeType="1"/>
            </p:cNvSpPr>
            <p:nvPr/>
          </p:nvSpPr>
          <p:spPr bwMode="auto">
            <a:xfrm>
              <a:off x="5531986" y="4411261"/>
              <a:ext cx="539574" cy="1185"/>
            </a:xfrm>
            <a:prstGeom prst="line">
              <a:avLst/>
            </a:prstGeom>
            <a:noFill/>
            <a:ln w="19050">
              <a:solidFill>
                <a:srgbClr val="000000"/>
              </a:solidFill>
              <a:round/>
              <a:headEnd type="none" w="med" len="med"/>
              <a:tailEnd type="triangle" w="med" len="med"/>
            </a:ln>
          </p:spPr>
          <p:txBody>
            <a:bodyPr/>
            <a:lstStyle/>
            <a:p>
              <a:endParaRPr lang="zh-CN" altLang="en-US" sz="2000">
                <a:solidFill>
                  <a:srgbClr val="0033CC"/>
                </a:solidFill>
                <a:latin typeface="楷体" pitchFamily="49" charset="-122"/>
                <a:ea typeface="楷体" pitchFamily="49" charset="-122"/>
              </a:endParaRPr>
            </a:p>
          </p:txBody>
        </p:sp>
        <p:sp>
          <p:nvSpPr>
            <p:cNvPr id="11" name="Line 44"/>
            <p:cNvSpPr>
              <a:spLocks noChangeShapeType="1"/>
            </p:cNvSpPr>
            <p:nvPr/>
          </p:nvSpPr>
          <p:spPr bwMode="auto">
            <a:xfrm>
              <a:off x="5531986" y="4765447"/>
              <a:ext cx="539574" cy="1185"/>
            </a:xfrm>
            <a:prstGeom prst="line">
              <a:avLst/>
            </a:prstGeom>
            <a:noFill/>
            <a:ln w="19050">
              <a:solidFill>
                <a:srgbClr val="000000"/>
              </a:solidFill>
              <a:round/>
              <a:headEnd type="none" w="med" len="med"/>
              <a:tailEnd type="triangle" w="med" len="med"/>
            </a:ln>
          </p:spPr>
          <p:txBody>
            <a:bodyPr/>
            <a:lstStyle/>
            <a:p>
              <a:endParaRPr lang="zh-CN" altLang="en-US" sz="2000">
                <a:solidFill>
                  <a:srgbClr val="0033CC"/>
                </a:solidFill>
                <a:latin typeface="楷体" pitchFamily="49" charset="-122"/>
                <a:ea typeface="楷体" pitchFamily="49" charset="-122"/>
              </a:endParaRPr>
            </a:p>
          </p:txBody>
        </p:sp>
        <p:sp>
          <p:nvSpPr>
            <p:cNvPr id="12" name="矩形 11"/>
            <p:cNvSpPr/>
            <p:nvPr/>
          </p:nvSpPr>
          <p:spPr>
            <a:xfrm>
              <a:off x="6037981" y="4239247"/>
              <a:ext cx="1063170" cy="3111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err="1">
                  <a:solidFill>
                    <a:srgbClr val="00B050"/>
                  </a:solidFill>
                  <a:latin typeface="楷体" pitchFamily="49" charset="-122"/>
                  <a:ea typeface="楷体" pitchFamily="49" charset="-122"/>
                </a:rPr>
                <a:t>E.true</a:t>
              </a:r>
              <a:endParaRPr lang="zh-CN" altLang="en-US" sz="2000" dirty="0">
                <a:solidFill>
                  <a:srgbClr val="00B050"/>
                </a:solidFill>
                <a:latin typeface="楷体" pitchFamily="49" charset="-122"/>
                <a:ea typeface="楷体" pitchFamily="49" charset="-122"/>
              </a:endParaRPr>
            </a:p>
          </p:txBody>
        </p:sp>
        <p:sp>
          <p:nvSpPr>
            <p:cNvPr id="13" name="矩形 12"/>
            <p:cNvSpPr/>
            <p:nvPr/>
          </p:nvSpPr>
          <p:spPr>
            <a:xfrm>
              <a:off x="6037981" y="4561631"/>
              <a:ext cx="1171038" cy="4034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err="1">
                  <a:solidFill>
                    <a:srgbClr val="FF0000"/>
                  </a:solidFill>
                  <a:latin typeface="楷体" pitchFamily="49" charset="-122"/>
                  <a:ea typeface="楷体" pitchFamily="49" charset="-122"/>
                </a:rPr>
                <a:t>E.false</a:t>
              </a:r>
              <a:endParaRPr lang="zh-CN" altLang="en-US" sz="2000" dirty="0">
                <a:solidFill>
                  <a:srgbClr val="FF0000"/>
                </a:solidFill>
                <a:latin typeface="楷体" pitchFamily="49" charset="-122"/>
                <a:ea typeface="楷体" pitchFamily="49" charset="-122"/>
              </a:endParaRPr>
            </a:p>
          </p:txBody>
        </p:sp>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706090"/>
          </a:xfrm>
        </p:spPr>
        <p:txBody>
          <a:bodyPr/>
          <a:lstStyle/>
          <a:p>
            <a:r>
              <a:rPr lang="zh-CN" altLang="en-US" dirty="0"/>
              <a:t>表</a:t>
            </a:r>
            <a:r>
              <a:rPr lang="en-US" altLang="zh-CN" dirty="0"/>
              <a:t>7.8 </a:t>
            </a:r>
            <a:r>
              <a:rPr lang="zh-CN" altLang="en-US" dirty="0"/>
              <a:t>控制流语句的</a:t>
            </a:r>
            <a:r>
              <a:rPr lang="zh-CN" altLang="en-US" dirty="0">
                <a:solidFill>
                  <a:schemeClr val="tx1"/>
                </a:solidFill>
              </a:rPr>
              <a:t>属性文法</a:t>
            </a:r>
            <a:r>
              <a:rPr lang="zh-CN" altLang="en-US" dirty="0"/>
              <a:t>（续</a:t>
            </a:r>
            <a:r>
              <a:rPr lang="en-US" altLang="zh-CN" dirty="0"/>
              <a:t>2</a:t>
            </a:r>
            <a:r>
              <a:rPr lang="zh-CN" altLang="en-US" dirty="0"/>
              <a:t>）</a:t>
            </a:r>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72</a:t>
            </a:fld>
            <a:endParaRPr lang="zh-CN" altLang="en-US"/>
          </a:p>
        </p:txBody>
      </p:sp>
      <p:graphicFrame>
        <p:nvGraphicFramePr>
          <p:cNvPr id="6" name="表格 5"/>
          <p:cNvGraphicFramePr>
            <a:graphicFrameLocks noGrp="1"/>
          </p:cNvGraphicFramePr>
          <p:nvPr/>
        </p:nvGraphicFramePr>
        <p:xfrm>
          <a:off x="395536" y="980728"/>
          <a:ext cx="8424936" cy="3014464"/>
        </p:xfrm>
        <a:graphic>
          <a:graphicData uri="http://schemas.openxmlformats.org/drawingml/2006/table">
            <a:tbl>
              <a:tblPr/>
              <a:tblGrid>
                <a:gridCol w="2376264">
                  <a:extLst>
                    <a:ext uri="{9D8B030D-6E8A-4147-A177-3AD203B41FA5}">
                      <a16:colId xmlns:a16="http://schemas.microsoft.com/office/drawing/2014/main" val="20000"/>
                    </a:ext>
                  </a:extLst>
                </a:gridCol>
                <a:gridCol w="6048672">
                  <a:extLst>
                    <a:ext uri="{9D8B030D-6E8A-4147-A177-3AD203B41FA5}">
                      <a16:colId xmlns:a16="http://schemas.microsoft.com/office/drawing/2014/main" val="20001"/>
                    </a:ext>
                  </a:extLst>
                </a:gridCol>
              </a:tblGrid>
              <a:tr h="576064">
                <a:tc>
                  <a:txBody>
                    <a:bodyPr/>
                    <a:lstStyle/>
                    <a:p>
                      <a:pPr algn="ctr"/>
                      <a:r>
                        <a:rPr lang="zh-CN" altLang="en-US" sz="2400" dirty="0">
                          <a:latin typeface="楷体" pitchFamily="49" charset="-122"/>
                          <a:ea typeface="楷体" pitchFamily="49" charset="-122"/>
                        </a:rPr>
                        <a:t>产生式</a:t>
                      </a:r>
                    </a:p>
                  </a:txBody>
                  <a:tcPr anchor="ct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algn="ctr"/>
                      <a:r>
                        <a:rPr lang="zh-CN" altLang="en-US" sz="2400" dirty="0">
                          <a:latin typeface="楷体" pitchFamily="49" charset="-122"/>
                          <a:ea typeface="楷体" pitchFamily="49" charset="-122"/>
                        </a:rPr>
                        <a:t>语义规则</a:t>
                      </a:r>
                    </a:p>
                  </a:txBody>
                  <a:tcPr anchor="ct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3635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a:latin typeface="楷体" pitchFamily="49" charset="-122"/>
                          <a:ea typeface="楷体" pitchFamily="49" charset="-122"/>
                        </a:rPr>
                        <a:t>S</a:t>
                      </a:r>
                      <a:r>
                        <a:rPr lang="zh-CN" altLang="en-US" sz="2200" dirty="0">
                          <a:latin typeface="Comic Sans MS" pitchFamily="66" charset="0"/>
                          <a:ea typeface="楷体" pitchFamily="49" charset="-122"/>
                        </a:rPr>
                        <a:t>→</a:t>
                      </a:r>
                      <a:r>
                        <a:rPr lang="en-US" altLang="zh-CN" sz="2200" dirty="0">
                          <a:latin typeface="楷体" pitchFamily="49" charset="-122"/>
                          <a:ea typeface="楷体" pitchFamily="49" charset="-122"/>
                        </a:rPr>
                        <a:t>while E do S</a:t>
                      </a:r>
                      <a:r>
                        <a:rPr lang="en-US" altLang="zh-CN" sz="2200" baseline="-25000" dirty="0">
                          <a:latin typeface="楷体" pitchFamily="49" charset="-122"/>
                          <a:ea typeface="楷体" pitchFamily="49" charset="-122"/>
                        </a:rPr>
                        <a:t>1</a:t>
                      </a:r>
                      <a:endParaRPr lang="zh-CN" altLang="en-US" sz="2200" baseline="-25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solidFill>
                      <a:schemeClr val="accent6">
                        <a:lumMod val="40000"/>
                        <a:lumOff val="60000"/>
                      </a:schemeClr>
                    </a:solidFill>
                  </a:tcPr>
                </a:tc>
                <a:tc>
                  <a:txBody>
                    <a:bodyPr/>
                    <a:lstStyle/>
                    <a:p>
                      <a:pPr algn="l"/>
                      <a:r>
                        <a:rPr lang="en-US" altLang="zh-CN" sz="2200" dirty="0" err="1">
                          <a:latin typeface="楷体" pitchFamily="49" charset="-122"/>
                          <a:ea typeface="楷体" pitchFamily="49" charset="-122"/>
                        </a:rPr>
                        <a:t>S.begin</a:t>
                      </a:r>
                      <a:r>
                        <a:rPr lang="en-US" altLang="zh-CN" sz="2200" dirty="0">
                          <a:latin typeface="楷体" pitchFamily="49" charset="-122"/>
                          <a:ea typeface="楷体" pitchFamily="49" charset="-122"/>
                        </a:rPr>
                        <a:t>:=</a:t>
                      </a:r>
                      <a:r>
                        <a:rPr lang="en-US" altLang="zh-CN" sz="2200" dirty="0" err="1">
                          <a:latin typeface="楷体" pitchFamily="49" charset="-122"/>
                          <a:ea typeface="楷体" pitchFamily="49" charset="-122"/>
                        </a:rPr>
                        <a:t>newlabel</a:t>
                      </a:r>
                      <a:r>
                        <a:rPr lang="en-US" altLang="zh-CN" sz="2200" dirty="0">
                          <a:latin typeface="楷体" pitchFamily="49" charset="-122"/>
                          <a:ea typeface="楷体" pitchFamily="49" charset="-122"/>
                        </a:rPr>
                        <a:t>;</a:t>
                      </a:r>
                    </a:p>
                    <a:p>
                      <a:pPr algn="l"/>
                      <a:r>
                        <a:rPr lang="en-US" altLang="zh-CN" sz="2200" dirty="0" err="1">
                          <a:latin typeface="楷体" pitchFamily="49" charset="-122"/>
                          <a:ea typeface="楷体" pitchFamily="49" charset="-122"/>
                        </a:rPr>
                        <a:t>E.true</a:t>
                      </a:r>
                      <a:r>
                        <a:rPr lang="en-US" altLang="zh-CN" sz="2200" dirty="0">
                          <a:latin typeface="楷体" pitchFamily="49" charset="-122"/>
                          <a:ea typeface="楷体" pitchFamily="49" charset="-122"/>
                        </a:rPr>
                        <a:t>:=</a:t>
                      </a:r>
                      <a:r>
                        <a:rPr lang="en-US" altLang="zh-CN" sz="2200" dirty="0" err="1">
                          <a:latin typeface="楷体" pitchFamily="49" charset="-122"/>
                          <a:ea typeface="楷体" pitchFamily="49" charset="-122"/>
                        </a:rPr>
                        <a:t>newlabel</a:t>
                      </a:r>
                      <a:r>
                        <a:rPr lang="en-US" altLang="zh-CN" sz="2200" dirty="0">
                          <a:latin typeface="楷体" pitchFamily="49" charset="-122"/>
                          <a:ea typeface="楷体" pitchFamily="49" charset="-122"/>
                        </a:rPr>
                        <a:t>;</a:t>
                      </a:r>
                    </a:p>
                    <a:p>
                      <a:pPr algn="l"/>
                      <a:r>
                        <a:rPr lang="en-US" altLang="zh-CN" sz="2200" dirty="0" err="1">
                          <a:latin typeface="楷体" pitchFamily="49" charset="-122"/>
                          <a:ea typeface="楷体" pitchFamily="49" charset="-122"/>
                        </a:rPr>
                        <a:t>E.false</a:t>
                      </a:r>
                      <a:r>
                        <a:rPr lang="en-US" altLang="zh-CN" sz="2200" dirty="0">
                          <a:latin typeface="楷体" pitchFamily="49" charset="-122"/>
                          <a:ea typeface="楷体" pitchFamily="49" charset="-122"/>
                        </a:rPr>
                        <a:t>:=</a:t>
                      </a:r>
                      <a:r>
                        <a:rPr lang="en-US" altLang="zh-CN" sz="2200" dirty="0" err="1">
                          <a:latin typeface="楷体" pitchFamily="49" charset="-122"/>
                          <a:ea typeface="楷体" pitchFamily="49" charset="-122"/>
                        </a:rPr>
                        <a:t>S.next</a:t>
                      </a:r>
                      <a:r>
                        <a:rPr lang="en-US" altLang="zh-CN" sz="2200" dirty="0">
                          <a:latin typeface="楷体" pitchFamily="49" charset="-122"/>
                          <a:ea typeface="楷体" pitchFamily="49" charset="-122"/>
                        </a:rPr>
                        <a:t>;</a:t>
                      </a:r>
                    </a:p>
                    <a:p>
                      <a:pPr algn="l"/>
                      <a:r>
                        <a:rPr lang="en-US" altLang="zh-CN" sz="2200" dirty="0">
                          <a:latin typeface="楷体" pitchFamily="49" charset="-122"/>
                          <a:ea typeface="楷体" pitchFamily="49" charset="-122"/>
                        </a:rPr>
                        <a:t>S</a:t>
                      </a:r>
                      <a:r>
                        <a:rPr lang="en-US" altLang="zh-CN" sz="2200" baseline="-25000" dirty="0">
                          <a:latin typeface="楷体" pitchFamily="49" charset="-122"/>
                          <a:ea typeface="楷体" pitchFamily="49" charset="-122"/>
                        </a:rPr>
                        <a:t>1</a:t>
                      </a:r>
                      <a:r>
                        <a:rPr lang="en-US" altLang="zh-CN" sz="2200" dirty="0">
                          <a:latin typeface="楷体" pitchFamily="49" charset="-122"/>
                          <a:ea typeface="楷体" pitchFamily="49" charset="-122"/>
                        </a:rPr>
                        <a:t>.next:=</a:t>
                      </a:r>
                      <a:r>
                        <a:rPr lang="en-US" altLang="zh-CN" sz="2200" dirty="0" err="1">
                          <a:latin typeface="楷体" pitchFamily="49" charset="-122"/>
                          <a:ea typeface="楷体" pitchFamily="49" charset="-122"/>
                        </a:rPr>
                        <a:t>S.begin</a:t>
                      </a:r>
                      <a:r>
                        <a:rPr lang="en-US" altLang="zh-CN" sz="2200" dirty="0">
                          <a:latin typeface="楷体" pitchFamily="49" charset="-122"/>
                          <a:ea typeface="楷体" pitchFamily="49" charset="-122"/>
                        </a:rPr>
                        <a:t>;</a:t>
                      </a:r>
                    </a:p>
                    <a:p>
                      <a:pPr algn="l"/>
                      <a:r>
                        <a:rPr lang="en-US" altLang="zh-CN" sz="2200" dirty="0" err="1">
                          <a:latin typeface="楷体" pitchFamily="49" charset="-122"/>
                          <a:ea typeface="楷体" pitchFamily="49" charset="-122"/>
                        </a:rPr>
                        <a:t>S.code</a:t>
                      </a:r>
                      <a:r>
                        <a:rPr lang="en-US" altLang="zh-CN" sz="2200" dirty="0">
                          <a:latin typeface="楷体" pitchFamily="49" charset="-122"/>
                          <a:ea typeface="楷体" pitchFamily="49" charset="-122"/>
                        </a:rPr>
                        <a:t>:=gen(</a:t>
                      </a:r>
                      <a:r>
                        <a:rPr lang="en-US" altLang="zh-CN" sz="2200" dirty="0" err="1">
                          <a:latin typeface="楷体" pitchFamily="49" charset="-122"/>
                          <a:ea typeface="楷体" pitchFamily="49" charset="-122"/>
                        </a:rPr>
                        <a:t>S.begin</a:t>
                      </a:r>
                      <a:r>
                        <a:rPr lang="en-US" altLang="zh-CN" sz="2200" dirty="0">
                          <a:latin typeface="楷体" pitchFamily="49" charset="-122"/>
                          <a:ea typeface="楷体" pitchFamily="49" charset="-122"/>
                        </a:rPr>
                        <a:t>,</a:t>
                      </a:r>
                      <a:r>
                        <a:rPr lang="zh-CN" altLang="en-US" sz="2200" dirty="0">
                          <a:latin typeface="楷体" pitchFamily="49" charset="-122"/>
                          <a:ea typeface="楷体" pitchFamily="49" charset="-122"/>
                        </a:rPr>
                        <a:t>‘</a:t>
                      </a:r>
                      <a:r>
                        <a:rPr lang="en-US" altLang="zh-CN" sz="2200" dirty="0">
                          <a:latin typeface="楷体" pitchFamily="49" charset="-122"/>
                          <a:ea typeface="楷体" pitchFamily="49" charset="-122"/>
                        </a:rPr>
                        <a:t>:</a:t>
                      </a:r>
                      <a:r>
                        <a:rPr lang="zh-CN" altLang="en-US" sz="2200" dirty="0">
                          <a:latin typeface="楷体" pitchFamily="49" charset="-122"/>
                          <a:ea typeface="楷体" pitchFamily="49" charset="-122"/>
                        </a:rPr>
                        <a:t>’</a:t>
                      </a:r>
                      <a:r>
                        <a:rPr lang="en-US" altLang="zh-CN" sz="2200" dirty="0">
                          <a:latin typeface="楷体" pitchFamily="49" charset="-122"/>
                          <a:ea typeface="楷体" pitchFamily="49" charset="-122"/>
                        </a:rPr>
                        <a:t>)||</a:t>
                      </a:r>
                      <a:r>
                        <a:rPr lang="en-US" altLang="zh-CN" sz="2200" dirty="0" err="1">
                          <a:latin typeface="楷体" pitchFamily="49" charset="-122"/>
                          <a:ea typeface="楷体" pitchFamily="49" charset="-122"/>
                        </a:rPr>
                        <a:t>E.code</a:t>
                      </a:r>
                      <a:r>
                        <a:rPr lang="en-US" altLang="zh-CN" sz="2200" dirty="0">
                          <a:latin typeface="楷体" pitchFamily="49" charset="-122"/>
                          <a:ea typeface="楷体" pitchFamily="49" charset="-122"/>
                        </a:rPr>
                        <a:t>||</a:t>
                      </a:r>
                    </a:p>
                    <a:p>
                      <a:pPr marL="1136650" indent="0" algn="l"/>
                      <a:r>
                        <a:rPr lang="en-US" altLang="zh-CN" sz="2200" dirty="0">
                          <a:latin typeface="楷体" pitchFamily="49" charset="-122"/>
                          <a:ea typeface="楷体" pitchFamily="49" charset="-122"/>
                        </a:rPr>
                        <a:t>gen(</a:t>
                      </a:r>
                      <a:r>
                        <a:rPr lang="en-US" altLang="zh-CN" sz="2200" dirty="0" err="1">
                          <a:latin typeface="楷体" pitchFamily="49" charset="-122"/>
                          <a:ea typeface="楷体" pitchFamily="49" charset="-122"/>
                        </a:rPr>
                        <a:t>E.true</a:t>
                      </a:r>
                      <a:r>
                        <a:rPr lang="en-US" altLang="zh-CN" sz="2200" dirty="0">
                          <a:latin typeface="楷体" pitchFamily="49" charset="-122"/>
                          <a:ea typeface="楷体" pitchFamily="49" charset="-122"/>
                        </a:rPr>
                        <a:t>,</a:t>
                      </a:r>
                      <a:r>
                        <a:rPr lang="zh-CN" altLang="en-US" sz="2200" dirty="0">
                          <a:latin typeface="楷体" pitchFamily="49" charset="-122"/>
                          <a:ea typeface="楷体" pitchFamily="49" charset="-122"/>
                        </a:rPr>
                        <a:t>‘</a:t>
                      </a:r>
                      <a:r>
                        <a:rPr lang="en-US" altLang="zh-CN" sz="2200" dirty="0">
                          <a:latin typeface="楷体" pitchFamily="49" charset="-122"/>
                          <a:ea typeface="楷体" pitchFamily="49" charset="-122"/>
                        </a:rPr>
                        <a:t>:</a:t>
                      </a:r>
                      <a:r>
                        <a:rPr lang="zh-CN" altLang="en-US" sz="2200" dirty="0">
                          <a:latin typeface="楷体" pitchFamily="49" charset="-122"/>
                          <a:ea typeface="楷体" pitchFamily="49" charset="-122"/>
                        </a:rPr>
                        <a:t>’</a:t>
                      </a:r>
                      <a:r>
                        <a:rPr lang="en-US" altLang="zh-CN" sz="2200" dirty="0">
                          <a:latin typeface="楷体" pitchFamily="49" charset="-122"/>
                          <a:ea typeface="楷体" pitchFamily="49" charset="-122"/>
                        </a:rPr>
                        <a:t>)||S</a:t>
                      </a:r>
                      <a:r>
                        <a:rPr lang="en-US" altLang="zh-CN" sz="2200" baseline="-25000" dirty="0">
                          <a:latin typeface="楷体" pitchFamily="49" charset="-122"/>
                          <a:ea typeface="楷体" pitchFamily="49" charset="-122"/>
                        </a:rPr>
                        <a:t>1</a:t>
                      </a:r>
                      <a:r>
                        <a:rPr lang="en-US" altLang="zh-CN" sz="2200" dirty="0">
                          <a:latin typeface="楷体" pitchFamily="49" charset="-122"/>
                          <a:ea typeface="楷体" pitchFamily="49" charset="-122"/>
                        </a:rPr>
                        <a:t>.code||</a:t>
                      </a:r>
                    </a:p>
                    <a:p>
                      <a:pPr marL="1136650" indent="0" algn="l"/>
                      <a:r>
                        <a:rPr lang="en-US" altLang="zh-CN" sz="2200" dirty="0">
                          <a:latin typeface="楷体" pitchFamily="49" charset="-122"/>
                          <a:ea typeface="楷体" pitchFamily="49" charset="-122"/>
                        </a:rPr>
                        <a:t>gen(</a:t>
                      </a:r>
                      <a:r>
                        <a:rPr lang="zh-CN" altLang="en-US" sz="2200" dirty="0">
                          <a:latin typeface="楷体" pitchFamily="49" charset="-122"/>
                          <a:ea typeface="楷体" pitchFamily="49" charset="-122"/>
                        </a:rPr>
                        <a:t>‘</a:t>
                      </a:r>
                      <a:r>
                        <a:rPr lang="en-US" altLang="zh-CN" sz="2200" dirty="0" err="1">
                          <a:latin typeface="楷体" pitchFamily="49" charset="-122"/>
                          <a:ea typeface="楷体" pitchFamily="49" charset="-122"/>
                        </a:rPr>
                        <a:t>goto</a:t>
                      </a:r>
                      <a:r>
                        <a:rPr lang="zh-CN" altLang="en-US" sz="2200" dirty="0">
                          <a:latin typeface="楷体" pitchFamily="49" charset="-122"/>
                          <a:ea typeface="楷体" pitchFamily="49" charset="-122"/>
                        </a:rPr>
                        <a:t>’</a:t>
                      </a:r>
                      <a:r>
                        <a:rPr lang="en-US" altLang="zh-CN" sz="2200" dirty="0">
                          <a:latin typeface="楷体" pitchFamily="49" charset="-122"/>
                          <a:ea typeface="楷体" pitchFamily="49" charset="-122"/>
                        </a:rPr>
                        <a:t>,</a:t>
                      </a:r>
                      <a:r>
                        <a:rPr lang="en-US" altLang="zh-CN" sz="2200" dirty="0" err="1">
                          <a:latin typeface="楷体" pitchFamily="49" charset="-122"/>
                          <a:ea typeface="楷体" pitchFamily="49" charset="-122"/>
                        </a:rPr>
                        <a:t>S.begin</a:t>
                      </a:r>
                      <a:r>
                        <a:rPr lang="en-US" altLang="zh-CN" sz="2200" dirty="0">
                          <a:latin typeface="楷体" pitchFamily="49" charset="-122"/>
                          <a:ea typeface="楷体" pitchFamily="49" charset="-122"/>
                        </a:rPr>
                        <a:t>)</a:t>
                      </a:r>
                      <a:endParaRPr lang="zh-CN" altLang="en-US" sz="22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1"/>
                  </a:ext>
                </a:extLst>
              </a:tr>
            </a:tbl>
          </a:graphicData>
        </a:graphic>
      </p:graphicFrame>
      <p:graphicFrame>
        <p:nvGraphicFramePr>
          <p:cNvPr id="7" name="表格 6"/>
          <p:cNvGraphicFramePr>
            <a:graphicFrameLocks noGrp="1"/>
          </p:cNvGraphicFramePr>
          <p:nvPr/>
        </p:nvGraphicFramePr>
        <p:xfrm>
          <a:off x="3609474" y="4263571"/>
          <a:ext cx="1780673" cy="1788713"/>
        </p:xfrm>
        <a:graphic>
          <a:graphicData uri="http://schemas.openxmlformats.org/drawingml/2006/table">
            <a:tbl>
              <a:tblPr/>
              <a:tblGrid>
                <a:gridCol w="1780673">
                  <a:extLst>
                    <a:ext uri="{9D8B030D-6E8A-4147-A177-3AD203B41FA5}">
                      <a16:colId xmlns:a16="http://schemas.microsoft.com/office/drawing/2014/main" val="20000"/>
                    </a:ext>
                  </a:extLst>
                </a:gridCol>
              </a:tblGrid>
              <a:tr h="585555">
                <a:tc>
                  <a:txBody>
                    <a:bodyPr/>
                    <a:lstStyle/>
                    <a:p>
                      <a:pPr algn="ctr"/>
                      <a:r>
                        <a:rPr lang="en-US" altLang="zh-CN" sz="2000" dirty="0" err="1">
                          <a:latin typeface="楷体" pitchFamily="49" charset="-122"/>
                          <a:ea typeface="楷体" pitchFamily="49" charset="-122"/>
                        </a:rPr>
                        <a:t>E.code</a:t>
                      </a:r>
                      <a:endParaRPr lang="zh-CN" altLang="en-US" sz="2000" dirty="0">
                        <a:latin typeface="楷体" pitchFamily="49" charset="-122"/>
                        <a:ea typeface="楷体" pitchFamily="49" charset="-122"/>
                      </a:endParaRP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01052">
                <a:tc>
                  <a:txBody>
                    <a:bodyPr/>
                    <a:lstStyle/>
                    <a:p>
                      <a:pPr algn="ctr"/>
                      <a:r>
                        <a:rPr lang="en-US" altLang="zh-CN" sz="2000" dirty="0">
                          <a:latin typeface="楷体" pitchFamily="49" charset="-122"/>
                          <a:ea typeface="楷体" pitchFamily="49" charset="-122"/>
                        </a:rPr>
                        <a:t>S</a:t>
                      </a:r>
                      <a:r>
                        <a:rPr lang="en-US" altLang="zh-CN" sz="2000" baseline="-25000" dirty="0">
                          <a:latin typeface="楷体" pitchFamily="49" charset="-122"/>
                          <a:ea typeface="楷体" pitchFamily="49" charset="-122"/>
                        </a:rPr>
                        <a:t>1</a:t>
                      </a:r>
                      <a:r>
                        <a:rPr lang="en-US" altLang="zh-CN" sz="2000" dirty="0">
                          <a:latin typeface="楷体" pitchFamily="49" charset="-122"/>
                          <a:ea typeface="楷体" pitchFamily="49" charset="-122"/>
                        </a:rPr>
                        <a:t>.code</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01053">
                <a:tc>
                  <a:txBody>
                    <a:bodyPr/>
                    <a:lstStyle/>
                    <a:p>
                      <a:pPr algn="ctr"/>
                      <a:r>
                        <a:rPr lang="en-US" altLang="zh-CN" sz="2000" dirty="0" err="1">
                          <a:latin typeface="楷体" pitchFamily="49" charset="-122"/>
                          <a:ea typeface="楷体" pitchFamily="49" charset="-122"/>
                        </a:rPr>
                        <a:t>goto</a:t>
                      </a:r>
                      <a:r>
                        <a:rPr lang="en-US" altLang="zh-CN" sz="2000" dirty="0">
                          <a:latin typeface="楷体" pitchFamily="49" charset="-122"/>
                          <a:ea typeface="楷体" pitchFamily="49" charset="-122"/>
                        </a:rPr>
                        <a:t> </a:t>
                      </a:r>
                      <a:r>
                        <a:rPr lang="en-US" altLang="zh-CN" sz="2000" dirty="0" err="1">
                          <a:latin typeface="楷体" pitchFamily="49" charset="-122"/>
                          <a:ea typeface="楷体" pitchFamily="49" charset="-122"/>
                        </a:rPr>
                        <a:t>S.begin</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01053">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 name="矩形 8"/>
          <p:cNvSpPr/>
          <p:nvPr/>
        </p:nvSpPr>
        <p:spPr>
          <a:xfrm>
            <a:off x="2556240" y="4738148"/>
            <a:ext cx="1199088" cy="3780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rgbClr val="00B050"/>
                </a:solidFill>
                <a:latin typeface="楷体" pitchFamily="49" charset="-122"/>
                <a:ea typeface="楷体" pitchFamily="49" charset="-122"/>
              </a:rPr>
              <a:t>E.true</a:t>
            </a:r>
            <a:r>
              <a:rPr lang="zh-CN" altLang="en-US" sz="2000" dirty="0">
                <a:solidFill>
                  <a:srgbClr val="00B050"/>
                </a:solidFill>
                <a:latin typeface="楷体" pitchFamily="49" charset="-122"/>
                <a:ea typeface="楷体" pitchFamily="49" charset="-122"/>
              </a:rPr>
              <a:t>：</a:t>
            </a:r>
          </a:p>
        </p:txBody>
      </p:sp>
      <p:grpSp>
        <p:nvGrpSpPr>
          <p:cNvPr id="10" name="组合 9"/>
          <p:cNvGrpSpPr/>
          <p:nvPr/>
        </p:nvGrpSpPr>
        <p:grpSpPr>
          <a:xfrm>
            <a:off x="5391365" y="4255289"/>
            <a:ext cx="1663579" cy="725803"/>
            <a:chOff x="5531986" y="4255289"/>
            <a:chExt cx="1663579" cy="725803"/>
          </a:xfrm>
        </p:grpSpPr>
        <p:sp>
          <p:nvSpPr>
            <p:cNvPr id="11" name="Line 41"/>
            <p:cNvSpPr>
              <a:spLocks noChangeShapeType="1"/>
            </p:cNvSpPr>
            <p:nvPr/>
          </p:nvSpPr>
          <p:spPr bwMode="auto">
            <a:xfrm>
              <a:off x="5531986" y="4411261"/>
              <a:ext cx="539574" cy="1185"/>
            </a:xfrm>
            <a:prstGeom prst="line">
              <a:avLst/>
            </a:prstGeom>
            <a:noFill/>
            <a:ln w="19050">
              <a:solidFill>
                <a:srgbClr val="000000"/>
              </a:solidFill>
              <a:round/>
              <a:headEnd type="none" w="med" len="med"/>
              <a:tailEnd type="triangle" w="med" len="med"/>
            </a:ln>
          </p:spPr>
          <p:txBody>
            <a:bodyPr/>
            <a:lstStyle/>
            <a:p>
              <a:endParaRPr lang="zh-CN" altLang="en-US" sz="2000">
                <a:solidFill>
                  <a:srgbClr val="0033CC"/>
                </a:solidFill>
                <a:latin typeface="楷体" pitchFamily="49" charset="-122"/>
                <a:ea typeface="楷体" pitchFamily="49" charset="-122"/>
              </a:endParaRPr>
            </a:p>
          </p:txBody>
        </p:sp>
        <p:sp>
          <p:nvSpPr>
            <p:cNvPr id="12" name="Line 44"/>
            <p:cNvSpPr>
              <a:spLocks noChangeShapeType="1"/>
            </p:cNvSpPr>
            <p:nvPr/>
          </p:nvSpPr>
          <p:spPr bwMode="auto">
            <a:xfrm>
              <a:off x="5531986" y="4765447"/>
              <a:ext cx="539574" cy="1185"/>
            </a:xfrm>
            <a:prstGeom prst="line">
              <a:avLst/>
            </a:prstGeom>
            <a:noFill/>
            <a:ln w="19050">
              <a:solidFill>
                <a:srgbClr val="000000"/>
              </a:solidFill>
              <a:round/>
              <a:headEnd type="none" w="med" len="med"/>
              <a:tailEnd type="triangle" w="med" len="med"/>
            </a:ln>
          </p:spPr>
          <p:txBody>
            <a:bodyPr/>
            <a:lstStyle/>
            <a:p>
              <a:endParaRPr lang="zh-CN" altLang="en-US" sz="2000">
                <a:solidFill>
                  <a:srgbClr val="0033CC"/>
                </a:solidFill>
                <a:latin typeface="楷体" pitchFamily="49" charset="-122"/>
                <a:ea typeface="楷体" pitchFamily="49" charset="-122"/>
              </a:endParaRPr>
            </a:p>
          </p:txBody>
        </p:sp>
        <p:sp>
          <p:nvSpPr>
            <p:cNvPr id="13" name="矩形 12"/>
            <p:cNvSpPr/>
            <p:nvPr/>
          </p:nvSpPr>
          <p:spPr>
            <a:xfrm>
              <a:off x="6024527" y="4255289"/>
              <a:ext cx="1170000" cy="3111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err="1">
                  <a:solidFill>
                    <a:srgbClr val="00B050"/>
                  </a:solidFill>
                  <a:latin typeface="楷体" pitchFamily="49" charset="-122"/>
                  <a:ea typeface="楷体" pitchFamily="49" charset="-122"/>
                </a:rPr>
                <a:t>E.true</a:t>
              </a:r>
              <a:endParaRPr lang="zh-CN" altLang="en-US" sz="2000" dirty="0">
                <a:solidFill>
                  <a:srgbClr val="00B050"/>
                </a:solidFill>
                <a:latin typeface="楷体" pitchFamily="49" charset="-122"/>
                <a:ea typeface="楷体" pitchFamily="49" charset="-122"/>
              </a:endParaRPr>
            </a:p>
          </p:txBody>
        </p:sp>
        <p:sp>
          <p:nvSpPr>
            <p:cNvPr id="14" name="矩形 13"/>
            <p:cNvSpPr/>
            <p:nvPr/>
          </p:nvSpPr>
          <p:spPr>
            <a:xfrm>
              <a:off x="6024527" y="4577673"/>
              <a:ext cx="1171038" cy="4034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err="1">
                  <a:solidFill>
                    <a:srgbClr val="FF0000"/>
                  </a:solidFill>
                  <a:latin typeface="楷体" pitchFamily="49" charset="-122"/>
                  <a:ea typeface="楷体" pitchFamily="49" charset="-122"/>
                </a:rPr>
                <a:t>E.false</a:t>
              </a:r>
              <a:endParaRPr lang="zh-CN" altLang="en-US" sz="2000" dirty="0">
                <a:solidFill>
                  <a:srgbClr val="FF0000"/>
                </a:solidFill>
                <a:latin typeface="楷体" pitchFamily="49" charset="-122"/>
                <a:ea typeface="楷体" pitchFamily="49" charset="-122"/>
              </a:endParaRPr>
            </a:p>
          </p:txBody>
        </p:sp>
      </p:grpSp>
      <p:sp>
        <p:nvSpPr>
          <p:cNvPr id="15" name="矩形 14"/>
          <p:cNvSpPr/>
          <p:nvPr/>
        </p:nvSpPr>
        <p:spPr>
          <a:xfrm>
            <a:off x="2524156" y="4221088"/>
            <a:ext cx="1199088" cy="3780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rgbClr val="0033CC"/>
                </a:solidFill>
                <a:latin typeface="楷体" pitchFamily="49" charset="-122"/>
                <a:ea typeface="楷体" pitchFamily="49" charset="-122"/>
              </a:rPr>
              <a:t>S.begin</a:t>
            </a:r>
            <a:r>
              <a:rPr lang="zh-CN" altLang="en-US" sz="2000" dirty="0">
                <a:solidFill>
                  <a:srgbClr val="0033CC"/>
                </a:solidFill>
                <a:latin typeface="楷体" pitchFamily="49" charset="-122"/>
                <a:ea typeface="楷体" pitchFamily="49" charset="-122"/>
              </a:rPr>
              <a:t>：</a:t>
            </a:r>
          </a:p>
        </p:txBody>
      </p:sp>
      <p:sp>
        <p:nvSpPr>
          <p:cNvPr id="16" name="矩形 15"/>
          <p:cNvSpPr/>
          <p:nvPr/>
        </p:nvSpPr>
        <p:spPr>
          <a:xfrm>
            <a:off x="2409619" y="5679250"/>
            <a:ext cx="1171038" cy="4034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err="1">
                <a:solidFill>
                  <a:srgbClr val="FF0000"/>
                </a:solidFill>
                <a:latin typeface="楷体" pitchFamily="49" charset="-122"/>
                <a:ea typeface="楷体" pitchFamily="49" charset="-122"/>
              </a:rPr>
              <a:t>E.false</a:t>
            </a:r>
            <a:r>
              <a:rPr lang="zh-CN" altLang="en-US" sz="2000" dirty="0">
                <a:solidFill>
                  <a:srgbClr val="FF0000"/>
                </a:solidFill>
                <a:latin typeface="楷体" pitchFamily="49" charset="-122"/>
                <a:ea typeface="楷体" pitchFamily="49" charset="-122"/>
              </a:rPr>
              <a: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29633"/>
            <a:ext cx="2674640" cy="634082"/>
          </a:xfrm>
        </p:spPr>
        <p:txBody>
          <a:bodyPr>
            <a:normAutofit fontScale="90000"/>
          </a:bodyPr>
          <a:lstStyle/>
          <a:p>
            <a:r>
              <a:rPr lang="zh-CN" altLang="en-US" dirty="0"/>
              <a:t>例</a:t>
            </a:r>
          </a:p>
        </p:txBody>
      </p:sp>
      <p:sp>
        <p:nvSpPr>
          <p:cNvPr id="3" name="内容占位符 2"/>
          <p:cNvSpPr>
            <a:spLocks noGrp="1"/>
          </p:cNvSpPr>
          <p:nvPr>
            <p:ph idx="1"/>
          </p:nvPr>
        </p:nvSpPr>
        <p:spPr>
          <a:xfrm>
            <a:off x="1152131" y="5724255"/>
            <a:ext cx="7065274" cy="495055"/>
          </a:xfrm>
          <a:solidFill>
            <a:schemeClr val="accent3">
              <a:lumMod val="60000"/>
              <a:lumOff val="40000"/>
            </a:schemeClr>
          </a:solidFill>
        </p:spPr>
        <p:txBody>
          <a:bodyPr>
            <a:normAutofit/>
          </a:bodyPr>
          <a:lstStyle/>
          <a:p>
            <a:pPr>
              <a:buNone/>
            </a:pPr>
            <a:r>
              <a:rPr lang="en-US" altLang="zh-CN" sz="2400" dirty="0"/>
              <a:t>while a</a:t>
            </a:r>
            <a:r>
              <a:rPr lang="zh-CN" altLang="en-US" sz="2400" dirty="0">
                <a:sym typeface="Symbol" pitchFamily="18" charset="2"/>
              </a:rPr>
              <a:t>＜</a:t>
            </a:r>
            <a:r>
              <a:rPr lang="en-US" altLang="zh-CN" sz="2400" dirty="0"/>
              <a:t>b do if c</a:t>
            </a:r>
            <a:r>
              <a:rPr lang="zh-CN" altLang="en-US" sz="2400" dirty="0">
                <a:sym typeface="Symbol" pitchFamily="18" charset="2"/>
              </a:rPr>
              <a:t>＜</a:t>
            </a:r>
            <a:r>
              <a:rPr lang="en-US" altLang="zh-CN" sz="2400" dirty="0"/>
              <a:t>d then x:=</a:t>
            </a:r>
            <a:r>
              <a:rPr lang="en-US" altLang="zh-CN" sz="2400" dirty="0" err="1"/>
              <a:t>y+z</a:t>
            </a:r>
            <a:r>
              <a:rPr lang="en-US" altLang="zh-CN" sz="2400" dirty="0"/>
              <a:t> else x:=</a:t>
            </a:r>
            <a:r>
              <a:rPr lang="en-US" altLang="zh-CN" sz="2400" dirty="0" err="1"/>
              <a:t>y+z</a:t>
            </a:r>
            <a:endParaRPr lang="zh-CN" altLang="en-US" sz="2400" dirty="0"/>
          </a:p>
        </p:txBody>
      </p:sp>
      <p:sp>
        <p:nvSpPr>
          <p:cNvPr id="4" name="灯片编号占位符 3"/>
          <p:cNvSpPr>
            <a:spLocks noGrp="1"/>
          </p:cNvSpPr>
          <p:nvPr>
            <p:ph type="sldNum" sz="quarter" idx="12"/>
          </p:nvPr>
        </p:nvSpPr>
        <p:spPr>
          <a:xfrm>
            <a:off x="8603105" y="6394245"/>
            <a:ext cx="379385" cy="365125"/>
          </a:xfrm>
        </p:spPr>
        <p:txBody>
          <a:bodyPr/>
          <a:lstStyle/>
          <a:p>
            <a:fld id="{2A6D858B-1E97-4F06-B8D0-6BAC990F4689}" type="slidenum">
              <a:rPr lang="zh-CN" altLang="en-US" smtClean="0"/>
              <a:pPr/>
              <a:t>73</a:t>
            </a:fld>
            <a:endParaRPr lang="zh-CN" altLang="en-US" dirty="0"/>
          </a:p>
        </p:txBody>
      </p:sp>
      <p:grpSp>
        <p:nvGrpSpPr>
          <p:cNvPr id="15" name="组合 14"/>
          <p:cNvGrpSpPr/>
          <p:nvPr/>
        </p:nvGrpSpPr>
        <p:grpSpPr>
          <a:xfrm>
            <a:off x="251520" y="1718810"/>
            <a:ext cx="2946024" cy="3735415"/>
            <a:chOff x="754440" y="2078850"/>
            <a:chExt cx="2946024" cy="3735415"/>
          </a:xfrm>
        </p:grpSpPr>
        <p:sp>
          <p:nvSpPr>
            <p:cNvPr id="6" name="矩形 5"/>
            <p:cNvSpPr/>
            <p:nvPr/>
          </p:nvSpPr>
          <p:spPr>
            <a:xfrm>
              <a:off x="791580" y="2078850"/>
              <a:ext cx="2908884" cy="3735415"/>
            </a:xfrm>
            <a:prstGeom prst="rect">
              <a:avLst/>
            </a:prstGeom>
            <a:noFill/>
            <a:ln w="6350">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a:spcAft>
                  <a:spcPts val="200"/>
                </a:spcAft>
              </a:pPr>
              <a:r>
                <a:rPr lang="en-US" altLang="zh-CN" sz="2000" dirty="0">
                  <a:solidFill>
                    <a:schemeClr val="tx1"/>
                  </a:solidFill>
                  <a:latin typeface="楷体" pitchFamily="49" charset="-122"/>
                  <a:ea typeface="楷体" pitchFamily="49" charset="-122"/>
                </a:rPr>
                <a:t>if a</a:t>
              </a:r>
              <a:r>
                <a:rPr lang="zh-CN" altLang="en-US" sz="2000" dirty="0">
                  <a:solidFill>
                    <a:schemeClr val="tx1"/>
                  </a:solidFill>
                  <a:latin typeface="楷体" pitchFamily="49" charset="-122"/>
                  <a:ea typeface="楷体" pitchFamily="49" charset="-122"/>
                  <a:sym typeface="Symbol" pitchFamily="18" charset="2"/>
                </a:rPr>
                <a:t>＜</a:t>
              </a:r>
              <a:r>
                <a:rPr lang="en-US" altLang="zh-CN" sz="2000" dirty="0">
                  <a:solidFill>
                    <a:schemeClr val="tx1"/>
                  </a:solidFill>
                  <a:latin typeface="楷体" pitchFamily="49" charset="-122"/>
                  <a:ea typeface="楷体" pitchFamily="49" charset="-122"/>
                  <a:sym typeface="Symbol" pitchFamily="18" charset="2"/>
                </a:rPr>
                <a:t>b </a:t>
              </a:r>
              <a:r>
                <a:rPr lang="en-US" altLang="zh-CN" sz="2000" dirty="0" err="1">
                  <a:solidFill>
                    <a:schemeClr val="tx1"/>
                  </a:solidFill>
                  <a:latin typeface="楷体" pitchFamily="49" charset="-122"/>
                  <a:ea typeface="楷体" pitchFamily="49" charset="-122"/>
                  <a:sym typeface="Symbol" pitchFamily="18" charset="2"/>
                </a:rPr>
                <a:t>goto</a:t>
              </a:r>
              <a:r>
                <a:rPr lang="en-US" altLang="zh-CN" sz="2000" dirty="0">
                  <a:solidFill>
                    <a:schemeClr val="tx1"/>
                  </a:solidFill>
                  <a:latin typeface="楷体" pitchFamily="49" charset="-122"/>
                  <a:ea typeface="楷体" pitchFamily="49" charset="-122"/>
                  <a:sym typeface="Symbol" pitchFamily="18" charset="2"/>
                </a:rPr>
                <a:t> L</a:t>
              </a:r>
              <a:r>
                <a:rPr lang="en-US" altLang="zh-CN" sz="2000" baseline="-25000" dirty="0">
                  <a:solidFill>
                    <a:schemeClr val="tx1"/>
                  </a:solidFill>
                  <a:latin typeface="楷体" pitchFamily="49" charset="-122"/>
                  <a:ea typeface="楷体" pitchFamily="49" charset="-122"/>
                  <a:sym typeface="Symbol" pitchFamily="18" charset="2"/>
                </a:rPr>
                <a:t>2</a:t>
              </a:r>
            </a:p>
            <a:p>
              <a:pPr marL="800100">
                <a:spcAft>
                  <a:spcPts val="200"/>
                </a:spcAft>
              </a:pPr>
              <a:r>
                <a:rPr lang="en-US" altLang="zh-CN" sz="2000" dirty="0" err="1">
                  <a:solidFill>
                    <a:schemeClr val="tx1"/>
                  </a:solidFill>
                  <a:latin typeface="楷体" pitchFamily="49" charset="-122"/>
                  <a:ea typeface="楷体" pitchFamily="49" charset="-122"/>
                  <a:sym typeface="Symbol" pitchFamily="18" charset="2"/>
                </a:rPr>
                <a:t>goto</a:t>
              </a:r>
              <a:r>
                <a:rPr lang="en-US" altLang="zh-CN" sz="2000" dirty="0">
                  <a:solidFill>
                    <a:schemeClr val="tx1"/>
                  </a:solidFill>
                  <a:latin typeface="楷体" pitchFamily="49" charset="-122"/>
                  <a:ea typeface="楷体" pitchFamily="49" charset="-122"/>
                  <a:sym typeface="Symbol" pitchFamily="18" charset="2"/>
                </a:rPr>
                <a:t> </a:t>
              </a:r>
              <a:r>
                <a:rPr lang="en-US" altLang="zh-CN" sz="2000" dirty="0" err="1">
                  <a:solidFill>
                    <a:schemeClr val="tx1"/>
                  </a:solidFill>
                  <a:latin typeface="楷体" pitchFamily="49" charset="-122"/>
                  <a:ea typeface="楷体" pitchFamily="49" charset="-122"/>
                  <a:sym typeface="Symbol" pitchFamily="18" charset="2"/>
                </a:rPr>
                <a:t>Lnext</a:t>
              </a:r>
              <a:endParaRPr lang="en-US" altLang="zh-CN" sz="2000" dirty="0">
                <a:solidFill>
                  <a:schemeClr val="tx1"/>
                </a:solidFill>
                <a:latin typeface="楷体" pitchFamily="49" charset="-122"/>
                <a:ea typeface="楷体" pitchFamily="49" charset="-122"/>
                <a:sym typeface="Symbol" pitchFamily="18" charset="2"/>
              </a:endParaRPr>
            </a:p>
            <a:p>
              <a:pPr marL="800100">
                <a:spcAft>
                  <a:spcPts val="200"/>
                </a:spcAft>
              </a:pPr>
              <a:r>
                <a:rPr lang="en-US" altLang="zh-CN" sz="2000" dirty="0">
                  <a:solidFill>
                    <a:schemeClr val="tx1"/>
                  </a:solidFill>
                  <a:latin typeface="楷体" pitchFamily="49" charset="-122"/>
                  <a:ea typeface="楷体" pitchFamily="49" charset="-122"/>
                  <a:sym typeface="Symbol" pitchFamily="18" charset="2"/>
                </a:rPr>
                <a:t>if c</a:t>
              </a:r>
              <a:r>
                <a:rPr lang="zh-CN" altLang="en-US" sz="2000" dirty="0">
                  <a:solidFill>
                    <a:schemeClr val="tx1"/>
                  </a:solidFill>
                  <a:latin typeface="楷体" pitchFamily="49" charset="-122"/>
                  <a:ea typeface="楷体" pitchFamily="49" charset="-122"/>
                  <a:sym typeface="Symbol" pitchFamily="18" charset="2"/>
                </a:rPr>
                <a:t>＜</a:t>
              </a:r>
              <a:r>
                <a:rPr lang="en-US" altLang="zh-CN" sz="2000" dirty="0">
                  <a:solidFill>
                    <a:schemeClr val="tx1"/>
                  </a:solidFill>
                  <a:latin typeface="楷体" pitchFamily="49" charset="-122"/>
                  <a:ea typeface="楷体" pitchFamily="49" charset="-122"/>
                  <a:sym typeface="Symbol" pitchFamily="18" charset="2"/>
                </a:rPr>
                <a:t>d </a:t>
              </a:r>
              <a:r>
                <a:rPr lang="en-US" altLang="zh-CN" sz="2000" dirty="0" err="1">
                  <a:solidFill>
                    <a:schemeClr val="tx1"/>
                  </a:solidFill>
                  <a:latin typeface="楷体" pitchFamily="49" charset="-122"/>
                  <a:ea typeface="楷体" pitchFamily="49" charset="-122"/>
                  <a:sym typeface="Symbol" pitchFamily="18" charset="2"/>
                </a:rPr>
                <a:t>goto</a:t>
              </a:r>
              <a:r>
                <a:rPr lang="en-US" altLang="zh-CN" sz="2000" dirty="0">
                  <a:solidFill>
                    <a:schemeClr val="tx1"/>
                  </a:solidFill>
                  <a:latin typeface="楷体" pitchFamily="49" charset="-122"/>
                  <a:ea typeface="楷体" pitchFamily="49" charset="-122"/>
                  <a:sym typeface="Symbol" pitchFamily="18" charset="2"/>
                </a:rPr>
                <a:t> L</a:t>
              </a:r>
              <a:r>
                <a:rPr lang="en-US" altLang="zh-CN" sz="2000" baseline="-25000" dirty="0">
                  <a:solidFill>
                    <a:schemeClr val="tx1"/>
                  </a:solidFill>
                  <a:latin typeface="楷体" pitchFamily="49" charset="-122"/>
                  <a:ea typeface="楷体" pitchFamily="49" charset="-122"/>
                  <a:sym typeface="Symbol" pitchFamily="18" charset="2"/>
                </a:rPr>
                <a:t>3</a:t>
              </a:r>
            </a:p>
            <a:p>
              <a:pPr marL="800100">
                <a:spcAft>
                  <a:spcPts val="200"/>
                </a:spcAft>
              </a:pPr>
              <a:r>
                <a:rPr lang="en-US" altLang="zh-CN" sz="2000" dirty="0" err="1">
                  <a:solidFill>
                    <a:schemeClr val="tx1"/>
                  </a:solidFill>
                  <a:latin typeface="楷体" pitchFamily="49" charset="-122"/>
                  <a:ea typeface="楷体" pitchFamily="49" charset="-122"/>
                  <a:sym typeface="Symbol" pitchFamily="18" charset="2"/>
                </a:rPr>
                <a:t>goto</a:t>
              </a:r>
              <a:r>
                <a:rPr lang="en-US" altLang="zh-CN" sz="2000" dirty="0">
                  <a:solidFill>
                    <a:schemeClr val="tx1"/>
                  </a:solidFill>
                  <a:latin typeface="楷体" pitchFamily="49" charset="-122"/>
                  <a:ea typeface="楷体" pitchFamily="49" charset="-122"/>
                  <a:sym typeface="Symbol" pitchFamily="18" charset="2"/>
                </a:rPr>
                <a:t> L</a:t>
              </a:r>
              <a:r>
                <a:rPr lang="en-US" altLang="zh-CN" sz="2000" baseline="-25000" dirty="0">
                  <a:solidFill>
                    <a:schemeClr val="tx1"/>
                  </a:solidFill>
                  <a:latin typeface="楷体" pitchFamily="49" charset="-122"/>
                  <a:ea typeface="楷体" pitchFamily="49" charset="-122"/>
                  <a:sym typeface="Symbol" pitchFamily="18" charset="2"/>
                </a:rPr>
                <a:t>4</a:t>
              </a:r>
            </a:p>
            <a:p>
              <a:pPr marL="800100">
                <a:spcAft>
                  <a:spcPts val="200"/>
                </a:spcAft>
              </a:pPr>
              <a:r>
                <a:rPr lang="en-US" altLang="zh-CN" sz="2000" dirty="0">
                  <a:solidFill>
                    <a:schemeClr val="tx1"/>
                  </a:solidFill>
                  <a:latin typeface="楷体" pitchFamily="49" charset="-122"/>
                  <a:ea typeface="楷体" pitchFamily="49" charset="-122"/>
                  <a:sym typeface="Symbol" pitchFamily="18" charset="2"/>
                </a:rPr>
                <a:t>T</a:t>
              </a:r>
              <a:r>
                <a:rPr lang="en-US" altLang="zh-CN" sz="2000" baseline="-25000" dirty="0">
                  <a:solidFill>
                    <a:schemeClr val="tx1"/>
                  </a:solidFill>
                  <a:latin typeface="楷体" pitchFamily="49" charset="-122"/>
                  <a:ea typeface="楷体" pitchFamily="49" charset="-122"/>
                  <a:sym typeface="Symbol" pitchFamily="18" charset="2"/>
                </a:rPr>
                <a:t>1</a:t>
              </a:r>
              <a:r>
                <a:rPr lang="en-US" altLang="zh-CN" sz="2000" dirty="0">
                  <a:solidFill>
                    <a:schemeClr val="tx1"/>
                  </a:solidFill>
                  <a:latin typeface="楷体" pitchFamily="49" charset="-122"/>
                  <a:ea typeface="楷体" pitchFamily="49" charset="-122"/>
                  <a:sym typeface="Symbol" pitchFamily="18" charset="2"/>
                </a:rPr>
                <a:t>:=</a:t>
              </a:r>
              <a:r>
                <a:rPr lang="en-US" altLang="zh-CN" sz="2000" dirty="0" err="1">
                  <a:solidFill>
                    <a:schemeClr val="tx1"/>
                  </a:solidFill>
                  <a:latin typeface="楷体" pitchFamily="49" charset="-122"/>
                  <a:ea typeface="楷体" pitchFamily="49" charset="-122"/>
                  <a:sym typeface="Symbol" pitchFamily="18" charset="2"/>
                </a:rPr>
                <a:t>x+y</a:t>
              </a:r>
              <a:endParaRPr lang="en-US" altLang="zh-CN" sz="2000" dirty="0">
                <a:solidFill>
                  <a:schemeClr val="tx1"/>
                </a:solidFill>
                <a:latin typeface="楷体" pitchFamily="49" charset="-122"/>
                <a:ea typeface="楷体" pitchFamily="49" charset="-122"/>
                <a:sym typeface="Symbol" pitchFamily="18" charset="2"/>
              </a:endParaRPr>
            </a:p>
            <a:p>
              <a:pPr marL="800100">
                <a:spcAft>
                  <a:spcPts val="200"/>
                </a:spcAft>
              </a:pPr>
              <a:r>
                <a:rPr lang="en-US" altLang="zh-CN" sz="2000" dirty="0">
                  <a:solidFill>
                    <a:schemeClr val="tx1"/>
                  </a:solidFill>
                  <a:latin typeface="楷体" pitchFamily="49" charset="-122"/>
                  <a:ea typeface="楷体" pitchFamily="49" charset="-122"/>
                  <a:sym typeface="Symbol" pitchFamily="18" charset="2"/>
                </a:rPr>
                <a:t>x:=T</a:t>
              </a:r>
              <a:r>
                <a:rPr lang="en-US" altLang="zh-CN" sz="2000" baseline="-25000" dirty="0">
                  <a:solidFill>
                    <a:schemeClr val="tx1"/>
                  </a:solidFill>
                  <a:latin typeface="楷体" pitchFamily="49" charset="-122"/>
                  <a:ea typeface="楷体" pitchFamily="49" charset="-122"/>
                  <a:sym typeface="Symbol" pitchFamily="18" charset="2"/>
                </a:rPr>
                <a:t>1</a:t>
              </a:r>
            </a:p>
            <a:p>
              <a:pPr marL="800100">
                <a:spcAft>
                  <a:spcPts val="200"/>
                </a:spcAft>
              </a:pPr>
              <a:r>
                <a:rPr lang="en-US" altLang="zh-CN" sz="2000" dirty="0" err="1">
                  <a:solidFill>
                    <a:schemeClr val="tx1"/>
                  </a:solidFill>
                  <a:latin typeface="楷体" pitchFamily="49" charset="-122"/>
                  <a:ea typeface="楷体" pitchFamily="49" charset="-122"/>
                  <a:sym typeface="Symbol" pitchFamily="18" charset="2"/>
                </a:rPr>
                <a:t>goto</a:t>
              </a:r>
              <a:r>
                <a:rPr lang="en-US" altLang="zh-CN" sz="2000" dirty="0">
                  <a:solidFill>
                    <a:schemeClr val="tx1"/>
                  </a:solidFill>
                  <a:latin typeface="楷体" pitchFamily="49" charset="-122"/>
                  <a:ea typeface="楷体" pitchFamily="49" charset="-122"/>
                  <a:sym typeface="Symbol" pitchFamily="18" charset="2"/>
                </a:rPr>
                <a:t> L1</a:t>
              </a:r>
            </a:p>
            <a:p>
              <a:pPr marL="800100">
                <a:spcAft>
                  <a:spcPts val="200"/>
                </a:spcAft>
              </a:pPr>
              <a:r>
                <a:rPr lang="en-US" altLang="zh-CN" sz="2000" dirty="0">
                  <a:solidFill>
                    <a:schemeClr val="tx1"/>
                  </a:solidFill>
                  <a:latin typeface="楷体" pitchFamily="49" charset="-122"/>
                  <a:ea typeface="楷体" pitchFamily="49" charset="-122"/>
                  <a:sym typeface="Symbol" pitchFamily="18" charset="2"/>
                </a:rPr>
                <a:t>T</a:t>
              </a:r>
              <a:r>
                <a:rPr lang="en-US" altLang="zh-CN" sz="2000" baseline="-25000" dirty="0">
                  <a:solidFill>
                    <a:schemeClr val="tx1"/>
                  </a:solidFill>
                  <a:latin typeface="楷体" pitchFamily="49" charset="-122"/>
                  <a:ea typeface="楷体" pitchFamily="49" charset="-122"/>
                  <a:sym typeface="Symbol" pitchFamily="18" charset="2"/>
                </a:rPr>
                <a:t>2</a:t>
              </a:r>
              <a:r>
                <a:rPr lang="en-US" altLang="zh-CN" sz="2000" dirty="0">
                  <a:solidFill>
                    <a:schemeClr val="tx1"/>
                  </a:solidFill>
                  <a:latin typeface="楷体" pitchFamily="49" charset="-122"/>
                  <a:ea typeface="楷体" pitchFamily="49" charset="-122"/>
                  <a:sym typeface="Symbol" pitchFamily="18" charset="2"/>
                </a:rPr>
                <a:t>:=y-z</a:t>
              </a:r>
            </a:p>
            <a:p>
              <a:pPr marL="800100">
                <a:spcAft>
                  <a:spcPts val="200"/>
                </a:spcAft>
              </a:pPr>
              <a:r>
                <a:rPr lang="en-US" altLang="zh-CN" sz="2000" dirty="0">
                  <a:solidFill>
                    <a:schemeClr val="tx1"/>
                  </a:solidFill>
                  <a:latin typeface="楷体" pitchFamily="49" charset="-122"/>
                  <a:ea typeface="楷体" pitchFamily="49" charset="-122"/>
                  <a:sym typeface="Symbol" pitchFamily="18" charset="2"/>
                </a:rPr>
                <a:t>x:=T</a:t>
              </a:r>
              <a:r>
                <a:rPr lang="en-US" altLang="zh-CN" sz="2000" baseline="-25000" dirty="0">
                  <a:solidFill>
                    <a:schemeClr val="tx1"/>
                  </a:solidFill>
                  <a:latin typeface="楷体" pitchFamily="49" charset="-122"/>
                  <a:ea typeface="楷体" pitchFamily="49" charset="-122"/>
                  <a:sym typeface="Symbol" pitchFamily="18" charset="2"/>
                </a:rPr>
                <a:t>2</a:t>
              </a:r>
            </a:p>
            <a:p>
              <a:pPr marL="800100">
                <a:spcAft>
                  <a:spcPts val="200"/>
                </a:spcAft>
              </a:pPr>
              <a:r>
                <a:rPr lang="en-US" altLang="zh-CN" sz="2000" dirty="0" err="1">
                  <a:solidFill>
                    <a:schemeClr val="tx1"/>
                  </a:solidFill>
                  <a:latin typeface="楷体" pitchFamily="49" charset="-122"/>
                  <a:ea typeface="楷体" pitchFamily="49" charset="-122"/>
                  <a:sym typeface="Symbol" pitchFamily="18" charset="2"/>
                </a:rPr>
                <a:t>goto</a:t>
              </a:r>
              <a:r>
                <a:rPr lang="en-US" altLang="zh-CN" sz="2000" dirty="0">
                  <a:solidFill>
                    <a:schemeClr val="tx1"/>
                  </a:solidFill>
                  <a:latin typeface="楷体" pitchFamily="49" charset="-122"/>
                  <a:ea typeface="楷体" pitchFamily="49" charset="-122"/>
                  <a:sym typeface="Symbol" pitchFamily="18" charset="2"/>
                </a:rPr>
                <a:t> L</a:t>
              </a:r>
              <a:r>
                <a:rPr lang="en-US" altLang="zh-CN" sz="2000" baseline="-25000" dirty="0">
                  <a:solidFill>
                    <a:schemeClr val="tx1"/>
                  </a:solidFill>
                  <a:latin typeface="楷体" pitchFamily="49" charset="-122"/>
                  <a:ea typeface="楷体" pitchFamily="49" charset="-122"/>
                  <a:sym typeface="Symbol" pitchFamily="18" charset="2"/>
                </a:rPr>
                <a:t>1</a:t>
              </a:r>
            </a:p>
            <a:p>
              <a:pPr marL="542925">
                <a:spcAft>
                  <a:spcPts val="200"/>
                </a:spcAft>
              </a:pPr>
              <a:endParaRPr lang="zh-CN" altLang="en-US" sz="2000" dirty="0">
                <a:solidFill>
                  <a:schemeClr val="tx1"/>
                </a:solidFill>
                <a:latin typeface="楷体" pitchFamily="49" charset="-122"/>
                <a:ea typeface="楷体" pitchFamily="49" charset="-122"/>
              </a:endParaRPr>
            </a:p>
          </p:txBody>
        </p:sp>
        <p:sp>
          <p:nvSpPr>
            <p:cNvPr id="10" name="矩形 9"/>
            <p:cNvSpPr/>
            <p:nvPr/>
          </p:nvSpPr>
          <p:spPr>
            <a:xfrm>
              <a:off x="1178055" y="4374105"/>
              <a:ext cx="495055" cy="4050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200"/>
                </a:spcAft>
              </a:pPr>
              <a:r>
                <a:rPr lang="en-US" altLang="zh-CN" sz="2000" dirty="0">
                  <a:solidFill>
                    <a:schemeClr val="tx1"/>
                  </a:solidFill>
                  <a:latin typeface="楷体" pitchFamily="49" charset="-122"/>
                  <a:ea typeface="楷体" pitchFamily="49" charset="-122"/>
                  <a:sym typeface="Symbol" pitchFamily="18" charset="2"/>
                </a:rPr>
                <a:t>L</a:t>
              </a:r>
              <a:r>
                <a:rPr lang="en-US" altLang="zh-CN" sz="2000" baseline="-25000" dirty="0">
                  <a:solidFill>
                    <a:schemeClr val="tx1"/>
                  </a:solidFill>
                  <a:latin typeface="楷体" pitchFamily="49" charset="-122"/>
                  <a:ea typeface="楷体" pitchFamily="49" charset="-122"/>
                  <a:sym typeface="Symbol" pitchFamily="18" charset="2"/>
                </a:rPr>
                <a:t>4</a:t>
              </a:r>
              <a:r>
                <a:rPr lang="en-US" altLang="zh-CN" sz="2000" dirty="0">
                  <a:solidFill>
                    <a:schemeClr val="tx1"/>
                  </a:solidFill>
                  <a:latin typeface="楷体" pitchFamily="49" charset="-122"/>
                  <a:ea typeface="楷体" pitchFamily="49" charset="-122"/>
                  <a:sym typeface="Symbol" pitchFamily="18" charset="2"/>
                </a:rPr>
                <a:t>:</a:t>
              </a:r>
              <a:endParaRPr lang="zh-CN" altLang="en-US" sz="2000" dirty="0">
                <a:solidFill>
                  <a:schemeClr val="tx1"/>
                </a:solidFill>
                <a:latin typeface="楷体" pitchFamily="49" charset="-122"/>
                <a:ea typeface="楷体" pitchFamily="49" charset="-122"/>
              </a:endParaRPr>
            </a:p>
          </p:txBody>
        </p:sp>
        <p:sp>
          <p:nvSpPr>
            <p:cNvPr id="11" name="矩形 10"/>
            <p:cNvSpPr/>
            <p:nvPr/>
          </p:nvSpPr>
          <p:spPr>
            <a:xfrm>
              <a:off x="754440" y="5378503"/>
              <a:ext cx="990110" cy="4050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200"/>
                </a:spcAft>
              </a:pPr>
              <a:r>
                <a:rPr lang="en-US" altLang="zh-CN" sz="2000" dirty="0" err="1">
                  <a:solidFill>
                    <a:schemeClr val="tx1"/>
                  </a:solidFill>
                  <a:latin typeface="楷体" pitchFamily="49" charset="-122"/>
                  <a:ea typeface="楷体" pitchFamily="49" charset="-122"/>
                  <a:sym typeface="Symbol" pitchFamily="18" charset="2"/>
                </a:rPr>
                <a:t>Lnext</a:t>
              </a:r>
              <a:r>
                <a:rPr lang="en-US" altLang="zh-CN" sz="2000" dirty="0">
                  <a:solidFill>
                    <a:schemeClr val="tx1"/>
                  </a:solidFill>
                  <a:latin typeface="楷体" pitchFamily="49" charset="-122"/>
                  <a:ea typeface="楷体" pitchFamily="49" charset="-122"/>
                  <a:sym typeface="Symbol" pitchFamily="18" charset="2"/>
                </a:rPr>
                <a:t>:</a:t>
              </a:r>
              <a:endParaRPr lang="zh-CN" altLang="en-US" sz="2000" baseline="-25000" dirty="0">
                <a:solidFill>
                  <a:schemeClr val="tx1"/>
                </a:solidFill>
                <a:latin typeface="楷体" pitchFamily="49" charset="-122"/>
                <a:ea typeface="楷体" pitchFamily="49" charset="-122"/>
              </a:endParaRPr>
            </a:p>
          </p:txBody>
        </p:sp>
        <p:sp>
          <p:nvSpPr>
            <p:cNvPr id="12" name="矩形 11"/>
            <p:cNvSpPr/>
            <p:nvPr/>
          </p:nvSpPr>
          <p:spPr>
            <a:xfrm>
              <a:off x="1178055" y="3383995"/>
              <a:ext cx="495055" cy="4050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200"/>
                </a:spcAft>
              </a:pPr>
              <a:r>
                <a:rPr lang="en-US" altLang="zh-CN" sz="2000" dirty="0">
                  <a:solidFill>
                    <a:schemeClr val="tx1"/>
                  </a:solidFill>
                  <a:latin typeface="楷体" pitchFamily="49" charset="-122"/>
                  <a:ea typeface="楷体" pitchFamily="49" charset="-122"/>
                  <a:sym typeface="Symbol" pitchFamily="18" charset="2"/>
                </a:rPr>
                <a:t>L</a:t>
              </a:r>
              <a:r>
                <a:rPr lang="en-US" altLang="zh-CN" sz="2000" baseline="-25000" dirty="0">
                  <a:solidFill>
                    <a:schemeClr val="tx1"/>
                  </a:solidFill>
                  <a:latin typeface="楷体" pitchFamily="49" charset="-122"/>
                  <a:ea typeface="楷体" pitchFamily="49" charset="-122"/>
                  <a:sym typeface="Symbol" pitchFamily="18" charset="2"/>
                </a:rPr>
                <a:t>3</a:t>
              </a:r>
              <a:r>
                <a:rPr lang="en-US" altLang="zh-CN" sz="2000" dirty="0">
                  <a:solidFill>
                    <a:schemeClr val="tx1"/>
                  </a:solidFill>
                  <a:latin typeface="楷体" pitchFamily="49" charset="-122"/>
                  <a:ea typeface="楷体" pitchFamily="49" charset="-122"/>
                  <a:sym typeface="Symbol" pitchFamily="18" charset="2"/>
                </a:rPr>
                <a:t>:</a:t>
              </a:r>
              <a:endParaRPr lang="zh-CN" altLang="en-US" sz="2000" dirty="0">
                <a:solidFill>
                  <a:schemeClr val="tx1"/>
                </a:solidFill>
                <a:latin typeface="楷体" pitchFamily="49" charset="-122"/>
                <a:ea typeface="楷体" pitchFamily="49" charset="-122"/>
              </a:endParaRPr>
            </a:p>
          </p:txBody>
        </p:sp>
        <p:sp>
          <p:nvSpPr>
            <p:cNvPr id="13" name="矩形 12"/>
            <p:cNvSpPr/>
            <p:nvPr/>
          </p:nvSpPr>
          <p:spPr>
            <a:xfrm>
              <a:off x="1178055" y="2753925"/>
              <a:ext cx="495055" cy="4050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200"/>
                </a:spcAft>
              </a:pPr>
              <a:r>
                <a:rPr lang="en-US" altLang="zh-CN" sz="2000" dirty="0">
                  <a:solidFill>
                    <a:schemeClr val="tx1"/>
                  </a:solidFill>
                  <a:latin typeface="楷体" pitchFamily="49" charset="-122"/>
                  <a:ea typeface="楷体" pitchFamily="49" charset="-122"/>
                  <a:sym typeface="Symbol" pitchFamily="18" charset="2"/>
                </a:rPr>
                <a:t>L</a:t>
              </a:r>
              <a:r>
                <a:rPr lang="en-US" altLang="zh-CN" sz="2000" baseline="-25000" dirty="0">
                  <a:solidFill>
                    <a:schemeClr val="tx1"/>
                  </a:solidFill>
                  <a:latin typeface="楷体" pitchFamily="49" charset="-122"/>
                  <a:ea typeface="楷体" pitchFamily="49" charset="-122"/>
                  <a:sym typeface="Symbol" pitchFamily="18" charset="2"/>
                </a:rPr>
                <a:t>2</a:t>
              </a:r>
              <a:r>
                <a:rPr lang="en-US" altLang="zh-CN" sz="2000" dirty="0">
                  <a:solidFill>
                    <a:schemeClr val="tx1"/>
                  </a:solidFill>
                  <a:latin typeface="楷体" pitchFamily="49" charset="-122"/>
                  <a:ea typeface="楷体" pitchFamily="49" charset="-122"/>
                  <a:sym typeface="Symbol" pitchFamily="18" charset="2"/>
                </a:rPr>
                <a:t>:</a:t>
              </a:r>
              <a:endParaRPr lang="zh-CN" altLang="en-US" sz="2000" dirty="0">
                <a:solidFill>
                  <a:schemeClr val="tx1"/>
                </a:solidFill>
                <a:latin typeface="楷体" pitchFamily="49" charset="-122"/>
                <a:ea typeface="楷体" pitchFamily="49" charset="-122"/>
              </a:endParaRPr>
            </a:p>
          </p:txBody>
        </p:sp>
        <p:sp>
          <p:nvSpPr>
            <p:cNvPr id="14" name="矩形 13"/>
            <p:cNvSpPr/>
            <p:nvPr/>
          </p:nvSpPr>
          <p:spPr>
            <a:xfrm>
              <a:off x="1178055" y="2113849"/>
              <a:ext cx="495055" cy="4050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200"/>
                </a:spcAft>
              </a:pPr>
              <a:r>
                <a:rPr lang="en-US" altLang="zh-CN" sz="2000" dirty="0">
                  <a:solidFill>
                    <a:schemeClr val="tx1"/>
                  </a:solidFill>
                  <a:latin typeface="楷体" pitchFamily="49" charset="-122"/>
                  <a:ea typeface="楷体" pitchFamily="49" charset="-122"/>
                  <a:sym typeface="Symbol" pitchFamily="18" charset="2"/>
                </a:rPr>
                <a:t>L</a:t>
              </a:r>
              <a:r>
                <a:rPr lang="en-US" altLang="zh-CN" sz="2000" baseline="-25000" dirty="0">
                  <a:solidFill>
                    <a:schemeClr val="tx1"/>
                  </a:solidFill>
                  <a:latin typeface="楷体" pitchFamily="49" charset="-122"/>
                  <a:ea typeface="楷体" pitchFamily="49" charset="-122"/>
                  <a:sym typeface="Symbol" pitchFamily="18" charset="2"/>
                </a:rPr>
                <a:t>1</a:t>
              </a:r>
              <a:r>
                <a:rPr lang="en-US" altLang="zh-CN" sz="2000" dirty="0">
                  <a:solidFill>
                    <a:schemeClr val="tx1"/>
                  </a:solidFill>
                  <a:latin typeface="楷体" pitchFamily="49" charset="-122"/>
                  <a:ea typeface="楷体" pitchFamily="49" charset="-122"/>
                  <a:sym typeface="Symbol" pitchFamily="18" charset="2"/>
                </a:rPr>
                <a:t>:</a:t>
              </a:r>
              <a:endParaRPr lang="zh-CN" altLang="en-US" sz="2000" dirty="0">
                <a:solidFill>
                  <a:schemeClr val="tx1"/>
                </a:solidFill>
                <a:latin typeface="楷体" pitchFamily="49" charset="-122"/>
                <a:ea typeface="楷体" pitchFamily="49" charset="-122"/>
              </a:endParaRPr>
            </a:p>
          </p:txBody>
        </p:sp>
      </p:grpSp>
      <p:grpSp>
        <p:nvGrpSpPr>
          <p:cNvPr id="70" name="组合 69"/>
          <p:cNvGrpSpPr/>
          <p:nvPr/>
        </p:nvGrpSpPr>
        <p:grpSpPr>
          <a:xfrm>
            <a:off x="3375375" y="1898830"/>
            <a:ext cx="5562110" cy="3416206"/>
            <a:chOff x="3446875" y="1628800"/>
            <a:chExt cx="5562110" cy="3416206"/>
          </a:xfrm>
        </p:grpSpPr>
        <p:sp>
          <p:nvSpPr>
            <p:cNvPr id="16" name="矩形 15"/>
            <p:cNvSpPr/>
            <p:nvPr/>
          </p:nvSpPr>
          <p:spPr>
            <a:xfrm>
              <a:off x="3446875" y="2573905"/>
              <a:ext cx="4950550" cy="4050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200"/>
                </a:spcAft>
              </a:pPr>
              <a:r>
                <a:rPr lang="en-US" altLang="zh-CN" sz="2000" dirty="0">
                  <a:solidFill>
                    <a:srgbClr val="FF0000"/>
                  </a:solidFill>
                  <a:latin typeface="楷体" pitchFamily="49" charset="-122"/>
                  <a:ea typeface="楷体" pitchFamily="49" charset="-122"/>
                  <a:sym typeface="Symbol" pitchFamily="18" charset="2"/>
                </a:rPr>
                <a:t>while   E  do             S</a:t>
              </a:r>
              <a:endParaRPr lang="zh-CN" altLang="en-US" sz="2000" dirty="0">
                <a:solidFill>
                  <a:srgbClr val="FF0000"/>
                </a:solidFill>
                <a:latin typeface="楷体" pitchFamily="49" charset="-122"/>
                <a:ea typeface="楷体" pitchFamily="49" charset="-122"/>
              </a:endParaRPr>
            </a:p>
          </p:txBody>
        </p:sp>
        <p:sp>
          <p:nvSpPr>
            <p:cNvPr id="17" name="矩形 16"/>
            <p:cNvSpPr/>
            <p:nvPr/>
          </p:nvSpPr>
          <p:spPr>
            <a:xfrm>
              <a:off x="5337085" y="1628800"/>
              <a:ext cx="405045" cy="4050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200"/>
                </a:spcAft>
              </a:pPr>
              <a:r>
                <a:rPr lang="en-US" altLang="zh-CN" sz="2000" dirty="0">
                  <a:solidFill>
                    <a:schemeClr val="tx1"/>
                  </a:solidFill>
                  <a:latin typeface="楷体" pitchFamily="49" charset="-122"/>
                  <a:ea typeface="楷体" pitchFamily="49" charset="-122"/>
                  <a:sym typeface="Symbol" pitchFamily="18" charset="2"/>
                </a:rPr>
                <a:t>S</a:t>
              </a:r>
              <a:endParaRPr lang="zh-CN" altLang="en-US" sz="2000" dirty="0">
                <a:solidFill>
                  <a:schemeClr val="tx1"/>
                </a:solidFill>
                <a:latin typeface="楷体" pitchFamily="49" charset="-122"/>
                <a:ea typeface="楷体" pitchFamily="49" charset="-122"/>
              </a:endParaRPr>
            </a:p>
          </p:txBody>
        </p:sp>
        <p:sp>
          <p:nvSpPr>
            <p:cNvPr id="18" name="矩形 17"/>
            <p:cNvSpPr/>
            <p:nvPr/>
          </p:nvSpPr>
          <p:spPr>
            <a:xfrm>
              <a:off x="4240535" y="3272795"/>
              <a:ext cx="765085" cy="4050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200"/>
                </a:spcAft>
              </a:pPr>
              <a:r>
                <a:rPr lang="en-US" altLang="zh-CN" sz="2000" dirty="0">
                  <a:solidFill>
                    <a:schemeClr val="tx1"/>
                  </a:solidFill>
                  <a:latin typeface="楷体" pitchFamily="49" charset="-122"/>
                  <a:ea typeface="楷体" pitchFamily="49" charset="-122"/>
                  <a:sym typeface="Symbol" pitchFamily="18" charset="2"/>
                </a:rPr>
                <a:t>a</a:t>
              </a:r>
              <a:r>
                <a:rPr lang="zh-CN" altLang="en-US" sz="2000" dirty="0">
                  <a:solidFill>
                    <a:schemeClr val="tx1"/>
                  </a:solidFill>
                  <a:latin typeface="楷体" pitchFamily="49" charset="-122"/>
                  <a:ea typeface="楷体" pitchFamily="49" charset="-122"/>
                  <a:sym typeface="Symbol" pitchFamily="18" charset="2"/>
                </a:rPr>
                <a:t>＜</a:t>
              </a:r>
              <a:r>
                <a:rPr lang="en-US" altLang="zh-CN" sz="2000" dirty="0">
                  <a:solidFill>
                    <a:schemeClr val="tx1"/>
                  </a:solidFill>
                  <a:latin typeface="楷体" pitchFamily="49" charset="-122"/>
                  <a:ea typeface="楷体" pitchFamily="49" charset="-122"/>
                  <a:sym typeface="Symbol" pitchFamily="18" charset="2"/>
                </a:rPr>
                <a:t>b</a:t>
              </a:r>
              <a:endParaRPr lang="zh-CN" altLang="en-US" sz="2000" dirty="0">
                <a:solidFill>
                  <a:schemeClr val="tx1"/>
                </a:solidFill>
                <a:latin typeface="楷体" pitchFamily="49" charset="-122"/>
                <a:ea typeface="楷体" pitchFamily="49" charset="-122"/>
              </a:endParaRPr>
            </a:p>
          </p:txBody>
        </p:sp>
        <p:sp>
          <p:nvSpPr>
            <p:cNvPr id="19" name="矩形 18"/>
            <p:cNvSpPr/>
            <p:nvPr/>
          </p:nvSpPr>
          <p:spPr>
            <a:xfrm>
              <a:off x="5247075" y="3293985"/>
              <a:ext cx="3375375" cy="400110"/>
            </a:xfrm>
            <a:prstGeom prst="rect">
              <a:avLst/>
            </a:prstGeom>
          </p:spPr>
          <p:txBody>
            <a:bodyPr wrap="square">
              <a:spAutoFit/>
            </a:bodyPr>
            <a:lstStyle/>
            <a:p>
              <a:r>
                <a:rPr lang="en-US" altLang="zh-CN" sz="2000" dirty="0">
                  <a:solidFill>
                    <a:srgbClr val="0033CC"/>
                  </a:solidFill>
                  <a:latin typeface="楷体" pitchFamily="49" charset="-122"/>
                  <a:ea typeface="楷体" pitchFamily="49" charset="-122"/>
                  <a:sym typeface="Symbol" pitchFamily="18" charset="2"/>
                </a:rPr>
                <a:t>if E then   S   else   S</a:t>
              </a:r>
              <a:endParaRPr lang="zh-CN" altLang="en-US" sz="2000" dirty="0">
                <a:solidFill>
                  <a:srgbClr val="0033CC"/>
                </a:solidFill>
              </a:endParaRPr>
            </a:p>
          </p:txBody>
        </p:sp>
        <p:sp>
          <p:nvSpPr>
            <p:cNvPr id="20" name="矩形 19"/>
            <p:cNvSpPr/>
            <p:nvPr/>
          </p:nvSpPr>
          <p:spPr>
            <a:xfrm>
              <a:off x="5472100" y="3946557"/>
              <a:ext cx="810090" cy="400110"/>
            </a:xfrm>
            <a:prstGeom prst="rect">
              <a:avLst/>
            </a:prstGeom>
          </p:spPr>
          <p:txBody>
            <a:bodyPr wrap="square">
              <a:spAutoFit/>
            </a:bodyPr>
            <a:lstStyle/>
            <a:p>
              <a:r>
                <a:rPr lang="en-US" altLang="zh-CN" sz="2000" dirty="0">
                  <a:latin typeface="楷体" pitchFamily="49" charset="-122"/>
                  <a:ea typeface="楷体" pitchFamily="49" charset="-122"/>
                  <a:sym typeface="Symbol" pitchFamily="18" charset="2"/>
                </a:rPr>
                <a:t>c</a:t>
              </a:r>
              <a:r>
                <a:rPr lang="zh-CN" altLang="en-US" sz="2000" dirty="0">
                  <a:latin typeface="楷体" pitchFamily="49" charset="-122"/>
                  <a:ea typeface="楷体" pitchFamily="49" charset="-122"/>
                  <a:sym typeface="Symbol" pitchFamily="18" charset="2"/>
                </a:rPr>
                <a:t>＜</a:t>
              </a:r>
              <a:r>
                <a:rPr lang="en-US" altLang="zh-CN" sz="2000" dirty="0">
                  <a:latin typeface="楷体" pitchFamily="49" charset="-122"/>
                  <a:ea typeface="楷体" pitchFamily="49" charset="-122"/>
                  <a:sym typeface="Symbol" pitchFamily="18" charset="2"/>
                </a:rPr>
                <a:t>d</a:t>
              </a:r>
              <a:endParaRPr lang="zh-CN" altLang="en-US" sz="2000" dirty="0"/>
            </a:p>
          </p:txBody>
        </p:sp>
        <p:sp>
          <p:nvSpPr>
            <p:cNvPr id="21" name="矩形 20"/>
            <p:cNvSpPr/>
            <p:nvPr/>
          </p:nvSpPr>
          <p:spPr>
            <a:xfrm>
              <a:off x="6732240" y="4644135"/>
              <a:ext cx="1035115" cy="400110"/>
            </a:xfrm>
            <a:prstGeom prst="rect">
              <a:avLst/>
            </a:prstGeom>
          </p:spPr>
          <p:txBody>
            <a:bodyPr wrap="square">
              <a:spAutoFit/>
            </a:bodyPr>
            <a:lstStyle/>
            <a:p>
              <a:r>
                <a:rPr lang="en-US" altLang="zh-CN" sz="2000" dirty="0">
                  <a:latin typeface="楷体" pitchFamily="49" charset="-122"/>
                  <a:ea typeface="楷体" pitchFamily="49" charset="-122"/>
                  <a:sym typeface="Symbol" pitchFamily="18" charset="2"/>
                </a:rPr>
                <a:t>x:=</a:t>
              </a:r>
              <a:r>
                <a:rPr lang="en-US" altLang="zh-CN" sz="2000" dirty="0" err="1">
                  <a:latin typeface="楷体" pitchFamily="49" charset="-122"/>
                  <a:ea typeface="楷体" pitchFamily="49" charset="-122"/>
                  <a:sym typeface="Symbol" pitchFamily="18" charset="2"/>
                </a:rPr>
                <a:t>y+z</a:t>
              </a:r>
              <a:endParaRPr lang="zh-CN" altLang="en-US" sz="2000" dirty="0"/>
            </a:p>
          </p:txBody>
        </p:sp>
        <p:sp>
          <p:nvSpPr>
            <p:cNvPr id="22" name="矩形 21"/>
            <p:cNvSpPr/>
            <p:nvPr/>
          </p:nvSpPr>
          <p:spPr>
            <a:xfrm>
              <a:off x="7973870" y="4644896"/>
              <a:ext cx="1035115" cy="400110"/>
            </a:xfrm>
            <a:prstGeom prst="rect">
              <a:avLst/>
            </a:prstGeom>
          </p:spPr>
          <p:txBody>
            <a:bodyPr wrap="square">
              <a:spAutoFit/>
            </a:bodyPr>
            <a:lstStyle/>
            <a:p>
              <a:r>
                <a:rPr lang="en-US" altLang="zh-CN" sz="2000" dirty="0">
                  <a:latin typeface="楷体" pitchFamily="49" charset="-122"/>
                  <a:ea typeface="楷体" pitchFamily="49" charset="-122"/>
                  <a:sym typeface="Symbol" pitchFamily="18" charset="2"/>
                </a:rPr>
                <a:t>x:=y-z</a:t>
              </a:r>
              <a:endParaRPr lang="zh-CN" altLang="en-US" sz="2000" dirty="0"/>
            </a:p>
          </p:txBody>
        </p:sp>
        <p:sp>
          <p:nvSpPr>
            <p:cNvPr id="23" name="矩形 22"/>
            <p:cNvSpPr/>
            <p:nvPr/>
          </p:nvSpPr>
          <p:spPr>
            <a:xfrm>
              <a:off x="6552220" y="3946557"/>
              <a:ext cx="1035115" cy="400110"/>
            </a:xfrm>
            <a:prstGeom prst="rect">
              <a:avLst/>
            </a:prstGeom>
          </p:spPr>
          <p:txBody>
            <a:bodyPr wrap="square">
              <a:spAutoFit/>
            </a:bodyPr>
            <a:lstStyle/>
            <a:p>
              <a:r>
                <a:rPr lang="en-US" altLang="zh-CN" sz="2000" dirty="0">
                  <a:latin typeface="楷体" pitchFamily="49" charset="-122"/>
                  <a:ea typeface="楷体" pitchFamily="49" charset="-122"/>
                  <a:sym typeface="Symbol" pitchFamily="18" charset="2"/>
                </a:rPr>
                <a:t>id:=E</a:t>
              </a:r>
              <a:endParaRPr lang="zh-CN" altLang="en-US" sz="2000" dirty="0"/>
            </a:p>
          </p:txBody>
        </p:sp>
        <p:sp>
          <p:nvSpPr>
            <p:cNvPr id="24" name="矩形 23"/>
            <p:cNvSpPr/>
            <p:nvPr/>
          </p:nvSpPr>
          <p:spPr>
            <a:xfrm>
              <a:off x="7812360" y="3946557"/>
              <a:ext cx="1035115" cy="400110"/>
            </a:xfrm>
            <a:prstGeom prst="rect">
              <a:avLst/>
            </a:prstGeom>
          </p:spPr>
          <p:txBody>
            <a:bodyPr wrap="square">
              <a:spAutoFit/>
            </a:bodyPr>
            <a:lstStyle/>
            <a:p>
              <a:r>
                <a:rPr lang="en-US" altLang="zh-CN" sz="2000" dirty="0">
                  <a:latin typeface="楷体" pitchFamily="49" charset="-122"/>
                  <a:ea typeface="楷体" pitchFamily="49" charset="-122"/>
                  <a:sym typeface="Symbol" pitchFamily="18" charset="2"/>
                </a:rPr>
                <a:t>id:=E</a:t>
              </a:r>
              <a:endParaRPr lang="zh-CN" altLang="en-US" sz="2000" dirty="0"/>
            </a:p>
          </p:txBody>
        </p:sp>
        <p:cxnSp>
          <p:nvCxnSpPr>
            <p:cNvPr id="26" name="直接连接符 25"/>
            <p:cNvCxnSpPr/>
            <p:nvPr/>
          </p:nvCxnSpPr>
          <p:spPr>
            <a:xfrm flipH="1">
              <a:off x="3876675" y="1902542"/>
              <a:ext cx="1476990" cy="7168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4657726" y="1971675"/>
              <a:ext cx="742949" cy="638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5100638" y="1990725"/>
              <a:ext cx="357188" cy="6334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5591175" y="1943100"/>
              <a:ext cx="1219200" cy="7048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4619625" y="2962275"/>
              <a:ext cx="0" cy="36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5529263" y="2824163"/>
              <a:ext cx="1285875" cy="4810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5819776" y="2867025"/>
              <a:ext cx="1000124" cy="4381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6276975" y="2905125"/>
              <a:ext cx="576264" cy="4048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endCxn id="19" idx="0"/>
            </p:cNvCxnSpPr>
            <p:nvPr/>
          </p:nvCxnSpPr>
          <p:spPr>
            <a:xfrm>
              <a:off x="6915150" y="2952750"/>
              <a:ext cx="0" cy="3619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6972300" y="2895600"/>
              <a:ext cx="504825" cy="4286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7019925" y="2809875"/>
              <a:ext cx="1190625" cy="5191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5791200" y="3647272"/>
              <a:ext cx="0" cy="342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934763" y="3647722"/>
              <a:ext cx="0" cy="34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8324850" y="3647722"/>
              <a:ext cx="0" cy="34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7227295" y="4313727"/>
              <a:ext cx="0" cy="36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8486775" y="4313747"/>
              <a:ext cx="0" cy="36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1144305" y="2483896"/>
            <a:ext cx="3022650" cy="2300246"/>
            <a:chOff x="1144305" y="2483896"/>
            <a:chExt cx="3022650" cy="2300246"/>
          </a:xfrm>
        </p:grpSpPr>
        <p:sp>
          <p:nvSpPr>
            <p:cNvPr id="40" name="矩形 39"/>
            <p:cNvSpPr/>
            <p:nvPr/>
          </p:nvSpPr>
          <p:spPr>
            <a:xfrm>
              <a:off x="1144305" y="2483896"/>
              <a:ext cx="1935394" cy="2300246"/>
            </a:xfrm>
            <a:prstGeom prst="rect">
              <a:avLst/>
            </a:prstGeom>
            <a:noFill/>
            <a:ln w="6350">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2925">
                <a:spcAft>
                  <a:spcPts val="200"/>
                </a:spcAft>
              </a:pPr>
              <a:endParaRPr lang="zh-CN" altLang="en-US" sz="2000" dirty="0">
                <a:solidFill>
                  <a:schemeClr val="tx1"/>
                </a:solidFill>
                <a:latin typeface="楷体" pitchFamily="49" charset="-122"/>
                <a:ea typeface="楷体" pitchFamily="49" charset="-122"/>
              </a:endParaRPr>
            </a:p>
          </p:txBody>
        </p:sp>
        <p:sp>
          <p:nvSpPr>
            <p:cNvPr id="42" name="矩形 41"/>
            <p:cNvSpPr/>
            <p:nvPr/>
          </p:nvSpPr>
          <p:spPr>
            <a:xfrm>
              <a:off x="3851920" y="4104075"/>
              <a:ext cx="315035" cy="32002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200"/>
                </a:spcAft>
              </a:pPr>
              <a:r>
                <a:rPr lang="en-US" altLang="zh-CN" sz="2000" dirty="0">
                  <a:solidFill>
                    <a:srgbClr val="0033CC"/>
                  </a:solidFill>
                  <a:latin typeface="楷体" pitchFamily="49" charset="-122"/>
                  <a:ea typeface="楷体" pitchFamily="49" charset="-122"/>
                </a:rPr>
                <a:t>S</a:t>
              </a:r>
              <a:endParaRPr lang="zh-CN" altLang="en-US" sz="2000" dirty="0">
                <a:solidFill>
                  <a:srgbClr val="0033CC"/>
                </a:solidFill>
                <a:latin typeface="楷体" pitchFamily="49" charset="-122"/>
                <a:ea typeface="楷体" pitchFamily="49" charset="-122"/>
              </a:endParaRPr>
            </a:p>
          </p:txBody>
        </p:sp>
        <p:cxnSp>
          <p:nvCxnSpPr>
            <p:cNvPr id="47" name="直接箭头连接符 46"/>
            <p:cNvCxnSpPr/>
            <p:nvPr/>
          </p:nvCxnSpPr>
          <p:spPr>
            <a:xfrm flipH="1">
              <a:off x="3086835" y="4278718"/>
              <a:ext cx="765085" cy="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pic>
        <p:nvPicPr>
          <p:cNvPr id="2050" name="Picture 2"/>
          <p:cNvPicPr>
            <a:picLocks noChangeAspect="1" noChangeArrowheads="1"/>
          </p:cNvPicPr>
          <p:nvPr/>
        </p:nvPicPr>
        <p:blipFill>
          <a:blip r:embed="rId2" cstate="print"/>
          <a:srcRect/>
          <a:stretch>
            <a:fillRect/>
          </a:stretch>
        </p:blipFill>
        <p:spPr bwMode="auto">
          <a:xfrm>
            <a:off x="3221834" y="54008"/>
            <a:ext cx="5876101" cy="1870041"/>
          </a:xfrm>
          <a:prstGeom prst="rect">
            <a:avLst/>
          </a:prstGeom>
          <a:noFill/>
          <a:ln w="9525">
            <a:solidFill>
              <a:schemeClr val="tx1"/>
            </a:solidFill>
            <a:miter lim="800000"/>
            <a:headEnd/>
            <a:tailEnd/>
          </a:ln>
        </p:spPr>
      </p:pic>
      <p:sp>
        <p:nvSpPr>
          <p:cNvPr id="44" name="矩形 43">
            <a:extLst>
              <a:ext uri="{FF2B5EF4-FFF2-40B4-BE49-F238E27FC236}">
                <a16:creationId xmlns:a16="http://schemas.microsoft.com/office/drawing/2014/main" id="{CDB22BF4-D520-413D-848C-4C7670494D7A}"/>
              </a:ext>
            </a:extLst>
          </p:cNvPr>
          <p:cNvSpPr/>
          <p:nvPr/>
        </p:nvSpPr>
        <p:spPr>
          <a:xfrm>
            <a:off x="251520" y="250193"/>
            <a:ext cx="2828179" cy="1323439"/>
          </a:xfrm>
          <a:prstGeom prst="rect">
            <a:avLst/>
          </a:prstGeom>
          <a:solidFill>
            <a:schemeClr val="accent3">
              <a:lumMod val="40000"/>
              <a:lumOff val="60000"/>
            </a:schemeClr>
          </a:solidFill>
        </p:spPr>
        <p:txBody>
          <a:bodyPr wrap="square">
            <a:spAutoFit/>
          </a:bodyPr>
          <a:lstStyle/>
          <a:p>
            <a:r>
              <a:rPr lang="zh-CN" altLang="en-US" sz="2000">
                <a:solidFill>
                  <a:srgbClr val="FF0000"/>
                </a:solidFill>
                <a:latin typeface="楷体" pitchFamily="49" charset="-122"/>
                <a:ea typeface="楷体" pitchFamily="49" charset="-122"/>
                <a:sym typeface="Symbol" pitchFamily="18" charset="2"/>
              </a:rPr>
              <a:t>注意：</a:t>
            </a:r>
            <a:r>
              <a:rPr lang="zh-CN" altLang="en-US" sz="2000">
                <a:latin typeface="楷体" pitchFamily="49" charset="-122"/>
                <a:ea typeface="楷体" pitchFamily="49" charset="-122"/>
                <a:sym typeface="Symbol" pitchFamily="18" charset="2"/>
              </a:rPr>
              <a:t>若按照翻译模式做，标号都以</a:t>
            </a:r>
            <a:r>
              <a:rPr lang="en-US" altLang="zh-CN" sz="2000">
                <a:latin typeface="楷体" pitchFamily="49" charset="-122"/>
                <a:ea typeface="楷体" pitchFamily="49" charset="-122"/>
                <a:sym typeface="Symbol" pitchFamily="18" charset="2"/>
              </a:rPr>
              <a:t>E.true</a:t>
            </a:r>
            <a:r>
              <a:rPr lang="zh-CN" altLang="en-US" sz="2000">
                <a:latin typeface="楷体" pitchFamily="49" charset="-122"/>
                <a:ea typeface="楷体" pitchFamily="49" charset="-122"/>
                <a:sym typeface="Symbol" pitchFamily="18" charset="2"/>
              </a:rPr>
              <a:t>等形式出现</a:t>
            </a:r>
            <a:r>
              <a:rPr lang="en-US" altLang="zh-CN" sz="2000">
                <a:latin typeface="楷体" pitchFamily="49" charset="-122"/>
                <a:ea typeface="楷体" pitchFamily="49" charset="-122"/>
                <a:sym typeface="Symbol" pitchFamily="18" charset="2"/>
              </a:rPr>
              <a:t>,</a:t>
            </a:r>
            <a:r>
              <a:rPr lang="zh-CN" altLang="en-US" sz="2000">
                <a:latin typeface="楷体" pitchFamily="49" charset="-122"/>
                <a:ea typeface="楷体" pitchFamily="49" charset="-122"/>
                <a:sym typeface="Symbol" pitchFamily="18" charset="2"/>
              </a:rPr>
              <a:t>方便自动阅卷。</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blinds(horizontal)">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29633"/>
            <a:ext cx="2674640" cy="634082"/>
          </a:xfrm>
        </p:spPr>
        <p:txBody>
          <a:bodyPr>
            <a:normAutofit fontScale="90000"/>
          </a:bodyPr>
          <a:lstStyle/>
          <a:p>
            <a:r>
              <a:rPr lang="zh-CN" altLang="en-US" dirty="0"/>
              <a:t>例（续）</a:t>
            </a:r>
          </a:p>
        </p:txBody>
      </p:sp>
      <p:sp>
        <p:nvSpPr>
          <p:cNvPr id="3" name="内容占位符 2"/>
          <p:cNvSpPr>
            <a:spLocks noGrp="1"/>
          </p:cNvSpPr>
          <p:nvPr>
            <p:ph idx="1"/>
          </p:nvPr>
        </p:nvSpPr>
        <p:spPr>
          <a:xfrm>
            <a:off x="1152131" y="5724255"/>
            <a:ext cx="7065274" cy="495055"/>
          </a:xfrm>
          <a:solidFill>
            <a:schemeClr val="accent3">
              <a:lumMod val="60000"/>
              <a:lumOff val="40000"/>
            </a:schemeClr>
          </a:solidFill>
        </p:spPr>
        <p:txBody>
          <a:bodyPr>
            <a:normAutofit/>
          </a:bodyPr>
          <a:lstStyle/>
          <a:p>
            <a:pPr>
              <a:buNone/>
            </a:pPr>
            <a:r>
              <a:rPr lang="en-US" altLang="zh-CN" sz="2400" dirty="0"/>
              <a:t>while a</a:t>
            </a:r>
            <a:r>
              <a:rPr lang="zh-CN" altLang="en-US" sz="2400" dirty="0">
                <a:sym typeface="Symbol" pitchFamily="18" charset="2"/>
              </a:rPr>
              <a:t>＜</a:t>
            </a:r>
            <a:r>
              <a:rPr lang="en-US" altLang="zh-CN" sz="2400" dirty="0"/>
              <a:t>b do if c</a:t>
            </a:r>
            <a:r>
              <a:rPr lang="zh-CN" altLang="en-US" sz="2400" dirty="0">
                <a:sym typeface="Symbol" pitchFamily="18" charset="2"/>
              </a:rPr>
              <a:t>＜</a:t>
            </a:r>
            <a:r>
              <a:rPr lang="en-US" altLang="zh-CN" sz="2400" dirty="0"/>
              <a:t>d then x:=</a:t>
            </a:r>
            <a:r>
              <a:rPr lang="en-US" altLang="zh-CN" sz="2400" dirty="0" err="1"/>
              <a:t>y+z</a:t>
            </a:r>
            <a:r>
              <a:rPr lang="en-US" altLang="zh-CN" sz="2400" dirty="0"/>
              <a:t> else x:=y-z</a:t>
            </a:r>
            <a:endParaRPr lang="zh-CN" altLang="en-US" sz="2400" dirty="0"/>
          </a:p>
        </p:txBody>
      </p:sp>
      <p:sp>
        <p:nvSpPr>
          <p:cNvPr id="4" name="灯片编号占位符 3"/>
          <p:cNvSpPr>
            <a:spLocks noGrp="1"/>
          </p:cNvSpPr>
          <p:nvPr>
            <p:ph type="sldNum" sz="quarter" idx="12"/>
          </p:nvPr>
        </p:nvSpPr>
        <p:spPr>
          <a:xfrm>
            <a:off x="8603105" y="6394245"/>
            <a:ext cx="379385" cy="365125"/>
          </a:xfrm>
        </p:spPr>
        <p:txBody>
          <a:bodyPr/>
          <a:lstStyle/>
          <a:p>
            <a:fld id="{2A6D858B-1E97-4F06-B8D0-6BAC990F4689}" type="slidenum">
              <a:rPr lang="zh-CN" altLang="en-US" smtClean="0"/>
              <a:pPr/>
              <a:t>74</a:t>
            </a:fld>
            <a:endParaRPr lang="zh-CN" altLang="en-US" dirty="0"/>
          </a:p>
        </p:txBody>
      </p:sp>
      <p:grpSp>
        <p:nvGrpSpPr>
          <p:cNvPr id="5" name="组合 14"/>
          <p:cNvGrpSpPr/>
          <p:nvPr/>
        </p:nvGrpSpPr>
        <p:grpSpPr>
          <a:xfrm>
            <a:off x="251520" y="1718810"/>
            <a:ext cx="2946024" cy="3735415"/>
            <a:chOff x="754440" y="2078850"/>
            <a:chExt cx="2946024" cy="3735415"/>
          </a:xfrm>
        </p:grpSpPr>
        <p:sp>
          <p:nvSpPr>
            <p:cNvPr id="6" name="矩形 5"/>
            <p:cNvSpPr/>
            <p:nvPr/>
          </p:nvSpPr>
          <p:spPr>
            <a:xfrm>
              <a:off x="791580" y="2078850"/>
              <a:ext cx="2908884" cy="3735415"/>
            </a:xfrm>
            <a:prstGeom prst="rect">
              <a:avLst/>
            </a:prstGeom>
            <a:noFill/>
            <a:ln w="6350">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a:spcAft>
                  <a:spcPts val="200"/>
                </a:spcAft>
              </a:pPr>
              <a:r>
                <a:rPr lang="en-US" altLang="zh-CN" sz="2000" dirty="0">
                  <a:solidFill>
                    <a:schemeClr val="tx1"/>
                  </a:solidFill>
                  <a:latin typeface="楷体" pitchFamily="49" charset="-122"/>
                  <a:ea typeface="楷体" pitchFamily="49" charset="-122"/>
                </a:rPr>
                <a:t>if a</a:t>
              </a:r>
              <a:r>
                <a:rPr lang="zh-CN" altLang="en-US" sz="2000" dirty="0">
                  <a:solidFill>
                    <a:schemeClr val="tx1"/>
                  </a:solidFill>
                  <a:latin typeface="楷体" pitchFamily="49" charset="-122"/>
                  <a:ea typeface="楷体" pitchFamily="49" charset="-122"/>
                  <a:sym typeface="Symbol" pitchFamily="18" charset="2"/>
                </a:rPr>
                <a:t>＜</a:t>
              </a:r>
              <a:r>
                <a:rPr lang="en-US" altLang="zh-CN" sz="2000" dirty="0">
                  <a:solidFill>
                    <a:schemeClr val="tx1"/>
                  </a:solidFill>
                  <a:latin typeface="楷体" pitchFamily="49" charset="-122"/>
                  <a:ea typeface="楷体" pitchFamily="49" charset="-122"/>
                  <a:sym typeface="Symbol" pitchFamily="18" charset="2"/>
                </a:rPr>
                <a:t>b </a:t>
              </a:r>
              <a:r>
                <a:rPr lang="en-US" altLang="zh-CN" sz="2000" dirty="0" err="1">
                  <a:solidFill>
                    <a:schemeClr val="tx1"/>
                  </a:solidFill>
                  <a:latin typeface="楷体" pitchFamily="49" charset="-122"/>
                  <a:ea typeface="楷体" pitchFamily="49" charset="-122"/>
                  <a:sym typeface="Symbol" pitchFamily="18" charset="2"/>
                </a:rPr>
                <a:t>goto</a:t>
              </a:r>
              <a:r>
                <a:rPr lang="en-US" altLang="zh-CN" sz="2000" dirty="0">
                  <a:solidFill>
                    <a:schemeClr val="tx1"/>
                  </a:solidFill>
                  <a:latin typeface="楷体" pitchFamily="49" charset="-122"/>
                  <a:ea typeface="楷体" pitchFamily="49" charset="-122"/>
                  <a:sym typeface="Symbol" pitchFamily="18" charset="2"/>
                </a:rPr>
                <a:t> L</a:t>
              </a:r>
              <a:r>
                <a:rPr lang="en-US" altLang="zh-CN" sz="2000" baseline="-25000" dirty="0">
                  <a:solidFill>
                    <a:schemeClr val="tx1"/>
                  </a:solidFill>
                  <a:latin typeface="楷体" pitchFamily="49" charset="-122"/>
                  <a:ea typeface="楷体" pitchFamily="49" charset="-122"/>
                  <a:sym typeface="Symbol" pitchFamily="18" charset="2"/>
                </a:rPr>
                <a:t>2</a:t>
              </a:r>
            </a:p>
            <a:p>
              <a:pPr marL="800100">
                <a:spcAft>
                  <a:spcPts val="200"/>
                </a:spcAft>
              </a:pPr>
              <a:r>
                <a:rPr lang="en-US" altLang="zh-CN" sz="2000" dirty="0" err="1">
                  <a:solidFill>
                    <a:schemeClr val="tx1"/>
                  </a:solidFill>
                  <a:latin typeface="楷体" pitchFamily="49" charset="-122"/>
                  <a:ea typeface="楷体" pitchFamily="49" charset="-122"/>
                  <a:sym typeface="Symbol" pitchFamily="18" charset="2"/>
                </a:rPr>
                <a:t>goto</a:t>
              </a:r>
              <a:r>
                <a:rPr lang="en-US" altLang="zh-CN" sz="2000" dirty="0">
                  <a:solidFill>
                    <a:schemeClr val="tx1"/>
                  </a:solidFill>
                  <a:latin typeface="楷体" pitchFamily="49" charset="-122"/>
                  <a:ea typeface="楷体" pitchFamily="49" charset="-122"/>
                  <a:sym typeface="Symbol" pitchFamily="18" charset="2"/>
                </a:rPr>
                <a:t> </a:t>
              </a:r>
              <a:r>
                <a:rPr lang="en-US" altLang="zh-CN" sz="2000" dirty="0" err="1">
                  <a:solidFill>
                    <a:schemeClr val="tx1"/>
                  </a:solidFill>
                  <a:latin typeface="楷体" pitchFamily="49" charset="-122"/>
                  <a:ea typeface="楷体" pitchFamily="49" charset="-122"/>
                  <a:sym typeface="Symbol" pitchFamily="18" charset="2"/>
                </a:rPr>
                <a:t>Lnext</a:t>
              </a:r>
              <a:endParaRPr lang="en-US" altLang="zh-CN" sz="2000" dirty="0">
                <a:solidFill>
                  <a:schemeClr val="tx1"/>
                </a:solidFill>
                <a:latin typeface="楷体" pitchFamily="49" charset="-122"/>
                <a:ea typeface="楷体" pitchFamily="49" charset="-122"/>
                <a:sym typeface="Symbol" pitchFamily="18" charset="2"/>
              </a:endParaRPr>
            </a:p>
            <a:p>
              <a:pPr marL="800100">
                <a:spcAft>
                  <a:spcPts val="200"/>
                </a:spcAft>
              </a:pPr>
              <a:r>
                <a:rPr lang="en-US" altLang="zh-CN" sz="2000" dirty="0">
                  <a:solidFill>
                    <a:schemeClr val="tx1"/>
                  </a:solidFill>
                  <a:latin typeface="楷体" pitchFamily="49" charset="-122"/>
                  <a:ea typeface="楷体" pitchFamily="49" charset="-122"/>
                  <a:sym typeface="Symbol" pitchFamily="18" charset="2"/>
                </a:rPr>
                <a:t>if c</a:t>
              </a:r>
              <a:r>
                <a:rPr lang="zh-CN" altLang="en-US" sz="2000" dirty="0">
                  <a:solidFill>
                    <a:schemeClr val="tx1"/>
                  </a:solidFill>
                  <a:latin typeface="楷体" pitchFamily="49" charset="-122"/>
                  <a:ea typeface="楷体" pitchFamily="49" charset="-122"/>
                  <a:sym typeface="Symbol" pitchFamily="18" charset="2"/>
                </a:rPr>
                <a:t>＜</a:t>
              </a:r>
              <a:r>
                <a:rPr lang="en-US" altLang="zh-CN" sz="2000" dirty="0">
                  <a:solidFill>
                    <a:schemeClr val="tx1"/>
                  </a:solidFill>
                  <a:latin typeface="楷体" pitchFamily="49" charset="-122"/>
                  <a:ea typeface="楷体" pitchFamily="49" charset="-122"/>
                  <a:sym typeface="Symbol" pitchFamily="18" charset="2"/>
                </a:rPr>
                <a:t>d </a:t>
              </a:r>
              <a:r>
                <a:rPr lang="en-US" altLang="zh-CN" sz="2000" dirty="0" err="1">
                  <a:solidFill>
                    <a:schemeClr val="tx1"/>
                  </a:solidFill>
                  <a:latin typeface="楷体" pitchFamily="49" charset="-122"/>
                  <a:ea typeface="楷体" pitchFamily="49" charset="-122"/>
                  <a:sym typeface="Symbol" pitchFamily="18" charset="2"/>
                </a:rPr>
                <a:t>goto</a:t>
              </a:r>
              <a:r>
                <a:rPr lang="en-US" altLang="zh-CN" sz="2000" dirty="0">
                  <a:solidFill>
                    <a:schemeClr val="tx1"/>
                  </a:solidFill>
                  <a:latin typeface="楷体" pitchFamily="49" charset="-122"/>
                  <a:ea typeface="楷体" pitchFamily="49" charset="-122"/>
                  <a:sym typeface="Symbol" pitchFamily="18" charset="2"/>
                </a:rPr>
                <a:t> L</a:t>
              </a:r>
              <a:r>
                <a:rPr lang="en-US" altLang="zh-CN" sz="2000" baseline="-25000" dirty="0">
                  <a:solidFill>
                    <a:schemeClr val="tx1"/>
                  </a:solidFill>
                  <a:latin typeface="楷体" pitchFamily="49" charset="-122"/>
                  <a:ea typeface="楷体" pitchFamily="49" charset="-122"/>
                  <a:sym typeface="Symbol" pitchFamily="18" charset="2"/>
                </a:rPr>
                <a:t>3</a:t>
              </a:r>
            </a:p>
            <a:p>
              <a:pPr marL="800100">
                <a:spcAft>
                  <a:spcPts val="200"/>
                </a:spcAft>
              </a:pPr>
              <a:r>
                <a:rPr lang="en-US" altLang="zh-CN" sz="2000" dirty="0" err="1">
                  <a:solidFill>
                    <a:schemeClr val="tx1"/>
                  </a:solidFill>
                  <a:latin typeface="楷体" pitchFamily="49" charset="-122"/>
                  <a:ea typeface="楷体" pitchFamily="49" charset="-122"/>
                  <a:sym typeface="Symbol" pitchFamily="18" charset="2"/>
                </a:rPr>
                <a:t>goto</a:t>
              </a:r>
              <a:r>
                <a:rPr lang="en-US" altLang="zh-CN" sz="2000" dirty="0">
                  <a:solidFill>
                    <a:schemeClr val="tx1"/>
                  </a:solidFill>
                  <a:latin typeface="楷体" pitchFamily="49" charset="-122"/>
                  <a:ea typeface="楷体" pitchFamily="49" charset="-122"/>
                  <a:sym typeface="Symbol" pitchFamily="18" charset="2"/>
                </a:rPr>
                <a:t> L</a:t>
              </a:r>
              <a:r>
                <a:rPr lang="en-US" altLang="zh-CN" sz="2000" baseline="-25000" dirty="0">
                  <a:solidFill>
                    <a:schemeClr val="tx1"/>
                  </a:solidFill>
                  <a:latin typeface="楷体" pitchFamily="49" charset="-122"/>
                  <a:ea typeface="楷体" pitchFamily="49" charset="-122"/>
                  <a:sym typeface="Symbol" pitchFamily="18" charset="2"/>
                </a:rPr>
                <a:t>4</a:t>
              </a:r>
            </a:p>
            <a:p>
              <a:pPr marL="800100">
                <a:spcAft>
                  <a:spcPts val="200"/>
                </a:spcAft>
              </a:pPr>
              <a:r>
                <a:rPr lang="en-US" altLang="zh-CN" sz="2000" dirty="0">
                  <a:solidFill>
                    <a:schemeClr val="tx1"/>
                  </a:solidFill>
                  <a:latin typeface="楷体" pitchFamily="49" charset="-122"/>
                  <a:ea typeface="楷体" pitchFamily="49" charset="-122"/>
                  <a:sym typeface="Symbol" pitchFamily="18" charset="2"/>
                </a:rPr>
                <a:t>T</a:t>
              </a:r>
              <a:r>
                <a:rPr lang="en-US" altLang="zh-CN" sz="2000" baseline="-25000" dirty="0">
                  <a:solidFill>
                    <a:schemeClr val="tx1"/>
                  </a:solidFill>
                  <a:latin typeface="楷体" pitchFamily="49" charset="-122"/>
                  <a:ea typeface="楷体" pitchFamily="49" charset="-122"/>
                  <a:sym typeface="Symbol" pitchFamily="18" charset="2"/>
                </a:rPr>
                <a:t>1</a:t>
              </a:r>
              <a:r>
                <a:rPr lang="en-US" altLang="zh-CN" sz="2000" dirty="0">
                  <a:solidFill>
                    <a:schemeClr val="tx1"/>
                  </a:solidFill>
                  <a:latin typeface="楷体" pitchFamily="49" charset="-122"/>
                  <a:ea typeface="楷体" pitchFamily="49" charset="-122"/>
                  <a:sym typeface="Symbol" pitchFamily="18" charset="2"/>
                </a:rPr>
                <a:t>:=</a:t>
              </a:r>
              <a:r>
                <a:rPr lang="en-US" altLang="zh-CN" sz="2000" dirty="0" err="1">
                  <a:solidFill>
                    <a:schemeClr val="tx1"/>
                  </a:solidFill>
                  <a:latin typeface="楷体" pitchFamily="49" charset="-122"/>
                  <a:ea typeface="楷体" pitchFamily="49" charset="-122"/>
                  <a:sym typeface="Symbol" pitchFamily="18" charset="2"/>
                </a:rPr>
                <a:t>y+z</a:t>
              </a:r>
              <a:endParaRPr lang="en-US" altLang="zh-CN" sz="2000" dirty="0">
                <a:solidFill>
                  <a:schemeClr val="tx1"/>
                </a:solidFill>
                <a:latin typeface="楷体" pitchFamily="49" charset="-122"/>
                <a:ea typeface="楷体" pitchFamily="49" charset="-122"/>
                <a:sym typeface="Symbol" pitchFamily="18" charset="2"/>
              </a:endParaRPr>
            </a:p>
            <a:p>
              <a:pPr marL="800100">
                <a:spcAft>
                  <a:spcPts val="200"/>
                </a:spcAft>
              </a:pPr>
              <a:r>
                <a:rPr lang="en-US" altLang="zh-CN" sz="2000" dirty="0">
                  <a:solidFill>
                    <a:schemeClr val="tx1"/>
                  </a:solidFill>
                  <a:latin typeface="楷体" pitchFamily="49" charset="-122"/>
                  <a:ea typeface="楷体" pitchFamily="49" charset="-122"/>
                  <a:sym typeface="Symbol" pitchFamily="18" charset="2"/>
                </a:rPr>
                <a:t>x:=T</a:t>
              </a:r>
              <a:r>
                <a:rPr lang="en-US" altLang="zh-CN" sz="2000" baseline="-25000" dirty="0">
                  <a:solidFill>
                    <a:schemeClr val="tx1"/>
                  </a:solidFill>
                  <a:latin typeface="楷体" pitchFamily="49" charset="-122"/>
                  <a:ea typeface="楷体" pitchFamily="49" charset="-122"/>
                  <a:sym typeface="Symbol" pitchFamily="18" charset="2"/>
                </a:rPr>
                <a:t>1</a:t>
              </a:r>
            </a:p>
            <a:p>
              <a:pPr marL="800100">
                <a:spcAft>
                  <a:spcPts val="200"/>
                </a:spcAft>
              </a:pPr>
              <a:r>
                <a:rPr lang="en-US" altLang="zh-CN" sz="2000" dirty="0" err="1">
                  <a:solidFill>
                    <a:schemeClr val="tx1"/>
                  </a:solidFill>
                  <a:latin typeface="楷体" pitchFamily="49" charset="-122"/>
                  <a:ea typeface="楷体" pitchFamily="49" charset="-122"/>
                  <a:sym typeface="Symbol" pitchFamily="18" charset="2"/>
                </a:rPr>
                <a:t>goto</a:t>
              </a:r>
              <a:r>
                <a:rPr lang="en-US" altLang="zh-CN" sz="2000" dirty="0">
                  <a:solidFill>
                    <a:schemeClr val="tx1"/>
                  </a:solidFill>
                  <a:latin typeface="楷体" pitchFamily="49" charset="-122"/>
                  <a:ea typeface="楷体" pitchFamily="49" charset="-122"/>
                  <a:sym typeface="Symbol" pitchFamily="18" charset="2"/>
                </a:rPr>
                <a:t> L1</a:t>
              </a:r>
            </a:p>
            <a:p>
              <a:pPr marL="800100">
                <a:spcAft>
                  <a:spcPts val="200"/>
                </a:spcAft>
              </a:pPr>
              <a:r>
                <a:rPr lang="en-US" altLang="zh-CN" sz="2000" dirty="0">
                  <a:solidFill>
                    <a:schemeClr val="tx1"/>
                  </a:solidFill>
                  <a:latin typeface="楷体" pitchFamily="49" charset="-122"/>
                  <a:ea typeface="楷体" pitchFamily="49" charset="-122"/>
                  <a:sym typeface="Symbol" pitchFamily="18" charset="2"/>
                </a:rPr>
                <a:t>T</a:t>
              </a:r>
              <a:r>
                <a:rPr lang="en-US" altLang="zh-CN" sz="2000" baseline="-25000" dirty="0">
                  <a:solidFill>
                    <a:schemeClr val="tx1"/>
                  </a:solidFill>
                  <a:latin typeface="楷体" pitchFamily="49" charset="-122"/>
                  <a:ea typeface="楷体" pitchFamily="49" charset="-122"/>
                  <a:sym typeface="Symbol" pitchFamily="18" charset="2"/>
                </a:rPr>
                <a:t>2</a:t>
              </a:r>
              <a:r>
                <a:rPr lang="en-US" altLang="zh-CN" sz="2000" dirty="0">
                  <a:solidFill>
                    <a:schemeClr val="tx1"/>
                  </a:solidFill>
                  <a:latin typeface="楷体" pitchFamily="49" charset="-122"/>
                  <a:ea typeface="楷体" pitchFamily="49" charset="-122"/>
                  <a:sym typeface="Symbol" pitchFamily="18" charset="2"/>
                </a:rPr>
                <a:t>:=y-z</a:t>
              </a:r>
            </a:p>
            <a:p>
              <a:pPr marL="800100">
                <a:spcAft>
                  <a:spcPts val="200"/>
                </a:spcAft>
              </a:pPr>
              <a:r>
                <a:rPr lang="en-US" altLang="zh-CN" sz="2000" dirty="0">
                  <a:solidFill>
                    <a:schemeClr val="tx1"/>
                  </a:solidFill>
                  <a:latin typeface="楷体" pitchFamily="49" charset="-122"/>
                  <a:ea typeface="楷体" pitchFamily="49" charset="-122"/>
                  <a:sym typeface="Symbol" pitchFamily="18" charset="2"/>
                </a:rPr>
                <a:t>x:=T</a:t>
              </a:r>
              <a:r>
                <a:rPr lang="en-US" altLang="zh-CN" sz="2000" baseline="-25000" dirty="0">
                  <a:solidFill>
                    <a:schemeClr val="tx1"/>
                  </a:solidFill>
                  <a:latin typeface="楷体" pitchFamily="49" charset="-122"/>
                  <a:ea typeface="楷体" pitchFamily="49" charset="-122"/>
                  <a:sym typeface="Symbol" pitchFamily="18" charset="2"/>
                </a:rPr>
                <a:t>2</a:t>
              </a:r>
            </a:p>
            <a:p>
              <a:pPr marL="800100">
                <a:spcAft>
                  <a:spcPts val="200"/>
                </a:spcAft>
              </a:pPr>
              <a:r>
                <a:rPr lang="en-US" altLang="zh-CN" sz="2000" dirty="0" err="1">
                  <a:solidFill>
                    <a:schemeClr val="tx1"/>
                  </a:solidFill>
                  <a:latin typeface="楷体" pitchFamily="49" charset="-122"/>
                  <a:ea typeface="楷体" pitchFamily="49" charset="-122"/>
                  <a:sym typeface="Symbol" pitchFamily="18" charset="2"/>
                </a:rPr>
                <a:t>goto</a:t>
              </a:r>
              <a:r>
                <a:rPr lang="en-US" altLang="zh-CN" sz="2000" dirty="0">
                  <a:solidFill>
                    <a:schemeClr val="tx1"/>
                  </a:solidFill>
                  <a:latin typeface="楷体" pitchFamily="49" charset="-122"/>
                  <a:ea typeface="楷体" pitchFamily="49" charset="-122"/>
                  <a:sym typeface="Symbol" pitchFamily="18" charset="2"/>
                </a:rPr>
                <a:t> L</a:t>
              </a:r>
              <a:r>
                <a:rPr lang="en-US" altLang="zh-CN" sz="2000" baseline="-25000" dirty="0">
                  <a:solidFill>
                    <a:schemeClr val="tx1"/>
                  </a:solidFill>
                  <a:latin typeface="楷体" pitchFamily="49" charset="-122"/>
                  <a:ea typeface="楷体" pitchFamily="49" charset="-122"/>
                  <a:sym typeface="Symbol" pitchFamily="18" charset="2"/>
                </a:rPr>
                <a:t>1</a:t>
              </a:r>
            </a:p>
            <a:p>
              <a:pPr marL="542925">
                <a:spcAft>
                  <a:spcPts val="200"/>
                </a:spcAft>
              </a:pPr>
              <a:endParaRPr lang="zh-CN" altLang="en-US" sz="2000" dirty="0">
                <a:solidFill>
                  <a:schemeClr val="tx1"/>
                </a:solidFill>
                <a:latin typeface="楷体" pitchFamily="49" charset="-122"/>
                <a:ea typeface="楷体" pitchFamily="49" charset="-122"/>
              </a:endParaRPr>
            </a:p>
          </p:txBody>
        </p:sp>
        <p:sp>
          <p:nvSpPr>
            <p:cNvPr id="10" name="矩形 9"/>
            <p:cNvSpPr/>
            <p:nvPr/>
          </p:nvSpPr>
          <p:spPr>
            <a:xfrm>
              <a:off x="1178055" y="4374105"/>
              <a:ext cx="495055" cy="4050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200"/>
                </a:spcAft>
              </a:pPr>
              <a:r>
                <a:rPr lang="en-US" altLang="zh-CN" sz="2000" dirty="0">
                  <a:solidFill>
                    <a:schemeClr val="tx1"/>
                  </a:solidFill>
                  <a:latin typeface="楷体" pitchFamily="49" charset="-122"/>
                  <a:ea typeface="楷体" pitchFamily="49" charset="-122"/>
                  <a:sym typeface="Symbol" pitchFamily="18" charset="2"/>
                </a:rPr>
                <a:t>L</a:t>
              </a:r>
              <a:r>
                <a:rPr lang="en-US" altLang="zh-CN" sz="2000" baseline="-25000" dirty="0">
                  <a:solidFill>
                    <a:schemeClr val="tx1"/>
                  </a:solidFill>
                  <a:latin typeface="楷体" pitchFamily="49" charset="-122"/>
                  <a:ea typeface="楷体" pitchFamily="49" charset="-122"/>
                  <a:sym typeface="Symbol" pitchFamily="18" charset="2"/>
                </a:rPr>
                <a:t>4</a:t>
              </a:r>
              <a:r>
                <a:rPr lang="en-US" altLang="zh-CN" sz="2000" dirty="0">
                  <a:solidFill>
                    <a:schemeClr val="tx1"/>
                  </a:solidFill>
                  <a:latin typeface="楷体" pitchFamily="49" charset="-122"/>
                  <a:ea typeface="楷体" pitchFamily="49" charset="-122"/>
                  <a:sym typeface="Symbol" pitchFamily="18" charset="2"/>
                </a:rPr>
                <a:t>:</a:t>
              </a:r>
              <a:endParaRPr lang="zh-CN" altLang="en-US" sz="2000" dirty="0">
                <a:solidFill>
                  <a:schemeClr val="tx1"/>
                </a:solidFill>
                <a:latin typeface="楷体" pitchFamily="49" charset="-122"/>
                <a:ea typeface="楷体" pitchFamily="49" charset="-122"/>
              </a:endParaRPr>
            </a:p>
          </p:txBody>
        </p:sp>
        <p:sp>
          <p:nvSpPr>
            <p:cNvPr id="11" name="矩形 10"/>
            <p:cNvSpPr/>
            <p:nvPr/>
          </p:nvSpPr>
          <p:spPr>
            <a:xfrm>
              <a:off x="754440" y="5378503"/>
              <a:ext cx="990110" cy="4050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200"/>
                </a:spcAft>
              </a:pPr>
              <a:r>
                <a:rPr lang="en-US" altLang="zh-CN" sz="2000" dirty="0" err="1">
                  <a:solidFill>
                    <a:schemeClr val="tx1"/>
                  </a:solidFill>
                  <a:latin typeface="楷体" pitchFamily="49" charset="-122"/>
                  <a:ea typeface="楷体" pitchFamily="49" charset="-122"/>
                  <a:sym typeface="Symbol" pitchFamily="18" charset="2"/>
                </a:rPr>
                <a:t>Lnext</a:t>
              </a:r>
              <a:r>
                <a:rPr lang="en-US" altLang="zh-CN" sz="2000" dirty="0">
                  <a:solidFill>
                    <a:schemeClr val="tx1"/>
                  </a:solidFill>
                  <a:latin typeface="楷体" pitchFamily="49" charset="-122"/>
                  <a:ea typeface="楷体" pitchFamily="49" charset="-122"/>
                  <a:sym typeface="Symbol" pitchFamily="18" charset="2"/>
                </a:rPr>
                <a:t>:</a:t>
              </a:r>
              <a:endParaRPr lang="zh-CN" altLang="en-US" sz="2000" baseline="-25000" dirty="0">
                <a:solidFill>
                  <a:schemeClr val="tx1"/>
                </a:solidFill>
                <a:latin typeface="楷体" pitchFamily="49" charset="-122"/>
                <a:ea typeface="楷体" pitchFamily="49" charset="-122"/>
              </a:endParaRPr>
            </a:p>
          </p:txBody>
        </p:sp>
        <p:sp>
          <p:nvSpPr>
            <p:cNvPr id="12" name="矩形 11"/>
            <p:cNvSpPr/>
            <p:nvPr/>
          </p:nvSpPr>
          <p:spPr>
            <a:xfrm>
              <a:off x="1178055" y="3383995"/>
              <a:ext cx="495055" cy="4050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200"/>
                </a:spcAft>
              </a:pPr>
              <a:r>
                <a:rPr lang="en-US" altLang="zh-CN" sz="2000" dirty="0">
                  <a:solidFill>
                    <a:schemeClr val="tx1"/>
                  </a:solidFill>
                  <a:latin typeface="楷体" pitchFamily="49" charset="-122"/>
                  <a:ea typeface="楷体" pitchFamily="49" charset="-122"/>
                  <a:sym typeface="Symbol" pitchFamily="18" charset="2"/>
                </a:rPr>
                <a:t>L</a:t>
              </a:r>
              <a:r>
                <a:rPr lang="en-US" altLang="zh-CN" sz="2000" baseline="-25000" dirty="0">
                  <a:solidFill>
                    <a:schemeClr val="tx1"/>
                  </a:solidFill>
                  <a:latin typeface="楷体" pitchFamily="49" charset="-122"/>
                  <a:ea typeface="楷体" pitchFamily="49" charset="-122"/>
                  <a:sym typeface="Symbol" pitchFamily="18" charset="2"/>
                </a:rPr>
                <a:t>3</a:t>
              </a:r>
              <a:r>
                <a:rPr lang="en-US" altLang="zh-CN" sz="2000" dirty="0">
                  <a:solidFill>
                    <a:schemeClr val="tx1"/>
                  </a:solidFill>
                  <a:latin typeface="楷体" pitchFamily="49" charset="-122"/>
                  <a:ea typeface="楷体" pitchFamily="49" charset="-122"/>
                  <a:sym typeface="Symbol" pitchFamily="18" charset="2"/>
                </a:rPr>
                <a:t>:</a:t>
              </a:r>
              <a:endParaRPr lang="zh-CN" altLang="en-US" sz="2000" dirty="0">
                <a:solidFill>
                  <a:schemeClr val="tx1"/>
                </a:solidFill>
                <a:latin typeface="楷体" pitchFamily="49" charset="-122"/>
                <a:ea typeface="楷体" pitchFamily="49" charset="-122"/>
              </a:endParaRPr>
            </a:p>
          </p:txBody>
        </p:sp>
        <p:sp>
          <p:nvSpPr>
            <p:cNvPr id="13" name="矩形 12"/>
            <p:cNvSpPr/>
            <p:nvPr/>
          </p:nvSpPr>
          <p:spPr>
            <a:xfrm>
              <a:off x="1178055" y="2753925"/>
              <a:ext cx="495055" cy="4050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200"/>
                </a:spcAft>
              </a:pPr>
              <a:r>
                <a:rPr lang="en-US" altLang="zh-CN" sz="2000" dirty="0">
                  <a:solidFill>
                    <a:schemeClr val="tx1"/>
                  </a:solidFill>
                  <a:latin typeface="楷体" pitchFamily="49" charset="-122"/>
                  <a:ea typeface="楷体" pitchFamily="49" charset="-122"/>
                  <a:sym typeface="Symbol" pitchFamily="18" charset="2"/>
                </a:rPr>
                <a:t>L</a:t>
              </a:r>
              <a:r>
                <a:rPr lang="en-US" altLang="zh-CN" sz="2000" baseline="-25000" dirty="0">
                  <a:solidFill>
                    <a:schemeClr val="tx1"/>
                  </a:solidFill>
                  <a:latin typeface="楷体" pitchFamily="49" charset="-122"/>
                  <a:ea typeface="楷体" pitchFamily="49" charset="-122"/>
                  <a:sym typeface="Symbol" pitchFamily="18" charset="2"/>
                </a:rPr>
                <a:t>2</a:t>
              </a:r>
              <a:r>
                <a:rPr lang="en-US" altLang="zh-CN" sz="2000" dirty="0">
                  <a:solidFill>
                    <a:schemeClr val="tx1"/>
                  </a:solidFill>
                  <a:latin typeface="楷体" pitchFamily="49" charset="-122"/>
                  <a:ea typeface="楷体" pitchFamily="49" charset="-122"/>
                  <a:sym typeface="Symbol" pitchFamily="18" charset="2"/>
                </a:rPr>
                <a:t>:</a:t>
              </a:r>
              <a:endParaRPr lang="zh-CN" altLang="en-US" sz="2000" dirty="0">
                <a:solidFill>
                  <a:schemeClr val="tx1"/>
                </a:solidFill>
                <a:latin typeface="楷体" pitchFamily="49" charset="-122"/>
                <a:ea typeface="楷体" pitchFamily="49" charset="-122"/>
              </a:endParaRPr>
            </a:p>
          </p:txBody>
        </p:sp>
        <p:sp>
          <p:nvSpPr>
            <p:cNvPr id="14" name="矩形 13"/>
            <p:cNvSpPr/>
            <p:nvPr/>
          </p:nvSpPr>
          <p:spPr>
            <a:xfrm>
              <a:off x="1178055" y="2113849"/>
              <a:ext cx="495055" cy="4050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200"/>
                </a:spcAft>
              </a:pPr>
              <a:r>
                <a:rPr lang="en-US" altLang="zh-CN" sz="2000" dirty="0">
                  <a:solidFill>
                    <a:schemeClr val="tx1"/>
                  </a:solidFill>
                  <a:latin typeface="楷体" pitchFamily="49" charset="-122"/>
                  <a:ea typeface="楷体" pitchFamily="49" charset="-122"/>
                  <a:sym typeface="Symbol" pitchFamily="18" charset="2"/>
                </a:rPr>
                <a:t>L</a:t>
              </a:r>
              <a:r>
                <a:rPr lang="en-US" altLang="zh-CN" sz="2000" baseline="-25000" dirty="0">
                  <a:solidFill>
                    <a:schemeClr val="tx1"/>
                  </a:solidFill>
                  <a:latin typeface="楷体" pitchFamily="49" charset="-122"/>
                  <a:ea typeface="楷体" pitchFamily="49" charset="-122"/>
                  <a:sym typeface="Symbol" pitchFamily="18" charset="2"/>
                </a:rPr>
                <a:t>1</a:t>
              </a:r>
              <a:r>
                <a:rPr lang="en-US" altLang="zh-CN" sz="2000" dirty="0">
                  <a:solidFill>
                    <a:schemeClr val="tx1"/>
                  </a:solidFill>
                  <a:latin typeface="楷体" pitchFamily="49" charset="-122"/>
                  <a:ea typeface="楷体" pitchFamily="49" charset="-122"/>
                  <a:sym typeface="Symbol" pitchFamily="18" charset="2"/>
                </a:rPr>
                <a:t>:</a:t>
              </a:r>
              <a:endParaRPr lang="zh-CN" altLang="en-US" sz="2000" dirty="0">
                <a:solidFill>
                  <a:schemeClr val="tx1"/>
                </a:solidFill>
                <a:latin typeface="楷体" pitchFamily="49" charset="-122"/>
                <a:ea typeface="楷体" pitchFamily="49" charset="-122"/>
              </a:endParaRPr>
            </a:p>
          </p:txBody>
        </p:sp>
      </p:grpSp>
      <p:grpSp>
        <p:nvGrpSpPr>
          <p:cNvPr id="7" name="组合 69"/>
          <p:cNvGrpSpPr/>
          <p:nvPr/>
        </p:nvGrpSpPr>
        <p:grpSpPr>
          <a:xfrm>
            <a:off x="3375375" y="1898830"/>
            <a:ext cx="5427095" cy="3416206"/>
            <a:chOff x="3446875" y="1628800"/>
            <a:chExt cx="5427095" cy="3416206"/>
          </a:xfrm>
        </p:grpSpPr>
        <p:sp>
          <p:nvSpPr>
            <p:cNvPr id="16" name="矩形 15"/>
            <p:cNvSpPr/>
            <p:nvPr/>
          </p:nvSpPr>
          <p:spPr>
            <a:xfrm>
              <a:off x="3446875" y="2573905"/>
              <a:ext cx="4950550" cy="4050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200"/>
                </a:spcAft>
              </a:pPr>
              <a:r>
                <a:rPr lang="en-US" altLang="zh-CN" sz="2000" dirty="0">
                  <a:solidFill>
                    <a:srgbClr val="FF0000"/>
                  </a:solidFill>
                  <a:latin typeface="楷体" pitchFamily="49" charset="-122"/>
                  <a:ea typeface="楷体" pitchFamily="49" charset="-122"/>
                  <a:sym typeface="Symbol" pitchFamily="18" charset="2"/>
                </a:rPr>
                <a:t>while   E  do             S</a:t>
              </a:r>
              <a:endParaRPr lang="zh-CN" altLang="en-US" sz="2000" dirty="0">
                <a:solidFill>
                  <a:srgbClr val="FF0000"/>
                </a:solidFill>
                <a:latin typeface="楷体" pitchFamily="49" charset="-122"/>
                <a:ea typeface="楷体" pitchFamily="49" charset="-122"/>
              </a:endParaRPr>
            </a:p>
          </p:txBody>
        </p:sp>
        <p:sp>
          <p:nvSpPr>
            <p:cNvPr id="17" name="矩形 16"/>
            <p:cNvSpPr/>
            <p:nvPr/>
          </p:nvSpPr>
          <p:spPr>
            <a:xfrm>
              <a:off x="5337085" y="1628800"/>
              <a:ext cx="405045" cy="4050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200"/>
                </a:spcAft>
              </a:pPr>
              <a:r>
                <a:rPr lang="en-US" altLang="zh-CN" sz="2000" dirty="0">
                  <a:solidFill>
                    <a:schemeClr val="tx1"/>
                  </a:solidFill>
                  <a:latin typeface="楷体" pitchFamily="49" charset="-122"/>
                  <a:ea typeface="楷体" pitchFamily="49" charset="-122"/>
                  <a:sym typeface="Symbol" pitchFamily="18" charset="2"/>
                </a:rPr>
                <a:t>S</a:t>
              </a:r>
              <a:endParaRPr lang="zh-CN" altLang="en-US" sz="2000" dirty="0">
                <a:solidFill>
                  <a:schemeClr val="tx1"/>
                </a:solidFill>
                <a:latin typeface="楷体" pitchFamily="49" charset="-122"/>
                <a:ea typeface="楷体" pitchFamily="49" charset="-122"/>
              </a:endParaRPr>
            </a:p>
          </p:txBody>
        </p:sp>
        <p:sp>
          <p:nvSpPr>
            <p:cNvPr id="18" name="矩形 17"/>
            <p:cNvSpPr/>
            <p:nvPr/>
          </p:nvSpPr>
          <p:spPr>
            <a:xfrm>
              <a:off x="4240535" y="3272795"/>
              <a:ext cx="765085" cy="4050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200"/>
                </a:spcAft>
              </a:pPr>
              <a:r>
                <a:rPr lang="en-US" altLang="zh-CN" sz="2000" dirty="0">
                  <a:solidFill>
                    <a:schemeClr val="tx1"/>
                  </a:solidFill>
                  <a:latin typeface="楷体" pitchFamily="49" charset="-122"/>
                  <a:ea typeface="楷体" pitchFamily="49" charset="-122"/>
                  <a:sym typeface="Symbol" pitchFamily="18" charset="2"/>
                </a:rPr>
                <a:t>a</a:t>
              </a:r>
              <a:r>
                <a:rPr lang="zh-CN" altLang="en-US" sz="2000" dirty="0">
                  <a:solidFill>
                    <a:schemeClr val="tx1"/>
                  </a:solidFill>
                  <a:latin typeface="楷体" pitchFamily="49" charset="-122"/>
                  <a:ea typeface="楷体" pitchFamily="49" charset="-122"/>
                  <a:sym typeface="Symbol" pitchFamily="18" charset="2"/>
                </a:rPr>
                <a:t>＜</a:t>
              </a:r>
              <a:r>
                <a:rPr lang="en-US" altLang="zh-CN" sz="2000" dirty="0">
                  <a:solidFill>
                    <a:schemeClr val="tx1"/>
                  </a:solidFill>
                  <a:latin typeface="楷体" pitchFamily="49" charset="-122"/>
                  <a:ea typeface="楷体" pitchFamily="49" charset="-122"/>
                  <a:sym typeface="Symbol" pitchFamily="18" charset="2"/>
                </a:rPr>
                <a:t>b</a:t>
              </a:r>
              <a:endParaRPr lang="zh-CN" altLang="en-US" sz="2000" dirty="0">
                <a:solidFill>
                  <a:schemeClr val="tx1"/>
                </a:solidFill>
                <a:latin typeface="楷体" pitchFamily="49" charset="-122"/>
                <a:ea typeface="楷体" pitchFamily="49" charset="-122"/>
              </a:endParaRPr>
            </a:p>
          </p:txBody>
        </p:sp>
        <p:sp>
          <p:nvSpPr>
            <p:cNvPr id="19" name="矩形 18"/>
            <p:cNvSpPr/>
            <p:nvPr/>
          </p:nvSpPr>
          <p:spPr>
            <a:xfrm>
              <a:off x="5247075" y="3293985"/>
              <a:ext cx="3468363" cy="400110"/>
            </a:xfrm>
            <a:prstGeom prst="rect">
              <a:avLst/>
            </a:prstGeom>
          </p:spPr>
          <p:txBody>
            <a:bodyPr wrap="square">
              <a:spAutoFit/>
            </a:bodyPr>
            <a:lstStyle/>
            <a:p>
              <a:r>
                <a:rPr lang="en-US" altLang="zh-CN" sz="2000" dirty="0">
                  <a:solidFill>
                    <a:srgbClr val="00B050"/>
                  </a:solidFill>
                  <a:latin typeface="楷体" pitchFamily="49" charset="-122"/>
                  <a:ea typeface="楷体" pitchFamily="49" charset="-122"/>
                  <a:sym typeface="Symbol" pitchFamily="18" charset="2"/>
                </a:rPr>
                <a:t>if E then   S</a:t>
              </a:r>
              <a:r>
                <a:rPr lang="en-US" altLang="zh-CN" sz="2000" baseline="-25000" dirty="0">
                  <a:solidFill>
                    <a:srgbClr val="00B050"/>
                  </a:solidFill>
                  <a:latin typeface="楷体" pitchFamily="49" charset="-122"/>
                  <a:ea typeface="楷体" pitchFamily="49" charset="-122"/>
                  <a:sym typeface="Symbol" pitchFamily="18" charset="2"/>
                </a:rPr>
                <a:t>1</a:t>
              </a:r>
              <a:r>
                <a:rPr lang="en-US" altLang="zh-CN" sz="2000" dirty="0">
                  <a:solidFill>
                    <a:srgbClr val="00B050"/>
                  </a:solidFill>
                  <a:latin typeface="楷体" pitchFamily="49" charset="-122"/>
                  <a:ea typeface="楷体" pitchFamily="49" charset="-122"/>
                  <a:sym typeface="Symbol" pitchFamily="18" charset="2"/>
                </a:rPr>
                <a:t>   else  S</a:t>
              </a:r>
              <a:r>
                <a:rPr lang="en-US" altLang="zh-CN" sz="2000" baseline="-25000" dirty="0">
                  <a:solidFill>
                    <a:srgbClr val="00B050"/>
                  </a:solidFill>
                  <a:latin typeface="楷体" pitchFamily="49" charset="-122"/>
                  <a:ea typeface="楷体" pitchFamily="49" charset="-122"/>
                  <a:sym typeface="Symbol" pitchFamily="18" charset="2"/>
                </a:rPr>
                <a:t>2</a:t>
              </a:r>
              <a:endParaRPr lang="zh-CN" altLang="en-US" sz="2000" baseline="-25000" dirty="0">
                <a:solidFill>
                  <a:srgbClr val="00B050"/>
                </a:solidFill>
              </a:endParaRPr>
            </a:p>
          </p:txBody>
        </p:sp>
        <p:sp>
          <p:nvSpPr>
            <p:cNvPr id="20" name="矩形 19"/>
            <p:cNvSpPr/>
            <p:nvPr/>
          </p:nvSpPr>
          <p:spPr>
            <a:xfrm>
              <a:off x="5472100" y="3946557"/>
              <a:ext cx="810090" cy="400110"/>
            </a:xfrm>
            <a:prstGeom prst="rect">
              <a:avLst/>
            </a:prstGeom>
          </p:spPr>
          <p:txBody>
            <a:bodyPr wrap="square">
              <a:spAutoFit/>
            </a:bodyPr>
            <a:lstStyle/>
            <a:p>
              <a:r>
                <a:rPr lang="en-US" altLang="zh-CN" sz="2000" dirty="0">
                  <a:latin typeface="楷体" pitchFamily="49" charset="-122"/>
                  <a:ea typeface="楷体" pitchFamily="49" charset="-122"/>
                  <a:sym typeface="Symbol" pitchFamily="18" charset="2"/>
                </a:rPr>
                <a:t>c</a:t>
              </a:r>
              <a:r>
                <a:rPr lang="zh-CN" altLang="en-US" sz="2000" dirty="0">
                  <a:latin typeface="楷体" pitchFamily="49" charset="-122"/>
                  <a:ea typeface="楷体" pitchFamily="49" charset="-122"/>
                  <a:sym typeface="Symbol" pitchFamily="18" charset="2"/>
                </a:rPr>
                <a:t>＜</a:t>
              </a:r>
              <a:r>
                <a:rPr lang="en-US" altLang="zh-CN" sz="2000" dirty="0">
                  <a:latin typeface="楷体" pitchFamily="49" charset="-122"/>
                  <a:ea typeface="楷体" pitchFamily="49" charset="-122"/>
                  <a:sym typeface="Symbol" pitchFamily="18" charset="2"/>
                </a:rPr>
                <a:t>d</a:t>
              </a:r>
              <a:endParaRPr lang="zh-CN" altLang="en-US" sz="2000" dirty="0"/>
            </a:p>
          </p:txBody>
        </p:sp>
        <p:sp>
          <p:nvSpPr>
            <p:cNvPr id="21" name="矩形 20"/>
            <p:cNvSpPr/>
            <p:nvPr/>
          </p:nvSpPr>
          <p:spPr>
            <a:xfrm>
              <a:off x="6578715" y="4644135"/>
              <a:ext cx="1035115" cy="400110"/>
            </a:xfrm>
            <a:prstGeom prst="rect">
              <a:avLst/>
            </a:prstGeom>
          </p:spPr>
          <p:txBody>
            <a:bodyPr wrap="square">
              <a:spAutoFit/>
            </a:bodyPr>
            <a:lstStyle/>
            <a:p>
              <a:r>
                <a:rPr lang="en-US" altLang="zh-CN" sz="2000" dirty="0">
                  <a:latin typeface="楷体" pitchFamily="49" charset="-122"/>
                  <a:ea typeface="楷体" pitchFamily="49" charset="-122"/>
                  <a:sym typeface="Symbol" pitchFamily="18" charset="2"/>
                </a:rPr>
                <a:t>x:=</a:t>
              </a:r>
              <a:r>
                <a:rPr lang="en-US" altLang="zh-CN" sz="2000" dirty="0" err="1">
                  <a:latin typeface="楷体" pitchFamily="49" charset="-122"/>
                  <a:ea typeface="楷体" pitchFamily="49" charset="-122"/>
                  <a:sym typeface="Symbol" pitchFamily="18" charset="2"/>
                </a:rPr>
                <a:t>y+z</a:t>
              </a:r>
              <a:endParaRPr lang="zh-CN" altLang="en-US" sz="2000" dirty="0"/>
            </a:p>
          </p:txBody>
        </p:sp>
        <p:sp>
          <p:nvSpPr>
            <p:cNvPr id="22" name="矩形 21"/>
            <p:cNvSpPr/>
            <p:nvPr/>
          </p:nvSpPr>
          <p:spPr>
            <a:xfrm>
              <a:off x="7838855" y="4644896"/>
              <a:ext cx="1035115" cy="400110"/>
            </a:xfrm>
            <a:prstGeom prst="rect">
              <a:avLst/>
            </a:prstGeom>
          </p:spPr>
          <p:txBody>
            <a:bodyPr wrap="square">
              <a:spAutoFit/>
            </a:bodyPr>
            <a:lstStyle/>
            <a:p>
              <a:r>
                <a:rPr lang="en-US" altLang="zh-CN" sz="2000" dirty="0">
                  <a:latin typeface="楷体" pitchFamily="49" charset="-122"/>
                  <a:ea typeface="楷体" pitchFamily="49" charset="-122"/>
                  <a:sym typeface="Symbol" pitchFamily="18" charset="2"/>
                </a:rPr>
                <a:t>x:=y-z</a:t>
              </a:r>
              <a:endParaRPr lang="zh-CN" altLang="en-US" sz="2000" dirty="0"/>
            </a:p>
          </p:txBody>
        </p:sp>
        <p:sp>
          <p:nvSpPr>
            <p:cNvPr id="23" name="矩形 22"/>
            <p:cNvSpPr/>
            <p:nvPr/>
          </p:nvSpPr>
          <p:spPr>
            <a:xfrm>
              <a:off x="6552220" y="3946557"/>
              <a:ext cx="1035115" cy="400110"/>
            </a:xfrm>
            <a:prstGeom prst="rect">
              <a:avLst/>
            </a:prstGeom>
          </p:spPr>
          <p:txBody>
            <a:bodyPr wrap="square">
              <a:spAutoFit/>
            </a:bodyPr>
            <a:lstStyle/>
            <a:p>
              <a:r>
                <a:rPr lang="en-US" altLang="zh-CN" sz="2000" dirty="0">
                  <a:latin typeface="楷体" pitchFamily="49" charset="-122"/>
                  <a:ea typeface="楷体" pitchFamily="49" charset="-122"/>
                  <a:sym typeface="Symbol" pitchFamily="18" charset="2"/>
                </a:rPr>
                <a:t>id:=E</a:t>
              </a:r>
              <a:endParaRPr lang="zh-CN" altLang="en-US" sz="2000" dirty="0"/>
            </a:p>
          </p:txBody>
        </p:sp>
        <p:sp>
          <p:nvSpPr>
            <p:cNvPr id="24" name="矩形 23"/>
            <p:cNvSpPr/>
            <p:nvPr/>
          </p:nvSpPr>
          <p:spPr>
            <a:xfrm>
              <a:off x="7812360" y="3946557"/>
              <a:ext cx="1035115" cy="400110"/>
            </a:xfrm>
            <a:prstGeom prst="rect">
              <a:avLst/>
            </a:prstGeom>
          </p:spPr>
          <p:txBody>
            <a:bodyPr wrap="square">
              <a:spAutoFit/>
            </a:bodyPr>
            <a:lstStyle/>
            <a:p>
              <a:r>
                <a:rPr lang="en-US" altLang="zh-CN" sz="2000" dirty="0">
                  <a:latin typeface="楷体" pitchFamily="49" charset="-122"/>
                  <a:ea typeface="楷体" pitchFamily="49" charset="-122"/>
                  <a:sym typeface="Symbol" pitchFamily="18" charset="2"/>
                </a:rPr>
                <a:t>id:=E</a:t>
              </a:r>
              <a:endParaRPr lang="zh-CN" altLang="en-US" sz="2000" dirty="0"/>
            </a:p>
          </p:txBody>
        </p:sp>
        <p:cxnSp>
          <p:nvCxnSpPr>
            <p:cNvPr id="26" name="直接连接符 25"/>
            <p:cNvCxnSpPr/>
            <p:nvPr/>
          </p:nvCxnSpPr>
          <p:spPr>
            <a:xfrm flipH="1">
              <a:off x="3876675" y="1902542"/>
              <a:ext cx="1476990" cy="7168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4657726" y="1971675"/>
              <a:ext cx="742949" cy="638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5100638" y="1990725"/>
              <a:ext cx="357188" cy="6334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5591175" y="1943100"/>
              <a:ext cx="1219200" cy="7048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4619625" y="2962275"/>
              <a:ext cx="0" cy="36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5529263" y="2824163"/>
              <a:ext cx="1285875" cy="4810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5819776" y="2867025"/>
              <a:ext cx="1000124" cy="4381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6276975" y="2905125"/>
              <a:ext cx="576264" cy="4048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endCxn id="19" idx="0"/>
            </p:cNvCxnSpPr>
            <p:nvPr/>
          </p:nvCxnSpPr>
          <p:spPr>
            <a:xfrm>
              <a:off x="6915150" y="2952750"/>
              <a:ext cx="66107" cy="3412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6972300" y="2895600"/>
              <a:ext cx="504825" cy="4286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7019925" y="2809875"/>
              <a:ext cx="1190625" cy="5191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5791200" y="3647272"/>
              <a:ext cx="0" cy="342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934763" y="3647722"/>
              <a:ext cx="0" cy="34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8324850" y="3647722"/>
              <a:ext cx="0" cy="34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7227295" y="4313727"/>
              <a:ext cx="0" cy="36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8486775" y="4313747"/>
              <a:ext cx="0" cy="36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 name="组合 39"/>
          <p:cNvGrpSpPr/>
          <p:nvPr/>
        </p:nvGrpSpPr>
        <p:grpSpPr>
          <a:xfrm>
            <a:off x="1144305" y="3128962"/>
            <a:ext cx="3084796" cy="671513"/>
            <a:chOff x="1144305" y="3128962"/>
            <a:chExt cx="3113370" cy="671513"/>
          </a:xfrm>
        </p:grpSpPr>
        <p:sp>
          <p:nvSpPr>
            <p:cNvPr id="42" name="矩形 41"/>
            <p:cNvSpPr/>
            <p:nvPr/>
          </p:nvSpPr>
          <p:spPr>
            <a:xfrm>
              <a:off x="1144305" y="3128962"/>
              <a:ext cx="1935394" cy="671513"/>
            </a:xfrm>
            <a:prstGeom prst="rect">
              <a:avLst/>
            </a:prstGeom>
            <a:noFill/>
            <a:ln w="6350">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2925">
                <a:spcAft>
                  <a:spcPts val="200"/>
                </a:spcAft>
              </a:pPr>
              <a:endParaRPr lang="zh-CN" altLang="en-US" sz="2000" dirty="0">
                <a:solidFill>
                  <a:schemeClr val="tx1"/>
                </a:solidFill>
                <a:latin typeface="楷体" pitchFamily="49" charset="-122"/>
                <a:ea typeface="楷体" pitchFamily="49" charset="-122"/>
              </a:endParaRPr>
            </a:p>
          </p:txBody>
        </p:sp>
        <p:sp>
          <p:nvSpPr>
            <p:cNvPr id="44" name="矩形 43"/>
            <p:cNvSpPr/>
            <p:nvPr/>
          </p:nvSpPr>
          <p:spPr>
            <a:xfrm>
              <a:off x="3851920" y="3293985"/>
              <a:ext cx="405755" cy="31076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200"/>
                </a:spcAft>
              </a:pPr>
              <a:r>
                <a:rPr lang="en-US" altLang="zh-CN" sz="2000" dirty="0">
                  <a:solidFill>
                    <a:srgbClr val="0033CC"/>
                  </a:solidFill>
                  <a:latin typeface="楷体" pitchFamily="49" charset="-122"/>
                  <a:ea typeface="楷体" pitchFamily="49" charset="-122"/>
                </a:rPr>
                <a:t>S</a:t>
              </a:r>
              <a:r>
                <a:rPr lang="en-US" altLang="zh-CN" sz="2000" baseline="-25000" dirty="0">
                  <a:solidFill>
                    <a:srgbClr val="0033CC"/>
                  </a:solidFill>
                  <a:latin typeface="楷体" pitchFamily="49" charset="-122"/>
                  <a:ea typeface="楷体" pitchFamily="49" charset="-122"/>
                </a:rPr>
                <a:t>1</a:t>
              </a:r>
              <a:endParaRPr lang="zh-CN" altLang="en-US" sz="2000" baseline="-25000" dirty="0">
                <a:solidFill>
                  <a:srgbClr val="0033CC"/>
                </a:solidFill>
                <a:latin typeface="楷体" pitchFamily="49" charset="-122"/>
                <a:ea typeface="楷体" pitchFamily="49" charset="-122"/>
              </a:endParaRPr>
            </a:p>
          </p:txBody>
        </p:sp>
        <p:cxnSp>
          <p:nvCxnSpPr>
            <p:cNvPr id="45" name="直接箭头连接符 44"/>
            <p:cNvCxnSpPr/>
            <p:nvPr/>
          </p:nvCxnSpPr>
          <p:spPr>
            <a:xfrm flipH="1">
              <a:off x="3086835" y="3474005"/>
              <a:ext cx="765085" cy="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7" name="组合 46"/>
          <p:cNvGrpSpPr/>
          <p:nvPr/>
        </p:nvGrpSpPr>
        <p:grpSpPr>
          <a:xfrm>
            <a:off x="1144305" y="4109778"/>
            <a:ext cx="3084796" cy="671513"/>
            <a:chOff x="1144305" y="3128962"/>
            <a:chExt cx="3113370" cy="671513"/>
          </a:xfrm>
        </p:grpSpPr>
        <p:sp>
          <p:nvSpPr>
            <p:cNvPr id="49" name="矩形 48"/>
            <p:cNvSpPr/>
            <p:nvPr/>
          </p:nvSpPr>
          <p:spPr>
            <a:xfrm>
              <a:off x="1144305" y="3128962"/>
              <a:ext cx="1935394" cy="671513"/>
            </a:xfrm>
            <a:prstGeom prst="rect">
              <a:avLst/>
            </a:prstGeom>
            <a:noFill/>
            <a:ln w="6350">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2925">
                <a:spcAft>
                  <a:spcPts val="200"/>
                </a:spcAft>
              </a:pPr>
              <a:endParaRPr lang="zh-CN" altLang="en-US" sz="2000" dirty="0">
                <a:solidFill>
                  <a:schemeClr val="tx1"/>
                </a:solidFill>
                <a:latin typeface="楷体" pitchFamily="49" charset="-122"/>
                <a:ea typeface="楷体" pitchFamily="49" charset="-122"/>
              </a:endParaRPr>
            </a:p>
          </p:txBody>
        </p:sp>
        <p:sp>
          <p:nvSpPr>
            <p:cNvPr id="51" name="矩形 50"/>
            <p:cNvSpPr/>
            <p:nvPr/>
          </p:nvSpPr>
          <p:spPr>
            <a:xfrm>
              <a:off x="3851920" y="3293985"/>
              <a:ext cx="405755" cy="31076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200"/>
                </a:spcAft>
              </a:pPr>
              <a:r>
                <a:rPr lang="en-US" altLang="zh-CN" sz="2000" dirty="0">
                  <a:solidFill>
                    <a:srgbClr val="0033CC"/>
                  </a:solidFill>
                  <a:latin typeface="楷体" pitchFamily="49" charset="-122"/>
                  <a:ea typeface="楷体" pitchFamily="49" charset="-122"/>
                </a:rPr>
                <a:t>S</a:t>
              </a:r>
              <a:r>
                <a:rPr lang="en-US" altLang="zh-CN" sz="2000" baseline="-25000" dirty="0">
                  <a:solidFill>
                    <a:srgbClr val="0033CC"/>
                  </a:solidFill>
                  <a:latin typeface="楷体" pitchFamily="49" charset="-122"/>
                  <a:ea typeface="楷体" pitchFamily="49" charset="-122"/>
                </a:rPr>
                <a:t>2</a:t>
              </a:r>
              <a:endParaRPr lang="zh-CN" altLang="en-US" sz="2000" baseline="-25000" dirty="0">
                <a:solidFill>
                  <a:srgbClr val="0033CC"/>
                </a:solidFill>
                <a:latin typeface="楷体" pitchFamily="49" charset="-122"/>
                <a:ea typeface="楷体" pitchFamily="49" charset="-122"/>
              </a:endParaRPr>
            </a:p>
          </p:txBody>
        </p:sp>
        <p:cxnSp>
          <p:nvCxnSpPr>
            <p:cNvPr id="53" name="直接箭头连接符 52"/>
            <p:cNvCxnSpPr/>
            <p:nvPr/>
          </p:nvCxnSpPr>
          <p:spPr>
            <a:xfrm flipH="1">
              <a:off x="3086835" y="3474005"/>
              <a:ext cx="765085" cy="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64" name="组合 63"/>
          <p:cNvGrpSpPr/>
          <p:nvPr/>
        </p:nvGrpSpPr>
        <p:grpSpPr>
          <a:xfrm>
            <a:off x="1143001" y="2486026"/>
            <a:ext cx="3886198" cy="2903925"/>
            <a:chOff x="1143001" y="2486026"/>
            <a:chExt cx="3886198" cy="2903925"/>
          </a:xfrm>
        </p:grpSpPr>
        <p:grpSp>
          <p:nvGrpSpPr>
            <p:cNvPr id="57" name="组合 56"/>
            <p:cNvGrpSpPr/>
            <p:nvPr/>
          </p:nvGrpSpPr>
          <p:grpSpPr>
            <a:xfrm>
              <a:off x="1143001" y="2486026"/>
              <a:ext cx="3886198" cy="2903925"/>
              <a:chOff x="-1204574" y="700823"/>
              <a:chExt cx="3886198" cy="2903925"/>
            </a:xfrm>
          </p:grpSpPr>
          <p:sp>
            <p:nvSpPr>
              <p:cNvPr id="59" name="矩形 58"/>
              <p:cNvSpPr/>
              <p:nvPr/>
            </p:nvSpPr>
            <p:spPr>
              <a:xfrm>
                <a:off x="-1204574" y="700823"/>
                <a:ext cx="1916906" cy="2334568"/>
              </a:xfrm>
              <a:prstGeom prst="rect">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2925">
                  <a:spcAft>
                    <a:spcPts val="200"/>
                  </a:spcAft>
                </a:pPr>
                <a:endParaRPr lang="zh-CN" altLang="en-US" sz="2000" dirty="0">
                  <a:solidFill>
                    <a:schemeClr val="tx1"/>
                  </a:solidFill>
                  <a:latin typeface="楷体" pitchFamily="49" charset="-122"/>
                  <a:ea typeface="楷体" pitchFamily="49" charset="-122"/>
                </a:endParaRPr>
              </a:p>
            </p:txBody>
          </p:sp>
          <p:sp>
            <p:nvSpPr>
              <p:cNvPr id="61" name="矩形 60"/>
              <p:cNvSpPr/>
              <p:nvPr/>
            </p:nvSpPr>
            <p:spPr>
              <a:xfrm>
                <a:off x="914737" y="3293985"/>
                <a:ext cx="1766887" cy="31076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200"/>
                  </a:spcAft>
                </a:pPr>
                <a:r>
                  <a:rPr lang="en-US" altLang="zh-CN" sz="2000" dirty="0">
                    <a:solidFill>
                      <a:srgbClr val="00B050"/>
                    </a:solidFill>
                    <a:latin typeface="楷体" pitchFamily="49" charset="-122"/>
                    <a:ea typeface="楷体" pitchFamily="49" charset="-122"/>
                  </a:rPr>
                  <a:t>if-then-else</a:t>
                </a:r>
                <a:endParaRPr lang="zh-CN" altLang="en-US" sz="2000" baseline="-25000" dirty="0">
                  <a:solidFill>
                    <a:srgbClr val="00B050"/>
                  </a:solidFill>
                  <a:latin typeface="楷体" pitchFamily="49" charset="-122"/>
                  <a:ea typeface="楷体" pitchFamily="49" charset="-122"/>
                </a:endParaRPr>
              </a:p>
            </p:txBody>
          </p:sp>
        </p:grpSp>
        <p:sp>
          <p:nvSpPr>
            <p:cNvPr id="63" name="任意多边形 62"/>
            <p:cNvSpPr/>
            <p:nvPr/>
          </p:nvSpPr>
          <p:spPr>
            <a:xfrm>
              <a:off x="2605088" y="4824413"/>
              <a:ext cx="733425" cy="442912"/>
            </a:xfrm>
            <a:custGeom>
              <a:avLst/>
              <a:gdLst>
                <a:gd name="connsiteX0" fmla="*/ 733425 w 733425"/>
                <a:gd name="connsiteY0" fmla="*/ 442912 h 442912"/>
                <a:gd name="connsiteX1" fmla="*/ 0 w 733425"/>
                <a:gd name="connsiteY1" fmla="*/ 442912 h 442912"/>
                <a:gd name="connsiteX2" fmla="*/ 0 w 733425"/>
                <a:gd name="connsiteY2" fmla="*/ 0 h 442912"/>
              </a:gdLst>
              <a:ahLst/>
              <a:cxnLst>
                <a:cxn ang="0">
                  <a:pos x="connsiteX0" y="connsiteY0"/>
                </a:cxn>
                <a:cxn ang="0">
                  <a:pos x="connsiteX1" y="connsiteY1"/>
                </a:cxn>
                <a:cxn ang="0">
                  <a:pos x="connsiteX2" y="connsiteY2"/>
                </a:cxn>
              </a:cxnLst>
              <a:rect l="l" t="t" r="r" b="b"/>
              <a:pathLst>
                <a:path w="733425" h="442912">
                  <a:moveTo>
                    <a:pt x="733425" y="442912"/>
                  </a:moveTo>
                  <a:lnTo>
                    <a:pt x="0" y="442912"/>
                  </a:lnTo>
                  <a:lnTo>
                    <a:pt x="0" y="0"/>
                  </a:lnTo>
                </a:path>
              </a:pathLst>
            </a:custGeom>
            <a:ln>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pic>
        <p:nvPicPr>
          <p:cNvPr id="3074" name="Picture 2"/>
          <p:cNvPicPr>
            <a:picLocks noChangeAspect="1" noChangeArrowheads="1"/>
          </p:cNvPicPr>
          <p:nvPr/>
        </p:nvPicPr>
        <p:blipFill>
          <a:blip r:embed="rId2" cstate="print"/>
          <a:srcRect/>
          <a:stretch>
            <a:fillRect/>
          </a:stretch>
        </p:blipFill>
        <p:spPr bwMode="auto">
          <a:xfrm>
            <a:off x="3249834" y="143635"/>
            <a:ext cx="5850624" cy="1704065"/>
          </a:xfrm>
          <a:prstGeom prst="rect">
            <a:avLst/>
          </a:prstGeom>
          <a:noFill/>
          <a:ln w="9525">
            <a:solidFill>
              <a:schemeClr val="tx1"/>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linds(horizontal)">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blinds(horizontal)">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blinds(horizontal)">
                                      <p:cBhvr>
                                        <p:cTn id="1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79087"/>
          </a:xfrm>
        </p:spPr>
        <p:txBody>
          <a:bodyPr>
            <a:normAutofit/>
          </a:bodyPr>
          <a:lstStyle/>
          <a:p>
            <a:r>
              <a:rPr lang="zh-CN" altLang="en-US" dirty="0"/>
              <a:t>小结</a:t>
            </a:r>
          </a:p>
        </p:txBody>
      </p:sp>
      <p:sp>
        <p:nvSpPr>
          <p:cNvPr id="3" name="内容占位符 2"/>
          <p:cNvSpPr>
            <a:spLocks noGrp="1"/>
          </p:cNvSpPr>
          <p:nvPr>
            <p:ph idx="1"/>
          </p:nvPr>
        </p:nvSpPr>
        <p:spPr>
          <a:xfrm>
            <a:off x="476544" y="1313766"/>
            <a:ext cx="8210255" cy="3735414"/>
          </a:xfrm>
        </p:spPr>
        <p:txBody>
          <a:bodyPr/>
          <a:lstStyle/>
          <a:p>
            <a:pPr>
              <a:lnSpc>
                <a:spcPct val="110000"/>
              </a:lnSpc>
            </a:pPr>
            <a:r>
              <a:rPr lang="zh-CN" altLang="en-US" dirty="0"/>
              <a:t>前面介绍了属性文法和多遍扫描实现的概念；</a:t>
            </a:r>
            <a:endParaRPr lang="en-US" altLang="zh-CN" dirty="0"/>
          </a:p>
          <a:p>
            <a:pPr lvl="1">
              <a:lnSpc>
                <a:spcPct val="110000"/>
              </a:lnSpc>
            </a:pPr>
            <a:r>
              <a:rPr lang="zh-CN" altLang="en-US" dirty="0"/>
              <a:t>第一遍建立语法树；</a:t>
            </a:r>
            <a:endParaRPr lang="en-US" altLang="zh-CN" dirty="0"/>
          </a:p>
          <a:p>
            <a:pPr lvl="1">
              <a:lnSpc>
                <a:spcPct val="110000"/>
              </a:lnSpc>
            </a:pPr>
            <a:r>
              <a:rPr lang="zh-CN" altLang="en-US" dirty="0"/>
              <a:t>第二遍计算继承属性</a:t>
            </a:r>
            <a:r>
              <a:rPr lang="en-US" altLang="zh-CN" dirty="0"/>
              <a:t>next</a:t>
            </a:r>
            <a:r>
              <a:rPr lang="zh-CN" altLang="en-US" dirty="0"/>
              <a:t>；</a:t>
            </a:r>
            <a:endParaRPr lang="en-US" altLang="zh-CN" dirty="0"/>
          </a:p>
          <a:p>
            <a:pPr lvl="1">
              <a:lnSpc>
                <a:spcPct val="110000"/>
              </a:lnSpc>
            </a:pPr>
            <a:r>
              <a:rPr lang="zh-CN" altLang="en-US" dirty="0"/>
              <a:t>第三遍生成综合属性</a:t>
            </a:r>
            <a:r>
              <a:rPr lang="en-US" altLang="zh-CN" dirty="0"/>
              <a:t>code</a:t>
            </a:r>
            <a:r>
              <a:rPr lang="zh-CN" altLang="en-US" dirty="0"/>
              <a:t>和标号；</a:t>
            </a:r>
            <a:endParaRPr lang="en-US" altLang="zh-CN" dirty="0"/>
          </a:p>
          <a:p>
            <a:pPr>
              <a:lnSpc>
                <a:spcPct val="110000"/>
              </a:lnSpc>
            </a:pPr>
            <a:r>
              <a:rPr lang="zh-CN" altLang="en-US" dirty="0"/>
              <a:t>有实际意义的是</a:t>
            </a:r>
            <a:r>
              <a:rPr lang="zh-CN" altLang="en-US" dirty="0">
                <a:solidFill>
                  <a:srgbClr val="FF0000"/>
                </a:solidFill>
              </a:rPr>
              <a:t>一遍扫描</a:t>
            </a:r>
            <a:r>
              <a:rPr lang="zh-CN" altLang="en-US" dirty="0"/>
              <a:t>；</a:t>
            </a:r>
            <a:endParaRPr lang="en-US" altLang="zh-CN" dirty="0"/>
          </a:p>
          <a:p>
            <a:pPr>
              <a:lnSpc>
                <a:spcPct val="110000"/>
              </a:lnSpc>
            </a:pPr>
            <a:r>
              <a:rPr lang="zh-CN" altLang="en-US" dirty="0"/>
              <a:t>下面介绍控制语句一遍扫描实现的翻译模式。</a:t>
            </a:r>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75</a:t>
            </a:fld>
            <a:endParaRPr lang="zh-CN" altLang="en-US"/>
          </a:p>
        </p:txBody>
      </p:sp>
      <p:sp>
        <p:nvSpPr>
          <p:cNvPr id="5" name="文本框 4">
            <a:extLst>
              <a:ext uri="{FF2B5EF4-FFF2-40B4-BE49-F238E27FC236}">
                <a16:creationId xmlns:a16="http://schemas.microsoft.com/office/drawing/2014/main" id="{B7191E2B-0499-490A-A7C8-BC735FD0B687}"/>
              </a:ext>
            </a:extLst>
          </p:cNvPr>
          <p:cNvSpPr txBox="1">
            <a:spLocks noChangeArrowheads="1"/>
          </p:cNvSpPr>
          <p:nvPr/>
        </p:nvSpPr>
        <p:spPr bwMode="auto">
          <a:xfrm>
            <a:off x="2925082" y="6262914"/>
            <a:ext cx="3105150" cy="369332"/>
          </a:xfrm>
          <a:prstGeom prst="rect">
            <a:avLst/>
          </a:prstGeom>
          <a:noFill/>
          <a:ln w="9525">
            <a:noFill/>
            <a:miter lim="800000"/>
            <a:headEnd/>
            <a:tailEnd/>
          </a:ln>
        </p:spPr>
        <p:txBody>
          <a:bodyPr>
            <a:spAutoFit/>
          </a:bodyPr>
          <a:lstStyle/>
          <a:p>
            <a:r>
              <a:rPr lang="en-US" altLang="zh-CN" dirty="0">
                <a:solidFill>
                  <a:srgbClr val="1E1CE3"/>
                </a:solidFill>
                <a:latin typeface="Calibri" pitchFamily="34" charset="0"/>
                <a:ea typeface="等线" pitchFamily="2" charset="-122"/>
              </a:rPr>
              <a:t>copyright </a:t>
            </a:r>
            <a:r>
              <a:rPr lang="en-US" altLang="zh-CN">
                <a:solidFill>
                  <a:srgbClr val="1E1CE3"/>
                </a:solidFill>
                <a:latin typeface="Calibri" pitchFamily="34" charset="0"/>
                <a:ea typeface="等线" pitchFamily="2" charset="-122"/>
              </a:rPr>
              <a:t>© 2021 </a:t>
            </a:r>
            <a:r>
              <a:rPr lang="en-US" altLang="zh-CN" dirty="0">
                <a:solidFill>
                  <a:srgbClr val="1E1CE3"/>
                </a:solidFill>
                <a:latin typeface="Calibri" pitchFamily="34" charset="0"/>
                <a:ea typeface="等线" pitchFamily="2" charset="-122"/>
              </a:rPr>
              <a:t>by Xu Dezhi</a:t>
            </a:r>
            <a:endParaRPr lang="zh-CN" altLang="en-US" dirty="0">
              <a:solidFill>
                <a:srgbClr val="1E1CE3"/>
              </a:solidFill>
              <a:latin typeface="Calibri" pitchFamily="34" charset="0"/>
              <a:ea typeface="等线"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3635"/>
            <a:ext cx="8229600" cy="769097"/>
          </a:xfrm>
        </p:spPr>
        <p:txBody>
          <a:bodyPr/>
          <a:lstStyle/>
          <a:p>
            <a:r>
              <a:rPr lang="zh-CN" altLang="en-US">
                <a:solidFill>
                  <a:srgbClr val="FF0000"/>
                </a:solidFill>
              </a:rPr>
              <a:t>作业</a:t>
            </a:r>
            <a:endParaRPr lang="zh-CN" altLang="en-US" dirty="0">
              <a:solidFill>
                <a:srgbClr val="FF0000"/>
              </a:solidFill>
            </a:endParaRPr>
          </a:p>
        </p:txBody>
      </p:sp>
      <p:sp>
        <p:nvSpPr>
          <p:cNvPr id="3" name="内容占位符 2"/>
          <p:cNvSpPr>
            <a:spLocks noGrp="1"/>
          </p:cNvSpPr>
          <p:nvPr>
            <p:ph idx="1"/>
          </p:nvPr>
        </p:nvSpPr>
        <p:spPr>
          <a:xfrm>
            <a:off x="457200" y="998730"/>
            <a:ext cx="8229600" cy="1152128"/>
          </a:xfrm>
        </p:spPr>
        <p:txBody>
          <a:bodyPr>
            <a:noAutofit/>
          </a:bodyPr>
          <a:lstStyle/>
          <a:p>
            <a:pPr>
              <a:lnSpc>
                <a:spcPct val="120000"/>
              </a:lnSpc>
              <a:spcBef>
                <a:spcPct val="20000"/>
              </a:spcBef>
              <a:defRPr/>
            </a:pPr>
            <a:r>
              <a:rPr lang="zh-CN" altLang="en-US" dirty="0"/>
              <a:t>已知语句为；</a:t>
            </a:r>
            <a:r>
              <a:rPr lang="en-US" altLang="zh-CN" dirty="0"/>
              <a:t>for(</a:t>
            </a:r>
            <a:r>
              <a:rPr lang="en-US" altLang="zh-CN" dirty="0" err="1"/>
              <a:t>i</a:t>
            </a:r>
            <a:r>
              <a:rPr lang="en-US" altLang="zh-CN" dirty="0"/>
              <a:t>=0;i</a:t>
            </a:r>
            <a:r>
              <a:rPr lang="zh-CN" altLang="en-US" sz="2800" dirty="0">
                <a:sym typeface="Symbol" pitchFamily="18" charset="2"/>
              </a:rPr>
              <a:t>＜</a:t>
            </a:r>
            <a:r>
              <a:rPr lang="en-US" altLang="zh-CN" dirty="0"/>
              <a:t>3;i++){a=5</a:t>
            </a:r>
            <a:r>
              <a:rPr lang="zh-CN" altLang="en-US" dirty="0"/>
              <a:t>；</a:t>
            </a:r>
            <a:r>
              <a:rPr lang="en-US" altLang="zh-CN" dirty="0"/>
              <a:t>b=4}</a:t>
            </a:r>
            <a:r>
              <a:rPr lang="zh-CN" altLang="en-US" dirty="0"/>
              <a:t>，请写出按照如图的属性文法生成的中间代码。</a:t>
            </a:r>
          </a:p>
        </p:txBody>
      </p:sp>
      <p:sp>
        <p:nvSpPr>
          <p:cNvPr id="4" name="灯片编号占位符 3"/>
          <p:cNvSpPr>
            <a:spLocks noGrp="1"/>
          </p:cNvSpPr>
          <p:nvPr>
            <p:ph type="sldNum" sz="quarter" idx="12"/>
          </p:nvPr>
        </p:nvSpPr>
        <p:spPr>
          <a:xfrm>
            <a:off x="8304651" y="6439250"/>
            <a:ext cx="587829" cy="365125"/>
          </a:xfrm>
        </p:spPr>
        <p:txBody>
          <a:bodyPr/>
          <a:lstStyle/>
          <a:p>
            <a:fld id="{84205AD1-632C-49BD-BCCB-65DC9780516F}" type="slidenum">
              <a:rPr lang="zh-CN" altLang="en-US" smtClean="0"/>
              <a:pPr/>
              <a:t>76</a:t>
            </a:fld>
            <a:endParaRPr lang="zh-CN" altLang="en-US" dirty="0"/>
          </a:p>
        </p:txBody>
      </p:sp>
      <p:sp>
        <p:nvSpPr>
          <p:cNvPr id="8" name="矩形 7"/>
          <p:cNvSpPr/>
          <p:nvPr/>
        </p:nvSpPr>
        <p:spPr>
          <a:xfrm>
            <a:off x="2906815" y="2258870"/>
            <a:ext cx="3510390" cy="40954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61938" indent="-261938">
              <a:lnSpc>
                <a:spcPct val="110000"/>
              </a:lnSpc>
              <a:spcBef>
                <a:spcPts val="600"/>
              </a:spcBef>
              <a:spcAft>
                <a:spcPts val="600"/>
              </a:spcAft>
              <a:buClr>
                <a:srgbClr val="00B050"/>
              </a:buClr>
              <a:buSzPct val="65000"/>
              <a:buFont typeface="Wingdings" pitchFamily="2" charset="2"/>
              <a:buChar char="u"/>
            </a:pPr>
            <a:r>
              <a:rPr lang="zh-CN" altLang="en-US" sz="2000">
                <a:solidFill>
                  <a:schemeClr val="tx1"/>
                </a:solidFill>
                <a:latin typeface="楷体" pitchFamily="49" charset="-122"/>
                <a:ea typeface="楷体" pitchFamily="49" charset="-122"/>
              </a:rPr>
              <a:t>可</a:t>
            </a:r>
            <a:r>
              <a:rPr lang="zh-CN" altLang="en-US" sz="2000" dirty="0">
                <a:solidFill>
                  <a:schemeClr val="tx1"/>
                </a:solidFill>
                <a:latin typeface="楷体" pitchFamily="49" charset="-122"/>
                <a:ea typeface="楷体" pitchFamily="49" charset="-122"/>
              </a:rPr>
              <a:t>先</a:t>
            </a:r>
            <a:r>
              <a:rPr lang="zh-CN" altLang="en-US" sz="2000" dirty="0">
                <a:solidFill>
                  <a:srgbClr val="FF0000"/>
                </a:solidFill>
                <a:latin typeface="楷体" pitchFamily="49" charset="-122"/>
                <a:ea typeface="楷体" pitchFamily="49" charset="-122"/>
              </a:rPr>
              <a:t>不看</a:t>
            </a:r>
            <a:r>
              <a:rPr lang="zh-CN" altLang="en-US" sz="2000" dirty="0">
                <a:solidFill>
                  <a:schemeClr val="tx1"/>
                </a:solidFill>
                <a:latin typeface="楷体" pitchFamily="49" charset="-122"/>
                <a:ea typeface="楷体" pitchFamily="49" charset="-122"/>
              </a:rPr>
              <a:t>这个属性文法，而是自主地为这个</a:t>
            </a:r>
            <a:r>
              <a:rPr lang="en-US" altLang="zh-CN" sz="2000" dirty="0">
                <a:solidFill>
                  <a:schemeClr val="tx1"/>
                </a:solidFill>
                <a:latin typeface="楷体" pitchFamily="49" charset="-122"/>
                <a:ea typeface="楷体" pitchFamily="49" charset="-122"/>
              </a:rPr>
              <a:t>for</a:t>
            </a:r>
            <a:r>
              <a:rPr lang="zh-CN" altLang="en-US" sz="2000" dirty="0">
                <a:solidFill>
                  <a:schemeClr val="tx1"/>
                </a:solidFill>
                <a:latin typeface="楷体" pitchFamily="49" charset="-122"/>
                <a:ea typeface="楷体" pitchFamily="49" charset="-122"/>
              </a:rPr>
              <a:t>语句设计出属性文法，然后再完成此题；</a:t>
            </a:r>
            <a:endParaRPr lang="en-US" altLang="zh-CN" sz="2000" dirty="0">
              <a:solidFill>
                <a:schemeClr val="tx1"/>
              </a:solidFill>
              <a:latin typeface="楷体" pitchFamily="49" charset="-122"/>
              <a:ea typeface="楷体" pitchFamily="49" charset="-122"/>
            </a:endParaRPr>
          </a:p>
          <a:p>
            <a:pPr marL="261938" indent="-261938">
              <a:lnSpc>
                <a:spcPct val="110000"/>
              </a:lnSpc>
              <a:spcBef>
                <a:spcPts val="600"/>
              </a:spcBef>
              <a:spcAft>
                <a:spcPts val="600"/>
              </a:spcAft>
              <a:buClr>
                <a:srgbClr val="00B050"/>
              </a:buClr>
              <a:buSzPct val="65000"/>
              <a:buFont typeface="Wingdings" pitchFamily="2" charset="2"/>
              <a:buChar char="u"/>
            </a:pPr>
            <a:r>
              <a:rPr lang="zh-CN" altLang="en-US" sz="2000" dirty="0">
                <a:solidFill>
                  <a:schemeClr val="tx1"/>
                </a:solidFill>
                <a:latin typeface="楷体" pitchFamily="49" charset="-122"/>
                <a:ea typeface="楷体" pitchFamily="49" charset="-122"/>
              </a:rPr>
              <a:t>属性文法并非是唯一的；</a:t>
            </a:r>
            <a:endParaRPr lang="en-US" altLang="zh-CN" sz="2000" dirty="0">
              <a:solidFill>
                <a:schemeClr val="tx1"/>
              </a:solidFill>
              <a:latin typeface="楷体" pitchFamily="49" charset="-122"/>
              <a:ea typeface="楷体" pitchFamily="49" charset="-122"/>
            </a:endParaRPr>
          </a:p>
          <a:p>
            <a:pPr marL="261938" indent="-261938">
              <a:lnSpc>
                <a:spcPct val="110000"/>
              </a:lnSpc>
              <a:spcBef>
                <a:spcPts val="600"/>
              </a:spcBef>
              <a:spcAft>
                <a:spcPts val="600"/>
              </a:spcAft>
              <a:buClr>
                <a:srgbClr val="00B050"/>
              </a:buClr>
              <a:buSzPct val="65000"/>
              <a:buFont typeface="Wingdings" pitchFamily="2" charset="2"/>
              <a:buChar char="u"/>
            </a:pPr>
            <a:r>
              <a:rPr lang="zh-CN" altLang="en-US" sz="2000" dirty="0">
                <a:solidFill>
                  <a:schemeClr val="tx1"/>
                </a:solidFill>
                <a:latin typeface="楷体" pitchFamily="49" charset="-122"/>
                <a:ea typeface="楷体" pitchFamily="49" charset="-122"/>
              </a:rPr>
              <a:t>但道理上都必须是符合逻辑与程序执行的，这就是正确与否的标准；</a:t>
            </a:r>
            <a:endParaRPr lang="en-US" altLang="zh-CN" sz="2000" dirty="0">
              <a:solidFill>
                <a:schemeClr val="tx1"/>
              </a:solidFill>
              <a:latin typeface="楷体" pitchFamily="49" charset="-122"/>
              <a:ea typeface="楷体" pitchFamily="49" charset="-122"/>
            </a:endParaRPr>
          </a:p>
          <a:p>
            <a:pPr marL="261938" indent="-261938">
              <a:lnSpc>
                <a:spcPct val="110000"/>
              </a:lnSpc>
              <a:spcBef>
                <a:spcPts val="600"/>
              </a:spcBef>
              <a:spcAft>
                <a:spcPts val="600"/>
              </a:spcAft>
              <a:buClr>
                <a:srgbClr val="00B050"/>
              </a:buClr>
              <a:buSzPct val="65000"/>
              <a:buFont typeface="Wingdings" pitchFamily="2" charset="2"/>
              <a:buChar char="u"/>
            </a:pPr>
            <a:r>
              <a:rPr lang="zh-CN" altLang="en-US" sz="2000" dirty="0">
                <a:solidFill>
                  <a:schemeClr val="tx1"/>
                </a:solidFill>
                <a:latin typeface="楷体" pitchFamily="49" charset="-122"/>
                <a:ea typeface="楷体" pitchFamily="49" charset="-122"/>
              </a:rPr>
              <a:t>时空复杂度则是评价程序质量的标准。</a:t>
            </a:r>
          </a:p>
        </p:txBody>
      </p:sp>
      <p:pic>
        <p:nvPicPr>
          <p:cNvPr id="4099" name="Picture 3"/>
          <p:cNvPicPr>
            <a:picLocks noChangeAspect="1" noChangeArrowheads="1"/>
          </p:cNvPicPr>
          <p:nvPr/>
        </p:nvPicPr>
        <p:blipFill>
          <a:blip r:embed="rId2" cstate="print"/>
          <a:srcRect/>
          <a:stretch>
            <a:fillRect/>
          </a:stretch>
        </p:blipFill>
        <p:spPr bwMode="auto">
          <a:xfrm>
            <a:off x="2630302" y="2187052"/>
            <a:ext cx="4063416" cy="423909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99"/>
                                        </p:tgtEl>
                                        <p:attrNameLst>
                                          <p:attrName>style.visibility</p:attrName>
                                        </p:attrNameLst>
                                      </p:cBhvr>
                                      <p:to>
                                        <p:strVal val="visible"/>
                                      </p:to>
                                    </p:set>
                                    <p:animEffect transition="in" filter="blinds(horizontal)">
                                      <p:cBhvr>
                                        <p:cTn id="12"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lstStyle/>
          <a:p>
            <a:r>
              <a:rPr lang="zh-CN" altLang="en-US" dirty="0">
                <a:solidFill>
                  <a:schemeClr val="tx1"/>
                </a:solidFill>
              </a:rPr>
              <a:t>一遍扫描：</a:t>
            </a:r>
            <a:r>
              <a:rPr lang="en-US" altLang="zh-CN" dirty="0"/>
              <a:t>If-then-else</a:t>
            </a:r>
            <a:r>
              <a:rPr lang="zh-CN" altLang="en-US" dirty="0">
                <a:solidFill>
                  <a:schemeClr val="tx1"/>
                </a:solidFill>
              </a:rPr>
              <a:t>的翻译模式详解</a:t>
            </a:r>
          </a:p>
        </p:txBody>
      </p:sp>
      <p:sp>
        <p:nvSpPr>
          <p:cNvPr id="3" name="内容占位符 2"/>
          <p:cNvSpPr>
            <a:spLocks noGrp="1"/>
          </p:cNvSpPr>
          <p:nvPr>
            <p:ph idx="1"/>
          </p:nvPr>
        </p:nvSpPr>
        <p:spPr>
          <a:xfrm>
            <a:off x="457199" y="1223755"/>
            <a:ext cx="8480285" cy="5040560"/>
          </a:xfrm>
        </p:spPr>
        <p:txBody>
          <a:bodyPr>
            <a:normAutofit/>
          </a:bodyPr>
          <a:lstStyle/>
          <a:p>
            <a:pPr>
              <a:lnSpc>
                <a:spcPct val="110000"/>
              </a:lnSpc>
              <a:spcBef>
                <a:spcPts val="0"/>
              </a:spcBef>
              <a:buNone/>
            </a:pPr>
            <a:r>
              <a:rPr lang="en-US" altLang="zh-CN" sz="2400" dirty="0"/>
              <a:t>(1)S</a:t>
            </a:r>
            <a:r>
              <a:rPr lang="zh-CN" altLang="en-US" sz="2400" dirty="0">
                <a:latin typeface="Comic Sans MS" pitchFamily="66" charset="0"/>
              </a:rPr>
              <a:t>→</a:t>
            </a:r>
            <a:r>
              <a:rPr lang="en-US" altLang="zh-CN" sz="2400" dirty="0"/>
              <a:t>if E then M</a:t>
            </a:r>
            <a:r>
              <a:rPr lang="en-US" altLang="zh-CN" sz="2400" baseline="-25000" dirty="0"/>
              <a:t>1</a:t>
            </a:r>
            <a:r>
              <a:rPr lang="en-US" altLang="zh-CN" sz="2400" dirty="0"/>
              <a:t>S</a:t>
            </a:r>
            <a:r>
              <a:rPr lang="en-US" altLang="zh-CN" sz="2400" baseline="-25000" dirty="0"/>
              <a:t>1</a:t>
            </a:r>
            <a:r>
              <a:rPr lang="en-US" altLang="zh-CN" sz="2400" dirty="0"/>
              <a:t>N else M</a:t>
            </a:r>
            <a:r>
              <a:rPr lang="en-US" altLang="zh-CN" sz="2400" baseline="-25000" dirty="0"/>
              <a:t>2</a:t>
            </a:r>
            <a:r>
              <a:rPr lang="en-US" altLang="zh-CN" sz="2400" dirty="0"/>
              <a:t>S</a:t>
            </a:r>
            <a:r>
              <a:rPr lang="en-US" altLang="zh-CN" sz="2400" baseline="-25000" dirty="0"/>
              <a:t>2</a:t>
            </a:r>
          </a:p>
          <a:p>
            <a:pPr lvl="1">
              <a:lnSpc>
                <a:spcPct val="110000"/>
              </a:lnSpc>
              <a:spcBef>
                <a:spcPts val="0"/>
              </a:spcBef>
              <a:buNone/>
            </a:pPr>
            <a:r>
              <a:rPr lang="en-US" altLang="zh-CN" sz="2200" dirty="0">
                <a:solidFill>
                  <a:srgbClr val="C00000"/>
                </a:solidFill>
              </a:rPr>
              <a:t>{ </a:t>
            </a:r>
            <a:r>
              <a:rPr lang="en-US" altLang="zh-CN" sz="2200" dirty="0" err="1">
                <a:solidFill>
                  <a:srgbClr val="C00000"/>
                </a:solidFill>
              </a:rPr>
              <a:t>backpatch</a:t>
            </a:r>
            <a:r>
              <a:rPr lang="en-US" altLang="zh-CN" sz="2200" dirty="0">
                <a:solidFill>
                  <a:srgbClr val="C00000"/>
                </a:solidFill>
              </a:rPr>
              <a:t>(E.truelist,M</a:t>
            </a:r>
            <a:r>
              <a:rPr lang="en-US" altLang="zh-CN" sz="2200" baseline="-25000" dirty="0">
                <a:solidFill>
                  <a:srgbClr val="C00000"/>
                </a:solidFill>
              </a:rPr>
              <a:t>1</a:t>
            </a:r>
            <a:r>
              <a:rPr lang="en-US" altLang="zh-CN" sz="2200" dirty="0">
                <a:solidFill>
                  <a:srgbClr val="C00000"/>
                </a:solidFill>
              </a:rPr>
              <a:t>.quad);</a:t>
            </a:r>
          </a:p>
          <a:p>
            <a:pPr lvl="1" indent="-28575">
              <a:lnSpc>
                <a:spcPct val="110000"/>
              </a:lnSpc>
              <a:spcBef>
                <a:spcPts val="0"/>
              </a:spcBef>
              <a:buNone/>
            </a:pPr>
            <a:r>
              <a:rPr lang="en-US" altLang="zh-CN" sz="2200" dirty="0" err="1">
                <a:solidFill>
                  <a:schemeClr val="tx1"/>
                </a:solidFill>
              </a:rPr>
              <a:t>backpatch</a:t>
            </a:r>
            <a:r>
              <a:rPr lang="en-US" altLang="zh-CN" sz="2200" dirty="0">
                <a:solidFill>
                  <a:schemeClr val="tx1"/>
                </a:solidFill>
              </a:rPr>
              <a:t>(E.falselist,M</a:t>
            </a:r>
            <a:r>
              <a:rPr lang="en-US" altLang="zh-CN" sz="2200" baseline="-25000" dirty="0">
                <a:solidFill>
                  <a:schemeClr val="tx1"/>
                </a:solidFill>
              </a:rPr>
              <a:t>2</a:t>
            </a:r>
            <a:r>
              <a:rPr lang="en-US" altLang="zh-CN" sz="2200" dirty="0">
                <a:solidFill>
                  <a:schemeClr val="tx1"/>
                </a:solidFill>
              </a:rPr>
              <a:t>.quad);</a:t>
            </a:r>
          </a:p>
          <a:p>
            <a:pPr lvl="1" indent="-28575">
              <a:lnSpc>
                <a:spcPct val="110000"/>
              </a:lnSpc>
              <a:spcBef>
                <a:spcPts val="0"/>
              </a:spcBef>
              <a:buNone/>
            </a:pPr>
            <a:r>
              <a:rPr lang="en-US" altLang="zh-CN" sz="2200" dirty="0" err="1">
                <a:solidFill>
                  <a:srgbClr val="C00000"/>
                </a:solidFill>
              </a:rPr>
              <a:t>S.nextlist</a:t>
            </a:r>
            <a:r>
              <a:rPr lang="en-US" altLang="zh-CN" sz="2200" dirty="0">
                <a:solidFill>
                  <a:srgbClr val="C00000"/>
                </a:solidFill>
              </a:rPr>
              <a:t>:=merge(S</a:t>
            </a:r>
            <a:r>
              <a:rPr lang="en-US" altLang="zh-CN" sz="2200" baseline="-25000" dirty="0">
                <a:solidFill>
                  <a:srgbClr val="C00000"/>
                </a:solidFill>
              </a:rPr>
              <a:t>1</a:t>
            </a:r>
            <a:r>
              <a:rPr lang="en-US" altLang="zh-CN" sz="2200" dirty="0">
                <a:solidFill>
                  <a:srgbClr val="C00000"/>
                </a:solidFill>
              </a:rPr>
              <a:t>.nextlist,N.nextlist,S</a:t>
            </a:r>
            <a:r>
              <a:rPr lang="en-US" altLang="zh-CN" sz="2200" baseline="-25000" dirty="0">
                <a:solidFill>
                  <a:srgbClr val="C00000"/>
                </a:solidFill>
              </a:rPr>
              <a:t>2</a:t>
            </a:r>
            <a:r>
              <a:rPr lang="en-US" altLang="zh-CN" sz="2200" dirty="0">
                <a:solidFill>
                  <a:srgbClr val="C00000"/>
                </a:solidFill>
              </a:rPr>
              <a:t>.nextlist) }</a:t>
            </a:r>
          </a:p>
          <a:p>
            <a:pPr>
              <a:lnSpc>
                <a:spcPct val="110000"/>
              </a:lnSpc>
              <a:spcBef>
                <a:spcPts val="0"/>
              </a:spcBef>
              <a:buNone/>
            </a:pPr>
            <a:r>
              <a:rPr lang="en-US" altLang="zh-CN" sz="2400" dirty="0"/>
              <a:t>(2)S</a:t>
            </a:r>
            <a:r>
              <a:rPr lang="zh-CN" altLang="en-US" sz="2400" dirty="0">
                <a:latin typeface="Comic Sans MS" pitchFamily="66" charset="0"/>
              </a:rPr>
              <a:t>→</a:t>
            </a:r>
            <a:r>
              <a:rPr lang="en-US" altLang="zh-CN" sz="2400" dirty="0"/>
              <a:t>if E then MS</a:t>
            </a:r>
            <a:r>
              <a:rPr lang="en-US" altLang="zh-CN" sz="2400" baseline="-25000" dirty="0"/>
              <a:t>1</a:t>
            </a:r>
          </a:p>
          <a:p>
            <a:pPr lvl="1">
              <a:lnSpc>
                <a:spcPct val="110000"/>
              </a:lnSpc>
              <a:spcBef>
                <a:spcPts val="0"/>
              </a:spcBef>
              <a:buNone/>
            </a:pPr>
            <a:r>
              <a:rPr lang="en-US" altLang="zh-CN" sz="2200" dirty="0">
                <a:solidFill>
                  <a:srgbClr val="C00000"/>
                </a:solidFill>
              </a:rPr>
              <a:t>{ </a:t>
            </a:r>
            <a:r>
              <a:rPr lang="en-US" altLang="zh-CN" sz="2200" dirty="0" err="1">
                <a:solidFill>
                  <a:srgbClr val="C00000"/>
                </a:solidFill>
              </a:rPr>
              <a:t>backpatch</a:t>
            </a:r>
            <a:r>
              <a:rPr lang="en-US" altLang="zh-CN" sz="2200" dirty="0">
                <a:solidFill>
                  <a:srgbClr val="C00000"/>
                </a:solidFill>
              </a:rPr>
              <a:t>(</a:t>
            </a:r>
            <a:r>
              <a:rPr lang="en-US" altLang="zh-CN" sz="2200" dirty="0" err="1">
                <a:solidFill>
                  <a:srgbClr val="C00000"/>
                </a:solidFill>
              </a:rPr>
              <a:t>E.truelist,M.quad</a:t>
            </a:r>
            <a:r>
              <a:rPr lang="en-US" altLang="zh-CN" sz="2200" dirty="0">
                <a:solidFill>
                  <a:srgbClr val="C00000"/>
                </a:solidFill>
              </a:rPr>
              <a:t>);</a:t>
            </a:r>
          </a:p>
          <a:p>
            <a:pPr lvl="1" indent="-28575">
              <a:lnSpc>
                <a:spcPct val="110000"/>
              </a:lnSpc>
              <a:spcBef>
                <a:spcPts val="0"/>
              </a:spcBef>
              <a:buNone/>
            </a:pPr>
            <a:r>
              <a:rPr lang="en-US" altLang="zh-CN" sz="2200" dirty="0" err="1">
                <a:solidFill>
                  <a:schemeClr val="tx1"/>
                </a:solidFill>
              </a:rPr>
              <a:t>S.nextlist</a:t>
            </a:r>
            <a:r>
              <a:rPr lang="en-US" altLang="zh-CN" sz="2200" dirty="0">
                <a:solidFill>
                  <a:schemeClr val="tx1"/>
                </a:solidFill>
              </a:rPr>
              <a:t>:=merge(E.falselist,S</a:t>
            </a:r>
            <a:r>
              <a:rPr lang="en-US" altLang="zh-CN" sz="2200" baseline="-25000" dirty="0">
                <a:solidFill>
                  <a:schemeClr val="tx1"/>
                </a:solidFill>
              </a:rPr>
              <a:t>1</a:t>
            </a:r>
            <a:r>
              <a:rPr lang="en-US" altLang="zh-CN" sz="2200" dirty="0">
                <a:solidFill>
                  <a:schemeClr val="tx1"/>
                </a:solidFill>
              </a:rPr>
              <a:t>.nextlist)</a:t>
            </a:r>
            <a:r>
              <a:rPr lang="en-US" altLang="zh-CN" sz="2200" dirty="0">
                <a:solidFill>
                  <a:srgbClr val="C00000"/>
                </a:solidFill>
              </a:rPr>
              <a:t> }</a:t>
            </a:r>
            <a:endParaRPr lang="en-US" altLang="zh-CN" sz="2400" dirty="0"/>
          </a:p>
          <a:p>
            <a:pPr>
              <a:lnSpc>
                <a:spcPct val="110000"/>
              </a:lnSpc>
              <a:spcBef>
                <a:spcPts val="0"/>
              </a:spcBef>
              <a:buNone/>
            </a:pPr>
            <a:r>
              <a:rPr lang="en-US" altLang="zh-CN" sz="2400" dirty="0"/>
              <a:t>(3)N</a:t>
            </a:r>
            <a:r>
              <a:rPr lang="zh-CN" altLang="en-US" sz="2400" dirty="0">
                <a:latin typeface="Comic Sans MS" pitchFamily="66" charset="0"/>
              </a:rPr>
              <a:t>→</a:t>
            </a:r>
            <a:r>
              <a:rPr lang="en-US" altLang="zh-CN" sz="2400" dirty="0"/>
              <a:t>ε</a:t>
            </a:r>
          </a:p>
          <a:p>
            <a:pPr lvl="1">
              <a:lnSpc>
                <a:spcPct val="110000"/>
              </a:lnSpc>
              <a:spcBef>
                <a:spcPts val="0"/>
              </a:spcBef>
              <a:buNone/>
            </a:pPr>
            <a:r>
              <a:rPr lang="en-US" altLang="zh-CN" sz="2200" dirty="0">
                <a:solidFill>
                  <a:srgbClr val="C00000"/>
                </a:solidFill>
              </a:rPr>
              <a:t>{ </a:t>
            </a:r>
            <a:r>
              <a:rPr lang="en-US" altLang="zh-CN" sz="2200" dirty="0" err="1">
                <a:solidFill>
                  <a:srgbClr val="C00000"/>
                </a:solidFill>
              </a:rPr>
              <a:t>N.nextlist</a:t>
            </a:r>
            <a:r>
              <a:rPr lang="en-US" altLang="zh-CN" sz="2200" dirty="0">
                <a:solidFill>
                  <a:srgbClr val="C00000"/>
                </a:solidFill>
              </a:rPr>
              <a:t>:=</a:t>
            </a:r>
            <a:r>
              <a:rPr lang="en-US" altLang="zh-CN" sz="2200" dirty="0" err="1">
                <a:solidFill>
                  <a:srgbClr val="C00000"/>
                </a:solidFill>
              </a:rPr>
              <a:t>makelist</a:t>
            </a:r>
            <a:r>
              <a:rPr lang="en-US" altLang="zh-CN" sz="2200" dirty="0">
                <a:solidFill>
                  <a:srgbClr val="C00000"/>
                </a:solidFill>
              </a:rPr>
              <a:t>(</a:t>
            </a:r>
            <a:r>
              <a:rPr lang="en-US" altLang="zh-CN" sz="2200" dirty="0" err="1">
                <a:solidFill>
                  <a:srgbClr val="C00000"/>
                </a:solidFill>
              </a:rPr>
              <a:t>nextquad</a:t>
            </a:r>
            <a:r>
              <a:rPr lang="en-US" altLang="zh-CN" sz="2200" dirty="0">
                <a:solidFill>
                  <a:srgbClr val="C00000"/>
                </a:solidFill>
              </a:rPr>
              <a:t>); </a:t>
            </a:r>
            <a:r>
              <a:rPr lang="en-US" altLang="zh-CN" sz="2200" dirty="0">
                <a:solidFill>
                  <a:schemeClr val="tx1"/>
                </a:solidFill>
              </a:rPr>
              <a:t>emit(</a:t>
            </a:r>
            <a:r>
              <a:rPr lang="zh-CN" altLang="en-US" sz="2200" dirty="0">
                <a:solidFill>
                  <a:schemeClr val="tx1"/>
                </a:solidFill>
              </a:rPr>
              <a:t>‘</a:t>
            </a:r>
            <a:r>
              <a:rPr lang="en-US" altLang="zh-CN" sz="2200" dirty="0">
                <a:solidFill>
                  <a:schemeClr val="tx1"/>
                </a:solidFill>
              </a:rPr>
              <a:t>j,-,-,-</a:t>
            </a:r>
            <a:r>
              <a:rPr lang="zh-CN" altLang="en-US" sz="2200" dirty="0">
                <a:solidFill>
                  <a:schemeClr val="tx1"/>
                </a:solidFill>
              </a:rPr>
              <a:t>’</a:t>
            </a:r>
            <a:r>
              <a:rPr lang="en-US" altLang="zh-CN" sz="2200" dirty="0">
                <a:solidFill>
                  <a:schemeClr val="tx1"/>
                </a:solidFill>
              </a:rPr>
              <a:t>) </a:t>
            </a:r>
            <a:r>
              <a:rPr lang="en-US" altLang="zh-CN" sz="2200" dirty="0">
                <a:solidFill>
                  <a:srgbClr val="C00000"/>
                </a:solidFill>
              </a:rPr>
              <a:t>}</a:t>
            </a:r>
          </a:p>
          <a:p>
            <a:pPr>
              <a:lnSpc>
                <a:spcPct val="110000"/>
              </a:lnSpc>
              <a:spcBef>
                <a:spcPts val="0"/>
              </a:spcBef>
              <a:buNone/>
            </a:pPr>
            <a:r>
              <a:rPr lang="en-US" altLang="zh-CN" sz="2400" dirty="0"/>
              <a:t>(4)M</a:t>
            </a:r>
            <a:r>
              <a:rPr lang="zh-CN" altLang="en-US" sz="2400" dirty="0">
                <a:latin typeface="Comic Sans MS" pitchFamily="66" charset="0"/>
              </a:rPr>
              <a:t>→</a:t>
            </a:r>
            <a:r>
              <a:rPr lang="en-US" altLang="zh-CN" sz="2400" dirty="0"/>
              <a:t>ε</a:t>
            </a:r>
          </a:p>
          <a:p>
            <a:pPr lvl="1">
              <a:lnSpc>
                <a:spcPct val="110000"/>
              </a:lnSpc>
              <a:spcBef>
                <a:spcPts val="0"/>
              </a:spcBef>
              <a:buNone/>
            </a:pPr>
            <a:r>
              <a:rPr lang="en-US" altLang="zh-CN" sz="2200" dirty="0">
                <a:solidFill>
                  <a:srgbClr val="C00000"/>
                </a:solidFill>
              </a:rPr>
              <a:t>{ </a:t>
            </a:r>
            <a:r>
              <a:rPr lang="en-US" altLang="zh-CN" sz="2200" dirty="0" err="1">
                <a:solidFill>
                  <a:srgbClr val="C00000"/>
                </a:solidFill>
              </a:rPr>
              <a:t>M.quad</a:t>
            </a:r>
            <a:r>
              <a:rPr lang="en-US" altLang="zh-CN" sz="2200" dirty="0">
                <a:solidFill>
                  <a:srgbClr val="C00000"/>
                </a:solidFill>
              </a:rPr>
              <a:t>:=</a:t>
            </a:r>
            <a:r>
              <a:rPr lang="en-US" altLang="zh-CN" sz="2200" dirty="0" err="1">
                <a:solidFill>
                  <a:srgbClr val="C00000"/>
                </a:solidFill>
              </a:rPr>
              <a:t>nextquad</a:t>
            </a:r>
            <a:r>
              <a:rPr lang="en-US" altLang="zh-CN" sz="2200" dirty="0">
                <a:solidFill>
                  <a:srgbClr val="C00000"/>
                </a:solidFill>
              </a:rPr>
              <a:t> }</a:t>
            </a:r>
            <a:endParaRPr lang="zh-CN" altLang="en-US" sz="2200" dirty="0">
              <a:solidFill>
                <a:srgbClr val="C00000"/>
              </a:solidFill>
            </a:endParaRPr>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77</a:t>
            </a:fld>
            <a:endParaRPr lang="zh-CN" altLang="en-US"/>
          </a:p>
        </p:txBody>
      </p:sp>
      <p:sp>
        <p:nvSpPr>
          <p:cNvPr id="5" name="任意多边形 4"/>
          <p:cNvSpPr/>
          <p:nvPr/>
        </p:nvSpPr>
        <p:spPr>
          <a:xfrm>
            <a:off x="4638675" y="4642225"/>
            <a:ext cx="2343150" cy="361950"/>
          </a:xfrm>
          <a:custGeom>
            <a:avLst/>
            <a:gdLst>
              <a:gd name="connsiteX0" fmla="*/ 0 w 2343150"/>
              <a:gd name="connsiteY0" fmla="*/ 361950 h 361950"/>
              <a:gd name="connsiteX1" fmla="*/ 0 w 2343150"/>
              <a:gd name="connsiteY1" fmla="*/ 0 h 361950"/>
              <a:gd name="connsiteX2" fmla="*/ 2343150 w 2343150"/>
              <a:gd name="connsiteY2" fmla="*/ 0 h 361950"/>
              <a:gd name="connsiteX3" fmla="*/ 2343150 w 2343150"/>
              <a:gd name="connsiteY3" fmla="*/ 204788 h 361950"/>
            </a:gdLst>
            <a:ahLst/>
            <a:cxnLst>
              <a:cxn ang="0">
                <a:pos x="connsiteX0" y="connsiteY0"/>
              </a:cxn>
              <a:cxn ang="0">
                <a:pos x="connsiteX1" y="connsiteY1"/>
              </a:cxn>
              <a:cxn ang="0">
                <a:pos x="connsiteX2" y="connsiteY2"/>
              </a:cxn>
              <a:cxn ang="0">
                <a:pos x="connsiteX3" y="connsiteY3"/>
              </a:cxn>
            </a:cxnLst>
            <a:rect l="l" t="t" r="r" b="b"/>
            <a:pathLst>
              <a:path w="2343150" h="361950">
                <a:moveTo>
                  <a:pt x="0" y="361950"/>
                </a:moveTo>
                <a:lnTo>
                  <a:pt x="0" y="0"/>
                </a:lnTo>
                <a:lnTo>
                  <a:pt x="2343150" y="0"/>
                </a:lnTo>
                <a:lnTo>
                  <a:pt x="2343150" y="204788"/>
                </a:lnTo>
              </a:path>
            </a:pathLst>
          </a:custGeom>
          <a:ln>
            <a:solidFill>
              <a:srgbClr val="CC009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922114"/>
          </a:xfrm>
        </p:spPr>
        <p:txBody>
          <a:bodyPr/>
          <a:lstStyle/>
          <a:p>
            <a:r>
              <a:rPr lang="zh-CN" altLang="en-US" dirty="0">
                <a:solidFill>
                  <a:srgbClr val="FF0000"/>
                </a:solidFill>
              </a:rPr>
              <a:t>例：</a:t>
            </a:r>
            <a:r>
              <a:rPr lang="zh-CN" altLang="en-US" dirty="0"/>
              <a:t>控制语句的中间代码</a:t>
            </a:r>
          </a:p>
        </p:txBody>
      </p:sp>
      <p:sp>
        <p:nvSpPr>
          <p:cNvPr id="3" name="内容占位符 2"/>
          <p:cNvSpPr>
            <a:spLocks noGrp="1"/>
          </p:cNvSpPr>
          <p:nvPr>
            <p:ph idx="1"/>
          </p:nvPr>
        </p:nvSpPr>
        <p:spPr>
          <a:xfrm>
            <a:off x="251520" y="908720"/>
            <a:ext cx="4536504" cy="2016224"/>
          </a:xfrm>
        </p:spPr>
        <p:txBody>
          <a:bodyPr/>
          <a:lstStyle/>
          <a:p>
            <a:pPr>
              <a:spcBef>
                <a:spcPts val="0"/>
              </a:spcBef>
              <a:spcAft>
                <a:spcPts val="0"/>
              </a:spcAft>
              <a:buNone/>
            </a:pPr>
            <a:r>
              <a:rPr lang="en-US" altLang="zh-CN" dirty="0">
                <a:solidFill>
                  <a:srgbClr val="C00000"/>
                </a:solidFill>
              </a:rPr>
              <a:t>if a then</a:t>
            </a:r>
          </a:p>
          <a:p>
            <a:pPr lvl="1">
              <a:spcBef>
                <a:spcPts val="0"/>
              </a:spcBef>
              <a:spcAft>
                <a:spcPts val="0"/>
              </a:spcAft>
              <a:buNone/>
            </a:pPr>
            <a:r>
              <a:rPr lang="en-US" altLang="zh-CN" dirty="0">
                <a:solidFill>
                  <a:srgbClr val="C00000"/>
                </a:solidFill>
              </a:rPr>
              <a:t>if b then A:=2 else A:=3</a:t>
            </a:r>
          </a:p>
          <a:p>
            <a:pPr>
              <a:spcBef>
                <a:spcPts val="0"/>
              </a:spcBef>
              <a:spcAft>
                <a:spcPts val="0"/>
              </a:spcAft>
              <a:buNone/>
            </a:pPr>
            <a:r>
              <a:rPr lang="en-US" altLang="zh-CN" dirty="0">
                <a:solidFill>
                  <a:srgbClr val="C00000"/>
                </a:solidFill>
              </a:rPr>
              <a:t>else</a:t>
            </a:r>
          </a:p>
          <a:p>
            <a:pPr lvl="1">
              <a:spcBef>
                <a:spcPts val="0"/>
              </a:spcBef>
              <a:spcAft>
                <a:spcPts val="0"/>
              </a:spcAft>
              <a:buNone/>
            </a:pPr>
            <a:r>
              <a:rPr lang="en-US" altLang="zh-CN" dirty="0">
                <a:solidFill>
                  <a:srgbClr val="C00000"/>
                </a:solidFill>
              </a:rPr>
              <a:t>if c then A:=4 else A:=5</a:t>
            </a:r>
            <a:endParaRPr lang="zh-CN" altLang="en-US" dirty="0">
              <a:solidFill>
                <a:srgbClr val="C00000"/>
              </a:solidFill>
            </a:endParaRPr>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78</a:t>
            </a:fld>
            <a:endParaRPr lang="zh-CN" altLang="en-US"/>
          </a:p>
        </p:txBody>
      </p:sp>
      <p:grpSp>
        <p:nvGrpSpPr>
          <p:cNvPr id="10" name="组合 9"/>
          <p:cNvGrpSpPr/>
          <p:nvPr/>
        </p:nvGrpSpPr>
        <p:grpSpPr>
          <a:xfrm>
            <a:off x="1187624" y="3240360"/>
            <a:ext cx="6696744" cy="3501008"/>
            <a:chOff x="539552" y="3212976"/>
            <a:chExt cx="6696744" cy="3501008"/>
          </a:xfrm>
        </p:grpSpPr>
        <p:sp>
          <p:nvSpPr>
            <p:cNvPr id="8" name="内容占位符 2"/>
            <p:cNvSpPr txBox="1">
              <a:spLocks/>
            </p:cNvSpPr>
            <p:nvPr/>
          </p:nvSpPr>
          <p:spPr>
            <a:xfrm>
              <a:off x="539552" y="3212976"/>
              <a:ext cx="2952328" cy="338437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ts val="0"/>
                </a:spcBef>
                <a:spcAft>
                  <a:spcPts val="600"/>
                </a:spcAft>
                <a:buClr>
                  <a:srgbClr val="0033CC"/>
                </a:buClr>
                <a:buSzPct val="50000"/>
                <a:tabLst/>
                <a:defRPr/>
              </a:pP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(1)(jnz,a,_,3)</a:t>
              </a:r>
            </a:p>
            <a:p>
              <a:pPr marL="342900" marR="0" lvl="0" indent="-342900" algn="l" defTabSz="914400" rtl="0" eaLnBrk="1" fontAlgn="auto" latinLnBrk="0" hangingPunct="1">
                <a:lnSpc>
                  <a:spcPct val="100000"/>
                </a:lnSpc>
                <a:spcBef>
                  <a:spcPts val="0"/>
                </a:spcBef>
                <a:spcAft>
                  <a:spcPts val="600"/>
                </a:spcAft>
                <a:buClr>
                  <a:srgbClr val="0033CC"/>
                </a:buClr>
                <a:buSzPct val="50000"/>
                <a:tabLst/>
                <a:defRPr/>
              </a:pP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(2)(j,_,_,9)</a:t>
              </a:r>
            </a:p>
            <a:p>
              <a:pPr marL="342900" marR="0" lvl="0" indent="-342900" algn="l" defTabSz="914400" rtl="0" eaLnBrk="1" fontAlgn="auto" latinLnBrk="0" hangingPunct="1">
                <a:lnSpc>
                  <a:spcPct val="100000"/>
                </a:lnSpc>
                <a:spcBef>
                  <a:spcPts val="0"/>
                </a:spcBef>
                <a:spcAft>
                  <a:spcPts val="600"/>
                </a:spcAft>
                <a:buClr>
                  <a:srgbClr val="0033CC"/>
                </a:buClr>
                <a:buSzPct val="50000"/>
                <a:tabLst/>
                <a:defRPr/>
              </a:pP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(3)(jnz,b,_,5)</a:t>
              </a:r>
            </a:p>
            <a:p>
              <a:pPr marL="342900" marR="0" lvl="0" indent="-342900" algn="l" defTabSz="914400" rtl="0" eaLnBrk="1" fontAlgn="auto" latinLnBrk="0" hangingPunct="1">
                <a:lnSpc>
                  <a:spcPct val="100000"/>
                </a:lnSpc>
                <a:spcBef>
                  <a:spcPts val="0"/>
                </a:spcBef>
                <a:spcAft>
                  <a:spcPts val="600"/>
                </a:spcAft>
                <a:buClr>
                  <a:srgbClr val="0033CC"/>
                </a:buClr>
                <a:buSzPct val="50000"/>
                <a:tabLst/>
                <a:defRPr/>
              </a:pP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(4)(j,_,_,7)</a:t>
              </a:r>
            </a:p>
            <a:p>
              <a:pPr marL="342900" marR="0" lvl="0" indent="-342900" algn="l" defTabSz="914400" rtl="0" eaLnBrk="1" fontAlgn="auto" latinLnBrk="0" hangingPunct="1">
                <a:lnSpc>
                  <a:spcPct val="100000"/>
                </a:lnSpc>
                <a:spcBef>
                  <a:spcPts val="0"/>
                </a:spcBef>
                <a:spcAft>
                  <a:spcPts val="600"/>
                </a:spcAft>
                <a:buClr>
                  <a:srgbClr val="0033CC"/>
                </a:buClr>
                <a:buSzPct val="50000"/>
                <a:tabLst/>
                <a:defRPr/>
              </a:pP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(5)(:=,2,_,A)</a:t>
              </a:r>
            </a:p>
            <a:p>
              <a:pPr marL="342900" marR="0" lvl="0" indent="-342900" algn="l" defTabSz="914400" rtl="0" eaLnBrk="1" fontAlgn="auto" latinLnBrk="0" hangingPunct="1">
                <a:lnSpc>
                  <a:spcPct val="100000"/>
                </a:lnSpc>
                <a:spcBef>
                  <a:spcPts val="0"/>
                </a:spcBef>
                <a:spcAft>
                  <a:spcPts val="600"/>
                </a:spcAft>
                <a:buClr>
                  <a:srgbClr val="0033CC"/>
                </a:buClr>
                <a:buSzPct val="50000"/>
                <a:tabLst/>
                <a:defRPr/>
              </a:pP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(6)(j,_,_,14)</a:t>
              </a:r>
            </a:p>
            <a:p>
              <a:pPr marL="342900" marR="0" lvl="0" indent="-342900" algn="l" defTabSz="914400" rtl="0" eaLnBrk="1" fontAlgn="auto" latinLnBrk="0" hangingPunct="1">
                <a:lnSpc>
                  <a:spcPct val="100000"/>
                </a:lnSpc>
                <a:spcBef>
                  <a:spcPts val="0"/>
                </a:spcBef>
                <a:spcAft>
                  <a:spcPts val="600"/>
                </a:spcAft>
                <a:buClr>
                  <a:srgbClr val="0033CC"/>
                </a:buClr>
                <a:buSzPct val="50000"/>
                <a:tabLst/>
                <a:defRPr/>
              </a:pP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(7)(:=,3,_,A)</a:t>
              </a:r>
            </a:p>
            <a:p>
              <a:pPr marL="342900" marR="0" lvl="0" indent="-342900" algn="l" defTabSz="914400" rtl="0" eaLnBrk="1" fontAlgn="auto" latinLnBrk="0" hangingPunct="1">
                <a:lnSpc>
                  <a:spcPct val="100000"/>
                </a:lnSpc>
                <a:spcBef>
                  <a:spcPts val="0"/>
                </a:spcBef>
                <a:spcAft>
                  <a:spcPts val="600"/>
                </a:spcAft>
                <a:buClr>
                  <a:srgbClr val="0033CC"/>
                </a:buClr>
                <a:buSzPct val="50000"/>
                <a:tabLst/>
                <a:defRPr/>
              </a:pPr>
              <a:endParaRPr kumimoji="0" lang="zh-CN" altLang="en-US"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endParaRPr>
            </a:p>
          </p:txBody>
        </p:sp>
        <p:sp>
          <p:nvSpPr>
            <p:cNvPr id="9" name="内容占位符 2"/>
            <p:cNvSpPr txBox="1">
              <a:spLocks/>
            </p:cNvSpPr>
            <p:nvPr/>
          </p:nvSpPr>
          <p:spPr>
            <a:xfrm>
              <a:off x="4139952" y="3212976"/>
              <a:ext cx="3096344" cy="3501008"/>
            </a:xfrm>
            <a:prstGeom prst="rect">
              <a:avLst/>
            </a:prstGeom>
          </p:spPr>
          <p:txBody>
            <a:bodyPr vert="horz" lIns="91440" tIns="45720" rIns="91440" bIns="45720" rtlCol="0">
              <a:normAutofit/>
            </a:bodyPr>
            <a:lstStyle/>
            <a:p>
              <a:pPr marL="342900" lvl="0" indent="-342900">
                <a:spcAft>
                  <a:spcPts val="600"/>
                </a:spcAft>
                <a:buClr>
                  <a:srgbClr val="0033CC"/>
                </a:buClr>
                <a:buSzPct val="50000"/>
              </a:pPr>
              <a:r>
                <a:rPr lang="en-US" altLang="zh-CN" sz="2400" dirty="0">
                  <a:solidFill>
                    <a:srgbClr val="0033CC"/>
                  </a:solidFill>
                  <a:latin typeface="楷体" pitchFamily="49" charset="-122"/>
                  <a:ea typeface="楷体" pitchFamily="49" charset="-122"/>
                </a:rPr>
                <a:t>(8)(j,_,_,14)</a:t>
              </a:r>
              <a:endPar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endParaRPr>
            </a:p>
            <a:p>
              <a:pPr marL="342900" marR="0" lvl="0" indent="-342900" algn="l" defTabSz="914400" rtl="0" eaLnBrk="1" fontAlgn="auto" latinLnBrk="0" hangingPunct="1">
                <a:lnSpc>
                  <a:spcPct val="100000"/>
                </a:lnSpc>
                <a:spcAft>
                  <a:spcPts val="600"/>
                </a:spcAft>
                <a:buClr>
                  <a:srgbClr val="0033CC"/>
                </a:buClr>
                <a:buSzPct val="50000"/>
                <a:tabLst/>
                <a:defRPr/>
              </a:pP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(9)(jnz,c,_,11)</a:t>
              </a:r>
            </a:p>
            <a:p>
              <a:pPr marL="342900" marR="0" lvl="0" indent="-342900" algn="l" defTabSz="914400" rtl="0" eaLnBrk="1" fontAlgn="auto" latinLnBrk="0" hangingPunct="1">
                <a:lnSpc>
                  <a:spcPct val="100000"/>
                </a:lnSpc>
                <a:spcAft>
                  <a:spcPts val="600"/>
                </a:spcAft>
                <a:buClr>
                  <a:srgbClr val="0033CC"/>
                </a:buClr>
                <a:buSzPct val="50000"/>
                <a:tabLst/>
                <a:defRPr/>
              </a:pPr>
              <a:r>
                <a:rPr lang="en-US" altLang="zh-CN" sz="2400" dirty="0">
                  <a:solidFill>
                    <a:srgbClr val="0033CC"/>
                  </a:solidFill>
                  <a:latin typeface="楷体" pitchFamily="49" charset="-122"/>
                  <a:ea typeface="楷体" pitchFamily="49" charset="-122"/>
                </a:rPr>
                <a:t>(10)(j,_,_,13)</a:t>
              </a:r>
            </a:p>
            <a:p>
              <a:pPr marL="342900" marR="0" lvl="0" indent="-342900" algn="l" defTabSz="914400" rtl="0" eaLnBrk="1" fontAlgn="auto" latinLnBrk="0" hangingPunct="1">
                <a:lnSpc>
                  <a:spcPct val="100000"/>
                </a:lnSpc>
                <a:spcAft>
                  <a:spcPts val="600"/>
                </a:spcAft>
                <a:buClr>
                  <a:srgbClr val="0033CC"/>
                </a:buClr>
                <a:buSzPct val="50000"/>
                <a:tabLst/>
                <a:defRPr/>
              </a:pP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(11)(:=,4,_,A)</a:t>
              </a:r>
            </a:p>
            <a:p>
              <a:pPr marL="342900" marR="0" lvl="0" indent="-342900" algn="l" defTabSz="914400" rtl="0" eaLnBrk="1" fontAlgn="auto" latinLnBrk="0" hangingPunct="1">
                <a:lnSpc>
                  <a:spcPct val="100000"/>
                </a:lnSpc>
                <a:spcAft>
                  <a:spcPts val="600"/>
                </a:spcAft>
                <a:buClr>
                  <a:srgbClr val="0033CC"/>
                </a:buClr>
                <a:buSzPct val="50000"/>
                <a:tabLst/>
                <a:defRPr/>
              </a:pPr>
              <a:r>
                <a:rPr lang="en-US" altLang="zh-CN" sz="2400" dirty="0">
                  <a:solidFill>
                    <a:srgbClr val="0033CC"/>
                  </a:solidFill>
                  <a:latin typeface="楷体" pitchFamily="49" charset="-122"/>
                  <a:ea typeface="楷体" pitchFamily="49" charset="-122"/>
                </a:rPr>
                <a:t>(12)(j,_,_,14)</a:t>
              </a:r>
            </a:p>
            <a:p>
              <a:pPr marL="342900" marR="0" lvl="0" indent="-342900" algn="l" defTabSz="914400" rtl="0" eaLnBrk="1" fontAlgn="auto" latinLnBrk="0" hangingPunct="1">
                <a:lnSpc>
                  <a:spcPct val="100000"/>
                </a:lnSpc>
                <a:spcAft>
                  <a:spcPts val="600"/>
                </a:spcAft>
                <a:buClr>
                  <a:srgbClr val="0033CC"/>
                </a:buClr>
                <a:buSzPct val="50000"/>
                <a:tabLst/>
                <a:defRPr/>
              </a:pP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(13)(:=,5,_,A)</a:t>
              </a:r>
            </a:p>
            <a:p>
              <a:pPr marL="342900" lvl="0" indent="-342900">
                <a:spcAft>
                  <a:spcPts val="600"/>
                </a:spcAft>
                <a:buClr>
                  <a:srgbClr val="0033CC"/>
                </a:buClr>
                <a:buSzPct val="50000"/>
              </a:pPr>
              <a:r>
                <a:rPr lang="en-US" altLang="zh-CN" sz="2400" dirty="0">
                  <a:solidFill>
                    <a:srgbClr val="0033CC"/>
                  </a:solidFill>
                  <a:latin typeface="楷体" pitchFamily="49" charset="-122"/>
                  <a:ea typeface="楷体" pitchFamily="49" charset="-122"/>
                </a:rPr>
                <a:t>(14)(…………)</a:t>
              </a:r>
              <a:endPar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endParaRPr>
            </a:p>
            <a:p>
              <a:pPr marL="342900" marR="0" lvl="0" indent="-342900" algn="l" defTabSz="914400" rtl="0" eaLnBrk="1" fontAlgn="auto" latinLnBrk="0" hangingPunct="1">
                <a:lnSpc>
                  <a:spcPct val="100000"/>
                </a:lnSpc>
                <a:spcAft>
                  <a:spcPts val="600"/>
                </a:spcAft>
                <a:buClr>
                  <a:srgbClr val="0033CC"/>
                </a:buClr>
                <a:buSzPct val="50000"/>
                <a:tabLst/>
                <a:defRPr/>
              </a:pPr>
              <a:endParaRPr kumimoji="0" lang="zh-CN" altLang="en-US"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endParaRPr>
            </a:p>
          </p:txBody>
        </p:sp>
      </p:grpSp>
      <p:sp>
        <p:nvSpPr>
          <p:cNvPr id="11" name="内容占位符 2"/>
          <p:cNvSpPr txBox="1">
            <a:spLocks/>
          </p:cNvSpPr>
          <p:nvPr/>
        </p:nvSpPr>
        <p:spPr>
          <a:xfrm>
            <a:off x="5148064" y="1124744"/>
            <a:ext cx="3744416" cy="64807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ts val="0"/>
              </a:spcBef>
              <a:spcAft>
                <a:spcPts val="0"/>
              </a:spcAft>
              <a:buClr>
                <a:srgbClr val="0033CC"/>
              </a:buClr>
              <a:buSzPct val="50000"/>
              <a:buFont typeface="Wingdings" pitchFamily="2" charset="2"/>
              <a:buChar char="n"/>
              <a:tabLst/>
              <a:defRPr/>
            </a:pPr>
            <a:r>
              <a:rPr kumimoji="0" lang="zh-CN" altLang="en-US" sz="28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拉链和回填是关键</a:t>
            </a:r>
          </a:p>
        </p:txBody>
      </p:sp>
      <p:grpSp>
        <p:nvGrpSpPr>
          <p:cNvPr id="47" name="组合 46"/>
          <p:cNvGrpSpPr/>
          <p:nvPr/>
        </p:nvGrpSpPr>
        <p:grpSpPr>
          <a:xfrm>
            <a:off x="755576" y="1412776"/>
            <a:ext cx="6085184" cy="1512168"/>
            <a:chOff x="755576" y="1412776"/>
            <a:chExt cx="6085184" cy="1512168"/>
          </a:xfrm>
        </p:grpSpPr>
        <p:grpSp>
          <p:nvGrpSpPr>
            <p:cNvPr id="19" name="组合 18"/>
            <p:cNvGrpSpPr/>
            <p:nvPr/>
          </p:nvGrpSpPr>
          <p:grpSpPr>
            <a:xfrm>
              <a:off x="755576" y="1412776"/>
              <a:ext cx="6085184" cy="720080"/>
              <a:chOff x="755576" y="1412776"/>
              <a:chExt cx="6085184" cy="720080"/>
            </a:xfrm>
          </p:grpSpPr>
          <p:sp>
            <p:nvSpPr>
              <p:cNvPr id="12" name="矩形 11"/>
              <p:cNvSpPr/>
              <p:nvPr/>
            </p:nvSpPr>
            <p:spPr>
              <a:xfrm>
                <a:off x="755576" y="1412776"/>
                <a:ext cx="3888432" cy="360040"/>
              </a:xfrm>
              <a:prstGeom prst="rect">
                <a:avLst/>
              </a:prstGeom>
              <a:noFill/>
              <a:ln w="3175">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6084168" y="1772816"/>
                <a:ext cx="756592" cy="360040"/>
              </a:xfrm>
              <a:prstGeom prst="rect">
                <a:avLst/>
              </a:prstGeom>
              <a:noFill/>
              <a:ln w="317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600" dirty="0">
                    <a:solidFill>
                      <a:srgbClr val="FC02A9"/>
                    </a:solidFill>
                    <a:latin typeface="楷体" pitchFamily="49" charset="-122"/>
                    <a:ea typeface="楷体" pitchFamily="49" charset="-122"/>
                  </a:rPr>
                  <a:t>S</a:t>
                </a:r>
                <a:r>
                  <a:rPr lang="en-US" altLang="zh-CN" sz="2600" baseline="-25000" dirty="0">
                    <a:solidFill>
                      <a:srgbClr val="FC02A9"/>
                    </a:solidFill>
                    <a:latin typeface="楷体" pitchFamily="49" charset="-122"/>
                    <a:ea typeface="楷体" pitchFamily="49" charset="-122"/>
                  </a:rPr>
                  <a:t>1</a:t>
                </a:r>
                <a:endParaRPr lang="zh-CN" altLang="en-US" sz="2600" baseline="-25000" dirty="0">
                  <a:solidFill>
                    <a:srgbClr val="FC02A9"/>
                  </a:solidFill>
                  <a:latin typeface="楷体" pitchFamily="49" charset="-122"/>
                  <a:ea typeface="楷体" pitchFamily="49" charset="-122"/>
                </a:endParaRPr>
              </a:p>
            </p:txBody>
          </p:sp>
          <p:cxnSp>
            <p:nvCxnSpPr>
              <p:cNvPr id="17" name="直接箭头连接符 16"/>
              <p:cNvCxnSpPr>
                <a:endCxn id="12" idx="3"/>
              </p:cNvCxnSpPr>
              <p:nvPr/>
            </p:nvCxnSpPr>
            <p:spPr>
              <a:xfrm flipH="1" flipV="1">
                <a:off x="4644008" y="1592796"/>
                <a:ext cx="1584176" cy="324036"/>
              </a:xfrm>
              <a:prstGeom prst="straightConnector1">
                <a:avLst/>
              </a:prstGeom>
              <a:ln w="12700">
                <a:solidFill>
                  <a:srgbClr val="FC02A9"/>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a:xfrm>
              <a:off x="755576" y="2204864"/>
              <a:ext cx="6085184" cy="720080"/>
              <a:chOff x="755576" y="2204864"/>
              <a:chExt cx="6085184" cy="720080"/>
            </a:xfrm>
          </p:grpSpPr>
          <p:sp>
            <p:nvSpPr>
              <p:cNvPr id="13" name="矩形 12"/>
              <p:cNvSpPr/>
              <p:nvPr/>
            </p:nvSpPr>
            <p:spPr>
              <a:xfrm>
                <a:off x="755576" y="2204864"/>
                <a:ext cx="3888432" cy="360040"/>
              </a:xfrm>
              <a:prstGeom prst="rect">
                <a:avLst/>
              </a:prstGeom>
              <a:noFill/>
              <a:ln w="3175">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6084168" y="2564904"/>
                <a:ext cx="756592" cy="360040"/>
              </a:xfrm>
              <a:prstGeom prst="rect">
                <a:avLst/>
              </a:prstGeom>
              <a:noFill/>
              <a:ln w="317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600" dirty="0">
                    <a:solidFill>
                      <a:srgbClr val="FC02A9"/>
                    </a:solidFill>
                    <a:latin typeface="楷体" pitchFamily="49" charset="-122"/>
                    <a:ea typeface="楷体" pitchFamily="49" charset="-122"/>
                  </a:rPr>
                  <a:t>S</a:t>
                </a:r>
                <a:r>
                  <a:rPr lang="en-US" altLang="zh-CN" sz="2600" baseline="-25000" dirty="0">
                    <a:solidFill>
                      <a:srgbClr val="FC02A9"/>
                    </a:solidFill>
                    <a:latin typeface="楷体" pitchFamily="49" charset="-122"/>
                    <a:ea typeface="楷体" pitchFamily="49" charset="-122"/>
                  </a:rPr>
                  <a:t>2</a:t>
                </a:r>
                <a:endParaRPr lang="zh-CN" altLang="en-US" sz="2600" baseline="-25000" dirty="0">
                  <a:solidFill>
                    <a:srgbClr val="FC02A9"/>
                  </a:solidFill>
                  <a:latin typeface="楷体" pitchFamily="49" charset="-122"/>
                  <a:ea typeface="楷体" pitchFamily="49" charset="-122"/>
                </a:endParaRPr>
              </a:p>
            </p:txBody>
          </p:sp>
          <p:cxnSp>
            <p:nvCxnSpPr>
              <p:cNvPr id="18" name="直接箭头连接符 17"/>
              <p:cNvCxnSpPr/>
              <p:nvPr/>
            </p:nvCxnSpPr>
            <p:spPr>
              <a:xfrm flipH="1" flipV="1">
                <a:off x="4644008" y="2420888"/>
                <a:ext cx="1584176" cy="324036"/>
              </a:xfrm>
              <a:prstGeom prst="straightConnector1">
                <a:avLst/>
              </a:prstGeom>
              <a:ln w="12700">
                <a:solidFill>
                  <a:srgbClr val="FC02A9"/>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grpSp>
        <p:nvGrpSpPr>
          <p:cNvPr id="21" name="组合 20"/>
          <p:cNvGrpSpPr/>
          <p:nvPr/>
        </p:nvGrpSpPr>
        <p:grpSpPr>
          <a:xfrm>
            <a:off x="1187624" y="3240360"/>
            <a:ext cx="6696744" cy="3501008"/>
            <a:chOff x="539552" y="3212976"/>
            <a:chExt cx="6696744" cy="3501008"/>
          </a:xfrm>
        </p:grpSpPr>
        <p:sp>
          <p:nvSpPr>
            <p:cNvPr id="22" name="内容占位符 2"/>
            <p:cNvSpPr txBox="1">
              <a:spLocks/>
            </p:cNvSpPr>
            <p:nvPr/>
          </p:nvSpPr>
          <p:spPr>
            <a:xfrm>
              <a:off x="539552" y="3212976"/>
              <a:ext cx="2952328" cy="338437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ts val="0"/>
                </a:spcBef>
                <a:spcAft>
                  <a:spcPts val="600"/>
                </a:spcAft>
                <a:buClr>
                  <a:srgbClr val="0033CC"/>
                </a:buClr>
                <a:buSzPct val="50000"/>
                <a:tabLst/>
                <a:defRPr/>
              </a:pP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(1)(jnz,a,_,</a:t>
              </a:r>
              <a:r>
                <a:rPr kumimoji="0" lang="en-US" altLang="zh-CN" sz="2400" b="0" i="0" u="none" strike="noStrike" kern="1200" cap="none" spc="0" normalizeH="0" baseline="0" noProof="0" dirty="0">
                  <a:ln>
                    <a:noFill/>
                  </a:ln>
                  <a:solidFill>
                    <a:srgbClr val="C00000"/>
                  </a:solidFill>
                  <a:effectLst/>
                  <a:uLnTx/>
                  <a:uFillTx/>
                  <a:latin typeface="楷体" pitchFamily="49" charset="-122"/>
                  <a:ea typeface="楷体" pitchFamily="49" charset="-122"/>
                  <a:cs typeface="+mn-cs"/>
                </a:rPr>
                <a:t>3</a:t>
              </a: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a:t>
              </a:r>
            </a:p>
            <a:p>
              <a:pPr marL="342900" marR="0" lvl="0" indent="-342900" algn="l" defTabSz="914400" rtl="0" eaLnBrk="1" fontAlgn="auto" latinLnBrk="0" hangingPunct="1">
                <a:lnSpc>
                  <a:spcPct val="100000"/>
                </a:lnSpc>
                <a:spcBef>
                  <a:spcPts val="0"/>
                </a:spcBef>
                <a:spcAft>
                  <a:spcPts val="600"/>
                </a:spcAft>
                <a:buClr>
                  <a:srgbClr val="0033CC"/>
                </a:buClr>
                <a:buSzPct val="50000"/>
                <a:tabLst/>
                <a:defRPr/>
              </a:pP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(2)(j,_,_,</a:t>
              </a:r>
              <a:r>
                <a:rPr kumimoji="0" lang="en-US" altLang="zh-CN" sz="2400" b="0" i="0" u="none" strike="noStrike" kern="1200" cap="none" spc="0" normalizeH="0" baseline="0" noProof="0" dirty="0">
                  <a:ln>
                    <a:noFill/>
                  </a:ln>
                  <a:solidFill>
                    <a:srgbClr val="FFC000"/>
                  </a:solidFill>
                  <a:effectLst/>
                  <a:uLnTx/>
                  <a:uFillTx/>
                  <a:latin typeface="楷体" pitchFamily="49" charset="-122"/>
                  <a:ea typeface="楷体" pitchFamily="49" charset="-122"/>
                  <a:cs typeface="+mn-cs"/>
                </a:rPr>
                <a:t>9</a:t>
              </a: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a:t>
              </a:r>
            </a:p>
            <a:p>
              <a:pPr marL="342900" marR="0" lvl="0" indent="-342900" algn="l" defTabSz="914400" rtl="0" eaLnBrk="1" fontAlgn="auto" latinLnBrk="0" hangingPunct="1">
                <a:lnSpc>
                  <a:spcPct val="100000"/>
                </a:lnSpc>
                <a:spcBef>
                  <a:spcPts val="0"/>
                </a:spcBef>
                <a:spcAft>
                  <a:spcPts val="600"/>
                </a:spcAft>
                <a:buClr>
                  <a:srgbClr val="0033CC"/>
                </a:buClr>
                <a:buSzPct val="50000"/>
                <a:tabLst/>
                <a:defRPr/>
              </a:pP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a:t>
              </a:r>
              <a:r>
                <a:rPr kumimoji="0" lang="en-US" altLang="zh-CN" sz="2400" b="0" i="0" u="none" strike="noStrike" kern="1200" cap="none" spc="0" normalizeH="0" baseline="0" noProof="0" dirty="0">
                  <a:ln>
                    <a:noFill/>
                  </a:ln>
                  <a:solidFill>
                    <a:srgbClr val="C00000"/>
                  </a:solidFill>
                  <a:effectLst/>
                  <a:uLnTx/>
                  <a:uFillTx/>
                  <a:latin typeface="楷体" pitchFamily="49" charset="-122"/>
                  <a:ea typeface="楷体" pitchFamily="49" charset="-122"/>
                  <a:cs typeface="+mn-cs"/>
                </a:rPr>
                <a:t>3</a:t>
              </a: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)(jnz,b,_,</a:t>
              </a:r>
              <a:r>
                <a:rPr kumimoji="0" lang="en-US" altLang="zh-CN" sz="2400" b="0" i="0" u="none" strike="noStrike" kern="1200" cap="none" spc="0" normalizeH="0" baseline="0" noProof="0" dirty="0">
                  <a:ln>
                    <a:noFill/>
                  </a:ln>
                  <a:solidFill>
                    <a:srgbClr val="00B050"/>
                  </a:solidFill>
                  <a:effectLst/>
                  <a:uLnTx/>
                  <a:uFillTx/>
                  <a:latin typeface="楷体" pitchFamily="49" charset="-122"/>
                  <a:ea typeface="楷体" pitchFamily="49" charset="-122"/>
                  <a:cs typeface="+mn-cs"/>
                </a:rPr>
                <a:t>5</a:t>
              </a: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a:t>
              </a:r>
            </a:p>
            <a:p>
              <a:pPr marL="342900" marR="0" lvl="0" indent="-342900" algn="l" defTabSz="914400" rtl="0" eaLnBrk="1" fontAlgn="auto" latinLnBrk="0" hangingPunct="1">
                <a:lnSpc>
                  <a:spcPct val="100000"/>
                </a:lnSpc>
                <a:spcBef>
                  <a:spcPts val="0"/>
                </a:spcBef>
                <a:spcAft>
                  <a:spcPts val="600"/>
                </a:spcAft>
                <a:buClr>
                  <a:srgbClr val="0033CC"/>
                </a:buClr>
                <a:buSzPct val="50000"/>
                <a:tabLst/>
                <a:defRPr/>
              </a:pP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(4)(j,_,_,7)</a:t>
              </a:r>
            </a:p>
            <a:p>
              <a:pPr marL="342900" marR="0" lvl="0" indent="-342900" algn="l" defTabSz="914400" rtl="0" eaLnBrk="1" fontAlgn="auto" latinLnBrk="0" hangingPunct="1">
                <a:lnSpc>
                  <a:spcPct val="100000"/>
                </a:lnSpc>
                <a:spcBef>
                  <a:spcPts val="0"/>
                </a:spcBef>
                <a:spcAft>
                  <a:spcPts val="600"/>
                </a:spcAft>
                <a:buClr>
                  <a:srgbClr val="0033CC"/>
                </a:buClr>
                <a:buSzPct val="50000"/>
                <a:tabLst/>
                <a:defRPr/>
              </a:pP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a:t>
              </a:r>
              <a:r>
                <a:rPr kumimoji="0" lang="en-US" altLang="zh-CN" sz="2400" b="0" i="0" u="none" strike="noStrike" kern="1200" cap="none" spc="0" normalizeH="0" baseline="0" noProof="0" dirty="0">
                  <a:ln>
                    <a:noFill/>
                  </a:ln>
                  <a:solidFill>
                    <a:srgbClr val="00B050"/>
                  </a:solidFill>
                  <a:effectLst/>
                  <a:uLnTx/>
                  <a:uFillTx/>
                  <a:latin typeface="楷体" pitchFamily="49" charset="-122"/>
                  <a:ea typeface="楷体" pitchFamily="49" charset="-122"/>
                  <a:cs typeface="+mn-cs"/>
                </a:rPr>
                <a:t>5</a:t>
              </a: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)(:=,2,_,A)</a:t>
              </a:r>
            </a:p>
            <a:p>
              <a:pPr marL="342900" marR="0" lvl="0" indent="-342900" algn="l" defTabSz="914400" rtl="0" eaLnBrk="1" fontAlgn="auto" latinLnBrk="0" hangingPunct="1">
                <a:lnSpc>
                  <a:spcPct val="100000"/>
                </a:lnSpc>
                <a:spcBef>
                  <a:spcPts val="0"/>
                </a:spcBef>
                <a:spcAft>
                  <a:spcPts val="600"/>
                </a:spcAft>
                <a:buClr>
                  <a:srgbClr val="0033CC"/>
                </a:buClr>
                <a:buSzPct val="50000"/>
                <a:tabLst/>
                <a:defRPr/>
              </a:pP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(6)(j,_,_,</a:t>
              </a:r>
              <a:r>
                <a:rPr kumimoji="0" lang="en-US" altLang="zh-CN" sz="2400" b="0" i="0" u="none" strike="noStrike" kern="1200" cap="none" spc="0" normalizeH="0" baseline="0" noProof="0" dirty="0">
                  <a:ln>
                    <a:noFill/>
                  </a:ln>
                  <a:solidFill>
                    <a:schemeClr val="accent6">
                      <a:lumMod val="75000"/>
                    </a:schemeClr>
                  </a:solidFill>
                  <a:effectLst/>
                  <a:uLnTx/>
                  <a:uFillTx/>
                  <a:latin typeface="楷体" pitchFamily="49" charset="-122"/>
                  <a:ea typeface="楷体" pitchFamily="49" charset="-122"/>
                  <a:cs typeface="+mn-cs"/>
                </a:rPr>
                <a:t>14</a:t>
              </a: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a:t>
              </a:r>
            </a:p>
            <a:p>
              <a:pPr marL="342900" marR="0" lvl="0" indent="-342900" algn="l" defTabSz="914400" rtl="0" eaLnBrk="1" fontAlgn="auto" latinLnBrk="0" hangingPunct="1">
                <a:lnSpc>
                  <a:spcPct val="100000"/>
                </a:lnSpc>
                <a:spcBef>
                  <a:spcPts val="0"/>
                </a:spcBef>
                <a:spcAft>
                  <a:spcPts val="600"/>
                </a:spcAft>
                <a:buClr>
                  <a:srgbClr val="0033CC"/>
                </a:buClr>
                <a:buSzPct val="50000"/>
                <a:tabLst/>
                <a:defRPr/>
              </a:pP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(7)(:=,3,_,A)</a:t>
              </a:r>
            </a:p>
            <a:p>
              <a:pPr marL="342900" marR="0" lvl="0" indent="-342900" algn="l" defTabSz="914400" rtl="0" eaLnBrk="1" fontAlgn="auto" latinLnBrk="0" hangingPunct="1">
                <a:lnSpc>
                  <a:spcPct val="100000"/>
                </a:lnSpc>
                <a:spcBef>
                  <a:spcPts val="0"/>
                </a:spcBef>
                <a:spcAft>
                  <a:spcPts val="600"/>
                </a:spcAft>
                <a:buClr>
                  <a:srgbClr val="0033CC"/>
                </a:buClr>
                <a:buSzPct val="50000"/>
                <a:tabLst/>
                <a:defRPr/>
              </a:pPr>
              <a:endParaRPr kumimoji="0" lang="zh-CN" altLang="en-US"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endParaRPr>
            </a:p>
          </p:txBody>
        </p:sp>
        <p:sp>
          <p:nvSpPr>
            <p:cNvPr id="23" name="内容占位符 2"/>
            <p:cNvSpPr txBox="1">
              <a:spLocks/>
            </p:cNvSpPr>
            <p:nvPr/>
          </p:nvSpPr>
          <p:spPr>
            <a:xfrm>
              <a:off x="4139952" y="3212976"/>
              <a:ext cx="3096344" cy="3501008"/>
            </a:xfrm>
            <a:prstGeom prst="rect">
              <a:avLst/>
            </a:prstGeom>
          </p:spPr>
          <p:txBody>
            <a:bodyPr vert="horz" lIns="91440" tIns="45720" rIns="91440" bIns="45720" rtlCol="0">
              <a:normAutofit/>
            </a:bodyPr>
            <a:lstStyle/>
            <a:p>
              <a:pPr marL="342900" lvl="0" indent="-342900">
                <a:spcAft>
                  <a:spcPts val="600"/>
                </a:spcAft>
                <a:buClr>
                  <a:srgbClr val="0033CC"/>
                </a:buClr>
                <a:buSzPct val="50000"/>
              </a:pPr>
              <a:r>
                <a:rPr lang="en-US" altLang="zh-CN" sz="2400" dirty="0">
                  <a:solidFill>
                    <a:srgbClr val="0033CC"/>
                  </a:solidFill>
                  <a:latin typeface="楷体" pitchFamily="49" charset="-122"/>
                  <a:ea typeface="楷体" pitchFamily="49" charset="-122"/>
                </a:rPr>
                <a:t>(8)(j,_,_,</a:t>
              </a:r>
              <a:r>
                <a:rPr lang="en-US" altLang="zh-CN" sz="2400" dirty="0">
                  <a:solidFill>
                    <a:schemeClr val="accent6">
                      <a:lumMod val="75000"/>
                    </a:schemeClr>
                  </a:solidFill>
                  <a:latin typeface="楷体" pitchFamily="49" charset="-122"/>
                  <a:ea typeface="楷体" pitchFamily="49" charset="-122"/>
                </a:rPr>
                <a:t>14</a:t>
              </a:r>
              <a:r>
                <a:rPr lang="en-US" altLang="zh-CN" sz="2400" dirty="0">
                  <a:solidFill>
                    <a:srgbClr val="0033CC"/>
                  </a:solidFill>
                  <a:latin typeface="楷体" pitchFamily="49" charset="-122"/>
                  <a:ea typeface="楷体" pitchFamily="49" charset="-122"/>
                </a:rPr>
                <a:t>)</a:t>
              </a:r>
              <a:endPar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endParaRPr>
            </a:p>
            <a:p>
              <a:pPr marL="342900" marR="0" lvl="0" indent="-342900" algn="l" defTabSz="914400" rtl="0" eaLnBrk="1" fontAlgn="auto" latinLnBrk="0" hangingPunct="1">
                <a:lnSpc>
                  <a:spcPct val="100000"/>
                </a:lnSpc>
                <a:spcAft>
                  <a:spcPts val="600"/>
                </a:spcAft>
                <a:buClr>
                  <a:srgbClr val="0033CC"/>
                </a:buClr>
                <a:buSzPct val="50000"/>
                <a:tabLst/>
                <a:defRPr/>
              </a:pP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a:t>
              </a:r>
              <a:r>
                <a:rPr kumimoji="0" lang="en-US" altLang="zh-CN" sz="2400" b="0" i="0" u="none" strike="noStrike" kern="1200" cap="none" spc="0" normalizeH="0" baseline="0" noProof="0" dirty="0">
                  <a:ln>
                    <a:noFill/>
                  </a:ln>
                  <a:solidFill>
                    <a:srgbClr val="FFC000"/>
                  </a:solidFill>
                  <a:effectLst/>
                  <a:uLnTx/>
                  <a:uFillTx/>
                  <a:latin typeface="楷体" pitchFamily="49" charset="-122"/>
                  <a:ea typeface="楷体" pitchFamily="49" charset="-122"/>
                  <a:cs typeface="+mn-cs"/>
                </a:rPr>
                <a:t>9</a:t>
              </a: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)(jnz,c,_,11)</a:t>
              </a:r>
            </a:p>
            <a:p>
              <a:pPr marL="342900" marR="0" lvl="0" indent="-342900" algn="l" defTabSz="914400" rtl="0" eaLnBrk="1" fontAlgn="auto" latinLnBrk="0" hangingPunct="1">
                <a:lnSpc>
                  <a:spcPct val="100000"/>
                </a:lnSpc>
                <a:spcAft>
                  <a:spcPts val="600"/>
                </a:spcAft>
                <a:buClr>
                  <a:srgbClr val="0033CC"/>
                </a:buClr>
                <a:buSzPct val="50000"/>
                <a:tabLst/>
                <a:defRPr/>
              </a:pPr>
              <a:r>
                <a:rPr lang="en-US" altLang="zh-CN" sz="2400" dirty="0">
                  <a:solidFill>
                    <a:srgbClr val="0033CC"/>
                  </a:solidFill>
                  <a:latin typeface="楷体" pitchFamily="49" charset="-122"/>
                  <a:ea typeface="楷体" pitchFamily="49" charset="-122"/>
                </a:rPr>
                <a:t>(10)(j,_,_,13)</a:t>
              </a:r>
            </a:p>
            <a:p>
              <a:pPr marL="342900" marR="0" lvl="0" indent="-342900" algn="l" defTabSz="914400" rtl="0" eaLnBrk="1" fontAlgn="auto" latinLnBrk="0" hangingPunct="1">
                <a:lnSpc>
                  <a:spcPct val="100000"/>
                </a:lnSpc>
                <a:spcAft>
                  <a:spcPts val="600"/>
                </a:spcAft>
                <a:buClr>
                  <a:srgbClr val="0033CC"/>
                </a:buClr>
                <a:buSzPct val="50000"/>
                <a:tabLst/>
                <a:defRPr/>
              </a:pP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(11)(:=,4,_,A)</a:t>
              </a:r>
            </a:p>
            <a:p>
              <a:pPr marL="342900" marR="0" lvl="0" indent="-342900" algn="l" defTabSz="914400" rtl="0" eaLnBrk="1" fontAlgn="auto" latinLnBrk="0" hangingPunct="1">
                <a:lnSpc>
                  <a:spcPct val="100000"/>
                </a:lnSpc>
                <a:spcAft>
                  <a:spcPts val="600"/>
                </a:spcAft>
                <a:buClr>
                  <a:srgbClr val="0033CC"/>
                </a:buClr>
                <a:buSzPct val="50000"/>
                <a:tabLst/>
                <a:defRPr/>
              </a:pPr>
              <a:r>
                <a:rPr lang="en-US" altLang="zh-CN" sz="2400" dirty="0">
                  <a:solidFill>
                    <a:srgbClr val="0033CC"/>
                  </a:solidFill>
                  <a:latin typeface="楷体" pitchFamily="49" charset="-122"/>
                  <a:ea typeface="楷体" pitchFamily="49" charset="-122"/>
                </a:rPr>
                <a:t>(12)(j,_,_,</a:t>
              </a:r>
              <a:r>
                <a:rPr lang="en-US" altLang="zh-CN" sz="2400" dirty="0">
                  <a:solidFill>
                    <a:schemeClr val="accent6">
                      <a:lumMod val="75000"/>
                    </a:schemeClr>
                  </a:solidFill>
                  <a:latin typeface="楷体" pitchFamily="49" charset="-122"/>
                  <a:ea typeface="楷体" pitchFamily="49" charset="-122"/>
                </a:rPr>
                <a:t>14</a:t>
              </a:r>
              <a:r>
                <a:rPr lang="en-US" altLang="zh-CN" sz="2400" dirty="0">
                  <a:solidFill>
                    <a:srgbClr val="0033CC"/>
                  </a:solidFill>
                  <a:latin typeface="楷体" pitchFamily="49" charset="-122"/>
                  <a:ea typeface="楷体" pitchFamily="49" charset="-122"/>
                </a:rPr>
                <a:t>)</a:t>
              </a:r>
            </a:p>
            <a:p>
              <a:pPr marL="342900" marR="0" lvl="0" indent="-342900" algn="l" defTabSz="914400" rtl="0" eaLnBrk="1" fontAlgn="auto" latinLnBrk="0" hangingPunct="1">
                <a:lnSpc>
                  <a:spcPct val="100000"/>
                </a:lnSpc>
                <a:spcAft>
                  <a:spcPts val="600"/>
                </a:spcAft>
                <a:buClr>
                  <a:srgbClr val="0033CC"/>
                </a:buClr>
                <a:buSzPct val="50000"/>
                <a:tabLst/>
                <a:defRPr/>
              </a:pP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(13)(:=,5,_,A)</a:t>
              </a:r>
            </a:p>
            <a:p>
              <a:pPr marL="342900" lvl="0" indent="-342900">
                <a:spcAft>
                  <a:spcPts val="600"/>
                </a:spcAft>
                <a:buClr>
                  <a:srgbClr val="0033CC"/>
                </a:buClr>
                <a:buSzPct val="50000"/>
              </a:pPr>
              <a:r>
                <a:rPr lang="en-US" altLang="zh-CN" sz="2400" dirty="0">
                  <a:solidFill>
                    <a:srgbClr val="0033CC"/>
                  </a:solidFill>
                  <a:latin typeface="楷体" pitchFamily="49" charset="-122"/>
                  <a:ea typeface="楷体" pitchFamily="49" charset="-122"/>
                </a:rPr>
                <a:t>(</a:t>
              </a:r>
              <a:r>
                <a:rPr lang="en-US" altLang="zh-CN" sz="2400" dirty="0">
                  <a:solidFill>
                    <a:schemeClr val="accent6">
                      <a:lumMod val="75000"/>
                    </a:schemeClr>
                  </a:solidFill>
                  <a:latin typeface="楷体" pitchFamily="49" charset="-122"/>
                  <a:ea typeface="楷体" pitchFamily="49" charset="-122"/>
                </a:rPr>
                <a:t>14</a:t>
              </a:r>
              <a:r>
                <a:rPr lang="en-US" altLang="zh-CN" sz="2400" dirty="0">
                  <a:solidFill>
                    <a:srgbClr val="0033CC"/>
                  </a:solidFill>
                  <a:latin typeface="楷体" pitchFamily="49" charset="-122"/>
                  <a:ea typeface="楷体" pitchFamily="49" charset="-122"/>
                </a:rPr>
                <a:t>)(…………)</a:t>
              </a:r>
              <a:endPar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endParaRPr>
            </a:p>
            <a:p>
              <a:pPr marL="342900" marR="0" lvl="0" indent="-342900" algn="l" defTabSz="914400" rtl="0" eaLnBrk="1" fontAlgn="auto" latinLnBrk="0" hangingPunct="1">
                <a:lnSpc>
                  <a:spcPct val="100000"/>
                </a:lnSpc>
                <a:spcAft>
                  <a:spcPts val="600"/>
                </a:spcAft>
                <a:buClr>
                  <a:srgbClr val="0033CC"/>
                </a:buClr>
                <a:buSzPct val="50000"/>
                <a:tabLst/>
                <a:defRPr/>
              </a:pPr>
              <a:endParaRPr kumimoji="0" lang="zh-CN" altLang="en-US"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endParaRPr>
            </a:p>
          </p:txBody>
        </p:sp>
      </p:grpSp>
      <p:grpSp>
        <p:nvGrpSpPr>
          <p:cNvPr id="33" name="组合 32"/>
          <p:cNvGrpSpPr/>
          <p:nvPr/>
        </p:nvGrpSpPr>
        <p:grpSpPr>
          <a:xfrm>
            <a:off x="7236296" y="3861048"/>
            <a:ext cx="1470140" cy="1872208"/>
            <a:chOff x="7236296" y="3861048"/>
            <a:chExt cx="1470140" cy="2232248"/>
          </a:xfrm>
        </p:grpSpPr>
        <p:sp>
          <p:nvSpPr>
            <p:cNvPr id="29" name="右大括号 28"/>
            <p:cNvSpPr/>
            <p:nvPr/>
          </p:nvSpPr>
          <p:spPr>
            <a:xfrm>
              <a:off x="7236296" y="3861048"/>
              <a:ext cx="792088" cy="2232248"/>
            </a:xfrm>
            <a:prstGeom prst="rightBrace">
              <a:avLst/>
            </a:prstGeom>
            <a:ln w="3175">
              <a:solidFill>
                <a:srgbClr val="FC02A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矩形 30"/>
            <p:cNvSpPr/>
            <p:nvPr/>
          </p:nvSpPr>
          <p:spPr>
            <a:xfrm>
              <a:off x="7949844" y="4767172"/>
              <a:ext cx="756592" cy="360040"/>
            </a:xfrm>
            <a:prstGeom prst="rect">
              <a:avLst/>
            </a:prstGeom>
            <a:noFill/>
            <a:ln w="317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600" dirty="0">
                  <a:solidFill>
                    <a:srgbClr val="FC02A9"/>
                  </a:solidFill>
                  <a:latin typeface="楷体" pitchFamily="49" charset="-122"/>
                  <a:ea typeface="楷体" pitchFamily="49" charset="-122"/>
                </a:rPr>
                <a:t>S</a:t>
              </a:r>
              <a:r>
                <a:rPr lang="en-US" altLang="zh-CN" sz="2600" baseline="-25000" dirty="0">
                  <a:solidFill>
                    <a:srgbClr val="FC02A9"/>
                  </a:solidFill>
                  <a:latin typeface="楷体" pitchFamily="49" charset="-122"/>
                  <a:ea typeface="楷体" pitchFamily="49" charset="-122"/>
                </a:rPr>
                <a:t>2</a:t>
              </a:r>
              <a:endParaRPr lang="zh-CN" altLang="en-US" sz="2600" baseline="-25000" dirty="0">
                <a:solidFill>
                  <a:srgbClr val="FC02A9"/>
                </a:solidFill>
                <a:latin typeface="楷体" pitchFamily="49" charset="-122"/>
                <a:ea typeface="楷体" pitchFamily="49" charset="-122"/>
              </a:endParaRPr>
            </a:p>
          </p:txBody>
        </p:sp>
      </p:grpSp>
      <p:grpSp>
        <p:nvGrpSpPr>
          <p:cNvPr id="37" name="组合 36"/>
          <p:cNvGrpSpPr/>
          <p:nvPr/>
        </p:nvGrpSpPr>
        <p:grpSpPr>
          <a:xfrm>
            <a:off x="359024" y="3276600"/>
            <a:ext cx="6603751" cy="3086100"/>
            <a:chOff x="359024" y="3276600"/>
            <a:chExt cx="6603751" cy="3086100"/>
          </a:xfrm>
        </p:grpSpPr>
        <p:sp>
          <p:nvSpPr>
            <p:cNvPr id="30" name="矩形 29"/>
            <p:cNvSpPr/>
            <p:nvPr/>
          </p:nvSpPr>
          <p:spPr>
            <a:xfrm>
              <a:off x="359024" y="5517232"/>
              <a:ext cx="756592" cy="360040"/>
            </a:xfrm>
            <a:prstGeom prst="rect">
              <a:avLst/>
            </a:prstGeom>
            <a:noFill/>
            <a:ln w="317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600" dirty="0">
                  <a:solidFill>
                    <a:srgbClr val="FC02A9"/>
                  </a:solidFill>
                  <a:latin typeface="楷体" pitchFamily="49" charset="-122"/>
                  <a:ea typeface="楷体" pitchFamily="49" charset="-122"/>
                </a:rPr>
                <a:t>S</a:t>
              </a:r>
              <a:r>
                <a:rPr lang="en-US" altLang="zh-CN" sz="2600" baseline="-25000" dirty="0">
                  <a:solidFill>
                    <a:srgbClr val="FC02A9"/>
                  </a:solidFill>
                  <a:latin typeface="楷体" pitchFamily="49" charset="-122"/>
                  <a:ea typeface="楷体" pitchFamily="49" charset="-122"/>
                </a:rPr>
                <a:t>1</a:t>
              </a:r>
              <a:endParaRPr lang="zh-CN" altLang="en-US" sz="2600" baseline="-25000" dirty="0">
                <a:solidFill>
                  <a:srgbClr val="FC02A9"/>
                </a:solidFill>
                <a:latin typeface="楷体" pitchFamily="49" charset="-122"/>
                <a:ea typeface="楷体" pitchFamily="49" charset="-122"/>
              </a:endParaRPr>
            </a:p>
          </p:txBody>
        </p:sp>
        <p:sp>
          <p:nvSpPr>
            <p:cNvPr id="36" name="任意多边形 35"/>
            <p:cNvSpPr/>
            <p:nvPr/>
          </p:nvSpPr>
          <p:spPr>
            <a:xfrm>
              <a:off x="1219200" y="3276600"/>
              <a:ext cx="5743575" cy="3086100"/>
            </a:xfrm>
            <a:custGeom>
              <a:avLst/>
              <a:gdLst>
                <a:gd name="connsiteX0" fmla="*/ 2733675 w 5743575"/>
                <a:gd name="connsiteY0" fmla="*/ 904875 h 3086100"/>
                <a:gd name="connsiteX1" fmla="*/ 0 w 5743575"/>
                <a:gd name="connsiteY1" fmla="*/ 885825 h 3086100"/>
                <a:gd name="connsiteX2" fmla="*/ 0 w 5743575"/>
                <a:gd name="connsiteY2" fmla="*/ 3086100 h 3086100"/>
                <a:gd name="connsiteX3" fmla="*/ 2867025 w 5743575"/>
                <a:gd name="connsiteY3" fmla="*/ 3086100 h 3086100"/>
                <a:gd name="connsiteX4" fmla="*/ 2867025 w 5743575"/>
                <a:gd name="connsiteY4" fmla="*/ 476250 h 3086100"/>
                <a:gd name="connsiteX5" fmla="*/ 5743575 w 5743575"/>
                <a:gd name="connsiteY5" fmla="*/ 476250 h 3086100"/>
                <a:gd name="connsiteX6" fmla="*/ 5743575 w 5743575"/>
                <a:gd name="connsiteY6" fmla="*/ 0 h 3086100"/>
                <a:gd name="connsiteX7" fmla="*/ 2752725 w 5743575"/>
                <a:gd name="connsiteY7" fmla="*/ 0 h 3086100"/>
                <a:gd name="connsiteX8" fmla="*/ 2733675 w 5743575"/>
                <a:gd name="connsiteY8" fmla="*/ 904875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43575" h="3086100">
                  <a:moveTo>
                    <a:pt x="2733675" y="904875"/>
                  </a:moveTo>
                  <a:lnTo>
                    <a:pt x="0" y="885825"/>
                  </a:lnTo>
                  <a:lnTo>
                    <a:pt x="0" y="3086100"/>
                  </a:lnTo>
                  <a:lnTo>
                    <a:pt x="2867025" y="3086100"/>
                  </a:lnTo>
                  <a:lnTo>
                    <a:pt x="2867025" y="476250"/>
                  </a:lnTo>
                  <a:lnTo>
                    <a:pt x="5743575" y="476250"/>
                  </a:lnTo>
                  <a:lnTo>
                    <a:pt x="5743575" y="0"/>
                  </a:lnTo>
                  <a:lnTo>
                    <a:pt x="2752725" y="0"/>
                  </a:lnTo>
                  <a:lnTo>
                    <a:pt x="2733675" y="904875"/>
                  </a:lnTo>
                  <a:close/>
                </a:path>
              </a:pathLst>
            </a:custGeom>
            <a:noFill/>
            <a:ln w="12700">
              <a:solidFill>
                <a:srgbClr val="CC009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p:cNvGrpSpPr/>
          <p:nvPr/>
        </p:nvGrpSpPr>
        <p:grpSpPr>
          <a:xfrm>
            <a:off x="116505" y="973394"/>
            <a:ext cx="5175575" cy="1707552"/>
            <a:chOff x="116505" y="973394"/>
            <a:chExt cx="5175575" cy="1707552"/>
          </a:xfrm>
        </p:grpSpPr>
        <p:grpSp>
          <p:nvGrpSpPr>
            <p:cNvPr id="44" name="组合 43"/>
            <p:cNvGrpSpPr/>
            <p:nvPr/>
          </p:nvGrpSpPr>
          <p:grpSpPr>
            <a:xfrm>
              <a:off x="116505" y="973394"/>
              <a:ext cx="5175575" cy="1554745"/>
              <a:chOff x="116505" y="973394"/>
              <a:chExt cx="5175575" cy="1554745"/>
            </a:xfrm>
          </p:grpSpPr>
          <p:grpSp>
            <p:nvGrpSpPr>
              <p:cNvPr id="40" name="组合 39"/>
              <p:cNvGrpSpPr/>
              <p:nvPr/>
            </p:nvGrpSpPr>
            <p:grpSpPr>
              <a:xfrm>
                <a:off x="429257" y="973394"/>
                <a:ext cx="4547768" cy="1465476"/>
                <a:chOff x="429257" y="973394"/>
                <a:chExt cx="4547768" cy="1465476"/>
              </a:xfrm>
            </p:grpSpPr>
            <p:sp>
              <p:nvSpPr>
                <p:cNvPr id="27" name="椭圆 26"/>
                <p:cNvSpPr/>
                <p:nvPr/>
              </p:nvSpPr>
              <p:spPr>
                <a:xfrm>
                  <a:off x="429257" y="1508553"/>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31540" y="2258870"/>
                  <a:ext cx="180000" cy="180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797025" y="1313765"/>
                  <a:ext cx="180000" cy="180000"/>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a:off x="3023419" y="973394"/>
                  <a:ext cx="1873046" cy="560438"/>
                </a:xfrm>
                <a:custGeom>
                  <a:avLst/>
                  <a:gdLst>
                    <a:gd name="connsiteX0" fmla="*/ 0 w 1873046"/>
                    <a:gd name="connsiteY0" fmla="*/ 560438 h 560438"/>
                    <a:gd name="connsiteX1" fmla="*/ 0 w 1873046"/>
                    <a:gd name="connsiteY1" fmla="*/ 0 h 560438"/>
                    <a:gd name="connsiteX2" fmla="*/ 1873046 w 1873046"/>
                    <a:gd name="connsiteY2" fmla="*/ 0 h 560438"/>
                    <a:gd name="connsiteX3" fmla="*/ 1873046 w 1873046"/>
                    <a:gd name="connsiteY3" fmla="*/ 280219 h 560438"/>
                  </a:gdLst>
                  <a:ahLst/>
                  <a:cxnLst>
                    <a:cxn ang="0">
                      <a:pos x="connsiteX0" y="connsiteY0"/>
                    </a:cxn>
                    <a:cxn ang="0">
                      <a:pos x="connsiteX1" y="connsiteY1"/>
                    </a:cxn>
                    <a:cxn ang="0">
                      <a:pos x="connsiteX2" y="connsiteY2"/>
                    </a:cxn>
                    <a:cxn ang="0">
                      <a:pos x="connsiteX3" y="connsiteY3"/>
                    </a:cxn>
                  </a:cxnLst>
                  <a:rect l="l" t="t" r="r" b="b"/>
                  <a:pathLst>
                    <a:path w="1873046" h="560438">
                      <a:moveTo>
                        <a:pt x="0" y="560438"/>
                      </a:moveTo>
                      <a:lnTo>
                        <a:pt x="0" y="0"/>
                      </a:lnTo>
                      <a:lnTo>
                        <a:pt x="1873046" y="0"/>
                      </a:lnTo>
                      <a:lnTo>
                        <a:pt x="1873046" y="280219"/>
                      </a:lnTo>
                    </a:path>
                  </a:pathLst>
                </a:custGeom>
                <a:ln>
                  <a:solidFill>
                    <a:schemeClr val="accent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8" name="直接箭头连接符 37"/>
                <p:cNvCxnSpPr/>
                <p:nvPr/>
              </p:nvCxnSpPr>
              <p:spPr>
                <a:xfrm>
                  <a:off x="4887035" y="1583795"/>
                  <a:ext cx="0" cy="765085"/>
                </a:xfrm>
                <a:prstGeom prst="straightConnector1">
                  <a:avLst/>
                </a:prstGeom>
                <a:ln>
                  <a:solidFill>
                    <a:schemeClr val="accent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任意多边形 38"/>
                <p:cNvSpPr/>
                <p:nvPr/>
              </p:nvSpPr>
              <p:spPr>
                <a:xfrm>
                  <a:off x="3008671" y="1991032"/>
                  <a:ext cx="1873045" cy="324465"/>
                </a:xfrm>
                <a:custGeom>
                  <a:avLst/>
                  <a:gdLst>
                    <a:gd name="connsiteX0" fmla="*/ 0 w 1873045"/>
                    <a:gd name="connsiteY0" fmla="*/ 324465 h 324465"/>
                    <a:gd name="connsiteX1" fmla="*/ 0 w 1873045"/>
                    <a:gd name="connsiteY1" fmla="*/ 0 h 324465"/>
                    <a:gd name="connsiteX2" fmla="*/ 1873045 w 1873045"/>
                    <a:gd name="connsiteY2" fmla="*/ 0 h 324465"/>
                  </a:gdLst>
                  <a:ahLst/>
                  <a:cxnLst>
                    <a:cxn ang="0">
                      <a:pos x="connsiteX0" y="connsiteY0"/>
                    </a:cxn>
                    <a:cxn ang="0">
                      <a:pos x="connsiteX1" y="connsiteY1"/>
                    </a:cxn>
                    <a:cxn ang="0">
                      <a:pos x="connsiteX2" y="connsiteY2"/>
                    </a:cxn>
                  </a:cxnLst>
                  <a:rect l="l" t="t" r="r" b="b"/>
                  <a:pathLst>
                    <a:path w="1873045" h="324465">
                      <a:moveTo>
                        <a:pt x="0" y="324465"/>
                      </a:moveTo>
                      <a:lnTo>
                        <a:pt x="0" y="0"/>
                      </a:lnTo>
                      <a:lnTo>
                        <a:pt x="1873045" y="0"/>
                      </a:lnTo>
                    </a:path>
                  </a:pathLst>
                </a:cu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41" name="矩形 40"/>
              <p:cNvSpPr/>
              <p:nvPr/>
            </p:nvSpPr>
            <p:spPr>
              <a:xfrm>
                <a:off x="116505" y="1358770"/>
                <a:ext cx="405045" cy="4050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楷体" pitchFamily="49" charset="-122"/>
                    <a:ea typeface="楷体" pitchFamily="49" charset="-122"/>
                  </a:rPr>
                  <a:t>M</a:t>
                </a:r>
                <a:endParaRPr lang="zh-CN" altLang="en-US" dirty="0">
                  <a:solidFill>
                    <a:schemeClr val="tx1"/>
                  </a:solidFill>
                  <a:latin typeface="楷体" pitchFamily="49" charset="-122"/>
                  <a:ea typeface="楷体" pitchFamily="49" charset="-122"/>
                </a:endParaRPr>
              </a:p>
            </p:txBody>
          </p:sp>
          <p:sp>
            <p:nvSpPr>
              <p:cNvPr id="42" name="矩形 41"/>
              <p:cNvSpPr/>
              <p:nvPr/>
            </p:nvSpPr>
            <p:spPr>
              <a:xfrm>
                <a:off x="116505" y="2123094"/>
                <a:ext cx="405045" cy="4050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B050"/>
                    </a:solidFill>
                    <a:latin typeface="楷体" pitchFamily="49" charset="-122"/>
                    <a:ea typeface="楷体" pitchFamily="49" charset="-122"/>
                  </a:rPr>
                  <a:t>M</a:t>
                </a:r>
                <a:endParaRPr lang="zh-CN" altLang="en-US" dirty="0">
                  <a:solidFill>
                    <a:srgbClr val="00B050"/>
                  </a:solidFill>
                  <a:latin typeface="楷体" pitchFamily="49" charset="-122"/>
                  <a:ea typeface="楷体" pitchFamily="49" charset="-122"/>
                </a:endParaRPr>
              </a:p>
            </p:txBody>
          </p:sp>
          <p:sp>
            <p:nvSpPr>
              <p:cNvPr id="43" name="矩形 42"/>
              <p:cNvSpPr/>
              <p:nvPr/>
            </p:nvSpPr>
            <p:spPr>
              <a:xfrm>
                <a:off x="4887035" y="1043735"/>
                <a:ext cx="405045" cy="4050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2">
                        <a:lumMod val="75000"/>
                      </a:schemeClr>
                    </a:solidFill>
                    <a:latin typeface="楷体" pitchFamily="49" charset="-122"/>
                    <a:ea typeface="楷体" pitchFamily="49" charset="-122"/>
                  </a:rPr>
                  <a:t>N</a:t>
                </a:r>
                <a:endParaRPr lang="zh-CN" altLang="en-US" dirty="0">
                  <a:solidFill>
                    <a:schemeClr val="accent2">
                      <a:lumMod val="75000"/>
                    </a:schemeClr>
                  </a:solidFill>
                  <a:latin typeface="楷体" pitchFamily="49" charset="-122"/>
                  <a:ea typeface="楷体" pitchFamily="49" charset="-122"/>
                </a:endParaRPr>
              </a:p>
            </p:txBody>
          </p:sp>
        </p:grpSp>
        <p:sp>
          <p:nvSpPr>
            <p:cNvPr id="45" name="矩形 44"/>
            <p:cNvSpPr/>
            <p:nvPr/>
          </p:nvSpPr>
          <p:spPr>
            <a:xfrm>
              <a:off x="4572000" y="2275901"/>
              <a:ext cx="630070" cy="4050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6">
                      <a:lumMod val="50000"/>
                    </a:schemeClr>
                  </a:solidFill>
                  <a:latin typeface="楷体" pitchFamily="49" charset="-122"/>
                  <a:ea typeface="楷体" pitchFamily="49" charset="-122"/>
                </a:rPr>
                <a:t>(14)</a:t>
              </a:r>
              <a:endParaRPr lang="zh-CN" altLang="en-US" dirty="0">
                <a:solidFill>
                  <a:schemeClr val="accent6">
                    <a:lumMod val="50000"/>
                  </a:schemeClr>
                </a:solidFill>
                <a:latin typeface="楷体" pitchFamily="49" charset="-122"/>
                <a:ea typeface="楷体" pitchFamily="49" charset="-122"/>
              </a:endParaRPr>
            </a:p>
          </p:txBody>
        </p:sp>
      </p:grpSp>
      <p:sp>
        <p:nvSpPr>
          <p:cNvPr id="48" name="矩形 47"/>
          <p:cNvSpPr/>
          <p:nvPr/>
        </p:nvSpPr>
        <p:spPr>
          <a:xfrm>
            <a:off x="1241630" y="4194085"/>
            <a:ext cx="2160240" cy="8100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4887035" y="3759025"/>
            <a:ext cx="2250250" cy="8100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123" name="Picture 3"/>
          <p:cNvPicPr>
            <a:picLocks noChangeAspect="1" noChangeArrowheads="1"/>
          </p:cNvPicPr>
          <p:nvPr/>
        </p:nvPicPr>
        <p:blipFill>
          <a:blip r:embed="rId2" cstate="print"/>
          <a:srcRect/>
          <a:stretch>
            <a:fillRect/>
          </a:stretch>
        </p:blipFill>
        <p:spPr bwMode="auto">
          <a:xfrm>
            <a:off x="671590" y="2753890"/>
            <a:ext cx="7646987" cy="390525"/>
          </a:xfrm>
          <a:prstGeom prst="rect">
            <a:avLst/>
          </a:prstGeom>
          <a:noFill/>
          <a:ln w="9525">
            <a:solidFill>
              <a:schemeClr val="tx1"/>
            </a:solidFill>
            <a:miter lim="800000"/>
            <a:headEnd/>
            <a:tailEnd/>
          </a:ln>
        </p:spPr>
      </p:pic>
      <p:sp>
        <p:nvSpPr>
          <p:cNvPr id="50" name="右中括号 49"/>
          <p:cNvSpPr/>
          <p:nvPr/>
        </p:nvSpPr>
        <p:spPr>
          <a:xfrm>
            <a:off x="3491879" y="4374105"/>
            <a:ext cx="180000" cy="1800200"/>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1" name="右中括号 50"/>
          <p:cNvSpPr/>
          <p:nvPr/>
        </p:nvSpPr>
        <p:spPr>
          <a:xfrm flipH="1">
            <a:off x="4481990" y="3924055"/>
            <a:ext cx="180020" cy="1800200"/>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59" name="组合 58"/>
          <p:cNvGrpSpPr/>
          <p:nvPr/>
        </p:nvGrpSpPr>
        <p:grpSpPr>
          <a:xfrm>
            <a:off x="2996825" y="1565946"/>
            <a:ext cx="1845205" cy="1548019"/>
            <a:chOff x="2996825" y="1565946"/>
            <a:chExt cx="1845205" cy="1548019"/>
          </a:xfrm>
        </p:grpSpPr>
        <p:sp>
          <p:nvSpPr>
            <p:cNvPr id="52" name="矩形 51"/>
            <p:cNvSpPr/>
            <p:nvPr/>
          </p:nvSpPr>
          <p:spPr>
            <a:xfrm>
              <a:off x="3221850" y="2798930"/>
              <a:ext cx="1620180" cy="315035"/>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箭头连接符 55"/>
            <p:cNvCxnSpPr/>
            <p:nvPr/>
          </p:nvCxnSpPr>
          <p:spPr>
            <a:xfrm flipH="1" flipV="1">
              <a:off x="2996825" y="1673805"/>
              <a:ext cx="450050" cy="1125125"/>
            </a:xfrm>
            <a:prstGeom prst="straightConnector1">
              <a:avLst/>
            </a:prstGeom>
            <a:ln>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flipV="1">
              <a:off x="4333875" y="1565946"/>
              <a:ext cx="463150" cy="1232984"/>
            </a:xfrm>
            <a:prstGeom prst="straightConnector1">
              <a:avLst/>
            </a:prstGeom>
            <a:ln>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62" name="组合 61"/>
          <p:cNvGrpSpPr/>
          <p:nvPr/>
        </p:nvGrpSpPr>
        <p:grpSpPr>
          <a:xfrm>
            <a:off x="3000375" y="2428875"/>
            <a:ext cx="5217030" cy="685090"/>
            <a:chOff x="3000375" y="2428875"/>
            <a:chExt cx="5217030" cy="685090"/>
          </a:xfrm>
        </p:grpSpPr>
        <p:sp>
          <p:nvSpPr>
            <p:cNvPr id="54" name="矩形 53"/>
            <p:cNvSpPr/>
            <p:nvPr/>
          </p:nvSpPr>
          <p:spPr>
            <a:xfrm>
              <a:off x="6597225" y="2798930"/>
              <a:ext cx="1620180" cy="315035"/>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59"/>
            <p:cNvSpPr/>
            <p:nvPr/>
          </p:nvSpPr>
          <p:spPr>
            <a:xfrm>
              <a:off x="3000375" y="2457450"/>
              <a:ext cx="4038600" cy="333375"/>
            </a:xfrm>
            <a:custGeom>
              <a:avLst/>
              <a:gdLst>
                <a:gd name="connsiteX0" fmla="*/ 4038600 w 4038600"/>
                <a:gd name="connsiteY0" fmla="*/ 333375 h 333375"/>
                <a:gd name="connsiteX1" fmla="*/ 4038600 w 4038600"/>
                <a:gd name="connsiteY1" fmla="*/ 161925 h 333375"/>
                <a:gd name="connsiteX2" fmla="*/ 0 w 4038600"/>
                <a:gd name="connsiteY2" fmla="*/ 161925 h 333375"/>
                <a:gd name="connsiteX3" fmla="*/ 0 w 4038600"/>
                <a:gd name="connsiteY3" fmla="*/ 0 h 333375"/>
              </a:gdLst>
              <a:ahLst/>
              <a:cxnLst>
                <a:cxn ang="0">
                  <a:pos x="connsiteX0" y="connsiteY0"/>
                </a:cxn>
                <a:cxn ang="0">
                  <a:pos x="connsiteX1" y="connsiteY1"/>
                </a:cxn>
                <a:cxn ang="0">
                  <a:pos x="connsiteX2" y="connsiteY2"/>
                </a:cxn>
                <a:cxn ang="0">
                  <a:pos x="connsiteX3" y="connsiteY3"/>
                </a:cxn>
              </a:cxnLst>
              <a:rect l="l" t="t" r="r" b="b"/>
              <a:pathLst>
                <a:path w="4038600" h="333375">
                  <a:moveTo>
                    <a:pt x="4038600" y="333375"/>
                  </a:moveTo>
                  <a:lnTo>
                    <a:pt x="4038600" y="161925"/>
                  </a:lnTo>
                  <a:lnTo>
                    <a:pt x="0" y="161925"/>
                  </a:lnTo>
                  <a:lnTo>
                    <a:pt x="0" y="0"/>
                  </a:lnTo>
                </a:path>
              </a:pathLst>
            </a:custGeom>
            <a:ln>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1" name="任意多边形 60"/>
            <p:cNvSpPr/>
            <p:nvPr/>
          </p:nvSpPr>
          <p:spPr>
            <a:xfrm>
              <a:off x="5172075" y="2428875"/>
              <a:ext cx="2486025" cy="371475"/>
            </a:xfrm>
            <a:custGeom>
              <a:avLst/>
              <a:gdLst>
                <a:gd name="connsiteX0" fmla="*/ 2486025 w 2486025"/>
                <a:gd name="connsiteY0" fmla="*/ 371475 h 371475"/>
                <a:gd name="connsiteX1" fmla="*/ 2486025 w 2486025"/>
                <a:gd name="connsiteY1" fmla="*/ 0 h 371475"/>
                <a:gd name="connsiteX2" fmla="*/ 0 w 2486025"/>
                <a:gd name="connsiteY2" fmla="*/ 0 h 371475"/>
              </a:gdLst>
              <a:ahLst/>
              <a:cxnLst>
                <a:cxn ang="0">
                  <a:pos x="connsiteX0" y="connsiteY0"/>
                </a:cxn>
                <a:cxn ang="0">
                  <a:pos x="connsiteX1" y="connsiteY1"/>
                </a:cxn>
                <a:cxn ang="0">
                  <a:pos x="connsiteX2" y="connsiteY2"/>
                </a:cxn>
              </a:cxnLst>
              <a:rect l="l" t="t" r="r" b="b"/>
              <a:pathLst>
                <a:path w="2486025" h="371475">
                  <a:moveTo>
                    <a:pt x="2486025" y="371475"/>
                  </a:moveTo>
                  <a:lnTo>
                    <a:pt x="2486025" y="0"/>
                  </a:lnTo>
                  <a:lnTo>
                    <a:pt x="0" y="0"/>
                  </a:lnTo>
                </a:path>
              </a:pathLst>
            </a:custGeom>
            <a:ln>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67" name="组合 66"/>
          <p:cNvGrpSpPr/>
          <p:nvPr/>
        </p:nvGrpSpPr>
        <p:grpSpPr>
          <a:xfrm>
            <a:off x="4908705" y="1583795"/>
            <a:ext cx="1549245" cy="1530170"/>
            <a:chOff x="4908705" y="1583795"/>
            <a:chExt cx="1549245" cy="1530170"/>
          </a:xfrm>
        </p:grpSpPr>
        <p:sp>
          <p:nvSpPr>
            <p:cNvPr id="53" name="矩形 52"/>
            <p:cNvSpPr/>
            <p:nvPr/>
          </p:nvSpPr>
          <p:spPr>
            <a:xfrm>
              <a:off x="4908705" y="2798930"/>
              <a:ext cx="1549245" cy="315035"/>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4" name="直接箭头连接符 63"/>
            <p:cNvCxnSpPr>
              <a:stCxn id="53" idx="0"/>
            </p:cNvCxnSpPr>
            <p:nvPr/>
          </p:nvCxnSpPr>
          <p:spPr>
            <a:xfrm flipH="1" flipV="1">
              <a:off x="4977045" y="1583795"/>
              <a:ext cx="706283" cy="1215135"/>
            </a:xfrm>
            <a:prstGeom prst="straightConnector1">
              <a:avLst/>
            </a:prstGeom>
            <a:ln>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blinds(horizontal)">
                                      <p:cBhvr>
                                        <p:cTn id="7" dur="500"/>
                                        <p:tgtEl>
                                          <p:spTgt spid="47"/>
                                        </p:tgtEl>
                                      </p:cBhvr>
                                    </p:animEffect>
                                  </p:childTnLst>
                                  <p:subTnLst>
                                    <p:set>
                                      <p:cBhvr override="childStyle">
                                        <p:cTn dur="1" fill="hold" display="0" masterRel="nextClick" afterEffect="1"/>
                                        <p:tgtEl>
                                          <p:spTgt spid="47"/>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blinds(horizontal)">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1+#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123"/>
                                        </p:tgtEl>
                                        <p:attrNameLst>
                                          <p:attrName>style.visibility</p:attrName>
                                        </p:attrNameLst>
                                      </p:cBhvr>
                                      <p:to>
                                        <p:strVal val="visible"/>
                                      </p:to>
                                    </p:set>
                                    <p:animEffect transition="in" filter="blinds(horizontal)">
                                      <p:cBhvr>
                                        <p:cTn id="23" dur="500"/>
                                        <p:tgtEl>
                                          <p:spTgt spid="5123"/>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blinds(horizontal)">
                                      <p:cBhvr>
                                        <p:cTn id="28" dur="500"/>
                                        <p:tgtEl>
                                          <p:spTgt spid="59"/>
                                        </p:tgtEl>
                                      </p:cBhvr>
                                    </p:animEffect>
                                  </p:childTnLst>
                                  <p:subTnLst>
                                    <p:set>
                                      <p:cBhvr override="childStyle">
                                        <p:cTn dur="1" fill="hold" display="0" masterRel="nextClick" afterEffect="1"/>
                                        <p:tgtEl>
                                          <p:spTgt spid="59"/>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62"/>
                                        </p:tgtEl>
                                        <p:attrNameLst>
                                          <p:attrName>style.visibility</p:attrName>
                                        </p:attrNameLst>
                                      </p:cBhvr>
                                      <p:to>
                                        <p:strVal val="visible"/>
                                      </p:to>
                                    </p:set>
                                    <p:animEffect transition="in" filter="blinds(horizontal)">
                                      <p:cBhvr>
                                        <p:cTn id="33" dur="500"/>
                                        <p:tgtEl>
                                          <p:spTgt spid="62"/>
                                        </p:tgtEl>
                                      </p:cBhvr>
                                    </p:animEffect>
                                  </p:childTnLst>
                                  <p:subTnLst>
                                    <p:set>
                                      <p:cBhvr override="childStyle">
                                        <p:cTn dur="1" fill="hold" display="0" masterRel="nextClick" afterEffect="1"/>
                                        <p:tgtEl>
                                          <p:spTgt spid="62"/>
                                        </p:tgtEl>
                                        <p:attrNameLst>
                                          <p:attrName>style.visibility</p:attrName>
                                        </p:attrNameLst>
                                      </p:cBhvr>
                                      <p:to>
                                        <p:strVal val="hidden"/>
                                      </p:to>
                                    </p:set>
                                  </p:sub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67"/>
                                        </p:tgtEl>
                                        <p:attrNameLst>
                                          <p:attrName>style.visibility</p:attrName>
                                        </p:attrNameLst>
                                      </p:cBhvr>
                                      <p:to>
                                        <p:strVal val="visible"/>
                                      </p:to>
                                    </p:set>
                                    <p:animEffect transition="in" filter="blinds(horizontal)">
                                      <p:cBhvr>
                                        <p:cTn id="38" dur="500"/>
                                        <p:tgtEl>
                                          <p:spTgt spid="67"/>
                                        </p:tgtEl>
                                      </p:cBhvr>
                                    </p:animEffect>
                                  </p:childTnLst>
                                  <p:subTnLst>
                                    <p:set>
                                      <p:cBhvr override="childStyle">
                                        <p:cTn dur="1" fill="hold" display="0" masterRel="nextClick" afterEffect="1"/>
                                        <p:tgtEl>
                                          <p:spTgt spid="67"/>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down)">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blinds(horizontal)">
                                      <p:cBhvr>
                                        <p:cTn id="48" dur="500"/>
                                        <p:tgtEl>
                                          <p:spTgt spid="37"/>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blinds(horizontal)">
                                      <p:cBhvr>
                                        <p:cTn id="53" dur="500"/>
                                        <p:tgtEl>
                                          <p:spTgt spid="33"/>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48"/>
                                        </p:tgtEl>
                                        <p:attrNameLst>
                                          <p:attrName>style.visibility</p:attrName>
                                        </p:attrNameLst>
                                      </p:cBhvr>
                                      <p:to>
                                        <p:strVal val="visible"/>
                                      </p:to>
                                    </p:set>
                                    <p:animEffect transition="in" filter="blinds(horizontal)">
                                      <p:cBhvr>
                                        <p:cTn id="58" dur="500"/>
                                        <p:tgtEl>
                                          <p:spTgt spid="48"/>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50"/>
                                        </p:tgtEl>
                                        <p:attrNameLst>
                                          <p:attrName>style.visibility</p:attrName>
                                        </p:attrNameLst>
                                      </p:cBhvr>
                                      <p:to>
                                        <p:strVal val="visible"/>
                                      </p:to>
                                    </p:set>
                                    <p:animEffect transition="in" filter="blinds(horizontal)">
                                      <p:cBhvr>
                                        <p:cTn id="63" dur="500"/>
                                        <p:tgtEl>
                                          <p:spTgt spid="50"/>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blinds(horizontal)">
                                      <p:cBhvr>
                                        <p:cTn id="68" dur="500"/>
                                        <p:tgtEl>
                                          <p:spTgt spid="49"/>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51"/>
                                        </p:tgtEl>
                                        <p:attrNameLst>
                                          <p:attrName>style.visibility</p:attrName>
                                        </p:attrNameLst>
                                      </p:cBhvr>
                                      <p:to>
                                        <p:strVal val="visible"/>
                                      </p:to>
                                    </p:set>
                                    <p:animEffect transition="in" filter="blinds(horizontal)">
                                      <p:cBhvr>
                                        <p:cTn id="73"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8" grpId="0" animBg="1"/>
      <p:bldP spid="49" grpId="0" animBg="1"/>
      <p:bldP spid="50" grpId="0" animBg="1"/>
      <p:bldP spid="51"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lstStyle/>
          <a:p>
            <a:r>
              <a:rPr lang="en-US" altLang="zh-CN" dirty="0"/>
              <a:t>while-do</a:t>
            </a:r>
            <a:r>
              <a:rPr lang="zh-CN" altLang="en-US" dirty="0"/>
              <a:t>的</a:t>
            </a:r>
            <a:r>
              <a:rPr lang="zh-CN" altLang="en-US" dirty="0">
                <a:solidFill>
                  <a:schemeClr val="tx1"/>
                </a:solidFill>
              </a:rPr>
              <a:t>翻译模式详解</a:t>
            </a:r>
          </a:p>
        </p:txBody>
      </p:sp>
      <p:sp>
        <p:nvSpPr>
          <p:cNvPr id="3" name="内容占位符 2"/>
          <p:cNvSpPr>
            <a:spLocks noGrp="1"/>
          </p:cNvSpPr>
          <p:nvPr>
            <p:ph idx="1"/>
          </p:nvPr>
        </p:nvSpPr>
        <p:spPr>
          <a:xfrm>
            <a:off x="457200" y="1133745"/>
            <a:ext cx="5194920" cy="3996443"/>
          </a:xfrm>
        </p:spPr>
        <p:txBody>
          <a:bodyPr>
            <a:normAutofit/>
          </a:bodyPr>
          <a:lstStyle/>
          <a:p>
            <a:pPr>
              <a:lnSpc>
                <a:spcPct val="110000"/>
              </a:lnSpc>
              <a:buNone/>
            </a:pPr>
            <a:r>
              <a:rPr lang="en-US" altLang="zh-CN" sz="2400" dirty="0"/>
              <a:t>(1)S</a:t>
            </a:r>
            <a:r>
              <a:rPr lang="zh-CN" altLang="en-US" sz="2400" dirty="0">
                <a:latin typeface="Comic Sans MS" pitchFamily="66" charset="0"/>
              </a:rPr>
              <a:t>→</a:t>
            </a:r>
            <a:r>
              <a:rPr lang="en-US" altLang="zh-CN" sz="2400" dirty="0"/>
              <a:t>while M</a:t>
            </a:r>
            <a:r>
              <a:rPr lang="en-US" altLang="zh-CN" sz="2400" baseline="-25000" dirty="0"/>
              <a:t>1</a:t>
            </a:r>
            <a:r>
              <a:rPr lang="en-US" altLang="zh-CN" sz="2400" dirty="0"/>
              <a:t>E do M</a:t>
            </a:r>
            <a:r>
              <a:rPr lang="en-US" altLang="zh-CN" sz="2400" baseline="-25000" dirty="0"/>
              <a:t>2</a:t>
            </a:r>
            <a:r>
              <a:rPr lang="en-US" altLang="zh-CN" sz="2400" dirty="0"/>
              <a:t>S</a:t>
            </a:r>
            <a:r>
              <a:rPr lang="en-US" altLang="zh-CN" sz="2400" baseline="-25000" dirty="0"/>
              <a:t>1</a:t>
            </a:r>
          </a:p>
          <a:p>
            <a:pPr lvl="1">
              <a:lnSpc>
                <a:spcPct val="110000"/>
              </a:lnSpc>
              <a:buNone/>
            </a:pPr>
            <a:r>
              <a:rPr lang="en-US" altLang="zh-CN" sz="2200" dirty="0">
                <a:solidFill>
                  <a:srgbClr val="C00000"/>
                </a:solidFill>
              </a:rPr>
              <a:t>{ </a:t>
            </a:r>
            <a:r>
              <a:rPr lang="en-US" altLang="zh-CN" sz="2200" dirty="0" err="1">
                <a:solidFill>
                  <a:srgbClr val="C00000"/>
                </a:solidFill>
              </a:rPr>
              <a:t>backpatch</a:t>
            </a:r>
            <a:r>
              <a:rPr lang="en-US" altLang="zh-CN" sz="2200" dirty="0">
                <a:solidFill>
                  <a:srgbClr val="C00000"/>
                </a:solidFill>
              </a:rPr>
              <a:t>(S</a:t>
            </a:r>
            <a:r>
              <a:rPr lang="en-US" altLang="zh-CN" sz="2200" baseline="-25000" dirty="0">
                <a:solidFill>
                  <a:srgbClr val="C00000"/>
                </a:solidFill>
              </a:rPr>
              <a:t>1</a:t>
            </a:r>
            <a:r>
              <a:rPr lang="en-US" altLang="zh-CN" sz="2200" dirty="0">
                <a:solidFill>
                  <a:srgbClr val="C00000"/>
                </a:solidFill>
              </a:rPr>
              <a:t>.nextlist,M</a:t>
            </a:r>
            <a:r>
              <a:rPr lang="en-US" altLang="zh-CN" sz="2200" baseline="-25000" dirty="0">
                <a:solidFill>
                  <a:srgbClr val="C00000"/>
                </a:solidFill>
              </a:rPr>
              <a:t>1</a:t>
            </a:r>
            <a:r>
              <a:rPr lang="en-US" altLang="zh-CN" sz="2200" dirty="0">
                <a:solidFill>
                  <a:srgbClr val="C00000"/>
                </a:solidFill>
              </a:rPr>
              <a:t>.quad);</a:t>
            </a:r>
          </a:p>
          <a:p>
            <a:pPr lvl="1" indent="-28575">
              <a:lnSpc>
                <a:spcPct val="110000"/>
              </a:lnSpc>
              <a:buNone/>
            </a:pPr>
            <a:r>
              <a:rPr lang="en-US" altLang="zh-CN" sz="2200" dirty="0" err="1">
                <a:solidFill>
                  <a:schemeClr val="tx1"/>
                </a:solidFill>
              </a:rPr>
              <a:t>backpatch</a:t>
            </a:r>
            <a:r>
              <a:rPr lang="en-US" altLang="zh-CN" sz="2200" dirty="0">
                <a:solidFill>
                  <a:schemeClr val="tx1"/>
                </a:solidFill>
              </a:rPr>
              <a:t>(E.truelist,M</a:t>
            </a:r>
            <a:r>
              <a:rPr lang="en-US" altLang="zh-CN" sz="2200" baseline="-25000" dirty="0">
                <a:solidFill>
                  <a:schemeClr val="tx1"/>
                </a:solidFill>
              </a:rPr>
              <a:t>2</a:t>
            </a:r>
            <a:r>
              <a:rPr lang="en-US" altLang="zh-CN" sz="2200" dirty="0">
                <a:solidFill>
                  <a:schemeClr val="tx1"/>
                </a:solidFill>
              </a:rPr>
              <a:t>.quad);</a:t>
            </a:r>
          </a:p>
          <a:p>
            <a:pPr lvl="1" indent="-28575">
              <a:lnSpc>
                <a:spcPct val="110000"/>
              </a:lnSpc>
              <a:buNone/>
            </a:pPr>
            <a:r>
              <a:rPr lang="en-US" altLang="zh-CN" sz="2200" dirty="0" err="1">
                <a:solidFill>
                  <a:srgbClr val="C00000"/>
                </a:solidFill>
              </a:rPr>
              <a:t>S.nextlist</a:t>
            </a:r>
            <a:r>
              <a:rPr lang="en-US" altLang="zh-CN" sz="2200" dirty="0">
                <a:solidFill>
                  <a:srgbClr val="C00000"/>
                </a:solidFill>
              </a:rPr>
              <a:t>:=</a:t>
            </a:r>
            <a:r>
              <a:rPr lang="en-US" altLang="zh-CN" sz="2200" dirty="0" err="1">
                <a:solidFill>
                  <a:srgbClr val="C00000"/>
                </a:solidFill>
              </a:rPr>
              <a:t>E.falselist</a:t>
            </a:r>
            <a:r>
              <a:rPr lang="en-US" altLang="zh-CN" sz="2200" dirty="0">
                <a:solidFill>
                  <a:srgbClr val="C00000"/>
                </a:solidFill>
              </a:rPr>
              <a:t>;</a:t>
            </a:r>
            <a:endParaRPr lang="en-US" altLang="zh-CN" sz="2200" dirty="0">
              <a:solidFill>
                <a:schemeClr val="tx1"/>
              </a:solidFill>
            </a:endParaRPr>
          </a:p>
          <a:p>
            <a:pPr lvl="1" indent="-28575">
              <a:lnSpc>
                <a:spcPct val="110000"/>
              </a:lnSpc>
              <a:buNone/>
            </a:pPr>
            <a:r>
              <a:rPr lang="en-US" altLang="zh-CN" sz="2200" dirty="0">
                <a:solidFill>
                  <a:schemeClr val="tx1"/>
                </a:solidFill>
              </a:rPr>
              <a:t>emit(</a:t>
            </a:r>
            <a:r>
              <a:rPr lang="zh-CN" altLang="en-US" sz="2200" dirty="0">
                <a:solidFill>
                  <a:schemeClr val="tx1"/>
                </a:solidFill>
              </a:rPr>
              <a:t>‘</a:t>
            </a:r>
            <a:r>
              <a:rPr lang="en-US" altLang="zh-CN" sz="2200" dirty="0">
                <a:solidFill>
                  <a:schemeClr val="tx1"/>
                </a:solidFill>
              </a:rPr>
              <a:t>j,_,_,</a:t>
            </a:r>
            <a:r>
              <a:rPr lang="zh-CN" altLang="en-US" sz="2200" dirty="0">
                <a:solidFill>
                  <a:schemeClr val="tx1"/>
                </a:solidFill>
              </a:rPr>
              <a:t>’</a:t>
            </a:r>
            <a:r>
              <a:rPr lang="en-US" altLang="zh-CN" sz="2200" dirty="0">
                <a:solidFill>
                  <a:schemeClr val="tx1"/>
                </a:solidFill>
              </a:rPr>
              <a:t>M</a:t>
            </a:r>
            <a:r>
              <a:rPr lang="en-US" altLang="zh-CN" sz="2200" baseline="-25000" dirty="0">
                <a:solidFill>
                  <a:schemeClr val="tx1"/>
                </a:solidFill>
              </a:rPr>
              <a:t>1</a:t>
            </a:r>
            <a:r>
              <a:rPr lang="en-US" altLang="zh-CN" sz="2200" dirty="0">
                <a:solidFill>
                  <a:schemeClr val="tx1"/>
                </a:solidFill>
              </a:rPr>
              <a:t>.quad) </a:t>
            </a:r>
            <a:r>
              <a:rPr lang="en-US" altLang="zh-CN" sz="2200" dirty="0">
                <a:solidFill>
                  <a:srgbClr val="C00000"/>
                </a:solidFill>
              </a:rPr>
              <a:t>}</a:t>
            </a:r>
          </a:p>
          <a:p>
            <a:pPr>
              <a:lnSpc>
                <a:spcPct val="110000"/>
              </a:lnSpc>
              <a:buNone/>
            </a:pPr>
            <a:r>
              <a:rPr lang="en-US" altLang="zh-CN" sz="2400" dirty="0"/>
              <a:t>(2)M</a:t>
            </a:r>
            <a:r>
              <a:rPr lang="zh-CN" altLang="en-US" sz="2400" dirty="0">
                <a:latin typeface="Comic Sans MS" pitchFamily="66" charset="0"/>
              </a:rPr>
              <a:t>→</a:t>
            </a:r>
            <a:r>
              <a:rPr lang="en-US" altLang="zh-CN" sz="2400" dirty="0"/>
              <a:t>ε</a:t>
            </a:r>
          </a:p>
          <a:p>
            <a:pPr lvl="1">
              <a:lnSpc>
                <a:spcPct val="110000"/>
              </a:lnSpc>
              <a:buNone/>
            </a:pPr>
            <a:r>
              <a:rPr lang="en-US" altLang="zh-CN" sz="2200" dirty="0">
                <a:solidFill>
                  <a:srgbClr val="C00000"/>
                </a:solidFill>
              </a:rPr>
              <a:t>{ </a:t>
            </a:r>
            <a:r>
              <a:rPr lang="en-US" altLang="zh-CN" sz="2200" dirty="0" err="1">
                <a:solidFill>
                  <a:schemeClr val="tx1"/>
                </a:solidFill>
              </a:rPr>
              <a:t>M.quad</a:t>
            </a:r>
            <a:r>
              <a:rPr lang="en-US" altLang="zh-CN" sz="2200" dirty="0">
                <a:solidFill>
                  <a:schemeClr val="tx1"/>
                </a:solidFill>
              </a:rPr>
              <a:t>:=</a:t>
            </a:r>
            <a:r>
              <a:rPr lang="en-US" altLang="zh-CN" sz="2200" dirty="0" err="1">
                <a:solidFill>
                  <a:schemeClr val="tx1"/>
                </a:solidFill>
              </a:rPr>
              <a:t>nextquad</a:t>
            </a:r>
            <a:r>
              <a:rPr lang="en-US" altLang="zh-CN" sz="2200" dirty="0">
                <a:solidFill>
                  <a:srgbClr val="C00000"/>
                </a:solidFill>
              </a:rPr>
              <a:t> }</a:t>
            </a:r>
            <a:endParaRPr lang="zh-CN" altLang="en-US" sz="2200" dirty="0">
              <a:solidFill>
                <a:srgbClr val="C00000"/>
              </a:solidFill>
            </a:endParaRPr>
          </a:p>
        </p:txBody>
      </p:sp>
      <p:sp>
        <p:nvSpPr>
          <p:cNvPr id="4" name="灯片编号占位符 3"/>
          <p:cNvSpPr>
            <a:spLocks noGrp="1"/>
          </p:cNvSpPr>
          <p:nvPr>
            <p:ph type="sldNum" sz="quarter" idx="12"/>
          </p:nvPr>
        </p:nvSpPr>
        <p:spPr>
          <a:xfrm>
            <a:off x="8172400" y="6356350"/>
            <a:ext cx="514400" cy="365125"/>
          </a:xfrm>
        </p:spPr>
        <p:txBody>
          <a:bodyPr/>
          <a:lstStyle/>
          <a:p>
            <a:fld id="{2A6D858B-1E97-4F06-B8D0-6BAC990F4689}" type="slidenum">
              <a:rPr lang="zh-CN" altLang="en-US" smtClean="0"/>
              <a:pPr/>
              <a:t>79</a:t>
            </a:fld>
            <a:endParaRPr lang="zh-CN" altLang="en-US" dirty="0"/>
          </a:p>
        </p:txBody>
      </p:sp>
      <p:grpSp>
        <p:nvGrpSpPr>
          <p:cNvPr id="15" name="组合 14"/>
          <p:cNvGrpSpPr/>
          <p:nvPr/>
        </p:nvGrpSpPr>
        <p:grpSpPr>
          <a:xfrm>
            <a:off x="5652120" y="2303875"/>
            <a:ext cx="3015335" cy="3150350"/>
            <a:chOff x="5652120" y="2573905"/>
            <a:chExt cx="3015335" cy="3150350"/>
          </a:xfrm>
        </p:grpSpPr>
        <p:sp>
          <p:nvSpPr>
            <p:cNvPr id="14" name="圆角矩形 13"/>
            <p:cNvSpPr/>
            <p:nvPr/>
          </p:nvSpPr>
          <p:spPr>
            <a:xfrm>
              <a:off x="5652120" y="2573905"/>
              <a:ext cx="3015335" cy="3150350"/>
            </a:xfrm>
            <a:prstGeom prst="roundRect">
              <a:avLst>
                <a:gd name="adj" fmla="val 8612"/>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5842013" y="2708920"/>
              <a:ext cx="2780437" cy="2885283"/>
              <a:chOff x="3591763" y="2634419"/>
              <a:chExt cx="2780437" cy="2885283"/>
            </a:xfrm>
          </p:grpSpPr>
          <p:sp>
            <p:nvSpPr>
              <p:cNvPr id="6" name="矩形 5"/>
              <p:cNvSpPr/>
              <p:nvPr/>
            </p:nvSpPr>
            <p:spPr>
              <a:xfrm>
                <a:off x="4076945" y="2753925"/>
                <a:ext cx="1530170" cy="6750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solidFill>
                      <a:schemeClr val="tx1"/>
                    </a:solidFill>
                    <a:latin typeface="楷体" pitchFamily="49" charset="-122"/>
                    <a:ea typeface="楷体" pitchFamily="49" charset="-122"/>
                  </a:rPr>
                  <a:t>E.code</a:t>
                </a:r>
                <a:endParaRPr lang="zh-CN" altLang="en-US" sz="2400" dirty="0">
                  <a:solidFill>
                    <a:schemeClr val="tx1"/>
                  </a:solidFill>
                  <a:latin typeface="楷体" pitchFamily="49" charset="-122"/>
                  <a:ea typeface="楷体" pitchFamily="49" charset="-122"/>
                </a:endParaRPr>
              </a:p>
            </p:txBody>
          </p:sp>
          <p:sp>
            <p:nvSpPr>
              <p:cNvPr id="7" name="矩形 6"/>
              <p:cNvSpPr/>
              <p:nvPr/>
            </p:nvSpPr>
            <p:spPr>
              <a:xfrm>
                <a:off x="4076945" y="3924055"/>
                <a:ext cx="1530170" cy="6750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楷体" pitchFamily="49" charset="-122"/>
                    <a:ea typeface="楷体" pitchFamily="49" charset="-122"/>
                  </a:rPr>
                  <a:t>S</a:t>
                </a:r>
                <a:r>
                  <a:rPr lang="en-US" altLang="zh-CN" sz="2400" baseline="-25000" dirty="0">
                    <a:solidFill>
                      <a:schemeClr val="tx1"/>
                    </a:solidFill>
                    <a:latin typeface="楷体" pitchFamily="49" charset="-122"/>
                    <a:ea typeface="楷体" pitchFamily="49" charset="-122"/>
                  </a:rPr>
                  <a:t>1</a:t>
                </a:r>
                <a:r>
                  <a:rPr lang="en-US" altLang="zh-CN" sz="2400" dirty="0">
                    <a:solidFill>
                      <a:schemeClr val="tx1"/>
                    </a:solidFill>
                    <a:latin typeface="楷体" pitchFamily="49" charset="-122"/>
                    <a:ea typeface="楷体" pitchFamily="49" charset="-122"/>
                  </a:rPr>
                  <a:t>.code</a:t>
                </a:r>
                <a:endParaRPr lang="zh-CN" altLang="en-US" sz="2400" dirty="0">
                  <a:solidFill>
                    <a:schemeClr val="tx1"/>
                  </a:solidFill>
                  <a:latin typeface="楷体" pitchFamily="49" charset="-122"/>
                  <a:ea typeface="楷体" pitchFamily="49" charset="-122"/>
                </a:endParaRPr>
              </a:p>
            </p:txBody>
          </p:sp>
          <p:sp>
            <p:nvSpPr>
              <p:cNvPr id="8" name="任意多边形 7"/>
              <p:cNvSpPr/>
              <p:nvPr/>
            </p:nvSpPr>
            <p:spPr>
              <a:xfrm>
                <a:off x="5605463" y="3205163"/>
                <a:ext cx="338137" cy="1033462"/>
              </a:xfrm>
              <a:custGeom>
                <a:avLst/>
                <a:gdLst>
                  <a:gd name="connsiteX0" fmla="*/ 0 w 338137"/>
                  <a:gd name="connsiteY0" fmla="*/ 0 h 1033462"/>
                  <a:gd name="connsiteX1" fmla="*/ 338137 w 338137"/>
                  <a:gd name="connsiteY1" fmla="*/ 0 h 1033462"/>
                  <a:gd name="connsiteX2" fmla="*/ 338137 w 338137"/>
                  <a:gd name="connsiteY2" fmla="*/ 1033462 h 1033462"/>
                  <a:gd name="connsiteX3" fmla="*/ 0 w 338137"/>
                  <a:gd name="connsiteY3" fmla="*/ 1033462 h 1033462"/>
                </a:gdLst>
                <a:ahLst/>
                <a:cxnLst>
                  <a:cxn ang="0">
                    <a:pos x="connsiteX0" y="connsiteY0"/>
                  </a:cxn>
                  <a:cxn ang="0">
                    <a:pos x="connsiteX1" y="connsiteY1"/>
                  </a:cxn>
                  <a:cxn ang="0">
                    <a:pos x="connsiteX2" y="connsiteY2"/>
                  </a:cxn>
                  <a:cxn ang="0">
                    <a:pos x="connsiteX3" y="connsiteY3"/>
                  </a:cxn>
                </a:cxnLst>
                <a:rect l="l" t="t" r="r" b="b"/>
                <a:pathLst>
                  <a:path w="338137" h="1033462">
                    <a:moveTo>
                      <a:pt x="0" y="0"/>
                    </a:moveTo>
                    <a:lnTo>
                      <a:pt x="338137" y="0"/>
                    </a:lnTo>
                    <a:lnTo>
                      <a:pt x="338137" y="1033462"/>
                    </a:lnTo>
                    <a:lnTo>
                      <a:pt x="0" y="1033462"/>
                    </a:lnTo>
                  </a:path>
                </a:pathLst>
              </a:custGeom>
              <a:ln>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任意多边形 8"/>
              <p:cNvSpPr/>
              <p:nvPr/>
            </p:nvSpPr>
            <p:spPr>
              <a:xfrm>
                <a:off x="4852988" y="2990850"/>
                <a:ext cx="1266825" cy="1852613"/>
              </a:xfrm>
              <a:custGeom>
                <a:avLst/>
                <a:gdLst>
                  <a:gd name="connsiteX0" fmla="*/ 752475 w 1266825"/>
                  <a:gd name="connsiteY0" fmla="*/ 0 h 1852613"/>
                  <a:gd name="connsiteX1" fmla="*/ 1266825 w 1266825"/>
                  <a:gd name="connsiteY1" fmla="*/ 0 h 1852613"/>
                  <a:gd name="connsiteX2" fmla="*/ 1266825 w 1266825"/>
                  <a:gd name="connsiteY2" fmla="*/ 1852613 h 1852613"/>
                  <a:gd name="connsiteX3" fmla="*/ 0 w 1266825"/>
                  <a:gd name="connsiteY3" fmla="*/ 1852613 h 1852613"/>
                </a:gdLst>
                <a:ahLst/>
                <a:cxnLst>
                  <a:cxn ang="0">
                    <a:pos x="connsiteX0" y="connsiteY0"/>
                  </a:cxn>
                  <a:cxn ang="0">
                    <a:pos x="connsiteX1" y="connsiteY1"/>
                  </a:cxn>
                  <a:cxn ang="0">
                    <a:pos x="connsiteX2" y="connsiteY2"/>
                  </a:cxn>
                  <a:cxn ang="0">
                    <a:pos x="connsiteX3" y="connsiteY3"/>
                  </a:cxn>
                </a:cxnLst>
                <a:rect l="l" t="t" r="r" b="b"/>
                <a:pathLst>
                  <a:path w="1266825" h="1852613">
                    <a:moveTo>
                      <a:pt x="752475" y="0"/>
                    </a:moveTo>
                    <a:lnTo>
                      <a:pt x="1266825" y="0"/>
                    </a:lnTo>
                    <a:lnTo>
                      <a:pt x="1266825" y="1852613"/>
                    </a:lnTo>
                    <a:lnTo>
                      <a:pt x="0" y="1852613"/>
                    </a:lnTo>
                  </a:path>
                </a:pathLst>
              </a:cu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0" name="直接连接符 9"/>
              <p:cNvCxnSpPr/>
              <p:nvPr/>
            </p:nvCxnSpPr>
            <p:spPr>
              <a:xfrm>
                <a:off x="4858378" y="4844627"/>
                <a:ext cx="0" cy="675075"/>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任意多边形 10"/>
              <p:cNvSpPr/>
              <p:nvPr/>
            </p:nvSpPr>
            <p:spPr>
              <a:xfrm>
                <a:off x="3591763" y="3065069"/>
                <a:ext cx="1265530" cy="1645920"/>
              </a:xfrm>
              <a:custGeom>
                <a:avLst/>
                <a:gdLst>
                  <a:gd name="connsiteX0" fmla="*/ 1265530 w 1265530"/>
                  <a:gd name="connsiteY0" fmla="*/ 1528877 h 1645920"/>
                  <a:gd name="connsiteX1" fmla="*/ 1265530 w 1265530"/>
                  <a:gd name="connsiteY1" fmla="*/ 1645920 h 1645920"/>
                  <a:gd name="connsiteX2" fmla="*/ 0 w 1265530"/>
                  <a:gd name="connsiteY2" fmla="*/ 1645920 h 1645920"/>
                  <a:gd name="connsiteX3" fmla="*/ 0 w 1265530"/>
                  <a:gd name="connsiteY3" fmla="*/ 0 h 1645920"/>
                  <a:gd name="connsiteX4" fmla="*/ 482803 w 1265530"/>
                  <a:gd name="connsiteY4" fmla="*/ 0 h 1645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530" h="1645920">
                    <a:moveTo>
                      <a:pt x="1265530" y="1528877"/>
                    </a:moveTo>
                    <a:lnTo>
                      <a:pt x="1265530" y="1645920"/>
                    </a:lnTo>
                    <a:lnTo>
                      <a:pt x="0" y="1645920"/>
                    </a:lnTo>
                    <a:lnTo>
                      <a:pt x="0" y="0"/>
                    </a:lnTo>
                    <a:lnTo>
                      <a:pt x="482803" y="0"/>
                    </a:ln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矩形 11"/>
              <p:cNvSpPr/>
              <p:nvPr/>
            </p:nvSpPr>
            <p:spPr>
              <a:xfrm>
                <a:off x="5202831" y="3443749"/>
                <a:ext cx="855095" cy="360039"/>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B050"/>
                    </a:solidFill>
                    <a:latin typeface="楷体" pitchFamily="49" charset="-122"/>
                    <a:ea typeface="楷体" pitchFamily="49" charset="-122"/>
                  </a:rPr>
                  <a:t>true</a:t>
                </a:r>
                <a:endParaRPr lang="zh-CN" altLang="en-US" dirty="0">
                  <a:solidFill>
                    <a:srgbClr val="00B050"/>
                  </a:solidFill>
                  <a:latin typeface="楷体" pitchFamily="49" charset="-122"/>
                  <a:ea typeface="楷体" pitchFamily="49" charset="-122"/>
                </a:endParaRPr>
              </a:p>
            </p:txBody>
          </p:sp>
          <p:sp>
            <p:nvSpPr>
              <p:cNvPr id="13" name="矩形 12"/>
              <p:cNvSpPr/>
              <p:nvPr/>
            </p:nvSpPr>
            <p:spPr>
              <a:xfrm>
                <a:off x="5517105" y="2634419"/>
                <a:ext cx="855095" cy="360039"/>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latin typeface="楷体" pitchFamily="49" charset="-122"/>
                    <a:ea typeface="楷体" pitchFamily="49" charset="-122"/>
                  </a:rPr>
                  <a:t>false</a:t>
                </a:r>
                <a:endParaRPr lang="zh-CN" altLang="en-US" dirty="0">
                  <a:solidFill>
                    <a:srgbClr val="FF0000"/>
                  </a:solidFill>
                  <a:latin typeface="楷体" pitchFamily="49" charset="-122"/>
                  <a:ea typeface="楷体" pitchFamily="49" charset="-122"/>
                </a:endParaRPr>
              </a:p>
            </p:txBody>
          </p:sp>
        </p:grpSp>
      </p:grpSp>
      <p:sp>
        <p:nvSpPr>
          <p:cNvPr id="16" name="矩形 15"/>
          <p:cNvSpPr/>
          <p:nvPr/>
        </p:nvSpPr>
        <p:spPr>
          <a:xfrm>
            <a:off x="1061610" y="5049180"/>
            <a:ext cx="4320480" cy="121513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zh-CN" altLang="en-US" sz="2400" dirty="0">
                <a:solidFill>
                  <a:srgbClr val="FF0000"/>
                </a:solidFill>
                <a:latin typeface="楷体" pitchFamily="49" charset="-122"/>
                <a:ea typeface="楷体" pitchFamily="49" charset="-122"/>
              </a:rPr>
              <a:t>问题：</a:t>
            </a:r>
            <a:endParaRPr lang="en-US" altLang="zh-CN" sz="2400" dirty="0">
              <a:solidFill>
                <a:srgbClr val="FF0000"/>
              </a:solidFill>
              <a:latin typeface="楷体" pitchFamily="49" charset="-122"/>
              <a:ea typeface="楷体" pitchFamily="49" charset="-122"/>
            </a:endParaRPr>
          </a:p>
          <a:p>
            <a:pPr>
              <a:lnSpc>
                <a:spcPct val="110000"/>
              </a:lnSpc>
              <a:spcAft>
                <a:spcPts val="600"/>
              </a:spcAft>
            </a:pPr>
            <a:r>
              <a:rPr lang="zh-CN" altLang="en-US" sz="2400" dirty="0">
                <a:solidFill>
                  <a:schemeClr val="tx1"/>
                </a:solidFill>
                <a:latin typeface="楷体" pitchFamily="49" charset="-122"/>
                <a:ea typeface="楷体" pitchFamily="49" charset="-122"/>
              </a:rPr>
              <a:t>怎么不生成（</a:t>
            </a:r>
            <a:r>
              <a:rPr lang="en-US" altLang="zh-CN" sz="2400" dirty="0">
                <a:solidFill>
                  <a:schemeClr val="tx1"/>
                </a:solidFill>
                <a:latin typeface="楷体" pitchFamily="49" charset="-122"/>
                <a:ea typeface="楷体" pitchFamily="49" charset="-122"/>
              </a:rPr>
              <a:t>emit</a:t>
            </a:r>
            <a:r>
              <a:rPr lang="zh-CN" altLang="en-US" sz="2400" dirty="0">
                <a:solidFill>
                  <a:schemeClr val="tx1"/>
                </a:solidFill>
                <a:latin typeface="楷体" pitchFamily="49" charset="-122"/>
                <a:ea typeface="楷体" pitchFamily="49" charset="-122"/>
              </a:rPr>
              <a:t>）循环体</a:t>
            </a:r>
            <a:r>
              <a:rPr lang="en-US" altLang="zh-CN" sz="2400" dirty="0">
                <a:solidFill>
                  <a:schemeClr val="tx1"/>
                </a:solidFill>
                <a:latin typeface="楷体" pitchFamily="49" charset="-122"/>
                <a:ea typeface="楷体" pitchFamily="49" charset="-122"/>
              </a:rPr>
              <a:t>S</a:t>
            </a:r>
            <a:r>
              <a:rPr lang="zh-CN" altLang="en-US" sz="2400" dirty="0">
                <a:solidFill>
                  <a:schemeClr val="tx1"/>
                </a:solidFill>
                <a:latin typeface="楷体" pitchFamily="49" charset="-122"/>
                <a:ea typeface="楷体" pitchFamily="49" charset="-122"/>
              </a:rPr>
              <a:t>的代码？</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39623"/>
            <a:ext cx="8229600" cy="634082"/>
          </a:xfrm>
        </p:spPr>
        <p:txBody>
          <a:bodyPr>
            <a:normAutofit fontScale="90000"/>
          </a:bodyPr>
          <a:lstStyle/>
          <a:p>
            <a:r>
              <a:rPr lang="zh-CN" altLang="en-US" dirty="0"/>
              <a:t>四元式（三地址代码之二）</a:t>
            </a:r>
          </a:p>
        </p:txBody>
      </p:sp>
      <p:sp>
        <p:nvSpPr>
          <p:cNvPr id="3" name="内容占位符 2"/>
          <p:cNvSpPr>
            <a:spLocks noGrp="1"/>
          </p:cNvSpPr>
          <p:nvPr>
            <p:ph idx="1"/>
          </p:nvPr>
        </p:nvSpPr>
        <p:spPr>
          <a:xfrm>
            <a:off x="457200" y="908720"/>
            <a:ext cx="8229600" cy="5472608"/>
          </a:xfrm>
        </p:spPr>
        <p:txBody>
          <a:bodyPr>
            <a:noAutofit/>
          </a:bodyPr>
          <a:lstStyle/>
          <a:p>
            <a:pPr>
              <a:lnSpc>
                <a:spcPct val="110000"/>
              </a:lnSpc>
              <a:spcBef>
                <a:spcPts val="0"/>
              </a:spcBef>
            </a:pPr>
            <a:r>
              <a:rPr lang="zh-CN" altLang="en-US" sz="2500" dirty="0"/>
              <a:t>四元式是一种比较普遍采用的中间代码形式，形式为：</a:t>
            </a:r>
            <a:endParaRPr lang="en-US" altLang="zh-CN" sz="2500" dirty="0"/>
          </a:p>
          <a:p>
            <a:pPr lvl="1">
              <a:lnSpc>
                <a:spcPct val="110000"/>
              </a:lnSpc>
              <a:spcBef>
                <a:spcPts val="0"/>
              </a:spcBef>
              <a:spcAft>
                <a:spcPts val="1200"/>
              </a:spcAft>
            </a:pPr>
            <a:r>
              <a:rPr lang="zh-CN" altLang="en-US" sz="2500" dirty="0">
                <a:solidFill>
                  <a:srgbClr val="FF0000"/>
                </a:solidFill>
              </a:rPr>
              <a:t>（</a:t>
            </a:r>
            <a:r>
              <a:rPr lang="en-US" altLang="zh-CN" sz="2500" dirty="0">
                <a:solidFill>
                  <a:srgbClr val="FF0000"/>
                </a:solidFill>
              </a:rPr>
              <a:t>OP</a:t>
            </a:r>
            <a:r>
              <a:rPr lang="zh-CN" altLang="en-US" sz="2500" dirty="0">
                <a:solidFill>
                  <a:srgbClr val="FF0000"/>
                </a:solidFill>
              </a:rPr>
              <a:t>，</a:t>
            </a:r>
            <a:r>
              <a:rPr lang="en-US" altLang="zh-CN" sz="2500" dirty="0">
                <a:solidFill>
                  <a:srgbClr val="FF0000"/>
                </a:solidFill>
              </a:rPr>
              <a:t>ARG</a:t>
            </a:r>
            <a:r>
              <a:rPr lang="en-US" altLang="zh-CN" sz="2500" baseline="-25000" dirty="0">
                <a:solidFill>
                  <a:srgbClr val="FF0000"/>
                </a:solidFill>
              </a:rPr>
              <a:t>1</a:t>
            </a:r>
            <a:r>
              <a:rPr lang="zh-CN" altLang="en-US" sz="2500" dirty="0">
                <a:solidFill>
                  <a:srgbClr val="FF0000"/>
                </a:solidFill>
              </a:rPr>
              <a:t>，</a:t>
            </a:r>
            <a:r>
              <a:rPr lang="en-US" altLang="zh-CN" sz="2500" dirty="0">
                <a:solidFill>
                  <a:srgbClr val="FF0000"/>
                </a:solidFill>
              </a:rPr>
              <a:t>ARG</a:t>
            </a:r>
            <a:r>
              <a:rPr lang="en-US" altLang="zh-CN" sz="2500" baseline="-25000" dirty="0">
                <a:solidFill>
                  <a:srgbClr val="FF0000"/>
                </a:solidFill>
              </a:rPr>
              <a:t>2</a:t>
            </a:r>
            <a:r>
              <a:rPr lang="zh-CN" altLang="en-US" sz="2500" dirty="0">
                <a:solidFill>
                  <a:srgbClr val="FF0000"/>
                </a:solidFill>
              </a:rPr>
              <a:t>，</a:t>
            </a:r>
            <a:r>
              <a:rPr lang="en-US" altLang="zh-CN" sz="2500" dirty="0">
                <a:solidFill>
                  <a:srgbClr val="FF0000"/>
                </a:solidFill>
              </a:rPr>
              <a:t>Result</a:t>
            </a:r>
            <a:r>
              <a:rPr lang="zh-CN" altLang="en-US" sz="2500" dirty="0">
                <a:solidFill>
                  <a:srgbClr val="FF0000"/>
                </a:solidFill>
              </a:rPr>
              <a:t>）</a:t>
            </a:r>
            <a:endParaRPr lang="en-US" altLang="zh-CN" sz="2500" dirty="0">
              <a:solidFill>
                <a:srgbClr val="FF0000"/>
              </a:solidFill>
            </a:endParaRPr>
          </a:p>
          <a:p>
            <a:pPr>
              <a:lnSpc>
                <a:spcPct val="110000"/>
              </a:lnSpc>
              <a:spcBef>
                <a:spcPts val="0"/>
              </a:spcBef>
            </a:pPr>
            <a:r>
              <a:rPr lang="zh-CN" altLang="en-US" sz="2500" dirty="0"/>
              <a:t>例</a:t>
            </a:r>
            <a:r>
              <a:rPr lang="en-US" altLang="zh-CN" sz="2500" dirty="0"/>
              <a:t>1</a:t>
            </a:r>
            <a:r>
              <a:rPr lang="zh-CN" altLang="en-US" sz="2500" dirty="0"/>
              <a:t>：</a:t>
            </a:r>
            <a:r>
              <a:rPr lang="en-US" altLang="zh-CN" sz="2500" dirty="0"/>
              <a:t>A:=-B*(C+D)</a:t>
            </a:r>
            <a:r>
              <a:rPr lang="zh-CN" altLang="en-US" sz="2500" dirty="0"/>
              <a:t>的四元式为：</a:t>
            </a:r>
          </a:p>
          <a:p>
            <a:pPr lvl="2">
              <a:lnSpc>
                <a:spcPct val="110000"/>
              </a:lnSpc>
              <a:spcBef>
                <a:spcPts val="0"/>
              </a:spcBef>
              <a:buNone/>
            </a:pPr>
            <a:r>
              <a:rPr lang="zh-CN" altLang="en-US" sz="2300" dirty="0"/>
              <a:t>①（</a:t>
            </a:r>
            <a:r>
              <a:rPr lang="en-US" altLang="zh-CN" sz="2300" dirty="0"/>
              <a:t>@</a:t>
            </a:r>
            <a:r>
              <a:rPr lang="zh-CN" altLang="en-US" sz="2300" dirty="0"/>
              <a:t>，</a:t>
            </a:r>
            <a:r>
              <a:rPr lang="en-US" altLang="zh-CN" sz="2300" dirty="0"/>
              <a:t>B</a:t>
            </a:r>
            <a:r>
              <a:rPr lang="zh-CN" altLang="en-US" sz="2300" dirty="0"/>
              <a:t>，</a:t>
            </a:r>
            <a:r>
              <a:rPr lang="en-US" altLang="zh-CN" sz="2300" dirty="0"/>
              <a:t>_</a:t>
            </a:r>
            <a:r>
              <a:rPr lang="zh-CN" altLang="en-US" sz="2300" dirty="0"/>
              <a:t>，</a:t>
            </a:r>
            <a:r>
              <a:rPr lang="en-US" altLang="zh-CN" sz="2300" dirty="0"/>
              <a:t>T</a:t>
            </a:r>
            <a:r>
              <a:rPr lang="en-US" altLang="zh-CN" sz="2300" baseline="-25000" dirty="0"/>
              <a:t>1</a:t>
            </a:r>
            <a:r>
              <a:rPr lang="zh-CN" altLang="en-US" sz="2300" dirty="0"/>
              <a:t>）</a:t>
            </a:r>
          </a:p>
          <a:p>
            <a:pPr lvl="2">
              <a:lnSpc>
                <a:spcPct val="110000"/>
              </a:lnSpc>
              <a:spcBef>
                <a:spcPts val="0"/>
              </a:spcBef>
              <a:buNone/>
            </a:pPr>
            <a:r>
              <a:rPr lang="zh-CN" altLang="en-US" sz="2300" dirty="0"/>
              <a:t>②（</a:t>
            </a:r>
            <a:r>
              <a:rPr lang="en-US" altLang="zh-CN" sz="2300" dirty="0"/>
              <a:t>+</a:t>
            </a:r>
            <a:r>
              <a:rPr lang="zh-CN" altLang="en-US" sz="2300" dirty="0"/>
              <a:t>，</a:t>
            </a:r>
            <a:r>
              <a:rPr lang="en-US" altLang="zh-CN" sz="2300" dirty="0"/>
              <a:t>C</a:t>
            </a:r>
            <a:r>
              <a:rPr lang="zh-CN" altLang="en-US" sz="2300" dirty="0"/>
              <a:t>，</a:t>
            </a:r>
            <a:r>
              <a:rPr lang="en-US" altLang="zh-CN" sz="2300" dirty="0"/>
              <a:t>D</a:t>
            </a:r>
            <a:r>
              <a:rPr lang="zh-CN" altLang="en-US" sz="2300" dirty="0"/>
              <a:t>，</a:t>
            </a:r>
            <a:r>
              <a:rPr lang="en-US" altLang="zh-CN" sz="2300" dirty="0"/>
              <a:t>T</a:t>
            </a:r>
            <a:r>
              <a:rPr lang="en-US" altLang="zh-CN" sz="2300" baseline="-25000" dirty="0"/>
              <a:t>2</a:t>
            </a:r>
            <a:r>
              <a:rPr lang="zh-CN" altLang="en-US" sz="2300" dirty="0"/>
              <a:t>）</a:t>
            </a:r>
          </a:p>
          <a:p>
            <a:pPr lvl="2">
              <a:lnSpc>
                <a:spcPct val="110000"/>
              </a:lnSpc>
              <a:spcBef>
                <a:spcPts val="0"/>
              </a:spcBef>
              <a:buNone/>
            </a:pPr>
            <a:r>
              <a:rPr lang="zh-CN" altLang="en-US" sz="2300" dirty="0"/>
              <a:t>③（</a:t>
            </a:r>
            <a:r>
              <a:rPr lang="en-US" altLang="zh-CN" sz="2300" dirty="0"/>
              <a:t>*</a:t>
            </a:r>
            <a:r>
              <a:rPr lang="zh-CN" altLang="en-US" sz="2300" dirty="0"/>
              <a:t>，</a:t>
            </a:r>
            <a:r>
              <a:rPr lang="en-US" altLang="zh-CN" sz="2300" dirty="0"/>
              <a:t>T</a:t>
            </a:r>
            <a:r>
              <a:rPr lang="en-US" altLang="zh-CN" sz="2300" baseline="-25000" dirty="0"/>
              <a:t>1</a:t>
            </a:r>
            <a:r>
              <a:rPr lang="zh-CN" altLang="en-US" sz="2300" dirty="0"/>
              <a:t>，</a:t>
            </a:r>
            <a:r>
              <a:rPr lang="en-US" altLang="zh-CN" sz="2300" dirty="0"/>
              <a:t>T</a:t>
            </a:r>
            <a:r>
              <a:rPr lang="en-US" altLang="zh-CN" sz="2300" baseline="-25000" dirty="0"/>
              <a:t>2</a:t>
            </a:r>
            <a:r>
              <a:rPr lang="zh-CN" altLang="en-US" sz="2300" dirty="0"/>
              <a:t>，</a:t>
            </a:r>
            <a:r>
              <a:rPr lang="en-US" altLang="zh-CN" sz="2300" dirty="0"/>
              <a:t>T</a:t>
            </a:r>
            <a:r>
              <a:rPr lang="en-US" altLang="zh-CN" sz="2300" baseline="-25000" dirty="0"/>
              <a:t>3</a:t>
            </a:r>
            <a:r>
              <a:rPr lang="zh-CN" altLang="en-US" sz="2300" dirty="0"/>
              <a:t>）</a:t>
            </a:r>
          </a:p>
          <a:p>
            <a:pPr lvl="2">
              <a:lnSpc>
                <a:spcPct val="110000"/>
              </a:lnSpc>
              <a:spcBef>
                <a:spcPts val="0"/>
              </a:spcBef>
              <a:buNone/>
            </a:pPr>
            <a:r>
              <a:rPr lang="zh-CN" altLang="en-US" sz="2300" dirty="0"/>
              <a:t>④（</a:t>
            </a:r>
            <a:r>
              <a:rPr lang="en-US" altLang="zh-CN" sz="2300" dirty="0"/>
              <a:t>:=</a:t>
            </a:r>
            <a:r>
              <a:rPr lang="zh-CN" altLang="en-US" sz="2300" dirty="0"/>
              <a:t>，</a:t>
            </a:r>
            <a:r>
              <a:rPr lang="en-US" altLang="zh-CN" sz="2300" dirty="0"/>
              <a:t>T</a:t>
            </a:r>
            <a:r>
              <a:rPr lang="en-US" altLang="zh-CN" sz="2300" baseline="-25000" dirty="0"/>
              <a:t>3</a:t>
            </a:r>
            <a:r>
              <a:rPr lang="zh-CN" altLang="en-US" sz="2300" dirty="0"/>
              <a:t>，</a:t>
            </a:r>
            <a:r>
              <a:rPr lang="en-US" altLang="zh-CN" sz="2300" dirty="0"/>
              <a:t>_</a:t>
            </a:r>
            <a:r>
              <a:rPr lang="zh-CN" altLang="en-US" sz="2300" dirty="0"/>
              <a:t>，</a:t>
            </a:r>
            <a:r>
              <a:rPr lang="en-US" altLang="zh-CN" sz="2300" dirty="0"/>
              <a:t>A</a:t>
            </a:r>
            <a:r>
              <a:rPr lang="zh-CN" altLang="en-US" sz="2300" dirty="0"/>
              <a:t>）</a:t>
            </a:r>
            <a:endParaRPr lang="en-US" altLang="zh-CN" sz="2300" dirty="0"/>
          </a:p>
          <a:p>
            <a:pPr lvl="1">
              <a:lnSpc>
                <a:spcPct val="110000"/>
              </a:lnSpc>
              <a:spcBef>
                <a:spcPts val="0"/>
              </a:spcBef>
              <a:spcAft>
                <a:spcPts val="1200"/>
              </a:spcAft>
            </a:pPr>
            <a:r>
              <a:rPr lang="zh-CN" altLang="en-US" sz="2500" dirty="0"/>
              <a:t>其中为</a:t>
            </a:r>
            <a:r>
              <a:rPr lang="en-US" altLang="zh-CN" sz="2500" dirty="0"/>
              <a:t>T</a:t>
            </a:r>
            <a:r>
              <a:rPr lang="en-US" altLang="zh-CN" sz="2500" baseline="-25000" dirty="0"/>
              <a:t>1</a:t>
            </a:r>
            <a:r>
              <a:rPr lang="zh-CN" altLang="en-US" sz="2500" dirty="0"/>
              <a:t>、</a:t>
            </a:r>
            <a:r>
              <a:rPr lang="en-US" altLang="zh-CN" sz="2500" dirty="0"/>
              <a:t>T</a:t>
            </a:r>
            <a:r>
              <a:rPr lang="en-US" altLang="zh-CN" sz="2500" baseline="-25000" dirty="0"/>
              <a:t>2</a:t>
            </a:r>
            <a:r>
              <a:rPr lang="zh-CN" altLang="en-US" sz="2500" dirty="0"/>
              <a:t>、</a:t>
            </a:r>
            <a:r>
              <a:rPr lang="en-US" altLang="zh-CN" sz="2500" dirty="0"/>
              <a:t>T</a:t>
            </a:r>
            <a:r>
              <a:rPr lang="en-US" altLang="zh-CN" sz="2500" baseline="-25000" dirty="0"/>
              <a:t>3</a:t>
            </a:r>
            <a:r>
              <a:rPr lang="zh-CN" altLang="en-US" sz="2500" dirty="0"/>
              <a:t>为临时变量。</a:t>
            </a:r>
          </a:p>
          <a:p>
            <a:pPr>
              <a:lnSpc>
                <a:spcPct val="110000"/>
              </a:lnSpc>
              <a:spcBef>
                <a:spcPts val="0"/>
              </a:spcBef>
              <a:spcAft>
                <a:spcPts val="1200"/>
              </a:spcAft>
            </a:pPr>
            <a:r>
              <a:rPr lang="zh-CN" altLang="en-US" sz="2500" dirty="0"/>
              <a:t>四元式之间的联系是通过</a:t>
            </a:r>
            <a:r>
              <a:rPr lang="zh-CN" altLang="en-US" sz="2500" dirty="0">
                <a:solidFill>
                  <a:srgbClr val="FF0000"/>
                </a:solidFill>
              </a:rPr>
              <a:t>临时变量</a:t>
            </a:r>
            <a:r>
              <a:rPr lang="zh-CN" altLang="en-US" sz="2500" dirty="0"/>
              <a:t>实现的，三元式是通过</a:t>
            </a:r>
            <a:r>
              <a:rPr lang="zh-CN" altLang="en-US" sz="2500" dirty="0">
                <a:solidFill>
                  <a:srgbClr val="FF0000"/>
                </a:solidFill>
              </a:rPr>
              <a:t>指针</a:t>
            </a:r>
            <a:r>
              <a:rPr lang="zh-CN" altLang="en-US" sz="2500" dirty="0"/>
              <a:t>实现的。</a:t>
            </a:r>
            <a:endParaRPr lang="en-US" altLang="zh-CN" sz="2500" dirty="0"/>
          </a:p>
          <a:p>
            <a:pPr>
              <a:lnSpc>
                <a:spcPct val="110000"/>
              </a:lnSpc>
              <a:spcBef>
                <a:spcPts val="0"/>
              </a:spcBef>
            </a:pPr>
            <a:r>
              <a:rPr lang="zh-CN" altLang="en-US" sz="2500" dirty="0"/>
              <a:t>修改（删增）四元式序列容易，修改三元式序列困难。</a:t>
            </a:r>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8</a:t>
            </a:fld>
            <a:endParaRPr lang="zh-CN" altLang="en-US"/>
          </a:p>
        </p:txBody>
      </p:sp>
      <p:grpSp>
        <p:nvGrpSpPr>
          <p:cNvPr id="9" name="组合 8"/>
          <p:cNvGrpSpPr/>
          <p:nvPr/>
        </p:nvGrpSpPr>
        <p:grpSpPr>
          <a:xfrm>
            <a:off x="4346975" y="2420888"/>
            <a:ext cx="3211113" cy="1872208"/>
            <a:chOff x="4346975" y="2420888"/>
            <a:chExt cx="3211113" cy="1872208"/>
          </a:xfrm>
        </p:grpSpPr>
        <p:grpSp>
          <p:nvGrpSpPr>
            <p:cNvPr id="7" name="组合 6"/>
            <p:cNvGrpSpPr/>
            <p:nvPr/>
          </p:nvGrpSpPr>
          <p:grpSpPr>
            <a:xfrm>
              <a:off x="4355976" y="2420888"/>
              <a:ext cx="3202112" cy="1872208"/>
              <a:chOff x="4355976" y="2420888"/>
              <a:chExt cx="3202112" cy="1872208"/>
            </a:xfrm>
          </p:grpSpPr>
          <p:sp>
            <p:nvSpPr>
              <p:cNvPr id="5" name="矩形 4"/>
              <p:cNvSpPr/>
              <p:nvPr/>
            </p:nvSpPr>
            <p:spPr>
              <a:xfrm>
                <a:off x="6084167" y="2420888"/>
                <a:ext cx="1473921" cy="187220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800"/>
                  </a:spcAft>
                </a:pPr>
                <a:r>
                  <a:rPr lang="en-US" altLang="zh-CN" sz="2400" dirty="0">
                    <a:solidFill>
                      <a:srgbClr val="FF0000"/>
                    </a:solidFill>
                    <a:latin typeface="楷体" pitchFamily="49" charset="-122"/>
                    <a:ea typeface="楷体" pitchFamily="49" charset="-122"/>
                  </a:rPr>
                  <a:t>T</a:t>
                </a:r>
                <a:r>
                  <a:rPr lang="en-US" altLang="zh-CN" sz="2400" baseline="-25000" dirty="0">
                    <a:solidFill>
                      <a:srgbClr val="FF0000"/>
                    </a:solidFill>
                    <a:latin typeface="楷体" pitchFamily="49" charset="-122"/>
                    <a:ea typeface="楷体" pitchFamily="49" charset="-122"/>
                  </a:rPr>
                  <a:t>1</a:t>
                </a:r>
                <a:r>
                  <a:rPr lang="en-US" altLang="zh-CN" sz="2400" dirty="0">
                    <a:solidFill>
                      <a:srgbClr val="FF0000"/>
                    </a:solidFill>
                    <a:latin typeface="楷体" pitchFamily="49" charset="-122"/>
                    <a:ea typeface="楷体" pitchFamily="49" charset="-122"/>
                  </a:rPr>
                  <a:t>:=-B</a:t>
                </a:r>
              </a:p>
              <a:p>
                <a:pPr>
                  <a:spcAft>
                    <a:spcPts val="800"/>
                  </a:spcAft>
                </a:pPr>
                <a:r>
                  <a:rPr lang="en-US" altLang="zh-CN" sz="2400" dirty="0">
                    <a:solidFill>
                      <a:srgbClr val="FF0000"/>
                    </a:solidFill>
                    <a:latin typeface="楷体" pitchFamily="49" charset="-122"/>
                    <a:ea typeface="楷体" pitchFamily="49" charset="-122"/>
                  </a:rPr>
                  <a:t>T</a:t>
                </a:r>
                <a:r>
                  <a:rPr lang="en-US" altLang="zh-CN" sz="2400" baseline="-25000" dirty="0">
                    <a:solidFill>
                      <a:srgbClr val="FF0000"/>
                    </a:solidFill>
                    <a:latin typeface="楷体" pitchFamily="49" charset="-122"/>
                    <a:ea typeface="楷体" pitchFamily="49" charset="-122"/>
                  </a:rPr>
                  <a:t>2</a:t>
                </a:r>
                <a:r>
                  <a:rPr lang="en-US" altLang="zh-CN" sz="2400" dirty="0">
                    <a:solidFill>
                      <a:srgbClr val="FF0000"/>
                    </a:solidFill>
                    <a:latin typeface="楷体" pitchFamily="49" charset="-122"/>
                    <a:ea typeface="楷体" pitchFamily="49" charset="-122"/>
                  </a:rPr>
                  <a:t>:=C+D</a:t>
                </a:r>
              </a:p>
              <a:p>
                <a:pPr>
                  <a:spcAft>
                    <a:spcPts val="800"/>
                  </a:spcAft>
                </a:pPr>
                <a:r>
                  <a:rPr lang="en-US" altLang="zh-CN" sz="2400" dirty="0">
                    <a:solidFill>
                      <a:srgbClr val="FF0000"/>
                    </a:solidFill>
                    <a:latin typeface="楷体" pitchFamily="49" charset="-122"/>
                    <a:ea typeface="楷体" pitchFamily="49" charset="-122"/>
                  </a:rPr>
                  <a:t>T</a:t>
                </a:r>
                <a:r>
                  <a:rPr lang="en-US" altLang="zh-CN" sz="2400" baseline="-25000" dirty="0">
                    <a:solidFill>
                      <a:srgbClr val="FF0000"/>
                    </a:solidFill>
                    <a:latin typeface="楷体" pitchFamily="49" charset="-122"/>
                    <a:ea typeface="楷体" pitchFamily="49" charset="-122"/>
                  </a:rPr>
                  <a:t>3</a:t>
                </a:r>
                <a:r>
                  <a:rPr lang="en-US" altLang="zh-CN" sz="2400" dirty="0">
                    <a:solidFill>
                      <a:srgbClr val="FF0000"/>
                    </a:solidFill>
                    <a:latin typeface="楷体" pitchFamily="49" charset="-122"/>
                    <a:ea typeface="楷体" pitchFamily="49" charset="-122"/>
                  </a:rPr>
                  <a:t>:=T</a:t>
                </a:r>
                <a:r>
                  <a:rPr lang="en-US" altLang="zh-CN" sz="2400" baseline="-25000" dirty="0">
                    <a:solidFill>
                      <a:srgbClr val="FF0000"/>
                    </a:solidFill>
                    <a:latin typeface="楷体" pitchFamily="49" charset="-122"/>
                    <a:ea typeface="楷体" pitchFamily="49" charset="-122"/>
                  </a:rPr>
                  <a:t>1</a:t>
                </a:r>
                <a:r>
                  <a:rPr lang="zh-CN" altLang="en-US" sz="2400" dirty="0">
                    <a:solidFill>
                      <a:srgbClr val="FF0000"/>
                    </a:solidFill>
                    <a:latin typeface="楷体" pitchFamily="49" charset="-122"/>
                    <a:ea typeface="楷体" pitchFamily="49" charset="-122"/>
                  </a:rPr>
                  <a:t>*</a:t>
                </a:r>
                <a:r>
                  <a:rPr lang="en-US" altLang="zh-CN" sz="2400" dirty="0">
                    <a:solidFill>
                      <a:srgbClr val="FF0000"/>
                    </a:solidFill>
                    <a:latin typeface="楷体" pitchFamily="49" charset="-122"/>
                    <a:ea typeface="楷体" pitchFamily="49" charset="-122"/>
                  </a:rPr>
                  <a:t>T</a:t>
                </a:r>
                <a:r>
                  <a:rPr lang="en-US" altLang="zh-CN" sz="2400" baseline="-25000" dirty="0">
                    <a:solidFill>
                      <a:srgbClr val="FF0000"/>
                    </a:solidFill>
                    <a:latin typeface="楷体" pitchFamily="49" charset="-122"/>
                    <a:ea typeface="楷体" pitchFamily="49" charset="-122"/>
                  </a:rPr>
                  <a:t>2</a:t>
                </a:r>
              </a:p>
              <a:p>
                <a:pPr>
                  <a:spcAft>
                    <a:spcPts val="800"/>
                  </a:spcAft>
                </a:pPr>
                <a:r>
                  <a:rPr lang="en-US" altLang="zh-CN" sz="2400" dirty="0">
                    <a:solidFill>
                      <a:srgbClr val="FF0000"/>
                    </a:solidFill>
                    <a:latin typeface="楷体" pitchFamily="49" charset="-122"/>
                    <a:ea typeface="楷体" pitchFamily="49" charset="-122"/>
                  </a:rPr>
                  <a:t>A:=T</a:t>
                </a:r>
                <a:r>
                  <a:rPr lang="en-US" altLang="zh-CN" sz="2400" baseline="-25000" dirty="0">
                    <a:solidFill>
                      <a:srgbClr val="FF0000"/>
                    </a:solidFill>
                    <a:latin typeface="楷体" pitchFamily="49" charset="-122"/>
                    <a:ea typeface="楷体" pitchFamily="49" charset="-122"/>
                  </a:rPr>
                  <a:t>3</a:t>
                </a:r>
                <a:endParaRPr lang="zh-CN" altLang="en-US" sz="2400" baseline="-25000" dirty="0">
                  <a:solidFill>
                    <a:srgbClr val="FF0000"/>
                  </a:solidFill>
                  <a:latin typeface="楷体" pitchFamily="49" charset="-122"/>
                  <a:ea typeface="楷体" pitchFamily="49" charset="-122"/>
                </a:endParaRPr>
              </a:p>
            </p:txBody>
          </p:sp>
          <p:sp>
            <p:nvSpPr>
              <p:cNvPr id="6" name="右箭头 5"/>
              <p:cNvSpPr/>
              <p:nvPr/>
            </p:nvSpPr>
            <p:spPr>
              <a:xfrm>
                <a:off x="4355976" y="3212976"/>
                <a:ext cx="1368152" cy="36004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p:nvSpPr>
          <p:spPr>
            <a:xfrm>
              <a:off x="4346975" y="2933945"/>
              <a:ext cx="1215135"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800"/>
                </a:spcAft>
              </a:pPr>
              <a:r>
                <a:rPr lang="zh-CN" altLang="en-US" sz="2000" dirty="0">
                  <a:solidFill>
                    <a:srgbClr val="FF0000"/>
                  </a:solidFill>
                  <a:latin typeface="楷体" pitchFamily="49" charset="-122"/>
                  <a:ea typeface="楷体" pitchFamily="49" charset="-122"/>
                </a:rPr>
                <a:t>简写形式</a:t>
              </a:r>
              <a:endParaRPr lang="zh-CN" altLang="en-US" sz="2000" baseline="-25000" dirty="0">
                <a:solidFill>
                  <a:srgbClr val="FF0000"/>
                </a:solidFill>
                <a:latin typeface="楷体" pitchFamily="49" charset="-122"/>
                <a:ea typeface="楷体"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4842030" y="1853826"/>
            <a:ext cx="3285969" cy="2067072"/>
          </a:xfrm>
          <a:prstGeom prst="rect">
            <a:avLst/>
          </a:prstGeom>
          <a:noFill/>
          <a:ln w="9525">
            <a:solidFill>
              <a:srgbClr val="00B050"/>
            </a:solidFill>
            <a:miter lim="800000"/>
            <a:headEnd/>
            <a:tailEnd/>
          </a:ln>
        </p:spPr>
      </p:pic>
      <p:sp>
        <p:nvSpPr>
          <p:cNvPr id="2" name="标题 1"/>
          <p:cNvSpPr>
            <a:spLocks noGrp="1"/>
          </p:cNvSpPr>
          <p:nvPr>
            <p:ph type="title"/>
          </p:nvPr>
        </p:nvSpPr>
        <p:spPr>
          <a:xfrm>
            <a:off x="457200" y="98630"/>
            <a:ext cx="8229600" cy="859107"/>
          </a:xfrm>
        </p:spPr>
        <p:txBody>
          <a:bodyPr/>
          <a:lstStyle/>
          <a:p>
            <a:r>
              <a:rPr lang="zh-CN" altLang="en-US" dirty="0">
                <a:latin typeface="华文行楷" pitchFamily="2" charset="-122"/>
                <a:ea typeface="华文行楷" pitchFamily="2" charset="-122"/>
              </a:rPr>
              <a:t>常见的困惑</a:t>
            </a:r>
          </a:p>
        </p:txBody>
      </p:sp>
      <p:sp>
        <p:nvSpPr>
          <p:cNvPr id="3" name="内容占位符 2"/>
          <p:cNvSpPr>
            <a:spLocks noGrp="1"/>
          </p:cNvSpPr>
          <p:nvPr>
            <p:ph idx="1"/>
          </p:nvPr>
        </p:nvSpPr>
        <p:spPr>
          <a:xfrm>
            <a:off x="521550" y="863716"/>
            <a:ext cx="8190910" cy="1080120"/>
          </a:xfrm>
        </p:spPr>
        <p:txBody>
          <a:bodyPr>
            <a:noAutofit/>
          </a:bodyPr>
          <a:lstStyle/>
          <a:p>
            <a:pPr>
              <a:lnSpc>
                <a:spcPct val="110000"/>
              </a:lnSpc>
              <a:spcBef>
                <a:spcPts val="0"/>
              </a:spcBef>
            </a:pPr>
            <a:r>
              <a:rPr lang="zh-CN" altLang="en-US" sz="2400" dirty="0"/>
              <a:t>怎么不需要产生（</a:t>
            </a:r>
            <a:r>
              <a:rPr lang="en-US" altLang="zh-CN" sz="2400" dirty="0"/>
              <a:t>emit</a:t>
            </a:r>
            <a:r>
              <a:rPr lang="zh-CN" altLang="en-US" sz="2400" dirty="0"/>
              <a:t>）循环体</a:t>
            </a:r>
            <a:r>
              <a:rPr lang="en-US" altLang="zh-CN" sz="2400" dirty="0"/>
              <a:t>S</a:t>
            </a:r>
            <a:r>
              <a:rPr lang="zh-CN" altLang="en-US" sz="2400" dirty="0"/>
              <a:t>的代码</a:t>
            </a:r>
            <a:r>
              <a:rPr lang="en-US" altLang="zh-CN" sz="2400" dirty="0" err="1"/>
              <a:t>S.code</a:t>
            </a:r>
            <a:r>
              <a:rPr lang="zh-CN" altLang="en-US" sz="2400" dirty="0"/>
              <a:t>？</a:t>
            </a:r>
            <a:endParaRPr lang="en-US" altLang="zh-CN" sz="2400" dirty="0"/>
          </a:p>
          <a:p>
            <a:pPr marL="0" indent="0">
              <a:lnSpc>
                <a:spcPct val="110000"/>
              </a:lnSpc>
              <a:spcBef>
                <a:spcPts val="0"/>
              </a:spcBef>
              <a:buNone/>
            </a:pPr>
            <a:r>
              <a:rPr lang="zh-CN" altLang="en-US" sz="2400" dirty="0">
                <a:solidFill>
                  <a:srgbClr val="FF0000"/>
                </a:solidFill>
              </a:rPr>
              <a:t>答：</a:t>
            </a:r>
            <a:r>
              <a:rPr lang="en-US" altLang="zh-CN" sz="2400" dirty="0"/>
              <a:t>S</a:t>
            </a:r>
            <a:r>
              <a:rPr lang="zh-CN" altLang="en-US" sz="2400" dirty="0"/>
              <a:t>本身是赋值语句、</a:t>
            </a:r>
            <a:r>
              <a:rPr lang="en-US" altLang="zh-CN" sz="2400" dirty="0"/>
              <a:t>if</a:t>
            </a:r>
            <a:r>
              <a:rPr lang="zh-CN" altLang="en-US" sz="2400" dirty="0"/>
              <a:t>语句或</a:t>
            </a:r>
            <a:r>
              <a:rPr lang="en-US" altLang="zh-CN" sz="2400" dirty="0"/>
              <a:t>while</a:t>
            </a:r>
            <a:r>
              <a:rPr lang="zh-CN" altLang="en-US" sz="2400" dirty="0"/>
              <a:t>语句，</a:t>
            </a:r>
            <a:r>
              <a:rPr lang="zh-CN" altLang="en-US" sz="2400" u="sng" dirty="0">
                <a:solidFill>
                  <a:srgbClr val="C00000"/>
                </a:solidFill>
              </a:rPr>
              <a:t>在前面大环境</a:t>
            </a:r>
            <a:endParaRPr lang="zh-CN" altLang="en-US" sz="2400" dirty="0">
              <a:solidFill>
                <a:srgbClr val="C00000"/>
              </a:solidFill>
            </a:endParaRPr>
          </a:p>
        </p:txBody>
      </p:sp>
      <p:sp>
        <p:nvSpPr>
          <p:cNvPr id="4" name="灯片编号占位符 3"/>
          <p:cNvSpPr>
            <a:spLocks noGrp="1"/>
          </p:cNvSpPr>
          <p:nvPr>
            <p:ph type="sldNum" sz="quarter" idx="12"/>
          </p:nvPr>
        </p:nvSpPr>
        <p:spPr>
          <a:xfrm>
            <a:off x="8288070" y="6394245"/>
            <a:ext cx="604410" cy="365125"/>
          </a:xfrm>
        </p:spPr>
        <p:txBody>
          <a:bodyPr/>
          <a:lstStyle/>
          <a:p>
            <a:fld id="{2A6D858B-1E97-4F06-B8D0-6BAC990F4689}" type="slidenum">
              <a:rPr lang="zh-CN" altLang="en-US" smtClean="0"/>
              <a:pPr/>
              <a:t>80</a:t>
            </a:fld>
            <a:endParaRPr lang="zh-CN" altLang="en-US"/>
          </a:p>
        </p:txBody>
      </p:sp>
      <p:pic>
        <p:nvPicPr>
          <p:cNvPr id="12291" name="Picture 3"/>
          <p:cNvPicPr>
            <a:picLocks noChangeAspect="1" noChangeArrowheads="1"/>
          </p:cNvPicPr>
          <p:nvPr/>
        </p:nvPicPr>
        <p:blipFill>
          <a:blip r:embed="rId3" cstate="print"/>
          <a:srcRect/>
          <a:stretch>
            <a:fillRect/>
          </a:stretch>
        </p:blipFill>
        <p:spPr bwMode="auto">
          <a:xfrm>
            <a:off x="251520" y="2528900"/>
            <a:ext cx="4500500" cy="3580893"/>
          </a:xfrm>
          <a:prstGeom prst="rect">
            <a:avLst/>
          </a:prstGeom>
          <a:noFill/>
          <a:ln w="9525">
            <a:solidFill>
              <a:schemeClr val="tx1"/>
            </a:solidFill>
            <a:miter lim="800000"/>
            <a:headEnd/>
            <a:tailEnd/>
          </a:ln>
        </p:spPr>
      </p:pic>
      <p:sp>
        <p:nvSpPr>
          <p:cNvPr id="7" name="内容占位符 2"/>
          <p:cNvSpPr txBox="1">
            <a:spLocks/>
          </p:cNvSpPr>
          <p:nvPr/>
        </p:nvSpPr>
        <p:spPr>
          <a:xfrm>
            <a:off x="1075898" y="1763815"/>
            <a:ext cx="3406092" cy="540060"/>
          </a:xfrm>
          <a:prstGeom prst="rect">
            <a:avLst/>
          </a:prstGeom>
        </p:spPr>
        <p:txBody>
          <a:bodyPr vert="horz" lIns="91440" tIns="45720" rIns="91440" bIns="45720" rtlCol="0">
            <a:noAutofit/>
          </a:bodyPr>
          <a:lstStyle/>
          <a:p>
            <a:pPr marL="14288" marR="0" lvl="0" indent="-14288" algn="l" defTabSz="914400" rtl="0" eaLnBrk="1" fontAlgn="auto" latinLnBrk="0" hangingPunct="1">
              <a:lnSpc>
                <a:spcPct val="110000"/>
              </a:lnSpc>
              <a:spcBef>
                <a:spcPts val="600"/>
              </a:spcBef>
              <a:spcAft>
                <a:spcPts val="600"/>
              </a:spcAft>
              <a:buClr>
                <a:srgbClr val="0033CC"/>
              </a:buClr>
              <a:buSzPct val="50000"/>
              <a:tabLst/>
              <a:defRPr/>
            </a:pPr>
            <a:r>
              <a:rPr kumimoji="0" lang="zh-CN" altLang="en-US" sz="2400" b="0" i="0" u="sng" strike="noStrike" kern="1200" cap="none" spc="0" normalizeH="0" baseline="0" noProof="0" dirty="0">
                <a:ln>
                  <a:noFill/>
                </a:ln>
                <a:solidFill>
                  <a:srgbClr val="C00000"/>
                </a:solidFill>
                <a:effectLst/>
                <a:uLnTx/>
                <a:uFillTx/>
                <a:latin typeface="楷体" pitchFamily="49" charset="-122"/>
                <a:ea typeface="楷体" pitchFamily="49" charset="-122"/>
                <a:cs typeface="+mn-cs"/>
              </a:rPr>
              <a:t>中已经被产生了</a:t>
            </a:r>
            <a:r>
              <a:rPr kumimoji="0" lang="zh-CN" altLang="en-US"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，例如：</a:t>
            </a:r>
          </a:p>
        </p:txBody>
      </p:sp>
      <p:pic>
        <p:nvPicPr>
          <p:cNvPr id="12293" name="Picture 5"/>
          <p:cNvPicPr>
            <a:picLocks noChangeAspect="1" noChangeArrowheads="1"/>
          </p:cNvPicPr>
          <p:nvPr/>
        </p:nvPicPr>
        <p:blipFill>
          <a:blip r:embed="rId4" cstate="print"/>
          <a:srcRect/>
          <a:stretch>
            <a:fillRect/>
          </a:stretch>
        </p:blipFill>
        <p:spPr bwMode="auto">
          <a:xfrm>
            <a:off x="4813454" y="3969060"/>
            <a:ext cx="2020402" cy="2595946"/>
          </a:xfrm>
          <a:prstGeom prst="rect">
            <a:avLst/>
          </a:prstGeom>
          <a:noFill/>
          <a:ln w="9525">
            <a:noFill/>
            <a:miter lim="800000"/>
            <a:headEnd/>
            <a:tailEnd/>
          </a:ln>
        </p:spPr>
      </p:pic>
      <p:pic>
        <p:nvPicPr>
          <p:cNvPr id="3074" name="Picture 2"/>
          <p:cNvPicPr>
            <a:picLocks noChangeAspect="1" noChangeArrowheads="1"/>
          </p:cNvPicPr>
          <p:nvPr/>
        </p:nvPicPr>
        <p:blipFill>
          <a:blip r:embed="rId5" cstate="print"/>
          <a:srcRect/>
          <a:stretch>
            <a:fillRect/>
          </a:stretch>
        </p:blipFill>
        <p:spPr bwMode="auto">
          <a:xfrm>
            <a:off x="6938959" y="4018347"/>
            <a:ext cx="2105025" cy="1647825"/>
          </a:xfrm>
          <a:prstGeom prst="rect">
            <a:avLst/>
          </a:prstGeom>
          <a:noFill/>
          <a:ln w="9525">
            <a:solidFill>
              <a:schemeClr val="accent6">
                <a:lumMod val="75000"/>
              </a:schemeClr>
            </a:solidFill>
            <a:miter lim="800000"/>
            <a:headEnd/>
            <a:tailEnd/>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3"/>
          <p:cNvPicPr>
            <a:picLocks noChangeAspect="1" noChangeArrowheads="1"/>
          </p:cNvPicPr>
          <p:nvPr/>
        </p:nvPicPr>
        <p:blipFill>
          <a:blip r:embed="rId2" cstate="print"/>
          <a:srcRect/>
          <a:stretch>
            <a:fillRect/>
          </a:stretch>
        </p:blipFill>
        <p:spPr bwMode="auto">
          <a:xfrm>
            <a:off x="1137106" y="2750999"/>
            <a:ext cx="7120872" cy="3882028"/>
          </a:xfrm>
          <a:prstGeom prst="rect">
            <a:avLst/>
          </a:prstGeom>
          <a:noFill/>
          <a:ln w="9525">
            <a:noFill/>
            <a:miter lim="800000"/>
            <a:headEnd/>
            <a:tailEnd/>
          </a:ln>
        </p:spPr>
      </p:pic>
      <p:sp>
        <p:nvSpPr>
          <p:cNvPr id="2" name="标题 1"/>
          <p:cNvSpPr>
            <a:spLocks noGrp="1"/>
          </p:cNvSpPr>
          <p:nvPr>
            <p:ph type="title"/>
          </p:nvPr>
        </p:nvSpPr>
        <p:spPr>
          <a:xfrm>
            <a:off x="386535" y="364648"/>
            <a:ext cx="3169695" cy="634082"/>
          </a:xfrm>
        </p:spPr>
        <p:txBody>
          <a:bodyPr>
            <a:noAutofit/>
          </a:bodyPr>
          <a:lstStyle/>
          <a:p>
            <a:r>
              <a:rPr lang="zh-CN" altLang="en-US" dirty="0"/>
              <a:t>大环境</a:t>
            </a:r>
          </a:p>
        </p:txBody>
      </p:sp>
      <p:sp>
        <p:nvSpPr>
          <p:cNvPr id="3" name="内容占位符 2"/>
          <p:cNvSpPr>
            <a:spLocks noGrp="1"/>
          </p:cNvSpPr>
          <p:nvPr>
            <p:ph idx="1"/>
          </p:nvPr>
        </p:nvSpPr>
        <p:spPr>
          <a:xfrm>
            <a:off x="3986935" y="998730"/>
            <a:ext cx="990110" cy="630070"/>
          </a:xfrm>
        </p:spPr>
        <p:txBody>
          <a:bodyPr/>
          <a:lstStyle/>
          <a:p>
            <a:pPr>
              <a:buNone/>
            </a:pPr>
            <a:r>
              <a:rPr lang="zh-CN" altLang="en-US" dirty="0"/>
              <a:t>文法：</a:t>
            </a:r>
          </a:p>
        </p:txBody>
      </p:sp>
      <p:sp>
        <p:nvSpPr>
          <p:cNvPr id="4" name="灯片编号占位符 3"/>
          <p:cNvSpPr>
            <a:spLocks noGrp="1"/>
          </p:cNvSpPr>
          <p:nvPr>
            <p:ph type="sldNum" sz="quarter" idx="12"/>
          </p:nvPr>
        </p:nvSpPr>
        <p:spPr>
          <a:xfrm>
            <a:off x="8577445" y="6484255"/>
            <a:ext cx="469395" cy="365125"/>
          </a:xfrm>
        </p:spPr>
        <p:txBody>
          <a:bodyPr/>
          <a:lstStyle/>
          <a:p>
            <a:fld id="{2A6D858B-1E97-4F06-B8D0-6BAC990F4689}" type="slidenum">
              <a:rPr lang="zh-CN" altLang="en-US" smtClean="0"/>
              <a:pPr/>
              <a:t>81</a:t>
            </a:fld>
            <a:endParaRPr lang="zh-CN" altLang="en-US" dirty="0"/>
          </a:p>
        </p:txBody>
      </p:sp>
      <p:sp>
        <p:nvSpPr>
          <p:cNvPr id="6" name="内容占位符 2"/>
          <p:cNvSpPr txBox="1">
            <a:spLocks/>
          </p:cNvSpPr>
          <p:nvPr/>
        </p:nvSpPr>
        <p:spPr>
          <a:xfrm>
            <a:off x="5292079" y="190035"/>
            <a:ext cx="3240361" cy="2428875"/>
          </a:xfrm>
          <a:prstGeom prst="rect">
            <a:avLst/>
          </a:prstGeom>
          <a:solidFill>
            <a:schemeClr val="accent5">
              <a:lumMod val="40000"/>
              <a:lumOff val="60000"/>
            </a:schemeClr>
          </a:solidFill>
        </p:spPr>
        <p:txBody>
          <a:bodyPr vert="horz" lIns="91440" tIns="45720" rIns="91440" bIns="45720" rtlCol="0">
            <a:noAutofit/>
          </a:bodyPr>
          <a:lstStyle/>
          <a:p>
            <a:pPr marL="342900" lvl="0" indent="-342900">
              <a:spcAft>
                <a:spcPts val="300"/>
              </a:spcAft>
              <a:buClr>
                <a:srgbClr val="0033CC"/>
              </a:buClr>
              <a:buSzPct val="50000"/>
              <a:defRPr/>
            </a:pPr>
            <a:r>
              <a:rPr kumimoji="0" lang="en-US" altLang="zh-CN" sz="2000" b="0" i="0" u="none" strike="noStrike" kern="1200" cap="none" spc="0" normalizeH="0" baseline="0" noProof="0" dirty="0">
                <a:ln>
                  <a:noFill/>
                </a:ln>
                <a:effectLst/>
                <a:uLnTx/>
                <a:uFillTx/>
                <a:latin typeface="楷体" pitchFamily="49" charset="-122"/>
                <a:ea typeface="楷体" pitchFamily="49" charset="-122"/>
                <a:cs typeface="+mn-cs"/>
              </a:rPr>
              <a:t>(1)S</a:t>
            </a:r>
            <a:r>
              <a:rPr lang="zh-CN" altLang="en-US" sz="2000" dirty="0">
                <a:latin typeface="楷体" pitchFamily="49" charset="-122"/>
                <a:ea typeface="楷体" pitchFamily="49" charset="-122"/>
                <a:sym typeface="Symbol" pitchFamily="18" charset="2"/>
              </a:rPr>
              <a:t></a:t>
            </a:r>
            <a:r>
              <a:rPr lang="en-US" altLang="zh-CN" sz="2000" dirty="0">
                <a:latin typeface="楷体" pitchFamily="49" charset="-122"/>
                <a:ea typeface="楷体" pitchFamily="49" charset="-122"/>
                <a:sym typeface="Symbol" pitchFamily="18" charset="2"/>
              </a:rPr>
              <a:t>if E then S</a:t>
            </a:r>
          </a:p>
          <a:p>
            <a:pPr marL="342900" lvl="0" indent="-342900">
              <a:spcAft>
                <a:spcPts val="300"/>
              </a:spcAft>
              <a:buClr>
                <a:srgbClr val="0033CC"/>
              </a:buClr>
              <a:buSzPct val="50000"/>
              <a:defRPr/>
            </a:pPr>
            <a:r>
              <a:rPr lang="en-US" altLang="zh-CN" sz="2000" dirty="0">
                <a:latin typeface="楷体" pitchFamily="49" charset="-122"/>
                <a:ea typeface="楷体" pitchFamily="49" charset="-122"/>
              </a:rPr>
              <a:t>(2)S</a:t>
            </a:r>
            <a:r>
              <a:rPr lang="zh-CN" altLang="en-US" sz="2000" dirty="0">
                <a:latin typeface="楷体" pitchFamily="49" charset="-122"/>
                <a:ea typeface="楷体" pitchFamily="49" charset="-122"/>
                <a:sym typeface="Symbol" pitchFamily="18" charset="2"/>
              </a:rPr>
              <a:t></a:t>
            </a:r>
            <a:r>
              <a:rPr lang="en-US" altLang="zh-CN" sz="2000" dirty="0">
                <a:latin typeface="楷体" pitchFamily="49" charset="-122"/>
                <a:ea typeface="楷体" pitchFamily="49" charset="-122"/>
                <a:sym typeface="Symbol" pitchFamily="18" charset="2"/>
              </a:rPr>
              <a:t>if E then S else S</a:t>
            </a:r>
          </a:p>
          <a:p>
            <a:pPr marL="342900" lvl="0" indent="-342900">
              <a:spcAft>
                <a:spcPts val="300"/>
              </a:spcAft>
              <a:buClr>
                <a:srgbClr val="0033CC"/>
              </a:buClr>
              <a:buSzPct val="50000"/>
              <a:defRPr/>
            </a:pPr>
            <a:r>
              <a:rPr lang="en-US" altLang="zh-CN" sz="2000" dirty="0">
                <a:latin typeface="楷体" pitchFamily="49" charset="-122"/>
                <a:ea typeface="楷体" pitchFamily="49" charset="-122"/>
              </a:rPr>
              <a:t>(3)S</a:t>
            </a:r>
            <a:r>
              <a:rPr lang="zh-CN" altLang="en-US" sz="2000" dirty="0">
                <a:latin typeface="楷体" pitchFamily="49" charset="-122"/>
                <a:ea typeface="楷体" pitchFamily="49" charset="-122"/>
                <a:sym typeface="Symbol" pitchFamily="18" charset="2"/>
              </a:rPr>
              <a:t></a:t>
            </a:r>
            <a:r>
              <a:rPr lang="en-US" altLang="zh-CN" sz="2000" dirty="0">
                <a:latin typeface="楷体" pitchFamily="49" charset="-122"/>
                <a:ea typeface="楷体" pitchFamily="49" charset="-122"/>
                <a:sym typeface="Symbol" pitchFamily="18" charset="2"/>
              </a:rPr>
              <a:t>while E do S</a:t>
            </a:r>
          </a:p>
          <a:p>
            <a:pPr marL="342900" lvl="0" indent="-342900">
              <a:spcAft>
                <a:spcPts val="300"/>
              </a:spcAft>
              <a:buClr>
                <a:srgbClr val="0033CC"/>
              </a:buClr>
              <a:buSzPct val="50000"/>
              <a:defRPr/>
            </a:pPr>
            <a:r>
              <a:rPr lang="en-US" altLang="zh-CN" sz="2000" dirty="0">
                <a:latin typeface="楷体" pitchFamily="49" charset="-122"/>
                <a:ea typeface="楷体" pitchFamily="49" charset="-122"/>
              </a:rPr>
              <a:t>(4)S</a:t>
            </a:r>
            <a:r>
              <a:rPr lang="zh-CN" altLang="en-US" sz="2000" dirty="0">
                <a:latin typeface="楷体" pitchFamily="49" charset="-122"/>
                <a:ea typeface="楷体" pitchFamily="49" charset="-122"/>
                <a:sym typeface="Symbol" pitchFamily="18" charset="2"/>
              </a:rPr>
              <a:t></a:t>
            </a:r>
            <a:r>
              <a:rPr lang="en-US" altLang="zh-CN" sz="2000" dirty="0">
                <a:latin typeface="楷体" pitchFamily="49" charset="-122"/>
                <a:ea typeface="楷体" pitchFamily="49" charset="-122"/>
                <a:sym typeface="Symbol" pitchFamily="18" charset="2"/>
              </a:rPr>
              <a:t>begin L end</a:t>
            </a:r>
          </a:p>
          <a:p>
            <a:pPr marL="342900" lvl="0" indent="-342900">
              <a:spcAft>
                <a:spcPts val="300"/>
              </a:spcAft>
              <a:buClr>
                <a:srgbClr val="0033CC"/>
              </a:buClr>
              <a:buSzPct val="50000"/>
              <a:defRPr/>
            </a:pPr>
            <a:r>
              <a:rPr lang="en-US" altLang="zh-CN" sz="2000" dirty="0">
                <a:latin typeface="楷体" pitchFamily="49" charset="-122"/>
                <a:ea typeface="楷体" pitchFamily="49" charset="-122"/>
              </a:rPr>
              <a:t>(5)S</a:t>
            </a:r>
            <a:r>
              <a:rPr lang="zh-CN" altLang="en-US" sz="2000" dirty="0">
                <a:latin typeface="楷体" pitchFamily="49" charset="-122"/>
                <a:ea typeface="楷体" pitchFamily="49" charset="-122"/>
                <a:sym typeface="Symbol" pitchFamily="18" charset="2"/>
              </a:rPr>
              <a:t></a:t>
            </a:r>
            <a:r>
              <a:rPr lang="en-US" altLang="zh-CN" sz="2000" dirty="0">
                <a:latin typeface="楷体" pitchFamily="49" charset="-122"/>
                <a:ea typeface="楷体" pitchFamily="49" charset="-122"/>
                <a:sym typeface="Symbol" pitchFamily="18" charset="2"/>
              </a:rPr>
              <a:t>A</a:t>
            </a:r>
            <a:endParaRPr kumimoji="0" lang="en-US" altLang="zh-CN" sz="2000" b="0" i="0" u="none" strike="noStrike" kern="1200" cap="none" spc="0" normalizeH="0" baseline="0" noProof="0" dirty="0">
              <a:ln>
                <a:noFill/>
              </a:ln>
              <a:effectLst/>
              <a:uLnTx/>
              <a:uFillTx/>
              <a:latin typeface="楷体" pitchFamily="49" charset="-122"/>
              <a:ea typeface="楷体" pitchFamily="49" charset="-122"/>
              <a:cs typeface="+mn-cs"/>
            </a:endParaRPr>
          </a:p>
          <a:p>
            <a:pPr marL="342900" lvl="0" indent="-342900">
              <a:spcAft>
                <a:spcPts val="300"/>
              </a:spcAft>
              <a:buClr>
                <a:srgbClr val="0033CC"/>
              </a:buClr>
              <a:buSzPct val="50000"/>
              <a:defRPr/>
            </a:pPr>
            <a:r>
              <a:rPr kumimoji="0" lang="en-US" altLang="zh-CN" sz="2000" b="0" i="0" u="none" strike="noStrike" kern="1200" cap="none" spc="0" normalizeH="0" baseline="0" noProof="0" dirty="0">
                <a:ln>
                  <a:noFill/>
                </a:ln>
                <a:effectLst/>
                <a:uLnTx/>
                <a:uFillTx/>
                <a:latin typeface="楷体" pitchFamily="49" charset="-122"/>
                <a:ea typeface="楷体" pitchFamily="49" charset="-122"/>
                <a:cs typeface="+mn-cs"/>
              </a:rPr>
              <a:t>(</a:t>
            </a:r>
            <a:r>
              <a:rPr lang="en-US" altLang="zh-CN" sz="2000" dirty="0">
                <a:latin typeface="楷体" pitchFamily="49" charset="-122"/>
                <a:ea typeface="楷体" pitchFamily="49" charset="-122"/>
              </a:rPr>
              <a:t>6)L</a:t>
            </a:r>
            <a:r>
              <a:rPr lang="zh-CN" altLang="en-US" sz="2000" dirty="0">
                <a:latin typeface="楷体" pitchFamily="49" charset="-122"/>
                <a:ea typeface="楷体" pitchFamily="49" charset="-122"/>
                <a:sym typeface="Symbol" pitchFamily="18" charset="2"/>
              </a:rPr>
              <a:t></a:t>
            </a:r>
            <a:r>
              <a:rPr lang="en-US" altLang="zh-CN" sz="2000" dirty="0">
                <a:latin typeface="楷体" pitchFamily="49" charset="-122"/>
                <a:ea typeface="楷体" pitchFamily="49" charset="-122"/>
                <a:sym typeface="Symbol" pitchFamily="18" charset="2"/>
              </a:rPr>
              <a:t>L;S</a:t>
            </a:r>
          </a:p>
          <a:p>
            <a:pPr marL="342900" indent="-342900">
              <a:spcAft>
                <a:spcPts val="300"/>
              </a:spcAft>
              <a:buClr>
                <a:srgbClr val="0033CC"/>
              </a:buClr>
              <a:buSzPct val="50000"/>
              <a:defRPr/>
            </a:pPr>
            <a:r>
              <a:rPr lang="en-US" altLang="zh-CN" sz="2000" dirty="0">
                <a:latin typeface="楷体" pitchFamily="49" charset="-122"/>
                <a:ea typeface="楷体" pitchFamily="49" charset="-122"/>
              </a:rPr>
              <a:t>(7)L</a:t>
            </a:r>
            <a:r>
              <a:rPr lang="zh-CN" altLang="en-US" sz="2000" dirty="0">
                <a:latin typeface="楷体" pitchFamily="49" charset="-122"/>
                <a:ea typeface="楷体" pitchFamily="49" charset="-122"/>
                <a:sym typeface="Symbol" pitchFamily="18" charset="2"/>
              </a:rPr>
              <a:t></a:t>
            </a:r>
            <a:r>
              <a:rPr lang="en-US" altLang="zh-CN" sz="2000" dirty="0">
                <a:latin typeface="楷体" pitchFamily="49" charset="-122"/>
                <a:ea typeface="楷体" pitchFamily="49" charset="-122"/>
                <a:sym typeface="Symbol" pitchFamily="18" charset="2"/>
              </a:rPr>
              <a:t>S</a:t>
            </a:r>
            <a:endParaRPr lang="en-US" altLang="zh-CN" sz="2000" dirty="0">
              <a:latin typeface="楷体" pitchFamily="49" charset="-122"/>
              <a:ea typeface="楷体" pitchFamily="49" charset="-122"/>
            </a:endParaRPr>
          </a:p>
        </p:txBody>
      </p:sp>
      <p:sp>
        <p:nvSpPr>
          <p:cNvPr id="8" name="内容占位符 2"/>
          <p:cNvSpPr txBox="1">
            <a:spLocks/>
          </p:cNvSpPr>
          <p:nvPr/>
        </p:nvSpPr>
        <p:spPr>
          <a:xfrm>
            <a:off x="971599" y="1853825"/>
            <a:ext cx="1935215" cy="630070"/>
          </a:xfrm>
          <a:prstGeom prst="rect">
            <a:avLst/>
          </a:prstGeom>
        </p:spPr>
        <p:txBody>
          <a:bodyPr vert="horz" lIns="91440" tIns="45720" rIns="91440" bIns="45720" rtlCol="0">
            <a:normAutofit fontScale="92500"/>
          </a:bodyPr>
          <a:lstStyle/>
          <a:p>
            <a:pPr marL="342900" marR="0" lvl="0" indent="-342900" algn="l" defTabSz="914400" rtl="0" eaLnBrk="1" fontAlgn="auto" latinLnBrk="0" hangingPunct="1">
              <a:lnSpc>
                <a:spcPct val="100000"/>
              </a:lnSpc>
              <a:spcBef>
                <a:spcPts val="600"/>
              </a:spcBef>
              <a:spcAft>
                <a:spcPts val="600"/>
              </a:spcAft>
              <a:buClr>
                <a:srgbClr val="0033CC"/>
              </a:buClr>
              <a:buSzPct val="50000"/>
              <a:buFont typeface="Wingdings" pitchFamily="2" charset="2"/>
              <a:buNone/>
              <a:tabLst/>
              <a:defRPr/>
            </a:pPr>
            <a:r>
              <a:rPr lang="zh-CN" altLang="en-US" sz="2800" dirty="0">
                <a:solidFill>
                  <a:srgbClr val="0033CC"/>
                </a:solidFill>
                <a:latin typeface="楷体" pitchFamily="49" charset="-122"/>
                <a:ea typeface="楷体" pitchFamily="49" charset="-122"/>
              </a:rPr>
              <a:t>翻译</a:t>
            </a:r>
            <a:r>
              <a:rPr kumimoji="0" lang="zh-CN" altLang="en-US" sz="28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模式例：</a:t>
            </a:r>
          </a:p>
        </p:txBody>
      </p:sp>
      <p:sp>
        <p:nvSpPr>
          <p:cNvPr id="11" name="任意多边形 10"/>
          <p:cNvSpPr/>
          <p:nvPr/>
        </p:nvSpPr>
        <p:spPr>
          <a:xfrm>
            <a:off x="6157913" y="5472113"/>
            <a:ext cx="2528887" cy="690562"/>
          </a:xfrm>
          <a:custGeom>
            <a:avLst/>
            <a:gdLst>
              <a:gd name="connsiteX0" fmla="*/ 0 w 2528887"/>
              <a:gd name="connsiteY0" fmla="*/ 104775 h 690562"/>
              <a:gd name="connsiteX1" fmla="*/ 0 w 2528887"/>
              <a:gd name="connsiteY1" fmla="*/ 0 h 690562"/>
              <a:gd name="connsiteX2" fmla="*/ 2528887 w 2528887"/>
              <a:gd name="connsiteY2" fmla="*/ 0 h 690562"/>
              <a:gd name="connsiteX3" fmla="*/ 2528887 w 2528887"/>
              <a:gd name="connsiteY3" fmla="*/ 690562 h 690562"/>
              <a:gd name="connsiteX4" fmla="*/ 1895475 w 2528887"/>
              <a:gd name="connsiteY4" fmla="*/ 690562 h 690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8887" h="690562">
                <a:moveTo>
                  <a:pt x="0" y="104775"/>
                </a:moveTo>
                <a:lnTo>
                  <a:pt x="0" y="0"/>
                </a:lnTo>
                <a:lnTo>
                  <a:pt x="2528887" y="0"/>
                </a:lnTo>
                <a:lnTo>
                  <a:pt x="2528887" y="690562"/>
                </a:lnTo>
                <a:lnTo>
                  <a:pt x="1895475" y="690562"/>
                </a:lnTo>
              </a:path>
            </a:pathLst>
          </a:custGeom>
          <a:ln>
            <a:solidFill>
              <a:srgbClr val="CC009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5" name="组合 14"/>
          <p:cNvGrpSpPr/>
          <p:nvPr/>
        </p:nvGrpSpPr>
        <p:grpSpPr>
          <a:xfrm>
            <a:off x="5562110" y="5734048"/>
            <a:ext cx="1519728" cy="733425"/>
            <a:chOff x="5562110" y="5734048"/>
            <a:chExt cx="1519728" cy="733425"/>
          </a:xfrm>
        </p:grpSpPr>
        <p:sp>
          <p:nvSpPr>
            <p:cNvPr id="13" name="任意多边形 12"/>
            <p:cNvSpPr/>
            <p:nvPr/>
          </p:nvSpPr>
          <p:spPr>
            <a:xfrm>
              <a:off x="5595938" y="5734048"/>
              <a:ext cx="1485900" cy="733425"/>
            </a:xfrm>
            <a:custGeom>
              <a:avLst/>
              <a:gdLst>
                <a:gd name="connsiteX0" fmla="*/ 438150 w 1485900"/>
                <a:gd name="connsiteY0" fmla="*/ 90488 h 719138"/>
                <a:gd name="connsiteX1" fmla="*/ 438150 w 1485900"/>
                <a:gd name="connsiteY1" fmla="*/ 0 h 719138"/>
                <a:gd name="connsiteX2" fmla="*/ 1485900 w 1485900"/>
                <a:gd name="connsiteY2" fmla="*/ 0 h 719138"/>
                <a:gd name="connsiteX3" fmla="*/ 1485900 w 1485900"/>
                <a:gd name="connsiteY3" fmla="*/ 719138 h 719138"/>
                <a:gd name="connsiteX4" fmla="*/ 0 w 1485900"/>
                <a:gd name="connsiteY4" fmla="*/ 719138 h 719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5900" h="719138">
                  <a:moveTo>
                    <a:pt x="438150" y="90488"/>
                  </a:moveTo>
                  <a:lnTo>
                    <a:pt x="438150" y="0"/>
                  </a:lnTo>
                  <a:lnTo>
                    <a:pt x="1485900" y="0"/>
                  </a:lnTo>
                  <a:lnTo>
                    <a:pt x="1485900" y="719138"/>
                  </a:lnTo>
                  <a:lnTo>
                    <a:pt x="0" y="719138"/>
                  </a:lnTo>
                </a:path>
              </a:pathLst>
            </a:custGeom>
            <a:ln>
              <a:solidFill>
                <a:srgbClr val="CC009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矩形 13"/>
            <p:cNvSpPr/>
            <p:nvPr/>
          </p:nvSpPr>
          <p:spPr>
            <a:xfrm>
              <a:off x="5562110" y="5824538"/>
              <a:ext cx="1170130" cy="200463"/>
            </a:xfrm>
            <a:prstGeom prst="rect">
              <a:avLst/>
            </a:prstGeom>
            <a:noFill/>
            <a:ln w="9525">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5247075" y="1178751"/>
            <a:ext cx="3795325" cy="2037850"/>
          </a:xfrm>
          <a:prstGeom prst="rect">
            <a:avLst/>
          </a:prstGeom>
          <a:noFill/>
          <a:ln w="9525">
            <a:solidFill>
              <a:srgbClr val="FF0000"/>
            </a:solidFill>
            <a:miter lim="800000"/>
            <a:headEnd/>
            <a:tailEnd/>
          </a:ln>
        </p:spPr>
      </p:pic>
      <p:sp>
        <p:nvSpPr>
          <p:cNvPr id="2" name="标题 1"/>
          <p:cNvSpPr>
            <a:spLocks noGrp="1"/>
          </p:cNvSpPr>
          <p:nvPr>
            <p:ph type="title"/>
          </p:nvPr>
        </p:nvSpPr>
        <p:spPr>
          <a:xfrm>
            <a:off x="1061610" y="5769260"/>
            <a:ext cx="1125125" cy="634082"/>
          </a:xfrm>
        </p:spPr>
        <p:txBody>
          <a:bodyPr>
            <a:noAutofit/>
          </a:bodyPr>
          <a:lstStyle/>
          <a:p>
            <a:r>
              <a:rPr lang="zh-CN" altLang="en-US" dirty="0">
                <a:solidFill>
                  <a:srgbClr val="FF0000"/>
                </a:solidFill>
              </a:rPr>
              <a:t>例</a:t>
            </a:r>
            <a:r>
              <a:rPr lang="en-US" altLang="zh-CN" dirty="0">
                <a:solidFill>
                  <a:srgbClr val="FF0000"/>
                </a:solidFill>
              </a:rPr>
              <a:t>:</a:t>
            </a:r>
            <a:endParaRPr lang="zh-CN" altLang="en-US" dirty="0">
              <a:solidFill>
                <a:srgbClr val="FF0000"/>
              </a:solidFill>
            </a:endParaRPr>
          </a:p>
        </p:txBody>
      </p:sp>
      <p:graphicFrame>
        <p:nvGraphicFramePr>
          <p:cNvPr id="15" name="表格 14"/>
          <p:cNvGraphicFramePr>
            <a:graphicFrameLocks noGrp="1"/>
          </p:cNvGraphicFramePr>
          <p:nvPr>
            <p:extLst>
              <p:ext uri="{D42A27DB-BD31-4B8C-83A1-F6EECF244321}">
                <p14:modId xmlns:p14="http://schemas.microsoft.com/office/powerpoint/2010/main" val="1937495350"/>
              </p:ext>
            </p:extLst>
          </p:nvPr>
        </p:nvGraphicFramePr>
        <p:xfrm>
          <a:off x="341530" y="2222020"/>
          <a:ext cx="2700298" cy="3187200"/>
        </p:xfrm>
        <a:graphic>
          <a:graphicData uri="http://schemas.openxmlformats.org/drawingml/2006/table">
            <a:tbl>
              <a:tblPr/>
              <a:tblGrid>
                <a:gridCol w="615856">
                  <a:extLst>
                    <a:ext uri="{9D8B030D-6E8A-4147-A177-3AD203B41FA5}">
                      <a16:colId xmlns:a16="http://schemas.microsoft.com/office/drawing/2014/main" val="20000"/>
                    </a:ext>
                  </a:extLst>
                </a:gridCol>
                <a:gridCol w="2084442">
                  <a:extLst>
                    <a:ext uri="{9D8B030D-6E8A-4147-A177-3AD203B41FA5}">
                      <a16:colId xmlns:a16="http://schemas.microsoft.com/office/drawing/2014/main" val="20001"/>
                    </a:ext>
                  </a:extLst>
                </a:gridCol>
              </a:tblGrid>
              <a:tr h="373018">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CN" sz="2000" dirty="0">
                          <a:latin typeface="楷体" pitchFamily="49" charset="-122"/>
                          <a:ea typeface="楷体" pitchFamily="49" charset="-122"/>
                        </a:rPr>
                        <a:t>100</a:t>
                      </a:r>
                    </a:p>
                  </a:txBody>
                  <a:tcPr marL="90000" marR="90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a:r>
                        <a:rPr lang="en-US" altLang="zh-CN" sz="2000" dirty="0">
                          <a:latin typeface="楷体" pitchFamily="49" charset="-122"/>
                          <a:ea typeface="楷体" pitchFamily="49" charset="-122"/>
                        </a:rPr>
                        <a:t>(j</a:t>
                      </a:r>
                      <a:r>
                        <a:rPr lang="zh-CN" altLang="en-US" sz="2000" dirty="0">
                          <a:latin typeface="楷体" pitchFamily="49" charset="-122"/>
                          <a:ea typeface="楷体" pitchFamily="49" charset="-122"/>
                          <a:sym typeface="Symbol" pitchFamily="18" charset="2"/>
                        </a:rPr>
                        <a:t>＜</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a</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b</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0</a:t>
                      </a:r>
                      <a:r>
                        <a:rPr lang="en-US" altLang="zh-CN" sz="2000" baseline="0" dirty="0">
                          <a:latin typeface="楷体" pitchFamily="49" charset="-122"/>
                          <a:ea typeface="楷体" pitchFamily="49" charset="-122"/>
                        </a:rPr>
                        <a:t>)</a:t>
                      </a:r>
                    </a:p>
                  </a:txBody>
                  <a:tcPr marL="18000" marR="18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10000"/>
                  </a:ext>
                </a:extLst>
              </a:tr>
              <a:tr h="373019">
                <a:tc>
                  <a:txBody>
                    <a:bodyPr/>
                    <a:lstStyle/>
                    <a:p>
                      <a:pPr algn="ctr"/>
                      <a:r>
                        <a:rPr lang="en-US" altLang="zh-CN" sz="2000" dirty="0">
                          <a:latin typeface="楷体" pitchFamily="49" charset="-122"/>
                          <a:ea typeface="楷体" pitchFamily="49" charset="-122"/>
                        </a:rPr>
                        <a:t>101</a:t>
                      </a:r>
                      <a:endParaRPr lang="zh-CN" altLang="en-US" sz="2000" dirty="0">
                        <a:latin typeface="楷体" pitchFamily="49" charset="-122"/>
                        <a:ea typeface="楷体" pitchFamily="49" charset="-122"/>
                      </a:endParaRPr>
                    </a:p>
                  </a:txBody>
                  <a:tcPr marL="90000" marR="90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a:r>
                        <a:rPr lang="en-US" altLang="zh-CN" sz="2000" dirty="0">
                          <a:latin typeface="楷体" pitchFamily="49" charset="-122"/>
                          <a:ea typeface="楷体" pitchFamily="49" charset="-122"/>
                        </a:rPr>
                        <a:t>(j</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_</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_</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0</a:t>
                      </a:r>
                      <a:r>
                        <a:rPr lang="en-US" altLang="zh-CN" sz="2000" baseline="0" dirty="0">
                          <a:latin typeface="楷体" pitchFamily="49" charset="-122"/>
                          <a:ea typeface="楷体" pitchFamily="49" charset="-122"/>
                        </a:rPr>
                        <a:t>)</a:t>
                      </a:r>
                      <a:endParaRPr lang="zh-CN" altLang="en-US" sz="2000" kern="1200" baseline="-25000" dirty="0">
                        <a:solidFill>
                          <a:schemeClr val="tx1"/>
                        </a:solidFill>
                        <a:latin typeface="楷体" pitchFamily="49" charset="-122"/>
                        <a:ea typeface="楷体" pitchFamily="49" charset="-122"/>
                        <a:cs typeface="+mn-cs"/>
                      </a:endParaRPr>
                    </a:p>
                  </a:txBody>
                  <a:tcPr marL="18000" marR="18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10001"/>
                  </a:ext>
                </a:extLst>
              </a:tr>
              <a:tr h="373018">
                <a:tc>
                  <a:txBody>
                    <a:bodyPr/>
                    <a:lstStyle/>
                    <a:p>
                      <a:pPr algn="ctr"/>
                      <a:r>
                        <a:rPr lang="en-US" altLang="zh-CN" sz="2000" dirty="0">
                          <a:latin typeface="楷体" pitchFamily="49" charset="-122"/>
                          <a:ea typeface="楷体" pitchFamily="49" charset="-122"/>
                        </a:rPr>
                        <a:t>102</a:t>
                      </a:r>
                      <a:endParaRPr lang="zh-CN" altLang="en-US" sz="2000" dirty="0">
                        <a:latin typeface="楷体" pitchFamily="49" charset="-122"/>
                        <a:ea typeface="楷体" pitchFamily="49" charset="-122"/>
                      </a:endParaRPr>
                    </a:p>
                  </a:txBody>
                  <a:tcPr marL="90000" marR="90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a:latin typeface="楷体" pitchFamily="49" charset="-122"/>
                          <a:ea typeface="楷体" pitchFamily="49" charset="-122"/>
                        </a:rPr>
                        <a:t>(j</a:t>
                      </a:r>
                      <a:r>
                        <a:rPr lang="zh-CN" altLang="en-US" sz="2000" dirty="0">
                          <a:latin typeface="楷体" pitchFamily="49" charset="-122"/>
                          <a:ea typeface="楷体" pitchFamily="49" charset="-122"/>
                          <a:sym typeface="Symbol" pitchFamily="18" charset="2"/>
                        </a:rPr>
                        <a:t>＜</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c</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d</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0</a:t>
                      </a:r>
                      <a:r>
                        <a:rPr lang="en-US" altLang="zh-CN" sz="2000" baseline="0" dirty="0">
                          <a:latin typeface="楷体" pitchFamily="49" charset="-122"/>
                          <a:ea typeface="楷体" pitchFamily="49" charset="-122"/>
                        </a:rPr>
                        <a:t>)</a:t>
                      </a:r>
                      <a:endParaRPr lang="zh-CN" altLang="en-US" sz="2000" kern="1200" baseline="-25000" dirty="0">
                        <a:solidFill>
                          <a:schemeClr val="tx1"/>
                        </a:solidFill>
                        <a:latin typeface="楷体" pitchFamily="49" charset="-122"/>
                        <a:ea typeface="楷体" pitchFamily="49" charset="-122"/>
                        <a:cs typeface="+mn-cs"/>
                      </a:endParaRPr>
                    </a:p>
                  </a:txBody>
                  <a:tcPr marL="18000" marR="18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10002"/>
                  </a:ext>
                </a:extLst>
              </a:tr>
              <a:tr h="354279">
                <a:tc>
                  <a:txBody>
                    <a:bodyPr/>
                    <a:lstStyle/>
                    <a:p>
                      <a:pPr algn="ctr"/>
                      <a:r>
                        <a:rPr lang="en-US" altLang="zh-CN" sz="2000" dirty="0">
                          <a:latin typeface="楷体" pitchFamily="49" charset="-122"/>
                          <a:ea typeface="楷体" pitchFamily="49" charset="-122"/>
                        </a:rPr>
                        <a:t>103</a:t>
                      </a:r>
                      <a:endParaRPr lang="zh-CN" altLang="en-US" sz="2000" dirty="0">
                        <a:latin typeface="楷体" pitchFamily="49" charset="-122"/>
                        <a:ea typeface="楷体" pitchFamily="49" charset="-122"/>
                      </a:endParaRPr>
                    </a:p>
                  </a:txBody>
                  <a:tcPr marL="90000" marR="90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a:latin typeface="楷体" pitchFamily="49" charset="-122"/>
                          <a:ea typeface="楷体" pitchFamily="49" charset="-122"/>
                        </a:rPr>
                        <a:t>(j</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_</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_</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0</a:t>
                      </a:r>
                      <a:r>
                        <a:rPr lang="en-US" altLang="zh-CN" sz="2000" baseline="0" dirty="0">
                          <a:latin typeface="楷体" pitchFamily="49" charset="-122"/>
                          <a:ea typeface="楷体" pitchFamily="49" charset="-122"/>
                        </a:rPr>
                        <a:t>)</a:t>
                      </a:r>
                      <a:endParaRPr lang="zh-CN" altLang="en-US" sz="2000" kern="1200" baseline="-25000" dirty="0">
                        <a:solidFill>
                          <a:schemeClr val="tx1"/>
                        </a:solidFill>
                        <a:latin typeface="楷体" pitchFamily="49" charset="-122"/>
                        <a:ea typeface="楷体" pitchFamily="49" charset="-122"/>
                        <a:cs typeface="+mn-cs"/>
                      </a:endParaRPr>
                    </a:p>
                  </a:txBody>
                  <a:tcPr marL="18000" marR="18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10003"/>
                  </a:ext>
                </a:extLst>
              </a:tr>
              <a:tr h="373018">
                <a:tc>
                  <a:txBody>
                    <a:bodyPr/>
                    <a:lstStyle/>
                    <a:p>
                      <a:pPr algn="ctr"/>
                      <a:r>
                        <a:rPr lang="en-US" altLang="zh-CN" sz="2000" dirty="0">
                          <a:latin typeface="楷体" pitchFamily="49" charset="-122"/>
                          <a:ea typeface="楷体" pitchFamily="49" charset="-122"/>
                        </a:rPr>
                        <a:t>104</a:t>
                      </a:r>
                      <a:endParaRPr lang="zh-CN" altLang="en-US" sz="2000" dirty="0">
                        <a:latin typeface="楷体" pitchFamily="49" charset="-122"/>
                        <a:ea typeface="楷体" pitchFamily="49" charset="-122"/>
                      </a:endParaRPr>
                    </a:p>
                  </a:txBody>
                  <a:tcPr marL="90000" marR="90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a:latin typeface="楷体" pitchFamily="49" charset="-122"/>
                          <a:ea typeface="楷体" pitchFamily="49" charset="-122"/>
                        </a:rPr>
                        <a:t>(+</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y</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z</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T</a:t>
                      </a:r>
                      <a:r>
                        <a:rPr lang="en-US" altLang="zh-CN" sz="2000" baseline="0" dirty="0">
                          <a:latin typeface="楷体" pitchFamily="49" charset="-122"/>
                          <a:ea typeface="楷体" pitchFamily="49" charset="-122"/>
                        </a:rPr>
                        <a:t>)</a:t>
                      </a:r>
                      <a:endParaRPr lang="zh-CN" altLang="en-US" sz="2000" kern="1200" baseline="-25000" dirty="0">
                        <a:solidFill>
                          <a:schemeClr val="tx1"/>
                        </a:solidFill>
                        <a:latin typeface="楷体" pitchFamily="49" charset="-122"/>
                        <a:ea typeface="楷体" pitchFamily="49" charset="-122"/>
                        <a:cs typeface="+mn-cs"/>
                      </a:endParaRPr>
                    </a:p>
                  </a:txBody>
                  <a:tcPr marL="18000" marR="18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10004"/>
                  </a:ext>
                </a:extLst>
              </a:tr>
              <a:tr h="373018">
                <a:tc>
                  <a:txBody>
                    <a:bodyPr/>
                    <a:lstStyle/>
                    <a:p>
                      <a:pPr algn="ctr"/>
                      <a:r>
                        <a:rPr lang="en-US" altLang="zh-CN" sz="2000" dirty="0">
                          <a:latin typeface="楷体" pitchFamily="49" charset="-122"/>
                          <a:ea typeface="楷体" pitchFamily="49" charset="-122"/>
                        </a:rPr>
                        <a:t>105</a:t>
                      </a:r>
                      <a:endParaRPr lang="zh-CN" altLang="en-US" sz="2000" dirty="0">
                        <a:latin typeface="楷体" pitchFamily="49" charset="-122"/>
                        <a:ea typeface="楷体" pitchFamily="49" charset="-122"/>
                      </a:endParaRPr>
                    </a:p>
                  </a:txBody>
                  <a:tcPr marL="90000" marR="90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a:latin typeface="楷体" pitchFamily="49" charset="-122"/>
                          <a:ea typeface="楷体" pitchFamily="49" charset="-122"/>
                        </a:rPr>
                        <a:t>(:=</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T</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_</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x</a:t>
                      </a:r>
                      <a:r>
                        <a:rPr lang="en-US" altLang="zh-CN" sz="2000" baseline="0" dirty="0">
                          <a:latin typeface="楷体" pitchFamily="49" charset="-122"/>
                          <a:ea typeface="楷体" pitchFamily="49" charset="-122"/>
                        </a:rPr>
                        <a:t>)</a:t>
                      </a:r>
                      <a:endParaRPr lang="zh-CN" altLang="en-US" sz="2000" kern="1200" baseline="-25000" dirty="0">
                        <a:solidFill>
                          <a:schemeClr val="tx1"/>
                        </a:solidFill>
                        <a:latin typeface="楷体" pitchFamily="49" charset="-122"/>
                        <a:ea typeface="楷体" pitchFamily="49" charset="-122"/>
                        <a:cs typeface="+mn-cs"/>
                      </a:endParaRPr>
                    </a:p>
                  </a:txBody>
                  <a:tcPr marL="18000" marR="18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10005"/>
                  </a:ext>
                </a:extLst>
              </a:tr>
              <a:tr h="373018">
                <a:tc>
                  <a:txBody>
                    <a:bodyPr/>
                    <a:lstStyle/>
                    <a:p>
                      <a:pPr algn="ctr"/>
                      <a:r>
                        <a:rPr lang="en-US" altLang="zh-CN" sz="2000" dirty="0">
                          <a:latin typeface="楷体" pitchFamily="49" charset="-122"/>
                          <a:ea typeface="楷体" pitchFamily="49" charset="-122"/>
                        </a:rPr>
                        <a:t>106</a:t>
                      </a:r>
                      <a:endParaRPr lang="zh-CN" altLang="en-US" sz="2000" dirty="0">
                        <a:latin typeface="楷体" pitchFamily="49" charset="-122"/>
                        <a:ea typeface="楷体" pitchFamily="49" charset="-122"/>
                      </a:endParaRPr>
                    </a:p>
                  </a:txBody>
                  <a:tcPr marL="90000" marR="90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000" kern="1200" baseline="-25000" dirty="0">
                        <a:solidFill>
                          <a:schemeClr val="tx1"/>
                        </a:solidFill>
                        <a:latin typeface="楷体" pitchFamily="49" charset="-122"/>
                        <a:ea typeface="楷体" pitchFamily="49" charset="-122"/>
                        <a:cs typeface="+mn-cs"/>
                      </a:endParaRPr>
                    </a:p>
                  </a:txBody>
                  <a:tcPr marL="18000" marR="18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10006"/>
                  </a:ext>
                </a:extLst>
              </a:tr>
              <a:tr h="373018">
                <a:tc>
                  <a:txBody>
                    <a:bodyPr/>
                    <a:lstStyle/>
                    <a:p>
                      <a:pPr algn="ctr"/>
                      <a:r>
                        <a:rPr lang="en-US" altLang="zh-CN" sz="2000">
                          <a:latin typeface="楷体" pitchFamily="49" charset="-122"/>
                          <a:ea typeface="楷体" pitchFamily="49" charset="-122"/>
                        </a:rPr>
                        <a:t>p</a:t>
                      </a:r>
                      <a:endParaRPr lang="zh-CN" altLang="en-US" sz="2000" dirty="0">
                        <a:latin typeface="楷体" pitchFamily="49" charset="-122"/>
                        <a:ea typeface="楷体" pitchFamily="49" charset="-122"/>
                      </a:endParaRPr>
                    </a:p>
                  </a:txBody>
                  <a:tcPr marL="90000" marR="90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18000" marR="18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10007"/>
                  </a:ext>
                </a:extLst>
              </a:tr>
            </a:tbl>
          </a:graphicData>
        </a:graphic>
      </p:graphicFrame>
      <p:grpSp>
        <p:nvGrpSpPr>
          <p:cNvPr id="118" name="组合 117"/>
          <p:cNvGrpSpPr/>
          <p:nvPr/>
        </p:nvGrpSpPr>
        <p:grpSpPr>
          <a:xfrm>
            <a:off x="3792928" y="5063928"/>
            <a:ext cx="585065" cy="914487"/>
            <a:chOff x="3792928" y="5063928"/>
            <a:chExt cx="585065" cy="914487"/>
          </a:xfrm>
        </p:grpSpPr>
        <p:sp>
          <p:nvSpPr>
            <p:cNvPr id="18" name="矩形 17"/>
            <p:cNvSpPr/>
            <p:nvPr/>
          </p:nvSpPr>
          <p:spPr>
            <a:xfrm>
              <a:off x="3792928" y="5063928"/>
              <a:ext cx="585065" cy="540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楷体" pitchFamily="49" charset="-122"/>
                  <a:ea typeface="楷体" pitchFamily="49" charset="-122"/>
                </a:rPr>
                <a:t>E</a:t>
              </a:r>
              <a:endParaRPr lang="zh-CN" altLang="en-US" sz="2400" dirty="0">
                <a:solidFill>
                  <a:schemeClr val="tx1"/>
                </a:solidFill>
                <a:latin typeface="楷体" pitchFamily="49" charset="-122"/>
                <a:ea typeface="楷体" pitchFamily="49" charset="-122"/>
              </a:endParaRPr>
            </a:p>
          </p:txBody>
        </p:sp>
        <p:cxnSp>
          <p:nvCxnSpPr>
            <p:cNvPr id="26" name="直接箭头连接符 25"/>
            <p:cNvCxnSpPr/>
            <p:nvPr/>
          </p:nvCxnSpPr>
          <p:spPr>
            <a:xfrm>
              <a:off x="4078467" y="5558983"/>
              <a:ext cx="0" cy="41943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0" name="组合 119"/>
          <p:cNvGrpSpPr/>
          <p:nvPr/>
        </p:nvGrpSpPr>
        <p:grpSpPr>
          <a:xfrm>
            <a:off x="6086661" y="5063928"/>
            <a:ext cx="585065" cy="914487"/>
            <a:chOff x="6086661" y="5063928"/>
            <a:chExt cx="585065" cy="914487"/>
          </a:xfrm>
        </p:grpSpPr>
        <p:sp>
          <p:nvSpPr>
            <p:cNvPr id="20" name="矩形 19"/>
            <p:cNvSpPr/>
            <p:nvPr/>
          </p:nvSpPr>
          <p:spPr>
            <a:xfrm>
              <a:off x="6086661" y="5063928"/>
              <a:ext cx="585065" cy="540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楷体" pitchFamily="49" charset="-122"/>
                  <a:ea typeface="楷体" pitchFamily="49" charset="-122"/>
                </a:rPr>
                <a:t>E</a:t>
              </a:r>
              <a:endParaRPr lang="zh-CN" altLang="en-US" sz="2400" dirty="0">
                <a:solidFill>
                  <a:schemeClr val="tx1"/>
                </a:solidFill>
                <a:latin typeface="楷体" pitchFamily="49" charset="-122"/>
                <a:ea typeface="楷体" pitchFamily="49" charset="-122"/>
              </a:endParaRPr>
            </a:p>
          </p:txBody>
        </p:sp>
        <p:cxnSp>
          <p:nvCxnSpPr>
            <p:cNvPr id="28" name="直接箭头连接符 27"/>
            <p:cNvCxnSpPr/>
            <p:nvPr/>
          </p:nvCxnSpPr>
          <p:spPr>
            <a:xfrm>
              <a:off x="6372200" y="5558983"/>
              <a:ext cx="0" cy="41943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1" name="组合 120"/>
          <p:cNvGrpSpPr/>
          <p:nvPr/>
        </p:nvGrpSpPr>
        <p:grpSpPr>
          <a:xfrm>
            <a:off x="8217405" y="5063928"/>
            <a:ext cx="585065" cy="914487"/>
            <a:chOff x="8217405" y="5063928"/>
            <a:chExt cx="585065" cy="914487"/>
          </a:xfrm>
        </p:grpSpPr>
        <p:sp>
          <p:nvSpPr>
            <p:cNvPr id="21" name="矩形 20"/>
            <p:cNvSpPr/>
            <p:nvPr/>
          </p:nvSpPr>
          <p:spPr>
            <a:xfrm>
              <a:off x="8217405" y="5063928"/>
              <a:ext cx="585065" cy="540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楷体" pitchFamily="49" charset="-122"/>
                  <a:ea typeface="楷体" pitchFamily="49" charset="-122"/>
                </a:rPr>
                <a:t>E</a:t>
              </a:r>
              <a:endParaRPr lang="zh-CN" altLang="en-US" sz="2400" dirty="0">
                <a:solidFill>
                  <a:schemeClr val="tx1"/>
                </a:solidFill>
                <a:latin typeface="楷体" pitchFamily="49" charset="-122"/>
                <a:ea typeface="楷体" pitchFamily="49" charset="-122"/>
              </a:endParaRPr>
            </a:p>
          </p:txBody>
        </p:sp>
        <p:cxnSp>
          <p:nvCxnSpPr>
            <p:cNvPr id="29" name="直接箭头连接符 28"/>
            <p:cNvCxnSpPr/>
            <p:nvPr/>
          </p:nvCxnSpPr>
          <p:spPr>
            <a:xfrm>
              <a:off x="8502944" y="5558983"/>
              <a:ext cx="0" cy="41943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2" name="组合 121"/>
          <p:cNvGrpSpPr/>
          <p:nvPr/>
        </p:nvGrpSpPr>
        <p:grpSpPr>
          <a:xfrm>
            <a:off x="7857365" y="4107159"/>
            <a:ext cx="638935" cy="1887524"/>
            <a:chOff x="7857365" y="4107159"/>
            <a:chExt cx="638935" cy="1887524"/>
          </a:xfrm>
        </p:grpSpPr>
        <p:sp>
          <p:nvSpPr>
            <p:cNvPr id="22" name="矩形 21"/>
            <p:cNvSpPr/>
            <p:nvPr/>
          </p:nvSpPr>
          <p:spPr>
            <a:xfrm>
              <a:off x="7857365" y="4107159"/>
              <a:ext cx="585065" cy="540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楷体" pitchFamily="49" charset="-122"/>
                  <a:ea typeface="楷体" pitchFamily="49" charset="-122"/>
                </a:rPr>
                <a:t>S</a:t>
              </a:r>
              <a:endParaRPr lang="zh-CN" altLang="en-US" sz="2400" dirty="0">
                <a:solidFill>
                  <a:schemeClr val="tx1"/>
                </a:solidFill>
                <a:latin typeface="楷体" pitchFamily="49" charset="-122"/>
                <a:ea typeface="楷体" pitchFamily="49" charset="-122"/>
              </a:endParaRPr>
            </a:p>
          </p:txBody>
        </p:sp>
        <p:cxnSp>
          <p:nvCxnSpPr>
            <p:cNvPr id="30" name="直接箭头连接符 29"/>
            <p:cNvCxnSpPr/>
            <p:nvPr/>
          </p:nvCxnSpPr>
          <p:spPr>
            <a:xfrm flipH="1">
              <a:off x="7974768" y="4553643"/>
              <a:ext cx="151477" cy="144104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8181244" y="4549341"/>
              <a:ext cx="315056" cy="65892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2" name="组合 131"/>
          <p:cNvGrpSpPr/>
          <p:nvPr/>
        </p:nvGrpSpPr>
        <p:grpSpPr>
          <a:xfrm>
            <a:off x="2753838" y="2948693"/>
            <a:ext cx="3720704" cy="2957500"/>
            <a:chOff x="2753838" y="2948693"/>
            <a:chExt cx="3720704" cy="2957500"/>
          </a:xfrm>
        </p:grpSpPr>
        <p:sp>
          <p:nvSpPr>
            <p:cNvPr id="23" name="矩形 22"/>
            <p:cNvSpPr/>
            <p:nvPr/>
          </p:nvSpPr>
          <p:spPr>
            <a:xfrm>
              <a:off x="4771072" y="2948693"/>
              <a:ext cx="585065" cy="540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楷体" pitchFamily="49" charset="-122"/>
                  <a:ea typeface="楷体" pitchFamily="49" charset="-122"/>
                </a:rPr>
                <a:t>S</a:t>
              </a:r>
              <a:endParaRPr lang="zh-CN" altLang="en-US" sz="2400" dirty="0">
                <a:solidFill>
                  <a:schemeClr val="tx1"/>
                </a:solidFill>
                <a:latin typeface="楷体" pitchFamily="49" charset="-122"/>
                <a:ea typeface="楷体" pitchFamily="49" charset="-122"/>
              </a:endParaRPr>
            </a:p>
          </p:txBody>
        </p:sp>
        <p:cxnSp>
          <p:nvCxnSpPr>
            <p:cNvPr id="34" name="直接箭头连接符 33"/>
            <p:cNvCxnSpPr/>
            <p:nvPr/>
          </p:nvCxnSpPr>
          <p:spPr>
            <a:xfrm flipH="1">
              <a:off x="2753838" y="3329681"/>
              <a:ext cx="2176771" cy="257651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flipH="1">
              <a:off x="3595688" y="3382068"/>
              <a:ext cx="1368257" cy="181667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H="1">
              <a:off x="4095750" y="3410643"/>
              <a:ext cx="901533" cy="177857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a:off x="5044908" y="3405881"/>
              <a:ext cx="90487" cy="1785937"/>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a:off x="5197308" y="3329681"/>
              <a:ext cx="1277234" cy="445906"/>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2" name="组合 101"/>
          <p:cNvGrpSpPr/>
          <p:nvPr/>
        </p:nvGrpSpPr>
        <p:grpSpPr>
          <a:xfrm>
            <a:off x="3266855" y="5063928"/>
            <a:ext cx="585065" cy="1143115"/>
            <a:chOff x="2771800" y="4644135"/>
            <a:chExt cx="585065" cy="1143115"/>
          </a:xfrm>
        </p:grpSpPr>
        <p:sp>
          <p:nvSpPr>
            <p:cNvPr id="17" name="矩形 16"/>
            <p:cNvSpPr/>
            <p:nvPr/>
          </p:nvSpPr>
          <p:spPr>
            <a:xfrm>
              <a:off x="2771800" y="4644135"/>
              <a:ext cx="585065" cy="540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楷体" pitchFamily="49" charset="-122"/>
                  <a:ea typeface="楷体" pitchFamily="49" charset="-122"/>
                </a:rPr>
                <a:t>M</a:t>
              </a:r>
              <a:r>
                <a:rPr lang="en-US" altLang="zh-CN" sz="2400" baseline="-25000" dirty="0">
                  <a:solidFill>
                    <a:schemeClr val="tx1"/>
                  </a:solidFill>
                  <a:latin typeface="楷体" pitchFamily="49" charset="-122"/>
                  <a:ea typeface="楷体" pitchFamily="49" charset="-122"/>
                </a:rPr>
                <a:t>1</a:t>
              </a:r>
              <a:endParaRPr lang="zh-CN" altLang="en-US" sz="2400" baseline="-25000" dirty="0">
                <a:solidFill>
                  <a:schemeClr val="tx1"/>
                </a:solidFill>
                <a:latin typeface="楷体" pitchFamily="49" charset="-122"/>
                <a:ea typeface="楷体" pitchFamily="49" charset="-122"/>
              </a:endParaRPr>
            </a:p>
          </p:txBody>
        </p:sp>
        <p:cxnSp>
          <p:nvCxnSpPr>
            <p:cNvPr id="25" name="直接箭头连接符 24"/>
            <p:cNvCxnSpPr/>
            <p:nvPr/>
          </p:nvCxnSpPr>
          <p:spPr>
            <a:xfrm>
              <a:off x="3049585" y="5139190"/>
              <a:ext cx="0" cy="41943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a:off x="2993583" y="5679250"/>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9" name="组合 118"/>
          <p:cNvGrpSpPr/>
          <p:nvPr/>
        </p:nvGrpSpPr>
        <p:grpSpPr>
          <a:xfrm>
            <a:off x="4856017" y="5063928"/>
            <a:ext cx="585065" cy="1126365"/>
            <a:chOff x="4856017" y="5063928"/>
            <a:chExt cx="585065" cy="1126365"/>
          </a:xfrm>
        </p:grpSpPr>
        <p:sp>
          <p:nvSpPr>
            <p:cNvPr id="19" name="矩形 18"/>
            <p:cNvSpPr/>
            <p:nvPr/>
          </p:nvSpPr>
          <p:spPr>
            <a:xfrm>
              <a:off x="4856017" y="5063928"/>
              <a:ext cx="585065" cy="540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楷体" pitchFamily="49" charset="-122"/>
                  <a:ea typeface="楷体" pitchFamily="49" charset="-122"/>
                </a:rPr>
                <a:t>M</a:t>
              </a:r>
              <a:r>
                <a:rPr lang="en-US" altLang="zh-CN" sz="2400" baseline="-25000" dirty="0">
                  <a:solidFill>
                    <a:schemeClr val="tx1"/>
                  </a:solidFill>
                  <a:latin typeface="楷体" pitchFamily="49" charset="-122"/>
                  <a:ea typeface="楷体" pitchFamily="49" charset="-122"/>
                </a:rPr>
                <a:t>2</a:t>
              </a:r>
              <a:endParaRPr lang="zh-CN" altLang="en-US" sz="2400" baseline="-25000" dirty="0">
                <a:solidFill>
                  <a:schemeClr val="tx1"/>
                </a:solidFill>
                <a:latin typeface="楷体" pitchFamily="49" charset="-122"/>
                <a:ea typeface="楷体" pitchFamily="49" charset="-122"/>
              </a:endParaRPr>
            </a:p>
          </p:txBody>
        </p:sp>
        <p:cxnSp>
          <p:nvCxnSpPr>
            <p:cNvPr id="27" name="直接箭头连接符 26"/>
            <p:cNvCxnSpPr/>
            <p:nvPr/>
          </p:nvCxnSpPr>
          <p:spPr>
            <a:xfrm>
              <a:off x="5142317" y="5558983"/>
              <a:ext cx="0" cy="41943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3" name="椭圆 82"/>
            <p:cNvSpPr/>
            <p:nvPr/>
          </p:nvSpPr>
          <p:spPr>
            <a:xfrm>
              <a:off x="5094070" y="6082293"/>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2" name="组合 91"/>
          <p:cNvGrpSpPr/>
          <p:nvPr/>
        </p:nvGrpSpPr>
        <p:grpSpPr>
          <a:xfrm>
            <a:off x="7391806" y="5068848"/>
            <a:ext cx="585065" cy="1138195"/>
            <a:chOff x="6237185" y="4649055"/>
            <a:chExt cx="585065" cy="1138195"/>
          </a:xfrm>
        </p:grpSpPr>
        <p:sp>
          <p:nvSpPr>
            <p:cNvPr id="73" name="矩形 72"/>
            <p:cNvSpPr/>
            <p:nvPr/>
          </p:nvSpPr>
          <p:spPr>
            <a:xfrm>
              <a:off x="6237185" y="4649055"/>
              <a:ext cx="585065" cy="540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楷体" pitchFamily="49" charset="-122"/>
                  <a:ea typeface="楷体" pitchFamily="49" charset="-122"/>
                </a:rPr>
                <a:t>M</a:t>
              </a:r>
              <a:endParaRPr lang="zh-CN" altLang="en-US" sz="2400" dirty="0">
                <a:solidFill>
                  <a:schemeClr val="tx1"/>
                </a:solidFill>
                <a:latin typeface="楷体" pitchFamily="49" charset="-122"/>
                <a:ea typeface="楷体" pitchFamily="49" charset="-122"/>
              </a:endParaRPr>
            </a:p>
          </p:txBody>
        </p:sp>
        <p:cxnSp>
          <p:nvCxnSpPr>
            <p:cNvPr id="74" name="直接箭头连接符 73"/>
            <p:cNvCxnSpPr/>
            <p:nvPr/>
          </p:nvCxnSpPr>
          <p:spPr>
            <a:xfrm>
              <a:off x="6523485" y="5144110"/>
              <a:ext cx="0" cy="41943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4" name="椭圆 83"/>
            <p:cNvSpPr/>
            <p:nvPr/>
          </p:nvSpPr>
          <p:spPr>
            <a:xfrm>
              <a:off x="6489225" y="5679250"/>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8" name="组合 137"/>
          <p:cNvGrpSpPr/>
          <p:nvPr/>
        </p:nvGrpSpPr>
        <p:grpSpPr>
          <a:xfrm>
            <a:off x="2231740" y="5859270"/>
            <a:ext cx="6634305" cy="495055"/>
            <a:chOff x="2231740" y="5859270"/>
            <a:chExt cx="6634305" cy="495055"/>
          </a:xfrm>
        </p:grpSpPr>
        <p:sp>
          <p:nvSpPr>
            <p:cNvPr id="16" name="矩形 15"/>
            <p:cNvSpPr/>
            <p:nvPr/>
          </p:nvSpPr>
          <p:spPr>
            <a:xfrm>
              <a:off x="6626721" y="5859270"/>
              <a:ext cx="1125125" cy="4950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33CC"/>
                  </a:solidFill>
                  <a:latin typeface="楷体" pitchFamily="49" charset="-122"/>
                  <a:ea typeface="楷体" pitchFamily="49" charset="-122"/>
                  <a:sym typeface="Symbol" pitchFamily="18" charset="2"/>
                </a:rPr>
                <a:t>then</a:t>
              </a:r>
              <a:endParaRPr lang="zh-CN" altLang="en-US" sz="2400" dirty="0">
                <a:solidFill>
                  <a:srgbClr val="0033CC"/>
                </a:solidFill>
                <a:latin typeface="楷体" pitchFamily="49" charset="-122"/>
                <a:ea typeface="楷体" pitchFamily="49" charset="-122"/>
              </a:endParaRPr>
            </a:p>
          </p:txBody>
        </p:sp>
        <p:sp>
          <p:nvSpPr>
            <p:cNvPr id="85" name="矩形 84"/>
            <p:cNvSpPr/>
            <p:nvPr/>
          </p:nvSpPr>
          <p:spPr>
            <a:xfrm>
              <a:off x="2231740" y="5881772"/>
              <a:ext cx="1125125" cy="45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33CC"/>
                  </a:solidFill>
                  <a:latin typeface="楷体" pitchFamily="49" charset="-122"/>
                  <a:ea typeface="楷体" pitchFamily="49" charset="-122"/>
                </a:rPr>
                <a:t>while</a:t>
              </a:r>
              <a:endParaRPr lang="zh-CN" altLang="en-US" sz="2400" dirty="0">
                <a:solidFill>
                  <a:srgbClr val="0033CC"/>
                </a:solidFill>
                <a:latin typeface="楷体" pitchFamily="49" charset="-122"/>
                <a:ea typeface="楷体" pitchFamily="49" charset="-122"/>
              </a:endParaRPr>
            </a:p>
          </p:txBody>
        </p:sp>
        <p:sp>
          <p:nvSpPr>
            <p:cNvPr id="86" name="矩形 85"/>
            <p:cNvSpPr/>
            <p:nvPr/>
          </p:nvSpPr>
          <p:spPr>
            <a:xfrm>
              <a:off x="3507389" y="5881772"/>
              <a:ext cx="1125125" cy="45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33CC"/>
                  </a:solidFill>
                  <a:latin typeface="楷体" pitchFamily="49" charset="-122"/>
                  <a:ea typeface="楷体" pitchFamily="49" charset="-122"/>
                </a:rPr>
                <a:t>a</a:t>
              </a:r>
              <a:r>
                <a:rPr lang="zh-CN" altLang="en-US" sz="2400" dirty="0">
                  <a:solidFill>
                    <a:srgbClr val="0033CC"/>
                  </a:solidFill>
                  <a:latin typeface="楷体" pitchFamily="49" charset="-122"/>
                  <a:ea typeface="楷体" pitchFamily="49" charset="-122"/>
                  <a:sym typeface="Symbol" pitchFamily="18" charset="2"/>
                </a:rPr>
                <a:t>＜</a:t>
              </a:r>
              <a:r>
                <a:rPr lang="en-US" altLang="zh-CN" sz="2400" dirty="0">
                  <a:solidFill>
                    <a:srgbClr val="0033CC"/>
                  </a:solidFill>
                  <a:latin typeface="楷体" pitchFamily="49" charset="-122"/>
                  <a:ea typeface="楷体" pitchFamily="49" charset="-122"/>
                </a:rPr>
                <a:t>b</a:t>
              </a:r>
              <a:endParaRPr lang="zh-CN" altLang="en-US" sz="2400" dirty="0">
                <a:solidFill>
                  <a:srgbClr val="0033CC"/>
                </a:solidFill>
                <a:latin typeface="楷体" pitchFamily="49" charset="-122"/>
                <a:ea typeface="楷体" pitchFamily="49" charset="-122"/>
              </a:endParaRPr>
            </a:p>
          </p:txBody>
        </p:sp>
        <p:sp>
          <p:nvSpPr>
            <p:cNvPr id="88" name="矩形 87"/>
            <p:cNvSpPr/>
            <p:nvPr/>
          </p:nvSpPr>
          <p:spPr>
            <a:xfrm>
              <a:off x="4361723" y="5881772"/>
              <a:ext cx="585065" cy="45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33CC"/>
                  </a:solidFill>
                  <a:latin typeface="楷体" pitchFamily="49" charset="-122"/>
                  <a:ea typeface="楷体" pitchFamily="49" charset="-122"/>
                </a:rPr>
                <a:t>do</a:t>
              </a:r>
              <a:endParaRPr lang="zh-CN" altLang="en-US" sz="2400" dirty="0">
                <a:solidFill>
                  <a:srgbClr val="0033CC"/>
                </a:solidFill>
                <a:latin typeface="楷体" pitchFamily="49" charset="-122"/>
                <a:ea typeface="楷体" pitchFamily="49" charset="-122"/>
              </a:endParaRPr>
            </a:p>
          </p:txBody>
        </p:sp>
        <p:sp>
          <p:nvSpPr>
            <p:cNvPr id="89" name="矩形 88"/>
            <p:cNvSpPr/>
            <p:nvPr/>
          </p:nvSpPr>
          <p:spPr>
            <a:xfrm>
              <a:off x="5337085" y="5881772"/>
              <a:ext cx="1485165" cy="45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33CC"/>
                  </a:solidFill>
                  <a:latin typeface="楷体" pitchFamily="49" charset="-122"/>
                  <a:ea typeface="楷体" pitchFamily="49" charset="-122"/>
                </a:rPr>
                <a:t>if  c</a:t>
              </a:r>
              <a:r>
                <a:rPr lang="zh-CN" altLang="en-US" sz="2400" dirty="0">
                  <a:solidFill>
                    <a:srgbClr val="0033CC"/>
                  </a:solidFill>
                  <a:latin typeface="楷体" pitchFamily="49" charset="-122"/>
                  <a:ea typeface="楷体" pitchFamily="49" charset="-122"/>
                  <a:sym typeface="Symbol" pitchFamily="18" charset="2"/>
                </a:rPr>
                <a:t>＜</a:t>
              </a:r>
              <a:r>
                <a:rPr lang="en-US" altLang="zh-CN" sz="2400" dirty="0">
                  <a:solidFill>
                    <a:srgbClr val="0033CC"/>
                  </a:solidFill>
                  <a:latin typeface="楷体" pitchFamily="49" charset="-122"/>
                  <a:ea typeface="楷体" pitchFamily="49" charset="-122"/>
                  <a:sym typeface="Symbol" pitchFamily="18" charset="2"/>
                </a:rPr>
                <a:t>d</a:t>
              </a:r>
              <a:endParaRPr lang="zh-CN" altLang="en-US" sz="2400" dirty="0">
                <a:solidFill>
                  <a:srgbClr val="0033CC"/>
                </a:solidFill>
                <a:latin typeface="楷体" pitchFamily="49" charset="-122"/>
                <a:ea typeface="楷体" pitchFamily="49" charset="-122"/>
              </a:endParaRPr>
            </a:p>
          </p:txBody>
        </p:sp>
        <p:sp>
          <p:nvSpPr>
            <p:cNvPr id="90" name="矩形 89"/>
            <p:cNvSpPr/>
            <p:nvPr/>
          </p:nvSpPr>
          <p:spPr>
            <a:xfrm>
              <a:off x="7740920" y="5881772"/>
              <a:ext cx="1125125" cy="45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33CC"/>
                  </a:solidFill>
                  <a:latin typeface="楷体" pitchFamily="49" charset="-122"/>
                  <a:ea typeface="楷体" pitchFamily="49" charset="-122"/>
                </a:rPr>
                <a:t>x:=</a:t>
              </a:r>
              <a:r>
                <a:rPr lang="en-US" altLang="zh-CN" sz="2400" dirty="0" err="1">
                  <a:solidFill>
                    <a:srgbClr val="0033CC"/>
                  </a:solidFill>
                  <a:latin typeface="楷体" pitchFamily="49" charset="-122"/>
                  <a:ea typeface="楷体" pitchFamily="49" charset="-122"/>
                </a:rPr>
                <a:t>y+z</a:t>
              </a:r>
              <a:endParaRPr lang="zh-CN" altLang="en-US" sz="2400" dirty="0">
                <a:solidFill>
                  <a:schemeClr val="tx1"/>
                </a:solidFill>
                <a:latin typeface="楷体" pitchFamily="49" charset="-122"/>
                <a:ea typeface="楷体" pitchFamily="49" charset="-122"/>
              </a:endParaRPr>
            </a:p>
          </p:txBody>
        </p:sp>
      </p:grpSp>
      <p:pic>
        <p:nvPicPr>
          <p:cNvPr id="13323" name="Picture 11"/>
          <p:cNvPicPr>
            <a:picLocks noChangeAspect="1" noChangeArrowheads="1"/>
          </p:cNvPicPr>
          <p:nvPr/>
        </p:nvPicPr>
        <p:blipFill>
          <a:blip r:embed="rId3" cstate="print"/>
          <a:srcRect/>
          <a:stretch>
            <a:fillRect/>
          </a:stretch>
        </p:blipFill>
        <p:spPr bwMode="auto">
          <a:xfrm>
            <a:off x="161510" y="1178750"/>
            <a:ext cx="4894637" cy="976352"/>
          </a:xfrm>
          <a:prstGeom prst="rect">
            <a:avLst/>
          </a:prstGeom>
          <a:noFill/>
          <a:ln w="9525">
            <a:solidFill>
              <a:srgbClr val="00B050"/>
            </a:solidFill>
            <a:miter lim="800000"/>
            <a:headEnd/>
            <a:tailEnd/>
          </a:ln>
        </p:spPr>
      </p:pic>
      <p:grpSp>
        <p:nvGrpSpPr>
          <p:cNvPr id="131" name="组合 130"/>
          <p:cNvGrpSpPr/>
          <p:nvPr/>
        </p:nvGrpSpPr>
        <p:grpSpPr>
          <a:xfrm>
            <a:off x="5615025" y="3564015"/>
            <a:ext cx="2385978" cy="2401172"/>
            <a:chOff x="5615025" y="3564015"/>
            <a:chExt cx="2385978" cy="2401172"/>
          </a:xfrm>
        </p:grpSpPr>
        <p:cxnSp>
          <p:nvCxnSpPr>
            <p:cNvPr id="48" name="直接箭头连接符 47"/>
            <p:cNvCxnSpPr/>
            <p:nvPr/>
          </p:nvCxnSpPr>
          <p:spPr>
            <a:xfrm flipH="1">
              <a:off x="5615025" y="3982065"/>
              <a:ext cx="903762" cy="1938876"/>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flipH="1">
              <a:off x="6338888" y="4055806"/>
              <a:ext cx="238893" cy="1133409"/>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6651523" y="4041058"/>
              <a:ext cx="556328" cy="1924129"/>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a:off x="6710516" y="3982065"/>
              <a:ext cx="910289" cy="1216205"/>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3" name="矩形 122"/>
            <p:cNvSpPr/>
            <p:nvPr/>
          </p:nvSpPr>
          <p:spPr>
            <a:xfrm>
              <a:off x="6327195" y="3564015"/>
              <a:ext cx="585065" cy="540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楷体" pitchFamily="49" charset="-122"/>
                  <a:ea typeface="楷体" pitchFamily="49" charset="-122"/>
                </a:rPr>
                <a:t>S</a:t>
              </a:r>
              <a:endParaRPr lang="zh-CN" altLang="en-US" sz="2400" dirty="0">
                <a:solidFill>
                  <a:schemeClr val="tx1"/>
                </a:solidFill>
                <a:latin typeface="楷体" pitchFamily="49" charset="-122"/>
                <a:ea typeface="楷体" pitchFamily="49" charset="-122"/>
              </a:endParaRPr>
            </a:p>
          </p:txBody>
        </p:sp>
        <p:cxnSp>
          <p:nvCxnSpPr>
            <p:cNvPr id="125" name="直接箭头连接符 124"/>
            <p:cNvCxnSpPr/>
            <p:nvPr/>
          </p:nvCxnSpPr>
          <p:spPr>
            <a:xfrm>
              <a:off x="6771564" y="3890095"/>
              <a:ext cx="1229439" cy="424726"/>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33" name="矩形 132"/>
          <p:cNvSpPr/>
          <p:nvPr/>
        </p:nvSpPr>
        <p:spPr>
          <a:xfrm>
            <a:off x="2486019" y="3088012"/>
            <a:ext cx="528402" cy="28313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dirty="0">
                <a:solidFill>
                  <a:srgbClr val="FF0000"/>
                </a:solidFill>
                <a:latin typeface="楷体" pitchFamily="49" charset="-122"/>
                <a:ea typeface="楷体" pitchFamily="49" charset="-122"/>
              </a:rPr>
              <a:t>104</a:t>
            </a:r>
            <a:r>
              <a:rPr lang="en-US" altLang="zh-CN" sz="2000" dirty="0">
                <a:solidFill>
                  <a:schemeClr val="tx1"/>
                </a:solidFill>
                <a:latin typeface="楷体" pitchFamily="49" charset="-122"/>
                <a:ea typeface="楷体" pitchFamily="49" charset="-122"/>
              </a:rPr>
              <a:t>)</a:t>
            </a:r>
            <a:endParaRPr lang="zh-CN" altLang="en-US" sz="2000" dirty="0">
              <a:solidFill>
                <a:schemeClr val="tx1"/>
              </a:solidFill>
              <a:latin typeface="楷体" pitchFamily="49" charset="-122"/>
              <a:ea typeface="楷体" pitchFamily="49" charset="-122"/>
            </a:endParaRPr>
          </a:p>
        </p:txBody>
      </p:sp>
      <p:sp>
        <p:nvSpPr>
          <p:cNvPr id="134" name="矩形 133"/>
          <p:cNvSpPr/>
          <p:nvPr/>
        </p:nvSpPr>
        <p:spPr>
          <a:xfrm>
            <a:off x="2497007" y="2290775"/>
            <a:ext cx="528402" cy="28313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dirty="0">
                <a:solidFill>
                  <a:srgbClr val="FF0000"/>
                </a:solidFill>
                <a:latin typeface="楷体" pitchFamily="49" charset="-122"/>
                <a:ea typeface="楷体" pitchFamily="49" charset="-122"/>
              </a:rPr>
              <a:t>102</a:t>
            </a:r>
            <a:r>
              <a:rPr lang="en-US" altLang="zh-CN" sz="2000" dirty="0">
                <a:solidFill>
                  <a:schemeClr val="tx1"/>
                </a:solidFill>
                <a:latin typeface="楷体" pitchFamily="49" charset="-122"/>
                <a:ea typeface="楷体" pitchFamily="49" charset="-122"/>
              </a:rPr>
              <a:t>)</a:t>
            </a:r>
            <a:endParaRPr lang="zh-CN" altLang="en-US" sz="2000" dirty="0">
              <a:solidFill>
                <a:schemeClr val="tx1"/>
              </a:solidFill>
              <a:latin typeface="楷体" pitchFamily="49" charset="-122"/>
              <a:ea typeface="楷体" pitchFamily="49" charset="-122"/>
            </a:endParaRPr>
          </a:p>
        </p:txBody>
      </p:sp>
      <p:sp>
        <p:nvSpPr>
          <p:cNvPr id="135" name="矩形 134"/>
          <p:cNvSpPr/>
          <p:nvPr/>
        </p:nvSpPr>
        <p:spPr>
          <a:xfrm>
            <a:off x="2497007" y="3474005"/>
            <a:ext cx="528402" cy="28313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dirty="0">
                <a:solidFill>
                  <a:srgbClr val="FF0000"/>
                </a:solidFill>
                <a:latin typeface="楷体" pitchFamily="49" charset="-122"/>
                <a:ea typeface="楷体" pitchFamily="49" charset="-122"/>
              </a:rPr>
              <a:t>100</a:t>
            </a:r>
            <a:r>
              <a:rPr lang="en-US" altLang="zh-CN" sz="2000" dirty="0">
                <a:solidFill>
                  <a:schemeClr val="tx1"/>
                </a:solidFill>
                <a:latin typeface="楷体" pitchFamily="49" charset="-122"/>
                <a:ea typeface="楷体" pitchFamily="49" charset="-122"/>
              </a:rPr>
              <a:t>)</a:t>
            </a:r>
            <a:endParaRPr lang="zh-CN" altLang="en-US" sz="2000" dirty="0">
              <a:solidFill>
                <a:schemeClr val="tx1"/>
              </a:solidFill>
              <a:latin typeface="楷体" pitchFamily="49" charset="-122"/>
              <a:ea typeface="楷体" pitchFamily="49" charset="-122"/>
            </a:endParaRPr>
          </a:p>
        </p:txBody>
      </p:sp>
      <p:sp>
        <p:nvSpPr>
          <p:cNvPr id="136" name="矩形 135"/>
          <p:cNvSpPr/>
          <p:nvPr/>
        </p:nvSpPr>
        <p:spPr>
          <a:xfrm>
            <a:off x="1032114" y="4644135"/>
            <a:ext cx="1902056" cy="31963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dirty="0">
                <a:solidFill>
                  <a:srgbClr val="FF0000"/>
                </a:solidFill>
                <a:latin typeface="楷体" pitchFamily="49" charset="-122"/>
                <a:ea typeface="楷体" pitchFamily="49" charset="-122"/>
              </a:rPr>
              <a:t>(j, _, _,100)</a:t>
            </a:r>
            <a:endParaRPr lang="zh-CN" altLang="en-US" sz="2000" dirty="0">
              <a:solidFill>
                <a:srgbClr val="FF0000"/>
              </a:solidFill>
              <a:latin typeface="楷体" pitchFamily="49" charset="-122"/>
              <a:ea typeface="楷体" pitchFamily="49" charset="-122"/>
            </a:endParaRPr>
          </a:p>
        </p:txBody>
      </p:sp>
      <p:sp>
        <p:nvSpPr>
          <p:cNvPr id="137" name="矩形 136"/>
          <p:cNvSpPr/>
          <p:nvPr/>
        </p:nvSpPr>
        <p:spPr>
          <a:xfrm>
            <a:off x="2390570" y="2699394"/>
            <a:ext cx="528402" cy="28313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a:solidFill>
                  <a:srgbClr val="FF0000"/>
                </a:solidFill>
                <a:latin typeface="楷体" pitchFamily="49" charset="-122"/>
                <a:ea typeface="楷体" pitchFamily="49" charset="-122"/>
              </a:rPr>
              <a:t>p</a:t>
            </a:r>
            <a:r>
              <a:rPr lang="en-US" altLang="zh-CN" sz="2000">
                <a:solidFill>
                  <a:schemeClr val="tx1"/>
                </a:solidFill>
                <a:latin typeface="楷体" pitchFamily="49" charset="-122"/>
                <a:ea typeface="楷体" pitchFamily="49" charset="-122"/>
              </a:rPr>
              <a:t>)</a:t>
            </a:r>
            <a:endParaRPr lang="zh-CN" altLang="en-US" sz="2000" dirty="0">
              <a:solidFill>
                <a:schemeClr val="tx1"/>
              </a:solidFill>
              <a:latin typeface="楷体" pitchFamily="49" charset="-122"/>
              <a:ea typeface="楷体" pitchFamily="49" charset="-122"/>
            </a:endParaRPr>
          </a:p>
        </p:txBody>
      </p:sp>
      <p:sp>
        <p:nvSpPr>
          <p:cNvPr id="139" name="矩形 138"/>
          <p:cNvSpPr/>
          <p:nvPr/>
        </p:nvSpPr>
        <p:spPr>
          <a:xfrm>
            <a:off x="3305174" y="6264801"/>
            <a:ext cx="485319" cy="26293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dirty="0">
                <a:solidFill>
                  <a:srgbClr val="FF0000"/>
                </a:solidFill>
                <a:latin typeface="楷体" pitchFamily="49" charset="-122"/>
                <a:ea typeface="楷体" pitchFamily="49" charset="-122"/>
              </a:rPr>
              <a:t>100</a:t>
            </a:r>
            <a:endParaRPr lang="zh-CN" altLang="en-US" sz="2000" dirty="0">
              <a:solidFill>
                <a:schemeClr val="tx1"/>
              </a:solidFill>
              <a:latin typeface="楷体" pitchFamily="49" charset="-122"/>
              <a:ea typeface="楷体" pitchFamily="49" charset="-122"/>
            </a:endParaRPr>
          </a:p>
        </p:txBody>
      </p:sp>
      <p:sp>
        <p:nvSpPr>
          <p:cNvPr id="140" name="矩形 139"/>
          <p:cNvSpPr/>
          <p:nvPr/>
        </p:nvSpPr>
        <p:spPr>
          <a:xfrm>
            <a:off x="4906087" y="6264801"/>
            <a:ext cx="485319" cy="26293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dirty="0">
                <a:solidFill>
                  <a:srgbClr val="FF0000"/>
                </a:solidFill>
                <a:latin typeface="楷体" pitchFamily="49" charset="-122"/>
                <a:ea typeface="楷体" pitchFamily="49" charset="-122"/>
              </a:rPr>
              <a:t>102</a:t>
            </a:r>
            <a:endParaRPr lang="zh-CN" altLang="en-US" sz="2000" dirty="0">
              <a:solidFill>
                <a:schemeClr val="tx1"/>
              </a:solidFill>
              <a:latin typeface="楷体" pitchFamily="49" charset="-122"/>
              <a:ea typeface="楷体" pitchFamily="49" charset="-122"/>
            </a:endParaRPr>
          </a:p>
        </p:txBody>
      </p:sp>
      <p:sp>
        <p:nvSpPr>
          <p:cNvPr id="141" name="矩形 140"/>
          <p:cNvSpPr/>
          <p:nvPr/>
        </p:nvSpPr>
        <p:spPr>
          <a:xfrm>
            <a:off x="7452320" y="6264801"/>
            <a:ext cx="485319" cy="26293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dirty="0">
                <a:solidFill>
                  <a:srgbClr val="FF0000"/>
                </a:solidFill>
                <a:latin typeface="楷体" pitchFamily="49" charset="-122"/>
                <a:ea typeface="楷体" pitchFamily="49" charset="-122"/>
              </a:rPr>
              <a:t>104</a:t>
            </a:r>
            <a:endParaRPr lang="zh-CN" altLang="en-US" sz="2000" dirty="0">
              <a:solidFill>
                <a:schemeClr val="tx1"/>
              </a:solidFill>
              <a:latin typeface="楷体" pitchFamily="49" charset="-122"/>
              <a:ea typeface="楷体" pitchFamily="49" charset="-122"/>
            </a:endParaRPr>
          </a:p>
        </p:txBody>
      </p:sp>
      <p:grpSp>
        <p:nvGrpSpPr>
          <p:cNvPr id="144" name="组合 143"/>
          <p:cNvGrpSpPr/>
          <p:nvPr/>
        </p:nvGrpSpPr>
        <p:grpSpPr>
          <a:xfrm>
            <a:off x="3041830" y="2438890"/>
            <a:ext cx="1013976" cy="2634555"/>
            <a:chOff x="3041830" y="2438890"/>
            <a:chExt cx="1013976" cy="2634555"/>
          </a:xfrm>
        </p:grpSpPr>
        <p:sp>
          <p:nvSpPr>
            <p:cNvPr id="142" name="左大括号 141"/>
            <p:cNvSpPr/>
            <p:nvPr/>
          </p:nvSpPr>
          <p:spPr>
            <a:xfrm flipH="1">
              <a:off x="3041830" y="2438890"/>
              <a:ext cx="315035" cy="450050"/>
            </a:xfrm>
            <a:prstGeom prst="leftBrace">
              <a:avLst>
                <a:gd name="adj1" fmla="val 1589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3" name="任意多边形 142"/>
            <p:cNvSpPr/>
            <p:nvPr/>
          </p:nvSpPr>
          <p:spPr>
            <a:xfrm>
              <a:off x="3465871" y="2669458"/>
              <a:ext cx="589935" cy="2403987"/>
            </a:xfrm>
            <a:custGeom>
              <a:avLst/>
              <a:gdLst>
                <a:gd name="connsiteX0" fmla="*/ 589935 w 589935"/>
                <a:gd name="connsiteY0" fmla="*/ 2403987 h 2403987"/>
                <a:gd name="connsiteX1" fmla="*/ 589935 w 589935"/>
                <a:gd name="connsiteY1" fmla="*/ 0 h 2403987"/>
                <a:gd name="connsiteX2" fmla="*/ 0 w 589935"/>
                <a:gd name="connsiteY2" fmla="*/ 0 h 2403987"/>
              </a:gdLst>
              <a:ahLst/>
              <a:cxnLst>
                <a:cxn ang="0">
                  <a:pos x="connsiteX0" y="connsiteY0"/>
                </a:cxn>
                <a:cxn ang="0">
                  <a:pos x="connsiteX1" y="connsiteY1"/>
                </a:cxn>
                <a:cxn ang="0">
                  <a:pos x="connsiteX2" y="connsiteY2"/>
                </a:cxn>
              </a:cxnLst>
              <a:rect l="l" t="t" r="r" b="b"/>
              <a:pathLst>
                <a:path w="589935" h="2403987">
                  <a:moveTo>
                    <a:pt x="589935" y="2403987"/>
                  </a:moveTo>
                  <a:lnTo>
                    <a:pt x="589935" y="0"/>
                  </a:lnTo>
                  <a:lnTo>
                    <a:pt x="0" y="0"/>
                  </a:ln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47" name="组合 146"/>
          <p:cNvGrpSpPr/>
          <p:nvPr/>
        </p:nvGrpSpPr>
        <p:grpSpPr>
          <a:xfrm>
            <a:off x="3027082" y="3233471"/>
            <a:ext cx="3270479" cy="1972710"/>
            <a:chOff x="3027082" y="3233471"/>
            <a:chExt cx="3270479" cy="1972710"/>
          </a:xfrm>
        </p:grpSpPr>
        <p:sp>
          <p:nvSpPr>
            <p:cNvPr id="145" name="左大括号 144"/>
            <p:cNvSpPr/>
            <p:nvPr/>
          </p:nvSpPr>
          <p:spPr>
            <a:xfrm flipH="1">
              <a:off x="3027082" y="3233471"/>
              <a:ext cx="315035" cy="450050"/>
            </a:xfrm>
            <a:prstGeom prst="leftBrace">
              <a:avLst>
                <a:gd name="adj1" fmla="val 1589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6" name="任意多边形 145"/>
            <p:cNvSpPr/>
            <p:nvPr/>
          </p:nvSpPr>
          <p:spPr>
            <a:xfrm>
              <a:off x="3451123" y="3465871"/>
              <a:ext cx="2846438" cy="1740310"/>
            </a:xfrm>
            <a:custGeom>
              <a:avLst/>
              <a:gdLst>
                <a:gd name="connsiteX0" fmla="*/ 2772696 w 2772696"/>
                <a:gd name="connsiteY0" fmla="*/ 1740310 h 1740310"/>
                <a:gd name="connsiteX1" fmla="*/ 1061883 w 2772696"/>
                <a:gd name="connsiteY1" fmla="*/ 0 h 1740310"/>
                <a:gd name="connsiteX2" fmla="*/ 0 w 2772696"/>
                <a:gd name="connsiteY2" fmla="*/ 0 h 1740310"/>
              </a:gdLst>
              <a:ahLst/>
              <a:cxnLst>
                <a:cxn ang="0">
                  <a:pos x="connsiteX0" y="connsiteY0"/>
                </a:cxn>
                <a:cxn ang="0">
                  <a:pos x="connsiteX1" y="connsiteY1"/>
                </a:cxn>
                <a:cxn ang="0">
                  <a:pos x="connsiteX2" y="connsiteY2"/>
                </a:cxn>
              </a:cxnLst>
              <a:rect l="l" t="t" r="r" b="b"/>
              <a:pathLst>
                <a:path w="2772696" h="1740310">
                  <a:moveTo>
                    <a:pt x="2772696" y="1740310"/>
                  </a:moveTo>
                  <a:lnTo>
                    <a:pt x="1061883" y="0"/>
                  </a:lnTo>
                  <a:lnTo>
                    <a:pt x="0" y="0"/>
                  </a:ln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48" name="任意多边形 147"/>
          <p:cNvSpPr/>
          <p:nvPr/>
        </p:nvSpPr>
        <p:spPr>
          <a:xfrm>
            <a:off x="4026311" y="6179574"/>
            <a:ext cx="4793840" cy="410069"/>
          </a:xfrm>
          <a:custGeom>
            <a:avLst/>
            <a:gdLst>
              <a:gd name="connsiteX0" fmla="*/ 4940709 w 4940709"/>
              <a:gd name="connsiteY0" fmla="*/ 0 h 457200"/>
              <a:gd name="connsiteX1" fmla="*/ 4940709 w 4940709"/>
              <a:gd name="connsiteY1" fmla="*/ 457200 h 457200"/>
              <a:gd name="connsiteX2" fmla="*/ 0 w 4940709"/>
              <a:gd name="connsiteY2" fmla="*/ 457200 h 457200"/>
              <a:gd name="connsiteX3" fmla="*/ 0 w 4940709"/>
              <a:gd name="connsiteY3" fmla="*/ 132736 h 457200"/>
            </a:gdLst>
            <a:ahLst/>
            <a:cxnLst>
              <a:cxn ang="0">
                <a:pos x="connsiteX0" y="connsiteY0"/>
              </a:cxn>
              <a:cxn ang="0">
                <a:pos x="connsiteX1" y="connsiteY1"/>
              </a:cxn>
              <a:cxn ang="0">
                <a:pos x="connsiteX2" y="connsiteY2"/>
              </a:cxn>
              <a:cxn ang="0">
                <a:pos x="connsiteX3" y="connsiteY3"/>
              </a:cxn>
            </a:cxnLst>
            <a:rect l="l" t="t" r="r" b="b"/>
            <a:pathLst>
              <a:path w="4940709" h="457200">
                <a:moveTo>
                  <a:pt x="4940709" y="0"/>
                </a:moveTo>
                <a:lnTo>
                  <a:pt x="4940709" y="457200"/>
                </a:lnTo>
                <a:lnTo>
                  <a:pt x="0" y="457200"/>
                </a:lnTo>
                <a:lnTo>
                  <a:pt x="0" y="132736"/>
                </a:lnTo>
              </a:path>
            </a:pathLst>
          </a:custGeom>
          <a:ln>
            <a:solidFill>
              <a:srgbClr val="CC009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9" name="矩形 148"/>
          <p:cNvSpPr/>
          <p:nvPr/>
        </p:nvSpPr>
        <p:spPr>
          <a:xfrm>
            <a:off x="8811010" y="5866175"/>
            <a:ext cx="288540" cy="45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CC0099"/>
                </a:solidFill>
                <a:latin typeface="楷体" pitchFamily="49" charset="-122"/>
                <a:ea typeface="楷体" pitchFamily="49" charset="-122"/>
              </a:rPr>
              <a:t>;</a:t>
            </a:r>
            <a:endParaRPr lang="zh-CN" altLang="en-US" sz="2400" dirty="0">
              <a:solidFill>
                <a:srgbClr val="CC0099"/>
              </a:solidFill>
              <a:latin typeface="楷体" pitchFamily="49" charset="-122"/>
              <a:ea typeface="楷体" pitchFamily="49" charset="-122"/>
            </a:endParaRPr>
          </a:p>
        </p:txBody>
      </p:sp>
      <p:grpSp>
        <p:nvGrpSpPr>
          <p:cNvPr id="156" name="组合 155"/>
          <p:cNvGrpSpPr/>
          <p:nvPr/>
        </p:nvGrpSpPr>
        <p:grpSpPr>
          <a:xfrm>
            <a:off x="5247075" y="3293985"/>
            <a:ext cx="3668326" cy="2663904"/>
            <a:chOff x="5247075" y="3293985"/>
            <a:chExt cx="3668326" cy="2663904"/>
          </a:xfrm>
        </p:grpSpPr>
        <p:sp>
          <p:nvSpPr>
            <p:cNvPr id="150" name="矩形 149"/>
            <p:cNvSpPr/>
            <p:nvPr/>
          </p:nvSpPr>
          <p:spPr>
            <a:xfrm>
              <a:off x="7229475" y="3400425"/>
              <a:ext cx="1572995" cy="40005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楷体" pitchFamily="49" charset="-122"/>
                  <a:ea typeface="楷体" pitchFamily="49" charset="-122"/>
                </a:rPr>
                <a:t>L</a:t>
              </a:r>
              <a:r>
                <a:rPr lang="zh-CN" altLang="en-US" sz="2400" dirty="0">
                  <a:solidFill>
                    <a:schemeClr val="tx1"/>
                  </a:solidFill>
                  <a:latin typeface="楷体" pitchFamily="49" charset="-122"/>
                  <a:ea typeface="楷体" pitchFamily="49" charset="-122"/>
                  <a:sym typeface="Symbol" pitchFamily="18" charset="2"/>
                </a:rPr>
                <a:t></a:t>
              </a:r>
              <a:r>
                <a:rPr lang="en-US" altLang="zh-CN" sz="2400" dirty="0">
                  <a:solidFill>
                    <a:schemeClr val="tx1"/>
                  </a:solidFill>
                  <a:latin typeface="楷体" pitchFamily="49" charset="-122"/>
                  <a:ea typeface="楷体" pitchFamily="49" charset="-122"/>
                  <a:sym typeface="Symbol" pitchFamily="18" charset="2"/>
                </a:rPr>
                <a:t>L</a:t>
              </a:r>
              <a:r>
                <a:rPr lang="en-US" altLang="zh-CN" sz="2400" dirty="0">
                  <a:solidFill>
                    <a:srgbClr val="CC0099"/>
                  </a:solidFill>
                  <a:latin typeface="楷体" pitchFamily="49" charset="-122"/>
                  <a:ea typeface="楷体" pitchFamily="49" charset="-122"/>
                  <a:sym typeface="Symbol" pitchFamily="18" charset="2"/>
                </a:rPr>
                <a:t>;</a:t>
              </a:r>
              <a:r>
                <a:rPr lang="en-US" altLang="zh-CN" sz="2400" dirty="0">
                  <a:solidFill>
                    <a:schemeClr val="tx1"/>
                  </a:solidFill>
                  <a:latin typeface="楷体" pitchFamily="49" charset="-122"/>
                  <a:ea typeface="楷体" pitchFamily="49" charset="-122"/>
                </a:rPr>
                <a:t>S|S</a:t>
              </a:r>
              <a:endParaRPr lang="zh-CN" altLang="en-US" sz="2400" dirty="0">
                <a:solidFill>
                  <a:schemeClr val="tx1"/>
                </a:solidFill>
                <a:latin typeface="楷体" pitchFamily="49" charset="-122"/>
                <a:ea typeface="楷体" pitchFamily="49" charset="-122"/>
              </a:endParaRPr>
            </a:p>
          </p:txBody>
        </p:sp>
        <p:cxnSp>
          <p:nvCxnSpPr>
            <p:cNvPr id="152" name="直接箭头连接符 151"/>
            <p:cNvCxnSpPr/>
            <p:nvPr/>
          </p:nvCxnSpPr>
          <p:spPr>
            <a:xfrm>
              <a:off x="5247075" y="3293985"/>
              <a:ext cx="1890210" cy="270030"/>
            </a:xfrm>
            <a:prstGeom prst="straightConnector1">
              <a:avLst/>
            </a:prstGeom>
            <a:ln>
              <a:solidFill>
                <a:srgbClr val="CC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3" name="直接箭头连接符 152"/>
            <p:cNvCxnSpPr/>
            <p:nvPr/>
          </p:nvCxnSpPr>
          <p:spPr>
            <a:xfrm flipH="1" flipV="1">
              <a:off x="8158163" y="3871913"/>
              <a:ext cx="757238" cy="2085976"/>
            </a:xfrm>
            <a:prstGeom prst="straightConnector1">
              <a:avLst/>
            </a:prstGeom>
            <a:ln>
              <a:solidFill>
                <a:srgbClr val="CC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59" name="组合 158"/>
          <p:cNvGrpSpPr/>
          <p:nvPr/>
        </p:nvGrpSpPr>
        <p:grpSpPr>
          <a:xfrm>
            <a:off x="386535" y="2271713"/>
            <a:ext cx="4656953" cy="2771776"/>
            <a:chOff x="386535" y="2271713"/>
            <a:chExt cx="4656953" cy="2771776"/>
          </a:xfrm>
        </p:grpSpPr>
        <p:sp>
          <p:nvSpPr>
            <p:cNvPr id="157" name="矩形 156"/>
            <p:cNvSpPr/>
            <p:nvPr/>
          </p:nvSpPr>
          <p:spPr>
            <a:xfrm>
              <a:off x="386535" y="2271713"/>
              <a:ext cx="2610290" cy="2771776"/>
            </a:xfrm>
            <a:prstGeom prst="rect">
              <a:avLst/>
            </a:prstGeom>
            <a:noFill/>
            <a:ln w="1905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任意多边形 157"/>
            <p:cNvSpPr/>
            <p:nvPr/>
          </p:nvSpPr>
          <p:spPr>
            <a:xfrm>
              <a:off x="3000375" y="2371725"/>
              <a:ext cx="2043113" cy="671513"/>
            </a:xfrm>
            <a:custGeom>
              <a:avLst/>
              <a:gdLst>
                <a:gd name="connsiteX0" fmla="*/ 2043113 w 2043113"/>
                <a:gd name="connsiteY0" fmla="*/ 671513 h 671513"/>
                <a:gd name="connsiteX1" fmla="*/ 2043113 w 2043113"/>
                <a:gd name="connsiteY1" fmla="*/ 0 h 671513"/>
                <a:gd name="connsiteX2" fmla="*/ 0 w 2043113"/>
                <a:gd name="connsiteY2" fmla="*/ 0 h 671513"/>
              </a:gdLst>
              <a:ahLst/>
              <a:cxnLst>
                <a:cxn ang="0">
                  <a:pos x="connsiteX0" y="connsiteY0"/>
                </a:cxn>
                <a:cxn ang="0">
                  <a:pos x="connsiteX1" y="connsiteY1"/>
                </a:cxn>
                <a:cxn ang="0">
                  <a:pos x="connsiteX2" y="connsiteY2"/>
                </a:cxn>
              </a:cxnLst>
              <a:rect l="l" t="t" r="r" b="b"/>
              <a:pathLst>
                <a:path w="2043113" h="671513">
                  <a:moveTo>
                    <a:pt x="2043113" y="671513"/>
                  </a:moveTo>
                  <a:lnTo>
                    <a:pt x="2043113" y="0"/>
                  </a:lnTo>
                  <a:lnTo>
                    <a:pt x="0" y="0"/>
                  </a:lnTo>
                </a:path>
              </a:pathLst>
            </a:custGeom>
            <a:ln>
              <a:solidFill>
                <a:srgbClr val="CC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403344C8-30E1-42B9-BAF8-45178DFDCA28}"/>
              </a:ext>
            </a:extLst>
          </p:cNvPr>
          <p:cNvPicPr>
            <a:picLocks noChangeAspect="1"/>
          </p:cNvPicPr>
          <p:nvPr/>
        </p:nvPicPr>
        <p:blipFill>
          <a:blip r:embed="rId4"/>
          <a:stretch>
            <a:fillRect/>
          </a:stretch>
        </p:blipFill>
        <p:spPr>
          <a:xfrm>
            <a:off x="163534" y="72917"/>
            <a:ext cx="6221020" cy="1080000"/>
          </a:xfrm>
          <a:prstGeom prst="rect">
            <a:avLst/>
          </a:prstGeom>
        </p:spPr>
      </p:pic>
      <p:grpSp>
        <p:nvGrpSpPr>
          <p:cNvPr id="10" name="组合 9">
            <a:extLst>
              <a:ext uri="{FF2B5EF4-FFF2-40B4-BE49-F238E27FC236}">
                <a16:creationId xmlns:a16="http://schemas.microsoft.com/office/drawing/2014/main" id="{BB78CD6F-7911-43FF-A854-725D459BFFD8}"/>
              </a:ext>
            </a:extLst>
          </p:cNvPr>
          <p:cNvGrpSpPr/>
          <p:nvPr/>
        </p:nvGrpSpPr>
        <p:grpSpPr>
          <a:xfrm>
            <a:off x="2743201" y="253785"/>
            <a:ext cx="5834244" cy="2429780"/>
            <a:chOff x="2743201" y="253785"/>
            <a:chExt cx="5834244" cy="2429780"/>
          </a:xfrm>
        </p:grpSpPr>
        <p:sp>
          <p:nvSpPr>
            <p:cNvPr id="78" name="矩形 77">
              <a:extLst>
                <a:ext uri="{FF2B5EF4-FFF2-40B4-BE49-F238E27FC236}">
                  <a16:creationId xmlns:a16="http://schemas.microsoft.com/office/drawing/2014/main" id="{85DE6B26-B16F-4D84-B90C-235870F4749D}"/>
                </a:ext>
              </a:extLst>
            </p:cNvPr>
            <p:cNvSpPr/>
            <p:nvPr/>
          </p:nvSpPr>
          <p:spPr>
            <a:xfrm>
              <a:off x="6605069" y="253785"/>
              <a:ext cx="1972376" cy="64632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altLang="zh-CN" sz="1900">
                  <a:solidFill>
                    <a:srgbClr val="FF0000"/>
                  </a:solidFill>
                  <a:latin typeface="楷体" pitchFamily="49" charset="-122"/>
                  <a:ea typeface="楷体" pitchFamily="49" charset="-122"/>
                </a:rPr>
                <a:t>p</a:t>
              </a:r>
              <a:r>
                <a:rPr lang="zh-CN" altLang="en-US" sz="1900">
                  <a:solidFill>
                    <a:schemeClr val="tx1"/>
                  </a:solidFill>
                  <a:latin typeface="楷体" pitchFamily="49" charset="-122"/>
                  <a:ea typeface="楷体" pitchFamily="49" charset="-122"/>
                </a:rPr>
                <a:t>是</a:t>
              </a:r>
              <a:r>
                <a:rPr lang="en-US" altLang="zh-CN" sz="1900">
                  <a:solidFill>
                    <a:schemeClr val="tx1"/>
                  </a:solidFill>
                  <a:latin typeface="楷体" pitchFamily="49" charset="-122"/>
                  <a:ea typeface="楷体" pitchFamily="49" charset="-122"/>
                </a:rPr>
                <a:t>L</a:t>
              </a:r>
              <a:r>
                <a:rPr lang="zh-CN" altLang="en-US" sz="1900">
                  <a:solidFill>
                    <a:schemeClr val="tx1"/>
                  </a:solidFill>
                  <a:latin typeface="楷体" panose="02010609060101010101" pitchFamily="49" charset="-122"/>
                  <a:ea typeface="楷体" panose="02010609060101010101" pitchFamily="49" charset="-122"/>
                  <a:sym typeface="Symbol" pitchFamily="18" charset="2"/>
                </a:rPr>
                <a:t></a:t>
              </a:r>
              <a:r>
                <a:rPr lang="en-US" altLang="zh-CN" sz="1900">
                  <a:solidFill>
                    <a:schemeClr val="tx1"/>
                  </a:solidFill>
                  <a:latin typeface="楷体" pitchFamily="49" charset="-122"/>
                  <a:ea typeface="楷体" pitchFamily="49" charset="-122"/>
                </a:rPr>
                <a:t>L;S</a:t>
              </a:r>
              <a:r>
                <a:rPr lang="zh-CN" altLang="en-US" sz="1900">
                  <a:solidFill>
                    <a:schemeClr val="tx1"/>
                  </a:solidFill>
                  <a:latin typeface="楷体" pitchFamily="49" charset="-122"/>
                  <a:ea typeface="楷体" pitchFamily="49" charset="-122"/>
                </a:rPr>
                <a:t>归约时才能回填。</a:t>
              </a:r>
              <a:endParaRPr lang="zh-CN" altLang="en-US" sz="1900" dirty="0">
                <a:solidFill>
                  <a:schemeClr val="tx1"/>
                </a:solidFill>
                <a:latin typeface="楷体" pitchFamily="49" charset="-122"/>
                <a:ea typeface="楷体" pitchFamily="49" charset="-122"/>
              </a:endParaRPr>
            </a:p>
          </p:txBody>
        </p:sp>
        <p:cxnSp>
          <p:nvCxnSpPr>
            <p:cNvPr id="6" name="直接箭头连接符 5">
              <a:extLst>
                <a:ext uri="{FF2B5EF4-FFF2-40B4-BE49-F238E27FC236}">
                  <a16:creationId xmlns:a16="http://schemas.microsoft.com/office/drawing/2014/main" id="{DBF4449F-BA2B-419D-BCEC-77BE5587C770}"/>
                </a:ext>
              </a:extLst>
            </p:cNvPr>
            <p:cNvCxnSpPr>
              <a:cxnSpLocks/>
              <a:stCxn id="78" idx="1"/>
            </p:cNvCxnSpPr>
            <p:nvPr/>
          </p:nvCxnSpPr>
          <p:spPr>
            <a:xfrm flipH="1">
              <a:off x="2743201" y="576948"/>
              <a:ext cx="3861868" cy="210661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blinds(horizontal)">
                                      <p:cBhvr>
                                        <p:cTn id="7" dur="500"/>
                                        <p:tgtEl>
                                          <p:spTgt spid="10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9"/>
                                        </p:tgtEl>
                                        <p:attrNameLst>
                                          <p:attrName>style.visibility</p:attrName>
                                        </p:attrNameLst>
                                      </p:cBhvr>
                                      <p:to>
                                        <p:strVal val="visible"/>
                                      </p:to>
                                    </p:set>
                                    <p:animEffect transition="in" filter="blinds(horizontal)">
                                      <p:cBhvr>
                                        <p:cTn id="10" dur="500"/>
                                        <p:tgtEl>
                                          <p:spTgt spid="13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18"/>
                                        </p:tgtEl>
                                        <p:attrNameLst>
                                          <p:attrName>style.visibility</p:attrName>
                                        </p:attrNameLst>
                                      </p:cBhvr>
                                      <p:to>
                                        <p:strVal val="visible"/>
                                      </p:to>
                                    </p:set>
                                    <p:animEffect transition="in" filter="blinds(horizontal)">
                                      <p:cBhvr>
                                        <p:cTn id="15" dur="500"/>
                                        <p:tgtEl>
                                          <p:spTgt spid="11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44"/>
                                        </p:tgtEl>
                                        <p:attrNameLst>
                                          <p:attrName>style.visibility</p:attrName>
                                        </p:attrNameLst>
                                      </p:cBhvr>
                                      <p:to>
                                        <p:strVal val="visible"/>
                                      </p:to>
                                    </p:set>
                                    <p:animEffect transition="in" filter="blinds(horizontal)">
                                      <p:cBhvr>
                                        <p:cTn id="20" dur="500"/>
                                        <p:tgtEl>
                                          <p:spTgt spid="144"/>
                                        </p:tgtEl>
                                      </p:cBhvr>
                                    </p:animEffect>
                                  </p:childTnLst>
                                  <p:subTnLst>
                                    <p:set>
                                      <p:cBhvr override="childStyle">
                                        <p:cTn dur="1" fill="hold" display="0" masterRel="nextClick" afterEffect="1"/>
                                        <p:tgtEl>
                                          <p:spTgt spid="144"/>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19"/>
                                        </p:tgtEl>
                                        <p:attrNameLst>
                                          <p:attrName>style.visibility</p:attrName>
                                        </p:attrNameLst>
                                      </p:cBhvr>
                                      <p:to>
                                        <p:strVal val="visible"/>
                                      </p:to>
                                    </p:set>
                                    <p:animEffect transition="in" filter="blinds(horizontal)">
                                      <p:cBhvr>
                                        <p:cTn id="25" dur="500"/>
                                        <p:tgtEl>
                                          <p:spTgt spid="119"/>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40"/>
                                        </p:tgtEl>
                                        <p:attrNameLst>
                                          <p:attrName>style.visibility</p:attrName>
                                        </p:attrNameLst>
                                      </p:cBhvr>
                                      <p:to>
                                        <p:strVal val="visible"/>
                                      </p:to>
                                    </p:set>
                                    <p:animEffect transition="in" filter="blinds(horizontal)">
                                      <p:cBhvr>
                                        <p:cTn id="28" dur="500"/>
                                        <p:tgtEl>
                                          <p:spTgt spid="140"/>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20"/>
                                        </p:tgtEl>
                                        <p:attrNameLst>
                                          <p:attrName>style.visibility</p:attrName>
                                        </p:attrNameLst>
                                      </p:cBhvr>
                                      <p:to>
                                        <p:strVal val="visible"/>
                                      </p:to>
                                    </p:set>
                                    <p:animEffect transition="in" filter="blinds(horizontal)">
                                      <p:cBhvr>
                                        <p:cTn id="33" dur="500"/>
                                        <p:tgtEl>
                                          <p:spTgt spid="120"/>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47"/>
                                        </p:tgtEl>
                                        <p:attrNameLst>
                                          <p:attrName>style.visibility</p:attrName>
                                        </p:attrNameLst>
                                      </p:cBhvr>
                                      <p:to>
                                        <p:strVal val="visible"/>
                                      </p:to>
                                    </p:set>
                                    <p:animEffect transition="in" filter="blinds(horizontal)">
                                      <p:cBhvr>
                                        <p:cTn id="38" dur="500"/>
                                        <p:tgtEl>
                                          <p:spTgt spid="147"/>
                                        </p:tgtEl>
                                      </p:cBhvr>
                                    </p:animEffect>
                                  </p:childTnLst>
                                  <p:subTnLst>
                                    <p:set>
                                      <p:cBhvr override="childStyle">
                                        <p:cTn dur="1" fill="hold" display="0" masterRel="nextClick" afterEffect="1"/>
                                        <p:tgtEl>
                                          <p:spTgt spid="147"/>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92"/>
                                        </p:tgtEl>
                                        <p:attrNameLst>
                                          <p:attrName>style.visibility</p:attrName>
                                        </p:attrNameLst>
                                      </p:cBhvr>
                                      <p:to>
                                        <p:strVal val="visible"/>
                                      </p:to>
                                    </p:set>
                                    <p:animEffect transition="in" filter="blinds(horizontal)">
                                      <p:cBhvr>
                                        <p:cTn id="43" dur="500"/>
                                        <p:tgtEl>
                                          <p:spTgt spid="92"/>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41"/>
                                        </p:tgtEl>
                                        <p:attrNameLst>
                                          <p:attrName>style.visibility</p:attrName>
                                        </p:attrNameLst>
                                      </p:cBhvr>
                                      <p:to>
                                        <p:strVal val="visible"/>
                                      </p:to>
                                    </p:set>
                                    <p:animEffect transition="in" filter="blinds(horizontal)">
                                      <p:cBhvr>
                                        <p:cTn id="46" dur="500"/>
                                        <p:tgtEl>
                                          <p:spTgt spid="141"/>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121"/>
                                        </p:tgtEl>
                                        <p:attrNameLst>
                                          <p:attrName>style.visibility</p:attrName>
                                        </p:attrNameLst>
                                      </p:cBhvr>
                                      <p:to>
                                        <p:strVal val="visible"/>
                                      </p:to>
                                    </p:set>
                                    <p:animEffect transition="in" filter="blinds(horizontal)">
                                      <p:cBhvr>
                                        <p:cTn id="51" dur="500"/>
                                        <p:tgtEl>
                                          <p:spTgt spid="121"/>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122"/>
                                        </p:tgtEl>
                                        <p:attrNameLst>
                                          <p:attrName>style.visibility</p:attrName>
                                        </p:attrNameLst>
                                      </p:cBhvr>
                                      <p:to>
                                        <p:strVal val="visible"/>
                                      </p:to>
                                    </p:set>
                                    <p:animEffect transition="in" filter="blinds(horizontal)">
                                      <p:cBhvr>
                                        <p:cTn id="56" dur="500"/>
                                        <p:tgtEl>
                                          <p:spTgt spid="122"/>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131"/>
                                        </p:tgtEl>
                                        <p:attrNameLst>
                                          <p:attrName>style.visibility</p:attrName>
                                        </p:attrNameLst>
                                      </p:cBhvr>
                                      <p:to>
                                        <p:strVal val="visible"/>
                                      </p:to>
                                    </p:set>
                                    <p:animEffect transition="in" filter="blinds(horizontal)">
                                      <p:cBhvr>
                                        <p:cTn id="61" dur="500"/>
                                        <p:tgtEl>
                                          <p:spTgt spid="131"/>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133"/>
                                        </p:tgtEl>
                                        <p:attrNameLst>
                                          <p:attrName>style.visibility</p:attrName>
                                        </p:attrNameLst>
                                      </p:cBhvr>
                                      <p:to>
                                        <p:strVal val="visible"/>
                                      </p:to>
                                    </p:set>
                                    <p:animEffect transition="in" filter="blinds(horizontal)">
                                      <p:cBhvr>
                                        <p:cTn id="66" dur="500"/>
                                        <p:tgtEl>
                                          <p:spTgt spid="133"/>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132"/>
                                        </p:tgtEl>
                                        <p:attrNameLst>
                                          <p:attrName>style.visibility</p:attrName>
                                        </p:attrNameLst>
                                      </p:cBhvr>
                                      <p:to>
                                        <p:strVal val="visible"/>
                                      </p:to>
                                    </p:set>
                                    <p:animEffect transition="in" filter="blinds(horizontal)">
                                      <p:cBhvr>
                                        <p:cTn id="71" dur="500"/>
                                        <p:tgtEl>
                                          <p:spTgt spid="132"/>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135"/>
                                        </p:tgtEl>
                                        <p:attrNameLst>
                                          <p:attrName>style.visibility</p:attrName>
                                        </p:attrNameLst>
                                      </p:cBhvr>
                                      <p:to>
                                        <p:strVal val="visible"/>
                                      </p:to>
                                    </p:set>
                                    <p:animEffect transition="in" filter="blinds(horizontal)">
                                      <p:cBhvr>
                                        <p:cTn id="76" dur="500"/>
                                        <p:tgtEl>
                                          <p:spTgt spid="135"/>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134"/>
                                        </p:tgtEl>
                                        <p:attrNameLst>
                                          <p:attrName>style.visibility</p:attrName>
                                        </p:attrNameLst>
                                      </p:cBhvr>
                                      <p:to>
                                        <p:strVal val="visible"/>
                                      </p:to>
                                    </p:set>
                                    <p:animEffect transition="in" filter="blinds(horizontal)">
                                      <p:cBhvr>
                                        <p:cTn id="81" dur="500"/>
                                        <p:tgtEl>
                                          <p:spTgt spid="134"/>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136"/>
                                        </p:tgtEl>
                                        <p:attrNameLst>
                                          <p:attrName>style.visibility</p:attrName>
                                        </p:attrNameLst>
                                      </p:cBhvr>
                                      <p:to>
                                        <p:strVal val="visible"/>
                                      </p:to>
                                    </p:set>
                                    <p:animEffect transition="in" filter="blinds(horizontal)">
                                      <p:cBhvr>
                                        <p:cTn id="86" dur="500"/>
                                        <p:tgtEl>
                                          <p:spTgt spid="136"/>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148"/>
                                        </p:tgtEl>
                                        <p:attrNameLst>
                                          <p:attrName>style.visibility</p:attrName>
                                        </p:attrNameLst>
                                      </p:cBhvr>
                                      <p:to>
                                        <p:strVal val="visible"/>
                                      </p:to>
                                    </p:set>
                                    <p:animEffect transition="in" filter="blinds(horizontal)">
                                      <p:cBhvr>
                                        <p:cTn id="91" dur="500"/>
                                        <p:tgtEl>
                                          <p:spTgt spid="148"/>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nodeType="clickEffect">
                                  <p:stCondLst>
                                    <p:cond delay="0"/>
                                  </p:stCondLst>
                                  <p:childTnLst>
                                    <p:set>
                                      <p:cBhvr>
                                        <p:cTn id="95" dur="1" fill="hold">
                                          <p:stCondLst>
                                            <p:cond delay="0"/>
                                          </p:stCondLst>
                                        </p:cTn>
                                        <p:tgtEl>
                                          <p:spTgt spid="156"/>
                                        </p:tgtEl>
                                        <p:attrNameLst>
                                          <p:attrName>style.visibility</p:attrName>
                                        </p:attrNameLst>
                                      </p:cBhvr>
                                      <p:to>
                                        <p:strVal val="visible"/>
                                      </p:to>
                                    </p:set>
                                    <p:animEffect transition="in" filter="blinds(horizontal)">
                                      <p:cBhvr>
                                        <p:cTn id="96" dur="500"/>
                                        <p:tgtEl>
                                          <p:spTgt spid="156"/>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nodeType="clickEffect">
                                  <p:stCondLst>
                                    <p:cond delay="0"/>
                                  </p:stCondLst>
                                  <p:childTnLst>
                                    <p:set>
                                      <p:cBhvr>
                                        <p:cTn id="100" dur="1" fill="hold">
                                          <p:stCondLst>
                                            <p:cond delay="0"/>
                                          </p:stCondLst>
                                        </p:cTn>
                                        <p:tgtEl>
                                          <p:spTgt spid="159"/>
                                        </p:tgtEl>
                                        <p:attrNameLst>
                                          <p:attrName>style.visibility</p:attrName>
                                        </p:attrNameLst>
                                      </p:cBhvr>
                                      <p:to>
                                        <p:strVal val="visible"/>
                                      </p:to>
                                    </p:set>
                                    <p:animEffect transition="in" filter="blinds(horizontal)">
                                      <p:cBhvr>
                                        <p:cTn id="101" dur="500"/>
                                        <p:tgtEl>
                                          <p:spTgt spid="159"/>
                                        </p:tgtEl>
                                      </p:cBhvr>
                                    </p:animEffec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grpId="0" nodeType="clickEffect">
                                  <p:stCondLst>
                                    <p:cond delay="0"/>
                                  </p:stCondLst>
                                  <p:childTnLst>
                                    <p:set>
                                      <p:cBhvr>
                                        <p:cTn id="105" dur="1" fill="hold">
                                          <p:stCondLst>
                                            <p:cond delay="0"/>
                                          </p:stCondLst>
                                        </p:cTn>
                                        <p:tgtEl>
                                          <p:spTgt spid="137"/>
                                        </p:tgtEl>
                                        <p:attrNameLst>
                                          <p:attrName>style.visibility</p:attrName>
                                        </p:attrNameLst>
                                      </p:cBhvr>
                                      <p:to>
                                        <p:strVal val="visible"/>
                                      </p:to>
                                    </p:set>
                                    <p:animEffect transition="in" filter="blinds(horizontal)">
                                      <p:cBhvr>
                                        <p:cTn id="106" dur="500"/>
                                        <p:tgtEl>
                                          <p:spTgt spid="137"/>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10"/>
                                        </p:tgtEl>
                                        <p:attrNameLst>
                                          <p:attrName>style.visibility</p:attrName>
                                        </p:attrNameLst>
                                      </p:cBhvr>
                                      <p:to>
                                        <p:strVal val="visible"/>
                                      </p:to>
                                    </p:set>
                                    <p:animEffect transition="in" filter="fade">
                                      <p:cBhvr>
                                        <p:cTn id="1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34" grpId="0" animBg="1"/>
      <p:bldP spid="135" grpId="0" animBg="1"/>
      <p:bldP spid="136" grpId="0" animBg="1"/>
      <p:bldP spid="137" grpId="0" animBg="1"/>
      <p:bldP spid="139" grpId="0" animBg="1"/>
      <p:bldP spid="140" grpId="0" animBg="1"/>
      <p:bldP spid="141" grpId="0" animBg="1"/>
      <p:bldP spid="148"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14102"/>
          </a:xfrm>
        </p:spPr>
        <p:txBody>
          <a:bodyPr/>
          <a:lstStyle/>
          <a:p>
            <a:r>
              <a:rPr lang="zh-CN" altLang="en-US" dirty="0"/>
              <a:t>举例说明分号问题</a:t>
            </a:r>
          </a:p>
        </p:txBody>
      </p:sp>
      <p:sp>
        <p:nvSpPr>
          <p:cNvPr id="3" name="内容占位符 2"/>
          <p:cNvSpPr>
            <a:spLocks noGrp="1"/>
          </p:cNvSpPr>
          <p:nvPr>
            <p:ph idx="1"/>
          </p:nvPr>
        </p:nvSpPr>
        <p:spPr>
          <a:xfrm>
            <a:off x="842950" y="1913840"/>
            <a:ext cx="7194436" cy="613665"/>
          </a:xfrm>
        </p:spPr>
        <p:txBody>
          <a:bodyPr/>
          <a:lstStyle/>
          <a:p>
            <a:pPr algn="ctr">
              <a:buNone/>
            </a:pPr>
            <a:r>
              <a:rPr lang="en-US" altLang="zh-CN" dirty="0">
                <a:solidFill>
                  <a:srgbClr val="FF0000"/>
                </a:solidFill>
              </a:rPr>
              <a:t>while</a:t>
            </a:r>
            <a:r>
              <a:rPr lang="en-US" altLang="zh-CN" dirty="0"/>
              <a:t>  E  do  </a:t>
            </a:r>
            <a:r>
              <a:rPr lang="en-US" altLang="zh-CN" dirty="0">
                <a:solidFill>
                  <a:schemeClr val="tx1"/>
                </a:solidFill>
              </a:rPr>
              <a:t>while  a</a:t>
            </a:r>
            <a:r>
              <a:rPr lang="zh-CN" altLang="en-US" dirty="0">
                <a:solidFill>
                  <a:schemeClr val="tx1"/>
                </a:solidFill>
                <a:sym typeface="Symbol" pitchFamily="18" charset="2"/>
              </a:rPr>
              <a:t>＜</a:t>
            </a:r>
            <a:r>
              <a:rPr lang="en-US" altLang="zh-CN" dirty="0">
                <a:solidFill>
                  <a:schemeClr val="tx1"/>
                </a:solidFill>
              </a:rPr>
              <a:t>b  do  </a:t>
            </a:r>
            <a:r>
              <a:rPr lang="en-US" altLang="zh-CN">
                <a:solidFill>
                  <a:schemeClr val="tx1"/>
                </a:solidFill>
              </a:rPr>
              <a:t>S    </a:t>
            </a:r>
            <a:r>
              <a:rPr lang="en-US" altLang="zh-CN">
                <a:solidFill>
                  <a:srgbClr val="FF0000"/>
                </a:solidFill>
              </a:rPr>
              <a:t>;</a:t>
            </a:r>
            <a:endParaRPr lang="zh-CN" altLang="en-US" dirty="0">
              <a:solidFill>
                <a:srgbClr val="FF0000"/>
              </a:solidFill>
            </a:endParaRPr>
          </a:p>
        </p:txBody>
      </p:sp>
      <p:sp>
        <p:nvSpPr>
          <p:cNvPr id="4" name="灯片编号占位符 3"/>
          <p:cNvSpPr>
            <a:spLocks noGrp="1"/>
          </p:cNvSpPr>
          <p:nvPr>
            <p:ph type="sldNum" sz="quarter" idx="12"/>
          </p:nvPr>
        </p:nvSpPr>
        <p:spPr>
          <a:xfrm>
            <a:off x="8215312" y="6356350"/>
            <a:ext cx="471487" cy="365125"/>
          </a:xfrm>
        </p:spPr>
        <p:txBody>
          <a:bodyPr/>
          <a:lstStyle/>
          <a:p>
            <a:fld id="{2A6D858B-1E97-4F06-B8D0-6BAC990F4689}" type="slidenum">
              <a:rPr lang="zh-CN" altLang="en-US" smtClean="0"/>
              <a:pPr/>
              <a:t>83</a:t>
            </a:fld>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932275521"/>
              </p:ext>
            </p:extLst>
          </p:nvPr>
        </p:nvGraphicFramePr>
        <p:xfrm>
          <a:off x="4211960" y="2925671"/>
          <a:ext cx="2700298" cy="3585600"/>
        </p:xfrm>
        <a:graphic>
          <a:graphicData uri="http://schemas.openxmlformats.org/drawingml/2006/table">
            <a:tbl>
              <a:tblPr/>
              <a:tblGrid>
                <a:gridCol w="615856">
                  <a:extLst>
                    <a:ext uri="{9D8B030D-6E8A-4147-A177-3AD203B41FA5}">
                      <a16:colId xmlns:a16="http://schemas.microsoft.com/office/drawing/2014/main" val="20000"/>
                    </a:ext>
                  </a:extLst>
                </a:gridCol>
                <a:gridCol w="2084442">
                  <a:extLst>
                    <a:ext uri="{9D8B030D-6E8A-4147-A177-3AD203B41FA5}">
                      <a16:colId xmlns:a16="http://schemas.microsoft.com/office/drawing/2014/main" val="20001"/>
                    </a:ext>
                  </a:extLst>
                </a:gridCol>
              </a:tblGrid>
              <a:tr h="373018">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CN" sz="2000">
                          <a:latin typeface="楷体" pitchFamily="49" charset="-122"/>
                          <a:ea typeface="楷体" pitchFamily="49" charset="-122"/>
                        </a:rPr>
                        <a:t>...</a:t>
                      </a:r>
                      <a:endParaRPr lang="en-US" altLang="zh-CN" sz="2000" dirty="0">
                        <a:latin typeface="楷体" pitchFamily="49" charset="-122"/>
                        <a:ea typeface="楷体" pitchFamily="49" charset="-122"/>
                      </a:endParaRPr>
                    </a:p>
                  </a:txBody>
                  <a:tcPr marL="90000" marR="90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a:r>
                        <a:rPr lang="en-US" altLang="zh-CN" sz="2000" baseline="0">
                          <a:latin typeface="楷体" pitchFamily="49" charset="-122"/>
                          <a:ea typeface="楷体" pitchFamily="49" charset="-122"/>
                        </a:rPr>
                        <a:t>...</a:t>
                      </a:r>
                      <a:endParaRPr lang="en-US" altLang="zh-CN" sz="2000" baseline="0" dirty="0">
                        <a:latin typeface="楷体" pitchFamily="49" charset="-122"/>
                        <a:ea typeface="楷体" pitchFamily="49" charset="-122"/>
                      </a:endParaRPr>
                    </a:p>
                  </a:txBody>
                  <a:tcPr marL="18000" marR="18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2643421348"/>
                  </a:ext>
                </a:extLst>
              </a:tr>
              <a:tr h="373018">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CN" sz="2000" dirty="0">
                          <a:latin typeface="楷体" pitchFamily="49" charset="-122"/>
                          <a:ea typeface="楷体" pitchFamily="49" charset="-122"/>
                        </a:rPr>
                        <a:t>100</a:t>
                      </a:r>
                    </a:p>
                  </a:txBody>
                  <a:tcPr marL="90000" marR="90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a:r>
                        <a:rPr lang="en-US" altLang="zh-CN" sz="2000" dirty="0">
                          <a:latin typeface="楷体" pitchFamily="49" charset="-122"/>
                          <a:ea typeface="楷体" pitchFamily="49" charset="-122"/>
                        </a:rPr>
                        <a:t>(j</a:t>
                      </a:r>
                      <a:r>
                        <a:rPr lang="zh-CN" altLang="en-US" sz="2000" dirty="0">
                          <a:latin typeface="楷体" pitchFamily="49" charset="-122"/>
                          <a:ea typeface="楷体" pitchFamily="49" charset="-122"/>
                          <a:sym typeface="Symbol" pitchFamily="18" charset="2"/>
                        </a:rPr>
                        <a:t>＜</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a</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b</a:t>
                      </a:r>
                      <a:r>
                        <a:rPr lang="zh-CN" altLang="en-US" sz="2000" dirty="0">
                          <a:latin typeface="楷体" pitchFamily="49" charset="-122"/>
                          <a:ea typeface="楷体" pitchFamily="49" charset="-122"/>
                        </a:rPr>
                        <a:t>，</a:t>
                      </a:r>
                      <a:r>
                        <a:rPr lang="en-US" altLang="zh-CN" sz="2000" dirty="0">
                          <a:solidFill>
                            <a:schemeClr val="tx1"/>
                          </a:solidFill>
                          <a:latin typeface="楷体" pitchFamily="49" charset="-122"/>
                          <a:ea typeface="楷体" pitchFamily="49" charset="-122"/>
                        </a:rPr>
                        <a:t>0</a:t>
                      </a:r>
                      <a:r>
                        <a:rPr lang="en-US" altLang="zh-CN" sz="2000" baseline="0" dirty="0">
                          <a:latin typeface="楷体" pitchFamily="49" charset="-122"/>
                          <a:ea typeface="楷体" pitchFamily="49" charset="-122"/>
                        </a:rPr>
                        <a:t>)</a:t>
                      </a:r>
                    </a:p>
                  </a:txBody>
                  <a:tcPr marL="18000" marR="18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10000"/>
                  </a:ext>
                </a:extLst>
              </a:tr>
              <a:tr h="373019">
                <a:tc>
                  <a:txBody>
                    <a:bodyPr/>
                    <a:lstStyle/>
                    <a:p>
                      <a:pPr algn="ctr"/>
                      <a:r>
                        <a:rPr lang="en-US" altLang="zh-CN" sz="2000" dirty="0">
                          <a:latin typeface="楷体" pitchFamily="49" charset="-122"/>
                          <a:ea typeface="楷体" pitchFamily="49" charset="-122"/>
                        </a:rPr>
                        <a:t>101</a:t>
                      </a:r>
                      <a:endParaRPr lang="zh-CN" altLang="en-US" sz="2000" dirty="0">
                        <a:latin typeface="楷体" pitchFamily="49" charset="-122"/>
                        <a:ea typeface="楷体" pitchFamily="49" charset="-122"/>
                      </a:endParaRPr>
                    </a:p>
                  </a:txBody>
                  <a:tcPr marL="90000" marR="90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a:r>
                        <a:rPr lang="en-US" altLang="zh-CN" sz="2000" dirty="0">
                          <a:latin typeface="楷体" pitchFamily="49" charset="-122"/>
                          <a:ea typeface="楷体" pitchFamily="49" charset="-122"/>
                        </a:rPr>
                        <a:t>(j</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_</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_</a:t>
                      </a:r>
                      <a:r>
                        <a:rPr lang="zh-CN" altLang="en-US" sz="2000" dirty="0">
                          <a:latin typeface="楷体" pitchFamily="49" charset="-122"/>
                          <a:ea typeface="楷体" pitchFamily="49" charset="-122"/>
                        </a:rPr>
                        <a:t>，</a:t>
                      </a:r>
                      <a:r>
                        <a:rPr lang="en-US" altLang="zh-CN" sz="2000" dirty="0">
                          <a:solidFill>
                            <a:srgbClr val="FF0000"/>
                          </a:solidFill>
                          <a:latin typeface="楷体" pitchFamily="49" charset="-122"/>
                          <a:ea typeface="楷体" pitchFamily="49" charset="-122"/>
                        </a:rPr>
                        <a:t>0</a:t>
                      </a:r>
                      <a:r>
                        <a:rPr lang="en-US" altLang="zh-CN" sz="2000" baseline="0" dirty="0">
                          <a:latin typeface="楷体" pitchFamily="49" charset="-122"/>
                          <a:ea typeface="楷体" pitchFamily="49" charset="-122"/>
                        </a:rPr>
                        <a:t>)</a:t>
                      </a:r>
                      <a:endParaRPr lang="zh-CN" altLang="en-US" sz="2000" kern="1200" baseline="-25000" dirty="0">
                        <a:solidFill>
                          <a:schemeClr val="tx1"/>
                        </a:solidFill>
                        <a:latin typeface="楷体" pitchFamily="49" charset="-122"/>
                        <a:ea typeface="楷体" pitchFamily="49" charset="-122"/>
                        <a:cs typeface="+mn-cs"/>
                      </a:endParaRPr>
                    </a:p>
                  </a:txBody>
                  <a:tcPr marL="18000" marR="18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10001"/>
                  </a:ext>
                </a:extLst>
              </a:tr>
              <a:tr h="373018">
                <a:tc>
                  <a:txBody>
                    <a:bodyPr/>
                    <a:lstStyle/>
                    <a:p>
                      <a:pPr algn="ctr"/>
                      <a:r>
                        <a:rPr lang="en-US" altLang="zh-CN" sz="2000" dirty="0">
                          <a:latin typeface="楷体" pitchFamily="49" charset="-122"/>
                          <a:ea typeface="楷体" pitchFamily="49" charset="-122"/>
                        </a:rPr>
                        <a:t>102</a:t>
                      </a:r>
                      <a:endParaRPr lang="zh-CN" altLang="en-US" sz="2000" dirty="0">
                        <a:latin typeface="楷体" pitchFamily="49" charset="-122"/>
                        <a:ea typeface="楷体" pitchFamily="49" charset="-122"/>
                      </a:endParaRPr>
                    </a:p>
                  </a:txBody>
                  <a:tcPr marL="90000" marR="90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a:latin typeface="楷体" pitchFamily="49" charset="-122"/>
                          <a:ea typeface="楷体" pitchFamily="49" charset="-122"/>
                        </a:rPr>
                        <a:t>(j</a:t>
                      </a:r>
                      <a:r>
                        <a:rPr lang="zh-CN" altLang="en-US" sz="2000" dirty="0">
                          <a:latin typeface="楷体" pitchFamily="49" charset="-122"/>
                          <a:ea typeface="楷体" pitchFamily="49" charset="-122"/>
                          <a:sym typeface="Symbol" pitchFamily="18" charset="2"/>
                        </a:rPr>
                        <a:t>＜</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c</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d</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0</a:t>
                      </a:r>
                      <a:r>
                        <a:rPr lang="en-US" altLang="zh-CN" sz="2000" baseline="0" dirty="0">
                          <a:latin typeface="楷体" pitchFamily="49" charset="-122"/>
                          <a:ea typeface="楷体" pitchFamily="49" charset="-122"/>
                        </a:rPr>
                        <a:t>)</a:t>
                      </a:r>
                      <a:endParaRPr lang="zh-CN" altLang="en-US" sz="2000" kern="1200" baseline="-25000" dirty="0">
                        <a:solidFill>
                          <a:schemeClr val="tx1"/>
                        </a:solidFill>
                        <a:latin typeface="楷体" pitchFamily="49" charset="-122"/>
                        <a:ea typeface="楷体" pitchFamily="49" charset="-122"/>
                        <a:cs typeface="+mn-cs"/>
                      </a:endParaRPr>
                    </a:p>
                  </a:txBody>
                  <a:tcPr marL="18000" marR="18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10002"/>
                  </a:ext>
                </a:extLst>
              </a:tr>
              <a:tr h="354279">
                <a:tc>
                  <a:txBody>
                    <a:bodyPr/>
                    <a:lstStyle/>
                    <a:p>
                      <a:pPr algn="ctr"/>
                      <a:r>
                        <a:rPr lang="en-US" altLang="zh-CN" sz="2000" dirty="0">
                          <a:latin typeface="楷体" pitchFamily="49" charset="-122"/>
                          <a:ea typeface="楷体" pitchFamily="49" charset="-122"/>
                        </a:rPr>
                        <a:t>103</a:t>
                      </a:r>
                      <a:endParaRPr lang="zh-CN" altLang="en-US" sz="2000" dirty="0">
                        <a:latin typeface="楷体" pitchFamily="49" charset="-122"/>
                        <a:ea typeface="楷体" pitchFamily="49" charset="-122"/>
                      </a:endParaRPr>
                    </a:p>
                  </a:txBody>
                  <a:tcPr marL="90000" marR="90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a:latin typeface="楷体" pitchFamily="49" charset="-122"/>
                          <a:ea typeface="楷体" pitchFamily="49" charset="-122"/>
                        </a:rPr>
                        <a:t>(j</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_</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_</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0</a:t>
                      </a:r>
                      <a:r>
                        <a:rPr lang="en-US" altLang="zh-CN" sz="2000" baseline="0" dirty="0">
                          <a:latin typeface="楷体" pitchFamily="49" charset="-122"/>
                          <a:ea typeface="楷体" pitchFamily="49" charset="-122"/>
                        </a:rPr>
                        <a:t>)</a:t>
                      </a:r>
                      <a:endParaRPr lang="zh-CN" altLang="en-US" sz="2000" kern="1200" baseline="-25000" dirty="0">
                        <a:solidFill>
                          <a:schemeClr val="tx1"/>
                        </a:solidFill>
                        <a:latin typeface="楷体" pitchFamily="49" charset="-122"/>
                        <a:ea typeface="楷体" pitchFamily="49" charset="-122"/>
                        <a:cs typeface="+mn-cs"/>
                      </a:endParaRPr>
                    </a:p>
                  </a:txBody>
                  <a:tcPr marL="18000" marR="18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10003"/>
                  </a:ext>
                </a:extLst>
              </a:tr>
              <a:tr h="373018">
                <a:tc>
                  <a:txBody>
                    <a:bodyPr/>
                    <a:lstStyle/>
                    <a:p>
                      <a:pPr algn="ctr"/>
                      <a:r>
                        <a:rPr lang="en-US" altLang="zh-CN" sz="2000" dirty="0">
                          <a:latin typeface="楷体" pitchFamily="49" charset="-122"/>
                          <a:ea typeface="楷体" pitchFamily="49" charset="-122"/>
                        </a:rPr>
                        <a:t>104</a:t>
                      </a:r>
                      <a:endParaRPr lang="zh-CN" altLang="en-US" sz="2000" dirty="0">
                        <a:latin typeface="楷体" pitchFamily="49" charset="-122"/>
                        <a:ea typeface="楷体" pitchFamily="49" charset="-122"/>
                      </a:endParaRPr>
                    </a:p>
                  </a:txBody>
                  <a:tcPr marL="90000" marR="90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a:latin typeface="楷体" pitchFamily="49" charset="-122"/>
                          <a:ea typeface="楷体" pitchFamily="49" charset="-122"/>
                        </a:rPr>
                        <a:t>(+</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y</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z</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T</a:t>
                      </a:r>
                      <a:r>
                        <a:rPr lang="en-US" altLang="zh-CN" sz="2000" baseline="0" dirty="0">
                          <a:latin typeface="楷体" pitchFamily="49" charset="-122"/>
                          <a:ea typeface="楷体" pitchFamily="49" charset="-122"/>
                        </a:rPr>
                        <a:t>)</a:t>
                      </a:r>
                      <a:endParaRPr lang="zh-CN" altLang="en-US" sz="2000" kern="1200" baseline="-25000" dirty="0">
                        <a:solidFill>
                          <a:schemeClr val="tx1"/>
                        </a:solidFill>
                        <a:latin typeface="楷体" pitchFamily="49" charset="-122"/>
                        <a:ea typeface="楷体" pitchFamily="49" charset="-122"/>
                        <a:cs typeface="+mn-cs"/>
                      </a:endParaRPr>
                    </a:p>
                  </a:txBody>
                  <a:tcPr marL="18000" marR="18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10004"/>
                  </a:ext>
                </a:extLst>
              </a:tr>
              <a:tr h="373018">
                <a:tc>
                  <a:txBody>
                    <a:bodyPr/>
                    <a:lstStyle/>
                    <a:p>
                      <a:pPr algn="ctr"/>
                      <a:r>
                        <a:rPr lang="en-US" altLang="zh-CN" sz="2000" dirty="0">
                          <a:latin typeface="楷体" pitchFamily="49" charset="-122"/>
                          <a:ea typeface="楷体" pitchFamily="49" charset="-122"/>
                        </a:rPr>
                        <a:t>105</a:t>
                      </a:r>
                      <a:endParaRPr lang="zh-CN" altLang="en-US" sz="2000" dirty="0">
                        <a:latin typeface="楷体" pitchFamily="49" charset="-122"/>
                        <a:ea typeface="楷体" pitchFamily="49" charset="-122"/>
                      </a:endParaRPr>
                    </a:p>
                  </a:txBody>
                  <a:tcPr marL="90000" marR="90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a:latin typeface="楷体" pitchFamily="49" charset="-122"/>
                          <a:ea typeface="楷体" pitchFamily="49" charset="-122"/>
                        </a:rPr>
                        <a:t>(:=</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T</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_</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x</a:t>
                      </a:r>
                      <a:r>
                        <a:rPr lang="en-US" altLang="zh-CN" sz="2000" baseline="0" dirty="0">
                          <a:latin typeface="楷体" pitchFamily="49" charset="-122"/>
                          <a:ea typeface="楷体" pitchFamily="49" charset="-122"/>
                        </a:rPr>
                        <a:t>)</a:t>
                      </a:r>
                      <a:endParaRPr lang="zh-CN" altLang="en-US" sz="2000" kern="1200" baseline="-25000" dirty="0">
                        <a:solidFill>
                          <a:schemeClr val="tx1"/>
                        </a:solidFill>
                        <a:latin typeface="楷体" pitchFamily="49" charset="-122"/>
                        <a:ea typeface="楷体" pitchFamily="49" charset="-122"/>
                        <a:cs typeface="+mn-cs"/>
                      </a:endParaRPr>
                    </a:p>
                  </a:txBody>
                  <a:tcPr marL="18000" marR="18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10005"/>
                  </a:ext>
                </a:extLst>
              </a:tr>
              <a:tr h="373018">
                <a:tc>
                  <a:txBody>
                    <a:bodyPr/>
                    <a:lstStyle/>
                    <a:p>
                      <a:pPr algn="ctr"/>
                      <a:r>
                        <a:rPr lang="en-US" altLang="zh-CN" sz="2000" dirty="0">
                          <a:latin typeface="楷体" pitchFamily="49" charset="-122"/>
                          <a:ea typeface="楷体" pitchFamily="49" charset="-122"/>
                        </a:rPr>
                        <a:t>106</a:t>
                      </a:r>
                      <a:endParaRPr lang="zh-CN" altLang="en-US" sz="2000" dirty="0">
                        <a:latin typeface="楷体" pitchFamily="49" charset="-122"/>
                        <a:ea typeface="楷体" pitchFamily="49" charset="-122"/>
                      </a:endParaRPr>
                    </a:p>
                  </a:txBody>
                  <a:tcPr marL="90000" marR="90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a:solidFill>
                            <a:srgbClr val="FF0000"/>
                          </a:solidFill>
                          <a:latin typeface="楷体" pitchFamily="49" charset="-122"/>
                          <a:ea typeface="楷体" pitchFamily="49" charset="-122"/>
                        </a:rPr>
                        <a:t>(j, _, _,100)</a:t>
                      </a:r>
                      <a:endParaRPr lang="zh-CN" altLang="en-US" sz="2000" kern="1200" baseline="-25000" dirty="0">
                        <a:solidFill>
                          <a:schemeClr val="tx1"/>
                        </a:solidFill>
                        <a:latin typeface="楷体" pitchFamily="49" charset="-122"/>
                        <a:ea typeface="楷体" pitchFamily="49" charset="-122"/>
                        <a:cs typeface="+mn-cs"/>
                      </a:endParaRPr>
                    </a:p>
                  </a:txBody>
                  <a:tcPr marL="18000" marR="18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10006"/>
                  </a:ext>
                </a:extLst>
              </a:tr>
              <a:tr h="373018">
                <a:tc>
                  <a:txBody>
                    <a:bodyPr/>
                    <a:lstStyle/>
                    <a:p>
                      <a:pPr algn="ctr"/>
                      <a:r>
                        <a:rPr lang="en-US" altLang="zh-CN" sz="2000">
                          <a:latin typeface="楷体" pitchFamily="49" charset="-122"/>
                          <a:ea typeface="楷体" pitchFamily="49" charset="-122"/>
                        </a:rPr>
                        <a:t>p</a:t>
                      </a:r>
                      <a:endParaRPr lang="zh-CN" altLang="en-US" sz="2000" dirty="0">
                        <a:latin typeface="楷体" pitchFamily="49" charset="-122"/>
                        <a:ea typeface="楷体" pitchFamily="49" charset="-122"/>
                      </a:endParaRPr>
                    </a:p>
                  </a:txBody>
                  <a:tcPr marL="90000" marR="90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18000" marR="18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10007"/>
                  </a:ext>
                </a:extLst>
              </a:tr>
            </a:tbl>
          </a:graphicData>
        </a:graphic>
      </p:graphicFrame>
      <p:sp>
        <p:nvSpPr>
          <p:cNvPr id="8" name="任意多边形 7"/>
          <p:cNvSpPr/>
          <p:nvPr/>
        </p:nvSpPr>
        <p:spPr>
          <a:xfrm>
            <a:off x="2213146" y="2395304"/>
            <a:ext cx="4916318" cy="1490895"/>
          </a:xfrm>
          <a:custGeom>
            <a:avLst/>
            <a:gdLst>
              <a:gd name="connsiteX0" fmla="*/ 4171950 w 4614863"/>
              <a:gd name="connsiteY0" fmla="*/ 1100138 h 1100138"/>
              <a:gd name="connsiteX1" fmla="*/ 4614863 w 4614863"/>
              <a:gd name="connsiteY1" fmla="*/ 1100138 h 1100138"/>
              <a:gd name="connsiteX2" fmla="*/ 4614863 w 4614863"/>
              <a:gd name="connsiteY2" fmla="*/ 371475 h 1100138"/>
              <a:gd name="connsiteX3" fmla="*/ 0 w 4614863"/>
              <a:gd name="connsiteY3" fmla="*/ 371475 h 1100138"/>
              <a:gd name="connsiteX4" fmla="*/ 0 w 4614863"/>
              <a:gd name="connsiteY4" fmla="*/ 0 h 1100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4863" h="1100138">
                <a:moveTo>
                  <a:pt x="4171950" y="1100138"/>
                </a:moveTo>
                <a:lnTo>
                  <a:pt x="4614863" y="1100138"/>
                </a:lnTo>
                <a:lnTo>
                  <a:pt x="4614863" y="371475"/>
                </a:lnTo>
                <a:lnTo>
                  <a:pt x="0" y="371475"/>
                </a:lnTo>
                <a:lnTo>
                  <a:pt x="0" y="0"/>
                </a:lnTo>
              </a:path>
            </a:pathLst>
          </a:custGeom>
          <a:ln>
            <a:solidFill>
              <a:srgbClr val="CC009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任意多边形 8"/>
          <p:cNvSpPr/>
          <p:nvPr/>
        </p:nvSpPr>
        <p:spPr>
          <a:xfrm>
            <a:off x="6472238" y="3965712"/>
            <a:ext cx="657225" cy="2365513"/>
          </a:xfrm>
          <a:custGeom>
            <a:avLst/>
            <a:gdLst>
              <a:gd name="connsiteX0" fmla="*/ 228600 w 657225"/>
              <a:gd name="connsiteY0" fmla="*/ 0 h 2414587"/>
              <a:gd name="connsiteX1" fmla="*/ 657225 w 657225"/>
              <a:gd name="connsiteY1" fmla="*/ 0 h 2414587"/>
              <a:gd name="connsiteX2" fmla="*/ 657225 w 657225"/>
              <a:gd name="connsiteY2" fmla="*/ 2414587 h 2414587"/>
              <a:gd name="connsiteX3" fmla="*/ 0 w 657225"/>
              <a:gd name="connsiteY3" fmla="*/ 2414587 h 2414587"/>
            </a:gdLst>
            <a:ahLst/>
            <a:cxnLst>
              <a:cxn ang="0">
                <a:pos x="connsiteX0" y="connsiteY0"/>
              </a:cxn>
              <a:cxn ang="0">
                <a:pos x="connsiteX1" y="connsiteY1"/>
              </a:cxn>
              <a:cxn ang="0">
                <a:pos x="connsiteX2" y="connsiteY2"/>
              </a:cxn>
              <a:cxn ang="0">
                <a:pos x="connsiteX3" y="connsiteY3"/>
              </a:cxn>
            </a:cxnLst>
            <a:rect l="l" t="t" r="r" b="b"/>
            <a:pathLst>
              <a:path w="657225" h="2414587">
                <a:moveTo>
                  <a:pt x="228600" y="0"/>
                </a:moveTo>
                <a:lnTo>
                  <a:pt x="657225" y="0"/>
                </a:lnTo>
                <a:lnTo>
                  <a:pt x="657225" y="2414587"/>
                </a:lnTo>
                <a:lnTo>
                  <a:pt x="0" y="2414587"/>
                </a:lnTo>
              </a:path>
            </a:pathLst>
          </a:cu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4" name="组合 13"/>
          <p:cNvGrpSpPr/>
          <p:nvPr/>
        </p:nvGrpSpPr>
        <p:grpSpPr>
          <a:xfrm>
            <a:off x="6852967" y="4284155"/>
            <a:ext cx="540060" cy="540000"/>
            <a:chOff x="7902370" y="4329100"/>
            <a:chExt cx="540060" cy="540000"/>
          </a:xfrm>
        </p:grpSpPr>
        <p:cxnSp>
          <p:nvCxnSpPr>
            <p:cNvPr id="11" name="直接连接符 10"/>
            <p:cNvCxnSpPr/>
            <p:nvPr/>
          </p:nvCxnSpPr>
          <p:spPr>
            <a:xfrm>
              <a:off x="7902370" y="4329100"/>
              <a:ext cx="540060" cy="540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7902370" y="4329100"/>
              <a:ext cx="540000" cy="540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a:xfrm>
            <a:off x="746575" y="3580420"/>
            <a:ext cx="3330370" cy="613665"/>
            <a:chOff x="746575" y="3187546"/>
            <a:chExt cx="3330370" cy="613665"/>
          </a:xfrm>
        </p:grpSpPr>
        <p:sp>
          <p:nvSpPr>
            <p:cNvPr id="15" name="内容占位符 2"/>
            <p:cNvSpPr txBox="1">
              <a:spLocks/>
            </p:cNvSpPr>
            <p:nvPr/>
          </p:nvSpPr>
          <p:spPr>
            <a:xfrm>
              <a:off x="746575" y="3187546"/>
              <a:ext cx="2610290" cy="613665"/>
            </a:xfrm>
            <a:prstGeom prst="rect">
              <a:avLst/>
            </a:prstGeom>
          </p:spPr>
          <p:txBody>
            <a:bodyPr vert="horz" lIns="91440" tIns="45720" rIns="91440" bIns="45720" rtlCol="0" anchor="ctr" anchorCtr="0">
              <a:normAutofit/>
            </a:bodyPr>
            <a:lstStyle/>
            <a:p>
              <a:pPr marL="342900" lvl="0" indent="-342900" algn="ctr">
                <a:spcBef>
                  <a:spcPts val="600"/>
                </a:spcBef>
                <a:spcAft>
                  <a:spcPts val="600"/>
                </a:spcAft>
                <a:buClr>
                  <a:srgbClr val="0033CC"/>
                </a:buClr>
                <a:buSzPct val="50000"/>
              </a:pPr>
              <a:r>
                <a:rPr lang="en-US" altLang="zh-CN" sz="2400" dirty="0"/>
                <a:t>a</a:t>
              </a:r>
              <a:r>
                <a:rPr lang="zh-CN" altLang="en-US" sz="2400" dirty="0">
                  <a:sym typeface="Symbol" pitchFamily="18" charset="2"/>
                </a:rPr>
                <a:t>＜</a:t>
              </a:r>
              <a:r>
                <a:rPr lang="en-US" altLang="zh-CN" sz="2400" dirty="0"/>
                <a:t>b =</a:t>
              </a:r>
              <a:r>
                <a:rPr lang="en-US" altLang="zh-CN" sz="2400" dirty="0">
                  <a:solidFill>
                    <a:srgbClr val="FF0000"/>
                  </a:solidFill>
                  <a:latin typeface="楷体" pitchFamily="49" charset="-122"/>
                  <a:ea typeface="楷体" pitchFamily="49" charset="-122"/>
                </a:rPr>
                <a:t>f</a:t>
              </a:r>
              <a:r>
                <a:rPr kumimoji="0" lang="en-US" altLang="zh-CN" sz="2400" b="0" i="0" u="none" strike="noStrike" kern="1200" cap="none" spc="0" normalizeH="0" baseline="0" noProof="0" dirty="0" err="1">
                  <a:ln>
                    <a:noFill/>
                  </a:ln>
                  <a:solidFill>
                    <a:srgbClr val="FF0000"/>
                  </a:solidFill>
                  <a:effectLst/>
                  <a:uLnTx/>
                  <a:uFillTx/>
                  <a:latin typeface="楷体" pitchFamily="49" charset="-122"/>
                  <a:ea typeface="楷体" pitchFamily="49" charset="-122"/>
                  <a:cs typeface="+mn-cs"/>
                </a:rPr>
                <a:t>alse</a:t>
              </a:r>
              <a:endParaRPr kumimoji="0" lang="zh-CN" altLang="en-US" sz="2400" b="0" i="0" u="none" strike="noStrike" kern="1200" cap="none" spc="0" normalizeH="0" baseline="0" noProof="0" dirty="0">
                <a:ln>
                  <a:noFill/>
                </a:ln>
                <a:solidFill>
                  <a:srgbClr val="FF0000"/>
                </a:solidFill>
                <a:effectLst/>
                <a:uLnTx/>
                <a:uFillTx/>
                <a:latin typeface="楷体" pitchFamily="49" charset="-122"/>
                <a:ea typeface="楷体" pitchFamily="49" charset="-122"/>
                <a:cs typeface="+mn-cs"/>
              </a:endParaRPr>
            </a:p>
          </p:txBody>
        </p:sp>
        <p:cxnSp>
          <p:nvCxnSpPr>
            <p:cNvPr id="17" name="直接箭头连接符 16"/>
            <p:cNvCxnSpPr/>
            <p:nvPr/>
          </p:nvCxnSpPr>
          <p:spPr>
            <a:xfrm>
              <a:off x="2951820" y="3519010"/>
              <a:ext cx="1125125"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5247863" y="1643088"/>
            <a:ext cx="1997765" cy="569357"/>
            <a:chOff x="5261380" y="1643088"/>
            <a:chExt cx="1896658" cy="569357"/>
          </a:xfrm>
        </p:grpSpPr>
        <p:sp>
          <p:nvSpPr>
            <p:cNvPr id="5" name="任意多边形 4"/>
            <p:cNvSpPr/>
            <p:nvPr/>
          </p:nvSpPr>
          <p:spPr>
            <a:xfrm>
              <a:off x="5261380" y="1698095"/>
              <a:ext cx="1896658" cy="514350"/>
            </a:xfrm>
            <a:custGeom>
              <a:avLst/>
              <a:gdLst>
                <a:gd name="connsiteX0" fmla="*/ 0 w 1643063"/>
                <a:gd name="connsiteY0" fmla="*/ 214313 h 514350"/>
                <a:gd name="connsiteX1" fmla="*/ 0 w 1643063"/>
                <a:gd name="connsiteY1" fmla="*/ 0 h 514350"/>
                <a:gd name="connsiteX2" fmla="*/ 1643063 w 1643063"/>
                <a:gd name="connsiteY2" fmla="*/ 0 h 514350"/>
                <a:gd name="connsiteX3" fmla="*/ 1643063 w 1643063"/>
                <a:gd name="connsiteY3" fmla="*/ 514350 h 514350"/>
              </a:gdLst>
              <a:ahLst/>
              <a:cxnLst>
                <a:cxn ang="0">
                  <a:pos x="connsiteX0" y="connsiteY0"/>
                </a:cxn>
                <a:cxn ang="0">
                  <a:pos x="connsiteX1" y="connsiteY1"/>
                </a:cxn>
                <a:cxn ang="0">
                  <a:pos x="connsiteX2" y="connsiteY2"/>
                </a:cxn>
                <a:cxn ang="0">
                  <a:pos x="connsiteX3" y="connsiteY3"/>
                </a:cxn>
              </a:cxnLst>
              <a:rect l="l" t="t" r="r" b="b"/>
              <a:pathLst>
                <a:path w="1643063" h="514350">
                  <a:moveTo>
                    <a:pt x="0" y="214313"/>
                  </a:moveTo>
                  <a:lnTo>
                    <a:pt x="0" y="0"/>
                  </a:lnTo>
                  <a:lnTo>
                    <a:pt x="1643063" y="0"/>
                  </a:lnTo>
                  <a:lnTo>
                    <a:pt x="1643063" y="514350"/>
                  </a:lnTo>
                </a:path>
              </a:pathLst>
            </a:custGeom>
            <a:ln>
              <a:solidFill>
                <a:srgbClr val="CC009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内容占位符 2"/>
            <p:cNvSpPr txBox="1">
              <a:spLocks/>
            </p:cNvSpPr>
            <p:nvPr/>
          </p:nvSpPr>
          <p:spPr>
            <a:xfrm>
              <a:off x="5562110" y="1643088"/>
              <a:ext cx="1593684" cy="450050"/>
            </a:xfrm>
            <a:prstGeom prst="rect">
              <a:avLst/>
            </a:prstGeom>
          </p:spPr>
          <p:txBody>
            <a:bodyPr vert="horz" lIns="91440" tIns="45720" rIns="91440" bIns="45720" rtlCol="0" anchor="ctr" anchorCtr="0">
              <a:normAutofit/>
            </a:bodyPr>
            <a:lstStyle/>
            <a:p>
              <a:pPr marL="342900" lvl="0" indent="-342900" algn="ctr">
                <a:spcBef>
                  <a:spcPts val="600"/>
                </a:spcBef>
                <a:spcAft>
                  <a:spcPts val="600"/>
                </a:spcAft>
                <a:buClr>
                  <a:srgbClr val="0033CC"/>
                </a:buClr>
                <a:buSzPct val="50000"/>
              </a:pPr>
              <a:r>
                <a:rPr lang="en-US" altLang="zh-CN" dirty="0"/>
                <a:t>a</a:t>
              </a:r>
              <a:r>
                <a:rPr lang="zh-CN" altLang="en-US" dirty="0">
                  <a:sym typeface="Symbol" pitchFamily="18" charset="2"/>
                </a:rPr>
                <a:t>＜</a:t>
              </a:r>
              <a:r>
                <a:rPr lang="en-US" altLang="zh-CN" dirty="0"/>
                <a:t>b =</a:t>
              </a:r>
              <a:r>
                <a:rPr lang="en-US" altLang="zh-CN" dirty="0">
                  <a:solidFill>
                    <a:srgbClr val="FF0000"/>
                  </a:solidFill>
                  <a:latin typeface="楷体" pitchFamily="49" charset="-122"/>
                  <a:ea typeface="楷体" pitchFamily="49" charset="-122"/>
                </a:rPr>
                <a:t>f</a:t>
              </a:r>
              <a:r>
                <a:rPr kumimoji="0" lang="en-US" altLang="zh-CN" b="0" i="0" u="none" strike="noStrike" kern="1200" cap="none" spc="0" normalizeH="0" baseline="0" noProof="0" dirty="0" err="1">
                  <a:ln>
                    <a:noFill/>
                  </a:ln>
                  <a:solidFill>
                    <a:srgbClr val="FF0000"/>
                  </a:solidFill>
                  <a:effectLst/>
                  <a:uLnTx/>
                  <a:uFillTx/>
                  <a:latin typeface="楷体" pitchFamily="49" charset="-122"/>
                  <a:ea typeface="楷体" pitchFamily="49" charset="-122"/>
                  <a:cs typeface="+mn-cs"/>
                </a:rPr>
                <a:t>alse</a:t>
              </a:r>
              <a:endParaRPr kumimoji="0" lang="zh-CN" altLang="en-US" b="0" i="0" u="none" strike="noStrike" kern="1200" cap="none" spc="0" normalizeH="0" baseline="0" noProof="0" dirty="0">
                <a:ln>
                  <a:noFill/>
                </a:ln>
                <a:solidFill>
                  <a:srgbClr val="FF0000"/>
                </a:solidFill>
                <a:effectLst/>
                <a:uLnTx/>
                <a:uFillTx/>
                <a:latin typeface="楷体" pitchFamily="49" charset="-122"/>
                <a:ea typeface="楷体" pitchFamily="49" charset="-122"/>
                <a:cs typeface="+mn-cs"/>
              </a:endParaRPr>
            </a:p>
          </p:txBody>
        </p:sp>
      </p:grpSp>
      <p:grpSp>
        <p:nvGrpSpPr>
          <p:cNvPr id="27" name="组合 26">
            <a:extLst>
              <a:ext uri="{FF2B5EF4-FFF2-40B4-BE49-F238E27FC236}">
                <a16:creationId xmlns:a16="http://schemas.microsoft.com/office/drawing/2014/main" id="{1D94921F-6A01-AC2A-F729-FE7BE5C6CE7D}"/>
              </a:ext>
            </a:extLst>
          </p:cNvPr>
          <p:cNvGrpSpPr/>
          <p:nvPr/>
        </p:nvGrpSpPr>
        <p:grpSpPr>
          <a:xfrm>
            <a:off x="5247863" y="2172651"/>
            <a:ext cx="1760705" cy="570599"/>
            <a:chOff x="5247863" y="2172651"/>
            <a:chExt cx="1760705" cy="570599"/>
          </a:xfrm>
        </p:grpSpPr>
        <p:sp>
          <p:nvSpPr>
            <p:cNvPr id="10" name="椭圆 9">
              <a:extLst>
                <a:ext uri="{FF2B5EF4-FFF2-40B4-BE49-F238E27FC236}">
                  <a16:creationId xmlns:a16="http://schemas.microsoft.com/office/drawing/2014/main" id="{F9BC46A2-702A-7CEA-72C5-034AA992E0B4}"/>
                </a:ext>
              </a:extLst>
            </p:cNvPr>
            <p:cNvSpPr/>
            <p:nvPr/>
          </p:nvSpPr>
          <p:spPr>
            <a:xfrm>
              <a:off x="6936568" y="2172998"/>
              <a:ext cx="72000" cy="7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a:extLst>
                <a:ext uri="{FF2B5EF4-FFF2-40B4-BE49-F238E27FC236}">
                  <a16:creationId xmlns:a16="http://schemas.microsoft.com/office/drawing/2014/main" id="{99B1B453-9D11-7EC3-C597-4C80C119E686}"/>
                </a:ext>
              </a:extLst>
            </p:cNvPr>
            <p:cNvGrpSpPr/>
            <p:nvPr/>
          </p:nvGrpSpPr>
          <p:grpSpPr>
            <a:xfrm>
              <a:off x="5247863" y="2172651"/>
              <a:ext cx="1721262" cy="570599"/>
              <a:chOff x="5247863" y="2172651"/>
              <a:chExt cx="1721262" cy="570599"/>
            </a:xfrm>
          </p:grpSpPr>
          <p:sp>
            <p:nvSpPr>
              <p:cNvPr id="23" name="任意多边形 4">
                <a:extLst>
                  <a:ext uri="{FF2B5EF4-FFF2-40B4-BE49-F238E27FC236}">
                    <a16:creationId xmlns:a16="http://schemas.microsoft.com/office/drawing/2014/main" id="{78D5655A-E557-74E2-135C-46E77486BFFF}"/>
                  </a:ext>
                </a:extLst>
              </p:cNvPr>
              <p:cNvSpPr/>
              <p:nvPr/>
            </p:nvSpPr>
            <p:spPr>
              <a:xfrm flipV="1">
                <a:off x="5247863" y="2172651"/>
                <a:ext cx="1721262" cy="560610"/>
              </a:xfrm>
              <a:custGeom>
                <a:avLst/>
                <a:gdLst>
                  <a:gd name="connsiteX0" fmla="*/ 0 w 1643063"/>
                  <a:gd name="connsiteY0" fmla="*/ 214313 h 514350"/>
                  <a:gd name="connsiteX1" fmla="*/ 0 w 1643063"/>
                  <a:gd name="connsiteY1" fmla="*/ 0 h 514350"/>
                  <a:gd name="connsiteX2" fmla="*/ 1643063 w 1643063"/>
                  <a:gd name="connsiteY2" fmla="*/ 0 h 514350"/>
                  <a:gd name="connsiteX3" fmla="*/ 1643063 w 1643063"/>
                  <a:gd name="connsiteY3" fmla="*/ 514350 h 514350"/>
                </a:gdLst>
                <a:ahLst/>
                <a:cxnLst>
                  <a:cxn ang="0">
                    <a:pos x="connsiteX0" y="connsiteY0"/>
                  </a:cxn>
                  <a:cxn ang="0">
                    <a:pos x="connsiteX1" y="connsiteY1"/>
                  </a:cxn>
                  <a:cxn ang="0">
                    <a:pos x="connsiteX2" y="connsiteY2"/>
                  </a:cxn>
                  <a:cxn ang="0">
                    <a:pos x="connsiteX3" y="connsiteY3"/>
                  </a:cxn>
                </a:cxnLst>
                <a:rect l="l" t="t" r="r" b="b"/>
                <a:pathLst>
                  <a:path w="1643063" h="514350">
                    <a:moveTo>
                      <a:pt x="0" y="214313"/>
                    </a:moveTo>
                    <a:lnTo>
                      <a:pt x="0" y="0"/>
                    </a:lnTo>
                    <a:lnTo>
                      <a:pt x="1643063" y="0"/>
                    </a:lnTo>
                    <a:lnTo>
                      <a:pt x="1643063" y="514350"/>
                    </a:lnTo>
                  </a:path>
                </a:pathLst>
              </a:cu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内容占位符 2">
                <a:extLst>
                  <a:ext uri="{FF2B5EF4-FFF2-40B4-BE49-F238E27FC236}">
                    <a16:creationId xmlns:a16="http://schemas.microsoft.com/office/drawing/2014/main" id="{DCC7FE6E-F339-B256-EE4D-19630FDFA183}"/>
                  </a:ext>
                </a:extLst>
              </p:cNvPr>
              <p:cNvSpPr txBox="1">
                <a:spLocks/>
              </p:cNvSpPr>
              <p:nvPr/>
            </p:nvSpPr>
            <p:spPr>
              <a:xfrm>
                <a:off x="5702128" y="2423471"/>
                <a:ext cx="770110" cy="319779"/>
              </a:xfrm>
              <a:prstGeom prst="rect">
                <a:avLst/>
              </a:prstGeom>
            </p:spPr>
            <p:txBody>
              <a:bodyPr vert="horz" lIns="91440" tIns="45720" rIns="91440" bIns="45720" rtlCol="0" anchor="ctr" anchorCtr="0">
                <a:normAutofit fontScale="92500" lnSpcReduction="20000"/>
              </a:bodyPr>
              <a:lstStyle/>
              <a:p>
                <a:pPr marL="342900" lvl="0" indent="-342900" algn="ctr">
                  <a:spcBef>
                    <a:spcPts val="600"/>
                  </a:spcBef>
                  <a:spcAft>
                    <a:spcPts val="600"/>
                  </a:spcAft>
                  <a:buClr>
                    <a:srgbClr val="0033CC"/>
                  </a:buClr>
                  <a:buSzPct val="50000"/>
                </a:pPr>
                <a:r>
                  <a:rPr lang="en-US" altLang="zh-CN"/>
                  <a:t>goto</a:t>
                </a:r>
                <a:endParaRPr kumimoji="0" lang="zh-CN" altLang="en-US" b="0" i="0" u="none" strike="noStrike" kern="1200" cap="none" spc="0" normalizeH="0" baseline="0" noProof="0" dirty="0">
                  <a:ln>
                    <a:noFill/>
                  </a:ln>
                  <a:solidFill>
                    <a:srgbClr val="FF0000"/>
                  </a:solidFill>
                  <a:effectLst/>
                  <a:uLnTx/>
                  <a:uFillTx/>
                  <a:latin typeface="楷体" pitchFamily="49" charset="-122"/>
                  <a:ea typeface="楷体" pitchFamily="49" charset="-122"/>
                  <a:cs typeface="+mn-cs"/>
                </a:endParaRPr>
              </a:p>
            </p:txBody>
          </p:sp>
        </p:grpSp>
      </p:grpSp>
      <p:grpSp>
        <p:nvGrpSpPr>
          <p:cNvPr id="28" name="组合 27">
            <a:extLst>
              <a:ext uri="{FF2B5EF4-FFF2-40B4-BE49-F238E27FC236}">
                <a16:creationId xmlns:a16="http://schemas.microsoft.com/office/drawing/2014/main" id="{F7D705E8-3509-AAC3-171A-F41E91DB634F}"/>
              </a:ext>
            </a:extLst>
          </p:cNvPr>
          <p:cNvGrpSpPr/>
          <p:nvPr/>
        </p:nvGrpSpPr>
        <p:grpSpPr>
          <a:xfrm>
            <a:off x="2216427" y="1249729"/>
            <a:ext cx="5258479" cy="995269"/>
            <a:chOff x="2216427" y="1249729"/>
            <a:chExt cx="5258479" cy="995269"/>
          </a:xfrm>
        </p:grpSpPr>
        <p:sp>
          <p:nvSpPr>
            <p:cNvPr id="21" name="椭圆 20">
              <a:extLst>
                <a:ext uri="{FF2B5EF4-FFF2-40B4-BE49-F238E27FC236}">
                  <a16:creationId xmlns:a16="http://schemas.microsoft.com/office/drawing/2014/main" id="{67C263B6-C90E-64AE-D234-C818D197B6A1}"/>
                </a:ext>
              </a:extLst>
            </p:cNvPr>
            <p:cNvSpPr/>
            <p:nvPr/>
          </p:nvSpPr>
          <p:spPr>
            <a:xfrm>
              <a:off x="7402906" y="2172998"/>
              <a:ext cx="72000" cy="72000"/>
            </a:xfrm>
            <a:prstGeom prst="ellipse">
              <a:avLst/>
            </a:prstGeom>
            <a:solidFill>
              <a:srgbClr val="CC0066"/>
            </a:solidFill>
            <a:ln>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a:extLst>
                <a:ext uri="{FF2B5EF4-FFF2-40B4-BE49-F238E27FC236}">
                  <a16:creationId xmlns:a16="http://schemas.microsoft.com/office/drawing/2014/main" id="{B0C1E50D-25FB-F3A9-C53F-8A9D76FB7219}"/>
                </a:ext>
              </a:extLst>
            </p:cNvPr>
            <p:cNvGrpSpPr/>
            <p:nvPr/>
          </p:nvGrpSpPr>
          <p:grpSpPr>
            <a:xfrm>
              <a:off x="2216427" y="1249729"/>
              <a:ext cx="5227982" cy="948429"/>
              <a:chOff x="2216427" y="1249729"/>
              <a:chExt cx="5227982" cy="948429"/>
            </a:xfrm>
          </p:grpSpPr>
          <p:sp>
            <p:nvSpPr>
              <p:cNvPr id="6" name="任意多边形 5"/>
              <p:cNvSpPr/>
              <p:nvPr/>
            </p:nvSpPr>
            <p:spPr>
              <a:xfrm>
                <a:off x="2216427" y="1583795"/>
                <a:ext cx="5227982" cy="614363"/>
              </a:xfrm>
              <a:custGeom>
                <a:avLst/>
                <a:gdLst>
                  <a:gd name="connsiteX0" fmla="*/ 4714875 w 4714875"/>
                  <a:gd name="connsiteY0" fmla="*/ 614363 h 614363"/>
                  <a:gd name="connsiteX1" fmla="*/ 4714875 w 4714875"/>
                  <a:gd name="connsiteY1" fmla="*/ 0 h 614363"/>
                  <a:gd name="connsiteX2" fmla="*/ 0 w 4714875"/>
                  <a:gd name="connsiteY2" fmla="*/ 0 h 614363"/>
                  <a:gd name="connsiteX3" fmla="*/ 0 w 4714875"/>
                  <a:gd name="connsiteY3" fmla="*/ 585788 h 614363"/>
                </a:gdLst>
                <a:ahLst/>
                <a:cxnLst>
                  <a:cxn ang="0">
                    <a:pos x="connsiteX0" y="connsiteY0"/>
                  </a:cxn>
                  <a:cxn ang="0">
                    <a:pos x="connsiteX1" y="connsiteY1"/>
                  </a:cxn>
                  <a:cxn ang="0">
                    <a:pos x="connsiteX2" y="connsiteY2"/>
                  </a:cxn>
                  <a:cxn ang="0">
                    <a:pos x="connsiteX3" y="connsiteY3"/>
                  </a:cxn>
                </a:cxnLst>
                <a:rect l="l" t="t" r="r" b="b"/>
                <a:pathLst>
                  <a:path w="4714875" h="614363">
                    <a:moveTo>
                      <a:pt x="4714875" y="614363"/>
                    </a:moveTo>
                    <a:lnTo>
                      <a:pt x="4714875" y="0"/>
                    </a:lnTo>
                    <a:lnTo>
                      <a:pt x="0" y="0"/>
                    </a:lnTo>
                    <a:lnTo>
                      <a:pt x="0" y="585788"/>
                    </a:lnTo>
                  </a:path>
                </a:pathLst>
              </a:custGeom>
              <a:ln>
                <a:solidFill>
                  <a:srgbClr val="CC009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内容占位符 2">
                <a:extLst>
                  <a:ext uri="{FF2B5EF4-FFF2-40B4-BE49-F238E27FC236}">
                    <a16:creationId xmlns:a16="http://schemas.microsoft.com/office/drawing/2014/main" id="{C75356AD-AE6E-03D5-D081-1C1F5115F0C3}"/>
                  </a:ext>
                </a:extLst>
              </p:cNvPr>
              <p:cNvSpPr txBox="1">
                <a:spLocks/>
              </p:cNvSpPr>
              <p:nvPr/>
            </p:nvSpPr>
            <p:spPr>
              <a:xfrm>
                <a:off x="4301970" y="1249729"/>
                <a:ext cx="868552" cy="319779"/>
              </a:xfrm>
              <a:prstGeom prst="rect">
                <a:avLst/>
              </a:prstGeom>
            </p:spPr>
            <p:txBody>
              <a:bodyPr vert="horz" lIns="91440" tIns="45720" rIns="91440" bIns="45720" rtlCol="0" anchor="ctr" anchorCtr="0">
                <a:normAutofit fontScale="92500" lnSpcReduction="20000"/>
              </a:bodyPr>
              <a:lstStyle/>
              <a:p>
                <a:pPr marL="342900" lvl="0" indent="-342900" algn="ctr">
                  <a:spcBef>
                    <a:spcPts val="600"/>
                  </a:spcBef>
                  <a:spcAft>
                    <a:spcPts val="600"/>
                  </a:spcAft>
                  <a:buClr>
                    <a:srgbClr val="0033CC"/>
                  </a:buClr>
                  <a:buSzPct val="50000"/>
                </a:pPr>
                <a:r>
                  <a:rPr lang="en-US" altLang="zh-CN">
                    <a:solidFill>
                      <a:srgbClr val="CC0066"/>
                    </a:solidFill>
                  </a:rPr>
                  <a:t>goto</a:t>
                </a:r>
                <a:endParaRPr kumimoji="0" lang="zh-CN" altLang="en-US" b="0" i="0" u="none" strike="noStrike" kern="1200" cap="none" spc="0" normalizeH="0" baseline="0" noProof="0" dirty="0">
                  <a:ln>
                    <a:noFill/>
                  </a:ln>
                  <a:solidFill>
                    <a:srgbClr val="CC0066"/>
                  </a:solidFill>
                  <a:effectLst/>
                  <a:uLnTx/>
                  <a:uFillTx/>
                  <a:latin typeface="楷体" pitchFamily="49" charset="-122"/>
                  <a:ea typeface="楷体" pitchFamily="49" charset="-122"/>
                  <a:cs typeface="+mn-cs"/>
                </a:endParaRPr>
              </a:p>
            </p:txBody>
          </p:sp>
        </p:grpSp>
      </p:grpSp>
      <p:grpSp>
        <p:nvGrpSpPr>
          <p:cNvPr id="35" name="组合 34">
            <a:extLst>
              <a:ext uri="{FF2B5EF4-FFF2-40B4-BE49-F238E27FC236}">
                <a16:creationId xmlns:a16="http://schemas.microsoft.com/office/drawing/2014/main" id="{E376DFF6-8500-0D0E-0FB3-50D324B95F9E}"/>
              </a:ext>
            </a:extLst>
          </p:cNvPr>
          <p:cNvGrpSpPr/>
          <p:nvPr/>
        </p:nvGrpSpPr>
        <p:grpSpPr>
          <a:xfrm>
            <a:off x="7392967" y="2317750"/>
            <a:ext cx="1054458" cy="977406"/>
            <a:chOff x="7392967" y="2317750"/>
            <a:chExt cx="1054458" cy="977406"/>
          </a:xfrm>
        </p:grpSpPr>
        <p:sp>
          <p:nvSpPr>
            <p:cNvPr id="29" name="内容占位符 2">
              <a:extLst>
                <a:ext uri="{FF2B5EF4-FFF2-40B4-BE49-F238E27FC236}">
                  <a16:creationId xmlns:a16="http://schemas.microsoft.com/office/drawing/2014/main" id="{0DBC0A30-6C99-E0E7-88AE-15BCCC6C3AD7}"/>
                </a:ext>
              </a:extLst>
            </p:cNvPr>
            <p:cNvSpPr txBox="1">
              <a:spLocks/>
            </p:cNvSpPr>
            <p:nvPr/>
          </p:nvSpPr>
          <p:spPr>
            <a:xfrm>
              <a:off x="7392967" y="3023258"/>
              <a:ext cx="1054458" cy="271898"/>
            </a:xfrm>
            <a:prstGeom prst="rect">
              <a:avLst/>
            </a:prstGeom>
          </p:spPr>
          <p:txBody>
            <a:bodyPr vert="horz" lIns="91440" tIns="45720" rIns="91440" bIns="45720" rtlCol="0" anchor="ctr" anchorCtr="0">
              <a:noAutofit/>
            </a:bodyPr>
            <a:lstStyle/>
            <a:p>
              <a:pPr marL="342900" lvl="0" indent="-342900" algn="ctr">
                <a:spcBef>
                  <a:spcPts val="600"/>
                </a:spcBef>
                <a:spcAft>
                  <a:spcPts val="600"/>
                </a:spcAft>
                <a:buClr>
                  <a:srgbClr val="0033CC"/>
                </a:buClr>
                <a:buSzPct val="50000"/>
              </a:pPr>
              <a:r>
                <a:rPr lang="zh-CN" altLang="en-US">
                  <a:solidFill>
                    <a:srgbClr val="CC0066"/>
                  </a:solidFill>
                  <a:latin typeface="楷体" panose="02010609060101010101" pitchFamily="49" charset="-122"/>
                  <a:ea typeface="楷体" panose="02010609060101010101" pitchFamily="49" charset="-122"/>
                </a:rPr>
                <a:t>语句</a:t>
              </a:r>
              <a:r>
                <a:rPr lang="en-US" altLang="zh-CN">
                  <a:solidFill>
                    <a:srgbClr val="CC0066"/>
                  </a:solidFill>
                  <a:latin typeface="楷体" panose="02010609060101010101" pitchFamily="49" charset="-122"/>
                  <a:ea typeface="楷体" panose="02010609060101010101" pitchFamily="49" charset="-122"/>
                </a:rPr>
                <a:t>107</a:t>
              </a:r>
              <a:endParaRPr kumimoji="0" lang="zh-CN" altLang="en-US" b="0" i="0" u="none" strike="noStrike" kern="1200" cap="none" spc="0" normalizeH="0" baseline="0" noProof="0" dirty="0">
                <a:ln>
                  <a:noFill/>
                </a:ln>
                <a:solidFill>
                  <a:srgbClr val="CC0066"/>
                </a:solidFill>
                <a:effectLst/>
                <a:uLnTx/>
                <a:uFillTx/>
                <a:latin typeface="楷体" panose="02010609060101010101" pitchFamily="49" charset="-122"/>
                <a:ea typeface="楷体" panose="02010609060101010101" pitchFamily="49" charset="-122"/>
              </a:endParaRPr>
            </a:p>
          </p:txBody>
        </p:sp>
        <p:cxnSp>
          <p:nvCxnSpPr>
            <p:cNvPr id="30" name="直接箭头连接符 29">
              <a:extLst>
                <a:ext uri="{FF2B5EF4-FFF2-40B4-BE49-F238E27FC236}">
                  <a16:creationId xmlns:a16="http://schemas.microsoft.com/office/drawing/2014/main" id="{BFB81B22-6CE8-8DE0-B599-46B472B49E93}"/>
                </a:ext>
              </a:extLst>
            </p:cNvPr>
            <p:cNvCxnSpPr>
              <a:cxnSpLocks/>
            </p:cNvCxnSpPr>
            <p:nvPr/>
          </p:nvCxnSpPr>
          <p:spPr>
            <a:xfrm flipH="1" flipV="1">
              <a:off x="7470775" y="2317750"/>
              <a:ext cx="314325" cy="685800"/>
            </a:xfrm>
            <a:prstGeom prst="straightConnector1">
              <a:avLst/>
            </a:prstGeom>
            <a:ln>
              <a:solidFill>
                <a:srgbClr val="CC009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linds(horizontal)">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linds(horizontal)">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fade">
                                      <p:cBhvr>
                                        <p:cTn id="4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69097"/>
          </a:xfrm>
        </p:spPr>
        <p:txBody>
          <a:bodyPr/>
          <a:lstStyle/>
          <a:p>
            <a:r>
              <a:rPr lang="zh-CN" altLang="en-US">
                <a:solidFill>
                  <a:srgbClr val="FF0000"/>
                </a:solidFill>
              </a:rPr>
              <a:t>作业</a:t>
            </a:r>
            <a:endParaRPr lang="zh-CN" altLang="en-US" dirty="0">
              <a:solidFill>
                <a:srgbClr val="FF0000"/>
              </a:solidFill>
            </a:endParaRPr>
          </a:p>
        </p:txBody>
      </p:sp>
      <p:sp>
        <p:nvSpPr>
          <p:cNvPr id="3" name="内容占位符 2"/>
          <p:cNvSpPr>
            <a:spLocks noGrp="1"/>
          </p:cNvSpPr>
          <p:nvPr>
            <p:ph idx="1"/>
          </p:nvPr>
        </p:nvSpPr>
        <p:spPr>
          <a:xfrm>
            <a:off x="457200" y="1133745"/>
            <a:ext cx="8229600" cy="2385265"/>
          </a:xfrm>
        </p:spPr>
        <p:txBody>
          <a:bodyPr>
            <a:noAutofit/>
          </a:bodyPr>
          <a:lstStyle/>
          <a:p>
            <a:pPr>
              <a:lnSpc>
                <a:spcPct val="120000"/>
              </a:lnSpc>
            </a:pPr>
            <a:r>
              <a:rPr lang="zh-CN" altLang="en-US" dirty="0"/>
              <a:t>请</a:t>
            </a:r>
            <a:r>
              <a:rPr lang="zh-CN" altLang="en-US" dirty="0">
                <a:solidFill>
                  <a:srgbClr val="C00000"/>
                </a:solidFill>
              </a:rPr>
              <a:t>按照教科书</a:t>
            </a:r>
            <a:r>
              <a:rPr lang="en-US" altLang="zh-CN" dirty="0">
                <a:solidFill>
                  <a:srgbClr val="C00000"/>
                </a:solidFill>
              </a:rPr>
              <a:t>190</a:t>
            </a:r>
            <a:r>
              <a:rPr lang="zh-CN" altLang="en-US" dirty="0">
                <a:solidFill>
                  <a:srgbClr val="C00000"/>
                </a:solidFill>
              </a:rPr>
              <a:t>、</a:t>
            </a:r>
            <a:r>
              <a:rPr lang="en-US" altLang="zh-CN" dirty="0">
                <a:solidFill>
                  <a:srgbClr val="C00000"/>
                </a:solidFill>
              </a:rPr>
              <a:t>195</a:t>
            </a:r>
            <a:r>
              <a:rPr lang="zh-CN" altLang="en-US" dirty="0">
                <a:solidFill>
                  <a:srgbClr val="C00000"/>
                </a:solidFill>
              </a:rPr>
              <a:t>页</a:t>
            </a:r>
            <a:r>
              <a:rPr lang="zh-CN" altLang="en-US" dirty="0"/>
              <a:t>等带</a:t>
            </a:r>
            <a:r>
              <a:rPr lang="en-US" altLang="zh-CN" dirty="0"/>
              <a:t>emit()</a:t>
            </a:r>
            <a:r>
              <a:rPr lang="zh-CN" altLang="en-US" dirty="0"/>
              <a:t>函数的翻译模式将下列语句翻译为四元式（需要注释分析树）；</a:t>
            </a:r>
            <a:endParaRPr lang="en-US" altLang="zh-CN" dirty="0"/>
          </a:p>
          <a:p>
            <a:pPr>
              <a:lnSpc>
                <a:spcPct val="120000"/>
              </a:lnSpc>
            </a:pPr>
            <a:r>
              <a:rPr lang="zh-CN" altLang="en-US"/>
              <a:t>画</a:t>
            </a:r>
            <a:r>
              <a:rPr lang="zh-CN" altLang="en-US" dirty="0"/>
              <a:t>出</a:t>
            </a:r>
            <a:r>
              <a:rPr lang="zh-CN" altLang="en-US"/>
              <a:t>该语句被翻译后的</a:t>
            </a:r>
            <a:r>
              <a:rPr lang="zh-CN" altLang="en-US" dirty="0"/>
              <a:t>原理流程图。</a:t>
            </a:r>
          </a:p>
        </p:txBody>
      </p:sp>
      <p:sp>
        <p:nvSpPr>
          <p:cNvPr id="4" name="灯片编号占位符 3"/>
          <p:cNvSpPr>
            <a:spLocks noGrp="1"/>
          </p:cNvSpPr>
          <p:nvPr>
            <p:ph type="sldNum" sz="quarter" idx="12"/>
          </p:nvPr>
        </p:nvSpPr>
        <p:spPr/>
        <p:txBody>
          <a:bodyPr/>
          <a:lstStyle/>
          <a:p>
            <a:fld id="{84205AD1-632C-49BD-BCCB-65DC9780516F}" type="slidenum">
              <a:rPr lang="zh-CN" altLang="en-US" smtClean="0"/>
              <a:pPr/>
              <a:t>84</a:t>
            </a:fld>
            <a:endParaRPr lang="zh-CN" altLang="en-US"/>
          </a:p>
        </p:txBody>
      </p:sp>
      <p:sp>
        <p:nvSpPr>
          <p:cNvPr id="6" name="流程图: 过程 5"/>
          <p:cNvSpPr/>
          <p:nvPr/>
        </p:nvSpPr>
        <p:spPr>
          <a:xfrm>
            <a:off x="1781690" y="3969060"/>
            <a:ext cx="5832648" cy="900100"/>
          </a:xfrm>
          <a:prstGeom prst="flowChartProcess">
            <a:avLst/>
          </a:prstGeom>
          <a:solidFill>
            <a:schemeClr val="accent6">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solidFill>
                <a:latin typeface="楷体" pitchFamily="49" charset="-122"/>
                <a:ea typeface="楷体" pitchFamily="49" charset="-122"/>
              </a:rPr>
              <a:t>if a and b then</a:t>
            </a:r>
          </a:p>
          <a:p>
            <a:pPr marL="360363"/>
            <a:r>
              <a:rPr lang="en-US" altLang="zh-CN" sz="2400" dirty="0">
                <a:solidFill>
                  <a:schemeClr val="tx1"/>
                </a:solidFill>
                <a:latin typeface="楷体" pitchFamily="49" charset="-122"/>
                <a:ea typeface="楷体" pitchFamily="49" charset="-122"/>
              </a:rPr>
              <a:t>while x</a:t>
            </a:r>
            <a:r>
              <a:rPr lang="zh-CN" altLang="en-US" sz="2400" dirty="0">
                <a:solidFill>
                  <a:schemeClr val="tx1"/>
                </a:solidFill>
                <a:latin typeface="楷体" pitchFamily="49" charset="-122"/>
                <a:ea typeface="楷体" pitchFamily="49" charset="-122"/>
                <a:sym typeface="Symbol" pitchFamily="18" charset="2"/>
              </a:rPr>
              <a:t>＜</a:t>
            </a:r>
            <a:r>
              <a:rPr lang="en-US" altLang="zh-CN" sz="2400" dirty="0">
                <a:solidFill>
                  <a:schemeClr val="tx1"/>
                </a:solidFill>
                <a:latin typeface="楷体" pitchFamily="49" charset="-122"/>
                <a:ea typeface="楷体" pitchFamily="49" charset="-122"/>
              </a:rPr>
              <a:t>y do if not m=n then </a:t>
            </a:r>
            <a:r>
              <a:rPr lang="en-US" altLang="zh-CN" sz="2400">
                <a:solidFill>
                  <a:schemeClr val="tx1"/>
                </a:solidFill>
                <a:latin typeface="楷体" pitchFamily="49" charset="-122"/>
                <a:ea typeface="楷体" pitchFamily="49" charset="-122"/>
              </a:rPr>
              <a:t>m:=5</a:t>
            </a:r>
            <a:endParaRPr lang="en-US" altLang="zh-CN" sz="2400" dirty="0">
              <a:solidFill>
                <a:schemeClr val="tx1"/>
              </a:solidFill>
              <a:latin typeface="楷体" pitchFamily="49" charset="-122"/>
              <a:ea typeface="楷体" pitchFamily="49" charset="-12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noAutofit/>
          </a:bodyPr>
          <a:lstStyle/>
          <a:p>
            <a:r>
              <a:rPr lang="en-US" altLang="zh-CN" dirty="0"/>
              <a:t>7.5.2</a:t>
            </a:r>
            <a:r>
              <a:rPr lang="zh-CN" altLang="en-US" dirty="0"/>
              <a:t>、标号与</a:t>
            </a:r>
            <a:r>
              <a:rPr lang="en-US" altLang="zh-CN" dirty="0" err="1"/>
              <a:t>goto</a:t>
            </a:r>
            <a:r>
              <a:rPr lang="zh-CN" altLang="en-US" dirty="0"/>
              <a:t>语句</a:t>
            </a:r>
          </a:p>
        </p:txBody>
      </p:sp>
      <p:sp>
        <p:nvSpPr>
          <p:cNvPr id="3" name="内容占位符 2"/>
          <p:cNvSpPr>
            <a:spLocks noGrp="1"/>
          </p:cNvSpPr>
          <p:nvPr>
            <p:ph idx="1"/>
          </p:nvPr>
        </p:nvSpPr>
        <p:spPr>
          <a:xfrm>
            <a:off x="518864" y="5085184"/>
            <a:ext cx="8229600" cy="1044115"/>
          </a:xfrm>
        </p:spPr>
        <p:txBody>
          <a:bodyPr>
            <a:noAutofit/>
          </a:bodyPr>
          <a:lstStyle/>
          <a:p>
            <a:pPr>
              <a:lnSpc>
                <a:spcPct val="130000"/>
              </a:lnSpc>
            </a:pPr>
            <a:r>
              <a:rPr lang="zh-CN" altLang="en-US" sz="2400" dirty="0"/>
              <a:t>当遇到标号</a:t>
            </a:r>
            <a:r>
              <a:rPr lang="en-US" altLang="zh-CN" sz="2400" dirty="0"/>
              <a:t>L</a:t>
            </a:r>
            <a:r>
              <a:rPr lang="zh-CN" altLang="en-US" sz="2400" dirty="0"/>
              <a:t>的定义语句时，将“定义否”改为“是”，并回填</a:t>
            </a:r>
            <a:r>
              <a:rPr lang="en-US" altLang="zh-CN" sz="2400" dirty="0"/>
              <a:t>(r)</a:t>
            </a:r>
            <a:r>
              <a:rPr lang="zh-CN" altLang="en-US" sz="2400" dirty="0"/>
              <a:t>、</a:t>
            </a:r>
            <a:r>
              <a:rPr lang="en-US" altLang="zh-CN" sz="2400" dirty="0"/>
              <a:t>(q)</a:t>
            </a:r>
            <a:r>
              <a:rPr lang="zh-CN" altLang="en-US" sz="2400" dirty="0"/>
              <a:t>、</a:t>
            </a:r>
            <a:r>
              <a:rPr lang="en-US" altLang="zh-CN" sz="2400" dirty="0"/>
              <a:t>(p)</a:t>
            </a:r>
            <a:r>
              <a:rPr lang="zh-CN" altLang="en-US" sz="2400" dirty="0"/>
              <a:t>。</a:t>
            </a:r>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85</a:t>
            </a:fld>
            <a:endParaRPr lang="zh-CN" altLang="en-US"/>
          </a:p>
        </p:txBody>
      </p:sp>
      <p:graphicFrame>
        <p:nvGraphicFramePr>
          <p:cNvPr id="9" name="表格 8"/>
          <p:cNvGraphicFramePr>
            <a:graphicFrameLocks noGrp="1"/>
          </p:cNvGraphicFramePr>
          <p:nvPr/>
        </p:nvGraphicFramePr>
        <p:xfrm>
          <a:off x="488425" y="2249488"/>
          <a:ext cx="4659639" cy="1463040"/>
        </p:xfrm>
        <a:graphic>
          <a:graphicData uri="http://schemas.openxmlformats.org/drawingml/2006/table">
            <a:tbl>
              <a:tblPr/>
              <a:tblGrid>
                <a:gridCol w="931928">
                  <a:extLst>
                    <a:ext uri="{9D8B030D-6E8A-4147-A177-3AD203B41FA5}">
                      <a16:colId xmlns:a16="http://schemas.microsoft.com/office/drawing/2014/main" val="20000"/>
                    </a:ext>
                  </a:extLst>
                </a:gridCol>
                <a:gridCol w="931928">
                  <a:extLst>
                    <a:ext uri="{9D8B030D-6E8A-4147-A177-3AD203B41FA5}">
                      <a16:colId xmlns:a16="http://schemas.microsoft.com/office/drawing/2014/main" val="20001"/>
                    </a:ext>
                  </a:extLst>
                </a:gridCol>
                <a:gridCol w="931927">
                  <a:extLst>
                    <a:ext uri="{9D8B030D-6E8A-4147-A177-3AD203B41FA5}">
                      <a16:colId xmlns:a16="http://schemas.microsoft.com/office/drawing/2014/main" val="20002"/>
                    </a:ext>
                  </a:extLst>
                </a:gridCol>
                <a:gridCol w="931928">
                  <a:extLst>
                    <a:ext uri="{9D8B030D-6E8A-4147-A177-3AD203B41FA5}">
                      <a16:colId xmlns:a16="http://schemas.microsoft.com/office/drawing/2014/main" val="20003"/>
                    </a:ext>
                  </a:extLst>
                </a:gridCol>
                <a:gridCol w="931928">
                  <a:extLst>
                    <a:ext uri="{9D8B030D-6E8A-4147-A177-3AD203B41FA5}">
                      <a16:colId xmlns:a16="http://schemas.microsoft.com/office/drawing/2014/main" val="20004"/>
                    </a:ext>
                  </a:extLst>
                </a:gridCol>
              </a:tblGrid>
              <a:tr h="300867">
                <a:tc>
                  <a:txBody>
                    <a:bodyPr/>
                    <a:lstStyle/>
                    <a:p>
                      <a:pPr algn="ctr"/>
                      <a:r>
                        <a:rPr lang="zh-CN" altLang="en-US" sz="2400" dirty="0">
                          <a:latin typeface="楷体" pitchFamily="49" charset="-122"/>
                          <a:ea typeface="楷体" pitchFamily="49" charset="-122"/>
                        </a:rPr>
                        <a:t>名字</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dirty="0">
                          <a:latin typeface="楷体" pitchFamily="49" charset="-122"/>
                          <a:ea typeface="楷体" pitchFamily="49" charset="-122"/>
                        </a:rPr>
                        <a:t>类型</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latin typeface="楷体" pitchFamily="49" charset="-122"/>
                          <a:ea typeface="楷体" pitchFamily="49" charset="-122"/>
                        </a:rPr>
                        <a:t>...</a:t>
                      </a:r>
                      <a:endParaRPr lang="zh-CN" altLang="en-US" sz="2400" dirty="0">
                        <a:latin typeface="楷体" pitchFamily="49" charset="-122"/>
                        <a:ea typeface="楷体"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dirty="0">
                          <a:latin typeface="楷体" pitchFamily="49" charset="-122"/>
                          <a:ea typeface="楷体" pitchFamily="49" charset="-122"/>
                        </a:rPr>
                        <a:t>定义否</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dirty="0">
                          <a:latin typeface="楷体" pitchFamily="49" charset="-122"/>
                          <a:ea typeface="楷体" pitchFamily="49" charset="-122"/>
                        </a:rPr>
                        <a:t>地址</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00868">
                <a:tc>
                  <a:txBody>
                    <a:bodyPr/>
                    <a:lstStyle/>
                    <a:p>
                      <a:pPr algn="ctr"/>
                      <a:r>
                        <a:rPr lang="en-US" altLang="zh-CN" sz="2400" dirty="0">
                          <a:latin typeface="楷体" pitchFamily="49" charset="-122"/>
                          <a:ea typeface="楷体" pitchFamily="49" charset="-122"/>
                        </a:rPr>
                        <a:t>...</a:t>
                      </a:r>
                      <a:endParaRPr lang="zh-CN" altLang="en-US" sz="2400" dirty="0">
                        <a:latin typeface="楷体" pitchFamily="49" charset="-122"/>
                        <a:ea typeface="楷体"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400">
                        <a:latin typeface="楷体" pitchFamily="49" charset="-122"/>
                        <a:ea typeface="楷体"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400">
                        <a:latin typeface="楷体" pitchFamily="49" charset="-122"/>
                        <a:ea typeface="楷体"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400">
                        <a:latin typeface="楷体" pitchFamily="49" charset="-122"/>
                        <a:ea typeface="楷体"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400">
                        <a:latin typeface="楷体" pitchFamily="49" charset="-122"/>
                        <a:ea typeface="楷体"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00867">
                <a:tc>
                  <a:txBody>
                    <a:bodyPr/>
                    <a:lstStyle/>
                    <a:p>
                      <a:pPr algn="ctr"/>
                      <a:r>
                        <a:rPr lang="en-US" altLang="zh-CN" sz="2400" dirty="0">
                          <a:latin typeface="楷体" pitchFamily="49" charset="-122"/>
                          <a:ea typeface="楷体" pitchFamily="49" charset="-122"/>
                        </a:rPr>
                        <a:t>L</a:t>
                      </a:r>
                      <a:endParaRPr lang="zh-CN" altLang="en-US" sz="2400" dirty="0">
                        <a:latin typeface="楷体" pitchFamily="49" charset="-122"/>
                        <a:ea typeface="楷体"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dirty="0">
                          <a:latin typeface="楷体" pitchFamily="49" charset="-122"/>
                          <a:ea typeface="楷体" pitchFamily="49" charset="-122"/>
                        </a:rPr>
                        <a:t>标号</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400">
                        <a:latin typeface="楷体" pitchFamily="49" charset="-122"/>
                        <a:ea typeface="楷体"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dirty="0">
                          <a:latin typeface="楷体" pitchFamily="49" charset="-122"/>
                          <a:ea typeface="楷体" pitchFamily="49" charset="-122"/>
                        </a:rPr>
                        <a:t>未</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latin typeface="楷体" pitchFamily="49" charset="-122"/>
                          <a:ea typeface="楷体" pitchFamily="49" charset="-122"/>
                        </a:rPr>
                        <a:t>r</a:t>
                      </a:r>
                      <a:endParaRPr lang="zh-CN" altLang="en-US" sz="2400" dirty="0">
                        <a:latin typeface="楷体" pitchFamily="49" charset="-122"/>
                        <a:ea typeface="楷体"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00867">
                <a:tc>
                  <a:txBody>
                    <a:bodyPr/>
                    <a:lstStyle/>
                    <a:p>
                      <a:pPr algn="ctr"/>
                      <a:endParaRPr lang="zh-CN" altLang="en-US" sz="2400">
                        <a:latin typeface="楷体" pitchFamily="49" charset="-122"/>
                        <a:ea typeface="楷体"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sz="2400">
                        <a:latin typeface="楷体" pitchFamily="49" charset="-122"/>
                        <a:ea typeface="楷体"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sz="2400" dirty="0">
                        <a:latin typeface="楷体" pitchFamily="49" charset="-122"/>
                        <a:ea typeface="楷体"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sz="2400">
                        <a:latin typeface="楷体" pitchFamily="49" charset="-122"/>
                        <a:ea typeface="楷体"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sz="2400" dirty="0">
                        <a:latin typeface="楷体" pitchFamily="49" charset="-122"/>
                        <a:ea typeface="楷体"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pSp>
        <p:nvGrpSpPr>
          <p:cNvPr id="5" name="组合 9"/>
          <p:cNvGrpSpPr/>
          <p:nvPr/>
        </p:nvGrpSpPr>
        <p:grpSpPr>
          <a:xfrm>
            <a:off x="1691680" y="1603148"/>
            <a:ext cx="6264696" cy="2736304"/>
            <a:chOff x="1835696" y="1198484"/>
            <a:chExt cx="6264696" cy="2736304"/>
          </a:xfrm>
        </p:grpSpPr>
        <p:sp>
          <p:nvSpPr>
            <p:cNvPr id="11" name="矩形 10"/>
            <p:cNvSpPr/>
            <p:nvPr/>
          </p:nvSpPr>
          <p:spPr>
            <a:xfrm>
              <a:off x="5679884" y="1198484"/>
              <a:ext cx="2376264" cy="27363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楷体" pitchFamily="49" charset="-122"/>
                  <a:ea typeface="楷体" pitchFamily="49" charset="-122"/>
                </a:rPr>
                <a:t>四元式</a:t>
              </a:r>
              <a:endParaRPr lang="en-US" altLang="zh-CN" sz="2400" dirty="0">
                <a:solidFill>
                  <a:schemeClr val="tx1"/>
                </a:solidFill>
                <a:latin typeface="楷体" pitchFamily="49" charset="-122"/>
                <a:ea typeface="楷体" pitchFamily="49" charset="-122"/>
              </a:endParaRPr>
            </a:p>
            <a:p>
              <a:pPr algn="ctr"/>
              <a:r>
                <a:rPr lang="en-US" altLang="zh-CN" sz="2400" dirty="0">
                  <a:solidFill>
                    <a:schemeClr val="tx1"/>
                  </a:solidFill>
                  <a:latin typeface="楷体" pitchFamily="49" charset="-122"/>
                  <a:ea typeface="楷体" pitchFamily="49" charset="-122"/>
                </a:rPr>
                <a:t>...</a:t>
              </a:r>
            </a:p>
            <a:p>
              <a:pPr algn="ctr"/>
              <a:r>
                <a:rPr lang="en-US" altLang="zh-CN" sz="2400" dirty="0">
                  <a:solidFill>
                    <a:schemeClr val="tx1"/>
                  </a:solidFill>
                  <a:latin typeface="楷体" pitchFamily="49" charset="-122"/>
                  <a:ea typeface="楷体" pitchFamily="49" charset="-122"/>
                </a:rPr>
                <a:t>(p)(j,-,-,0)</a:t>
              </a:r>
            </a:p>
            <a:p>
              <a:pPr algn="ctr"/>
              <a:r>
                <a:rPr lang="en-US" altLang="zh-CN" sz="2400" dirty="0">
                  <a:solidFill>
                    <a:schemeClr val="tx1"/>
                  </a:solidFill>
                  <a:latin typeface="楷体" pitchFamily="49" charset="-122"/>
                  <a:ea typeface="楷体" pitchFamily="49" charset="-122"/>
                </a:rPr>
                <a:t>...</a:t>
              </a:r>
            </a:p>
            <a:p>
              <a:pPr algn="ctr"/>
              <a:r>
                <a:rPr lang="en-US" altLang="zh-CN" sz="2400" dirty="0">
                  <a:solidFill>
                    <a:schemeClr val="tx1"/>
                  </a:solidFill>
                  <a:latin typeface="楷体" pitchFamily="49" charset="-122"/>
                  <a:ea typeface="楷体" pitchFamily="49" charset="-122"/>
                </a:rPr>
                <a:t>(q)(</a:t>
              </a:r>
              <a:r>
                <a:rPr lang="en-US" altLang="zh-CN" sz="2400" dirty="0" err="1">
                  <a:solidFill>
                    <a:schemeClr val="tx1"/>
                  </a:solidFill>
                  <a:latin typeface="楷体" pitchFamily="49" charset="-122"/>
                  <a:ea typeface="楷体" pitchFamily="49" charset="-122"/>
                </a:rPr>
                <a:t>j,-,-,p</a:t>
              </a:r>
              <a:r>
                <a:rPr lang="en-US" altLang="zh-CN" sz="2400" dirty="0">
                  <a:solidFill>
                    <a:schemeClr val="tx1"/>
                  </a:solidFill>
                  <a:latin typeface="楷体" pitchFamily="49" charset="-122"/>
                  <a:ea typeface="楷体" pitchFamily="49" charset="-122"/>
                </a:rPr>
                <a:t>)</a:t>
              </a:r>
            </a:p>
            <a:p>
              <a:pPr algn="ctr"/>
              <a:r>
                <a:rPr lang="en-US" altLang="zh-CN" sz="2400" dirty="0">
                  <a:solidFill>
                    <a:schemeClr val="tx1"/>
                  </a:solidFill>
                  <a:latin typeface="楷体" pitchFamily="49" charset="-122"/>
                  <a:ea typeface="楷体" pitchFamily="49" charset="-122"/>
                </a:rPr>
                <a:t>...</a:t>
              </a:r>
            </a:p>
            <a:p>
              <a:pPr algn="ctr"/>
              <a:r>
                <a:rPr lang="en-US" altLang="zh-CN" sz="2400" dirty="0">
                  <a:solidFill>
                    <a:schemeClr val="tx1"/>
                  </a:solidFill>
                  <a:latin typeface="楷体" pitchFamily="49" charset="-122"/>
                  <a:ea typeface="楷体" pitchFamily="49" charset="-122"/>
                </a:rPr>
                <a:t>(r)(</a:t>
              </a:r>
              <a:r>
                <a:rPr lang="en-US" altLang="zh-CN" sz="2400" dirty="0" err="1">
                  <a:solidFill>
                    <a:schemeClr val="tx1"/>
                  </a:solidFill>
                  <a:latin typeface="楷体" pitchFamily="49" charset="-122"/>
                  <a:ea typeface="楷体" pitchFamily="49" charset="-122"/>
                </a:rPr>
                <a:t>j,-,-,q</a:t>
              </a:r>
              <a:r>
                <a:rPr lang="en-US" altLang="zh-CN" sz="2400" dirty="0">
                  <a:solidFill>
                    <a:schemeClr val="tx1"/>
                  </a:solidFill>
                  <a:latin typeface="楷体" pitchFamily="49" charset="-122"/>
                  <a:ea typeface="楷体" pitchFamily="49" charset="-122"/>
                </a:rPr>
                <a:t>)</a:t>
              </a:r>
              <a:endParaRPr lang="zh-CN" altLang="en-US" sz="2400" dirty="0">
                <a:solidFill>
                  <a:schemeClr val="tx1"/>
                </a:solidFill>
                <a:latin typeface="楷体" pitchFamily="49" charset="-122"/>
                <a:ea typeface="楷体" pitchFamily="49" charset="-122"/>
              </a:endParaRPr>
            </a:p>
          </p:txBody>
        </p:sp>
        <p:sp>
          <p:nvSpPr>
            <p:cNvPr id="12" name="矩形 11"/>
            <p:cNvSpPr/>
            <p:nvPr/>
          </p:nvSpPr>
          <p:spPr>
            <a:xfrm>
              <a:off x="1835696" y="1241376"/>
              <a:ext cx="2376264" cy="3874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楷体" pitchFamily="49" charset="-122"/>
                  <a:ea typeface="楷体" pitchFamily="49" charset="-122"/>
                </a:rPr>
                <a:t>符号表</a:t>
              </a:r>
            </a:p>
          </p:txBody>
        </p:sp>
        <p:sp>
          <p:nvSpPr>
            <p:cNvPr id="13" name="任意多边形 12"/>
            <p:cNvSpPr/>
            <p:nvPr/>
          </p:nvSpPr>
          <p:spPr>
            <a:xfrm>
              <a:off x="4866968" y="2861187"/>
              <a:ext cx="1017638" cy="840658"/>
            </a:xfrm>
            <a:custGeom>
              <a:avLst/>
              <a:gdLst>
                <a:gd name="connsiteX0" fmla="*/ 0 w 1017638"/>
                <a:gd name="connsiteY0" fmla="*/ 0 h 840658"/>
                <a:gd name="connsiteX1" fmla="*/ 398206 w 1017638"/>
                <a:gd name="connsiteY1" fmla="*/ 648929 h 840658"/>
                <a:gd name="connsiteX2" fmla="*/ 1017638 w 1017638"/>
                <a:gd name="connsiteY2" fmla="*/ 840658 h 840658"/>
              </a:gdLst>
              <a:ahLst/>
              <a:cxnLst>
                <a:cxn ang="0">
                  <a:pos x="connsiteX0" y="connsiteY0"/>
                </a:cxn>
                <a:cxn ang="0">
                  <a:pos x="connsiteX1" y="connsiteY1"/>
                </a:cxn>
                <a:cxn ang="0">
                  <a:pos x="connsiteX2" y="connsiteY2"/>
                </a:cxn>
              </a:cxnLst>
              <a:rect l="l" t="t" r="r" b="b"/>
              <a:pathLst>
                <a:path w="1017638" h="840658">
                  <a:moveTo>
                    <a:pt x="0" y="0"/>
                  </a:moveTo>
                  <a:cubicBezTo>
                    <a:pt x="114300" y="254409"/>
                    <a:pt x="228600" y="508819"/>
                    <a:pt x="398206" y="648929"/>
                  </a:cubicBezTo>
                  <a:cubicBezTo>
                    <a:pt x="567812" y="789039"/>
                    <a:pt x="792725" y="814848"/>
                    <a:pt x="1017638" y="840658"/>
                  </a:cubicBezTo>
                </a:path>
              </a:pathLst>
            </a:cu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任意多边形 13"/>
            <p:cNvSpPr/>
            <p:nvPr/>
          </p:nvSpPr>
          <p:spPr>
            <a:xfrm>
              <a:off x="7772400" y="3052916"/>
              <a:ext cx="327992" cy="663678"/>
            </a:xfrm>
            <a:custGeom>
              <a:avLst/>
              <a:gdLst>
                <a:gd name="connsiteX0" fmla="*/ 0 w 211393"/>
                <a:gd name="connsiteY0" fmla="*/ 663678 h 663678"/>
                <a:gd name="connsiteX1" fmla="*/ 206477 w 211393"/>
                <a:gd name="connsiteY1" fmla="*/ 339213 h 663678"/>
                <a:gd name="connsiteX2" fmla="*/ 29497 w 211393"/>
                <a:gd name="connsiteY2" fmla="*/ 0 h 663678"/>
              </a:gdLst>
              <a:ahLst/>
              <a:cxnLst>
                <a:cxn ang="0">
                  <a:pos x="connsiteX0" y="connsiteY0"/>
                </a:cxn>
                <a:cxn ang="0">
                  <a:pos x="connsiteX1" y="connsiteY1"/>
                </a:cxn>
                <a:cxn ang="0">
                  <a:pos x="connsiteX2" y="connsiteY2"/>
                </a:cxn>
              </a:cxnLst>
              <a:rect l="l" t="t" r="r" b="b"/>
              <a:pathLst>
                <a:path w="211393" h="663678">
                  <a:moveTo>
                    <a:pt x="0" y="663678"/>
                  </a:moveTo>
                  <a:cubicBezTo>
                    <a:pt x="100780" y="556752"/>
                    <a:pt x="201561" y="449826"/>
                    <a:pt x="206477" y="339213"/>
                  </a:cubicBezTo>
                  <a:cubicBezTo>
                    <a:pt x="211393" y="228600"/>
                    <a:pt x="120445" y="114300"/>
                    <a:pt x="29497" y="0"/>
                  </a:cubicBezTo>
                </a:path>
              </a:pathLst>
            </a:custGeom>
            <a:noFill/>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任意多边形 14"/>
            <p:cNvSpPr/>
            <p:nvPr/>
          </p:nvSpPr>
          <p:spPr>
            <a:xfrm>
              <a:off x="7772400" y="2276872"/>
              <a:ext cx="327600" cy="663678"/>
            </a:xfrm>
            <a:custGeom>
              <a:avLst/>
              <a:gdLst>
                <a:gd name="connsiteX0" fmla="*/ 0 w 211393"/>
                <a:gd name="connsiteY0" fmla="*/ 663678 h 663678"/>
                <a:gd name="connsiteX1" fmla="*/ 206477 w 211393"/>
                <a:gd name="connsiteY1" fmla="*/ 339213 h 663678"/>
                <a:gd name="connsiteX2" fmla="*/ 29497 w 211393"/>
                <a:gd name="connsiteY2" fmla="*/ 0 h 663678"/>
              </a:gdLst>
              <a:ahLst/>
              <a:cxnLst>
                <a:cxn ang="0">
                  <a:pos x="connsiteX0" y="connsiteY0"/>
                </a:cxn>
                <a:cxn ang="0">
                  <a:pos x="connsiteX1" y="connsiteY1"/>
                </a:cxn>
                <a:cxn ang="0">
                  <a:pos x="connsiteX2" y="connsiteY2"/>
                </a:cxn>
              </a:cxnLst>
              <a:rect l="l" t="t" r="r" b="b"/>
              <a:pathLst>
                <a:path w="211393" h="663678">
                  <a:moveTo>
                    <a:pt x="0" y="663678"/>
                  </a:moveTo>
                  <a:cubicBezTo>
                    <a:pt x="100780" y="556752"/>
                    <a:pt x="201561" y="449826"/>
                    <a:pt x="206477" y="339213"/>
                  </a:cubicBezTo>
                  <a:cubicBezTo>
                    <a:pt x="211393" y="228600"/>
                    <a:pt x="120445" y="114300"/>
                    <a:pt x="29497" y="0"/>
                  </a:cubicBezTo>
                </a:path>
              </a:pathLst>
            </a:custGeom>
            <a:noFill/>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6" name="组合 15"/>
          <p:cNvGrpSpPr/>
          <p:nvPr/>
        </p:nvGrpSpPr>
        <p:grpSpPr>
          <a:xfrm>
            <a:off x="3779912" y="1853825"/>
            <a:ext cx="5040560" cy="2727303"/>
            <a:chOff x="3923928" y="1449161"/>
            <a:chExt cx="5040560" cy="2727303"/>
          </a:xfrm>
        </p:grpSpPr>
        <p:sp>
          <p:nvSpPr>
            <p:cNvPr id="17" name="矩形 16"/>
            <p:cNvSpPr/>
            <p:nvPr/>
          </p:nvSpPr>
          <p:spPr>
            <a:xfrm>
              <a:off x="7812360" y="3789040"/>
              <a:ext cx="1152128" cy="3874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CC0099"/>
                  </a:solidFill>
                  <a:latin typeface="楷体" pitchFamily="49" charset="-122"/>
                  <a:ea typeface="楷体" pitchFamily="49" charset="-122"/>
                </a:rPr>
                <a:t>回填链</a:t>
              </a:r>
            </a:p>
          </p:txBody>
        </p:sp>
        <p:sp>
          <p:nvSpPr>
            <p:cNvPr id="18" name="矩形 17"/>
            <p:cNvSpPr/>
            <p:nvPr/>
          </p:nvSpPr>
          <p:spPr>
            <a:xfrm>
              <a:off x="7731351" y="1449161"/>
              <a:ext cx="882097" cy="3874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CC0099"/>
                  </a:solidFill>
                  <a:latin typeface="楷体" pitchFamily="49" charset="-122"/>
                  <a:ea typeface="楷体" pitchFamily="49" charset="-122"/>
                </a:rPr>
                <a:t>链尾</a:t>
              </a:r>
            </a:p>
          </p:txBody>
        </p:sp>
        <p:cxnSp>
          <p:nvCxnSpPr>
            <p:cNvPr id="19" name="直接箭头连接符 18"/>
            <p:cNvCxnSpPr/>
            <p:nvPr/>
          </p:nvCxnSpPr>
          <p:spPr>
            <a:xfrm flipH="1">
              <a:off x="7578279" y="1714649"/>
              <a:ext cx="133350" cy="376237"/>
            </a:xfrm>
            <a:prstGeom prst="straightConnector1">
              <a:avLst/>
            </a:prstGeom>
            <a:ln w="12700">
              <a:solidFill>
                <a:srgbClr val="CC0099"/>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7" idx="0"/>
            </p:cNvCxnSpPr>
            <p:nvPr/>
          </p:nvCxnSpPr>
          <p:spPr>
            <a:xfrm flipH="1" flipV="1">
              <a:off x="8100392" y="2780928"/>
              <a:ext cx="288032" cy="1008112"/>
            </a:xfrm>
            <a:prstGeom prst="straightConnector1">
              <a:avLst/>
            </a:prstGeom>
            <a:ln w="12700">
              <a:solidFill>
                <a:srgbClr val="CC0099"/>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flipV="1">
              <a:off x="8100392" y="3573016"/>
              <a:ext cx="288032" cy="216024"/>
            </a:xfrm>
            <a:prstGeom prst="straightConnector1">
              <a:avLst/>
            </a:prstGeom>
            <a:ln w="12700">
              <a:solidFill>
                <a:srgbClr val="CC0099"/>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3923928" y="3501008"/>
              <a:ext cx="1512168" cy="3874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CC0099"/>
                  </a:solidFill>
                  <a:latin typeface="楷体" pitchFamily="49" charset="-122"/>
                  <a:ea typeface="楷体" pitchFamily="49" charset="-122"/>
                </a:rPr>
                <a:t>链头指针</a:t>
              </a:r>
            </a:p>
          </p:txBody>
        </p:sp>
      </p:grpSp>
      <p:grpSp>
        <p:nvGrpSpPr>
          <p:cNvPr id="27" name="组合 26"/>
          <p:cNvGrpSpPr/>
          <p:nvPr/>
        </p:nvGrpSpPr>
        <p:grpSpPr>
          <a:xfrm>
            <a:off x="3406633" y="3014429"/>
            <a:ext cx="4587888" cy="2529806"/>
            <a:chOff x="3406633" y="3014429"/>
            <a:chExt cx="4587888" cy="2529806"/>
          </a:xfrm>
        </p:grpSpPr>
        <p:sp>
          <p:nvSpPr>
            <p:cNvPr id="23" name="矩形 22"/>
            <p:cNvSpPr/>
            <p:nvPr/>
          </p:nvSpPr>
          <p:spPr>
            <a:xfrm>
              <a:off x="3406633" y="3014429"/>
              <a:ext cx="630070" cy="315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C00000"/>
                  </a:solidFill>
                  <a:latin typeface="楷体" pitchFamily="49" charset="-122"/>
                  <a:ea typeface="楷体" pitchFamily="49" charset="-122"/>
                </a:rPr>
                <a:t>是</a:t>
              </a:r>
            </a:p>
          </p:txBody>
        </p:sp>
        <p:cxnSp>
          <p:nvCxnSpPr>
            <p:cNvPr id="25" name="直接连接符 24"/>
            <p:cNvCxnSpPr/>
            <p:nvPr/>
          </p:nvCxnSpPr>
          <p:spPr>
            <a:xfrm flipV="1">
              <a:off x="4799166" y="5544235"/>
              <a:ext cx="3195355" cy="0"/>
            </a:xfrm>
            <a:prstGeom prst="line">
              <a:avLst/>
            </a:prstGeom>
            <a:ln w="28575">
              <a:solidFill>
                <a:srgbClr val="CC0099"/>
              </a:solidFill>
            </a:ln>
          </p:spPr>
          <p:style>
            <a:lnRef idx="1">
              <a:schemeClr val="accent1"/>
            </a:lnRef>
            <a:fillRef idx="0">
              <a:schemeClr val="accent1"/>
            </a:fillRef>
            <a:effectRef idx="0">
              <a:schemeClr val="accent1"/>
            </a:effectRef>
            <a:fontRef idx="minor">
              <a:schemeClr val="tx1"/>
            </a:fontRef>
          </p:style>
        </p:cxnSp>
        <p:sp>
          <p:nvSpPr>
            <p:cNvPr id="26" name="任意多边形 25"/>
            <p:cNvSpPr/>
            <p:nvPr/>
          </p:nvSpPr>
          <p:spPr>
            <a:xfrm>
              <a:off x="3723437" y="3430829"/>
              <a:ext cx="3920947" cy="1719072"/>
            </a:xfrm>
            <a:custGeom>
              <a:avLst/>
              <a:gdLst>
                <a:gd name="connsiteX0" fmla="*/ 3920947 w 3920947"/>
                <a:gd name="connsiteY0" fmla="*/ 1719072 h 1719072"/>
                <a:gd name="connsiteX1" fmla="*/ 3920947 w 3920947"/>
                <a:gd name="connsiteY1" fmla="*/ 1719072 h 1719072"/>
                <a:gd name="connsiteX2" fmla="*/ 3920947 w 3920947"/>
                <a:gd name="connsiteY2" fmla="*/ 1492301 h 1719072"/>
                <a:gd name="connsiteX3" fmla="*/ 3920947 w 3920947"/>
                <a:gd name="connsiteY3" fmla="*/ 1492301 h 1719072"/>
                <a:gd name="connsiteX4" fmla="*/ 0 w 3920947"/>
                <a:gd name="connsiteY4" fmla="*/ 1492301 h 1719072"/>
                <a:gd name="connsiteX5" fmla="*/ 0 w 3920947"/>
                <a:gd name="connsiteY5" fmla="*/ 0 h 1719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20947" h="1719072">
                  <a:moveTo>
                    <a:pt x="3920947" y="1719072"/>
                  </a:moveTo>
                  <a:lnTo>
                    <a:pt x="3920947" y="1719072"/>
                  </a:lnTo>
                  <a:lnTo>
                    <a:pt x="3920947" y="1492301"/>
                  </a:lnTo>
                  <a:lnTo>
                    <a:pt x="3920947" y="1492301"/>
                  </a:lnTo>
                  <a:lnTo>
                    <a:pt x="0" y="1492301"/>
                  </a:lnTo>
                  <a:lnTo>
                    <a:pt x="0" y="0"/>
                  </a:lnTo>
                </a:path>
              </a:pathLst>
            </a:custGeom>
            <a:ln>
              <a:solidFill>
                <a:srgbClr val="CC009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8" name="内容占位符 2"/>
          <p:cNvSpPr txBox="1">
            <a:spLocks/>
          </p:cNvSpPr>
          <p:nvPr/>
        </p:nvSpPr>
        <p:spPr>
          <a:xfrm>
            <a:off x="523691" y="3924055"/>
            <a:ext cx="2882942" cy="841209"/>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10000"/>
              </a:lnSpc>
              <a:spcAft>
                <a:spcPts val="600"/>
              </a:spcAft>
              <a:buClr>
                <a:srgbClr val="0033CC"/>
              </a:buClr>
              <a:buSzPct val="50000"/>
              <a:buFont typeface="Wingdings" pitchFamily="2" charset="2"/>
              <a:buChar char="n"/>
              <a:tabLst/>
              <a:defRPr/>
            </a:pPr>
            <a:r>
              <a:rPr kumimoji="0" lang="zh-CN" altLang="en-US"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标号已定义</a:t>
            </a:r>
            <a:endPar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endParaRPr>
          </a:p>
          <a:p>
            <a:pPr marL="342900" marR="0" lvl="0" indent="-342900" algn="l" defTabSz="914400" rtl="0" eaLnBrk="1" fontAlgn="auto" latinLnBrk="0" hangingPunct="1">
              <a:lnSpc>
                <a:spcPct val="110000"/>
              </a:lnSpc>
              <a:spcAft>
                <a:spcPts val="600"/>
              </a:spcAft>
              <a:buClr>
                <a:srgbClr val="0033CC"/>
              </a:buClr>
              <a:buSzPct val="50000"/>
              <a:buFont typeface="Wingdings" pitchFamily="2" charset="2"/>
              <a:buChar char="n"/>
              <a:tabLst/>
              <a:defRPr/>
            </a:pPr>
            <a:r>
              <a:rPr lang="zh-CN" altLang="en-US" sz="2000">
                <a:solidFill>
                  <a:srgbClr val="C00000"/>
                </a:solidFill>
                <a:latin typeface="楷体" pitchFamily="49" charset="-122"/>
                <a:ea typeface="楷体" pitchFamily="49" charset="-122"/>
              </a:rPr>
              <a:t>标号未定义，则拉链</a:t>
            </a:r>
            <a:endParaRPr kumimoji="0" lang="zh-CN" altLang="en-US" sz="2000" b="0" i="0" u="none" strike="noStrike" kern="1200" cap="none" spc="0" normalizeH="0" baseline="0" noProof="0" dirty="0">
              <a:ln>
                <a:noFill/>
              </a:ln>
              <a:solidFill>
                <a:srgbClr val="C00000"/>
              </a:solidFill>
              <a:effectLst/>
              <a:uLnTx/>
              <a:uFillTx/>
              <a:latin typeface="楷体" pitchFamily="49" charset="-122"/>
              <a:ea typeface="楷体"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blinds(horizontal)">
                                      <p:cBhvr>
                                        <p:cTn id="1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97A603-B0BD-497C-94A1-0D1B69B43ED0}"/>
              </a:ext>
            </a:extLst>
          </p:cNvPr>
          <p:cNvSpPr>
            <a:spLocks noGrp="1"/>
          </p:cNvSpPr>
          <p:nvPr>
            <p:ph type="title"/>
          </p:nvPr>
        </p:nvSpPr>
        <p:spPr>
          <a:xfrm>
            <a:off x="457200" y="161843"/>
            <a:ext cx="8229600" cy="634082"/>
          </a:xfrm>
        </p:spPr>
        <p:txBody>
          <a:bodyPr>
            <a:normAutofit fontScale="90000"/>
          </a:bodyPr>
          <a:lstStyle/>
          <a:p>
            <a:r>
              <a:rPr lang="zh-CN" altLang="en-US"/>
              <a:t>遇到标号的定义时</a:t>
            </a:r>
          </a:p>
        </p:txBody>
      </p:sp>
      <p:sp>
        <p:nvSpPr>
          <p:cNvPr id="3" name="内容占位符 2">
            <a:extLst>
              <a:ext uri="{FF2B5EF4-FFF2-40B4-BE49-F238E27FC236}">
                <a16:creationId xmlns:a16="http://schemas.microsoft.com/office/drawing/2014/main" id="{9A38CEEE-FFDB-4B72-A1E3-E85EB619FE1E}"/>
              </a:ext>
            </a:extLst>
          </p:cNvPr>
          <p:cNvSpPr>
            <a:spLocks noGrp="1"/>
          </p:cNvSpPr>
          <p:nvPr>
            <p:ph idx="1"/>
          </p:nvPr>
        </p:nvSpPr>
        <p:spPr>
          <a:xfrm>
            <a:off x="457200" y="953725"/>
            <a:ext cx="8229600" cy="4610743"/>
          </a:xfrm>
        </p:spPr>
        <p:txBody>
          <a:bodyPr>
            <a:noAutofit/>
          </a:bodyPr>
          <a:lstStyle/>
          <a:p>
            <a:pPr>
              <a:lnSpc>
                <a:spcPct val="110000"/>
              </a:lnSpc>
            </a:pPr>
            <a:r>
              <a:rPr lang="zh-CN" altLang="en-US" sz="2200"/>
              <a:t>标号定义式为：</a:t>
            </a:r>
            <a:r>
              <a:rPr lang="en-US" altLang="zh-CN" sz="2200"/>
              <a:t>Label</a:t>
            </a:r>
            <a:r>
              <a:rPr lang="en-US" altLang="zh-CN" sz="2200">
                <a:sym typeface="Symbol" pitchFamily="18" charset="2"/>
              </a:rPr>
              <a:t></a:t>
            </a:r>
            <a:r>
              <a:rPr lang="en-US" altLang="zh-CN" sz="2200"/>
              <a:t>i</a:t>
            </a:r>
            <a:r>
              <a:rPr lang="zh-CN" altLang="en-US" sz="2200"/>
              <a:t>：</a:t>
            </a:r>
            <a:endParaRPr lang="en-US" altLang="zh-CN" sz="2200"/>
          </a:p>
          <a:p>
            <a:pPr>
              <a:lnSpc>
                <a:spcPct val="110000"/>
              </a:lnSpc>
            </a:pPr>
            <a:r>
              <a:rPr lang="zh-CN" altLang="en-US" sz="2200"/>
              <a:t>语义动作：</a:t>
            </a:r>
            <a:endParaRPr lang="en-US" altLang="zh-CN" sz="2200"/>
          </a:p>
          <a:p>
            <a:pPr marL="457200" indent="-457200">
              <a:lnSpc>
                <a:spcPct val="110000"/>
              </a:lnSpc>
              <a:buSzPct val="100000"/>
              <a:buFont typeface="+mj-ea"/>
              <a:buAutoNum type="circleNumDbPlain"/>
            </a:pPr>
            <a:r>
              <a:rPr lang="zh-CN" altLang="en-US" sz="2200"/>
              <a:t>若</a:t>
            </a:r>
            <a:r>
              <a:rPr lang="en-US" altLang="zh-CN" sz="2200"/>
              <a:t>i</a:t>
            </a:r>
            <a:r>
              <a:rPr lang="zh-CN" altLang="en-US" sz="2200"/>
              <a:t>所指的表示符（比如</a:t>
            </a:r>
            <a:r>
              <a:rPr lang="en-US" altLang="zh-CN" sz="2200"/>
              <a:t>L</a:t>
            </a:r>
            <a:r>
              <a:rPr lang="zh-CN" altLang="en-US" sz="2200"/>
              <a:t>、</a:t>
            </a:r>
            <a:r>
              <a:rPr lang="en-US" altLang="zh-CN" sz="2200"/>
              <a:t>L1</a:t>
            </a:r>
            <a:r>
              <a:rPr lang="zh-CN" altLang="en-US" sz="2200"/>
              <a:t>等）不在符号表中，则把它填入，置“类型”为“标号”，“定义否”为“已定义”，“地址”为</a:t>
            </a:r>
            <a:r>
              <a:rPr lang="en-US" altLang="zh-CN" sz="2200"/>
              <a:t>nextquad</a:t>
            </a:r>
            <a:r>
              <a:rPr lang="zh-CN" altLang="en-US" sz="2200"/>
              <a:t>；</a:t>
            </a:r>
            <a:endParaRPr lang="en-US" altLang="zh-CN" sz="2200"/>
          </a:p>
          <a:p>
            <a:pPr marL="457200" indent="-457200">
              <a:lnSpc>
                <a:spcPct val="110000"/>
              </a:lnSpc>
              <a:buSzPct val="100000"/>
              <a:buFont typeface="+mj-ea"/>
              <a:buAutoNum type="circleNumDbPlain"/>
            </a:pPr>
            <a:r>
              <a:rPr lang="zh-CN" altLang="en-US" sz="2200"/>
              <a:t>若</a:t>
            </a:r>
            <a:r>
              <a:rPr lang="en-US" altLang="zh-CN" sz="2200"/>
              <a:t>L</a:t>
            </a:r>
            <a:r>
              <a:rPr lang="zh-CN" altLang="en-US" sz="2200"/>
              <a:t>已经在符号表中，但“类型”不为“标号”或“定义否”为“已”，则报告出错；</a:t>
            </a:r>
            <a:endParaRPr lang="en-US" altLang="zh-CN" sz="2200"/>
          </a:p>
          <a:p>
            <a:pPr marL="457200" indent="-457200">
              <a:lnSpc>
                <a:spcPct val="110000"/>
              </a:lnSpc>
              <a:buSzPct val="100000"/>
              <a:buFont typeface="+mj-ea"/>
              <a:buAutoNum type="circleNumDbPlain"/>
            </a:pPr>
            <a:r>
              <a:rPr lang="zh-CN" altLang="en-US" sz="2200"/>
              <a:t>若</a:t>
            </a:r>
            <a:r>
              <a:rPr lang="en-US" altLang="zh-CN" sz="2200"/>
              <a:t>L</a:t>
            </a:r>
            <a:r>
              <a:rPr lang="zh-CN" altLang="en-US" sz="2200"/>
              <a:t>已在符号表中，则把标志“未”改为“已”，然后，把地址栏中的链头（比如</a:t>
            </a:r>
            <a:r>
              <a:rPr lang="en-US" altLang="zh-CN" sz="2200"/>
              <a:t>r</a:t>
            </a:r>
            <a:r>
              <a:rPr lang="zh-CN" altLang="en-US" sz="2200"/>
              <a:t>）取出，同时把</a:t>
            </a:r>
            <a:r>
              <a:rPr lang="en-US" altLang="zh-CN" sz="2200"/>
              <a:t>nextquad</a:t>
            </a:r>
            <a:r>
              <a:rPr lang="zh-CN" altLang="en-US" sz="2200"/>
              <a:t>填在其中，最后，执行回填。</a:t>
            </a:r>
            <a:endParaRPr lang="en-US" altLang="zh-CN" sz="2200"/>
          </a:p>
        </p:txBody>
      </p:sp>
      <p:sp>
        <p:nvSpPr>
          <p:cNvPr id="4" name="灯片编号占位符 3">
            <a:extLst>
              <a:ext uri="{FF2B5EF4-FFF2-40B4-BE49-F238E27FC236}">
                <a16:creationId xmlns:a16="http://schemas.microsoft.com/office/drawing/2014/main" id="{3DC89E8B-72BB-4F10-A991-96DBEA99DDAA}"/>
              </a:ext>
            </a:extLst>
          </p:cNvPr>
          <p:cNvSpPr>
            <a:spLocks noGrp="1"/>
          </p:cNvSpPr>
          <p:nvPr>
            <p:ph type="sldNum" sz="quarter" idx="12"/>
          </p:nvPr>
        </p:nvSpPr>
        <p:spPr/>
        <p:txBody>
          <a:bodyPr/>
          <a:lstStyle/>
          <a:p>
            <a:fld id="{2A6D858B-1E97-4F06-B8D0-6BAC990F4689}" type="slidenum">
              <a:rPr lang="zh-CN" altLang="en-US" smtClean="0"/>
              <a:pPr/>
              <a:t>86</a:t>
            </a:fld>
            <a:endParaRPr lang="zh-CN" altLang="en-US"/>
          </a:p>
        </p:txBody>
      </p:sp>
      <p:sp>
        <p:nvSpPr>
          <p:cNvPr id="11" name="流程图: 过程 10">
            <a:extLst>
              <a:ext uri="{FF2B5EF4-FFF2-40B4-BE49-F238E27FC236}">
                <a16:creationId xmlns:a16="http://schemas.microsoft.com/office/drawing/2014/main" id="{E3C1BD3B-9615-43B4-986A-0CF814C19C12}"/>
              </a:ext>
            </a:extLst>
          </p:cNvPr>
          <p:cNvSpPr/>
          <p:nvPr/>
        </p:nvSpPr>
        <p:spPr>
          <a:xfrm>
            <a:off x="3716905" y="5146635"/>
            <a:ext cx="3105345" cy="1151266"/>
          </a:xfrm>
          <a:prstGeom prst="flowChartProcess">
            <a:avLst/>
          </a:prstGeom>
          <a:solidFill>
            <a:schemeClr val="accent6">
              <a:lumMod val="40000"/>
              <a:lumOff val="6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altLang="zh-CN" sz="2000">
                <a:solidFill>
                  <a:schemeClr val="tx1"/>
                </a:solidFill>
                <a:latin typeface="楷体" panose="02010609060101010101" pitchFamily="49" charset="-122"/>
                <a:ea typeface="楷体" panose="02010609060101010101" pitchFamily="49" charset="-122"/>
              </a:rPr>
              <a:t>t:=r</a:t>
            </a:r>
            <a:r>
              <a:rPr lang="zh-CN" altLang="en-US" sz="2000">
                <a:solidFill>
                  <a:schemeClr val="tx1"/>
                </a:solidFill>
                <a:latin typeface="楷体" panose="02010609060101010101" pitchFamily="49" charset="-122"/>
                <a:ea typeface="楷体" panose="02010609060101010101" pitchFamily="49" charset="-122"/>
              </a:rPr>
              <a:t>（</a:t>
            </a:r>
            <a:r>
              <a:rPr lang="en-US" altLang="zh-CN" sz="2000">
                <a:solidFill>
                  <a:schemeClr val="tx1"/>
                </a:solidFill>
                <a:latin typeface="楷体" panose="02010609060101010101" pitchFamily="49" charset="-122"/>
                <a:ea typeface="楷体" panose="02010609060101010101" pitchFamily="49" charset="-122"/>
              </a:rPr>
              <a:t>L.</a:t>
            </a:r>
            <a:r>
              <a:rPr lang="zh-CN" altLang="en-US" sz="2000">
                <a:solidFill>
                  <a:schemeClr val="tx1"/>
                </a:solidFill>
                <a:latin typeface="楷体" panose="02010609060101010101" pitchFamily="49" charset="-122"/>
                <a:ea typeface="楷体" panose="02010609060101010101" pitchFamily="49" charset="-122"/>
              </a:rPr>
              <a:t>地址）</a:t>
            </a:r>
            <a:endParaRPr lang="en-US" altLang="zh-CN" sz="2000">
              <a:solidFill>
                <a:schemeClr val="tx1"/>
              </a:solidFill>
              <a:latin typeface="楷体" panose="02010609060101010101" pitchFamily="49" charset="-122"/>
              <a:ea typeface="楷体" panose="02010609060101010101" pitchFamily="49" charset="-122"/>
            </a:endParaRPr>
          </a:p>
          <a:p>
            <a:pPr>
              <a:spcAft>
                <a:spcPts val="0"/>
              </a:spcAft>
            </a:pPr>
            <a:r>
              <a:rPr lang="en-US" altLang="zh-CN" sz="2000">
                <a:solidFill>
                  <a:schemeClr val="tx1"/>
                </a:solidFill>
                <a:latin typeface="楷体" panose="02010609060101010101" pitchFamily="49" charset="-122"/>
                <a:ea typeface="楷体" panose="02010609060101010101" pitchFamily="49" charset="-122"/>
              </a:rPr>
              <a:t>backpatch(t,nextquad);</a:t>
            </a:r>
          </a:p>
          <a:p>
            <a:pPr>
              <a:spcAft>
                <a:spcPts val="0"/>
              </a:spcAft>
            </a:pPr>
            <a:r>
              <a:rPr lang="en-US" altLang="zh-CN" sz="2000">
                <a:solidFill>
                  <a:schemeClr val="tx1"/>
                </a:solidFill>
                <a:latin typeface="楷体" panose="02010609060101010101" pitchFamily="49" charset="-122"/>
                <a:ea typeface="楷体" panose="02010609060101010101" pitchFamily="49" charset="-122"/>
              </a:rPr>
              <a:t>L.</a:t>
            </a:r>
            <a:r>
              <a:rPr lang="zh-CN" altLang="en-US" sz="2000">
                <a:solidFill>
                  <a:schemeClr val="tx1"/>
                </a:solidFill>
                <a:latin typeface="楷体" panose="02010609060101010101" pitchFamily="49" charset="-122"/>
                <a:ea typeface="楷体" panose="02010609060101010101" pitchFamily="49" charset="-122"/>
              </a:rPr>
              <a:t>地址：</a:t>
            </a:r>
            <a:r>
              <a:rPr lang="en-US" altLang="zh-CN" sz="2000">
                <a:solidFill>
                  <a:schemeClr val="tx1"/>
                </a:solidFill>
                <a:latin typeface="楷体" panose="02010609060101010101" pitchFamily="49" charset="-122"/>
                <a:ea typeface="楷体" panose="02010609060101010101" pitchFamily="49" charset="-122"/>
              </a:rPr>
              <a:t>=nextquad</a:t>
            </a:r>
            <a:r>
              <a:rPr lang="zh-CN" altLang="en-US" sz="2000">
                <a:solidFill>
                  <a:schemeClr val="tx1"/>
                </a:solidFill>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2151775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lstStyle/>
          <a:p>
            <a:r>
              <a:rPr lang="zh-CN" altLang="en-US" dirty="0">
                <a:solidFill>
                  <a:srgbClr val="FF0000"/>
                </a:solidFill>
              </a:rPr>
              <a:t>一遍扫描</a:t>
            </a:r>
            <a:r>
              <a:rPr lang="zh-CN" altLang="en-US" dirty="0"/>
              <a:t>的另一种做法：修改文法</a:t>
            </a:r>
          </a:p>
        </p:txBody>
      </p:sp>
      <p:sp>
        <p:nvSpPr>
          <p:cNvPr id="3" name="内容占位符 2"/>
          <p:cNvSpPr>
            <a:spLocks noGrp="1"/>
          </p:cNvSpPr>
          <p:nvPr>
            <p:ph idx="1"/>
          </p:nvPr>
        </p:nvSpPr>
        <p:spPr>
          <a:xfrm>
            <a:off x="827584" y="1484784"/>
            <a:ext cx="2979331" cy="2404863"/>
          </a:xfrm>
        </p:spPr>
        <p:txBody>
          <a:bodyPr>
            <a:noAutofit/>
          </a:bodyPr>
          <a:lstStyle/>
          <a:p>
            <a:pPr>
              <a:buNone/>
            </a:pPr>
            <a:r>
              <a:rPr lang="en-US" altLang="zh-CN" dirty="0">
                <a:solidFill>
                  <a:srgbClr val="C00000"/>
                </a:solidFill>
              </a:rPr>
              <a:t>(1</a:t>
            </a:r>
            <a:r>
              <a:rPr lang="en-US" altLang="zh-CN">
                <a:solidFill>
                  <a:srgbClr val="C00000"/>
                </a:solidFill>
              </a:rPr>
              <a:t>)S</a:t>
            </a:r>
            <a:r>
              <a:rPr lang="en-US" altLang="zh-CN">
                <a:solidFill>
                  <a:srgbClr val="C00000"/>
                </a:solidFill>
                <a:sym typeface="Symbol" pitchFamily="18" charset="2"/>
              </a:rPr>
              <a:t></a:t>
            </a:r>
            <a:r>
              <a:rPr lang="en-US" altLang="zh-CN">
                <a:solidFill>
                  <a:srgbClr val="C00000"/>
                </a:solidFill>
              </a:rPr>
              <a:t>CS</a:t>
            </a:r>
            <a:endParaRPr lang="en-US" altLang="zh-CN" dirty="0">
              <a:solidFill>
                <a:srgbClr val="C00000"/>
              </a:solidFill>
            </a:endParaRPr>
          </a:p>
          <a:p>
            <a:pPr>
              <a:buNone/>
            </a:pPr>
            <a:r>
              <a:rPr lang="en-US" altLang="zh-CN" dirty="0">
                <a:solidFill>
                  <a:srgbClr val="C00000"/>
                </a:solidFill>
              </a:rPr>
              <a:t>(2</a:t>
            </a:r>
            <a:r>
              <a:rPr lang="en-US" altLang="zh-CN">
                <a:solidFill>
                  <a:srgbClr val="C00000"/>
                </a:solidFill>
              </a:rPr>
              <a:t>)S</a:t>
            </a:r>
            <a:r>
              <a:rPr lang="en-US" altLang="zh-CN">
                <a:solidFill>
                  <a:srgbClr val="C00000"/>
                </a:solidFill>
                <a:sym typeface="Symbol" pitchFamily="18" charset="2"/>
              </a:rPr>
              <a:t></a:t>
            </a:r>
            <a:r>
              <a:rPr lang="en-US" altLang="zh-CN">
                <a:solidFill>
                  <a:srgbClr val="C00000"/>
                </a:solidFill>
              </a:rPr>
              <a:t>TS</a:t>
            </a:r>
            <a:endParaRPr lang="en-US" altLang="zh-CN" dirty="0">
              <a:solidFill>
                <a:srgbClr val="C00000"/>
              </a:solidFill>
            </a:endParaRPr>
          </a:p>
          <a:p>
            <a:pPr>
              <a:buNone/>
            </a:pPr>
            <a:r>
              <a:rPr lang="en-US" altLang="zh-CN" dirty="0">
                <a:solidFill>
                  <a:srgbClr val="C00000"/>
                </a:solidFill>
              </a:rPr>
              <a:t>(3</a:t>
            </a:r>
            <a:r>
              <a:rPr lang="en-US" altLang="zh-CN">
                <a:solidFill>
                  <a:srgbClr val="C00000"/>
                </a:solidFill>
              </a:rPr>
              <a:t>)T</a:t>
            </a:r>
            <a:r>
              <a:rPr lang="en-US" altLang="zh-CN">
                <a:solidFill>
                  <a:srgbClr val="C00000"/>
                </a:solidFill>
                <a:sym typeface="Symbol" pitchFamily="18" charset="2"/>
              </a:rPr>
              <a:t></a:t>
            </a:r>
            <a:r>
              <a:rPr lang="en-US" altLang="zh-CN">
                <a:solidFill>
                  <a:srgbClr val="C00000"/>
                </a:solidFill>
              </a:rPr>
              <a:t>CS </a:t>
            </a:r>
            <a:r>
              <a:rPr lang="en-US" altLang="zh-CN" dirty="0">
                <a:solidFill>
                  <a:srgbClr val="C00000"/>
                </a:solidFill>
              </a:rPr>
              <a:t>else</a:t>
            </a:r>
          </a:p>
          <a:p>
            <a:pPr>
              <a:buNone/>
            </a:pPr>
            <a:r>
              <a:rPr lang="en-US" altLang="zh-CN" dirty="0">
                <a:solidFill>
                  <a:srgbClr val="C00000"/>
                </a:solidFill>
              </a:rPr>
              <a:t>(4</a:t>
            </a:r>
            <a:r>
              <a:rPr lang="en-US" altLang="zh-CN">
                <a:solidFill>
                  <a:srgbClr val="C00000"/>
                </a:solidFill>
              </a:rPr>
              <a:t>)C</a:t>
            </a:r>
            <a:r>
              <a:rPr lang="en-US" altLang="zh-CN">
                <a:solidFill>
                  <a:srgbClr val="C00000"/>
                </a:solidFill>
                <a:sym typeface="Symbol" pitchFamily="18" charset="2"/>
              </a:rPr>
              <a:t></a:t>
            </a:r>
            <a:r>
              <a:rPr lang="en-US" altLang="zh-CN">
                <a:solidFill>
                  <a:srgbClr val="C00000"/>
                </a:solidFill>
              </a:rPr>
              <a:t>if </a:t>
            </a:r>
            <a:r>
              <a:rPr lang="en-US" altLang="zh-CN" dirty="0">
                <a:solidFill>
                  <a:srgbClr val="C00000"/>
                </a:solidFill>
              </a:rPr>
              <a:t>E then</a:t>
            </a:r>
          </a:p>
          <a:p>
            <a:pPr>
              <a:buNone/>
            </a:pPr>
            <a:endParaRPr lang="en-US" altLang="zh-CN" dirty="0">
              <a:solidFill>
                <a:srgbClr val="C00000"/>
              </a:solidFill>
            </a:endParaRPr>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87</a:t>
            </a:fld>
            <a:endParaRPr lang="zh-CN" altLang="en-US"/>
          </a:p>
        </p:txBody>
      </p:sp>
      <p:sp>
        <p:nvSpPr>
          <p:cNvPr id="6" name="内容占位符 2"/>
          <p:cNvSpPr txBox="1">
            <a:spLocks/>
          </p:cNvSpPr>
          <p:nvPr/>
        </p:nvSpPr>
        <p:spPr>
          <a:xfrm>
            <a:off x="4355976" y="1484784"/>
            <a:ext cx="4392488" cy="576063"/>
          </a:xfrm>
          <a:prstGeom prst="rect">
            <a:avLst/>
          </a:prstGeom>
        </p:spPr>
        <p:txBody>
          <a:bodyPr vert="horz" lIns="91440" tIns="45720" rIns="91440" bIns="45720" rtlCol="0">
            <a:noAutofit/>
          </a:bodyPr>
          <a:lstStyle/>
          <a:p>
            <a:pPr marL="342900" lvl="0" indent="-342900">
              <a:spcBef>
                <a:spcPts val="600"/>
              </a:spcBef>
              <a:spcAft>
                <a:spcPts val="600"/>
              </a:spcAft>
              <a:buClr>
                <a:srgbClr val="0033CC"/>
              </a:buClr>
              <a:buSzPct val="50000"/>
            </a:pPr>
            <a:r>
              <a:rPr lang="en-US" altLang="zh-CN" sz="2800" dirty="0" err="1">
                <a:latin typeface="楷体" pitchFamily="49" charset="-122"/>
                <a:ea typeface="楷体" pitchFamily="49" charset="-122"/>
              </a:rPr>
              <a:t>S</a:t>
            </a:r>
            <a:r>
              <a:rPr lang="en-US" altLang="zh-CN" sz="2800" dirty="0" err="1">
                <a:latin typeface="Comic Sans MS" pitchFamily="66" charset="0"/>
                <a:ea typeface="楷体" pitchFamily="49" charset="-122"/>
              </a:rPr>
              <a:t>→</a:t>
            </a:r>
            <a:r>
              <a:rPr lang="en-US" altLang="zh-CN" sz="2800" dirty="0" err="1">
                <a:latin typeface="楷体" pitchFamily="49" charset="-122"/>
                <a:ea typeface="楷体" pitchFamily="49" charset="-122"/>
              </a:rPr>
              <a:t>if</a:t>
            </a:r>
            <a:r>
              <a:rPr lang="en-US" altLang="zh-CN" sz="2800" dirty="0">
                <a:latin typeface="楷体" pitchFamily="49" charset="-122"/>
                <a:ea typeface="楷体" pitchFamily="49" charset="-122"/>
              </a:rPr>
              <a:t> E then S</a:t>
            </a:r>
            <a:r>
              <a:rPr lang="en-US" altLang="zh-CN" sz="2800" baseline="-25000" dirty="0">
                <a:latin typeface="楷体" pitchFamily="49" charset="-122"/>
                <a:ea typeface="楷体" pitchFamily="49" charset="-122"/>
              </a:rPr>
              <a:t>1</a:t>
            </a:r>
            <a:r>
              <a:rPr lang="en-US" altLang="zh-CN" sz="2800" dirty="0">
                <a:latin typeface="楷体" pitchFamily="49" charset="-122"/>
                <a:ea typeface="楷体" pitchFamily="49" charset="-122"/>
              </a:rPr>
              <a:t> else S</a:t>
            </a:r>
            <a:r>
              <a:rPr lang="en-US" altLang="zh-CN" sz="2800" baseline="-25000" dirty="0">
                <a:latin typeface="楷体" pitchFamily="49" charset="-122"/>
                <a:ea typeface="楷体" pitchFamily="49" charset="-122"/>
              </a:rPr>
              <a:t>2</a:t>
            </a:r>
            <a:endParaRPr kumimoji="0" lang="en-US" altLang="zh-CN" sz="2800" b="0" i="0" u="none" strike="noStrike" kern="1200" cap="none" spc="0" normalizeH="0" baseline="-25000" noProof="0" dirty="0">
              <a:ln>
                <a:noFill/>
              </a:ln>
              <a:effectLst/>
              <a:uLnTx/>
              <a:uFillTx/>
              <a:latin typeface="楷体" pitchFamily="49" charset="-122"/>
              <a:ea typeface="楷体" pitchFamily="49" charset="-122"/>
              <a:cs typeface="+mn-cs"/>
            </a:endParaRPr>
          </a:p>
        </p:txBody>
      </p:sp>
      <p:sp>
        <p:nvSpPr>
          <p:cNvPr id="7" name="矩形 6"/>
          <p:cNvSpPr/>
          <p:nvPr/>
        </p:nvSpPr>
        <p:spPr>
          <a:xfrm>
            <a:off x="971600" y="4077072"/>
            <a:ext cx="7344816" cy="22322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182563">
              <a:lnSpc>
                <a:spcPct val="110000"/>
              </a:lnSpc>
              <a:spcBef>
                <a:spcPts val="200"/>
              </a:spcBef>
              <a:spcAft>
                <a:spcPts val="600"/>
              </a:spcAft>
              <a:buSzPct val="65000"/>
              <a:buFont typeface="Wingdings" pitchFamily="2" charset="2"/>
              <a:buChar char="l"/>
            </a:pPr>
            <a:r>
              <a:rPr lang="zh-CN" altLang="en-US" sz="2400" dirty="0">
                <a:solidFill>
                  <a:srgbClr val="0033CC"/>
                </a:solidFill>
                <a:latin typeface="楷体" pitchFamily="49" charset="-122"/>
                <a:ea typeface="楷体" pitchFamily="49" charset="-122"/>
              </a:rPr>
              <a:t>好处：</a:t>
            </a:r>
            <a:endParaRPr lang="en-US" altLang="zh-CN" sz="2400" dirty="0">
              <a:solidFill>
                <a:srgbClr val="0033CC"/>
              </a:solidFill>
              <a:latin typeface="楷体" pitchFamily="49" charset="-122"/>
              <a:ea typeface="楷体" pitchFamily="49" charset="-122"/>
            </a:endParaRPr>
          </a:p>
          <a:p>
            <a:pPr marL="441325" lvl="1" indent="-153988">
              <a:lnSpc>
                <a:spcPct val="110000"/>
              </a:lnSpc>
              <a:spcBef>
                <a:spcPts val="200"/>
              </a:spcBef>
              <a:spcAft>
                <a:spcPts val="600"/>
              </a:spcAft>
              <a:buSzPct val="65000"/>
              <a:buFont typeface="Wingdings" pitchFamily="2" charset="2"/>
              <a:buChar char="Ø"/>
            </a:pPr>
            <a:r>
              <a:rPr lang="zh-CN" altLang="en-US" sz="2400" dirty="0">
                <a:solidFill>
                  <a:srgbClr val="0033CC"/>
                </a:solidFill>
                <a:latin typeface="楷体" pitchFamily="49" charset="-122"/>
                <a:ea typeface="楷体" pitchFamily="49" charset="-122"/>
              </a:rPr>
              <a:t>无需增加标记非终结符，可以在</a:t>
            </a:r>
            <a:r>
              <a:rPr lang="zh-CN" altLang="en-US" sz="2400" dirty="0">
                <a:solidFill>
                  <a:srgbClr val="FF0000"/>
                </a:solidFill>
                <a:latin typeface="楷体" pitchFamily="49" charset="-122"/>
                <a:ea typeface="楷体" pitchFamily="49" charset="-122"/>
              </a:rPr>
              <a:t>自下而上分析</a:t>
            </a:r>
            <a:r>
              <a:rPr lang="zh-CN" altLang="en-US" sz="2400" dirty="0">
                <a:solidFill>
                  <a:srgbClr val="0033CC"/>
                </a:solidFill>
                <a:latin typeface="楷体" pitchFamily="49" charset="-122"/>
                <a:ea typeface="楷体" pitchFamily="49" charset="-122"/>
              </a:rPr>
              <a:t>时</a:t>
            </a:r>
            <a:r>
              <a:rPr lang="zh-CN" altLang="en-US" sz="2400" dirty="0">
                <a:solidFill>
                  <a:srgbClr val="FF0000"/>
                </a:solidFill>
                <a:latin typeface="楷体" pitchFamily="49" charset="-122"/>
                <a:ea typeface="楷体" pitchFamily="49" charset="-122"/>
              </a:rPr>
              <a:t>及时回填</a:t>
            </a:r>
            <a:r>
              <a:rPr lang="zh-CN" altLang="en-US" sz="2400" dirty="0">
                <a:solidFill>
                  <a:srgbClr val="0033CC"/>
                </a:solidFill>
                <a:latin typeface="楷体" pitchFamily="49" charset="-122"/>
                <a:ea typeface="楷体" pitchFamily="49" charset="-122"/>
              </a:rPr>
              <a:t>，遇到</a:t>
            </a:r>
            <a:r>
              <a:rPr lang="en-US" altLang="zh-CN" sz="2400" dirty="0">
                <a:solidFill>
                  <a:srgbClr val="0033CC"/>
                </a:solidFill>
                <a:latin typeface="楷体" pitchFamily="49" charset="-122"/>
                <a:ea typeface="楷体" pitchFamily="49" charset="-122"/>
              </a:rPr>
              <a:t>then</a:t>
            </a:r>
            <a:r>
              <a:rPr lang="zh-CN" altLang="en-US" sz="2400" dirty="0">
                <a:solidFill>
                  <a:srgbClr val="0033CC"/>
                </a:solidFill>
                <a:latin typeface="楷体" pitchFamily="49" charset="-122"/>
                <a:ea typeface="楷体" pitchFamily="49" charset="-122"/>
              </a:rPr>
              <a:t>回填真出口，遇到</a:t>
            </a:r>
            <a:r>
              <a:rPr lang="en-US" altLang="zh-CN" sz="2400" dirty="0">
                <a:solidFill>
                  <a:srgbClr val="0033CC"/>
                </a:solidFill>
                <a:latin typeface="楷体" pitchFamily="49" charset="-122"/>
                <a:ea typeface="楷体" pitchFamily="49" charset="-122"/>
              </a:rPr>
              <a:t>else</a:t>
            </a:r>
            <a:r>
              <a:rPr lang="zh-CN" altLang="en-US" sz="2400" dirty="0">
                <a:solidFill>
                  <a:srgbClr val="0033CC"/>
                </a:solidFill>
                <a:latin typeface="楷体" pitchFamily="49" charset="-122"/>
                <a:ea typeface="楷体" pitchFamily="49" charset="-122"/>
              </a:rPr>
              <a:t>回填假出口。</a:t>
            </a:r>
            <a:endParaRPr lang="en-US" altLang="zh-CN" sz="2400" dirty="0">
              <a:solidFill>
                <a:srgbClr val="0033CC"/>
              </a:solidFill>
              <a:latin typeface="楷体" pitchFamily="49" charset="-122"/>
              <a:ea typeface="楷体" pitchFamily="49" charset="-122"/>
            </a:endParaRPr>
          </a:p>
          <a:p>
            <a:pPr marL="441325" lvl="1" indent="-153988">
              <a:lnSpc>
                <a:spcPct val="110000"/>
              </a:lnSpc>
              <a:spcBef>
                <a:spcPts val="200"/>
              </a:spcBef>
              <a:spcAft>
                <a:spcPts val="600"/>
              </a:spcAft>
              <a:buSzPct val="65000"/>
              <a:buFont typeface="Wingdings" pitchFamily="2" charset="2"/>
              <a:buChar char="Ø"/>
            </a:pPr>
            <a:r>
              <a:rPr lang="zh-CN" altLang="en-US" sz="2400" dirty="0">
                <a:solidFill>
                  <a:srgbClr val="0033CC"/>
                </a:solidFill>
                <a:latin typeface="楷体" pitchFamily="49" charset="-122"/>
                <a:ea typeface="楷体" pitchFamily="49" charset="-122"/>
              </a:rPr>
              <a:t>不修改文法的话，要等到全句归约时才能回填</a:t>
            </a:r>
          </a:p>
        </p:txBody>
      </p:sp>
      <p:sp>
        <p:nvSpPr>
          <p:cNvPr id="8" name="矩形 7"/>
          <p:cNvSpPr/>
          <p:nvPr/>
        </p:nvSpPr>
        <p:spPr>
          <a:xfrm>
            <a:off x="4355976" y="2492896"/>
            <a:ext cx="1872208" cy="9361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chemeClr val="accent2">
                    <a:lumMod val="75000"/>
                  </a:schemeClr>
                </a:solidFill>
                <a:latin typeface="楷体" pitchFamily="49" charset="-122"/>
                <a:ea typeface="楷体" pitchFamily="49" charset="-122"/>
              </a:rPr>
              <a:t>修改文法</a:t>
            </a:r>
            <a:endParaRPr lang="en-US" altLang="zh-CN" sz="2800" dirty="0">
              <a:solidFill>
                <a:schemeClr val="accent2">
                  <a:lumMod val="75000"/>
                </a:schemeClr>
              </a:solidFill>
              <a:latin typeface="楷体" pitchFamily="49" charset="-122"/>
              <a:ea typeface="楷体" pitchFamily="49" charset="-122"/>
            </a:endParaRPr>
          </a:p>
          <a:p>
            <a:r>
              <a:rPr lang="zh-CN" altLang="en-US" sz="2800" dirty="0">
                <a:solidFill>
                  <a:schemeClr val="accent2">
                    <a:lumMod val="75000"/>
                  </a:schemeClr>
                </a:solidFill>
                <a:latin typeface="楷体" pitchFamily="49" charset="-122"/>
                <a:ea typeface="楷体" pitchFamily="49" charset="-122"/>
              </a:rPr>
              <a:t>如何构思？</a:t>
            </a:r>
          </a:p>
        </p:txBody>
      </p:sp>
      <p:sp>
        <p:nvSpPr>
          <p:cNvPr id="9" name="圆角矩形 8"/>
          <p:cNvSpPr/>
          <p:nvPr/>
        </p:nvSpPr>
        <p:spPr>
          <a:xfrm>
            <a:off x="4932040" y="1484784"/>
            <a:ext cx="1728192" cy="504056"/>
          </a:xfrm>
          <a:prstGeom prst="roundRect">
            <a:avLst/>
          </a:prstGeom>
          <a:noFill/>
          <a:ln>
            <a:solidFill>
              <a:srgbClr val="FC02A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flipV="1">
            <a:off x="5045576" y="2060848"/>
            <a:ext cx="288032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6516216" y="3356992"/>
            <a:ext cx="1656184" cy="93610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rgbClr val="CC0099"/>
                </a:solidFill>
                <a:latin typeface="楷体" pitchFamily="49" charset="-122"/>
                <a:ea typeface="楷体" pitchFamily="49" charset="-122"/>
              </a:rPr>
              <a:t>从下至上摆放句柄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slide(from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39752" y="260648"/>
            <a:ext cx="4536504" cy="778098"/>
          </a:xfrm>
        </p:spPr>
        <p:txBody>
          <a:bodyPr/>
          <a:lstStyle/>
          <a:p>
            <a:r>
              <a:rPr lang="zh-CN" altLang="en-US" dirty="0"/>
              <a:t>改造文法的思路</a:t>
            </a:r>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88</a:t>
            </a:fld>
            <a:endParaRPr lang="zh-CN" altLang="en-US"/>
          </a:p>
        </p:txBody>
      </p:sp>
      <p:sp>
        <p:nvSpPr>
          <p:cNvPr id="5" name="矩形 4"/>
          <p:cNvSpPr/>
          <p:nvPr/>
        </p:nvSpPr>
        <p:spPr>
          <a:xfrm>
            <a:off x="467544" y="4437112"/>
            <a:ext cx="2016224"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33CC"/>
                </a:solidFill>
                <a:latin typeface="楷体" pitchFamily="49" charset="-122"/>
                <a:ea typeface="楷体" pitchFamily="49" charset="-122"/>
              </a:rPr>
              <a:t>If E then</a:t>
            </a:r>
            <a:endParaRPr lang="zh-CN" altLang="en-US" sz="2400" dirty="0">
              <a:solidFill>
                <a:srgbClr val="0033CC"/>
              </a:solidFill>
              <a:latin typeface="楷体" pitchFamily="49" charset="-122"/>
              <a:ea typeface="楷体" pitchFamily="49" charset="-122"/>
            </a:endParaRPr>
          </a:p>
        </p:txBody>
      </p:sp>
      <p:sp>
        <p:nvSpPr>
          <p:cNvPr id="7" name="矩形 6"/>
          <p:cNvSpPr/>
          <p:nvPr/>
        </p:nvSpPr>
        <p:spPr>
          <a:xfrm>
            <a:off x="1259632" y="3717032"/>
            <a:ext cx="648072"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33CC"/>
                </a:solidFill>
                <a:latin typeface="楷体" pitchFamily="49" charset="-122"/>
                <a:ea typeface="楷体" pitchFamily="49" charset="-122"/>
              </a:rPr>
              <a:t>C</a:t>
            </a:r>
            <a:endParaRPr lang="zh-CN" altLang="en-US" sz="2400" dirty="0">
              <a:solidFill>
                <a:srgbClr val="0033CC"/>
              </a:solidFill>
              <a:latin typeface="楷体" pitchFamily="49" charset="-122"/>
              <a:ea typeface="楷体" pitchFamily="49" charset="-122"/>
            </a:endParaRPr>
          </a:p>
        </p:txBody>
      </p:sp>
      <p:sp>
        <p:nvSpPr>
          <p:cNvPr id="8" name="矩形 7"/>
          <p:cNvSpPr/>
          <p:nvPr/>
        </p:nvSpPr>
        <p:spPr>
          <a:xfrm>
            <a:off x="2051720" y="2924944"/>
            <a:ext cx="648072"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33CC"/>
                </a:solidFill>
                <a:latin typeface="楷体" pitchFamily="49" charset="-122"/>
                <a:ea typeface="楷体" pitchFamily="49" charset="-122"/>
              </a:rPr>
              <a:t>S</a:t>
            </a:r>
            <a:endParaRPr lang="zh-CN" altLang="en-US" sz="2400" dirty="0">
              <a:solidFill>
                <a:srgbClr val="0033CC"/>
              </a:solidFill>
              <a:latin typeface="楷体" pitchFamily="49" charset="-122"/>
              <a:ea typeface="楷体" pitchFamily="49" charset="-122"/>
            </a:endParaRPr>
          </a:p>
        </p:txBody>
      </p:sp>
      <p:sp>
        <p:nvSpPr>
          <p:cNvPr id="10" name="矩形 9"/>
          <p:cNvSpPr/>
          <p:nvPr/>
        </p:nvSpPr>
        <p:spPr>
          <a:xfrm>
            <a:off x="2802280" y="3717032"/>
            <a:ext cx="648072"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33CC"/>
                </a:solidFill>
                <a:latin typeface="楷体" pitchFamily="49" charset="-122"/>
                <a:ea typeface="楷体" pitchFamily="49" charset="-122"/>
              </a:rPr>
              <a:t>S</a:t>
            </a:r>
            <a:endParaRPr lang="zh-CN" altLang="en-US" sz="2400" dirty="0">
              <a:solidFill>
                <a:srgbClr val="0033CC"/>
              </a:solidFill>
              <a:latin typeface="楷体" pitchFamily="49" charset="-122"/>
              <a:ea typeface="楷体" pitchFamily="49" charset="-122"/>
            </a:endParaRPr>
          </a:p>
        </p:txBody>
      </p:sp>
      <p:sp>
        <p:nvSpPr>
          <p:cNvPr id="12" name="矩形 11"/>
          <p:cNvSpPr/>
          <p:nvPr/>
        </p:nvSpPr>
        <p:spPr>
          <a:xfrm>
            <a:off x="6834728" y="2924944"/>
            <a:ext cx="648072"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33CC"/>
                </a:solidFill>
                <a:latin typeface="楷体" pitchFamily="49" charset="-122"/>
                <a:ea typeface="楷体" pitchFamily="49" charset="-122"/>
              </a:rPr>
              <a:t>S</a:t>
            </a:r>
            <a:endParaRPr lang="zh-CN" altLang="en-US" sz="2400" dirty="0">
              <a:solidFill>
                <a:srgbClr val="0033CC"/>
              </a:solidFill>
              <a:latin typeface="楷体" pitchFamily="49" charset="-122"/>
              <a:ea typeface="楷体" pitchFamily="49" charset="-122"/>
            </a:endParaRPr>
          </a:p>
        </p:txBody>
      </p:sp>
      <p:sp>
        <p:nvSpPr>
          <p:cNvPr id="14" name="矩形 13"/>
          <p:cNvSpPr/>
          <p:nvPr/>
        </p:nvSpPr>
        <p:spPr>
          <a:xfrm>
            <a:off x="7956376" y="3636640"/>
            <a:ext cx="648072"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33CC"/>
                </a:solidFill>
                <a:latin typeface="楷体" pitchFamily="49" charset="-122"/>
                <a:ea typeface="楷体" pitchFamily="49" charset="-122"/>
              </a:rPr>
              <a:t>S</a:t>
            </a:r>
            <a:endParaRPr lang="zh-CN" altLang="en-US" sz="2400" dirty="0">
              <a:solidFill>
                <a:srgbClr val="0033CC"/>
              </a:solidFill>
              <a:latin typeface="楷体" pitchFamily="49" charset="-122"/>
              <a:ea typeface="楷体" pitchFamily="49" charset="-122"/>
            </a:endParaRPr>
          </a:p>
        </p:txBody>
      </p:sp>
      <p:sp>
        <p:nvSpPr>
          <p:cNvPr id="15" name="矩形 14"/>
          <p:cNvSpPr/>
          <p:nvPr/>
        </p:nvSpPr>
        <p:spPr>
          <a:xfrm>
            <a:off x="6387440" y="4360912"/>
            <a:ext cx="1064880"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altLang="zh-CN" sz="2400" dirty="0">
                <a:solidFill>
                  <a:srgbClr val="0033CC"/>
                </a:solidFill>
                <a:latin typeface="楷体" pitchFamily="49" charset="-122"/>
                <a:ea typeface="楷体" pitchFamily="49" charset="-122"/>
              </a:rPr>
              <a:t>else</a:t>
            </a:r>
            <a:endParaRPr lang="zh-CN" altLang="en-US" sz="2400" dirty="0">
              <a:solidFill>
                <a:srgbClr val="0033CC"/>
              </a:solidFill>
              <a:latin typeface="楷体" pitchFamily="49" charset="-122"/>
              <a:ea typeface="楷体" pitchFamily="49" charset="-122"/>
            </a:endParaRPr>
          </a:p>
        </p:txBody>
      </p:sp>
      <p:sp>
        <p:nvSpPr>
          <p:cNvPr id="17" name="矩形 16"/>
          <p:cNvSpPr/>
          <p:nvPr/>
        </p:nvSpPr>
        <p:spPr>
          <a:xfrm>
            <a:off x="5724128" y="3636640"/>
            <a:ext cx="648072"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33CC"/>
                </a:solidFill>
                <a:latin typeface="楷体" pitchFamily="49" charset="-122"/>
                <a:ea typeface="楷体" pitchFamily="49" charset="-122"/>
              </a:rPr>
              <a:t>T</a:t>
            </a:r>
            <a:endParaRPr lang="zh-CN" altLang="en-US" sz="2400" dirty="0">
              <a:solidFill>
                <a:srgbClr val="0033CC"/>
              </a:solidFill>
              <a:latin typeface="楷体" pitchFamily="49" charset="-122"/>
              <a:ea typeface="楷体" pitchFamily="49" charset="-122"/>
            </a:endParaRPr>
          </a:p>
        </p:txBody>
      </p:sp>
      <p:grpSp>
        <p:nvGrpSpPr>
          <p:cNvPr id="3" name="组合 33"/>
          <p:cNvGrpSpPr/>
          <p:nvPr/>
        </p:nvGrpSpPr>
        <p:grpSpPr>
          <a:xfrm>
            <a:off x="1589192" y="3429000"/>
            <a:ext cx="1398584" cy="1121648"/>
            <a:chOff x="1589192" y="3140968"/>
            <a:chExt cx="1398584" cy="1121648"/>
          </a:xfrm>
        </p:grpSpPr>
        <p:cxnSp>
          <p:nvCxnSpPr>
            <p:cNvPr id="19" name="直接连接符 18"/>
            <p:cNvCxnSpPr/>
            <p:nvPr/>
          </p:nvCxnSpPr>
          <p:spPr>
            <a:xfrm flipH="1">
              <a:off x="1763688" y="3140968"/>
              <a:ext cx="432048" cy="36004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555776" y="3140968"/>
              <a:ext cx="432000" cy="36004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589192" y="3902576"/>
              <a:ext cx="0" cy="360040"/>
            </a:xfrm>
            <a:prstGeom prst="line">
              <a:avLst/>
            </a:prstGeom>
            <a:ln w="12700"/>
          </p:spPr>
          <p:style>
            <a:lnRef idx="1">
              <a:schemeClr val="accent1"/>
            </a:lnRef>
            <a:fillRef idx="0">
              <a:schemeClr val="accent1"/>
            </a:fillRef>
            <a:effectRef idx="0">
              <a:schemeClr val="accent1"/>
            </a:effectRef>
            <a:fontRef idx="minor">
              <a:schemeClr val="tx1"/>
            </a:fontRef>
          </p:style>
        </p:cxnSp>
      </p:grpSp>
      <p:cxnSp>
        <p:nvCxnSpPr>
          <p:cNvPr id="25" name="直接连接符 24"/>
          <p:cNvCxnSpPr/>
          <p:nvPr/>
        </p:nvCxnSpPr>
        <p:spPr>
          <a:xfrm flipH="1">
            <a:off x="6228184" y="3356992"/>
            <a:ext cx="79200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7236296" y="3356992"/>
            <a:ext cx="792088" cy="360040"/>
          </a:xfrm>
          <a:prstGeom prst="line">
            <a:avLst/>
          </a:prstGeom>
        </p:spPr>
        <p:style>
          <a:lnRef idx="1">
            <a:schemeClr val="accent1"/>
          </a:lnRef>
          <a:fillRef idx="0">
            <a:schemeClr val="accent1"/>
          </a:fillRef>
          <a:effectRef idx="0">
            <a:schemeClr val="accent1"/>
          </a:effectRef>
          <a:fontRef idx="minor">
            <a:schemeClr val="tx1"/>
          </a:fontRef>
        </p:style>
      </p:cxnSp>
      <p:grpSp>
        <p:nvGrpSpPr>
          <p:cNvPr id="6" name="组合 36"/>
          <p:cNvGrpSpPr/>
          <p:nvPr/>
        </p:nvGrpSpPr>
        <p:grpSpPr>
          <a:xfrm>
            <a:off x="5364088" y="4005064"/>
            <a:ext cx="1296144" cy="504056"/>
            <a:chOff x="5364088" y="3717032"/>
            <a:chExt cx="1296144" cy="504056"/>
          </a:xfrm>
        </p:grpSpPr>
        <p:cxnSp>
          <p:nvCxnSpPr>
            <p:cNvPr id="28" name="直接连接符 27"/>
            <p:cNvCxnSpPr/>
            <p:nvPr/>
          </p:nvCxnSpPr>
          <p:spPr>
            <a:xfrm>
              <a:off x="6038448" y="3800088"/>
              <a:ext cx="0" cy="36004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364088" y="3717032"/>
              <a:ext cx="504056"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6228184" y="3717032"/>
              <a:ext cx="432048" cy="43204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 name="组合 35"/>
          <p:cNvGrpSpPr/>
          <p:nvPr/>
        </p:nvGrpSpPr>
        <p:grpSpPr>
          <a:xfrm>
            <a:off x="4067944" y="4360912"/>
            <a:ext cx="2319496" cy="1228328"/>
            <a:chOff x="4067944" y="4072880"/>
            <a:chExt cx="2319496" cy="1228328"/>
          </a:xfrm>
        </p:grpSpPr>
        <p:sp>
          <p:nvSpPr>
            <p:cNvPr id="11" name="矩形 10"/>
            <p:cNvSpPr/>
            <p:nvPr/>
          </p:nvSpPr>
          <p:spPr>
            <a:xfrm>
              <a:off x="4067944" y="4797152"/>
              <a:ext cx="2016224"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33CC"/>
                  </a:solidFill>
                  <a:latin typeface="楷体" pitchFamily="49" charset="-122"/>
                  <a:ea typeface="楷体" pitchFamily="49" charset="-122"/>
                </a:rPr>
                <a:t>If E then</a:t>
              </a:r>
              <a:endParaRPr lang="zh-CN" altLang="en-US" sz="2400" dirty="0">
                <a:solidFill>
                  <a:srgbClr val="0033CC"/>
                </a:solidFill>
                <a:latin typeface="楷体" pitchFamily="49" charset="-122"/>
                <a:ea typeface="楷体" pitchFamily="49" charset="-122"/>
              </a:endParaRPr>
            </a:p>
          </p:txBody>
        </p:sp>
        <p:sp>
          <p:nvSpPr>
            <p:cNvPr id="13" name="矩形 12"/>
            <p:cNvSpPr/>
            <p:nvPr/>
          </p:nvSpPr>
          <p:spPr>
            <a:xfrm>
              <a:off x="4860032" y="4072880"/>
              <a:ext cx="648072"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33CC"/>
                  </a:solidFill>
                  <a:latin typeface="楷体" pitchFamily="49" charset="-122"/>
                  <a:ea typeface="楷体" pitchFamily="49" charset="-122"/>
                </a:rPr>
                <a:t>C</a:t>
              </a:r>
              <a:endParaRPr lang="zh-CN" altLang="en-US" sz="2400" dirty="0">
                <a:solidFill>
                  <a:srgbClr val="0033CC"/>
                </a:solidFill>
                <a:latin typeface="楷体" pitchFamily="49" charset="-122"/>
                <a:ea typeface="楷体" pitchFamily="49" charset="-122"/>
              </a:endParaRPr>
            </a:p>
          </p:txBody>
        </p:sp>
        <p:sp>
          <p:nvSpPr>
            <p:cNvPr id="16" name="矩形 15"/>
            <p:cNvSpPr/>
            <p:nvPr/>
          </p:nvSpPr>
          <p:spPr>
            <a:xfrm>
              <a:off x="5739368" y="4072880"/>
              <a:ext cx="648072"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33CC"/>
                  </a:solidFill>
                  <a:latin typeface="楷体" pitchFamily="49" charset="-122"/>
                  <a:ea typeface="楷体" pitchFamily="49" charset="-122"/>
                </a:rPr>
                <a:t>S</a:t>
              </a:r>
              <a:endParaRPr lang="zh-CN" altLang="en-US" sz="2400" dirty="0">
                <a:solidFill>
                  <a:srgbClr val="0033CC"/>
                </a:solidFill>
                <a:latin typeface="楷体" pitchFamily="49" charset="-122"/>
                <a:ea typeface="楷体" pitchFamily="49" charset="-122"/>
              </a:endParaRPr>
            </a:p>
          </p:txBody>
        </p:sp>
        <p:cxnSp>
          <p:nvCxnSpPr>
            <p:cNvPr id="33" name="直接连接符 32"/>
            <p:cNvCxnSpPr/>
            <p:nvPr/>
          </p:nvCxnSpPr>
          <p:spPr>
            <a:xfrm>
              <a:off x="5174352" y="4539600"/>
              <a:ext cx="0" cy="360040"/>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39" name="矩形 38"/>
          <p:cNvSpPr/>
          <p:nvPr/>
        </p:nvSpPr>
        <p:spPr>
          <a:xfrm>
            <a:off x="3203848" y="1340768"/>
            <a:ext cx="2664296" cy="16561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buNone/>
            </a:pPr>
            <a:r>
              <a:rPr lang="en-US" altLang="zh-CN" sz="2400" dirty="0">
                <a:solidFill>
                  <a:srgbClr val="C00000"/>
                </a:solidFill>
                <a:latin typeface="楷体" pitchFamily="49" charset="-122"/>
                <a:ea typeface="楷体" pitchFamily="49" charset="-122"/>
              </a:rPr>
              <a:t>(1</a:t>
            </a:r>
            <a:r>
              <a:rPr lang="en-US" altLang="zh-CN" sz="2400">
                <a:solidFill>
                  <a:srgbClr val="C00000"/>
                </a:solidFill>
                <a:latin typeface="楷体" pitchFamily="49" charset="-122"/>
                <a:ea typeface="楷体" pitchFamily="49" charset="-122"/>
              </a:rPr>
              <a:t>) S</a:t>
            </a:r>
            <a:r>
              <a:rPr lang="zh-CN" altLang="en-US" sz="2400">
                <a:solidFill>
                  <a:srgbClr val="C00000"/>
                </a:solidFill>
                <a:latin typeface="楷体" pitchFamily="49" charset="-122"/>
                <a:ea typeface="楷体" pitchFamily="49" charset="-122"/>
                <a:sym typeface="Symbol" pitchFamily="18" charset="2"/>
              </a:rPr>
              <a:t></a:t>
            </a:r>
            <a:r>
              <a:rPr lang="en-US" altLang="zh-CN" sz="2400">
                <a:solidFill>
                  <a:srgbClr val="C00000"/>
                </a:solidFill>
                <a:latin typeface="楷体" pitchFamily="49" charset="-122"/>
                <a:ea typeface="楷体" pitchFamily="49" charset="-122"/>
              </a:rPr>
              <a:t>CS</a:t>
            </a:r>
            <a:endParaRPr lang="en-US" altLang="zh-CN" sz="2400" dirty="0">
              <a:solidFill>
                <a:srgbClr val="C00000"/>
              </a:solidFill>
              <a:latin typeface="楷体" pitchFamily="49" charset="-122"/>
              <a:ea typeface="楷体" pitchFamily="49" charset="-122"/>
            </a:endParaRPr>
          </a:p>
          <a:p>
            <a:pPr>
              <a:spcAft>
                <a:spcPts val="600"/>
              </a:spcAft>
              <a:buNone/>
            </a:pPr>
            <a:r>
              <a:rPr lang="en-US" altLang="zh-CN" sz="2400" dirty="0">
                <a:solidFill>
                  <a:srgbClr val="C00000"/>
                </a:solidFill>
                <a:latin typeface="楷体" pitchFamily="49" charset="-122"/>
                <a:ea typeface="楷体" pitchFamily="49" charset="-122"/>
              </a:rPr>
              <a:t>(2</a:t>
            </a:r>
            <a:r>
              <a:rPr lang="en-US" altLang="zh-CN" sz="2400">
                <a:solidFill>
                  <a:srgbClr val="C00000"/>
                </a:solidFill>
                <a:latin typeface="楷体" pitchFamily="49" charset="-122"/>
                <a:ea typeface="楷体" pitchFamily="49" charset="-122"/>
              </a:rPr>
              <a:t>) S</a:t>
            </a:r>
            <a:r>
              <a:rPr lang="zh-CN" altLang="en-US" sz="2400">
                <a:solidFill>
                  <a:srgbClr val="C00000"/>
                </a:solidFill>
                <a:latin typeface="楷体" pitchFamily="49" charset="-122"/>
                <a:ea typeface="楷体" pitchFamily="49" charset="-122"/>
                <a:sym typeface="Symbol" pitchFamily="18" charset="2"/>
              </a:rPr>
              <a:t></a:t>
            </a:r>
            <a:r>
              <a:rPr lang="en-US" altLang="zh-CN" sz="2400">
                <a:solidFill>
                  <a:srgbClr val="C00000"/>
                </a:solidFill>
                <a:latin typeface="楷体" pitchFamily="49" charset="-122"/>
                <a:ea typeface="楷体" pitchFamily="49" charset="-122"/>
              </a:rPr>
              <a:t>TS</a:t>
            </a:r>
            <a:endParaRPr lang="en-US" altLang="zh-CN" sz="2400" dirty="0">
              <a:solidFill>
                <a:srgbClr val="C00000"/>
              </a:solidFill>
              <a:latin typeface="楷体" pitchFamily="49" charset="-122"/>
              <a:ea typeface="楷体" pitchFamily="49" charset="-122"/>
            </a:endParaRPr>
          </a:p>
          <a:p>
            <a:pPr>
              <a:spcAft>
                <a:spcPts val="600"/>
              </a:spcAft>
              <a:buNone/>
            </a:pPr>
            <a:r>
              <a:rPr lang="en-US" altLang="zh-CN" sz="2400" dirty="0">
                <a:solidFill>
                  <a:srgbClr val="C00000"/>
                </a:solidFill>
                <a:latin typeface="楷体" pitchFamily="49" charset="-122"/>
                <a:ea typeface="楷体" pitchFamily="49" charset="-122"/>
              </a:rPr>
              <a:t>(3</a:t>
            </a:r>
            <a:r>
              <a:rPr lang="en-US" altLang="zh-CN" sz="2400">
                <a:solidFill>
                  <a:srgbClr val="C00000"/>
                </a:solidFill>
                <a:latin typeface="楷体" pitchFamily="49" charset="-122"/>
                <a:ea typeface="楷体" pitchFamily="49" charset="-122"/>
              </a:rPr>
              <a:t>) T</a:t>
            </a:r>
            <a:r>
              <a:rPr lang="zh-CN" altLang="en-US" sz="2400">
                <a:solidFill>
                  <a:srgbClr val="C00000"/>
                </a:solidFill>
                <a:latin typeface="楷体" pitchFamily="49" charset="-122"/>
                <a:ea typeface="楷体" pitchFamily="49" charset="-122"/>
                <a:sym typeface="Symbol" pitchFamily="18" charset="2"/>
              </a:rPr>
              <a:t></a:t>
            </a:r>
            <a:r>
              <a:rPr lang="en-US" altLang="zh-CN" sz="2400">
                <a:solidFill>
                  <a:srgbClr val="C00000"/>
                </a:solidFill>
                <a:latin typeface="楷体" pitchFamily="49" charset="-122"/>
                <a:ea typeface="楷体" pitchFamily="49" charset="-122"/>
              </a:rPr>
              <a:t>CS </a:t>
            </a:r>
            <a:r>
              <a:rPr lang="en-US" altLang="zh-CN" sz="2400" dirty="0">
                <a:solidFill>
                  <a:srgbClr val="C00000"/>
                </a:solidFill>
                <a:latin typeface="楷体" pitchFamily="49" charset="-122"/>
                <a:ea typeface="楷体" pitchFamily="49" charset="-122"/>
              </a:rPr>
              <a:t>else</a:t>
            </a:r>
          </a:p>
          <a:p>
            <a:pPr>
              <a:spcAft>
                <a:spcPts val="600"/>
              </a:spcAft>
              <a:buNone/>
            </a:pPr>
            <a:r>
              <a:rPr lang="en-US" altLang="zh-CN" sz="2400" dirty="0">
                <a:solidFill>
                  <a:srgbClr val="C00000"/>
                </a:solidFill>
                <a:latin typeface="楷体" pitchFamily="49" charset="-122"/>
                <a:ea typeface="楷体" pitchFamily="49" charset="-122"/>
              </a:rPr>
              <a:t>(4</a:t>
            </a:r>
            <a:r>
              <a:rPr lang="en-US" altLang="zh-CN" sz="2400">
                <a:solidFill>
                  <a:srgbClr val="C00000"/>
                </a:solidFill>
                <a:latin typeface="楷体" pitchFamily="49" charset="-122"/>
                <a:ea typeface="楷体" pitchFamily="49" charset="-122"/>
              </a:rPr>
              <a:t>) C</a:t>
            </a:r>
            <a:r>
              <a:rPr lang="zh-CN" altLang="en-US" sz="2400">
                <a:solidFill>
                  <a:srgbClr val="C00000"/>
                </a:solidFill>
                <a:latin typeface="楷体" pitchFamily="49" charset="-122"/>
                <a:ea typeface="楷体" pitchFamily="49" charset="-122"/>
                <a:sym typeface="Symbol" pitchFamily="18" charset="2"/>
              </a:rPr>
              <a:t></a:t>
            </a:r>
            <a:r>
              <a:rPr lang="en-US" altLang="zh-CN" sz="2400">
                <a:solidFill>
                  <a:srgbClr val="C00000"/>
                </a:solidFill>
                <a:latin typeface="楷体" pitchFamily="49" charset="-122"/>
                <a:ea typeface="楷体" pitchFamily="49" charset="-122"/>
              </a:rPr>
              <a:t>if </a:t>
            </a:r>
            <a:r>
              <a:rPr lang="en-US" altLang="zh-CN" sz="2400" dirty="0">
                <a:solidFill>
                  <a:srgbClr val="C00000"/>
                </a:solidFill>
                <a:latin typeface="楷体" pitchFamily="49" charset="-122"/>
                <a:ea typeface="楷体" pitchFamily="49" charset="-122"/>
              </a:rPr>
              <a:t>E then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linds(horizontal)">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linds(horizontal)">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blinds(horizontal)">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blinds(horizontal)">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blinds(horizontal)">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blinds(horizontal)">
                                      <p:cBhvr>
                                        <p:cTn id="62" dur="500"/>
                                        <p:tgtEl>
                                          <p:spTgt spid="25"/>
                                        </p:tgtEl>
                                      </p:cBhvr>
                                    </p:animEffect>
                                  </p:childTnLst>
                                </p:cTn>
                              </p:par>
                              <p:par>
                                <p:cTn id="63" presetID="3" presetClass="entr" presetSubtype="10" fill="hold"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blinds(horizontal)">
                                      <p:cBhvr>
                                        <p:cTn id="65" dur="500"/>
                                        <p:tgtEl>
                                          <p:spTgt spid="27"/>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39"/>
                                        </p:tgtEl>
                                        <p:attrNameLst>
                                          <p:attrName>style.visibility</p:attrName>
                                        </p:attrNameLst>
                                      </p:cBhvr>
                                      <p:to>
                                        <p:strVal val="visible"/>
                                      </p:to>
                                    </p:set>
                                    <p:animEffect transition="in" filter="blinds(horizontal)">
                                      <p:cBhvr>
                                        <p:cTn id="7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0" grpId="0"/>
      <p:bldP spid="12" grpId="0"/>
      <p:bldP spid="14" grpId="0"/>
      <p:bldP spid="15" grpId="0"/>
      <p:bldP spid="17" grpId="0"/>
      <p:bldP spid="39"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a:xfrm>
            <a:off x="457200" y="1600201"/>
            <a:ext cx="8229600" cy="3719010"/>
          </a:xfrm>
        </p:spPr>
        <p:txBody>
          <a:bodyPr/>
          <a:lstStyle/>
          <a:p>
            <a:pPr>
              <a:lnSpc>
                <a:spcPct val="110000"/>
              </a:lnSpc>
            </a:pPr>
            <a:r>
              <a:rPr lang="zh-CN" altLang="en-US" dirty="0"/>
              <a:t>通过加</a:t>
            </a:r>
            <a:r>
              <a:rPr lang="zh-CN" altLang="en-US" dirty="0">
                <a:solidFill>
                  <a:srgbClr val="C00000"/>
                </a:solidFill>
              </a:rPr>
              <a:t>标记非终结符</a:t>
            </a:r>
            <a:r>
              <a:rPr lang="zh-CN" altLang="en-US" dirty="0"/>
              <a:t>的方法实现一遍扫描完成翻译；</a:t>
            </a:r>
            <a:endParaRPr lang="en-US" altLang="zh-CN" dirty="0"/>
          </a:p>
          <a:p>
            <a:pPr>
              <a:lnSpc>
                <a:spcPct val="110000"/>
              </a:lnSpc>
            </a:pPr>
            <a:r>
              <a:rPr lang="zh-CN" altLang="en-US" dirty="0"/>
              <a:t>具体操作时，</a:t>
            </a:r>
            <a:r>
              <a:rPr lang="zh-CN" altLang="en-US" dirty="0">
                <a:solidFill>
                  <a:srgbClr val="C00000"/>
                </a:solidFill>
              </a:rPr>
              <a:t>拉链回填</a:t>
            </a:r>
            <a:r>
              <a:rPr lang="zh-CN" altLang="en-US" dirty="0"/>
              <a:t>；</a:t>
            </a:r>
            <a:endParaRPr lang="en-US" altLang="zh-CN" dirty="0"/>
          </a:p>
          <a:p>
            <a:pPr>
              <a:lnSpc>
                <a:spcPct val="110000"/>
              </a:lnSpc>
            </a:pPr>
            <a:r>
              <a:rPr lang="zh-CN" altLang="en-US" dirty="0"/>
              <a:t>拉链回填技术</a:t>
            </a:r>
            <a:r>
              <a:rPr lang="zh-CN" altLang="en-US" u="sng" dirty="0"/>
              <a:t>对</a:t>
            </a:r>
            <a:r>
              <a:rPr lang="en-US" altLang="zh-CN" u="sng" dirty="0" err="1"/>
              <a:t>goto</a:t>
            </a:r>
            <a:r>
              <a:rPr lang="zh-CN" altLang="en-US" u="sng" dirty="0"/>
              <a:t>语句的标号处理也适用</a:t>
            </a:r>
            <a:r>
              <a:rPr lang="zh-CN" altLang="en-US" dirty="0"/>
              <a:t>；</a:t>
            </a:r>
            <a:endParaRPr lang="en-US" altLang="zh-CN" dirty="0"/>
          </a:p>
          <a:p>
            <a:pPr>
              <a:lnSpc>
                <a:spcPct val="110000"/>
              </a:lnSpc>
            </a:pPr>
            <a:r>
              <a:rPr lang="zh-CN" altLang="en-US" dirty="0">
                <a:solidFill>
                  <a:srgbClr val="C00000"/>
                </a:solidFill>
              </a:rPr>
              <a:t>修改文法</a:t>
            </a:r>
            <a:r>
              <a:rPr lang="zh-CN" altLang="en-US" dirty="0"/>
              <a:t>实现一遍扫描，但有时上下文和环境会限制随意修改文法。</a:t>
            </a:r>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89</a:t>
            </a:fld>
            <a:endParaRPr lang="zh-CN" altLang="en-US"/>
          </a:p>
        </p:txBody>
      </p:sp>
      <p:sp>
        <p:nvSpPr>
          <p:cNvPr id="5" name="文本框 4">
            <a:extLst>
              <a:ext uri="{FF2B5EF4-FFF2-40B4-BE49-F238E27FC236}">
                <a16:creationId xmlns:a16="http://schemas.microsoft.com/office/drawing/2014/main" id="{1598784A-FACC-4E81-98AD-A71C73313114}"/>
              </a:ext>
            </a:extLst>
          </p:cNvPr>
          <p:cNvSpPr txBox="1">
            <a:spLocks noChangeArrowheads="1"/>
          </p:cNvSpPr>
          <p:nvPr/>
        </p:nvSpPr>
        <p:spPr bwMode="auto">
          <a:xfrm>
            <a:off x="2925082" y="6262914"/>
            <a:ext cx="3105150" cy="369332"/>
          </a:xfrm>
          <a:prstGeom prst="rect">
            <a:avLst/>
          </a:prstGeom>
          <a:noFill/>
          <a:ln w="9525">
            <a:noFill/>
            <a:miter lim="800000"/>
            <a:headEnd/>
            <a:tailEnd/>
          </a:ln>
        </p:spPr>
        <p:txBody>
          <a:bodyPr>
            <a:spAutoFit/>
          </a:bodyPr>
          <a:lstStyle/>
          <a:p>
            <a:r>
              <a:rPr lang="en-US" altLang="zh-CN" dirty="0">
                <a:solidFill>
                  <a:srgbClr val="1E1CE3"/>
                </a:solidFill>
                <a:latin typeface="Calibri" pitchFamily="34" charset="0"/>
                <a:ea typeface="等线" pitchFamily="2" charset="-122"/>
              </a:rPr>
              <a:t>copyright </a:t>
            </a:r>
            <a:r>
              <a:rPr lang="en-US" altLang="zh-CN">
                <a:solidFill>
                  <a:srgbClr val="1E1CE3"/>
                </a:solidFill>
                <a:latin typeface="Calibri" pitchFamily="34" charset="0"/>
                <a:ea typeface="等线" pitchFamily="2" charset="-122"/>
              </a:rPr>
              <a:t>© 2021 </a:t>
            </a:r>
            <a:r>
              <a:rPr lang="en-US" altLang="zh-CN" dirty="0">
                <a:solidFill>
                  <a:srgbClr val="1E1CE3"/>
                </a:solidFill>
                <a:latin typeface="Calibri" pitchFamily="34" charset="0"/>
                <a:ea typeface="等线" pitchFamily="2" charset="-122"/>
              </a:rPr>
              <a:t>by Xu Dezhi</a:t>
            </a:r>
            <a:endParaRPr lang="zh-CN" altLang="en-US" dirty="0">
              <a:solidFill>
                <a:srgbClr val="1E1CE3"/>
              </a:solidFill>
              <a:latin typeface="Calibri" pitchFamily="34" charset="0"/>
              <a:ea typeface="等线"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792088"/>
          </a:xfrm>
        </p:spPr>
        <p:txBody>
          <a:bodyPr>
            <a:normAutofit/>
          </a:bodyPr>
          <a:lstStyle/>
          <a:p>
            <a:r>
              <a:rPr lang="pt-BR" altLang="zh-CN" sz="2800" dirty="0"/>
              <a:t>A+B*(C-D)+E/(C-D)^N</a:t>
            </a:r>
            <a:endParaRPr lang="zh-CN" altLang="en-US" sz="2800" dirty="0"/>
          </a:p>
        </p:txBody>
      </p:sp>
      <p:sp>
        <p:nvSpPr>
          <p:cNvPr id="3" name="内容占位符 2"/>
          <p:cNvSpPr>
            <a:spLocks noGrp="1"/>
          </p:cNvSpPr>
          <p:nvPr>
            <p:ph idx="1"/>
          </p:nvPr>
        </p:nvSpPr>
        <p:spPr>
          <a:xfrm>
            <a:off x="1043608" y="5733256"/>
            <a:ext cx="5328592" cy="504056"/>
          </a:xfrm>
        </p:spPr>
        <p:txBody>
          <a:bodyPr>
            <a:noAutofit/>
          </a:bodyPr>
          <a:lstStyle/>
          <a:p>
            <a:pPr>
              <a:buNone/>
            </a:pPr>
            <a:r>
              <a:rPr lang="zh-CN" altLang="en-US" dirty="0">
                <a:solidFill>
                  <a:srgbClr val="FF0000"/>
                </a:solidFill>
              </a:rPr>
              <a:t>作业：</a:t>
            </a:r>
            <a:r>
              <a:rPr lang="zh-CN" altLang="en-US" dirty="0">
                <a:solidFill>
                  <a:srgbClr val="002060"/>
                </a:solidFill>
              </a:rPr>
              <a:t>将上式用三元式表示。</a:t>
            </a:r>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9</a:t>
            </a:fld>
            <a:endParaRPr lang="zh-CN" altLang="en-US"/>
          </a:p>
        </p:txBody>
      </p:sp>
      <p:graphicFrame>
        <p:nvGraphicFramePr>
          <p:cNvPr id="6" name="表格 5"/>
          <p:cNvGraphicFramePr>
            <a:graphicFrameLocks noGrp="1"/>
          </p:cNvGraphicFramePr>
          <p:nvPr/>
        </p:nvGraphicFramePr>
        <p:xfrm>
          <a:off x="971600" y="1196752"/>
          <a:ext cx="4968552" cy="4320000"/>
        </p:xfrm>
        <a:graphic>
          <a:graphicData uri="http://schemas.openxmlformats.org/drawingml/2006/table">
            <a:tbl>
              <a:tblPr/>
              <a:tblGrid>
                <a:gridCol w="1756440">
                  <a:extLst>
                    <a:ext uri="{9D8B030D-6E8A-4147-A177-3AD203B41FA5}">
                      <a16:colId xmlns:a16="http://schemas.microsoft.com/office/drawing/2014/main" val="20000"/>
                    </a:ext>
                  </a:extLst>
                </a:gridCol>
                <a:gridCol w="3212112">
                  <a:extLst>
                    <a:ext uri="{9D8B030D-6E8A-4147-A177-3AD203B41FA5}">
                      <a16:colId xmlns:a16="http://schemas.microsoft.com/office/drawing/2014/main" val="20001"/>
                    </a:ext>
                  </a:extLst>
                </a:gridCol>
              </a:tblGrid>
              <a:tr h="540000">
                <a:tc>
                  <a:txBody>
                    <a:bodyPr/>
                    <a:lstStyle/>
                    <a:p>
                      <a:pPr algn="ctr"/>
                      <a:r>
                        <a:rPr lang="zh-CN" altLang="en-US" sz="2400" b="0" dirty="0">
                          <a:latin typeface="楷体" pitchFamily="49" charset="-122"/>
                          <a:ea typeface="楷体" pitchFamily="49" charset="-122"/>
                        </a:rPr>
                        <a:t>逆波兰</a:t>
                      </a:r>
                      <a:r>
                        <a:rPr lang="en-US" altLang="zh-CN" sz="2400" b="0" dirty="0">
                          <a:latin typeface="楷体" pitchFamily="49" charset="-122"/>
                          <a:ea typeface="楷体" pitchFamily="49" charset="-122"/>
                        </a:rPr>
                        <a:t>:</a:t>
                      </a:r>
                      <a:endParaRPr lang="zh-CN" altLang="en-US" sz="2400" b="0" dirty="0">
                        <a:latin typeface="楷体" pitchFamily="49" charset="-122"/>
                        <a:ea typeface="楷体" pitchFamily="49" charset="-122"/>
                      </a:endParaRPr>
                    </a:p>
                  </a:txBody>
                  <a:tcPr marL="90000" marR="90000" marT="46800" marB="46800" anchor="ctr">
                    <a:lnL w="12700" cmpd="sng">
                      <a:noFill/>
                      <a:prstDash val="solid"/>
                    </a:lnL>
                    <a:lnR w="12700" cap="flat" cmpd="sng" algn="ctr">
                      <a:noFill/>
                      <a:prstDash val="solid"/>
                      <a:round/>
                      <a:headEnd type="none" w="med" len="med"/>
                      <a:tailEnd type="none" w="med" len="me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400" b="0" kern="1200" dirty="0">
                          <a:solidFill>
                            <a:schemeClr val="tx1"/>
                          </a:solidFill>
                          <a:latin typeface="楷体" pitchFamily="49" charset="-122"/>
                          <a:ea typeface="楷体" pitchFamily="49" charset="-122"/>
                          <a:cs typeface="+mn-cs"/>
                        </a:rPr>
                        <a:t>ABCD-*+ECD–N^/+</a:t>
                      </a:r>
                      <a:endParaRPr lang="zh-CN" altLang="en-US" sz="2400" b="0" dirty="0">
                        <a:latin typeface="楷体" pitchFamily="49" charset="-122"/>
                        <a:ea typeface="楷体" pitchFamily="49" charset="-122"/>
                      </a:endParaRPr>
                    </a:p>
                  </a:txBody>
                  <a:tcPr marL="90000" marR="90000" marT="46800" marB="46800" anchor="ctr">
                    <a:lnL w="12700" cap="flat" cmpd="sng" algn="ctr">
                      <a:noFill/>
                      <a:prstDash val="solid"/>
                      <a:round/>
                      <a:headEnd type="none" w="med" len="med"/>
                      <a:tailEnd type="none" w="med" len="med"/>
                    </a:lnL>
                    <a:lnR w="12700" cmpd="sng">
                      <a:noFill/>
                      <a:prstDash val="soli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40000">
                <a:tc>
                  <a:txBody>
                    <a:bodyPr/>
                    <a:lstStyle/>
                    <a:p>
                      <a:pPr algn="ctr"/>
                      <a:r>
                        <a:rPr lang="zh-CN" altLang="en-US" sz="2400" b="0" dirty="0">
                          <a:latin typeface="楷体" pitchFamily="49" charset="-122"/>
                          <a:ea typeface="楷体" pitchFamily="49" charset="-122"/>
                        </a:rPr>
                        <a:t>四元式</a:t>
                      </a:r>
                      <a:r>
                        <a:rPr lang="en-US" altLang="zh-CN" sz="2400" b="0" dirty="0">
                          <a:latin typeface="楷体" pitchFamily="49" charset="-122"/>
                          <a:ea typeface="楷体" pitchFamily="49" charset="-122"/>
                        </a:rPr>
                        <a:t>:</a:t>
                      </a:r>
                      <a:endParaRPr lang="zh-CN" altLang="en-US" sz="2400" b="0" dirty="0">
                        <a:latin typeface="楷体" pitchFamily="49" charset="-122"/>
                        <a:ea typeface="楷体" pitchFamily="49" charset="-122"/>
                      </a:endParaRPr>
                    </a:p>
                  </a:txBody>
                  <a:tcPr marL="90000" marR="90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400" b="0" kern="1200" dirty="0">
                          <a:solidFill>
                            <a:schemeClr val="tx1"/>
                          </a:solidFill>
                          <a:latin typeface="楷体" pitchFamily="49" charset="-122"/>
                          <a:ea typeface="楷体" pitchFamily="49" charset="-122"/>
                          <a:cs typeface="+mn-cs"/>
                        </a:rPr>
                        <a:t>(1) (- C D T</a:t>
                      </a:r>
                      <a:r>
                        <a:rPr lang="en-US" altLang="zh-CN" sz="2400" b="0" kern="1200" baseline="-25000" dirty="0">
                          <a:solidFill>
                            <a:schemeClr val="tx1"/>
                          </a:solidFill>
                          <a:latin typeface="楷体" pitchFamily="49" charset="-122"/>
                          <a:ea typeface="楷体" pitchFamily="49" charset="-122"/>
                          <a:cs typeface="+mn-cs"/>
                        </a:rPr>
                        <a:t>1</a:t>
                      </a:r>
                      <a:r>
                        <a:rPr lang="en-US" altLang="zh-CN" sz="2400" b="0" kern="1200" dirty="0">
                          <a:solidFill>
                            <a:schemeClr val="tx1"/>
                          </a:solidFill>
                          <a:latin typeface="楷体" pitchFamily="49" charset="-122"/>
                          <a:ea typeface="楷体" pitchFamily="49" charset="-122"/>
                          <a:cs typeface="+mn-cs"/>
                        </a:rPr>
                        <a:t>)</a:t>
                      </a:r>
                      <a:endParaRPr lang="zh-CN" altLang="zh-CN" sz="2400" b="0" kern="1200" dirty="0">
                        <a:solidFill>
                          <a:schemeClr val="tx1"/>
                        </a:solidFill>
                        <a:latin typeface="楷体" pitchFamily="49" charset="-122"/>
                        <a:ea typeface="楷体" pitchFamily="49" charset="-122"/>
                        <a:cs typeface="+mn-cs"/>
                      </a:endParaRPr>
                    </a:p>
                  </a:txBody>
                  <a:tcPr marL="90000" marR="90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40000">
                <a:tc>
                  <a:txBody>
                    <a:bodyPr/>
                    <a:lstStyle/>
                    <a:p>
                      <a:pPr algn="ctr"/>
                      <a:endParaRPr lang="zh-CN" altLang="en-US" sz="2400" b="0" dirty="0">
                        <a:latin typeface="楷体" pitchFamily="49" charset="-122"/>
                        <a:ea typeface="楷体" pitchFamily="49" charset="-122"/>
                      </a:endParaRPr>
                    </a:p>
                  </a:txBody>
                  <a:tcPr marL="90000" marR="90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400" b="0" kern="1200" dirty="0">
                          <a:solidFill>
                            <a:schemeClr val="tx1"/>
                          </a:solidFill>
                          <a:latin typeface="楷体" pitchFamily="49" charset="-122"/>
                          <a:ea typeface="楷体" pitchFamily="49" charset="-122"/>
                          <a:cs typeface="+mn-cs"/>
                        </a:rPr>
                        <a:t>(2) (* B T</a:t>
                      </a:r>
                      <a:r>
                        <a:rPr lang="en-US" altLang="zh-CN" sz="2400" b="0" kern="1200" baseline="-25000" dirty="0">
                          <a:solidFill>
                            <a:schemeClr val="tx1"/>
                          </a:solidFill>
                          <a:latin typeface="楷体" pitchFamily="49" charset="-122"/>
                          <a:ea typeface="楷体" pitchFamily="49" charset="-122"/>
                          <a:cs typeface="+mn-cs"/>
                        </a:rPr>
                        <a:t>1</a:t>
                      </a:r>
                      <a:r>
                        <a:rPr lang="en-US" altLang="zh-CN" sz="2400" b="0" kern="1200" dirty="0">
                          <a:solidFill>
                            <a:schemeClr val="tx1"/>
                          </a:solidFill>
                          <a:latin typeface="楷体" pitchFamily="49" charset="-122"/>
                          <a:ea typeface="楷体" pitchFamily="49" charset="-122"/>
                          <a:cs typeface="+mn-cs"/>
                        </a:rPr>
                        <a:t> T</a:t>
                      </a:r>
                      <a:r>
                        <a:rPr lang="en-US" altLang="zh-CN" sz="2400" b="0" kern="1200" baseline="-25000" dirty="0">
                          <a:solidFill>
                            <a:schemeClr val="tx1"/>
                          </a:solidFill>
                          <a:latin typeface="楷体" pitchFamily="49" charset="-122"/>
                          <a:ea typeface="楷体" pitchFamily="49" charset="-122"/>
                          <a:cs typeface="+mn-cs"/>
                        </a:rPr>
                        <a:t>2</a:t>
                      </a:r>
                      <a:r>
                        <a:rPr lang="en-US" altLang="zh-CN" sz="2400" b="0" kern="1200" dirty="0">
                          <a:solidFill>
                            <a:schemeClr val="tx1"/>
                          </a:solidFill>
                          <a:latin typeface="楷体" pitchFamily="49" charset="-122"/>
                          <a:ea typeface="楷体" pitchFamily="49" charset="-122"/>
                          <a:cs typeface="+mn-cs"/>
                        </a:rPr>
                        <a:t>)       </a:t>
                      </a:r>
                      <a:endParaRPr lang="zh-CN" altLang="en-US" sz="2400" b="0" dirty="0">
                        <a:latin typeface="楷体" pitchFamily="49" charset="-122"/>
                        <a:ea typeface="楷体" pitchFamily="49" charset="-122"/>
                      </a:endParaRPr>
                    </a:p>
                  </a:txBody>
                  <a:tcPr marL="90000" marR="90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40000">
                <a:tc>
                  <a:txBody>
                    <a:bodyPr/>
                    <a:lstStyle/>
                    <a:p>
                      <a:pPr algn="ctr"/>
                      <a:endParaRPr lang="zh-CN" altLang="en-US" sz="2400" b="0" dirty="0">
                        <a:latin typeface="楷体" pitchFamily="49" charset="-122"/>
                        <a:ea typeface="楷体" pitchFamily="49" charset="-122"/>
                      </a:endParaRPr>
                    </a:p>
                  </a:txBody>
                  <a:tcPr marL="90000" marR="90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400" b="0" kern="1200" dirty="0">
                          <a:solidFill>
                            <a:schemeClr val="tx1"/>
                          </a:solidFill>
                          <a:latin typeface="楷体" pitchFamily="49" charset="-122"/>
                          <a:ea typeface="楷体" pitchFamily="49" charset="-122"/>
                          <a:cs typeface="+mn-cs"/>
                        </a:rPr>
                        <a:t>(3) (+ A T</a:t>
                      </a:r>
                      <a:r>
                        <a:rPr lang="en-US" altLang="zh-CN" sz="2400" b="0" kern="1200" baseline="-25000" dirty="0">
                          <a:solidFill>
                            <a:schemeClr val="tx1"/>
                          </a:solidFill>
                          <a:latin typeface="楷体" pitchFamily="49" charset="-122"/>
                          <a:ea typeface="楷体" pitchFamily="49" charset="-122"/>
                          <a:cs typeface="+mn-cs"/>
                        </a:rPr>
                        <a:t>2</a:t>
                      </a:r>
                      <a:r>
                        <a:rPr lang="en-US" altLang="zh-CN" sz="2400" b="0" kern="1200" dirty="0">
                          <a:solidFill>
                            <a:schemeClr val="tx1"/>
                          </a:solidFill>
                          <a:latin typeface="楷体" pitchFamily="49" charset="-122"/>
                          <a:ea typeface="楷体" pitchFamily="49" charset="-122"/>
                          <a:cs typeface="+mn-cs"/>
                        </a:rPr>
                        <a:t> T</a:t>
                      </a:r>
                      <a:r>
                        <a:rPr lang="en-US" altLang="zh-CN" sz="2400" b="0" kern="1200" baseline="-25000" dirty="0">
                          <a:solidFill>
                            <a:schemeClr val="tx1"/>
                          </a:solidFill>
                          <a:latin typeface="楷体" pitchFamily="49" charset="-122"/>
                          <a:ea typeface="楷体" pitchFamily="49" charset="-122"/>
                          <a:cs typeface="+mn-cs"/>
                        </a:rPr>
                        <a:t>3</a:t>
                      </a:r>
                      <a:r>
                        <a:rPr lang="en-US" altLang="zh-CN" sz="2400" b="0" kern="1200" dirty="0">
                          <a:solidFill>
                            <a:schemeClr val="tx1"/>
                          </a:solidFill>
                          <a:latin typeface="楷体" pitchFamily="49" charset="-122"/>
                          <a:ea typeface="楷体" pitchFamily="49" charset="-122"/>
                          <a:cs typeface="+mn-cs"/>
                        </a:rPr>
                        <a:t>)</a:t>
                      </a:r>
                      <a:endParaRPr lang="zh-CN" altLang="en-US" sz="2400" b="0" dirty="0">
                        <a:latin typeface="楷体" pitchFamily="49" charset="-122"/>
                        <a:ea typeface="楷体" pitchFamily="49" charset="-122"/>
                      </a:endParaRPr>
                    </a:p>
                  </a:txBody>
                  <a:tcPr marL="90000" marR="90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40000">
                <a:tc>
                  <a:txBody>
                    <a:bodyPr/>
                    <a:lstStyle/>
                    <a:p>
                      <a:pPr algn="ctr"/>
                      <a:endParaRPr lang="zh-CN" altLang="en-US" sz="2400" b="0">
                        <a:latin typeface="楷体" pitchFamily="49" charset="-122"/>
                        <a:ea typeface="楷体" pitchFamily="49" charset="-122"/>
                      </a:endParaRPr>
                    </a:p>
                  </a:txBody>
                  <a:tcPr marL="90000" marR="90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400" b="0" kern="1200" dirty="0">
                          <a:solidFill>
                            <a:schemeClr val="tx1"/>
                          </a:solidFill>
                          <a:latin typeface="楷体" pitchFamily="49" charset="-122"/>
                          <a:ea typeface="楷体" pitchFamily="49" charset="-122"/>
                          <a:cs typeface="+mn-cs"/>
                        </a:rPr>
                        <a:t>(4) (- C D T</a:t>
                      </a:r>
                      <a:r>
                        <a:rPr lang="en-US" altLang="zh-CN" sz="2400" b="0" kern="1200" baseline="-25000" dirty="0">
                          <a:solidFill>
                            <a:schemeClr val="tx1"/>
                          </a:solidFill>
                          <a:latin typeface="楷体" pitchFamily="49" charset="-122"/>
                          <a:ea typeface="楷体" pitchFamily="49" charset="-122"/>
                          <a:cs typeface="+mn-cs"/>
                        </a:rPr>
                        <a:t>4</a:t>
                      </a:r>
                      <a:r>
                        <a:rPr lang="en-US" altLang="zh-CN" sz="2400" b="0" kern="1200" dirty="0">
                          <a:solidFill>
                            <a:schemeClr val="tx1"/>
                          </a:solidFill>
                          <a:latin typeface="楷体" pitchFamily="49" charset="-122"/>
                          <a:ea typeface="楷体" pitchFamily="49" charset="-122"/>
                          <a:cs typeface="+mn-cs"/>
                        </a:rPr>
                        <a:t>)</a:t>
                      </a:r>
                      <a:endParaRPr lang="zh-CN" altLang="en-US" sz="2400" b="0" dirty="0">
                        <a:latin typeface="楷体" pitchFamily="49" charset="-122"/>
                        <a:ea typeface="楷体" pitchFamily="49" charset="-122"/>
                      </a:endParaRPr>
                    </a:p>
                  </a:txBody>
                  <a:tcPr marL="90000" marR="90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40000">
                <a:tc>
                  <a:txBody>
                    <a:bodyPr/>
                    <a:lstStyle/>
                    <a:p>
                      <a:pPr algn="ctr"/>
                      <a:endParaRPr lang="zh-CN" altLang="en-US" sz="2400" b="0">
                        <a:latin typeface="楷体" pitchFamily="49" charset="-122"/>
                        <a:ea typeface="楷体" pitchFamily="49" charset="-122"/>
                      </a:endParaRPr>
                    </a:p>
                  </a:txBody>
                  <a:tcPr marL="90000" marR="90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400" b="0" kern="1200" dirty="0">
                          <a:solidFill>
                            <a:schemeClr val="tx1"/>
                          </a:solidFill>
                          <a:latin typeface="楷体" pitchFamily="49" charset="-122"/>
                          <a:ea typeface="楷体" pitchFamily="49" charset="-122"/>
                          <a:cs typeface="+mn-cs"/>
                        </a:rPr>
                        <a:t>(5) (^ T</a:t>
                      </a:r>
                      <a:r>
                        <a:rPr lang="en-US" altLang="zh-CN" sz="2400" b="0" kern="1200" baseline="-25000" dirty="0">
                          <a:solidFill>
                            <a:schemeClr val="tx1"/>
                          </a:solidFill>
                          <a:latin typeface="楷体" pitchFamily="49" charset="-122"/>
                          <a:ea typeface="楷体" pitchFamily="49" charset="-122"/>
                          <a:cs typeface="+mn-cs"/>
                        </a:rPr>
                        <a:t>4</a:t>
                      </a:r>
                      <a:r>
                        <a:rPr lang="en-US" altLang="zh-CN" sz="2400" b="0" kern="1200" dirty="0">
                          <a:solidFill>
                            <a:schemeClr val="tx1"/>
                          </a:solidFill>
                          <a:latin typeface="楷体" pitchFamily="49" charset="-122"/>
                          <a:ea typeface="楷体" pitchFamily="49" charset="-122"/>
                          <a:cs typeface="+mn-cs"/>
                        </a:rPr>
                        <a:t> N T</a:t>
                      </a:r>
                      <a:r>
                        <a:rPr lang="en-US" altLang="zh-CN" sz="2400" b="0" kern="1200" baseline="-25000" dirty="0">
                          <a:solidFill>
                            <a:schemeClr val="tx1"/>
                          </a:solidFill>
                          <a:latin typeface="楷体" pitchFamily="49" charset="-122"/>
                          <a:ea typeface="楷体" pitchFamily="49" charset="-122"/>
                          <a:cs typeface="+mn-cs"/>
                        </a:rPr>
                        <a:t>5</a:t>
                      </a:r>
                      <a:r>
                        <a:rPr lang="en-US" altLang="zh-CN" sz="2400" b="0" kern="1200" dirty="0">
                          <a:solidFill>
                            <a:schemeClr val="tx1"/>
                          </a:solidFill>
                          <a:latin typeface="楷体" pitchFamily="49" charset="-122"/>
                          <a:ea typeface="楷体" pitchFamily="49" charset="-122"/>
                          <a:cs typeface="+mn-cs"/>
                        </a:rPr>
                        <a:t>)</a:t>
                      </a:r>
                      <a:endParaRPr lang="zh-CN" altLang="en-US" sz="2400" b="0" dirty="0">
                        <a:latin typeface="楷体" pitchFamily="49" charset="-122"/>
                        <a:ea typeface="楷体" pitchFamily="49" charset="-122"/>
                      </a:endParaRPr>
                    </a:p>
                  </a:txBody>
                  <a:tcPr marL="90000" marR="90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40000">
                <a:tc>
                  <a:txBody>
                    <a:bodyPr/>
                    <a:lstStyle/>
                    <a:p>
                      <a:pPr algn="ctr"/>
                      <a:endParaRPr lang="zh-CN" altLang="en-US" sz="2400" b="0">
                        <a:latin typeface="楷体" pitchFamily="49" charset="-122"/>
                        <a:ea typeface="楷体" pitchFamily="49" charset="-122"/>
                      </a:endParaRPr>
                    </a:p>
                  </a:txBody>
                  <a:tcPr marL="90000" marR="90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400" b="0" kern="1200" dirty="0">
                          <a:solidFill>
                            <a:schemeClr val="tx1"/>
                          </a:solidFill>
                          <a:latin typeface="楷体" pitchFamily="49" charset="-122"/>
                          <a:ea typeface="楷体" pitchFamily="49" charset="-122"/>
                          <a:cs typeface="+mn-cs"/>
                        </a:rPr>
                        <a:t>(6) (/ E T</a:t>
                      </a:r>
                      <a:r>
                        <a:rPr lang="en-US" altLang="zh-CN" sz="2400" b="0" kern="1200" baseline="-25000" dirty="0">
                          <a:solidFill>
                            <a:schemeClr val="tx1"/>
                          </a:solidFill>
                          <a:latin typeface="楷体" pitchFamily="49" charset="-122"/>
                          <a:ea typeface="楷体" pitchFamily="49" charset="-122"/>
                          <a:cs typeface="+mn-cs"/>
                        </a:rPr>
                        <a:t>5</a:t>
                      </a:r>
                      <a:r>
                        <a:rPr lang="en-US" altLang="zh-CN" sz="2400" b="0" kern="1200" dirty="0">
                          <a:solidFill>
                            <a:schemeClr val="tx1"/>
                          </a:solidFill>
                          <a:latin typeface="楷体" pitchFamily="49" charset="-122"/>
                          <a:ea typeface="楷体" pitchFamily="49" charset="-122"/>
                          <a:cs typeface="+mn-cs"/>
                        </a:rPr>
                        <a:t> T</a:t>
                      </a:r>
                      <a:r>
                        <a:rPr lang="en-US" altLang="zh-CN" sz="2400" b="0" kern="1200" baseline="-25000" dirty="0">
                          <a:solidFill>
                            <a:schemeClr val="tx1"/>
                          </a:solidFill>
                          <a:latin typeface="楷体" pitchFamily="49" charset="-122"/>
                          <a:ea typeface="楷体" pitchFamily="49" charset="-122"/>
                          <a:cs typeface="+mn-cs"/>
                        </a:rPr>
                        <a:t>6</a:t>
                      </a:r>
                      <a:r>
                        <a:rPr lang="en-US" altLang="zh-CN" sz="2400" b="0" kern="1200" dirty="0">
                          <a:solidFill>
                            <a:schemeClr val="tx1"/>
                          </a:solidFill>
                          <a:latin typeface="楷体" pitchFamily="49" charset="-122"/>
                          <a:ea typeface="楷体" pitchFamily="49" charset="-122"/>
                          <a:cs typeface="+mn-cs"/>
                        </a:rPr>
                        <a:t>)</a:t>
                      </a:r>
                      <a:endParaRPr lang="zh-CN" altLang="zh-CN" sz="2400" b="0" kern="1200" dirty="0">
                        <a:solidFill>
                          <a:schemeClr val="tx1"/>
                        </a:solidFill>
                        <a:latin typeface="楷体" pitchFamily="49" charset="-122"/>
                        <a:ea typeface="楷体" pitchFamily="49" charset="-122"/>
                        <a:cs typeface="+mn-cs"/>
                      </a:endParaRPr>
                    </a:p>
                  </a:txBody>
                  <a:tcPr marL="90000" marR="90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40000">
                <a:tc>
                  <a:txBody>
                    <a:bodyPr/>
                    <a:lstStyle/>
                    <a:p>
                      <a:pPr algn="ctr"/>
                      <a:endParaRPr lang="zh-CN" altLang="en-US" sz="2400" b="0" dirty="0">
                        <a:latin typeface="楷体" pitchFamily="49" charset="-122"/>
                        <a:ea typeface="楷体" pitchFamily="49" charset="-122"/>
                      </a:endParaRPr>
                    </a:p>
                  </a:txBody>
                  <a:tcPr marL="90000" marR="90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r>
                        <a:rPr lang="en-US" altLang="zh-CN" sz="2400" b="0" kern="1200" dirty="0">
                          <a:solidFill>
                            <a:schemeClr val="tx1"/>
                          </a:solidFill>
                          <a:latin typeface="楷体" pitchFamily="49" charset="-122"/>
                          <a:ea typeface="楷体" pitchFamily="49" charset="-122"/>
                          <a:cs typeface="+mn-cs"/>
                        </a:rPr>
                        <a:t>(7) (+ T</a:t>
                      </a:r>
                      <a:r>
                        <a:rPr lang="en-US" altLang="zh-CN" sz="2400" b="0" kern="1200" baseline="-25000" dirty="0">
                          <a:solidFill>
                            <a:schemeClr val="tx1"/>
                          </a:solidFill>
                          <a:latin typeface="楷体" pitchFamily="49" charset="-122"/>
                          <a:ea typeface="楷体" pitchFamily="49" charset="-122"/>
                          <a:cs typeface="+mn-cs"/>
                        </a:rPr>
                        <a:t>3</a:t>
                      </a:r>
                      <a:r>
                        <a:rPr lang="en-US" altLang="zh-CN" sz="2400" b="0" kern="1200" dirty="0">
                          <a:solidFill>
                            <a:schemeClr val="tx1"/>
                          </a:solidFill>
                          <a:latin typeface="楷体" pitchFamily="49" charset="-122"/>
                          <a:ea typeface="楷体" pitchFamily="49" charset="-122"/>
                          <a:cs typeface="+mn-cs"/>
                        </a:rPr>
                        <a:t> T</a:t>
                      </a:r>
                      <a:r>
                        <a:rPr lang="en-US" altLang="zh-CN" sz="2400" b="0" kern="1200" baseline="-25000" dirty="0">
                          <a:solidFill>
                            <a:schemeClr val="tx1"/>
                          </a:solidFill>
                          <a:latin typeface="楷体" pitchFamily="49" charset="-122"/>
                          <a:ea typeface="楷体" pitchFamily="49" charset="-122"/>
                          <a:cs typeface="+mn-cs"/>
                        </a:rPr>
                        <a:t>6</a:t>
                      </a:r>
                      <a:r>
                        <a:rPr lang="en-US" altLang="zh-CN" sz="2400" b="0" kern="1200" dirty="0">
                          <a:solidFill>
                            <a:schemeClr val="tx1"/>
                          </a:solidFill>
                          <a:latin typeface="楷体" pitchFamily="49" charset="-122"/>
                          <a:ea typeface="楷体" pitchFamily="49" charset="-122"/>
                          <a:cs typeface="+mn-cs"/>
                        </a:rPr>
                        <a:t> T</a:t>
                      </a:r>
                      <a:r>
                        <a:rPr lang="en-US" altLang="zh-CN" sz="2400" b="0" kern="1200" baseline="-25000" dirty="0">
                          <a:solidFill>
                            <a:schemeClr val="tx1"/>
                          </a:solidFill>
                          <a:latin typeface="楷体" pitchFamily="49" charset="-122"/>
                          <a:ea typeface="楷体" pitchFamily="49" charset="-122"/>
                          <a:cs typeface="+mn-cs"/>
                        </a:rPr>
                        <a:t>7</a:t>
                      </a:r>
                      <a:r>
                        <a:rPr lang="en-US" altLang="zh-CN" sz="2400" b="0" kern="1200" dirty="0">
                          <a:solidFill>
                            <a:schemeClr val="tx1"/>
                          </a:solidFill>
                          <a:latin typeface="楷体" pitchFamily="49" charset="-122"/>
                          <a:ea typeface="楷体" pitchFamily="49" charset="-122"/>
                          <a:cs typeface="+mn-cs"/>
                        </a:rPr>
                        <a:t>)</a:t>
                      </a:r>
                      <a:endParaRPr lang="zh-CN" altLang="en-US" sz="2400" b="0" dirty="0">
                        <a:latin typeface="楷体" pitchFamily="49" charset="-122"/>
                        <a:ea typeface="楷体" pitchFamily="49" charset="-122"/>
                      </a:endParaRPr>
                    </a:p>
                  </a:txBody>
                  <a:tcPr marL="90000" marR="90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grpSp>
        <p:nvGrpSpPr>
          <p:cNvPr id="5" name="组合 11"/>
          <p:cNvGrpSpPr/>
          <p:nvPr/>
        </p:nvGrpSpPr>
        <p:grpSpPr>
          <a:xfrm>
            <a:off x="2813328" y="1860064"/>
            <a:ext cx="2088232" cy="1985744"/>
            <a:chOff x="2813328" y="1860064"/>
            <a:chExt cx="2088232" cy="1985744"/>
          </a:xfrm>
        </p:grpSpPr>
        <p:sp>
          <p:nvSpPr>
            <p:cNvPr id="7" name="圆角矩形 6"/>
            <p:cNvSpPr/>
            <p:nvPr/>
          </p:nvSpPr>
          <p:spPr>
            <a:xfrm>
              <a:off x="2813328" y="1860064"/>
              <a:ext cx="2088232" cy="360040"/>
            </a:xfrm>
            <a:prstGeom prst="roundRect">
              <a:avLst/>
            </a:prstGeom>
            <a:noFill/>
            <a:ln>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2813328" y="3485768"/>
              <a:ext cx="2088232" cy="360040"/>
            </a:xfrm>
            <a:prstGeom prst="roundRect">
              <a:avLst/>
            </a:prstGeom>
            <a:noFill/>
            <a:ln>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5220072" y="2348880"/>
            <a:ext cx="3456384" cy="2376264"/>
            <a:chOff x="5220072" y="2348880"/>
            <a:chExt cx="3456384" cy="2376264"/>
          </a:xfrm>
        </p:grpSpPr>
        <p:sp>
          <p:nvSpPr>
            <p:cNvPr id="9" name="矩形 8"/>
            <p:cNvSpPr/>
            <p:nvPr/>
          </p:nvSpPr>
          <p:spPr>
            <a:xfrm>
              <a:off x="6372200" y="2348880"/>
              <a:ext cx="2304256" cy="237626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182563">
                <a:lnSpc>
                  <a:spcPct val="110000"/>
                </a:lnSpc>
                <a:spcBef>
                  <a:spcPts val="600"/>
                </a:spcBef>
                <a:spcAft>
                  <a:spcPts val="600"/>
                </a:spcAft>
                <a:buSzPct val="60000"/>
                <a:buFont typeface="Wingdings" pitchFamily="2" charset="2"/>
                <a:buChar char="l"/>
              </a:pPr>
              <a:r>
                <a:rPr lang="zh-CN" altLang="en-US" sz="2400" dirty="0">
                  <a:solidFill>
                    <a:srgbClr val="FF0000"/>
                  </a:solidFill>
                  <a:latin typeface="楷体" pitchFamily="49" charset="-122"/>
                  <a:ea typeface="楷体" pitchFamily="49" charset="-122"/>
                </a:rPr>
                <a:t>顺便一说：</a:t>
              </a:r>
              <a:endParaRPr lang="en-US" altLang="zh-CN" sz="2400" dirty="0">
                <a:solidFill>
                  <a:srgbClr val="FF0000"/>
                </a:solidFill>
                <a:latin typeface="楷体" pitchFamily="49" charset="-122"/>
                <a:ea typeface="楷体" pitchFamily="49" charset="-122"/>
              </a:endParaRPr>
            </a:p>
            <a:p>
              <a:pPr marL="182563" indent="-182563">
                <a:lnSpc>
                  <a:spcPct val="110000"/>
                </a:lnSpc>
                <a:spcBef>
                  <a:spcPts val="600"/>
                </a:spcBef>
                <a:spcAft>
                  <a:spcPts val="600"/>
                </a:spcAft>
                <a:buSzPct val="60000"/>
                <a:buFont typeface="Wingdings" pitchFamily="2" charset="2"/>
                <a:buChar char="l"/>
              </a:pPr>
              <a:r>
                <a:rPr lang="zh-CN" altLang="en-US" sz="2400" dirty="0">
                  <a:solidFill>
                    <a:srgbClr val="FF0000"/>
                  </a:solidFill>
                  <a:latin typeface="楷体" pitchFamily="49" charset="-122"/>
                  <a:ea typeface="楷体" pitchFamily="49" charset="-122"/>
                </a:rPr>
                <a:t>这两个部分显然是一样的；</a:t>
              </a:r>
              <a:endParaRPr lang="en-US" altLang="zh-CN" sz="2400" dirty="0">
                <a:solidFill>
                  <a:srgbClr val="FF0000"/>
                </a:solidFill>
                <a:latin typeface="楷体" pitchFamily="49" charset="-122"/>
                <a:ea typeface="楷体" pitchFamily="49" charset="-122"/>
              </a:endParaRPr>
            </a:p>
            <a:p>
              <a:pPr marL="182563" indent="-182563">
                <a:lnSpc>
                  <a:spcPct val="110000"/>
                </a:lnSpc>
                <a:spcBef>
                  <a:spcPts val="600"/>
                </a:spcBef>
                <a:spcAft>
                  <a:spcPts val="600"/>
                </a:spcAft>
                <a:buSzPct val="60000"/>
                <a:buFont typeface="Wingdings" pitchFamily="2" charset="2"/>
                <a:buChar char="l"/>
              </a:pPr>
              <a:r>
                <a:rPr lang="zh-CN" altLang="en-US" sz="2400" dirty="0">
                  <a:solidFill>
                    <a:srgbClr val="FF0000"/>
                  </a:solidFill>
                  <a:latin typeface="楷体" pitchFamily="49" charset="-122"/>
                  <a:ea typeface="楷体" pitchFamily="49" charset="-122"/>
                </a:rPr>
                <a:t>第十章将讨论代码优化问题。</a:t>
              </a:r>
            </a:p>
          </p:txBody>
        </p:sp>
        <p:sp>
          <p:nvSpPr>
            <p:cNvPr id="10" name="右箭头 9"/>
            <p:cNvSpPr/>
            <p:nvPr/>
          </p:nvSpPr>
          <p:spPr>
            <a:xfrm>
              <a:off x="5220072" y="3356992"/>
              <a:ext cx="936104" cy="36004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45"/>
          <p:cNvGrpSpPr/>
          <p:nvPr/>
        </p:nvGrpSpPr>
        <p:grpSpPr>
          <a:xfrm>
            <a:off x="296525" y="2348880"/>
            <a:ext cx="2115235" cy="3195355"/>
            <a:chOff x="296525" y="2348880"/>
            <a:chExt cx="2115235" cy="3195355"/>
          </a:xfrm>
        </p:grpSpPr>
        <p:sp>
          <p:nvSpPr>
            <p:cNvPr id="45" name="圆角矩形 44"/>
            <p:cNvSpPr/>
            <p:nvPr/>
          </p:nvSpPr>
          <p:spPr>
            <a:xfrm>
              <a:off x="296525" y="2348880"/>
              <a:ext cx="2115235" cy="3195355"/>
            </a:xfrm>
            <a:prstGeom prst="roundRect">
              <a:avLst>
                <a:gd name="adj" fmla="val 11178"/>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a:grpSpLocks noChangeAspect="1"/>
            </p:cNvGrpSpPr>
            <p:nvPr/>
          </p:nvGrpSpPr>
          <p:grpSpPr>
            <a:xfrm>
              <a:off x="521550" y="2393885"/>
              <a:ext cx="1821681" cy="2992777"/>
              <a:chOff x="3584476" y="2402886"/>
              <a:chExt cx="1821681" cy="2992777"/>
            </a:xfrm>
          </p:grpSpPr>
          <p:sp>
            <p:nvSpPr>
              <p:cNvPr id="14" name="Rectangle 32"/>
              <p:cNvSpPr>
                <a:spLocks noChangeArrowheads="1"/>
              </p:cNvSpPr>
              <p:nvPr/>
            </p:nvSpPr>
            <p:spPr bwMode="auto">
              <a:xfrm>
                <a:off x="4050834" y="2402886"/>
                <a:ext cx="128240" cy="307777"/>
              </a:xfrm>
              <a:prstGeom prst="rect">
                <a:avLst/>
              </a:prstGeom>
              <a:noFill/>
              <a:ln w="22225">
                <a:noFill/>
                <a:miter lim="800000"/>
                <a:headEnd/>
                <a:tailEnd/>
              </a:ln>
            </p:spPr>
            <p:txBody>
              <a:bodyPr wrap="none" lIns="0" tIns="0" rIns="0" bIns="0">
                <a:spAutoFit/>
              </a:bodyPr>
              <a:lstStyle/>
              <a:p>
                <a:pPr algn="ctr"/>
                <a:r>
                  <a:rPr kumimoji="1" lang="en-US" altLang="zh-CN" sz="2000" dirty="0">
                    <a:latin typeface="楷体" pitchFamily="49" charset="-122"/>
                    <a:ea typeface="楷体" pitchFamily="49" charset="-122"/>
                  </a:rPr>
                  <a:t>E</a:t>
                </a:r>
              </a:p>
            </p:txBody>
          </p:sp>
          <p:sp>
            <p:nvSpPr>
              <p:cNvPr id="15" name="Line 54"/>
              <p:cNvSpPr>
                <a:spLocks noChangeShapeType="1"/>
              </p:cNvSpPr>
              <p:nvPr/>
            </p:nvSpPr>
            <p:spPr bwMode="auto">
              <a:xfrm flipH="1">
                <a:off x="3672113" y="2714334"/>
                <a:ext cx="321881" cy="493323"/>
              </a:xfrm>
              <a:prstGeom prst="line">
                <a:avLst/>
              </a:prstGeom>
              <a:noFill/>
              <a:ln w="22225" cap="sq">
                <a:solidFill>
                  <a:schemeClr val="tx1"/>
                </a:solidFill>
                <a:round/>
                <a:headEnd type="none" w="sm" len="sm"/>
                <a:tailEnd type="none" w="sm" len="sm"/>
              </a:ln>
            </p:spPr>
            <p:txBody>
              <a:bodyPr wrap="none" anchor="ctr"/>
              <a:lstStyle/>
              <a:p>
                <a:endParaRPr lang="zh-CN" altLang="en-US" sz="2000">
                  <a:latin typeface="楷体" pitchFamily="49" charset="-122"/>
                  <a:ea typeface="楷体" pitchFamily="49" charset="-122"/>
                </a:endParaRPr>
              </a:p>
            </p:txBody>
          </p:sp>
          <p:sp>
            <p:nvSpPr>
              <p:cNvPr id="16" name="Line 56"/>
              <p:cNvSpPr>
                <a:spLocks noChangeShapeType="1"/>
              </p:cNvSpPr>
              <p:nvPr/>
            </p:nvSpPr>
            <p:spPr bwMode="auto">
              <a:xfrm>
                <a:off x="4223907" y="2714334"/>
                <a:ext cx="320400" cy="493200"/>
              </a:xfrm>
              <a:prstGeom prst="line">
                <a:avLst/>
              </a:prstGeom>
              <a:noFill/>
              <a:ln w="22225" cap="sq">
                <a:solidFill>
                  <a:schemeClr val="tx1"/>
                </a:solidFill>
                <a:round/>
                <a:headEnd type="none" w="sm" len="sm"/>
                <a:tailEnd type="none" w="sm" len="sm"/>
              </a:ln>
            </p:spPr>
            <p:txBody>
              <a:bodyPr wrap="none" anchor="ctr"/>
              <a:lstStyle/>
              <a:p>
                <a:endParaRPr lang="zh-CN" altLang="en-US" sz="2000">
                  <a:latin typeface="楷体" pitchFamily="49" charset="-122"/>
                  <a:ea typeface="楷体" pitchFamily="49" charset="-122"/>
                </a:endParaRPr>
              </a:p>
            </p:txBody>
          </p:sp>
          <p:sp>
            <p:nvSpPr>
              <p:cNvPr id="17" name="Rectangle 45"/>
              <p:cNvSpPr>
                <a:spLocks noChangeArrowheads="1"/>
              </p:cNvSpPr>
              <p:nvPr/>
            </p:nvSpPr>
            <p:spPr bwMode="auto">
              <a:xfrm>
                <a:off x="4581421" y="3215800"/>
                <a:ext cx="128240" cy="307777"/>
              </a:xfrm>
              <a:prstGeom prst="rect">
                <a:avLst/>
              </a:prstGeom>
              <a:noFill/>
              <a:ln w="22225">
                <a:noFill/>
                <a:miter lim="800000"/>
                <a:headEnd/>
                <a:tailEnd/>
              </a:ln>
            </p:spPr>
            <p:txBody>
              <a:bodyPr wrap="none" lIns="0" tIns="0" rIns="0" bIns="0">
                <a:spAutoFit/>
              </a:bodyPr>
              <a:lstStyle/>
              <a:p>
                <a:pPr algn="ctr"/>
                <a:r>
                  <a:rPr kumimoji="1" lang="en-US" altLang="zh-CN" sz="2000" dirty="0">
                    <a:latin typeface="楷体" pitchFamily="49" charset="-122"/>
                    <a:ea typeface="楷体" pitchFamily="49" charset="-122"/>
                  </a:rPr>
                  <a:t>T</a:t>
                </a:r>
              </a:p>
            </p:txBody>
          </p:sp>
          <p:sp>
            <p:nvSpPr>
              <p:cNvPr id="18" name="Rectangle 46"/>
              <p:cNvSpPr>
                <a:spLocks noChangeArrowheads="1"/>
              </p:cNvSpPr>
              <p:nvPr/>
            </p:nvSpPr>
            <p:spPr bwMode="auto">
              <a:xfrm>
                <a:off x="3585277" y="3893681"/>
                <a:ext cx="128240" cy="307777"/>
              </a:xfrm>
              <a:prstGeom prst="rect">
                <a:avLst/>
              </a:prstGeom>
              <a:noFill/>
              <a:ln w="22225">
                <a:noFill/>
                <a:miter lim="800000"/>
                <a:headEnd/>
                <a:tailEnd/>
              </a:ln>
            </p:spPr>
            <p:txBody>
              <a:bodyPr wrap="none" lIns="0" tIns="0" rIns="0" bIns="0">
                <a:spAutoFit/>
              </a:bodyPr>
              <a:lstStyle/>
              <a:p>
                <a:pPr algn="ctr"/>
                <a:r>
                  <a:rPr kumimoji="1" lang="en-US" altLang="zh-CN" sz="2000" dirty="0">
                    <a:latin typeface="楷体" pitchFamily="49" charset="-122"/>
                    <a:ea typeface="楷体" pitchFamily="49" charset="-122"/>
                  </a:rPr>
                  <a:t>T</a:t>
                </a:r>
              </a:p>
            </p:txBody>
          </p:sp>
          <p:sp>
            <p:nvSpPr>
              <p:cNvPr id="19" name="Rectangle 37"/>
              <p:cNvSpPr>
                <a:spLocks noChangeArrowheads="1"/>
              </p:cNvSpPr>
              <p:nvPr/>
            </p:nvSpPr>
            <p:spPr bwMode="auto">
              <a:xfrm>
                <a:off x="3584476" y="3215800"/>
                <a:ext cx="129843" cy="307777"/>
              </a:xfrm>
              <a:prstGeom prst="rect">
                <a:avLst/>
              </a:prstGeom>
              <a:noFill/>
              <a:ln w="22225">
                <a:noFill/>
                <a:miter lim="800000"/>
                <a:headEnd/>
                <a:tailEnd/>
              </a:ln>
            </p:spPr>
            <p:txBody>
              <a:bodyPr wrap="none" lIns="0" tIns="0" rIns="0" bIns="0">
                <a:spAutoFit/>
              </a:bodyPr>
              <a:lstStyle/>
              <a:p>
                <a:pPr algn="ctr"/>
                <a:r>
                  <a:rPr kumimoji="1" lang="en-US" altLang="zh-CN" sz="2000" dirty="0">
                    <a:latin typeface="楷体" pitchFamily="49" charset="-122"/>
                    <a:ea typeface="楷体" pitchFamily="49" charset="-122"/>
                  </a:rPr>
                  <a:t>E</a:t>
                </a:r>
              </a:p>
            </p:txBody>
          </p:sp>
          <p:sp>
            <p:nvSpPr>
              <p:cNvPr id="20" name="Line 61"/>
              <p:cNvSpPr>
                <a:spLocks noChangeShapeType="1"/>
              </p:cNvSpPr>
              <p:nvPr/>
            </p:nvSpPr>
            <p:spPr bwMode="auto">
              <a:xfrm flipH="1">
                <a:off x="3649397" y="3556354"/>
                <a:ext cx="0" cy="360000"/>
              </a:xfrm>
              <a:prstGeom prst="line">
                <a:avLst/>
              </a:prstGeom>
              <a:noFill/>
              <a:ln w="22225" cap="sq">
                <a:solidFill>
                  <a:schemeClr val="tx1"/>
                </a:solidFill>
                <a:round/>
                <a:headEnd type="none" w="sm" len="sm"/>
                <a:tailEnd type="none" w="sm" len="sm"/>
              </a:ln>
            </p:spPr>
            <p:txBody>
              <a:bodyPr wrap="none" anchor="ctr"/>
              <a:lstStyle/>
              <a:p>
                <a:pPr algn="ctr"/>
                <a:endParaRPr lang="zh-CN" altLang="en-US" sz="2000">
                  <a:latin typeface="楷体" pitchFamily="49" charset="-122"/>
                  <a:ea typeface="楷体" pitchFamily="49" charset="-122"/>
                </a:endParaRPr>
              </a:p>
            </p:txBody>
          </p:sp>
          <p:sp>
            <p:nvSpPr>
              <p:cNvPr id="21" name="Line 54"/>
              <p:cNvSpPr>
                <a:spLocks noChangeShapeType="1"/>
              </p:cNvSpPr>
              <p:nvPr/>
            </p:nvSpPr>
            <p:spPr bwMode="auto">
              <a:xfrm flipH="1">
                <a:off x="4102444" y="2728848"/>
                <a:ext cx="0" cy="493200"/>
              </a:xfrm>
              <a:prstGeom prst="line">
                <a:avLst/>
              </a:prstGeom>
              <a:noFill/>
              <a:ln w="22225" cap="sq">
                <a:solidFill>
                  <a:schemeClr val="tx1"/>
                </a:solidFill>
                <a:round/>
                <a:headEnd type="none" w="sm" len="sm"/>
                <a:tailEnd type="none" w="sm" len="sm"/>
              </a:ln>
            </p:spPr>
            <p:txBody>
              <a:bodyPr wrap="none" anchor="ctr"/>
              <a:lstStyle/>
              <a:p>
                <a:endParaRPr lang="zh-CN" altLang="en-US" sz="2000">
                  <a:latin typeface="楷体" pitchFamily="49" charset="-122"/>
                  <a:ea typeface="楷体" pitchFamily="49" charset="-122"/>
                </a:endParaRPr>
              </a:p>
            </p:txBody>
          </p:sp>
          <p:sp>
            <p:nvSpPr>
              <p:cNvPr id="22" name="Rectangle 32"/>
              <p:cNvSpPr>
                <a:spLocks noChangeArrowheads="1"/>
              </p:cNvSpPr>
              <p:nvPr/>
            </p:nvSpPr>
            <p:spPr bwMode="auto">
              <a:xfrm>
                <a:off x="4038940" y="3215800"/>
                <a:ext cx="128240" cy="307777"/>
              </a:xfrm>
              <a:prstGeom prst="rect">
                <a:avLst/>
              </a:prstGeom>
              <a:noFill/>
              <a:ln w="22225">
                <a:noFill/>
                <a:miter lim="800000"/>
                <a:headEnd/>
                <a:tailEnd/>
              </a:ln>
            </p:spPr>
            <p:txBody>
              <a:bodyPr wrap="none" lIns="0" tIns="0" rIns="0" bIns="0">
                <a:spAutoFit/>
              </a:bodyPr>
              <a:lstStyle/>
              <a:p>
                <a:pPr algn="ctr"/>
                <a:r>
                  <a:rPr kumimoji="1" lang="en-US" altLang="zh-CN" sz="2000" dirty="0">
                    <a:solidFill>
                      <a:srgbClr val="FF0000"/>
                    </a:solidFill>
                    <a:latin typeface="楷体" pitchFamily="49" charset="-122"/>
                    <a:ea typeface="楷体" pitchFamily="49" charset="-122"/>
                  </a:rPr>
                  <a:t>+</a:t>
                </a:r>
              </a:p>
            </p:txBody>
          </p:sp>
          <p:sp>
            <p:nvSpPr>
              <p:cNvPr id="23" name="Line 54"/>
              <p:cNvSpPr>
                <a:spLocks noChangeShapeType="1"/>
              </p:cNvSpPr>
              <p:nvPr/>
            </p:nvSpPr>
            <p:spPr bwMode="auto">
              <a:xfrm flipH="1">
                <a:off x="4291302" y="3556354"/>
                <a:ext cx="248644" cy="360000"/>
              </a:xfrm>
              <a:prstGeom prst="line">
                <a:avLst/>
              </a:prstGeom>
              <a:noFill/>
              <a:ln w="22225" cap="sq">
                <a:solidFill>
                  <a:schemeClr val="tx1"/>
                </a:solidFill>
                <a:round/>
                <a:headEnd type="none" w="sm" len="sm"/>
                <a:tailEnd type="none" w="sm" len="sm"/>
              </a:ln>
            </p:spPr>
            <p:txBody>
              <a:bodyPr wrap="none" anchor="ctr"/>
              <a:lstStyle/>
              <a:p>
                <a:endParaRPr lang="zh-CN" altLang="en-US" sz="2000">
                  <a:latin typeface="楷体" pitchFamily="49" charset="-122"/>
                  <a:ea typeface="楷体" pitchFamily="49" charset="-122"/>
                </a:endParaRPr>
              </a:p>
            </p:txBody>
          </p:sp>
          <p:sp>
            <p:nvSpPr>
              <p:cNvPr id="24" name="Line 56"/>
              <p:cNvSpPr>
                <a:spLocks noChangeShapeType="1"/>
              </p:cNvSpPr>
              <p:nvPr/>
            </p:nvSpPr>
            <p:spPr bwMode="auto">
              <a:xfrm>
                <a:off x="4755780" y="3556354"/>
                <a:ext cx="248400" cy="360000"/>
              </a:xfrm>
              <a:prstGeom prst="line">
                <a:avLst/>
              </a:prstGeom>
              <a:noFill/>
              <a:ln w="22225" cap="sq">
                <a:solidFill>
                  <a:schemeClr val="tx1"/>
                </a:solidFill>
                <a:round/>
                <a:headEnd type="none" w="sm" len="sm"/>
                <a:tailEnd type="none" w="sm" len="sm"/>
              </a:ln>
            </p:spPr>
            <p:txBody>
              <a:bodyPr wrap="none" anchor="ctr"/>
              <a:lstStyle/>
              <a:p>
                <a:endParaRPr lang="zh-CN" altLang="en-US" sz="2000">
                  <a:latin typeface="楷体" pitchFamily="49" charset="-122"/>
                  <a:ea typeface="楷体" pitchFamily="49" charset="-122"/>
                </a:endParaRPr>
              </a:p>
            </p:txBody>
          </p:sp>
          <p:sp>
            <p:nvSpPr>
              <p:cNvPr id="25" name="Rectangle 45"/>
              <p:cNvSpPr>
                <a:spLocks noChangeArrowheads="1"/>
              </p:cNvSpPr>
              <p:nvPr/>
            </p:nvSpPr>
            <p:spPr bwMode="auto">
              <a:xfrm>
                <a:off x="5277917" y="4480505"/>
                <a:ext cx="128240" cy="307777"/>
              </a:xfrm>
              <a:prstGeom prst="rect">
                <a:avLst/>
              </a:prstGeom>
              <a:noFill/>
              <a:ln w="22225">
                <a:noFill/>
                <a:miter lim="800000"/>
                <a:headEnd/>
                <a:tailEnd/>
              </a:ln>
            </p:spPr>
            <p:txBody>
              <a:bodyPr wrap="none" lIns="0" tIns="0" rIns="0" bIns="0">
                <a:spAutoFit/>
              </a:bodyPr>
              <a:lstStyle/>
              <a:p>
                <a:pPr algn="ctr"/>
                <a:r>
                  <a:rPr kumimoji="1" lang="en-US" altLang="zh-CN" sz="2000" dirty="0">
                    <a:solidFill>
                      <a:srgbClr val="FF0000"/>
                    </a:solidFill>
                    <a:latin typeface="楷体" pitchFamily="49" charset="-122"/>
                    <a:ea typeface="楷体" pitchFamily="49" charset="-122"/>
                  </a:rPr>
                  <a:t>)</a:t>
                </a:r>
              </a:p>
            </p:txBody>
          </p:sp>
          <p:sp>
            <p:nvSpPr>
              <p:cNvPr id="26" name="Rectangle 46"/>
              <p:cNvSpPr>
                <a:spLocks noChangeArrowheads="1"/>
              </p:cNvSpPr>
              <p:nvPr/>
            </p:nvSpPr>
            <p:spPr bwMode="auto">
              <a:xfrm>
                <a:off x="4211960" y="4480505"/>
                <a:ext cx="128240" cy="307777"/>
              </a:xfrm>
              <a:prstGeom prst="rect">
                <a:avLst/>
              </a:prstGeom>
              <a:noFill/>
              <a:ln w="22225">
                <a:noFill/>
                <a:miter lim="800000"/>
                <a:headEnd/>
                <a:tailEnd/>
              </a:ln>
            </p:spPr>
            <p:txBody>
              <a:bodyPr wrap="none" lIns="0" tIns="0" rIns="0" bIns="0">
                <a:spAutoFit/>
              </a:bodyPr>
              <a:lstStyle/>
              <a:p>
                <a:pPr algn="ctr"/>
                <a:r>
                  <a:rPr kumimoji="1" lang="en-US" altLang="zh-CN" sz="2000" dirty="0">
                    <a:latin typeface="楷体" pitchFamily="49" charset="-122"/>
                    <a:ea typeface="楷体" pitchFamily="49" charset="-122"/>
                  </a:rPr>
                  <a:t>F</a:t>
                </a:r>
              </a:p>
            </p:txBody>
          </p:sp>
          <p:sp>
            <p:nvSpPr>
              <p:cNvPr id="27" name="Rectangle 37"/>
              <p:cNvSpPr>
                <a:spLocks noChangeArrowheads="1"/>
              </p:cNvSpPr>
              <p:nvPr/>
            </p:nvSpPr>
            <p:spPr bwMode="auto">
              <a:xfrm>
                <a:off x="4211960" y="3893681"/>
                <a:ext cx="128240" cy="307777"/>
              </a:xfrm>
              <a:prstGeom prst="rect">
                <a:avLst/>
              </a:prstGeom>
              <a:noFill/>
              <a:ln w="22225">
                <a:noFill/>
                <a:miter lim="800000"/>
                <a:headEnd/>
                <a:tailEnd/>
              </a:ln>
            </p:spPr>
            <p:txBody>
              <a:bodyPr wrap="none" lIns="0" tIns="0" rIns="0" bIns="0">
                <a:spAutoFit/>
              </a:bodyPr>
              <a:lstStyle/>
              <a:p>
                <a:pPr algn="ctr"/>
                <a:r>
                  <a:rPr kumimoji="1" lang="en-US" altLang="zh-CN" sz="2000" dirty="0">
                    <a:latin typeface="楷体" pitchFamily="49" charset="-122"/>
                    <a:ea typeface="楷体" pitchFamily="49" charset="-122"/>
                  </a:rPr>
                  <a:t>T</a:t>
                </a:r>
              </a:p>
            </p:txBody>
          </p:sp>
          <p:sp>
            <p:nvSpPr>
              <p:cNvPr id="28" name="Line 61"/>
              <p:cNvSpPr>
                <a:spLocks noChangeShapeType="1"/>
              </p:cNvSpPr>
              <p:nvPr/>
            </p:nvSpPr>
            <p:spPr bwMode="auto">
              <a:xfrm flipH="1">
                <a:off x="4276080" y="4220502"/>
                <a:ext cx="0" cy="292246"/>
              </a:xfrm>
              <a:prstGeom prst="line">
                <a:avLst/>
              </a:prstGeom>
              <a:noFill/>
              <a:ln w="22225" cap="sq">
                <a:solidFill>
                  <a:schemeClr val="tx1"/>
                </a:solidFill>
                <a:round/>
                <a:headEnd type="none" w="sm" len="sm"/>
                <a:tailEnd type="none" w="sm" len="sm"/>
              </a:ln>
            </p:spPr>
            <p:txBody>
              <a:bodyPr wrap="none" anchor="ctr"/>
              <a:lstStyle/>
              <a:p>
                <a:pPr algn="ctr"/>
                <a:endParaRPr lang="zh-CN" altLang="en-US" sz="2000">
                  <a:latin typeface="楷体" pitchFamily="49" charset="-122"/>
                  <a:ea typeface="楷体" pitchFamily="49" charset="-122"/>
                </a:endParaRPr>
              </a:p>
            </p:txBody>
          </p:sp>
          <p:sp>
            <p:nvSpPr>
              <p:cNvPr id="29" name="Line 54"/>
              <p:cNvSpPr>
                <a:spLocks noChangeShapeType="1"/>
              </p:cNvSpPr>
              <p:nvPr/>
            </p:nvSpPr>
            <p:spPr bwMode="auto">
              <a:xfrm flipH="1">
                <a:off x="4648954" y="3556354"/>
                <a:ext cx="0" cy="360000"/>
              </a:xfrm>
              <a:prstGeom prst="line">
                <a:avLst/>
              </a:prstGeom>
              <a:noFill/>
              <a:ln w="22225" cap="sq">
                <a:solidFill>
                  <a:schemeClr val="tx1"/>
                </a:solidFill>
                <a:round/>
                <a:headEnd type="none" w="sm" len="sm"/>
                <a:tailEnd type="none" w="sm" len="sm"/>
              </a:ln>
            </p:spPr>
            <p:txBody>
              <a:bodyPr wrap="none" anchor="ctr"/>
              <a:lstStyle/>
              <a:p>
                <a:endParaRPr lang="zh-CN" altLang="en-US" sz="2000">
                  <a:latin typeface="楷体" pitchFamily="49" charset="-122"/>
                  <a:ea typeface="楷体" pitchFamily="49" charset="-122"/>
                </a:endParaRPr>
              </a:p>
            </p:txBody>
          </p:sp>
          <p:sp>
            <p:nvSpPr>
              <p:cNvPr id="30" name="Rectangle 32"/>
              <p:cNvSpPr>
                <a:spLocks noChangeArrowheads="1"/>
              </p:cNvSpPr>
              <p:nvPr/>
            </p:nvSpPr>
            <p:spPr bwMode="auto">
              <a:xfrm>
                <a:off x="4599739" y="3893681"/>
                <a:ext cx="128240" cy="307777"/>
              </a:xfrm>
              <a:prstGeom prst="rect">
                <a:avLst/>
              </a:prstGeom>
              <a:noFill/>
              <a:ln w="22225">
                <a:noFill/>
                <a:miter lim="800000"/>
                <a:headEnd/>
                <a:tailEnd/>
              </a:ln>
            </p:spPr>
            <p:txBody>
              <a:bodyPr wrap="none" lIns="0" tIns="0" rIns="0" bIns="0">
                <a:spAutoFit/>
              </a:bodyPr>
              <a:lstStyle/>
              <a:p>
                <a:pPr algn="ctr"/>
                <a:r>
                  <a:rPr kumimoji="1" lang="en-US" altLang="zh-CN" sz="2000" dirty="0">
                    <a:solidFill>
                      <a:srgbClr val="FF0000"/>
                    </a:solidFill>
                    <a:latin typeface="楷体" pitchFamily="49" charset="-122"/>
                    <a:ea typeface="楷体" pitchFamily="49" charset="-122"/>
                  </a:rPr>
                  <a:t>*</a:t>
                </a:r>
              </a:p>
            </p:txBody>
          </p:sp>
          <p:sp>
            <p:nvSpPr>
              <p:cNvPr id="31" name="Rectangle 34"/>
              <p:cNvSpPr>
                <a:spLocks noChangeArrowheads="1"/>
              </p:cNvSpPr>
              <p:nvPr/>
            </p:nvSpPr>
            <p:spPr bwMode="auto">
              <a:xfrm>
                <a:off x="4990450" y="4480505"/>
                <a:ext cx="128240" cy="307777"/>
              </a:xfrm>
              <a:prstGeom prst="rect">
                <a:avLst/>
              </a:prstGeom>
              <a:noFill/>
              <a:ln w="22225">
                <a:noFill/>
                <a:miter lim="800000"/>
                <a:headEnd/>
                <a:tailEnd/>
              </a:ln>
            </p:spPr>
            <p:txBody>
              <a:bodyPr wrap="none" lIns="0" tIns="0" rIns="0" bIns="0">
                <a:spAutoFit/>
              </a:bodyPr>
              <a:lstStyle/>
              <a:p>
                <a:pPr algn="ctr"/>
                <a:r>
                  <a:rPr kumimoji="1" lang="en-US" altLang="zh-CN" sz="2000" dirty="0">
                    <a:latin typeface="楷体" pitchFamily="49" charset="-122"/>
                    <a:ea typeface="楷体" pitchFamily="49" charset="-122"/>
                  </a:rPr>
                  <a:t>E</a:t>
                </a:r>
              </a:p>
            </p:txBody>
          </p:sp>
          <p:sp>
            <p:nvSpPr>
              <p:cNvPr id="32" name="Rectangle 46"/>
              <p:cNvSpPr>
                <a:spLocks noChangeArrowheads="1"/>
              </p:cNvSpPr>
              <p:nvPr/>
            </p:nvSpPr>
            <p:spPr bwMode="auto">
              <a:xfrm>
                <a:off x="4862209" y="5087886"/>
                <a:ext cx="384722" cy="307777"/>
              </a:xfrm>
              <a:prstGeom prst="rect">
                <a:avLst/>
              </a:prstGeom>
              <a:noFill/>
              <a:ln w="22225">
                <a:noFill/>
                <a:miter lim="800000"/>
                <a:headEnd/>
                <a:tailEnd/>
              </a:ln>
            </p:spPr>
            <p:txBody>
              <a:bodyPr wrap="none" lIns="0" tIns="0" rIns="0" bIns="0">
                <a:spAutoFit/>
              </a:bodyPr>
              <a:lstStyle/>
              <a:p>
                <a:pPr algn="ctr"/>
                <a:r>
                  <a:rPr kumimoji="1" lang="en-US" altLang="zh-CN" sz="2000" dirty="0">
                    <a:solidFill>
                      <a:srgbClr val="FF0000"/>
                    </a:solidFill>
                    <a:latin typeface="楷体" pitchFamily="49" charset="-122"/>
                    <a:ea typeface="楷体" pitchFamily="49" charset="-122"/>
                  </a:rPr>
                  <a:t>C-D</a:t>
                </a:r>
              </a:p>
            </p:txBody>
          </p:sp>
          <p:sp>
            <p:nvSpPr>
              <p:cNvPr id="33" name="Line 62"/>
              <p:cNvSpPr>
                <a:spLocks noChangeShapeType="1"/>
              </p:cNvSpPr>
              <p:nvPr/>
            </p:nvSpPr>
            <p:spPr bwMode="auto">
              <a:xfrm>
                <a:off x="5054570" y="4204625"/>
                <a:ext cx="0" cy="324000"/>
              </a:xfrm>
              <a:prstGeom prst="line">
                <a:avLst/>
              </a:prstGeom>
              <a:noFill/>
              <a:ln w="22225" cap="sq">
                <a:solidFill>
                  <a:schemeClr val="tx1"/>
                </a:solidFill>
                <a:round/>
                <a:headEnd type="none" w="sm" len="sm"/>
                <a:tailEnd type="none" w="sm" len="sm"/>
              </a:ln>
            </p:spPr>
            <p:txBody>
              <a:bodyPr wrap="none" anchor="ctr"/>
              <a:lstStyle/>
              <a:p>
                <a:pPr algn="ctr"/>
                <a:endParaRPr lang="zh-CN" altLang="en-US" sz="2000">
                  <a:latin typeface="楷体" pitchFamily="49" charset="-122"/>
                  <a:ea typeface="楷体" pitchFamily="49" charset="-122"/>
                </a:endParaRPr>
              </a:p>
            </p:txBody>
          </p:sp>
          <p:sp>
            <p:nvSpPr>
              <p:cNvPr id="34" name="Line 61"/>
              <p:cNvSpPr>
                <a:spLocks noChangeShapeType="1"/>
              </p:cNvSpPr>
              <p:nvPr/>
            </p:nvSpPr>
            <p:spPr bwMode="auto">
              <a:xfrm flipH="1">
                <a:off x="5054570" y="4799984"/>
                <a:ext cx="0" cy="292246"/>
              </a:xfrm>
              <a:prstGeom prst="line">
                <a:avLst/>
              </a:prstGeom>
              <a:noFill/>
              <a:ln w="22225" cap="sq">
                <a:solidFill>
                  <a:schemeClr val="tx1"/>
                </a:solidFill>
                <a:round/>
                <a:headEnd type="none" w="sm" len="sm"/>
                <a:tailEnd type="none" w="sm" len="sm"/>
              </a:ln>
            </p:spPr>
            <p:txBody>
              <a:bodyPr wrap="none" anchor="ctr"/>
              <a:lstStyle/>
              <a:p>
                <a:pPr algn="ctr"/>
                <a:endParaRPr lang="zh-CN" altLang="en-US" sz="2000">
                  <a:latin typeface="楷体" pitchFamily="49" charset="-122"/>
                  <a:ea typeface="楷体" pitchFamily="49" charset="-122"/>
                </a:endParaRPr>
              </a:p>
            </p:txBody>
          </p:sp>
          <p:sp>
            <p:nvSpPr>
              <p:cNvPr id="35" name="Rectangle 45"/>
              <p:cNvSpPr>
                <a:spLocks noChangeArrowheads="1"/>
              </p:cNvSpPr>
              <p:nvPr/>
            </p:nvSpPr>
            <p:spPr bwMode="auto">
              <a:xfrm>
                <a:off x="4995213" y="3893681"/>
                <a:ext cx="128240" cy="307777"/>
              </a:xfrm>
              <a:prstGeom prst="rect">
                <a:avLst/>
              </a:prstGeom>
              <a:noFill/>
              <a:ln w="22225">
                <a:noFill/>
                <a:miter lim="800000"/>
                <a:headEnd/>
                <a:tailEnd/>
              </a:ln>
            </p:spPr>
            <p:txBody>
              <a:bodyPr wrap="none" lIns="0" tIns="0" rIns="0" bIns="0">
                <a:spAutoFit/>
              </a:bodyPr>
              <a:lstStyle/>
              <a:p>
                <a:pPr algn="ctr"/>
                <a:r>
                  <a:rPr kumimoji="1" lang="en-US" altLang="zh-CN" sz="2000" dirty="0">
                    <a:latin typeface="楷体" pitchFamily="49" charset="-122"/>
                    <a:ea typeface="楷体" pitchFamily="49" charset="-122"/>
                  </a:rPr>
                  <a:t>F</a:t>
                </a:r>
              </a:p>
            </p:txBody>
          </p:sp>
          <p:sp>
            <p:nvSpPr>
              <p:cNvPr id="36" name="Line 56"/>
              <p:cNvSpPr>
                <a:spLocks noChangeShapeType="1"/>
              </p:cNvSpPr>
              <p:nvPr/>
            </p:nvSpPr>
            <p:spPr bwMode="auto">
              <a:xfrm>
                <a:off x="5118529" y="4208225"/>
                <a:ext cx="122400" cy="316800"/>
              </a:xfrm>
              <a:prstGeom prst="line">
                <a:avLst/>
              </a:prstGeom>
              <a:noFill/>
              <a:ln w="22225" cap="sq">
                <a:solidFill>
                  <a:schemeClr val="tx1"/>
                </a:solidFill>
                <a:round/>
                <a:headEnd type="none" w="sm" len="sm"/>
                <a:tailEnd type="none" w="sm" len="sm"/>
              </a:ln>
            </p:spPr>
            <p:txBody>
              <a:bodyPr wrap="none" anchor="ctr"/>
              <a:lstStyle/>
              <a:p>
                <a:endParaRPr lang="zh-CN" altLang="en-US" sz="2000">
                  <a:latin typeface="楷体" pitchFamily="49" charset="-122"/>
                  <a:ea typeface="楷体" pitchFamily="49" charset="-122"/>
                </a:endParaRPr>
              </a:p>
            </p:txBody>
          </p:sp>
          <p:sp>
            <p:nvSpPr>
              <p:cNvPr id="37" name="Line 56"/>
              <p:cNvSpPr>
                <a:spLocks noChangeShapeType="1"/>
              </p:cNvSpPr>
              <p:nvPr/>
            </p:nvSpPr>
            <p:spPr bwMode="auto">
              <a:xfrm flipH="1">
                <a:off x="4857360" y="4207627"/>
                <a:ext cx="123996" cy="317997"/>
              </a:xfrm>
              <a:prstGeom prst="line">
                <a:avLst/>
              </a:prstGeom>
              <a:noFill/>
              <a:ln w="22225" cap="sq">
                <a:solidFill>
                  <a:schemeClr val="tx1"/>
                </a:solidFill>
                <a:round/>
                <a:headEnd type="none" w="sm" len="sm"/>
                <a:tailEnd type="none" w="sm" len="sm"/>
              </a:ln>
            </p:spPr>
            <p:txBody>
              <a:bodyPr wrap="none" anchor="ctr"/>
              <a:lstStyle/>
              <a:p>
                <a:endParaRPr lang="zh-CN" altLang="en-US" sz="2000">
                  <a:latin typeface="楷体" pitchFamily="49" charset="-122"/>
                  <a:ea typeface="楷体" pitchFamily="49" charset="-122"/>
                </a:endParaRPr>
              </a:p>
            </p:txBody>
          </p:sp>
          <p:sp>
            <p:nvSpPr>
              <p:cNvPr id="38" name="Rectangle 45"/>
              <p:cNvSpPr>
                <a:spLocks noChangeArrowheads="1"/>
              </p:cNvSpPr>
              <p:nvPr/>
            </p:nvSpPr>
            <p:spPr bwMode="auto">
              <a:xfrm>
                <a:off x="4697489" y="4480505"/>
                <a:ext cx="128240" cy="307777"/>
              </a:xfrm>
              <a:prstGeom prst="rect">
                <a:avLst/>
              </a:prstGeom>
              <a:noFill/>
              <a:ln w="22225">
                <a:noFill/>
                <a:miter lim="800000"/>
                <a:headEnd/>
                <a:tailEnd/>
              </a:ln>
            </p:spPr>
            <p:txBody>
              <a:bodyPr wrap="none" lIns="0" tIns="0" rIns="0" bIns="0">
                <a:spAutoFit/>
              </a:bodyPr>
              <a:lstStyle/>
              <a:p>
                <a:pPr algn="ctr"/>
                <a:r>
                  <a:rPr kumimoji="1" lang="en-US" altLang="zh-CN" sz="2000" dirty="0">
                    <a:solidFill>
                      <a:srgbClr val="FF0000"/>
                    </a:solidFill>
                    <a:latin typeface="楷体" pitchFamily="49" charset="-122"/>
                    <a:ea typeface="楷体" pitchFamily="49" charset="-122"/>
                  </a:rPr>
                  <a:t>(</a:t>
                </a:r>
              </a:p>
            </p:txBody>
          </p:sp>
          <p:sp>
            <p:nvSpPr>
              <p:cNvPr id="39" name="Rectangle 46"/>
              <p:cNvSpPr>
                <a:spLocks noChangeArrowheads="1"/>
              </p:cNvSpPr>
              <p:nvPr/>
            </p:nvSpPr>
            <p:spPr bwMode="auto">
              <a:xfrm>
                <a:off x="3585277" y="4480505"/>
                <a:ext cx="128240" cy="307777"/>
              </a:xfrm>
              <a:prstGeom prst="rect">
                <a:avLst/>
              </a:prstGeom>
              <a:noFill/>
              <a:ln w="22225">
                <a:noFill/>
                <a:miter lim="800000"/>
                <a:headEnd/>
                <a:tailEnd/>
              </a:ln>
            </p:spPr>
            <p:txBody>
              <a:bodyPr wrap="none" lIns="0" tIns="0" rIns="0" bIns="0">
                <a:spAutoFit/>
              </a:bodyPr>
              <a:lstStyle/>
              <a:p>
                <a:pPr algn="ctr"/>
                <a:r>
                  <a:rPr kumimoji="1" lang="en-US" altLang="zh-CN" sz="2000" dirty="0">
                    <a:latin typeface="楷体" pitchFamily="49" charset="-122"/>
                    <a:ea typeface="楷体" pitchFamily="49" charset="-122"/>
                  </a:rPr>
                  <a:t>F</a:t>
                </a:r>
              </a:p>
            </p:txBody>
          </p:sp>
          <p:sp>
            <p:nvSpPr>
              <p:cNvPr id="40" name="Line 61"/>
              <p:cNvSpPr>
                <a:spLocks noChangeShapeType="1"/>
              </p:cNvSpPr>
              <p:nvPr/>
            </p:nvSpPr>
            <p:spPr bwMode="auto">
              <a:xfrm flipH="1">
                <a:off x="3649397" y="4220825"/>
                <a:ext cx="0" cy="291600"/>
              </a:xfrm>
              <a:prstGeom prst="line">
                <a:avLst/>
              </a:prstGeom>
              <a:noFill/>
              <a:ln w="22225" cap="sq">
                <a:solidFill>
                  <a:schemeClr val="tx1"/>
                </a:solidFill>
                <a:round/>
                <a:headEnd type="none" w="sm" len="sm"/>
                <a:tailEnd type="none" w="sm" len="sm"/>
              </a:ln>
            </p:spPr>
            <p:txBody>
              <a:bodyPr wrap="none" anchor="ctr"/>
              <a:lstStyle/>
              <a:p>
                <a:pPr algn="ctr"/>
                <a:endParaRPr lang="zh-CN" altLang="en-US" sz="2000">
                  <a:latin typeface="楷体" pitchFamily="49" charset="-122"/>
                  <a:ea typeface="楷体" pitchFamily="49" charset="-122"/>
                </a:endParaRPr>
              </a:p>
            </p:txBody>
          </p:sp>
          <p:sp>
            <p:nvSpPr>
              <p:cNvPr id="41" name="Rectangle 46"/>
              <p:cNvSpPr>
                <a:spLocks noChangeArrowheads="1"/>
              </p:cNvSpPr>
              <p:nvPr/>
            </p:nvSpPr>
            <p:spPr bwMode="auto">
              <a:xfrm>
                <a:off x="3585277" y="5087886"/>
                <a:ext cx="128240" cy="307777"/>
              </a:xfrm>
              <a:prstGeom prst="rect">
                <a:avLst/>
              </a:prstGeom>
              <a:noFill/>
              <a:ln w="22225">
                <a:noFill/>
                <a:miter lim="800000"/>
                <a:headEnd/>
                <a:tailEnd/>
              </a:ln>
            </p:spPr>
            <p:txBody>
              <a:bodyPr wrap="none" lIns="0" tIns="0" rIns="0" bIns="0">
                <a:spAutoFit/>
              </a:bodyPr>
              <a:lstStyle/>
              <a:p>
                <a:pPr algn="ctr"/>
                <a:r>
                  <a:rPr kumimoji="1" lang="en-US" altLang="zh-CN" sz="2000" dirty="0">
                    <a:solidFill>
                      <a:srgbClr val="FF0000"/>
                    </a:solidFill>
                    <a:latin typeface="楷体" pitchFamily="49" charset="-122"/>
                    <a:ea typeface="楷体" pitchFamily="49" charset="-122"/>
                  </a:rPr>
                  <a:t>A</a:t>
                </a:r>
              </a:p>
            </p:txBody>
          </p:sp>
          <p:sp>
            <p:nvSpPr>
              <p:cNvPr id="42" name="Line 61"/>
              <p:cNvSpPr>
                <a:spLocks noChangeShapeType="1"/>
              </p:cNvSpPr>
              <p:nvPr/>
            </p:nvSpPr>
            <p:spPr bwMode="auto">
              <a:xfrm flipH="1">
                <a:off x="3649397" y="4800307"/>
                <a:ext cx="0" cy="291600"/>
              </a:xfrm>
              <a:prstGeom prst="line">
                <a:avLst/>
              </a:prstGeom>
              <a:noFill/>
              <a:ln w="22225" cap="sq">
                <a:solidFill>
                  <a:schemeClr val="tx1"/>
                </a:solidFill>
                <a:round/>
                <a:headEnd type="none" w="sm" len="sm"/>
                <a:tailEnd type="none" w="sm" len="sm"/>
              </a:ln>
            </p:spPr>
            <p:txBody>
              <a:bodyPr wrap="none" anchor="ctr"/>
              <a:lstStyle/>
              <a:p>
                <a:pPr algn="ctr"/>
                <a:endParaRPr lang="zh-CN" altLang="en-US" sz="2000">
                  <a:latin typeface="楷体" pitchFamily="49" charset="-122"/>
                  <a:ea typeface="楷体" pitchFamily="49" charset="-122"/>
                </a:endParaRPr>
              </a:p>
            </p:txBody>
          </p:sp>
          <p:sp>
            <p:nvSpPr>
              <p:cNvPr id="43" name="Rectangle 46"/>
              <p:cNvSpPr>
                <a:spLocks noChangeArrowheads="1"/>
              </p:cNvSpPr>
              <p:nvPr/>
            </p:nvSpPr>
            <p:spPr bwMode="auto">
              <a:xfrm>
                <a:off x="4211960" y="5087886"/>
                <a:ext cx="128240" cy="307777"/>
              </a:xfrm>
              <a:prstGeom prst="rect">
                <a:avLst/>
              </a:prstGeom>
              <a:noFill/>
              <a:ln w="22225">
                <a:noFill/>
                <a:miter lim="800000"/>
                <a:headEnd/>
                <a:tailEnd/>
              </a:ln>
            </p:spPr>
            <p:txBody>
              <a:bodyPr wrap="none" lIns="0" tIns="0" rIns="0" bIns="0">
                <a:spAutoFit/>
              </a:bodyPr>
              <a:lstStyle/>
              <a:p>
                <a:pPr algn="ctr"/>
                <a:r>
                  <a:rPr kumimoji="1" lang="en-US" altLang="zh-CN" sz="2000" dirty="0">
                    <a:solidFill>
                      <a:srgbClr val="FF0000"/>
                    </a:solidFill>
                    <a:latin typeface="楷体" pitchFamily="49" charset="-122"/>
                    <a:ea typeface="楷体" pitchFamily="49" charset="-122"/>
                  </a:rPr>
                  <a:t>B</a:t>
                </a:r>
              </a:p>
            </p:txBody>
          </p:sp>
          <p:sp>
            <p:nvSpPr>
              <p:cNvPr id="44" name="Line 61"/>
              <p:cNvSpPr>
                <a:spLocks noChangeShapeType="1"/>
              </p:cNvSpPr>
              <p:nvPr/>
            </p:nvSpPr>
            <p:spPr bwMode="auto">
              <a:xfrm flipH="1">
                <a:off x="4276080" y="4799984"/>
                <a:ext cx="0" cy="292246"/>
              </a:xfrm>
              <a:prstGeom prst="line">
                <a:avLst/>
              </a:prstGeom>
              <a:noFill/>
              <a:ln w="22225" cap="sq">
                <a:solidFill>
                  <a:schemeClr val="tx1"/>
                </a:solidFill>
                <a:round/>
                <a:headEnd type="none" w="sm" len="sm"/>
                <a:tailEnd type="none" w="sm" len="sm"/>
              </a:ln>
            </p:spPr>
            <p:txBody>
              <a:bodyPr wrap="none" anchor="ctr"/>
              <a:lstStyle/>
              <a:p>
                <a:pPr algn="ctr"/>
                <a:endParaRPr lang="zh-CN" altLang="en-US" sz="2000">
                  <a:latin typeface="楷体" pitchFamily="49" charset="-122"/>
                  <a:ea typeface="楷体" pitchFamily="49"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slide(from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blinds(horizontal)">
                                      <p:cBhvr>
                                        <p:cTn id="2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30622"/>
            <a:ext cx="8229600" cy="850106"/>
          </a:xfrm>
        </p:spPr>
        <p:txBody>
          <a:bodyPr/>
          <a:lstStyle/>
          <a:p>
            <a:r>
              <a:rPr lang="en-US" altLang="zh-CN" dirty="0"/>
              <a:t>7.5.3</a:t>
            </a:r>
            <a:r>
              <a:rPr lang="zh-CN" altLang="en-US" dirty="0"/>
              <a:t>、</a:t>
            </a:r>
            <a:r>
              <a:rPr lang="en-US" altLang="zh-CN" dirty="0"/>
              <a:t>CASE</a:t>
            </a:r>
            <a:r>
              <a:rPr lang="zh-CN" altLang="en-US" dirty="0"/>
              <a:t>语句的翻译</a:t>
            </a:r>
          </a:p>
        </p:txBody>
      </p:sp>
      <p:sp>
        <p:nvSpPr>
          <p:cNvPr id="3" name="内容占位符 2"/>
          <p:cNvSpPr>
            <a:spLocks noGrp="1"/>
          </p:cNvSpPr>
          <p:nvPr>
            <p:ph idx="1"/>
          </p:nvPr>
        </p:nvSpPr>
        <p:spPr>
          <a:xfrm>
            <a:off x="457200" y="1196752"/>
            <a:ext cx="4042792" cy="4929411"/>
          </a:xfrm>
          <a:solidFill>
            <a:schemeClr val="accent6">
              <a:lumMod val="40000"/>
              <a:lumOff val="60000"/>
            </a:schemeClr>
          </a:solidFill>
        </p:spPr>
        <p:txBody>
          <a:bodyPr>
            <a:normAutofit/>
          </a:bodyPr>
          <a:lstStyle/>
          <a:p>
            <a:r>
              <a:rPr lang="en-US" altLang="zh-CN" dirty="0">
                <a:solidFill>
                  <a:schemeClr val="tx1"/>
                </a:solidFill>
              </a:rPr>
              <a:t>CASE</a:t>
            </a:r>
            <a:r>
              <a:rPr lang="zh-CN" altLang="en-US" dirty="0">
                <a:solidFill>
                  <a:schemeClr val="tx1"/>
                </a:solidFill>
              </a:rPr>
              <a:t>语句的语法结构：</a:t>
            </a:r>
            <a:endParaRPr lang="en-US" altLang="zh-CN" dirty="0">
              <a:solidFill>
                <a:schemeClr val="tx1"/>
              </a:solidFill>
            </a:endParaRPr>
          </a:p>
          <a:p>
            <a:pPr marL="504000" lvl="1">
              <a:buNone/>
            </a:pPr>
            <a:r>
              <a:rPr lang="en-US" altLang="zh-CN" sz="2800" dirty="0">
                <a:solidFill>
                  <a:schemeClr val="tx1"/>
                </a:solidFill>
              </a:rPr>
              <a:t>case E of</a:t>
            </a:r>
          </a:p>
          <a:p>
            <a:pPr lvl="1">
              <a:buNone/>
            </a:pPr>
            <a:r>
              <a:rPr lang="en-US" altLang="zh-CN" dirty="0">
                <a:solidFill>
                  <a:schemeClr val="tx1"/>
                </a:solidFill>
              </a:rPr>
              <a:t>Begin</a:t>
            </a:r>
          </a:p>
          <a:p>
            <a:pPr marL="928800" lvl="2">
              <a:buNone/>
            </a:pPr>
            <a:r>
              <a:rPr lang="en-US" altLang="zh-CN" dirty="0">
                <a:solidFill>
                  <a:schemeClr val="tx1"/>
                </a:solidFill>
              </a:rPr>
              <a:t>case C</a:t>
            </a:r>
            <a:r>
              <a:rPr lang="en-US" altLang="zh-CN" baseline="-25000" dirty="0">
                <a:solidFill>
                  <a:schemeClr val="tx1"/>
                </a:solidFill>
              </a:rPr>
              <a:t>1</a:t>
            </a:r>
            <a:r>
              <a:rPr lang="en-US" altLang="zh-CN" dirty="0">
                <a:solidFill>
                  <a:schemeClr val="tx1"/>
                </a:solidFill>
              </a:rPr>
              <a:t>: S</a:t>
            </a:r>
            <a:r>
              <a:rPr lang="en-US" altLang="zh-CN" baseline="-25000" dirty="0">
                <a:solidFill>
                  <a:schemeClr val="tx1"/>
                </a:solidFill>
              </a:rPr>
              <a:t>1</a:t>
            </a:r>
          </a:p>
          <a:p>
            <a:pPr marL="928800" lvl="2">
              <a:buNone/>
            </a:pPr>
            <a:r>
              <a:rPr lang="en-US" altLang="zh-CN" dirty="0">
                <a:solidFill>
                  <a:schemeClr val="tx1"/>
                </a:solidFill>
              </a:rPr>
              <a:t>case C</a:t>
            </a:r>
            <a:r>
              <a:rPr lang="en-US" altLang="zh-CN" baseline="-25000" dirty="0">
                <a:solidFill>
                  <a:schemeClr val="tx1"/>
                </a:solidFill>
              </a:rPr>
              <a:t>2</a:t>
            </a:r>
            <a:r>
              <a:rPr lang="en-US" altLang="zh-CN" dirty="0">
                <a:solidFill>
                  <a:schemeClr val="tx1"/>
                </a:solidFill>
              </a:rPr>
              <a:t>: S</a:t>
            </a:r>
            <a:r>
              <a:rPr lang="en-US" altLang="zh-CN" baseline="-25000" dirty="0">
                <a:solidFill>
                  <a:schemeClr val="tx1"/>
                </a:solidFill>
              </a:rPr>
              <a:t>2</a:t>
            </a:r>
          </a:p>
          <a:p>
            <a:pPr marL="928800" lvl="2">
              <a:buNone/>
            </a:pPr>
            <a:r>
              <a:rPr lang="en-US" altLang="zh-CN" dirty="0">
                <a:solidFill>
                  <a:schemeClr val="tx1"/>
                </a:solidFill>
              </a:rPr>
              <a:t>...</a:t>
            </a:r>
          </a:p>
          <a:p>
            <a:pPr marL="928800" lvl="2">
              <a:buNone/>
            </a:pPr>
            <a:r>
              <a:rPr lang="en-US" altLang="zh-CN" dirty="0">
                <a:solidFill>
                  <a:schemeClr val="tx1"/>
                </a:solidFill>
              </a:rPr>
              <a:t>case C</a:t>
            </a:r>
            <a:r>
              <a:rPr lang="en-US" altLang="zh-CN" baseline="-25000" dirty="0">
                <a:solidFill>
                  <a:schemeClr val="tx1"/>
                </a:solidFill>
              </a:rPr>
              <a:t>n-1</a:t>
            </a:r>
            <a:r>
              <a:rPr lang="en-US" altLang="zh-CN" dirty="0">
                <a:solidFill>
                  <a:schemeClr val="tx1"/>
                </a:solidFill>
              </a:rPr>
              <a:t>: S</a:t>
            </a:r>
            <a:r>
              <a:rPr lang="en-US" altLang="zh-CN" baseline="-25000" dirty="0">
                <a:solidFill>
                  <a:schemeClr val="tx1"/>
                </a:solidFill>
              </a:rPr>
              <a:t>n-1</a:t>
            </a:r>
          </a:p>
          <a:p>
            <a:pPr marL="928800" lvl="2">
              <a:buNone/>
            </a:pPr>
            <a:r>
              <a:rPr lang="en-US" altLang="zh-CN" dirty="0">
                <a:solidFill>
                  <a:schemeClr val="tx1"/>
                </a:solidFill>
              </a:rPr>
              <a:t>otherwise: </a:t>
            </a:r>
            <a:r>
              <a:rPr lang="en-US" altLang="zh-CN" dirty="0" err="1">
                <a:solidFill>
                  <a:schemeClr val="tx1"/>
                </a:solidFill>
              </a:rPr>
              <a:t>S</a:t>
            </a:r>
            <a:r>
              <a:rPr lang="en-US" altLang="zh-CN" baseline="-25000" dirty="0" err="1">
                <a:solidFill>
                  <a:schemeClr val="tx1"/>
                </a:solidFill>
              </a:rPr>
              <a:t>n</a:t>
            </a:r>
            <a:endParaRPr lang="en-US" altLang="zh-CN" baseline="-25000" dirty="0">
              <a:solidFill>
                <a:schemeClr val="tx1"/>
              </a:solidFill>
            </a:endParaRPr>
          </a:p>
          <a:p>
            <a:pPr lvl="1">
              <a:buNone/>
            </a:pPr>
            <a:r>
              <a:rPr lang="en-US" altLang="zh-CN" dirty="0">
                <a:solidFill>
                  <a:schemeClr val="tx1"/>
                </a:solidFill>
              </a:rPr>
              <a:t>End</a:t>
            </a:r>
            <a:endParaRPr lang="zh-CN" altLang="en-US" dirty="0">
              <a:solidFill>
                <a:schemeClr val="tx1"/>
              </a:solidFill>
            </a:endParaRPr>
          </a:p>
        </p:txBody>
      </p:sp>
      <p:sp>
        <p:nvSpPr>
          <p:cNvPr id="4" name="灯片编号占位符 3"/>
          <p:cNvSpPr>
            <a:spLocks noGrp="1"/>
          </p:cNvSpPr>
          <p:nvPr>
            <p:ph type="sldNum" sz="quarter" idx="12"/>
          </p:nvPr>
        </p:nvSpPr>
        <p:spPr/>
        <p:txBody>
          <a:bodyPr/>
          <a:lstStyle/>
          <a:p>
            <a:fld id="{2A6D858B-1E97-4F06-B8D0-6BAC990F4689}" type="slidenum">
              <a:rPr lang="zh-CN" altLang="en-US" smtClean="0"/>
              <a:pPr/>
              <a:t>90</a:t>
            </a:fld>
            <a:endParaRPr lang="zh-CN" altLang="en-US"/>
          </a:p>
        </p:txBody>
      </p:sp>
      <p:sp>
        <p:nvSpPr>
          <p:cNvPr id="6" name="内容占位符 2"/>
          <p:cNvSpPr txBox="1">
            <a:spLocks/>
          </p:cNvSpPr>
          <p:nvPr/>
        </p:nvSpPr>
        <p:spPr>
          <a:xfrm>
            <a:off x="4572000" y="1916832"/>
            <a:ext cx="4186808" cy="3537393"/>
          </a:xfrm>
          <a:prstGeom prst="rect">
            <a:avLst/>
          </a:prstGeom>
          <a:ln>
            <a:solidFill>
              <a:srgbClr val="0000FF"/>
            </a:solidFill>
          </a:ln>
        </p:spPr>
        <p:txBody>
          <a:bodyPr vert="horz" lIns="91440" tIns="45720" rIns="91440" bIns="45720" rtlCol="0">
            <a:normAutofit/>
          </a:bodyPr>
          <a:lstStyle/>
          <a:p>
            <a:pPr marL="342900" marR="0" lvl="0" indent="-342900" algn="l" defTabSz="914400" rtl="0" eaLnBrk="1" fontAlgn="auto" latinLnBrk="0" hangingPunct="1">
              <a:lnSpc>
                <a:spcPct val="110000"/>
              </a:lnSpc>
              <a:spcBef>
                <a:spcPts val="600"/>
              </a:spcBef>
              <a:spcAft>
                <a:spcPts val="600"/>
              </a:spcAft>
              <a:buClr>
                <a:srgbClr val="0033CC"/>
              </a:buClr>
              <a:buSzPct val="50000"/>
              <a:buFont typeface="Wingdings" pitchFamily="2" charset="2"/>
              <a:buChar char="n"/>
              <a:tabLst/>
              <a:defRPr/>
            </a:pPr>
            <a:r>
              <a:rPr lang="zh-CN" altLang="en-US" sz="2800" dirty="0">
                <a:solidFill>
                  <a:srgbClr val="0000FF"/>
                </a:solidFill>
                <a:latin typeface="楷体" pitchFamily="49" charset="-122"/>
                <a:ea typeface="楷体" pitchFamily="49" charset="-122"/>
              </a:rPr>
              <a:t>生成的代码的功能：</a:t>
            </a:r>
            <a:endParaRPr lang="en-US" altLang="zh-CN" sz="2800" dirty="0">
              <a:solidFill>
                <a:srgbClr val="0000FF"/>
              </a:solidFill>
              <a:latin typeface="楷体" pitchFamily="49" charset="-122"/>
              <a:ea typeface="楷体" pitchFamily="49" charset="-122"/>
            </a:endParaRPr>
          </a:p>
          <a:p>
            <a:pPr marL="533400" lvl="1" indent="-358775">
              <a:lnSpc>
                <a:spcPct val="110000"/>
              </a:lnSpc>
              <a:spcBef>
                <a:spcPts val="600"/>
              </a:spcBef>
              <a:spcAft>
                <a:spcPts val="600"/>
              </a:spcAft>
              <a:buClr>
                <a:srgbClr val="0033CC"/>
              </a:buClr>
              <a:buSzPct val="100000"/>
              <a:buFont typeface="+mj-lt"/>
              <a:buAutoNum type="arabicPeriod"/>
            </a:pPr>
            <a:r>
              <a:rPr kumimoji="0" lang="zh-CN" altLang="en-US" sz="24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对开关表达式求值；</a:t>
            </a:r>
            <a:endParaRPr kumimoji="0" lang="en-US" altLang="zh-CN" sz="24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endParaRPr>
          </a:p>
          <a:p>
            <a:pPr marL="533400" lvl="1" indent="-358775">
              <a:lnSpc>
                <a:spcPct val="110000"/>
              </a:lnSpc>
              <a:spcBef>
                <a:spcPts val="600"/>
              </a:spcBef>
              <a:spcAft>
                <a:spcPts val="600"/>
              </a:spcAft>
              <a:buClr>
                <a:srgbClr val="0033CC"/>
              </a:buClr>
              <a:buSzPct val="100000"/>
              <a:buFont typeface="+mj-lt"/>
              <a:buAutoNum type="arabicPeriod"/>
            </a:pPr>
            <a:r>
              <a:rPr lang="zh-CN" altLang="en-US" sz="2400" dirty="0">
                <a:solidFill>
                  <a:srgbClr val="0000FF"/>
                </a:solidFill>
                <a:latin typeface="楷体" pitchFamily="49" charset="-122"/>
                <a:ea typeface="楷体" pitchFamily="49" charset="-122"/>
              </a:rPr>
              <a:t>在</a:t>
            </a:r>
            <a:r>
              <a:rPr lang="en-US" altLang="zh-CN" sz="2400" dirty="0">
                <a:solidFill>
                  <a:srgbClr val="0000FF"/>
                </a:solidFill>
                <a:latin typeface="楷体" pitchFamily="49" charset="-122"/>
                <a:ea typeface="楷体" pitchFamily="49" charset="-122"/>
              </a:rPr>
              <a:t>C</a:t>
            </a:r>
            <a:r>
              <a:rPr lang="en-US" altLang="zh-CN" sz="2400" baseline="-25000" dirty="0">
                <a:solidFill>
                  <a:srgbClr val="0033CC"/>
                </a:solidFill>
                <a:latin typeface="楷体" pitchFamily="49" charset="-122"/>
                <a:ea typeface="楷体" pitchFamily="49" charset="-122"/>
              </a:rPr>
              <a:t>1</a:t>
            </a:r>
            <a:r>
              <a:rPr lang="zh-CN" altLang="en-US" sz="2400" dirty="0">
                <a:solidFill>
                  <a:srgbClr val="0000FF"/>
                </a:solidFill>
                <a:latin typeface="楷体" pitchFamily="49" charset="-122"/>
                <a:ea typeface="楷体" pitchFamily="49" charset="-122"/>
              </a:rPr>
              <a:t>、</a:t>
            </a:r>
            <a:r>
              <a:rPr lang="en-US" altLang="zh-CN" sz="2400" dirty="0">
                <a:solidFill>
                  <a:srgbClr val="0000FF"/>
                </a:solidFill>
                <a:latin typeface="楷体" pitchFamily="49" charset="-122"/>
                <a:ea typeface="楷体" pitchFamily="49" charset="-122"/>
              </a:rPr>
              <a:t>C</a:t>
            </a:r>
            <a:r>
              <a:rPr lang="en-US" altLang="zh-CN" sz="2400" baseline="-25000" dirty="0">
                <a:solidFill>
                  <a:srgbClr val="0000FF"/>
                </a:solidFill>
                <a:latin typeface="楷体" pitchFamily="49" charset="-122"/>
                <a:ea typeface="楷体" pitchFamily="49" charset="-122"/>
              </a:rPr>
              <a:t>2</a:t>
            </a:r>
            <a:r>
              <a:rPr lang="zh-CN" altLang="en-US" sz="2400" dirty="0">
                <a:solidFill>
                  <a:srgbClr val="0000FF"/>
                </a:solidFill>
                <a:latin typeface="楷体" pitchFamily="49" charset="-122"/>
                <a:ea typeface="楷体" pitchFamily="49" charset="-122"/>
              </a:rPr>
              <a:t>、</a:t>
            </a:r>
            <a:r>
              <a:rPr lang="en-US" altLang="zh-CN" sz="2400" dirty="0">
                <a:solidFill>
                  <a:srgbClr val="0000FF"/>
                </a:solidFill>
                <a:latin typeface="楷体" pitchFamily="49" charset="-122"/>
                <a:ea typeface="楷体" pitchFamily="49" charset="-122"/>
              </a:rPr>
              <a:t>...</a:t>
            </a:r>
            <a:r>
              <a:rPr lang="zh-CN" altLang="en-US" sz="2400" dirty="0">
                <a:solidFill>
                  <a:srgbClr val="0000FF"/>
                </a:solidFill>
                <a:latin typeface="楷体" pitchFamily="49" charset="-122"/>
                <a:ea typeface="楷体" pitchFamily="49" charset="-122"/>
              </a:rPr>
              <a:t>、</a:t>
            </a:r>
            <a:r>
              <a:rPr lang="en-US" altLang="zh-CN" sz="2400" dirty="0" err="1">
                <a:solidFill>
                  <a:srgbClr val="0000FF"/>
                </a:solidFill>
                <a:latin typeface="楷体" pitchFamily="49" charset="-122"/>
                <a:ea typeface="楷体" pitchFamily="49" charset="-122"/>
              </a:rPr>
              <a:t>C</a:t>
            </a:r>
            <a:r>
              <a:rPr lang="en-US" altLang="zh-CN" sz="2400" baseline="-25000" dirty="0" err="1">
                <a:solidFill>
                  <a:srgbClr val="0033CC"/>
                </a:solidFill>
                <a:latin typeface="楷体" pitchFamily="49" charset="-122"/>
                <a:ea typeface="楷体" pitchFamily="49" charset="-122"/>
              </a:rPr>
              <a:t>n</a:t>
            </a:r>
            <a:r>
              <a:rPr lang="zh-CN" altLang="en-US" sz="2400" dirty="0">
                <a:solidFill>
                  <a:srgbClr val="0000FF"/>
                </a:solidFill>
                <a:latin typeface="楷体" pitchFamily="49" charset="-122"/>
                <a:ea typeface="楷体" pitchFamily="49" charset="-122"/>
              </a:rPr>
              <a:t>中找与</a:t>
            </a:r>
            <a:r>
              <a:rPr lang="en-US" altLang="zh-CN" sz="2400" dirty="0">
                <a:solidFill>
                  <a:srgbClr val="0000FF"/>
                </a:solidFill>
                <a:latin typeface="楷体" pitchFamily="49" charset="-122"/>
                <a:ea typeface="楷体" pitchFamily="49" charset="-122"/>
              </a:rPr>
              <a:t>E</a:t>
            </a:r>
            <a:r>
              <a:rPr lang="zh-CN" altLang="en-US" sz="2400" dirty="0">
                <a:solidFill>
                  <a:srgbClr val="0000FF"/>
                </a:solidFill>
                <a:latin typeface="楷体" pitchFamily="49" charset="-122"/>
                <a:ea typeface="楷体" pitchFamily="49" charset="-122"/>
              </a:rPr>
              <a:t>值匹配的值，若找不到，则让“</a:t>
            </a:r>
            <a:r>
              <a:rPr lang="en-US" altLang="zh-CN" sz="2400" dirty="0">
                <a:solidFill>
                  <a:srgbClr val="0000FF"/>
                </a:solidFill>
                <a:latin typeface="楷体" pitchFamily="49" charset="-122"/>
                <a:ea typeface="楷体" pitchFamily="49" charset="-122"/>
              </a:rPr>
              <a:t>otherwise</a:t>
            </a:r>
            <a:r>
              <a:rPr lang="zh-CN" altLang="en-US" sz="2400" dirty="0">
                <a:solidFill>
                  <a:srgbClr val="0000FF"/>
                </a:solidFill>
                <a:latin typeface="楷体" pitchFamily="49" charset="-122"/>
                <a:ea typeface="楷体" pitchFamily="49" charset="-122"/>
              </a:rPr>
              <a:t>”与之匹配；</a:t>
            </a:r>
            <a:endParaRPr lang="en-US" altLang="zh-CN" sz="2400" dirty="0">
              <a:solidFill>
                <a:srgbClr val="0000FF"/>
              </a:solidFill>
              <a:latin typeface="楷体" pitchFamily="49" charset="-122"/>
              <a:ea typeface="楷体" pitchFamily="49" charset="-122"/>
            </a:endParaRPr>
          </a:p>
          <a:p>
            <a:pPr marL="533400" lvl="1" indent="-358775">
              <a:lnSpc>
                <a:spcPct val="110000"/>
              </a:lnSpc>
              <a:spcBef>
                <a:spcPts val="600"/>
              </a:spcBef>
              <a:spcAft>
                <a:spcPts val="600"/>
              </a:spcAft>
              <a:buClr>
                <a:srgbClr val="0033CC"/>
              </a:buClr>
              <a:buSzPct val="100000"/>
              <a:buFont typeface="+mj-lt"/>
              <a:buAutoNum type="arabicPeriod"/>
            </a:pPr>
            <a:r>
              <a:rPr kumimoji="0" lang="zh-CN" altLang="en-US" sz="24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执行与</a:t>
            </a:r>
            <a:r>
              <a:rPr kumimoji="0" lang="en-US" altLang="zh-CN" sz="24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C</a:t>
            </a:r>
            <a:r>
              <a:rPr lang="en-US" altLang="zh-CN" sz="2400" baseline="-25000" dirty="0" err="1">
                <a:solidFill>
                  <a:srgbClr val="0033CC"/>
                </a:solidFill>
                <a:latin typeface="楷体" pitchFamily="49" charset="-122"/>
                <a:ea typeface="楷体" pitchFamily="49" charset="-122"/>
              </a:rPr>
              <a:t>i</a:t>
            </a:r>
            <a:r>
              <a:rPr kumimoji="0" lang="zh-CN" altLang="en-US" sz="24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相联系的语句</a:t>
            </a:r>
            <a:r>
              <a:rPr kumimoji="0" lang="en-US" altLang="zh-CN" sz="24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S</a:t>
            </a:r>
            <a:r>
              <a:rPr lang="en-US" altLang="zh-CN" sz="2400" baseline="-25000" dirty="0">
                <a:solidFill>
                  <a:srgbClr val="0033CC"/>
                </a:solidFill>
                <a:latin typeface="楷体" pitchFamily="49" charset="-122"/>
                <a:ea typeface="楷体" pitchFamily="49" charset="-122"/>
              </a:rPr>
              <a:t>i</a:t>
            </a:r>
            <a:endParaRPr lang="zh-CN" altLang="en-US" sz="2400" baseline="-25000" dirty="0">
              <a:solidFill>
                <a:srgbClr val="0033CC"/>
              </a:solidFill>
              <a:latin typeface="楷体" pitchFamily="49" charset="-122"/>
              <a:ea typeface="楷体" pitchFamily="49" charset="-122"/>
            </a:endParaRPr>
          </a:p>
        </p:txBody>
      </p:sp>
      <p:grpSp>
        <p:nvGrpSpPr>
          <p:cNvPr id="7" name="组合 6"/>
          <p:cNvGrpSpPr/>
          <p:nvPr/>
        </p:nvGrpSpPr>
        <p:grpSpPr>
          <a:xfrm>
            <a:off x="7523975" y="217729"/>
            <a:ext cx="1353142" cy="1332966"/>
            <a:chOff x="30163" y="2300288"/>
            <a:chExt cx="1353142" cy="1332966"/>
          </a:xfrm>
        </p:grpSpPr>
        <p:pic>
          <p:nvPicPr>
            <p:cNvPr id="8" name="Picture 5"/>
            <p:cNvPicPr>
              <a:picLocks noChangeAspect="1" noChangeArrowheads="1"/>
            </p:cNvPicPr>
            <p:nvPr/>
          </p:nvPicPr>
          <p:blipFill>
            <a:blip r:embed="rId2" cstate="print"/>
            <a:srcRect/>
            <a:stretch>
              <a:fillRect/>
            </a:stretch>
          </p:blipFill>
          <p:spPr bwMode="auto">
            <a:xfrm>
              <a:off x="30163" y="2300288"/>
              <a:ext cx="1268412" cy="973137"/>
            </a:xfrm>
            <a:prstGeom prst="rect">
              <a:avLst/>
            </a:prstGeom>
            <a:noFill/>
            <a:ln w="9525">
              <a:noFill/>
              <a:miter lim="800000"/>
              <a:headEnd/>
              <a:tailEnd/>
            </a:ln>
          </p:spPr>
        </p:pic>
        <p:sp>
          <p:nvSpPr>
            <p:cNvPr id="9" name="矩形 8"/>
            <p:cNvSpPr/>
            <p:nvPr/>
          </p:nvSpPr>
          <p:spPr>
            <a:xfrm>
              <a:off x="55950" y="3255882"/>
              <a:ext cx="1327355" cy="3773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CC0099"/>
                  </a:solidFill>
                  <a:latin typeface="楷体" pitchFamily="49" charset="-122"/>
                  <a:ea typeface="楷体" pitchFamily="49" charset="-122"/>
                </a:rPr>
                <a:t>第</a:t>
              </a:r>
              <a:r>
                <a:rPr lang="en-US" altLang="zh-CN" sz="2400" dirty="0">
                  <a:solidFill>
                    <a:srgbClr val="CC0099"/>
                  </a:solidFill>
                  <a:latin typeface="楷体" pitchFamily="49" charset="-122"/>
                  <a:ea typeface="楷体" pitchFamily="49" charset="-122"/>
                </a:rPr>
                <a:t>197</a:t>
              </a:r>
              <a:r>
                <a:rPr lang="zh-CN" altLang="en-US" sz="2400" dirty="0">
                  <a:solidFill>
                    <a:srgbClr val="CC0099"/>
                  </a:solidFill>
                  <a:latin typeface="楷体" pitchFamily="49" charset="-122"/>
                  <a:ea typeface="楷体" pitchFamily="49" charset="-122"/>
                </a:rPr>
                <a:t>页</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52428" y="188640"/>
            <a:ext cx="4659832" cy="504056"/>
          </a:xfrm>
        </p:spPr>
        <p:txBody>
          <a:bodyPr>
            <a:noAutofit/>
          </a:bodyPr>
          <a:lstStyle/>
          <a:p>
            <a:r>
              <a:rPr lang="en-US" altLang="zh-CN" sz="3200" dirty="0"/>
              <a:t>CASE</a:t>
            </a:r>
            <a:r>
              <a:rPr lang="zh-CN" altLang="en-US" sz="3200" dirty="0"/>
              <a:t>语句的代码结构</a:t>
            </a:r>
          </a:p>
        </p:txBody>
      </p:sp>
      <p:sp>
        <p:nvSpPr>
          <p:cNvPr id="3" name="内容占位符 2"/>
          <p:cNvSpPr>
            <a:spLocks noGrp="1"/>
          </p:cNvSpPr>
          <p:nvPr>
            <p:ph idx="1"/>
          </p:nvPr>
        </p:nvSpPr>
        <p:spPr>
          <a:xfrm>
            <a:off x="611560" y="836712"/>
            <a:ext cx="3240360" cy="5733256"/>
          </a:xfrm>
          <a:solidFill>
            <a:schemeClr val="accent6">
              <a:lumMod val="20000"/>
              <a:lumOff val="80000"/>
            </a:schemeClr>
          </a:solidFill>
        </p:spPr>
        <p:txBody>
          <a:bodyPr>
            <a:noAutofit/>
          </a:bodyPr>
          <a:lstStyle/>
          <a:p>
            <a:pPr>
              <a:spcAft>
                <a:spcPts val="200"/>
              </a:spcAft>
              <a:buNone/>
            </a:pPr>
            <a:r>
              <a:rPr lang="en-US" altLang="zh-CN" sz="2000" dirty="0"/>
              <a:t>{</a:t>
            </a:r>
            <a:r>
              <a:rPr lang="zh-CN" altLang="en-US" sz="2000" dirty="0"/>
              <a:t>对</a:t>
            </a:r>
            <a:r>
              <a:rPr lang="en-US" altLang="zh-CN" sz="2000" dirty="0"/>
              <a:t>E</a:t>
            </a:r>
            <a:r>
              <a:rPr lang="zh-CN" altLang="en-US" sz="2000" dirty="0"/>
              <a:t>求值</a:t>
            </a:r>
            <a:r>
              <a:rPr lang="en-US" altLang="zh-CN" sz="2000" dirty="0"/>
              <a:t>}</a:t>
            </a:r>
          </a:p>
          <a:p>
            <a:pPr>
              <a:spcAft>
                <a:spcPts val="200"/>
              </a:spcAft>
              <a:buNone/>
            </a:pPr>
            <a:r>
              <a:rPr lang="en-US" altLang="zh-CN" sz="2000" dirty="0"/>
              <a:t>{</a:t>
            </a:r>
            <a:r>
              <a:rPr lang="zh-CN" altLang="en-US" sz="2000" dirty="0"/>
              <a:t>把求值结果置于</a:t>
            </a:r>
            <a:r>
              <a:rPr lang="en-US" altLang="zh-CN" sz="2000" dirty="0"/>
              <a:t>t</a:t>
            </a:r>
            <a:r>
              <a:rPr lang="zh-CN" altLang="en-US" sz="2000" dirty="0"/>
              <a:t>中</a:t>
            </a:r>
            <a:r>
              <a:rPr lang="en-US" altLang="zh-CN" sz="2000" dirty="0"/>
              <a:t>}</a:t>
            </a:r>
          </a:p>
          <a:p>
            <a:pPr>
              <a:spcAft>
                <a:spcPts val="200"/>
              </a:spcAft>
              <a:buNone/>
            </a:pPr>
            <a:r>
              <a:rPr lang="en-US" altLang="zh-CN" sz="2000" dirty="0"/>
              <a:t>    if t</a:t>
            </a:r>
            <a:r>
              <a:rPr lang="en-US" altLang="zh-CN" sz="2000" dirty="0">
                <a:solidFill>
                  <a:srgbClr val="0000CC"/>
                </a:solidFill>
                <a:sym typeface="Symbol" pitchFamily="18" charset="2"/>
              </a:rPr>
              <a:t></a:t>
            </a:r>
            <a:r>
              <a:rPr lang="en-US" altLang="zh-CN" sz="2000" dirty="0"/>
              <a:t>C</a:t>
            </a:r>
            <a:r>
              <a:rPr lang="en-US" altLang="zh-CN" sz="2000" baseline="-25000" dirty="0"/>
              <a:t>1</a:t>
            </a:r>
            <a:r>
              <a:rPr lang="en-US" altLang="zh-CN" sz="2000" dirty="0"/>
              <a:t> </a:t>
            </a:r>
            <a:r>
              <a:rPr lang="en-US" altLang="zh-CN" sz="2000" dirty="0" err="1"/>
              <a:t>goto</a:t>
            </a:r>
            <a:r>
              <a:rPr lang="en-US" altLang="zh-CN" sz="2000" dirty="0"/>
              <a:t> L</a:t>
            </a:r>
            <a:r>
              <a:rPr lang="en-US" altLang="zh-CN" sz="2000" baseline="-25000" dirty="0"/>
              <a:t>2</a:t>
            </a:r>
          </a:p>
          <a:p>
            <a:pPr>
              <a:spcAft>
                <a:spcPts val="200"/>
              </a:spcAft>
              <a:buNone/>
            </a:pPr>
            <a:r>
              <a:rPr lang="en-US" altLang="zh-CN" sz="2000" dirty="0"/>
              <a:t>      S</a:t>
            </a:r>
            <a:r>
              <a:rPr lang="en-US" altLang="zh-CN" sz="2000" baseline="-25000" dirty="0"/>
              <a:t>1</a:t>
            </a:r>
            <a:r>
              <a:rPr lang="zh-CN" altLang="en-US" sz="2000" dirty="0"/>
              <a:t>的代码</a:t>
            </a:r>
            <a:endParaRPr lang="en-US" altLang="zh-CN" sz="2000" dirty="0"/>
          </a:p>
          <a:p>
            <a:pPr>
              <a:spcAft>
                <a:spcPts val="200"/>
              </a:spcAft>
              <a:buNone/>
            </a:pPr>
            <a:r>
              <a:rPr lang="en-US" altLang="zh-CN" sz="2000" dirty="0"/>
              <a:t>    </a:t>
            </a:r>
            <a:r>
              <a:rPr lang="en-US" altLang="zh-CN" sz="2000" dirty="0" err="1"/>
              <a:t>goto</a:t>
            </a:r>
            <a:r>
              <a:rPr lang="en-US" altLang="zh-CN" sz="2000" dirty="0"/>
              <a:t> next</a:t>
            </a:r>
          </a:p>
          <a:p>
            <a:pPr>
              <a:spcAft>
                <a:spcPts val="200"/>
              </a:spcAft>
              <a:buNone/>
            </a:pPr>
            <a:r>
              <a:rPr lang="en-US" altLang="zh-CN" sz="2000" dirty="0"/>
              <a:t>L</a:t>
            </a:r>
            <a:r>
              <a:rPr lang="en-US" altLang="zh-CN" sz="2000" baseline="-25000" dirty="0"/>
              <a:t>2</a:t>
            </a:r>
            <a:r>
              <a:rPr lang="en-US" altLang="zh-CN" sz="2000" dirty="0"/>
              <a:t>: if t</a:t>
            </a:r>
            <a:r>
              <a:rPr lang="en-US" altLang="zh-CN" sz="2000" dirty="0">
                <a:solidFill>
                  <a:srgbClr val="0000CC"/>
                </a:solidFill>
                <a:sym typeface="Symbol" pitchFamily="18" charset="2"/>
              </a:rPr>
              <a:t></a:t>
            </a:r>
            <a:r>
              <a:rPr lang="en-US" altLang="zh-CN" sz="2000" dirty="0"/>
              <a:t>C</a:t>
            </a:r>
            <a:r>
              <a:rPr lang="en-US" altLang="zh-CN" sz="2000" baseline="-25000" dirty="0"/>
              <a:t>2</a:t>
            </a:r>
            <a:r>
              <a:rPr lang="en-US" altLang="zh-CN" sz="2000" dirty="0"/>
              <a:t> </a:t>
            </a:r>
            <a:r>
              <a:rPr lang="en-US" altLang="zh-CN" sz="2000" dirty="0" err="1"/>
              <a:t>goto</a:t>
            </a:r>
            <a:r>
              <a:rPr lang="en-US" altLang="zh-CN" sz="2000" dirty="0"/>
              <a:t> L</a:t>
            </a:r>
            <a:r>
              <a:rPr lang="en-US" altLang="zh-CN" sz="2000" baseline="-25000" dirty="0"/>
              <a:t>3</a:t>
            </a:r>
          </a:p>
          <a:p>
            <a:pPr>
              <a:spcAft>
                <a:spcPts val="200"/>
              </a:spcAft>
              <a:buNone/>
            </a:pPr>
            <a:r>
              <a:rPr lang="en-US" altLang="zh-CN" sz="2000" dirty="0"/>
              <a:t>      S</a:t>
            </a:r>
            <a:r>
              <a:rPr lang="en-US" altLang="zh-CN" sz="2000" baseline="-25000" dirty="0"/>
              <a:t>2</a:t>
            </a:r>
            <a:r>
              <a:rPr lang="zh-CN" altLang="en-US" sz="2000" dirty="0"/>
              <a:t>的代码</a:t>
            </a:r>
            <a:endParaRPr lang="en-US" altLang="zh-CN" sz="2000" dirty="0"/>
          </a:p>
          <a:p>
            <a:pPr>
              <a:spcAft>
                <a:spcPts val="200"/>
              </a:spcAft>
              <a:buNone/>
            </a:pPr>
            <a:r>
              <a:rPr lang="en-US" altLang="zh-CN" sz="2000" dirty="0"/>
              <a:t>    </a:t>
            </a:r>
            <a:r>
              <a:rPr lang="en-US" altLang="zh-CN" sz="2000" dirty="0" err="1"/>
              <a:t>goto</a:t>
            </a:r>
            <a:r>
              <a:rPr lang="en-US" altLang="zh-CN" sz="2000" dirty="0"/>
              <a:t> next</a:t>
            </a:r>
          </a:p>
          <a:p>
            <a:pPr>
              <a:spcAft>
                <a:spcPts val="200"/>
              </a:spcAft>
              <a:buNone/>
            </a:pPr>
            <a:r>
              <a:rPr lang="en-US" altLang="zh-CN" sz="2000" dirty="0"/>
              <a:t>L</a:t>
            </a:r>
            <a:r>
              <a:rPr lang="en-US" altLang="zh-CN" sz="2000" baseline="-25000" dirty="0"/>
              <a:t>3</a:t>
            </a:r>
            <a:r>
              <a:rPr lang="zh-CN" altLang="en-US" sz="2000" dirty="0"/>
              <a:t>：</a:t>
            </a:r>
            <a:r>
              <a:rPr lang="en-US" altLang="zh-CN" sz="2000" dirty="0"/>
              <a:t>...</a:t>
            </a:r>
          </a:p>
          <a:p>
            <a:pPr>
              <a:spcAft>
                <a:spcPts val="200"/>
              </a:spcAft>
              <a:buNone/>
            </a:pPr>
            <a:r>
              <a:rPr lang="en-US" altLang="zh-CN" sz="2000" dirty="0"/>
              <a:t>L</a:t>
            </a:r>
            <a:r>
              <a:rPr lang="en-US" altLang="zh-CN" sz="2000" baseline="-25000" dirty="0"/>
              <a:t>n-1</a:t>
            </a:r>
            <a:r>
              <a:rPr lang="en-US" altLang="zh-CN" sz="2000" dirty="0"/>
              <a:t>:if t</a:t>
            </a:r>
            <a:r>
              <a:rPr lang="en-US" altLang="zh-CN" sz="2000" dirty="0">
                <a:solidFill>
                  <a:srgbClr val="0000CC"/>
                </a:solidFill>
                <a:sym typeface="Symbol" pitchFamily="18" charset="2"/>
              </a:rPr>
              <a:t></a:t>
            </a:r>
            <a:r>
              <a:rPr lang="en-US" altLang="zh-CN" sz="2000" dirty="0"/>
              <a:t>C</a:t>
            </a:r>
            <a:r>
              <a:rPr lang="en-US" altLang="zh-CN" sz="2000" baseline="-25000" dirty="0"/>
              <a:t>n-1</a:t>
            </a:r>
            <a:r>
              <a:rPr lang="en-US" altLang="zh-CN" sz="2000" dirty="0"/>
              <a:t> </a:t>
            </a:r>
            <a:r>
              <a:rPr lang="en-US" altLang="zh-CN" sz="2000" dirty="0" err="1"/>
              <a:t>goto</a:t>
            </a:r>
            <a:r>
              <a:rPr lang="en-US" altLang="zh-CN" sz="2000" dirty="0"/>
              <a:t> </a:t>
            </a:r>
            <a:r>
              <a:rPr lang="en-US" altLang="zh-CN" sz="2000" dirty="0" err="1"/>
              <a:t>L</a:t>
            </a:r>
            <a:r>
              <a:rPr lang="en-US" altLang="zh-CN" sz="2000" baseline="-25000" dirty="0" err="1"/>
              <a:t>n</a:t>
            </a:r>
            <a:endParaRPr lang="en-US" altLang="zh-CN" sz="2000" baseline="-25000" dirty="0"/>
          </a:p>
          <a:p>
            <a:pPr>
              <a:spcAft>
                <a:spcPts val="200"/>
              </a:spcAft>
              <a:buNone/>
            </a:pPr>
            <a:r>
              <a:rPr lang="en-US" altLang="zh-CN" sz="2000" dirty="0"/>
              <a:t>       S</a:t>
            </a:r>
            <a:r>
              <a:rPr lang="en-US" altLang="zh-CN" sz="2000" baseline="-25000" dirty="0"/>
              <a:t>n-1</a:t>
            </a:r>
          </a:p>
          <a:p>
            <a:pPr>
              <a:spcAft>
                <a:spcPts val="200"/>
              </a:spcAft>
              <a:buNone/>
            </a:pPr>
            <a:r>
              <a:rPr lang="en-US" altLang="zh-CN" sz="2000"/>
              <a:t>    goto next</a:t>
            </a:r>
          </a:p>
          <a:p>
            <a:pPr>
              <a:spcAft>
                <a:spcPts val="200"/>
              </a:spcAft>
              <a:buNone/>
            </a:pPr>
            <a:r>
              <a:rPr lang="en-US" altLang="zh-CN" sz="2000"/>
              <a:t>L</a:t>
            </a:r>
            <a:r>
              <a:rPr lang="en-US" altLang="zh-CN" sz="2000" baseline="-25000"/>
              <a:t>n</a:t>
            </a:r>
            <a:r>
              <a:rPr lang="en-US" altLang="zh-CN" sz="2000" dirty="0"/>
              <a:t>: </a:t>
            </a:r>
            <a:r>
              <a:rPr lang="en-US" altLang="zh-CN" sz="2000" dirty="0" err="1"/>
              <a:t>S</a:t>
            </a:r>
            <a:r>
              <a:rPr lang="en-US" altLang="zh-CN" sz="2000" baseline="-25000" dirty="0" err="1"/>
              <a:t>n</a:t>
            </a:r>
            <a:r>
              <a:rPr lang="zh-CN" altLang="en-US" sz="2000" dirty="0"/>
              <a:t>的代码</a:t>
            </a:r>
            <a:endParaRPr lang="en-US" altLang="zh-CN" sz="2000" dirty="0"/>
          </a:p>
          <a:p>
            <a:pPr>
              <a:spcAft>
                <a:spcPts val="200"/>
              </a:spcAft>
              <a:buNone/>
            </a:pPr>
            <a:r>
              <a:rPr lang="en-US" altLang="zh-CN" sz="2000" dirty="0"/>
              <a:t>next</a:t>
            </a:r>
            <a:r>
              <a:rPr lang="zh-CN" altLang="en-US" sz="2000" dirty="0"/>
              <a:t>：</a:t>
            </a:r>
          </a:p>
        </p:txBody>
      </p:sp>
      <p:sp>
        <p:nvSpPr>
          <p:cNvPr id="4" name="灯片编号占位符 3"/>
          <p:cNvSpPr>
            <a:spLocks noGrp="1"/>
          </p:cNvSpPr>
          <p:nvPr>
            <p:ph type="sldNum" sz="quarter" idx="12"/>
          </p:nvPr>
        </p:nvSpPr>
        <p:spPr>
          <a:xfrm>
            <a:off x="8234064" y="6376243"/>
            <a:ext cx="658416" cy="365125"/>
          </a:xfrm>
        </p:spPr>
        <p:txBody>
          <a:bodyPr/>
          <a:lstStyle/>
          <a:p>
            <a:fld id="{2A6D858B-1E97-4F06-B8D0-6BAC990F4689}" type="slidenum">
              <a:rPr lang="zh-CN" altLang="en-US" smtClean="0"/>
              <a:pPr/>
              <a:t>91</a:t>
            </a:fld>
            <a:endParaRPr lang="zh-CN" altLang="en-US"/>
          </a:p>
        </p:txBody>
      </p:sp>
      <p:sp>
        <p:nvSpPr>
          <p:cNvPr id="6" name="内容占位符 2"/>
          <p:cNvSpPr txBox="1">
            <a:spLocks/>
          </p:cNvSpPr>
          <p:nvPr/>
        </p:nvSpPr>
        <p:spPr>
          <a:xfrm>
            <a:off x="5281736" y="836712"/>
            <a:ext cx="3538736" cy="5733256"/>
          </a:xfrm>
          <a:prstGeom prst="rect">
            <a:avLst/>
          </a:prstGeom>
          <a:solidFill>
            <a:schemeClr val="bg1">
              <a:lumMod val="85000"/>
            </a:schemeClr>
          </a:solidFill>
        </p:spPr>
        <p:txBody>
          <a:bodyPr vert="horz" lIns="91440" tIns="45720" rIns="91440" bIns="45720" rtlCol="0">
            <a:noAutofit/>
          </a:bodyPr>
          <a:lstStyle/>
          <a:p>
            <a:pPr marL="342900" marR="0" lvl="0" indent="-342900" algn="l" defTabSz="914400" rtl="0" eaLnBrk="1" fontAlgn="auto" latinLnBrk="0" hangingPunct="1">
              <a:lnSpc>
                <a:spcPct val="100000"/>
              </a:lnSpc>
              <a:spcBef>
                <a:spcPts val="600"/>
              </a:spcBef>
              <a:buClr>
                <a:srgbClr val="0033CC"/>
              </a:buClr>
              <a:buSzPct val="50000"/>
              <a:tabLst/>
              <a:defRPr/>
            </a:pPr>
            <a:r>
              <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a:t>
            </a:r>
            <a:r>
              <a:rPr kumimoji="0" lang="zh-CN" altLang="en-US"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对</a:t>
            </a:r>
            <a:r>
              <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E</a:t>
            </a:r>
            <a:r>
              <a:rPr kumimoji="0" lang="zh-CN" altLang="en-US"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求值</a:t>
            </a:r>
            <a:r>
              <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a:t>
            </a:r>
          </a:p>
          <a:p>
            <a:pPr marL="342900" marR="0" lvl="0" indent="-342900" algn="l" defTabSz="914400" rtl="0" eaLnBrk="1" fontAlgn="auto" latinLnBrk="0" hangingPunct="1">
              <a:lnSpc>
                <a:spcPct val="100000"/>
              </a:lnSpc>
              <a:spcBef>
                <a:spcPts val="600"/>
              </a:spcBef>
              <a:buClr>
                <a:srgbClr val="0033CC"/>
              </a:buClr>
              <a:buSzPct val="50000"/>
              <a:tabLst/>
              <a:defRPr/>
            </a:pPr>
            <a:r>
              <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a:t>
            </a:r>
            <a:r>
              <a:rPr kumimoji="0" lang="zh-CN" altLang="en-US"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把求值结果置于</a:t>
            </a:r>
            <a:r>
              <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t</a:t>
            </a:r>
            <a:r>
              <a:rPr kumimoji="0" lang="zh-CN" altLang="en-US"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中</a:t>
            </a:r>
            <a:r>
              <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a:t>
            </a:r>
          </a:p>
          <a:p>
            <a:pPr marL="342900" marR="0" lvl="0" indent="-342900" algn="l" defTabSz="914400" rtl="0" eaLnBrk="1" fontAlgn="auto" latinLnBrk="0" hangingPunct="1">
              <a:lnSpc>
                <a:spcPct val="100000"/>
              </a:lnSpc>
              <a:spcBef>
                <a:spcPts val="600"/>
              </a:spcBef>
              <a:buClr>
                <a:srgbClr val="0033CC"/>
              </a:buClr>
              <a:buSzPct val="50000"/>
              <a:tabLst/>
              <a:defRPr/>
            </a:pPr>
            <a:r>
              <a:rPr lang="en-US" altLang="zh-CN" sz="2000" dirty="0">
                <a:solidFill>
                  <a:srgbClr val="0033CC"/>
                </a:solidFill>
                <a:latin typeface="楷体" pitchFamily="49" charset="-122"/>
                <a:ea typeface="楷体" pitchFamily="49" charset="-122"/>
              </a:rPr>
              <a:t>    </a:t>
            </a:r>
            <a:r>
              <a:rPr lang="en-US" altLang="zh-CN" sz="2000" dirty="0" err="1">
                <a:solidFill>
                  <a:srgbClr val="0033CC"/>
                </a:solidFill>
                <a:latin typeface="楷体" pitchFamily="49" charset="-122"/>
                <a:ea typeface="楷体" pitchFamily="49" charset="-122"/>
              </a:rPr>
              <a:t>goto</a:t>
            </a:r>
            <a:r>
              <a:rPr lang="en-US" altLang="zh-CN" sz="2000" dirty="0">
                <a:solidFill>
                  <a:srgbClr val="0033CC"/>
                </a:solidFill>
                <a:latin typeface="楷体" pitchFamily="49" charset="-122"/>
                <a:ea typeface="楷体" pitchFamily="49" charset="-122"/>
              </a:rPr>
              <a:t> </a:t>
            </a:r>
            <a:r>
              <a:rPr lang="en-US" altLang="zh-CN" sz="2000" dirty="0">
                <a:solidFill>
                  <a:srgbClr val="FF0000"/>
                </a:solidFill>
                <a:latin typeface="楷体" pitchFamily="49" charset="-122"/>
                <a:ea typeface="楷体" pitchFamily="49" charset="-122"/>
              </a:rPr>
              <a:t>test</a:t>
            </a:r>
            <a:endParaRPr kumimoji="0" lang="en-US" altLang="zh-CN" sz="2000" b="0" i="0" u="none" strike="noStrike" kern="1200" cap="none" spc="0" normalizeH="0" baseline="0" noProof="0" dirty="0">
              <a:ln>
                <a:noFill/>
              </a:ln>
              <a:solidFill>
                <a:srgbClr val="FF0000"/>
              </a:solidFill>
              <a:effectLst/>
              <a:uLnTx/>
              <a:uFillTx/>
              <a:latin typeface="楷体" pitchFamily="49" charset="-122"/>
              <a:ea typeface="楷体" pitchFamily="49" charset="-122"/>
              <a:cs typeface="+mn-cs"/>
            </a:endParaRPr>
          </a:p>
          <a:p>
            <a:pPr marL="342900" marR="0" lvl="0" indent="-342900" algn="l" defTabSz="914400" rtl="0" eaLnBrk="1" fontAlgn="auto" latinLnBrk="0" hangingPunct="1">
              <a:lnSpc>
                <a:spcPct val="100000"/>
              </a:lnSpc>
              <a:spcBef>
                <a:spcPts val="600"/>
              </a:spcBef>
              <a:buClr>
                <a:srgbClr val="0033CC"/>
              </a:buClr>
              <a:buSzPct val="50000"/>
              <a:tabLst/>
              <a:defRPr/>
            </a:pPr>
            <a:r>
              <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L</a:t>
            </a:r>
            <a:r>
              <a:rPr kumimoji="0" lang="en-US" altLang="zh-CN" sz="2000" b="0" i="0" u="none" strike="noStrike" kern="1200" cap="none" spc="0" normalizeH="0" baseline="-25000" noProof="0" dirty="0">
                <a:ln>
                  <a:noFill/>
                </a:ln>
                <a:solidFill>
                  <a:srgbClr val="0033CC"/>
                </a:solidFill>
                <a:effectLst/>
                <a:uLnTx/>
                <a:uFillTx/>
                <a:latin typeface="楷体" pitchFamily="49" charset="-122"/>
                <a:ea typeface="楷体" pitchFamily="49" charset="-122"/>
                <a:cs typeface="+mn-cs"/>
              </a:rPr>
              <a:t>1</a:t>
            </a:r>
            <a:r>
              <a:rPr kumimoji="0" lang="zh-CN" altLang="en-US"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a:t>
            </a:r>
            <a:r>
              <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S</a:t>
            </a:r>
            <a:r>
              <a:rPr lang="en-US" altLang="zh-CN" sz="2000" baseline="-25000" dirty="0">
                <a:solidFill>
                  <a:srgbClr val="0033CC"/>
                </a:solidFill>
                <a:latin typeface="楷体" pitchFamily="49" charset="-122"/>
                <a:ea typeface="楷体" pitchFamily="49" charset="-122"/>
              </a:rPr>
              <a:t>1</a:t>
            </a:r>
            <a:r>
              <a:rPr kumimoji="0" lang="zh-CN" altLang="en-US"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的代码</a:t>
            </a:r>
            <a:endPar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endParaRPr>
          </a:p>
          <a:p>
            <a:pPr marL="342900" marR="0" lvl="0" indent="-342900" algn="l" defTabSz="914400" rtl="0" eaLnBrk="1" fontAlgn="auto" latinLnBrk="0" hangingPunct="1">
              <a:lnSpc>
                <a:spcPct val="100000"/>
              </a:lnSpc>
              <a:spcBef>
                <a:spcPts val="600"/>
              </a:spcBef>
              <a:buClr>
                <a:srgbClr val="0033CC"/>
              </a:buClr>
              <a:buSzPct val="50000"/>
              <a:tabLst/>
              <a:defRPr/>
            </a:pPr>
            <a:r>
              <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    </a:t>
            </a:r>
            <a:r>
              <a:rPr kumimoji="0" lang="en-US" altLang="zh-CN" sz="2000" b="0" i="0" u="none" strike="noStrike" kern="1200" cap="none" spc="0" normalizeH="0" baseline="0" noProof="0" dirty="0" err="1">
                <a:ln>
                  <a:noFill/>
                </a:ln>
                <a:solidFill>
                  <a:srgbClr val="0033CC"/>
                </a:solidFill>
                <a:effectLst/>
                <a:uLnTx/>
                <a:uFillTx/>
                <a:latin typeface="楷体" pitchFamily="49" charset="-122"/>
                <a:ea typeface="楷体" pitchFamily="49" charset="-122"/>
                <a:cs typeface="+mn-cs"/>
              </a:rPr>
              <a:t>goto</a:t>
            </a:r>
            <a:r>
              <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 next</a:t>
            </a:r>
          </a:p>
          <a:p>
            <a:pPr marL="342900" marR="0" lvl="0" indent="-342900" algn="l" defTabSz="914400" rtl="0" eaLnBrk="1" fontAlgn="auto" latinLnBrk="0" hangingPunct="1">
              <a:lnSpc>
                <a:spcPct val="100000"/>
              </a:lnSpc>
              <a:spcBef>
                <a:spcPts val="600"/>
              </a:spcBef>
              <a:buClr>
                <a:srgbClr val="0033CC"/>
              </a:buClr>
              <a:buSzPct val="50000"/>
              <a:tabLst/>
              <a:defRPr/>
            </a:pPr>
            <a:r>
              <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L</a:t>
            </a:r>
            <a:r>
              <a:rPr lang="en-US" altLang="zh-CN" sz="2000" baseline="-25000" dirty="0">
                <a:solidFill>
                  <a:srgbClr val="0033CC"/>
                </a:solidFill>
                <a:latin typeface="楷体" pitchFamily="49" charset="-122"/>
                <a:ea typeface="楷体" pitchFamily="49" charset="-122"/>
              </a:rPr>
              <a:t>2</a:t>
            </a:r>
            <a:r>
              <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 S</a:t>
            </a:r>
            <a:r>
              <a:rPr lang="en-US" altLang="zh-CN" sz="2000" baseline="-25000" dirty="0">
                <a:solidFill>
                  <a:srgbClr val="0033CC"/>
                </a:solidFill>
                <a:latin typeface="楷体" pitchFamily="49" charset="-122"/>
                <a:ea typeface="楷体" pitchFamily="49" charset="-122"/>
              </a:rPr>
              <a:t>2</a:t>
            </a:r>
            <a:r>
              <a:rPr kumimoji="0" lang="zh-CN" altLang="en-US"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的代码</a:t>
            </a:r>
            <a:endPar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endParaRPr>
          </a:p>
          <a:p>
            <a:pPr marL="342900" marR="0" lvl="0" indent="-342900" algn="l" defTabSz="914400" rtl="0" eaLnBrk="1" fontAlgn="auto" latinLnBrk="0" hangingPunct="1">
              <a:lnSpc>
                <a:spcPct val="100000"/>
              </a:lnSpc>
              <a:spcBef>
                <a:spcPts val="600"/>
              </a:spcBef>
              <a:buClr>
                <a:srgbClr val="0033CC"/>
              </a:buClr>
              <a:buSzPct val="50000"/>
              <a:tabLst/>
              <a:defRPr/>
            </a:pPr>
            <a:r>
              <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    </a:t>
            </a:r>
            <a:r>
              <a:rPr kumimoji="0" lang="en-US" altLang="zh-CN" sz="2000" b="0" i="0" u="none" strike="noStrike" kern="1200" cap="none" spc="0" normalizeH="0" baseline="0" noProof="0" dirty="0" err="1">
                <a:ln>
                  <a:noFill/>
                </a:ln>
                <a:solidFill>
                  <a:srgbClr val="0033CC"/>
                </a:solidFill>
                <a:effectLst/>
                <a:uLnTx/>
                <a:uFillTx/>
                <a:latin typeface="楷体" pitchFamily="49" charset="-122"/>
                <a:ea typeface="楷体" pitchFamily="49" charset="-122"/>
                <a:cs typeface="+mn-cs"/>
              </a:rPr>
              <a:t>goto</a:t>
            </a:r>
            <a:r>
              <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 next</a:t>
            </a:r>
          </a:p>
          <a:p>
            <a:pPr marL="342900" marR="0" lvl="0" indent="-342900" algn="l" defTabSz="914400" rtl="0" eaLnBrk="1" fontAlgn="auto" latinLnBrk="0" hangingPunct="1">
              <a:lnSpc>
                <a:spcPct val="100000"/>
              </a:lnSpc>
              <a:spcBef>
                <a:spcPts val="600"/>
              </a:spcBef>
              <a:buClr>
                <a:srgbClr val="0033CC"/>
              </a:buClr>
              <a:buSzPct val="50000"/>
              <a:tabLst/>
              <a:defRPr/>
            </a:pPr>
            <a:r>
              <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L</a:t>
            </a:r>
            <a:r>
              <a:rPr lang="en-US" altLang="zh-CN" sz="2000" baseline="-25000" dirty="0">
                <a:solidFill>
                  <a:srgbClr val="0033CC"/>
                </a:solidFill>
                <a:latin typeface="楷体" pitchFamily="49" charset="-122"/>
                <a:ea typeface="楷体" pitchFamily="49" charset="-122"/>
              </a:rPr>
              <a:t>3</a:t>
            </a:r>
            <a:r>
              <a:rPr kumimoji="0" lang="zh-CN" altLang="en-US"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a:t>
            </a:r>
            <a:r>
              <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a:t>
            </a:r>
          </a:p>
          <a:p>
            <a:pPr marL="342900" marR="0" lvl="0" indent="-342900" algn="l" defTabSz="914400" rtl="0" eaLnBrk="1" fontAlgn="auto" latinLnBrk="0" hangingPunct="1">
              <a:lnSpc>
                <a:spcPct val="100000"/>
              </a:lnSpc>
              <a:spcBef>
                <a:spcPts val="600"/>
              </a:spcBef>
              <a:buClr>
                <a:srgbClr val="0033CC"/>
              </a:buClr>
              <a:buSzPct val="50000"/>
              <a:tabLst/>
              <a:defRPr/>
            </a:pPr>
            <a:r>
              <a:rPr kumimoji="0" lang="en-US" altLang="zh-CN" sz="2000" b="0" i="0" u="none" strike="noStrike" kern="1200" cap="none" spc="0" normalizeH="0" baseline="0" noProof="0" dirty="0" err="1">
                <a:ln>
                  <a:noFill/>
                </a:ln>
                <a:solidFill>
                  <a:srgbClr val="0033CC"/>
                </a:solidFill>
                <a:effectLst/>
                <a:uLnTx/>
                <a:uFillTx/>
                <a:latin typeface="楷体" pitchFamily="49" charset="-122"/>
                <a:ea typeface="楷体" pitchFamily="49" charset="-122"/>
                <a:cs typeface="+mn-cs"/>
              </a:rPr>
              <a:t>L</a:t>
            </a:r>
            <a:r>
              <a:rPr lang="en-US" altLang="zh-CN" sz="2000" baseline="-25000" dirty="0" err="1">
                <a:solidFill>
                  <a:srgbClr val="0033CC"/>
                </a:solidFill>
                <a:latin typeface="楷体" pitchFamily="49" charset="-122"/>
                <a:ea typeface="楷体" pitchFamily="49" charset="-122"/>
              </a:rPr>
              <a:t>n</a:t>
            </a:r>
            <a:r>
              <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 </a:t>
            </a:r>
            <a:r>
              <a:rPr kumimoji="0" lang="en-US" altLang="zh-CN" sz="2000" b="0" i="0" u="none" strike="noStrike" kern="1200" cap="none" spc="0" normalizeH="0" baseline="0" noProof="0" dirty="0" err="1">
                <a:ln>
                  <a:noFill/>
                </a:ln>
                <a:solidFill>
                  <a:srgbClr val="0033CC"/>
                </a:solidFill>
                <a:effectLst/>
                <a:uLnTx/>
                <a:uFillTx/>
                <a:latin typeface="楷体" pitchFamily="49" charset="-122"/>
                <a:ea typeface="楷体" pitchFamily="49" charset="-122"/>
                <a:cs typeface="+mn-cs"/>
              </a:rPr>
              <a:t>S</a:t>
            </a:r>
            <a:r>
              <a:rPr lang="en-US" altLang="zh-CN" sz="2000" baseline="-25000" dirty="0" err="1">
                <a:solidFill>
                  <a:srgbClr val="0033CC"/>
                </a:solidFill>
                <a:latin typeface="楷体" pitchFamily="49" charset="-122"/>
                <a:ea typeface="楷体" pitchFamily="49" charset="-122"/>
              </a:rPr>
              <a:t>n</a:t>
            </a:r>
            <a:r>
              <a:rPr kumimoji="0" lang="zh-CN" altLang="en-US"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的代码</a:t>
            </a:r>
            <a:r>
              <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a:t>
            </a:r>
            <a:r>
              <a:rPr kumimoji="0" lang="en-US" altLang="zh-CN" sz="2000" b="0" i="0" u="none" strike="noStrike" kern="1200" cap="none" spc="0" normalizeH="0" baseline="0" noProof="0" dirty="0" err="1">
                <a:ln>
                  <a:noFill/>
                </a:ln>
                <a:solidFill>
                  <a:srgbClr val="0033CC"/>
                </a:solidFill>
                <a:effectLst/>
                <a:uLnTx/>
                <a:uFillTx/>
                <a:latin typeface="楷体" pitchFamily="49" charset="-122"/>
                <a:ea typeface="楷体" pitchFamily="49" charset="-122"/>
                <a:cs typeface="+mn-cs"/>
              </a:rPr>
              <a:t>goto</a:t>
            </a:r>
            <a:r>
              <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 next</a:t>
            </a:r>
          </a:p>
          <a:p>
            <a:pPr marL="342900" indent="-342900">
              <a:spcBef>
                <a:spcPts val="600"/>
              </a:spcBef>
              <a:buClr>
                <a:srgbClr val="0033CC"/>
              </a:buClr>
              <a:buSzPct val="50000"/>
            </a:pPr>
            <a:r>
              <a:rPr kumimoji="0" lang="en-US" altLang="zh-CN" sz="2000" b="0" i="0" u="none" strike="noStrike" kern="1200" cap="none" spc="0" normalizeH="0" baseline="0" noProof="0" dirty="0">
                <a:ln>
                  <a:noFill/>
                </a:ln>
                <a:solidFill>
                  <a:srgbClr val="FF0000"/>
                </a:solidFill>
                <a:effectLst/>
                <a:uLnTx/>
                <a:uFillTx/>
                <a:latin typeface="楷体" pitchFamily="49" charset="-122"/>
                <a:ea typeface="楷体" pitchFamily="49" charset="-122"/>
                <a:cs typeface="+mn-cs"/>
              </a:rPr>
              <a:t>test</a:t>
            </a:r>
            <a:r>
              <a:rPr kumimoji="0" lang="zh-CN" altLang="en-US" sz="2000" b="0" i="0" u="none" strike="noStrike" kern="1200" cap="none" spc="0" normalizeH="0" baseline="0" noProof="0" dirty="0">
                <a:ln>
                  <a:noFill/>
                </a:ln>
                <a:solidFill>
                  <a:srgbClr val="FF0000"/>
                </a:solidFill>
                <a:effectLst/>
                <a:uLnTx/>
                <a:uFillTx/>
                <a:latin typeface="楷体" pitchFamily="49" charset="-122"/>
                <a:ea typeface="楷体" pitchFamily="49" charset="-122"/>
                <a:cs typeface="+mn-cs"/>
              </a:rPr>
              <a:t>：</a:t>
            </a:r>
            <a:r>
              <a:rPr lang="en-US" altLang="zh-CN" sz="2000" dirty="0">
                <a:solidFill>
                  <a:srgbClr val="0033CC"/>
                </a:solidFill>
                <a:latin typeface="楷体" pitchFamily="49" charset="-122"/>
                <a:ea typeface="楷体" pitchFamily="49" charset="-122"/>
              </a:rPr>
              <a:t>if t=C</a:t>
            </a:r>
            <a:r>
              <a:rPr lang="en-US" altLang="zh-CN" sz="2000" baseline="-25000" dirty="0">
                <a:solidFill>
                  <a:srgbClr val="0033CC"/>
                </a:solidFill>
                <a:latin typeface="楷体" pitchFamily="49" charset="-122"/>
                <a:ea typeface="楷体" pitchFamily="49" charset="-122"/>
              </a:rPr>
              <a:t>1</a:t>
            </a:r>
            <a:r>
              <a:rPr lang="en-US" altLang="zh-CN" sz="2000" dirty="0">
                <a:solidFill>
                  <a:srgbClr val="0033CC"/>
                </a:solidFill>
                <a:latin typeface="楷体" pitchFamily="49" charset="-122"/>
                <a:ea typeface="楷体" pitchFamily="49" charset="-122"/>
              </a:rPr>
              <a:t> </a:t>
            </a:r>
            <a:r>
              <a:rPr lang="en-US" altLang="zh-CN" sz="2000" dirty="0" err="1">
                <a:solidFill>
                  <a:srgbClr val="0033CC"/>
                </a:solidFill>
                <a:latin typeface="楷体" pitchFamily="49" charset="-122"/>
                <a:ea typeface="楷体" pitchFamily="49" charset="-122"/>
              </a:rPr>
              <a:t>goto</a:t>
            </a:r>
            <a:r>
              <a:rPr lang="en-US" altLang="zh-CN" sz="2000" dirty="0">
                <a:solidFill>
                  <a:srgbClr val="0033CC"/>
                </a:solidFill>
                <a:latin typeface="楷体" pitchFamily="49" charset="-122"/>
                <a:ea typeface="楷体" pitchFamily="49" charset="-122"/>
              </a:rPr>
              <a:t> L</a:t>
            </a:r>
            <a:r>
              <a:rPr lang="en-US" altLang="zh-CN" sz="2000" baseline="-25000" dirty="0">
                <a:solidFill>
                  <a:srgbClr val="0033CC"/>
                </a:solidFill>
                <a:latin typeface="楷体" pitchFamily="49" charset="-122"/>
                <a:ea typeface="楷体" pitchFamily="49" charset="-122"/>
              </a:rPr>
              <a:t>1</a:t>
            </a:r>
          </a:p>
          <a:p>
            <a:pPr marL="342900" lvl="0" indent="-342900">
              <a:spcBef>
                <a:spcPts val="600"/>
              </a:spcBef>
              <a:buClr>
                <a:srgbClr val="0033CC"/>
              </a:buClr>
              <a:buSzPct val="50000"/>
            </a:pPr>
            <a:r>
              <a:rPr lang="en-US" altLang="zh-CN" sz="2000" dirty="0">
                <a:solidFill>
                  <a:srgbClr val="0033CC"/>
                </a:solidFill>
                <a:latin typeface="楷体" pitchFamily="49" charset="-122"/>
                <a:ea typeface="楷体" pitchFamily="49" charset="-122"/>
              </a:rPr>
              <a:t>      if t=C</a:t>
            </a:r>
            <a:r>
              <a:rPr lang="en-US" altLang="zh-CN" sz="2000" baseline="-25000" dirty="0">
                <a:solidFill>
                  <a:srgbClr val="0033CC"/>
                </a:solidFill>
                <a:latin typeface="楷体" pitchFamily="49" charset="-122"/>
                <a:ea typeface="楷体" pitchFamily="49" charset="-122"/>
              </a:rPr>
              <a:t>2</a:t>
            </a:r>
            <a:r>
              <a:rPr lang="en-US" altLang="zh-CN" sz="2000" dirty="0">
                <a:solidFill>
                  <a:srgbClr val="0033CC"/>
                </a:solidFill>
                <a:latin typeface="楷体" pitchFamily="49" charset="-122"/>
                <a:ea typeface="楷体" pitchFamily="49" charset="-122"/>
              </a:rPr>
              <a:t> </a:t>
            </a:r>
            <a:r>
              <a:rPr lang="en-US" altLang="zh-CN" sz="2000" dirty="0" err="1">
                <a:solidFill>
                  <a:srgbClr val="0033CC"/>
                </a:solidFill>
                <a:latin typeface="楷体" pitchFamily="49" charset="-122"/>
                <a:ea typeface="楷体" pitchFamily="49" charset="-122"/>
              </a:rPr>
              <a:t>goto</a:t>
            </a:r>
            <a:r>
              <a:rPr lang="en-US" altLang="zh-CN" sz="2000" dirty="0">
                <a:solidFill>
                  <a:srgbClr val="0033CC"/>
                </a:solidFill>
                <a:latin typeface="楷体" pitchFamily="49" charset="-122"/>
                <a:ea typeface="楷体" pitchFamily="49" charset="-122"/>
              </a:rPr>
              <a:t> L</a:t>
            </a:r>
            <a:r>
              <a:rPr lang="en-US" altLang="zh-CN" sz="2000" baseline="-25000" dirty="0">
                <a:solidFill>
                  <a:srgbClr val="0033CC"/>
                </a:solidFill>
                <a:latin typeface="楷体" pitchFamily="49" charset="-122"/>
                <a:ea typeface="楷体" pitchFamily="49" charset="-122"/>
              </a:rPr>
              <a:t>2</a:t>
            </a:r>
          </a:p>
          <a:p>
            <a:pPr marL="342900" lvl="0" indent="-342900">
              <a:spcBef>
                <a:spcPts val="600"/>
              </a:spcBef>
              <a:buClr>
                <a:srgbClr val="0033CC"/>
              </a:buClr>
              <a:buSzPct val="50000"/>
            </a:pPr>
            <a:r>
              <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       ...</a:t>
            </a:r>
          </a:p>
          <a:p>
            <a:pPr marL="342900" lvl="0" indent="-342900">
              <a:spcBef>
                <a:spcPts val="600"/>
              </a:spcBef>
              <a:buClr>
                <a:srgbClr val="0033CC"/>
              </a:buClr>
              <a:buSzPct val="50000"/>
            </a:pPr>
            <a:r>
              <a:rPr lang="en-US" altLang="zh-CN" sz="2000" dirty="0">
                <a:solidFill>
                  <a:srgbClr val="0033CC"/>
                </a:solidFill>
                <a:latin typeface="楷体" pitchFamily="49" charset="-122"/>
                <a:ea typeface="楷体" pitchFamily="49" charset="-122"/>
              </a:rPr>
              <a:t>      if t=C</a:t>
            </a:r>
            <a:r>
              <a:rPr lang="en-US" altLang="zh-CN" sz="2000" baseline="-25000" dirty="0">
                <a:solidFill>
                  <a:srgbClr val="0033CC"/>
                </a:solidFill>
                <a:latin typeface="楷体" pitchFamily="49" charset="-122"/>
                <a:ea typeface="楷体" pitchFamily="49" charset="-122"/>
              </a:rPr>
              <a:t>n-1</a:t>
            </a:r>
            <a:r>
              <a:rPr lang="en-US" altLang="zh-CN" sz="2000" dirty="0">
                <a:solidFill>
                  <a:srgbClr val="0033CC"/>
                </a:solidFill>
                <a:latin typeface="楷体" pitchFamily="49" charset="-122"/>
                <a:ea typeface="楷体" pitchFamily="49" charset="-122"/>
              </a:rPr>
              <a:t> </a:t>
            </a:r>
            <a:r>
              <a:rPr lang="en-US" altLang="zh-CN" sz="2000" dirty="0" err="1">
                <a:solidFill>
                  <a:srgbClr val="0033CC"/>
                </a:solidFill>
                <a:latin typeface="楷体" pitchFamily="49" charset="-122"/>
                <a:ea typeface="楷体" pitchFamily="49" charset="-122"/>
              </a:rPr>
              <a:t>goto</a:t>
            </a:r>
            <a:r>
              <a:rPr lang="en-US" altLang="zh-CN" sz="2000" dirty="0">
                <a:solidFill>
                  <a:srgbClr val="0033CC"/>
                </a:solidFill>
                <a:latin typeface="楷体" pitchFamily="49" charset="-122"/>
                <a:ea typeface="楷体" pitchFamily="49" charset="-122"/>
              </a:rPr>
              <a:t> L</a:t>
            </a:r>
            <a:r>
              <a:rPr lang="en-US" altLang="zh-CN" sz="2000" baseline="-25000" dirty="0">
                <a:solidFill>
                  <a:srgbClr val="0033CC"/>
                </a:solidFill>
                <a:latin typeface="楷体" pitchFamily="49" charset="-122"/>
                <a:ea typeface="楷体" pitchFamily="49" charset="-122"/>
              </a:rPr>
              <a:t>n-1</a:t>
            </a:r>
          </a:p>
          <a:p>
            <a:pPr marL="342900" lvl="0" indent="-342900">
              <a:spcBef>
                <a:spcPts val="600"/>
              </a:spcBef>
              <a:buClr>
                <a:srgbClr val="0033CC"/>
              </a:buClr>
              <a:buSzPct val="50000"/>
            </a:pPr>
            <a:r>
              <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      </a:t>
            </a:r>
            <a:r>
              <a:rPr kumimoji="0" lang="en-US" altLang="zh-CN" sz="2000" b="0" i="0" u="none" strike="noStrike" kern="1200" cap="none" spc="0" normalizeH="0" baseline="0" noProof="0" dirty="0" err="1">
                <a:ln>
                  <a:noFill/>
                </a:ln>
                <a:solidFill>
                  <a:srgbClr val="0033CC"/>
                </a:solidFill>
                <a:effectLst/>
                <a:uLnTx/>
                <a:uFillTx/>
                <a:latin typeface="楷体" pitchFamily="49" charset="-122"/>
                <a:ea typeface="楷体" pitchFamily="49" charset="-122"/>
                <a:cs typeface="+mn-cs"/>
              </a:rPr>
              <a:t>goto</a:t>
            </a:r>
            <a:r>
              <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 </a:t>
            </a:r>
            <a:r>
              <a:rPr kumimoji="0" lang="en-US" altLang="zh-CN" sz="2000" b="0" i="0" u="none" strike="noStrike" kern="1200" cap="none" spc="0" normalizeH="0" baseline="0" noProof="0" dirty="0" err="1">
                <a:ln>
                  <a:noFill/>
                </a:ln>
                <a:solidFill>
                  <a:srgbClr val="0033CC"/>
                </a:solidFill>
                <a:effectLst/>
                <a:uLnTx/>
                <a:uFillTx/>
                <a:latin typeface="楷体" pitchFamily="49" charset="-122"/>
                <a:ea typeface="楷体" pitchFamily="49" charset="-122"/>
                <a:cs typeface="+mn-cs"/>
              </a:rPr>
              <a:t>L</a:t>
            </a:r>
            <a:r>
              <a:rPr lang="en-US" altLang="zh-CN" sz="2000" baseline="-25000" dirty="0" err="1">
                <a:solidFill>
                  <a:srgbClr val="0033CC"/>
                </a:solidFill>
                <a:latin typeface="楷体" pitchFamily="49" charset="-122"/>
                <a:ea typeface="楷体" pitchFamily="49" charset="-122"/>
              </a:rPr>
              <a:t>n</a:t>
            </a:r>
            <a:endParaRPr lang="en-US" altLang="zh-CN" sz="2000" baseline="-25000" dirty="0">
              <a:solidFill>
                <a:srgbClr val="0033CC"/>
              </a:solidFill>
              <a:latin typeface="楷体" pitchFamily="49" charset="-122"/>
              <a:ea typeface="楷体" pitchFamily="49" charset="-122"/>
            </a:endParaRPr>
          </a:p>
          <a:p>
            <a:pPr marL="342900" marR="0" lvl="0" indent="-342900" algn="l" defTabSz="914400" rtl="0" eaLnBrk="1" fontAlgn="auto" latinLnBrk="0" hangingPunct="1">
              <a:lnSpc>
                <a:spcPct val="100000"/>
              </a:lnSpc>
              <a:spcBef>
                <a:spcPts val="600"/>
              </a:spcBef>
              <a:buClr>
                <a:srgbClr val="0033CC"/>
              </a:buClr>
              <a:buSzPct val="50000"/>
              <a:tabLst/>
              <a:defRPr/>
            </a:pPr>
            <a:r>
              <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next</a:t>
            </a:r>
            <a:r>
              <a:rPr kumimoji="0" lang="zh-CN" altLang="en-US"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a:t>
            </a:r>
          </a:p>
        </p:txBody>
      </p:sp>
      <p:sp>
        <p:nvSpPr>
          <p:cNvPr id="8" name="矩形标注 7"/>
          <p:cNvSpPr/>
          <p:nvPr/>
        </p:nvSpPr>
        <p:spPr>
          <a:xfrm>
            <a:off x="2555776" y="3789040"/>
            <a:ext cx="2736304" cy="720080"/>
          </a:xfrm>
          <a:prstGeom prst="wedgeRectCallout">
            <a:avLst>
              <a:gd name="adj1" fmla="val -36248"/>
              <a:gd name="adj2" fmla="val -113164"/>
            </a:avLst>
          </a:prstGeom>
          <a:solidFill>
            <a:srgbClr val="F1EB03">
              <a:alpha val="39000"/>
            </a:srgb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楷体" pitchFamily="49" charset="-122"/>
                <a:ea typeface="楷体" pitchFamily="49" charset="-122"/>
              </a:rPr>
              <a:t>控制结构复杂；</a:t>
            </a:r>
            <a:endParaRPr lang="en-US" altLang="zh-CN" sz="2000" dirty="0">
              <a:solidFill>
                <a:schemeClr val="tx1"/>
              </a:solidFill>
              <a:latin typeface="楷体" pitchFamily="49" charset="-122"/>
              <a:ea typeface="楷体" pitchFamily="49" charset="-122"/>
            </a:endParaRPr>
          </a:p>
          <a:p>
            <a:r>
              <a:rPr lang="en-US" altLang="zh-CN" sz="2000" dirty="0" err="1">
                <a:solidFill>
                  <a:schemeClr val="tx1"/>
                </a:solidFill>
                <a:latin typeface="楷体" pitchFamily="49" charset="-122"/>
                <a:ea typeface="楷体" pitchFamily="49" charset="-122"/>
              </a:rPr>
              <a:t>goto</a:t>
            </a:r>
            <a:r>
              <a:rPr lang="zh-CN" altLang="en-US" sz="2000" dirty="0">
                <a:solidFill>
                  <a:schemeClr val="tx1"/>
                </a:solidFill>
                <a:latin typeface="楷体" pitchFamily="49" charset="-122"/>
                <a:ea typeface="楷体" pitchFamily="49" charset="-122"/>
              </a:rPr>
              <a:t>语句生成时不完整</a:t>
            </a:r>
          </a:p>
        </p:txBody>
      </p:sp>
      <p:sp>
        <p:nvSpPr>
          <p:cNvPr id="7" name="矩形标注 6"/>
          <p:cNvSpPr/>
          <p:nvPr/>
        </p:nvSpPr>
        <p:spPr>
          <a:xfrm>
            <a:off x="2771800" y="5373216"/>
            <a:ext cx="2736304" cy="720080"/>
          </a:xfrm>
          <a:prstGeom prst="wedgeRectCallout">
            <a:avLst>
              <a:gd name="adj1" fmla="val 129168"/>
              <a:gd name="adj2" fmla="val -149143"/>
            </a:avLst>
          </a:prstGeom>
          <a:solidFill>
            <a:srgbClr val="F25C4C">
              <a:alpha val="38824"/>
            </a:srgb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楷体" pitchFamily="49" charset="-122"/>
                <a:ea typeface="楷体" pitchFamily="49" charset="-122"/>
              </a:rPr>
              <a:t>控制结构简单；</a:t>
            </a:r>
            <a:endParaRPr lang="en-US" altLang="zh-CN" sz="2000" dirty="0">
              <a:solidFill>
                <a:schemeClr val="tx1"/>
              </a:solidFill>
              <a:latin typeface="楷体" pitchFamily="49" charset="-122"/>
              <a:ea typeface="楷体" pitchFamily="49" charset="-122"/>
            </a:endParaRPr>
          </a:p>
          <a:p>
            <a:r>
              <a:rPr lang="en-US" altLang="zh-CN" sz="2000" dirty="0" err="1">
                <a:solidFill>
                  <a:schemeClr val="tx1"/>
                </a:solidFill>
                <a:latin typeface="楷体" pitchFamily="49" charset="-122"/>
                <a:ea typeface="楷体" pitchFamily="49" charset="-122"/>
              </a:rPr>
              <a:t>goto</a:t>
            </a:r>
            <a:r>
              <a:rPr lang="zh-CN" altLang="en-US" sz="2000" dirty="0">
                <a:solidFill>
                  <a:schemeClr val="tx1"/>
                </a:solidFill>
                <a:latin typeface="楷体" pitchFamily="49" charset="-122"/>
                <a:ea typeface="楷体" pitchFamily="49" charset="-122"/>
              </a:rPr>
              <a:t>语句生成时已知道</a:t>
            </a:r>
          </a:p>
        </p:txBody>
      </p:sp>
      <p:sp>
        <p:nvSpPr>
          <p:cNvPr id="10" name="圆角矩形 9"/>
          <p:cNvSpPr/>
          <p:nvPr/>
        </p:nvSpPr>
        <p:spPr>
          <a:xfrm>
            <a:off x="611560" y="420980"/>
            <a:ext cx="1125125" cy="405045"/>
          </a:xfrm>
          <a:prstGeom prst="roundRect">
            <a:avLst>
              <a:gd name="adj" fmla="val 24897"/>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FF0000"/>
                </a:solidFill>
                <a:latin typeface="楷体" pitchFamily="49" charset="-122"/>
                <a:ea typeface="楷体" pitchFamily="49" charset="-122"/>
              </a:rPr>
              <a:t>方法一</a:t>
            </a:r>
          </a:p>
        </p:txBody>
      </p:sp>
      <p:sp>
        <p:nvSpPr>
          <p:cNvPr id="11" name="圆角矩形 10"/>
          <p:cNvSpPr/>
          <p:nvPr/>
        </p:nvSpPr>
        <p:spPr>
          <a:xfrm>
            <a:off x="7674419" y="420980"/>
            <a:ext cx="1125125" cy="405045"/>
          </a:xfrm>
          <a:prstGeom prst="roundRect">
            <a:avLst>
              <a:gd name="adj" fmla="val 23722"/>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FF0000"/>
                </a:solidFill>
                <a:latin typeface="楷体" pitchFamily="49" charset="-122"/>
                <a:ea typeface="楷体" pitchFamily="49" charset="-122"/>
              </a:rPr>
              <a:t>方法二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Bottom)">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7" grpId="0" animBg="1"/>
      <p:bldP spid="11"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96825" y="143635"/>
            <a:ext cx="3150350" cy="679087"/>
          </a:xfrm>
        </p:spPr>
        <p:txBody>
          <a:bodyPr>
            <a:noAutofit/>
          </a:bodyPr>
          <a:lstStyle/>
          <a:p>
            <a:r>
              <a:rPr lang="zh-CN" altLang="en-US" dirty="0"/>
              <a:t>方法二</a:t>
            </a:r>
          </a:p>
        </p:txBody>
      </p:sp>
      <p:sp>
        <p:nvSpPr>
          <p:cNvPr id="9" name="内容占位符 8"/>
          <p:cNvSpPr>
            <a:spLocks noGrp="1"/>
          </p:cNvSpPr>
          <p:nvPr>
            <p:ph idx="1"/>
          </p:nvPr>
        </p:nvSpPr>
        <p:spPr>
          <a:xfrm>
            <a:off x="341530" y="683695"/>
            <a:ext cx="2250250" cy="658670"/>
          </a:xfrm>
        </p:spPr>
        <p:txBody>
          <a:bodyPr/>
          <a:lstStyle/>
          <a:p>
            <a:r>
              <a:rPr lang="zh-CN" altLang="en-US" dirty="0"/>
              <a:t>处理步骤</a:t>
            </a:r>
          </a:p>
        </p:txBody>
      </p:sp>
      <p:graphicFrame>
        <p:nvGraphicFramePr>
          <p:cNvPr id="10" name="内容占位符 5"/>
          <p:cNvGraphicFramePr>
            <a:graphicFrameLocks/>
          </p:cNvGraphicFramePr>
          <p:nvPr/>
        </p:nvGraphicFramePr>
        <p:xfrm>
          <a:off x="3761875" y="2719916"/>
          <a:ext cx="1234088" cy="2492358"/>
        </p:xfrm>
        <a:graphic>
          <a:graphicData uri="http://schemas.openxmlformats.org/drawingml/2006/table">
            <a:tbl>
              <a:tblPr/>
              <a:tblGrid>
                <a:gridCol w="617044">
                  <a:extLst>
                    <a:ext uri="{9D8B030D-6E8A-4147-A177-3AD203B41FA5}">
                      <a16:colId xmlns:a16="http://schemas.microsoft.com/office/drawing/2014/main" val="20000"/>
                    </a:ext>
                  </a:extLst>
                </a:gridCol>
                <a:gridCol w="617044">
                  <a:extLst>
                    <a:ext uri="{9D8B030D-6E8A-4147-A177-3AD203B41FA5}">
                      <a16:colId xmlns:a16="http://schemas.microsoft.com/office/drawing/2014/main" val="20001"/>
                    </a:ext>
                  </a:extLst>
                </a:gridCol>
              </a:tblGrid>
              <a:tr h="415393">
                <a:tc>
                  <a:txBody>
                    <a:bodyPr/>
                    <a:lstStyle/>
                    <a:p>
                      <a:pPr algn="ctr"/>
                      <a:r>
                        <a:rPr lang="en-US" altLang="zh-CN" sz="2000" dirty="0">
                          <a:latin typeface="楷体" pitchFamily="49" charset="-122"/>
                          <a:ea typeface="楷体" pitchFamily="49" charset="-122"/>
                        </a:rPr>
                        <a:t>C</a:t>
                      </a:r>
                      <a:r>
                        <a:rPr lang="en-US" altLang="zh-CN" sz="2000" baseline="-25000" dirty="0">
                          <a:latin typeface="楷体" pitchFamily="49" charset="-122"/>
                          <a:ea typeface="楷体" pitchFamily="49" charset="-122"/>
                        </a:rPr>
                        <a:t>1</a:t>
                      </a:r>
                      <a:endParaRPr lang="zh-CN" altLang="en-US" sz="2000" baseline="-25000" dirty="0">
                        <a:latin typeface="楷体" pitchFamily="49" charset="-122"/>
                        <a:ea typeface="楷体" pitchFamily="49" charset="-122"/>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kern="1200" baseline="0" dirty="0">
                          <a:solidFill>
                            <a:schemeClr val="tx1"/>
                          </a:solidFill>
                          <a:latin typeface="楷体" pitchFamily="49" charset="-122"/>
                          <a:ea typeface="楷体" pitchFamily="49" charset="-122"/>
                          <a:cs typeface="+mn-cs"/>
                        </a:rPr>
                        <a:t>P</a:t>
                      </a:r>
                      <a:r>
                        <a:rPr lang="en-US" altLang="zh-CN" sz="2000" kern="1200" baseline="-25000" dirty="0">
                          <a:solidFill>
                            <a:schemeClr val="tx1"/>
                          </a:solidFill>
                          <a:latin typeface="楷体" pitchFamily="49" charset="-122"/>
                          <a:ea typeface="楷体" pitchFamily="49" charset="-122"/>
                          <a:cs typeface="+mn-cs"/>
                        </a:rPr>
                        <a:t>1</a:t>
                      </a:r>
                      <a:endParaRPr lang="zh-CN" altLang="en-US" sz="2000" kern="1200" baseline="-25000" dirty="0">
                        <a:solidFill>
                          <a:schemeClr val="tx1"/>
                        </a:solidFill>
                        <a:latin typeface="楷体" pitchFamily="49" charset="-122"/>
                        <a:ea typeface="楷体"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15393">
                <a:tc>
                  <a:txBody>
                    <a:bodyPr/>
                    <a:lstStyle/>
                    <a:p>
                      <a:pPr algn="ctr"/>
                      <a:r>
                        <a:rPr lang="en-US" altLang="zh-CN" sz="2000" dirty="0">
                          <a:latin typeface="楷体" pitchFamily="49" charset="-122"/>
                          <a:ea typeface="楷体" pitchFamily="49" charset="-122"/>
                        </a:rPr>
                        <a:t>C</a:t>
                      </a:r>
                      <a:r>
                        <a:rPr lang="en-US" altLang="zh-CN" sz="2000" kern="1200" baseline="-25000" dirty="0">
                          <a:solidFill>
                            <a:schemeClr val="tx1"/>
                          </a:solidFill>
                          <a:latin typeface="楷体" pitchFamily="49" charset="-122"/>
                          <a:ea typeface="楷体" pitchFamily="49" charset="-122"/>
                          <a:cs typeface="+mn-cs"/>
                        </a:rPr>
                        <a:t>2</a:t>
                      </a:r>
                      <a:endParaRPr lang="zh-CN" altLang="en-US" sz="2000" kern="1200" baseline="-25000" dirty="0">
                        <a:solidFill>
                          <a:schemeClr val="tx1"/>
                        </a:solidFill>
                        <a:latin typeface="楷体" pitchFamily="49" charset="-122"/>
                        <a:ea typeface="楷体"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P</a:t>
                      </a:r>
                      <a:r>
                        <a:rPr lang="en-US" altLang="zh-CN" sz="2000" kern="1200" baseline="-25000" dirty="0">
                          <a:solidFill>
                            <a:schemeClr val="tx1"/>
                          </a:solidFill>
                          <a:latin typeface="楷体" pitchFamily="49" charset="-122"/>
                          <a:ea typeface="楷体" pitchFamily="49" charset="-122"/>
                          <a:cs typeface="+mn-cs"/>
                        </a:rPr>
                        <a:t>2</a:t>
                      </a:r>
                      <a:endParaRPr lang="zh-CN" altLang="en-US" sz="2000" kern="1200" baseline="-25000" dirty="0">
                        <a:solidFill>
                          <a:schemeClr val="tx1"/>
                        </a:solidFill>
                        <a:latin typeface="楷体" pitchFamily="49" charset="-122"/>
                        <a:ea typeface="楷体"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15393">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15393">
                <a:tc>
                  <a:txBody>
                    <a:bodyPr/>
                    <a:lstStyle/>
                    <a:p>
                      <a:pPr algn="ctr"/>
                      <a:r>
                        <a:rPr lang="en-US" altLang="zh-CN" sz="2000" dirty="0">
                          <a:latin typeface="楷体" pitchFamily="49" charset="-122"/>
                          <a:ea typeface="楷体" pitchFamily="49" charset="-122"/>
                        </a:rPr>
                        <a:t>C</a:t>
                      </a:r>
                      <a:r>
                        <a:rPr lang="en-US" altLang="zh-CN" sz="2000" kern="1200" baseline="-25000" dirty="0">
                          <a:solidFill>
                            <a:schemeClr val="tx1"/>
                          </a:solidFill>
                          <a:latin typeface="楷体" pitchFamily="49" charset="-122"/>
                          <a:ea typeface="楷体" pitchFamily="49" charset="-122"/>
                          <a:cs typeface="+mn-cs"/>
                        </a:rPr>
                        <a:t>n-1</a:t>
                      </a:r>
                      <a:endParaRPr lang="zh-CN" altLang="en-US" sz="2000" kern="1200" baseline="-25000" dirty="0">
                        <a:solidFill>
                          <a:schemeClr val="tx1"/>
                        </a:solidFill>
                        <a:latin typeface="楷体" pitchFamily="49" charset="-122"/>
                        <a:ea typeface="楷体"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P</a:t>
                      </a:r>
                      <a:r>
                        <a:rPr lang="en-US" altLang="zh-CN" sz="2000" kern="1200" baseline="-25000" dirty="0">
                          <a:solidFill>
                            <a:schemeClr val="tx1"/>
                          </a:solidFill>
                          <a:latin typeface="楷体" pitchFamily="49" charset="-122"/>
                          <a:ea typeface="楷体" pitchFamily="49" charset="-122"/>
                          <a:cs typeface="+mn-cs"/>
                        </a:rPr>
                        <a:t>n-1</a:t>
                      </a:r>
                      <a:endParaRPr lang="zh-CN" altLang="en-US" sz="2000" kern="1200" baseline="-25000" dirty="0">
                        <a:solidFill>
                          <a:schemeClr val="tx1"/>
                        </a:solidFill>
                        <a:latin typeface="楷体" pitchFamily="49" charset="-122"/>
                        <a:ea typeface="楷体"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15393">
                <a:tc>
                  <a:txBody>
                    <a:bodyPr/>
                    <a:lstStyle/>
                    <a:p>
                      <a:pPr algn="ctr"/>
                      <a:r>
                        <a:rPr lang="en-US" altLang="zh-CN" sz="2000" dirty="0">
                          <a:latin typeface="楷体" pitchFamily="49" charset="-122"/>
                          <a:ea typeface="楷体" pitchFamily="49" charset="-122"/>
                        </a:rPr>
                        <a:t>t</a:t>
                      </a:r>
                      <a:endParaRPr lang="zh-CN" altLang="en-US" sz="2000" baseline="-25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err="1">
                          <a:latin typeface="楷体" pitchFamily="49" charset="-122"/>
                          <a:ea typeface="楷体" pitchFamily="49" charset="-122"/>
                        </a:rPr>
                        <a:t>P</a:t>
                      </a:r>
                      <a:r>
                        <a:rPr lang="en-US" altLang="zh-CN" sz="2000" kern="1200" baseline="-25000" dirty="0" err="1">
                          <a:solidFill>
                            <a:schemeClr val="tx1"/>
                          </a:solidFill>
                          <a:latin typeface="楷体" pitchFamily="49" charset="-122"/>
                          <a:ea typeface="楷体" pitchFamily="49" charset="-122"/>
                          <a:cs typeface="+mn-cs"/>
                        </a:rPr>
                        <a:t>n</a:t>
                      </a:r>
                      <a:endParaRPr lang="zh-CN" altLang="en-US" sz="2000" kern="1200" baseline="-25000" dirty="0">
                        <a:solidFill>
                          <a:schemeClr val="tx1"/>
                        </a:solidFill>
                        <a:latin typeface="楷体" pitchFamily="49" charset="-122"/>
                        <a:ea typeface="楷体"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15393">
                <a:tc>
                  <a:txBody>
                    <a:bodyPr/>
                    <a:lstStyle/>
                    <a:p>
                      <a:pPr algn="ct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11" name="表格 10"/>
          <p:cNvGraphicFramePr>
            <a:graphicFrameLocks noGrp="1"/>
          </p:cNvGraphicFramePr>
          <p:nvPr/>
        </p:nvGraphicFramePr>
        <p:xfrm>
          <a:off x="5157065" y="2709025"/>
          <a:ext cx="3780224" cy="2102580"/>
        </p:xfrm>
        <a:graphic>
          <a:graphicData uri="http://schemas.openxmlformats.org/drawingml/2006/table">
            <a:tbl>
              <a:tblPr/>
              <a:tblGrid>
                <a:gridCol w="683880">
                  <a:extLst>
                    <a:ext uri="{9D8B030D-6E8A-4147-A177-3AD203B41FA5}">
                      <a16:colId xmlns:a16="http://schemas.microsoft.com/office/drawing/2014/main" val="20000"/>
                    </a:ext>
                  </a:extLst>
                </a:gridCol>
                <a:gridCol w="1035115">
                  <a:extLst>
                    <a:ext uri="{9D8B030D-6E8A-4147-A177-3AD203B41FA5}">
                      <a16:colId xmlns:a16="http://schemas.microsoft.com/office/drawing/2014/main" val="20001"/>
                    </a:ext>
                  </a:extLst>
                </a:gridCol>
                <a:gridCol w="2061229">
                  <a:extLst>
                    <a:ext uri="{9D8B030D-6E8A-4147-A177-3AD203B41FA5}">
                      <a16:colId xmlns:a16="http://schemas.microsoft.com/office/drawing/2014/main" val="20002"/>
                    </a:ext>
                  </a:extLst>
                </a:gridCol>
              </a:tblGrid>
              <a:tr h="420516">
                <a:tc>
                  <a:txBody>
                    <a:bodyPr/>
                    <a:lstStyle/>
                    <a:p>
                      <a:pPr algn="ctr"/>
                      <a:r>
                        <a:rPr lang="en-US" altLang="zh-CN" sz="2000" dirty="0">
                          <a:latin typeface="楷体" pitchFamily="49" charset="-122"/>
                          <a:ea typeface="楷体" pitchFamily="49" charset="-122"/>
                        </a:rPr>
                        <a:t>L</a:t>
                      </a:r>
                      <a:r>
                        <a:rPr lang="en-US" altLang="zh-CN" sz="2000" baseline="-25000" dirty="0">
                          <a:latin typeface="楷体" pitchFamily="49" charset="-122"/>
                          <a:ea typeface="楷体" pitchFamily="49" charset="-122"/>
                        </a:rPr>
                        <a:t>1</a:t>
                      </a:r>
                      <a:endParaRPr lang="zh-CN" altLang="en-US" sz="2000" baseline="0" dirty="0">
                        <a:latin typeface="楷体" pitchFamily="49" charset="-122"/>
                        <a:ea typeface="楷体" pitchFamily="49" charset="-122"/>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a:latin typeface="楷体" pitchFamily="49" charset="-122"/>
                          <a:ea typeface="楷体" pitchFamily="49" charset="-122"/>
                        </a:rPr>
                        <a:t>label</a:t>
                      </a:r>
                      <a:endParaRPr lang="zh-CN" altLang="en-US" sz="2000" baseline="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aseline="0" dirty="0" err="1">
                          <a:latin typeface="楷体" pitchFamily="49" charset="-122"/>
                          <a:ea typeface="楷体" pitchFamily="49" charset="-122"/>
                        </a:rPr>
                        <a:t>nextstat</a:t>
                      </a:r>
                      <a:r>
                        <a:rPr lang="en-US" altLang="zh-CN" sz="2000" baseline="0" dirty="0">
                          <a:latin typeface="楷体" pitchFamily="49" charset="-122"/>
                          <a:ea typeface="楷体" pitchFamily="49" charset="-122"/>
                        </a:rPr>
                        <a:t>(S</a:t>
                      </a:r>
                      <a:r>
                        <a:rPr lang="en-US" altLang="zh-CN" sz="2000" baseline="-25000" dirty="0">
                          <a:latin typeface="楷体" pitchFamily="49" charset="-122"/>
                          <a:ea typeface="楷体" pitchFamily="49" charset="-122"/>
                        </a:rPr>
                        <a:t>1</a:t>
                      </a:r>
                      <a:r>
                        <a:rPr lang="en-US" altLang="zh-CN" sz="2000" baseline="0" dirty="0">
                          <a:latin typeface="楷体" pitchFamily="49" charset="-122"/>
                          <a:ea typeface="楷体" pitchFamily="49" charset="-122"/>
                        </a:rPr>
                        <a:t>)</a:t>
                      </a:r>
                      <a:endParaRPr lang="zh-CN" altLang="en-US" sz="2000" baseline="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205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a:latin typeface="楷体" pitchFamily="49" charset="-122"/>
                          <a:ea typeface="楷体" pitchFamily="49" charset="-122"/>
                        </a:rPr>
                        <a:t>L</a:t>
                      </a:r>
                      <a:r>
                        <a:rPr lang="en-US" altLang="zh-CN" sz="2000" baseline="-25000" dirty="0">
                          <a:latin typeface="楷体" pitchFamily="49" charset="-122"/>
                          <a:ea typeface="楷体" pitchFamily="49" charset="-122"/>
                        </a:rPr>
                        <a:t>2</a:t>
                      </a:r>
                      <a:endParaRPr lang="zh-CN" altLang="en-US" sz="2000" baseline="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a:latin typeface="楷体" pitchFamily="49" charset="-122"/>
                          <a:ea typeface="楷体" pitchFamily="49" charset="-122"/>
                        </a:rPr>
                        <a:t>label</a:t>
                      </a:r>
                      <a:endParaRPr lang="zh-CN" altLang="en-US" sz="2000" baseline="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aseline="0" dirty="0" err="1">
                          <a:latin typeface="楷体" pitchFamily="49" charset="-122"/>
                          <a:ea typeface="楷体" pitchFamily="49" charset="-122"/>
                        </a:rPr>
                        <a:t>nextstat</a:t>
                      </a:r>
                      <a:r>
                        <a:rPr lang="en-US" altLang="zh-CN" sz="2000" baseline="0" dirty="0">
                          <a:latin typeface="楷体" pitchFamily="49" charset="-122"/>
                          <a:ea typeface="楷体" pitchFamily="49" charset="-122"/>
                        </a:rPr>
                        <a:t>(S</a:t>
                      </a:r>
                      <a:r>
                        <a:rPr lang="en-US" altLang="zh-CN" sz="2000" baseline="-25000" dirty="0">
                          <a:latin typeface="楷体" pitchFamily="49" charset="-122"/>
                          <a:ea typeface="楷体" pitchFamily="49" charset="-122"/>
                        </a:rPr>
                        <a:t>2</a:t>
                      </a:r>
                      <a:r>
                        <a:rPr lang="en-US" altLang="zh-CN" sz="2000" baseline="0" dirty="0">
                          <a:latin typeface="楷体" pitchFamily="49" charset="-122"/>
                          <a:ea typeface="楷体" pitchFamily="49" charset="-122"/>
                        </a:rPr>
                        <a:t>)</a:t>
                      </a:r>
                      <a:endParaRPr lang="zh-CN" altLang="en-US" sz="2000" baseline="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20516">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205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a:latin typeface="楷体" pitchFamily="49" charset="-122"/>
                          <a:ea typeface="楷体" pitchFamily="49" charset="-122"/>
                        </a:rPr>
                        <a:t>L</a:t>
                      </a:r>
                      <a:r>
                        <a:rPr lang="en-US" altLang="zh-CN" sz="2000" baseline="-25000" dirty="0">
                          <a:latin typeface="楷体" pitchFamily="49" charset="-122"/>
                          <a:ea typeface="楷体" pitchFamily="49" charset="-122"/>
                        </a:rPr>
                        <a:t>n-1</a:t>
                      </a:r>
                      <a:endParaRPr lang="zh-CN" altLang="en-US" sz="2000" baseline="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a:latin typeface="楷体" pitchFamily="49" charset="-122"/>
                          <a:ea typeface="楷体" pitchFamily="49" charset="-122"/>
                        </a:rPr>
                        <a:t>label</a:t>
                      </a:r>
                      <a:endParaRPr lang="zh-CN" altLang="en-US" sz="2000" baseline="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aseline="0" dirty="0" err="1">
                          <a:latin typeface="楷体" pitchFamily="49" charset="-122"/>
                          <a:ea typeface="楷体" pitchFamily="49" charset="-122"/>
                        </a:rPr>
                        <a:t>nextstat</a:t>
                      </a:r>
                      <a:r>
                        <a:rPr lang="en-US" altLang="zh-CN" sz="2000" baseline="0" dirty="0">
                          <a:latin typeface="楷体" pitchFamily="49" charset="-122"/>
                          <a:ea typeface="楷体" pitchFamily="49" charset="-122"/>
                        </a:rPr>
                        <a:t>(S</a:t>
                      </a:r>
                      <a:r>
                        <a:rPr lang="en-US" altLang="zh-CN" sz="2000" baseline="-25000" dirty="0">
                          <a:latin typeface="楷体" pitchFamily="49" charset="-122"/>
                          <a:ea typeface="楷体" pitchFamily="49" charset="-122"/>
                        </a:rPr>
                        <a:t>n-1</a:t>
                      </a:r>
                      <a:r>
                        <a:rPr lang="en-US" altLang="zh-CN" sz="2000" baseline="0" dirty="0">
                          <a:latin typeface="楷体" pitchFamily="49" charset="-122"/>
                          <a:ea typeface="楷体" pitchFamily="49" charset="-122"/>
                        </a:rPr>
                        <a:t>)</a:t>
                      </a:r>
                      <a:endParaRPr lang="zh-CN" altLang="en-US" sz="2000" baseline="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205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err="1">
                          <a:latin typeface="楷体" pitchFamily="49" charset="-122"/>
                          <a:ea typeface="楷体" pitchFamily="49" charset="-122"/>
                        </a:rPr>
                        <a:t>L</a:t>
                      </a:r>
                      <a:r>
                        <a:rPr lang="en-US" altLang="zh-CN" sz="2000" baseline="-25000" dirty="0" err="1">
                          <a:latin typeface="楷体" pitchFamily="49" charset="-122"/>
                          <a:ea typeface="楷体" pitchFamily="49" charset="-122"/>
                        </a:rPr>
                        <a:t>n</a:t>
                      </a:r>
                      <a:endParaRPr lang="zh-CN" altLang="en-US" sz="2000" baseline="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a:latin typeface="楷体" pitchFamily="49" charset="-122"/>
                          <a:ea typeface="楷体" pitchFamily="49" charset="-122"/>
                        </a:rPr>
                        <a:t>label</a:t>
                      </a:r>
                      <a:endParaRPr lang="zh-CN" altLang="en-US" sz="2000" baseline="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aseline="0" dirty="0" err="1">
                          <a:latin typeface="楷体" pitchFamily="49" charset="-122"/>
                          <a:ea typeface="楷体" pitchFamily="49" charset="-122"/>
                        </a:rPr>
                        <a:t>nextstat</a:t>
                      </a:r>
                      <a:r>
                        <a:rPr lang="en-US" altLang="zh-CN" sz="2000" baseline="0" dirty="0">
                          <a:latin typeface="楷体" pitchFamily="49" charset="-122"/>
                          <a:ea typeface="楷体" pitchFamily="49" charset="-122"/>
                        </a:rPr>
                        <a:t>(</a:t>
                      </a:r>
                      <a:r>
                        <a:rPr lang="en-US" altLang="zh-CN" sz="2000" baseline="0" dirty="0" err="1">
                          <a:latin typeface="楷体" pitchFamily="49" charset="-122"/>
                          <a:ea typeface="楷体" pitchFamily="49" charset="-122"/>
                        </a:rPr>
                        <a:t>S</a:t>
                      </a:r>
                      <a:r>
                        <a:rPr lang="en-US" altLang="zh-CN" sz="2000" baseline="-25000" dirty="0" err="1">
                          <a:latin typeface="楷体" pitchFamily="49" charset="-122"/>
                          <a:ea typeface="楷体" pitchFamily="49" charset="-122"/>
                        </a:rPr>
                        <a:t>n</a:t>
                      </a:r>
                      <a:r>
                        <a:rPr lang="en-US" altLang="zh-CN" sz="2000" baseline="0" dirty="0">
                          <a:latin typeface="楷体" pitchFamily="49" charset="-122"/>
                          <a:ea typeface="楷体" pitchFamily="49" charset="-122"/>
                        </a:rPr>
                        <a:t>)</a:t>
                      </a:r>
                      <a:endParaRPr lang="zh-CN" altLang="en-US" sz="2000" baseline="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2" name="矩形 11"/>
          <p:cNvSpPr/>
          <p:nvPr/>
        </p:nvSpPr>
        <p:spPr>
          <a:xfrm>
            <a:off x="5157065" y="2303875"/>
            <a:ext cx="374904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latin typeface="楷体" pitchFamily="49" charset="-122"/>
                <a:ea typeface="楷体" pitchFamily="49" charset="-122"/>
              </a:rPr>
              <a:t>name</a:t>
            </a:r>
            <a:r>
              <a:rPr lang="zh-CN" altLang="en-US" sz="2000" dirty="0">
                <a:solidFill>
                  <a:schemeClr val="tx1"/>
                </a:solidFill>
                <a:latin typeface="楷体" pitchFamily="49" charset="-122"/>
                <a:ea typeface="楷体" pitchFamily="49" charset="-122"/>
              </a:rPr>
              <a:t>  </a:t>
            </a:r>
            <a:r>
              <a:rPr lang="en-US" altLang="zh-CN" sz="2000" dirty="0">
                <a:solidFill>
                  <a:schemeClr val="tx1"/>
                </a:solidFill>
                <a:latin typeface="楷体" pitchFamily="49" charset="-122"/>
                <a:ea typeface="楷体" pitchFamily="49" charset="-122"/>
              </a:rPr>
              <a:t>type       address</a:t>
            </a:r>
            <a:endParaRPr lang="zh-CN" altLang="en-US" sz="2000" dirty="0">
              <a:solidFill>
                <a:schemeClr val="tx1"/>
              </a:solidFill>
              <a:latin typeface="楷体" pitchFamily="49" charset="-122"/>
              <a:ea typeface="楷体" pitchFamily="49" charset="-122"/>
            </a:endParaRPr>
          </a:p>
        </p:txBody>
      </p:sp>
      <p:sp>
        <p:nvSpPr>
          <p:cNvPr id="13" name="内容占位符 2"/>
          <p:cNvSpPr txBox="1">
            <a:spLocks/>
          </p:cNvSpPr>
          <p:nvPr/>
        </p:nvSpPr>
        <p:spPr>
          <a:xfrm>
            <a:off x="405045" y="1403775"/>
            <a:ext cx="3131840" cy="5085565"/>
          </a:xfrm>
          <a:prstGeom prst="rect">
            <a:avLst/>
          </a:prstGeom>
          <a:solidFill>
            <a:schemeClr val="bg1">
              <a:lumMod val="85000"/>
            </a:schemeClr>
          </a:solidFill>
        </p:spPr>
        <p:txBody>
          <a:bodyPr vert="horz" lIns="91440" tIns="45720" rIns="91440" bIns="45720" rtlCol="0">
            <a:noAutofit/>
          </a:bodyPr>
          <a:lstStyle/>
          <a:p>
            <a:pPr marL="342900" marR="0" lvl="0" indent="-342900" algn="l" defTabSz="914400" rtl="0" eaLnBrk="1" fontAlgn="auto" latinLnBrk="0" hangingPunct="1">
              <a:lnSpc>
                <a:spcPct val="100000"/>
              </a:lnSpc>
              <a:spcAft>
                <a:spcPts val="200"/>
              </a:spcAft>
              <a:buClr>
                <a:srgbClr val="0033CC"/>
              </a:buClr>
              <a:buSzPct val="50000"/>
              <a:tabLst/>
              <a:defRPr/>
            </a:pPr>
            <a:r>
              <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a:t>
            </a:r>
            <a:r>
              <a:rPr kumimoji="0" lang="zh-CN" altLang="en-US"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对</a:t>
            </a:r>
            <a:r>
              <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E</a:t>
            </a:r>
            <a:r>
              <a:rPr kumimoji="0" lang="zh-CN" altLang="en-US"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求值</a:t>
            </a:r>
            <a:r>
              <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a:t>
            </a:r>
          </a:p>
          <a:p>
            <a:pPr marL="342900" marR="0" lvl="0" indent="-342900" algn="l" defTabSz="914400" rtl="0" eaLnBrk="1" fontAlgn="auto" latinLnBrk="0" hangingPunct="1">
              <a:lnSpc>
                <a:spcPct val="100000"/>
              </a:lnSpc>
              <a:spcAft>
                <a:spcPts val="200"/>
              </a:spcAft>
              <a:buClr>
                <a:srgbClr val="0033CC"/>
              </a:buClr>
              <a:buSzPct val="50000"/>
              <a:tabLst/>
              <a:defRPr/>
            </a:pPr>
            <a:r>
              <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a:t>
            </a:r>
            <a:r>
              <a:rPr kumimoji="0" lang="zh-CN" altLang="en-US"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把求值结果置于</a:t>
            </a:r>
            <a:r>
              <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t</a:t>
            </a:r>
            <a:r>
              <a:rPr kumimoji="0" lang="zh-CN" altLang="en-US"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中</a:t>
            </a:r>
            <a:r>
              <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a:t>
            </a:r>
          </a:p>
          <a:p>
            <a:pPr marL="342900" marR="0" lvl="0" indent="-342900" algn="l" defTabSz="914400" rtl="0" eaLnBrk="1" fontAlgn="auto" latinLnBrk="0" hangingPunct="1">
              <a:lnSpc>
                <a:spcPct val="100000"/>
              </a:lnSpc>
              <a:spcAft>
                <a:spcPts val="200"/>
              </a:spcAft>
              <a:buClr>
                <a:srgbClr val="0033CC"/>
              </a:buClr>
              <a:buSzPct val="50000"/>
              <a:tabLst/>
              <a:defRPr/>
            </a:pPr>
            <a:r>
              <a:rPr lang="en-US" altLang="zh-CN" sz="2000" dirty="0">
                <a:solidFill>
                  <a:srgbClr val="0033CC"/>
                </a:solidFill>
                <a:latin typeface="楷体" pitchFamily="49" charset="-122"/>
                <a:ea typeface="楷体" pitchFamily="49" charset="-122"/>
              </a:rPr>
              <a:t>    </a:t>
            </a:r>
            <a:r>
              <a:rPr lang="en-US" altLang="zh-CN" sz="2000" dirty="0" err="1">
                <a:solidFill>
                  <a:srgbClr val="0033CC"/>
                </a:solidFill>
                <a:latin typeface="楷体" pitchFamily="49" charset="-122"/>
                <a:ea typeface="楷体" pitchFamily="49" charset="-122"/>
              </a:rPr>
              <a:t>goto</a:t>
            </a:r>
            <a:r>
              <a:rPr lang="en-US" altLang="zh-CN" sz="2000" dirty="0">
                <a:solidFill>
                  <a:srgbClr val="0033CC"/>
                </a:solidFill>
                <a:latin typeface="楷体" pitchFamily="49" charset="-122"/>
                <a:ea typeface="楷体" pitchFamily="49" charset="-122"/>
              </a:rPr>
              <a:t> </a:t>
            </a:r>
            <a:r>
              <a:rPr lang="en-US" altLang="zh-CN" sz="2000" dirty="0">
                <a:solidFill>
                  <a:srgbClr val="FF0000"/>
                </a:solidFill>
                <a:latin typeface="楷体" pitchFamily="49" charset="-122"/>
                <a:ea typeface="楷体" pitchFamily="49" charset="-122"/>
              </a:rPr>
              <a:t>test</a:t>
            </a:r>
            <a:endParaRPr kumimoji="0" lang="en-US" altLang="zh-CN" sz="2000" b="0" i="0" u="none" strike="noStrike" kern="1200" cap="none" spc="0" normalizeH="0" baseline="0" noProof="0" dirty="0">
              <a:ln>
                <a:noFill/>
              </a:ln>
              <a:solidFill>
                <a:srgbClr val="FF0000"/>
              </a:solidFill>
              <a:effectLst/>
              <a:uLnTx/>
              <a:uFillTx/>
              <a:latin typeface="楷体" pitchFamily="49" charset="-122"/>
              <a:ea typeface="楷体" pitchFamily="49" charset="-122"/>
              <a:cs typeface="+mn-cs"/>
            </a:endParaRPr>
          </a:p>
          <a:p>
            <a:pPr marL="342900" marR="0" lvl="0" indent="-342900" algn="l" defTabSz="914400" rtl="0" eaLnBrk="1" fontAlgn="auto" latinLnBrk="0" hangingPunct="1">
              <a:lnSpc>
                <a:spcPct val="100000"/>
              </a:lnSpc>
              <a:spcAft>
                <a:spcPts val="200"/>
              </a:spcAft>
              <a:buClr>
                <a:srgbClr val="0033CC"/>
              </a:buClr>
              <a:buSzPct val="50000"/>
              <a:tabLst/>
              <a:defRPr/>
            </a:pPr>
            <a:r>
              <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L</a:t>
            </a:r>
            <a:r>
              <a:rPr kumimoji="0" lang="en-US" altLang="zh-CN" sz="2000" b="0" i="0" u="none" strike="noStrike" kern="1200" cap="none" spc="0" normalizeH="0" baseline="-25000" noProof="0" dirty="0">
                <a:ln>
                  <a:noFill/>
                </a:ln>
                <a:solidFill>
                  <a:srgbClr val="0033CC"/>
                </a:solidFill>
                <a:effectLst/>
                <a:uLnTx/>
                <a:uFillTx/>
                <a:latin typeface="楷体" pitchFamily="49" charset="-122"/>
                <a:ea typeface="楷体" pitchFamily="49" charset="-122"/>
                <a:cs typeface="+mn-cs"/>
              </a:rPr>
              <a:t>1</a:t>
            </a:r>
            <a:r>
              <a:rPr kumimoji="0" lang="zh-CN" altLang="en-US"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a:t>
            </a:r>
            <a:r>
              <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S</a:t>
            </a:r>
            <a:r>
              <a:rPr lang="en-US" altLang="zh-CN" sz="2000" baseline="-25000" dirty="0">
                <a:solidFill>
                  <a:srgbClr val="0033CC"/>
                </a:solidFill>
                <a:latin typeface="楷体" pitchFamily="49" charset="-122"/>
                <a:ea typeface="楷体" pitchFamily="49" charset="-122"/>
              </a:rPr>
              <a:t>1</a:t>
            </a:r>
            <a:r>
              <a:rPr kumimoji="0" lang="zh-CN" altLang="en-US"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的代码</a:t>
            </a:r>
            <a:endPar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endParaRPr>
          </a:p>
          <a:p>
            <a:pPr marL="342900" marR="0" lvl="0" indent="-342900" algn="l" defTabSz="914400" rtl="0" eaLnBrk="1" fontAlgn="auto" latinLnBrk="0" hangingPunct="1">
              <a:lnSpc>
                <a:spcPct val="100000"/>
              </a:lnSpc>
              <a:spcAft>
                <a:spcPts val="200"/>
              </a:spcAft>
              <a:buClr>
                <a:srgbClr val="0033CC"/>
              </a:buClr>
              <a:buSzPct val="50000"/>
              <a:tabLst/>
              <a:defRPr/>
            </a:pPr>
            <a:r>
              <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    </a:t>
            </a:r>
            <a:r>
              <a:rPr kumimoji="0" lang="en-US" altLang="zh-CN" sz="2000" b="0" i="0" u="none" strike="noStrike" kern="1200" cap="none" spc="0" normalizeH="0" baseline="0" noProof="0" dirty="0" err="1">
                <a:ln>
                  <a:noFill/>
                </a:ln>
                <a:solidFill>
                  <a:srgbClr val="0033CC"/>
                </a:solidFill>
                <a:effectLst/>
                <a:uLnTx/>
                <a:uFillTx/>
                <a:latin typeface="楷体" pitchFamily="49" charset="-122"/>
                <a:ea typeface="楷体" pitchFamily="49" charset="-122"/>
                <a:cs typeface="+mn-cs"/>
              </a:rPr>
              <a:t>goto</a:t>
            </a:r>
            <a:r>
              <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 next</a:t>
            </a:r>
          </a:p>
          <a:p>
            <a:pPr marL="342900" marR="0" lvl="0" indent="-342900" algn="l" defTabSz="914400" rtl="0" eaLnBrk="1" fontAlgn="auto" latinLnBrk="0" hangingPunct="1">
              <a:lnSpc>
                <a:spcPct val="100000"/>
              </a:lnSpc>
              <a:spcAft>
                <a:spcPts val="200"/>
              </a:spcAft>
              <a:buClr>
                <a:srgbClr val="0033CC"/>
              </a:buClr>
              <a:buSzPct val="50000"/>
              <a:tabLst/>
              <a:defRPr/>
            </a:pPr>
            <a:r>
              <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L</a:t>
            </a:r>
            <a:r>
              <a:rPr lang="en-US" altLang="zh-CN" sz="2000" baseline="-25000" dirty="0">
                <a:solidFill>
                  <a:srgbClr val="0033CC"/>
                </a:solidFill>
                <a:latin typeface="楷体" pitchFamily="49" charset="-122"/>
                <a:ea typeface="楷体" pitchFamily="49" charset="-122"/>
              </a:rPr>
              <a:t>2</a:t>
            </a:r>
            <a:r>
              <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 S</a:t>
            </a:r>
            <a:r>
              <a:rPr lang="en-US" altLang="zh-CN" sz="2000" baseline="-25000" dirty="0">
                <a:solidFill>
                  <a:srgbClr val="0033CC"/>
                </a:solidFill>
                <a:latin typeface="楷体" pitchFamily="49" charset="-122"/>
                <a:ea typeface="楷体" pitchFamily="49" charset="-122"/>
              </a:rPr>
              <a:t>2</a:t>
            </a:r>
            <a:r>
              <a:rPr kumimoji="0" lang="zh-CN" altLang="en-US"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的代码</a:t>
            </a:r>
            <a:endPar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endParaRPr>
          </a:p>
          <a:p>
            <a:pPr marL="342900" marR="0" lvl="0" indent="-342900" algn="l" defTabSz="914400" rtl="0" eaLnBrk="1" fontAlgn="auto" latinLnBrk="0" hangingPunct="1">
              <a:lnSpc>
                <a:spcPct val="100000"/>
              </a:lnSpc>
              <a:spcAft>
                <a:spcPts val="200"/>
              </a:spcAft>
              <a:buClr>
                <a:srgbClr val="0033CC"/>
              </a:buClr>
              <a:buSzPct val="50000"/>
              <a:tabLst/>
              <a:defRPr/>
            </a:pPr>
            <a:r>
              <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    </a:t>
            </a:r>
            <a:r>
              <a:rPr kumimoji="0" lang="en-US" altLang="zh-CN" sz="2000" b="0" i="0" u="none" strike="noStrike" kern="1200" cap="none" spc="0" normalizeH="0" baseline="0" noProof="0" dirty="0" err="1">
                <a:ln>
                  <a:noFill/>
                </a:ln>
                <a:solidFill>
                  <a:srgbClr val="0033CC"/>
                </a:solidFill>
                <a:effectLst/>
                <a:uLnTx/>
                <a:uFillTx/>
                <a:latin typeface="楷体" pitchFamily="49" charset="-122"/>
                <a:ea typeface="楷体" pitchFamily="49" charset="-122"/>
                <a:cs typeface="+mn-cs"/>
              </a:rPr>
              <a:t>goto</a:t>
            </a:r>
            <a:r>
              <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 next</a:t>
            </a:r>
          </a:p>
          <a:p>
            <a:pPr marL="342900" marR="0" lvl="0" indent="-342900" algn="l" defTabSz="914400" rtl="0" eaLnBrk="1" fontAlgn="auto" latinLnBrk="0" hangingPunct="1">
              <a:lnSpc>
                <a:spcPct val="100000"/>
              </a:lnSpc>
              <a:spcAft>
                <a:spcPts val="200"/>
              </a:spcAft>
              <a:buClr>
                <a:srgbClr val="0033CC"/>
              </a:buClr>
              <a:buSzPct val="50000"/>
              <a:tabLst/>
              <a:defRPr/>
            </a:pPr>
            <a:r>
              <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L</a:t>
            </a:r>
            <a:r>
              <a:rPr lang="en-US" altLang="zh-CN" sz="2000" baseline="-25000" dirty="0">
                <a:solidFill>
                  <a:srgbClr val="0033CC"/>
                </a:solidFill>
                <a:latin typeface="楷体" pitchFamily="49" charset="-122"/>
                <a:ea typeface="楷体" pitchFamily="49" charset="-122"/>
              </a:rPr>
              <a:t>3</a:t>
            </a:r>
            <a:r>
              <a:rPr kumimoji="0" lang="zh-CN" altLang="en-US"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a:t>
            </a:r>
            <a:r>
              <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a:t>
            </a:r>
          </a:p>
          <a:p>
            <a:pPr marL="342900" marR="0" lvl="0" indent="-342900" algn="l" defTabSz="914400" rtl="0" eaLnBrk="1" fontAlgn="auto" latinLnBrk="0" hangingPunct="1">
              <a:lnSpc>
                <a:spcPct val="100000"/>
              </a:lnSpc>
              <a:spcAft>
                <a:spcPts val="200"/>
              </a:spcAft>
              <a:buClr>
                <a:srgbClr val="0033CC"/>
              </a:buClr>
              <a:buSzPct val="50000"/>
              <a:tabLst/>
              <a:defRPr/>
            </a:pPr>
            <a:r>
              <a:rPr kumimoji="0" lang="en-US" altLang="zh-CN" sz="2000" b="0" i="0" u="none" strike="noStrike" kern="1200" cap="none" spc="0" normalizeH="0" baseline="0" noProof="0" dirty="0" err="1">
                <a:ln>
                  <a:noFill/>
                </a:ln>
                <a:solidFill>
                  <a:srgbClr val="0033CC"/>
                </a:solidFill>
                <a:effectLst/>
                <a:uLnTx/>
                <a:uFillTx/>
                <a:latin typeface="楷体" pitchFamily="49" charset="-122"/>
                <a:ea typeface="楷体" pitchFamily="49" charset="-122"/>
                <a:cs typeface="+mn-cs"/>
              </a:rPr>
              <a:t>L</a:t>
            </a:r>
            <a:r>
              <a:rPr lang="en-US" altLang="zh-CN" sz="2000" baseline="-25000" dirty="0" err="1">
                <a:solidFill>
                  <a:srgbClr val="0033CC"/>
                </a:solidFill>
                <a:latin typeface="楷体" pitchFamily="49" charset="-122"/>
                <a:ea typeface="楷体" pitchFamily="49" charset="-122"/>
              </a:rPr>
              <a:t>n</a:t>
            </a:r>
            <a:r>
              <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 </a:t>
            </a:r>
            <a:r>
              <a:rPr kumimoji="0" lang="en-US" altLang="zh-CN" sz="2000" b="0" i="0" u="none" strike="noStrike" kern="1200" cap="none" spc="0" normalizeH="0" baseline="0" noProof="0" dirty="0" err="1">
                <a:ln>
                  <a:noFill/>
                </a:ln>
                <a:solidFill>
                  <a:srgbClr val="0033CC"/>
                </a:solidFill>
                <a:effectLst/>
                <a:uLnTx/>
                <a:uFillTx/>
                <a:latin typeface="楷体" pitchFamily="49" charset="-122"/>
                <a:ea typeface="楷体" pitchFamily="49" charset="-122"/>
                <a:cs typeface="+mn-cs"/>
              </a:rPr>
              <a:t>S</a:t>
            </a:r>
            <a:r>
              <a:rPr lang="en-US" altLang="zh-CN" sz="2000" baseline="-25000" dirty="0" err="1">
                <a:solidFill>
                  <a:srgbClr val="0033CC"/>
                </a:solidFill>
                <a:latin typeface="楷体" pitchFamily="49" charset="-122"/>
                <a:ea typeface="楷体" pitchFamily="49" charset="-122"/>
              </a:rPr>
              <a:t>n</a:t>
            </a:r>
            <a:r>
              <a:rPr kumimoji="0" lang="zh-CN" altLang="en-US"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的代码</a:t>
            </a:r>
            <a:r>
              <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a:t>
            </a:r>
            <a:r>
              <a:rPr kumimoji="0" lang="en-US" altLang="zh-CN" sz="2000" b="0" i="0" u="none" strike="noStrike" kern="1200" cap="none" spc="0" normalizeH="0" baseline="0" noProof="0" dirty="0" err="1">
                <a:ln>
                  <a:noFill/>
                </a:ln>
                <a:solidFill>
                  <a:srgbClr val="0033CC"/>
                </a:solidFill>
                <a:effectLst/>
                <a:uLnTx/>
                <a:uFillTx/>
                <a:latin typeface="楷体" pitchFamily="49" charset="-122"/>
                <a:ea typeface="楷体" pitchFamily="49" charset="-122"/>
                <a:cs typeface="+mn-cs"/>
              </a:rPr>
              <a:t>goto</a:t>
            </a:r>
            <a:r>
              <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 next</a:t>
            </a:r>
          </a:p>
          <a:p>
            <a:pPr marL="342900" indent="-342900">
              <a:spcAft>
                <a:spcPts val="200"/>
              </a:spcAft>
              <a:buClr>
                <a:srgbClr val="0033CC"/>
              </a:buClr>
              <a:buSzPct val="50000"/>
            </a:pPr>
            <a:r>
              <a:rPr kumimoji="0" lang="en-US" altLang="zh-CN" sz="2000" b="0" i="0" u="none" strike="noStrike" kern="1200" cap="none" spc="0" normalizeH="0" baseline="0" noProof="0" dirty="0">
                <a:ln>
                  <a:noFill/>
                </a:ln>
                <a:solidFill>
                  <a:srgbClr val="FF0000"/>
                </a:solidFill>
                <a:effectLst/>
                <a:uLnTx/>
                <a:uFillTx/>
                <a:latin typeface="楷体" pitchFamily="49" charset="-122"/>
                <a:ea typeface="楷体" pitchFamily="49" charset="-122"/>
                <a:cs typeface="+mn-cs"/>
              </a:rPr>
              <a:t>test</a:t>
            </a:r>
            <a:r>
              <a:rPr kumimoji="0" lang="zh-CN" altLang="en-US" sz="2000" b="0" i="0" u="none" strike="noStrike" kern="1200" cap="none" spc="0" normalizeH="0" baseline="0" noProof="0" dirty="0">
                <a:ln>
                  <a:noFill/>
                </a:ln>
                <a:solidFill>
                  <a:srgbClr val="FF0000"/>
                </a:solidFill>
                <a:effectLst/>
                <a:uLnTx/>
                <a:uFillTx/>
                <a:latin typeface="楷体" pitchFamily="49" charset="-122"/>
                <a:ea typeface="楷体" pitchFamily="49" charset="-122"/>
                <a:cs typeface="+mn-cs"/>
              </a:rPr>
              <a:t>：</a:t>
            </a:r>
            <a:r>
              <a:rPr lang="en-US" altLang="zh-CN" sz="2000" dirty="0">
                <a:solidFill>
                  <a:srgbClr val="0033CC"/>
                </a:solidFill>
                <a:latin typeface="楷体" pitchFamily="49" charset="-122"/>
                <a:ea typeface="楷体" pitchFamily="49" charset="-122"/>
              </a:rPr>
              <a:t>if t=C</a:t>
            </a:r>
            <a:r>
              <a:rPr lang="en-US" altLang="zh-CN" sz="2000" baseline="-25000" dirty="0">
                <a:solidFill>
                  <a:srgbClr val="0033CC"/>
                </a:solidFill>
                <a:latin typeface="楷体" pitchFamily="49" charset="-122"/>
                <a:ea typeface="楷体" pitchFamily="49" charset="-122"/>
              </a:rPr>
              <a:t>1</a:t>
            </a:r>
            <a:r>
              <a:rPr lang="en-US" altLang="zh-CN" sz="2000" dirty="0">
                <a:solidFill>
                  <a:srgbClr val="0033CC"/>
                </a:solidFill>
                <a:latin typeface="楷体" pitchFamily="49" charset="-122"/>
                <a:ea typeface="楷体" pitchFamily="49" charset="-122"/>
              </a:rPr>
              <a:t> </a:t>
            </a:r>
            <a:r>
              <a:rPr lang="en-US" altLang="zh-CN" sz="2000" dirty="0" err="1">
                <a:solidFill>
                  <a:srgbClr val="0033CC"/>
                </a:solidFill>
                <a:latin typeface="楷体" pitchFamily="49" charset="-122"/>
                <a:ea typeface="楷体" pitchFamily="49" charset="-122"/>
              </a:rPr>
              <a:t>goto</a:t>
            </a:r>
            <a:r>
              <a:rPr lang="en-US" altLang="zh-CN" sz="2000" dirty="0">
                <a:solidFill>
                  <a:srgbClr val="0033CC"/>
                </a:solidFill>
                <a:latin typeface="楷体" pitchFamily="49" charset="-122"/>
                <a:ea typeface="楷体" pitchFamily="49" charset="-122"/>
              </a:rPr>
              <a:t> L</a:t>
            </a:r>
            <a:r>
              <a:rPr lang="en-US" altLang="zh-CN" sz="2000" baseline="-25000" dirty="0">
                <a:solidFill>
                  <a:srgbClr val="0033CC"/>
                </a:solidFill>
                <a:latin typeface="楷体" pitchFamily="49" charset="-122"/>
                <a:ea typeface="楷体" pitchFamily="49" charset="-122"/>
              </a:rPr>
              <a:t>1</a:t>
            </a:r>
          </a:p>
          <a:p>
            <a:pPr marL="342900" lvl="0" indent="-342900">
              <a:spcAft>
                <a:spcPts val="200"/>
              </a:spcAft>
              <a:buClr>
                <a:srgbClr val="0033CC"/>
              </a:buClr>
              <a:buSzPct val="50000"/>
            </a:pPr>
            <a:r>
              <a:rPr lang="en-US" altLang="zh-CN" sz="2000" dirty="0">
                <a:solidFill>
                  <a:srgbClr val="0033CC"/>
                </a:solidFill>
                <a:latin typeface="楷体" pitchFamily="49" charset="-122"/>
                <a:ea typeface="楷体" pitchFamily="49" charset="-122"/>
              </a:rPr>
              <a:t>      if t=C</a:t>
            </a:r>
            <a:r>
              <a:rPr lang="en-US" altLang="zh-CN" sz="2000" baseline="-25000" dirty="0">
                <a:solidFill>
                  <a:srgbClr val="0033CC"/>
                </a:solidFill>
                <a:latin typeface="楷体" pitchFamily="49" charset="-122"/>
                <a:ea typeface="楷体" pitchFamily="49" charset="-122"/>
              </a:rPr>
              <a:t>2</a:t>
            </a:r>
            <a:r>
              <a:rPr lang="en-US" altLang="zh-CN" sz="2000" dirty="0">
                <a:solidFill>
                  <a:srgbClr val="0033CC"/>
                </a:solidFill>
                <a:latin typeface="楷体" pitchFamily="49" charset="-122"/>
                <a:ea typeface="楷体" pitchFamily="49" charset="-122"/>
              </a:rPr>
              <a:t> </a:t>
            </a:r>
            <a:r>
              <a:rPr lang="en-US" altLang="zh-CN" sz="2000" dirty="0" err="1">
                <a:solidFill>
                  <a:srgbClr val="0033CC"/>
                </a:solidFill>
                <a:latin typeface="楷体" pitchFamily="49" charset="-122"/>
                <a:ea typeface="楷体" pitchFamily="49" charset="-122"/>
              </a:rPr>
              <a:t>goto</a:t>
            </a:r>
            <a:r>
              <a:rPr lang="en-US" altLang="zh-CN" sz="2000" dirty="0">
                <a:solidFill>
                  <a:srgbClr val="0033CC"/>
                </a:solidFill>
                <a:latin typeface="楷体" pitchFamily="49" charset="-122"/>
                <a:ea typeface="楷体" pitchFamily="49" charset="-122"/>
              </a:rPr>
              <a:t> L</a:t>
            </a:r>
            <a:r>
              <a:rPr lang="en-US" altLang="zh-CN" sz="2000" baseline="-25000" dirty="0">
                <a:solidFill>
                  <a:srgbClr val="0033CC"/>
                </a:solidFill>
                <a:latin typeface="楷体" pitchFamily="49" charset="-122"/>
                <a:ea typeface="楷体" pitchFamily="49" charset="-122"/>
              </a:rPr>
              <a:t>2</a:t>
            </a:r>
          </a:p>
          <a:p>
            <a:pPr marL="342900" lvl="0" indent="-342900">
              <a:spcAft>
                <a:spcPts val="200"/>
              </a:spcAft>
              <a:buClr>
                <a:srgbClr val="0033CC"/>
              </a:buClr>
              <a:buSzPct val="50000"/>
            </a:pPr>
            <a:r>
              <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       ...</a:t>
            </a:r>
          </a:p>
          <a:p>
            <a:pPr marL="342900" lvl="0" indent="-342900">
              <a:spcAft>
                <a:spcPts val="200"/>
              </a:spcAft>
              <a:buClr>
                <a:srgbClr val="0033CC"/>
              </a:buClr>
              <a:buSzPct val="50000"/>
            </a:pPr>
            <a:r>
              <a:rPr lang="en-US" altLang="zh-CN" sz="2000" dirty="0">
                <a:solidFill>
                  <a:srgbClr val="0033CC"/>
                </a:solidFill>
                <a:latin typeface="楷体" pitchFamily="49" charset="-122"/>
                <a:ea typeface="楷体" pitchFamily="49" charset="-122"/>
              </a:rPr>
              <a:t>      if t=C</a:t>
            </a:r>
            <a:r>
              <a:rPr lang="en-US" altLang="zh-CN" sz="2000" baseline="-25000" dirty="0">
                <a:solidFill>
                  <a:srgbClr val="0033CC"/>
                </a:solidFill>
                <a:latin typeface="楷体" pitchFamily="49" charset="-122"/>
                <a:ea typeface="楷体" pitchFamily="49" charset="-122"/>
              </a:rPr>
              <a:t>n-1</a:t>
            </a:r>
            <a:r>
              <a:rPr lang="en-US" altLang="zh-CN" sz="2000" dirty="0">
                <a:solidFill>
                  <a:srgbClr val="0033CC"/>
                </a:solidFill>
                <a:latin typeface="楷体" pitchFamily="49" charset="-122"/>
                <a:ea typeface="楷体" pitchFamily="49" charset="-122"/>
              </a:rPr>
              <a:t> </a:t>
            </a:r>
            <a:r>
              <a:rPr lang="en-US" altLang="zh-CN" sz="2000" dirty="0" err="1">
                <a:solidFill>
                  <a:srgbClr val="0033CC"/>
                </a:solidFill>
                <a:latin typeface="楷体" pitchFamily="49" charset="-122"/>
                <a:ea typeface="楷体" pitchFamily="49" charset="-122"/>
              </a:rPr>
              <a:t>goto</a:t>
            </a:r>
            <a:r>
              <a:rPr lang="en-US" altLang="zh-CN" sz="2000" dirty="0">
                <a:solidFill>
                  <a:srgbClr val="0033CC"/>
                </a:solidFill>
                <a:latin typeface="楷体" pitchFamily="49" charset="-122"/>
                <a:ea typeface="楷体" pitchFamily="49" charset="-122"/>
              </a:rPr>
              <a:t> L</a:t>
            </a:r>
            <a:r>
              <a:rPr lang="en-US" altLang="zh-CN" sz="2000" baseline="-25000" dirty="0">
                <a:solidFill>
                  <a:srgbClr val="0033CC"/>
                </a:solidFill>
                <a:latin typeface="楷体" pitchFamily="49" charset="-122"/>
                <a:ea typeface="楷体" pitchFamily="49" charset="-122"/>
              </a:rPr>
              <a:t>n-1</a:t>
            </a:r>
          </a:p>
          <a:p>
            <a:pPr marL="342900" lvl="0" indent="-342900">
              <a:spcAft>
                <a:spcPts val="200"/>
              </a:spcAft>
              <a:buClr>
                <a:srgbClr val="0033CC"/>
              </a:buClr>
              <a:buSzPct val="50000"/>
            </a:pPr>
            <a:r>
              <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      </a:t>
            </a:r>
            <a:r>
              <a:rPr kumimoji="0" lang="en-US" altLang="zh-CN" sz="2000" b="0" i="0" u="none" strike="noStrike" kern="1200" cap="none" spc="0" normalizeH="0" baseline="0" noProof="0" dirty="0" err="1">
                <a:ln>
                  <a:noFill/>
                </a:ln>
                <a:solidFill>
                  <a:srgbClr val="0033CC"/>
                </a:solidFill>
                <a:effectLst/>
                <a:uLnTx/>
                <a:uFillTx/>
                <a:latin typeface="楷体" pitchFamily="49" charset="-122"/>
                <a:ea typeface="楷体" pitchFamily="49" charset="-122"/>
                <a:cs typeface="+mn-cs"/>
              </a:rPr>
              <a:t>goto</a:t>
            </a:r>
            <a:r>
              <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 </a:t>
            </a:r>
            <a:r>
              <a:rPr kumimoji="0" lang="en-US" altLang="zh-CN" sz="2000" b="0" i="0" u="none" strike="noStrike" kern="1200" cap="none" spc="0" normalizeH="0" baseline="0" noProof="0" dirty="0" err="1">
                <a:ln>
                  <a:noFill/>
                </a:ln>
                <a:solidFill>
                  <a:srgbClr val="0033CC"/>
                </a:solidFill>
                <a:effectLst/>
                <a:uLnTx/>
                <a:uFillTx/>
                <a:latin typeface="楷体" pitchFamily="49" charset="-122"/>
                <a:ea typeface="楷体" pitchFamily="49" charset="-122"/>
                <a:cs typeface="+mn-cs"/>
              </a:rPr>
              <a:t>L</a:t>
            </a:r>
            <a:r>
              <a:rPr lang="en-US" altLang="zh-CN" sz="2000" baseline="-25000" dirty="0" err="1">
                <a:solidFill>
                  <a:srgbClr val="0033CC"/>
                </a:solidFill>
                <a:latin typeface="楷体" pitchFamily="49" charset="-122"/>
                <a:ea typeface="楷体" pitchFamily="49" charset="-122"/>
              </a:rPr>
              <a:t>n</a:t>
            </a:r>
            <a:endParaRPr lang="en-US" altLang="zh-CN" sz="2000" baseline="-25000" dirty="0">
              <a:solidFill>
                <a:srgbClr val="0033CC"/>
              </a:solidFill>
              <a:latin typeface="楷体" pitchFamily="49" charset="-122"/>
              <a:ea typeface="楷体" pitchFamily="49" charset="-122"/>
            </a:endParaRPr>
          </a:p>
          <a:p>
            <a:pPr marL="342900" marR="0" lvl="0" indent="-342900" algn="l" defTabSz="914400" rtl="0" eaLnBrk="1" fontAlgn="auto" latinLnBrk="0" hangingPunct="1">
              <a:lnSpc>
                <a:spcPct val="100000"/>
              </a:lnSpc>
              <a:spcAft>
                <a:spcPts val="200"/>
              </a:spcAft>
              <a:buClr>
                <a:srgbClr val="0033CC"/>
              </a:buClr>
              <a:buSzPct val="50000"/>
              <a:tabLst/>
              <a:defRPr/>
            </a:pPr>
            <a:r>
              <a:rPr kumimoji="0" lang="en-US" altLang="zh-CN"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next</a:t>
            </a:r>
            <a:r>
              <a:rPr kumimoji="0" lang="zh-CN" altLang="en-US" sz="20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a:t>
            </a:r>
          </a:p>
        </p:txBody>
      </p:sp>
      <p:pic>
        <p:nvPicPr>
          <p:cNvPr id="1029" name="Picture 5"/>
          <p:cNvPicPr>
            <a:picLocks noChangeAspect="1" noChangeArrowheads="1"/>
          </p:cNvPicPr>
          <p:nvPr/>
        </p:nvPicPr>
        <p:blipFill>
          <a:blip r:embed="rId2" cstate="print"/>
          <a:srcRect/>
          <a:stretch>
            <a:fillRect/>
          </a:stretch>
        </p:blipFill>
        <p:spPr bwMode="auto">
          <a:xfrm>
            <a:off x="7015397" y="233645"/>
            <a:ext cx="1832078" cy="1899031"/>
          </a:xfrm>
          <a:prstGeom prst="rect">
            <a:avLst/>
          </a:prstGeom>
          <a:noFill/>
          <a:ln w="9525">
            <a:solidFill>
              <a:srgbClr val="FF0000"/>
            </a:solidFill>
            <a:miter lim="800000"/>
            <a:headEnd/>
            <a:tailEnd/>
          </a:ln>
        </p:spPr>
      </p:pic>
      <p:sp>
        <p:nvSpPr>
          <p:cNvPr id="16" name="圆角矩形 15"/>
          <p:cNvSpPr/>
          <p:nvPr/>
        </p:nvSpPr>
        <p:spPr>
          <a:xfrm>
            <a:off x="4301970" y="1448780"/>
            <a:ext cx="1800199" cy="765085"/>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P</a:t>
            </a:r>
            <a:r>
              <a:rPr lang="en-US" altLang="zh-CN" sz="2000" baseline="-25000" dirty="0">
                <a:solidFill>
                  <a:schemeClr val="tx1"/>
                </a:solidFill>
                <a:latin typeface="楷体" pitchFamily="49" charset="-122"/>
                <a:ea typeface="楷体" pitchFamily="49" charset="-122"/>
              </a:rPr>
              <a:t>i</a:t>
            </a:r>
            <a:r>
              <a:rPr lang="zh-CN" altLang="en-US" sz="2000" dirty="0">
                <a:solidFill>
                  <a:schemeClr val="tx1"/>
                </a:solidFill>
                <a:latin typeface="楷体" pitchFamily="49" charset="-122"/>
                <a:ea typeface="楷体" pitchFamily="49" charset="-122"/>
              </a:rPr>
              <a:t>是</a:t>
            </a:r>
            <a:r>
              <a:rPr lang="en-US" altLang="zh-CN" sz="2000" dirty="0">
                <a:solidFill>
                  <a:schemeClr val="tx1"/>
                </a:solidFill>
                <a:latin typeface="楷体" pitchFamily="49" charset="-122"/>
                <a:ea typeface="楷体" pitchFamily="49" charset="-122"/>
              </a:rPr>
              <a:t>L</a:t>
            </a:r>
            <a:r>
              <a:rPr lang="en-US" altLang="zh-CN" sz="2000" baseline="-25000" dirty="0">
                <a:solidFill>
                  <a:schemeClr val="tx1"/>
                </a:solidFill>
                <a:latin typeface="楷体" pitchFamily="49" charset="-122"/>
                <a:ea typeface="楷体" pitchFamily="49" charset="-122"/>
              </a:rPr>
              <a:t>i</a:t>
            </a:r>
            <a:r>
              <a:rPr lang="zh-CN" altLang="en-US" sz="2000" dirty="0">
                <a:solidFill>
                  <a:schemeClr val="tx1"/>
                </a:solidFill>
                <a:latin typeface="楷体" pitchFamily="49" charset="-122"/>
                <a:ea typeface="楷体" pitchFamily="49" charset="-122"/>
              </a:rPr>
              <a:t>在符号表中的位置。</a:t>
            </a:r>
          </a:p>
        </p:txBody>
      </p:sp>
      <p:graphicFrame>
        <p:nvGraphicFramePr>
          <p:cNvPr id="17" name="表格 16"/>
          <p:cNvGraphicFramePr>
            <a:graphicFrameLocks noGrp="1"/>
          </p:cNvGraphicFramePr>
          <p:nvPr/>
        </p:nvGraphicFramePr>
        <p:xfrm>
          <a:off x="5157065" y="5004175"/>
          <a:ext cx="2475274" cy="1524000"/>
        </p:xfrm>
        <a:graphic>
          <a:graphicData uri="http://schemas.openxmlformats.org/drawingml/2006/table">
            <a:tbl>
              <a:tblPr/>
              <a:tblGrid>
                <a:gridCol w="1054284">
                  <a:extLst>
                    <a:ext uri="{9D8B030D-6E8A-4147-A177-3AD203B41FA5}">
                      <a16:colId xmlns:a16="http://schemas.microsoft.com/office/drawing/2014/main" val="20000"/>
                    </a:ext>
                  </a:extLst>
                </a:gridCol>
                <a:gridCol w="710495">
                  <a:extLst>
                    <a:ext uri="{9D8B030D-6E8A-4147-A177-3AD203B41FA5}">
                      <a16:colId xmlns:a16="http://schemas.microsoft.com/office/drawing/2014/main" val="20001"/>
                    </a:ext>
                  </a:extLst>
                </a:gridCol>
                <a:gridCol w="710495">
                  <a:extLst>
                    <a:ext uri="{9D8B030D-6E8A-4147-A177-3AD203B41FA5}">
                      <a16:colId xmlns:a16="http://schemas.microsoft.com/office/drawing/2014/main" val="20002"/>
                    </a:ext>
                  </a:extLst>
                </a:gridCol>
              </a:tblGrid>
              <a:tr h="304800">
                <a:tc>
                  <a:txBody>
                    <a:bodyPr/>
                    <a:lstStyle/>
                    <a:p>
                      <a:pPr algn="ctr"/>
                      <a:r>
                        <a:rPr lang="en-US" altLang="zh-CN" sz="2000" dirty="0">
                          <a:latin typeface="楷体" pitchFamily="49" charset="-122"/>
                          <a:ea typeface="楷体" pitchFamily="49" charset="-122"/>
                        </a:rPr>
                        <a:t>case</a:t>
                      </a:r>
                      <a:endParaRPr lang="zh-CN" altLang="en-US" sz="2000" baseline="0" dirty="0">
                        <a:latin typeface="楷体" pitchFamily="49" charset="-122"/>
                        <a:ea typeface="楷体" pitchFamily="49" charset="-122"/>
                      </a:endParaRPr>
                    </a:p>
                  </a:txBody>
                  <a:tcPr marL="90000" marR="90000" marT="0" marB="0">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aseline="0" dirty="0">
                          <a:latin typeface="楷体" pitchFamily="49" charset="-122"/>
                          <a:ea typeface="楷体" pitchFamily="49" charset="-122"/>
                        </a:rPr>
                        <a:t>C</a:t>
                      </a:r>
                      <a:r>
                        <a:rPr lang="en-US" altLang="zh-CN" sz="2000" baseline="-25000" dirty="0">
                          <a:latin typeface="楷体" pitchFamily="49" charset="-122"/>
                          <a:ea typeface="楷体" pitchFamily="49" charset="-122"/>
                        </a:rPr>
                        <a:t>1</a:t>
                      </a:r>
                      <a:endParaRPr lang="zh-CN" altLang="en-US" sz="2000" baseline="-25000" dirty="0">
                        <a:latin typeface="楷体" pitchFamily="49" charset="-122"/>
                        <a:ea typeface="楷体" pitchFamily="49" charset="-122"/>
                      </a:endParaRPr>
                    </a:p>
                  </a:txBody>
                  <a:tcPr marL="90000" marR="90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altLang="zh-CN" sz="2000" baseline="0" dirty="0">
                          <a:latin typeface="楷体" pitchFamily="49" charset="-122"/>
                          <a:ea typeface="楷体" pitchFamily="49" charset="-122"/>
                        </a:rPr>
                        <a:t>P</a:t>
                      </a:r>
                      <a:r>
                        <a:rPr lang="en-US" altLang="zh-CN" sz="2000" baseline="-25000" dirty="0">
                          <a:latin typeface="楷体" pitchFamily="49" charset="-122"/>
                          <a:ea typeface="楷体" pitchFamily="49" charset="-122"/>
                        </a:rPr>
                        <a:t>1</a:t>
                      </a:r>
                      <a:endParaRPr lang="zh-CN" altLang="en-US" sz="2000" baseline="-25000" dirty="0">
                        <a:latin typeface="楷体" pitchFamily="49" charset="-122"/>
                        <a:ea typeface="楷体" pitchFamily="49" charset="-122"/>
                      </a:endParaRPr>
                    </a:p>
                  </a:txBody>
                  <a:tcPr marL="90000" marR="90000" marT="0" marB="0">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0"/>
                  </a:ext>
                </a:extLst>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aseline="0" dirty="0">
                          <a:latin typeface="楷体" pitchFamily="49" charset="-122"/>
                          <a:ea typeface="楷体" pitchFamily="49" charset="-122"/>
                        </a:rPr>
                        <a:t>case</a:t>
                      </a:r>
                      <a:endParaRPr lang="zh-CN" altLang="en-US" sz="2000" baseline="0" dirty="0">
                        <a:latin typeface="楷体" pitchFamily="49" charset="-122"/>
                        <a:ea typeface="楷体" pitchFamily="49" charset="-122"/>
                      </a:endParaRPr>
                    </a:p>
                  </a:txBody>
                  <a:tcPr marL="90000" marR="90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aseline="0" dirty="0">
                          <a:latin typeface="楷体" pitchFamily="49" charset="-122"/>
                          <a:ea typeface="楷体" pitchFamily="49" charset="-122"/>
                        </a:rPr>
                        <a:t>C</a:t>
                      </a:r>
                      <a:r>
                        <a:rPr lang="en-US" altLang="zh-CN" sz="2000" baseline="-25000" dirty="0">
                          <a:latin typeface="楷体" pitchFamily="49" charset="-122"/>
                          <a:ea typeface="楷体" pitchFamily="49" charset="-122"/>
                        </a:rPr>
                        <a:t>2</a:t>
                      </a:r>
                      <a:endParaRPr lang="zh-CN" altLang="en-US" sz="2000" baseline="-25000" dirty="0">
                        <a:latin typeface="楷体" pitchFamily="49" charset="-122"/>
                        <a:ea typeface="楷体" pitchFamily="49" charset="-122"/>
                      </a:endParaRPr>
                    </a:p>
                  </a:txBody>
                  <a:tcPr marL="90000" marR="90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aseline="0" dirty="0">
                          <a:latin typeface="楷体" pitchFamily="49" charset="-122"/>
                          <a:ea typeface="楷体" pitchFamily="49" charset="-122"/>
                        </a:rPr>
                        <a:t>P</a:t>
                      </a:r>
                      <a:r>
                        <a:rPr lang="en-US" altLang="zh-CN" sz="2000" baseline="-25000" dirty="0">
                          <a:latin typeface="楷体" pitchFamily="49" charset="-122"/>
                          <a:ea typeface="楷体" pitchFamily="49" charset="-122"/>
                        </a:rPr>
                        <a:t>2</a:t>
                      </a:r>
                      <a:endParaRPr lang="zh-CN" altLang="en-US" sz="2000" baseline="-25000" dirty="0">
                        <a:latin typeface="楷体" pitchFamily="49" charset="-122"/>
                        <a:ea typeface="楷体" pitchFamily="49" charset="-122"/>
                      </a:endParaRPr>
                    </a:p>
                  </a:txBody>
                  <a:tcPr marL="90000" marR="90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1"/>
                  </a:ext>
                </a:extLst>
              </a:tr>
              <a:tr h="304800">
                <a:tc>
                  <a:txBody>
                    <a:bodyPr/>
                    <a:lstStyle/>
                    <a:p>
                      <a:pPr algn="ctr"/>
                      <a:endParaRPr lang="zh-CN" altLang="en-US" sz="2000" dirty="0">
                        <a:latin typeface="楷体" pitchFamily="49" charset="-122"/>
                        <a:ea typeface="楷体" pitchFamily="49" charset="-122"/>
                      </a:endParaRPr>
                    </a:p>
                  </a:txBody>
                  <a:tcPr marL="90000" marR="90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endParaRPr lang="zh-CN" altLang="en-US" sz="2000" dirty="0">
                        <a:latin typeface="楷体" pitchFamily="49" charset="-122"/>
                        <a:ea typeface="楷体" pitchFamily="49" charset="-122"/>
                      </a:endParaRPr>
                    </a:p>
                  </a:txBody>
                  <a:tcPr marL="90000" marR="90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endParaRPr lang="zh-CN" altLang="en-US" sz="2000" dirty="0">
                        <a:latin typeface="楷体" pitchFamily="49" charset="-122"/>
                        <a:ea typeface="楷体" pitchFamily="49" charset="-122"/>
                      </a:endParaRPr>
                    </a:p>
                  </a:txBody>
                  <a:tcPr marL="90000" marR="90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2"/>
                  </a:ext>
                </a:extLst>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aseline="0" dirty="0">
                          <a:latin typeface="楷体" pitchFamily="49" charset="-122"/>
                          <a:ea typeface="楷体" pitchFamily="49" charset="-122"/>
                        </a:rPr>
                        <a:t>case</a:t>
                      </a:r>
                      <a:endParaRPr lang="zh-CN" altLang="en-US" sz="2000" baseline="0" dirty="0">
                        <a:latin typeface="楷体" pitchFamily="49" charset="-122"/>
                        <a:ea typeface="楷体" pitchFamily="49" charset="-122"/>
                      </a:endParaRPr>
                    </a:p>
                  </a:txBody>
                  <a:tcPr marL="90000" marR="90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aseline="0" dirty="0">
                          <a:latin typeface="楷体" pitchFamily="49" charset="-122"/>
                          <a:ea typeface="楷体" pitchFamily="49" charset="-122"/>
                        </a:rPr>
                        <a:t>t</a:t>
                      </a:r>
                      <a:endParaRPr lang="zh-CN" altLang="en-US" sz="2000" baseline="0" dirty="0">
                        <a:latin typeface="楷体" pitchFamily="49" charset="-122"/>
                        <a:ea typeface="楷体" pitchFamily="49" charset="-122"/>
                      </a:endParaRPr>
                    </a:p>
                  </a:txBody>
                  <a:tcPr marL="90000" marR="90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aseline="0" dirty="0" err="1">
                          <a:latin typeface="楷体" pitchFamily="49" charset="-122"/>
                          <a:ea typeface="楷体" pitchFamily="49" charset="-122"/>
                        </a:rPr>
                        <a:t>P</a:t>
                      </a:r>
                      <a:r>
                        <a:rPr lang="en-US" altLang="zh-CN" sz="2000" baseline="-25000" dirty="0" err="1">
                          <a:latin typeface="楷体" pitchFamily="49" charset="-122"/>
                          <a:ea typeface="楷体" pitchFamily="49" charset="-122"/>
                        </a:rPr>
                        <a:t>n</a:t>
                      </a:r>
                      <a:endParaRPr lang="zh-CN" altLang="en-US" sz="2000" baseline="-25000" dirty="0">
                        <a:latin typeface="楷体" pitchFamily="49" charset="-122"/>
                        <a:ea typeface="楷体" pitchFamily="49" charset="-122"/>
                      </a:endParaRPr>
                    </a:p>
                  </a:txBody>
                  <a:tcPr marL="90000" marR="90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3"/>
                  </a:ext>
                </a:extLst>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aseline="0" dirty="0">
                          <a:latin typeface="楷体" pitchFamily="49" charset="-122"/>
                          <a:ea typeface="楷体" pitchFamily="49" charset="-122"/>
                        </a:rPr>
                        <a:t>label</a:t>
                      </a:r>
                      <a:endParaRPr lang="zh-CN" altLang="en-US" sz="2000" baseline="0" dirty="0">
                        <a:latin typeface="楷体" pitchFamily="49" charset="-122"/>
                        <a:ea typeface="楷体" pitchFamily="49" charset="-122"/>
                      </a:endParaRPr>
                    </a:p>
                  </a:txBody>
                  <a:tcPr marL="90000" marR="90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aseline="0" dirty="0">
                          <a:latin typeface="楷体" pitchFamily="49" charset="-122"/>
                          <a:ea typeface="楷体" pitchFamily="49" charset="-122"/>
                        </a:rPr>
                        <a:t>next</a:t>
                      </a:r>
                      <a:endParaRPr lang="zh-CN" altLang="en-US" sz="2000" baseline="0" dirty="0">
                        <a:latin typeface="楷体" pitchFamily="49" charset="-122"/>
                        <a:ea typeface="楷体" pitchFamily="49" charset="-122"/>
                      </a:endParaRPr>
                    </a:p>
                  </a:txBody>
                  <a:tcPr marL="90000" marR="90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aseline="0" dirty="0">
                          <a:latin typeface="楷体" pitchFamily="49" charset="-122"/>
                          <a:ea typeface="楷体" pitchFamily="49" charset="-122"/>
                        </a:rPr>
                        <a:t>‘</a:t>
                      </a:r>
                      <a:r>
                        <a:rPr lang="en-US" altLang="zh-CN" sz="2000" baseline="0" dirty="0">
                          <a:latin typeface="楷体" pitchFamily="49" charset="-122"/>
                          <a:ea typeface="楷体" pitchFamily="49" charset="-122"/>
                        </a:rPr>
                        <a:t>:</a:t>
                      </a:r>
                      <a:r>
                        <a:rPr lang="zh-CN" altLang="en-US" sz="2000" baseline="0" dirty="0">
                          <a:latin typeface="楷体" pitchFamily="49" charset="-122"/>
                          <a:ea typeface="楷体" pitchFamily="49" charset="-122"/>
                        </a:rPr>
                        <a:t>’</a:t>
                      </a:r>
                    </a:p>
                  </a:txBody>
                  <a:tcPr marL="90000" marR="90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4"/>
                  </a:ext>
                </a:extLst>
              </a:tr>
            </a:tbl>
          </a:graphicData>
        </a:graphic>
      </p:graphicFrame>
      <p:sp>
        <p:nvSpPr>
          <p:cNvPr id="18" name="任意多边形 17"/>
          <p:cNvSpPr/>
          <p:nvPr/>
        </p:nvSpPr>
        <p:spPr>
          <a:xfrm>
            <a:off x="3505200" y="876300"/>
            <a:ext cx="3848100" cy="2076450"/>
          </a:xfrm>
          <a:custGeom>
            <a:avLst/>
            <a:gdLst>
              <a:gd name="connsiteX0" fmla="*/ 3676650 w 3676650"/>
              <a:gd name="connsiteY0" fmla="*/ 0 h 2076450"/>
              <a:gd name="connsiteX1" fmla="*/ 0 w 3676650"/>
              <a:gd name="connsiteY1" fmla="*/ 0 h 2076450"/>
              <a:gd name="connsiteX2" fmla="*/ 0 w 3676650"/>
              <a:gd name="connsiteY2" fmla="*/ 2076450 h 2076450"/>
              <a:gd name="connsiteX3" fmla="*/ 247650 w 3676650"/>
              <a:gd name="connsiteY3" fmla="*/ 2076450 h 2076450"/>
            </a:gdLst>
            <a:ahLst/>
            <a:cxnLst>
              <a:cxn ang="0">
                <a:pos x="connsiteX0" y="connsiteY0"/>
              </a:cxn>
              <a:cxn ang="0">
                <a:pos x="connsiteX1" y="connsiteY1"/>
              </a:cxn>
              <a:cxn ang="0">
                <a:pos x="connsiteX2" y="connsiteY2"/>
              </a:cxn>
              <a:cxn ang="0">
                <a:pos x="connsiteX3" y="connsiteY3"/>
              </a:cxn>
            </a:cxnLst>
            <a:rect l="l" t="t" r="r" b="b"/>
            <a:pathLst>
              <a:path w="3676650" h="2076450">
                <a:moveTo>
                  <a:pt x="3676650" y="0"/>
                </a:moveTo>
                <a:lnTo>
                  <a:pt x="0" y="0"/>
                </a:lnTo>
                <a:lnTo>
                  <a:pt x="0" y="2076450"/>
                </a:lnTo>
                <a:lnTo>
                  <a:pt x="247650" y="2076450"/>
                </a:lnTo>
              </a:path>
            </a:pathLst>
          </a:custGeom>
          <a:ln>
            <a:solidFill>
              <a:srgbClr val="CC009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linds(horizontal)">
                                      <p:cBhvr>
                                        <p:cTn id="7" dur="500"/>
                                        <p:tgtEl>
                                          <p:spTgt spid="1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
                                            <p:txEl>
                                              <p:pRg st="1" end="1"/>
                                            </p:txEl>
                                          </p:spTgt>
                                        </p:tgtEl>
                                        <p:attrNameLst>
                                          <p:attrName>style.visibility</p:attrName>
                                        </p:attrNameLst>
                                      </p:cBhvr>
                                      <p:to>
                                        <p:strVal val="visible"/>
                                      </p:to>
                                    </p:set>
                                    <p:animEffect transition="in" filter="blinds(horizontal)">
                                      <p:cBhvr>
                                        <p:cTn id="10" dur="500"/>
                                        <p:tgtEl>
                                          <p:spTgt spid="1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animEffect transition="in" filter="blinds(horizontal)">
                                      <p:cBhvr>
                                        <p:cTn id="13" dur="500"/>
                                        <p:tgtEl>
                                          <p:spTgt spid="1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linds(horizontal)">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3">
                                            <p:txEl>
                                              <p:pRg st="3" end="3"/>
                                            </p:txEl>
                                          </p:spTgt>
                                        </p:tgtEl>
                                        <p:attrNameLst>
                                          <p:attrName>style.visibility</p:attrName>
                                        </p:attrNameLst>
                                      </p:cBhvr>
                                      <p:to>
                                        <p:strVal val="visible"/>
                                      </p:to>
                                    </p:set>
                                    <p:animEffect transition="in" filter="blinds(horizontal)">
                                      <p:cBhvr>
                                        <p:cTn id="23" dur="500"/>
                                        <p:tgtEl>
                                          <p:spTgt spid="13">
                                            <p:txEl>
                                              <p:pRg st="3" end="3"/>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3">
                                            <p:txEl>
                                              <p:pRg st="4" end="4"/>
                                            </p:txEl>
                                          </p:spTgt>
                                        </p:tgtEl>
                                        <p:attrNameLst>
                                          <p:attrName>style.visibility</p:attrName>
                                        </p:attrNameLst>
                                      </p:cBhvr>
                                      <p:to>
                                        <p:strVal val="visible"/>
                                      </p:to>
                                    </p:set>
                                    <p:animEffect transition="in" filter="blinds(horizontal)">
                                      <p:cBhvr>
                                        <p:cTn id="26" dur="500"/>
                                        <p:tgtEl>
                                          <p:spTgt spid="1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3">
                                            <p:txEl>
                                              <p:pRg st="5" end="5"/>
                                            </p:txEl>
                                          </p:spTgt>
                                        </p:tgtEl>
                                        <p:attrNameLst>
                                          <p:attrName>style.visibility</p:attrName>
                                        </p:attrNameLst>
                                      </p:cBhvr>
                                      <p:to>
                                        <p:strVal val="visible"/>
                                      </p:to>
                                    </p:set>
                                    <p:animEffect transition="in" filter="blinds(horizontal)">
                                      <p:cBhvr>
                                        <p:cTn id="31" dur="500"/>
                                        <p:tgtEl>
                                          <p:spTgt spid="13">
                                            <p:txEl>
                                              <p:pRg st="5" end="5"/>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3">
                                            <p:txEl>
                                              <p:pRg st="6" end="6"/>
                                            </p:txEl>
                                          </p:spTgt>
                                        </p:tgtEl>
                                        <p:attrNameLst>
                                          <p:attrName>style.visibility</p:attrName>
                                        </p:attrNameLst>
                                      </p:cBhvr>
                                      <p:to>
                                        <p:strVal val="visible"/>
                                      </p:to>
                                    </p:set>
                                    <p:animEffect transition="in" filter="blinds(horizontal)">
                                      <p:cBhvr>
                                        <p:cTn id="34" dur="500"/>
                                        <p:tgtEl>
                                          <p:spTgt spid="13">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13">
                                            <p:txEl>
                                              <p:pRg st="7" end="7"/>
                                            </p:txEl>
                                          </p:spTgt>
                                        </p:tgtEl>
                                        <p:attrNameLst>
                                          <p:attrName>style.visibility</p:attrName>
                                        </p:attrNameLst>
                                      </p:cBhvr>
                                      <p:to>
                                        <p:strVal val="visible"/>
                                      </p:to>
                                    </p:set>
                                    <p:animEffect transition="in" filter="blinds(horizontal)">
                                      <p:cBhvr>
                                        <p:cTn id="39" dur="500"/>
                                        <p:tgtEl>
                                          <p:spTgt spid="13">
                                            <p:txEl>
                                              <p:pRg st="7" end="7"/>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13">
                                            <p:txEl>
                                              <p:pRg st="8" end="8"/>
                                            </p:txEl>
                                          </p:spTgt>
                                        </p:tgtEl>
                                        <p:attrNameLst>
                                          <p:attrName>style.visibility</p:attrName>
                                        </p:attrNameLst>
                                      </p:cBhvr>
                                      <p:to>
                                        <p:strVal val="visible"/>
                                      </p:to>
                                    </p:set>
                                    <p:animEffect transition="in" filter="blinds(horizontal)">
                                      <p:cBhvr>
                                        <p:cTn id="42" dur="500"/>
                                        <p:tgtEl>
                                          <p:spTgt spid="1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3">
                                            <p:txEl>
                                              <p:pRg st="9" end="9"/>
                                            </p:txEl>
                                          </p:spTgt>
                                        </p:tgtEl>
                                        <p:attrNameLst>
                                          <p:attrName>style.visibility</p:attrName>
                                        </p:attrNameLst>
                                      </p:cBhvr>
                                      <p:to>
                                        <p:strVal val="visible"/>
                                      </p:to>
                                    </p:set>
                                    <p:animEffect transition="in" filter="blinds(horizontal)">
                                      <p:cBhvr>
                                        <p:cTn id="47" dur="500"/>
                                        <p:tgtEl>
                                          <p:spTgt spid="13">
                                            <p:txEl>
                                              <p:pRg st="9" end="9"/>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13">
                                            <p:txEl>
                                              <p:pRg st="10" end="10"/>
                                            </p:txEl>
                                          </p:spTgt>
                                        </p:tgtEl>
                                        <p:attrNameLst>
                                          <p:attrName>style.visibility</p:attrName>
                                        </p:attrNameLst>
                                      </p:cBhvr>
                                      <p:to>
                                        <p:strVal val="visible"/>
                                      </p:to>
                                    </p:set>
                                    <p:animEffect transition="in" filter="blinds(horizontal)">
                                      <p:cBhvr>
                                        <p:cTn id="50" dur="500"/>
                                        <p:tgtEl>
                                          <p:spTgt spid="13">
                                            <p:txEl>
                                              <p:pRg st="10" end="10"/>
                                            </p:txEl>
                                          </p:spTgt>
                                        </p:tgtEl>
                                      </p:cBhvr>
                                    </p:animEffect>
                                  </p:childTnLst>
                                </p:cTn>
                              </p:par>
                              <p:par>
                                <p:cTn id="51" presetID="3" presetClass="entr" presetSubtype="10" fill="hold" nodeType="withEffect">
                                  <p:stCondLst>
                                    <p:cond delay="0"/>
                                  </p:stCondLst>
                                  <p:childTnLst>
                                    <p:set>
                                      <p:cBhvr>
                                        <p:cTn id="52" dur="1" fill="hold">
                                          <p:stCondLst>
                                            <p:cond delay="0"/>
                                          </p:stCondLst>
                                        </p:cTn>
                                        <p:tgtEl>
                                          <p:spTgt spid="13">
                                            <p:txEl>
                                              <p:pRg st="11" end="11"/>
                                            </p:txEl>
                                          </p:spTgt>
                                        </p:tgtEl>
                                        <p:attrNameLst>
                                          <p:attrName>style.visibility</p:attrName>
                                        </p:attrNameLst>
                                      </p:cBhvr>
                                      <p:to>
                                        <p:strVal val="visible"/>
                                      </p:to>
                                    </p:set>
                                    <p:animEffect transition="in" filter="blinds(horizontal)">
                                      <p:cBhvr>
                                        <p:cTn id="53" dur="500"/>
                                        <p:tgtEl>
                                          <p:spTgt spid="13">
                                            <p:txEl>
                                              <p:pRg st="11" end="11"/>
                                            </p:txEl>
                                          </p:spTgt>
                                        </p:tgtEl>
                                      </p:cBhvr>
                                    </p:animEffect>
                                  </p:childTnLst>
                                </p:cTn>
                              </p:par>
                              <p:par>
                                <p:cTn id="54" presetID="3" presetClass="entr" presetSubtype="10" fill="hold" nodeType="withEffect">
                                  <p:stCondLst>
                                    <p:cond delay="0"/>
                                  </p:stCondLst>
                                  <p:childTnLst>
                                    <p:set>
                                      <p:cBhvr>
                                        <p:cTn id="55" dur="1" fill="hold">
                                          <p:stCondLst>
                                            <p:cond delay="0"/>
                                          </p:stCondLst>
                                        </p:cTn>
                                        <p:tgtEl>
                                          <p:spTgt spid="13">
                                            <p:txEl>
                                              <p:pRg st="12" end="12"/>
                                            </p:txEl>
                                          </p:spTgt>
                                        </p:tgtEl>
                                        <p:attrNameLst>
                                          <p:attrName>style.visibility</p:attrName>
                                        </p:attrNameLst>
                                      </p:cBhvr>
                                      <p:to>
                                        <p:strVal val="visible"/>
                                      </p:to>
                                    </p:set>
                                    <p:animEffect transition="in" filter="blinds(horizontal)">
                                      <p:cBhvr>
                                        <p:cTn id="56" dur="500"/>
                                        <p:tgtEl>
                                          <p:spTgt spid="13">
                                            <p:txEl>
                                              <p:pRg st="12" end="12"/>
                                            </p:txEl>
                                          </p:spTgt>
                                        </p:tgtEl>
                                      </p:cBhvr>
                                    </p:animEffect>
                                  </p:childTnLst>
                                </p:cTn>
                              </p:par>
                              <p:par>
                                <p:cTn id="57" presetID="3" presetClass="entr" presetSubtype="10" fill="hold" nodeType="withEffect">
                                  <p:stCondLst>
                                    <p:cond delay="0"/>
                                  </p:stCondLst>
                                  <p:childTnLst>
                                    <p:set>
                                      <p:cBhvr>
                                        <p:cTn id="58" dur="1" fill="hold">
                                          <p:stCondLst>
                                            <p:cond delay="0"/>
                                          </p:stCondLst>
                                        </p:cTn>
                                        <p:tgtEl>
                                          <p:spTgt spid="13">
                                            <p:txEl>
                                              <p:pRg st="13" end="13"/>
                                            </p:txEl>
                                          </p:spTgt>
                                        </p:tgtEl>
                                        <p:attrNameLst>
                                          <p:attrName>style.visibility</p:attrName>
                                        </p:attrNameLst>
                                      </p:cBhvr>
                                      <p:to>
                                        <p:strVal val="visible"/>
                                      </p:to>
                                    </p:set>
                                    <p:animEffect transition="in" filter="blinds(horizontal)">
                                      <p:cBhvr>
                                        <p:cTn id="59" dur="500"/>
                                        <p:tgtEl>
                                          <p:spTgt spid="13">
                                            <p:txEl>
                                              <p:pRg st="13" end="13"/>
                                            </p:txEl>
                                          </p:spTgt>
                                        </p:tgtEl>
                                      </p:cBhvr>
                                    </p:animEffect>
                                  </p:childTnLst>
                                </p:cTn>
                              </p:par>
                              <p:par>
                                <p:cTn id="60" presetID="3" presetClass="entr" presetSubtype="10" fill="hold" nodeType="withEffect">
                                  <p:stCondLst>
                                    <p:cond delay="0"/>
                                  </p:stCondLst>
                                  <p:childTnLst>
                                    <p:set>
                                      <p:cBhvr>
                                        <p:cTn id="61" dur="1" fill="hold">
                                          <p:stCondLst>
                                            <p:cond delay="0"/>
                                          </p:stCondLst>
                                        </p:cTn>
                                        <p:tgtEl>
                                          <p:spTgt spid="13">
                                            <p:txEl>
                                              <p:pRg st="14" end="14"/>
                                            </p:txEl>
                                          </p:spTgt>
                                        </p:tgtEl>
                                        <p:attrNameLst>
                                          <p:attrName>style.visibility</p:attrName>
                                        </p:attrNameLst>
                                      </p:cBhvr>
                                      <p:to>
                                        <p:strVal val="visible"/>
                                      </p:to>
                                    </p:set>
                                    <p:animEffect transition="in" filter="blinds(horizontal)">
                                      <p:cBhvr>
                                        <p:cTn id="62" dur="500"/>
                                        <p:tgtEl>
                                          <p:spTgt spid="1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88640"/>
            <a:ext cx="2016224" cy="634082"/>
          </a:xfrm>
        </p:spPr>
        <p:txBody>
          <a:bodyPr>
            <a:normAutofit fontScale="90000"/>
          </a:bodyPr>
          <a:lstStyle/>
          <a:p>
            <a:r>
              <a:rPr lang="en-US" altLang="zh-CN" dirty="0"/>
              <a:t>CASE</a:t>
            </a:r>
            <a:r>
              <a:rPr lang="zh-CN" altLang="en-US" dirty="0"/>
              <a:t>队</a:t>
            </a:r>
          </a:p>
        </p:txBody>
      </p:sp>
      <p:graphicFrame>
        <p:nvGraphicFramePr>
          <p:cNvPr id="6" name="内容占位符 5"/>
          <p:cNvGraphicFramePr>
            <a:graphicFrameLocks noGrp="1"/>
          </p:cNvGraphicFramePr>
          <p:nvPr>
            <p:ph idx="1"/>
          </p:nvPr>
        </p:nvGraphicFramePr>
        <p:xfrm>
          <a:off x="1238632" y="1988840"/>
          <a:ext cx="1954168" cy="3828458"/>
        </p:xfrm>
        <a:graphic>
          <a:graphicData uri="http://schemas.openxmlformats.org/drawingml/2006/table">
            <a:tbl>
              <a:tblPr/>
              <a:tblGrid>
                <a:gridCol w="977084">
                  <a:extLst>
                    <a:ext uri="{9D8B030D-6E8A-4147-A177-3AD203B41FA5}">
                      <a16:colId xmlns:a16="http://schemas.microsoft.com/office/drawing/2014/main" val="20000"/>
                    </a:ext>
                  </a:extLst>
                </a:gridCol>
                <a:gridCol w="977084">
                  <a:extLst>
                    <a:ext uri="{9D8B030D-6E8A-4147-A177-3AD203B41FA5}">
                      <a16:colId xmlns:a16="http://schemas.microsoft.com/office/drawing/2014/main" val="20001"/>
                    </a:ext>
                  </a:extLst>
                </a:gridCol>
              </a:tblGrid>
              <a:tr h="407112">
                <a:tc>
                  <a:txBody>
                    <a:bodyPr/>
                    <a:lstStyle/>
                    <a:p>
                      <a:pPr algn="ctr"/>
                      <a:r>
                        <a:rPr lang="en-US" altLang="zh-CN" sz="2400" dirty="0">
                          <a:latin typeface="楷体" pitchFamily="49" charset="-122"/>
                          <a:ea typeface="楷体" pitchFamily="49" charset="-122"/>
                        </a:rPr>
                        <a:t>C</a:t>
                      </a:r>
                      <a:r>
                        <a:rPr lang="en-US" altLang="zh-CN" sz="2400" baseline="-25000" dirty="0">
                          <a:latin typeface="楷体" pitchFamily="49" charset="-122"/>
                          <a:ea typeface="楷体" pitchFamily="49" charset="-122"/>
                        </a:rPr>
                        <a:t>1</a:t>
                      </a:r>
                      <a:endParaRPr lang="zh-CN" altLang="en-US" sz="2400" baseline="-25000" dirty="0">
                        <a:latin typeface="楷体" pitchFamily="49" charset="-122"/>
                        <a:ea typeface="楷体" pitchFamily="49" charset="-122"/>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kern="1200" baseline="0" dirty="0">
                          <a:solidFill>
                            <a:schemeClr val="tx1"/>
                          </a:solidFill>
                          <a:latin typeface="楷体" pitchFamily="49" charset="-122"/>
                          <a:ea typeface="楷体" pitchFamily="49" charset="-122"/>
                          <a:cs typeface="+mn-cs"/>
                        </a:rPr>
                        <a:t>P</a:t>
                      </a:r>
                      <a:r>
                        <a:rPr lang="en-US" altLang="zh-CN" sz="2400" kern="1200" baseline="-25000" dirty="0">
                          <a:solidFill>
                            <a:schemeClr val="tx1"/>
                          </a:solidFill>
                          <a:latin typeface="楷体" pitchFamily="49" charset="-122"/>
                          <a:ea typeface="楷体" pitchFamily="49" charset="-122"/>
                          <a:cs typeface="+mn-cs"/>
                        </a:rPr>
                        <a:t>1</a:t>
                      </a:r>
                      <a:endParaRPr lang="zh-CN" altLang="en-US" sz="2400" kern="1200" baseline="-25000" dirty="0">
                        <a:solidFill>
                          <a:schemeClr val="tx1"/>
                        </a:solidFill>
                        <a:latin typeface="楷体" pitchFamily="49" charset="-122"/>
                        <a:ea typeface="楷体"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07112">
                <a:tc>
                  <a:txBody>
                    <a:bodyPr/>
                    <a:lstStyle/>
                    <a:p>
                      <a:pPr algn="ctr"/>
                      <a:r>
                        <a:rPr lang="en-US" altLang="zh-CN" sz="2400" dirty="0">
                          <a:latin typeface="楷体" pitchFamily="49" charset="-122"/>
                          <a:ea typeface="楷体" pitchFamily="49" charset="-122"/>
                        </a:rPr>
                        <a:t>C</a:t>
                      </a:r>
                      <a:r>
                        <a:rPr lang="en-US" altLang="zh-CN" sz="2400" kern="1200" baseline="-25000" dirty="0">
                          <a:solidFill>
                            <a:schemeClr val="tx1"/>
                          </a:solidFill>
                          <a:latin typeface="楷体" pitchFamily="49" charset="-122"/>
                          <a:ea typeface="楷体" pitchFamily="49" charset="-122"/>
                          <a:cs typeface="+mn-cs"/>
                        </a:rPr>
                        <a:t>2</a:t>
                      </a:r>
                      <a:endParaRPr lang="zh-CN" altLang="en-US" sz="2400" kern="1200" baseline="-25000" dirty="0">
                        <a:solidFill>
                          <a:schemeClr val="tx1"/>
                        </a:solidFill>
                        <a:latin typeface="楷体" pitchFamily="49" charset="-122"/>
                        <a:ea typeface="楷体"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latin typeface="楷体" pitchFamily="49" charset="-122"/>
                          <a:ea typeface="楷体" pitchFamily="49" charset="-122"/>
                        </a:rPr>
                        <a:t>P</a:t>
                      </a:r>
                      <a:r>
                        <a:rPr lang="en-US" altLang="zh-CN" sz="2400" kern="1200" baseline="-25000" dirty="0">
                          <a:solidFill>
                            <a:schemeClr val="tx1"/>
                          </a:solidFill>
                          <a:latin typeface="楷体" pitchFamily="49" charset="-122"/>
                          <a:ea typeface="楷体" pitchFamily="49" charset="-122"/>
                          <a:cs typeface="+mn-cs"/>
                        </a:rPr>
                        <a:t>2</a:t>
                      </a:r>
                      <a:endParaRPr lang="zh-CN" altLang="en-US" sz="2400" kern="1200" baseline="-25000" dirty="0">
                        <a:solidFill>
                          <a:schemeClr val="tx1"/>
                        </a:solidFill>
                        <a:latin typeface="楷体" pitchFamily="49" charset="-122"/>
                        <a:ea typeface="楷体"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07112">
                <a:tc>
                  <a:txBody>
                    <a:bodyPr/>
                    <a:lstStyle/>
                    <a:p>
                      <a:pPr algn="ctr"/>
                      <a:r>
                        <a:rPr lang="en-US" altLang="zh-CN" sz="2400" dirty="0">
                          <a:latin typeface="楷体" pitchFamily="49" charset="-122"/>
                          <a:ea typeface="楷体" pitchFamily="49" charset="-122"/>
                        </a:rPr>
                        <a:t>...</a:t>
                      </a:r>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latin typeface="楷体" pitchFamily="49" charset="-122"/>
                          <a:ea typeface="楷体" pitchFamily="49" charset="-122"/>
                        </a:rPr>
                        <a:t>...</a:t>
                      </a:r>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00608">
                <a:tc>
                  <a:txBody>
                    <a:bodyPr/>
                    <a:lstStyle/>
                    <a:p>
                      <a:pPr algn="ctr"/>
                      <a:r>
                        <a:rPr lang="en-US" altLang="zh-CN" sz="2400" dirty="0">
                          <a:latin typeface="楷体" pitchFamily="49" charset="-122"/>
                          <a:ea typeface="楷体" pitchFamily="49" charset="-122"/>
                        </a:rPr>
                        <a:t>C</a:t>
                      </a:r>
                      <a:r>
                        <a:rPr lang="en-US" altLang="zh-CN" sz="2400" kern="1200" baseline="-25000" dirty="0">
                          <a:solidFill>
                            <a:schemeClr val="tx1"/>
                          </a:solidFill>
                          <a:latin typeface="楷体" pitchFamily="49" charset="-122"/>
                          <a:ea typeface="楷体" pitchFamily="49" charset="-122"/>
                          <a:cs typeface="+mn-cs"/>
                        </a:rPr>
                        <a:t>n-1</a:t>
                      </a:r>
                      <a:endParaRPr lang="zh-CN" altLang="en-US" sz="2400" kern="1200" baseline="-25000" dirty="0">
                        <a:solidFill>
                          <a:schemeClr val="tx1"/>
                        </a:solidFill>
                        <a:latin typeface="楷体" pitchFamily="49" charset="-122"/>
                        <a:ea typeface="楷体"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latin typeface="楷体" pitchFamily="49" charset="-122"/>
                          <a:ea typeface="楷体" pitchFamily="49" charset="-122"/>
                        </a:rPr>
                        <a:t>P</a:t>
                      </a:r>
                      <a:r>
                        <a:rPr lang="en-US" altLang="zh-CN" sz="2400" kern="1200" baseline="-25000" dirty="0">
                          <a:solidFill>
                            <a:schemeClr val="tx1"/>
                          </a:solidFill>
                          <a:latin typeface="楷体" pitchFamily="49" charset="-122"/>
                          <a:ea typeface="楷体" pitchFamily="49" charset="-122"/>
                          <a:cs typeface="+mn-cs"/>
                        </a:rPr>
                        <a:t>n-1</a:t>
                      </a:r>
                      <a:endParaRPr lang="zh-CN" altLang="en-US" sz="2400" kern="1200" baseline="-25000" dirty="0">
                        <a:solidFill>
                          <a:schemeClr val="tx1"/>
                        </a:solidFill>
                        <a:latin typeface="楷体" pitchFamily="49" charset="-122"/>
                        <a:ea typeface="楷体"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07112">
                <a:tc>
                  <a:txBody>
                    <a:bodyPr/>
                    <a:lstStyle/>
                    <a:p>
                      <a:pPr algn="ctr"/>
                      <a:r>
                        <a:rPr lang="en-US" altLang="zh-CN" sz="2400" dirty="0">
                          <a:latin typeface="楷体" pitchFamily="49" charset="-122"/>
                          <a:ea typeface="楷体" pitchFamily="49" charset="-122"/>
                        </a:rPr>
                        <a:t>t</a:t>
                      </a:r>
                      <a:endParaRPr lang="zh-CN" altLang="en-US" sz="2400" baseline="-25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err="1">
                          <a:latin typeface="楷体" pitchFamily="49" charset="-122"/>
                          <a:ea typeface="楷体" pitchFamily="49" charset="-122"/>
                        </a:rPr>
                        <a:t>P</a:t>
                      </a:r>
                      <a:r>
                        <a:rPr lang="en-US" altLang="zh-CN" sz="2400" kern="1200" baseline="-25000" dirty="0" err="1">
                          <a:solidFill>
                            <a:schemeClr val="tx1"/>
                          </a:solidFill>
                          <a:latin typeface="楷体" pitchFamily="49" charset="-122"/>
                          <a:ea typeface="楷体" pitchFamily="49" charset="-122"/>
                          <a:cs typeface="+mn-cs"/>
                        </a:rPr>
                        <a:t>n</a:t>
                      </a:r>
                      <a:endParaRPr lang="zh-CN" altLang="en-US" sz="2400" kern="1200" baseline="-25000" dirty="0">
                        <a:solidFill>
                          <a:schemeClr val="tx1"/>
                        </a:solidFill>
                        <a:latin typeface="楷体" pitchFamily="49" charset="-122"/>
                        <a:ea typeface="楷体"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499050">
                <a:tc>
                  <a:txBody>
                    <a:bodyPr/>
                    <a:lstStyle/>
                    <a:p>
                      <a:pPr algn="ctr"/>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4" name="灯片编号占位符 3"/>
          <p:cNvSpPr>
            <a:spLocks noGrp="1"/>
          </p:cNvSpPr>
          <p:nvPr>
            <p:ph type="sldNum" sz="quarter" idx="12"/>
          </p:nvPr>
        </p:nvSpPr>
        <p:spPr/>
        <p:txBody>
          <a:bodyPr/>
          <a:lstStyle/>
          <a:p>
            <a:fld id="{2A6D858B-1E97-4F06-B8D0-6BAC990F4689}" type="slidenum">
              <a:rPr lang="zh-CN" altLang="en-US" smtClean="0"/>
              <a:pPr/>
              <a:t>93</a:t>
            </a:fld>
            <a:endParaRPr lang="zh-CN" altLang="en-US"/>
          </a:p>
        </p:txBody>
      </p:sp>
      <p:graphicFrame>
        <p:nvGraphicFramePr>
          <p:cNvPr id="7" name="表格 6"/>
          <p:cNvGraphicFramePr>
            <a:graphicFrameLocks noGrp="1"/>
          </p:cNvGraphicFramePr>
          <p:nvPr/>
        </p:nvGraphicFramePr>
        <p:xfrm>
          <a:off x="4968240" y="1524000"/>
          <a:ext cx="3780224" cy="2286000"/>
        </p:xfrm>
        <a:graphic>
          <a:graphicData uri="http://schemas.openxmlformats.org/drawingml/2006/table">
            <a:tbl>
              <a:tblPr/>
              <a:tblGrid>
                <a:gridCol w="683880">
                  <a:extLst>
                    <a:ext uri="{9D8B030D-6E8A-4147-A177-3AD203B41FA5}">
                      <a16:colId xmlns:a16="http://schemas.microsoft.com/office/drawing/2014/main" val="20000"/>
                    </a:ext>
                  </a:extLst>
                </a:gridCol>
                <a:gridCol w="1035115">
                  <a:extLst>
                    <a:ext uri="{9D8B030D-6E8A-4147-A177-3AD203B41FA5}">
                      <a16:colId xmlns:a16="http://schemas.microsoft.com/office/drawing/2014/main" val="20001"/>
                    </a:ext>
                  </a:extLst>
                </a:gridCol>
                <a:gridCol w="2061229">
                  <a:extLst>
                    <a:ext uri="{9D8B030D-6E8A-4147-A177-3AD203B41FA5}">
                      <a16:colId xmlns:a16="http://schemas.microsoft.com/office/drawing/2014/main" val="20002"/>
                    </a:ext>
                  </a:extLst>
                </a:gridCol>
              </a:tblGrid>
              <a:tr h="429768">
                <a:tc>
                  <a:txBody>
                    <a:bodyPr/>
                    <a:lstStyle/>
                    <a:p>
                      <a:pPr algn="ctr"/>
                      <a:r>
                        <a:rPr lang="en-US" altLang="zh-CN" sz="2400" dirty="0">
                          <a:latin typeface="楷体" pitchFamily="49" charset="-122"/>
                          <a:ea typeface="楷体" pitchFamily="49" charset="-122"/>
                        </a:rPr>
                        <a:t>L</a:t>
                      </a:r>
                      <a:r>
                        <a:rPr lang="en-US" altLang="zh-CN" sz="2400" baseline="-25000" dirty="0">
                          <a:latin typeface="楷体" pitchFamily="49" charset="-122"/>
                          <a:ea typeface="楷体" pitchFamily="49" charset="-122"/>
                        </a:rPr>
                        <a:t>1</a:t>
                      </a:r>
                      <a:endParaRPr lang="zh-CN" altLang="en-US" sz="2400" baseline="0" dirty="0">
                        <a:latin typeface="楷体" pitchFamily="49" charset="-122"/>
                        <a:ea typeface="楷体" pitchFamily="49" charset="-122"/>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楷体" pitchFamily="49" charset="-122"/>
                          <a:ea typeface="楷体" pitchFamily="49" charset="-122"/>
                        </a:rPr>
                        <a:t>label</a:t>
                      </a:r>
                      <a:endParaRPr lang="zh-CN" altLang="en-US" sz="2400" baseline="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aseline="0" dirty="0" err="1">
                          <a:latin typeface="楷体" pitchFamily="49" charset="-122"/>
                          <a:ea typeface="楷体" pitchFamily="49" charset="-122"/>
                        </a:rPr>
                        <a:t>nextstat</a:t>
                      </a:r>
                      <a:r>
                        <a:rPr lang="en-US" altLang="zh-CN" sz="2400" baseline="0" dirty="0">
                          <a:latin typeface="楷体" pitchFamily="49" charset="-122"/>
                          <a:ea typeface="楷体" pitchFamily="49" charset="-122"/>
                        </a:rPr>
                        <a:t>(S</a:t>
                      </a:r>
                      <a:r>
                        <a:rPr lang="en-US" altLang="zh-CN" sz="2400" baseline="-25000" dirty="0">
                          <a:latin typeface="楷体" pitchFamily="49" charset="-122"/>
                          <a:ea typeface="楷体" pitchFamily="49" charset="-122"/>
                        </a:rPr>
                        <a:t>1</a:t>
                      </a:r>
                      <a:r>
                        <a:rPr lang="en-US" altLang="zh-CN" sz="2400" baseline="0" dirty="0">
                          <a:latin typeface="楷体" pitchFamily="49" charset="-122"/>
                          <a:ea typeface="楷体" pitchFamily="49" charset="-122"/>
                        </a:rPr>
                        <a:t>)</a:t>
                      </a:r>
                      <a:endParaRPr lang="zh-CN" altLang="en-US" sz="2400" baseline="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297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楷体" pitchFamily="49" charset="-122"/>
                          <a:ea typeface="楷体" pitchFamily="49" charset="-122"/>
                        </a:rPr>
                        <a:t>L</a:t>
                      </a:r>
                      <a:r>
                        <a:rPr lang="en-US" altLang="zh-CN" sz="2400" baseline="-25000" dirty="0">
                          <a:latin typeface="楷体" pitchFamily="49" charset="-122"/>
                          <a:ea typeface="楷体" pitchFamily="49" charset="-122"/>
                        </a:rPr>
                        <a:t>2</a:t>
                      </a:r>
                      <a:endParaRPr lang="zh-CN" altLang="en-US" sz="2400" baseline="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楷体" pitchFamily="49" charset="-122"/>
                          <a:ea typeface="楷体" pitchFamily="49" charset="-122"/>
                        </a:rPr>
                        <a:t>label</a:t>
                      </a:r>
                      <a:endParaRPr lang="zh-CN" altLang="en-US" sz="2400" baseline="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aseline="0" dirty="0" err="1">
                          <a:latin typeface="楷体" pitchFamily="49" charset="-122"/>
                          <a:ea typeface="楷体" pitchFamily="49" charset="-122"/>
                        </a:rPr>
                        <a:t>nextstat</a:t>
                      </a:r>
                      <a:r>
                        <a:rPr lang="en-US" altLang="zh-CN" sz="2400" baseline="0" dirty="0">
                          <a:latin typeface="楷体" pitchFamily="49" charset="-122"/>
                          <a:ea typeface="楷体" pitchFamily="49" charset="-122"/>
                        </a:rPr>
                        <a:t>(S</a:t>
                      </a:r>
                      <a:r>
                        <a:rPr lang="en-US" altLang="zh-CN" sz="2400" baseline="-25000" dirty="0">
                          <a:latin typeface="楷体" pitchFamily="49" charset="-122"/>
                          <a:ea typeface="楷体" pitchFamily="49" charset="-122"/>
                        </a:rPr>
                        <a:t>2</a:t>
                      </a:r>
                      <a:r>
                        <a:rPr lang="en-US" altLang="zh-CN" sz="2400" baseline="0" dirty="0">
                          <a:latin typeface="楷体" pitchFamily="49" charset="-122"/>
                          <a:ea typeface="楷体" pitchFamily="49" charset="-122"/>
                        </a:rPr>
                        <a:t>)</a:t>
                      </a:r>
                      <a:endParaRPr lang="zh-CN" altLang="en-US" sz="2400" baseline="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29768">
                <a:tc>
                  <a:txBody>
                    <a:bodyPr/>
                    <a:lstStyle/>
                    <a:p>
                      <a:pPr algn="ctr"/>
                      <a:r>
                        <a:rPr lang="en-US" altLang="zh-CN" sz="2400" dirty="0">
                          <a:latin typeface="楷体" pitchFamily="49" charset="-122"/>
                          <a:ea typeface="楷体" pitchFamily="49" charset="-122"/>
                        </a:rPr>
                        <a:t>...</a:t>
                      </a:r>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latin typeface="楷体" pitchFamily="49" charset="-122"/>
                          <a:ea typeface="楷体" pitchFamily="49" charset="-122"/>
                        </a:rPr>
                        <a:t>...</a:t>
                      </a:r>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latin typeface="楷体" pitchFamily="49" charset="-122"/>
                          <a:ea typeface="楷体" pitchFamily="49" charset="-122"/>
                        </a:rPr>
                        <a:t>......</a:t>
                      </a:r>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297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楷体" pitchFamily="49" charset="-122"/>
                          <a:ea typeface="楷体" pitchFamily="49" charset="-122"/>
                        </a:rPr>
                        <a:t>L</a:t>
                      </a:r>
                      <a:r>
                        <a:rPr lang="en-US" altLang="zh-CN" sz="2400" baseline="-25000" dirty="0">
                          <a:latin typeface="楷体" pitchFamily="49" charset="-122"/>
                          <a:ea typeface="楷体" pitchFamily="49" charset="-122"/>
                        </a:rPr>
                        <a:t>n-1</a:t>
                      </a:r>
                      <a:endParaRPr lang="zh-CN" altLang="en-US" sz="2400" baseline="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楷体" pitchFamily="49" charset="-122"/>
                          <a:ea typeface="楷体" pitchFamily="49" charset="-122"/>
                        </a:rPr>
                        <a:t>label</a:t>
                      </a:r>
                      <a:endParaRPr lang="zh-CN" altLang="en-US" sz="2400" baseline="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aseline="0" dirty="0" err="1">
                          <a:latin typeface="楷体" pitchFamily="49" charset="-122"/>
                          <a:ea typeface="楷体" pitchFamily="49" charset="-122"/>
                        </a:rPr>
                        <a:t>nextstat</a:t>
                      </a:r>
                      <a:r>
                        <a:rPr lang="en-US" altLang="zh-CN" sz="2400" baseline="0" dirty="0">
                          <a:latin typeface="楷体" pitchFamily="49" charset="-122"/>
                          <a:ea typeface="楷体" pitchFamily="49" charset="-122"/>
                        </a:rPr>
                        <a:t>(S</a:t>
                      </a:r>
                      <a:r>
                        <a:rPr lang="en-US" altLang="zh-CN" sz="2400" baseline="-25000" dirty="0">
                          <a:latin typeface="楷体" pitchFamily="49" charset="-122"/>
                          <a:ea typeface="楷体" pitchFamily="49" charset="-122"/>
                        </a:rPr>
                        <a:t>n-1</a:t>
                      </a:r>
                      <a:r>
                        <a:rPr lang="en-US" altLang="zh-CN" sz="2400" baseline="0" dirty="0">
                          <a:latin typeface="楷体" pitchFamily="49" charset="-122"/>
                          <a:ea typeface="楷体" pitchFamily="49" charset="-122"/>
                        </a:rPr>
                        <a:t>)</a:t>
                      </a:r>
                      <a:endParaRPr lang="zh-CN" altLang="en-US" sz="2400" baseline="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297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a:latin typeface="楷体" pitchFamily="49" charset="-122"/>
                          <a:ea typeface="楷体" pitchFamily="49" charset="-122"/>
                        </a:rPr>
                        <a:t>L</a:t>
                      </a:r>
                      <a:r>
                        <a:rPr lang="en-US" altLang="zh-CN" sz="2400" baseline="-25000">
                          <a:latin typeface="楷体" pitchFamily="49" charset="-122"/>
                          <a:ea typeface="楷体" pitchFamily="49" charset="-122"/>
                        </a:rPr>
                        <a:t>n</a:t>
                      </a:r>
                      <a:endParaRPr lang="zh-CN" altLang="en-US" sz="2400" baseline="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楷体" pitchFamily="49" charset="-122"/>
                          <a:ea typeface="楷体" pitchFamily="49" charset="-122"/>
                        </a:rPr>
                        <a:t>label</a:t>
                      </a:r>
                      <a:endParaRPr lang="zh-CN" altLang="en-US" sz="2400" baseline="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aseline="0">
                          <a:latin typeface="楷体" pitchFamily="49" charset="-122"/>
                          <a:ea typeface="楷体" pitchFamily="49" charset="-122"/>
                        </a:rPr>
                        <a:t>nextstat(S</a:t>
                      </a:r>
                      <a:r>
                        <a:rPr lang="en-US" altLang="zh-CN" sz="2400" baseline="-25000">
                          <a:latin typeface="楷体" pitchFamily="49" charset="-122"/>
                          <a:ea typeface="楷体" pitchFamily="49" charset="-122"/>
                        </a:rPr>
                        <a:t>n</a:t>
                      </a:r>
                      <a:r>
                        <a:rPr lang="en-US" altLang="zh-CN" sz="2400" baseline="0">
                          <a:latin typeface="楷体" pitchFamily="49" charset="-122"/>
                          <a:ea typeface="楷体" pitchFamily="49" charset="-122"/>
                        </a:rPr>
                        <a:t>)</a:t>
                      </a:r>
                      <a:endParaRPr lang="zh-CN" altLang="en-US" sz="2400" baseline="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6" name="矩形 15"/>
          <p:cNvSpPr/>
          <p:nvPr/>
        </p:nvSpPr>
        <p:spPr>
          <a:xfrm>
            <a:off x="4644008" y="260648"/>
            <a:ext cx="1656184"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chemeClr val="tx1"/>
                </a:solidFill>
                <a:latin typeface="楷体" pitchFamily="49" charset="-122"/>
                <a:ea typeface="楷体" pitchFamily="49" charset="-122"/>
              </a:rPr>
              <a:t> 符号表</a:t>
            </a:r>
          </a:p>
        </p:txBody>
      </p:sp>
      <p:grpSp>
        <p:nvGrpSpPr>
          <p:cNvPr id="25" name="组合 24"/>
          <p:cNvGrpSpPr/>
          <p:nvPr/>
        </p:nvGrpSpPr>
        <p:grpSpPr>
          <a:xfrm>
            <a:off x="816536" y="908720"/>
            <a:ext cx="7915984" cy="5688632"/>
            <a:chOff x="816536" y="908720"/>
            <a:chExt cx="7915984" cy="5688632"/>
          </a:xfrm>
        </p:grpSpPr>
        <p:grpSp>
          <p:nvGrpSpPr>
            <p:cNvPr id="27" name="组合 26"/>
            <p:cNvGrpSpPr/>
            <p:nvPr/>
          </p:nvGrpSpPr>
          <p:grpSpPr>
            <a:xfrm>
              <a:off x="816536" y="908720"/>
              <a:ext cx="7915984" cy="5688632"/>
              <a:chOff x="816536" y="908720"/>
              <a:chExt cx="7915984" cy="5688632"/>
            </a:xfrm>
          </p:grpSpPr>
          <p:sp>
            <p:nvSpPr>
              <p:cNvPr id="8" name="矩形 7"/>
              <p:cNvSpPr/>
              <p:nvPr/>
            </p:nvSpPr>
            <p:spPr>
              <a:xfrm>
                <a:off x="4436985" y="4239090"/>
                <a:ext cx="4176464" cy="18722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0033CC"/>
                    </a:solidFill>
                    <a:latin typeface="楷体" pitchFamily="49" charset="-122"/>
                    <a:ea typeface="楷体" pitchFamily="49" charset="-122"/>
                  </a:rPr>
                  <a:t>test: if t=C</a:t>
                </a:r>
                <a:r>
                  <a:rPr lang="en-US" altLang="zh-CN" sz="2400" baseline="-25000" dirty="0">
                    <a:solidFill>
                      <a:srgbClr val="0033CC"/>
                    </a:solidFill>
                    <a:latin typeface="楷体" pitchFamily="49" charset="-122"/>
                    <a:ea typeface="楷体" pitchFamily="49" charset="-122"/>
                  </a:rPr>
                  <a:t>1</a:t>
                </a:r>
                <a:r>
                  <a:rPr lang="en-US" altLang="zh-CN" sz="2400" dirty="0">
                    <a:solidFill>
                      <a:srgbClr val="0033CC"/>
                    </a:solidFill>
                    <a:latin typeface="楷体" pitchFamily="49" charset="-122"/>
                    <a:ea typeface="楷体" pitchFamily="49" charset="-122"/>
                  </a:rPr>
                  <a:t> </a:t>
                </a:r>
                <a:r>
                  <a:rPr lang="en-US" altLang="zh-CN" sz="2400" dirty="0" err="1">
                    <a:solidFill>
                      <a:srgbClr val="0033CC"/>
                    </a:solidFill>
                    <a:latin typeface="楷体" pitchFamily="49" charset="-122"/>
                    <a:ea typeface="楷体" pitchFamily="49" charset="-122"/>
                  </a:rPr>
                  <a:t>goto</a:t>
                </a:r>
                <a:r>
                  <a:rPr lang="en-US" altLang="zh-CN" sz="2400" dirty="0">
                    <a:solidFill>
                      <a:srgbClr val="0033CC"/>
                    </a:solidFill>
                    <a:latin typeface="楷体" pitchFamily="49" charset="-122"/>
                    <a:ea typeface="楷体" pitchFamily="49" charset="-122"/>
                  </a:rPr>
                  <a:t> L</a:t>
                </a:r>
                <a:r>
                  <a:rPr lang="en-US" altLang="zh-CN" sz="2400" baseline="-25000" dirty="0">
                    <a:solidFill>
                      <a:srgbClr val="0033CC"/>
                    </a:solidFill>
                    <a:latin typeface="楷体" pitchFamily="49" charset="-122"/>
                    <a:ea typeface="楷体" pitchFamily="49" charset="-122"/>
                  </a:rPr>
                  <a:t>1</a:t>
                </a:r>
              </a:p>
              <a:p>
                <a:r>
                  <a:rPr lang="en-US" altLang="zh-CN" sz="2400" dirty="0">
                    <a:solidFill>
                      <a:srgbClr val="0033CC"/>
                    </a:solidFill>
                    <a:latin typeface="楷体" pitchFamily="49" charset="-122"/>
                    <a:ea typeface="楷体" pitchFamily="49" charset="-122"/>
                  </a:rPr>
                  <a:t>      if t=C</a:t>
                </a:r>
                <a:r>
                  <a:rPr lang="en-US" altLang="zh-CN" sz="2400" baseline="-25000" dirty="0">
                    <a:solidFill>
                      <a:srgbClr val="0033CC"/>
                    </a:solidFill>
                    <a:latin typeface="楷体" pitchFamily="49" charset="-122"/>
                    <a:ea typeface="楷体" pitchFamily="49" charset="-122"/>
                  </a:rPr>
                  <a:t>2</a:t>
                </a:r>
                <a:r>
                  <a:rPr lang="en-US" altLang="zh-CN" sz="2400" dirty="0">
                    <a:solidFill>
                      <a:srgbClr val="0033CC"/>
                    </a:solidFill>
                    <a:latin typeface="楷体" pitchFamily="49" charset="-122"/>
                    <a:ea typeface="楷体" pitchFamily="49" charset="-122"/>
                  </a:rPr>
                  <a:t> </a:t>
                </a:r>
                <a:r>
                  <a:rPr lang="en-US" altLang="zh-CN" sz="2400" dirty="0" err="1">
                    <a:solidFill>
                      <a:srgbClr val="0033CC"/>
                    </a:solidFill>
                    <a:latin typeface="楷体" pitchFamily="49" charset="-122"/>
                    <a:ea typeface="楷体" pitchFamily="49" charset="-122"/>
                  </a:rPr>
                  <a:t>goto</a:t>
                </a:r>
                <a:r>
                  <a:rPr lang="en-US" altLang="zh-CN" sz="2400" dirty="0">
                    <a:solidFill>
                      <a:srgbClr val="0033CC"/>
                    </a:solidFill>
                    <a:latin typeface="楷体" pitchFamily="49" charset="-122"/>
                    <a:ea typeface="楷体" pitchFamily="49" charset="-122"/>
                  </a:rPr>
                  <a:t> L</a:t>
                </a:r>
                <a:r>
                  <a:rPr lang="en-US" altLang="zh-CN" sz="2400" baseline="-25000" dirty="0">
                    <a:solidFill>
                      <a:srgbClr val="0033CC"/>
                    </a:solidFill>
                    <a:latin typeface="楷体" pitchFamily="49" charset="-122"/>
                    <a:ea typeface="楷体" pitchFamily="49" charset="-122"/>
                  </a:rPr>
                  <a:t>2</a:t>
                </a:r>
                <a:endParaRPr lang="en-US" altLang="zh-CN" sz="2400" dirty="0">
                  <a:solidFill>
                    <a:srgbClr val="0033CC"/>
                  </a:solidFill>
                  <a:latin typeface="楷体" pitchFamily="49" charset="-122"/>
                  <a:ea typeface="楷体" pitchFamily="49" charset="-122"/>
                </a:endParaRPr>
              </a:p>
              <a:p>
                <a:r>
                  <a:rPr lang="en-US" altLang="zh-CN" sz="2400" dirty="0">
                    <a:solidFill>
                      <a:srgbClr val="0033CC"/>
                    </a:solidFill>
                    <a:latin typeface="楷体" pitchFamily="49" charset="-122"/>
                    <a:ea typeface="楷体" pitchFamily="49" charset="-122"/>
                  </a:rPr>
                  <a:t>      ...</a:t>
                </a:r>
              </a:p>
              <a:p>
                <a:r>
                  <a:rPr lang="en-US" altLang="zh-CN" sz="2400" dirty="0">
                    <a:solidFill>
                      <a:srgbClr val="0033CC"/>
                    </a:solidFill>
                    <a:latin typeface="楷体" pitchFamily="49" charset="-122"/>
                    <a:ea typeface="楷体" pitchFamily="49" charset="-122"/>
                  </a:rPr>
                  <a:t>      if t=C</a:t>
                </a:r>
                <a:r>
                  <a:rPr lang="en-US" altLang="zh-CN" sz="2400" baseline="-25000" dirty="0">
                    <a:solidFill>
                      <a:srgbClr val="0033CC"/>
                    </a:solidFill>
                    <a:latin typeface="楷体" pitchFamily="49" charset="-122"/>
                    <a:ea typeface="楷体" pitchFamily="49" charset="-122"/>
                  </a:rPr>
                  <a:t>n-1</a:t>
                </a:r>
                <a:r>
                  <a:rPr lang="en-US" altLang="zh-CN" sz="2400" dirty="0">
                    <a:solidFill>
                      <a:srgbClr val="0033CC"/>
                    </a:solidFill>
                    <a:latin typeface="楷体" pitchFamily="49" charset="-122"/>
                    <a:ea typeface="楷体" pitchFamily="49" charset="-122"/>
                  </a:rPr>
                  <a:t> </a:t>
                </a:r>
                <a:r>
                  <a:rPr lang="en-US" altLang="zh-CN" sz="2400" dirty="0" err="1">
                    <a:solidFill>
                      <a:srgbClr val="0033CC"/>
                    </a:solidFill>
                    <a:latin typeface="楷体" pitchFamily="49" charset="-122"/>
                    <a:ea typeface="楷体" pitchFamily="49" charset="-122"/>
                  </a:rPr>
                  <a:t>goto</a:t>
                </a:r>
                <a:r>
                  <a:rPr lang="en-US" altLang="zh-CN" sz="2400" dirty="0">
                    <a:solidFill>
                      <a:srgbClr val="0033CC"/>
                    </a:solidFill>
                    <a:latin typeface="楷体" pitchFamily="49" charset="-122"/>
                    <a:ea typeface="楷体" pitchFamily="49" charset="-122"/>
                  </a:rPr>
                  <a:t> L</a:t>
                </a:r>
                <a:r>
                  <a:rPr lang="en-US" altLang="zh-CN" sz="2400" baseline="-25000" dirty="0">
                    <a:solidFill>
                      <a:srgbClr val="0033CC"/>
                    </a:solidFill>
                    <a:latin typeface="楷体" pitchFamily="49" charset="-122"/>
                    <a:ea typeface="楷体" pitchFamily="49" charset="-122"/>
                  </a:rPr>
                  <a:t>n-1</a:t>
                </a:r>
                <a:endParaRPr lang="en-US" altLang="zh-CN" sz="2400" dirty="0">
                  <a:solidFill>
                    <a:srgbClr val="0033CC"/>
                  </a:solidFill>
                  <a:latin typeface="楷体" pitchFamily="49" charset="-122"/>
                  <a:ea typeface="楷体" pitchFamily="49" charset="-122"/>
                </a:endParaRPr>
              </a:p>
              <a:p>
                <a:r>
                  <a:rPr lang="en-US" altLang="zh-CN" sz="2400" dirty="0">
                    <a:solidFill>
                      <a:srgbClr val="0033CC"/>
                    </a:solidFill>
                    <a:latin typeface="楷体" pitchFamily="49" charset="-122"/>
                    <a:ea typeface="楷体" pitchFamily="49" charset="-122"/>
                  </a:rPr>
                  <a:t>      </a:t>
                </a:r>
                <a:r>
                  <a:rPr lang="en-US" altLang="zh-CN" sz="2400" dirty="0" err="1">
                    <a:solidFill>
                      <a:srgbClr val="0033CC"/>
                    </a:solidFill>
                    <a:latin typeface="楷体" pitchFamily="49" charset="-122"/>
                    <a:ea typeface="楷体" pitchFamily="49" charset="-122"/>
                  </a:rPr>
                  <a:t>goto</a:t>
                </a:r>
                <a:r>
                  <a:rPr lang="en-US" altLang="zh-CN" sz="2400" dirty="0">
                    <a:solidFill>
                      <a:srgbClr val="0033CC"/>
                    </a:solidFill>
                    <a:latin typeface="楷体" pitchFamily="49" charset="-122"/>
                    <a:ea typeface="楷体" pitchFamily="49" charset="-122"/>
                  </a:rPr>
                  <a:t> </a:t>
                </a:r>
                <a:r>
                  <a:rPr lang="en-US" altLang="zh-CN" sz="2400" dirty="0" err="1">
                    <a:solidFill>
                      <a:srgbClr val="0033CC"/>
                    </a:solidFill>
                    <a:latin typeface="楷体" pitchFamily="49" charset="-122"/>
                    <a:ea typeface="楷体" pitchFamily="49" charset="-122"/>
                  </a:rPr>
                  <a:t>L</a:t>
                </a:r>
                <a:r>
                  <a:rPr lang="en-US" altLang="zh-CN" sz="2400" baseline="-25000" dirty="0" err="1">
                    <a:solidFill>
                      <a:srgbClr val="0033CC"/>
                    </a:solidFill>
                    <a:latin typeface="楷体" pitchFamily="49" charset="-122"/>
                    <a:ea typeface="楷体" pitchFamily="49" charset="-122"/>
                  </a:rPr>
                  <a:t>n</a:t>
                </a:r>
                <a:r>
                  <a:rPr lang="en-US" altLang="zh-CN" sz="2400" dirty="0">
                    <a:solidFill>
                      <a:srgbClr val="0033CC"/>
                    </a:solidFill>
                    <a:latin typeface="楷体" pitchFamily="49" charset="-122"/>
                    <a:ea typeface="楷体" pitchFamily="49" charset="-122"/>
                  </a:rPr>
                  <a:t> </a:t>
                </a:r>
                <a:endParaRPr lang="zh-CN" altLang="en-US" sz="2400" dirty="0">
                  <a:solidFill>
                    <a:srgbClr val="0033CC"/>
                  </a:solidFill>
                  <a:latin typeface="楷体" pitchFamily="49" charset="-122"/>
                  <a:ea typeface="楷体" pitchFamily="49" charset="-122"/>
                </a:endParaRPr>
              </a:p>
            </p:txBody>
          </p:sp>
          <p:sp>
            <p:nvSpPr>
              <p:cNvPr id="9" name="矩形 8"/>
              <p:cNvSpPr/>
              <p:nvPr/>
            </p:nvSpPr>
            <p:spPr>
              <a:xfrm>
                <a:off x="1238632" y="1484784"/>
                <a:ext cx="194421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0033CC"/>
                    </a:solidFill>
                    <a:latin typeface="楷体" pitchFamily="49" charset="-122"/>
                    <a:ea typeface="楷体" pitchFamily="49" charset="-122"/>
                  </a:rPr>
                  <a:t> 值    指针</a:t>
                </a:r>
              </a:p>
            </p:txBody>
          </p:sp>
          <p:sp>
            <p:nvSpPr>
              <p:cNvPr id="10" name="矩形 9"/>
              <p:cNvSpPr/>
              <p:nvPr/>
            </p:nvSpPr>
            <p:spPr>
              <a:xfrm>
                <a:off x="1234440" y="908720"/>
                <a:ext cx="194421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33CC"/>
                    </a:solidFill>
                    <a:latin typeface="楷体" pitchFamily="49" charset="-122"/>
                    <a:ea typeface="楷体" pitchFamily="49" charset="-122"/>
                  </a:rPr>
                  <a:t>队头</a:t>
                </a:r>
              </a:p>
            </p:txBody>
          </p:sp>
          <p:sp>
            <p:nvSpPr>
              <p:cNvPr id="11" name="矩形 10"/>
              <p:cNvSpPr/>
              <p:nvPr/>
            </p:nvSpPr>
            <p:spPr>
              <a:xfrm>
                <a:off x="1259632" y="6165304"/>
                <a:ext cx="194421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33CC"/>
                    </a:solidFill>
                    <a:latin typeface="楷体" pitchFamily="49" charset="-122"/>
                    <a:ea typeface="楷体" pitchFamily="49" charset="-122"/>
                  </a:rPr>
                  <a:t>队尾</a:t>
                </a:r>
              </a:p>
            </p:txBody>
          </p:sp>
          <p:sp>
            <p:nvSpPr>
              <p:cNvPr id="13" name="矩形 12"/>
              <p:cNvSpPr/>
              <p:nvPr/>
            </p:nvSpPr>
            <p:spPr>
              <a:xfrm>
                <a:off x="4983480" y="1098456"/>
                <a:ext cx="374904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latin typeface="楷体" pitchFamily="49" charset="-122"/>
                    <a:ea typeface="楷体" pitchFamily="49" charset="-122"/>
                  </a:rPr>
                  <a:t>name</a:t>
                </a:r>
                <a:r>
                  <a:rPr lang="zh-CN" altLang="en-US" sz="2000" dirty="0">
                    <a:solidFill>
                      <a:schemeClr val="tx1"/>
                    </a:solidFill>
                    <a:latin typeface="楷体" pitchFamily="49" charset="-122"/>
                    <a:ea typeface="楷体" pitchFamily="49" charset="-122"/>
                  </a:rPr>
                  <a:t>  </a:t>
                </a:r>
                <a:r>
                  <a:rPr lang="en-US" altLang="zh-CN" sz="2000" dirty="0">
                    <a:solidFill>
                      <a:schemeClr val="tx1"/>
                    </a:solidFill>
                    <a:latin typeface="楷体" pitchFamily="49" charset="-122"/>
                    <a:ea typeface="楷体" pitchFamily="49" charset="-122"/>
                  </a:rPr>
                  <a:t>type       address</a:t>
                </a:r>
                <a:endParaRPr lang="zh-CN" altLang="en-US" sz="2000" dirty="0">
                  <a:solidFill>
                    <a:schemeClr val="tx1"/>
                  </a:solidFill>
                  <a:latin typeface="楷体" pitchFamily="49" charset="-122"/>
                  <a:ea typeface="楷体" pitchFamily="49" charset="-122"/>
                </a:endParaRPr>
              </a:p>
            </p:txBody>
          </p:sp>
          <p:cxnSp>
            <p:nvCxnSpPr>
              <p:cNvPr id="15" name="直接箭头连接符 14"/>
              <p:cNvCxnSpPr/>
              <p:nvPr/>
            </p:nvCxnSpPr>
            <p:spPr>
              <a:xfrm>
                <a:off x="816536" y="1988840"/>
                <a:ext cx="0" cy="3456384"/>
              </a:xfrm>
              <a:prstGeom prst="straightConnector1">
                <a:avLst/>
              </a:prstGeom>
              <a:ln w="19050">
                <a:solidFill>
                  <a:srgbClr val="FA5054"/>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8" name="肘形连接符 17"/>
              <p:cNvCxnSpPr/>
              <p:nvPr/>
            </p:nvCxnSpPr>
            <p:spPr>
              <a:xfrm flipV="1">
                <a:off x="3199085" y="1771650"/>
                <a:ext cx="1763440" cy="433214"/>
              </a:xfrm>
              <a:prstGeom prst="bentConnector3">
                <a:avLst>
                  <a:gd name="adj1" fmla="val 36227"/>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3" name="肘形连接符 22"/>
              <p:cNvCxnSpPr/>
              <p:nvPr/>
            </p:nvCxnSpPr>
            <p:spPr>
              <a:xfrm flipV="1">
                <a:off x="3195907" y="3159457"/>
                <a:ext cx="1774800" cy="432445"/>
              </a:xfrm>
              <a:prstGeom prst="bentConnector3">
                <a:avLst>
                  <a:gd name="adj1" fmla="val 35510"/>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sp>
          <p:nvSpPr>
            <p:cNvPr id="20" name="任意多边形 19"/>
            <p:cNvSpPr/>
            <p:nvPr/>
          </p:nvSpPr>
          <p:spPr>
            <a:xfrm>
              <a:off x="3187700" y="3619500"/>
              <a:ext cx="1784350" cy="476250"/>
            </a:xfrm>
            <a:custGeom>
              <a:avLst/>
              <a:gdLst>
                <a:gd name="connsiteX0" fmla="*/ 0 w 1784350"/>
                <a:gd name="connsiteY0" fmla="*/ 311150 h 311150"/>
                <a:gd name="connsiteX1" fmla="*/ 869950 w 1784350"/>
                <a:gd name="connsiteY1" fmla="*/ 311150 h 311150"/>
                <a:gd name="connsiteX2" fmla="*/ 869950 w 1784350"/>
                <a:gd name="connsiteY2" fmla="*/ 0 h 311150"/>
                <a:gd name="connsiteX3" fmla="*/ 1784350 w 1784350"/>
                <a:gd name="connsiteY3" fmla="*/ 0 h 311150"/>
              </a:gdLst>
              <a:ahLst/>
              <a:cxnLst>
                <a:cxn ang="0">
                  <a:pos x="connsiteX0" y="connsiteY0"/>
                </a:cxn>
                <a:cxn ang="0">
                  <a:pos x="connsiteX1" y="connsiteY1"/>
                </a:cxn>
                <a:cxn ang="0">
                  <a:pos x="connsiteX2" y="connsiteY2"/>
                </a:cxn>
                <a:cxn ang="0">
                  <a:pos x="connsiteX3" y="connsiteY3"/>
                </a:cxn>
              </a:cxnLst>
              <a:rect l="l" t="t" r="r" b="b"/>
              <a:pathLst>
                <a:path w="1784350" h="311150">
                  <a:moveTo>
                    <a:pt x="0" y="311150"/>
                  </a:moveTo>
                  <a:lnTo>
                    <a:pt x="869950" y="311150"/>
                  </a:lnTo>
                  <a:lnTo>
                    <a:pt x="869950" y="0"/>
                  </a:lnTo>
                  <a:lnTo>
                    <a:pt x="1784350" y="0"/>
                  </a:lnTo>
                </a:path>
              </a:pathLst>
            </a:cu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任意多边形 21"/>
            <p:cNvSpPr/>
            <p:nvPr/>
          </p:nvSpPr>
          <p:spPr>
            <a:xfrm>
              <a:off x="3187700" y="2222500"/>
              <a:ext cx="1778000" cy="458788"/>
            </a:xfrm>
            <a:custGeom>
              <a:avLst/>
              <a:gdLst>
                <a:gd name="connsiteX0" fmla="*/ 0 w 1778000"/>
                <a:gd name="connsiteY0" fmla="*/ 425450 h 425450"/>
                <a:gd name="connsiteX1" fmla="*/ 889000 w 1778000"/>
                <a:gd name="connsiteY1" fmla="*/ 425450 h 425450"/>
                <a:gd name="connsiteX2" fmla="*/ 889000 w 1778000"/>
                <a:gd name="connsiteY2" fmla="*/ 0 h 425450"/>
                <a:gd name="connsiteX3" fmla="*/ 1778000 w 1778000"/>
                <a:gd name="connsiteY3" fmla="*/ 0 h 425450"/>
              </a:gdLst>
              <a:ahLst/>
              <a:cxnLst>
                <a:cxn ang="0">
                  <a:pos x="connsiteX0" y="connsiteY0"/>
                </a:cxn>
                <a:cxn ang="0">
                  <a:pos x="connsiteX1" y="connsiteY1"/>
                </a:cxn>
                <a:cxn ang="0">
                  <a:pos x="connsiteX2" y="connsiteY2"/>
                </a:cxn>
                <a:cxn ang="0">
                  <a:pos x="connsiteX3" y="connsiteY3"/>
                </a:cxn>
              </a:cxnLst>
              <a:rect l="l" t="t" r="r" b="b"/>
              <a:pathLst>
                <a:path w="1778000" h="425450">
                  <a:moveTo>
                    <a:pt x="0" y="425450"/>
                  </a:moveTo>
                  <a:lnTo>
                    <a:pt x="889000" y="425450"/>
                  </a:lnTo>
                  <a:lnTo>
                    <a:pt x="889000" y="0"/>
                  </a:lnTo>
                  <a:lnTo>
                    <a:pt x="1778000" y="0"/>
                  </a:lnTo>
                </a:path>
              </a:pathLst>
            </a:cu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404664"/>
            <a:ext cx="1008112" cy="5904656"/>
          </a:xfrm>
        </p:spPr>
        <p:txBody>
          <a:bodyPr vert="eaVert">
            <a:noAutofit/>
          </a:bodyPr>
          <a:lstStyle/>
          <a:p>
            <a:r>
              <a:rPr lang="zh-CN" altLang="en-US" dirty="0"/>
              <a:t>多层</a:t>
            </a:r>
            <a:r>
              <a:rPr lang="en-US" altLang="zh-CN" dirty="0"/>
              <a:t>case</a:t>
            </a:r>
            <a:r>
              <a:rPr lang="zh-CN" altLang="en-US" dirty="0"/>
              <a:t>语句嵌套的情况</a:t>
            </a:r>
          </a:p>
        </p:txBody>
      </p:sp>
      <p:sp>
        <p:nvSpPr>
          <p:cNvPr id="4" name="灯片编号占位符 3"/>
          <p:cNvSpPr>
            <a:spLocks noGrp="1"/>
          </p:cNvSpPr>
          <p:nvPr>
            <p:ph type="sldNum" sz="quarter" idx="12"/>
          </p:nvPr>
        </p:nvSpPr>
        <p:spPr>
          <a:xfrm>
            <a:off x="8451710" y="6394245"/>
            <a:ext cx="485775" cy="365125"/>
          </a:xfrm>
        </p:spPr>
        <p:txBody>
          <a:bodyPr/>
          <a:lstStyle/>
          <a:p>
            <a:fld id="{2A6D858B-1E97-4F06-B8D0-6BAC990F4689}" type="slidenum">
              <a:rPr lang="zh-CN" altLang="en-US" smtClean="0"/>
              <a:pPr/>
              <a:t>94</a:t>
            </a:fld>
            <a:endParaRPr lang="zh-CN" altLang="en-US"/>
          </a:p>
        </p:txBody>
      </p:sp>
      <p:graphicFrame>
        <p:nvGraphicFramePr>
          <p:cNvPr id="6" name="表格 5"/>
          <p:cNvGraphicFramePr>
            <a:graphicFrameLocks noGrp="1"/>
          </p:cNvGraphicFramePr>
          <p:nvPr/>
        </p:nvGraphicFramePr>
        <p:xfrm>
          <a:off x="3417070" y="3293985"/>
          <a:ext cx="1269308" cy="2286000"/>
        </p:xfrm>
        <a:graphic>
          <a:graphicData uri="http://schemas.openxmlformats.org/drawingml/2006/table">
            <a:tbl>
              <a:tblPr/>
              <a:tblGrid>
                <a:gridCol w="634654">
                  <a:extLst>
                    <a:ext uri="{9D8B030D-6E8A-4147-A177-3AD203B41FA5}">
                      <a16:colId xmlns:a16="http://schemas.microsoft.com/office/drawing/2014/main" val="20000"/>
                    </a:ext>
                  </a:extLst>
                </a:gridCol>
                <a:gridCol w="634654">
                  <a:extLst>
                    <a:ext uri="{9D8B030D-6E8A-4147-A177-3AD203B41FA5}">
                      <a16:colId xmlns:a16="http://schemas.microsoft.com/office/drawing/2014/main" val="20001"/>
                    </a:ext>
                  </a:extLst>
                </a:gridCol>
              </a:tblGrid>
              <a:tr h="394855">
                <a:tc>
                  <a:txBody>
                    <a:bodyPr/>
                    <a:lstStyle/>
                    <a:p>
                      <a:pPr algn="ctr"/>
                      <a:r>
                        <a:rPr lang="en-US" altLang="zh-CN" sz="2400" dirty="0"/>
                        <a:t>C</a:t>
                      </a:r>
                      <a:r>
                        <a:rPr lang="en-US" altLang="zh-CN" sz="2400" baseline="-25000" dirty="0"/>
                        <a:t>1</a:t>
                      </a:r>
                      <a:endParaRPr lang="zh-CN" altLang="en-US" sz="2400" baseline="-25000"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P</a:t>
                      </a:r>
                      <a:r>
                        <a:rPr lang="en-US" altLang="zh-CN" sz="2400" baseline="-25000" dirty="0"/>
                        <a:t>1</a:t>
                      </a:r>
                      <a:endParaRPr lang="zh-CN" altLang="en-US" sz="2400" baseline="-25000"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94854">
                <a:tc>
                  <a:txBody>
                    <a:bodyPr/>
                    <a:lstStyle/>
                    <a:p>
                      <a:pPr algn="ctr"/>
                      <a:r>
                        <a:rPr lang="en-US" altLang="zh-CN" sz="2400" dirty="0"/>
                        <a:t>...</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94855">
                <a:tc>
                  <a:txBody>
                    <a:bodyPr/>
                    <a:lstStyle/>
                    <a:p>
                      <a:pPr algn="ctr"/>
                      <a:r>
                        <a:rPr lang="en-US" altLang="zh-CN" sz="2400" dirty="0" err="1"/>
                        <a:t>C</a:t>
                      </a:r>
                      <a:r>
                        <a:rPr lang="en-US" altLang="zh-CN" sz="2400" baseline="-25000" dirty="0" err="1"/>
                        <a:t>i</a:t>
                      </a:r>
                      <a:endParaRPr lang="zh-CN" altLang="en-US" sz="24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P</a:t>
                      </a:r>
                      <a:r>
                        <a:rPr lang="en-US" altLang="zh-CN" sz="2400" baseline="-25000" dirty="0"/>
                        <a:t>i</a:t>
                      </a:r>
                      <a:endParaRPr lang="zh-CN" altLang="en-US" sz="24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94855">
                <a:tc>
                  <a:txBody>
                    <a:bodyPr/>
                    <a:lstStyle/>
                    <a:p>
                      <a:pPr algn="ctr"/>
                      <a:r>
                        <a:rPr lang="en-US" altLang="zh-CN" sz="2400" dirty="0"/>
                        <a:t>...</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94854">
                <a:tc>
                  <a:txBody>
                    <a:bodyPr/>
                    <a:lstStyle/>
                    <a:p>
                      <a:pPr algn="ctr"/>
                      <a:r>
                        <a:rPr lang="en-US" altLang="zh-CN" sz="2400" dirty="0"/>
                        <a:t>t</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400" dirty="0" err="1"/>
                        <a:t>P</a:t>
                      </a:r>
                      <a:r>
                        <a:rPr lang="en-US" altLang="zh-CN" sz="2400" baseline="-25000" dirty="0" err="1"/>
                        <a:t>n</a:t>
                      </a:r>
                      <a:endParaRPr lang="zh-CN" altLang="en-US" sz="24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7" name="表格 6"/>
          <p:cNvGraphicFramePr>
            <a:graphicFrameLocks noGrp="1"/>
          </p:cNvGraphicFramePr>
          <p:nvPr/>
        </p:nvGraphicFramePr>
        <p:xfrm>
          <a:off x="1659672" y="980728"/>
          <a:ext cx="1073224" cy="3246864"/>
        </p:xfrm>
        <a:graphic>
          <a:graphicData uri="http://schemas.openxmlformats.org/drawingml/2006/table">
            <a:tbl>
              <a:tblPr/>
              <a:tblGrid>
                <a:gridCol w="1073224">
                  <a:extLst>
                    <a:ext uri="{9D8B030D-6E8A-4147-A177-3AD203B41FA5}">
                      <a16:colId xmlns:a16="http://schemas.microsoft.com/office/drawing/2014/main" val="20000"/>
                    </a:ext>
                  </a:extLst>
                </a:gridCol>
              </a:tblGrid>
              <a:tr h="541144">
                <a:tc>
                  <a:txBody>
                    <a:bodyPr/>
                    <a:lstStyle/>
                    <a:p>
                      <a:pPr algn="ctr"/>
                      <a:r>
                        <a:rPr lang="en-US" altLang="zh-CN" sz="2400" dirty="0">
                          <a:latin typeface="楷体" pitchFamily="49" charset="-122"/>
                          <a:ea typeface="楷体" pitchFamily="49" charset="-122"/>
                        </a:rPr>
                        <a:t>1</a:t>
                      </a:r>
                      <a:endParaRPr lang="zh-CN" altLang="en-US" sz="2400" dirty="0">
                        <a:latin typeface="楷体" pitchFamily="49" charset="-122"/>
                        <a:ea typeface="楷体" pitchFamily="49"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41144">
                <a:tc>
                  <a:txBody>
                    <a:bodyPr/>
                    <a:lstStyle/>
                    <a:p>
                      <a:pPr algn="ctr"/>
                      <a:r>
                        <a:rPr lang="en-US" altLang="zh-CN" sz="2400" dirty="0">
                          <a:latin typeface="楷体" pitchFamily="49" charset="-122"/>
                          <a:ea typeface="楷体" pitchFamily="49" charset="-122"/>
                        </a:rPr>
                        <a:t>i+1</a:t>
                      </a:r>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41144">
                <a:tc>
                  <a:txBody>
                    <a:bodyPr/>
                    <a:lstStyle/>
                    <a:p>
                      <a:pPr algn="ctr"/>
                      <a:r>
                        <a:rPr lang="en-US" altLang="zh-CN" sz="2400" dirty="0">
                          <a:solidFill>
                            <a:srgbClr val="FF0000"/>
                          </a:solidFill>
                          <a:latin typeface="楷体" pitchFamily="49" charset="-122"/>
                          <a:ea typeface="楷体" pitchFamily="49" charset="-122"/>
                        </a:rPr>
                        <a:t>i+j+1</a:t>
                      </a:r>
                      <a:endParaRPr lang="zh-CN" altLang="en-US" sz="2400" dirty="0">
                        <a:solidFill>
                          <a:srgbClr val="FF0000"/>
                        </a:solidFill>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623432">
                <a:tc>
                  <a:txBody>
                    <a:bodyPr/>
                    <a:lstStyle/>
                    <a:p>
                      <a:pPr algn="ctr"/>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8" name="矩形 7"/>
          <p:cNvSpPr/>
          <p:nvPr/>
        </p:nvSpPr>
        <p:spPr>
          <a:xfrm>
            <a:off x="3401870" y="2861937"/>
            <a:ext cx="1722080"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rgbClr val="0033CC"/>
                </a:solidFill>
                <a:latin typeface="楷体" pitchFamily="49" charset="-122"/>
                <a:ea typeface="楷体" pitchFamily="49" charset="-122"/>
              </a:rPr>
              <a:t> 值   指针</a:t>
            </a:r>
          </a:p>
        </p:txBody>
      </p:sp>
      <p:sp>
        <p:nvSpPr>
          <p:cNvPr id="9" name="矩形 8"/>
          <p:cNvSpPr/>
          <p:nvPr/>
        </p:nvSpPr>
        <p:spPr>
          <a:xfrm>
            <a:off x="1305205" y="476672"/>
            <a:ext cx="1710190"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33CC"/>
                </a:solidFill>
                <a:latin typeface="楷体" pitchFamily="49" charset="-122"/>
                <a:ea typeface="楷体" pitchFamily="49" charset="-122"/>
              </a:rPr>
              <a:t> 层次索引</a:t>
            </a:r>
          </a:p>
        </p:txBody>
      </p:sp>
      <p:graphicFrame>
        <p:nvGraphicFramePr>
          <p:cNvPr id="17" name="表格 16"/>
          <p:cNvGraphicFramePr>
            <a:graphicFrameLocks noGrp="1"/>
          </p:cNvGraphicFramePr>
          <p:nvPr/>
        </p:nvGraphicFramePr>
        <p:xfrm>
          <a:off x="5202070" y="3275983"/>
          <a:ext cx="1269308" cy="2286000"/>
        </p:xfrm>
        <a:graphic>
          <a:graphicData uri="http://schemas.openxmlformats.org/drawingml/2006/table">
            <a:tbl>
              <a:tblPr/>
              <a:tblGrid>
                <a:gridCol w="634654">
                  <a:extLst>
                    <a:ext uri="{9D8B030D-6E8A-4147-A177-3AD203B41FA5}">
                      <a16:colId xmlns:a16="http://schemas.microsoft.com/office/drawing/2014/main" val="20000"/>
                    </a:ext>
                  </a:extLst>
                </a:gridCol>
                <a:gridCol w="634654">
                  <a:extLst>
                    <a:ext uri="{9D8B030D-6E8A-4147-A177-3AD203B41FA5}">
                      <a16:colId xmlns:a16="http://schemas.microsoft.com/office/drawing/2014/main" val="20001"/>
                    </a:ext>
                  </a:extLst>
                </a:gridCol>
              </a:tblGrid>
              <a:tr h="394855">
                <a:tc>
                  <a:txBody>
                    <a:bodyPr/>
                    <a:lstStyle/>
                    <a:p>
                      <a:pPr algn="ctr"/>
                      <a:r>
                        <a:rPr lang="en-US" altLang="zh-CN" sz="2400" dirty="0"/>
                        <a:t>C</a:t>
                      </a:r>
                      <a:r>
                        <a:rPr lang="en-US" altLang="zh-CN" sz="2400" baseline="-25000" dirty="0"/>
                        <a:t>i1</a:t>
                      </a:r>
                      <a:endParaRPr lang="zh-CN" altLang="en-US" sz="2400" baseline="-25000"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P</a:t>
                      </a:r>
                      <a:r>
                        <a:rPr lang="en-US" altLang="zh-CN" sz="2400" baseline="-25000" dirty="0"/>
                        <a:t>i1</a:t>
                      </a:r>
                      <a:endParaRPr lang="zh-CN" altLang="en-US" sz="2400" baseline="-25000"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94854">
                <a:tc>
                  <a:txBody>
                    <a:bodyPr/>
                    <a:lstStyle/>
                    <a:p>
                      <a:pPr algn="ctr"/>
                      <a:r>
                        <a:rPr lang="en-US" altLang="zh-CN" sz="2400" dirty="0"/>
                        <a:t>...</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94855">
                <a:tc>
                  <a:txBody>
                    <a:bodyPr/>
                    <a:lstStyle/>
                    <a:p>
                      <a:pPr algn="ctr"/>
                      <a:r>
                        <a:rPr lang="en-US" altLang="zh-CN" sz="2400" dirty="0" err="1"/>
                        <a:t>C</a:t>
                      </a:r>
                      <a:r>
                        <a:rPr lang="en-US" altLang="zh-CN" sz="2400" baseline="-25000" dirty="0" err="1"/>
                        <a:t>ij</a:t>
                      </a:r>
                      <a:endParaRPr lang="zh-CN" altLang="en-US" sz="24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err="1"/>
                        <a:t>P</a:t>
                      </a:r>
                      <a:r>
                        <a:rPr lang="en-US" altLang="zh-CN" sz="2400" baseline="-25000" dirty="0" err="1"/>
                        <a:t>ij</a:t>
                      </a:r>
                      <a:endParaRPr lang="zh-CN" altLang="en-US" sz="24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94855">
                <a:tc>
                  <a:txBody>
                    <a:bodyPr/>
                    <a:lstStyle/>
                    <a:p>
                      <a:pPr algn="ctr"/>
                      <a:r>
                        <a:rPr lang="en-US" altLang="zh-CN" sz="2400" dirty="0"/>
                        <a:t>...</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94854">
                <a:tc>
                  <a:txBody>
                    <a:bodyPr/>
                    <a:lstStyle/>
                    <a:p>
                      <a:pPr algn="ctr"/>
                      <a:r>
                        <a:rPr lang="en-US" altLang="zh-CN" sz="2400" dirty="0"/>
                        <a:t>t</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400" dirty="0" err="1"/>
                        <a:t>P</a:t>
                      </a:r>
                      <a:r>
                        <a:rPr lang="en-US" altLang="zh-CN" sz="2400" baseline="-25000" dirty="0" err="1"/>
                        <a:t>im</a:t>
                      </a:r>
                      <a:endParaRPr lang="zh-CN" altLang="en-US" sz="24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2" name="矩形 21"/>
          <p:cNvSpPr/>
          <p:nvPr/>
        </p:nvSpPr>
        <p:spPr>
          <a:xfrm>
            <a:off x="5349563" y="2843935"/>
            <a:ext cx="1722080"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rgbClr val="0033CC"/>
                </a:solidFill>
                <a:latin typeface="楷体" pitchFamily="49" charset="-122"/>
                <a:ea typeface="楷体" pitchFamily="49" charset="-122"/>
              </a:rPr>
              <a:t> 值   指针</a:t>
            </a:r>
          </a:p>
        </p:txBody>
      </p:sp>
      <p:graphicFrame>
        <p:nvGraphicFramePr>
          <p:cNvPr id="28" name="表格 27"/>
          <p:cNvGraphicFramePr>
            <a:graphicFrameLocks noGrp="1"/>
          </p:cNvGraphicFramePr>
          <p:nvPr/>
        </p:nvGraphicFramePr>
        <p:xfrm>
          <a:off x="6915570" y="3293985"/>
          <a:ext cx="1269308" cy="2286000"/>
        </p:xfrm>
        <a:graphic>
          <a:graphicData uri="http://schemas.openxmlformats.org/drawingml/2006/table">
            <a:tbl>
              <a:tblPr/>
              <a:tblGrid>
                <a:gridCol w="634654">
                  <a:extLst>
                    <a:ext uri="{9D8B030D-6E8A-4147-A177-3AD203B41FA5}">
                      <a16:colId xmlns:a16="http://schemas.microsoft.com/office/drawing/2014/main" val="20000"/>
                    </a:ext>
                  </a:extLst>
                </a:gridCol>
                <a:gridCol w="634654">
                  <a:extLst>
                    <a:ext uri="{9D8B030D-6E8A-4147-A177-3AD203B41FA5}">
                      <a16:colId xmlns:a16="http://schemas.microsoft.com/office/drawing/2014/main" val="20001"/>
                    </a:ext>
                  </a:extLst>
                </a:gridCol>
              </a:tblGrid>
              <a:tr h="394855">
                <a:tc>
                  <a:txBody>
                    <a:bodyPr/>
                    <a:lstStyle/>
                    <a:p>
                      <a:pPr algn="ctr"/>
                      <a:r>
                        <a:rPr lang="en-US" altLang="zh-CN" sz="2400" dirty="0"/>
                        <a:t>C</a:t>
                      </a:r>
                      <a:r>
                        <a:rPr lang="en-US" altLang="zh-CN" sz="2400" baseline="-25000" dirty="0"/>
                        <a:t>ij1</a:t>
                      </a:r>
                      <a:endParaRPr lang="zh-CN" altLang="en-US" sz="2400" baseline="-25000"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P</a:t>
                      </a:r>
                      <a:r>
                        <a:rPr lang="en-US" altLang="zh-CN" sz="2400" baseline="-25000" dirty="0"/>
                        <a:t>ij1</a:t>
                      </a:r>
                      <a:endParaRPr lang="zh-CN" altLang="en-US" sz="2400" baseline="-25000"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94854">
                <a:tc>
                  <a:txBody>
                    <a:bodyPr/>
                    <a:lstStyle/>
                    <a:p>
                      <a:pPr algn="ctr"/>
                      <a:r>
                        <a:rPr lang="en-US" altLang="zh-CN" sz="2400" dirty="0"/>
                        <a:t>...</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94855">
                <a:tc>
                  <a:txBody>
                    <a:bodyPr/>
                    <a:lstStyle/>
                    <a:p>
                      <a:pPr algn="ctr"/>
                      <a:r>
                        <a:rPr lang="en-US" altLang="zh-CN" sz="2400" dirty="0"/>
                        <a:t>...</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94854">
                <a:tc>
                  <a:txBody>
                    <a:bodyPr/>
                    <a:lstStyle/>
                    <a:p>
                      <a:pPr algn="ctr"/>
                      <a:r>
                        <a:rPr lang="en-US" altLang="zh-CN" sz="2400" dirty="0"/>
                        <a:t>...</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94854">
                <a:tc>
                  <a:txBody>
                    <a:bodyPr/>
                    <a:lstStyle/>
                    <a:p>
                      <a:pPr algn="ctr"/>
                      <a:r>
                        <a:rPr lang="en-US" altLang="zh-CN" sz="2400" dirty="0"/>
                        <a:t>t</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400" dirty="0" err="1"/>
                        <a:t>P</a:t>
                      </a:r>
                      <a:r>
                        <a:rPr lang="en-US" altLang="zh-CN" sz="2400" baseline="-25000" dirty="0" err="1"/>
                        <a:t>ijk</a:t>
                      </a:r>
                      <a:endParaRPr lang="zh-CN" altLang="en-US" sz="24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9" name="矩形 28"/>
          <p:cNvSpPr/>
          <p:nvPr/>
        </p:nvSpPr>
        <p:spPr>
          <a:xfrm>
            <a:off x="6900370" y="2861937"/>
            <a:ext cx="1722080"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rgbClr val="0033CC"/>
                </a:solidFill>
                <a:latin typeface="楷体" pitchFamily="49" charset="-122"/>
                <a:ea typeface="楷体" pitchFamily="49" charset="-122"/>
              </a:rPr>
              <a:t> 值   指针</a:t>
            </a:r>
          </a:p>
        </p:txBody>
      </p:sp>
      <p:grpSp>
        <p:nvGrpSpPr>
          <p:cNvPr id="34" name="组合 33"/>
          <p:cNvGrpSpPr/>
          <p:nvPr/>
        </p:nvGrpSpPr>
        <p:grpSpPr>
          <a:xfrm>
            <a:off x="3700476" y="5650674"/>
            <a:ext cx="4275475" cy="432048"/>
            <a:chOff x="3896926" y="6228311"/>
            <a:chExt cx="4275475" cy="432048"/>
          </a:xfrm>
        </p:grpSpPr>
        <p:sp>
          <p:nvSpPr>
            <p:cNvPr id="19" name="矩形 18"/>
            <p:cNvSpPr/>
            <p:nvPr/>
          </p:nvSpPr>
          <p:spPr>
            <a:xfrm>
              <a:off x="3896926" y="6228311"/>
              <a:ext cx="723810"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楷体" pitchFamily="49" charset="-122"/>
                  <a:ea typeface="楷体" pitchFamily="49" charset="-122"/>
                </a:rPr>
                <a:t>尾</a:t>
              </a:r>
            </a:p>
          </p:txBody>
        </p:sp>
        <p:sp>
          <p:nvSpPr>
            <p:cNvPr id="24" name="矩形 23"/>
            <p:cNvSpPr/>
            <p:nvPr/>
          </p:nvSpPr>
          <p:spPr>
            <a:xfrm>
              <a:off x="5742131" y="6228311"/>
              <a:ext cx="603400"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楷体" pitchFamily="49" charset="-122"/>
                  <a:ea typeface="楷体" pitchFamily="49" charset="-122"/>
                </a:rPr>
                <a:t>尾</a:t>
              </a:r>
            </a:p>
          </p:txBody>
        </p:sp>
        <p:sp>
          <p:nvSpPr>
            <p:cNvPr id="30" name="矩形 29"/>
            <p:cNvSpPr/>
            <p:nvPr/>
          </p:nvSpPr>
          <p:spPr>
            <a:xfrm>
              <a:off x="7342261" y="6228311"/>
              <a:ext cx="830140"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楷体" pitchFamily="49" charset="-122"/>
                  <a:ea typeface="楷体" pitchFamily="49" charset="-122"/>
                </a:rPr>
                <a:t>尾</a:t>
              </a:r>
            </a:p>
          </p:txBody>
        </p:sp>
      </p:grpSp>
      <p:grpSp>
        <p:nvGrpSpPr>
          <p:cNvPr id="33" name="组合 32"/>
          <p:cNvGrpSpPr/>
          <p:nvPr/>
        </p:nvGrpSpPr>
        <p:grpSpPr>
          <a:xfrm>
            <a:off x="4811387" y="3347991"/>
            <a:ext cx="3467452" cy="2094229"/>
            <a:chOff x="4991407" y="1034734"/>
            <a:chExt cx="3467452" cy="3474386"/>
          </a:xfrm>
        </p:grpSpPr>
        <p:cxnSp>
          <p:nvCxnSpPr>
            <p:cNvPr id="26" name="直接箭头连接符 25"/>
            <p:cNvCxnSpPr/>
            <p:nvPr/>
          </p:nvCxnSpPr>
          <p:spPr>
            <a:xfrm>
              <a:off x="4991407" y="1052736"/>
              <a:ext cx="0" cy="3456384"/>
            </a:xfrm>
            <a:prstGeom prst="straightConnector1">
              <a:avLst/>
            </a:prstGeom>
            <a:ln w="19050">
              <a:solidFill>
                <a:srgbClr val="FA5054"/>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6759573" y="1034734"/>
              <a:ext cx="0" cy="3456384"/>
            </a:xfrm>
            <a:prstGeom prst="straightConnector1">
              <a:avLst/>
            </a:prstGeom>
            <a:ln w="19050">
              <a:solidFill>
                <a:srgbClr val="FA5054"/>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8458859" y="1052736"/>
              <a:ext cx="0" cy="3456384"/>
            </a:xfrm>
            <a:prstGeom prst="straightConnector1">
              <a:avLst/>
            </a:prstGeom>
            <a:ln w="19050">
              <a:solidFill>
                <a:srgbClr val="FA5054"/>
              </a:solidFill>
              <a:tailEnd type="triangle" w="med" len="lg"/>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3810646" y="2528900"/>
            <a:ext cx="4001714" cy="432048"/>
            <a:chOff x="3810646" y="2294874"/>
            <a:chExt cx="4001714" cy="432048"/>
          </a:xfrm>
        </p:grpSpPr>
        <p:sp>
          <p:nvSpPr>
            <p:cNvPr id="18" name="矩形 17"/>
            <p:cNvSpPr/>
            <p:nvPr/>
          </p:nvSpPr>
          <p:spPr>
            <a:xfrm>
              <a:off x="3810646" y="2294874"/>
              <a:ext cx="536330"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楷体" pitchFamily="49" charset="-122"/>
                  <a:ea typeface="楷体" pitchFamily="49" charset="-122"/>
                </a:rPr>
                <a:t>头</a:t>
              </a:r>
            </a:p>
          </p:txBody>
        </p:sp>
        <p:sp>
          <p:nvSpPr>
            <p:cNvPr id="23" name="矩形 22"/>
            <p:cNvSpPr/>
            <p:nvPr/>
          </p:nvSpPr>
          <p:spPr>
            <a:xfrm>
              <a:off x="5584286" y="2294874"/>
              <a:ext cx="517884"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楷体" pitchFamily="49" charset="-122"/>
                  <a:ea typeface="楷体" pitchFamily="49" charset="-122"/>
                </a:rPr>
                <a:t>头</a:t>
              </a:r>
            </a:p>
          </p:txBody>
        </p:sp>
        <p:sp>
          <p:nvSpPr>
            <p:cNvPr id="32" name="矩形 31"/>
            <p:cNvSpPr/>
            <p:nvPr/>
          </p:nvSpPr>
          <p:spPr>
            <a:xfrm>
              <a:off x="7284778" y="2294874"/>
              <a:ext cx="527582"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楷体" pitchFamily="49" charset="-122"/>
                  <a:ea typeface="楷体" pitchFamily="49" charset="-122"/>
                </a:rPr>
                <a:t>头</a:t>
              </a:r>
            </a:p>
          </p:txBody>
        </p:sp>
      </p:grpSp>
      <p:sp>
        <p:nvSpPr>
          <p:cNvPr id="36" name="任意多边形 35"/>
          <p:cNvSpPr/>
          <p:nvPr/>
        </p:nvSpPr>
        <p:spPr>
          <a:xfrm>
            <a:off x="2734654" y="1768979"/>
            <a:ext cx="3093578" cy="817059"/>
          </a:xfrm>
          <a:custGeom>
            <a:avLst/>
            <a:gdLst>
              <a:gd name="connsiteX0" fmla="*/ 0 w 3093578"/>
              <a:gd name="connsiteY0" fmla="*/ 0 h 658027"/>
              <a:gd name="connsiteX1" fmla="*/ 3093578 w 3093578"/>
              <a:gd name="connsiteY1" fmla="*/ 0 h 658027"/>
              <a:gd name="connsiteX2" fmla="*/ 3093578 w 3093578"/>
              <a:gd name="connsiteY2" fmla="*/ 658027 h 658027"/>
            </a:gdLst>
            <a:ahLst/>
            <a:cxnLst>
              <a:cxn ang="0">
                <a:pos x="connsiteX0" y="connsiteY0"/>
              </a:cxn>
              <a:cxn ang="0">
                <a:pos x="connsiteX1" y="connsiteY1"/>
              </a:cxn>
              <a:cxn ang="0">
                <a:pos x="connsiteX2" y="connsiteY2"/>
              </a:cxn>
            </a:cxnLst>
            <a:rect l="l" t="t" r="r" b="b"/>
            <a:pathLst>
              <a:path w="3093578" h="658027">
                <a:moveTo>
                  <a:pt x="0" y="0"/>
                </a:moveTo>
                <a:lnTo>
                  <a:pt x="3093578" y="0"/>
                </a:lnTo>
                <a:lnTo>
                  <a:pt x="3093578" y="658027"/>
                </a:lnTo>
              </a:path>
            </a:pathLst>
          </a:custGeom>
          <a:ln>
            <a:solidFill>
              <a:srgbClr val="CC009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任意多边形 36"/>
          <p:cNvSpPr/>
          <p:nvPr/>
        </p:nvSpPr>
        <p:spPr>
          <a:xfrm>
            <a:off x="2734654" y="2331133"/>
            <a:ext cx="4828374" cy="254905"/>
          </a:xfrm>
          <a:custGeom>
            <a:avLst/>
            <a:gdLst>
              <a:gd name="connsiteX0" fmla="*/ 0 w 3093578"/>
              <a:gd name="connsiteY0" fmla="*/ 0 h 658027"/>
              <a:gd name="connsiteX1" fmla="*/ 3093578 w 3093578"/>
              <a:gd name="connsiteY1" fmla="*/ 0 h 658027"/>
              <a:gd name="connsiteX2" fmla="*/ 3093578 w 3093578"/>
              <a:gd name="connsiteY2" fmla="*/ 658027 h 658027"/>
            </a:gdLst>
            <a:ahLst/>
            <a:cxnLst>
              <a:cxn ang="0">
                <a:pos x="connsiteX0" y="connsiteY0"/>
              </a:cxn>
              <a:cxn ang="0">
                <a:pos x="connsiteX1" y="connsiteY1"/>
              </a:cxn>
              <a:cxn ang="0">
                <a:pos x="connsiteX2" y="connsiteY2"/>
              </a:cxn>
            </a:cxnLst>
            <a:rect l="l" t="t" r="r" b="b"/>
            <a:pathLst>
              <a:path w="3093578" h="658027">
                <a:moveTo>
                  <a:pt x="0" y="0"/>
                </a:moveTo>
                <a:lnTo>
                  <a:pt x="3093578" y="0"/>
                </a:lnTo>
                <a:lnTo>
                  <a:pt x="3093578" y="658027"/>
                </a:lnTo>
              </a:path>
            </a:pathLst>
          </a:custGeom>
          <a:ln>
            <a:solidFill>
              <a:srgbClr val="CC009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778098"/>
          </a:xfrm>
        </p:spPr>
        <p:txBody>
          <a:bodyPr>
            <a:normAutofit/>
          </a:bodyPr>
          <a:lstStyle/>
          <a:p>
            <a:r>
              <a:rPr lang="en-US" altLang="zh-CN" sz="3200" dirty="0"/>
              <a:t>CASE</a:t>
            </a:r>
            <a:r>
              <a:rPr lang="zh-CN" altLang="en-US" sz="3200" dirty="0"/>
              <a:t>语句的翻译</a:t>
            </a:r>
          </a:p>
        </p:txBody>
      </p:sp>
      <p:sp>
        <p:nvSpPr>
          <p:cNvPr id="4" name="灯片编号占位符 3"/>
          <p:cNvSpPr>
            <a:spLocks noGrp="1"/>
          </p:cNvSpPr>
          <p:nvPr>
            <p:ph type="sldNum" sz="quarter" idx="12"/>
          </p:nvPr>
        </p:nvSpPr>
        <p:spPr>
          <a:xfrm>
            <a:off x="8388424" y="6455742"/>
            <a:ext cx="514400" cy="501650"/>
          </a:xfrm>
        </p:spPr>
        <p:txBody>
          <a:bodyPr/>
          <a:lstStyle/>
          <a:p>
            <a:fld id="{2A6D858B-1E97-4F06-B8D0-6BAC990F4689}" type="slidenum">
              <a:rPr lang="zh-CN" altLang="en-US" smtClean="0"/>
              <a:pPr/>
              <a:t>95</a:t>
            </a:fld>
            <a:endParaRPr lang="zh-CN" altLang="en-US" dirty="0"/>
          </a:p>
        </p:txBody>
      </p:sp>
      <p:sp>
        <p:nvSpPr>
          <p:cNvPr id="6" name="内容占位符 2"/>
          <p:cNvSpPr txBox="1">
            <a:spLocks/>
          </p:cNvSpPr>
          <p:nvPr/>
        </p:nvSpPr>
        <p:spPr>
          <a:xfrm>
            <a:off x="323528" y="1268760"/>
            <a:ext cx="3322712" cy="4929411"/>
          </a:xfrm>
          <a:prstGeom prst="rect">
            <a:avLst/>
          </a:prstGeom>
        </p:spPr>
        <p:txBody>
          <a:bodyPr vert="horz" lIns="91440" tIns="45720" rIns="91440" bIns="45720" rtlCol="0">
            <a:normAutofit fontScale="92500" lnSpcReduction="10000"/>
          </a:bodyPr>
          <a:lstStyle/>
          <a:p>
            <a:pPr marL="504000" marR="0" lvl="1" indent="-285750" algn="l" defTabSz="914400" rtl="0" eaLnBrk="1" fontAlgn="auto" latinLnBrk="0" hangingPunct="1">
              <a:lnSpc>
                <a:spcPct val="100000"/>
              </a:lnSpc>
              <a:spcBef>
                <a:spcPts val="600"/>
              </a:spcBef>
              <a:spcAft>
                <a:spcPts val="1200"/>
              </a:spcAft>
              <a:buClr>
                <a:srgbClr val="0033CC"/>
              </a:buClr>
              <a:buSzPct val="70000"/>
              <a:buFont typeface="Wingdings" pitchFamily="2" charset="2"/>
              <a:buNone/>
              <a:tabLst/>
              <a:defRPr/>
            </a:pPr>
            <a:r>
              <a:rPr kumimoji="0" lang="en-US" altLang="zh-CN" sz="28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 Case    E  of</a:t>
            </a:r>
          </a:p>
          <a:p>
            <a:pPr marL="742950" marR="0" lvl="1" indent="-285750" algn="l" defTabSz="914400" rtl="0" eaLnBrk="1" fontAlgn="auto" latinLnBrk="0" hangingPunct="1">
              <a:lnSpc>
                <a:spcPct val="100000"/>
              </a:lnSpc>
              <a:spcBef>
                <a:spcPts val="600"/>
              </a:spcBef>
              <a:spcAft>
                <a:spcPts val="1200"/>
              </a:spcAft>
              <a:buClr>
                <a:srgbClr val="0033CC"/>
              </a:buClr>
              <a:buSzPct val="70000"/>
              <a:buFont typeface="Wingdings" pitchFamily="2" charset="2"/>
              <a:buNone/>
              <a:tabLst/>
              <a:defRPr/>
            </a:pPr>
            <a:r>
              <a:rPr lang="en-US" altLang="zh-CN" sz="2400" dirty="0">
                <a:solidFill>
                  <a:srgbClr val="0033CC"/>
                </a:solidFill>
                <a:latin typeface="楷体" pitchFamily="49" charset="-122"/>
                <a:ea typeface="楷体" pitchFamily="49" charset="-122"/>
              </a:rPr>
              <a:t>B</a:t>
            </a:r>
            <a:r>
              <a:rPr kumimoji="0" lang="en-US" altLang="zh-CN" sz="2400" b="0" i="0" u="none" strike="noStrike" kern="1200" cap="none" spc="0" normalizeH="0" baseline="0" noProof="0" dirty="0" err="1">
                <a:ln>
                  <a:noFill/>
                </a:ln>
                <a:solidFill>
                  <a:srgbClr val="0033CC"/>
                </a:solidFill>
                <a:effectLst/>
                <a:uLnTx/>
                <a:uFillTx/>
                <a:latin typeface="楷体" pitchFamily="49" charset="-122"/>
                <a:ea typeface="楷体" pitchFamily="49" charset="-122"/>
                <a:cs typeface="+mn-cs"/>
              </a:rPr>
              <a:t>egin</a:t>
            </a:r>
            <a:endPar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endParaRPr>
          </a:p>
          <a:p>
            <a:pPr marL="928800" marR="0" lvl="2" indent="-228600" algn="l" defTabSz="914400" rtl="0" eaLnBrk="1" fontAlgn="auto" latinLnBrk="0" hangingPunct="1">
              <a:lnSpc>
                <a:spcPct val="100000"/>
              </a:lnSpc>
              <a:spcBef>
                <a:spcPts val="600"/>
              </a:spcBef>
              <a:spcAft>
                <a:spcPts val="1200"/>
              </a:spcAft>
              <a:buClr>
                <a:srgbClr val="0033CC"/>
              </a:buClr>
              <a:buSzPct val="50000"/>
              <a:buFont typeface="Wingdings" pitchFamily="2" charset="2"/>
              <a:buNone/>
              <a:tabLst/>
              <a:defRPr/>
            </a:pP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case C</a:t>
            </a:r>
            <a:r>
              <a:rPr kumimoji="0" lang="en-US" altLang="zh-CN" sz="2400" b="0" i="0" u="none" strike="noStrike" kern="1200" cap="none" spc="0" normalizeH="0" baseline="-25000" noProof="0" dirty="0">
                <a:ln>
                  <a:noFill/>
                </a:ln>
                <a:solidFill>
                  <a:srgbClr val="0033CC"/>
                </a:solidFill>
                <a:effectLst/>
                <a:uLnTx/>
                <a:uFillTx/>
                <a:latin typeface="楷体" pitchFamily="49" charset="-122"/>
                <a:ea typeface="楷体" pitchFamily="49" charset="-122"/>
                <a:cs typeface="+mn-cs"/>
              </a:rPr>
              <a:t>1</a:t>
            </a: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  S</a:t>
            </a:r>
            <a:r>
              <a:rPr kumimoji="0" lang="en-US" altLang="zh-CN" sz="2400" b="0" i="0" u="none" strike="noStrike" kern="1200" cap="none" spc="0" normalizeH="0" baseline="-25000" noProof="0" dirty="0">
                <a:ln>
                  <a:noFill/>
                </a:ln>
                <a:solidFill>
                  <a:srgbClr val="0033CC"/>
                </a:solidFill>
                <a:effectLst/>
                <a:uLnTx/>
                <a:uFillTx/>
                <a:latin typeface="楷体" pitchFamily="49" charset="-122"/>
                <a:ea typeface="楷体" pitchFamily="49" charset="-122"/>
                <a:cs typeface="+mn-cs"/>
              </a:rPr>
              <a:t>1</a:t>
            </a:r>
          </a:p>
          <a:p>
            <a:pPr marL="928800" lvl="2" indent="-228600">
              <a:spcBef>
                <a:spcPts val="600"/>
              </a:spcBef>
              <a:spcAft>
                <a:spcPts val="1200"/>
              </a:spcAft>
              <a:buClr>
                <a:srgbClr val="0033CC"/>
              </a:buClr>
              <a:buSzPct val="50000"/>
              <a:defRPr/>
            </a:pPr>
            <a:r>
              <a:rPr lang="en-US" altLang="zh-CN" sz="2400" dirty="0">
                <a:solidFill>
                  <a:srgbClr val="0033CC"/>
                </a:solidFill>
                <a:latin typeface="楷体" pitchFamily="49" charset="-122"/>
                <a:ea typeface="楷体" pitchFamily="49" charset="-122"/>
              </a:rPr>
              <a:t>...</a:t>
            </a:r>
          </a:p>
          <a:p>
            <a:pPr marL="928800" marR="0" lvl="2" indent="-228600" algn="l" defTabSz="914400" rtl="0" eaLnBrk="1" fontAlgn="auto" latinLnBrk="0" hangingPunct="1">
              <a:lnSpc>
                <a:spcPct val="100000"/>
              </a:lnSpc>
              <a:spcBef>
                <a:spcPts val="600"/>
              </a:spcBef>
              <a:spcAft>
                <a:spcPts val="1200"/>
              </a:spcAft>
              <a:buClr>
                <a:srgbClr val="0033CC"/>
              </a:buClr>
              <a:buSzPct val="50000"/>
              <a:buFont typeface="Wingdings" pitchFamily="2" charset="2"/>
              <a:buNone/>
              <a:tabLst/>
              <a:defRPr/>
            </a:pP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case </a:t>
            </a:r>
            <a:r>
              <a:rPr kumimoji="0" lang="en-US" altLang="zh-CN" sz="2400" b="0" i="0" u="none" strike="noStrike" kern="1200" cap="none" spc="0" normalizeH="0" baseline="0" noProof="0" dirty="0" err="1">
                <a:ln>
                  <a:noFill/>
                </a:ln>
                <a:solidFill>
                  <a:srgbClr val="0033CC"/>
                </a:solidFill>
                <a:effectLst/>
                <a:uLnTx/>
                <a:uFillTx/>
                <a:latin typeface="楷体" pitchFamily="49" charset="-122"/>
                <a:ea typeface="楷体" pitchFamily="49" charset="-122"/>
                <a:cs typeface="+mn-cs"/>
              </a:rPr>
              <a:t>C</a:t>
            </a:r>
            <a:r>
              <a:rPr kumimoji="0" lang="en-US" altLang="zh-CN" sz="2400" b="0" i="0" u="none" strike="noStrike" kern="1200" cap="none" spc="0" normalizeH="0" baseline="-25000" noProof="0" dirty="0" err="1">
                <a:ln>
                  <a:noFill/>
                </a:ln>
                <a:solidFill>
                  <a:srgbClr val="0033CC"/>
                </a:solidFill>
                <a:effectLst/>
                <a:uLnTx/>
                <a:uFillTx/>
                <a:latin typeface="楷体" pitchFamily="49" charset="-122"/>
                <a:ea typeface="楷体" pitchFamily="49" charset="-122"/>
                <a:cs typeface="+mn-cs"/>
              </a:rPr>
              <a:t>i</a:t>
            </a: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  S</a:t>
            </a:r>
            <a:r>
              <a:rPr kumimoji="0" lang="en-US" altLang="zh-CN" sz="2400" b="0" i="0" u="none" strike="noStrike" kern="1200" cap="none" spc="0" normalizeH="0" baseline="-25000" noProof="0" dirty="0">
                <a:ln>
                  <a:noFill/>
                </a:ln>
                <a:solidFill>
                  <a:srgbClr val="0033CC"/>
                </a:solidFill>
                <a:effectLst/>
                <a:uLnTx/>
                <a:uFillTx/>
                <a:latin typeface="楷体" pitchFamily="49" charset="-122"/>
                <a:ea typeface="楷体" pitchFamily="49" charset="-122"/>
                <a:cs typeface="+mn-cs"/>
              </a:rPr>
              <a:t>i</a:t>
            </a:r>
          </a:p>
          <a:p>
            <a:pPr marL="928800" marR="0" lvl="2" indent="-228600" algn="l" defTabSz="914400" rtl="0" eaLnBrk="1" fontAlgn="auto" latinLnBrk="0" hangingPunct="1">
              <a:lnSpc>
                <a:spcPct val="100000"/>
              </a:lnSpc>
              <a:spcBef>
                <a:spcPts val="600"/>
              </a:spcBef>
              <a:spcAft>
                <a:spcPts val="1200"/>
              </a:spcAft>
              <a:buClr>
                <a:srgbClr val="0033CC"/>
              </a:buClr>
              <a:buSzPct val="50000"/>
              <a:buFont typeface="Wingdings" pitchFamily="2" charset="2"/>
              <a:buNone/>
              <a:tabLst/>
              <a:defRPr/>
            </a:pP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a:t>
            </a:r>
          </a:p>
          <a:p>
            <a:pPr marL="928800" marR="0" lvl="2" indent="-228600" algn="l" defTabSz="914400" rtl="0" eaLnBrk="1" fontAlgn="auto" latinLnBrk="0" hangingPunct="1">
              <a:lnSpc>
                <a:spcPct val="100000"/>
              </a:lnSpc>
              <a:spcBef>
                <a:spcPts val="600"/>
              </a:spcBef>
              <a:spcAft>
                <a:spcPts val="1200"/>
              </a:spcAft>
              <a:buClr>
                <a:srgbClr val="0033CC"/>
              </a:buClr>
              <a:buSzPct val="50000"/>
              <a:buFont typeface="Wingdings" pitchFamily="2" charset="2"/>
              <a:buNone/>
              <a:tabLst/>
              <a:defRPr/>
            </a:pP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case C</a:t>
            </a:r>
            <a:r>
              <a:rPr kumimoji="0" lang="en-US" altLang="zh-CN" sz="2400" b="0" i="0" u="none" strike="noStrike" kern="1200" cap="none" spc="0" normalizeH="0" baseline="-25000" noProof="0" dirty="0">
                <a:ln>
                  <a:noFill/>
                </a:ln>
                <a:solidFill>
                  <a:srgbClr val="0033CC"/>
                </a:solidFill>
                <a:effectLst/>
                <a:uLnTx/>
                <a:uFillTx/>
                <a:latin typeface="楷体" pitchFamily="49" charset="-122"/>
                <a:ea typeface="楷体" pitchFamily="49" charset="-122"/>
                <a:cs typeface="+mn-cs"/>
              </a:rPr>
              <a:t>n-1</a:t>
            </a: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 S</a:t>
            </a:r>
            <a:r>
              <a:rPr kumimoji="0" lang="en-US" altLang="zh-CN" sz="2400" b="0" i="0" u="none" strike="noStrike" kern="1200" cap="none" spc="0" normalizeH="0" baseline="-25000" noProof="0" dirty="0">
                <a:ln>
                  <a:noFill/>
                </a:ln>
                <a:solidFill>
                  <a:srgbClr val="0033CC"/>
                </a:solidFill>
                <a:effectLst/>
                <a:uLnTx/>
                <a:uFillTx/>
                <a:latin typeface="楷体" pitchFamily="49" charset="-122"/>
                <a:ea typeface="楷体" pitchFamily="49" charset="-122"/>
                <a:cs typeface="+mn-cs"/>
              </a:rPr>
              <a:t>n-1</a:t>
            </a:r>
          </a:p>
          <a:p>
            <a:pPr marL="928800" marR="0" lvl="2" indent="-228600" algn="l" defTabSz="914400" rtl="0" eaLnBrk="1" fontAlgn="auto" latinLnBrk="0" hangingPunct="1">
              <a:lnSpc>
                <a:spcPct val="100000"/>
              </a:lnSpc>
              <a:spcBef>
                <a:spcPts val="600"/>
              </a:spcBef>
              <a:spcAft>
                <a:spcPts val="1200"/>
              </a:spcAft>
              <a:buClr>
                <a:srgbClr val="0033CC"/>
              </a:buClr>
              <a:buSzPct val="50000"/>
              <a:buFont typeface="Wingdings" pitchFamily="2" charset="2"/>
              <a:buNone/>
              <a:tabLst/>
              <a:defRPr/>
            </a:pPr>
            <a:r>
              <a:rPr kumimoji="0" lang="en-US" altLang="zh-CN"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otherwise: </a:t>
            </a:r>
            <a:r>
              <a:rPr kumimoji="0" lang="en-US" altLang="zh-CN" sz="2400" b="0" i="0" u="none" strike="noStrike" kern="1200" cap="none" spc="0" normalizeH="0" baseline="0" noProof="0" dirty="0" err="1">
                <a:ln>
                  <a:noFill/>
                </a:ln>
                <a:solidFill>
                  <a:srgbClr val="0033CC"/>
                </a:solidFill>
                <a:effectLst/>
                <a:uLnTx/>
                <a:uFillTx/>
                <a:latin typeface="楷体" pitchFamily="49" charset="-122"/>
                <a:ea typeface="楷体" pitchFamily="49" charset="-122"/>
                <a:cs typeface="+mn-cs"/>
              </a:rPr>
              <a:t>S</a:t>
            </a:r>
            <a:r>
              <a:rPr kumimoji="0" lang="en-US" altLang="zh-CN" sz="2400" b="0" i="0" u="none" strike="noStrike" kern="1200" cap="none" spc="0" normalizeH="0" baseline="-25000" noProof="0" dirty="0" err="1">
                <a:ln>
                  <a:noFill/>
                </a:ln>
                <a:solidFill>
                  <a:srgbClr val="0033CC"/>
                </a:solidFill>
                <a:effectLst/>
                <a:uLnTx/>
                <a:uFillTx/>
                <a:latin typeface="楷体" pitchFamily="49" charset="-122"/>
                <a:ea typeface="楷体" pitchFamily="49" charset="-122"/>
                <a:cs typeface="+mn-cs"/>
              </a:rPr>
              <a:t>n</a:t>
            </a:r>
            <a:endParaRPr kumimoji="0" lang="en-US" altLang="zh-CN" sz="2400" b="0" i="0" u="none" strike="noStrike" kern="1200" cap="none" spc="0" normalizeH="0" baseline="-25000" noProof="0" dirty="0">
              <a:ln>
                <a:noFill/>
              </a:ln>
              <a:solidFill>
                <a:srgbClr val="0033CC"/>
              </a:solidFill>
              <a:effectLst/>
              <a:uLnTx/>
              <a:uFillTx/>
              <a:latin typeface="楷体" pitchFamily="49" charset="-122"/>
              <a:ea typeface="楷体" pitchFamily="49" charset="-122"/>
              <a:cs typeface="+mn-cs"/>
            </a:endParaRPr>
          </a:p>
          <a:p>
            <a:pPr marL="742950" marR="0" lvl="1" indent="-285750" algn="l" defTabSz="914400" rtl="0" eaLnBrk="1" fontAlgn="auto" latinLnBrk="0" hangingPunct="1">
              <a:lnSpc>
                <a:spcPct val="100000"/>
              </a:lnSpc>
              <a:spcBef>
                <a:spcPts val="600"/>
              </a:spcBef>
              <a:spcAft>
                <a:spcPts val="1200"/>
              </a:spcAft>
              <a:buClr>
                <a:srgbClr val="0033CC"/>
              </a:buClr>
              <a:buSzPct val="70000"/>
              <a:buFont typeface="Wingdings" pitchFamily="2" charset="2"/>
              <a:buNone/>
              <a:tabLst/>
              <a:defRPr/>
            </a:pPr>
            <a:r>
              <a:rPr lang="en-US" altLang="zh-CN" sz="2400" dirty="0">
                <a:solidFill>
                  <a:srgbClr val="0033CC"/>
                </a:solidFill>
                <a:latin typeface="楷体" pitchFamily="49" charset="-122"/>
                <a:ea typeface="楷体" pitchFamily="49" charset="-122"/>
              </a:rPr>
              <a:t>E</a:t>
            </a:r>
            <a:r>
              <a:rPr kumimoji="0" lang="en-US" altLang="zh-CN" sz="2400" b="0" i="0" u="none" strike="noStrike" kern="1200" cap="none" spc="0" normalizeH="0" baseline="0" noProof="0" dirty="0" err="1">
                <a:ln>
                  <a:noFill/>
                </a:ln>
                <a:solidFill>
                  <a:srgbClr val="0033CC"/>
                </a:solidFill>
                <a:effectLst/>
                <a:uLnTx/>
                <a:uFillTx/>
                <a:latin typeface="楷体" pitchFamily="49" charset="-122"/>
                <a:ea typeface="楷体" pitchFamily="49" charset="-122"/>
                <a:cs typeface="+mn-cs"/>
              </a:rPr>
              <a:t>nd</a:t>
            </a:r>
            <a:endParaRPr kumimoji="0" lang="zh-CN" altLang="en-US" sz="2400" b="0" i="0" u="none" strike="noStrike" kern="1200" cap="none" spc="0" normalizeH="0" baseline="0" noProof="0" dirty="0">
              <a:ln>
                <a:noFill/>
              </a:ln>
              <a:solidFill>
                <a:srgbClr val="0033CC"/>
              </a:solidFill>
              <a:effectLst/>
              <a:uLnTx/>
              <a:uFillTx/>
              <a:latin typeface="楷体" pitchFamily="49" charset="-122"/>
              <a:ea typeface="楷体" pitchFamily="49" charset="-122"/>
              <a:cs typeface="+mn-cs"/>
            </a:endParaRPr>
          </a:p>
        </p:txBody>
      </p:sp>
      <p:grpSp>
        <p:nvGrpSpPr>
          <p:cNvPr id="53" name="组合 52"/>
          <p:cNvGrpSpPr/>
          <p:nvPr/>
        </p:nvGrpSpPr>
        <p:grpSpPr>
          <a:xfrm>
            <a:off x="1331640" y="5229200"/>
            <a:ext cx="7632848" cy="1224136"/>
            <a:chOff x="1331640" y="5229200"/>
            <a:chExt cx="7632848" cy="1224136"/>
          </a:xfrm>
        </p:grpSpPr>
        <p:sp>
          <p:nvSpPr>
            <p:cNvPr id="11" name="矩形 10"/>
            <p:cNvSpPr/>
            <p:nvPr/>
          </p:nvSpPr>
          <p:spPr>
            <a:xfrm>
              <a:off x="3491880" y="5229200"/>
              <a:ext cx="5472608" cy="1224136"/>
            </a:xfrm>
            <a:prstGeom prst="rect">
              <a:avLst/>
            </a:prstGeom>
            <a:solidFill>
              <a:srgbClr val="92D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altLang="zh-CN" sz="2000" dirty="0">
                  <a:solidFill>
                    <a:schemeClr val="tx1"/>
                  </a:solidFill>
                  <a:latin typeface="楷体" pitchFamily="49" charset="-122"/>
                  <a:ea typeface="楷体" pitchFamily="49" charset="-122"/>
                </a:rPr>
                <a:t>1</a:t>
              </a:r>
              <a:r>
                <a:rPr lang="zh-CN" altLang="en-US" sz="2000" dirty="0">
                  <a:solidFill>
                    <a:schemeClr val="tx1"/>
                  </a:solidFill>
                  <a:latin typeface="楷体" pitchFamily="49" charset="-122"/>
                  <a:ea typeface="楷体" pitchFamily="49" charset="-122"/>
                </a:rPr>
                <a:t>、以</a:t>
              </a:r>
              <a:r>
                <a:rPr lang="en-US" altLang="zh-CN" sz="2000" dirty="0">
                  <a:solidFill>
                    <a:schemeClr val="tx1"/>
                  </a:solidFill>
                  <a:latin typeface="楷体" pitchFamily="49" charset="-122"/>
                  <a:ea typeface="楷体" pitchFamily="49" charset="-122"/>
                </a:rPr>
                <a:t>test</a:t>
              </a:r>
              <a:r>
                <a:rPr lang="zh-CN" altLang="en-US" sz="2000" dirty="0">
                  <a:solidFill>
                    <a:schemeClr val="tx1"/>
                  </a:solidFill>
                  <a:latin typeface="楷体" pitchFamily="49" charset="-122"/>
                  <a:ea typeface="楷体" pitchFamily="49" charset="-122"/>
                </a:rPr>
                <a:t>标识第一条测试语句</a:t>
              </a:r>
              <a:endParaRPr lang="en-US" altLang="zh-CN" sz="2000" dirty="0">
                <a:solidFill>
                  <a:schemeClr val="tx1"/>
                </a:solidFill>
                <a:latin typeface="楷体" pitchFamily="49" charset="-122"/>
                <a:ea typeface="楷体" pitchFamily="49" charset="-122"/>
              </a:endParaRPr>
            </a:p>
            <a:p>
              <a:pPr>
                <a:spcAft>
                  <a:spcPts val="600"/>
                </a:spcAft>
              </a:pPr>
              <a:r>
                <a:rPr lang="en-US" altLang="zh-CN" sz="2000" dirty="0">
                  <a:solidFill>
                    <a:schemeClr val="tx1"/>
                  </a:solidFill>
                  <a:latin typeface="楷体" pitchFamily="49" charset="-122"/>
                  <a:ea typeface="楷体" pitchFamily="49" charset="-122"/>
                </a:rPr>
                <a:t>2</a:t>
              </a:r>
              <a:r>
                <a:rPr lang="zh-CN" altLang="en-US" sz="2000" dirty="0">
                  <a:solidFill>
                    <a:schemeClr val="tx1"/>
                  </a:solidFill>
                  <a:latin typeface="楷体" pitchFamily="49" charset="-122"/>
                  <a:ea typeface="楷体" pitchFamily="49" charset="-122"/>
                </a:rPr>
                <a:t>、从</a:t>
              </a:r>
              <a:r>
                <a:rPr lang="en-US" altLang="zh-CN" sz="2000" dirty="0">
                  <a:solidFill>
                    <a:schemeClr val="tx1"/>
                  </a:solidFill>
                  <a:latin typeface="楷体" pitchFamily="49" charset="-122"/>
                  <a:ea typeface="楷体" pitchFamily="49" charset="-122"/>
                </a:rPr>
                <a:t>case</a:t>
              </a:r>
              <a:r>
                <a:rPr lang="zh-CN" altLang="en-US" sz="2000" dirty="0">
                  <a:solidFill>
                    <a:schemeClr val="tx1"/>
                  </a:solidFill>
                  <a:latin typeface="楷体" pitchFamily="49" charset="-122"/>
                  <a:ea typeface="楷体" pitchFamily="49" charset="-122"/>
                </a:rPr>
                <a:t>队头向队尾的方向读取二元式</a:t>
              </a:r>
              <a:r>
                <a:rPr lang="en-US" altLang="zh-CN" sz="2000" dirty="0">
                  <a:solidFill>
                    <a:schemeClr val="tx1"/>
                  </a:solidFill>
                  <a:latin typeface="楷体" pitchFamily="49" charset="-122"/>
                  <a:ea typeface="楷体" pitchFamily="49" charset="-122"/>
                </a:rPr>
                <a:t>&lt;</a:t>
              </a:r>
              <a:r>
                <a:rPr lang="zh-CN" altLang="en-US" sz="2000" dirty="0">
                  <a:solidFill>
                    <a:schemeClr val="tx1"/>
                  </a:solidFill>
                  <a:latin typeface="楷体" pitchFamily="49" charset="-122"/>
                  <a:ea typeface="楷体" pitchFamily="49" charset="-122"/>
                </a:rPr>
                <a:t>值</a:t>
              </a:r>
              <a:r>
                <a:rPr lang="en-US" altLang="zh-CN" sz="2000" dirty="0">
                  <a:solidFill>
                    <a:schemeClr val="tx1"/>
                  </a:solidFill>
                  <a:latin typeface="楷体" pitchFamily="49" charset="-122"/>
                  <a:ea typeface="楷体" pitchFamily="49" charset="-122"/>
                </a:rPr>
                <a:t>,</a:t>
              </a:r>
              <a:r>
                <a:rPr lang="zh-CN" altLang="en-US" sz="2000" dirty="0">
                  <a:solidFill>
                    <a:schemeClr val="tx1"/>
                  </a:solidFill>
                  <a:latin typeface="楷体" pitchFamily="49" charset="-122"/>
                  <a:ea typeface="楷体" pitchFamily="49" charset="-122"/>
                </a:rPr>
                <a:t>指针</a:t>
              </a:r>
              <a:r>
                <a:rPr lang="en-US" altLang="zh-CN" sz="2000" dirty="0">
                  <a:solidFill>
                    <a:schemeClr val="tx1"/>
                  </a:solidFill>
                  <a:latin typeface="楷体" pitchFamily="49" charset="-122"/>
                  <a:ea typeface="楷体" pitchFamily="49" charset="-122"/>
                </a:rPr>
                <a:t>&gt;</a:t>
              </a:r>
              <a:r>
                <a:rPr lang="zh-CN" altLang="en-US" sz="2000" dirty="0">
                  <a:solidFill>
                    <a:schemeClr val="tx1"/>
                  </a:solidFill>
                  <a:latin typeface="楷体" pitchFamily="49" charset="-122"/>
                  <a:ea typeface="楷体" pitchFamily="49" charset="-122"/>
                </a:rPr>
                <a:t>，生成测试语句</a:t>
              </a:r>
            </a:p>
          </p:txBody>
        </p:sp>
        <p:sp>
          <p:nvSpPr>
            <p:cNvPr id="17" name="等腰三角形 16"/>
            <p:cNvSpPr/>
            <p:nvPr/>
          </p:nvSpPr>
          <p:spPr>
            <a:xfrm>
              <a:off x="1331640" y="5630768"/>
              <a:ext cx="216024" cy="288032"/>
            </a:xfrm>
            <a:prstGeom prs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肘形连接符 49"/>
            <p:cNvCxnSpPr/>
            <p:nvPr/>
          </p:nvCxnSpPr>
          <p:spPr>
            <a:xfrm flipV="1">
              <a:off x="1619672" y="5517232"/>
              <a:ext cx="1872208" cy="288032"/>
            </a:xfrm>
            <a:prstGeom prst="bentConnector3">
              <a:avLst>
                <a:gd name="adj1" fmla="val 50000"/>
              </a:avLst>
            </a:prstGeom>
            <a:ln w="19050">
              <a:solidFill>
                <a:schemeClr val="accent3">
                  <a:lumMod val="75000"/>
                </a:schemeClr>
              </a:solidFill>
              <a:tailEnd type="triangle" w="med" len="lg"/>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1763688" y="908720"/>
            <a:ext cx="7200800" cy="2088232"/>
            <a:chOff x="1763688" y="908720"/>
            <a:chExt cx="7200800" cy="2088232"/>
          </a:xfrm>
        </p:grpSpPr>
        <p:grpSp>
          <p:nvGrpSpPr>
            <p:cNvPr id="54" name="组合 53"/>
            <p:cNvGrpSpPr/>
            <p:nvPr/>
          </p:nvGrpSpPr>
          <p:grpSpPr>
            <a:xfrm>
              <a:off x="1763688" y="908720"/>
              <a:ext cx="7200800" cy="2088232"/>
              <a:chOff x="1763688" y="908720"/>
              <a:chExt cx="7200800" cy="2088232"/>
            </a:xfrm>
          </p:grpSpPr>
          <p:sp>
            <p:nvSpPr>
              <p:cNvPr id="8" name="矩形 7"/>
              <p:cNvSpPr/>
              <p:nvPr/>
            </p:nvSpPr>
            <p:spPr>
              <a:xfrm>
                <a:off x="3491880" y="1844824"/>
                <a:ext cx="5472608" cy="1152128"/>
              </a:xfrm>
              <a:prstGeom prst="rect">
                <a:avLst/>
              </a:prstGeom>
              <a:solidFill>
                <a:srgbClr val="33CCFF">
                  <a:alpha val="4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altLang="zh-CN" sz="2000" dirty="0">
                    <a:solidFill>
                      <a:schemeClr val="tx1"/>
                    </a:solidFill>
                    <a:latin typeface="楷体" pitchFamily="49" charset="-122"/>
                    <a:ea typeface="楷体" pitchFamily="49" charset="-122"/>
                  </a:rPr>
                  <a:t>1</a:t>
                </a:r>
                <a:r>
                  <a:rPr lang="zh-CN" altLang="en-US" sz="2000" dirty="0">
                    <a:solidFill>
                      <a:schemeClr val="tx1"/>
                    </a:solidFill>
                    <a:latin typeface="楷体" pitchFamily="49" charset="-122"/>
                    <a:ea typeface="楷体" pitchFamily="49" charset="-122"/>
                  </a:rPr>
                  <a:t>、生成对</a:t>
                </a:r>
                <a:r>
                  <a:rPr lang="en-US" altLang="zh-CN" sz="2000" dirty="0">
                    <a:solidFill>
                      <a:schemeClr val="tx1"/>
                    </a:solidFill>
                    <a:latin typeface="楷体" pitchFamily="49" charset="-122"/>
                    <a:ea typeface="楷体" pitchFamily="49" charset="-122"/>
                  </a:rPr>
                  <a:t>E</a:t>
                </a:r>
                <a:r>
                  <a:rPr lang="zh-CN" altLang="en-US" sz="2000" dirty="0">
                    <a:solidFill>
                      <a:schemeClr val="tx1"/>
                    </a:solidFill>
                    <a:latin typeface="楷体" pitchFamily="49" charset="-122"/>
                    <a:ea typeface="楷体" pitchFamily="49" charset="-122"/>
                  </a:rPr>
                  <a:t>求值的代码</a:t>
                </a:r>
                <a:endParaRPr lang="en-US" altLang="zh-CN" sz="2000" dirty="0">
                  <a:solidFill>
                    <a:schemeClr val="tx1"/>
                  </a:solidFill>
                  <a:latin typeface="楷体" pitchFamily="49" charset="-122"/>
                  <a:ea typeface="楷体" pitchFamily="49" charset="-122"/>
                </a:endParaRPr>
              </a:p>
              <a:p>
                <a:pPr>
                  <a:spcAft>
                    <a:spcPts val="600"/>
                  </a:spcAft>
                </a:pPr>
                <a:r>
                  <a:rPr lang="en-US" altLang="zh-CN" sz="2000" dirty="0">
                    <a:solidFill>
                      <a:schemeClr val="tx1"/>
                    </a:solidFill>
                    <a:latin typeface="楷体" pitchFamily="49" charset="-122"/>
                    <a:ea typeface="楷体" pitchFamily="49" charset="-122"/>
                  </a:rPr>
                  <a:t>2</a:t>
                </a:r>
                <a:r>
                  <a:rPr lang="zh-CN" altLang="en-US" sz="2000" dirty="0">
                    <a:solidFill>
                      <a:schemeClr val="tx1"/>
                    </a:solidFill>
                    <a:latin typeface="楷体" pitchFamily="49" charset="-122"/>
                    <a:ea typeface="楷体" pitchFamily="49" charset="-122"/>
                  </a:rPr>
                  <a:t>、结果值存入临时变量</a:t>
                </a:r>
                <a:r>
                  <a:rPr lang="en-US" altLang="zh-CN" sz="2000" dirty="0">
                    <a:solidFill>
                      <a:schemeClr val="tx1"/>
                    </a:solidFill>
                    <a:latin typeface="楷体" pitchFamily="49" charset="-122"/>
                    <a:ea typeface="楷体" pitchFamily="49" charset="-122"/>
                  </a:rPr>
                  <a:t>t</a:t>
                </a:r>
                <a:r>
                  <a:rPr lang="zh-CN" altLang="en-US" sz="2000" dirty="0">
                    <a:solidFill>
                      <a:schemeClr val="tx1"/>
                    </a:solidFill>
                    <a:latin typeface="楷体" pitchFamily="49" charset="-122"/>
                    <a:ea typeface="楷体" pitchFamily="49" charset="-122"/>
                  </a:rPr>
                  <a:t>中</a:t>
                </a:r>
                <a:endParaRPr lang="en-US" altLang="zh-CN" sz="2000" dirty="0">
                  <a:solidFill>
                    <a:schemeClr val="tx1"/>
                  </a:solidFill>
                  <a:latin typeface="楷体" pitchFamily="49" charset="-122"/>
                  <a:ea typeface="楷体" pitchFamily="49" charset="-122"/>
                </a:endParaRPr>
              </a:p>
              <a:p>
                <a:pPr>
                  <a:spcAft>
                    <a:spcPts val="600"/>
                  </a:spcAft>
                </a:pPr>
                <a:r>
                  <a:rPr lang="en-US" altLang="zh-CN" sz="2000" dirty="0">
                    <a:solidFill>
                      <a:schemeClr val="tx1"/>
                    </a:solidFill>
                    <a:latin typeface="楷体" pitchFamily="49" charset="-122"/>
                    <a:ea typeface="楷体" pitchFamily="49" charset="-122"/>
                  </a:rPr>
                  <a:t>3</a:t>
                </a:r>
                <a:r>
                  <a:rPr lang="zh-CN" altLang="en-US" sz="2000" dirty="0">
                    <a:solidFill>
                      <a:schemeClr val="tx1"/>
                    </a:solidFill>
                    <a:latin typeface="楷体" pitchFamily="49" charset="-122"/>
                    <a:ea typeface="楷体" pitchFamily="49" charset="-122"/>
                  </a:rPr>
                  <a:t>、产生指令</a:t>
                </a:r>
                <a:r>
                  <a:rPr lang="en-US" altLang="zh-CN" sz="2000" dirty="0" err="1">
                    <a:solidFill>
                      <a:schemeClr val="tx1"/>
                    </a:solidFill>
                    <a:latin typeface="楷体" pitchFamily="49" charset="-122"/>
                    <a:ea typeface="楷体" pitchFamily="49" charset="-122"/>
                  </a:rPr>
                  <a:t>goto</a:t>
                </a:r>
                <a:r>
                  <a:rPr lang="en-US" altLang="zh-CN" sz="2000" dirty="0">
                    <a:solidFill>
                      <a:schemeClr val="tx1"/>
                    </a:solidFill>
                    <a:latin typeface="楷体" pitchFamily="49" charset="-122"/>
                    <a:ea typeface="楷体" pitchFamily="49" charset="-122"/>
                  </a:rPr>
                  <a:t> test</a:t>
                </a:r>
                <a:endParaRPr lang="zh-CN" altLang="en-US" sz="2000" dirty="0">
                  <a:solidFill>
                    <a:schemeClr val="tx1"/>
                  </a:solidFill>
                  <a:latin typeface="楷体" pitchFamily="49" charset="-122"/>
                  <a:ea typeface="楷体" pitchFamily="49" charset="-122"/>
                </a:endParaRPr>
              </a:p>
            </p:txBody>
          </p:sp>
          <p:grpSp>
            <p:nvGrpSpPr>
              <p:cNvPr id="21" name="组合 20"/>
              <p:cNvGrpSpPr/>
              <p:nvPr/>
            </p:nvGrpSpPr>
            <p:grpSpPr>
              <a:xfrm>
                <a:off x="1763688" y="908720"/>
                <a:ext cx="7200800" cy="792088"/>
                <a:chOff x="1763688" y="908720"/>
                <a:chExt cx="7200800" cy="792088"/>
              </a:xfrm>
            </p:grpSpPr>
            <p:sp>
              <p:nvSpPr>
                <p:cNvPr id="7" name="矩形 6"/>
                <p:cNvSpPr/>
                <p:nvPr/>
              </p:nvSpPr>
              <p:spPr>
                <a:xfrm>
                  <a:off x="3491880" y="908720"/>
                  <a:ext cx="5472608" cy="792088"/>
                </a:xfrm>
                <a:prstGeom prst="rect">
                  <a:avLst/>
                </a:prstGeom>
                <a:solidFill>
                  <a:srgbClr val="FFFF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altLang="zh-CN" sz="2000" dirty="0">
                      <a:solidFill>
                        <a:schemeClr val="tx1"/>
                      </a:solidFill>
                      <a:latin typeface="楷体" pitchFamily="49" charset="-122"/>
                      <a:ea typeface="楷体" pitchFamily="49" charset="-122"/>
                    </a:rPr>
                    <a:t>1</a:t>
                  </a:r>
                  <a:r>
                    <a:rPr lang="zh-CN" altLang="en-US" sz="2000" dirty="0">
                      <a:solidFill>
                        <a:schemeClr val="tx1"/>
                      </a:solidFill>
                      <a:latin typeface="楷体" pitchFamily="49" charset="-122"/>
                      <a:ea typeface="楷体" pitchFamily="49" charset="-122"/>
                    </a:rPr>
                    <a:t>、生成</a:t>
                  </a:r>
                  <a:r>
                    <a:rPr lang="en-US" altLang="zh-CN" sz="2000" dirty="0">
                      <a:solidFill>
                        <a:schemeClr val="tx1"/>
                      </a:solidFill>
                      <a:latin typeface="楷体" pitchFamily="49" charset="-122"/>
                      <a:ea typeface="楷体" pitchFamily="49" charset="-122"/>
                    </a:rPr>
                    <a:t>test</a:t>
                  </a:r>
                  <a:r>
                    <a:rPr lang="zh-CN" altLang="en-US" sz="2000" dirty="0">
                      <a:solidFill>
                        <a:schemeClr val="tx1"/>
                      </a:solidFill>
                      <a:latin typeface="楷体" pitchFamily="49" charset="-122"/>
                      <a:ea typeface="楷体" pitchFamily="49" charset="-122"/>
                    </a:rPr>
                    <a:t>和</a:t>
                  </a:r>
                  <a:r>
                    <a:rPr lang="en-US" altLang="zh-CN" sz="2000" dirty="0">
                      <a:solidFill>
                        <a:schemeClr val="tx1"/>
                      </a:solidFill>
                      <a:latin typeface="楷体" pitchFamily="49" charset="-122"/>
                      <a:ea typeface="楷体" pitchFamily="49" charset="-122"/>
                    </a:rPr>
                    <a:t>next</a:t>
                  </a:r>
                  <a:r>
                    <a:rPr lang="zh-CN" altLang="en-US" sz="2000" dirty="0">
                      <a:solidFill>
                        <a:schemeClr val="tx1"/>
                      </a:solidFill>
                      <a:latin typeface="楷体" pitchFamily="49" charset="-122"/>
                      <a:ea typeface="楷体" pitchFamily="49" charset="-122"/>
                    </a:rPr>
                    <a:t>两个标号</a:t>
                  </a:r>
                  <a:endParaRPr lang="en-US" altLang="zh-CN" sz="2000" dirty="0">
                    <a:solidFill>
                      <a:schemeClr val="tx1"/>
                    </a:solidFill>
                    <a:latin typeface="楷体" pitchFamily="49" charset="-122"/>
                    <a:ea typeface="楷体" pitchFamily="49" charset="-122"/>
                  </a:endParaRPr>
                </a:p>
                <a:p>
                  <a:pPr>
                    <a:spcAft>
                      <a:spcPts val="600"/>
                    </a:spcAft>
                  </a:pPr>
                  <a:r>
                    <a:rPr lang="en-US" altLang="zh-CN" sz="2000" dirty="0">
                      <a:solidFill>
                        <a:schemeClr val="tx1"/>
                      </a:solidFill>
                      <a:latin typeface="楷体" pitchFamily="49" charset="-122"/>
                      <a:ea typeface="楷体" pitchFamily="49" charset="-122"/>
                    </a:rPr>
                    <a:t>2</a:t>
                  </a:r>
                  <a:r>
                    <a:rPr lang="zh-CN" altLang="en-US" sz="2000" dirty="0">
                      <a:solidFill>
                        <a:schemeClr val="tx1"/>
                      </a:solidFill>
                      <a:latin typeface="楷体" pitchFamily="49" charset="-122"/>
                      <a:ea typeface="楷体" pitchFamily="49" charset="-122"/>
                    </a:rPr>
                    <a:t>、建立一个临时变量</a:t>
                  </a:r>
                  <a:r>
                    <a:rPr lang="en-US" altLang="zh-CN" sz="2000" dirty="0">
                      <a:solidFill>
                        <a:schemeClr val="tx1"/>
                      </a:solidFill>
                      <a:latin typeface="楷体" pitchFamily="49" charset="-122"/>
                      <a:ea typeface="楷体" pitchFamily="49" charset="-122"/>
                    </a:rPr>
                    <a:t>t</a:t>
                  </a:r>
                  <a:endParaRPr lang="zh-CN" altLang="en-US" sz="2000" dirty="0">
                    <a:solidFill>
                      <a:schemeClr val="tx1"/>
                    </a:solidFill>
                    <a:latin typeface="楷体" pitchFamily="49" charset="-122"/>
                    <a:ea typeface="楷体" pitchFamily="49" charset="-122"/>
                  </a:endParaRPr>
                </a:p>
              </p:txBody>
            </p:sp>
            <p:sp>
              <p:nvSpPr>
                <p:cNvPr id="12" name="等腰三角形 11"/>
                <p:cNvSpPr/>
                <p:nvPr/>
              </p:nvSpPr>
              <p:spPr>
                <a:xfrm>
                  <a:off x="1763688" y="1340768"/>
                  <a:ext cx="216024" cy="288032"/>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形状 19"/>
                <p:cNvCxnSpPr>
                  <a:stCxn id="12" idx="0"/>
                </p:cNvCxnSpPr>
                <p:nvPr/>
              </p:nvCxnSpPr>
              <p:spPr>
                <a:xfrm rot="5400000" flipH="1" flipV="1">
                  <a:off x="2573778" y="422666"/>
                  <a:ext cx="216024" cy="1620180"/>
                </a:xfrm>
                <a:prstGeom prst="bentConnector2">
                  <a:avLst/>
                </a:prstGeom>
                <a:ln w="19050">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grpSp>
        </p:grpSp>
        <p:sp>
          <p:nvSpPr>
            <p:cNvPr id="40" name="任意多边形 39"/>
            <p:cNvSpPr/>
            <p:nvPr/>
          </p:nvSpPr>
          <p:spPr>
            <a:xfrm>
              <a:off x="1873250" y="1638300"/>
              <a:ext cx="1612900" cy="412750"/>
            </a:xfrm>
            <a:custGeom>
              <a:avLst/>
              <a:gdLst>
                <a:gd name="connsiteX0" fmla="*/ 0 w 1517650"/>
                <a:gd name="connsiteY0" fmla="*/ 0 h 368300"/>
                <a:gd name="connsiteX1" fmla="*/ 0 w 1517650"/>
                <a:gd name="connsiteY1" fmla="*/ 368300 h 368300"/>
                <a:gd name="connsiteX2" fmla="*/ 1517650 w 1517650"/>
                <a:gd name="connsiteY2" fmla="*/ 368300 h 368300"/>
              </a:gdLst>
              <a:ahLst/>
              <a:cxnLst>
                <a:cxn ang="0">
                  <a:pos x="connsiteX0" y="connsiteY0"/>
                </a:cxn>
                <a:cxn ang="0">
                  <a:pos x="connsiteX1" y="connsiteY1"/>
                </a:cxn>
                <a:cxn ang="0">
                  <a:pos x="connsiteX2" y="connsiteY2"/>
                </a:cxn>
              </a:cxnLst>
              <a:rect l="l" t="t" r="r" b="b"/>
              <a:pathLst>
                <a:path w="1517650" h="368300">
                  <a:moveTo>
                    <a:pt x="0" y="0"/>
                  </a:moveTo>
                  <a:lnTo>
                    <a:pt x="0" y="368300"/>
                  </a:lnTo>
                  <a:lnTo>
                    <a:pt x="1517650" y="368300"/>
                  </a:lnTo>
                </a:path>
              </a:pathLst>
            </a:custGeom>
            <a:ln w="1905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43" name="组合 42"/>
          <p:cNvGrpSpPr/>
          <p:nvPr/>
        </p:nvGrpSpPr>
        <p:grpSpPr>
          <a:xfrm>
            <a:off x="2195736" y="2492896"/>
            <a:ext cx="6768752" cy="2847176"/>
            <a:chOff x="2195736" y="2492896"/>
            <a:chExt cx="6768752" cy="2847176"/>
          </a:xfrm>
        </p:grpSpPr>
        <p:grpSp>
          <p:nvGrpSpPr>
            <p:cNvPr id="39" name="组合 38"/>
            <p:cNvGrpSpPr/>
            <p:nvPr/>
          </p:nvGrpSpPr>
          <p:grpSpPr>
            <a:xfrm>
              <a:off x="2195736" y="2492896"/>
              <a:ext cx="6768752" cy="2847176"/>
              <a:chOff x="2195736" y="2492896"/>
              <a:chExt cx="6768752" cy="2847176"/>
            </a:xfrm>
          </p:grpSpPr>
          <p:grpSp>
            <p:nvGrpSpPr>
              <p:cNvPr id="37" name="组合 36"/>
              <p:cNvGrpSpPr/>
              <p:nvPr/>
            </p:nvGrpSpPr>
            <p:grpSpPr>
              <a:xfrm>
                <a:off x="2195736" y="2492896"/>
                <a:ext cx="6768752" cy="2847176"/>
                <a:chOff x="2195736" y="2492896"/>
                <a:chExt cx="6768752" cy="2847176"/>
              </a:xfrm>
            </p:grpSpPr>
            <p:grpSp>
              <p:nvGrpSpPr>
                <p:cNvPr id="32" name="组合 31"/>
                <p:cNvGrpSpPr/>
                <p:nvPr/>
              </p:nvGrpSpPr>
              <p:grpSpPr>
                <a:xfrm>
                  <a:off x="2195736" y="2492896"/>
                  <a:ext cx="6768752" cy="2847176"/>
                  <a:chOff x="2195736" y="2492896"/>
                  <a:chExt cx="6768752" cy="2847176"/>
                </a:xfrm>
              </p:grpSpPr>
              <p:grpSp>
                <p:nvGrpSpPr>
                  <p:cNvPr id="52" name="组合 51"/>
                  <p:cNvGrpSpPr/>
                  <p:nvPr/>
                </p:nvGrpSpPr>
                <p:grpSpPr>
                  <a:xfrm>
                    <a:off x="2195736" y="2492896"/>
                    <a:ext cx="6768752" cy="2847176"/>
                    <a:chOff x="2195736" y="2492896"/>
                    <a:chExt cx="6768752" cy="2847176"/>
                  </a:xfrm>
                </p:grpSpPr>
                <p:sp>
                  <p:nvSpPr>
                    <p:cNvPr id="9" name="矩形 8"/>
                    <p:cNvSpPr/>
                    <p:nvPr/>
                  </p:nvSpPr>
                  <p:spPr>
                    <a:xfrm>
                      <a:off x="3491880" y="3068960"/>
                      <a:ext cx="5472608" cy="12241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altLang="zh-CN" sz="2000" dirty="0">
                          <a:solidFill>
                            <a:schemeClr val="tx1"/>
                          </a:solidFill>
                          <a:latin typeface="楷体" pitchFamily="49" charset="-122"/>
                          <a:ea typeface="楷体" pitchFamily="49" charset="-122"/>
                        </a:rPr>
                        <a:t>1</a:t>
                      </a:r>
                      <a:r>
                        <a:rPr lang="zh-CN" altLang="en-US" sz="2000" dirty="0">
                          <a:solidFill>
                            <a:schemeClr val="tx1"/>
                          </a:solidFill>
                          <a:latin typeface="楷体" pitchFamily="49" charset="-122"/>
                          <a:ea typeface="楷体" pitchFamily="49" charset="-122"/>
                        </a:rPr>
                        <a:t>、建立一个新的标号</a:t>
                      </a:r>
                      <a:r>
                        <a:rPr lang="en-US" altLang="zh-CN" sz="2000" dirty="0">
                          <a:solidFill>
                            <a:schemeClr val="tx1"/>
                          </a:solidFill>
                          <a:latin typeface="楷体" pitchFamily="49" charset="-122"/>
                          <a:ea typeface="楷体" pitchFamily="49" charset="-122"/>
                        </a:rPr>
                        <a:t>L</a:t>
                      </a:r>
                      <a:r>
                        <a:rPr lang="en-US" altLang="zh-CN" sz="2000" baseline="-25000" dirty="0">
                          <a:solidFill>
                            <a:schemeClr val="tx1"/>
                          </a:solidFill>
                          <a:latin typeface="楷体" pitchFamily="49" charset="-122"/>
                          <a:ea typeface="楷体" pitchFamily="49" charset="-122"/>
                        </a:rPr>
                        <a:t>i</a:t>
                      </a:r>
                      <a:r>
                        <a:rPr lang="zh-CN" altLang="en-US" sz="2000" dirty="0">
                          <a:solidFill>
                            <a:schemeClr val="tx1"/>
                          </a:solidFill>
                          <a:latin typeface="楷体" pitchFamily="49" charset="-122"/>
                          <a:ea typeface="楷体" pitchFamily="49" charset="-122"/>
                        </a:rPr>
                        <a:t>，并把它存入符号表</a:t>
                      </a:r>
                      <a:endParaRPr lang="en-US" altLang="zh-CN" sz="2000" dirty="0">
                        <a:solidFill>
                          <a:schemeClr val="tx1"/>
                        </a:solidFill>
                        <a:latin typeface="楷体" pitchFamily="49" charset="-122"/>
                        <a:ea typeface="楷体" pitchFamily="49" charset="-122"/>
                      </a:endParaRPr>
                    </a:p>
                    <a:p>
                      <a:pPr>
                        <a:spcAft>
                          <a:spcPts val="600"/>
                        </a:spcAft>
                      </a:pPr>
                      <a:r>
                        <a:rPr lang="en-US" altLang="zh-CN" sz="2000" dirty="0">
                          <a:solidFill>
                            <a:schemeClr val="tx1"/>
                          </a:solidFill>
                          <a:latin typeface="楷体" pitchFamily="49" charset="-122"/>
                          <a:ea typeface="楷体" pitchFamily="49" charset="-122"/>
                        </a:rPr>
                        <a:t>2</a:t>
                      </a:r>
                      <a:r>
                        <a:rPr lang="zh-CN" altLang="en-US" sz="2000" dirty="0">
                          <a:solidFill>
                            <a:schemeClr val="tx1"/>
                          </a:solidFill>
                          <a:latin typeface="楷体" pitchFamily="49" charset="-122"/>
                          <a:ea typeface="楷体" pitchFamily="49" charset="-122"/>
                        </a:rPr>
                        <a:t>、建立一个</a:t>
                      </a:r>
                      <a:r>
                        <a:rPr lang="zh-CN" altLang="en-US" sz="2000" dirty="0">
                          <a:solidFill>
                            <a:srgbClr val="FF0000"/>
                          </a:solidFill>
                          <a:latin typeface="楷体" pitchFamily="49" charset="-122"/>
                          <a:ea typeface="楷体" pitchFamily="49" charset="-122"/>
                        </a:rPr>
                        <a:t>队列</a:t>
                      </a:r>
                      <a:r>
                        <a:rPr lang="zh-CN" altLang="en-US" sz="2000" dirty="0">
                          <a:solidFill>
                            <a:schemeClr val="tx1"/>
                          </a:solidFill>
                          <a:latin typeface="楷体" pitchFamily="49" charset="-122"/>
                          <a:ea typeface="楷体" pitchFamily="49" charset="-122"/>
                        </a:rPr>
                        <a:t>，令其为</a:t>
                      </a:r>
                      <a:r>
                        <a:rPr lang="en-US" altLang="zh-CN" sz="2000" dirty="0">
                          <a:solidFill>
                            <a:schemeClr val="tx1"/>
                          </a:solidFill>
                          <a:latin typeface="楷体" pitchFamily="49" charset="-122"/>
                          <a:ea typeface="楷体" pitchFamily="49" charset="-122"/>
                        </a:rPr>
                        <a:t>CASE</a:t>
                      </a:r>
                      <a:r>
                        <a:rPr lang="zh-CN" altLang="en-US" sz="2000" dirty="0">
                          <a:solidFill>
                            <a:schemeClr val="tx1"/>
                          </a:solidFill>
                          <a:latin typeface="楷体" pitchFamily="49" charset="-122"/>
                          <a:ea typeface="楷体" pitchFamily="49" charset="-122"/>
                        </a:rPr>
                        <a:t>栈，存放每个</a:t>
                      </a:r>
                      <a:r>
                        <a:rPr lang="en-US" altLang="zh-CN" sz="2000" dirty="0">
                          <a:solidFill>
                            <a:schemeClr val="tx1"/>
                          </a:solidFill>
                          <a:latin typeface="楷体" pitchFamily="49" charset="-122"/>
                          <a:ea typeface="楷体" pitchFamily="49" charset="-122"/>
                        </a:rPr>
                        <a:t>case</a:t>
                      </a:r>
                      <a:r>
                        <a:rPr lang="zh-CN" altLang="en-US" sz="2000" dirty="0">
                          <a:solidFill>
                            <a:schemeClr val="tx1"/>
                          </a:solidFill>
                          <a:latin typeface="楷体" pitchFamily="49" charset="-122"/>
                          <a:ea typeface="楷体" pitchFamily="49" charset="-122"/>
                        </a:rPr>
                        <a:t>对应的常量值及其标号在符号表的位置</a:t>
                      </a:r>
                    </a:p>
                  </p:txBody>
                </p:sp>
                <p:sp>
                  <p:nvSpPr>
                    <p:cNvPr id="10" name="矩形 9"/>
                    <p:cNvSpPr/>
                    <p:nvPr/>
                  </p:nvSpPr>
                  <p:spPr>
                    <a:xfrm>
                      <a:off x="3491880" y="4365104"/>
                      <a:ext cx="5472608" cy="792088"/>
                    </a:xfrm>
                    <a:prstGeom prst="rect">
                      <a:avLst/>
                    </a:prstGeom>
                    <a:solidFill>
                      <a:srgbClr val="FE9CDD">
                        <a:alpha val="5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altLang="zh-CN" sz="2000" dirty="0">
                          <a:solidFill>
                            <a:schemeClr val="tx1"/>
                          </a:solidFill>
                          <a:latin typeface="楷体" pitchFamily="49" charset="-122"/>
                          <a:ea typeface="楷体" pitchFamily="49" charset="-122"/>
                        </a:rPr>
                        <a:t>1</a:t>
                      </a:r>
                      <a:r>
                        <a:rPr lang="zh-CN" altLang="en-US" sz="2000" dirty="0">
                          <a:solidFill>
                            <a:schemeClr val="tx1"/>
                          </a:solidFill>
                          <a:latin typeface="楷体" pitchFamily="49" charset="-122"/>
                          <a:ea typeface="楷体" pitchFamily="49" charset="-122"/>
                        </a:rPr>
                        <a:t>、生成</a:t>
                      </a:r>
                      <a:r>
                        <a:rPr lang="en-US" altLang="zh-CN" sz="2000" dirty="0">
                          <a:solidFill>
                            <a:schemeClr val="tx1"/>
                          </a:solidFill>
                          <a:latin typeface="楷体" pitchFamily="49" charset="-122"/>
                          <a:ea typeface="楷体" pitchFamily="49" charset="-122"/>
                        </a:rPr>
                        <a:t>S</a:t>
                      </a:r>
                      <a:r>
                        <a:rPr lang="en-US" altLang="zh-CN" sz="2000" baseline="-25000" dirty="0">
                          <a:solidFill>
                            <a:schemeClr val="tx1"/>
                          </a:solidFill>
                          <a:latin typeface="楷体" pitchFamily="49" charset="-122"/>
                          <a:ea typeface="楷体" pitchFamily="49" charset="-122"/>
                        </a:rPr>
                        <a:t>i</a:t>
                      </a:r>
                      <a:r>
                        <a:rPr lang="zh-CN" altLang="en-US" sz="2000" dirty="0">
                          <a:solidFill>
                            <a:schemeClr val="tx1"/>
                          </a:solidFill>
                          <a:latin typeface="楷体" pitchFamily="49" charset="-122"/>
                          <a:ea typeface="楷体" pitchFamily="49" charset="-122"/>
                        </a:rPr>
                        <a:t>的代码，并以</a:t>
                      </a:r>
                      <a:r>
                        <a:rPr lang="en-US" altLang="zh-CN" sz="2000" dirty="0">
                          <a:solidFill>
                            <a:schemeClr val="tx1"/>
                          </a:solidFill>
                          <a:latin typeface="楷体" pitchFamily="49" charset="-122"/>
                          <a:ea typeface="楷体" pitchFamily="49" charset="-122"/>
                        </a:rPr>
                        <a:t>L</a:t>
                      </a:r>
                      <a:r>
                        <a:rPr lang="en-US" altLang="zh-CN" sz="2000" baseline="-25000" dirty="0">
                          <a:solidFill>
                            <a:schemeClr val="tx1"/>
                          </a:solidFill>
                          <a:latin typeface="楷体" pitchFamily="49" charset="-122"/>
                          <a:ea typeface="楷体" pitchFamily="49" charset="-122"/>
                        </a:rPr>
                        <a:t>i</a:t>
                      </a:r>
                      <a:r>
                        <a:rPr lang="zh-CN" altLang="en-US" sz="2000" dirty="0">
                          <a:solidFill>
                            <a:schemeClr val="tx1"/>
                          </a:solidFill>
                          <a:latin typeface="楷体" pitchFamily="49" charset="-122"/>
                          <a:ea typeface="楷体" pitchFamily="49" charset="-122"/>
                        </a:rPr>
                        <a:t>标识它的第一条语句</a:t>
                      </a:r>
                      <a:endParaRPr lang="en-US" altLang="zh-CN" sz="2000" dirty="0">
                        <a:solidFill>
                          <a:schemeClr val="tx1"/>
                        </a:solidFill>
                        <a:latin typeface="楷体" pitchFamily="49" charset="-122"/>
                        <a:ea typeface="楷体" pitchFamily="49" charset="-122"/>
                      </a:endParaRPr>
                    </a:p>
                    <a:p>
                      <a:pPr>
                        <a:spcAft>
                          <a:spcPts val="600"/>
                        </a:spcAft>
                      </a:pPr>
                      <a:r>
                        <a:rPr lang="en-US" altLang="zh-CN" sz="2000" dirty="0">
                          <a:solidFill>
                            <a:schemeClr val="tx1"/>
                          </a:solidFill>
                          <a:latin typeface="楷体" pitchFamily="49" charset="-122"/>
                          <a:ea typeface="楷体" pitchFamily="49" charset="-122"/>
                        </a:rPr>
                        <a:t>2</a:t>
                      </a:r>
                      <a:r>
                        <a:rPr lang="zh-CN" altLang="en-US" sz="2000" dirty="0">
                          <a:solidFill>
                            <a:schemeClr val="tx1"/>
                          </a:solidFill>
                          <a:latin typeface="楷体" pitchFamily="49" charset="-122"/>
                          <a:ea typeface="楷体" pitchFamily="49" charset="-122"/>
                        </a:rPr>
                        <a:t>、产生指令</a:t>
                      </a:r>
                      <a:r>
                        <a:rPr lang="en-US" altLang="zh-CN" sz="2000" dirty="0" err="1">
                          <a:solidFill>
                            <a:schemeClr val="tx1"/>
                          </a:solidFill>
                          <a:latin typeface="楷体" pitchFamily="49" charset="-122"/>
                          <a:ea typeface="楷体" pitchFamily="49" charset="-122"/>
                        </a:rPr>
                        <a:t>goto</a:t>
                      </a:r>
                      <a:r>
                        <a:rPr lang="en-US" altLang="zh-CN" sz="2000" dirty="0">
                          <a:solidFill>
                            <a:schemeClr val="tx1"/>
                          </a:solidFill>
                          <a:latin typeface="楷体" pitchFamily="49" charset="-122"/>
                          <a:ea typeface="楷体" pitchFamily="49" charset="-122"/>
                        </a:rPr>
                        <a:t> next</a:t>
                      </a:r>
                      <a:endParaRPr lang="zh-CN" altLang="en-US" sz="2000" dirty="0">
                        <a:solidFill>
                          <a:schemeClr val="tx1"/>
                        </a:solidFill>
                        <a:latin typeface="楷体" pitchFamily="49" charset="-122"/>
                        <a:ea typeface="楷体" pitchFamily="49" charset="-122"/>
                      </a:endParaRPr>
                    </a:p>
                  </p:txBody>
                </p:sp>
                <p:sp>
                  <p:nvSpPr>
                    <p:cNvPr id="13" name="等腰三角形 12"/>
                    <p:cNvSpPr/>
                    <p:nvPr/>
                  </p:nvSpPr>
                  <p:spPr>
                    <a:xfrm>
                      <a:off x="2222024" y="3546728"/>
                      <a:ext cx="144000" cy="180000"/>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a:off x="2483784" y="5160072"/>
                      <a:ext cx="144000" cy="180000"/>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a:off x="2339768" y="4607416"/>
                      <a:ext cx="144000" cy="180000"/>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a:off x="2195736" y="2492896"/>
                      <a:ext cx="144000" cy="180000"/>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任意多边形 28"/>
                  <p:cNvSpPr/>
                  <p:nvPr/>
                </p:nvSpPr>
                <p:spPr>
                  <a:xfrm>
                    <a:off x="3315694" y="3331597"/>
                    <a:ext cx="166977" cy="1264257"/>
                  </a:xfrm>
                  <a:custGeom>
                    <a:avLst/>
                    <a:gdLst>
                      <a:gd name="connsiteX0" fmla="*/ 166977 w 166977"/>
                      <a:gd name="connsiteY0" fmla="*/ 0 h 1264257"/>
                      <a:gd name="connsiteX1" fmla="*/ 0 w 166977"/>
                      <a:gd name="connsiteY1" fmla="*/ 0 h 1264257"/>
                      <a:gd name="connsiteX2" fmla="*/ 0 w 166977"/>
                      <a:gd name="connsiteY2" fmla="*/ 1264257 h 1264257"/>
                      <a:gd name="connsiteX3" fmla="*/ 166977 w 166977"/>
                      <a:gd name="connsiteY3" fmla="*/ 1264257 h 1264257"/>
                    </a:gdLst>
                    <a:ahLst/>
                    <a:cxnLst>
                      <a:cxn ang="0">
                        <a:pos x="connsiteX0" y="connsiteY0"/>
                      </a:cxn>
                      <a:cxn ang="0">
                        <a:pos x="connsiteX1" y="connsiteY1"/>
                      </a:cxn>
                      <a:cxn ang="0">
                        <a:pos x="connsiteX2" y="connsiteY2"/>
                      </a:cxn>
                      <a:cxn ang="0">
                        <a:pos x="connsiteX3" y="connsiteY3"/>
                      </a:cxn>
                    </a:cxnLst>
                    <a:rect l="l" t="t" r="r" b="b"/>
                    <a:pathLst>
                      <a:path w="166977" h="1264257">
                        <a:moveTo>
                          <a:pt x="166977" y="0"/>
                        </a:moveTo>
                        <a:lnTo>
                          <a:pt x="0" y="0"/>
                        </a:lnTo>
                        <a:lnTo>
                          <a:pt x="0" y="1264257"/>
                        </a:lnTo>
                        <a:lnTo>
                          <a:pt x="166977" y="1264257"/>
                        </a:lnTo>
                      </a:path>
                    </a:pathLst>
                  </a:custGeom>
                  <a:ln w="19050">
                    <a:solidFill>
                      <a:srgbClr val="0033CC"/>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35" name="任意多边形 34"/>
                <p:cNvSpPr/>
                <p:nvPr/>
              </p:nvSpPr>
              <p:spPr>
                <a:xfrm>
                  <a:off x="2414019" y="3211373"/>
                  <a:ext cx="563271" cy="1353312"/>
                </a:xfrm>
                <a:custGeom>
                  <a:avLst/>
                  <a:gdLst>
                    <a:gd name="connsiteX0" fmla="*/ 0 w 563271"/>
                    <a:gd name="connsiteY0" fmla="*/ 1353312 h 1353312"/>
                    <a:gd name="connsiteX1" fmla="*/ 0 w 563271"/>
                    <a:gd name="connsiteY1" fmla="*/ 1148486 h 1353312"/>
                    <a:gd name="connsiteX2" fmla="*/ 563271 w 563271"/>
                    <a:gd name="connsiteY2" fmla="*/ 1148486 h 1353312"/>
                    <a:gd name="connsiteX3" fmla="*/ 563271 w 563271"/>
                    <a:gd name="connsiteY3" fmla="*/ 0 h 1353312"/>
                  </a:gdLst>
                  <a:ahLst/>
                  <a:cxnLst>
                    <a:cxn ang="0">
                      <a:pos x="connsiteX0" y="connsiteY0"/>
                    </a:cxn>
                    <a:cxn ang="0">
                      <a:pos x="connsiteX1" y="connsiteY1"/>
                    </a:cxn>
                    <a:cxn ang="0">
                      <a:pos x="connsiteX2" y="connsiteY2"/>
                    </a:cxn>
                    <a:cxn ang="0">
                      <a:pos x="connsiteX3" y="connsiteY3"/>
                    </a:cxn>
                  </a:cxnLst>
                  <a:rect l="l" t="t" r="r" b="b"/>
                  <a:pathLst>
                    <a:path w="563271" h="1353312">
                      <a:moveTo>
                        <a:pt x="0" y="1353312"/>
                      </a:moveTo>
                      <a:lnTo>
                        <a:pt x="0" y="1148486"/>
                      </a:lnTo>
                      <a:lnTo>
                        <a:pt x="563271" y="1148486"/>
                      </a:lnTo>
                      <a:lnTo>
                        <a:pt x="563271" y="0"/>
                      </a:lnTo>
                    </a:path>
                  </a:pathLst>
                </a:custGeom>
                <a:ln w="19050">
                  <a:solidFill>
                    <a:srgbClr val="0033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任意多边形 35"/>
                <p:cNvSpPr/>
                <p:nvPr/>
              </p:nvSpPr>
              <p:spPr>
                <a:xfrm>
                  <a:off x="2560319" y="3218688"/>
                  <a:ext cx="570586" cy="1872691"/>
                </a:xfrm>
                <a:custGeom>
                  <a:avLst/>
                  <a:gdLst>
                    <a:gd name="connsiteX0" fmla="*/ 0 w 614477"/>
                    <a:gd name="connsiteY0" fmla="*/ 1872691 h 1872691"/>
                    <a:gd name="connsiteX1" fmla="*/ 0 w 614477"/>
                    <a:gd name="connsiteY1" fmla="*/ 1704442 h 1872691"/>
                    <a:gd name="connsiteX2" fmla="*/ 614477 w 614477"/>
                    <a:gd name="connsiteY2" fmla="*/ 1704442 h 1872691"/>
                    <a:gd name="connsiteX3" fmla="*/ 614477 w 614477"/>
                    <a:gd name="connsiteY3" fmla="*/ 0 h 1872691"/>
                  </a:gdLst>
                  <a:ahLst/>
                  <a:cxnLst>
                    <a:cxn ang="0">
                      <a:pos x="connsiteX0" y="connsiteY0"/>
                    </a:cxn>
                    <a:cxn ang="0">
                      <a:pos x="connsiteX1" y="connsiteY1"/>
                    </a:cxn>
                    <a:cxn ang="0">
                      <a:pos x="connsiteX2" y="connsiteY2"/>
                    </a:cxn>
                    <a:cxn ang="0">
                      <a:pos x="connsiteX3" y="connsiteY3"/>
                    </a:cxn>
                  </a:cxnLst>
                  <a:rect l="l" t="t" r="r" b="b"/>
                  <a:pathLst>
                    <a:path w="614477" h="1872691">
                      <a:moveTo>
                        <a:pt x="0" y="1872691"/>
                      </a:moveTo>
                      <a:lnTo>
                        <a:pt x="0" y="1704442"/>
                      </a:lnTo>
                      <a:lnTo>
                        <a:pt x="614477" y="1704442"/>
                      </a:lnTo>
                      <a:lnTo>
                        <a:pt x="614477" y="0"/>
                      </a:lnTo>
                    </a:path>
                  </a:pathLst>
                </a:custGeom>
                <a:ln w="19050">
                  <a:solidFill>
                    <a:srgbClr val="0033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38" name="任意多边形 37"/>
              <p:cNvSpPr/>
              <p:nvPr/>
            </p:nvSpPr>
            <p:spPr>
              <a:xfrm>
                <a:off x="2298700" y="3219450"/>
                <a:ext cx="190500" cy="311150"/>
              </a:xfrm>
              <a:custGeom>
                <a:avLst/>
                <a:gdLst>
                  <a:gd name="connsiteX0" fmla="*/ 0 w 190500"/>
                  <a:gd name="connsiteY0" fmla="*/ 311150 h 311150"/>
                  <a:gd name="connsiteX1" fmla="*/ 0 w 190500"/>
                  <a:gd name="connsiteY1" fmla="*/ 196850 h 311150"/>
                  <a:gd name="connsiteX2" fmla="*/ 190500 w 190500"/>
                  <a:gd name="connsiteY2" fmla="*/ 196850 h 311150"/>
                  <a:gd name="connsiteX3" fmla="*/ 190500 w 190500"/>
                  <a:gd name="connsiteY3" fmla="*/ 0 h 311150"/>
                </a:gdLst>
                <a:ahLst/>
                <a:cxnLst>
                  <a:cxn ang="0">
                    <a:pos x="connsiteX0" y="connsiteY0"/>
                  </a:cxn>
                  <a:cxn ang="0">
                    <a:pos x="connsiteX1" y="connsiteY1"/>
                  </a:cxn>
                  <a:cxn ang="0">
                    <a:pos x="connsiteX2" y="connsiteY2"/>
                  </a:cxn>
                  <a:cxn ang="0">
                    <a:pos x="connsiteX3" y="connsiteY3"/>
                  </a:cxn>
                </a:cxnLst>
                <a:rect l="l" t="t" r="r" b="b"/>
                <a:pathLst>
                  <a:path w="190500" h="311150">
                    <a:moveTo>
                      <a:pt x="0" y="311150"/>
                    </a:moveTo>
                    <a:lnTo>
                      <a:pt x="0" y="196850"/>
                    </a:lnTo>
                    <a:lnTo>
                      <a:pt x="190500" y="196850"/>
                    </a:lnTo>
                    <a:lnTo>
                      <a:pt x="190500" y="0"/>
                    </a:lnTo>
                  </a:path>
                </a:pathLst>
              </a:custGeom>
              <a:ln w="19050">
                <a:solidFill>
                  <a:srgbClr val="0033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42" name="任意多边形 41"/>
            <p:cNvSpPr/>
            <p:nvPr/>
          </p:nvSpPr>
          <p:spPr>
            <a:xfrm>
              <a:off x="2266950" y="2667000"/>
              <a:ext cx="1219200" cy="552450"/>
            </a:xfrm>
            <a:custGeom>
              <a:avLst/>
              <a:gdLst>
                <a:gd name="connsiteX0" fmla="*/ 0 w 1517650"/>
                <a:gd name="connsiteY0" fmla="*/ 0 h 368300"/>
                <a:gd name="connsiteX1" fmla="*/ 0 w 1517650"/>
                <a:gd name="connsiteY1" fmla="*/ 368300 h 368300"/>
                <a:gd name="connsiteX2" fmla="*/ 1517650 w 1517650"/>
                <a:gd name="connsiteY2" fmla="*/ 368300 h 368300"/>
              </a:gdLst>
              <a:ahLst/>
              <a:cxnLst>
                <a:cxn ang="0">
                  <a:pos x="connsiteX0" y="connsiteY0"/>
                </a:cxn>
                <a:cxn ang="0">
                  <a:pos x="connsiteX1" y="connsiteY1"/>
                </a:cxn>
                <a:cxn ang="0">
                  <a:pos x="connsiteX2" y="connsiteY2"/>
                </a:cxn>
              </a:cxnLst>
              <a:rect l="l" t="t" r="r" b="b"/>
              <a:pathLst>
                <a:path w="1517650" h="368300">
                  <a:moveTo>
                    <a:pt x="0" y="0"/>
                  </a:moveTo>
                  <a:lnTo>
                    <a:pt x="0" y="368300"/>
                  </a:lnTo>
                  <a:lnTo>
                    <a:pt x="1517650" y="368300"/>
                  </a:lnTo>
                </a:path>
              </a:pathLst>
            </a:custGeom>
            <a:ln w="19050">
              <a:solidFill>
                <a:srgbClr val="0033CC"/>
              </a:solidFill>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blinds(horizontal)">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blinds(horizontal)">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blinds(horizontal)">
                                      <p:cBhvr>
                                        <p:cTn id="1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564904"/>
            <a:ext cx="8229600" cy="1143000"/>
          </a:xfrm>
        </p:spPr>
        <p:txBody>
          <a:bodyPr>
            <a:normAutofit/>
          </a:bodyPr>
          <a:lstStyle/>
          <a:p>
            <a:pPr algn="ctr"/>
            <a:r>
              <a:rPr lang="en-US" altLang="zh-CN" sz="4000" dirty="0">
                <a:solidFill>
                  <a:srgbClr val="0033CC"/>
                </a:solidFill>
                <a:latin typeface="华文行楷" pitchFamily="2" charset="-122"/>
                <a:ea typeface="华文行楷" pitchFamily="2" charset="-122"/>
              </a:rPr>
              <a:t>7.6</a:t>
            </a:r>
            <a:r>
              <a:rPr lang="zh-CN" altLang="en-US" sz="4000" dirty="0">
                <a:solidFill>
                  <a:srgbClr val="0033CC"/>
                </a:solidFill>
                <a:latin typeface="华文行楷" pitchFamily="2" charset="-122"/>
                <a:ea typeface="华文行楷" pitchFamily="2" charset="-122"/>
              </a:rPr>
              <a:t>、过程调用的处理</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770501"/>
          </a:xfrm>
        </p:spPr>
        <p:txBody>
          <a:bodyPr/>
          <a:lstStyle/>
          <a:p>
            <a:r>
              <a:rPr lang="zh-CN" altLang="en-US" dirty="0"/>
              <a:t>程序中参数传送</a:t>
            </a:r>
            <a:r>
              <a:rPr lang="en-US" altLang="zh-CN" dirty="0"/>
              <a:t>-</a:t>
            </a:r>
            <a:r>
              <a:rPr lang="zh-CN" altLang="en-US" dirty="0"/>
              <a:t>传值</a:t>
            </a:r>
          </a:p>
        </p:txBody>
      </p:sp>
      <p:sp>
        <p:nvSpPr>
          <p:cNvPr id="4" name="灯片编号占位符 3"/>
          <p:cNvSpPr>
            <a:spLocks noGrp="1"/>
          </p:cNvSpPr>
          <p:nvPr>
            <p:ph type="sldNum" sz="quarter" idx="12"/>
          </p:nvPr>
        </p:nvSpPr>
        <p:spPr>
          <a:xfrm>
            <a:off x="8138160" y="6356351"/>
            <a:ext cx="377190" cy="303530"/>
          </a:xfrm>
        </p:spPr>
        <p:txBody>
          <a:bodyPr/>
          <a:lstStyle/>
          <a:p>
            <a:pPr>
              <a:defRPr/>
            </a:pPr>
            <a:fld id="{EFC3A549-9C13-4399-83C7-A4E2E0BD550C}" type="slidenum">
              <a:rPr lang="zh-CN" altLang="en-US" smtClean="0"/>
              <a:pPr>
                <a:defRPr/>
              </a:pPr>
              <a:t>97</a:t>
            </a:fld>
            <a:endParaRPr lang="zh-CN" altLang="en-US"/>
          </a:p>
        </p:txBody>
      </p:sp>
      <p:sp>
        <p:nvSpPr>
          <p:cNvPr id="7" name="内容占位符 2"/>
          <p:cNvSpPr txBox="1">
            <a:spLocks/>
          </p:cNvSpPr>
          <p:nvPr/>
        </p:nvSpPr>
        <p:spPr bwMode="auto">
          <a:xfrm>
            <a:off x="938366" y="1371600"/>
            <a:ext cx="3884356" cy="49086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8600" marR="0" lvl="0" indent="-228600" algn="l" defTabSz="914400" rtl="0" eaLnBrk="0" fontAlgn="base" latinLnBrk="0" hangingPunct="0">
              <a:lnSpc>
                <a:spcPct val="100000"/>
              </a:lnSpc>
              <a:spcBef>
                <a:spcPts val="0"/>
              </a:spcBef>
              <a:spcAft>
                <a:spcPts val="0"/>
              </a:spcAft>
              <a:buClrTx/>
              <a:buSzPct val="50000"/>
              <a:buFont typeface="Wingdings" pitchFamily="2" charset="2"/>
              <a:buNone/>
              <a:tabLst/>
              <a:defRPr/>
            </a:pPr>
            <a:r>
              <a:rPr kumimoji="0" lang="en-US" altLang="zh-CN" sz="24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program;</a:t>
            </a:r>
          </a:p>
          <a:p>
            <a:pPr marL="228600" marR="0" lvl="0" indent="-228600" algn="l" defTabSz="914400" rtl="0" eaLnBrk="0" fontAlgn="base" latinLnBrk="0" hangingPunct="0">
              <a:lnSpc>
                <a:spcPct val="100000"/>
              </a:lnSpc>
              <a:spcBef>
                <a:spcPts val="0"/>
              </a:spcBef>
              <a:spcAft>
                <a:spcPts val="0"/>
              </a:spcAft>
              <a:buClrTx/>
              <a:buSzPct val="50000"/>
              <a:buFont typeface="Wingdings" pitchFamily="2" charset="2"/>
              <a:buNone/>
              <a:tabLst/>
              <a:defRPr/>
            </a:pPr>
            <a:r>
              <a:rPr kumimoji="0" lang="en-US" altLang="zh-CN" sz="24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a:t>
            </a:r>
          </a:p>
          <a:p>
            <a:pPr marL="228600" marR="0" lvl="0" indent="-228600" algn="l" defTabSz="914400" rtl="0" eaLnBrk="0" fontAlgn="base" latinLnBrk="0" hangingPunct="0">
              <a:lnSpc>
                <a:spcPct val="100000"/>
              </a:lnSpc>
              <a:spcBef>
                <a:spcPts val="0"/>
              </a:spcBef>
              <a:spcAft>
                <a:spcPts val="0"/>
              </a:spcAft>
              <a:buClrTx/>
              <a:buSzPct val="50000"/>
              <a:buFont typeface="Wingdings" pitchFamily="2" charset="2"/>
              <a:buNone/>
              <a:tabLst/>
              <a:defRPr/>
            </a:pPr>
            <a:r>
              <a:rPr kumimoji="0" lang="en-US" altLang="zh-CN" sz="2400" b="0" i="0" u="none" strike="noStrike" kern="1200" cap="none" spc="0" normalizeH="0" baseline="0" noProof="0" dirty="0">
                <a:ln>
                  <a:noFill/>
                </a:ln>
                <a:effectLst/>
                <a:uLnTx/>
                <a:uFillTx/>
                <a:latin typeface="楷体" pitchFamily="49" charset="-122"/>
                <a:ea typeface="楷体" pitchFamily="49" charset="-122"/>
                <a:cs typeface="+mn-cs"/>
              </a:rPr>
              <a:t>procedure P(</a:t>
            </a:r>
            <a:r>
              <a:rPr kumimoji="0" lang="en-US" altLang="zh-CN" sz="2400" b="0" i="0" u="none" strike="noStrike" kern="1200" cap="none" spc="0" normalizeH="0" baseline="0" noProof="0" dirty="0" err="1">
                <a:ln>
                  <a:noFill/>
                </a:ln>
                <a:effectLst/>
                <a:uLnTx/>
                <a:uFillTx/>
                <a:latin typeface="楷体" pitchFamily="49" charset="-122"/>
                <a:ea typeface="楷体" pitchFamily="49" charset="-122"/>
                <a:cs typeface="+mn-cs"/>
              </a:rPr>
              <a:t>w,x,y,z</a:t>
            </a:r>
            <a:r>
              <a:rPr kumimoji="0" lang="en-US" altLang="zh-CN" sz="2400" b="0" i="0" u="none" strike="noStrike" kern="1200" cap="none" spc="0" normalizeH="0" baseline="0" noProof="0" dirty="0">
                <a:ln>
                  <a:noFill/>
                </a:ln>
                <a:effectLst/>
                <a:uLnTx/>
                <a:uFillTx/>
                <a:latin typeface="楷体" pitchFamily="49" charset="-122"/>
                <a:ea typeface="楷体" pitchFamily="49" charset="-122"/>
                <a:cs typeface="+mn-cs"/>
              </a:rPr>
              <a:t>);</a:t>
            </a:r>
          </a:p>
          <a:p>
            <a:pPr marL="228600" marR="0" lvl="0" indent="-228600" algn="l" defTabSz="914400" rtl="0" eaLnBrk="0" fontAlgn="base" latinLnBrk="0" hangingPunct="0">
              <a:lnSpc>
                <a:spcPct val="100000"/>
              </a:lnSpc>
              <a:spcBef>
                <a:spcPts val="0"/>
              </a:spcBef>
              <a:spcAft>
                <a:spcPts val="0"/>
              </a:spcAft>
              <a:buClrTx/>
              <a:buSzPct val="50000"/>
              <a:buFont typeface="Wingdings" pitchFamily="2" charset="2"/>
              <a:buNone/>
              <a:tabLst/>
              <a:defRPr/>
            </a:pPr>
            <a:r>
              <a:rPr kumimoji="0" lang="en-US" altLang="zh-CN" sz="2400" b="0" i="0" u="none" strike="noStrike" kern="1200" cap="none" spc="0" normalizeH="0" baseline="0" noProof="0" dirty="0">
                <a:ln>
                  <a:noFill/>
                </a:ln>
                <a:effectLst/>
                <a:uLnTx/>
                <a:uFillTx/>
                <a:latin typeface="楷体" pitchFamily="49" charset="-122"/>
                <a:ea typeface="楷体" pitchFamily="49" charset="-122"/>
                <a:cs typeface="+mn-cs"/>
              </a:rPr>
              <a:t>begin</a:t>
            </a:r>
          </a:p>
          <a:p>
            <a:pPr marL="228600" marR="0" lvl="0" indent="-228600" algn="l" defTabSz="914400" rtl="0" eaLnBrk="0" fontAlgn="base" latinLnBrk="0" hangingPunct="0">
              <a:lnSpc>
                <a:spcPct val="100000"/>
              </a:lnSpc>
              <a:spcBef>
                <a:spcPts val="0"/>
              </a:spcBef>
              <a:spcAft>
                <a:spcPts val="0"/>
              </a:spcAft>
              <a:buClrTx/>
              <a:buSzPct val="50000"/>
              <a:buFont typeface="Wingdings" pitchFamily="2" charset="2"/>
              <a:buNone/>
              <a:tabLst/>
              <a:defRPr/>
            </a:pPr>
            <a:r>
              <a:rPr kumimoji="0" lang="en-US" altLang="zh-CN" sz="2400" b="0" i="0" u="none" strike="noStrike" kern="1200" cap="none" spc="0" normalizeH="0" baseline="0" noProof="0" dirty="0">
                <a:ln>
                  <a:noFill/>
                </a:ln>
                <a:effectLst/>
                <a:uLnTx/>
                <a:uFillTx/>
                <a:latin typeface="楷体" pitchFamily="49" charset="-122"/>
                <a:ea typeface="楷体" pitchFamily="49" charset="-122"/>
                <a:cs typeface="+mn-cs"/>
              </a:rPr>
              <a:t> y:=y*w;</a:t>
            </a:r>
          </a:p>
          <a:p>
            <a:pPr marL="228600" marR="0" lvl="0" indent="-228600" algn="l" defTabSz="914400" rtl="0" eaLnBrk="0" fontAlgn="base" latinLnBrk="0" hangingPunct="0">
              <a:lnSpc>
                <a:spcPct val="100000"/>
              </a:lnSpc>
              <a:spcBef>
                <a:spcPts val="0"/>
              </a:spcBef>
              <a:spcAft>
                <a:spcPts val="0"/>
              </a:spcAft>
              <a:buClrTx/>
              <a:buSzPct val="50000"/>
              <a:buFont typeface="Wingdings" pitchFamily="2" charset="2"/>
              <a:buNone/>
              <a:tabLst/>
              <a:defRPr/>
            </a:pPr>
            <a:r>
              <a:rPr kumimoji="0" lang="en-US" altLang="zh-CN" sz="2400" b="0" i="0" u="none" strike="noStrike" kern="1200" cap="none" spc="0" normalizeH="0" baseline="0" noProof="0" dirty="0">
                <a:ln>
                  <a:noFill/>
                </a:ln>
                <a:effectLst/>
                <a:uLnTx/>
                <a:uFillTx/>
                <a:latin typeface="楷体" pitchFamily="49" charset="-122"/>
                <a:ea typeface="楷体" pitchFamily="49" charset="-122"/>
                <a:cs typeface="+mn-cs"/>
              </a:rPr>
              <a:t> z:=</a:t>
            </a:r>
            <a:r>
              <a:rPr kumimoji="0" lang="en-US" altLang="zh-CN" sz="2400" b="0" i="0" u="none" strike="noStrike" kern="1200" cap="none" spc="0" normalizeH="0" baseline="0" noProof="0" dirty="0" err="1">
                <a:ln>
                  <a:noFill/>
                </a:ln>
                <a:effectLst/>
                <a:uLnTx/>
                <a:uFillTx/>
                <a:latin typeface="楷体" pitchFamily="49" charset="-122"/>
                <a:ea typeface="楷体" pitchFamily="49" charset="-122"/>
                <a:cs typeface="+mn-cs"/>
              </a:rPr>
              <a:t>z+x</a:t>
            </a:r>
            <a:r>
              <a:rPr kumimoji="0" lang="en-US" altLang="zh-CN" sz="2400" b="0" i="0" u="none" strike="noStrike" kern="1200" cap="none" spc="0" normalizeH="0" baseline="0" noProof="0" dirty="0">
                <a:ln>
                  <a:noFill/>
                </a:ln>
                <a:effectLst/>
                <a:uLnTx/>
                <a:uFillTx/>
                <a:latin typeface="楷体" pitchFamily="49" charset="-122"/>
                <a:ea typeface="楷体" pitchFamily="49" charset="-122"/>
                <a:cs typeface="+mn-cs"/>
              </a:rPr>
              <a:t>;</a:t>
            </a:r>
          </a:p>
          <a:p>
            <a:pPr marL="228600" marR="0" lvl="0" indent="-228600" algn="l" defTabSz="914400" rtl="0" eaLnBrk="0" fontAlgn="base" latinLnBrk="0" hangingPunct="0">
              <a:lnSpc>
                <a:spcPct val="100000"/>
              </a:lnSpc>
              <a:spcBef>
                <a:spcPts val="0"/>
              </a:spcBef>
              <a:spcAft>
                <a:spcPts val="0"/>
              </a:spcAft>
              <a:buClrTx/>
              <a:buSzPct val="50000"/>
              <a:buFont typeface="Wingdings" pitchFamily="2" charset="2"/>
              <a:buNone/>
              <a:tabLst/>
              <a:defRPr/>
            </a:pPr>
            <a:r>
              <a:rPr kumimoji="0" lang="en-US" altLang="zh-CN" sz="2400" b="0" i="0" u="none" strike="noStrike" kern="1200" cap="none" spc="0" normalizeH="0" baseline="0" noProof="0" dirty="0">
                <a:ln>
                  <a:noFill/>
                </a:ln>
                <a:effectLst/>
                <a:uLnTx/>
                <a:uFillTx/>
                <a:latin typeface="楷体" pitchFamily="49" charset="-122"/>
                <a:ea typeface="楷体" pitchFamily="49" charset="-122"/>
                <a:cs typeface="+mn-cs"/>
              </a:rPr>
              <a:t>end;</a:t>
            </a:r>
          </a:p>
          <a:p>
            <a:pPr marL="228600" marR="0" lvl="0" indent="-228600" algn="l" defTabSz="914400" rtl="0" eaLnBrk="0" fontAlgn="base" latinLnBrk="0" hangingPunct="0">
              <a:lnSpc>
                <a:spcPct val="100000"/>
              </a:lnSpc>
              <a:spcBef>
                <a:spcPts val="0"/>
              </a:spcBef>
              <a:spcAft>
                <a:spcPts val="0"/>
              </a:spcAft>
              <a:buClrTx/>
              <a:buSzPct val="50000"/>
              <a:buFont typeface="Wingdings" pitchFamily="2" charset="2"/>
              <a:buNone/>
              <a:tabLst/>
              <a:defRPr/>
            </a:pPr>
            <a:r>
              <a:rPr kumimoji="0" lang="en-US" altLang="zh-CN" sz="24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begin</a:t>
            </a:r>
          </a:p>
          <a:p>
            <a:pPr marL="228600" marR="0" lvl="0" indent="-228600" algn="l" defTabSz="914400" rtl="0" eaLnBrk="0" fontAlgn="base" latinLnBrk="0" hangingPunct="0">
              <a:lnSpc>
                <a:spcPct val="100000"/>
              </a:lnSpc>
              <a:spcBef>
                <a:spcPts val="0"/>
              </a:spcBef>
              <a:spcAft>
                <a:spcPts val="0"/>
              </a:spcAft>
              <a:buClrTx/>
              <a:buSzPct val="50000"/>
              <a:buFont typeface="Wingdings" pitchFamily="2" charset="2"/>
              <a:buNone/>
              <a:tabLst/>
              <a:defRPr/>
            </a:pPr>
            <a:r>
              <a:rPr kumimoji="0" lang="en-US" altLang="zh-CN" sz="24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 a:=5</a:t>
            </a:r>
          </a:p>
          <a:p>
            <a:pPr marL="228600" marR="0" lvl="0" indent="-228600" algn="l" defTabSz="914400" rtl="0" eaLnBrk="0" fontAlgn="base" latinLnBrk="0" hangingPunct="0">
              <a:lnSpc>
                <a:spcPct val="100000"/>
              </a:lnSpc>
              <a:spcBef>
                <a:spcPts val="0"/>
              </a:spcBef>
              <a:spcAft>
                <a:spcPts val="0"/>
              </a:spcAft>
              <a:buClrTx/>
              <a:buSzPct val="50000"/>
              <a:buFont typeface="Wingdings" pitchFamily="2" charset="2"/>
              <a:buNone/>
              <a:tabLst/>
              <a:defRPr/>
            </a:pPr>
            <a:r>
              <a:rPr kumimoji="0" lang="en-US" altLang="zh-CN" sz="24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 b:=3;</a:t>
            </a:r>
          </a:p>
          <a:p>
            <a:pPr marL="228600" marR="0" lvl="0" indent="-228600" algn="l" defTabSz="914400" rtl="0" eaLnBrk="0" fontAlgn="base" latinLnBrk="0" hangingPunct="0">
              <a:lnSpc>
                <a:spcPct val="100000"/>
              </a:lnSpc>
              <a:spcBef>
                <a:spcPts val="0"/>
              </a:spcBef>
              <a:spcAft>
                <a:spcPts val="0"/>
              </a:spcAft>
              <a:buClrTx/>
              <a:buSzPct val="50000"/>
              <a:buFont typeface="Wingdings" pitchFamily="2" charset="2"/>
              <a:buNone/>
              <a:tabLst/>
              <a:defRPr/>
            </a:pPr>
            <a:r>
              <a:rPr kumimoji="0" lang="en-US" altLang="zh-CN" sz="24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 P(</a:t>
            </a:r>
            <a:r>
              <a:rPr kumimoji="0" lang="en-US" altLang="zh-CN" sz="2400" b="0" i="0" u="none" strike="noStrike" kern="1200" cap="none" spc="0" normalizeH="0" baseline="0" noProof="0" dirty="0" err="1">
                <a:ln>
                  <a:noFill/>
                </a:ln>
                <a:solidFill>
                  <a:srgbClr val="0000FF"/>
                </a:solidFill>
                <a:effectLst/>
                <a:uLnTx/>
                <a:uFillTx/>
                <a:latin typeface="楷体" pitchFamily="49" charset="-122"/>
                <a:ea typeface="楷体" pitchFamily="49" charset="-122"/>
                <a:cs typeface="+mn-cs"/>
              </a:rPr>
              <a:t>a+b,a-b,a,a</a:t>
            </a:r>
            <a:r>
              <a:rPr kumimoji="0" lang="en-US" altLang="zh-CN" sz="24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a:t>
            </a:r>
          </a:p>
          <a:p>
            <a:pPr marL="228600" marR="0" lvl="0" indent="-228600" algn="l" defTabSz="914400" rtl="0" eaLnBrk="0" fontAlgn="base" latinLnBrk="0" hangingPunct="0">
              <a:lnSpc>
                <a:spcPct val="100000"/>
              </a:lnSpc>
              <a:spcBef>
                <a:spcPts val="0"/>
              </a:spcBef>
              <a:spcAft>
                <a:spcPts val="0"/>
              </a:spcAft>
              <a:buClrTx/>
              <a:buSzPct val="50000"/>
              <a:buFont typeface="Wingdings" pitchFamily="2" charset="2"/>
              <a:buNone/>
              <a:tabLst/>
              <a:defRPr/>
            </a:pPr>
            <a:r>
              <a:rPr kumimoji="0" lang="en-US" altLang="zh-CN" sz="24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 write(a);</a:t>
            </a:r>
          </a:p>
          <a:p>
            <a:pPr marL="228600" marR="0" lvl="0" indent="-228600" algn="l" defTabSz="914400" rtl="0" eaLnBrk="0" fontAlgn="base" latinLnBrk="0" hangingPunct="0">
              <a:lnSpc>
                <a:spcPct val="100000"/>
              </a:lnSpc>
              <a:spcBef>
                <a:spcPts val="0"/>
              </a:spcBef>
              <a:spcAft>
                <a:spcPts val="0"/>
              </a:spcAft>
              <a:buClrTx/>
              <a:buSzPct val="50000"/>
              <a:buFont typeface="Wingdings" pitchFamily="2" charset="2"/>
              <a:buNone/>
              <a:tabLst/>
              <a:defRPr/>
            </a:pPr>
            <a:r>
              <a:rPr kumimoji="0" lang="en-US" altLang="zh-CN" sz="24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end.</a:t>
            </a:r>
            <a:endParaRPr kumimoji="0" lang="zh-CN" altLang="en-US" sz="24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endParaRPr>
          </a:p>
        </p:txBody>
      </p:sp>
      <p:graphicFrame>
        <p:nvGraphicFramePr>
          <p:cNvPr id="8" name="表格 7"/>
          <p:cNvGraphicFramePr>
            <a:graphicFrameLocks noGrp="1"/>
          </p:cNvGraphicFramePr>
          <p:nvPr/>
        </p:nvGraphicFramePr>
        <p:xfrm>
          <a:off x="6474551" y="1691148"/>
          <a:ext cx="722671" cy="1828800"/>
        </p:xfrm>
        <a:graphic>
          <a:graphicData uri="http://schemas.openxmlformats.org/drawingml/2006/table">
            <a:tbl>
              <a:tblPr/>
              <a:tblGrid>
                <a:gridCol w="722671">
                  <a:extLst>
                    <a:ext uri="{9D8B030D-6E8A-4147-A177-3AD203B41FA5}">
                      <a16:colId xmlns:a16="http://schemas.microsoft.com/office/drawing/2014/main" val="20000"/>
                    </a:ext>
                  </a:extLst>
                </a:gridCol>
              </a:tblGrid>
              <a:tr h="324465">
                <a:tc>
                  <a:txBody>
                    <a:bodyPr/>
                    <a:lstStyle/>
                    <a:p>
                      <a:pPr algn="ctr"/>
                      <a:r>
                        <a:rPr lang="en-US" altLang="zh-CN" sz="2400" dirty="0">
                          <a:latin typeface="楷体" pitchFamily="49" charset="-122"/>
                          <a:ea typeface="楷体" pitchFamily="49" charset="-122"/>
                        </a:rPr>
                        <a:t>8</a:t>
                      </a:r>
                      <a:endParaRPr lang="zh-CN" altLang="en-US" sz="2400" dirty="0">
                        <a:latin typeface="楷体" pitchFamily="49" charset="-122"/>
                        <a:ea typeface="楷体" pitchFamily="49"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4465">
                <a:tc>
                  <a:txBody>
                    <a:bodyPr/>
                    <a:lstStyle/>
                    <a:p>
                      <a:pPr algn="ctr"/>
                      <a:r>
                        <a:rPr lang="en-US" altLang="zh-CN" sz="2400" dirty="0">
                          <a:latin typeface="楷体" pitchFamily="49" charset="-122"/>
                          <a:ea typeface="楷体" pitchFamily="49" charset="-122"/>
                        </a:rPr>
                        <a:t>2</a:t>
                      </a:r>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24465">
                <a:tc>
                  <a:txBody>
                    <a:bodyPr/>
                    <a:lstStyle/>
                    <a:p>
                      <a:pPr algn="ctr"/>
                      <a:r>
                        <a:rPr lang="en-US" altLang="zh-CN" sz="2400" dirty="0">
                          <a:latin typeface="楷体" pitchFamily="49" charset="-122"/>
                          <a:ea typeface="楷体" pitchFamily="49" charset="-122"/>
                        </a:rPr>
                        <a:t>5</a:t>
                      </a:r>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24465">
                <a:tc>
                  <a:txBody>
                    <a:bodyPr/>
                    <a:lstStyle/>
                    <a:p>
                      <a:pPr algn="ctr"/>
                      <a:r>
                        <a:rPr lang="en-US" altLang="zh-CN" sz="2400" dirty="0">
                          <a:latin typeface="楷体" pitchFamily="49" charset="-122"/>
                          <a:ea typeface="楷体" pitchFamily="49" charset="-122"/>
                        </a:rPr>
                        <a:t>5</a:t>
                      </a:r>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extLst>
                  <a:ext uri="{0D108BD9-81ED-4DB2-BD59-A6C34878D82A}">
                    <a16:rowId xmlns:a16="http://schemas.microsoft.com/office/drawing/2014/main" val="10003"/>
                  </a:ext>
                </a:extLst>
              </a:tr>
            </a:tbl>
          </a:graphicData>
        </a:graphic>
      </p:graphicFrame>
      <p:graphicFrame>
        <p:nvGraphicFramePr>
          <p:cNvPr id="9" name="表格 8"/>
          <p:cNvGraphicFramePr>
            <a:graphicFrameLocks noGrp="1"/>
          </p:cNvGraphicFramePr>
          <p:nvPr/>
        </p:nvGraphicFramePr>
        <p:xfrm>
          <a:off x="5874772" y="1691148"/>
          <a:ext cx="722671" cy="1828800"/>
        </p:xfrm>
        <a:graphic>
          <a:graphicData uri="http://schemas.openxmlformats.org/drawingml/2006/table">
            <a:tbl>
              <a:tblPr/>
              <a:tblGrid>
                <a:gridCol w="722671">
                  <a:extLst>
                    <a:ext uri="{9D8B030D-6E8A-4147-A177-3AD203B41FA5}">
                      <a16:colId xmlns:a16="http://schemas.microsoft.com/office/drawing/2014/main" val="20000"/>
                    </a:ext>
                  </a:extLst>
                </a:gridCol>
              </a:tblGrid>
              <a:tr h="324465">
                <a:tc>
                  <a:txBody>
                    <a:bodyPr/>
                    <a:lstStyle/>
                    <a:p>
                      <a:pPr algn="ctr"/>
                      <a:r>
                        <a:rPr lang="en-US" altLang="zh-CN" sz="2400" dirty="0">
                          <a:latin typeface="楷体" pitchFamily="49" charset="-122"/>
                          <a:ea typeface="楷体" pitchFamily="49" charset="-122"/>
                        </a:rPr>
                        <a:t>w</a:t>
                      </a:r>
                      <a:endParaRPr lang="zh-CN" altLang="en-US" sz="2400" dirty="0">
                        <a:latin typeface="楷体" pitchFamily="49" charset="-122"/>
                        <a:ea typeface="楷体" pitchFamily="49" charset="-122"/>
                      </a:endParaRPr>
                    </a:p>
                  </a:txBody>
                  <a:tcPr>
                    <a:lnL w="12700" cmpd="sng">
                      <a:noFill/>
                      <a:prstDash val="solid"/>
                    </a:lnL>
                    <a:lnR w="12700" cmpd="sng">
                      <a:noFill/>
                      <a:prstDash val="soli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4465">
                <a:tc>
                  <a:txBody>
                    <a:bodyPr/>
                    <a:lstStyle/>
                    <a:p>
                      <a:pPr algn="ctr"/>
                      <a:r>
                        <a:rPr lang="en-US" altLang="zh-CN" sz="2400" dirty="0">
                          <a:latin typeface="楷体" pitchFamily="49" charset="-122"/>
                          <a:ea typeface="楷体" pitchFamily="49" charset="-122"/>
                        </a:rPr>
                        <a:t>x</a:t>
                      </a:r>
                      <a:endParaRPr lang="zh-CN" altLang="en-US" sz="2400" dirty="0">
                        <a:latin typeface="楷体" pitchFamily="49" charset="-122"/>
                        <a:ea typeface="楷体" pitchFamily="49"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24465">
                <a:tc>
                  <a:txBody>
                    <a:bodyPr/>
                    <a:lstStyle/>
                    <a:p>
                      <a:pPr algn="ctr"/>
                      <a:r>
                        <a:rPr lang="en-US" altLang="zh-CN" sz="2400" dirty="0">
                          <a:latin typeface="楷体" pitchFamily="49" charset="-122"/>
                          <a:ea typeface="楷体" pitchFamily="49" charset="-122"/>
                        </a:rPr>
                        <a:t>y</a:t>
                      </a:r>
                      <a:endParaRPr lang="zh-CN" altLang="en-US" sz="2400" dirty="0">
                        <a:latin typeface="楷体" pitchFamily="49" charset="-122"/>
                        <a:ea typeface="楷体" pitchFamily="49"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24465">
                <a:tc>
                  <a:txBody>
                    <a:bodyPr/>
                    <a:lstStyle/>
                    <a:p>
                      <a:pPr algn="ctr"/>
                      <a:r>
                        <a:rPr lang="en-US" altLang="zh-CN" sz="2400" dirty="0">
                          <a:latin typeface="楷体" pitchFamily="49" charset="-122"/>
                          <a:ea typeface="楷体" pitchFamily="49" charset="-122"/>
                        </a:rPr>
                        <a:t>z</a:t>
                      </a:r>
                      <a:endParaRPr lang="zh-CN" altLang="en-US" sz="2400" dirty="0">
                        <a:latin typeface="楷体" pitchFamily="49" charset="-122"/>
                        <a:ea typeface="楷体" pitchFamily="49"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graphicFrame>
        <p:nvGraphicFramePr>
          <p:cNvPr id="10" name="表格 9"/>
          <p:cNvGraphicFramePr>
            <a:graphicFrameLocks noGrp="1"/>
          </p:cNvGraphicFramePr>
          <p:nvPr/>
        </p:nvGraphicFramePr>
        <p:xfrm>
          <a:off x="6493726" y="4219513"/>
          <a:ext cx="722671" cy="1828800"/>
        </p:xfrm>
        <a:graphic>
          <a:graphicData uri="http://schemas.openxmlformats.org/drawingml/2006/table">
            <a:tbl>
              <a:tblPr/>
              <a:tblGrid>
                <a:gridCol w="722671">
                  <a:extLst>
                    <a:ext uri="{9D8B030D-6E8A-4147-A177-3AD203B41FA5}">
                      <a16:colId xmlns:a16="http://schemas.microsoft.com/office/drawing/2014/main" val="20000"/>
                    </a:ext>
                  </a:extLst>
                </a:gridCol>
              </a:tblGrid>
              <a:tr h="324465">
                <a:tc>
                  <a:txBody>
                    <a:bodyPr/>
                    <a:lstStyle/>
                    <a:p>
                      <a:pPr algn="ctr"/>
                      <a:r>
                        <a:rPr lang="en-US" altLang="zh-CN" sz="2400" dirty="0">
                          <a:latin typeface="楷体" pitchFamily="49" charset="-122"/>
                          <a:ea typeface="楷体" pitchFamily="49" charset="-122"/>
                        </a:rPr>
                        <a:t>5</a:t>
                      </a:r>
                      <a:endParaRPr lang="zh-CN" altLang="en-US" sz="2400" dirty="0">
                        <a:latin typeface="楷体" pitchFamily="49" charset="-122"/>
                        <a:ea typeface="楷体" pitchFamily="49"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4465">
                <a:tc>
                  <a:txBody>
                    <a:bodyPr/>
                    <a:lstStyle/>
                    <a:p>
                      <a:pPr algn="ctr"/>
                      <a:r>
                        <a:rPr lang="en-US" altLang="zh-CN" sz="2400" dirty="0">
                          <a:latin typeface="楷体" pitchFamily="49" charset="-122"/>
                          <a:ea typeface="楷体" pitchFamily="49" charset="-122"/>
                        </a:rPr>
                        <a:t>3</a:t>
                      </a:r>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24465">
                <a:tc>
                  <a:txBody>
                    <a:bodyPr/>
                    <a:lstStyle/>
                    <a:p>
                      <a:pPr algn="ctr"/>
                      <a:r>
                        <a:rPr lang="en-US" altLang="zh-CN" sz="2400" dirty="0">
                          <a:latin typeface="楷体" pitchFamily="49" charset="-122"/>
                          <a:ea typeface="楷体" pitchFamily="49" charset="-122"/>
                        </a:rPr>
                        <a:t>8</a:t>
                      </a:r>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24465">
                <a:tc>
                  <a:txBody>
                    <a:bodyPr/>
                    <a:lstStyle/>
                    <a:p>
                      <a:pPr algn="ctr"/>
                      <a:r>
                        <a:rPr lang="en-US" altLang="zh-CN" sz="2400" dirty="0">
                          <a:latin typeface="楷体" pitchFamily="49" charset="-122"/>
                          <a:ea typeface="楷体" pitchFamily="49" charset="-122"/>
                        </a:rPr>
                        <a:t>2</a:t>
                      </a:r>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extLst>
                  <a:ext uri="{0D108BD9-81ED-4DB2-BD59-A6C34878D82A}">
                    <a16:rowId xmlns:a16="http://schemas.microsoft.com/office/drawing/2014/main" val="10003"/>
                  </a:ext>
                </a:extLst>
              </a:tr>
            </a:tbl>
          </a:graphicData>
        </a:graphic>
      </p:graphicFrame>
      <p:graphicFrame>
        <p:nvGraphicFramePr>
          <p:cNvPr id="11" name="表格 10"/>
          <p:cNvGraphicFramePr>
            <a:graphicFrameLocks noGrp="1"/>
          </p:cNvGraphicFramePr>
          <p:nvPr/>
        </p:nvGraphicFramePr>
        <p:xfrm>
          <a:off x="5874772" y="4219513"/>
          <a:ext cx="722671" cy="1828800"/>
        </p:xfrm>
        <a:graphic>
          <a:graphicData uri="http://schemas.openxmlformats.org/drawingml/2006/table">
            <a:tbl>
              <a:tblPr/>
              <a:tblGrid>
                <a:gridCol w="722671">
                  <a:extLst>
                    <a:ext uri="{9D8B030D-6E8A-4147-A177-3AD203B41FA5}">
                      <a16:colId xmlns:a16="http://schemas.microsoft.com/office/drawing/2014/main" val="20000"/>
                    </a:ext>
                  </a:extLst>
                </a:gridCol>
              </a:tblGrid>
              <a:tr h="324465">
                <a:tc>
                  <a:txBody>
                    <a:bodyPr/>
                    <a:lstStyle/>
                    <a:p>
                      <a:pPr algn="ctr"/>
                      <a:r>
                        <a:rPr lang="en-US" altLang="zh-CN" sz="2400" dirty="0">
                          <a:latin typeface="楷体" pitchFamily="49" charset="-122"/>
                          <a:ea typeface="楷体" pitchFamily="49" charset="-122"/>
                        </a:rPr>
                        <a:t>a</a:t>
                      </a:r>
                      <a:endParaRPr lang="zh-CN" altLang="en-US" sz="2400" dirty="0">
                        <a:latin typeface="楷体" pitchFamily="49" charset="-122"/>
                        <a:ea typeface="楷体" pitchFamily="49" charset="-122"/>
                      </a:endParaRPr>
                    </a:p>
                  </a:txBody>
                  <a:tcPr>
                    <a:lnL w="12700" cmpd="sng">
                      <a:noFill/>
                      <a:prstDash val="solid"/>
                    </a:lnL>
                    <a:lnR w="12700" cmpd="sng">
                      <a:noFill/>
                      <a:prstDash val="soli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4465">
                <a:tc>
                  <a:txBody>
                    <a:bodyPr/>
                    <a:lstStyle/>
                    <a:p>
                      <a:pPr algn="ctr"/>
                      <a:r>
                        <a:rPr lang="en-US" altLang="zh-CN" sz="2400" dirty="0">
                          <a:latin typeface="楷体" pitchFamily="49" charset="-122"/>
                          <a:ea typeface="楷体" pitchFamily="49" charset="-122"/>
                        </a:rPr>
                        <a:t>b</a:t>
                      </a:r>
                      <a:endParaRPr lang="zh-CN" altLang="en-US" sz="2400" dirty="0">
                        <a:latin typeface="楷体" pitchFamily="49" charset="-122"/>
                        <a:ea typeface="楷体" pitchFamily="49"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24465">
                <a:tc>
                  <a:txBody>
                    <a:bodyPr/>
                    <a:lstStyle/>
                    <a:p>
                      <a:pPr algn="ctr"/>
                      <a:r>
                        <a:rPr lang="en-US" altLang="zh-CN" sz="2400" dirty="0">
                          <a:latin typeface="楷体" pitchFamily="49" charset="-122"/>
                          <a:ea typeface="楷体" pitchFamily="49" charset="-122"/>
                        </a:rPr>
                        <a:t>T</a:t>
                      </a:r>
                      <a:r>
                        <a:rPr lang="en-US" altLang="zh-CN" sz="2400" baseline="-25000" dirty="0">
                          <a:latin typeface="楷体" pitchFamily="49" charset="-122"/>
                          <a:ea typeface="楷体" pitchFamily="49" charset="-122"/>
                        </a:rPr>
                        <a:t>1</a:t>
                      </a:r>
                      <a:endParaRPr lang="zh-CN" altLang="en-US" sz="2400" baseline="-25000" dirty="0">
                        <a:latin typeface="楷体" pitchFamily="49" charset="-122"/>
                        <a:ea typeface="楷体" pitchFamily="49"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24465">
                <a:tc>
                  <a:txBody>
                    <a:bodyPr/>
                    <a:lstStyle/>
                    <a:p>
                      <a:pPr algn="ctr"/>
                      <a:r>
                        <a:rPr lang="en-US" altLang="zh-CN" sz="2400" dirty="0">
                          <a:latin typeface="楷体" pitchFamily="49" charset="-122"/>
                          <a:ea typeface="楷体" pitchFamily="49" charset="-122"/>
                        </a:rPr>
                        <a:t>T</a:t>
                      </a:r>
                      <a:r>
                        <a:rPr lang="en-US" altLang="zh-CN" sz="2400" baseline="-25000" dirty="0">
                          <a:latin typeface="楷体" pitchFamily="49" charset="-122"/>
                          <a:ea typeface="楷体" pitchFamily="49" charset="-122"/>
                        </a:rPr>
                        <a:t>2</a:t>
                      </a:r>
                      <a:endParaRPr lang="zh-CN" altLang="en-US" sz="2400" baseline="-25000" dirty="0">
                        <a:latin typeface="楷体" pitchFamily="49" charset="-122"/>
                        <a:ea typeface="楷体" pitchFamily="49"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graphicFrame>
        <p:nvGraphicFramePr>
          <p:cNvPr id="13" name="表格 12"/>
          <p:cNvGraphicFramePr>
            <a:graphicFrameLocks noGrp="1"/>
          </p:cNvGraphicFramePr>
          <p:nvPr/>
        </p:nvGraphicFramePr>
        <p:xfrm>
          <a:off x="7526603" y="1681316"/>
          <a:ext cx="722671" cy="1828800"/>
        </p:xfrm>
        <a:graphic>
          <a:graphicData uri="http://schemas.openxmlformats.org/drawingml/2006/table">
            <a:tbl>
              <a:tblPr/>
              <a:tblGrid>
                <a:gridCol w="722671">
                  <a:extLst>
                    <a:ext uri="{9D8B030D-6E8A-4147-A177-3AD203B41FA5}">
                      <a16:colId xmlns:a16="http://schemas.microsoft.com/office/drawing/2014/main" val="20000"/>
                    </a:ext>
                  </a:extLst>
                </a:gridCol>
              </a:tblGrid>
              <a:tr h="324465">
                <a:tc>
                  <a:txBody>
                    <a:bodyPr/>
                    <a:lstStyle/>
                    <a:p>
                      <a:pPr algn="ctr"/>
                      <a:r>
                        <a:rPr lang="en-US" altLang="zh-CN" sz="2400" dirty="0">
                          <a:solidFill>
                            <a:srgbClr val="FF0000"/>
                          </a:solidFill>
                          <a:latin typeface="楷体" pitchFamily="49" charset="-122"/>
                          <a:ea typeface="楷体" pitchFamily="49" charset="-122"/>
                        </a:rPr>
                        <a:t>8</a:t>
                      </a:r>
                      <a:endParaRPr lang="zh-CN" altLang="en-US" sz="2400" dirty="0">
                        <a:solidFill>
                          <a:srgbClr val="FF0000"/>
                        </a:solidFill>
                        <a:latin typeface="楷体" pitchFamily="49" charset="-122"/>
                        <a:ea typeface="楷体" pitchFamily="49"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4465">
                <a:tc>
                  <a:txBody>
                    <a:bodyPr/>
                    <a:lstStyle/>
                    <a:p>
                      <a:pPr algn="ctr"/>
                      <a:r>
                        <a:rPr lang="en-US" altLang="zh-CN" sz="2400" dirty="0">
                          <a:solidFill>
                            <a:srgbClr val="FF0000"/>
                          </a:solidFill>
                          <a:latin typeface="楷体" pitchFamily="49" charset="-122"/>
                          <a:ea typeface="楷体" pitchFamily="49" charset="-122"/>
                        </a:rPr>
                        <a:t>2</a:t>
                      </a:r>
                      <a:endParaRPr lang="zh-CN" altLang="en-US" sz="2400" dirty="0">
                        <a:solidFill>
                          <a:srgbClr val="FF0000"/>
                        </a:solidFill>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24465">
                <a:tc>
                  <a:txBody>
                    <a:bodyPr/>
                    <a:lstStyle/>
                    <a:p>
                      <a:pPr algn="ctr"/>
                      <a:r>
                        <a:rPr lang="en-US" altLang="zh-CN" sz="2400" dirty="0">
                          <a:solidFill>
                            <a:srgbClr val="FF0000"/>
                          </a:solidFill>
                          <a:latin typeface="楷体" pitchFamily="49" charset="-122"/>
                          <a:ea typeface="楷体" pitchFamily="49" charset="-122"/>
                        </a:rPr>
                        <a:t>40</a:t>
                      </a:r>
                      <a:endParaRPr lang="zh-CN" altLang="en-US" sz="2400" dirty="0">
                        <a:solidFill>
                          <a:srgbClr val="FF0000"/>
                        </a:solidFill>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24465">
                <a:tc>
                  <a:txBody>
                    <a:bodyPr/>
                    <a:lstStyle/>
                    <a:p>
                      <a:pPr algn="ctr"/>
                      <a:r>
                        <a:rPr lang="en-US" altLang="zh-CN" sz="2400" dirty="0">
                          <a:solidFill>
                            <a:srgbClr val="FF0000"/>
                          </a:solidFill>
                          <a:latin typeface="楷体" pitchFamily="49" charset="-122"/>
                          <a:ea typeface="楷体" pitchFamily="49" charset="-122"/>
                        </a:rPr>
                        <a:t>7</a:t>
                      </a:r>
                      <a:endParaRPr lang="zh-CN" altLang="en-US" sz="2400" dirty="0">
                        <a:solidFill>
                          <a:srgbClr val="FF0000"/>
                        </a:solidFill>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extLst>
                  <a:ext uri="{0D108BD9-81ED-4DB2-BD59-A6C34878D82A}">
                    <a16:rowId xmlns:a16="http://schemas.microsoft.com/office/drawing/2014/main" val="10003"/>
                  </a:ext>
                </a:extLst>
              </a:tr>
            </a:tbl>
          </a:graphicData>
        </a:graphic>
      </p:graphicFrame>
      <p:graphicFrame>
        <p:nvGraphicFramePr>
          <p:cNvPr id="14" name="表格 13"/>
          <p:cNvGraphicFramePr>
            <a:graphicFrameLocks noGrp="1"/>
          </p:cNvGraphicFramePr>
          <p:nvPr/>
        </p:nvGraphicFramePr>
        <p:xfrm>
          <a:off x="7531006" y="4224433"/>
          <a:ext cx="722671" cy="1828800"/>
        </p:xfrm>
        <a:graphic>
          <a:graphicData uri="http://schemas.openxmlformats.org/drawingml/2006/table">
            <a:tbl>
              <a:tblPr/>
              <a:tblGrid>
                <a:gridCol w="722671">
                  <a:extLst>
                    <a:ext uri="{9D8B030D-6E8A-4147-A177-3AD203B41FA5}">
                      <a16:colId xmlns:a16="http://schemas.microsoft.com/office/drawing/2014/main" val="20000"/>
                    </a:ext>
                  </a:extLst>
                </a:gridCol>
              </a:tblGrid>
              <a:tr h="324465">
                <a:tc>
                  <a:txBody>
                    <a:bodyPr/>
                    <a:lstStyle/>
                    <a:p>
                      <a:pPr algn="ctr"/>
                      <a:r>
                        <a:rPr lang="en-US" altLang="zh-CN" sz="2400" dirty="0">
                          <a:solidFill>
                            <a:srgbClr val="00B050"/>
                          </a:solidFill>
                          <a:latin typeface="楷体" pitchFamily="49" charset="-122"/>
                          <a:ea typeface="楷体" pitchFamily="49" charset="-122"/>
                        </a:rPr>
                        <a:t>5</a:t>
                      </a:r>
                      <a:endParaRPr lang="zh-CN" altLang="en-US" sz="2400" dirty="0">
                        <a:solidFill>
                          <a:srgbClr val="00B050"/>
                        </a:solidFill>
                        <a:latin typeface="楷体" pitchFamily="49" charset="-122"/>
                        <a:ea typeface="楷体" pitchFamily="49"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4465">
                <a:tc>
                  <a:txBody>
                    <a:bodyPr/>
                    <a:lstStyle/>
                    <a:p>
                      <a:pPr algn="ctr"/>
                      <a:r>
                        <a:rPr lang="en-US" altLang="zh-CN" sz="2400" dirty="0">
                          <a:solidFill>
                            <a:srgbClr val="FF0000"/>
                          </a:solidFill>
                          <a:latin typeface="楷体" pitchFamily="49" charset="-122"/>
                          <a:ea typeface="楷体" pitchFamily="49" charset="-122"/>
                        </a:rPr>
                        <a:t>3</a:t>
                      </a:r>
                      <a:endParaRPr lang="zh-CN" altLang="en-US" sz="2400" dirty="0">
                        <a:solidFill>
                          <a:srgbClr val="FF0000"/>
                        </a:solidFill>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24465">
                <a:tc>
                  <a:txBody>
                    <a:bodyPr/>
                    <a:lstStyle/>
                    <a:p>
                      <a:pPr algn="ctr"/>
                      <a:r>
                        <a:rPr lang="en-US" altLang="zh-CN" sz="2400" dirty="0">
                          <a:solidFill>
                            <a:srgbClr val="FF0000"/>
                          </a:solidFill>
                          <a:latin typeface="楷体" pitchFamily="49" charset="-122"/>
                          <a:ea typeface="楷体" pitchFamily="49" charset="-122"/>
                        </a:rPr>
                        <a:t>8</a:t>
                      </a:r>
                      <a:endParaRPr lang="zh-CN" altLang="en-US" sz="2400" dirty="0">
                        <a:solidFill>
                          <a:srgbClr val="FF0000"/>
                        </a:solidFill>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24465">
                <a:tc>
                  <a:txBody>
                    <a:bodyPr/>
                    <a:lstStyle/>
                    <a:p>
                      <a:pPr algn="ctr"/>
                      <a:r>
                        <a:rPr lang="en-US" altLang="zh-CN" sz="2400" dirty="0">
                          <a:solidFill>
                            <a:srgbClr val="FF0000"/>
                          </a:solidFill>
                          <a:latin typeface="楷体" pitchFamily="49" charset="-122"/>
                          <a:ea typeface="楷体" pitchFamily="49" charset="-122"/>
                        </a:rPr>
                        <a:t>2</a:t>
                      </a:r>
                      <a:endParaRPr lang="zh-CN" altLang="en-US" sz="2400" dirty="0">
                        <a:solidFill>
                          <a:srgbClr val="FF0000"/>
                        </a:solidFill>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extLst>
                  <a:ext uri="{0D108BD9-81ED-4DB2-BD59-A6C34878D82A}">
                    <a16:rowId xmlns:a16="http://schemas.microsoft.com/office/drawing/2014/main" val="10003"/>
                  </a:ext>
                </a:extLst>
              </a:tr>
            </a:tbl>
          </a:graphicData>
        </a:graphic>
      </p:graphicFrame>
      <p:sp>
        <p:nvSpPr>
          <p:cNvPr id="12" name="左中括号 11"/>
          <p:cNvSpPr/>
          <p:nvPr/>
        </p:nvSpPr>
        <p:spPr>
          <a:xfrm>
            <a:off x="722668" y="2389237"/>
            <a:ext cx="221226" cy="1430593"/>
          </a:xfrm>
          <a:prstGeom prst="leftBracket">
            <a:avLst/>
          </a:prstGeom>
          <a:ln w="12700">
            <a:solidFill>
              <a:srgbClr val="CC00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7" name="组合 16"/>
          <p:cNvGrpSpPr/>
          <p:nvPr/>
        </p:nvGrpSpPr>
        <p:grpSpPr>
          <a:xfrm>
            <a:off x="5248275" y="1952625"/>
            <a:ext cx="771525" cy="3906645"/>
            <a:chOff x="5248275" y="1952625"/>
            <a:chExt cx="771525" cy="3906645"/>
          </a:xfrm>
        </p:grpSpPr>
        <p:sp>
          <p:nvSpPr>
            <p:cNvPr id="15" name="任意多边形 14"/>
            <p:cNvSpPr/>
            <p:nvPr/>
          </p:nvSpPr>
          <p:spPr>
            <a:xfrm>
              <a:off x="5248275" y="1952625"/>
              <a:ext cx="771525" cy="3448050"/>
            </a:xfrm>
            <a:custGeom>
              <a:avLst/>
              <a:gdLst>
                <a:gd name="connsiteX0" fmla="*/ 742950 w 771525"/>
                <a:gd name="connsiteY0" fmla="*/ 3448050 h 3448050"/>
                <a:gd name="connsiteX1" fmla="*/ 0 w 771525"/>
                <a:gd name="connsiteY1" fmla="*/ 3448050 h 3448050"/>
                <a:gd name="connsiteX2" fmla="*/ 0 w 771525"/>
                <a:gd name="connsiteY2" fmla="*/ 0 h 3448050"/>
                <a:gd name="connsiteX3" fmla="*/ 771525 w 771525"/>
                <a:gd name="connsiteY3" fmla="*/ 0 h 3448050"/>
              </a:gdLst>
              <a:ahLst/>
              <a:cxnLst>
                <a:cxn ang="0">
                  <a:pos x="connsiteX0" y="connsiteY0"/>
                </a:cxn>
                <a:cxn ang="0">
                  <a:pos x="connsiteX1" y="connsiteY1"/>
                </a:cxn>
                <a:cxn ang="0">
                  <a:pos x="connsiteX2" y="connsiteY2"/>
                </a:cxn>
                <a:cxn ang="0">
                  <a:pos x="connsiteX3" y="connsiteY3"/>
                </a:cxn>
              </a:cxnLst>
              <a:rect l="l" t="t" r="r" b="b"/>
              <a:pathLst>
                <a:path w="771525" h="3448050">
                  <a:moveTo>
                    <a:pt x="742950" y="3448050"/>
                  </a:moveTo>
                  <a:lnTo>
                    <a:pt x="0" y="3448050"/>
                  </a:lnTo>
                  <a:lnTo>
                    <a:pt x="0" y="0"/>
                  </a:lnTo>
                  <a:lnTo>
                    <a:pt x="771525" y="0"/>
                  </a:lnTo>
                </a:path>
              </a:pathLst>
            </a:custGeom>
            <a:ln>
              <a:solidFill>
                <a:srgbClr val="CC009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任意多边形 15"/>
            <p:cNvSpPr/>
            <p:nvPr/>
          </p:nvSpPr>
          <p:spPr>
            <a:xfrm>
              <a:off x="5591175" y="2411220"/>
              <a:ext cx="428625" cy="3448050"/>
            </a:xfrm>
            <a:custGeom>
              <a:avLst/>
              <a:gdLst>
                <a:gd name="connsiteX0" fmla="*/ 742950 w 771525"/>
                <a:gd name="connsiteY0" fmla="*/ 3448050 h 3448050"/>
                <a:gd name="connsiteX1" fmla="*/ 0 w 771525"/>
                <a:gd name="connsiteY1" fmla="*/ 3448050 h 3448050"/>
                <a:gd name="connsiteX2" fmla="*/ 0 w 771525"/>
                <a:gd name="connsiteY2" fmla="*/ 0 h 3448050"/>
                <a:gd name="connsiteX3" fmla="*/ 771525 w 771525"/>
                <a:gd name="connsiteY3" fmla="*/ 0 h 3448050"/>
              </a:gdLst>
              <a:ahLst/>
              <a:cxnLst>
                <a:cxn ang="0">
                  <a:pos x="connsiteX0" y="connsiteY0"/>
                </a:cxn>
                <a:cxn ang="0">
                  <a:pos x="connsiteX1" y="connsiteY1"/>
                </a:cxn>
                <a:cxn ang="0">
                  <a:pos x="connsiteX2" y="connsiteY2"/>
                </a:cxn>
                <a:cxn ang="0">
                  <a:pos x="connsiteX3" y="connsiteY3"/>
                </a:cxn>
              </a:cxnLst>
              <a:rect l="l" t="t" r="r" b="b"/>
              <a:pathLst>
                <a:path w="771525" h="3448050">
                  <a:moveTo>
                    <a:pt x="742950" y="3448050"/>
                  </a:moveTo>
                  <a:lnTo>
                    <a:pt x="0" y="3448050"/>
                  </a:lnTo>
                  <a:lnTo>
                    <a:pt x="0" y="0"/>
                  </a:lnTo>
                  <a:lnTo>
                    <a:pt x="771525" y="0"/>
                  </a:lnTo>
                </a:path>
              </a:pathLst>
            </a:custGeom>
            <a:ln>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blinds(horizontal)">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linds(horizontal)">
                                      <p:cBhvr>
                                        <p:cTn id="26" dur="500"/>
                                        <p:tgtEl>
                                          <p:spTgt spid="13"/>
                                        </p:tgtEl>
                                      </p:cBhvr>
                                    </p:animEffect>
                                  </p:childTnLst>
                                </p:cTn>
                              </p:par>
                              <p:par>
                                <p:cTn id="27" presetID="3" presetClass="entr" presetSubtype="1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blinds(horizontal)">
                                      <p:cBhvr>
                                        <p:cTn id="2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711507"/>
          </a:xfrm>
        </p:spPr>
        <p:txBody>
          <a:bodyPr/>
          <a:lstStyle/>
          <a:p>
            <a:r>
              <a:rPr lang="zh-CN" altLang="en-US" dirty="0"/>
              <a:t>程序中参数传送</a:t>
            </a:r>
            <a:r>
              <a:rPr lang="en-US" altLang="zh-CN" dirty="0"/>
              <a:t>-</a:t>
            </a:r>
            <a:r>
              <a:rPr lang="zh-CN" altLang="en-US" dirty="0"/>
              <a:t>传地址</a:t>
            </a:r>
          </a:p>
        </p:txBody>
      </p:sp>
      <p:sp>
        <p:nvSpPr>
          <p:cNvPr id="4" name="灯片编号占位符 3"/>
          <p:cNvSpPr>
            <a:spLocks noGrp="1"/>
          </p:cNvSpPr>
          <p:nvPr>
            <p:ph type="sldNum" sz="quarter" idx="12"/>
          </p:nvPr>
        </p:nvSpPr>
        <p:spPr/>
        <p:txBody>
          <a:bodyPr/>
          <a:lstStyle/>
          <a:p>
            <a:pPr>
              <a:defRPr/>
            </a:pPr>
            <a:fld id="{EFC3A549-9C13-4399-83C7-A4E2E0BD550C}" type="slidenum">
              <a:rPr lang="zh-CN" altLang="en-US" smtClean="0"/>
              <a:pPr>
                <a:defRPr/>
              </a:pPr>
              <a:t>98</a:t>
            </a:fld>
            <a:endParaRPr lang="zh-CN" altLang="en-US"/>
          </a:p>
        </p:txBody>
      </p:sp>
      <p:sp>
        <p:nvSpPr>
          <p:cNvPr id="6" name="内容占位符 2"/>
          <p:cNvSpPr txBox="1">
            <a:spLocks/>
          </p:cNvSpPr>
          <p:nvPr/>
        </p:nvSpPr>
        <p:spPr bwMode="auto">
          <a:xfrm>
            <a:off x="938366" y="1371600"/>
            <a:ext cx="3557434" cy="49086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8600" marR="0" lvl="0" indent="-228600" algn="l" defTabSz="914400" rtl="0" eaLnBrk="0" fontAlgn="base" latinLnBrk="0" hangingPunct="0">
              <a:lnSpc>
                <a:spcPct val="100000"/>
              </a:lnSpc>
              <a:spcBef>
                <a:spcPts val="0"/>
              </a:spcBef>
              <a:spcAft>
                <a:spcPts val="0"/>
              </a:spcAft>
              <a:buClrTx/>
              <a:buSzPct val="50000"/>
              <a:buFont typeface="Wingdings" pitchFamily="2" charset="2"/>
              <a:buNone/>
              <a:tabLst/>
              <a:defRPr/>
            </a:pPr>
            <a:r>
              <a:rPr kumimoji="0" lang="en-US" altLang="zh-CN" sz="24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program;</a:t>
            </a:r>
          </a:p>
          <a:p>
            <a:pPr marL="228600" marR="0" lvl="0" indent="-228600" algn="l" defTabSz="914400" rtl="0" eaLnBrk="0" fontAlgn="base" latinLnBrk="0" hangingPunct="0">
              <a:lnSpc>
                <a:spcPct val="100000"/>
              </a:lnSpc>
              <a:spcBef>
                <a:spcPts val="0"/>
              </a:spcBef>
              <a:spcAft>
                <a:spcPts val="0"/>
              </a:spcAft>
              <a:buClrTx/>
              <a:buSzPct val="50000"/>
              <a:buFont typeface="Wingdings" pitchFamily="2" charset="2"/>
              <a:buNone/>
              <a:tabLst/>
              <a:defRPr/>
            </a:pPr>
            <a:r>
              <a:rPr kumimoji="0" lang="en-US" altLang="zh-CN" sz="24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a:t>
            </a:r>
          </a:p>
          <a:p>
            <a:pPr marL="228600" marR="0" lvl="0" indent="-228600" algn="l" defTabSz="914400" rtl="0" eaLnBrk="0" fontAlgn="base" latinLnBrk="0" hangingPunct="0">
              <a:lnSpc>
                <a:spcPct val="100000"/>
              </a:lnSpc>
              <a:spcBef>
                <a:spcPts val="0"/>
              </a:spcBef>
              <a:spcAft>
                <a:spcPts val="0"/>
              </a:spcAft>
              <a:buClrTx/>
              <a:buSzPct val="50000"/>
              <a:buFont typeface="Wingdings" pitchFamily="2" charset="2"/>
              <a:buNone/>
              <a:tabLst/>
              <a:defRPr/>
            </a:pPr>
            <a:r>
              <a:rPr kumimoji="0" lang="en-US" altLang="zh-CN" sz="2400" b="0" i="0" u="none" strike="noStrike" kern="1200" cap="none" spc="0" normalizeH="0" baseline="0" noProof="0" dirty="0">
                <a:ln>
                  <a:noFill/>
                </a:ln>
                <a:effectLst/>
                <a:uLnTx/>
                <a:uFillTx/>
                <a:latin typeface="楷体" pitchFamily="49" charset="-122"/>
                <a:ea typeface="楷体" pitchFamily="49" charset="-122"/>
                <a:cs typeface="+mn-cs"/>
              </a:rPr>
              <a:t>procedure P(</a:t>
            </a:r>
            <a:r>
              <a:rPr kumimoji="0" lang="en-US" altLang="zh-CN" sz="2400" b="0" i="0" u="none" strike="noStrike" kern="1200" cap="none" spc="0" normalizeH="0" baseline="0" noProof="0" dirty="0" err="1">
                <a:ln>
                  <a:noFill/>
                </a:ln>
                <a:effectLst/>
                <a:uLnTx/>
                <a:uFillTx/>
                <a:latin typeface="楷体" pitchFamily="49" charset="-122"/>
                <a:ea typeface="楷体" pitchFamily="49" charset="-122"/>
                <a:cs typeface="+mn-cs"/>
              </a:rPr>
              <a:t>w,x,y,z</a:t>
            </a:r>
            <a:r>
              <a:rPr kumimoji="0" lang="en-US" altLang="zh-CN" sz="2400" b="0" i="0" u="none" strike="noStrike" kern="1200" cap="none" spc="0" normalizeH="0" baseline="0" noProof="0" dirty="0">
                <a:ln>
                  <a:noFill/>
                </a:ln>
                <a:effectLst/>
                <a:uLnTx/>
                <a:uFillTx/>
                <a:latin typeface="楷体" pitchFamily="49" charset="-122"/>
                <a:ea typeface="楷体" pitchFamily="49" charset="-122"/>
                <a:cs typeface="+mn-cs"/>
              </a:rPr>
              <a:t>);</a:t>
            </a:r>
          </a:p>
          <a:p>
            <a:pPr marL="228600" marR="0" lvl="0" indent="-228600" algn="l" defTabSz="914400" rtl="0" eaLnBrk="0" fontAlgn="base" latinLnBrk="0" hangingPunct="0">
              <a:lnSpc>
                <a:spcPct val="100000"/>
              </a:lnSpc>
              <a:spcBef>
                <a:spcPts val="0"/>
              </a:spcBef>
              <a:spcAft>
                <a:spcPts val="0"/>
              </a:spcAft>
              <a:buClrTx/>
              <a:buSzPct val="50000"/>
              <a:buFont typeface="Wingdings" pitchFamily="2" charset="2"/>
              <a:buNone/>
              <a:tabLst/>
              <a:defRPr/>
            </a:pPr>
            <a:r>
              <a:rPr kumimoji="0" lang="en-US" altLang="zh-CN" sz="2400" b="0" i="0" u="none" strike="noStrike" kern="1200" cap="none" spc="0" normalizeH="0" baseline="0" noProof="0" dirty="0">
                <a:ln>
                  <a:noFill/>
                </a:ln>
                <a:effectLst/>
                <a:uLnTx/>
                <a:uFillTx/>
                <a:latin typeface="楷体" pitchFamily="49" charset="-122"/>
                <a:ea typeface="楷体" pitchFamily="49" charset="-122"/>
                <a:cs typeface="+mn-cs"/>
              </a:rPr>
              <a:t>begin</a:t>
            </a:r>
          </a:p>
          <a:p>
            <a:pPr marL="228600" marR="0" lvl="0" indent="-228600" algn="l" defTabSz="914400" rtl="0" eaLnBrk="0" fontAlgn="base" latinLnBrk="0" hangingPunct="0">
              <a:lnSpc>
                <a:spcPct val="100000"/>
              </a:lnSpc>
              <a:spcBef>
                <a:spcPts val="0"/>
              </a:spcBef>
              <a:spcAft>
                <a:spcPts val="0"/>
              </a:spcAft>
              <a:buClrTx/>
              <a:buSzPct val="50000"/>
              <a:buFont typeface="Wingdings" pitchFamily="2" charset="2"/>
              <a:buNone/>
              <a:tabLst/>
              <a:defRPr/>
            </a:pPr>
            <a:r>
              <a:rPr kumimoji="0" lang="en-US" altLang="zh-CN" sz="2400" b="0" i="0" u="none" strike="noStrike" kern="1200" cap="none" spc="0" normalizeH="0" baseline="0" noProof="0" dirty="0">
                <a:ln>
                  <a:noFill/>
                </a:ln>
                <a:effectLst/>
                <a:uLnTx/>
                <a:uFillTx/>
                <a:latin typeface="楷体" pitchFamily="49" charset="-122"/>
                <a:ea typeface="楷体" pitchFamily="49" charset="-122"/>
                <a:cs typeface="+mn-cs"/>
              </a:rPr>
              <a:t> y:=y*w;</a:t>
            </a:r>
          </a:p>
          <a:p>
            <a:pPr marL="228600" marR="0" lvl="0" indent="-228600" algn="l" defTabSz="914400" rtl="0" eaLnBrk="0" fontAlgn="base" latinLnBrk="0" hangingPunct="0">
              <a:lnSpc>
                <a:spcPct val="100000"/>
              </a:lnSpc>
              <a:spcBef>
                <a:spcPts val="0"/>
              </a:spcBef>
              <a:spcAft>
                <a:spcPts val="0"/>
              </a:spcAft>
              <a:buClrTx/>
              <a:buSzPct val="50000"/>
              <a:buFont typeface="Wingdings" pitchFamily="2" charset="2"/>
              <a:buNone/>
              <a:tabLst/>
              <a:defRPr/>
            </a:pPr>
            <a:r>
              <a:rPr kumimoji="0" lang="en-US" altLang="zh-CN" sz="2400" b="0" i="0" u="none" strike="noStrike" kern="1200" cap="none" spc="0" normalizeH="0" baseline="0" noProof="0" dirty="0">
                <a:ln>
                  <a:noFill/>
                </a:ln>
                <a:effectLst/>
                <a:uLnTx/>
                <a:uFillTx/>
                <a:latin typeface="楷体" pitchFamily="49" charset="-122"/>
                <a:ea typeface="楷体" pitchFamily="49" charset="-122"/>
                <a:cs typeface="+mn-cs"/>
              </a:rPr>
              <a:t> z:=</a:t>
            </a:r>
            <a:r>
              <a:rPr kumimoji="0" lang="en-US" altLang="zh-CN" sz="2400" b="0" i="0" u="none" strike="noStrike" kern="1200" cap="none" spc="0" normalizeH="0" baseline="0" noProof="0" dirty="0" err="1">
                <a:ln>
                  <a:noFill/>
                </a:ln>
                <a:effectLst/>
                <a:uLnTx/>
                <a:uFillTx/>
                <a:latin typeface="楷体" pitchFamily="49" charset="-122"/>
                <a:ea typeface="楷体" pitchFamily="49" charset="-122"/>
                <a:cs typeface="+mn-cs"/>
              </a:rPr>
              <a:t>z+x</a:t>
            </a:r>
            <a:r>
              <a:rPr kumimoji="0" lang="en-US" altLang="zh-CN" sz="2400" b="0" i="0" u="none" strike="noStrike" kern="1200" cap="none" spc="0" normalizeH="0" baseline="0" noProof="0" dirty="0">
                <a:ln>
                  <a:noFill/>
                </a:ln>
                <a:effectLst/>
                <a:uLnTx/>
                <a:uFillTx/>
                <a:latin typeface="楷体" pitchFamily="49" charset="-122"/>
                <a:ea typeface="楷体" pitchFamily="49" charset="-122"/>
                <a:cs typeface="+mn-cs"/>
              </a:rPr>
              <a:t>;</a:t>
            </a:r>
          </a:p>
          <a:p>
            <a:pPr marL="228600" marR="0" lvl="0" indent="-228600" algn="l" defTabSz="914400" rtl="0" eaLnBrk="0" fontAlgn="base" latinLnBrk="0" hangingPunct="0">
              <a:lnSpc>
                <a:spcPct val="100000"/>
              </a:lnSpc>
              <a:spcBef>
                <a:spcPts val="0"/>
              </a:spcBef>
              <a:spcAft>
                <a:spcPts val="0"/>
              </a:spcAft>
              <a:buClrTx/>
              <a:buSzPct val="50000"/>
              <a:buFont typeface="Wingdings" pitchFamily="2" charset="2"/>
              <a:buNone/>
              <a:tabLst/>
              <a:defRPr/>
            </a:pPr>
            <a:r>
              <a:rPr kumimoji="0" lang="en-US" altLang="zh-CN" sz="2400" b="0" i="0" u="none" strike="noStrike" kern="1200" cap="none" spc="0" normalizeH="0" baseline="0" noProof="0" dirty="0">
                <a:ln>
                  <a:noFill/>
                </a:ln>
                <a:effectLst/>
                <a:uLnTx/>
                <a:uFillTx/>
                <a:latin typeface="楷体" pitchFamily="49" charset="-122"/>
                <a:ea typeface="楷体" pitchFamily="49" charset="-122"/>
                <a:cs typeface="+mn-cs"/>
              </a:rPr>
              <a:t>end;</a:t>
            </a:r>
          </a:p>
          <a:p>
            <a:pPr marL="228600" marR="0" lvl="0" indent="-228600" algn="l" defTabSz="914400" rtl="0" eaLnBrk="0" fontAlgn="base" latinLnBrk="0" hangingPunct="0">
              <a:lnSpc>
                <a:spcPct val="100000"/>
              </a:lnSpc>
              <a:spcBef>
                <a:spcPts val="0"/>
              </a:spcBef>
              <a:spcAft>
                <a:spcPts val="0"/>
              </a:spcAft>
              <a:buClrTx/>
              <a:buSzPct val="50000"/>
              <a:buFont typeface="Wingdings" pitchFamily="2" charset="2"/>
              <a:buNone/>
              <a:tabLst/>
              <a:defRPr/>
            </a:pPr>
            <a:r>
              <a:rPr kumimoji="0" lang="en-US" altLang="zh-CN" sz="24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begin</a:t>
            </a:r>
          </a:p>
          <a:p>
            <a:pPr marL="228600" marR="0" lvl="0" indent="-228600" algn="l" defTabSz="914400" rtl="0" eaLnBrk="0" fontAlgn="base" latinLnBrk="0" hangingPunct="0">
              <a:lnSpc>
                <a:spcPct val="100000"/>
              </a:lnSpc>
              <a:spcBef>
                <a:spcPts val="0"/>
              </a:spcBef>
              <a:spcAft>
                <a:spcPts val="0"/>
              </a:spcAft>
              <a:buClrTx/>
              <a:buSzPct val="50000"/>
              <a:buFont typeface="Wingdings" pitchFamily="2" charset="2"/>
              <a:buNone/>
              <a:tabLst/>
              <a:defRPr/>
            </a:pPr>
            <a:r>
              <a:rPr kumimoji="0" lang="en-US" altLang="zh-CN" sz="24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 a:=5</a:t>
            </a:r>
          </a:p>
          <a:p>
            <a:pPr marL="228600" marR="0" lvl="0" indent="-228600" algn="l" defTabSz="914400" rtl="0" eaLnBrk="0" fontAlgn="base" latinLnBrk="0" hangingPunct="0">
              <a:lnSpc>
                <a:spcPct val="100000"/>
              </a:lnSpc>
              <a:spcBef>
                <a:spcPts val="0"/>
              </a:spcBef>
              <a:spcAft>
                <a:spcPts val="0"/>
              </a:spcAft>
              <a:buClrTx/>
              <a:buSzPct val="50000"/>
              <a:buFont typeface="Wingdings" pitchFamily="2" charset="2"/>
              <a:buNone/>
              <a:tabLst/>
              <a:defRPr/>
            </a:pPr>
            <a:r>
              <a:rPr kumimoji="0" lang="en-US" altLang="zh-CN" sz="24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 b:=3;</a:t>
            </a:r>
          </a:p>
          <a:p>
            <a:pPr marL="228600" marR="0" lvl="0" indent="-228600" algn="l" defTabSz="914400" rtl="0" eaLnBrk="0" fontAlgn="base" latinLnBrk="0" hangingPunct="0">
              <a:lnSpc>
                <a:spcPct val="100000"/>
              </a:lnSpc>
              <a:spcBef>
                <a:spcPts val="0"/>
              </a:spcBef>
              <a:spcAft>
                <a:spcPts val="0"/>
              </a:spcAft>
              <a:buClrTx/>
              <a:buSzPct val="50000"/>
              <a:buFont typeface="Wingdings" pitchFamily="2" charset="2"/>
              <a:buNone/>
              <a:tabLst/>
              <a:defRPr/>
            </a:pPr>
            <a:r>
              <a:rPr kumimoji="0" lang="en-US" altLang="zh-CN" sz="24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 </a:t>
            </a:r>
            <a:r>
              <a:rPr kumimoji="0" lang="en-US" altLang="zh-CN" sz="2400" b="0" i="0" u="none" strike="noStrike" kern="1200" cap="none" spc="0" normalizeH="0" baseline="0" noProof="0" dirty="0">
                <a:ln>
                  <a:noFill/>
                </a:ln>
                <a:solidFill>
                  <a:srgbClr val="C00000"/>
                </a:solidFill>
                <a:effectLst/>
                <a:uLnTx/>
                <a:uFillTx/>
                <a:latin typeface="楷体" pitchFamily="49" charset="-122"/>
                <a:ea typeface="楷体" pitchFamily="49" charset="-122"/>
                <a:cs typeface="+mn-cs"/>
              </a:rPr>
              <a:t>P(</a:t>
            </a:r>
            <a:r>
              <a:rPr kumimoji="0" lang="en-US" altLang="zh-CN" sz="2400" b="0" i="0" u="none" strike="noStrike" kern="1200" cap="none" spc="0" normalizeH="0" baseline="0" noProof="0" dirty="0" err="1">
                <a:ln>
                  <a:noFill/>
                </a:ln>
                <a:solidFill>
                  <a:srgbClr val="C00000"/>
                </a:solidFill>
                <a:effectLst/>
                <a:uLnTx/>
                <a:uFillTx/>
                <a:latin typeface="楷体" pitchFamily="49" charset="-122"/>
                <a:ea typeface="楷体" pitchFamily="49" charset="-122"/>
                <a:cs typeface="+mn-cs"/>
              </a:rPr>
              <a:t>a+b,a-b,a,a</a:t>
            </a:r>
            <a:r>
              <a:rPr kumimoji="0" lang="en-US" altLang="zh-CN" sz="2400" b="0" i="0" u="none" strike="noStrike" kern="1200" cap="none" spc="0" normalizeH="0" baseline="0" noProof="0" dirty="0">
                <a:ln>
                  <a:noFill/>
                </a:ln>
                <a:solidFill>
                  <a:srgbClr val="C00000"/>
                </a:solidFill>
                <a:effectLst/>
                <a:uLnTx/>
                <a:uFillTx/>
                <a:latin typeface="楷体" pitchFamily="49" charset="-122"/>
                <a:ea typeface="楷体" pitchFamily="49" charset="-122"/>
                <a:cs typeface="+mn-cs"/>
              </a:rPr>
              <a:t>)</a:t>
            </a:r>
            <a:r>
              <a:rPr kumimoji="0" lang="en-US" altLang="zh-CN" sz="24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a:t>
            </a:r>
          </a:p>
          <a:p>
            <a:pPr marL="228600" marR="0" lvl="0" indent="-228600" algn="l" defTabSz="914400" rtl="0" eaLnBrk="0" fontAlgn="base" latinLnBrk="0" hangingPunct="0">
              <a:lnSpc>
                <a:spcPct val="100000"/>
              </a:lnSpc>
              <a:spcBef>
                <a:spcPts val="0"/>
              </a:spcBef>
              <a:spcAft>
                <a:spcPts val="0"/>
              </a:spcAft>
              <a:buClrTx/>
              <a:buSzPct val="50000"/>
              <a:buFont typeface="Wingdings" pitchFamily="2" charset="2"/>
              <a:buNone/>
              <a:tabLst/>
              <a:defRPr/>
            </a:pPr>
            <a:r>
              <a:rPr kumimoji="0" lang="en-US" altLang="zh-CN" sz="24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 write(a);</a:t>
            </a:r>
          </a:p>
          <a:p>
            <a:pPr marL="228600" marR="0" lvl="0" indent="-228600" algn="l" defTabSz="914400" rtl="0" eaLnBrk="0" fontAlgn="base" latinLnBrk="0" hangingPunct="0">
              <a:lnSpc>
                <a:spcPct val="100000"/>
              </a:lnSpc>
              <a:spcBef>
                <a:spcPts val="0"/>
              </a:spcBef>
              <a:spcAft>
                <a:spcPts val="0"/>
              </a:spcAft>
              <a:buClrTx/>
              <a:buSzPct val="50000"/>
              <a:buFont typeface="Wingdings" pitchFamily="2" charset="2"/>
              <a:buNone/>
              <a:tabLst/>
              <a:defRPr/>
            </a:pPr>
            <a:r>
              <a:rPr kumimoji="0" lang="en-US" altLang="zh-CN" sz="24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end.</a:t>
            </a:r>
            <a:endParaRPr kumimoji="0" lang="zh-CN" altLang="en-US" sz="24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endParaRPr>
          </a:p>
        </p:txBody>
      </p:sp>
      <p:graphicFrame>
        <p:nvGraphicFramePr>
          <p:cNvPr id="7" name="表格 6"/>
          <p:cNvGraphicFramePr>
            <a:graphicFrameLocks noGrp="1"/>
          </p:cNvGraphicFramePr>
          <p:nvPr>
            <p:extLst>
              <p:ext uri="{D42A27DB-BD31-4B8C-83A1-F6EECF244321}">
                <p14:modId xmlns:p14="http://schemas.microsoft.com/office/powerpoint/2010/main" val="613192481"/>
              </p:ext>
            </p:extLst>
          </p:nvPr>
        </p:nvGraphicFramePr>
        <p:xfrm>
          <a:off x="6736081" y="1858788"/>
          <a:ext cx="1219722" cy="1828800"/>
        </p:xfrm>
        <a:graphic>
          <a:graphicData uri="http://schemas.openxmlformats.org/drawingml/2006/table">
            <a:tbl>
              <a:tblPr/>
              <a:tblGrid>
                <a:gridCol w="1219722">
                  <a:extLst>
                    <a:ext uri="{9D8B030D-6E8A-4147-A177-3AD203B41FA5}">
                      <a16:colId xmlns:a16="http://schemas.microsoft.com/office/drawing/2014/main" val="20000"/>
                    </a:ext>
                  </a:extLst>
                </a:gridCol>
              </a:tblGrid>
              <a:tr h="324465">
                <a:tc>
                  <a:txBody>
                    <a:bodyPr/>
                    <a:lstStyle/>
                    <a:p>
                      <a:pPr algn="ctr"/>
                      <a:r>
                        <a:rPr lang="en-US" altLang="zh-CN" sz="2400" dirty="0">
                          <a:latin typeface="楷体" pitchFamily="49" charset="-122"/>
                          <a:ea typeface="楷体" pitchFamily="49" charset="-122"/>
                        </a:rPr>
                        <a:t>T</a:t>
                      </a:r>
                      <a:r>
                        <a:rPr lang="en-US" altLang="zh-CN" sz="2400" baseline="-25000" dirty="0">
                          <a:latin typeface="楷体" pitchFamily="49" charset="-122"/>
                          <a:ea typeface="楷体" pitchFamily="49" charset="-122"/>
                        </a:rPr>
                        <a:t>1</a:t>
                      </a:r>
                      <a:r>
                        <a:rPr lang="zh-CN" altLang="en-US" sz="2400" dirty="0">
                          <a:latin typeface="楷体" pitchFamily="49" charset="-122"/>
                          <a:ea typeface="楷体" pitchFamily="49" charset="-122"/>
                        </a:rPr>
                        <a:t>地址</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4465">
                <a:tc>
                  <a:txBody>
                    <a:bodyPr/>
                    <a:lstStyle/>
                    <a:p>
                      <a:pPr algn="ctr"/>
                      <a:r>
                        <a:rPr lang="en-US" altLang="zh-CN" sz="2400" dirty="0">
                          <a:latin typeface="楷体" pitchFamily="49" charset="-122"/>
                          <a:ea typeface="楷体" pitchFamily="49" charset="-122"/>
                        </a:rPr>
                        <a:t>T</a:t>
                      </a:r>
                      <a:r>
                        <a:rPr lang="en-US" altLang="zh-CN" sz="2400" baseline="-25000" dirty="0">
                          <a:latin typeface="楷体" pitchFamily="49" charset="-122"/>
                          <a:ea typeface="楷体" pitchFamily="49" charset="-122"/>
                        </a:rPr>
                        <a:t>2</a:t>
                      </a:r>
                      <a:r>
                        <a:rPr lang="zh-CN" altLang="en-US" sz="2400" dirty="0">
                          <a:latin typeface="楷体" pitchFamily="49" charset="-122"/>
                          <a:ea typeface="楷体" pitchFamily="49" charset="-122"/>
                        </a:rPr>
                        <a:t>地址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24465">
                <a:tc>
                  <a:txBody>
                    <a:bodyPr/>
                    <a:lstStyle/>
                    <a:p>
                      <a:pPr algn="ctr"/>
                      <a:r>
                        <a:rPr lang="en-US" altLang="zh-CN" sz="2400" dirty="0">
                          <a:latin typeface="楷体" pitchFamily="49" charset="-122"/>
                          <a:ea typeface="楷体" pitchFamily="49" charset="-122"/>
                        </a:rPr>
                        <a:t>a</a:t>
                      </a:r>
                      <a:r>
                        <a:rPr lang="zh-CN" altLang="en-US" sz="2400" dirty="0">
                          <a:latin typeface="楷体" pitchFamily="49" charset="-122"/>
                          <a:ea typeface="楷体" pitchFamily="49" charset="-122"/>
                        </a:rPr>
                        <a:t>地址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24465">
                <a:tc>
                  <a:txBody>
                    <a:bodyPr/>
                    <a:lstStyle/>
                    <a:p>
                      <a:pPr algn="ctr"/>
                      <a:r>
                        <a:rPr lang="en-US" altLang="zh-CN" sz="2400" dirty="0">
                          <a:latin typeface="楷体" pitchFamily="49" charset="-122"/>
                          <a:ea typeface="楷体" pitchFamily="49" charset="-122"/>
                        </a:rPr>
                        <a:t>a</a:t>
                      </a:r>
                      <a:r>
                        <a:rPr lang="zh-CN" altLang="en-US" sz="2400" dirty="0">
                          <a:latin typeface="楷体" pitchFamily="49" charset="-122"/>
                          <a:ea typeface="楷体" pitchFamily="49" charset="-122"/>
                        </a:rPr>
                        <a:t>地址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extLst>
                  <a:ext uri="{0D108BD9-81ED-4DB2-BD59-A6C34878D82A}">
                    <a16:rowId xmlns:a16="http://schemas.microsoft.com/office/drawing/2014/main" val="10003"/>
                  </a:ext>
                </a:extLst>
              </a:tr>
            </a:tbl>
          </a:graphicData>
        </a:graphic>
      </p:graphicFrame>
      <p:graphicFrame>
        <p:nvGraphicFramePr>
          <p:cNvPr id="8" name="表格 7"/>
          <p:cNvGraphicFramePr>
            <a:graphicFrameLocks noGrp="1"/>
          </p:cNvGraphicFramePr>
          <p:nvPr/>
        </p:nvGraphicFramePr>
        <p:xfrm>
          <a:off x="6069472" y="1858788"/>
          <a:ext cx="722671" cy="1828800"/>
        </p:xfrm>
        <a:graphic>
          <a:graphicData uri="http://schemas.openxmlformats.org/drawingml/2006/table">
            <a:tbl>
              <a:tblPr/>
              <a:tblGrid>
                <a:gridCol w="722671">
                  <a:extLst>
                    <a:ext uri="{9D8B030D-6E8A-4147-A177-3AD203B41FA5}">
                      <a16:colId xmlns:a16="http://schemas.microsoft.com/office/drawing/2014/main" val="20000"/>
                    </a:ext>
                  </a:extLst>
                </a:gridCol>
              </a:tblGrid>
              <a:tr h="324465">
                <a:tc>
                  <a:txBody>
                    <a:bodyPr/>
                    <a:lstStyle/>
                    <a:p>
                      <a:pPr algn="ctr"/>
                      <a:r>
                        <a:rPr lang="en-US" altLang="zh-CN" sz="2400" dirty="0">
                          <a:latin typeface="楷体" pitchFamily="49" charset="-122"/>
                          <a:ea typeface="楷体" pitchFamily="49" charset="-122"/>
                        </a:rPr>
                        <a:t>w</a:t>
                      </a:r>
                      <a:endParaRPr lang="zh-CN" altLang="en-US" sz="2400" dirty="0">
                        <a:latin typeface="楷体" pitchFamily="49" charset="-122"/>
                        <a:ea typeface="楷体" pitchFamily="49" charset="-122"/>
                      </a:endParaRPr>
                    </a:p>
                  </a:txBody>
                  <a:tcPr>
                    <a:lnL w="12700" cmpd="sng">
                      <a:noFill/>
                      <a:prstDash val="solid"/>
                    </a:lnL>
                    <a:lnR w="12700" cmpd="sng">
                      <a:noFill/>
                      <a:prstDash val="soli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4465">
                <a:tc>
                  <a:txBody>
                    <a:bodyPr/>
                    <a:lstStyle/>
                    <a:p>
                      <a:pPr algn="ctr"/>
                      <a:r>
                        <a:rPr lang="en-US" altLang="zh-CN" sz="2400" dirty="0">
                          <a:latin typeface="楷体" pitchFamily="49" charset="-122"/>
                          <a:ea typeface="楷体" pitchFamily="49" charset="-122"/>
                        </a:rPr>
                        <a:t>x</a:t>
                      </a:r>
                      <a:endParaRPr lang="zh-CN" altLang="en-US" sz="2400" dirty="0">
                        <a:latin typeface="楷体" pitchFamily="49" charset="-122"/>
                        <a:ea typeface="楷体" pitchFamily="49"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24465">
                <a:tc>
                  <a:txBody>
                    <a:bodyPr/>
                    <a:lstStyle/>
                    <a:p>
                      <a:pPr algn="ctr"/>
                      <a:r>
                        <a:rPr lang="en-US" altLang="zh-CN" sz="2400" dirty="0">
                          <a:latin typeface="楷体" pitchFamily="49" charset="-122"/>
                          <a:ea typeface="楷体" pitchFamily="49" charset="-122"/>
                        </a:rPr>
                        <a:t>y</a:t>
                      </a:r>
                      <a:endParaRPr lang="zh-CN" altLang="en-US" sz="2400" dirty="0">
                        <a:latin typeface="楷体" pitchFamily="49" charset="-122"/>
                        <a:ea typeface="楷体" pitchFamily="49"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24465">
                <a:tc>
                  <a:txBody>
                    <a:bodyPr/>
                    <a:lstStyle/>
                    <a:p>
                      <a:pPr algn="ctr"/>
                      <a:r>
                        <a:rPr lang="en-US" altLang="zh-CN" sz="2400" dirty="0">
                          <a:latin typeface="楷体" pitchFamily="49" charset="-122"/>
                          <a:ea typeface="楷体" pitchFamily="49" charset="-122"/>
                        </a:rPr>
                        <a:t>z</a:t>
                      </a:r>
                      <a:endParaRPr lang="zh-CN" altLang="en-US" sz="2400" dirty="0">
                        <a:latin typeface="楷体" pitchFamily="49" charset="-122"/>
                        <a:ea typeface="楷体" pitchFamily="49"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graphicFrame>
        <p:nvGraphicFramePr>
          <p:cNvPr id="9" name="表格 8"/>
          <p:cNvGraphicFramePr>
            <a:graphicFrameLocks noGrp="1"/>
          </p:cNvGraphicFramePr>
          <p:nvPr/>
        </p:nvGraphicFramePr>
        <p:xfrm>
          <a:off x="5987386" y="4219513"/>
          <a:ext cx="722671" cy="1828800"/>
        </p:xfrm>
        <a:graphic>
          <a:graphicData uri="http://schemas.openxmlformats.org/drawingml/2006/table">
            <a:tbl>
              <a:tblPr/>
              <a:tblGrid>
                <a:gridCol w="722671">
                  <a:extLst>
                    <a:ext uri="{9D8B030D-6E8A-4147-A177-3AD203B41FA5}">
                      <a16:colId xmlns:a16="http://schemas.microsoft.com/office/drawing/2014/main" val="20000"/>
                    </a:ext>
                  </a:extLst>
                </a:gridCol>
              </a:tblGrid>
              <a:tr h="324465">
                <a:tc>
                  <a:txBody>
                    <a:bodyPr/>
                    <a:lstStyle/>
                    <a:p>
                      <a:pPr algn="ctr"/>
                      <a:r>
                        <a:rPr lang="en-US" altLang="zh-CN" sz="2400" dirty="0">
                          <a:latin typeface="楷体" pitchFamily="49" charset="-122"/>
                          <a:ea typeface="楷体" pitchFamily="49" charset="-122"/>
                        </a:rPr>
                        <a:t>5</a:t>
                      </a:r>
                      <a:endParaRPr lang="zh-CN" altLang="en-US" sz="2400" dirty="0">
                        <a:latin typeface="楷体" pitchFamily="49" charset="-122"/>
                        <a:ea typeface="楷体" pitchFamily="49"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4465">
                <a:tc>
                  <a:txBody>
                    <a:bodyPr/>
                    <a:lstStyle/>
                    <a:p>
                      <a:pPr algn="ctr"/>
                      <a:r>
                        <a:rPr lang="en-US" altLang="zh-CN" sz="2400" dirty="0">
                          <a:latin typeface="楷体" pitchFamily="49" charset="-122"/>
                          <a:ea typeface="楷体" pitchFamily="49" charset="-122"/>
                        </a:rPr>
                        <a:t>3</a:t>
                      </a:r>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24465">
                <a:tc>
                  <a:txBody>
                    <a:bodyPr/>
                    <a:lstStyle/>
                    <a:p>
                      <a:pPr algn="ctr"/>
                      <a:r>
                        <a:rPr lang="en-US" altLang="zh-CN" sz="2400" dirty="0">
                          <a:latin typeface="楷体" pitchFamily="49" charset="-122"/>
                          <a:ea typeface="楷体" pitchFamily="49" charset="-122"/>
                        </a:rPr>
                        <a:t>8</a:t>
                      </a:r>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24465">
                <a:tc>
                  <a:txBody>
                    <a:bodyPr/>
                    <a:lstStyle/>
                    <a:p>
                      <a:pPr algn="ctr"/>
                      <a:r>
                        <a:rPr lang="en-US" altLang="zh-CN" sz="2400" dirty="0">
                          <a:latin typeface="楷体" pitchFamily="49" charset="-122"/>
                          <a:ea typeface="楷体" pitchFamily="49" charset="-122"/>
                        </a:rPr>
                        <a:t>2</a:t>
                      </a:r>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extLst>
                  <a:ext uri="{0D108BD9-81ED-4DB2-BD59-A6C34878D82A}">
                    <a16:rowId xmlns:a16="http://schemas.microsoft.com/office/drawing/2014/main" val="10003"/>
                  </a:ext>
                </a:extLst>
              </a:tr>
            </a:tbl>
          </a:graphicData>
        </a:graphic>
      </p:graphicFrame>
      <p:graphicFrame>
        <p:nvGraphicFramePr>
          <p:cNvPr id="10" name="表格 9"/>
          <p:cNvGraphicFramePr>
            <a:graphicFrameLocks noGrp="1"/>
          </p:cNvGraphicFramePr>
          <p:nvPr/>
        </p:nvGraphicFramePr>
        <p:xfrm>
          <a:off x="5368432" y="4219513"/>
          <a:ext cx="722671" cy="1828800"/>
        </p:xfrm>
        <a:graphic>
          <a:graphicData uri="http://schemas.openxmlformats.org/drawingml/2006/table">
            <a:tbl>
              <a:tblPr/>
              <a:tblGrid>
                <a:gridCol w="722671">
                  <a:extLst>
                    <a:ext uri="{9D8B030D-6E8A-4147-A177-3AD203B41FA5}">
                      <a16:colId xmlns:a16="http://schemas.microsoft.com/office/drawing/2014/main" val="20000"/>
                    </a:ext>
                  </a:extLst>
                </a:gridCol>
              </a:tblGrid>
              <a:tr h="324465">
                <a:tc>
                  <a:txBody>
                    <a:bodyPr/>
                    <a:lstStyle/>
                    <a:p>
                      <a:pPr algn="ctr"/>
                      <a:r>
                        <a:rPr lang="en-US" altLang="zh-CN" sz="2400" dirty="0">
                          <a:latin typeface="楷体" pitchFamily="49" charset="-122"/>
                          <a:ea typeface="楷体" pitchFamily="49" charset="-122"/>
                        </a:rPr>
                        <a:t>a</a:t>
                      </a:r>
                      <a:endParaRPr lang="zh-CN" altLang="en-US" sz="2400" dirty="0">
                        <a:latin typeface="楷体" pitchFamily="49" charset="-122"/>
                        <a:ea typeface="楷体" pitchFamily="49" charset="-122"/>
                      </a:endParaRPr>
                    </a:p>
                  </a:txBody>
                  <a:tcPr>
                    <a:lnL w="12700" cmpd="sng">
                      <a:noFill/>
                      <a:prstDash val="solid"/>
                    </a:lnL>
                    <a:lnR w="12700" cmpd="sng">
                      <a:noFill/>
                      <a:prstDash val="soli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4465">
                <a:tc>
                  <a:txBody>
                    <a:bodyPr/>
                    <a:lstStyle/>
                    <a:p>
                      <a:pPr algn="ctr"/>
                      <a:r>
                        <a:rPr lang="en-US" altLang="zh-CN" sz="2400" dirty="0">
                          <a:latin typeface="楷体" pitchFamily="49" charset="-122"/>
                          <a:ea typeface="楷体" pitchFamily="49" charset="-122"/>
                        </a:rPr>
                        <a:t>b</a:t>
                      </a:r>
                      <a:endParaRPr lang="zh-CN" altLang="en-US" sz="2400" dirty="0">
                        <a:latin typeface="楷体" pitchFamily="49" charset="-122"/>
                        <a:ea typeface="楷体" pitchFamily="49"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24465">
                <a:tc>
                  <a:txBody>
                    <a:bodyPr/>
                    <a:lstStyle/>
                    <a:p>
                      <a:pPr algn="ctr"/>
                      <a:r>
                        <a:rPr lang="en-US" altLang="zh-CN" sz="2400" dirty="0">
                          <a:latin typeface="楷体" pitchFamily="49" charset="-122"/>
                          <a:ea typeface="楷体" pitchFamily="49" charset="-122"/>
                        </a:rPr>
                        <a:t>T</a:t>
                      </a:r>
                      <a:r>
                        <a:rPr lang="en-US" altLang="zh-CN" sz="2400" baseline="-25000" dirty="0">
                          <a:latin typeface="楷体" pitchFamily="49" charset="-122"/>
                          <a:ea typeface="楷体" pitchFamily="49" charset="-122"/>
                        </a:rPr>
                        <a:t>1</a:t>
                      </a:r>
                      <a:endParaRPr lang="zh-CN" altLang="en-US" sz="2400" baseline="-25000" dirty="0">
                        <a:latin typeface="楷体" pitchFamily="49" charset="-122"/>
                        <a:ea typeface="楷体" pitchFamily="49"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24465">
                <a:tc>
                  <a:txBody>
                    <a:bodyPr/>
                    <a:lstStyle/>
                    <a:p>
                      <a:pPr algn="ctr"/>
                      <a:r>
                        <a:rPr lang="en-US" altLang="zh-CN" sz="2400" dirty="0">
                          <a:latin typeface="楷体" pitchFamily="49" charset="-122"/>
                          <a:ea typeface="楷体" pitchFamily="49" charset="-122"/>
                        </a:rPr>
                        <a:t>T</a:t>
                      </a:r>
                      <a:r>
                        <a:rPr lang="en-US" altLang="zh-CN" sz="2400" baseline="-25000" dirty="0">
                          <a:latin typeface="楷体" pitchFamily="49" charset="-122"/>
                          <a:ea typeface="楷体" pitchFamily="49" charset="-122"/>
                        </a:rPr>
                        <a:t>2</a:t>
                      </a:r>
                      <a:endParaRPr lang="zh-CN" altLang="en-US" sz="2400" baseline="-25000" dirty="0">
                        <a:latin typeface="楷体" pitchFamily="49" charset="-122"/>
                        <a:ea typeface="楷体" pitchFamily="49"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graphicFrame>
        <p:nvGraphicFramePr>
          <p:cNvPr id="12" name="表格 11"/>
          <p:cNvGraphicFramePr>
            <a:graphicFrameLocks noGrp="1"/>
          </p:cNvGraphicFramePr>
          <p:nvPr/>
        </p:nvGraphicFramePr>
        <p:xfrm>
          <a:off x="7222786" y="4224433"/>
          <a:ext cx="722671" cy="1828800"/>
        </p:xfrm>
        <a:graphic>
          <a:graphicData uri="http://schemas.openxmlformats.org/drawingml/2006/table">
            <a:tbl>
              <a:tblPr/>
              <a:tblGrid>
                <a:gridCol w="722671">
                  <a:extLst>
                    <a:ext uri="{9D8B030D-6E8A-4147-A177-3AD203B41FA5}">
                      <a16:colId xmlns:a16="http://schemas.microsoft.com/office/drawing/2014/main" val="20000"/>
                    </a:ext>
                  </a:extLst>
                </a:gridCol>
              </a:tblGrid>
              <a:tr h="324465">
                <a:tc>
                  <a:txBody>
                    <a:bodyPr/>
                    <a:lstStyle/>
                    <a:p>
                      <a:pPr algn="ctr"/>
                      <a:r>
                        <a:rPr lang="en-US" altLang="zh-CN" sz="2400" dirty="0">
                          <a:solidFill>
                            <a:srgbClr val="00B050"/>
                          </a:solidFill>
                          <a:latin typeface="楷体" pitchFamily="49" charset="-122"/>
                          <a:ea typeface="楷体" pitchFamily="49" charset="-122"/>
                        </a:rPr>
                        <a:t>42</a:t>
                      </a:r>
                      <a:endParaRPr lang="zh-CN" altLang="en-US" sz="2400" dirty="0">
                        <a:solidFill>
                          <a:srgbClr val="00B050"/>
                        </a:solidFill>
                        <a:latin typeface="楷体" pitchFamily="49" charset="-122"/>
                        <a:ea typeface="楷体" pitchFamily="49"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4465">
                <a:tc>
                  <a:txBody>
                    <a:bodyPr/>
                    <a:lstStyle/>
                    <a:p>
                      <a:pPr algn="ctr"/>
                      <a:r>
                        <a:rPr lang="en-US" altLang="zh-CN" sz="2400" dirty="0">
                          <a:solidFill>
                            <a:srgbClr val="FF0000"/>
                          </a:solidFill>
                          <a:latin typeface="楷体" pitchFamily="49" charset="-122"/>
                          <a:ea typeface="楷体" pitchFamily="49" charset="-122"/>
                        </a:rPr>
                        <a:t>3</a:t>
                      </a:r>
                      <a:endParaRPr lang="zh-CN" altLang="en-US" sz="2400" dirty="0">
                        <a:solidFill>
                          <a:srgbClr val="FF0000"/>
                        </a:solidFill>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24465">
                <a:tc>
                  <a:txBody>
                    <a:bodyPr/>
                    <a:lstStyle/>
                    <a:p>
                      <a:pPr algn="ctr"/>
                      <a:r>
                        <a:rPr lang="en-US" altLang="zh-CN" sz="2400" dirty="0">
                          <a:solidFill>
                            <a:srgbClr val="FF0000"/>
                          </a:solidFill>
                          <a:latin typeface="楷体" pitchFamily="49" charset="-122"/>
                          <a:ea typeface="楷体" pitchFamily="49" charset="-122"/>
                        </a:rPr>
                        <a:t>8</a:t>
                      </a:r>
                      <a:endParaRPr lang="zh-CN" altLang="en-US" sz="2400" dirty="0">
                        <a:solidFill>
                          <a:srgbClr val="FF0000"/>
                        </a:solidFill>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24465">
                <a:tc>
                  <a:txBody>
                    <a:bodyPr/>
                    <a:lstStyle/>
                    <a:p>
                      <a:pPr algn="ctr"/>
                      <a:r>
                        <a:rPr lang="en-US" altLang="zh-CN" sz="2400" dirty="0">
                          <a:solidFill>
                            <a:srgbClr val="FF0000"/>
                          </a:solidFill>
                          <a:latin typeface="楷体" pitchFamily="49" charset="-122"/>
                          <a:ea typeface="楷体" pitchFamily="49" charset="-122"/>
                        </a:rPr>
                        <a:t>2</a:t>
                      </a:r>
                      <a:endParaRPr lang="zh-CN" altLang="en-US" sz="2400" dirty="0">
                        <a:solidFill>
                          <a:srgbClr val="FF0000"/>
                        </a:solidFill>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extLst>
                  <a:ext uri="{0D108BD9-81ED-4DB2-BD59-A6C34878D82A}">
                    <a16:rowId xmlns:a16="http://schemas.microsoft.com/office/drawing/2014/main" val="10003"/>
                  </a:ext>
                </a:extLst>
              </a:tr>
            </a:tbl>
          </a:graphicData>
        </a:graphic>
      </p:graphicFrame>
      <p:sp>
        <p:nvSpPr>
          <p:cNvPr id="11" name="左中括号 10"/>
          <p:cNvSpPr/>
          <p:nvPr/>
        </p:nvSpPr>
        <p:spPr>
          <a:xfrm>
            <a:off x="752164" y="2389237"/>
            <a:ext cx="221226" cy="1430593"/>
          </a:xfrm>
          <a:prstGeom prst="leftBracket">
            <a:avLst/>
          </a:prstGeom>
          <a:ln w="12700">
            <a:solidFill>
              <a:srgbClr val="CC00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内容占位符 2"/>
          <p:cNvSpPr txBox="1">
            <a:spLocks/>
          </p:cNvSpPr>
          <p:nvPr/>
        </p:nvSpPr>
        <p:spPr bwMode="auto">
          <a:xfrm>
            <a:off x="3498686" y="2743200"/>
            <a:ext cx="1469554" cy="990600"/>
          </a:xfrm>
          <a:prstGeom prst="rect">
            <a:avLst/>
          </a:prstGeom>
          <a:solidFill>
            <a:schemeClr val="accent6">
              <a:lumMod val="40000"/>
              <a:lumOff val="60000"/>
            </a:schemeClr>
          </a:solidFill>
          <a:ln w="9525">
            <a:noFill/>
            <a:miter lim="800000"/>
            <a:headEnd/>
            <a:tailEnd/>
          </a:ln>
        </p:spPr>
        <p:txBody>
          <a:bodyPr vert="horz" wrap="square" lIns="91440" tIns="45720" rIns="91440" bIns="45720" numCol="1" anchor="t" anchorCtr="0" compatLnSpc="1">
            <a:prstTxWarp prst="textNoShape">
              <a:avLst/>
            </a:prstTxWarp>
          </a:bodyPr>
          <a:lstStyle/>
          <a:p>
            <a:pPr marL="228600" marR="0" lvl="0" indent="-228600" algn="l" defTabSz="914400" rtl="0" eaLnBrk="0" fontAlgn="base" latinLnBrk="0" hangingPunct="0">
              <a:lnSpc>
                <a:spcPct val="110000"/>
              </a:lnSpc>
              <a:spcBef>
                <a:spcPts val="600"/>
              </a:spcBef>
              <a:spcAft>
                <a:spcPts val="600"/>
              </a:spcAft>
              <a:buClrTx/>
              <a:buSzPct val="50000"/>
              <a:buFont typeface="Wingdings" pitchFamily="2" charset="2"/>
              <a:buNone/>
              <a:tabLst/>
              <a:defRPr/>
            </a:pPr>
            <a:r>
              <a:rPr lang="en-US" altLang="zh-CN" sz="2400" dirty="0">
                <a:solidFill>
                  <a:srgbClr val="C00000"/>
                </a:solidFill>
                <a:latin typeface="楷体" pitchFamily="49" charset="-122"/>
                <a:ea typeface="楷体" pitchFamily="49" charset="-122"/>
              </a:rPr>
              <a:t>a</a:t>
            </a:r>
            <a:r>
              <a:rPr kumimoji="0" lang="en-US" altLang="zh-CN" sz="2400" b="0" i="0" u="none" strike="noStrike" kern="1200" cap="none" spc="0" normalizeH="0" baseline="0" noProof="0" dirty="0">
                <a:ln>
                  <a:noFill/>
                </a:ln>
                <a:solidFill>
                  <a:srgbClr val="C00000"/>
                </a:solidFill>
                <a:effectLst/>
                <a:uLnTx/>
                <a:uFillTx/>
                <a:latin typeface="楷体" pitchFamily="49" charset="-122"/>
                <a:ea typeface="楷体" pitchFamily="49" charset="-122"/>
                <a:cs typeface="+mn-cs"/>
              </a:rPr>
              <a:t>:=a*T</a:t>
            </a:r>
            <a:r>
              <a:rPr kumimoji="0" lang="en-US" altLang="zh-CN" sz="2400" b="0" i="0" u="none" strike="noStrike" kern="1200" cap="none" spc="0" normalizeH="0" baseline="-25000" noProof="0" dirty="0">
                <a:ln>
                  <a:noFill/>
                </a:ln>
                <a:solidFill>
                  <a:srgbClr val="C00000"/>
                </a:solidFill>
                <a:effectLst/>
                <a:uLnTx/>
                <a:uFillTx/>
                <a:latin typeface="楷体" pitchFamily="49" charset="-122"/>
                <a:ea typeface="楷体" pitchFamily="49" charset="-122"/>
                <a:cs typeface="+mn-cs"/>
              </a:rPr>
              <a:t>1</a:t>
            </a:r>
            <a:r>
              <a:rPr kumimoji="0" lang="en-US" altLang="zh-CN" sz="2400" b="0" i="0" u="none" strike="noStrike" kern="1200" cap="none" spc="0" normalizeH="0" baseline="0" noProof="0" dirty="0">
                <a:ln>
                  <a:noFill/>
                </a:ln>
                <a:solidFill>
                  <a:srgbClr val="C00000"/>
                </a:solidFill>
                <a:effectLst/>
                <a:uLnTx/>
                <a:uFillTx/>
                <a:latin typeface="楷体" pitchFamily="49" charset="-122"/>
                <a:ea typeface="楷体" pitchFamily="49" charset="-122"/>
                <a:cs typeface="+mn-cs"/>
              </a:rPr>
              <a:t>;</a:t>
            </a:r>
          </a:p>
          <a:p>
            <a:pPr marL="228600" marR="0" lvl="0" indent="-228600" algn="l" defTabSz="914400" rtl="0" eaLnBrk="0" fontAlgn="base" latinLnBrk="0" hangingPunct="0">
              <a:lnSpc>
                <a:spcPct val="110000"/>
              </a:lnSpc>
              <a:spcBef>
                <a:spcPts val="600"/>
              </a:spcBef>
              <a:spcAft>
                <a:spcPts val="600"/>
              </a:spcAft>
              <a:buClrTx/>
              <a:buSzPct val="50000"/>
              <a:buFont typeface="Wingdings" pitchFamily="2" charset="2"/>
              <a:buNone/>
              <a:tabLst/>
              <a:defRPr/>
            </a:pPr>
            <a:r>
              <a:rPr kumimoji="0" lang="en-US" altLang="zh-CN" sz="2400" b="0" i="0" u="none" strike="noStrike" kern="1200" cap="none" spc="0" normalizeH="0" baseline="0" noProof="0" dirty="0">
                <a:ln>
                  <a:noFill/>
                </a:ln>
                <a:solidFill>
                  <a:srgbClr val="C00000"/>
                </a:solidFill>
                <a:effectLst/>
                <a:uLnTx/>
                <a:uFillTx/>
                <a:latin typeface="楷体" pitchFamily="49" charset="-122"/>
                <a:ea typeface="楷体" pitchFamily="49" charset="-122"/>
                <a:cs typeface="+mn-cs"/>
              </a:rPr>
              <a:t>a:=</a:t>
            </a:r>
            <a:r>
              <a:rPr lang="en-US" altLang="zh-CN" sz="2400" dirty="0">
                <a:solidFill>
                  <a:srgbClr val="C00000"/>
                </a:solidFill>
                <a:latin typeface="楷体" pitchFamily="49" charset="-122"/>
                <a:ea typeface="楷体" pitchFamily="49" charset="-122"/>
              </a:rPr>
              <a:t>a</a:t>
            </a:r>
            <a:r>
              <a:rPr kumimoji="0" lang="en-US" altLang="zh-CN" sz="2400" b="0" i="0" u="none" strike="noStrike" kern="1200" cap="none" spc="0" normalizeH="0" baseline="0" noProof="0" dirty="0">
                <a:ln>
                  <a:noFill/>
                </a:ln>
                <a:solidFill>
                  <a:srgbClr val="C00000"/>
                </a:solidFill>
                <a:effectLst/>
                <a:uLnTx/>
                <a:uFillTx/>
                <a:latin typeface="楷体" pitchFamily="49" charset="-122"/>
                <a:ea typeface="楷体" pitchFamily="49" charset="-122"/>
                <a:cs typeface="+mn-cs"/>
              </a:rPr>
              <a:t>+T</a:t>
            </a:r>
            <a:r>
              <a:rPr kumimoji="0" lang="en-US" altLang="zh-CN" sz="2400" b="0" i="0" u="none" strike="noStrike" kern="1200" cap="none" spc="0" normalizeH="0" baseline="-25000" noProof="0" dirty="0">
                <a:ln>
                  <a:noFill/>
                </a:ln>
                <a:solidFill>
                  <a:srgbClr val="C00000"/>
                </a:solidFill>
                <a:effectLst/>
                <a:uLnTx/>
                <a:uFillTx/>
                <a:latin typeface="楷体" pitchFamily="49" charset="-122"/>
                <a:ea typeface="楷体" pitchFamily="49" charset="-122"/>
                <a:cs typeface="+mn-cs"/>
              </a:rPr>
              <a:t>2</a:t>
            </a:r>
            <a:r>
              <a:rPr kumimoji="0" lang="en-US" altLang="zh-CN" sz="2400" b="0" i="0" u="none" strike="noStrike" kern="1200" cap="none" spc="0" normalizeH="0" baseline="0" noProof="0" dirty="0">
                <a:ln>
                  <a:noFill/>
                </a:ln>
                <a:solidFill>
                  <a:srgbClr val="C00000"/>
                </a:solidFill>
                <a:effectLst/>
                <a:uLnTx/>
                <a:uFillTx/>
                <a:latin typeface="楷体" pitchFamily="49" charset="-122"/>
                <a:ea typeface="楷体" pitchFamily="49" charset="-122"/>
                <a:cs typeface="+mn-cs"/>
              </a:rPr>
              <a:t>;</a:t>
            </a:r>
          </a:p>
        </p:txBody>
      </p:sp>
      <p:sp>
        <p:nvSpPr>
          <p:cNvPr id="14" name="内容占位符 2"/>
          <p:cNvSpPr txBox="1">
            <a:spLocks/>
          </p:cNvSpPr>
          <p:nvPr/>
        </p:nvSpPr>
        <p:spPr bwMode="auto">
          <a:xfrm>
            <a:off x="3498686" y="4069080"/>
            <a:ext cx="1865794" cy="990600"/>
          </a:xfrm>
          <a:prstGeom prst="rect">
            <a:avLst/>
          </a:prstGeom>
          <a:solidFill>
            <a:schemeClr val="accent6">
              <a:lumMod val="40000"/>
              <a:lumOff val="60000"/>
            </a:schemeClr>
          </a:solidFill>
          <a:ln w="9525">
            <a:noFill/>
            <a:miter lim="800000"/>
            <a:headEnd/>
            <a:tailEnd/>
          </a:ln>
        </p:spPr>
        <p:txBody>
          <a:bodyPr vert="horz" wrap="square" lIns="91440" tIns="45720" rIns="91440" bIns="45720" numCol="1" anchor="t" anchorCtr="0" compatLnSpc="1">
            <a:prstTxWarp prst="textNoShape">
              <a:avLst/>
            </a:prstTxWarp>
          </a:bodyPr>
          <a:lstStyle/>
          <a:p>
            <a:pPr marL="228600" marR="0" lvl="0" indent="-228600" algn="l" defTabSz="914400" rtl="0" eaLnBrk="0" fontAlgn="base" latinLnBrk="0" hangingPunct="0">
              <a:lnSpc>
                <a:spcPct val="110000"/>
              </a:lnSpc>
              <a:spcBef>
                <a:spcPts val="600"/>
              </a:spcBef>
              <a:spcAft>
                <a:spcPts val="600"/>
              </a:spcAft>
              <a:buClrTx/>
              <a:buSzPct val="50000"/>
              <a:buFont typeface="Wingdings" pitchFamily="2" charset="2"/>
              <a:buNone/>
              <a:tabLst/>
              <a:defRPr/>
            </a:pPr>
            <a:r>
              <a:rPr lang="en-US" altLang="zh-CN" sz="2400" dirty="0">
                <a:solidFill>
                  <a:srgbClr val="C00000"/>
                </a:solidFill>
                <a:latin typeface="楷体" pitchFamily="49" charset="-122"/>
                <a:ea typeface="楷体" pitchFamily="49" charset="-122"/>
              </a:rPr>
              <a:t>a</a:t>
            </a:r>
            <a:r>
              <a:rPr kumimoji="0" lang="en-US" altLang="zh-CN" sz="2400" b="0" i="0" u="none" strike="noStrike" kern="1200" cap="none" spc="0" normalizeH="0" baseline="0" noProof="0" dirty="0">
                <a:ln>
                  <a:noFill/>
                </a:ln>
                <a:solidFill>
                  <a:srgbClr val="C00000"/>
                </a:solidFill>
                <a:effectLst/>
                <a:uLnTx/>
                <a:uFillTx/>
                <a:latin typeface="楷体" pitchFamily="49" charset="-122"/>
                <a:ea typeface="楷体" pitchFamily="49" charset="-122"/>
                <a:cs typeface="+mn-cs"/>
              </a:rPr>
              <a:t>:=5*8=40;</a:t>
            </a:r>
          </a:p>
          <a:p>
            <a:pPr marL="228600" marR="0" lvl="0" indent="-228600" algn="l" defTabSz="914400" rtl="0" eaLnBrk="0" fontAlgn="base" latinLnBrk="0" hangingPunct="0">
              <a:lnSpc>
                <a:spcPct val="110000"/>
              </a:lnSpc>
              <a:spcBef>
                <a:spcPts val="600"/>
              </a:spcBef>
              <a:spcAft>
                <a:spcPts val="600"/>
              </a:spcAft>
              <a:buClrTx/>
              <a:buSzPct val="50000"/>
              <a:buFont typeface="Wingdings" pitchFamily="2" charset="2"/>
              <a:buNone/>
              <a:tabLst/>
              <a:defRPr/>
            </a:pPr>
            <a:r>
              <a:rPr kumimoji="0" lang="en-US" altLang="zh-CN" sz="2400" b="0" i="0" u="none" strike="noStrike" kern="1200" cap="none" spc="0" normalizeH="0" baseline="0" noProof="0" dirty="0">
                <a:ln>
                  <a:noFill/>
                </a:ln>
                <a:solidFill>
                  <a:srgbClr val="C00000"/>
                </a:solidFill>
                <a:effectLst/>
                <a:uLnTx/>
                <a:uFillTx/>
                <a:latin typeface="楷体" pitchFamily="49" charset="-122"/>
                <a:ea typeface="楷体" pitchFamily="49" charset="-122"/>
                <a:cs typeface="+mn-cs"/>
              </a:rPr>
              <a:t>a:=40+2=42;</a:t>
            </a:r>
          </a:p>
        </p:txBody>
      </p:sp>
      <p:sp>
        <p:nvSpPr>
          <p:cNvPr id="15" name="任意多边形 14"/>
          <p:cNvSpPr/>
          <p:nvPr/>
        </p:nvSpPr>
        <p:spPr>
          <a:xfrm>
            <a:off x="1325880" y="2809240"/>
            <a:ext cx="2270760" cy="223520"/>
          </a:xfrm>
          <a:custGeom>
            <a:avLst/>
            <a:gdLst>
              <a:gd name="connsiteX0" fmla="*/ 0 w 2270760"/>
              <a:gd name="connsiteY0" fmla="*/ 223520 h 223520"/>
              <a:gd name="connsiteX1" fmla="*/ 1066800 w 2270760"/>
              <a:gd name="connsiteY1" fmla="*/ 10160 h 223520"/>
              <a:gd name="connsiteX2" fmla="*/ 2270760 w 2270760"/>
              <a:gd name="connsiteY2" fmla="*/ 162560 h 223520"/>
            </a:gdLst>
            <a:ahLst/>
            <a:cxnLst>
              <a:cxn ang="0">
                <a:pos x="connsiteX0" y="connsiteY0"/>
              </a:cxn>
              <a:cxn ang="0">
                <a:pos x="connsiteX1" y="connsiteY1"/>
              </a:cxn>
              <a:cxn ang="0">
                <a:pos x="connsiteX2" y="connsiteY2"/>
              </a:cxn>
            </a:cxnLst>
            <a:rect l="l" t="t" r="r" b="b"/>
            <a:pathLst>
              <a:path w="2270760" h="223520">
                <a:moveTo>
                  <a:pt x="0" y="223520"/>
                </a:moveTo>
                <a:cubicBezTo>
                  <a:pt x="344170" y="121920"/>
                  <a:pt x="688340" y="20320"/>
                  <a:pt x="1066800" y="10160"/>
                </a:cubicBezTo>
                <a:cubicBezTo>
                  <a:pt x="1445260" y="0"/>
                  <a:pt x="1858010" y="81280"/>
                  <a:pt x="2270760" y="162560"/>
                </a:cubicBezTo>
              </a:path>
            </a:pathLst>
          </a:custGeom>
          <a:ln w="12700">
            <a:solidFill>
              <a:srgbClr val="FC02A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任意多边形 15"/>
          <p:cNvSpPr/>
          <p:nvPr/>
        </p:nvSpPr>
        <p:spPr>
          <a:xfrm flipV="1">
            <a:off x="1325880" y="3596640"/>
            <a:ext cx="2270760" cy="223200"/>
          </a:xfrm>
          <a:custGeom>
            <a:avLst/>
            <a:gdLst>
              <a:gd name="connsiteX0" fmla="*/ 0 w 2270760"/>
              <a:gd name="connsiteY0" fmla="*/ 223520 h 223520"/>
              <a:gd name="connsiteX1" fmla="*/ 1066800 w 2270760"/>
              <a:gd name="connsiteY1" fmla="*/ 10160 h 223520"/>
              <a:gd name="connsiteX2" fmla="*/ 2270760 w 2270760"/>
              <a:gd name="connsiteY2" fmla="*/ 162560 h 223520"/>
            </a:gdLst>
            <a:ahLst/>
            <a:cxnLst>
              <a:cxn ang="0">
                <a:pos x="connsiteX0" y="connsiteY0"/>
              </a:cxn>
              <a:cxn ang="0">
                <a:pos x="connsiteX1" y="connsiteY1"/>
              </a:cxn>
              <a:cxn ang="0">
                <a:pos x="connsiteX2" y="connsiteY2"/>
              </a:cxn>
            </a:cxnLst>
            <a:rect l="l" t="t" r="r" b="b"/>
            <a:pathLst>
              <a:path w="2270760" h="223520">
                <a:moveTo>
                  <a:pt x="0" y="223520"/>
                </a:moveTo>
                <a:cubicBezTo>
                  <a:pt x="344170" y="121920"/>
                  <a:pt x="688340" y="20320"/>
                  <a:pt x="1066800" y="10160"/>
                </a:cubicBezTo>
                <a:cubicBezTo>
                  <a:pt x="1445260" y="0"/>
                  <a:pt x="1858010" y="81280"/>
                  <a:pt x="2270760" y="162560"/>
                </a:cubicBezTo>
              </a:path>
            </a:pathLst>
          </a:custGeom>
          <a:ln w="12700">
            <a:solidFill>
              <a:srgbClr val="FC02A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8" name="直接箭头连接符 17"/>
          <p:cNvCxnSpPr/>
          <p:nvPr/>
        </p:nvCxnSpPr>
        <p:spPr>
          <a:xfrm flipH="1">
            <a:off x="4282440" y="4434840"/>
            <a:ext cx="441960" cy="274320"/>
          </a:xfrm>
          <a:prstGeom prst="straightConnector1">
            <a:avLst/>
          </a:prstGeom>
          <a:ln w="28575">
            <a:solidFill>
              <a:srgbClr val="5F014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内容占位符 2"/>
          <p:cNvSpPr txBox="1">
            <a:spLocks/>
          </p:cNvSpPr>
          <p:nvPr/>
        </p:nvSpPr>
        <p:spPr bwMode="auto">
          <a:xfrm>
            <a:off x="2431886" y="1082040"/>
            <a:ext cx="4654714" cy="472440"/>
          </a:xfrm>
          <a:prstGeom prst="rect">
            <a:avLst/>
          </a:prstGeom>
          <a:solidFill>
            <a:schemeClr val="accent4">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bodyPr>
          <a:lstStyle/>
          <a:p>
            <a:pPr marL="228600" lvl="0" indent="-228600" defTabSz="914400" eaLnBrk="0" hangingPunct="0">
              <a:lnSpc>
                <a:spcPct val="110000"/>
              </a:lnSpc>
              <a:spcBef>
                <a:spcPts val="600"/>
              </a:spcBef>
              <a:spcAft>
                <a:spcPts val="600"/>
              </a:spcAft>
              <a:buSzPct val="50000"/>
              <a:defRPr/>
            </a:pPr>
            <a:r>
              <a:rPr lang="en-US" altLang="zh-CN" sz="2400" dirty="0">
                <a:solidFill>
                  <a:srgbClr val="C00000"/>
                </a:solidFill>
                <a:latin typeface="楷体" pitchFamily="49" charset="-122"/>
                <a:ea typeface="楷体" pitchFamily="49" charset="-122"/>
              </a:rPr>
              <a:t>P(</a:t>
            </a:r>
            <a:r>
              <a:rPr lang="en-US" altLang="zh-CN" sz="2400" dirty="0" err="1">
                <a:solidFill>
                  <a:srgbClr val="C00000"/>
                </a:solidFill>
                <a:latin typeface="楷体" pitchFamily="49" charset="-122"/>
                <a:ea typeface="楷体" pitchFamily="49" charset="-122"/>
              </a:rPr>
              <a:t>a+b,a-b,a,a</a:t>
            </a:r>
            <a:r>
              <a:rPr lang="en-US" altLang="zh-CN" sz="2400" dirty="0">
                <a:solidFill>
                  <a:srgbClr val="C00000"/>
                </a:solidFill>
                <a:latin typeface="楷体" pitchFamily="49" charset="-122"/>
                <a:ea typeface="楷体" pitchFamily="49" charset="-122"/>
              </a:rPr>
              <a:t>)=P(5+3,5-3,5,5)</a:t>
            </a:r>
            <a:endParaRPr kumimoji="0" lang="en-US" altLang="zh-CN" sz="2400" b="0" i="0" u="none" strike="noStrike" kern="1200" cap="none" spc="0" normalizeH="0" baseline="0" noProof="0" dirty="0">
              <a:ln>
                <a:noFill/>
              </a:ln>
              <a:solidFill>
                <a:srgbClr val="C00000"/>
              </a:solidFill>
              <a:effectLst/>
              <a:uLnTx/>
              <a:uFillTx/>
              <a:latin typeface="楷体" pitchFamily="49" charset="-122"/>
              <a:ea typeface="楷体" pitchFamily="49" charset="-122"/>
              <a:cs typeface="+mn-cs"/>
            </a:endParaRPr>
          </a:p>
        </p:txBody>
      </p:sp>
      <p:graphicFrame>
        <p:nvGraphicFramePr>
          <p:cNvPr id="20" name="表格 19"/>
          <p:cNvGraphicFramePr>
            <a:graphicFrameLocks noGrp="1"/>
          </p:cNvGraphicFramePr>
          <p:nvPr/>
        </p:nvGraphicFramePr>
        <p:xfrm>
          <a:off x="5688472" y="1858788"/>
          <a:ext cx="722671" cy="1828800"/>
        </p:xfrm>
        <a:graphic>
          <a:graphicData uri="http://schemas.openxmlformats.org/drawingml/2006/table">
            <a:tbl>
              <a:tblPr/>
              <a:tblGrid>
                <a:gridCol w="722671">
                  <a:extLst>
                    <a:ext uri="{9D8B030D-6E8A-4147-A177-3AD203B41FA5}">
                      <a16:colId xmlns:a16="http://schemas.microsoft.com/office/drawing/2014/main" val="20000"/>
                    </a:ext>
                  </a:extLst>
                </a:gridCol>
              </a:tblGrid>
              <a:tr h="324465">
                <a:tc>
                  <a:txBody>
                    <a:bodyPr/>
                    <a:lstStyle/>
                    <a:p>
                      <a:pPr algn="ctr"/>
                      <a:r>
                        <a:rPr lang="en-US" altLang="zh-CN" sz="2400" dirty="0">
                          <a:solidFill>
                            <a:srgbClr val="C00000"/>
                          </a:solidFill>
                          <a:latin typeface="楷体" pitchFamily="49" charset="-122"/>
                          <a:ea typeface="楷体" pitchFamily="49" charset="-122"/>
                        </a:rPr>
                        <a:t>8</a:t>
                      </a:r>
                      <a:endParaRPr lang="zh-CN" altLang="en-US" sz="2400" dirty="0">
                        <a:solidFill>
                          <a:srgbClr val="C00000"/>
                        </a:solidFill>
                        <a:latin typeface="楷体" pitchFamily="49" charset="-122"/>
                        <a:ea typeface="楷体" pitchFamily="49" charset="-122"/>
                      </a:endParaRPr>
                    </a:p>
                  </a:txBody>
                  <a:tcPr>
                    <a:lnL w="12700" cmpd="sng">
                      <a:noFill/>
                      <a:prstDash val="solid"/>
                    </a:lnL>
                    <a:lnR w="12700" cmpd="sng">
                      <a:noFill/>
                      <a:prstDash val="soli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4465">
                <a:tc>
                  <a:txBody>
                    <a:bodyPr/>
                    <a:lstStyle/>
                    <a:p>
                      <a:pPr algn="ctr"/>
                      <a:r>
                        <a:rPr lang="en-US" altLang="zh-CN" sz="2400" dirty="0">
                          <a:solidFill>
                            <a:srgbClr val="C00000"/>
                          </a:solidFill>
                          <a:latin typeface="楷体" pitchFamily="49" charset="-122"/>
                          <a:ea typeface="楷体" pitchFamily="49" charset="-122"/>
                        </a:rPr>
                        <a:t>2</a:t>
                      </a:r>
                      <a:endParaRPr lang="zh-CN" altLang="en-US" sz="2400" dirty="0">
                        <a:solidFill>
                          <a:srgbClr val="C00000"/>
                        </a:solidFill>
                        <a:latin typeface="楷体" pitchFamily="49" charset="-122"/>
                        <a:ea typeface="楷体" pitchFamily="49"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24465">
                <a:tc>
                  <a:txBody>
                    <a:bodyPr/>
                    <a:lstStyle/>
                    <a:p>
                      <a:pPr algn="ctr"/>
                      <a:r>
                        <a:rPr lang="en-US" altLang="zh-CN" sz="2400" dirty="0">
                          <a:solidFill>
                            <a:srgbClr val="C00000"/>
                          </a:solidFill>
                          <a:latin typeface="楷体" pitchFamily="49" charset="-122"/>
                          <a:ea typeface="楷体" pitchFamily="49" charset="-122"/>
                        </a:rPr>
                        <a:t>5</a:t>
                      </a:r>
                      <a:endParaRPr lang="zh-CN" altLang="en-US" sz="2400" dirty="0">
                        <a:solidFill>
                          <a:srgbClr val="C00000"/>
                        </a:solidFill>
                        <a:latin typeface="楷体" pitchFamily="49" charset="-122"/>
                        <a:ea typeface="楷体" pitchFamily="49"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24465">
                <a:tc>
                  <a:txBody>
                    <a:bodyPr/>
                    <a:lstStyle/>
                    <a:p>
                      <a:pPr algn="ctr"/>
                      <a:r>
                        <a:rPr lang="en-US" altLang="zh-CN" sz="2400" dirty="0">
                          <a:solidFill>
                            <a:srgbClr val="C00000"/>
                          </a:solidFill>
                          <a:latin typeface="楷体" pitchFamily="49" charset="-122"/>
                          <a:ea typeface="楷体" pitchFamily="49" charset="-122"/>
                        </a:rPr>
                        <a:t>5</a:t>
                      </a:r>
                      <a:endParaRPr lang="zh-CN" altLang="en-US" sz="2400" dirty="0">
                        <a:solidFill>
                          <a:srgbClr val="C00000"/>
                        </a:solidFill>
                        <a:latin typeface="楷体" pitchFamily="49" charset="-122"/>
                        <a:ea typeface="楷体" pitchFamily="49"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linds(horizontal)">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linds(horizontal)">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linds(horizontal)">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linds(horizontal)">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9"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120877" y="4365523"/>
            <a:ext cx="2403988" cy="148958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内容占位符 2"/>
          <p:cNvSpPr txBox="1">
            <a:spLocks/>
          </p:cNvSpPr>
          <p:nvPr/>
        </p:nvSpPr>
        <p:spPr bwMode="auto">
          <a:xfrm>
            <a:off x="938366" y="1371600"/>
            <a:ext cx="3884356" cy="49086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8600" marR="0" lvl="0" indent="-228600" algn="l" defTabSz="914400" rtl="0" eaLnBrk="0" fontAlgn="base" latinLnBrk="0" hangingPunct="0">
              <a:lnSpc>
                <a:spcPct val="100000"/>
              </a:lnSpc>
              <a:spcBef>
                <a:spcPts val="0"/>
              </a:spcBef>
              <a:spcAft>
                <a:spcPts val="0"/>
              </a:spcAft>
              <a:buClrTx/>
              <a:buSzPct val="50000"/>
              <a:buFont typeface="Wingdings" pitchFamily="2" charset="2"/>
              <a:buNone/>
              <a:tabLst/>
              <a:defRPr/>
            </a:pPr>
            <a:r>
              <a:rPr kumimoji="0" lang="en-US" altLang="zh-CN" sz="24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program;</a:t>
            </a:r>
          </a:p>
          <a:p>
            <a:pPr marL="228600" marR="0" lvl="0" indent="-228600" algn="l" defTabSz="914400" rtl="0" eaLnBrk="0" fontAlgn="base" latinLnBrk="0" hangingPunct="0">
              <a:lnSpc>
                <a:spcPct val="100000"/>
              </a:lnSpc>
              <a:spcBef>
                <a:spcPts val="0"/>
              </a:spcBef>
              <a:spcAft>
                <a:spcPts val="0"/>
              </a:spcAft>
              <a:buClrTx/>
              <a:buSzPct val="50000"/>
              <a:buFont typeface="Wingdings" pitchFamily="2" charset="2"/>
              <a:buNone/>
              <a:tabLst/>
              <a:defRPr/>
            </a:pPr>
            <a:r>
              <a:rPr kumimoji="0" lang="en-US" altLang="zh-CN" sz="24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a:t>
            </a:r>
          </a:p>
          <a:p>
            <a:pPr marL="228600" marR="0" lvl="0" indent="-228600" algn="l" defTabSz="914400" rtl="0" eaLnBrk="0" fontAlgn="base" latinLnBrk="0" hangingPunct="0">
              <a:lnSpc>
                <a:spcPct val="100000"/>
              </a:lnSpc>
              <a:spcBef>
                <a:spcPts val="0"/>
              </a:spcBef>
              <a:spcAft>
                <a:spcPts val="0"/>
              </a:spcAft>
              <a:buClrTx/>
              <a:buSzPct val="50000"/>
              <a:buFont typeface="Wingdings" pitchFamily="2" charset="2"/>
              <a:buNone/>
              <a:tabLst/>
              <a:defRPr/>
            </a:pPr>
            <a:r>
              <a:rPr kumimoji="0" lang="en-US" altLang="zh-CN" sz="2400" b="0" i="0" u="none" strike="noStrike" kern="1200" cap="none" spc="0" normalizeH="0" baseline="0" noProof="0" dirty="0">
                <a:ln>
                  <a:noFill/>
                </a:ln>
                <a:effectLst/>
                <a:uLnTx/>
                <a:uFillTx/>
                <a:latin typeface="楷体" pitchFamily="49" charset="-122"/>
                <a:ea typeface="楷体" pitchFamily="49" charset="-122"/>
                <a:cs typeface="+mn-cs"/>
              </a:rPr>
              <a:t>procedure P(</a:t>
            </a:r>
            <a:r>
              <a:rPr kumimoji="0" lang="en-US" altLang="zh-CN" sz="2400" b="0" i="0" u="none" strike="noStrike" kern="1200" cap="none" spc="0" normalizeH="0" baseline="0" noProof="0" dirty="0" err="1">
                <a:ln>
                  <a:noFill/>
                </a:ln>
                <a:effectLst/>
                <a:uLnTx/>
                <a:uFillTx/>
                <a:latin typeface="楷体" pitchFamily="49" charset="-122"/>
                <a:ea typeface="楷体" pitchFamily="49" charset="-122"/>
                <a:cs typeface="+mn-cs"/>
              </a:rPr>
              <a:t>w,x,y,z</a:t>
            </a:r>
            <a:r>
              <a:rPr kumimoji="0" lang="en-US" altLang="zh-CN" sz="2400" b="0" i="0" u="none" strike="noStrike" kern="1200" cap="none" spc="0" normalizeH="0" baseline="0" noProof="0" dirty="0">
                <a:ln>
                  <a:noFill/>
                </a:ln>
                <a:effectLst/>
                <a:uLnTx/>
                <a:uFillTx/>
                <a:latin typeface="楷体" pitchFamily="49" charset="-122"/>
                <a:ea typeface="楷体" pitchFamily="49" charset="-122"/>
                <a:cs typeface="+mn-cs"/>
              </a:rPr>
              <a:t>);</a:t>
            </a:r>
          </a:p>
          <a:p>
            <a:pPr marL="228600" marR="0" lvl="0" indent="-228600" algn="l" defTabSz="914400" rtl="0" eaLnBrk="0" fontAlgn="base" latinLnBrk="0" hangingPunct="0">
              <a:lnSpc>
                <a:spcPct val="100000"/>
              </a:lnSpc>
              <a:spcBef>
                <a:spcPts val="0"/>
              </a:spcBef>
              <a:spcAft>
                <a:spcPts val="0"/>
              </a:spcAft>
              <a:buClrTx/>
              <a:buSzPct val="50000"/>
              <a:buFont typeface="Wingdings" pitchFamily="2" charset="2"/>
              <a:buNone/>
              <a:tabLst/>
              <a:defRPr/>
            </a:pPr>
            <a:r>
              <a:rPr kumimoji="0" lang="en-US" altLang="zh-CN" sz="2400" b="0" i="0" u="none" strike="noStrike" kern="1200" cap="none" spc="0" normalizeH="0" baseline="0" noProof="0" dirty="0">
                <a:ln>
                  <a:noFill/>
                </a:ln>
                <a:effectLst/>
                <a:uLnTx/>
                <a:uFillTx/>
                <a:latin typeface="楷体" pitchFamily="49" charset="-122"/>
                <a:ea typeface="楷体" pitchFamily="49" charset="-122"/>
                <a:cs typeface="+mn-cs"/>
              </a:rPr>
              <a:t>begin</a:t>
            </a:r>
          </a:p>
          <a:p>
            <a:pPr marL="228600" marR="0" lvl="0" indent="-228600" algn="l" defTabSz="914400" rtl="0" eaLnBrk="0" fontAlgn="base" latinLnBrk="0" hangingPunct="0">
              <a:lnSpc>
                <a:spcPct val="100000"/>
              </a:lnSpc>
              <a:spcBef>
                <a:spcPts val="0"/>
              </a:spcBef>
              <a:spcAft>
                <a:spcPts val="0"/>
              </a:spcAft>
              <a:buClrTx/>
              <a:buSzPct val="50000"/>
              <a:buFont typeface="Wingdings" pitchFamily="2" charset="2"/>
              <a:buNone/>
              <a:tabLst/>
              <a:defRPr/>
            </a:pPr>
            <a:r>
              <a:rPr kumimoji="0" lang="en-US" altLang="zh-CN" sz="2400" b="0" i="0" u="none" strike="noStrike" kern="1200" cap="none" spc="0" normalizeH="0" baseline="0" noProof="0" dirty="0">
                <a:ln>
                  <a:noFill/>
                </a:ln>
                <a:effectLst/>
                <a:uLnTx/>
                <a:uFillTx/>
                <a:latin typeface="楷体" pitchFamily="49" charset="-122"/>
                <a:ea typeface="楷体" pitchFamily="49" charset="-122"/>
                <a:cs typeface="+mn-cs"/>
              </a:rPr>
              <a:t> y:=y*w;</a:t>
            </a:r>
          </a:p>
          <a:p>
            <a:pPr marL="228600" marR="0" lvl="0" indent="-228600" algn="l" defTabSz="914400" rtl="0" eaLnBrk="0" fontAlgn="base" latinLnBrk="0" hangingPunct="0">
              <a:lnSpc>
                <a:spcPct val="100000"/>
              </a:lnSpc>
              <a:spcBef>
                <a:spcPts val="0"/>
              </a:spcBef>
              <a:spcAft>
                <a:spcPts val="0"/>
              </a:spcAft>
              <a:buClrTx/>
              <a:buSzPct val="50000"/>
              <a:buFont typeface="Wingdings" pitchFamily="2" charset="2"/>
              <a:buNone/>
              <a:tabLst/>
              <a:defRPr/>
            </a:pPr>
            <a:r>
              <a:rPr kumimoji="0" lang="en-US" altLang="zh-CN" sz="2400" b="0" i="0" u="none" strike="noStrike" kern="1200" cap="none" spc="0" normalizeH="0" baseline="0" noProof="0" dirty="0">
                <a:ln>
                  <a:noFill/>
                </a:ln>
                <a:effectLst/>
                <a:uLnTx/>
                <a:uFillTx/>
                <a:latin typeface="楷体" pitchFamily="49" charset="-122"/>
                <a:ea typeface="楷体" pitchFamily="49" charset="-122"/>
                <a:cs typeface="+mn-cs"/>
              </a:rPr>
              <a:t> z:=</a:t>
            </a:r>
            <a:r>
              <a:rPr kumimoji="0" lang="en-US" altLang="zh-CN" sz="2400" b="0" i="0" u="none" strike="noStrike" kern="1200" cap="none" spc="0" normalizeH="0" baseline="0" noProof="0" dirty="0" err="1">
                <a:ln>
                  <a:noFill/>
                </a:ln>
                <a:effectLst/>
                <a:uLnTx/>
                <a:uFillTx/>
                <a:latin typeface="楷体" pitchFamily="49" charset="-122"/>
                <a:ea typeface="楷体" pitchFamily="49" charset="-122"/>
                <a:cs typeface="+mn-cs"/>
              </a:rPr>
              <a:t>z+x</a:t>
            </a:r>
            <a:r>
              <a:rPr kumimoji="0" lang="en-US" altLang="zh-CN" sz="2400" b="0" i="0" u="none" strike="noStrike" kern="1200" cap="none" spc="0" normalizeH="0" baseline="0" noProof="0" dirty="0">
                <a:ln>
                  <a:noFill/>
                </a:ln>
                <a:effectLst/>
                <a:uLnTx/>
                <a:uFillTx/>
                <a:latin typeface="楷体" pitchFamily="49" charset="-122"/>
                <a:ea typeface="楷体" pitchFamily="49" charset="-122"/>
                <a:cs typeface="+mn-cs"/>
              </a:rPr>
              <a:t>;</a:t>
            </a:r>
          </a:p>
          <a:p>
            <a:pPr marL="228600" marR="0" lvl="0" indent="-228600" algn="l" defTabSz="914400" rtl="0" eaLnBrk="0" fontAlgn="base" latinLnBrk="0" hangingPunct="0">
              <a:lnSpc>
                <a:spcPct val="100000"/>
              </a:lnSpc>
              <a:spcBef>
                <a:spcPts val="0"/>
              </a:spcBef>
              <a:spcAft>
                <a:spcPts val="0"/>
              </a:spcAft>
              <a:buClrTx/>
              <a:buSzPct val="50000"/>
              <a:buFont typeface="Wingdings" pitchFamily="2" charset="2"/>
              <a:buNone/>
              <a:tabLst/>
              <a:defRPr/>
            </a:pPr>
            <a:r>
              <a:rPr kumimoji="0" lang="en-US" altLang="zh-CN" sz="2400" b="0" i="0" u="none" strike="noStrike" kern="1200" cap="none" spc="0" normalizeH="0" baseline="0" noProof="0" dirty="0">
                <a:ln>
                  <a:noFill/>
                </a:ln>
                <a:effectLst/>
                <a:uLnTx/>
                <a:uFillTx/>
                <a:latin typeface="楷体" pitchFamily="49" charset="-122"/>
                <a:ea typeface="楷体" pitchFamily="49" charset="-122"/>
                <a:cs typeface="+mn-cs"/>
              </a:rPr>
              <a:t>end;</a:t>
            </a:r>
          </a:p>
          <a:p>
            <a:pPr marL="228600" marR="0" lvl="0" indent="-228600" algn="l" defTabSz="914400" rtl="0" eaLnBrk="0" fontAlgn="base" latinLnBrk="0" hangingPunct="0">
              <a:lnSpc>
                <a:spcPct val="100000"/>
              </a:lnSpc>
              <a:spcBef>
                <a:spcPts val="0"/>
              </a:spcBef>
              <a:spcAft>
                <a:spcPts val="0"/>
              </a:spcAft>
              <a:buClrTx/>
              <a:buSzPct val="50000"/>
              <a:buFont typeface="Wingdings" pitchFamily="2" charset="2"/>
              <a:buNone/>
              <a:tabLst/>
              <a:defRPr/>
            </a:pPr>
            <a:r>
              <a:rPr kumimoji="0" lang="en-US" altLang="zh-CN" sz="24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begin</a:t>
            </a:r>
          </a:p>
          <a:p>
            <a:pPr marL="228600" marR="0" lvl="0" indent="-228600" algn="l" defTabSz="914400" rtl="0" eaLnBrk="0" fontAlgn="base" latinLnBrk="0" hangingPunct="0">
              <a:lnSpc>
                <a:spcPct val="100000"/>
              </a:lnSpc>
              <a:spcBef>
                <a:spcPts val="0"/>
              </a:spcBef>
              <a:spcAft>
                <a:spcPts val="0"/>
              </a:spcAft>
              <a:buClrTx/>
              <a:buSzPct val="50000"/>
              <a:buFont typeface="Wingdings" pitchFamily="2" charset="2"/>
              <a:buNone/>
              <a:tabLst/>
              <a:defRPr/>
            </a:pPr>
            <a:r>
              <a:rPr kumimoji="0" lang="en-US" altLang="zh-CN" sz="24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 a:=5</a:t>
            </a:r>
          </a:p>
          <a:p>
            <a:pPr marL="228600" marR="0" lvl="0" indent="-228600" algn="l" defTabSz="914400" rtl="0" eaLnBrk="0" fontAlgn="base" latinLnBrk="0" hangingPunct="0">
              <a:lnSpc>
                <a:spcPct val="100000"/>
              </a:lnSpc>
              <a:spcBef>
                <a:spcPts val="0"/>
              </a:spcBef>
              <a:spcAft>
                <a:spcPts val="0"/>
              </a:spcAft>
              <a:buClrTx/>
              <a:buSzPct val="50000"/>
              <a:buFont typeface="Wingdings" pitchFamily="2" charset="2"/>
              <a:buNone/>
              <a:tabLst/>
              <a:defRPr/>
            </a:pPr>
            <a:r>
              <a:rPr kumimoji="0" lang="en-US" altLang="zh-CN" sz="24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 b:=3;</a:t>
            </a:r>
          </a:p>
          <a:p>
            <a:pPr marL="228600" marR="0" lvl="0" indent="-228600" algn="l" defTabSz="914400" rtl="0" eaLnBrk="0" fontAlgn="base" latinLnBrk="0" hangingPunct="0">
              <a:lnSpc>
                <a:spcPct val="100000"/>
              </a:lnSpc>
              <a:spcBef>
                <a:spcPts val="0"/>
              </a:spcBef>
              <a:spcAft>
                <a:spcPts val="0"/>
              </a:spcAft>
              <a:buClrTx/>
              <a:buSzPct val="50000"/>
              <a:buFont typeface="Wingdings" pitchFamily="2" charset="2"/>
              <a:buNone/>
              <a:tabLst/>
              <a:defRPr/>
            </a:pPr>
            <a:r>
              <a:rPr kumimoji="0" lang="en-US" altLang="zh-CN" sz="24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 </a:t>
            </a:r>
            <a:r>
              <a:rPr kumimoji="0" lang="en-US" altLang="zh-CN" sz="2400" b="0" i="0" u="none" strike="noStrike" kern="1200" cap="none" spc="0" normalizeH="0" baseline="0" noProof="0" dirty="0">
                <a:ln>
                  <a:noFill/>
                </a:ln>
                <a:solidFill>
                  <a:srgbClr val="FF0000"/>
                </a:solidFill>
                <a:effectLst/>
                <a:uLnTx/>
                <a:uFillTx/>
                <a:latin typeface="楷体" pitchFamily="49" charset="-122"/>
                <a:ea typeface="楷体" pitchFamily="49" charset="-122"/>
                <a:cs typeface="+mn-cs"/>
              </a:rPr>
              <a:t>P(</a:t>
            </a:r>
            <a:r>
              <a:rPr kumimoji="0" lang="en-US" altLang="zh-CN" sz="2400" b="0" i="0" u="none" strike="noStrike" kern="1200" cap="none" spc="0" normalizeH="0" baseline="0" noProof="0" dirty="0" err="1">
                <a:ln>
                  <a:noFill/>
                </a:ln>
                <a:solidFill>
                  <a:srgbClr val="FF0000"/>
                </a:solidFill>
                <a:effectLst/>
                <a:uLnTx/>
                <a:uFillTx/>
                <a:latin typeface="楷体" pitchFamily="49" charset="-122"/>
                <a:ea typeface="楷体" pitchFamily="49" charset="-122"/>
                <a:cs typeface="+mn-cs"/>
              </a:rPr>
              <a:t>a+b,a-b,a,a</a:t>
            </a:r>
            <a:r>
              <a:rPr kumimoji="0" lang="en-US" altLang="zh-CN" sz="2400" b="0" i="0" u="none" strike="noStrike" kern="1200" cap="none" spc="0" normalizeH="0" baseline="0" noProof="0" dirty="0">
                <a:ln>
                  <a:noFill/>
                </a:ln>
                <a:solidFill>
                  <a:srgbClr val="FF0000"/>
                </a:solidFill>
                <a:effectLst/>
                <a:uLnTx/>
                <a:uFillTx/>
                <a:latin typeface="楷体" pitchFamily="49" charset="-122"/>
                <a:ea typeface="楷体" pitchFamily="49" charset="-122"/>
                <a:cs typeface="+mn-cs"/>
              </a:rPr>
              <a:t>);</a:t>
            </a:r>
          </a:p>
          <a:p>
            <a:pPr marL="228600" marR="0" lvl="0" indent="-228600" algn="l" defTabSz="914400" rtl="0" eaLnBrk="0" fontAlgn="base" latinLnBrk="0" hangingPunct="0">
              <a:lnSpc>
                <a:spcPct val="100000"/>
              </a:lnSpc>
              <a:spcBef>
                <a:spcPts val="0"/>
              </a:spcBef>
              <a:spcAft>
                <a:spcPts val="0"/>
              </a:spcAft>
              <a:buClrTx/>
              <a:buSzPct val="50000"/>
              <a:buFont typeface="Wingdings" pitchFamily="2" charset="2"/>
              <a:buNone/>
              <a:tabLst/>
              <a:defRPr/>
            </a:pPr>
            <a:r>
              <a:rPr kumimoji="0" lang="en-US" altLang="zh-CN" sz="24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 write(a);</a:t>
            </a:r>
          </a:p>
          <a:p>
            <a:pPr marL="228600" marR="0" lvl="0" indent="-228600" algn="l" defTabSz="914400" rtl="0" eaLnBrk="0" fontAlgn="base" latinLnBrk="0" hangingPunct="0">
              <a:lnSpc>
                <a:spcPct val="100000"/>
              </a:lnSpc>
              <a:spcBef>
                <a:spcPts val="0"/>
              </a:spcBef>
              <a:spcAft>
                <a:spcPts val="0"/>
              </a:spcAft>
              <a:buClrTx/>
              <a:buSzPct val="50000"/>
              <a:buFont typeface="Wingdings" pitchFamily="2" charset="2"/>
              <a:buNone/>
              <a:tabLst/>
              <a:defRPr/>
            </a:pPr>
            <a:r>
              <a:rPr kumimoji="0" lang="en-US" altLang="zh-CN" sz="24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end.</a:t>
            </a:r>
            <a:endParaRPr kumimoji="0" lang="zh-CN" altLang="en-US" sz="24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endParaRPr>
          </a:p>
        </p:txBody>
      </p:sp>
      <p:sp>
        <p:nvSpPr>
          <p:cNvPr id="2" name="标题 1"/>
          <p:cNvSpPr>
            <a:spLocks noGrp="1"/>
          </p:cNvSpPr>
          <p:nvPr>
            <p:ph type="title"/>
          </p:nvPr>
        </p:nvSpPr>
        <p:spPr>
          <a:xfrm>
            <a:off x="628650" y="232393"/>
            <a:ext cx="7886700" cy="785249"/>
          </a:xfrm>
        </p:spPr>
        <p:txBody>
          <a:bodyPr/>
          <a:lstStyle/>
          <a:p>
            <a:r>
              <a:rPr lang="zh-CN" altLang="en-US" dirty="0"/>
              <a:t>程序中参数传送</a:t>
            </a:r>
            <a:r>
              <a:rPr lang="en-US" altLang="zh-CN" dirty="0"/>
              <a:t>-</a:t>
            </a:r>
            <a:r>
              <a:rPr lang="zh-CN" altLang="en-US" dirty="0"/>
              <a:t>传名</a:t>
            </a:r>
          </a:p>
        </p:txBody>
      </p:sp>
      <p:sp>
        <p:nvSpPr>
          <p:cNvPr id="4" name="灯片编号占位符 3"/>
          <p:cNvSpPr>
            <a:spLocks noGrp="1"/>
          </p:cNvSpPr>
          <p:nvPr>
            <p:ph type="sldNum" sz="quarter" idx="12"/>
          </p:nvPr>
        </p:nvSpPr>
        <p:spPr/>
        <p:txBody>
          <a:bodyPr/>
          <a:lstStyle/>
          <a:p>
            <a:pPr>
              <a:defRPr/>
            </a:pPr>
            <a:fld id="{EFC3A549-9C13-4399-83C7-A4E2E0BD550C}" type="slidenum">
              <a:rPr lang="zh-CN" altLang="en-US" smtClean="0"/>
              <a:pPr>
                <a:defRPr/>
              </a:pPr>
              <a:t>99</a:t>
            </a:fld>
            <a:endParaRPr lang="zh-CN" altLang="en-US"/>
          </a:p>
        </p:txBody>
      </p:sp>
      <p:graphicFrame>
        <p:nvGraphicFramePr>
          <p:cNvPr id="9" name="表格 8"/>
          <p:cNvGraphicFramePr>
            <a:graphicFrameLocks noGrp="1"/>
          </p:cNvGraphicFramePr>
          <p:nvPr/>
        </p:nvGraphicFramePr>
        <p:xfrm>
          <a:off x="6346246" y="1623797"/>
          <a:ext cx="722671" cy="914400"/>
        </p:xfrm>
        <a:graphic>
          <a:graphicData uri="http://schemas.openxmlformats.org/drawingml/2006/table">
            <a:tbl>
              <a:tblPr/>
              <a:tblGrid>
                <a:gridCol w="722671">
                  <a:extLst>
                    <a:ext uri="{9D8B030D-6E8A-4147-A177-3AD203B41FA5}">
                      <a16:colId xmlns:a16="http://schemas.microsoft.com/office/drawing/2014/main" val="20000"/>
                    </a:ext>
                  </a:extLst>
                </a:gridCol>
              </a:tblGrid>
              <a:tr h="324465">
                <a:tc>
                  <a:txBody>
                    <a:bodyPr/>
                    <a:lstStyle/>
                    <a:p>
                      <a:pPr algn="ctr"/>
                      <a:r>
                        <a:rPr lang="en-US" altLang="zh-CN" sz="2400" dirty="0">
                          <a:latin typeface="楷体" pitchFamily="49" charset="-122"/>
                          <a:ea typeface="楷体" pitchFamily="49" charset="-122"/>
                        </a:rPr>
                        <a:t>5</a:t>
                      </a:r>
                      <a:endParaRPr lang="zh-CN" altLang="en-US" sz="2400" dirty="0">
                        <a:latin typeface="楷体" pitchFamily="49" charset="-122"/>
                        <a:ea typeface="楷体" pitchFamily="49"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4465">
                <a:tc>
                  <a:txBody>
                    <a:bodyPr/>
                    <a:lstStyle/>
                    <a:p>
                      <a:pPr algn="ctr"/>
                      <a:r>
                        <a:rPr lang="en-US" altLang="zh-CN" sz="2400" dirty="0">
                          <a:latin typeface="楷体" pitchFamily="49" charset="-122"/>
                          <a:ea typeface="楷体" pitchFamily="49" charset="-122"/>
                        </a:rPr>
                        <a:t>3</a:t>
                      </a:r>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0" name="表格 9"/>
          <p:cNvGraphicFramePr>
            <a:graphicFrameLocks noGrp="1"/>
          </p:cNvGraphicFramePr>
          <p:nvPr/>
        </p:nvGraphicFramePr>
        <p:xfrm>
          <a:off x="5727292" y="1623797"/>
          <a:ext cx="722671" cy="914400"/>
        </p:xfrm>
        <a:graphic>
          <a:graphicData uri="http://schemas.openxmlformats.org/drawingml/2006/table">
            <a:tbl>
              <a:tblPr/>
              <a:tblGrid>
                <a:gridCol w="722671">
                  <a:extLst>
                    <a:ext uri="{9D8B030D-6E8A-4147-A177-3AD203B41FA5}">
                      <a16:colId xmlns:a16="http://schemas.microsoft.com/office/drawing/2014/main" val="20000"/>
                    </a:ext>
                  </a:extLst>
                </a:gridCol>
              </a:tblGrid>
              <a:tr h="324465">
                <a:tc>
                  <a:txBody>
                    <a:bodyPr/>
                    <a:lstStyle/>
                    <a:p>
                      <a:pPr algn="ctr"/>
                      <a:r>
                        <a:rPr lang="en-US" altLang="zh-CN" sz="2400" dirty="0">
                          <a:latin typeface="楷体" pitchFamily="49" charset="-122"/>
                          <a:ea typeface="楷体" pitchFamily="49" charset="-122"/>
                        </a:rPr>
                        <a:t>a</a:t>
                      </a:r>
                      <a:endParaRPr lang="zh-CN" altLang="en-US" sz="2400" dirty="0">
                        <a:latin typeface="楷体" pitchFamily="49" charset="-122"/>
                        <a:ea typeface="楷体" pitchFamily="49" charset="-122"/>
                      </a:endParaRPr>
                    </a:p>
                  </a:txBody>
                  <a:tcPr>
                    <a:lnL w="12700" cmpd="sng">
                      <a:noFill/>
                      <a:prstDash val="solid"/>
                    </a:lnL>
                    <a:lnR w="12700" cmpd="sng">
                      <a:noFill/>
                      <a:prstDash val="soli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4465">
                <a:tc>
                  <a:txBody>
                    <a:bodyPr/>
                    <a:lstStyle/>
                    <a:p>
                      <a:pPr algn="ctr"/>
                      <a:r>
                        <a:rPr lang="en-US" altLang="zh-CN" sz="2400" dirty="0">
                          <a:latin typeface="楷体" pitchFamily="49" charset="-122"/>
                          <a:ea typeface="楷体" pitchFamily="49" charset="-122"/>
                        </a:rPr>
                        <a:t>b</a:t>
                      </a:r>
                      <a:endParaRPr lang="zh-CN" altLang="en-US" sz="2400" dirty="0">
                        <a:latin typeface="楷体" pitchFamily="49" charset="-122"/>
                        <a:ea typeface="楷体" pitchFamily="49"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3" name="矩形 12"/>
          <p:cNvSpPr/>
          <p:nvPr/>
        </p:nvSpPr>
        <p:spPr>
          <a:xfrm>
            <a:off x="5663362" y="4055784"/>
            <a:ext cx="1887794" cy="193203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defTabSz="914400" eaLnBrk="0" hangingPunct="0">
              <a:spcBef>
                <a:spcPts val="0"/>
              </a:spcBef>
              <a:spcAft>
                <a:spcPts val="0"/>
              </a:spcAft>
              <a:buSzPct val="50000"/>
              <a:defRPr/>
            </a:pPr>
            <a:r>
              <a:rPr lang="en-US" altLang="zh-CN" sz="2400" dirty="0">
                <a:solidFill>
                  <a:srgbClr val="0000FF"/>
                </a:solidFill>
                <a:latin typeface="楷体" pitchFamily="49" charset="-122"/>
                <a:ea typeface="楷体" pitchFamily="49" charset="-122"/>
              </a:rPr>
              <a:t>a:=5</a:t>
            </a:r>
          </a:p>
          <a:p>
            <a:pPr marL="228600" lvl="0" indent="-228600" defTabSz="914400" eaLnBrk="0" hangingPunct="0">
              <a:spcBef>
                <a:spcPts val="0"/>
              </a:spcBef>
              <a:spcAft>
                <a:spcPts val="0"/>
              </a:spcAft>
              <a:buSzPct val="50000"/>
              <a:defRPr/>
            </a:pPr>
            <a:r>
              <a:rPr lang="en-US" altLang="zh-CN" sz="2400" dirty="0">
                <a:solidFill>
                  <a:srgbClr val="0000FF"/>
                </a:solidFill>
                <a:latin typeface="楷体" pitchFamily="49" charset="-122"/>
                <a:ea typeface="楷体" pitchFamily="49" charset="-122"/>
              </a:rPr>
              <a:t>b:=3;</a:t>
            </a:r>
          </a:p>
          <a:p>
            <a:pPr marL="228600" lvl="0" indent="-228600" defTabSz="914400" eaLnBrk="0" hangingPunct="0">
              <a:spcBef>
                <a:spcPts val="0"/>
              </a:spcBef>
              <a:spcAft>
                <a:spcPts val="0"/>
              </a:spcAft>
              <a:buSzPct val="50000"/>
              <a:defRPr/>
            </a:pPr>
            <a:r>
              <a:rPr lang="en-US" altLang="zh-CN" sz="2400" dirty="0">
                <a:solidFill>
                  <a:srgbClr val="FF0000"/>
                </a:solidFill>
                <a:latin typeface="楷体" pitchFamily="49" charset="-122"/>
                <a:ea typeface="楷体" pitchFamily="49" charset="-122"/>
              </a:rPr>
              <a:t>a:=a*(</a:t>
            </a:r>
            <a:r>
              <a:rPr lang="en-US" altLang="zh-CN" sz="2400" dirty="0" err="1">
                <a:solidFill>
                  <a:srgbClr val="FF0000"/>
                </a:solidFill>
                <a:latin typeface="楷体" pitchFamily="49" charset="-122"/>
                <a:ea typeface="楷体" pitchFamily="49" charset="-122"/>
              </a:rPr>
              <a:t>a+b</a:t>
            </a:r>
            <a:r>
              <a:rPr lang="en-US" altLang="zh-CN" sz="2400" dirty="0">
                <a:solidFill>
                  <a:srgbClr val="FF0000"/>
                </a:solidFill>
                <a:latin typeface="楷体" pitchFamily="49" charset="-122"/>
                <a:ea typeface="楷体" pitchFamily="49" charset="-122"/>
              </a:rPr>
              <a:t>);</a:t>
            </a:r>
          </a:p>
          <a:p>
            <a:pPr marL="228600" lvl="0" indent="-228600" defTabSz="914400" eaLnBrk="0" hangingPunct="0">
              <a:spcBef>
                <a:spcPts val="0"/>
              </a:spcBef>
              <a:spcAft>
                <a:spcPts val="0"/>
              </a:spcAft>
              <a:buSzPct val="50000"/>
              <a:defRPr/>
            </a:pPr>
            <a:r>
              <a:rPr lang="en-US" altLang="zh-CN" sz="2400" dirty="0">
                <a:solidFill>
                  <a:srgbClr val="FF0000"/>
                </a:solidFill>
                <a:latin typeface="楷体" pitchFamily="49" charset="-122"/>
                <a:ea typeface="楷体" pitchFamily="49" charset="-122"/>
              </a:rPr>
              <a:t>a:=a+(a-b);</a:t>
            </a:r>
          </a:p>
          <a:p>
            <a:pPr marL="228600" lvl="0" indent="-228600" defTabSz="914400" eaLnBrk="0" hangingPunct="0">
              <a:spcBef>
                <a:spcPts val="0"/>
              </a:spcBef>
              <a:spcAft>
                <a:spcPts val="0"/>
              </a:spcAft>
              <a:buSzPct val="50000"/>
              <a:defRPr/>
            </a:pPr>
            <a:r>
              <a:rPr lang="en-US" altLang="zh-CN" sz="2400" dirty="0">
                <a:solidFill>
                  <a:srgbClr val="0000FF"/>
                </a:solidFill>
                <a:latin typeface="楷体" pitchFamily="49" charset="-122"/>
                <a:ea typeface="楷体" pitchFamily="49" charset="-122"/>
              </a:rPr>
              <a:t>write(a);</a:t>
            </a:r>
            <a:endParaRPr lang="zh-CN" altLang="en-US" sz="2400" dirty="0">
              <a:solidFill>
                <a:srgbClr val="FF0000"/>
              </a:solidFill>
            </a:endParaRPr>
          </a:p>
        </p:txBody>
      </p:sp>
      <p:graphicFrame>
        <p:nvGraphicFramePr>
          <p:cNvPr id="15" name="表格 14"/>
          <p:cNvGraphicFramePr>
            <a:graphicFrameLocks noGrp="1"/>
          </p:cNvGraphicFramePr>
          <p:nvPr/>
        </p:nvGraphicFramePr>
        <p:xfrm>
          <a:off x="7398274" y="1599221"/>
          <a:ext cx="722671" cy="914400"/>
        </p:xfrm>
        <a:graphic>
          <a:graphicData uri="http://schemas.openxmlformats.org/drawingml/2006/table">
            <a:tbl>
              <a:tblPr/>
              <a:tblGrid>
                <a:gridCol w="722671">
                  <a:extLst>
                    <a:ext uri="{9D8B030D-6E8A-4147-A177-3AD203B41FA5}">
                      <a16:colId xmlns:a16="http://schemas.microsoft.com/office/drawing/2014/main" val="20000"/>
                    </a:ext>
                  </a:extLst>
                </a:gridCol>
              </a:tblGrid>
              <a:tr h="324465">
                <a:tc>
                  <a:txBody>
                    <a:bodyPr/>
                    <a:lstStyle/>
                    <a:p>
                      <a:pPr algn="ctr"/>
                      <a:r>
                        <a:rPr lang="en-US" altLang="zh-CN" sz="2400" dirty="0">
                          <a:solidFill>
                            <a:srgbClr val="00B050"/>
                          </a:solidFill>
                          <a:latin typeface="楷体" pitchFamily="49" charset="-122"/>
                          <a:ea typeface="楷体" pitchFamily="49" charset="-122"/>
                        </a:rPr>
                        <a:t>77</a:t>
                      </a:r>
                      <a:endParaRPr lang="zh-CN" altLang="en-US" sz="2400" dirty="0">
                        <a:solidFill>
                          <a:srgbClr val="00B050"/>
                        </a:solidFill>
                        <a:latin typeface="楷体" pitchFamily="49" charset="-122"/>
                        <a:ea typeface="楷体" pitchFamily="49"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4465">
                <a:tc>
                  <a:txBody>
                    <a:bodyPr/>
                    <a:lstStyle/>
                    <a:p>
                      <a:pPr algn="ctr"/>
                      <a:r>
                        <a:rPr lang="en-US" altLang="zh-CN" sz="2400" dirty="0">
                          <a:solidFill>
                            <a:srgbClr val="FF0000"/>
                          </a:solidFill>
                          <a:latin typeface="楷体" pitchFamily="49" charset="-122"/>
                          <a:ea typeface="楷体" pitchFamily="49" charset="-122"/>
                        </a:rPr>
                        <a:t>3</a:t>
                      </a:r>
                      <a:endParaRPr lang="zh-CN" altLang="en-US" sz="2400" dirty="0">
                        <a:solidFill>
                          <a:srgbClr val="FF0000"/>
                        </a:solidFill>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左中括号 10"/>
          <p:cNvSpPr/>
          <p:nvPr/>
        </p:nvSpPr>
        <p:spPr>
          <a:xfrm>
            <a:off x="737416" y="2418733"/>
            <a:ext cx="221226" cy="1430593"/>
          </a:xfrm>
          <a:prstGeom prst="leftBracket">
            <a:avLst/>
          </a:prstGeom>
          <a:ln w="12700">
            <a:solidFill>
              <a:srgbClr val="CC00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3" name="组合 16"/>
          <p:cNvGrpSpPr/>
          <p:nvPr/>
        </p:nvGrpSpPr>
        <p:grpSpPr>
          <a:xfrm>
            <a:off x="3834579" y="4557251"/>
            <a:ext cx="1519086" cy="899653"/>
            <a:chOff x="3834579" y="4557251"/>
            <a:chExt cx="1519086" cy="899653"/>
          </a:xfrm>
        </p:grpSpPr>
        <p:sp>
          <p:nvSpPr>
            <p:cNvPr id="16" name="右箭头 15"/>
            <p:cNvSpPr/>
            <p:nvPr/>
          </p:nvSpPr>
          <p:spPr>
            <a:xfrm>
              <a:off x="3834579" y="5117692"/>
              <a:ext cx="1519086" cy="3392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834580" y="4557251"/>
              <a:ext cx="1401097" cy="5604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楷体" pitchFamily="49" charset="-122"/>
                  <a:ea typeface="楷体" pitchFamily="49" charset="-122"/>
                </a:rPr>
                <a:t>过程体拷贝到主程序中</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slide(fromLeft)">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blinds(horizontal)">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3" grpId="0" animBg="1"/>
    </p:bld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53362</TotalTime>
  <Words>16726</Words>
  <Application>Microsoft Office PowerPoint</Application>
  <PresentationFormat>全屏显示(4:3)</PresentationFormat>
  <Paragraphs>2736</Paragraphs>
  <Slides>154</Slides>
  <Notes>0</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154</vt:i4>
      </vt:variant>
    </vt:vector>
  </HeadingPairs>
  <TitlesOfParts>
    <vt:vector size="173" baseType="lpstr">
      <vt:lpstr>Arial Unicode MS</vt:lpstr>
      <vt:lpstr>等线 Light</vt:lpstr>
      <vt:lpstr>仿宋</vt:lpstr>
      <vt:lpstr>华文楷体</vt:lpstr>
      <vt:lpstr>华文新魏</vt:lpstr>
      <vt:lpstr>华文行楷</vt:lpstr>
      <vt:lpstr>楷体</vt:lpstr>
      <vt:lpstr>楷体_GB2312</vt:lpstr>
      <vt:lpstr>宋体</vt:lpstr>
      <vt:lpstr>Arial</vt:lpstr>
      <vt:lpstr>Calibri</vt:lpstr>
      <vt:lpstr>Comic Sans MS</vt:lpstr>
      <vt:lpstr>Constantia</vt:lpstr>
      <vt:lpstr>Ebrima</vt:lpstr>
      <vt:lpstr>Tahoma</vt:lpstr>
      <vt:lpstr>Wingdings</vt:lpstr>
      <vt:lpstr>Wingdings 2</vt:lpstr>
      <vt:lpstr>Office 主题</vt:lpstr>
      <vt:lpstr>流畅</vt:lpstr>
      <vt:lpstr>编译原理</vt:lpstr>
      <vt:lpstr>目录</vt:lpstr>
      <vt:lpstr>7.1、中间语言</vt:lpstr>
      <vt:lpstr>本章任务通俗解释</vt:lpstr>
      <vt:lpstr>7.1.1、后缀式</vt:lpstr>
      <vt:lpstr>7.1.2、图表示法</vt:lpstr>
      <vt:lpstr>7.1.3、三地址代码</vt:lpstr>
      <vt:lpstr>四元式（三地址代码之二）</vt:lpstr>
      <vt:lpstr>A+B*(C-D)+E/(C-D)^N</vt:lpstr>
      <vt:lpstr>中间代码产生的场景</vt:lpstr>
      <vt:lpstr>7.2、说明语句</vt:lpstr>
      <vt:lpstr>7.2.1、过程中的说明语句</vt:lpstr>
      <vt:lpstr>例-前页文法推导</vt:lpstr>
      <vt:lpstr>符号表举例</vt:lpstr>
      <vt:lpstr>数组说明语句</vt:lpstr>
      <vt:lpstr>7.2.2、保留作用域信息</vt:lpstr>
      <vt:lpstr>前例的推导树</vt:lpstr>
      <vt:lpstr>图7.8 处理嵌套过程中的说明语句</vt:lpstr>
      <vt:lpstr>前页文法例句</vt:lpstr>
      <vt:lpstr>作业</vt:lpstr>
      <vt:lpstr>7.3、赋值语句的翻译</vt:lpstr>
      <vt:lpstr>赋值语句的属性文法</vt:lpstr>
      <vt:lpstr>简单算术表达式的属性文法</vt:lpstr>
      <vt:lpstr>简单算术表达式的属性文法（带code）</vt:lpstr>
      <vt:lpstr>赋值语句翻译全貌</vt:lpstr>
      <vt:lpstr>7.3.1、简单算术表达式及赋值语句</vt:lpstr>
      <vt:lpstr>例：赋值语句的翻译过程</vt:lpstr>
      <vt:lpstr>7.3.2、数组元素的引用</vt:lpstr>
      <vt:lpstr>二维数组</vt:lpstr>
      <vt:lpstr>二维数组（例）</vt:lpstr>
      <vt:lpstr>K维数组</vt:lpstr>
      <vt:lpstr>数组的L属性定义</vt:lpstr>
      <vt:lpstr>S属性定义（教科书P.181）</vt:lpstr>
      <vt:lpstr>例：x:=A[y,z]</vt:lpstr>
      <vt:lpstr>S属性定义的翻译方案</vt:lpstr>
      <vt:lpstr>S属性定义的翻译方案（续）</vt:lpstr>
      <vt:lpstr>S属性定义的翻译方案（续）</vt:lpstr>
      <vt:lpstr>赋值语句x:=A[y, z]的分析树</vt:lpstr>
      <vt:lpstr>PowerPoint 演示文稿</vt:lpstr>
      <vt:lpstr>S属性定义的翻译方案</vt:lpstr>
      <vt:lpstr>作业1</vt:lpstr>
      <vt:lpstr>作业2</vt:lpstr>
      <vt:lpstr>作业3</vt:lpstr>
      <vt:lpstr>7.4、布尔表达式的翻译</vt:lpstr>
      <vt:lpstr>7.4.1、数值表示法的翻译</vt:lpstr>
      <vt:lpstr>布尔表达式的翻译模式</vt:lpstr>
      <vt:lpstr>例7.2和图7.14</vt:lpstr>
      <vt:lpstr>例7.2和图7.14（续）</vt:lpstr>
      <vt:lpstr>布尔式的使用环境和if语句的四元式结构</vt:lpstr>
      <vt:lpstr>7.4.2、作为条件控制的布尔式翻译</vt:lpstr>
      <vt:lpstr>布尔表达式的“短路”计算</vt:lpstr>
      <vt:lpstr>布尔式的使用环境和if语句的四元式结构</vt:lpstr>
      <vt:lpstr>用控制流方法翻译-例</vt:lpstr>
      <vt:lpstr>表7.7 产生布尔表达式三地址码的语义规则</vt:lpstr>
      <vt:lpstr>例-布尔式的翻译</vt:lpstr>
      <vt:lpstr>小结</vt:lpstr>
      <vt:lpstr>作业</vt:lpstr>
      <vt:lpstr>拉链和回填：一遍扫描和翻译</vt:lpstr>
      <vt:lpstr>问题</vt:lpstr>
      <vt:lpstr>拉链回填的文法准备</vt:lpstr>
      <vt:lpstr>一遍扫描：拉链-回填</vt:lpstr>
      <vt:lpstr>布尔表达式的翻译模式</vt:lpstr>
      <vt:lpstr>链表的样式</vt:lpstr>
      <vt:lpstr>中断调用-插播四元式表示</vt:lpstr>
      <vt:lpstr>按翻译模式计算：a＜b or c＜d and e＜f </vt:lpstr>
      <vt:lpstr>作业</vt:lpstr>
      <vt:lpstr>7.5、控制语句的翻译</vt:lpstr>
      <vt:lpstr>7.5.1、控制流语句</vt:lpstr>
      <vt:lpstr>控制流语句（续）</vt:lpstr>
      <vt:lpstr>表7.8 控制流语句的属性文法</vt:lpstr>
      <vt:lpstr>表7.8 控制流语句的属性文法（续1）</vt:lpstr>
      <vt:lpstr>表7.8 控制流语句的属性文法（续2）</vt:lpstr>
      <vt:lpstr>例</vt:lpstr>
      <vt:lpstr>例（续）</vt:lpstr>
      <vt:lpstr>小结</vt:lpstr>
      <vt:lpstr>作业</vt:lpstr>
      <vt:lpstr>一遍扫描：If-then-else的翻译模式详解</vt:lpstr>
      <vt:lpstr>例：控制语句的中间代码</vt:lpstr>
      <vt:lpstr>while-do的翻译模式详解</vt:lpstr>
      <vt:lpstr>常见的困惑</vt:lpstr>
      <vt:lpstr>大环境</vt:lpstr>
      <vt:lpstr>例:</vt:lpstr>
      <vt:lpstr>举例说明分号问题</vt:lpstr>
      <vt:lpstr>作业</vt:lpstr>
      <vt:lpstr>7.5.2、标号与goto语句</vt:lpstr>
      <vt:lpstr>遇到标号的定义时</vt:lpstr>
      <vt:lpstr>一遍扫描的另一种做法：修改文法</vt:lpstr>
      <vt:lpstr>改造文法的思路</vt:lpstr>
      <vt:lpstr>小结</vt:lpstr>
      <vt:lpstr>7.5.3、CASE语句的翻译</vt:lpstr>
      <vt:lpstr>CASE语句的代码结构</vt:lpstr>
      <vt:lpstr>方法二</vt:lpstr>
      <vt:lpstr>CASE队</vt:lpstr>
      <vt:lpstr>多层case语句嵌套的情况</vt:lpstr>
      <vt:lpstr>CASE语句的翻译</vt:lpstr>
      <vt:lpstr>7.6、过程调用的处理</vt:lpstr>
      <vt:lpstr>程序中参数传送-传值</vt:lpstr>
      <vt:lpstr>程序中参数传送-传地址</vt:lpstr>
      <vt:lpstr>程序中参数传送-传名</vt:lpstr>
      <vt:lpstr>过程调用语句的文法</vt:lpstr>
      <vt:lpstr>翻译思路</vt:lpstr>
      <vt:lpstr>代码结构</vt:lpstr>
      <vt:lpstr>属性文法</vt:lpstr>
      <vt:lpstr>属性及函数设计</vt:lpstr>
      <vt:lpstr>翻译模式</vt:lpstr>
      <vt:lpstr>关于地址传递</vt:lpstr>
      <vt:lpstr>一个二义性小问题</vt:lpstr>
      <vt:lpstr>7.7、类型检查</vt:lpstr>
      <vt:lpstr>引言</vt:lpstr>
      <vt:lpstr>静态检查</vt:lpstr>
      <vt:lpstr>类型检查的位置</vt:lpstr>
      <vt:lpstr>7.7.1、类型系统（概要）</vt:lpstr>
      <vt:lpstr>7.7.1、类型系统（概要）（续）</vt:lpstr>
      <vt:lpstr>类型在编程语言中的作用</vt:lpstr>
      <vt:lpstr>类型在编程语言中的作用（续1）</vt:lpstr>
      <vt:lpstr>类型在编程语言中的作用（续2）</vt:lpstr>
      <vt:lpstr>类型化语言</vt:lpstr>
      <vt:lpstr>类型在编程语言中的作用（续3）</vt:lpstr>
      <vt:lpstr>类型在编程语言中的作用（续4）</vt:lpstr>
      <vt:lpstr>类型在编程语言中的作用（续5）</vt:lpstr>
      <vt:lpstr>类型在编程语言中的作用（续6）</vt:lpstr>
      <vt:lpstr>类型系统（详解）</vt:lpstr>
      <vt:lpstr>类型表达式</vt:lpstr>
      <vt:lpstr>类型表达式（续2）</vt:lpstr>
      <vt:lpstr>类型表达式（续3）</vt:lpstr>
      <vt:lpstr>图表示类型表达式</vt:lpstr>
      <vt:lpstr>描述类型系统的语言</vt:lpstr>
      <vt:lpstr>描述类型系统的语言（续1）</vt:lpstr>
      <vt:lpstr>描述类型系统的语言（续2）</vt:lpstr>
      <vt:lpstr>描述类型系统的语言（续3）</vt:lpstr>
      <vt:lpstr>描述类型系统的语言（续4）</vt:lpstr>
      <vt:lpstr>描述类型系统的语言（续5）</vt:lpstr>
      <vt:lpstr>描述类型系统的语言（续5）</vt:lpstr>
      <vt:lpstr>7.7.2、类型检查器的规格说明</vt:lpstr>
      <vt:lpstr>类型系统规则举例</vt:lpstr>
      <vt:lpstr>类型系统规则举例（续1）</vt:lpstr>
      <vt:lpstr>类型系统规则举例（续2）</vt:lpstr>
      <vt:lpstr>类型系统规则举例（续3）</vt:lpstr>
      <vt:lpstr>类型检查</vt:lpstr>
      <vt:lpstr>类型检查-声明语句</vt:lpstr>
      <vt:lpstr>类型检查-表达式</vt:lpstr>
      <vt:lpstr>类型检查-语句</vt:lpstr>
      <vt:lpstr>类型检查-类型转换</vt:lpstr>
      <vt:lpstr>一个简单的类型检查器</vt:lpstr>
      <vt:lpstr>7.7.4、多态函数</vt:lpstr>
      <vt:lpstr>表长函数</vt:lpstr>
      <vt:lpstr>表长函数（续）</vt:lpstr>
      <vt:lpstr>多态函数概念</vt:lpstr>
      <vt:lpstr>类型变量</vt:lpstr>
      <vt:lpstr>类型变量（续）-例</vt:lpstr>
      <vt:lpstr>一个含多态函数的语言</vt:lpstr>
      <vt:lpstr>类型系统中增加推理规则</vt:lpstr>
      <vt:lpstr>类型系统中增加推理规则（续）</vt:lpstr>
      <vt:lpstr>End of Chapter Seven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编译原理</dc:title>
  <dc:creator>Xu Dezhi</dc:creator>
  <cp:lastModifiedBy>Xu Dezhi</cp:lastModifiedBy>
  <cp:revision>2344</cp:revision>
  <dcterms:created xsi:type="dcterms:W3CDTF">2018-04-08T02:17:51Z</dcterms:created>
  <dcterms:modified xsi:type="dcterms:W3CDTF">2023-03-05T05:44:06Z</dcterms:modified>
</cp:coreProperties>
</file>