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20" r:id="rId2"/>
  </p:sldMasterIdLst>
  <p:notesMasterIdLst>
    <p:notesMasterId r:id="rId35"/>
  </p:notesMasterIdLst>
  <p:sldIdLst>
    <p:sldId id="405" r:id="rId3"/>
    <p:sldId id="634" r:id="rId4"/>
    <p:sldId id="677" r:id="rId5"/>
    <p:sldId id="614" r:id="rId6"/>
    <p:sldId id="615" r:id="rId7"/>
    <p:sldId id="678" r:id="rId8"/>
    <p:sldId id="681" r:id="rId9"/>
    <p:sldId id="624" r:id="rId10"/>
    <p:sldId id="645" r:id="rId11"/>
    <p:sldId id="647" r:id="rId12"/>
    <p:sldId id="679" r:id="rId13"/>
    <p:sldId id="639" r:id="rId14"/>
    <p:sldId id="662" r:id="rId15"/>
    <p:sldId id="663" r:id="rId16"/>
    <p:sldId id="664" r:id="rId17"/>
    <p:sldId id="667" r:id="rId18"/>
    <p:sldId id="668" r:id="rId19"/>
    <p:sldId id="670" r:id="rId20"/>
    <p:sldId id="673" r:id="rId21"/>
    <p:sldId id="676" r:id="rId22"/>
    <p:sldId id="638" r:id="rId23"/>
    <p:sldId id="621" r:id="rId24"/>
    <p:sldId id="622" r:id="rId25"/>
    <p:sldId id="596" r:id="rId26"/>
    <p:sldId id="629" r:id="rId27"/>
    <p:sldId id="605" r:id="rId28"/>
    <p:sldId id="637" r:id="rId29"/>
    <p:sldId id="635" r:id="rId30"/>
    <p:sldId id="636" r:id="rId31"/>
    <p:sldId id="680" r:id="rId32"/>
    <p:sldId id="682" r:id="rId33"/>
    <p:sldId id="580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E8B9FF"/>
    <a:srgbClr val="CC66FF"/>
    <a:srgbClr val="1E1CE3"/>
    <a:srgbClr val="B1BE02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4" autoAdjust="0"/>
    <p:restoredTop sz="92764" autoAdjust="0"/>
  </p:normalViewPr>
  <p:slideViewPr>
    <p:cSldViewPr>
      <p:cViewPr varScale="1">
        <p:scale>
          <a:sx n="64" d="100"/>
          <a:sy n="64" d="100"/>
        </p:scale>
        <p:origin x="105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4D9FC96-B9F4-467E-9B87-412580977989}" type="datetimeFigureOut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0A8240-7587-4A04-B908-EE668D49F3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8E765-C575-499B-848D-FCEB98EACA8B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3CC88-45F8-4291-8830-3CEA7B91F1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2BB2C-1FC1-4C6E-8B23-BD995F7F621C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FD153-1308-4827-9C19-41E75C4D5E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9B18E-824D-4BC1-BD68-CAB839419E22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43D50-98D9-4F52-BFF9-844A4CB10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28E765-C575-499B-848D-FCEB98EACA8B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3CC88-45F8-4291-8830-3CEA7B91F1C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3EE2C0-C93C-4393-AF05-52385EE3F55B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A6AD6F-B893-45EA-AF0E-F6C1A2B1525F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AEB8E-A226-4683-9F05-CF3069DAA8A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4810E-D8F5-4C51-80C5-0278A445BDE6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D032E-6209-47DB-AC79-81D9105F9E5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BB7C55-7F04-4A91-982B-B8FB7FF02746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E077F-5FE0-4750-872D-EDAFD893938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0CB6F2-1C7A-4238-98F3-5A3152DA71AE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42DDB-9FFF-49C5-8E5B-1441D271ECE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29C56-D694-4335-94E6-7A709A0C6AEC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19C08-A333-4D5D-8E68-4F27749FAC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C3C1F5-C6E7-4F84-B063-C9CCD6F54559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24860-B628-4A71-886B-B6A4873641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EE2C0-C93C-4393-AF05-52385EE3F55B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3A549-9C13-4399-83C7-A4E2E0BD55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FFA6EC-0D99-4A7F-82E3-940FE1B56E59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DBF4C1D6-8E40-4212-84D6-C1888DB905F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C2BB2C-1FC1-4C6E-8B23-BD995F7F621C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FD153-1308-4827-9C19-41E75C4D5EA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ACA52B-6E72-4BF6-B560-594DC9CF5290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D5187-9B05-4B7E-A44C-47F6F9068A2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6AD6F-B893-45EA-AF0E-F6C1A2B1525F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AEB8E-A226-4683-9F05-CF3069DAA8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4810E-D8F5-4C51-80C5-0278A445BDE6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D032E-6209-47DB-AC79-81D9105F9E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B7C55-7F04-4A91-982B-B8FB7FF02746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E077F-5FE0-4750-872D-EDAFD89393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CB6F2-1C7A-4238-98F3-5A3152DA71AE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42DDB-9FFF-49C5-8E5B-1441D271EC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29C56-D694-4335-94E6-7A709A0C6AEC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19C08-A333-4D5D-8E68-4F27749FAC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3C1F5-C6E7-4F84-B063-C9CCD6F54559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24860-B628-4A71-886B-B6A4873641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FA6EC-0D99-4A7F-82E3-940FE1B56E59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4C1D6-8E40-4212-84D6-C1888DB90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ACA52B-6E72-4BF6-B560-594DC9CF5290}" type="datetime1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4D5187-9B05-4B7E-A44C-47F6F9068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1ACA52B-6E72-4BF6-B560-594DC9CF5290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54D5187-9B05-4B7E-A44C-47F6F9068A2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3036913" y="1887794"/>
            <a:ext cx="3335288" cy="1015744"/>
          </a:xfrm>
        </p:spPr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988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第八章 符号表</a:t>
            </a:r>
            <a:endParaRPr lang="zh-CN" altLang="en-US" sz="3300" b="1" dirty="0">
              <a:solidFill>
                <a:srgbClr val="1E1CE3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83399" y="4704214"/>
            <a:ext cx="14042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1E1CE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sz="2000" b="1" dirty="0">
              <a:solidFill>
                <a:srgbClr val="1E1CE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中南大学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2022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年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4341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14960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3019425" y="6348413"/>
            <a:ext cx="3105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2022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9675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例子</a:t>
            </a:r>
            <a:r>
              <a:rPr lang="en-US" altLang="zh-CN" dirty="0"/>
              <a:t>-Pascal</a:t>
            </a:r>
            <a:r>
              <a:rPr lang="zh-CN" altLang="en-US" dirty="0"/>
              <a:t>程序段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30594"/>
            <a:ext cx="4901995" cy="4262283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incwap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M,N:integer</a:t>
            </a:r>
            <a:r>
              <a:rPr lang="en-US" altLang="zh-CN" sz="2400" dirty="0"/>
              <a:t>);</a:t>
            </a:r>
          </a:p>
          <a:p>
            <a:pPr>
              <a:buNone/>
            </a:pPr>
            <a:r>
              <a:rPr lang="en-US" altLang="zh-CN" sz="2400" dirty="0"/>
              <a:t>Label START;</a:t>
            </a:r>
          </a:p>
          <a:p>
            <a:pPr>
              <a:buNone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K:integer;</a:t>
            </a:r>
          </a:p>
          <a:p>
            <a:pPr>
              <a:buNone/>
            </a:pPr>
            <a:r>
              <a:rPr lang="en-US" altLang="zh-CN" sz="2400" dirty="0"/>
              <a:t>Begin</a:t>
            </a:r>
          </a:p>
          <a:p>
            <a:pPr>
              <a:buNone/>
            </a:pPr>
            <a:r>
              <a:rPr lang="en-US" altLang="zh-CN" sz="2400" dirty="0"/>
              <a:t> START: K:=M+1;</a:t>
            </a:r>
          </a:p>
          <a:p>
            <a:pPr>
              <a:buNone/>
            </a:pPr>
            <a:r>
              <a:rPr lang="en-US" altLang="zh-CN" sz="2400" dirty="0"/>
              <a:t>        M:=N+4;</a:t>
            </a:r>
          </a:p>
          <a:p>
            <a:pPr>
              <a:buNone/>
            </a:pPr>
            <a:r>
              <a:rPr lang="en-US" altLang="zh-CN" sz="2400" dirty="0"/>
              <a:t>        N:=K;</a:t>
            </a:r>
          </a:p>
          <a:p>
            <a:pPr>
              <a:buNone/>
            </a:pPr>
            <a:r>
              <a:rPr lang="en-US" altLang="zh-CN" sz="2400" dirty="0"/>
              <a:t>End.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955942" y="2171469"/>
          <a:ext cx="3505200" cy="1886644"/>
        </p:xfrm>
        <a:graphic>
          <a:graphicData uri="http://schemas.openxmlformats.org/drawingml/2006/table">
            <a:tbl>
              <a:tblPr/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Name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Information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形参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整形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值参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1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形参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整形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值参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K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整形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变量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内容占位符 4"/>
          <p:cNvGraphicFramePr>
            <a:graphicFrameLocks/>
          </p:cNvGraphicFramePr>
          <p:nvPr/>
        </p:nvGraphicFramePr>
        <p:xfrm>
          <a:off x="5088195" y="4793226"/>
          <a:ext cx="1224116" cy="1209368"/>
        </p:xfrm>
        <a:graphic>
          <a:graphicData uri="http://schemas.openxmlformats.org/drawingml/2006/table">
            <a:tbl>
              <a:tblPr/>
              <a:tblGrid>
                <a:gridCol w="122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1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值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515901" y="4159047"/>
            <a:ext cx="2492478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符号名表</a:t>
            </a: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SNT</a:t>
            </a:r>
            <a:endParaRPr lang="zh-CN" altLang="en-US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9437" y="6110751"/>
            <a:ext cx="2492478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常量表</a:t>
            </a: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CT</a:t>
            </a:r>
            <a:endParaRPr lang="zh-CN" altLang="en-US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0723"/>
            <a:ext cx="7886700" cy="634181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例子</a:t>
            </a:r>
            <a:r>
              <a:rPr lang="en-US" altLang="zh-CN" dirty="0"/>
              <a:t>-Pascal</a:t>
            </a:r>
            <a:r>
              <a:rPr lang="zh-CN" altLang="en-US" dirty="0"/>
              <a:t>程序段（续）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343405" y="1332272"/>
          <a:ext cx="4328159" cy="3744000"/>
        </p:xfrm>
        <a:graphic>
          <a:graphicData uri="http://schemas.openxmlformats.org/drawingml/2006/table">
            <a:tbl>
              <a:tblPr/>
              <a:tblGrid>
                <a:gridCol w="1082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OPR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OPN1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OPN2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Result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link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par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incwap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par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incwap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K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:=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K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return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4182" y="1342179"/>
          <a:ext cx="3126658" cy="1445342"/>
        </p:xfrm>
        <a:graphic>
          <a:graphicData uri="http://schemas.openxmlformats.org/drawingml/2006/table">
            <a:tbl>
              <a:tblPr/>
              <a:tblGrid>
                <a:gridCol w="1106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Name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Information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incwap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二目子程序</a:t>
                      </a:r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入口四元式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24350" y="3898569"/>
          <a:ext cx="3126658" cy="1445342"/>
        </p:xfrm>
        <a:graphic>
          <a:graphicData uri="http://schemas.openxmlformats.org/drawingml/2006/table">
            <a:tbl>
              <a:tblPr/>
              <a:tblGrid>
                <a:gridCol w="1106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Name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Information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START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四元式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973398" y="2905435"/>
            <a:ext cx="2492478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入口名表</a:t>
            </a: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ENT</a:t>
            </a:r>
            <a:endParaRPr lang="zh-CN" altLang="en-US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4572" y="5476570"/>
            <a:ext cx="2492478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标号表</a:t>
            </a: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LT</a:t>
            </a:r>
            <a:endParaRPr lang="zh-CN" altLang="en-US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84843" y="5240596"/>
            <a:ext cx="2492478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四元式表</a:t>
            </a: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QT</a:t>
            </a:r>
            <a:endParaRPr lang="zh-CN" altLang="en-US" sz="20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3416300" y="3473450"/>
            <a:ext cx="920750" cy="1466850"/>
          </a:xfrm>
          <a:custGeom>
            <a:avLst/>
            <a:gdLst>
              <a:gd name="connsiteX0" fmla="*/ 0 w 920750"/>
              <a:gd name="connsiteY0" fmla="*/ 1466850 h 1466850"/>
              <a:gd name="connsiteX1" fmla="*/ 533400 w 920750"/>
              <a:gd name="connsiteY1" fmla="*/ 1466850 h 1466850"/>
              <a:gd name="connsiteX2" fmla="*/ 533400 w 920750"/>
              <a:gd name="connsiteY2" fmla="*/ 0 h 1466850"/>
              <a:gd name="connsiteX3" fmla="*/ 920750 w 920750"/>
              <a:gd name="connsiteY3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750" h="1466850">
                <a:moveTo>
                  <a:pt x="0" y="1466850"/>
                </a:moveTo>
                <a:lnTo>
                  <a:pt x="533400" y="1466850"/>
                </a:lnTo>
                <a:lnTo>
                  <a:pt x="533400" y="0"/>
                </a:lnTo>
                <a:lnTo>
                  <a:pt x="920750" y="0"/>
                </a:lnTo>
              </a:path>
            </a:pathLst>
          </a:custGeom>
          <a:ln w="127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3524250" y="2057401"/>
            <a:ext cx="819150" cy="438149"/>
          </a:xfrm>
          <a:custGeom>
            <a:avLst/>
            <a:gdLst>
              <a:gd name="connsiteX0" fmla="*/ 0 w 920750"/>
              <a:gd name="connsiteY0" fmla="*/ 1466850 h 1466850"/>
              <a:gd name="connsiteX1" fmla="*/ 533400 w 920750"/>
              <a:gd name="connsiteY1" fmla="*/ 1466850 h 1466850"/>
              <a:gd name="connsiteX2" fmla="*/ 533400 w 920750"/>
              <a:gd name="connsiteY2" fmla="*/ 0 h 1466850"/>
              <a:gd name="connsiteX3" fmla="*/ 920750 w 920750"/>
              <a:gd name="connsiteY3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750" h="1466850">
                <a:moveTo>
                  <a:pt x="0" y="1466850"/>
                </a:moveTo>
                <a:lnTo>
                  <a:pt x="533400" y="1466850"/>
                </a:lnTo>
                <a:lnTo>
                  <a:pt x="533400" y="0"/>
                </a:lnTo>
                <a:lnTo>
                  <a:pt x="920750" y="0"/>
                </a:lnTo>
              </a:path>
            </a:pathLst>
          </a:custGeom>
          <a:ln w="127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697" y="219367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8.2 </a:t>
            </a:r>
            <a:r>
              <a:rPr lang="zh-CN" altLang="en-US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整理与查找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61887"/>
            <a:ext cx="7886700" cy="755752"/>
          </a:xfrm>
        </p:spPr>
        <p:txBody>
          <a:bodyPr/>
          <a:lstStyle/>
          <a:p>
            <a:r>
              <a:rPr lang="zh-CN" altLang="en-US" dirty="0"/>
              <a:t>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8432" y="1076633"/>
            <a:ext cx="3500898" cy="517176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线性表的效率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插入名字的工作量</a:t>
            </a:r>
            <a:r>
              <a:rPr lang="zh-CN" altLang="en-US" dirty="0">
                <a:solidFill>
                  <a:srgbClr val="FF0000"/>
                </a:solidFill>
              </a:rPr>
              <a:t>与表长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成正比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200" dirty="0"/>
              <a:t>查找的工作量平均</a:t>
            </a:r>
            <a:r>
              <a:rPr lang="en-US" altLang="zh-CN" sz="2200" dirty="0"/>
              <a:t>n/2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访问的工作量与表长</a:t>
            </a:r>
            <a:r>
              <a:rPr lang="en-US" altLang="zh-CN" dirty="0"/>
              <a:t>n</a:t>
            </a:r>
            <a:r>
              <a:rPr lang="zh-CN" altLang="en-US" dirty="0"/>
              <a:t>成正比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插入</a:t>
            </a:r>
            <a:r>
              <a:rPr lang="en-US" altLang="zh-CN" dirty="0"/>
              <a:t>n</a:t>
            </a:r>
            <a:r>
              <a:rPr lang="zh-CN" altLang="en-US" dirty="0"/>
              <a:t>个符号、执行</a:t>
            </a:r>
            <a:r>
              <a:rPr lang="en-US" altLang="zh-CN" dirty="0"/>
              <a:t>e</a:t>
            </a:r>
            <a:r>
              <a:rPr lang="zh-CN" altLang="en-US" dirty="0"/>
              <a:t>次查找操作的时间复杂度为</a:t>
            </a:r>
            <a:r>
              <a:rPr lang="en-US" altLang="zh-CN" dirty="0"/>
              <a:t>T(</a:t>
            </a:r>
            <a:r>
              <a:rPr lang="en-US" altLang="zh-CN" dirty="0" err="1"/>
              <a:t>n,e</a:t>
            </a:r>
            <a:r>
              <a:rPr lang="en-US" altLang="zh-CN" dirty="0"/>
              <a:t>)=O(n(</a:t>
            </a:r>
            <a:r>
              <a:rPr lang="en-US" altLang="zh-CN" dirty="0" err="1"/>
              <a:t>n+e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80749" y="1836677"/>
          <a:ext cx="2783032" cy="2913888"/>
        </p:xfrm>
        <a:graphic>
          <a:graphicData uri="http://schemas.openxmlformats.org/drawingml/2006/table">
            <a:tbl>
              <a:tblPr/>
              <a:tblGrid>
                <a:gridCol w="100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Name</a:t>
                      </a:r>
                      <a:endParaRPr lang="zh-CN" altLang="en-US" sz="2400" baseline="-25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Infomation</a:t>
                      </a:r>
                      <a:endParaRPr lang="zh-CN" altLang="en-US" sz="2400" kern="1200" baseline="-25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name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info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name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info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name</a:t>
                      </a:r>
                      <a:r>
                        <a:rPr lang="en-US" altLang="zh-CN" sz="24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n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info</a:t>
                      </a:r>
                      <a:r>
                        <a:rPr lang="en-US" altLang="zh-CN" sz="2400" kern="1200" baseline="-25000" dirty="0" err="1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n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/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188542" y="4277032"/>
            <a:ext cx="4734192" cy="1415861"/>
            <a:chOff x="4188542" y="4277032"/>
            <a:chExt cx="4734192" cy="1415861"/>
          </a:xfrm>
        </p:grpSpPr>
        <p:sp>
          <p:nvSpPr>
            <p:cNvPr id="6" name="矩形 5"/>
            <p:cNvSpPr/>
            <p:nvPr/>
          </p:nvSpPr>
          <p:spPr>
            <a:xfrm>
              <a:off x="4188542" y="4277032"/>
              <a:ext cx="1793374" cy="517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available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5709564" y="4565628"/>
              <a:ext cx="360000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5869846" y="5161951"/>
              <a:ext cx="3052888" cy="5309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8.5 </a:t>
              </a:r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记录的线性表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147" y="232390"/>
            <a:ext cx="7886700" cy="608269"/>
          </a:xfrm>
        </p:spPr>
        <p:txBody>
          <a:bodyPr/>
          <a:lstStyle/>
          <a:p>
            <a:r>
              <a:rPr lang="zh-CN" altLang="en-US" dirty="0"/>
              <a:t>自适应线性表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902" y="1061882"/>
            <a:ext cx="8058150" cy="2698955"/>
          </a:xfrm>
        </p:spPr>
        <p:txBody>
          <a:bodyPr/>
          <a:lstStyle/>
          <a:p>
            <a:r>
              <a:rPr lang="zh-CN" altLang="en-US" sz="2400" dirty="0"/>
              <a:t>指示器把所有的项按</a:t>
            </a:r>
            <a:r>
              <a:rPr lang="zh-CN" altLang="en-US" sz="2400" u="sng" dirty="0"/>
              <a:t>“最新最近”访问原则</a:t>
            </a:r>
            <a:r>
              <a:rPr lang="zh-CN" altLang="en-US" sz="2400" dirty="0"/>
              <a:t>连接成一条链</a:t>
            </a:r>
            <a:endParaRPr lang="en-US" altLang="zh-CN" sz="2400" dirty="0"/>
          </a:p>
          <a:p>
            <a:r>
              <a:rPr lang="zh-CN" altLang="en-US" sz="2400" dirty="0"/>
              <a:t>使得在任何时候，这条链的</a:t>
            </a:r>
            <a:endParaRPr lang="en-US" altLang="zh-CN" sz="2400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第一个元素所指的项是最近被查询过的项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第二个元素是次新查询过的项</a:t>
            </a:r>
            <a:r>
              <a:rPr lang="en-US" altLang="zh-CN" dirty="0"/>
              <a:t>...</a:t>
            </a:r>
          </a:p>
          <a:p>
            <a:r>
              <a:rPr lang="zh-CN" altLang="en-US" sz="2400" dirty="0"/>
              <a:t>前提假定是：</a:t>
            </a:r>
            <a:r>
              <a:rPr lang="zh-CN" altLang="en-US" sz="2400" dirty="0">
                <a:solidFill>
                  <a:srgbClr val="FF0000"/>
                </a:solidFill>
              </a:rPr>
              <a:t>刚刚被访问过的项以最大概率被继续访问</a:t>
            </a:r>
            <a:r>
              <a:rPr lang="zh-CN" altLang="en-US" sz="2400" dirty="0"/>
              <a:t>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50080" y="3969060"/>
          <a:ext cx="1645920" cy="204216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64396" y="5496504"/>
            <a:ext cx="202692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available</a:t>
            </a:r>
            <a:endParaRPr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3956" y="4822500"/>
            <a:ext cx="1466484" cy="43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first</a:t>
            </a:r>
            <a:endParaRPr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516996" y="5816544"/>
            <a:ext cx="94488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501756" y="5069784"/>
            <a:ext cx="94488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94360" y="4018224"/>
            <a:ext cx="3273156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链式结构的自适应表</a:t>
            </a:r>
          </a:p>
        </p:txBody>
      </p:sp>
      <p:sp>
        <p:nvSpPr>
          <p:cNvPr id="14" name="矩形 13"/>
          <p:cNvSpPr/>
          <p:nvPr/>
        </p:nvSpPr>
        <p:spPr>
          <a:xfrm>
            <a:off x="6461760" y="5511744"/>
            <a:ext cx="2434956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不适合随机访问</a:t>
            </a:r>
          </a:p>
        </p:txBody>
      </p:sp>
      <p:sp>
        <p:nvSpPr>
          <p:cNvPr id="15" name="矩形 14"/>
          <p:cNvSpPr/>
          <p:nvPr/>
        </p:nvSpPr>
        <p:spPr>
          <a:xfrm>
            <a:off x="7088072" y="4340720"/>
            <a:ext cx="1466484" cy="43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3-1-4-2</a:t>
            </a:r>
            <a:endParaRPr lang="zh-CN" altLang="en-US" sz="2400" dirty="0">
              <a:solidFill>
                <a:srgbClr val="CC0099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6085741" y="4237729"/>
            <a:ext cx="285750" cy="762000"/>
          </a:xfrm>
          <a:custGeom>
            <a:avLst/>
            <a:gdLst>
              <a:gd name="connsiteX0" fmla="*/ 0 w 285750"/>
              <a:gd name="connsiteY0" fmla="*/ 762000 h 762000"/>
              <a:gd name="connsiteX1" fmla="*/ 285750 w 285750"/>
              <a:gd name="connsiteY1" fmla="*/ 762000 h 762000"/>
              <a:gd name="connsiteX2" fmla="*/ 285750 w 285750"/>
              <a:gd name="connsiteY2" fmla="*/ 0 h 762000"/>
              <a:gd name="connsiteX3" fmla="*/ 12700 w 285750"/>
              <a:gd name="connsiteY3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762000">
                <a:moveTo>
                  <a:pt x="0" y="762000"/>
                </a:moveTo>
                <a:lnTo>
                  <a:pt x="285750" y="762000"/>
                </a:lnTo>
                <a:lnTo>
                  <a:pt x="285750" y="0"/>
                </a:lnTo>
                <a:lnTo>
                  <a:pt x="12700" y="0"/>
                </a:lnTo>
              </a:path>
            </a:pathLst>
          </a:cu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102170" y="4157725"/>
            <a:ext cx="539750" cy="1289050"/>
          </a:xfrm>
          <a:custGeom>
            <a:avLst/>
            <a:gdLst>
              <a:gd name="connsiteX0" fmla="*/ 0 w 539750"/>
              <a:gd name="connsiteY0" fmla="*/ 0 h 1289050"/>
              <a:gd name="connsiteX1" fmla="*/ 539750 w 539750"/>
              <a:gd name="connsiteY1" fmla="*/ 0 h 1289050"/>
              <a:gd name="connsiteX2" fmla="*/ 539750 w 539750"/>
              <a:gd name="connsiteY2" fmla="*/ 1289050 h 1289050"/>
              <a:gd name="connsiteX3" fmla="*/ 6350 w 539750"/>
              <a:gd name="connsiteY3" fmla="*/ 128905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750" h="1289050">
                <a:moveTo>
                  <a:pt x="0" y="0"/>
                </a:moveTo>
                <a:lnTo>
                  <a:pt x="539750" y="0"/>
                </a:lnTo>
                <a:lnTo>
                  <a:pt x="539750" y="1289050"/>
                </a:lnTo>
                <a:lnTo>
                  <a:pt x="6350" y="1289050"/>
                </a:ln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6087882" y="4626345"/>
            <a:ext cx="152400" cy="711200"/>
          </a:xfrm>
          <a:custGeom>
            <a:avLst/>
            <a:gdLst>
              <a:gd name="connsiteX0" fmla="*/ 0 w 152400"/>
              <a:gd name="connsiteY0" fmla="*/ 711200 h 711200"/>
              <a:gd name="connsiteX1" fmla="*/ 152400 w 152400"/>
              <a:gd name="connsiteY1" fmla="*/ 711200 h 711200"/>
              <a:gd name="connsiteX2" fmla="*/ 152400 w 152400"/>
              <a:gd name="connsiteY2" fmla="*/ 0 h 711200"/>
              <a:gd name="connsiteX3" fmla="*/ 6350 w 152400"/>
              <a:gd name="connsiteY3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711200">
                <a:moveTo>
                  <a:pt x="0" y="711200"/>
                </a:moveTo>
                <a:lnTo>
                  <a:pt x="152400" y="711200"/>
                </a:lnTo>
                <a:lnTo>
                  <a:pt x="152400" y="0"/>
                </a:lnTo>
                <a:lnTo>
                  <a:pt x="6350" y="0"/>
                </a:lnTo>
              </a:path>
            </a:pathLst>
          </a:cu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399" y="247139"/>
            <a:ext cx="7886700" cy="873740"/>
          </a:xfrm>
        </p:spPr>
        <p:txBody>
          <a:bodyPr/>
          <a:lstStyle/>
          <a:p>
            <a:r>
              <a:rPr lang="zh-CN" altLang="en-US" dirty="0"/>
              <a:t>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79871"/>
            <a:ext cx="7886700" cy="20057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当引用（访问）一个名字或者当第一次建立该名字的记录时，我们通过移动指针把名字记录移到表的前部；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下图说明把</a:t>
            </a:r>
            <a:r>
              <a:rPr lang="en-US" altLang="zh-CN" sz="2400" dirty="0"/>
              <a:t>4</a:t>
            </a:r>
            <a:r>
              <a:rPr lang="zh-CN" altLang="en-US" sz="2400" dirty="0"/>
              <a:t>号记录移到头上（</a:t>
            </a:r>
            <a:r>
              <a:rPr lang="en-US" altLang="zh-CN" sz="2400" dirty="0"/>
              <a:t>4</a:t>
            </a:r>
            <a:r>
              <a:rPr lang="zh-CN" altLang="en-US" sz="2400" dirty="0"/>
              <a:t>号记录刚刚被引用），原来的链是</a:t>
            </a:r>
            <a:r>
              <a:rPr lang="en-US" altLang="zh-CN" sz="2400" dirty="0"/>
              <a:t>3-1-4-2</a:t>
            </a:r>
            <a:r>
              <a:rPr lang="zh-CN" altLang="en-US" sz="2400" dirty="0"/>
              <a:t>，现在改为</a:t>
            </a:r>
            <a:r>
              <a:rPr lang="en-US" altLang="zh-CN" sz="2400" dirty="0"/>
              <a:t>4-3-1-2</a:t>
            </a:r>
            <a:endParaRPr lang="zh-CN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616032" y="3647280"/>
          <a:ext cx="1645920" cy="204216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372788" y="5174724"/>
            <a:ext cx="1895278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available</a:t>
            </a:r>
            <a:endParaRPr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169632" y="5494764"/>
            <a:ext cx="4680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001552" y="4869420"/>
            <a:ext cx="1620840" cy="430164"/>
            <a:chOff x="5001552" y="4869420"/>
            <a:chExt cx="1620840" cy="430164"/>
          </a:xfrm>
        </p:grpSpPr>
        <p:sp>
          <p:nvSpPr>
            <p:cNvPr id="15" name="矩形 14"/>
            <p:cNvSpPr/>
            <p:nvPr/>
          </p:nvSpPr>
          <p:spPr>
            <a:xfrm>
              <a:off x="5001552" y="4869420"/>
              <a:ext cx="1266505" cy="430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first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6154392" y="5116704"/>
              <a:ext cx="468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2258472" y="5950974"/>
            <a:ext cx="1466484" cy="43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3-1-4-2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02651" y="5950974"/>
            <a:ext cx="1466484" cy="43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4-3-1-2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223132" y="3652212"/>
          <a:ext cx="1645920" cy="204216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57130" y="5179656"/>
            <a:ext cx="1666875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available</a:t>
            </a:r>
            <a:endParaRPr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8650" y="4505652"/>
            <a:ext cx="1136778" cy="43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first</a:t>
            </a:r>
            <a:endParaRPr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757221" y="5499696"/>
            <a:ext cx="4680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751507" y="4752936"/>
            <a:ext cx="4680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任意多边形 31"/>
          <p:cNvSpPr/>
          <p:nvPr/>
        </p:nvSpPr>
        <p:spPr>
          <a:xfrm>
            <a:off x="3860800" y="3937000"/>
            <a:ext cx="285750" cy="762000"/>
          </a:xfrm>
          <a:custGeom>
            <a:avLst/>
            <a:gdLst>
              <a:gd name="connsiteX0" fmla="*/ 0 w 285750"/>
              <a:gd name="connsiteY0" fmla="*/ 762000 h 762000"/>
              <a:gd name="connsiteX1" fmla="*/ 285750 w 285750"/>
              <a:gd name="connsiteY1" fmla="*/ 762000 h 762000"/>
              <a:gd name="connsiteX2" fmla="*/ 285750 w 285750"/>
              <a:gd name="connsiteY2" fmla="*/ 0 h 762000"/>
              <a:gd name="connsiteX3" fmla="*/ 12700 w 285750"/>
              <a:gd name="connsiteY3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762000">
                <a:moveTo>
                  <a:pt x="0" y="762000"/>
                </a:moveTo>
                <a:lnTo>
                  <a:pt x="285750" y="762000"/>
                </a:lnTo>
                <a:lnTo>
                  <a:pt x="285750" y="0"/>
                </a:lnTo>
                <a:lnTo>
                  <a:pt x="12700" y="0"/>
                </a:lnTo>
              </a:path>
            </a:pathLst>
          </a:cu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867150" y="4330700"/>
            <a:ext cx="152400" cy="711200"/>
          </a:xfrm>
          <a:custGeom>
            <a:avLst/>
            <a:gdLst>
              <a:gd name="connsiteX0" fmla="*/ 0 w 152400"/>
              <a:gd name="connsiteY0" fmla="*/ 711200 h 711200"/>
              <a:gd name="connsiteX1" fmla="*/ 152400 w 152400"/>
              <a:gd name="connsiteY1" fmla="*/ 711200 h 711200"/>
              <a:gd name="connsiteX2" fmla="*/ 152400 w 152400"/>
              <a:gd name="connsiteY2" fmla="*/ 0 h 711200"/>
              <a:gd name="connsiteX3" fmla="*/ 6350 w 152400"/>
              <a:gd name="connsiteY3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711200">
                <a:moveTo>
                  <a:pt x="0" y="711200"/>
                </a:moveTo>
                <a:lnTo>
                  <a:pt x="152400" y="711200"/>
                </a:lnTo>
                <a:lnTo>
                  <a:pt x="152400" y="0"/>
                </a:lnTo>
                <a:lnTo>
                  <a:pt x="6350" y="0"/>
                </a:lnTo>
              </a:path>
            </a:pathLst>
          </a:cu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3860800" y="3848100"/>
            <a:ext cx="539750" cy="1289050"/>
          </a:xfrm>
          <a:custGeom>
            <a:avLst/>
            <a:gdLst>
              <a:gd name="connsiteX0" fmla="*/ 0 w 539750"/>
              <a:gd name="connsiteY0" fmla="*/ 0 h 1289050"/>
              <a:gd name="connsiteX1" fmla="*/ 539750 w 539750"/>
              <a:gd name="connsiteY1" fmla="*/ 0 h 1289050"/>
              <a:gd name="connsiteX2" fmla="*/ 539750 w 539750"/>
              <a:gd name="connsiteY2" fmla="*/ 1289050 h 1289050"/>
              <a:gd name="connsiteX3" fmla="*/ 6350 w 539750"/>
              <a:gd name="connsiteY3" fmla="*/ 128905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750" h="1289050">
                <a:moveTo>
                  <a:pt x="0" y="0"/>
                </a:moveTo>
                <a:lnTo>
                  <a:pt x="539750" y="0"/>
                </a:lnTo>
                <a:lnTo>
                  <a:pt x="539750" y="1289050"/>
                </a:lnTo>
                <a:lnTo>
                  <a:pt x="6350" y="1289050"/>
                </a:ln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8261350" y="4725144"/>
            <a:ext cx="241300" cy="367556"/>
          </a:xfrm>
          <a:custGeom>
            <a:avLst/>
            <a:gdLst>
              <a:gd name="connsiteX0" fmla="*/ 0 w 241300"/>
              <a:gd name="connsiteY0" fmla="*/ 400050 h 400050"/>
              <a:gd name="connsiteX1" fmla="*/ 241300 w 241300"/>
              <a:gd name="connsiteY1" fmla="*/ 400050 h 400050"/>
              <a:gd name="connsiteX2" fmla="*/ 241300 w 241300"/>
              <a:gd name="connsiteY2" fmla="*/ 0 h 400050"/>
              <a:gd name="connsiteX3" fmla="*/ 6350 w 241300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400050">
                <a:moveTo>
                  <a:pt x="0" y="400050"/>
                </a:moveTo>
                <a:lnTo>
                  <a:pt x="241300" y="400050"/>
                </a:lnTo>
                <a:lnTo>
                  <a:pt x="241300" y="0"/>
                </a:lnTo>
                <a:lnTo>
                  <a:pt x="635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8261350" y="3949700"/>
            <a:ext cx="241300" cy="701951"/>
          </a:xfrm>
          <a:custGeom>
            <a:avLst/>
            <a:gdLst>
              <a:gd name="connsiteX0" fmla="*/ 0 w 241300"/>
              <a:gd name="connsiteY0" fmla="*/ 400050 h 400050"/>
              <a:gd name="connsiteX1" fmla="*/ 241300 w 241300"/>
              <a:gd name="connsiteY1" fmla="*/ 400050 h 400050"/>
              <a:gd name="connsiteX2" fmla="*/ 241300 w 241300"/>
              <a:gd name="connsiteY2" fmla="*/ 0 h 400050"/>
              <a:gd name="connsiteX3" fmla="*/ 6350 w 241300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400050">
                <a:moveTo>
                  <a:pt x="0" y="400050"/>
                </a:moveTo>
                <a:lnTo>
                  <a:pt x="241300" y="400050"/>
                </a:lnTo>
                <a:lnTo>
                  <a:pt x="241300" y="0"/>
                </a:lnTo>
                <a:lnTo>
                  <a:pt x="6350" y="0"/>
                </a:lnTo>
              </a:path>
            </a:pathLst>
          </a:cu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8262410" y="3834044"/>
            <a:ext cx="367240" cy="464905"/>
          </a:xfrm>
          <a:custGeom>
            <a:avLst/>
            <a:gdLst>
              <a:gd name="connsiteX0" fmla="*/ 0 w 241300"/>
              <a:gd name="connsiteY0" fmla="*/ 400050 h 400050"/>
              <a:gd name="connsiteX1" fmla="*/ 241300 w 241300"/>
              <a:gd name="connsiteY1" fmla="*/ 400050 h 400050"/>
              <a:gd name="connsiteX2" fmla="*/ 241300 w 241300"/>
              <a:gd name="connsiteY2" fmla="*/ 0 h 400050"/>
              <a:gd name="connsiteX3" fmla="*/ 6350 w 241300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400050">
                <a:moveTo>
                  <a:pt x="0" y="400050"/>
                </a:moveTo>
                <a:lnTo>
                  <a:pt x="241300" y="400050"/>
                </a:lnTo>
                <a:lnTo>
                  <a:pt x="241300" y="0"/>
                </a:lnTo>
                <a:lnTo>
                  <a:pt x="6350" y="0"/>
                </a:lnTo>
              </a:path>
            </a:pathLst>
          </a:cu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2391"/>
            <a:ext cx="7886700" cy="829494"/>
          </a:xfrm>
        </p:spPr>
        <p:txBody>
          <a:bodyPr/>
          <a:lstStyle/>
          <a:p>
            <a:r>
              <a:rPr lang="zh-CN" altLang="en-US" dirty="0"/>
              <a:t>折半查找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4619"/>
            <a:ext cx="7886700" cy="4322261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dirty="0"/>
              <a:t>为了提高查表速度，</a:t>
            </a:r>
            <a:r>
              <a:rPr lang="zh-CN" altLang="en-US" dirty="0">
                <a:solidFill>
                  <a:srgbClr val="FF0000"/>
                </a:solidFill>
              </a:rPr>
              <a:t>在造表的同时把表中的项按名字的“大小”排序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dirty="0"/>
              <a:t>所说名字的“大小”，通常是指名字的内码二进制；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dirty="0"/>
              <a:t>对于排序表可以折半查找；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dirty="0"/>
              <a:t>对</a:t>
            </a:r>
            <a:r>
              <a:rPr lang="en-US" altLang="zh-CN" dirty="0"/>
              <a:t>N</a:t>
            </a:r>
            <a:r>
              <a:rPr lang="zh-CN" altLang="en-US" dirty="0"/>
              <a:t>项名表，查找的平均长度为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  <a:r>
              <a:rPr lang="zh-CN" altLang="en-US" dirty="0"/>
              <a:t>，比线性表大大提高。</a:t>
            </a:r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id="{9C9E1244-49D9-4B20-820F-A9F64AE08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6348413"/>
            <a:ext cx="3105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2022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17642"/>
            <a:ext cx="7886700" cy="726256"/>
          </a:xfrm>
        </p:spPr>
        <p:txBody>
          <a:bodyPr/>
          <a:lstStyle/>
          <a:p>
            <a:r>
              <a:rPr lang="zh-CN" altLang="en-US" dirty="0"/>
              <a:t>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76632"/>
            <a:ext cx="7886700" cy="510033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不在表的中间进行试查，而是对每步试查位置作推测。比如，要在表中查名字“</a:t>
            </a:r>
            <a:r>
              <a:rPr lang="en-US" altLang="zh-CN" sz="2400" dirty="0"/>
              <a:t>Cat</a:t>
            </a:r>
            <a:r>
              <a:rPr lang="zh-CN" altLang="en-US" sz="2400" dirty="0"/>
              <a:t>”，从</a:t>
            </a:r>
            <a:r>
              <a:rPr lang="en-US" altLang="zh-CN" sz="2400" dirty="0"/>
              <a:t>2/26</a:t>
            </a:r>
            <a:r>
              <a:rPr lang="zh-CN" altLang="en-US" sz="2400" dirty="0"/>
              <a:t>处入手查找似乎更合理些。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推测的准确程度与对名字表的了解程度有关，若能知道符号表中每个字母开头的词有多少，就能有助于更准确的推测；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平均查找长度大约等于</a:t>
            </a:r>
            <a:r>
              <a:rPr lang="en-US" altLang="zh-CN" sz="2400" dirty="0"/>
              <a:t>(1/2)*log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</a:t>
            </a:r>
            <a:r>
              <a:rPr lang="zh-CN" altLang="en-US" sz="2400" dirty="0"/>
              <a:t>，例如，</a:t>
            </a:r>
            <a:r>
              <a:rPr lang="en-US" altLang="zh-CN" sz="2400" dirty="0"/>
              <a:t>N=1000</a:t>
            </a:r>
            <a:r>
              <a:rPr lang="zh-CN" altLang="en-US" sz="2400" dirty="0"/>
              <a:t>时，是</a:t>
            </a:r>
            <a:r>
              <a:rPr lang="en-US" altLang="zh-CN" sz="2400" dirty="0"/>
              <a:t>5</a:t>
            </a:r>
            <a:r>
              <a:rPr lang="zh-CN" altLang="en-US" sz="2400" dirty="0"/>
              <a:t>次。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折半查找的</a:t>
            </a:r>
            <a:r>
              <a:rPr lang="zh-CN" altLang="en-US" sz="2400" dirty="0">
                <a:solidFill>
                  <a:srgbClr val="CC0099"/>
                </a:solidFill>
              </a:rPr>
              <a:t>缺点</a:t>
            </a:r>
            <a:endParaRPr lang="en-US" altLang="zh-CN" sz="2400" dirty="0">
              <a:solidFill>
                <a:srgbClr val="CC0099"/>
              </a:solidFill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300" dirty="0"/>
              <a:t>每添加一项就</a:t>
            </a:r>
            <a:r>
              <a:rPr lang="zh-CN" altLang="en-US" sz="2300" dirty="0">
                <a:solidFill>
                  <a:srgbClr val="CC0099"/>
                </a:solidFill>
              </a:rPr>
              <a:t>要重新排序</a:t>
            </a:r>
            <a:r>
              <a:rPr lang="zh-CN" altLang="en-US" sz="2300" dirty="0"/>
              <a:t>，故不适合频繁变动的表，适合固定的表。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398" y="143901"/>
            <a:ext cx="7886700" cy="637764"/>
          </a:xfrm>
        </p:spPr>
        <p:txBody>
          <a:bodyPr/>
          <a:lstStyle/>
          <a:p>
            <a:r>
              <a:rPr lang="zh-CN" altLang="en-US" dirty="0"/>
              <a:t>再改进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884903"/>
            <a:ext cx="7886700" cy="3524865"/>
          </a:xfrm>
        </p:spPr>
        <p:txBody>
          <a:bodyPr/>
          <a:lstStyle/>
          <a:p>
            <a:r>
              <a:rPr lang="zh-CN" altLang="en-US" dirty="0"/>
              <a:t>把符号表组织成一个二叉排序树，每一项是一个节点；</a:t>
            </a:r>
            <a:endParaRPr lang="en-US" altLang="zh-CN" dirty="0"/>
          </a:p>
          <a:p>
            <a:r>
              <a:rPr lang="zh-CN" altLang="en-US" dirty="0"/>
              <a:t>与折半查找表比较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二叉树需要附设左右指示器，耗费空间，每查找一项的比较次数仍然是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优点是，在构造的过程中完成了顺序化。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例如</a:t>
            </a:r>
            <a:r>
              <a:rPr lang="zh-CN" altLang="en-US" dirty="0"/>
              <a:t>：</a:t>
            </a:r>
            <a:r>
              <a:rPr lang="en-US" altLang="zh-CN" dirty="0"/>
              <a:t>23,7,12,45,6</a:t>
            </a:r>
            <a:r>
              <a:rPr lang="zh-CN" altLang="en-US" dirty="0"/>
              <a:t>的建造过程，注意</a:t>
            </a:r>
            <a:r>
              <a:rPr lang="zh-CN" altLang="en-US" dirty="0">
                <a:solidFill>
                  <a:srgbClr val="FF0000"/>
                </a:solidFill>
              </a:rPr>
              <a:t>平衡化</a:t>
            </a:r>
            <a:r>
              <a:rPr lang="zh-CN" altLang="en-US" dirty="0"/>
              <a:t>。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529525" y="4621161"/>
            <a:ext cx="2010238" cy="1627302"/>
            <a:chOff x="1037915" y="4630992"/>
            <a:chExt cx="2010238" cy="1627302"/>
          </a:xfrm>
        </p:grpSpPr>
        <p:grpSp>
          <p:nvGrpSpPr>
            <p:cNvPr id="25" name="组合 24"/>
            <p:cNvGrpSpPr/>
            <p:nvPr/>
          </p:nvGrpSpPr>
          <p:grpSpPr>
            <a:xfrm>
              <a:off x="1843546" y="4630992"/>
              <a:ext cx="442452" cy="352800"/>
              <a:chOff x="1755058" y="4630992"/>
              <a:chExt cx="442452" cy="35280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784555" y="4630992"/>
                <a:ext cx="353961" cy="352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55058" y="4630994"/>
                <a:ext cx="442452" cy="3097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23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789910" y="5905494"/>
              <a:ext cx="442452" cy="352800"/>
              <a:chOff x="1096756" y="5802256"/>
              <a:chExt cx="442452" cy="3528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146070" y="5802256"/>
                <a:ext cx="353961" cy="352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96756" y="5811479"/>
                <a:ext cx="442452" cy="3097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12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037915" y="5265173"/>
              <a:ext cx="442452" cy="352800"/>
              <a:chOff x="1377128" y="5201263"/>
              <a:chExt cx="442452" cy="3528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410929" y="5201263"/>
                <a:ext cx="353961" cy="352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377128" y="5216013"/>
                <a:ext cx="442452" cy="3097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7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605701" y="5267631"/>
              <a:ext cx="442452" cy="352800"/>
              <a:chOff x="2177998" y="5240593"/>
              <a:chExt cx="442452" cy="3528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217174" y="5240593"/>
                <a:ext cx="353961" cy="352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177998" y="5245204"/>
                <a:ext cx="442452" cy="3097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45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>
            <a:xfrm flipH="1">
              <a:off x="1378603" y="4911213"/>
              <a:ext cx="525600" cy="4056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2197510" y="4911213"/>
              <a:ext cx="516193" cy="38345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367475" y="5575489"/>
              <a:ext cx="516193" cy="38345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5058853" y="4621161"/>
            <a:ext cx="2792201" cy="1635755"/>
            <a:chOff x="2374651" y="4753895"/>
            <a:chExt cx="2792201" cy="1635755"/>
          </a:xfrm>
        </p:grpSpPr>
        <p:grpSp>
          <p:nvGrpSpPr>
            <p:cNvPr id="49" name="组合 48"/>
            <p:cNvGrpSpPr/>
            <p:nvPr/>
          </p:nvGrpSpPr>
          <p:grpSpPr>
            <a:xfrm>
              <a:off x="2374651" y="6027020"/>
              <a:ext cx="442452" cy="362630"/>
              <a:chOff x="5181600" y="5815781"/>
              <a:chExt cx="442452" cy="36263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220911" y="5825611"/>
                <a:ext cx="353961" cy="352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81600" y="5815781"/>
                <a:ext cx="442452" cy="3097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6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151851" y="4753895"/>
              <a:ext cx="2015001" cy="1617776"/>
              <a:chOff x="1037915" y="4630992"/>
              <a:chExt cx="2015001" cy="1617776"/>
            </a:xfrm>
          </p:grpSpPr>
          <p:grpSp>
            <p:nvGrpSpPr>
              <p:cNvPr id="34" name="组合 24"/>
              <p:cNvGrpSpPr/>
              <p:nvPr/>
            </p:nvGrpSpPr>
            <p:grpSpPr>
              <a:xfrm>
                <a:off x="1843546" y="4630992"/>
                <a:ext cx="442452" cy="352800"/>
                <a:chOff x="1755058" y="4630992"/>
                <a:chExt cx="442452" cy="352800"/>
              </a:xfrm>
            </p:grpSpPr>
            <p:sp>
              <p:nvSpPr>
                <p:cNvPr id="47" name="椭圆 4"/>
                <p:cNvSpPr/>
                <p:nvPr/>
              </p:nvSpPr>
              <p:spPr>
                <a:xfrm>
                  <a:off x="1784555" y="4630992"/>
                  <a:ext cx="353961" cy="3528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1755058" y="4630994"/>
                  <a:ext cx="442452" cy="3097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23</a:t>
                  </a:r>
                  <a:endParaRPr lang="zh-CN" altLang="en-US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35" name="组合 22"/>
              <p:cNvGrpSpPr/>
              <p:nvPr/>
            </p:nvGrpSpPr>
            <p:grpSpPr>
              <a:xfrm>
                <a:off x="1794673" y="5895968"/>
                <a:ext cx="442452" cy="352800"/>
                <a:chOff x="1101519" y="5792730"/>
                <a:chExt cx="442452" cy="352800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1160359" y="5792730"/>
                  <a:ext cx="353961" cy="3528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101519" y="5797190"/>
                  <a:ext cx="442452" cy="3097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12</a:t>
                  </a:r>
                  <a:endParaRPr lang="zh-CN" altLang="en-US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36" name="组合 23"/>
              <p:cNvGrpSpPr/>
              <p:nvPr/>
            </p:nvGrpSpPr>
            <p:grpSpPr>
              <a:xfrm>
                <a:off x="1037915" y="5265173"/>
                <a:ext cx="442452" cy="352800"/>
                <a:chOff x="1377128" y="5201263"/>
                <a:chExt cx="442452" cy="352800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1410929" y="5201263"/>
                  <a:ext cx="353961" cy="3528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77128" y="5216013"/>
                  <a:ext cx="442452" cy="3097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7</a:t>
                  </a:r>
                  <a:endParaRPr lang="zh-CN" altLang="en-US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37" name="组合 25"/>
              <p:cNvGrpSpPr/>
              <p:nvPr/>
            </p:nvGrpSpPr>
            <p:grpSpPr>
              <a:xfrm>
                <a:off x="2610464" y="5262716"/>
                <a:ext cx="442452" cy="357715"/>
                <a:chOff x="2182761" y="5235678"/>
                <a:chExt cx="442452" cy="357715"/>
              </a:xfrm>
            </p:grpSpPr>
            <p:sp>
              <p:nvSpPr>
                <p:cNvPr id="41" name="椭圆 5"/>
                <p:cNvSpPr/>
                <p:nvPr/>
              </p:nvSpPr>
              <p:spPr>
                <a:xfrm>
                  <a:off x="2217174" y="5240593"/>
                  <a:ext cx="353961" cy="3528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182761" y="5235678"/>
                  <a:ext cx="442452" cy="3097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45</a:t>
                  </a:r>
                  <a:endParaRPr lang="zh-CN" altLang="en-US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cxnSp>
            <p:nvCxnSpPr>
              <p:cNvPr id="38" name="直接连接符 37"/>
              <p:cNvCxnSpPr>
                <a:endCxn id="43" idx="7"/>
              </p:cNvCxnSpPr>
              <p:nvPr/>
            </p:nvCxnSpPr>
            <p:spPr>
              <a:xfrm flipH="1">
                <a:off x="1373840" y="4911213"/>
                <a:ext cx="529200" cy="405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2197510" y="4911213"/>
                <a:ext cx="516193" cy="38345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1381764" y="5561200"/>
                <a:ext cx="516193" cy="38345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接连接符 49"/>
            <p:cNvCxnSpPr/>
            <p:nvPr/>
          </p:nvCxnSpPr>
          <p:spPr>
            <a:xfrm flipH="1">
              <a:off x="2711488" y="5677516"/>
              <a:ext cx="513953" cy="4056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燕尾形箭头 51"/>
          <p:cNvSpPr/>
          <p:nvPr/>
        </p:nvSpPr>
        <p:spPr>
          <a:xfrm>
            <a:off x="4144294" y="5265174"/>
            <a:ext cx="914400" cy="36871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690" y="394621"/>
            <a:ext cx="7305975" cy="799998"/>
          </a:xfrm>
        </p:spPr>
        <p:txBody>
          <a:bodyPr/>
          <a:lstStyle/>
          <a:p>
            <a:r>
              <a:rPr lang="zh-CN" altLang="en-US" b="1" dirty="0">
                <a:latin typeface="Yu Gothic UI Semilight" pitchFamily="34" charset="-128"/>
                <a:ea typeface="Yu Gothic UI Semilight" pitchFamily="34" charset="-128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908" y="1755057"/>
            <a:ext cx="7886700" cy="2757949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zh-CN" altLang="en-US" dirty="0"/>
              <a:t>表格处理包括</a:t>
            </a:r>
            <a:r>
              <a:rPr lang="zh-CN" altLang="en-US" dirty="0">
                <a:solidFill>
                  <a:srgbClr val="002060"/>
                </a:solidFill>
              </a:rPr>
              <a:t>查表和填表</a:t>
            </a:r>
            <a:r>
              <a:rPr lang="zh-CN" altLang="en-US" dirty="0"/>
              <a:t>，要两者都快才好，但折半查找表和线性表只能各占一半优点，能否有兼顾两者的方法？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哈希表</a:t>
            </a:r>
          </a:p>
        </p:txBody>
      </p:sp>
      <p:pic>
        <p:nvPicPr>
          <p:cNvPr id="27650" name="Picture 2" descr="https://ss0.bdstatic.com/94oJfD_bAAcT8t7mm9GUKT-xh_/timg?image&amp;quality=100&amp;size=b4000_4000&amp;sec=1548315586&amp;di=7810e6d5e9493641666bf9c2b04e1565&amp;src=http://bpic.588ku.com/element_origin_min_pic/17/11/15/81923043008cde9909793f187f7d42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7055" y="191724"/>
            <a:ext cx="1297863" cy="1297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147" y="2651100"/>
            <a:ext cx="7886700" cy="79999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8.1</a:t>
            </a:r>
            <a:r>
              <a:rPr lang="zh-CN" altLang="en-US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、符号表的组织与作用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8488"/>
            <a:ext cx="7886700" cy="829494"/>
          </a:xfrm>
        </p:spPr>
        <p:txBody>
          <a:bodyPr/>
          <a:lstStyle/>
          <a:p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702" y="1076633"/>
            <a:ext cx="8200103" cy="299392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哈希函数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对于记录</a:t>
            </a:r>
            <a:r>
              <a:rPr lang="en-US" altLang="zh-CN" sz="2400" dirty="0"/>
              <a:t>k</a:t>
            </a:r>
            <a:r>
              <a:rPr lang="zh-CN" altLang="en-US" sz="2400" dirty="0"/>
              <a:t>，</a:t>
            </a:r>
            <a:r>
              <a:rPr lang="en-US" altLang="zh-CN" sz="2400" dirty="0"/>
              <a:t>H(k)</a:t>
            </a:r>
            <a:r>
              <a:rPr lang="zh-CN" altLang="en-US" sz="2400" dirty="0"/>
              <a:t>产生一组整数，最好的哈希函数是，对于任何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solidFill>
                  <a:srgbClr val="0000CC"/>
                </a:solidFill>
                <a:sym typeface="Symbol" pitchFamily="18" charset="2"/>
              </a:rPr>
              <a:t>k</a:t>
            </a:r>
            <a:r>
              <a:rPr lang="en-US" altLang="zh-CN" sz="2400" baseline="-25000" dirty="0">
                <a:solidFill>
                  <a:srgbClr val="0000CC"/>
                </a:solidFill>
                <a:sym typeface="Symbol" pitchFamily="18" charset="2"/>
              </a:rPr>
              <a:t>2</a:t>
            </a:r>
            <a:r>
              <a:rPr lang="zh-CN" altLang="en-US" sz="2400" dirty="0">
                <a:solidFill>
                  <a:srgbClr val="0000CC"/>
                </a:solidFill>
                <a:sym typeface="Symbol" pitchFamily="18" charset="2"/>
              </a:rPr>
              <a:t>，有</a:t>
            </a:r>
            <a:r>
              <a:rPr lang="en-US" altLang="zh-CN" sz="2400" dirty="0">
                <a:solidFill>
                  <a:srgbClr val="0000CC"/>
                </a:solidFill>
                <a:sym typeface="Symbol" pitchFamily="18" charset="2"/>
              </a:rPr>
              <a:t>H(k</a:t>
            </a:r>
            <a:r>
              <a:rPr lang="en-US" altLang="zh-CN" sz="2400" baseline="-25000" dirty="0">
                <a:solidFill>
                  <a:srgbClr val="0000CC"/>
                </a:solidFill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rgbClr val="0000CC"/>
                </a:solidFill>
                <a:sym typeface="Symbol" pitchFamily="18" charset="2"/>
              </a:rPr>
              <a:t>)H(k</a:t>
            </a:r>
            <a:r>
              <a:rPr lang="en-US" altLang="zh-CN" sz="2400" baseline="-25000" dirty="0">
                <a:solidFill>
                  <a:srgbClr val="0000CC"/>
                </a:solidFill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rgbClr val="0000CC"/>
                </a:solidFill>
                <a:sym typeface="Symbol" pitchFamily="18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CC"/>
                </a:solidFill>
                <a:sym typeface="Symbol" pitchFamily="18" charset="2"/>
              </a:rPr>
              <a:t>否则，要处理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冲突</a:t>
            </a:r>
            <a:r>
              <a:rPr lang="zh-CN" altLang="en-US" sz="2400" dirty="0">
                <a:solidFill>
                  <a:srgbClr val="0000CC"/>
                </a:solidFill>
                <a:sym typeface="Symbol" pitchFamily="18" charset="2"/>
              </a:rPr>
              <a:t>；</a:t>
            </a:r>
            <a:endParaRPr lang="en-US" altLang="zh-CN" sz="2400" dirty="0">
              <a:solidFill>
                <a:srgbClr val="0000CC"/>
              </a:solidFill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CC"/>
                </a:solidFill>
                <a:sym typeface="Symbol" pitchFamily="18" charset="2"/>
              </a:rPr>
              <a:t>哈希表的</a:t>
            </a:r>
            <a:r>
              <a:rPr lang="zh-CN" altLang="en-US" sz="2400" u="sng" dirty="0">
                <a:solidFill>
                  <a:srgbClr val="0000CC"/>
                </a:solidFill>
                <a:sym typeface="Symbol" pitchFamily="18" charset="2"/>
              </a:rPr>
              <a:t>存取优势取决于哈希函数的质量以及冲突处理方法</a:t>
            </a:r>
            <a:r>
              <a:rPr lang="zh-CN" altLang="en-US" sz="2400" dirty="0">
                <a:solidFill>
                  <a:srgbClr val="0000CC"/>
                </a:solidFill>
                <a:sym typeface="Symbol" pitchFamily="18" charset="2"/>
              </a:rPr>
              <a:t>。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71612" y="4454020"/>
          <a:ext cx="1843549" cy="1593600"/>
        </p:xfrm>
        <a:graphic>
          <a:graphicData uri="http://schemas.openxmlformats.org/drawingml/2006/table">
            <a:tbl>
              <a:tblPr/>
              <a:tblGrid>
                <a:gridCol w="104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关键字</a:t>
                      </a: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指针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程咬金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nil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李建成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nil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39"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34109" y="4454020"/>
          <a:ext cx="1843549" cy="1593600"/>
        </p:xfrm>
        <a:graphic>
          <a:graphicData uri="http://schemas.openxmlformats.org/drawingml/2006/table">
            <a:tbl>
              <a:tblPr/>
              <a:tblGrid>
                <a:gridCol w="104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关键字</a:t>
                      </a: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指针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程咬金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nil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李建成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39"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374192" y="5250434"/>
            <a:ext cx="1002890" cy="39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李世民</a:t>
            </a: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6548277" y="5450234"/>
            <a:ext cx="82591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燕尾形箭头 9"/>
          <p:cNvSpPr/>
          <p:nvPr/>
        </p:nvSpPr>
        <p:spPr>
          <a:xfrm>
            <a:off x="3731339" y="5029200"/>
            <a:ext cx="914400" cy="36871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683" y="231166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8.3 </a:t>
            </a:r>
            <a:r>
              <a:rPr lang="zh-CN" altLang="en-US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名字的作用范围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2898"/>
            <a:ext cx="7886700" cy="799998"/>
          </a:xfrm>
        </p:spPr>
        <p:txBody>
          <a:bodyPr/>
          <a:lstStyle/>
          <a:p>
            <a:r>
              <a:rPr lang="zh-CN" altLang="en-US" dirty="0"/>
              <a:t>符号表与作用域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84751" y="1047135"/>
            <a:ext cx="5676163" cy="5161935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main()</a:t>
            </a:r>
          </a:p>
          <a:p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{ 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a=0;</a:t>
            </a:r>
          </a:p>
          <a:p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b=0;</a:t>
            </a:r>
          </a:p>
          <a:p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{ 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b=1;</a:t>
            </a:r>
          </a:p>
          <a:p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a=2;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     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(“%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d,%d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\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n”,a,b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); 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   }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   { 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b=3;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     print(“%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d,%d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\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n”,a,b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);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   }</a:t>
            </a:r>
          </a:p>
          <a:p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printf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(“%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d,%d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\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n”,a,b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);</a:t>
            </a:r>
          </a:p>
          <a:p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   }</a:t>
            </a:r>
          </a:p>
          <a:p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printf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(“%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d,%d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\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n”,a,b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);</a:t>
            </a:r>
          </a:p>
          <a:p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}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253636" y="1612490"/>
            <a:ext cx="930578" cy="4419600"/>
            <a:chOff x="2168012" y="1612490"/>
            <a:chExt cx="930578" cy="4419600"/>
          </a:xfrm>
        </p:grpSpPr>
        <p:sp>
          <p:nvSpPr>
            <p:cNvPr id="10" name="左大括号 9"/>
            <p:cNvSpPr/>
            <p:nvPr/>
          </p:nvSpPr>
          <p:spPr>
            <a:xfrm>
              <a:off x="2905435" y="1612490"/>
              <a:ext cx="193155" cy="4419600"/>
            </a:xfrm>
            <a:prstGeom prst="lef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168012" y="3601066"/>
              <a:ext cx="663678" cy="4424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400" baseline="-25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2400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84431" y="2347451"/>
            <a:ext cx="663678" cy="2949678"/>
            <a:chOff x="2998807" y="2347451"/>
            <a:chExt cx="663678" cy="2949678"/>
          </a:xfrm>
        </p:grpSpPr>
        <p:sp>
          <p:nvSpPr>
            <p:cNvPr id="9" name="左大括号 8"/>
            <p:cNvSpPr/>
            <p:nvPr/>
          </p:nvSpPr>
          <p:spPr>
            <a:xfrm>
              <a:off x="3495362" y="2347451"/>
              <a:ext cx="144000" cy="2949678"/>
            </a:xfrm>
            <a:prstGeom prst="lef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98807" y="3601066"/>
              <a:ext cx="663678" cy="4424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400" baseline="-25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400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54731" y="2743200"/>
            <a:ext cx="663678" cy="1804219"/>
            <a:chOff x="3569107" y="2743200"/>
            <a:chExt cx="663678" cy="1804219"/>
          </a:xfrm>
        </p:grpSpPr>
        <p:grpSp>
          <p:nvGrpSpPr>
            <p:cNvPr id="8" name="组合 7"/>
            <p:cNvGrpSpPr/>
            <p:nvPr/>
          </p:nvGrpSpPr>
          <p:grpSpPr>
            <a:xfrm>
              <a:off x="4088745" y="2743200"/>
              <a:ext cx="144000" cy="1804219"/>
              <a:chOff x="4088745" y="2743200"/>
              <a:chExt cx="144000" cy="1804219"/>
            </a:xfrm>
          </p:grpSpPr>
          <p:sp>
            <p:nvSpPr>
              <p:cNvPr id="6" name="左大括号 5"/>
              <p:cNvSpPr/>
              <p:nvPr/>
            </p:nvSpPr>
            <p:spPr>
              <a:xfrm>
                <a:off x="4088745" y="2743200"/>
                <a:ext cx="144000" cy="737419"/>
              </a:xfrm>
              <a:prstGeom prst="leftBrac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左大括号 6"/>
              <p:cNvSpPr/>
              <p:nvPr/>
            </p:nvSpPr>
            <p:spPr>
              <a:xfrm>
                <a:off x="4088745" y="3810000"/>
                <a:ext cx="144000" cy="737419"/>
              </a:xfrm>
              <a:prstGeom prst="leftBrac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3569107" y="3962402"/>
              <a:ext cx="663678" cy="4424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400" baseline="-25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400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69107" y="2890684"/>
              <a:ext cx="663678" cy="4424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400" baseline="-25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400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39502" y="1248205"/>
          <a:ext cx="2044618" cy="1906475"/>
        </p:xfrm>
        <a:graphic>
          <a:graphicData uri="http://schemas.openxmlformats.org/drawingml/2006/table">
            <a:tbl>
              <a:tblPr/>
              <a:tblGrid>
                <a:gridCol w="855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NULL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461">
                <a:tc gridSpan="2"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39502" y="4016475"/>
          <a:ext cx="2044618" cy="1828800"/>
        </p:xfrm>
        <a:graphic>
          <a:graphicData uri="http://schemas.openxmlformats.org/drawingml/2006/table">
            <a:tbl>
              <a:tblPr/>
              <a:tblGrid>
                <a:gridCol w="57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151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15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151">
                <a:tc gridSpan="2"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151">
                <a:tc gridSpan="2"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410810" y="3459480"/>
          <a:ext cx="1801270" cy="1017640"/>
        </p:xfrm>
        <a:graphic>
          <a:graphicData uri="http://schemas.openxmlformats.org/drawingml/2006/table">
            <a:tbl>
              <a:tblPr/>
              <a:tblGrid>
                <a:gridCol w="51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82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82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410810" y="5105400"/>
          <a:ext cx="1801270" cy="1017640"/>
        </p:xfrm>
        <a:graphic>
          <a:graphicData uri="http://schemas.openxmlformats.org/drawingml/2006/table">
            <a:tbl>
              <a:tblPr/>
              <a:tblGrid>
                <a:gridCol w="51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82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82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960120" y="684804"/>
            <a:ext cx="1722120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0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的符号表</a:t>
            </a:r>
          </a:p>
        </p:txBody>
      </p:sp>
      <p:sp>
        <p:nvSpPr>
          <p:cNvPr id="10" name="矩形 9"/>
          <p:cNvSpPr/>
          <p:nvPr/>
        </p:nvSpPr>
        <p:spPr>
          <a:xfrm>
            <a:off x="960120" y="3556700"/>
            <a:ext cx="1722120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0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的符号表</a:t>
            </a:r>
          </a:p>
        </p:txBody>
      </p:sp>
      <p:sp>
        <p:nvSpPr>
          <p:cNvPr id="11" name="矩形 10"/>
          <p:cNvSpPr/>
          <p:nvPr/>
        </p:nvSpPr>
        <p:spPr>
          <a:xfrm>
            <a:off x="3794760" y="4601484"/>
            <a:ext cx="1476426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0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的符号表</a:t>
            </a:r>
          </a:p>
        </p:txBody>
      </p:sp>
      <p:sp>
        <p:nvSpPr>
          <p:cNvPr id="12" name="矩形 11"/>
          <p:cNvSpPr/>
          <p:nvPr/>
        </p:nvSpPr>
        <p:spPr>
          <a:xfrm>
            <a:off x="3657600" y="2940324"/>
            <a:ext cx="1720266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0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的符号表</a:t>
            </a:r>
          </a:p>
        </p:txBody>
      </p:sp>
      <p:sp>
        <p:nvSpPr>
          <p:cNvPr id="13" name="矩形 12"/>
          <p:cNvSpPr/>
          <p:nvPr/>
        </p:nvSpPr>
        <p:spPr>
          <a:xfrm>
            <a:off x="5354671" y="167640"/>
            <a:ext cx="3621689" cy="3520440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1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main()</a:t>
            </a:r>
          </a:p>
          <a:p>
            <a:r>
              <a:rPr lang="en-US" altLang="zh-CN" sz="1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{ </a:t>
            </a:r>
            <a:r>
              <a:rPr lang="en-US" altLang="zh-CN" sz="16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1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a=0;</a:t>
            </a:r>
          </a:p>
          <a:p>
            <a:r>
              <a:rPr lang="en-US" altLang="zh-CN" sz="1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6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1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b=0;</a:t>
            </a:r>
          </a:p>
          <a:p>
            <a:r>
              <a:rPr lang="en-US" altLang="zh-CN" sz="1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6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{ </a:t>
            </a:r>
            <a:r>
              <a:rPr lang="en-US" altLang="zh-CN" sz="16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b=1;</a:t>
            </a:r>
          </a:p>
          <a:p>
            <a:r>
              <a:rPr lang="en-US" altLang="zh-CN" sz="1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{ </a:t>
            </a:r>
            <a:r>
              <a:rPr lang="en-US" altLang="zh-CN" sz="16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a=2;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     </a:t>
            </a:r>
            <a:r>
              <a:rPr lang="en-US" altLang="zh-CN" sz="16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printf</a:t>
            </a:r>
            <a:r>
              <a:rPr lang="en-US" altLang="zh-CN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(“%</a:t>
            </a:r>
            <a:r>
              <a:rPr lang="en-US" altLang="zh-CN" sz="16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d,%d</a:t>
            </a:r>
            <a:r>
              <a:rPr lang="en-US" altLang="zh-CN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\</a:t>
            </a:r>
            <a:r>
              <a:rPr lang="en-US" altLang="zh-CN" sz="16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n”,a,b</a:t>
            </a:r>
            <a:r>
              <a:rPr lang="en-US" altLang="zh-CN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);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   }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   { </a:t>
            </a:r>
            <a:r>
              <a:rPr lang="en-US" altLang="zh-CN" sz="16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b=3;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     print(“%</a:t>
            </a:r>
            <a:r>
              <a:rPr lang="en-US" altLang="zh-CN" sz="16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d,%d</a:t>
            </a:r>
            <a:r>
              <a:rPr lang="en-US" altLang="zh-CN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\</a:t>
            </a:r>
            <a:r>
              <a:rPr lang="en-US" altLang="zh-CN" sz="16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n”,a,b</a:t>
            </a:r>
            <a:r>
              <a:rPr lang="en-US" altLang="zh-CN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   }</a:t>
            </a:r>
          </a:p>
          <a:p>
            <a:r>
              <a:rPr lang="en-US" altLang="zh-CN" sz="1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6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printf</a:t>
            </a:r>
            <a:r>
              <a:rPr lang="en-US" altLang="zh-CN" sz="16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(“%</a:t>
            </a:r>
            <a:r>
              <a:rPr lang="en-US" altLang="zh-CN" sz="16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d,%d</a:t>
            </a:r>
            <a:r>
              <a:rPr lang="en-US" altLang="zh-CN" sz="16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\</a:t>
            </a:r>
            <a:r>
              <a:rPr lang="en-US" altLang="zh-CN" sz="16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n”,a,b</a:t>
            </a:r>
            <a:r>
              <a:rPr lang="en-US" altLang="zh-CN" sz="16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   }</a:t>
            </a:r>
          </a:p>
          <a:p>
            <a:r>
              <a:rPr lang="en-US" altLang="zh-CN" sz="1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6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printf</a:t>
            </a:r>
            <a:r>
              <a:rPr lang="en-US" altLang="zh-CN" sz="1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(“%</a:t>
            </a:r>
            <a:r>
              <a:rPr lang="en-US" altLang="zh-CN" sz="16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d,%d</a:t>
            </a:r>
            <a:r>
              <a:rPr lang="en-US" altLang="zh-CN" sz="1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\</a:t>
            </a:r>
            <a:r>
              <a:rPr lang="en-US" altLang="zh-CN" sz="16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n”,a,b</a:t>
            </a:r>
            <a:r>
              <a:rPr lang="en-US" altLang="zh-CN" sz="1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}</a:t>
            </a:r>
          </a:p>
        </p:txBody>
      </p:sp>
      <p:cxnSp>
        <p:nvCxnSpPr>
          <p:cNvPr id="15" name="肘形连接符 14"/>
          <p:cNvCxnSpPr/>
          <p:nvPr/>
        </p:nvCxnSpPr>
        <p:spPr>
          <a:xfrm flipV="1">
            <a:off x="2042160" y="3733800"/>
            <a:ext cx="1371600" cy="1436400"/>
          </a:xfrm>
          <a:prstGeom prst="bentConnector3">
            <a:avLst>
              <a:gd name="adj1" fmla="val 51111"/>
            </a:avLst>
          </a:prstGeom>
          <a:ln w="6350">
            <a:solidFill>
              <a:srgbClr val="1E1CE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2133600" y="5364480"/>
            <a:ext cx="1280160" cy="262920"/>
          </a:xfrm>
          <a:prstGeom prst="bentConnector3">
            <a:avLst>
              <a:gd name="adj1" fmla="val 50000"/>
            </a:avLst>
          </a:prstGeom>
          <a:ln w="6350">
            <a:solidFill>
              <a:srgbClr val="1E1CE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 40"/>
          <p:cNvSpPr/>
          <p:nvPr/>
        </p:nvSpPr>
        <p:spPr>
          <a:xfrm>
            <a:off x="477520" y="2941320"/>
            <a:ext cx="1661160" cy="1082040"/>
          </a:xfrm>
          <a:custGeom>
            <a:avLst/>
            <a:gdLst>
              <a:gd name="connsiteX0" fmla="*/ 1442720 w 1661160"/>
              <a:gd name="connsiteY0" fmla="*/ 0 h 1082040"/>
              <a:gd name="connsiteX1" fmla="*/ 1457960 w 1661160"/>
              <a:gd name="connsiteY1" fmla="*/ 365760 h 1082040"/>
              <a:gd name="connsiteX2" fmla="*/ 223520 w 1661160"/>
              <a:gd name="connsiteY2" fmla="*/ 396240 h 1082040"/>
              <a:gd name="connsiteX3" fmla="*/ 116840 w 1661160"/>
              <a:gd name="connsiteY3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1160" h="1082040">
                <a:moveTo>
                  <a:pt x="1442720" y="0"/>
                </a:moveTo>
                <a:cubicBezTo>
                  <a:pt x="1551940" y="149860"/>
                  <a:pt x="1661160" y="299720"/>
                  <a:pt x="1457960" y="365760"/>
                </a:cubicBezTo>
                <a:cubicBezTo>
                  <a:pt x="1254760" y="431800"/>
                  <a:pt x="447040" y="276860"/>
                  <a:pt x="223520" y="396240"/>
                </a:cubicBezTo>
                <a:cubicBezTo>
                  <a:pt x="0" y="515620"/>
                  <a:pt x="58420" y="798830"/>
                  <a:pt x="116840" y="1082040"/>
                </a:cubicBezTo>
              </a:path>
            </a:pathLst>
          </a:custGeom>
          <a:ln w="6350">
            <a:solidFill>
              <a:srgbClr val="1E1CE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84120" y="640080"/>
            <a:ext cx="2876400" cy="807720"/>
          </a:xfrm>
          <a:prstGeom prst="line">
            <a:avLst/>
          </a:prstGeom>
          <a:ln w="6350">
            <a:solidFill>
              <a:srgbClr val="1E1CE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194560" y="1554480"/>
            <a:ext cx="3174797" cy="1642262"/>
          </a:xfrm>
          <a:prstGeom prst="straightConnector1">
            <a:avLst/>
          </a:prstGeom>
          <a:ln w="6350">
            <a:solidFill>
              <a:srgbClr val="1E1CE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>
            <a:off x="228600" y="4254500"/>
            <a:ext cx="3346450" cy="1905000"/>
          </a:xfrm>
          <a:custGeom>
            <a:avLst/>
            <a:gdLst>
              <a:gd name="connsiteX0" fmla="*/ 3346450 w 3346450"/>
              <a:gd name="connsiteY0" fmla="*/ 1238250 h 1905000"/>
              <a:gd name="connsiteX1" fmla="*/ 2844800 w 3346450"/>
              <a:gd name="connsiteY1" fmla="*/ 1238250 h 1905000"/>
              <a:gd name="connsiteX2" fmla="*/ 2844800 w 3346450"/>
              <a:gd name="connsiteY2" fmla="*/ 1905000 h 1905000"/>
              <a:gd name="connsiteX3" fmla="*/ 0 w 3346450"/>
              <a:gd name="connsiteY3" fmla="*/ 1905000 h 1905000"/>
              <a:gd name="connsiteX4" fmla="*/ 0 w 3346450"/>
              <a:gd name="connsiteY4" fmla="*/ 0 h 1905000"/>
              <a:gd name="connsiteX5" fmla="*/ 209550 w 3346450"/>
              <a:gd name="connsiteY5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450" h="1905000">
                <a:moveTo>
                  <a:pt x="3346450" y="1238250"/>
                </a:moveTo>
                <a:lnTo>
                  <a:pt x="2844800" y="1238250"/>
                </a:lnTo>
                <a:lnTo>
                  <a:pt x="2844800" y="1905000"/>
                </a:lnTo>
                <a:lnTo>
                  <a:pt x="0" y="1905000"/>
                </a:lnTo>
                <a:lnTo>
                  <a:pt x="0" y="0"/>
                </a:lnTo>
                <a:lnTo>
                  <a:pt x="209550" y="0"/>
                </a:lnTo>
              </a:path>
            </a:pathLst>
          </a:custGeom>
          <a:ln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90195" y="1506931"/>
            <a:ext cx="431597" cy="2662733"/>
          </a:xfrm>
          <a:custGeom>
            <a:avLst/>
            <a:gdLst>
              <a:gd name="connsiteX0" fmla="*/ 431597 w 431597"/>
              <a:gd name="connsiteY0" fmla="*/ 2662733 h 2662733"/>
              <a:gd name="connsiteX1" fmla="*/ 0 w 431597"/>
              <a:gd name="connsiteY1" fmla="*/ 2662733 h 2662733"/>
              <a:gd name="connsiteX2" fmla="*/ 0 w 431597"/>
              <a:gd name="connsiteY2" fmla="*/ 0 h 2662733"/>
              <a:gd name="connsiteX3" fmla="*/ 241402 w 431597"/>
              <a:gd name="connsiteY3" fmla="*/ 0 h 266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597" h="2662733">
                <a:moveTo>
                  <a:pt x="431597" y="2662733"/>
                </a:moveTo>
                <a:lnTo>
                  <a:pt x="0" y="2662733"/>
                </a:lnTo>
                <a:lnTo>
                  <a:pt x="0" y="0"/>
                </a:lnTo>
                <a:lnTo>
                  <a:pt x="241402" y="0"/>
                </a:lnTo>
              </a:path>
            </a:pathLst>
          </a:custGeom>
          <a:ln>
            <a:solidFill>
              <a:srgbClr val="00B0F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870509" y="3650285"/>
            <a:ext cx="2691993" cy="365760"/>
          </a:xfrm>
          <a:custGeom>
            <a:avLst/>
            <a:gdLst>
              <a:gd name="connsiteX0" fmla="*/ 2691993 w 2691993"/>
              <a:gd name="connsiteY0" fmla="*/ 0 h 365760"/>
              <a:gd name="connsiteX1" fmla="*/ 0 w 2691993"/>
              <a:gd name="connsiteY1" fmla="*/ 0 h 365760"/>
              <a:gd name="connsiteX2" fmla="*/ 0 w 269199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1993" h="365760">
                <a:moveTo>
                  <a:pt x="2691993" y="0"/>
                </a:moveTo>
                <a:lnTo>
                  <a:pt x="0" y="0"/>
                </a:lnTo>
                <a:lnTo>
                  <a:pt x="0" y="365760"/>
                </a:lnTo>
              </a:path>
            </a:pathLst>
          </a:custGeom>
          <a:ln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436985" y="571500"/>
            <a:ext cx="930579" cy="2781300"/>
            <a:chOff x="2168012" y="1612490"/>
            <a:chExt cx="930579" cy="4419600"/>
          </a:xfrm>
        </p:grpSpPr>
        <p:sp>
          <p:nvSpPr>
            <p:cNvPr id="25" name="左大括号 24"/>
            <p:cNvSpPr/>
            <p:nvPr/>
          </p:nvSpPr>
          <p:spPr>
            <a:xfrm>
              <a:off x="2708073" y="1612490"/>
              <a:ext cx="390518" cy="4419600"/>
            </a:xfrm>
            <a:prstGeom prst="leftBrace">
              <a:avLst>
                <a:gd name="adj1" fmla="val 30524"/>
                <a:gd name="adj2" fmla="val 5017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168012" y="3601066"/>
              <a:ext cx="663678" cy="4424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baseline="-25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234657" y="1049506"/>
            <a:ext cx="543453" cy="2027757"/>
            <a:chOff x="3110007" y="2347451"/>
            <a:chExt cx="543453" cy="2949678"/>
          </a:xfrm>
        </p:grpSpPr>
        <p:sp>
          <p:nvSpPr>
            <p:cNvPr id="28" name="左大括号 27"/>
            <p:cNvSpPr/>
            <p:nvPr/>
          </p:nvSpPr>
          <p:spPr>
            <a:xfrm>
              <a:off x="3437460" y="2347451"/>
              <a:ext cx="216000" cy="2949678"/>
            </a:xfrm>
            <a:prstGeom prst="leftBrace">
              <a:avLst>
                <a:gd name="adj1" fmla="val 24869"/>
                <a:gd name="adj2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110007" y="3587209"/>
              <a:ext cx="393648" cy="4424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baseline="-25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622152" y="1323290"/>
            <a:ext cx="542161" cy="1240311"/>
            <a:chOff x="3690584" y="2743200"/>
            <a:chExt cx="542161" cy="1804219"/>
          </a:xfrm>
        </p:grpSpPr>
        <p:grpSp>
          <p:nvGrpSpPr>
            <p:cNvPr id="31" name="组合 7"/>
            <p:cNvGrpSpPr/>
            <p:nvPr/>
          </p:nvGrpSpPr>
          <p:grpSpPr>
            <a:xfrm>
              <a:off x="4088745" y="2743200"/>
              <a:ext cx="144000" cy="1804219"/>
              <a:chOff x="4088745" y="2743200"/>
              <a:chExt cx="144000" cy="1804219"/>
            </a:xfrm>
          </p:grpSpPr>
          <p:sp>
            <p:nvSpPr>
              <p:cNvPr id="34" name="左大括号 33"/>
              <p:cNvSpPr/>
              <p:nvPr/>
            </p:nvSpPr>
            <p:spPr>
              <a:xfrm>
                <a:off x="4088745" y="2743200"/>
                <a:ext cx="144000" cy="737419"/>
              </a:xfrm>
              <a:prstGeom prst="leftBrac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左大括号 34"/>
              <p:cNvSpPr/>
              <p:nvPr/>
            </p:nvSpPr>
            <p:spPr>
              <a:xfrm>
                <a:off x="4088745" y="3810000"/>
                <a:ext cx="144000" cy="737419"/>
              </a:xfrm>
              <a:prstGeom prst="leftBrac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矩形 12"/>
            <p:cNvSpPr/>
            <p:nvPr/>
          </p:nvSpPr>
          <p:spPr>
            <a:xfrm>
              <a:off x="3690584" y="3934688"/>
              <a:ext cx="449302" cy="4424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baseline="-25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695347" y="2876827"/>
              <a:ext cx="449302" cy="4424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baseline="-25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baseline="-25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3905"/>
            <a:ext cx="7886700" cy="99172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zh-CN" altLang="en-US" dirty="0"/>
              <a:t>：符号表处理作用域的方法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8984" y="4660496"/>
            <a:ext cx="4090835" cy="1474836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400" dirty="0"/>
              <a:t>方法之一：用一张表</a:t>
            </a:r>
            <a:endParaRPr lang="en-US" altLang="zh-CN" sz="2400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/>
              <a:t>进入作用域时，插入元素</a:t>
            </a:r>
            <a:endParaRPr lang="en-US" altLang="zh-CN" sz="2200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/>
              <a:t>退出作用域时，删除元素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1670" y="1300319"/>
            <a:ext cx="6808470" cy="422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x;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σ={x-&gt;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}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f()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σ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=σ+{f-&gt;...}={x-&gt;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int,f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-&gt;...}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{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if(4){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x;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σ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=σ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+{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}={x-&gt;...,f-&gt;...,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x-&gt;...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}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x=6;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}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     σ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else{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x;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σ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=σ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+{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}={x-&gt;...,f-&gt;...,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x-&gt;...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}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x=5;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}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     σ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x=8;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}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      σ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51620" y="3352800"/>
            <a:ext cx="2430270" cy="2731495"/>
            <a:chOff x="1151620" y="3352800"/>
            <a:chExt cx="2430270" cy="2731495"/>
          </a:xfrm>
        </p:grpSpPr>
        <p:sp>
          <p:nvSpPr>
            <p:cNvPr id="13" name="矩形 12"/>
            <p:cNvSpPr/>
            <p:nvPr/>
          </p:nvSpPr>
          <p:spPr>
            <a:xfrm>
              <a:off x="1151620" y="5724255"/>
              <a:ext cx="243027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σ</a:t>
              </a:r>
              <a:r>
                <a:rPr lang="en-US" altLang="zh-CN" sz="20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σ</a:t>
              </a:r>
              <a:r>
                <a:rPr lang="en-US" altLang="zh-CN" sz="20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屏蔽了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σ</a:t>
              </a:r>
              <a:r>
                <a:rPr lang="en-US" altLang="zh-CN" sz="20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2351314" y="3352800"/>
              <a:ext cx="333829" cy="2351314"/>
            </a:xfrm>
            <a:custGeom>
              <a:avLst/>
              <a:gdLst>
                <a:gd name="connsiteX0" fmla="*/ 333829 w 333829"/>
                <a:gd name="connsiteY0" fmla="*/ 2351314 h 2351314"/>
                <a:gd name="connsiteX1" fmla="*/ 333829 w 333829"/>
                <a:gd name="connsiteY1" fmla="*/ 0 h 2351314"/>
                <a:gd name="connsiteX2" fmla="*/ 0 w 333829"/>
                <a:gd name="connsiteY2" fmla="*/ 0 h 2351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829" h="2351314">
                  <a:moveTo>
                    <a:pt x="333829" y="2351314"/>
                  </a:moveTo>
                  <a:lnTo>
                    <a:pt x="333829" y="0"/>
                  </a:lnTo>
                  <a:lnTo>
                    <a:pt x="0" y="0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>
              <a:off x="2344553" y="4554125"/>
              <a:ext cx="342000" cy="0"/>
            </a:xfrm>
            <a:prstGeom prst="straightConnector1">
              <a:avLst/>
            </a:pr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1951630" y="1815152"/>
            <a:ext cx="4148919" cy="743803"/>
            <a:chOff x="2019869" y="1815152"/>
            <a:chExt cx="4080680" cy="743803"/>
          </a:xfrm>
        </p:grpSpPr>
        <p:sp>
          <p:nvSpPr>
            <p:cNvPr id="8" name="矩形 7"/>
            <p:cNvSpPr/>
            <p:nvPr/>
          </p:nvSpPr>
          <p:spPr>
            <a:xfrm>
              <a:off x="2795709" y="2123855"/>
              <a:ext cx="2768268" cy="309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插入</a:t>
              </a:r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的映射，成为</a:t>
              </a:r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σ</a:t>
              </a:r>
              <a:r>
                <a:rPr lang="en-US" altLang="zh-CN" sz="2000" baseline="-25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baseline="-25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019869" y="1815152"/>
              <a:ext cx="4080680" cy="743803"/>
            </a:xfrm>
            <a:custGeom>
              <a:avLst/>
              <a:gdLst>
                <a:gd name="connsiteX0" fmla="*/ 3746310 w 4080680"/>
                <a:gd name="connsiteY0" fmla="*/ 0 h 743803"/>
                <a:gd name="connsiteX1" fmla="*/ 4080680 w 4080680"/>
                <a:gd name="connsiteY1" fmla="*/ 0 h 743803"/>
                <a:gd name="connsiteX2" fmla="*/ 4080680 w 4080680"/>
                <a:gd name="connsiteY2" fmla="*/ 272955 h 743803"/>
                <a:gd name="connsiteX3" fmla="*/ 0 w 4080680"/>
                <a:gd name="connsiteY3" fmla="*/ 272955 h 743803"/>
                <a:gd name="connsiteX4" fmla="*/ 0 w 4080680"/>
                <a:gd name="connsiteY4" fmla="*/ 743803 h 74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0680" h="743803">
                  <a:moveTo>
                    <a:pt x="3746310" y="0"/>
                  </a:moveTo>
                  <a:lnTo>
                    <a:pt x="4080680" y="0"/>
                  </a:lnTo>
                  <a:lnTo>
                    <a:pt x="4080680" y="272955"/>
                  </a:lnTo>
                  <a:lnTo>
                    <a:pt x="0" y="272955"/>
                  </a:lnTo>
                  <a:lnTo>
                    <a:pt x="0" y="743803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61710" y="2736376"/>
            <a:ext cx="5251132" cy="575746"/>
            <a:chOff x="1961710" y="2736376"/>
            <a:chExt cx="5251132" cy="575746"/>
          </a:xfrm>
        </p:grpSpPr>
        <p:sp>
          <p:nvSpPr>
            <p:cNvPr id="12" name="矩形 11"/>
            <p:cNvSpPr/>
            <p:nvPr/>
          </p:nvSpPr>
          <p:spPr>
            <a:xfrm>
              <a:off x="2752330" y="2933945"/>
              <a:ext cx="4429960" cy="3781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删除</a:t>
              </a:r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的映射，即删除</a:t>
              </a:r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σ</a:t>
              </a:r>
              <a:r>
                <a:rPr lang="en-US" altLang="zh-CN" sz="2000" baseline="-25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，退回为</a:t>
              </a:r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σ</a:t>
              </a:r>
              <a:r>
                <a:rPr lang="en-US" altLang="zh-CN" sz="2000" baseline="-25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baseline="-25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1961710" y="2736376"/>
              <a:ext cx="5251132" cy="512604"/>
            </a:xfrm>
            <a:custGeom>
              <a:avLst/>
              <a:gdLst>
                <a:gd name="connsiteX0" fmla="*/ 3746310 w 4080680"/>
                <a:gd name="connsiteY0" fmla="*/ 0 h 743803"/>
                <a:gd name="connsiteX1" fmla="*/ 4080680 w 4080680"/>
                <a:gd name="connsiteY1" fmla="*/ 0 h 743803"/>
                <a:gd name="connsiteX2" fmla="*/ 4080680 w 4080680"/>
                <a:gd name="connsiteY2" fmla="*/ 272955 h 743803"/>
                <a:gd name="connsiteX3" fmla="*/ 0 w 4080680"/>
                <a:gd name="connsiteY3" fmla="*/ 272955 h 743803"/>
                <a:gd name="connsiteX4" fmla="*/ 0 w 4080680"/>
                <a:gd name="connsiteY4" fmla="*/ 743803 h 74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0680" h="743803">
                  <a:moveTo>
                    <a:pt x="3746310" y="0"/>
                  </a:moveTo>
                  <a:lnTo>
                    <a:pt x="4080680" y="0"/>
                  </a:lnTo>
                  <a:lnTo>
                    <a:pt x="4080680" y="272955"/>
                  </a:lnTo>
                  <a:lnTo>
                    <a:pt x="0" y="272955"/>
                  </a:lnTo>
                  <a:lnTo>
                    <a:pt x="0" y="743803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61886"/>
            <a:ext cx="7886700" cy="770501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zh-CN" altLang="en-US" dirty="0"/>
              <a:t>：符号表处理作用域的方法（续）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26655" y="1250436"/>
            <a:ext cx="5486400" cy="1596001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sz="2400" dirty="0"/>
              <a:t>方法之二：采用栈组织符号表</a:t>
            </a:r>
            <a:endParaRPr lang="en-US" altLang="zh-CN" sz="2400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进入作用域时，</a:t>
            </a:r>
            <a:r>
              <a:rPr lang="zh-CN" altLang="en-US" dirty="0">
                <a:solidFill>
                  <a:srgbClr val="FF0000"/>
                </a:solidFill>
              </a:rPr>
              <a:t>插入</a:t>
            </a:r>
            <a:r>
              <a:rPr lang="zh-CN" altLang="en-US" dirty="0"/>
              <a:t>符号表到栈顶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退出作用域时，</a:t>
            </a:r>
            <a:r>
              <a:rPr lang="zh-CN" altLang="en-US" dirty="0">
                <a:solidFill>
                  <a:srgbClr val="FF0000"/>
                </a:solidFill>
              </a:rPr>
              <a:t>删除</a:t>
            </a:r>
            <a:r>
              <a:rPr lang="zh-CN" altLang="en-US" dirty="0"/>
              <a:t>栈顶的符号表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1161" y="2020528"/>
            <a:ext cx="1696064" cy="4173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0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 x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;</a:t>
            </a:r>
          </a:p>
          <a:p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f()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{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if(4){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x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x=6;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}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else{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int</a:t>
            </a: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x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x=5;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}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x=8;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757930" y="5324105"/>
          <a:ext cx="3185651" cy="735840"/>
        </p:xfrm>
        <a:graphic>
          <a:graphicData uri="http://schemas.openxmlformats.org/drawingml/2006/table">
            <a:tbl>
              <a:tblPr/>
              <a:tblGrid>
                <a:gridCol w="1283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itchFamily="49" charset="-122"/>
                          <a:ea typeface="楷体" pitchFamily="49" charset="-122"/>
                        </a:rPr>
                        <a:t>变量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\</a:t>
                      </a:r>
                      <a:r>
                        <a:rPr lang="zh-CN" altLang="en-US" dirty="0">
                          <a:latin typeface="楷体" pitchFamily="49" charset="-122"/>
                          <a:ea typeface="楷体" pitchFamily="49" charset="-122"/>
                        </a:rPr>
                        <a:t>映射</a:t>
                      </a: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type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scope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INT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535543" y="3470725"/>
          <a:ext cx="3185651" cy="1103760"/>
        </p:xfrm>
        <a:graphic>
          <a:graphicData uri="http://schemas.openxmlformats.org/drawingml/2006/table">
            <a:tbl>
              <a:tblPr/>
              <a:tblGrid>
                <a:gridCol w="1283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itchFamily="49" charset="-122"/>
                          <a:ea typeface="楷体" pitchFamily="49" charset="-122"/>
                        </a:rPr>
                        <a:t>变量</a:t>
                      </a:r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\</a:t>
                      </a:r>
                      <a:r>
                        <a:rPr lang="zh-CN" altLang="en-US" dirty="0">
                          <a:latin typeface="楷体" pitchFamily="49" charset="-122"/>
                          <a:ea typeface="楷体" pitchFamily="49" charset="-122"/>
                        </a:rPr>
                        <a:t>映射</a:t>
                      </a: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type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scope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INT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endParaRPr lang="zh-CN" altLang="en-US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任意多边形 13"/>
          <p:cNvSpPr/>
          <p:nvPr/>
        </p:nvSpPr>
        <p:spPr>
          <a:xfrm>
            <a:off x="4382729" y="3672348"/>
            <a:ext cx="2526890" cy="2168013"/>
          </a:xfrm>
          <a:custGeom>
            <a:avLst/>
            <a:gdLst>
              <a:gd name="connsiteX0" fmla="*/ 1560871 w 2526890"/>
              <a:gd name="connsiteY0" fmla="*/ 2168013 h 2168013"/>
              <a:gd name="connsiteX1" fmla="*/ 2298290 w 2526890"/>
              <a:gd name="connsiteY1" fmla="*/ 1637071 h 2168013"/>
              <a:gd name="connsiteX2" fmla="*/ 189271 w 2526890"/>
              <a:gd name="connsiteY2" fmla="*/ 870155 h 2168013"/>
              <a:gd name="connsiteX3" fmla="*/ 1162665 w 2526890"/>
              <a:gd name="connsiteY3" fmla="*/ 0 h 216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6890" h="2168013">
                <a:moveTo>
                  <a:pt x="1560871" y="2168013"/>
                </a:moveTo>
                <a:cubicBezTo>
                  <a:pt x="2043880" y="2010697"/>
                  <a:pt x="2526890" y="1853381"/>
                  <a:pt x="2298290" y="1637071"/>
                </a:cubicBezTo>
                <a:cubicBezTo>
                  <a:pt x="2069690" y="1420761"/>
                  <a:pt x="378542" y="1143000"/>
                  <a:pt x="189271" y="870155"/>
                </a:cubicBezTo>
                <a:cubicBezTo>
                  <a:pt x="0" y="597310"/>
                  <a:pt x="581332" y="298655"/>
                  <a:pt x="1162665" y="0"/>
                </a:cubicBezTo>
              </a:path>
            </a:pathLst>
          </a:custGeom>
          <a:ln w="127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150"/>
            <a:ext cx="7886700" cy="1035972"/>
          </a:xfrm>
        </p:spPr>
        <p:txBody>
          <a:bodyPr/>
          <a:lstStyle/>
          <a:p>
            <a:r>
              <a:rPr lang="zh-CN" altLang="en-US" dirty="0"/>
              <a:t>名字空间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415845"/>
            <a:ext cx="8013905" cy="4689987"/>
          </a:xfrm>
        </p:spPr>
        <p:txBody>
          <a:bodyPr/>
          <a:lstStyle/>
          <a:p>
            <a:r>
              <a:rPr lang="zh-CN" altLang="en-US" dirty="0"/>
              <a:t>每个</a:t>
            </a:r>
            <a:r>
              <a:rPr lang="zh-CN" altLang="en-US" dirty="0">
                <a:solidFill>
                  <a:srgbClr val="FF0000"/>
                </a:solidFill>
              </a:rPr>
              <a:t>名字空间</a:t>
            </a:r>
            <a:r>
              <a:rPr lang="zh-CN" altLang="en-US" dirty="0"/>
              <a:t>用一个表来处理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C</a:t>
            </a:r>
            <a:r>
              <a:rPr lang="zh-CN" altLang="en-US" dirty="0"/>
              <a:t>语言为例</a:t>
            </a:r>
            <a:endParaRPr lang="en-US" altLang="zh-CN" dirty="0"/>
          </a:p>
          <a:p>
            <a:r>
              <a:rPr lang="zh-CN" altLang="en-US" dirty="0"/>
              <a:t>有不同的名字空间：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变量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标签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标号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...</a:t>
            </a:r>
          </a:p>
          <a:p>
            <a:r>
              <a:rPr lang="zh-CN" altLang="en-US" dirty="0"/>
              <a:t>可以每类定义一张符号表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147" y="2772697"/>
            <a:ext cx="7886700" cy="80578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8.4 </a:t>
            </a:r>
            <a:r>
              <a:rPr lang="zh-CN" altLang="en-US" sz="40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符号表的内容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91386"/>
            <a:ext cx="7886700" cy="829494"/>
          </a:xfrm>
        </p:spPr>
        <p:txBody>
          <a:bodyPr/>
          <a:lstStyle/>
          <a:p>
            <a:r>
              <a:rPr lang="zh-CN" altLang="en-US" dirty="0"/>
              <a:t>符号表的内容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83110"/>
            <a:ext cx="7886700" cy="4955469"/>
          </a:xfrm>
        </p:spPr>
        <p:txBody>
          <a:bodyPr/>
          <a:lstStyle/>
          <a:p>
            <a:r>
              <a:rPr lang="zh-CN" altLang="en-US" dirty="0"/>
              <a:t>标识符的名字</a:t>
            </a:r>
            <a:endParaRPr lang="en-US" altLang="zh-CN" dirty="0"/>
          </a:p>
          <a:p>
            <a:r>
              <a:rPr lang="zh-CN" altLang="en-US" dirty="0"/>
              <a:t>与标识符有关的信息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类型信息（包括类型和种属）</a:t>
            </a:r>
            <a:endParaRPr lang="en-US" altLang="zh-CN" dirty="0"/>
          </a:p>
          <a:p>
            <a:pPr lvl="2"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FF0000"/>
                </a:solidFill>
              </a:rPr>
              <a:t>类型</a:t>
            </a:r>
            <a:r>
              <a:rPr lang="zh-CN" altLang="en-US" sz="2200" dirty="0"/>
              <a:t>是指：整型、实型、布尔型等</a:t>
            </a:r>
            <a:endParaRPr lang="en-US" altLang="zh-CN" sz="2200" dirty="0"/>
          </a:p>
          <a:p>
            <a:pPr lvl="2"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FF0000"/>
                </a:solidFill>
              </a:rPr>
              <a:t>种属</a:t>
            </a:r>
            <a:r>
              <a:rPr lang="zh-CN" altLang="en-US" sz="2200" dirty="0"/>
              <a:t>是指：简单变量、数组、记录等</a:t>
            </a:r>
            <a:endParaRPr lang="en-US" altLang="zh-CN" sz="2200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地址码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层次信息（作用域），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Display</a:t>
            </a:r>
            <a:r>
              <a:rPr lang="zh-CN" altLang="en-US" dirty="0">
                <a:solidFill>
                  <a:schemeClr val="tx1"/>
                </a:solidFill>
              </a:rPr>
              <a:t>表处理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行号信息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......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374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zh-CN" altLang="en-US" dirty="0"/>
              <a:t>：</a:t>
            </a:r>
            <a:r>
              <a:rPr lang="en-US" altLang="zh-CN" dirty="0"/>
              <a:t>Pascal</a:t>
            </a:r>
            <a:r>
              <a:rPr lang="zh-CN" altLang="en-US" dirty="0"/>
              <a:t>语言的名字信息表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28650" y="1725561"/>
            <a:ext cx="7886700" cy="78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type a=array[1..10,1..10] of </a:t>
            </a:r>
            <a:r>
              <a:rPr lang="en-US" altLang="zh-CN" sz="2800" dirty="0" err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interger</a:t>
            </a: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01097" y="3303639"/>
          <a:ext cx="6297561" cy="2079524"/>
        </p:xfrm>
        <a:graphic>
          <a:graphicData uri="http://schemas.openxmlformats.org/drawingml/2006/table">
            <a:tbl>
              <a:tblPr/>
              <a:tblGrid>
                <a:gridCol w="125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9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name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kind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typ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ref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type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array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47146"/>
            <a:ext cx="7886700" cy="873740"/>
          </a:xfrm>
        </p:spPr>
        <p:txBody>
          <a:bodyPr/>
          <a:lstStyle/>
          <a:p>
            <a:r>
              <a:rPr lang="zh-CN" altLang="en-US" dirty="0"/>
              <a:t>对符号表的操作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4116"/>
            <a:ext cx="7886700" cy="4232787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dirty="0"/>
              <a:t>整个编译期间，对符号表的操作大致有：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/>
              <a:t>对给定的名字，</a:t>
            </a:r>
            <a:r>
              <a:rPr lang="zh-CN" altLang="en-US" dirty="0">
                <a:solidFill>
                  <a:srgbClr val="FF0000"/>
                </a:solidFill>
              </a:rPr>
              <a:t>查询</a:t>
            </a:r>
            <a:r>
              <a:rPr lang="zh-CN" altLang="en-US" dirty="0"/>
              <a:t>该名字是否在符号表中；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/>
              <a:t>往表中</a:t>
            </a:r>
            <a:r>
              <a:rPr lang="zh-CN" altLang="en-US" dirty="0">
                <a:solidFill>
                  <a:srgbClr val="FF0000"/>
                </a:solidFill>
              </a:rPr>
              <a:t>填入一个新名字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访问</a:t>
            </a:r>
            <a:r>
              <a:rPr lang="zh-CN" altLang="en-US" dirty="0"/>
              <a:t>给定名字的有关信息；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更新</a:t>
            </a:r>
            <a:r>
              <a:rPr lang="zh-CN" altLang="en-US" dirty="0"/>
              <a:t>给定名字的信息；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删除</a:t>
            </a:r>
            <a:r>
              <a:rPr lang="zh-CN" altLang="en-US" dirty="0"/>
              <a:t>无用名字。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160944" y="3960914"/>
          <a:ext cx="3006672" cy="1758375"/>
        </p:xfrm>
        <a:graphic>
          <a:graphicData uri="http://schemas.openxmlformats.org/drawingml/2006/table">
            <a:tbl>
              <a:tblPr/>
              <a:tblGrid>
                <a:gridCol w="945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NAME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INFORMATION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index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整型、变量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score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实型、变量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整型、形式参数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3645"/>
            <a:ext cx="7886700" cy="72361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3745"/>
            <a:ext cx="7886700" cy="216024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设有</a:t>
            </a:r>
            <a:r>
              <a:rPr lang="en-US" altLang="zh-CN" dirty="0"/>
              <a:t>5</a:t>
            </a:r>
            <a:r>
              <a:rPr lang="zh-CN" altLang="en-US" dirty="0"/>
              <a:t>个符号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，分别被转换成正整数</a:t>
            </a:r>
            <a:r>
              <a:rPr lang="en-US" altLang="zh-CN" dirty="0"/>
              <a:t>87</a:t>
            </a:r>
            <a:r>
              <a:rPr lang="zh-CN" altLang="en-US" dirty="0"/>
              <a:t>、</a:t>
            </a:r>
            <a:r>
              <a:rPr lang="en-US" altLang="zh-CN" dirty="0"/>
              <a:t>55</a:t>
            </a:r>
            <a:r>
              <a:rPr lang="zh-CN" altLang="en-US" dirty="0"/>
              <a:t>、</a:t>
            </a:r>
            <a:r>
              <a:rPr lang="en-US" altLang="zh-CN" dirty="0"/>
              <a:t>319</a:t>
            </a:r>
            <a:r>
              <a:rPr lang="zh-CN" altLang="en-US" dirty="0"/>
              <a:t>、</a:t>
            </a:r>
            <a:r>
              <a:rPr lang="en-US" altLang="zh-CN" dirty="0"/>
              <a:t>273</a:t>
            </a:r>
            <a:r>
              <a:rPr lang="zh-CN" altLang="en-US" dirty="0"/>
              <a:t>和</a:t>
            </a:r>
            <a:r>
              <a:rPr lang="en-US" altLang="zh-CN" dirty="0"/>
              <a:t>214</a:t>
            </a:r>
            <a:r>
              <a:rPr lang="zh-CN" altLang="en-US" dirty="0"/>
              <a:t>，符号表的长度为</a:t>
            </a:r>
            <a:r>
              <a:rPr lang="en-US" altLang="zh-CN" dirty="0"/>
              <a:t>5</a:t>
            </a:r>
            <a:r>
              <a:rPr lang="zh-CN" altLang="en-US" dirty="0"/>
              <a:t>，请用质数除取余数来得到</a:t>
            </a:r>
            <a:r>
              <a:rPr lang="en-US" altLang="zh-CN" dirty="0"/>
              <a:t>Hash</a:t>
            </a:r>
            <a:r>
              <a:rPr lang="zh-CN" altLang="en-US" dirty="0"/>
              <a:t>地址，并给出其</a:t>
            </a:r>
            <a:r>
              <a:rPr lang="en-US" altLang="zh-CN" dirty="0"/>
              <a:t>Hash</a:t>
            </a:r>
            <a:r>
              <a:rPr lang="zh-CN" altLang="en-US" dirty="0"/>
              <a:t>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5CF3B-84CA-4F34-8232-9212262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0" y="323655"/>
            <a:ext cx="3771900" cy="633605"/>
          </a:xfrm>
        </p:spPr>
        <p:txBody>
          <a:bodyPr/>
          <a:lstStyle/>
          <a:p>
            <a:r>
              <a:rPr lang="zh-CN" altLang="en-US"/>
              <a:t>萍水相逢的一瞥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12BAD-FF9F-418F-B683-BA084E90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4C3882-6658-4DF9-B4B4-B307A58B5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675" y="1898830"/>
            <a:ext cx="4950550" cy="36004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EBFE5-02A7-44D9-9C96-D8530B999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594" y="1493786"/>
            <a:ext cx="3771899" cy="4275474"/>
          </a:xfrm>
        </p:spPr>
        <p:txBody>
          <a:bodyPr/>
          <a:lstStyle/>
          <a:p>
            <a:pPr marL="0" indent="0">
              <a:spcAft>
                <a:spcPts val="200"/>
              </a:spcAft>
              <a:buNone/>
            </a:pPr>
            <a:r>
              <a:rPr lang="zh-CN" altLang="en-US" sz="2400"/>
              <a:t>你与翻译玩迷藏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zh-CN" altLang="en-US" sz="2400"/>
              <a:t>带着找不到真链的心伤</a:t>
            </a:r>
            <a:endParaRPr lang="en-US" altLang="zh-CN" sz="2400"/>
          </a:p>
          <a:p>
            <a:pPr marL="0" indent="0">
              <a:spcAft>
                <a:spcPts val="200"/>
              </a:spcAft>
              <a:buNone/>
            </a:pPr>
            <a:r>
              <a:rPr lang="zh-CN" altLang="en-US" sz="2400"/>
              <a:t>跑进似曾相识的地方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zh-CN" altLang="en-US" sz="2400"/>
              <a:t>名字空间里</a:t>
            </a:r>
            <a:endParaRPr lang="en-US" altLang="zh-CN" sz="2400"/>
          </a:p>
          <a:p>
            <a:pPr marL="0" indent="0">
              <a:spcAft>
                <a:spcPts val="200"/>
              </a:spcAft>
              <a:buNone/>
            </a:pPr>
            <a:r>
              <a:rPr lang="zh-CN" altLang="en-US" sz="2400"/>
              <a:t>符号表在游荡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zh-CN" altLang="en-US" sz="2400"/>
              <a:t>堆栈和指针</a:t>
            </a:r>
            <a:endParaRPr lang="en-US" altLang="zh-CN" sz="2400"/>
          </a:p>
          <a:p>
            <a:pPr marL="0" indent="0">
              <a:spcAft>
                <a:spcPts val="200"/>
              </a:spcAft>
              <a:buNone/>
            </a:pPr>
            <a:r>
              <a:rPr lang="zh-CN" altLang="en-US" sz="2400"/>
              <a:t>一行接一行</a:t>
            </a:r>
            <a:endParaRPr lang="en-US" altLang="zh-CN" sz="2400"/>
          </a:p>
          <a:p>
            <a:pPr marL="0" indent="0">
              <a:spcAft>
                <a:spcPts val="200"/>
              </a:spcAft>
              <a:buNone/>
            </a:pPr>
            <a:r>
              <a:rPr lang="zh-CN" altLang="en-US" sz="2400"/>
              <a:t>匆匆一瞥便离场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zh-CN" altLang="en-US" sz="2400"/>
              <a:t>无情地奔向第九章</a:t>
            </a:r>
            <a:r>
              <a:rPr lang="en-US" altLang="zh-CN" sz="2400"/>
              <a:t>...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71036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1601670" y="4869160"/>
            <a:ext cx="6179574" cy="903492"/>
          </a:xfrm>
        </p:spPr>
        <p:txBody>
          <a:bodyPr/>
          <a:lstStyle/>
          <a:p>
            <a:r>
              <a:rPr lang="en-US" altLang="zh-CN" dirty="0">
                <a:latin typeface="Comic Sans MS" pitchFamily="66" charset="0"/>
                <a:ea typeface="Yu Gothic UI Semibold" pitchFamily="34" charset="-128"/>
              </a:rPr>
              <a:t>End of Chapter Eight</a:t>
            </a:r>
            <a:endParaRPr lang="zh-CN" altLang="en-US" dirty="0">
              <a:latin typeface="Comic Sans MS" pitchFamily="66" charset="0"/>
              <a:ea typeface="Yu Gothic UI Semibold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6A788D-F492-6469-F847-A3981C5B5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728700"/>
            <a:ext cx="586740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32733"/>
          </a:xfrm>
        </p:spPr>
        <p:txBody>
          <a:bodyPr/>
          <a:lstStyle/>
          <a:p>
            <a:r>
              <a:rPr lang="zh-CN" altLang="en-US" dirty="0"/>
              <a:t>符号表的组织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451" y="1445342"/>
            <a:ext cx="8273846" cy="4291781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按照属性种类</a:t>
            </a:r>
            <a:r>
              <a:rPr lang="zh-CN" altLang="en-US" dirty="0"/>
              <a:t>，把完全相同的那些符号组织在一起；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/>
              <a:t>比如，常数放在一张表、变量一张表</a:t>
            </a:r>
            <a:r>
              <a:rPr lang="en-US" altLang="zh-CN" dirty="0"/>
              <a:t>...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把所有语言中的</a:t>
            </a:r>
            <a:r>
              <a:rPr lang="zh-CN" altLang="en-US" u="sng" dirty="0"/>
              <a:t>符号都组织在一张符号表中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u="sng" dirty="0"/>
              <a:t>根据符号属性相似程度分类</a:t>
            </a:r>
            <a:r>
              <a:rPr lang="zh-CN" altLang="en-US" dirty="0"/>
              <a:t>组织成若干张表，每张表中记录的符号都有比较多的相同属性。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432" y="704329"/>
            <a:ext cx="3618871" cy="1006476"/>
          </a:xfrm>
        </p:spPr>
        <p:txBody>
          <a:bodyPr/>
          <a:lstStyle/>
          <a:p>
            <a:pPr algn="l"/>
            <a:r>
              <a:rPr lang="zh-CN" altLang="en-US" dirty="0"/>
              <a:t>第一种组织法：按属性分类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168" y="1987852"/>
            <a:ext cx="4754510" cy="1006065"/>
          </a:xfrm>
        </p:spPr>
        <p:txBody>
          <a:bodyPr/>
          <a:lstStyle/>
          <a:p>
            <a:r>
              <a:rPr lang="zh-CN" altLang="en-US" sz="2400" dirty="0"/>
              <a:t>优点：管理一致，空间效率高；</a:t>
            </a:r>
            <a:endParaRPr lang="en-US" altLang="zh-CN" sz="2400" dirty="0"/>
          </a:p>
          <a:p>
            <a:r>
              <a:rPr lang="zh-CN" altLang="en-US" sz="2400" dirty="0"/>
              <a:t>缺点：管理复杂。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6695" y="3476518"/>
          <a:ext cx="454250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第一类符号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属性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属性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属性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2115" y="4602312"/>
          <a:ext cx="454250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第二类符号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属性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属性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属性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2785" y="5769352"/>
          <a:ext cx="454250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第三类符号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属性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属性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属性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5009536" y="3092724"/>
            <a:ext cx="2625704" cy="2890193"/>
            <a:chOff x="5009536" y="2606040"/>
            <a:chExt cx="2625704" cy="2890193"/>
          </a:xfrm>
        </p:grpSpPr>
        <p:sp>
          <p:nvSpPr>
            <p:cNvPr id="9" name="矩形 8"/>
            <p:cNvSpPr/>
            <p:nvPr/>
          </p:nvSpPr>
          <p:spPr>
            <a:xfrm>
              <a:off x="6751320" y="2606040"/>
              <a:ext cx="883920" cy="502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表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51320" y="3794760"/>
              <a:ext cx="883920" cy="502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表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751320" y="4953000"/>
              <a:ext cx="883920" cy="502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表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" name="直接箭头连接符 12"/>
            <p:cNvCxnSpPr>
              <a:endCxn id="9" idx="1"/>
            </p:cNvCxnSpPr>
            <p:nvPr/>
          </p:nvCxnSpPr>
          <p:spPr>
            <a:xfrm flipV="1">
              <a:off x="5058697" y="2857500"/>
              <a:ext cx="1692623" cy="31340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019368" y="4012790"/>
              <a:ext cx="1707863" cy="31340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5009536" y="5182830"/>
              <a:ext cx="1707863" cy="31340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866952" y="250723"/>
            <a:ext cx="4100053" cy="202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第二种组织法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优点：管理一致，集中单一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缺点：管理复杂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第三种组织法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50000"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折中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37"/>
            <a:ext cx="7886700" cy="785249"/>
          </a:xfrm>
        </p:spPr>
        <p:txBody>
          <a:bodyPr/>
          <a:lstStyle/>
          <a:p>
            <a:r>
              <a:rPr lang="zh-CN" altLang="en-US" dirty="0"/>
              <a:t>符号表的结构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40658" y="1991027"/>
          <a:ext cx="2713704" cy="1584960"/>
        </p:xfrm>
        <a:graphic>
          <a:graphicData uri="http://schemas.openxmlformats.org/drawingml/2006/table">
            <a:tbl>
              <a:tblPr/>
              <a:tblGrid>
                <a:gridCol w="106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9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Name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Information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main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printf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60374" y="1981194"/>
          <a:ext cx="2713704" cy="1584960"/>
        </p:xfrm>
        <a:graphic>
          <a:graphicData uri="http://schemas.openxmlformats.org/drawingml/2006/table">
            <a:tbl>
              <a:tblPr/>
              <a:tblGrid>
                <a:gridCol w="106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9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Name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Information</a:t>
                      </a:r>
                      <a:endParaRPr lang="zh-CN" altLang="en-US" sz="2000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,4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,6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9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07575" y="4586744"/>
          <a:ext cx="6636780" cy="545690"/>
        </p:xfrm>
        <a:graphic>
          <a:graphicData uri="http://schemas.openxmlformats.org/drawingml/2006/table">
            <a:tbl>
              <a:tblPr/>
              <a:tblGrid>
                <a:gridCol w="55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0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0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569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2440338" y="2667328"/>
            <a:ext cx="2789041" cy="1919415"/>
            <a:chOff x="2440338" y="2667328"/>
            <a:chExt cx="2789041" cy="1919415"/>
          </a:xfrm>
        </p:grpSpPr>
        <p:grpSp>
          <p:nvGrpSpPr>
            <p:cNvPr id="15" name="组合 14"/>
            <p:cNvGrpSpPr/>
            <p:nvPr/>
          </p:nvGrpSpPr>
          <p:grpSpPr>
            <a:xfrm>
              <a:off x="4670319" y="3034036"/>
              <a:ext cx="559060" cy="1552707"/>
              <a:chOff x="4670319" y="3034036"/>
              <a:chExt cx="559060" cy="1552707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4673534" y="3067038"/>
                <a:ext cx="500400" cy="0"/>
              </a:xfrm>
              <a:prstGeom prst="line">
                <a:avLst/>
              </a:prstGeom>
              <a:ln w="12700">
                <a:solidFill>
                  <a:srgbClr val="CC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4670319" y="3067045"/>
                <a:ext cx="0" cy="1519698"/>
              </a:xfrm>
              <a:prstGeom prst="line">
                <a:avLst/>
              </a:prstGeom>
              <a:ln w="12700">
                <a:solidFill>
                  <a:srgbClr val="CC0099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5157379" y="3034036"/>
                <a:ext cx="72000" cy="72000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440338" y="2667328"/>
              <a:ext cx="2789040" cy="1918960"/>
              <a:chOff x="2440338" y="2667328"/>
              <a:chExt cx="2789040" cy="191896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157378" y="2667328"/>
                <a:ext cx="72000" cy="72000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2440338" y="2709863"/>
                <a:ext cx="2755544" cy="1876425"/>
              </a:xfrm>
              <a:custGeom>
                <a:avLst/>
                <a:gdLst>
                  <a:gd name="connsiteX0" fmla="*/ 2681288 w 2681288"/>
                  <a:gd name="connsiteY0" fmla="*/ 0 h 1876425"/>
                  <a:gd name="connsiteX1" fmla="*/ 1690688 w 2681288"/>
                  <a:gd name="connsiteY1" fmla="*/ 0 h 1876425"/>
                  <a:gd name="connsiteX2" fmla="*/ 1690688 w 2681288"/>
                  <a:gd name="connsiteY2" fmla="*/ 1404937 h 1876425"/>
                  <a:gd name="connsiteX3" fmla="*/ 0 w 2681288"/>
                  <a:gd name="connsiteY3" fmla="*/ 1404937 h 1876425"/>
                  <a:gd name="connsiteX4" fmla="*/ 0 w 2681288"/>
                  <a:gd name="connsiteY4" fmla="*/ 1876425 h 1876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1288" h="1876425">
                    <a:moveTo>
                      <a:pt x="2681288" y="0"/>
                    </a:moveTo>
                    <a:lnTo>
                      <a:pt x="1690688" y="0"/>
                    </a:lnTo>
                    <a:lnTo>
                      <a:pt x="1690688" y="1404937"/>
                    </a:lnTo>
                    <a:lnTo>
                      <a:pt x="0" y="1404937"/>
                    </a:lnTo>
                    <a:lnTo>
                      <a:pt x="0" y="1876425"/>
                    </a:lnTo>
                  </a:path>
                </a:pathLst>
              </a:custGeom>
              <a:ln w="12700">
                <a:solidFill>
                  <a:srgbClr val="CC0099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146" y="261887"/>
            <a:ext cx="7886700" cy="691838"/>
          </a:xfrm>
        </p:spPr>
        <p:txBody>
          <a:bodyPr/>
          <a:lstStyle/>
          <a:p>
            <a:r>
              <a:rPr lang="zh-CN" altLang="en-US" dirty="0"/>
              <a:t>符号表的数据结构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029" y="1133745"/>
            <a:ext cx="4592021" cy="499970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线性表</a:t>
            </a:r>
            <a:endParaRPr lang="en-US" altLang="zh-CN" dirty="0">
              <a:solidFill>
                <a:srgbClr val="C00000"/>
              </a:solidFill>
            </a:endParaRPr>
          </a:p>
          <a:p>
            <a:pPr marL="533400"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符号表项按照符号被扫描到的先后顺序登录；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有序表</a:t>
            </a:r>
            <a:endParaRPr lang="en-US" altLang="zh-CN" dirty="0">
              <a:solidFill>
                <a:srgbClr val="C00000"/>
              </a:solidFill>
            </a:endParaRPr>
          </a:p>
          <a:p>
            <a:pPr marL="533400" lvl="1" indent="-244475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符号表项按照符号的字符代码串的</a:t>
            </a:r>
            <a:r>
              <a:rPr lang="zh-CN" altLang="en-US" u="sng" dirty="0"/>
              <a:t>值的大小排列；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哈希表</a:t>
            </a:r>
            <a:endParaRPr lang="en-US" altLang="zh-CN" dirty="0">
              <a:solidFill>
                <a:srgbClr val="C00000"/>
              </a:solidFill>
            </a:endParaRPr>
          </a:p>
          <a:p>
            <a:pPr marL="533400"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符号表项的位置由对该符号进行某种函数操作所得的函数值来确定。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04525" y="6439250"/>
            <a:ext cx="432960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822250" y="1264695"/>
          <a:ext cx="1330794" cy="1219200"/>
        </p:xfrm>
        <a:graphic>
          <a:graphicData uri="http://schemas.openxmlformats.org/drawingml/2006/table">
            <a:tbl>
              <a:tblPr/>
              <a:tblGrid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marL="90000" marR="9000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4991032" y="935466"/>
            <a:ext cx="3909695" cy="1623691"/>
            <a:chOff x="4991032" y="800451"/>
            <a:chExt cx="3909695" cy="1623691"/>
          </a:xfrm>
        </p:grpSpPr>
        <p:sp>
          <p:nvSpPr>
            <p:cNvPr id="22" name="矩形 21"/>
            <p:cNvSpPr/>
            <p:nvPr/>
          </p:nvSpPr>
          <p:spPr>
            <a:xfrm>
              <a:off x="4991032" y="1028987"/>
              <a:ext cx="1035115" cy="1395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..a....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....b..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.a.....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...d...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...c...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.b.....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63152" y="800451"/>
              <a:ext cx="673358" cy="303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符号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426063" y="800477"/>
              <a:ext cx="673358" cy="303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属性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8172400" y="1595819"/>
              <a:ext cx="728327" cy="303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线性表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6121222" y="1103029"/>
              <a:ext cx="691345" cy="315035"/>
              <a:chOff x="6687235" y="188640"/>
              <a:chExt cx="691345" cy="31503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687235" y="188640"/>
                <a:ext cx="405045" cy="3150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h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>
                <a:off x="7018540" y="346158"/>
                <a:ext cx="3600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6121222" y="2078089"/>
              <a:ext cx="691345" cy="315035"/>
              <a:chOff x="6687235" y="188640"/>
              <a:chExt cx="691345" cy="315035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6687235" y="188640"/>
                <a:ext cx="405045" cy="3150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33" name="直接箭头连接符 32"/>
              <p:cNvCxnSpPr/>
              <p:nvPr/>
            </p:nvCxnSpPr>
            <p:spPr>
              <a:xfrm>
                <a:off x="7018540" y="346158"/>
                <a:ext cx="3600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827170" y="2989633"/>
          <a:ext cx="1330794" cy="1219200"/>
        </p:xfrm>
        <a:graphic>
          <a:graphicData uri="http://schemas.openxmlformats.org/drawingml/2006/table">
            <a:tbl>
              <a:tblPr/>
              <a:tblGrid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 marL="90000" marR="9000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4995952" y="2660404"/>
            <a:ext cx="3909695" cy="1623691"/>
            <a:chOff x="4991032" y="800451"/>
            <a:chExt cx="3909695" cy="1623691"/>
          </a:xfrm>
        </p:grpSpPr>
        <p:sp>
          <p:nvSpPr>
            <p:cNvPr id="37" name="矩形 36"/>
            <p:cNvSpPr/>
            <p:nvPr/>
          </p:nvSpPr>
          <p:spPr>
            <a:xfrm>
              <a:off x="4991032" y="1028987"/>
              <a:ext cx="1035115" cy="1395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..a....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....b..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.a.....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...d...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...c...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.b.....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763152" y="800451"/>
              <a:ext cx="673358" cy="303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符号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7426063" y="800477"/>
              <a:ext cx="673358" cy="303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属性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8172400" y="1595819"/>
              <a:ext cx="728327" cy="303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有序表</a:t>
              </a:r>
            </a:p>
          </p:txBody>
        </p:sp>
        <p:grpSp>
          <p:nvGrpSpPr>
            <p:cNvPr id="41" name="组合 29"/>
            <p:cNvGrpSpPr/>
            <p:nvPr/>
          </p:nvGrpSpPr>
          <p:grpSpPr>
            <a:xfrm>
              <a:off x="6121222" y="1103029"/>
              <a:ext cx="691345" cy="315035"/>
              <a:chOff x="6687235" y="188640"/>
              <a:chExt cx="691345" cy="31503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6687235" y="188640"/>
                <a:ext cx="405045" cy="3150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h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46" name="直接箭头连接符 45"/>
              <p:cNvCxnSpPr/>
              <p:nvPr/>
            </p:nvCxnSpPr>
            <p:spPr>
              <a:xfrm>
                <a:off x="7018540" y="346158"/>
                <a:ext cx="3600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30"/>
            <p:cNvGrpSpPr/>
            <p:nvPr/>
          </p:nvGrpSpPr>
          <p:grpSpPr>
            <a:xfrm>
              <a:off x="6121222" y="2078089"/>
              <a:ext cx="691345" cy="315035"/>
              <a:chOff x="6687235" y="188640"/>
              <a:chExt cx="691345" cy="315035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6687235" y="188640"/>
                <a:ext cx="405045" cy="3150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44" name="直接箭头连接符 43"/>
              <p:cNvCxnSpPr/>
              <p:nvPr/>
            </p:nvCxnSpPr>
            <p:spPr>
              <a:xfrm>
                <a:off x="7018540" y="346158"/>
                <a:ext cx="3600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7291656" y="4694135"/>
          <a:ext cx="835739" cy="1512168"/>
        </p:xfrm>
        <a:graphic>
          <a:graphicData uri="http://schemas.openxmlformats.org/drawingml/2006/table">
            <a:tbl>
              <a:tblPr/>
              <a:tblGrid>
                <a:gridCol w="835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...</a:t>
                      </a:r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...</a:t>
                      </a:r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4991793" y="4374105"/>
            <a:ext cx="3894186" cy="1845205"/>
            <a:chOff x="4991793" y="4239090"/>
            <a:chExt cx="3894186" cy="1845205"/>
          </a:xfrm>
        </p:grpSpPr>
        <p:sp>
          <p:nvSpPr>
            <p:cNvPr id="48" name="矩形 47"/>
            <p:cNvSpPr/>
            <p:nvPr/>
          </p:nvSpPr>
          <p:spPr>
            <a:xfrm>
              <a:off x="6913106" y="4554358"/>
              <a:ext cx="405045" cy="3150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913106" y="4838678"/>
              <a:ext cx="405045" cy="243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911351" y="5781284"/>
              <a:ext cx="406800" cy="303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endPara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6285424" y="5272173"/>
              <a:ext cx="1005928" cy="303011"/>
              <a:chOff x="6285424" y="5009171"/>
              <a:chExt cx="1005928" cy="303011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6285424" y="5009171"/>
                <a:ext cx="728327" cy="303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6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Lhash</a:t>
                </a:r>
                <a:endParaRPr lang="zh-CN" altLang="en-US" sz="1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>
                <a:off x="6931312" y="5184195"/>
                <a:ext cx="3600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矩形 54"/>
            <p:cNvSpPr/>
            <p:nvPr/>
          </p:nvSpPr>
          <p:spPr>
            <a:xfrm>
              <a:off x="8157652" y="5061204"/>
              <a:ext cx="728327" cy="303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哈希表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4991793" y="4599130"/>
              <a:ext cx="1035115" cy="1395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..a....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....b..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.a.....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...d...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...c...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.b.....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346040" y="4239090"/>
              <a:ext cx="728327" cy="303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符号表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153" y="261886"/>
            <a:ext cx="7886700" cy="71150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  <a:r>
              <a:rPr lang="zh-CN" altLang="en-US" dirty="0"/>
              <a:t>语言描述的符号表数据结构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714" y="1203960"/>
            <a:ext cx="7886700" cy="42672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//</a:t>
            </a:r>
            <a:r>
              <a:rPr lang="zh-CN" altLang="en-US" sz="2400" dirty="0">
                <a:solidFill>
                  <a:schemeClr val="tx1"/>
                </a:solidFill>
              </a:rPr>
              <a:t>符号表是典型的字典结构：</a:t>
            </a:r>
            <a:r>
              <a:rPr lang="en-US" altLang="zh-CN" sz="2400" dirty="0">
                <a:solidFill>
                  <a:schemeClr val="tx1"/>
                </a:solidFill>
              </a:rPr>
              <a:t>symbol Table: key-&gt;value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//</a:t>
            </a:r>
            <a:r>
              <a:rPr lang="zh-CN" altLang="en-US" sz="2400" dirty="0">
                <a:solidFill>
                  <a:schemeClr val="tx1"/>
                </a:solidFill>
              </a:rPr>
              <a:t>一种简单的数据结构的定义（概念上的）：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char *key;</a:t>
            </a:r>
          </a:p>
          <a:p>
            <a:pPr>
              <a:buNone/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value</a:t>
            </a:r>
          </a:p>
          <a:p>
            <a:pPr>
              <a:buNone/>
            </a:pPr>
            <a:r>
              <a:rPr lang="en-US" altLang="zh-CN" sz="2400" dirty="0"/>
              <a:t>{ </a:t>
            </a:r>
            <a:r>
              <a:rPr lang="en-US" altLang="zh-CN" sz="2400" dirty="0" err="1"/>
              <a:t>Type_t</a:t>
            </a:r>
            <a:r>
              <a:rPr lang="en-US" altLang="zh-CN" sz="2400" dirty="0"/>
              <a:t> type;</a:t>
            </a:r>
          </a:p>
          <a:p>
            <a:pPr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Scope_t</a:t>
            </a:r>
            <a:r>
              <a:rPr lang="en-US" altLang="zh-CN" sz="2400" dirty="0"/>
              <a:t> scope;</a:t>
            </a: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//</a:t>
            </a:r>
            <a:r>
              <a:rPr lang="zh-CN" altLang="en-US" sz="2400" dirty="0">
                <a:solidFill>
                  <a:schemeClr val="tx1"/>
                </a:solidFill>
              </a:rPr>
              <a:t>必要的其他字段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400" dirty="0"/>
              <a:t>}value;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77640" y="3246120"/>
          <a:ext cx="4831080" cy="207264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7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变量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\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映射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type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scope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INT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BOOL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4409"/>
            <a:ext cx="7886700" cy="844243"/>
          </a:xfrm>
        </p:spPr>
        <p:txBody>
          <a:bodyPr/>
          <a:lstStyle/>
          <a:p>
            <a:r>
              <a:rPr lang="zh-CN" altLang="en-US" dirty="0"/>
              <a:t>符号表建立的时机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458" y="1047137"/>
            <a:ext cx="8377084" cy="5235677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rgbClr val="C00000"/>
                </a:solidFill>
              </a:rPr>
              <a:t>词法分析中</a:t>
            </a:r>
            <a:r>
              <a:rPr lang="zh-CN" altLang="en-US" sz="2400" dirty="0"/>
              <a:t>，当</a:t>
            </a:r>
            <a:r>
              <a:rPr lang="zh-CN" altLang="en-US" sz="2400" u="sng" dirty="0"/>
              <a:t>识别了一个标识符</a:t>
            </a:r>
            <a:r>
              <a:rPr lang="zh-CN" altLang="en-US" sz="2400" dirty="0"/>
              <a:t>时，它可以建立表，但还不能填写属性等信息，建表子程序返回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$ID,</a:t>
            </a:r>
            <a:r>
              <a:rPr lang="zh-CN" altLang="en-US" sz="2400" dirty="0">
                <a:solidFill>
                  <a:srgbClr val="FF0000"/>
                </a:solidFill>
              </a:rPr>
              <a:t>符号表指针）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sz="2400" dirty="0"/>
              <a:t>当一个名字在同一个程序块或过程中，可用作标号、实型变量、域名时，词法只能返回（</a:t>
            </a:r>
            <a:r>
              <a:rPr lang="en-US" altLang="zh-CN" sz="2400" dirty="0"/>
              <a:t>$ID</a:t>
            </a:r>
            <a:r>
              <a:rPr lang="zh-CN" altLang="en-US" sz="2400" dirty="0"/>
              <a:t>，</a:t>
            </a:r>
            <a:r>
              <a:rPr lang="en-US" altLang="zh-CN" sz="2400" dirty="0"/>
              <a:t>TOKEN</a:t>
            </a:r>
            <a:r>
              <a:rPr lang="zh-CN" altLang="en-US" sz="2400" dirty="0"/>
              <a:t>）；</a:t>
            </a:r>
            <a:endParaRPr lang="en-US" altLang="zh-CN" sz="24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rgbClr val="C00000"/>
                </a:solidFill>
              </a:rPr>
              <a:t>语法分析</a:t>
            </a:r>
            <a:r>
              <a:rPr lang="zh-CN" altLang="en-US" sz="2400" dirty="0"/>
              <a:t>程序为标识符填表，遇到显式说明时，把属性插入；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sz="2400" dirty="0"/>
              <a:t>语法可以隐含地说明变量的某种用途，如</a:t>
            </a:r>
            <a:r>
              <a:rPr lang="en-US" altLang="zh-CN" sz="2400" dirty="0"/>
              <a:t>Pascal</a:t>
            </a:r>
            <a:r>
              <a:rPr lang="zh-CN" altLang="en-US" sz="2400" dirty="0"/>
              <a:t>语言中标号后的“：”</a:t>
            </a:r>
            <a:endParaRPr lang="en-US" altLang="zh-CN" sz="2400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300" dirty="0"/>
              <a:t>因此，和产生式“语句</a:t>
            </a:r>
            <a:r>
              <a:rPr lang="zh-CN" altLang="en-US" sz="2300" dirty="0">
                <a:latin typeface="Comic Sans MS" pitchFamily="66" charset="0"/>
              </a:rPr>
              <a:t>→</a:t>
            </a:r>
            <a:r>
              <a:rPr lang="en-US" altLang="zh-CN" sz="2300" dirty="0"/>
              <a:t>id:</a:t>
            </a:r>
            <a:r>
              <a:rPr lang="zh-CN" altLang="en-US" sz="2300" dirty="0"/>
              <a:t>语句”相关的语义动作是把</a:t>
            </a:r>
            <a:r>
              <a:rPr lang="en-US" altLang="zh-CN" sz="2300" dirty="0"/>
              <a:t>id</a:t>
            </a:r>
            <a:r>
              <a:rPr lang="zh-CN" altLang="en-US" sz="2300" dirty="0"/>
              <a:t>为标号的信息插入符号表；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sz="2400" dirty="0"/>
              <a:t>（略）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14345</TotalTime>
  <Words>2131</Words>
  <Application>Microsoft Office PowerPoint</Application>
  <PresentationFormat>全屏显示(4:3)</PresentationFormat>
  <Paragraphs>492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Yu Gothic UI Semilight</vt:lpstr>
      <vt:lpstr>华文楷体</vt:lpstr>
      <vt:lpstr>华文新魏</vt:lpstr>
      <vt:lpstr>华文行楷</vt:lpstr>
      <vt:lpstr>楷体</vt:lpstr>
      <vt:lpstr>Arial</vt:lpstr>
      <vt:lpstr>Calibri</vt:lpstr>
      <vt:lpstr>Calibri Light</vt:lpstr>
      <vt:lpstr>Comic Sans MS</vt:lpstr>
      <vt:lpstr>Constantia</vt:lpstr>
      <vt:lpstr>Wingdings</vt:lpstr>
      <vt:lpstr>Wingdings 2</vt:lpstr>
      <vt:lpstr>Office 主题​​</vt:lpstr>
      <vt:lpstr>流畅</vt:lpstr>
      <vt:lpstr>编译原理</vt:lpstr>
      <vt:lpstr>8.1、符号表的组织与作用</vt:lpstr>
      <vt:lpstr>对符号表的操作</vt:lpstr>
      <vt:lpstr>符号表的组织</vt:lpstr>
      <vt:lpstr>第一种组织法：按属性分类</vt:lpstr>
      <vt:lpstr>符号表的结构</vt:lpstr>
      <vt:lpstr>符号表的数据结构</vt:lpstr>
      <vt:lpstr>例：C语言描述的符号表数据结构</vt:lpstr>
      <vt:lpstr>符号表建立的时机</vt:lpstr>
      <vt:lpstr>例子-Pascal程序段</vt:lpstr>
      <vt:lpstr>例子-Pascal程序段（续）</vt:lpstr>
      <vt:lpstr>8.2 整理与查找</vt:lpstr>
      <vt:lpstr>线性表</vt:lpstr>
      <vt:lpstr>自适应线性表</vt:lpstr>
      <vt:lpstr>做法</vt:lpstr>
      <vt:lpstr>折半查找</vt:lpstr>
      <vt:lpstr>改进</vt:lpstr>
      <vt:lpstr>再改进</vt:lpstr>
      <vt:lpstr>？</vt:lpstr>
      <vt:lpstr>哈希表</vt:lpstr>
      <vt:lpstr>8.3 名字的作用范围</vt:lpstr>
      <vt:lpstr>符号表与作用域</vt:lpstr>
      <vt:lpstr>PowerPoint 演示文稿</vt:lpstr>
      <vt:lpstr>例：符号表处理作用域的方法</vt:lpstr>
      <vt:lpstr>例：符号表处理作用域的方法（续）</vt:lpstr>
      <vt:lpstr>名字空间</vt:lpstr>
      <vt:lpstr>8.4 符号表的内容</vt:lpstr>
      <vt:lpstr>符号表的内容</vt:lpstr>
      <vt:lpstr>例：Pascal语言的名字信息表</vt:lpstr>
      <vt:lpstr>作业</vt:lpstr>
      <vt:lpstr>萍水相逢的一瞥</vt:lpstr>
      <vt:lpstr>End of Chapter Eight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徐德智</dc:creator>
  <cp:lastModifiedBy>Xu Dezhi</cp:lastModifiedBy>
  <cp:revision>949</cp:revision>
  <dcterms:created xsi:type="dcterms:W3CDTF">2016-08-02T12:41:14Z</dcterms:created>
  <dcterms:modified xsi:type="dcterms:W3CDTF">2023-03-05T05:44:35Z</dcterms:modified>
</cp:coreProperties>
</file>