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64"/>
  </p:notesMasterIdLst>
  <p:sldIdLst>
    <p:sldId id="405" r:id="rId3"/>
    <p:sldId id="590" r:id="rId4"/>
    <p:sldId id="758" r:id="rId5"/>
    <p:sldId id="612" r:id="rId6"/>
    <p:sldId id="591" r:id="rId7"/>
    <p:sldId id="618" r:id="rId8"/>
    <p:sldId id="613" r:id="rId9"/>
    <p:sldId id="622" r:id="rId10"/>
    <p:sldId id="624" r:id="rId11"/>
    <p:sldId id="615" r:id="rId12"/>
    <p:sldId id="722" r:id="rId13"/>
    <p:sldId id="764" r:id="rId14"/>
    <p:sldId id="768" r:id="rId15"/>
    <p:sldId id="614" r:id="rId16"/>
    <p:sldId id="650" r:id="rId17"/>
    <p:sldId id="655" r:id="rId18"/>
    <p:sldId id="673" r:id="rId19"/>
    <p:sldId id="651" r:id="rId20"/>
    <p:sldId id="674" r:id="rId21"/>
    <p:sldId id="719" r:id="rId22"/>
    <p:sldId id="686" r:id="rId23"/>
    <p:sldId id="772" r:id="rId24"/>
    <p:sldId id="773" r:id="rId25"/>
    <p:sldId id="763" r:id="rId26"/>
    <p:sldId id="694" r:id="rId27"/>
    <p:sldId id="695" r:id="rId28"/>
    <p:sldId id="654" r:id="rId29"/>
    <p:sldId id="635" r:id="rId30"/>
    <p:sldId id="696" r:id="rId31"/>
    <p:sldId id="745" r:id="rId32"/>
    <p:sldId id="757" r:id="rId33"/>
    <p:sldId id="744" r:id="rId34"/>
    <p:sldId id="771" r:id="rId35"/>
    <p:sldId id="746" r:id="rId36"/>
    <p:sldId id="747" r:id="rId37"/>
    <p:sldId id="748" r:id="rId38"/>
    <p:sldId id="749" r:id="rId39"/>
    <p:sldId id="697" r:id="rId40"/>
    <p:sldId id="700" r:id="rId41"/>
    <p:sldId id="702" r:id="rId42"/>
    <p:sldId id="704" r:id="rId43"/>
    <p:sldId id="706" r:id="rId44"/>
    <p:sldId id="769" r:id="rId45"/>
    <p:sldId id="708" r:id="rId46"/>
    <p:sldId id="709" r:id="rId47"/>
    <p:sldId id="770" r:id="rId48"/>
    <p:sldId id="711" r:id="rId49"/>
    <p:sldId id="767" r:id="rId50"/>
    <p:sldId id="712" r:id="rId51"/>
    <p:sldId id="766" r:id="rId52"/>
    <p:sldId id="720" r:id="rId53"/>
    <p:sldId id="721" r:id="rId54"/>
    <p:sldId id="731" r:id="rId55"/>
    <p:sldId id="716" r:id="rId56"/>
    <p:sldId id="717" r:id="rId57"/>
    <p:sldId id="743" r:id="rId58"/>
    <p:sldId id="641" r:id="rId59"/>
    <p:sldId id="646" r:id="rId60"/>
    <p:sldId id="642" r:id="rId61"/>
    <p:sldId id="761" r:id="rId62"/>
    <p:sldId id="580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CC0099"/>
    <a:srgbClr val="1E1CE3"/>
    <a:srgbClr val="D6009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8E765-C575-499B-848D-FCEB98EACA8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CC88-45F8-4291-8830-3CEA7B91F1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EE2C0-C93C-4393-AF05-52385EE3F55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6AD6F-B893-45EA-AF0E-F6C1A2B1525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AEB8E-A226-4683-9F05-CF3069DAA8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810E-D8F5-4C51-80C5-0278A445BDE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D032E-6209-47DB-AC79-81D9105F9E5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B7C55-7F04-4A91-982B-B8FB7FF0274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077F-5FE0-4750-872D-EDAFD89393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CB6F2-1C7A-4238-98F3-5A3152DA71AE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2DDB-9FFF-49C5-8E5B-1441D271EC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29C56-D694-4335-94E6-7A709A0C6AE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9C08-A333-4D5D-8E68-4F27749FAC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3C1F5-C6E7-4F84-B063-C9CCD6F545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4860-B628-4A71-886B-B6A4873641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FA6EC-0D99-4A7F-82E3-940FE1B56E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BF4C1D6-8E40-4212-84D6-C1888DB905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2BB2C-1FC1-4C6E-8B23-BD995F7F621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D153-1308-4827-9C19-41E75C4D5EA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2856893" y="1887794"/>
            <a:ext cx="3695328" cy="1015744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第九章 运行时存储空间组织</a:t>
            </a:r>
            <a:endParaRPr lang="zh-CN" altLang="en-US" sz="33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6570" y="4834840"/>
            <a:ext cx="1611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221" y="235358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9.3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静态存储分配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5862"/>
            <a:ext cx="7886700" cy="667262"/>
          </a:xfrm>
        </p:spPr>
        <p:txBody>
          <a:bodyPr/>
          <a:lstStyle/>
          <a:p>
            <a:r>
              <a:rPr lang="zh-CN" altLang="en-US" dirty="0"/>
              <a:t>静态分配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924" y="1032387"/>
            <a:ext cx="7875638" cy="241873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名字在程序被编译时</a:t>
            </a:r>
            <a:r>
              <a:rPr lang="zh-CN" altLang="en-US" sz="2400" dirty="0">
                <a:solidFill>
                  <a:srgbClr val="FF0000"/>
                </a:solidFill>
              </a:rPr>
              <a:t>绑定</a:t>
            </a:r>
            <a:r>
              <a:rPr lang="zh-CN" altLang="en-US" sz="2400" dirty="0"/>
              <a:t>到存储单元，不需要运行时的任何支持；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绑定的生存期是程序的整个运行期间。</a:t>
            </a:r>
            <a:endParaRPr lang="en-US" altLang="zh-CN" sz="2400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300" dirty="0">
                <a:solidFill>
                  <a:srgbClr val="C00000"/>
                </a:solidFill>
              </a:rPr>
              <a:t>例如</a:t>
            </a:r>
            <a:r>
              <a:rPr lang="zh-CN" altLang="en-US" sz="2300" dirty="0"/>
              <a:t>，</a:t>
            </a:r>
            <a:r>
              <a:rPr lang="en-US" altLang="zh-CN" sz="2300" dirty="0"/>
              <a:t>C</a:t>
            </a:r>
            <a:r>
              <a:rPr lang="zh-CN" altLang="en-US" sz="2300" dirty="0"/>
              <a:t>程序的外部变量、静态局部变量</a:t>
            </a:r>
            <a:r>
              <a:rPr lang="en-US" altLang="zh-CN" sz="2300" dirty="0"/>
              <a:t>(static)</a:t>
            </a:r>
            <a:r>
              <a:rPr lang="zh-CN" altLang="en-US" sz="2300" dirty="0"/>
              <a:t>以及程序中出现的常量都可以静态分配。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02370" y="6354326"/>
            <a:ext cx="612980" cy="36715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06615" y="4297788"/>
          <a:ext cx="4320480" cy="1561482"/>
        </p:xfrm>
        <a:graphic>
          <a:graphicData uri="http://schemas.openxmlformats.org/drawingml/2006/table">
            <a:tbl>
              <a:tblPr/>
              <a:tblGrid>
                <a:gridCol w="112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0000FF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函数内外</a:t>
                      </a:r>
                    </a:p>
                  </a:txBody>
                  <a:tcPr marL="18000" marR="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声明在外面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声明在里面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FF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变量类型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静态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默认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静态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默认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FF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分配方式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静态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静态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静态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动态</a:t>
                      </a:r>
                    </a:p>
                  </a:txBody>
                  <a:tcPr marL="1800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147175" y="3474005"/>
            <a:ext cx="2520280" cy="26552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static long a;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short b;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myfunc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(...)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</a:p>
          <a:p>
            <a:pPr marL="263525"/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static </a:t>
            </a:r>
            <a:r>
              <a:rPr lang="en-US" altLang="zh-CN" sz="24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c;</a:t>
            </a:r>
          </a:p>
          <a:p>
            <a:pPr marL="263525"/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short d;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96825" y="3737685"/>
            <a:ext cx="3195355" cy="700965"/>
            <a:chOff x="2996825" y="3737685"/>
            <a:chExt cx="3195355" cy="700965"/>
          </a:xfrm>
        </p:grpSpPr>
        <p:sp>
          <p:nvSpPr>
            <p:cNvPr id="8" name="左大括号 7"/>
            <p:cNvSpPr/>
            <p:nvPr/>
          </p:nvSpPr>
          <p:spPr>
            <a:xfrm>
              <a:off x="5967155" y="3737685"/>
              <a:ext cx="225025" cy="405045"/>
            </a:xfrm>
            <a:prstGeom prst="leftBrace">
              <a:avLst/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996825" y="3943350"/>
              <a:ext cx="2940050" cy="495300"/>
            </a:xfrm>
            <a:custGeom>
              <a:avLst/>
              <a:gdLst>
                <a:gd name="connsiteX0" fmla="*/ 0 w 2927350"/>
                <a:gd name="connsiteY0" fmla="*/ 361950 h 361950"/>
                <a:gd name="connsiteX1" fmla="*/ 0 w 2927350"/>
                <a:gd name="connsiteY1" fmla="*/ 0 h 361950"/>
                <a:gd name="connsiteX2" fmla="*/ 2927350 w 2927350"/>
                <a:gd name="connsiteY2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350" h="361950">
                  <a:moveTo>
                    <a:pt x="0" y="361950"/>
                  </a:moveTo>
                  <a:lnTo>
                    <a:pt x="0" y="0"/>
                  </a:lnTo>
                  <a:lnTo>
                    <a:pt x="2927350" y="0"/>
                  </a:lnTo>
                </a:path>
              </a:pathLst>
            </a:custGeom>
            <a:ln>
              <a:solidFill>
                <a:srgbClr val="CC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60900" y="4044950"/>
            <a:ext cx="1814010" cy="1563895"/>
            <a:chOff x="4660900" y="4044950"/>
            <a:chExt cx="1814010" cy="1563895"/>
          </a:xfrm>
        </p:grpSpPr>
        <p:sp>
          <p:nvSpPr>
            <p:cNvPr id="11" name="左大括号 10"/>
            <p:cNvSpPr/>
            <p:nvPr/>
          </p:nvSpPr>
          <p:spPr>
            <a:xfrm>
              <a:off x="6249885" y="5203800"/>
              <a:ext cx="225025" cy="405045"/>
            </a:xfrm>
            <a:prstGeom prst="leftBrace">
              <a:avLst/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60900" y="4044950"/>
              <a:ext cx="1543050" cy="1365250"/>
            </a:xfrm>
            <a:custGeom>
              <a:avLst/>
              <a:gdLst>
                <a:gd name="connsiteX0" fmla="*/ 1524000 w 1524000"/>
                <a:gd name="connsiteY0" fmla="*/ 1365250 h 1365250"/>
                <a:gd name="connsiteX1" fmla="*/ 1079500 w 1524000"/>
                <a:gd name="connsiteY1" fmla="*/ 1365250 h 1365250"/>
                <a:gd name="connsiteX2" fmla="*/ 1079500 w 1524000"/>
                <a:gd name="connsiteY2" fmla="*/ 0 h 1365250"/>
                <a:gd name="connsiteX3" fmla="*/ 0 w 1524000"/>
                <a:gd name="connsiteY3" fmla="*/ 0 h 1365250"/>
                <a:gd name="connsiteX4" fmla="*/ 0 w 1524000"/>
                <a:gd name="connsiteY4" fmla="*/ 393700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365250">
                  <a:moveTo>
                    <a:pt x="1524000" y="1365250"/>
                  </a:moveTo>
                  <a:lnTo>
                    <a:pt x="1079500" y="1365250"/>
                  </a:lnTo>
                  <a:lnTo>
                    <a:pt x="1079500" y="0"/>
                  </a:lnTo>
                  <a:lnTo>
                    <a:pt x="0" y="0"/>
                  </a:lnTo>
                  <a:lnTo>
                    <a:pt x="0" y="39370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723614"/>
          </a:xfrm>
        </p:spPr>
        <p:txBody>
          <a:bodyPr/>
          <a:lstStyle/>
          <a:p>
            <a:r>
              <a:rPr lang="zh-CN" altLang="en-US" dirty="0"/>
              <a:t>静态存储分配常用方法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565" y="953725"/>
            <a:ext cx="7886700" cy="3853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顺序分配法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按照过程出现的先后顺序逐段分配存储空间；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各过程的活动记录</a:t>
            </a:r>
            <a:r>
              <a:rPr lang="zh-CN" altLang="en-US" dirty="0">
                <a:solidFill>
                  <a:srgbClr val="FF0000"/>
                </a:solidFill>
              </a:rPr>
              <a:t>占用互不相交的存储空间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层次分配法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通过对过程间的调用关系进行分析，凡是属于没有相互调用关系的</a:t>
            </a:r>
            <a:r>
              <a:rPr lang="zh-CN" altLang="en-US" dirty="0">
                <a:solidFill>
                  <a:srgbClr val="FF0000"/>
                </a:solidFill>
              </a:rPr>
              <a:t>并列过程</a:t>
            </a:r>
            <a:r>
              <a:rPr lang="zh-CN" altLang="en-US" dirty="0"/>
              <a:t>，尽量使其局部</a:t>
            </a:r>
            <a:r>
              <a:rPr lang="zh-CN" altLang="en-US" dirty="0">
                <a:solidFill>
                  <a:srgbClr val="FF0000"/>
                </a:solidFill>
              </a:rPr>
              <a:t>数据共享存储空间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9490" y="6401355"/>
            <a:ext cx="432960" cy="26800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56865" y="2732250"/>
          <a:ext cx="3620340" cy="426720"/>
        </p:xfrm>
        <a:graphic>
          <a:graphicData uri="http://schemas.openxmlformats.org/drawingml/2006/table">
            <a:tbl>
              <a:tblPr/>
              <a:tblGrid>
                <a:gridCol w="60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k-1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647575" y="4847750"/>
          <a:ext cx="3283750" cy="456935"/>
        </p:xfrm>
        <a:graphic>
          <a:graphicData uri="http://schemas.openxmlformats.org/drawingml/2006/table">
            <a:tbl>
              <a:tblPr/>
              <a:tblGrid>
                <a:gridCol w="65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k-1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801504" y="4419110"/>
            <a:ext cx="1740826" cy="1318041"/>
            <a:chOff x="895919" y="4833721"/>
            <a:chExt cx="1740826" cy="1318041"/>
          </a:xfrm>
        </p:grpSpPr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1876910" y="5177518"/>
              <a:ext cx="470951" cy="62969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 flipH="1">
              <a:off x="1182464" y="5177518"/>
              <a:ext cx="470951" cy="62969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87421" y="48337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95919" y="579176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276745" y="579176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15979" y="5300974"/>
            <a:ext cx="4754880" cy="771277"/>
            <a:chOff x="2615979" y="5390984"/>
            <a:chExt cx="4754880" cy="771277"/>
          </a:xfrm>
        </p:grpSpPr>
        <p:sp>
          <p:nvSpPr>
            <p:cNvPr id="24" name="任意多边形 23"/>
            <p:cNvSpPr/>
            <p:nvPr/>
          </p:nvSpPr>
          <p:spPr>
            <a:xfrm>
              <a:off x="2615979" y="5390984"/>
              <a:ext cx="3188473" cy="262393"/>
            </a:xfrm>
            <a:custGeom>
              <a:avLst/>
              <a:gdLst>
                <a:gd name="connsiteX0" fmla="*/ 3188473 w 3188473"/>
                <a:gd name="connsiteY0" fmla="*/ 262393 h 262393"/>
                <a:gd name="connsiteX1" fmla="*/ 0 w 3188473"/>
                <a:gd name="connsiteY1" fmla="*/ 262393 h 262393"/>
                <a:gd name="connsiteX2" fmla="*/ 0 w 3188473"/>
                <a:gd name="connsiteY2" fmla="*/ 0 h 26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8473" h="262393">
                  <a:moveTo>
                    <a:pt x="3188473" y="262393"/>
                  </a:moveTo>
                  <a:lnTo>
                    <a:pt x="0" y="262393"/>
                  </a:lnTo>
                  <a:lnTo>
                    <a:pt x="0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15979" y="5645426"/>
              <a:ext cx="4754880" cy="516835"/>
            </a:xfrm>
            <a:custGeom>
              <a:avLst/>
              <a:gdLst>
                <a:gd name="connsiteX0" fmla="*/ 4754880 w 4754880"/>
                <a:gd name="connsiteY0" fmla="*/ 182880 h 516835"/>
                <a:gd name="connsiteX1" fmla="*/ 4754880 w 4754880"/>
                <a:gd name="connsiteY1" fmla="*/ 516835 h 516835"/>
                <a:gd name="connsiteX2" fmla="*/ 0 w 4754880"/>
                <a:gd name="connsiteY2" fmla="*/ 516835 h 516835"/>
                <a:gd name="connsiteX3" fmla="*/ 0 w 4754880"/>
                <a:gd name="connsiteY3" fmla="*/ 0 h 5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880" h="516835">
                  <a:moveTo>
                    <a:pt x="4754880" y="182880"/>
                  </a:moveTo>
                  <a:lnTo>
                    <a:pt x="4754880" y="516835"/>
                  </a:lnTo>
                  <a:lnTo>
                    <a:pt x="0" y="516835"/>
                  </a:lnTo>
                  <a:lnTo>
                    <a:pt x="0" y="0"/>
                  </a:lnTo>
                </a:path>
              </a:pathLst>
            </a:cu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7677345" y="5004175"/>
            <a:ext cx="103511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活动树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723614"/>
          </a:xfrm>
        </p:spPr>
        <p:txBody>
          <a:bodyPr/>
          <a:lstStyle/>
          <a:p>
            <a:r>
              <a:rPr lang="zh-CN" altLang="en-US" dirty="0"/>
              <a:t>静态存储分配常用方法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565" y="953725"/>
            <a:ext cx="7886700" cy="3853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顺序分配法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按照过程出现的先后顺序逐段分配存储空间；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各过程的活动记录</a:t>
            </a:r>
            <a:r>
              <a:rPr lang="zh-CN" altLang="en-US" dirty="0">
                <a:solidFill>
                  <a:srgbClr val="FF0000"/>
                </a:solidFill>
              </a:rPr>
              <a:t>占用互不相交的存储空间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层次分配法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通过对过程间的调用关系进行分析，凡是属于没有相互调用关系的</a:t>
            </a:r>
            <a:r>
              <a:rPr lang="zh-CN" altLang="en-US" dirty="0">
                <a:solidFill>
                  <a:srgbClr val="FF0000"/>
                </a:solidFill>
              </a:rPr>
              <a:t>并列过程</a:t>
            </a:r>
            <a:r>
              <a:rPr lang="zh-CN" altLang="en-US" dirty="0"/>
              <a:t>，尽量使其局部</a:t>
            </a:r>
            <a:r>
              <a:rPr lang="zh-CN" altLang="en-US" dirty="0">
                <a:solidFill>
                  <a:srgbClr val="FF0000"/>
                </a:solidFill>
              </a:rPr>
              <a:t>数据共享存储空间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89490" y="6401355"/>
            <a:ext cx="432960" cy="26800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56865" y="2732250"/>
          <a:ext cx="3620340" cy="426720"/>
        </p:xfrm>
        <a:graphic>
          <a:graphicData uri="http://schemas.openxmlformats.org/drawingml/2006/table">
            <a:tbl>
              <a:tblPr/>
              <a:tblGrid>
                <a:gridCol w="60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k-1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647575" y="4847750"/>
          <a:ext cx="3283750" cy="456935"/>
        </p:xfrm>
        <a:graphic>
          <a:graphicData uri="http://schemas.openxmlformats.org/drawingml/2006/table">
            <a:tbl>
              <a:tblPr/>
              <a:tblGrid>
                <a:gridCol w="65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k-1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组合 22"/>
          <p:cNvGrpSpPr/>
          <p:nvPr/>
        </p:nvGrpSpPr>
        <p:grpSpPr>
          <a:xfrm>
            <a:off x="5801504" y="4419110"/>
            <a:ext cx="1740826" cy="1318041"/>
            <a:chOff x="895919" y="4833721"/>
            <a:chExt cx="1740826" cy="1318041"/>
          </a:xfrm>
        </p:grpSpPr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1876910" y="5177518"/>
              <a:ext cx="470951" cy="62969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 flipH="1">
              <a:off x="1182464" y="5177518"/>
              <a:ext cx="470951" cy="62969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87421" y="483372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95919" y="579176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276745" y="5791762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2615979" y="5300974"/>
            <a:ext cx="3188473" cy="262393"/>
          </a:xfrm>
          <a:custGeom>
            <a:avLst/>
            <a:gdLst>
              <a:gd name="connsiteX0" fmla="*/ 3188473 w 3188473"/>
              <a:gd name="connsiteY0" fmla="*/ 262393 h 262393"/>
              <a:gd name="connsiteX1" fmla="*/ 0 w 3188473"/>
              <a:gd name="connsiteY1" fmla="*/ 262393 h 262393"/>
              <a:gd name="connsiteX2" fmla="*/ 0 w 3188473"/>
              <a:gd name="connsiteY2" fmla="*/ 0 h 26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8473" h="262393">
                <a:moveTo>
                  <a:pt x="3188473" y="262393"/>
                </a:moveTo>
                <a:lnTo>
                  <a:pt x="0" y="262393"/>
                </a:lnTo>
                <a:lnTo>
                  <a:pt x="0" y="0"/>
                </a:lnTo>
              </a:path>
            </a:pathLst>
          </a:custGeom>
          <a:ln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615979" y="5295569"/>
            <a:ext cx="4754880" cy="763325"/>
          </a:xfrm>
          <a:custGeom>
            <a:avLst/>
            <a:gdLst>
              <a:gd name="connsiteX0" fmla="*/ 0 w 4754880"/>
              <a:gd name="connsiteY0" fmla="*/ 0 h 763325"/>
              <a:gd name="connsiteX1" fmla="*/ 0 w 4754880"/>
              <a:gd name="connsiteY1" fmla="*/ 763325 h 763325"/>
              <a:gd name="connsiteX2" fmla="*/ 4754880 w 4754880"/>
              <a:gd name="connsiteY2" fmla="*/ 763325 h 763325"/>
              <a:gd name="connsiteX3" fmla="*/ 4754880 w 4754880"/>
              <a:gd name="connsiteY3" fmla="*/ 445273 h 76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4880" h="763325">
                <a:moveTo>
                  <a:pt x="0" y="0"/>
                </a:moveTo>
                <a:lnTo>
                  <a:pt x="0" y="763325"/>
                </a:lnTo>
                <a:lnTo>
                  <a:pt x="4754880" y="763325"/>
                </a:lnTo>
                <a:lnTo>
                  <a:pt x="4754880" y="445273"/>
                </a:lnTo>
              </a:path>
            </a:pathLst>
          </a:custGeom>
          <a:ln>
            <a:solidFill>
              <a:srgbClr val="CC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77345" y="5004175"/>
            <a:ext cx="103511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活动树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24116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9.4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简单的栈式存储分配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890"/>
            <a:ext cx="7886700" cy="726256"/>
          </a:xfrm>
        </p:spPr>
        <p:txBody>
          <a:bodyPr/>
          <a:lstStyle/>
          <a:p>
            <a:r>
              <a:rPr lang="zh-CN" altLang="en-US" dirty="0"/>
              <a:t>步步为营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03" y="1283104"/>
            <a:ext cx="8303341" cy="423279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过程可以递归，但</a:t>
            </a:r>
            <a:r>
              <a:rPr lang="zh-CN" altLang="en-US" sz="2400" dirty="0">
                <a:solidFill>
                  <a:srgbClr val="FF0000"/>
                </a:solidFill>
              </a:rPr>
              <a:t>不允许嵌套定义</a:t>
            </a:r>
            <a:r>
              <a:rPr lang="zh-CN" altLang="en-US" sz="2400" dirty="0"/>
              <a:t>，怎么分配？</a:t>
            </a:r>
            <a:endParaRPr lang="en-US" altLang="zh-CN" sz="2400" dirty="0"/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u="sng" dirty="0"/>
              <a:t>本节只讨论</a:t>
            </a:r>
            <a:r>
              <a:rPr lang="zh-CN" altLang="en-US" u="sng" dirty="0">
                <a:solidFill>
                  <a:srgbClr val="FF0000"/>
                </a:solidFill>
              </a:rPr>
              <a:t>允许递归</a:t>
            </a:r>
            <a:r>
              <a:rPr lang="zh-CN" altLang="en-US" u="sng" dirty="0"/>
              <a:t>的情况</a:t>
            </a:r>
            <a:r>
              <a:rPr lang="zh-CN" altLang="en-US" dirty="0"/>
              <a:t>，因此，叫做“</a:t>
            </a:r>
            <a:r>
              <a:rPr lang="zh-CN" altLang="en-US" dirty="0">
                <a:solidFill>
                  <a:srgbClr val="002060"/>
                </a:solidFill>
              </a:rPr>
              <a:t>简单栈式存储分配</a:t>
            </a:r>
            <a:r>
              <a:rPr lang="zh-CN" altLang="en-US" dirty="0"/>
              <a:t>”；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可以递归也可以嵌套定义（分程序结构），怎么分配？</a:t>
            </a:r>
            <a:endParaRPr lang="en-US" altLang="zh-CN" sz="2400" dirty="0"/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下节（</a:t>
            </a:r>
            <a:r>
              <a:rPr lang="en-US" altLang="zh-CN" dirty="0"/>
              <a:t>9.5</a:t>
            </a:r>
            <a:r>
              <a:rPr lang="zh-CN" altLang="en-US" dirty="0"/>
              <a:t>）讨论</a:t>
            </a:r>
            <a:r>
              <a:rPr lang="zh-CN" altLang="en-US" dirty="0">
                <a:solidFill>
                  <a:srgbClr val="FF0000"/>
                </a:solidFill>
              </a:rPr>
              <a:t>既允许递归又允许嵌套定义</a:t>
            </a:r>
            <a:r>
              <a:rPr lang="zh-CN" altLang="en-US" dirty="0"/>
              <a:t>的情况，叫做“</a:t>
            </a:r>
            <a:r>
              <a:rPr lang="zh-CN" altLang="en-US" dirty="0">
                <a:solidFill>
                  <a:srgbClr val="002060"/>
                </a:solidFill>
              </a:rPr>
              <a:t>嵌套过程语言的栈式实现</a:t>
            </a:r>
            <a:r>
              <a:rPr lang="zh-CN" altLang="en-US" dirty="0"/>
              <a:t>”；</a:t>
            </a: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/>
              <a:t>可以自由地</a:t>
            </a:r>
            <a:r>
              <a:rPr lang="zh-CN" altLang="en-US" sz="2400" dirty="0">
                <a:solidFill>
                  <a:srgbClr val="FF0000"/>
                </a:solidFill>
              </a:rPr>
              <a:t>随机申请和退出数据空间</a:t>
            </a:r>
            <a:r>
              <a:rPr lang="zh-CN" altLang="en-US" sz="2400" dirty="0"/>
              <a:t>，怎么分配？</a:t>
            </a:r>
            <a:endParaRPr lang="en-US" altLang="zh-CN" sz="2400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最后讨论“</a:t>
            </a:r>
            <a:r>
              <a:rPr lang="zh-CN" altLang="en-US" dirty="0">
                <a:solidFill>
                  <a:srgbClr val="002060"/>
                </a:solidFill>
              </a:rPr>
              <a:t>堆式动态存储分配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95" y="320886"/>
            <a:ext cx="7886700" cy="69675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830" y="1327354"/>
            <a:ext cx="3746106" cy="4807975"/>
          </a:xfrm>
        </p:spPr>
        <p:txBody>
          <a:bodyPr/>
          <a:lstStyle/>
          <a:p>
            <a:pPr>
              <a:buNone/>
            </a:pPr>
            <a:r>
              <a:rPr lang="zh-CN" altLang="en-US" sz="2400" dirty="0"/>
              <a:t>全局数据说明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main()</a:t>
            </a:r>
          </a:p>
          <a:p>
            <a:pPr>
              <a:buNone/>
            </a:pPr>
            <a:r>
              <a:rPr lang="en-US" altLang="zh-CN" sz="2400" dirty="0"/>
              <a:t>{main</a:t>
            </a:r>
            <a:r>
              <a:rPr lang="zh-CN" altLang="en-US" sz="2400" dirty="0"/>
              <a:t>中的数据说明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r>
              <a:rPr lang="en-US" altLang="zh-CN" sz="2400" dirty="0"/>
              <a:t>void R()</a:t>
            </a:r>
          </a:p>
          <a:p>
            <a:pPr>
              <a:buNone/>
            </a:pPr>
            <a:r>
              <a:rPr lang="en-US" altLang="zh-CN" sz="2400" dirty="0"/>
              <a:t>{ R</a:t>
            </a:r>
            <a:r>
              <a:rPr lang="zh-CN" altLang="en-US" sz="2400" dirty="0"/>
              <a:t>中的数据说明</a:t>
            </a:r>
            <a:r>
              <a:rPr lang="en-US" altLang="zh-CN" sz="2400" dirty="0"/>
              <a:t>}</a:t>
            </a:r>
          </a:p>
          <a:p>
            <a:pPr>
              <a:buNone/>
            </a:pPr>
            <a:r>
              <a:rPr lang="en-US" altLang="zh-CN" sz="2400" dirty="0"/>
              <a:t>...</a:t>
            </a:r>
          </a:p>
          <a:p>
            <a:pPr>
              <a:buNone/>
            </a:pPr>
            <a:r>
              <a:rPr lang="en-US" altLang="zh-CN" sz="2400" dirty="0"/>
              <a:t>void Q()</a:t>
            </a:r>
          </a:p>
          <a:p>
            <a:pPr>
              <a:buNone/>
            </a:pPr>
            <a:r>
              <a:rPr lang="en-US" altLang="zh-CN" sz="2400" dirty="0"/>
              <a:t>{Q</a:t>
            </a:r>
            <a:r>
              <a:rPr lang="zh-CN" altLang="en-US" sz="2400" dirty="0"/>
              <a:t>中的数据说明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4128" y="6356350"/>
            <a:ext cx="551221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左中括号 4"/>
          <p:cNvSpPr/>
          <p:nvPr/>
        </p:nvSpPr>
        <p:spPr>
          <a:xfrm>
            <a:off x="1106118" y="5235677"/>
            <a:ext cx="176400" cy="589936"/>
          </a:xfrm>
          <a:prstGeom prst="leftBracket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>
            <a:off x="1106118" y="3662516"/>
            <a:ext cx="176400" cy="589936"/>
          </a:xfrm>
          <a:prstGeom prst="leftBracket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1106118" y="2143432"/>
            <a:ext cx="176400" cy="983226"/>
          </a:xfrm>
          <a:prstGeom prst="leftBracket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212725"/>
            <a:ext cx="7886700" cy="716915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723" y="619428"/>
            <a:ext cx="1811720" cy="5899354"/>
          </a:xfrm>
        </p:spPr>
        <p:txBody>
          <a:bodyPr/>
          <a:lstStyle/>
          <a:p>
            <a:pPr>
              <a:buNone/>
            </a:pPr>
            <a:r>
              <a:rPr lang="en-US" altLang="zh-CN" sz="2200" dirty="0"/>
              <a:t>main()</a:t>
            </a:r>
          </a:p>
          <a:p>
            <a:pPr>
              <a:buNone/>
            </a:pPr>
            <a:r>
              <a:rPr lang="en-US" altLang="zh-CN" sz="2200" dirty="0"/>
              <a:t>{...</a:t>
            </a:r>
          </a:p>
          <a:p>
            <a:pPr>
              <a:buNone/>
            </a:pPr>
            <a:r>
              <a:rPr lang="en-US" altLang="zh-CN" sz="2200" dirty="0"/>
              <a:t>  Q();</a:t>
            </a:r>
          </a:p>
          <a:p>
            <a:pPr>
              <a:buNone/>
            </a:pPr>
            <a:r>
              <a:rPr lang="en-US" altLang="zh-CN" sz="2200" dirty="0"/>
              <a:t>  ...</a:t>
            </a:r>
          </a:p>
          <a:p>
            <a:pPr>
              <a:buNone/>
            </a:pPr>
            <a:r>
              <a:rPr lang="en-US" altLang="zh-CN" sz="2200" dirty="0"/>
              <a:t>}</a:t>
            </a:r>
          </a:p>
          <a:p>
            <a:pPr>
              <a:buNone/>
            </a:pPr>
            <a:r>
              <a:rPr lang="en-US" altLang="zh-CN" sz="2200" dirty="0"/>
              <a:t>P(){...}</a:t>
            </a:r>
          </a:p>
          <a:p>
            <a:pPr>
              <a:buNone/>
            </a:pPr>
            <a:r>
              <a:rPr lang="en-US" altLang="zh-CN" sz="2200" dirty="0"/>
              <a:t>...</a:t>
            </a:r>
          </a:p>
          <a:p>
            <a:pPr>
              <a:buNone/>
            </a:pPr>
            <a:r>
              <a:rPr lang="en-US" altLang="zh-CN" sz="2200" dirty="0"/>
              <a:t>Q()</a:t>
            </a:r>
          </a:p>
          <a:p>
            <a:pPr>
              <a:buNone/>
            </a:pPr>
            <a:r>
              <a:rPr lang="en-US" altLang="zh-CN" sz="2200" dirty="0"/>
              <a:t>{  ...</a:t>
            </a:r>
          </a:p>
          <a:p>
            <a:pPr>
              <a:buNone/>
            </a:pPr>
            <a:r>
              <a:rPr lang="en-US" altLang="zh-CN" sz="2200" dirty="0"/>
              <a:t>   P();</a:t>
            </a:r>
          </a:p>
          <a:p>
            <a:pPr>
              <a:buNone/>
            </a:pPr>
            <a:r>
              <a:rPr lang="en-US" altLang="zh-CN" sz="2200" dirty="0"/>
              <a:t>   ...</a:t>
            </a:r>
          </a:p>
          <a:p>
            <a:pPr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3108960" y="1868076"/>
          <a:ext cx="1298834" cy="2052000"/>
        </p:xfrm>
        <a:graphic>
          <a:graphicData uri="http://schemas.openxmlformats.org/drawingml/2006/table">
            <a:tbl>
              <a:tblPr/>
              <a:tblGrid>
                <a:gridCol w="129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main</a:t>
                      </a:r>
                      <a:endParaRPr lang="zh-CN" altLang="en-US" sz="2000" dirty="0">
                        <a:solidFill>
                          <a:srgbClr val="00206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5036820" y="1965960"/>
            <a:ext cx="3924300" cy="3093720"/>
            <a:chOff x="3208020" y="1965960"/>
            <a:chExt cx="3924300" cy="3093720"/>
          </a:xfrm>
        </p:grpSpPr>
        <p:sp>
          <p:nvSpPr>
            <p:cNvPr id="7" name="矩形 6"/>
            <p:cNvSpPr/>
            <p:nvPr/>
          </p:nvSpPr>
          <p:spPr>
            <a:xfrm>
              <a:off x="3208020" y="1965960"/>
              <a:ext cx="11125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main()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08020" y="3048000"/>
              <a:ext cx="11125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call Q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71060" y="2286000"/>
              <a:ext cx="11125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71060" y="3474720"/>
              <a:ext cx="11125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call 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67400" y="2529840"/>
              <a:ext cx="11125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8" idx="3"/>
            </p:cNvCxnSpPr>
            <p:nvPr/>
          </p:nvCxnSpPr>
          <p:spPr>
            <a:xfrm flipV="1">
              <a:off x="4320540" y="2712720"/>
              <a:ext cx="830580" cy="571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10" idx="0"/>
            </p:cNvCxnSpPr>
            <p:nvPr/>
          </p:nvCxnSpPr>
          <p:spPr>
            <a:xfrm>
              <a:off x="5227320" y="2758440"/>
              <a:ext cx="0" cy="716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494020" y="2941320"/>
              <a:ext cx="830580" cy="571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400800" y="3032760"/>
              <a:ext cx="0" cy="1436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0" idx="2"/>
            </p:cNvCxnSpPr>
            <p:nvPr/>
          </p:nvCxnSpPr>
          <p:spPr>
            <a:xfrm flipH="1" flipV="1">
              <a:off x="5227320" y="3947160"/>
              <a:ext cx="1173480" cy="5943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3733800" y="3703320"/>
              <a:ext cx="1463040" cy="1021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212080" y="3992880"/>
              <a:ext cx="0" cy="716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657600" y="2453640"/>
              <a:ext cx="0" cy="716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88080" y="3703320"/>
              <a:ext cx="0" cy="716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12180" y="4434840"/>
              <a:ext cx="112014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return()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62500" y="4587240"/>
              <a:ext cx="107442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return()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17132" y="4822569"/>
            <a:ext cx="1269985" cy="1180024"/>
            <a:chOff x="6450268" y="5353511"/>
            <a:chExt cx="1269985" cy="1180024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6450268" y="5358427"/>
              <a:ext cx="12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460253" y="6518940"/>
              <a:ext cx="12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457950" y="5353511"/>
              <a:ext cx="0" cy="1180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784261" y="5486706"/>
              <a:ext cx="0" cy="9045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6784415" y="5496079"/>
              <a:ext cx="914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6779346" y="6381136"/>
              <a:ext cx="914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148052" y="5743738"/>
              <a:ext cx="49161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152968" y="5725299"/>
              <a:ext cx="1" cy="4129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43135" y="6147015"/>
              <a:ext cx="493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191972" y="5786902"/>
              <a:ext cx="280391" cy="323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4094" y="6002594"/>
              <a:ext cx="321082" cy="3834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4" name="左中括号 43"/>
          <p:cNvSpPr/>
          <p:nvPr/>
        </p:nvSpPr>
        <p:spPr>
          <a:xfrm>
            <a:off x="663677" y="4232787"/>
            <a:ext cx="250723" cy="2005781"/>
          </a:xfrm>
          <a:prstGeom prst="leftBracket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中括号 44"/>
          <p:cNvSpPr/>
          <p:nvPr/>
        </p:nvSpPr>
        <p:spPr>
          <a:xfrm>
            <a:off x="604684" y="904569"/>
            <a:ext cx="285135" cy="2005200"/>
          </a:xfrm>
          <a:prstGeom prst="leftBracket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9157"/>
            <a:ext cx="7886700" cy="785249"/>
          </a:xfrm>
        </p:spPr>
        <p:txBody>
          <a:bodyPr/>
          <a:lstStyle/>
          <a:p>
            <a:r>
              <a:rPr lang="zh-CN" altLang="en-US" dirty="0"/>
              <a:t>简单栈式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471" y="929149"/>
            <a:ext cx="8686800" cy="558963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特点：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200" dirty="0"/>
              <a:t>过程定义</a:t>
            </a:r>
            <a:r>
              <a:rPr lang="zh-CN" altLang="en-US" sz="2200" dirty="0">
                <a:solidFill>
                  <a:srgbClr val="FF0000"/>
                </a:solidFill>
              </a:rPr>
              <a:t>不允许嵌套</a:t>
            </a:r>
            <a:r>
              <a:rPr lang="zh-CN" altLang="en-US" sz="2200" dirty="0"/>
              <a:t>；允许过程递归调用；允许过程含有可变数组；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dirty="0"/>
              <a:t>步骤</a:t>
            </a:r>
            <a:endParaRPr lang="en-US" altLang="zh-CN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200" dirty="0"/>
              <a:t>当开始进入主程序执行语句前，便在栈中建立全局变量和主程序数据区；</a:t>
            </a:r>
            <a:endParaRPr lang="en-US" altLang="zh-CN" sz="22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200" dirty="0"/>
              <a:t>在主程序中若有调用过程的语句时，便</a:t>
            </a:r>
            <a:r>
              <a:rPr lang="zh-CN" altLang="en-US" sz="2200" dirty="0">
                <a:solidFill>
                  <a:srgbClr val="FF0000"/>
                </a:solidFill>
              </a:rPr>
              <a:t>在栈顶累筑该过程的</a:t>
            </a:r>
            <a:r>
              <a:rPr lang="zh-CN" altLang="en-US" sz="2200" dirty="0">
                <a:solidFill>
                  <a:schemeClr val="tx1"/>
                </a:solidFill>
              </a:rPr>
              <a:t>活动记录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200" dirty="0"/>
              <a:t>每进入一个过程，就有相应的</a:t>
            </a:r>
            <a:r>
              <a:rPr lang="zh-CN" altLang="en-US" sz="2200" dirty="0">
                <a:solidFill>
                  <a:srgbClr val="FF0000"/>
                </a:solidFill>
              </a:rPr>
              <a:t>数据区</a:t>
            </a:r>
            <a:r>
              <a:rPr lang="zh-CN" altLang="en-US" sz="2200" dirty="0"/>
              <a:t>建立在</a:t>
            </a:r>
            <a:r>
              <a:rPr lang="zh-CN" altLang="en-US" sz="2200" dirty="0">
                <a:solidFill>
                  <a:srgbClr val="FF0000"/>
                </a:solidFill>
              </a:rPr>
              <a:t>栈顶</a:t>
            </a:r>
            <a:r>
              <a:rPr lang="zh-CN" altLang="en-US" sz="2200" dirty="0"/>
              <a:t>；当程序开始运行前，用于建造数据区的栈是空栈。</a:t>
            </a:r>
            <a:endParaRPr lang="en-US" altLang="zh-CN" sz="22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200" dirty="0"/>
              <a:t>在进入过程后、执行过程的可执行语句前，再把</a:t>
            </a:r>
            <a:r>
              <a:rPr lang="zh-CN" altLang="en-US" sz="2200" dirty="0">
                <a:solidFill>
                  <a:srgbClr val="FF0000"/>
                </a:solidFill>
              </a:rPr>
              <a:t>局部数组累筑于栈顶</a:t>
            </a:r>
            <a:r>
              <a:rPr lang="zh-CN" altLang="en-US" sz="2200" dirty="0"/>
              <a:t>，若还有调用过程的语句就重复上述过程。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623017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数据区结构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58" y="1316053"/>
            <a:ext cx="4100547" cy="48158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过程运行后，栈顶数据区有两个指针：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SP-</a:t>
            </a:r>
            <a:r>
              <a:rPr lang="zh-CN" altLang="en-US" dirty="0"/>
              <a:t>指向现行过程数据区起点；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TOP-</a:t>
            </a:r>
            <a:r>
              <a:rPr lang="zh-CN" altLang="en-US" dirty="0"/>
              <a:t>指向顶点。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注</a:t>
            </a:r>
            <a:r>
              <a:rPr lang="zh-CN" altLang="en-US" sz="2600" dirty="0"/>
              <a:t>：从数据区中引出指向主程序数据区的箭头表示外部变量引用关系。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87720" y="863715"/>
            <a:ext cx="3249665" cy="2297249"/>
            <a:chOff x="4770120" y="2392680"/>
            <a:chExt cx="3249665" cy="2297249"/>
          </a:xfrm>
        </p:grpSpPr>
        <p:graphicFrame>
          <p:nvGraphicFramePr>
            <p:cNvPr id="6" name="内容占位符 5"/>
            <p:cNvGraphicFramePr>
              <a:graphicFrameLocks/>
            </p:cNvGraphicFramePr>
            <p:nvPr/>
          </p:nvGraphicFramePr>
          <p:xfrm>
            <a:off x="6243974" y="2637929"/>
            <a:ext cx="1772265" cy="2052000"/>
          </p:xfrm>
          <a:graphic>
            <a:graphicData uri="http://schemas.openxmlformats.org/drawingml/2006/table">
              <a:tbl>
                <a:tblPr/>
                <a:tblGrid>
                  <a:gridCol w="177226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84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P</a:t>
                        </a:r>
                        <a:r>
                          <a: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过程数据区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8400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Q</a:t>
                        </a:r>
                        <a:r>
                          <a: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过程数据区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84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main</a:t>
                        </a:r>
                        <a:r>
                          <a: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数据区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4815840" y="2392680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70120" y="3002280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17831" y="2638422"/>
              <a:ext cx="73152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516880" y="3322320"/>
              <a:ext cx="73152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>
              <a:off x="7900985" y="3596640"/>
              <a:ext cx="118800" cy="640080"/>
            </a:xfrm>
            <a:prstGeom prst="bentConnector3">
              <a:avLst>
                <a:gd name="adj1" fmla="val 274134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>
              <a:off x="7845739" y="2971800"/>
              <a:ext cx="172800" cy="1540800"/>
            </a:xfrm>
            <a:prstGeom prst="bentConnector3">
              <a:avLst>
                <a:gd name="adj1" fmla="val 340881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97120" y="1798320"/>
            <a:ext cx="3170350" cy="4462213"/>
            <a:chOff x="4897120" y="1798320"/>
            <a:chExt cx="3170350" cy="446221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42130" y="3519010"/>
              <a:ext cx="2325340" cy="2741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任意多边形 14"/>
            <p:cNvSpPr/>
            <p:nvPr/>
          </p:nvSpPr>
          <p:spPr>
            <a:xfrm>
              <a:off x="4897120" y="1798320"/>
              <a:ext cx="1793240" cy="4389120"/>
            </a:xfrm>
            <a:custGeom>
              <a:avLst/>
              <a:gdLst>
                <a:gd name="connsiteX0" fmla="*/ 1366520 w 1793240"/>
                <a:gd name="connsiteY0" fmla="*/ 0 h 4389120"/>
                <a:gd name="connsiteX1" fmla="*/ 71120 w 1793240"/>
                <a:gd name="connsiteY1" fmla="*/ 2423160 h 4389120"/>
                <a:gd name="connsiteX2" fmla="*/ 1793240 w 1793240"/>
                <a:gd name="connsiteY2" fmla="*/ 438912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3240" h="4389120">
                  <a:moveTo>
                    <a:pt x="1366520" y="0"/>
                  </a:moveTo>
                  <a:cubicBezTo>
                    <a:pt x="683260" y="845820"/>
                    <a:pt x="0" y="1691640"/>
                    <a:pt x="71120" y="2423160"/>
                  </a:cubicBezTo>
                  <a:cubicBezTo>
                    <a:pt x="142240" y="3154680"/>
                    <a:pt x="967740" y="3771900"/>
                    <a:pt x="1793240" y="438912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979160" y="2484120"/>
              <a:ext cx="711200" cy="1097280"/>
            </a:xfrm>
            <a:custGeom>
              <a:avLst/>
              <a:gdLst>
                <a:gd name="connsiteX0" fmla="*/ 284480 w 711200"/>
                <a:gd name="connsiteY0" fmla="*/ 0 h 1097280"/>
                <a:gd name="connsiteX1" fmla="*/ 71120 w 711200"/>
                <a:gd name="connsiteY1" fmla="*/ 655320 h 1097280"/>
                <a:gd name="connsiteX2" fmla="*/ 711200 w 711200"/>
                <a:gd name="connsiteY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1097280">
                  <a:moveTo>
                    <a:pt x="284480" y="0"/>
                  </a:moveTo>
                  <a:cubicBezTo>
                    <a:pt x="142240" y="236220"/>
                    <a:pt x="0" y="472440"/>
                    <a:pt x="71120" y="655320"/>
                  </a:cubicBezTo>
                  <a:cubicBezTo>
                    <a:pt x="142240" y="838200"/>
                    <a:pt x="426720" y="967740"/>
                    <a:pt x="711200" y="109728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1"/>
            <a:ext cx="7886700" cy="99172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6349"/>
            <a:ext cx="7886700" cy="418854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C00000"/>
                </a:solidFill>
              </a:rPr>
              <a:t>9.1</a:t>
            </a:r>
            <a:r>
              <a:rPr lang="zh-CN" altLang="en-US" dirty="0">
                <a:solidFill>
                  <a:srgbClr val="C00000"/>
                </a:solidFill>
              </a:rPr>
              <a:t>、目标程序运行时的活动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C00000"/>
                </a:solidFill>
              </a:rPr>
              <a:t>9.2</a:t>
            </a:r>
            <a:r>
              <a:rPr lang="zh-CN" altLang="en-US" dirty="0">
                <a:solidFill>
                  <a:srgbClr val="C00000"/>
                </a:solidFill>
              </a:rPr>
              <a:t>、运行时存储器的划分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1E1CE3"/>
                </a:solidFill>
              </a:rPr>
              <a:t>9.3</a:t>
            </a:r>
            <a:r>
              <a:rPr lang="zh-CN" altLang="en-US" dirty="0">
                <a:solidFill>
                  <a:srgbClr val="1E1CE3"/>
                </a:solidFill>
              </a:rPr>
              <a:t>、静态存储分配</a:t>
            </a:r>
            <a:endParaRPr lang="en-US" altLang="zh-CN" dirty="0">
              <a:solidFill>
                <a:srgbClr val="1E1CE3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</a:rPr>
              <a:t>9.4</a:t>
            </a:r>
            <a:r>
              <a:rPr lang="zh-CN" altLang="en-US" dirty="0">
                <a:solidFill>
                  <a:schemeClr val="tx1"/>
                </a:solidFill>
              </a:rPr>
              <a:t>、简单的栈式存储分配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</a:rPr>
              <a:t>9.5</a:t>
            </a:r>
            <a:r>
              <a:rPr lang="zh-CN" altLang="en-US" dirty="0">
                <a:solidFill>
                  <a:schemeClr val="tx1"/>
                </a:solidFill>
              </a:rPr>
              <a:t>、嵌套过程语言的栈式实现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CC0099"/>
                </a:solidFill>
              </a:rPr>
              <a:t>9.6</a:t>
            </a:r>
            <a:r>
              <a:rPr lang="zh-CN" altLang="en-US" dirty="0">
                <a:solidFill>
                  <a:srgbClr val="CC0099"/>
                </a:solidFill>
              </a:rPr>
              <a:t>、堆式动态存储分配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515897" y="1637071"/>
            <a:ext cx="1917291" cy="766916"/>
            <a:chOff x="5515897" y="1637071"/>
            <a:chExt cx="1917291" cy="766916"/>
          </a:xfrm>
        </p:grpSpPr>
        <p:sp>
          <p:nvSpPr>
            <p:cNvPr id="5" name="左大括号 4"/>
            <p:cNvSpPr/>
            <p:nvPr/>
          </p:nvSpPr>
          <p:spPr>
            <a:xfrm flipH="1">
              <a:off x="5515897" y="1637071"/>
              <a:ext cx="825909" cy="766916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94324" y="1755058"/>
              <a:ext cx="1238864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概述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24168" y="3672348"/>
            <a:ext cx="3583859" cy="1386349"/>
            <a:chOff x="5324168" y="3672348"/>
            <a:chExt cx="3583859" cy="1386349"/>
          </a:xfrm>
        </p:grpSpPr>
        <p:sp>
          <p:nvSpPr>
            <p:cNvPr id="6" name="左大括号 5"/>
            <p:cNvSpPr/>
            <p:nvPr/>
          </p:nvSpPr>
          <p:spPr>
            <a:xfrm flipH="1">
              <a:off x="5324168" y="3672348"/>
              <a:ext cx="1523998" cy="1386349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99008" y="4090218"/>
              <a:ext cx="2109019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动态存储分配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5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语言程序的存储组织全貌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184656" y="2243244"/>
          <a:ext cx="2567232" cy="2316480"/>
        </p:xfrm>
        <a:graphic>
          <a:graphicData uri="http://schemas.openxmlformats.org/drawingml/2006/table">
            <a:tbl>
              <a:tblPr/>
              <a:tblGrid>
                <a:gridCol w="256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main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全局数据区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pSp>
        <p:nvGrpSpPr>
          <p:cNvPr id="5" name="组合 12"/>
          <p:cNvGrpSpPr/>
          <p:nvPr/>
        </p:nvGrpSpPr>
        <p:grpSpPr>
          <a:xfrm>
            <a:off x="1302573" y="2701055"/>
            <a:ext cx="1879035" cy="946546"/>
            <a:chOff x="742245" y="2584140"/>
            <a:chExt cx="1879035" cy="94654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691640" y="2862035"/>
              <a:ext cx="92964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686877" y="3286846"/>
              <a:ext cx="92964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42245" y="2584140"/>
              <a:ext cx="120396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957" y="3027766"/>
              <a:ext cx="120396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19"/>
          <p:cNvGrpSpPr/>
          <p:nvPr/>
        </p:nvGrpSpPr>
        <p:grpSpPr>
          <a:xfrm>
            <a:off x="1273251" y="4927404"/>
            <a:ext cx="5643717" cy="1097776"/>
            <a:chOff x="1273251" y="4956900"/>
            <a:chExt cx="5643717" cy="1097776"/>
          </a:xfrm>
        </p:grpSpPr>
        <p:sp>
          <p:nvSpPr>
            <p:cNvPr id="18" name="矩形 17"/>
            <p:cNvSpPr/>
            <p:nvPr/>
          </p:nvSpPr>
          <p:spPr>
            <a:xfrm>
              <a:off x="1297832" y="4956900"/>
              <a:ext cx="561913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：总是指向现行过程活动记录的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起点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273251" y="5551756"/>
              <a:ext cx="561913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：始终指向已占用的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栈顶单元</a:t>
              </a:r>
            </a:p>
          </p:txBody>
        </p:sp>
      </p:grpSp>
      <p:graphicFrame>
        <p:nvGraphicFramePr>
          <p:cNvPr id="21" name="内容占位符 5"/>
          <p:cNvGraphicFramePr>
            <a:graphicFrameLocks/>
          </p:cNvGraphicFramePr>
          <p:nvPr/>
        </p:nvGraphicFramePr>
        <p:xfrm>
          <a:off x="6522684" y="1938452"/>
          <a:ext cx="2060870" cy="2895600"/>
        </p:xfrm>
        <a:graphic>
          <a:graphicData uri="http://schemas.openxmlformats.org/drawingml/2006/table">
            <a:tbl>
              <a:tblPr/>
              <a:tblGrid>
                <a:gridCol w="206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main</a:t>
                      </a: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全局数据区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组合 11"/>
          <p:cNvGrpSpPr/>
          <p:nvPr/>
        </p:nvGrpSpPr>
        <p:grpSpPr>
          <a:xfrm>
            <a:off x="1465906" y="2115990"/>
            <a:ext cx="1715702" cy="941639"/>
            <a:chOff x="890338" y="2661666"/>
            <a:chExt cx="1715702" cy="941639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676400" y="3368991"/>
              <a:ext cx="92964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676400" y="2920746"/>
              <a:ext cx="92964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90338" y="2661666"/>
              <a:ext cx="855844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81097" y="3100385"/>
              <a:ext cx="79624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168"/>
            <a:ext cx="7886700" cy="770501"/>
          </a:xfrm>
        </p:spPr>
        <p:txBody>
          <a:bodyPr/>
          <a:lstStyle/>
          <a:p>
            <a:r>
              <a:rPr lang="zh-CN" altLang="en-US" dirty="0"/>
              <a:t>活动记录详情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60" y="1120873"/>
            <a:ext cx="5117691" cy="5147187"/>
          </a:xfrm>
        </p:spPr>
        <p:txBody>
          <a:bodyPr/>
          <a:lstStyle/>
          <a:p>
            <a:r>
              <a:rPr lang="zh-CN" altLang="en-US" sz="2600" dirty="0"/>
              <a:t>一个</a:t>
            </a:r>
            <a:r>
              <a:rPr lang="zh-CN" altLang="en-US" sz="2600" u="sng" dirty="0"/>
              <a:t>过程的数据区</a:t>
            </a:r>
            <a:r>
              <a:rPr lang="zh-CN" altLang="en-US" sz="2600" dirty="0"/>
              <a:t>叫做该过程的活动记录，包含：</a:t>
            </a:r>
            <a:endParaRPr lang="en-US" altLang="zh-CN" sz="26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连接数据（老</a:t>
            </a:r>
            <a:r>
              <a:rPr lang="en-US" altLang="zh-CN" dirty="0"/>
              <a:t>SP</a:t>
            </a:r>
            <a:r>
              <a:rPr lang="zh-CN" altLang="en-US" dirty="0"/>
              <a:t>、返回地址）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形式单元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局部变量（简单变量）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内情向量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临时工作单元</a:t>
            </a:r>
            <a:endParaRPr lang="en-US" altLang="zh-CN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老</a:t>
            </a:r>
            <a:r>
              <a:rPr lang="en-US" altLang="zh-CN" sz="2600" dirty="0">
                <a:solidFill>
                  <a:srgbClr val="FF0000"/>
                </a:solidFill>
              </a:rPr>
              <a:t>SP</a:t>
            </a:r>
            <a:r>
              <a:rPr lang="zh-CN" altLang="en-US" sz="2600" dirty="0"/>
              <a:t>：前一活动记录的首地址；</a:t>
            </a:r>
          </a:p>
          <a:p>
            <a:r>
              <a:rPr lang="zh-CN" altLang="en-US" sz="2600" dirty="0">
                <a:solidFill>
                  <a:srgbClr val="FF0000"/>
                </a:solidFill>
              </a:rPr>
              <a:t>返回地址</a:t>
            </a:r>
            <a:r>
              <a:rPr lang="zh-CN" altLang="en-US" sz="2600" dirty="0"/>
              <a:t>：</a:t>
            </a:r>
            <a:r>
              <a:rPr lang="zh-CN" altLang="en-US" sz="2600" u="sng" dirty="0"/>
              <a:t>调用语句</a:t>
            </a:r>
            <a:r>
              <a:rPr lang="zh-CN" altLang="en-US" sz="2600" dirty="0"/>
              <a:t>的下一条指令的地址。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60890" y="6341806"/>
            <a:ext cx="654460" cy="379669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419032" y="1898051"/>
            <a:ext cx="3258416" cy="3748624"/>
            <a:chOff x="4991340" y="1898051"/>
            <a:chExt cx="3258416" cy="3748624"/>
          </a:xfrm>
        </p:grpSpPr>
        <p:sp>
          <p:nvSpPr>
            <p:cNvPr id="7" name="矩形 6"/>
            <p:cNvSpPr/>
            <p:nvPr/>
          </p:nvSpPr>
          <p:spPr>
            <a:xfrm>
              <a:off x="5037060" y="2180101"/>
              <a:ext cx="883920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91340" y="5098035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052792" y="1898051"/>
              <a:ext cx="3196964" cy="3528000"/>
              <a:chOff x="5067540" y="1898051"/>
              <a:chExt cx="3196964" cy="3528000"/>
            </a:xfrm>
          </p:grpSpPr>
          <p:graphicFrame>
            <p:nvGraphicFramePr>
              <p:cNvPr id="6" name="内容占位符 5"/>
              <p:cNvGraphicFramePr>
                <a:graphicFrameLocks/>
              </p:cNvGraphicFramePr>
              <p:nvPr/>
            </p:nvGraphicFramePr>
            <p:xfrm>
              <a:off x="6492239" y="1898051"/>
              <a:ext cx="1772265" cy="3528000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临时工作单元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cxnSp>
            <p:nvCxnSpPr>
              <p:cNvPr id="9" name="直接箭头连接符 8"/>
              <p:cNvCxnSpPr/>
              <p:nvPr/>
            </p:nvCxnSpPr>
            <p:spPr>
              <a:xfrm>
                <a:off x="5762866" y="2402028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5761915" y="5418075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5851662" y="4953927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841829" y="3955954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46744" y="4477062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67540" y="3134481"/>
                <a:ext cx="883920" cy="475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5769531" y="3422133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8"/>
            <a:ext cx="7886700" cy="66726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语言的数据区建立和撤销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17640"/>
            <a:ext cx="7588755" cy="520167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数据区是如何根据源程序建立起来的？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、过程调用段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call</a:t>
            </a:r>
            <a:r>
              <a:rPr lang="zh-CN" altLang="en-US" dirty="0"/>
              <a:t>语句翻译成中间代码后所做操作有两个：</a:t>
            </a:r>
            <a:endParaRPr lang="en-US" altLang="zh-CN" dirty="0"/>
          </a:p>
          <a:p>
            <a:pPr lvl="2">
              <a:lnSpc>
                <a:spcPct val="110000"/>
              </a:lnSpc>
              <a:buNone/>
            </a:pPr>
            <a:r>
              <a:rPr lang="zh-CN" altLang="en-US" sz="2200" dirty="0"/>
              <a:t>① 将参数传递到函数的数据区的形参单元中；</a:t>
            </a:r>
            <a:endParaRPr lang="en-US" altLang="zh-CN" sz="2200" dirty="0"/>
          </a:p>
          <a:p>
            <a:pPr lvl="2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200" dirty="0"/>
              <a:t>② 跳转到过程或函数。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例如：</a:t>
            </a:r>
            <a:r>
              <a:rPr lang="en-US" altLang="zh-CN" dirty="0"/>
              <a:t>call P(T</a:t>
            </a:r>
            <a:r>
              <a:rPr lang="en-US" altLang="zh-CN" baseline="-25000" dirty="0"/>
              <a:t>1</a:t>
            </a:r>
            <a:r>
              <a:rPr lang="en-US" altLang="zh-CN" dirty="0"/>
              <a:t>,T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语句的中间代码为：</a:t>
            </a:r>
            <a:endParaRPr lang="en-US" altLang="zh-CN" dirty="0"/>
          </a:p>
          <a:p>
            <a:pPr lvl="4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par T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</a:p>
          <a:p>
            <a:pPr lvl="4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...</a:t>
            </a:r>
          </a:p>
          <a:p>
            <a:pPr lvl="4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par </a:t>
            </a:r>
            <a:r>
              <a:rPr lang="en-US" altLang="zh-CN" sz="2400" dirty="0" err="1">
                <a:solidFill>
                  <a:schemeClr val="tx1"/>
                </a:solidFill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n</a:t>
            </a:r>
            <a:endParaRPr lang="en-US" altLang="zh-CN" sz="2400" baseline="-25000" dirty="0">
              <a:solidFill>
                <a:schemeClr val="tx1"/>
              </a:solidFill>
            </a:endParaRPr>
          </a:p>
          <a:p>
            <a:pPr lvl="4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call </a:t>
            </a:r>
            <a:r>
              <a:rPr lang="en-US" altLang="zh-CN" sz="2400" dirty="0" err="1"/>
              <a:t>P,n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9088" y="6356350"/>
            <a:ext cx="580718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331" y="4424516"/>
            <a:ext cx="2056926" cy="1946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注意：</a:t>
            </a:r>
            <a:endParaRPr lang="en-US" altLang="zh-CN" sz="2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语言的数据区是由过程调用引起的。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4048913" y="4763729"/>
            <a:ext cx="4564146" cy="109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传值解释为：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(i+3)[</a:t>
            </a: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TOP]:=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T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i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传址解释为：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(i+3)[</a:t>
            </a: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TOP]:=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addr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(T</a:t>
            </a:r>
            <a:r>
              <a:rPr lang="en-US" altLang="zh-CN" sz="22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)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535" y="1088740"/>
            <a:ext cx="2462406" cy="29563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5885462" y="2603715"/>
            <a:ext cx="1804388" cy="2652498"/>
            <a:chOff x="5885462" y="2603715"/>
            <a:chExt cx="1804388" cy="2652498"/>
          </a:xfrm>
        </p:grpSpPr>
        <p:sp>
          <p:nvSpPr>
            <p:cNvPr id="8" name="任意多边形 7"/>
            <p:cNvSpPr/>
            <p:nvPr/>
          </p:nvSpPr>
          <p:spPr>
            <a:xfrm>
              <a:off x="6555783" y="2603715"/>
              <a:ext cx="712922" cy="2200760"/>
            </a:xfrm>
            <a:custGeom>
              <a:avLst/>
              <a:gdLst>
                <a:gd name="connsiteX0" fmla="*/ 0 w 712922"/>
                <a:gd name="connsiteY0" fmla="*/ 2200760 h 2200760"/>
                <a:gd name="connsiteX1" fmla="*/ 0 w 712922"/>
                <a:gd name="connsiteY1" fmla="*/ 0 h 2200760"/>
                <a:gd name="connsiteX2" fmla="*/ 712922 w 712922"/>
                <a:gd name="connsiteY2" fmla="*/ 0 h 220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922" h="2200760">
                  <a:moveTo>
                    <a:pt x="0" y="2200760"/>
                  </a:moveTo>
                  <a:lnTo>
                    <a:pt x="0" y="0"/>
                  </a:lnTo>
                  <a:lnTo>
                    <a:pt x="712922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5885462" y="5256213"/>
              <a:ext cx="18043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2096725" y="3564014"/>
            <a:ext cx="3690409" cy="2115235"/>
          </a:xfrm>
          <a:prstGeom prst="roundRect">
            <a:avLst>
              <a:gd name="adj" fmla="val 7928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四元式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call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P,n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被翻译为：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1[TOP]:=SP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3[TOP]:=n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JSR P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905"/>
            <a:ext cx="7886700" cy="77050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语言的数据区建立和撤销（续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710" y="973394"/>
            <a:ext cx="8146640" cy="3185651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、过程进入段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工作</a:t>
            </a:r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>
                <a:sym typeface="Wingdings" pitchFamily="2" charset="2"/>
              </a:rPr>
              <a:t>1</a:t>
            </a:r>
            <a:r>
              <a:rPr lang="zh-CN" altLang="en-US" sz="2400" dirty="0">
                <a:sym typeface="Wingdings" pitchFamily="2" charset="2"/>
              </a:rPr>
              <a:t>）：定义新活动记录的</a:t>
            </a:r>
            <a:r>
              <a:rPr lang="en-US" altLang="zh-CN" sz="2400" dirty="0">
                <a:sym typeface="Wingdings" pitchFamily="2" charset="2"/>
              </a:rPr>
              <a:t>SP</a:t>
            </a:r>
            <a:r>
              <a:rPr lang="zh-CN" altLang="en-US" sz="2400" dirty="0">
                <a:sym typeface="Wingdings" pitchFamily="2" charset="2"/>
              </a:rPr>
              <a:t>，保护返回地址和定义这个活动记录的</a:t>
            </a:r>
            <a:r>
              <a:rPr lang="en-US" altLang="zh-CN" sz="2400" dirty="0">
                <a:sym typeface="Wingdings" pitchFamily="2" charset="2"/>
              </a:rPr>
              <a:t>TOP</a:t>
            </a:r>
            <a:r>
              <a:rPr lang="zh-CN" altLang="en-US" sz="2400" dirty="0">
                <a:sym typeface="Wingdings" pitchFamily="2" charset="2"/>
              </a:rPr>
              <a:t>，即：</a:t>
            </a:r>
            <a:endParaRPr lang="en-US" altLang="zh-CN" sz="2400" dirty="0">
              <a:sym typeface="Wingdings" pitchFamily="2" charset="2"/>
            </a:endParaRPr>
          </a:p>
          <a:p>
            <a:pPr marL="396000"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dirty="0">
                <a:sym typeface="Wingdings" pitchFamily="2" charset="2"/>
              </a:rPr>
              <a:t>SP:=TOP+1</a:t>
            </a:r>
          </a:p>
          <a:p>
            <a:pPr marL="396000"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dirty="0">
                <a:sym typeface="Wingdings" pitchFamily="2" charset="2"/>
              </a:rPr>
              <a:t>1[SP]:=</a:t>
            </a:r>
            <a:r>
              <a:rPr lang="zh-CN" altLang="en-US" sz="2200" dirty="0">
                <a:sym typeface="Wingdings" pitchFamily="2" charset="2"/>
              </a:rPr>
              <a:t>返回地址</a:t>
            </a:r>
            <a:endParaRPr lang="en-US" altLang="zh-CN" sz="2200" dirty="0">
              <a:sym typeface="Wingdings" pitchFamily="2" charset="2"/>
            </a:endParaRPr>
          </a:p>
          <a:p>
            <a:pPr marL="396000"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dirty="0">
                <a:sym typeface="Wingdings" pitchFamily="2" charset="2"/>
              </a:rPr>
              <a:t>TOP:=TOP+L</a:t>
            </a:r>
          </a:p>
          <a:p>
            <a:pPr marL="396000" lvl="1">
              <a:buFont typeface="Wingdings" pitchFamily="2" charset="2"/>
              <a:buChar char="Ø"/>
            </a:pPr>
            <a:r>
              <a:rPr lang="en-US" altLang="zh-CN" sz="2200" dirty="0">
                <a:sym typeface="Wingdings" pitchFamily="2" charset="2"/>
              </a:rPr>
              <a:t>/*L</a:t>
            </a:r>
            <a:r>
              <a:rPr lang="zh-CN" altLang="en-US" sz="2200" dirty="0">
                <a:sym typeface="Wingdings" pitchFamily="2" charset="2"/>
              </a:rPr>
              <a:t>是过程</a:t>
            </a:r>
            <a:r>
              <a:rPr lang="en-US" altLang="zh-CN" sz="2200" dirty="0">
                <a:sym typeface="Wingdings" pitchFamily="2" charset="2"/>
              </a:rPr>
              <a:t>P</a:t>
            </a:r>
            <a:r>
              <a:rPr lang="zh-CN" altLang="en-US" sz="2200" dirty="0">
                <a:sym typeface="Wingdings" pitchFamily="2" charset="2"/>
              </a:rPr>
              <a:t>的活动记录所需单元数</a:t>
            </a:r>
            <a:r>
              <a:rPr lang="en-US" altLang="zh-CN" sz="2200" dirty="0">
                <a:sym typeface="Wingdings" pitchFamily="2" charset="2"/>
              </a:rPr>
              <a:t>*/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01896" y="6371303"/>
            <a:ext cx="713453" cy="350172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47124" y="4275515"/>
            <a:ext cx="2773680" cy="1790005"/>
            <a:chOff x="2072640" y="4275515"/>
            <a:chExt cx="2773680" cy="1790005"/>
          </a:xfrm>
        </p:grpSpPr>
        <p:sp>
          <p:nvSpPr>
            <p:cNvPr id="14" name="矩形 13"/>
            <p:cNvSpPr/>
            <p:nvPr/>
          </p:nvSpPr>
          <p:spPr>
            <a:xfrm>
              <a:off x="2118360" y="4275515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72640" y="4821555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820351" y="4568882"/>
              <a:ext cx="73152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819400" y="5132070"/>
              <a:ext cx="73152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3795744" y="5074920"/>
              <a:ext cx="960120" cy="990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657600" y="5074920"/>
              <a:ext cx="1188720" cy="91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522268" y="2281520"/>
            <a:ext cx="3258416" cy="3777199"/>
            <a:chOff x="4991340" y="1898051"/>
            <a:chExt cx="3258416" cy="3777199"/>
          </a:xfrm>
        </p:grpSpPr>
        <p:sp>
          <p:nvSpPr>
            <p:cNvPr id="25" name="矩形 24"/>
            <p:cNvSpPr/>
            <p:nvPr/>
          </p:nvSpPr>
          <p:spPr>
            <a:xfrm>
              <a:off x="5037060" y="2175339"/>
              <a:ext cx="883920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91340" y="5126610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7" name="组合 15"/>
            <p:cNvGrpSpPr/>
            <p:nvPr/>
          </p:nvGrpSpPr>
          <p:grpSpPr>
            <a:xfrm>
              <a:off x="5052792" y="1898051"/>
              <a:ext cx="3196964" cy="3529549"/>
              <a:chOff x="5067540" y="1898051"/>
              <a:chExt cx="3196964" cy="3529549"/>
            </a:xfrm>
          </p:grpSpPr>
          <p:graphicFrame>
            <p:nvGraphicFramePr>
              <p:cNvPr id="28" name="内容占位符 5"/>
              <p:cNvGraphicFramePr>
                <a:graphicFrameLocks/>
              </p:cNvGraphicFramePr>
              <p:nvPr/>
            </p:nvGraphicFramePr>
            <p:xfrm>
              <a:off x="6492239" y="1898051"/>
              <a:ext cx="1772265" cy="3528000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临时工作单元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cxnSp>
            <p:nvCxnSpPr>
              <p:cNvPr id="29" name="直接箭头连接符 28"/>
              <p:cNvCxnSpPr/>
              <p:nvPr/>
            </p:nvCxnSpPr>
            <p:spPr>
              <a:xfrm>
                <a:off x="5762866" y="2397266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5761915" y="5427600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5851662" y="4953927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841829" y="3955954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846744" y="4477062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67540" y="3124956"/>
                <a:ext cx="883920" cy="475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5769531" y="3412608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/>
          <p:nvPr/>
        </p:nvGrpSpPr>
        <p:grpSpPr>
          <a:xfrm>
            <a:off x="1657764" y="4466729"/>
            <a:ext cx="3858126" cy="2052000"/>
            <a:chOff x="1657764" y="4466729"/>
            <a:chExt cx="3858126" cy="2052000"/>
          </a:xfrm>
        </p:grpSpPr>
        <p:grpSp>
          <p:nvGrpSpPr>
            <p:cNvPr id="6" name="组合 5"/>
            <p:cNvGrpSpPr/>
            <p:nvPr/>
          </p:nvGrpSpPr>
          <p:grpSpPr>
            <a:xfrm>
              <a:off x="1657764" y="4466729"/>
              <a:ext cx="3246119" cy="2052000"/>
              <a:chOff x="4770120" y="2637929"/>
              <a:chExt cx="3246119" cy="2052000"/>
            </a:xfrm>
          </p:grpSpPr>
          <p:graphicFrame>
            <p:nvGraphicFramePr>
              <p:cNvPr id="7" name="内容占位符 5"/>
              <p:cNvGraphicFramePr>
                <a:graphicFrameLocks/>
              </p:cNvGraphicFramePr>
              <p:nvPr/>
            </p:nvGraphicFramePr>
            <p:xfrm>
              <a:off x="6243974" y="2637929"/>
              <a:ext cx="1772265" cy="2052000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8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P</a:t>
                          </a: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过程数据区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Q</a:t>
                          </a: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过程数据区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main</a:t>
                          </a: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数据区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4815840" y="3121790"/>
                <a:ext cx="8839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70120" y="3688080"/>
                <a:ext cx="88392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517831" y="3410399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516880" y="4008120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174691" y="4580405"/>
              <a:ext cx="341199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 flipH="1">
              <a:off x="4896460" y="4468779"/>
              <a:ext cx="309716" cy="67842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7115" y="548680"/>
            <a:ext cx="2385265" cy="1325563"/>
          </a:xfrm>
        </p:spPr>
        <p:txBody>
          <a:bodyPr/>
          <a:lstStyle/>
          <a:p>
            <a:r>
              <a:rPr lang="zh-CN" altLang="en-US" dirty="0"/>
              <a:t>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342950" cy="17799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451157" y="232930"/>
            <a:ext cx="2989000" cy="3285365"/>
            <a:chOff x="4913574" y="1898051"/>
            <a:chExt cx="3841877" cy="4222808"/>
          </a:xfrm>
        </p:grpSpPr>
        <p:sp>
          <p:nvSpPr>
            <p:cNvPr id="7" name="矩形 6"/>
            <p:cNvSpPr/>
            <p:nvPr/>
          </p:nvSpPr>
          <p:spPr>
            <a:xfrm>
              <a:off x="5037059" y="2246659"/>
              <a:ext cx="883920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91340" y="5572218"/>
              <a:ext cx="883920" cy="54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" name="组合 15"/>
            <p:cNvGrpSpPr/>
            <p:nvPr/>
          </p:nvGrpSpPr>
          <p:grpSpPr>
            <a:xfrm>
              <a:off x="4913574" y="1898051"/>
              <a:ext cx="3841877" cy="3994208"/>
              <a:chOff x="4928322" y="1898051"/>
              <a:chExt cx="3841877" cy="3994208"/>
            </a:xfrm>
          </p:grpSpPr>
          <p:graphicFrame>
            <p:nvGraphicFramePr>
              <p:cNvPr id="10" name="内容占位符 5"/>
              <p:cNvGraphicFramePr>
                <a:graphicFrameLocks/>
              </p:cNvGraphicFramePr>
              <p:nvPr/>
            </p:nvGraphicFramePr>
            <p:xfrm>
              <a:off x="6492239" y="1898051"/>
              <a:ext cx="2277960" cy="3991424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临时工作单元</a:t>
                          </a:r>
                        </a:p>
                      </a:txBody>
                      <a:tcPr marL="0" marR="0" marT="0" marB="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r>
                            <a:rPr lang="en-US" altLang="zh-CN" sz="2000" baseline="-25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1</a:t>
                          </a:r>
                          <a:endParaRPr lang="zh-CN" altLang="en-US" sz="2000" baseline="-25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cxnSp>
            <p:nvCxnSpPr>
              <p:cNvPr id="11" name="直接箭头连接符 10"/>
              <p:cNvCxnSpPr/>
              <p:nvPr/>
            </p:nvCxnSpPr>
            <p:spPr>
              <a:xfrm>
                <a:off x="5762866" y="2468586"/>
                <a:ext cx="73152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5761915" y="5892259"/>
                <a:ext cx="73152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573084" y="5403487"/>
                <a:ext cx="916205" cy="4137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SP+0</a:t>
                </a:r>
                <a:endPara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73084" y="4245277"/>
                <a:ext cx="916189" cy="414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SP+2</a:t>
                </a:r>
                <a:endPara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73084" y="4823744"/>
                <a:ext cx="916189" cy="414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SP+1</a:t>
                </a:r>
                <a:endPara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8322" y="3309418"/>
                <a:ext cx="916189" cy="475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SP+x</a:t>
                </a:r>
                <a:endPara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5764442" y="3606594"/>
                <a:ext cx="73152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>
            <a:grpSpLocks noChangeAspect="1"/>
          </p:cNvGrpSpPr>
          <p:nvPr/>
        </p:nvGrpSpPr>
        <p:grpSpPr>
          <a:xfrm>
            <a:off x="1471030" y="3338275"/>
            <a:ext cx="2969127" cy="3285365"/>
            <a:chOff x="4939118" y="1898051"/>
            <a:chExt cx="3816333" cy="4222808"/>
          </a:xfrm>
        </p:grpSpPr>
        <p:sp>
          <p:nvSpPr>
            <p:cNvPr id="55" name="矩形 54"/>
            <p:cNvSpPr/>
            <p:nvPr/>
          </p:nvSpPr>
          <p:spPr>
            <a:xfrm>
              <a:off x="4939118" y="2246659"/>
              <a:ext cx="883920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91340" y="5572218"/>
              <a:ext cx="883920" cy="548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7" name="组合 15"/>
            <p:cNvGrpSpPr/>
            <p:nvPr/>
          </p:nvGrpSpPr>
          <p:grpSpPr>
            <a:xfrm>
              <a:off x="5052792" y="1898051"/>
              <a:ext cx="3702659" cy="3994208"/>
              <a:chOff x="5067540" y="1898051"/>
              <a:chExt cx="3702659" cy="3994208"/>
            </a:xfrm>
          </p:grpSpPr>
          <p:graphicFrame>
            <p:nvGraphicFramePr>
              <p:cNvPr id="58" name="内容占位符 5"/>
              <p:cNvGraphicFramePr>
                <a:graphicFrameLocks/>
              </p:cNvGraphicFramePr>
              <p:nvPr/>
            </p:nvGraphicFramePr>
            <p:xfrm>
              <a:off x="6492239" y="1898051"/>
              <a:ext cx="2277960" cy="3991424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临时工作单元</a:t>
                          </a:r>
                        </a:p>
                      </a:txBody>
                      <a:tcPr marL="0" marR="0" marT="0" marB="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3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cxnSp>
            <p:nvCxnSpPr>
              <p:cNvPr id="59" name="直接箭头连接符 58"/>
              <p:cNvCxnSpPr/>
              <p:nvPr/>
            </p:nvCxnSpPr>
            <p:spPr>
              <a:xfrm>
                <a:off x="5762866" y="2468586"/>
                <a:ext cx="731520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5761915" y="5892259"/>
                <a:ext cx="731520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5851661" y="5402793"/>
                <a:ext cx="637628" cy="414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841829" y="4245277"/>
                <a:ext cx="637628" cy="414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846744" y="4823744"/>
                <a:ext cx="637628" cy="414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067540" y="3309418"/>
                <a:ext cx="883920" cy="475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5764442" y="3606594"/>
                <a:ext cx="731520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6057165" y="2348880"/>
            <a:ext cx="1648315" cy="2842686"/>
            <a:chOff x="2636785" y="5017940"/>
            <a:chExt cx="1648315" cy="1306740"/>
          </a:xfrm>
        </p:grpSpPr>
        <p:sp>
          <p:nvSpPr>
            <p:cNvPr id="29" name="圆角矩形 28"/>
            <p:cNvSpPr/>
            <p:nvPr/>
          </p:nvSpPr>
          <p:spPr>
            <a:xfrm>
              <a:off x="2636785" y="5017940"/>
              <a:ext cx="1648315" cy="1306740"/>
            </a:xfrm>
            <a:prstGeom prst="roundRect">
              <a:avLst>
                <a:gd name="adj" fmla="val 1153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8"/>
            <p:cNvGrpSpPr/>
            <p:nvPr/>
          </p:nvGrpSpPr>
          <p:grpSpPr>
            <a:xfrm>
              <a:off x="2767036" y="5028969"/>
              <a:ext cx="1416349" cy="1225653"/>
              <a:chOff x="3082071" y="4038859"/>
              <a:chExt cx="1416349" cy="122565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131840" y="4038859"/>
                <a:ext cx="540060" cy="2125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67320" y="4402283"/>
                <a:ext cx="540060" cy="221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67320" y="4824256"/>
                <a:ext cx="540060" cy="171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148270" y="5037585"/>
                <a:ext cx="1350150" cy="19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5" name="左中括号 34"/>
              <p:cNvSpPr/>
              <p:nvPr/>
            </p:nvSpPr>
            <p:spPr>
              <a:xfrm>
                <a:off x="3082071" y="4114800"/>
                <a:ext cx="165513" cy="221471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左中括号 35"/>
              <p:cNvSpPr/>
              <p:nvPr/>
            </p:nvSpPr>
            <p:spPr>
              <a:xfrm>
                <a:off x="3082071" y="4471988"/>
                <a:ext cx="161838" cy="221752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左中括号 36"/>
              <p:cNvSpPr/>
              <p:nvPr/>
            </p:nvSpPr>
            <p:spPr>
              <a:xfrm>
                <a:off x="3082071" y="4867274"/>
                <a:ext cx="162000" cy="397238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7645"/>
            <a:ext cx="7886700" cy="78524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语言的数据区建立和撤销（续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718" y="1386346"/>
            <a:ext cx="5206180" cy="473423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工作（</a:t>
            </a:r>
            <a:r>
              <a:rPr lang="en-US" altLang="zh-CN" sz="2500" dirty="0"/>
              <a:t>2</a:t>
            </a:r>
            <a:r>
              <a:rPr lang="zh-CN" altLang="en-US" sz="2500" dirty="0"/>
              <a:t>）：若过程中</a:t>
            </a:r>
            <a:r>
              <a:rPr lang="zh-CN" altLang="en-US" sz="2500" dirty="0">
                <a:solidFill>
                  <a:srgbClr val="C00000"/>
                </a:solidFill>
              </a:rPr>
              <a:t>包含可变数组</a:t>
            </a:r>
            <a:r>
              <a:rPr lang="zh-CN" altLang="en-US" sz="2500" dirty="0"/>
              <a:t>，且数组的空间分配在活动记录的顶上，则接下来</a:t>
            </a:r>
            <a:r>
              <a:rPr lang="zh-CN" altLang="en-US" sz="2500" u="sng" dirty="0"/>
              <a:t>执行对数组进行存储分配指令</a:t>
            </a:r>
            <a:r>
              <a:rPr lang="zh-CN" altLang="en-US" sz="2500" dirty="0"/>
              <a:t>，这段指令是</a:t>
            </a:r>
            <a:r>
              <a:rPr lang="zh-CN" altLang="en-US" sz="2500" dirty="0">
                <a:solidFill>
                  <a:srgbClr val="FF0000"/>
                </a:solidFill>
              </a:rPr>
              <a:t>编译数组说明时</a:t>
            </a:r>
            <a:r>
              <a:rPr lang="zh-CN" altLang="en-US" sz="2500" dirty="0"/>
              <a:t>产生的运行子程序，具体工作是：</a:t>
            </a:r>
            <a:endParaRPr lang="en-US" altLang="zh-CN" sz="25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300" dirty="0"/>
              <a:t>计算各维上下界；</a:t>
            </a:r>
            <a:endParaRPr lang="en-US" altLang="zh-CN" sz="23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300" dirty="0"/>
              <a:t>调用数组空间分配程序，构造内情向量表；</a:t>
            </a:r>
            <a:endParaRPr lang="en-US" altLang="zh-CN" sz="2300" dirty="0"/>
          </a:p>
          <a:p>
            <a:pPr marL="806450" lvl="1" indent="-3492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计算数组</a:t>
            </a:r>
            <a:r>
              <a:rPr lang="zh-CN" altLang="en-US" sz="2300" dirty="0"/>
              <a:t>，尺寸预留数组空间。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22268" y="1898051"/>
            <a:ext cx="3258416" cy="3756610"/>
            <a:chOff x="4991340" y="1898051"/>
            <a:chExt cx="3258416" cy="3756610"/>
          </a:xfrm>
        </p:grpSpPr>
        <p:sp>
          <p:nvSpPr>
            <p:cNvPr id="7" name="矩形 6"/>
            <p:cNvSpPr/>
            <p:nvPr/>
          </p:nvSpPr>
          <p:spPr>
            <a:xfrm>
              <a:off x="5037060" y="2175339"/>
              <a:ext cx="883920" cy="396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91340" y="5106021"/>
              <a:ext cx="88392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9" name="组合 15"/>
            <p:cNvGrpSpPr/>
            <p:nvPr/>
          </p:nvGrpSpPr>
          <p:grpSpPr>
            <a:xfrm>
              <a:off x="5052792" y="1898051"/>
              <a:ext cx="3196964" cy="3528010"/>
              <a:chOff x="5067540" y="1898051"/>
              <a:chExt cx="3196964" cy="3528010"/>
            </a:xfrm>
          </p:grpSpPr>
          <p:graphicFrame>
            <p:nvGraphicFramePr>
              <p:cNvPr id="10" name="内容占位符 5"/>
              <p:cNvGraphicFramePr>
                <a:graphicFrameLocks/>
              </p:cNvGraphicFramePr>
              <p:nvPr/>
            </p:nvGraphicFramePr>
            <p:xfrm>
              <a:off x="6492239" y="1898051"/>
              <a:ext cx="1772265" cy="3528000"/>
            </p:xfrm>
            <a:graphic>
              <a:graphicData uri="http://schemas.openxmlformats.org/drawingml/2006/table">
                <a:tbl>
                  <a:tblPr/>
                  <a:tblGrid>
                    <a:gridCol w="1772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临时工作单元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rgbClr val="00206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cxnSp>
            <p:nvCxnSpPr>
              <p:cNvPr id="11" name="直接箭头连接符 10"/>
              <p:cNvCxnSpPr/>
              <p:nvPr/>
            </p:nvCxnSpPr>
            <p:spPr>
              <a:xfrm>
                <a:off x="5762866" y="2397266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5761915" y="5426061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5851662" y="4953927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841829" y="3955954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46744" y="4477062"/>
                <a:ext cx="637628" cy="414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67540" y="3124956"/>
                <a:ext cx="883920" cy="475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5769531" y="3422133"/>
                <a:ext cx="7315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1"/>
            <a:ext cx="7886700" cy="69675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语言的数据区建立和撤销（续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40" y="1082040"/>
            <a:ext cx="8427720" cy="513588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3</a:t>
            </a:r>
            <a:r>
              <a:rPr lang="zh-CN" altLang="en-US" sz="2600" dirty="0">
                <a:solidFill>
                  <a:srgbClr val="FF0000"/>
                </a:solidFill>
              </a:rPr>
              <a:t>、过程返回段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777875" indent="-777875">
              <a:lnSpc>
                <a:spcPct val="11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en-US" altLang="zh-CN" sz="2600" dirty="0"/>
              <a:t>E</a:t>
            </a:r>
            <a:r>
              <a:rPr lang="zh-CN" altLang="en-US" sz="2600" dirty="0"/>
              <a:t>为</a:t>
            </a:r>
            <a:r>
              <a:rPr lang="en-US" altLang="zh-CN" sz="2600" dirty="0"/>
              <a:t>return(E)</a:t>
            </a:r>
            <a:r>
              <a:rPr lang="zh-CN" altLang="en-US" sz="2600" dirty="0"/>
              <a:t>中的表达式，假定此时</a:t>
            </a:r>
            <a:r>
              <a:rPr lang="en-US" altLang="zh-CN" sz="2600" dirty="0"/>
              <a:t>E</a:t>
            </a:r>
            <a:r>
              <a:rPr lang="zh-CN" altLang="en-US" sz="2600" dirty="0"/>
              <a:t>值已计算出来并已放在</a:t>
            </a:r>
            <a:r>
              <a:rPr lang="zh-CN" altLang="en-US" sz="2600" dirty="0">
                <a:solidFill>
                  <a:srgbClr val="C00000"/>
                </a:solidFill>
              </a:rPr>
              <a:t>某临时单元</a:t>
            </a:r>
            <a:r>
              <a:rPr lang="en-US" altLang="zh-CN" sz="2600" dirty="0">
                <a:solidFill>
                  <a:srgbClr val="C00000"/>
                </a:solidFill>
              </a:rPr>
              <a:t>T</a:t>
            </a:r>
            <a:r>
              <a:rPr lang="zh-CN" altLang="en-US" sz="2600" dirty="0"/>
              <a:t>中，那么，就将</a:t>
            </a:r>
            <a:r>
              <a:rPr lang="en-US" altLang="zh-CN" sz="2600" dirty="0"/>
              <a:t>T</a:t>
            </a:r>
            <a:r>
              <a:rPr lang="zh-CN" altLang="en-US" sz="2600" dirty="0"/>
              <a:t>值传送到某个特定的寄存器中，以备调用段获取；</a:t>
            </a:r>
            <a:endParaRPr lang="en-US" altLang="zh-CN" sz="2600" dirty="0"/>
          </a:p>
          <a:p>
            <a:pPr marL="809625"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调用段将从此寄存器获得被调用过程的结果值。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）恢复</a:t>
            </a:r>
            <a:r>
              <a:rPr lang="en-US" altLang="zh-CN" sz="2600" dirty="0"/>
              <a:t>SP</a:t>
            </a:r>
            <a:r>
              <a:rPr lang="zh-CN" altLang="en-US" sz="2600" dirty="0"/>
              <a:t>和</a:t>
            </a:r>
            <a:r>
              <a:rPr lang="en-US" altLang="zh-CN" sz="2600" dirty="0"/>
              <a:t>TOP</a:t>
            </a:r>
            <a:r>
              <a:rPr lang="zh-CN" altLang="en-US" sz="2600" dirty="0"/>
              <a:t>，以便回到调用段的数据区；</a:t>
            </a:r>
            <a:endParaRPr lang="en-US" altLang="zh-CN" sz="2600" dirty="0"/>
          </a:p>
          <a:p>
            <a:pPr marL="809625"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TOP:=SP-1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SP:=0[SP]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SP:=1[TOP]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）按返回地址回到</a:t>
            </a:r>
            <a:r>
              <a:rPr lang="zh-CN" altLang="en-US" sz="2600" u="sng" dirty="0"/>
              <a:t>调用语句的下一语句</a:t>
            </a:r>
            <a:r>
              <a:rPr lang="zh-CN" altLang="en-US" sz="2600" dirty="0"/>
              <a:t>去运行；</a:t>
            </a:r>
            <a:endParaRPr lang="en-US" altLang="zh-CN" sz="2600" dirty="0"/>
          </a:p>
          <a:p>
            <a:pPr marL="809625" lvl="1"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X:=2[TOP]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JMP 0[X] </a:t>
            </a:r>
            <a:r>
              <a:rPr lang="zh-CN" altLang="en-US" dirty="0"/>
              <a:t>或写作：</a:t>
            </a:r>
            <a:r>
              <a:rPr lang="en-US" altLang="zh-CN" dirty="0">
                <a:solidFill>
                  <a:srgbClr val="C00000"/>
                </a:solidFill>
              </a:rPr>
              <a:t>UJ 0[X]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6765" y="83695"/>
            <a:ext cx="4230470" cy="915035"/>
          </a:xfrm>
        </p:spPr>
        <p:txBody>
          <a:bodyPr/>
          <a:lstStyle/>
          <a:p>
            <a:r>
              <a:rPr lang="zh-CN" altLang="en-US" dirty="0"/>
              <a:t>过程返回图示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82390" y="6399330"/>
            <a:ext cx="432960" cy="32214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379333" y="1556918"/>
            <a:ext cx="5558152" cy="926977"/>
            <a:chOff x="2794268" y="1907752"/>
            <a:chExt cx="5558152" cy="926977"/>
          </a:xfrm>
        </p:grpSpPr>
        <p:sp>
          <p:nvSpPr>
            <p:cNvPr id="7" name="矩形 6"/>
            <p:cNvSpPr/>
            <p:nvPr/>
          </p:nvSpPr>
          <p:spPr>
            <a:xfrm>
              <a:off x="5517105" y="1922788"/>
              <a:ext cx="2835315" cy="9119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送寄存器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（等待调用段取走）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794268" y="2121309"/>
              <a:ext cx="1507702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return(E)</a:t>
              </a:r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23365" y="1907752"/>
              <a:ext cx="1328755" cy="368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已在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中</a:t>
              </a:r>
            </a:p>
          </p:txBody>
        </p:sp>
        <p:sp>
          <p:nvSpPr>
            <p:cNvPr id="11" name="燕尾形箭头 10"/>
            <p:cNvSpPr/>
            <p:nvPr/>
          </p:nvSpPr>
          <p:spPr>
            <a:xfrm>
              <a:off x="4411495" y="2255520"/>
              <a:ext cx="1189500" cy="2286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10165" y="3029635"/>
            <a:ext cx="5227320" cy="2514600"/>
            <a:chOff x="2209800" y="3215640"/>
            <a:chExt cx="5227320" cy="2514600"/>
          </a:xfrm>
        </p:grpSpPr>
        <p:sp>
          <p:nvSpPr>
            <p:cNvPr id="6" name="矩形 5"/>
            <p:cNvSpPr/>
            <p:nvPr/>
          </p:nvSpPr>
          <p:spPr>
            <a:xfrm>
              <a:off x="5593080" y="3215640"/>
              <a:ext cx="1844040" cy="2514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TOP:=SP-1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SP:=0[SP]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X:=2[TOP]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UJ 0[X]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09800" y="3916680"/>
              <a:ext cx="292608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接着执行恢复工作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>
              <a:off x="2240280" y="4419600"/>
              <a:ext cx="2746800" cy="2286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3" y="837577"/>
            <a:ext cx="2608277" cy="57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组合 20"/>
          <p:cNvGrpSpPr/>
          <p:nvPr/>
        </p:nvGrpSpPr>
        <p:grpSpPr>
          <a:xfrm>
            <a:off x="160080" y="1295400"/>
            <a:ext cx="6954703" cy="2804160"/>
            <a:chOff x="160080" y="1295400"/>
            <a:chExt cx="6954703" cy="2804160"/>
          </a:xfrm>
        </p:grpSpPr>
        <p:sp>
          <p:nvSpPr>
            <p:cNvPr id="16" name="任意多边形 15"/>
            <p:cNvSpPr/>
            <p:nvPr/>
          </p:nvSpPr>
          <p:spPr>
            <a:xfrm>
              <a:off x="198120" y="1295400"/>
              <a:ext cx="502920" cy="2804160"/>
            </a:xfrm>
            <a:custGeom>
              <a:avLst/>
              <a:gdLst>
                <a:gd name="connsiteX0" fmla="*/ 365760 w 365760"/>
                <a:gd name="connsiteY0" fmla="*/ 0 h 2804160"/>
                <a:gd name="connsiteX1" fmla="*/ 0 w 365760"/>
                <a:gd name="connsiteY1" fmla="*/ 0 h 2804160"/>
                <a:gd name="connsiteX2" fmla="*/ 0 w 365760"/>
                <a:gd name="connsiteY2" fmla="*/ 2804160 h 2804160"/>
                <a:gd name="connsiteX3" fmla="*/ 335280 w 365760"/>
                <a:gd name="connsiteY3" fmla="*/ 2804160 h 28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2804160">
                  <a:moveTo>
                    <a:pt x="365760" y="0"/>
                  </a:moveTo>
                  <a:lnTo>
                    <a:pt x="0" y="0"/>
                  </a:lnTo>
                  <a:lnTo>
                    <a:pt x="0" y="2804160"/>
                  </a:lnTo>
                  <a:lnTo>
                    <a:pt x="335280" y="280416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529718" y="3219930"/>
              <a:ext cx="585065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0080" y="2423650"/>
              <a:ext cx="585065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①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6290" y="3685180"/>
            <a:ext cx="6788493" cy="2804160"/>
            <a:chOff x="326290" y="3685180"/>
            <a:chExt cx="6788493" cy="2804160"/>
          </a:xfrm>
        </p:grpSpPr>
        <p:sp>
          <p:nvSpPr>
            <p:cNvPr id="18" name="矩形 17"/>
            <p:cNvSpPr/>
            <p:nvPr/>
          </p:nvSpPr>
          <p:spPr>
            <a:xfrm>
              <a:off x="6529718" y="3773085"/>
              <a:ext cx="585065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②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86535" y="3685180"/>
              <a:ext cx="344985" cy="2804160"/>
            </a:xfrm>
            <a:custGeom>
              <a:avLst/>
              <a:gdLst>
                <a:gd name="connsiteX0" fmla="*/ 365760 w 365760"/>
                <a:gd name="connsiteY0" fmla="*/ 0 h 2804160"/>
                <a:gd name="connsiteX1" fmla="*/ 0 w 365760"/>
                <a:gd name="connsiteY1" fmla="*/ 0 h 2804160"/>
                <a:gd name="connsiteX2" fmla="*/ 0 w 365760"/>
                <a:gd name="connsiteY2" fmla="*/ 2804160 h 2804160"/>
                <a:gd name="connsiteX3" fmla="*/ 335280 w 365760"/>
                <a:gd name="connsiteY3" fmla="*/ 2804160 h 28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" h="2804160">
                  <a:moveTo>
                    <a:pt x="365760" y="0"/>
                  </a:moveTo>
                  <a:lnTo>
                    <a:pt x="0" y="0"/>
                  </a:lnTo>
                  <a:lnTo>
                    <a:pt x="0" y="2804160"/>
                  </a:lnTo>
                  <a:lnTo>
                    <a:pt x="335280" y="280416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6290" y="4929405"/>
              <a:ext cx="585065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②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57550" y="3124200"/>
            <a:ext cx="3857233" cy="1639710"/>
            <a:chOff x="3257550" y="3124200"/>
            <a:chExt cx="3857233" cy="1639710"/>
          </a:xfrm>
        </p:grpSpPr>
        <p:sp>
          <p:nvSpPr>
            <p:cNvPr id="17" name="矩形 16"/>
            <p:cNvSpPr/>
            <p:nvPr/>
          </p:nvSpPr>
          <p:spPr>
            <a:xfrm>
              <a:off x="6529718" y="4313860"/>
              <a:ext cx="585065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③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257550" y="3124200"/>
              <a:ext cx="3286125" cy="1447800"/>
            </a:xfrm>
            <a:custGeom>
              <a:avLst/>
              <a:gdLst>
                <a:gd name="connsiteX0" fmla="*/ 0 w 3286125"/>
                <a:gd name="connsiteY0" fmla="*/ 0 h 1504950"/>
                <a:gd name="connsiteX1" fmla="*/ 228600 w 3286125"/>
                <a:gd name="connsiteY1" fmla="*/ 0 h 1504950"/>
                <a:gd name="connsiteX2" fmla="*/ 228600 w 3286125"/>
                <a:gd name="connsiteY2" fmla="*/ 1504950 h 1504950"/>
                <a:gd name="connsiteX3" fmla="*/ 3286125 w 3286125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6125" h="1504950">
                  <a:moveTo>
                    <a:pt x="0" y="0"/>
                  </a:moveTo>
                  <a:lnTo>
                    <a:pt x="228600" y="0"/>
                  </a:lnTo>
                  <a:lnTo>
                    <a:pt x="228600" y="1504950"/>
                  </a:lnTo>
                  <a:lnTo>
                    <a:pt x="3286125" y="150495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187" y="2669454"/>
            <a:ext cx="8229600" cy="88844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9.5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嵌套过程语言的栈式实现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8"/>
            <a:ext cx="7886700" cy="741004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1096788"/>
            <a:ext cx="8351520" cy="5392502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dirty="0"/>
              <a:t>一、语言特点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u="sng" dirty="0"/>
              <a:t>既允许过程嵌套，也允许过程递归调用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dirty="0"/>
              <a:t>二、存储管理方式</a:t>
            </a:r>
            <a:endParaRPr lang="en-US" altLang="zh-CN" dirty="0"/>
          </a:p>
          <a:p>
            <a:pPr marL="990600" lvl="1" indent="-746125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）嵌套过程语言规定了</a:t>
            </a:r>
            <a:r>
              <a:rPr lang="zh-CN" altLang="en-US" u="sng" dirty="0"/>
              <a:t>变量</a:t>
            </a:r>
            <a:r>
              <a:rPr lang="zh-CN" altLang="en-US" u="sng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最小作用域原则</a:t>
            </a:r>
            <a:r>
              <a:rPr lang="zh-CN" altLang="en-US" u="sng" dirty="0"/>
              <a:t>：</a:t>
            </a:r>
            <a:r>
              <a:rPr lang="zh-CN" altLang="en-US" dirty="0"/>
              <a:t>一过程</a:t>
            </a:r>
            <a:r>
              <a:rPr lang="zh-CN" altLang="en-US" dirty="0">
                <a:solidFill>
                  <a:srgbClr val="FF0000"/>
                </a:solidFill>
              </a:rPr>
              <a:t>可以引用</a:t>
            </a:r>
            <a:r>
              <a:rPr lang="zh-CN" altLang="en-US" dirty="0"/>
              <a:t>包围它的</a:t>
            </a:r>
            <a:r>
              <a:rPr lang="zh-CN" altLang="en-US" dirty="0">
                <a:solidFill>
                  <a:srgbClr val="FF0000"/>
                </a:solidFill>
              </a:rPr>
              <a:t>任意外层过程所定义的变量和数组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200" dirty="0"/>
              <a:t>所以，运行时过程必须知道它</a:t>
            </a:r>
            <a:r>
              <a:rPr lang="zh-CN" altLang="en-US" sz="2200" u="sng" dirty="0"/>
              <a:t>所有</a:t>
            </a:r>
            <a:r>
              <a:rPr lang="zh-CN" altLang="en-US" sz="2200" u="sng" dirty="0">
                <a:solidFill>
                  <a:srgbClr val="C00000"/>
                </a:solidFill>
              </a:rPr>
              <a:t>直系</a:t>
            </a:r>
            <a:r>
              <a:rPr lang="zh-CN" altLang="en-US" sz="2200" u="sng" dirty="0"/>
              <a:t>外层过程的最新活动记录的地址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990600" lvl="1" indent="-731838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）由于允许递归，过程活动记录的位置是动态变化的，因此，每个活动记录中必须设法记住</a:t>
            </a:r>
            <a:r>
              <a:rPr lang="zh-CN" altLang="en-US" u="sng" dirty="0"/>
              <a:t>直系外层的最新</a:t>
            </a:r>
            <a:r>
              <a:rPr lang="zh-CN" altLang="en-US" dirty="0"/>
              <a:t>活动记录的位置，以处理递归。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43252" y="14748"/>
            <a:ext cx="1814050" cy="2846439"/>
            <a:chOff x="6843252" y="14748"/>
            <a:chExt cx="1814050" cy="2846439"/>
          </a:xfrm>
        </p:grpSpPr>
        <p:sp>
          <p:nvSpPr>
            <p:cNvPr id="12" name="矩形 11"/>
            <p:cNvSpPr/>
            <p:nvPr/>
          </p:nvSpPr>
          <p:spPr>
            <a:xfrm>
              <a:off x="6843252" y="14748"/>
              <a:ext cx="1755058" cy="2846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10400" y="176980"/>
              <a:ext cx="1646902" cy="2595717"/>
              <a:chOff x="7010400" y="206476"/>
              <a:chExt cx="1646902" cy="2595717"/>
            </a:xfrm>
          </p:grpSpPr>
          <p:sp>
            <p:nvSpPr>
              <p:cNvPr id="5" name="左中括号 4"/>
              <p:cNvSpPr/>
              <p:nvPr/>
            </p:nvSpPr>
            <p:spPr>
              <a:xfrm>
                <a:off x="7359445" y="545690"/>
                <a:ext cx="516194" cy="1681316"/>
              </a:xfrm>
              <a:prstGeom prst="leftBracke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C0099"/>
                  </a:solidFill>
                </a:endParaRPr>
              </a:p>
            </p:txBody>
          </p:sp>
          <p:sp>
            <p:nvSpPr>
              <p:cNvPr id="6" name="左中括号 5"/>
              <p:cNvSpPr/>
              <p:nvPr/>
            </p:nvSpPr>
            <p:spPr>
              <a:xfrm>
                <a:off x="7654414" y="1047135"/>
                <a:ext cx="294967" cy="929149"/>
              </a:xfrm>
              <a:prstGeom prst="leftBracke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C0099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698657" y="1165123"/>
                <a:ext cx="958645" cy="3834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有效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438104" y="653845"/>
                <a:ext cx="1004326" cy="240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00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定义</a:t>
                </a:r>
                <a:endPara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7010400" y="206476"/>
                <a:ext cx="604684" cy="2595717"/>
              </a:xfrm>
              <a:prstGeom prst="leftBracke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C0099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57883" y="2335163"/>
                <a:ext cx="958645" cy="3834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无效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166"/>
            <a:ext cx="7886700" cy="682010"/>
          </a:xfrm>
        </p:spPr>
        <p:txBody>
          <a:bodyPr/>
          <a:lstStyle/>
          <a:p>
            <a:r>
              <a:rPr lang="zh-CN" altLang="en-US" dirty="0"/>
              <a:t>本章知识结构</a:t>
            </a:r>
          </a:p>
        </p:txBody>
      </p:sp>
      <p:grpSp>
        <p:nvGrpSpPr>
          <p:cNvPr id="3" name="组合 40"/>
          <p:cNvGrpSpPr/>
          <p:nvPr/>
        </p:nvGrpSpPr>
        <p:grpSpPr>
          <a:xfrm>
            <a:off x="402636" y="1318800"/>
            <a:ext cx="8451313" cy="5048662"/>
            <a:chOff x="52116" y="1395000"/>
            <a:chExt cx="8451313" cy="5048662"/>
          </a:xfrm>
        </p:grpSpPr>
        <p:sp>
          <p:nvSpPr>
            <p:cNvPr id="6" name="矩形 5"/>
            <p:cNvSpPr/>
            <p:nvPr/>
          </p:nvSpPr>
          <p:spPr>
            <a:xfrm>
              <a:off x="52116" y="1518286"/>
              <a:ext cx="1767840" cy="807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目标程序运行时的存储组织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351876" y="1518286"/>
              <a:ext cx="1264920" cy="807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数据空间管理方法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737182" y="1706082"/>
              <a:ext cx="1767840" cy="470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静态存储分配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737182" y="2245687"/>
              <a:ext cx="1767840" cy="426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动态存储分配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25437" y="2234380"/>
              <a:ext cx="1377992" cy="397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栈式分配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25437" y="275155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堆式分配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351876" y="3376397"/>
              <a:ext cx="2172437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栈式分配的实现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851236" y="3376397"/>
              <a:ext cx="1808644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简单栈式分配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851236" y="3879317"/>
              <a:ext cx="1808644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嵌套过程分配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351876" y="49156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参数传递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759796" y="59824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过程参数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5036" y="54490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传地址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775036" y="49156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传值</a:t>
              </a: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1714260" y="1395000"/>
              <a:ext cx="684000" cy="4320000"/>
              <a:chOff x="1714260" y="1395000"/>
              <a:chExt cx="684000" cy="4320000"/>
            </a:xfrm>
          </p:grpSpPr>
          <p:sp>
            <p:nvSpPr>
              <p:cNvPr id="19" name="右箭头 18"/>
              <p:cNvSpPr/>
              <p:nvPr/>
            </p:nvSpPr>
            <p:spPr>
              <a:xfrm>
                <a:off x="1714260" y="1835866"/>
                <a:ext cx="684000" cy="1836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减号 19"/>
              <p:cNvSpPr/>
              <p:nvPr/>
            </p:nvSpPr>
            <p:spPr>
              <a:xfrm rot="16200000">
                <a:off x="-86040" y="3447000"/>
                <a:ext cx="43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2031683" y="5029200"/>
                <a:ext cx="36576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2031683" y="3474720"/>
                <a:ext cx="36576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9"/>
            <p:cNvGrpSpPr/>
            <p:nvPr/>
          </p:nvGrpSpPr>
          <p:grpSpPr>
            <a:xfrm>
              <a:off x="3566160" y="1851106"/>
              <a:ext cx="1189800" cy="739694"/>
              <a:chOff x="3566160" y="1851106"/>
              <a:chExt cx="1189800" cy="739694"/>
            </a:xfrm>
          </p:grpSpPr>
          <p:sp>
            <p:nvSpPr>
              <p:cNvPr id="23" name="右箭头 22"/>
              <p:cNvSpPr/>
              <p:nvPr/>
            </p:nvSpPr>
            <p:spPr>
              <a:xfrm>
                <a:off x="3566160" y="1851106"/>
                <a:ext cx="1188720" cy="1836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减号 23"/>
              <p:cNvSpPr/>
              <p:nvPr/>
            </p:nvSpPr>
            <p:spPr>
              <a:xfrm rot="16200000">
                <a:off x="3923760" y="2122800"/>
                <a:ext cx="7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4251960" y="2362200"/>
                <a:ext cx="504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8"/>
            <p:cNvGrpSpPr/>
            <p:nvPr/>
          </p:nvGrpSpPr>
          <p:grpSpPr>
            <a:xfrm>
              <a:off x="6477000" y="2328000"/>
              <a:ext cx="660600" cy="777150"/>
              <a:chOff x="6477000" y="2328000"/>
              <a:chExt cx="660600" cy="777150"/>
            </a:xfrm>
          </p:grpSpPr>
          <p:sp>
            <p:nvSpPr>
              <p:cNvPr id="26" name="右箭头 25"/>
              <p:cNvSpPr/>
              <p:nvPr/>
            </p:nvSpPr>
            <p:spPr>
              <a:xfrm>
                <a:off x="6477000" y="2346960"/>
                <a:ext cx="648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减号 26"/>
              <p:cNvSpPr/>
              <p:nvPr/>
            </p:nvSpPr>
            <p:spPr>
              <a:xfrm rot="16200000">
                <a:off x="6348825" y="2608575"/>
                <a:ext cx="77715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箭头 27"/>
              <p:cNvSpPr/>
              <p:nvPr/>
            </p:nvSpPr>
            <p:spPr>
              <a:xfrm>
                <a:off x="6705600" y="2865120"/>
                <a:ext cx="432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1"/>
            <p:cNvGrpSpPr/>
            <p:nvPr/>
          </p:nvGrpSpPr>
          <p:grpSpPr>
            <a:xfrm>
              <a:off x="4251960" y="3455760"/>
              <a:ext cx="650123" cy="720000"/>
              <a:chOff x="6477000" y="2328000"/>
              <a:chExt cx="650123" cy="720000"/>
            </a:xfrm>
          </p:grpSpPr>
          <p:sp>
            <p:nvSpPr>
              <p:cNvPr id="33" name="右箭头 32"/>
              <p:cNvSpPr/>
              <p:nvPr/>
            </p:nvSpPr>
            <p:spPr>
              <a:xfrm>
                <a:off x="6477000" y="2346960"/>
                <a:ext cx="648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减号 33"/>
              <p:cNvSpPr/>
              <p:nvPr/>
            </p:nvSpPr>
            <p:spPr>
              <a:xfrm rot="16200000">
                <a:off x="6377400" y="2580000"/>
                <a:ext cx="7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右箭头 34"/>
              <p:cNvSpPr/>
              <p:nvPr/>
            </p:nvSpPr>
            <p:spPr>
              <a:xfrm>
                <a:off x="6695123" y="2865120"/>
                <a:ext cx="432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3627120" y="5029200"/>
              <a:ext cx="1116000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减号 37"/>
            <p:cNvSpPr/>
            <p:nvPr/>
          </p:nvSpPr>
          <p:spPr>
            <a:xfrm rot="16200000">
              <a:off x="3344208" y="5594231"/>
              <a:ext cx="1482863" cy="216000"/>
            </a:xfrm>
            <a:prstGeom prst="mathMinus">
              <a:avLst>
                <a:gd name="adj1" fmla="val 3921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4058603" y="5547360"/>
              <a:ext cx="684000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4050029" y="6111240"/>
              <a:ext cx="677333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43"/>
          <p:cNvGrpSpPr/>
          <p:nvPr/>
        </p:nvGrpSpPr>
        <p:grpSpPr>
          <a:xfrm>
            <a:off x="2773680" y="1932940"/>
            <a:ext cx="5913120" cy="1770380"/>
            <a:chOff x="2773680" y="1932940"/>
            <a:chExt cx="5913120" cy="1770380"/>
          </a:xfrm>
        </p:grpSpPr>
        <p:sp>
          <p:nvSpPr>
            <p:cNvPr id="41" name="圆角矩形 40"/>
            <p:cNvSpPr/>
            <p:nvPr/>
          </p:nvSpPr>
          <p:spPr>
            <a:xfrm>
              <a:off x="7513320" y="2103120"/>
              <a:ext cx="1173480" cy="457200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773680" y="3246120"/>
              <a:ext cx="1828800" cy="457200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764280" y="1932940"/>
              <a:ext cx="3764280" cy="1313180"/>
            </a:xfrm>
            <a:custGeom>
              <a:avLst/>
              <a:gdLst>
                <a:gd name="connsiteX0" fmla="*/ 3764280 w 3764280"/>
                <a:gd name="connsiteY0" fmla="*/ 200660 h 1313180"/>
                <a:gd name="connsiteX1" fmla="*/ 1188720 w 3764280"/>
                <a:gd name="connsiteY1" fmla="*/ 185420 h 1313180"/>
                <a:gd name="connsiteX2" fmla="*/ 0 w 3764280"/>
                <a:gd name="connsiteY2" fmla="*/ 1313180 h 13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4280" h="1313180">
                  <a:moveTo>
                    <a:pt x="3764280" y="200660"/>
                  </a:moveTo>
                  <a:cubicBezTo>
                    <a:pt x="2790190" y="100330"/>
                    <a:pt x="1816100" y="0"/>
                    <a:pt x="1188720" y="185420"/>
                  </a:cubicBezTo>
                  <a:cubicBezTo>
                    <a:pt x="561340" y="370840"/>
                    <a:pt x="280670" y="842010"/>
                    <a:pt x="0" y="1313180"/>
                  </a:cubicBezTo>
                </a:path>
              </a:pathLst>
            </a:custGeom>
            <a:ln w="12700"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556" y="1127760"/>
            <a:ext cx="883920" cy="4434840"/>
          </a:xfrm>
        </p:spPr>
        <p:txBody>
          <a:bodyPr/>
          <a:lstStyle/>
          <a:p>
            <a:r>
              <a:rPr lang="zh-CN" altLang="en-US" dirty="0"/>
              <a:t>程序例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05134" y="6356350"/>
            <a:ext cx="610215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8020" y="627540"/>
            <a:ext cx="149352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program P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8020" y="5862480"/>
            <a:ext cx="7924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end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8020" y="5222400"/>
            <a:ext cx="10058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begin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2989500" y="1136175"/>
            <a:ext cx="2804160" cy="2836545"/>
            <a:chOff x="1249680" y="1339215"/>
            <a:chExt cx="2804160" cy="2836545"/>
          </a:xfrm>
        </p:grpSpPr>
        <p:sp>
          <p:nvSpPr>
            <p:cNvPr id="7" name="矩形 6"/>
            <p:cNvSpPr/>
            <p:nvPr/>
          </p:nvSpPr>
          <p:spPr>
            <a:xfrm>
              <a:off x="1249680" y="1339215"/>
              <a:ext cx="22707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Q(b);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49680" y="3794760"/>
              <a:ext cx="85344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9680" y="3083400"/>
              <a:ext cx="94488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32560" y="3442335"/>
              <a:ext cx="94488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R(1,x)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783080" y="1824695"/>
              <a:ext cx="2270760" cy="1531915"/>
              <a:chOff x="1783080" y="1824695"/>
              <a:chExt cx="2270760" cy="153191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783080" y="1824695"/>
                <a:ext cx="2270760" cy="32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procedure R(</a:t>
                </a:r>
                <a:r>
                  <a:rPr lang="en-US" altLang="zh-CN" sz="2000" dirty="0" err="1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u,v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endParaRPr lang="zh-CN" altLang="en-US" sz="2000" dirty="0">
                  <a:solidFill>
                    <a:schemeClr val="accent4">
                      <a:lumMod val="5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783080" y="2807970"/>
                <a:ext cx="853440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end</a:t>
                </a:r>
                <a:endParaRPr lang="zh-CN" altLang="en-US" sz="2000" dirty="0">
                  <a:solidFill>
                    <a:schemeClr val="accent4">
                      <a:lumMod val="5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783080" y="2274572"/>
                <a:ext cx="944880" cy="39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begin</a:t>
                </a:r>
                <a:endParaRPr lang="zh-CN" altLang="en-US" sz="2000" dirty="0">
                  <a:solidFill>
                    <a:schemeClr val="accent4">
                      <a:lumMod val="5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50720" y="2592707"/>
                <a:ext cx="156972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R(u+1,v)</a:t>
                </a:r>
                <a:endParaRPr lang="zh-CN" altLang="en-US" sz="2000" dirty="0">
                  <a:solidFill>
                    <a:schemeClr val="accent4">
                      <a:lumMod val="5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2760900" y="5572920"/>
            <a:ext cx="94488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S;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2" name="组合 22"/>
          <p:cNvGrpSpPr/>
          <p:nvPr/>
        </p:nvGrpSpPr>
        <p:grpSpPr>
          <a:xfrm>
            <a:off x="2989500" y="3805080"/>
            <a:ext cx="2194560" cy="1518285"/>
            <a:chOff x="1249680" y="4008120"/>
            <a:chExt cx="2194560" cy="1518285"/>
          </a:xfrm>
        </p:grpSpPr>
        <p:sp>
          <p:nvSpPr>
            <p:cNvPr id="9" name="矩形 8"/>
            <p:cNvSpPr/>
            <p:nvPr/>
          </p:nvSpPr>
          <p:spPr>
            <a:xfrm>
              <a:off x="1249680" y="4008120"/>
              <a:ext cx="21945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procedure S;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49680" y="5175885"/>
              <a:ext cx="1158240" cy="35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7800" y="4901565"/>
              <a:ext cx="79248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Q(c)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49680" y="4594860"/>
              <a:ext cx="94488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3" name="组合 55"/>
          <p:cNvGrpSpPr/>
          <p:nvPr/>
        </p:nvGrpSpPr>
        <p:grpSpPr>
          <a:xfrm>
            <a:off x="2090340" y="894240"/>
            <a:ext cx="457200" cy="5288280"/>
            <a:chOff x="2090340" y="894240"/>
            <a:chExt cx="457200" cy="5288280"/>
          </a:xfrm>
        </p:grpSpPr>
        <p:sp>
          <p:nvSpPr>
            <p:cNvPr id="27" name="左中括号 26"/>
            <p:cNvSpPr/>
            <p:nvPr/>
          </p:nvSpPr>
          <p:spPr>
            <a:xfrm>
              <a:off x="2349420" y="962025"/>
              <a:ext cx="198120" cy="5220495"/>
            </a:xfrm>
            <a:prstGeom prst="leftBracket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90340" y="89424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0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2" name="组合 56"/>
          <p:cNvGrpSpPr/>
          <p:nvPr/>
        </p:nvGrpSpPr>
        <p:grpSpPr>
          <a:xfrm>
            <a:off x="2593260" y="1229520"/>
            <a:ext cx="426720" cy="2568000"/>
            <a:chOff x="2593260" y="1229520"/>
            <a:chExt cx="426720" cy="2568000"/>
          </a:xfrm>
        </p:grpSpPr>
        <p:sp>
          <p:nvSpPr>
            <p:cNvPr id="26" name="左中括号 25"/>
            <p:cNvSpPr/>
            <p:nvPr/>
          </p:nvSpPr>
          <p:spPr>
            <a:xfrm>
              <a:off x="2852340" y="1381920"/>
              <a:ext cx="167640" cy="2415600"/>
            </a:xfrm>
            <a:prstGeom prst="leftBracket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93260" y="122952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7" name="组合 58"/>
          <p:cNvGrpSpPr/>
          <p:nvPr/>
        </p:nvGrpSpPr>
        <p:grpSpPr>
          <a:xfrm>
            <a:off x="3172380" y="1715295"/>
            <a:ext cx="406680" cy="1203960"/>
            <a:chOff x="3172380" y="1610520"/>
            <a:chExt cx="406680" cy="1203960"/>
          </a:xfrm>
        </p:grpSpPr>
        <p:sp>
          <p:nvSpPr>
            <p:cNvPr id="24" name="左中括号 23"/>
            <p:cNvSpPr/>
            <p:nvPr/>
          </p:nvSpPr>
          <p:spPr>
            <a:xfrm>
              <a:off x="3431460" y="1732440"/>
              <a:ext cx="147600" cy="1082040"/>
            </a:xfrm>
            <a:prstGeom prst="leftBracket">
              <a:avLst/>
            </a:prstGeom>
            <a:ln w="190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72380" y="161052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8" name="组合 57"/>
          <p:cNvGrpSpPr/>
          <p:nvPr/>
        </p:nvGrpSpPr>
        <p:grpSpPr>
          <a:xfrm>
            <a:off x="2593260" y="3968345"/>
            <a:ext cx="426720" cy="1218860"/>
            <a:chOff x="2593260" y="4018440"/>
            <a:chExt cx="426720" cy="1076760"/>
          </a:xfrm>
        </p:grpSpPr>
        <p:sp>
          <p:nvSpPr>
            <p:cNvPr id="25" name="左中括号 24"/>
            <p:cNvSpPr/>
            <p:nvPr/>
          </p:nvSpPr>
          <p:spPr>
            <a:xfrm>
              <a:off x="2852340" y="4155600"/>
              <a:ext cx="167640" cy="939600"/>
            </a:xfrm>
            <a:prstGeom prst="leftBracket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93260" y="401844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3" name="组合 51"/>
          <p:cNvGrpSpPr/>
          <p:nvPr/>
        </p:nvGrpSpPr>
        <p:grpSpPr>
          <a:xfrm>
            <a:off x="5668416" y="1819086"/>
            <a:ext cx="761884" cy="1082040"/>
            <a:chOff x="5668416" y="1761936"/>
            <a:chExt cx="761884" cy="1082040"/>
          </a:xfrm>
        </p:grpSpPr>
        <p:sp>
          <p:nvSpPr>
            <p:cNvPr id="33" name="左中括号 32"/>
            <p:cNvSpPr/>
            <p:nvPr/>
          </p:nvSpPr>
          <p:spPr>
            <a:xfrm flipH="1">
              <a:off x="5668416" y="1761936"/>
              <a:ext cx="187680" cy="1082040"/>
            </a:xfrm>
            <a:prstGeom prst="leftBracket">
              <a:avLst/>
            </a:prstGeom>
            <a:ln w="190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840856" y="1946781"/>
              <a:ext cx="589444" cy="30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u,v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840856" y="2320412"/>
              <a:ext cx="589444" cy="30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c,d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4" name="组合 52"/>
          <p:cNvGrpSpPr/>
          <p:nvPr/>
        </p:nvGrpSpPr>
        <p:grpSpPr>
          <a:xfrm>
            <a:off x="6342094" y="1400661"/>
            <a:ext cx="830548" cy="2415600"/>
            <a:chOff x="6342094" y="1372086"/>
            <a:chExt cx="830548" cy="2415600"/>
          </a:xfrm>
        </p:grpSpPr>
        <p:sp>
          <p:nvSpPr>
            <p:cNvPr id="36" name="左中括号 35"/>
            <p:cNvSpPr/>
            <p:nvPr/>
          </p:nvSpPr>
          <p:spPr>
            <a:xfrm flipH="1">
              <a:off x="6342094" y="1372086"/>
              <a:ext cx="280220" cy="2415600"/>
            </a:xfrm>
            <a:prstGeom prst="leftBracket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83198" y="1750169"/>
              <a:ext cx="589444" cy="30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b,i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7" name="组合 53"/>
          <p:cNvGrpSpPr/>
          <p:nvPr/>
        </p:nvGrpSpPr>
        <p:grpSpPr>
          <a:xfrm>
            <a:off x="6341804" y="4122975"/>
            <a:ext cx="835754" cy="1062000"/>
            <a:chOff x="6341804" y="4145772"/>
            <a:chExt cx="835754" cy="1062000"/>
          </a:xfrm>
        </p:grpSpPr>
        <p:sp>
          <p:nvSpPr>
            <p:cNvPr id="40" name="左中括号 39"/>
            <p:cNvSpPr/>
            <p:nvPr/>
          </p:nvSpPr>
          <p:spPr>
            <a:xfrm flipH="1">
              <a:off x="6341804" y="4145772"/>
              <a:ext cx="280800" cy="1062000"/>
            </a:xfrm>
            <a:prstGeom prst="leftBracket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588114" y="4468790"/>
              <a:ext cx="589444" cy="30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c,i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0" name="组合 54"/>
          <p:cNvGrpSpPr/>
          <p:nvPr/>
        </p:nvGrpSpPr>
        <p:grpSpPr>
          <a:xfrm>
            <a:off x="7079232" y="991088"/>
            <a:ext cx="938986" cy="5181600"/>
            <a:chOff x="7079232" y="991088"/>
            <a:chExt cx="938986" cy="5181600"/>
          </a:xfrm>
        </p:grpSpPr>
        <p:sp>
          <p:nvSpPr>
            <p:cNvPr id="42" name="左中括号 41"/>
            <p:cNvSpPr/>
            <p:nvPr/>
          </p:nvSpPr>
          <p:spPr>
            <a:xfrm flipH="1">
              <a:off x="7079232" y="991088"/>
              <a:ext cx="363253" cy="5181600"/>
            </a:xfrm>
            <a:prstGeom prst="leftBracket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428774" y="3244664"/>
              <a:ext cx="589444" cy="30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a,x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1" name="组合 49"/>
          <p:cNvGrpSpPr/>
          <p:nvPr/>
        </p:nvGrpSpPr>
        <p:grpSpPr>
          <a:xfrm>
            <a:off x="5688476" y="383488"/>
            <a:ext cx="1980701" cy="417843"/>
            <a:chOff x="5762216" y="353992"/>
            <a:chExt cx="1980701" cy="417843"/>
          </a:xfrm>
        </p:grpSpPr>
        <p:sp>
          <p:nvSpPr>
            <p:cNvPr id="46" name="矩形 45"/>
            <p:cNvSpPr/>
            <p:nvPr/>
          </p:nvSpPr>
          <p:spPr>
            <a:xfrm>
              <a:off x="5762216" y="353992"/>
              <a:ext cx="1980701" cy="368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变量作用域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5813324" y="737419"/>
              <a:ext cx="1637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5813324" y="771835"/>
              <a:ext cx="1637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任意多边形 51"/>
          <p:cNvSpPr/>
          <p:nvPr/>
        </p:nvSpPr>
        <p:spPr>
          <a:xfrm>
            <a:off x="3126658" y="4943474"/>
            <a:ext cx="826217" cy="852641"/>
          </a:xfrm>
          <a:custGeom>
            <a:avLst/>
            <a:gdLst>
              <a:gd name="connsiteX0" fmla="*/ 0 w 926690"/>
              <a:gd name="connsiteY0" fmla="*/ 914400 h 914400"/>
              <a:gd name="connsiteX1" fmla="*/ 811161 w 926690"/>
              <a:gd name="connsiteY1" fmla="*/ 648929 h 914400"/>
              <a:gd name="connsiteX2" fmla="*/ 693174 w 926690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6690" h="914400">
                <a:moveTo>
                  <a:pt x="0" y="914400"/>
                </a:moveTo>
                <a:cubicBezTo>
                  <a:pt x="347816" y="857864"/>
                  <a:pt x="695632" y="801329"/>
                  <a:pt x="811161" y="648929"/>
                </a:cubicBezTo>
                <a:cubicBezTo>
                  <a:pt x="926690" y="496529"/>
                  <a:pt x="809932" y="248264"/>
                  <a:pt x="693174" y="0"/>
                </a:cubicBezTo>
              </a:path>
            </a:pathLst>
          </a:custGeom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790950" y="3581399"/>
            <a:ext cx="1877347" cy="1266825"/>
          </a:xfrm>
          <a:custGeom>
            <a:avLst/>
            <a:gdLst>
              <a:gd name="connsiteX0" fmla="*/ 0 w 1833716"/>
              <a:gd name="connsiteY0" fmla="*/ 1238864 h 1238864"/>
              <a:gd name="connsiteX1" fmla="*/ 1799303 w 1833716"/>
              <a:gd name="connsiteY1" fmla="*/ 442451 h 1238864"/>
              <a:gd name="connsiteX2" fmla="*/ 206477 w 1833716"/>
              <a:gd name="connsiteY2" fmla="*/ 0 h 12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716" h="1238864">
                <a:moveTo>
                  <a:pt x="0" y="1238864"/>
                </a:moveTo>
                <a:cubicBezTo>
                  <a:pt x="882445" y="943896"/>
                  <a:pt x="1764890" y="648928"/>
                  <a:pt x="1799303" y="442451"/>
                </a:cubicBezTo>
                <a:cubicBezTo>
                  <a:pt x="1833716" y="235974"/>
                  <a:pt x="1020096" y="117987"/>
                  <a:pt x="206477" y="0"/>
                </a:cubicBezTo>
              </a:path>
            </a:pathLst>
          </a:custGeom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022008" y="2638425"/>
            <a:ext cx="1595283" cy="838200"/>
          </a:xfrm>
          <a:custGeom>
            <a:avLst/>
            <a:gdLst>
              <a:gd name="connsiteX0" fmla="*/ 0 w 1595283"/>
              <a:gd name="connsiteY0" fmla="*/ 870155 h 870155"/>
              <a:gd name="connsiteX1" fmla="*/ 1460090 w 1595283"/>
              <a:gd name="connsiteY1" fmla="*/ 545691 h 870155"/>
              <a:gd name="connsiteX2" fmla="*/ 811161 w 1595283"/>
              <a:gd name="connsiteY2" fmla="*/ 0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283" h="870155">
                <a:moveTo>
                  <a:pt x="0" y="870155"/>
                </a:moveTo>
                <a:cubicBezTo>
                  <a:pt x="662448" y="780436"/>
                  <a:pt x="1324897" y="690717"/>
                  <a:pt x="1460090" y="545691"/>
                </a:cubicBezTo>
                <a:cubicBezTo>
                  <a:pt x="1595283" y="400665"/>
                  <a:pt x="1203222" y="200332"/>
                  <a:pt x="811161" y="0"/>
                </a:cubicBezTo>
              </a:path>
            </a:pathLst>
          </a:custGeom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1639529" y="1076632"/>
            <a:ext cx="1103671" cy="4675239"/>
          </a:xfrm>
          <a:custGeom>
            <a:avLst/>
            <a:gdLst>
              <a:gd name="connsiteX0" fmla="*/ 941439 w 1103671"/>
              <a:gd name="connsiteY0" fmla="*/ 0 h 4675239"/>
              <a:gd name="connsiteX1" fmla="*/ 27039 w 1103671"/>
              <a:gd name="connsiteY1" fmla="*/ 2713703 h 4675239"/>
              <a:gd name="connsiteX2" fmla="*/ 1103671 w 1103671"/>
              <a:gd name="connsiteY2" fmla="*/ 4675239 h 46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671" h="4675239">
                <a:moveTo>
                  <a:pt x="941439" y="0"/>
                </a:moveTo>
                <a:cubicBezTo>
                  <a:pt x="470719" y="967248"/>
                  <a:pt x="0" y="1934497"/>
                  <a:pt x="27039" y="2713703"/>
                </a:cubicBezTo>
                <a:cubicBezTo>
                  <a:pt x="54078" y="3492909"/>
                  <a:pt x="578874" y="4084074"/>
                  <a:pt x="1103671" y="4675239"/>
                </a:cubicBezTo>
              </a:path>
            </a:pathLst>
          </a:custGeom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92627" y="238638"/>
            <a:ext cx="1550357" cy="1649155"/>
            <a:chOff x="292627" y="238638"/>
            <a:chExt cx="1550357" cy="1649155"/>
          </a:xfrm>
        </p:grpSpPr>
        <p:pic>
          <p:nvPicPr>
            <p:cNvPr id="56" name="Picture 1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627" y="238638"/>
              <a:ext cx="1550357" cy="1189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矩形 56"/>
            <p:cNvSpPr/>
            <p:nvPr/>
          </p:nvSpPr>
          <p:spPr>
            <a:xfrm>
              <a:off x="309716" y="1327355"/>
              <a:ext cx="1342103" cy="560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P.258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536050" y="989682"/>
            <a:ext cx="2977480" cy="3534693"/>
            <a:chOff x="2536050" y="959202"/>
            <a:chExt cx="2977480" cy="3534693"/>
          </a:xfrm>
        </p:grpSpPr>
        <p:sp>
          <p:nvSpPr>
            <p:cNvPr id="59" name="矩形 58"/>
            <p:cNvSpPr/>
            <p:nvPr/>
          </p:nvSpPr>
          <p:spPr>
            <a:xfrm>
              <a:off x="3353290" y="1828109"/>
              <a:ext cx="21602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c,d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: integer</a:t>
              </a:r>
              <a:endPara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890145" y="1414016"/>
              <a:ext cx="1883550" cy="31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: integer</a:t>
              </a:r>
              <a:endPara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98710" y="4131935"/>
              <a:ext cx="1949515" cy="36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c,i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: integer</a:t>
              </a:r>
              <a:endPara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36050" y="959202"/>
              <a:ext cx="1996665" cy="340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a,x</a:t>
              </a:r>
              <a:r>
                <a:rPr lang="en-US" altLang="zh-CN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: integer</a:t>
              </a:r>
              <a:endPara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3789530" y="4718905"/>
            <a:ext cx="94510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a:=1;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6435"/>
          </a:xfrm>
        </p:spPr>
        <p:txBody>
          <a:bodyPr/>
          <a:lstStyle/>
          <a:p>
            <a:r>
              <a:rPr lang="zh-CN" altLang="en-US" dirty="0"/>
              <a:t>程序调用大观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61960" y="6356351"/>
            <a:ext cx="453390" cy="30353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36727" y="1454218"/>
          <a:ext cx="2043634" cy="2743200"/>
        </p:xfrm>
        <a:graphic>
          <a:graphicData uri="http://schemas.openxmlformats.org/drawingml/2006/table">
            <a:tbl>
              <a:tblPr/>
              <a:tblGrid>
                <a:gridCol w="204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的活动记录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全局数据区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939996" y="1144956"/>
            <a:ext cx="1585102" cy="5288280"/>
            <a:chOff x="939996" y="1144956"/>
            <a:chExt cx="1585102" cy="5288280"/>
          </a:xfrm>
        </p:grpSpPr>
        <p:grpSp>
          <p:nvGrpSpPr>
            <p:cNvPr id="19" name="组合 18"/>
            <p:cNvGrpSpPr/>
            <p:nvPr/>
          </p:nvGrpSpPr>
          <p:grpSpPr>
            <a:xfrm>
              <a:off x="939996" y="1144956"/>
              <a:ext cx="1488720" cy="5288280"/>
              <a:chOff x="2090340" y="894240"/>
              <a:chExt cx="1488720" cy="5288280"/>
            </a:xfrm>
          </p:grpSpPr>
          <p:grpSp>
            <p:nvGrpSpPr>
              <p:cNvPr id="7" name="组合 55"/>
              <p:cNvGrpSpPr/>
              <p:nvPr/>
            </p:nvGrpSpPr>
            <p:grpSpPr>
              <a:xfrm>
                <a:off x="2090340" y="894240"/>
                <a:ext cx="457200" cy="5288280"/>
                <a:chOff x="2090340" y="894240"/>
                <a:chExt cx="457200" cy="5288280"/>
              </a:xfrm>
            </p:grpSpPr>
            <p:sp>
              <p:nvSpPr>
                <p:cNvPr id="8" name="左中括号 7"/>
                <p:cNvSpPr/>
                <p:nvPr/>
              </p:nvSpPr>
              <p:spPr>
                <a:xfrm>
                  <a:off x="2349420" y="1000920"/>
                  <a:ext cx="198120" cy="5181600"/>
                </a:xfrm>
                <a:prstGeom prst="leftBracket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090340" y="894240"/>
                  <a:ext cx="381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b="1" dirty="0">
                      <a:solidFill>
                        <a:srgbClr val="00B050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000" b="1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0" name="组合 56"/>
              <p:cNvGrpSpPr/>
              <p:nvPr/>
            </p:nvGrpSpPr>
            <p:grpSpPr>
              <a:xfrm>
                <a:off x="2593260" y="1229520"/>
                <a:ext cx="426720" cy="2568000"/>
                <a:chOff x="2593260" y="1229520"/>
                <a:chExt cx="426720" cy="2568000"/>
              </a:xfrm>
            </p:grpSpPr>
            <p:sp>
              <p:nvSpPr>
                <p:cNvPr id="11" name="左中括号 10"/>
                <p:cNvSpPr/>
                <p:nvPr/>
              </p:nvSpPr>
              <p:spPr>
                <a:xfrm>
                  <a:off x="2852340" y="1381920"/>
                  <a:ext cx="167640" cy="2415600"/>
                </a:xfrm>
                <a:prstGeom prst="leftBracket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593260" y="1229520"/>
                  <a:ext cx="381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b="1" dirty="0">
                      <a:solidFill>
                        <a:srgbClr val="002060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b="1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3" name="组合 58"/>
              <p:cNvGrpSpPr/>
              <p:nvPr/>
            </p:nvGrpSpPr>
            <p:grpSpPr>
              <a:xfrm>
                <a:off x="3172380" y="1610520"/>
                <a:ext cx="406680" cy="1203960"/>
                <a:chOff x="3172380" y="1610520"/>
                <a:chExt cx="406680" cy="1203960"/>
              </a:xfrm>
            </p:grpSpPr>
            <p:sp>
              <p:nvSpPr>
                <p:cNvPr id="14" name="左中括号 13"/>
                <p:cNvSpPr/>
                <p:nvPr/>
              </p:nvSpPr>
              <p:spPr>
                <a:xfrm>
                  <a:off x="3431460" y="1732440"/>
                  <a:ext cx="147600" cy="1082040"/>
                </a:xfrm>
                <a:prstGeom prst="leftBracket">
                  <a:avLst/>
                </a:prstGeom>
                <a:ln w="19050">
                  <a:solidFill>
                    <a:srgbClr val="CC00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172380" y="1610520"/>
                  <a:ext cx="381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b="1" dirty="0">
                      <a:solidFill>
                        <a:srgbClr val="CC0099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000" b="1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6" name="组合 57"/>
              <p:cNvGrpSpPr/>
              <p:nvPr/>
            </p:nvGrpSpPr>
            <p:grpSpPr>
              <a:xfrm>
                <a:off x="2593260" y="4018440"/>
                <a:ext cx="426720" cy="1076760"/>
                <a:chOff x="2593260" y="4018440"/>
                <a:chExt cx="426720" cy="1076760"/>
              </a:xfrm>
            </p:grpSpPr>
            <p:sp>
              <p:nvSpPr>
                <p:cNvPr id="17" name="左中括号 16"/>
                <p:cNvSpPr/>
                <p:nvPr/>
              </p:nvSpPr>
              <p:spPr>
                <a:xfrm>
                  <a:off x="2852340" y="4155600"/>
                  <a:ext cx="167640" cy="939600"/>
                </a:xfrm>
                <a:prstGeom prst="leftBracket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593260" y="4018440"/>
                  <a:ext cx="381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000" b="1" dirty="0">
                      <a:solidFill>
                        <a:srgbClr val="002060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000" b="1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  <p:sp>
          <p:nvSpPr>
            <p:cNvPr id="22" name="矩形 21"/>
            <p:cNvSpPr/>
            <p:nvPr/>
          </p:nvSpPr>
          <p:spPr>
            <a:xfrm>
              <a:off x="1196625" y="1236396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06205" y="1617396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4406316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75394" y="1983156"/>
              <a:ext cx="24970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0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542167" y="4630991"/>
            <a:ext cx="4675238" cy="15780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如何实现上述数据访问呢？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、静态链（也称存取链）方式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表方式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76975" y="1561391"/>
            <a:ext cx="2264806" cy="1977146"/>
            <a:chOff x="6276975" y="1561391"/>
            <a:chExt cx="2264806" cy="1977146"/>
          </a:xfrm>
        </p:grpSpPr>
        <p:sp>
          <p:nvSpPr>
            <p:cNvPr id="29" name="矩形 28"/>
            <p:cNvSpPr/>
            <p:nvPr/>
          </p:nvSpPr>
          <p:spPr>
            <a:xfrm>
              <a:off x="7002541" y="1561391"/>
              <a:ext cx="1539240" cy="944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过程被允许访问外层的直接数据链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6276975" y="2166938"/>
              <a:ext cx="385763" cy="428625"/>
            </a:xfrm>
            <a:custGeom>
              <a:avLst/>
              <a:gdLst>
                <a:gd name="connsiteX0" fmla="*/ 0 w 385763"/>
                <a:gd name="connsiteY0" fmla="*/ 0 h 457200"/>
                <a:gd name="connsiteX1" fmla="*/ 385763 w 385763"/>
                <a:gd name="connsiteY1" fmla="*/ 0 h 457200"/>
                <a:gd name="connsiteX2" fmla="*/ 385763 w 385763"/>
                <a:gd name="connsiteY2" fmla="*/ 457200 h 457200"/>
                <a:gd name="connsiteX3" fmla="*/ 9525 w 385763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63" h="457200">
                  <a:moveTo>
                    <a:pt x="0" y="0"/>
                  </a:moveTo>
                  <a:lnTo>
                    <a:pt x="385763" y="0"/>
                  </a:lnTo>
                  <a:lnTo>
                    <a:pt x="385763" y="457200"/>
                  </a:lnTo>
                  <a:lnTo>
                    <a:pt x="9525" y="45720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276975" y="2663914"/>
              <a:ext cx="385763" cy="874623"/>
            </a:xfrm>
            <a:custGeom>
              <a:avLst/>
              <a:gdLst>
                <a:gd name="connsiteX0" fmla="*/ 0 w 385763"/>
                <a:gd name="connsiteY0" fmla="*/ 0 h 457200"/>
                <a:gd name="connsiteX1" fmla="*/ 385763 w 385763"/>
                <a:gd name="connsiteY1" fmla="*/ 0 h 457200"/>
                <a:gd name="connsiteX2" fmla="*/ 385763 w 385763"/>
                <a:gd name="connsiteY2" fmla="*/ 457200 h 457200"/>
                <a:gd name="connsiteX3" fmla="*/ 9525 w 385763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63" h="457200">
                  <a:moveTo>
                    <a:pt x="0" y="0"/>
                  </a:moveTo>
                  <a:lnTo>
                    <a:pt x="385763" y="0"/>
                  </a:lnTo>
                  <a:lnTo>
                    <a:pt x="385763" y="457200"/>
                  </a:lnTo>
                  <a:lnTo>
                    <a:pt x="9525" y="45720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421649" y="5589240"/>
            <a:ext cx="166518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call S()</a:t>
            </a:r>
            <a:endParaRPr lang="zh-CN" altLang="en-US" sz="2000" b="1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16705" y="4772000"/>
            <a:ext cx="121513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call Q() </a:t>
            </a:r>
            <a:endParaRPr lang="zh-CN" altLang="en-US" sz="2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63856" y="3399950"/>
            <a:ext cx="130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call R()</a:t>
            </a:r>
            <a:endParaRPr lang="zh-CN" altLang="en-US" sz="2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56765" y="2521750"/>
            <a:ext cx="13051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call R()</a:t>
            </a:r>
            <a:endParaRPr lang="zh-CN" altLang="en-US" sz="2000" b="1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1650" y="1043735"/>
            <a:ext cx="63007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a,x</a:t>
            </a:r>
            <a:endParaRPr lang="zh-CN" altLang="en-US" sz="20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1700" y="1448780"/>
            <a:ext cx="63007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b,i</a:t>
            </a:r>
            <a:endParaRPr lang="zh-CN" altLang="en-US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71700" y="4190964"/>
            <a:ext cx="63007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c,i</a:t>
            </a:r>
            <a:endParaRPr lang="zh-CN" altLang="en-US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11570" y="1715689"/>
            <a:ext cx="63007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u,v</a:t>
            </a:r>
            <a:endParaRPr lang="en-US" altLang="zh-CN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c,d</a:t>
            </a:r>
            <a:endParaRPr lang="zh-CN" altLang="en-US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889"/>
            <a:ext cx="7886700" cy="667259"/>
          </a:xfrm>
        </p:spPr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Ⅰ</a:t>
            </a:r>
            <a:r>
              <a:rPr lang="zh-CN" altLang="en-US" dirty="0"/>
              <a:t>、静态链和活动记录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5546" y="6109269"/>
            <a:ext cx="3877966" cy="513735"/>
          </a:xfrm>
        </p:spPr>
        <p:txBody>
          <a:bodyPr/>
          <a:lstStyle/>
          <a:p>
            <a:pPr algn="ctr">
              <a:buNone/>
            </a:pPr>
            <a:r>
              <a:rPr lang="zh-CN" altLang="en-US" dirty="0"/>
              <a:t>图</a:t>
            </a:r>
            <a:r>
              <a:rPr lang="en-US" altLang="zh-CN" dirty="0"/>
              <a:t>9.16 </a:t>
            </a:r>
            <a:r>
              <a:rPr lang="zh-CN" altLang="en-US" dirty="0"/>
              <a:t>活动记录结构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67368" y="6356350"/>
            <a:ext cx="447982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grpSp>
        <p:nvGrpSpPr>
          <p:cNvPr id="5" name="组合 11"/>
          <p:cNvGrpSpPr/>
          <p:nvPr/>
        </p:nvGrpSpPr>
        <p:grpSpPr>
          <a:xfrm>
            <a:off x="2716666" y="1725040"/>
            <a:ext cx="3509606" cy="4378307"/>
            <a:chOff x="2144434" y="1533316"/>
            <a:chExt cx="3509606" cy="4378307"/>
          </a:xfrm>
        </p:grpSpPr>
        <p:graphicFrame>
          <p:nvGraphicFramePr>
            <p:cNvPr id="7" name="内容占位符 5"/>
            <p:cNvGraphicFramePr>
              <a:graphicFrameLocks/>
            </p:cNvGraphicFramePr>
            <p:nvPr/>
          </p:nvGraphicFramePr>
          <p:xfrm>
            <a:off x="3444241" y="1533316"/>
            <a:ext cx="2209799" cy="4140000"/>
          </p:xfrm>
          <a:graphic>
            <a:graphicData uri="http://schemas.openxmlformats.org/drawingml/2006/table">
              <a:tbl>
                <a:tblPr/>
                <a:tblGrid>
                  <a:gridCol w="2209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260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临时单元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内情向量</a:t>
                        </a:r>
                        <a:endPara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简单变量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形式单元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形参个数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rgbClr val="FF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静态链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返回地址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动态链</a:t>
                        </a:r>
                        <a:r>
                          <a:rPr lang="en-US" altLang="zh-CN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(</a:t>
                        </a:r>
                        <a:r>
                          <a:rPr lang="zh-CN" altLang="en-US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老</a:t>
                        </a:r>
                        <a:r>
                          <a:rPr lang="en-US" altLang="zh-CN" sz="24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SP)</a:t>
                        </a:r>
                        <a:endParaRPr lang="zh-CN" altLang="en-US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2875950" y="5683023"/>
              <a:ext cx="57600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875950" y="1817467"/>
              <a:ext cx="576000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144434" y="1573627"/>
              <a:ext cx="97535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05394" y="5408703"/>
              <a:ext cx="97535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95914" y="1014469"/>
            <a:ext cx="5993375" cy="5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50000"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三、解决方案（</a:t>
            </a:r>
            <a:r>
              <a:rPr lang="en-US" altLang="zh-CN" sz="26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Ⅰ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）：使用静态链</a:t>
            </a:r>
          </a:p>
        </p:txBody>
      </p:sp>
      <p:sp>
        <p:nvSpPr>
          <p:cNvPr id="16" name="矩形 15"/>
          <p:cNvSpPr/>
          <p:nvPr/>
        </p:nvSpPr>
        <p:spPr>
          <a:xfrm>
            <a:off x="324465" y="1696065"/>
            <a:ext cx="2227006" cy="197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取名的理由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静态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：是过程的定义关系，静止的；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动态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：过程的调用关系，执行时的。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238568" y="3318413"/>
            <a:ext cx="2698950" cy="2241729"/>
            <a:chOff x="6238568" y="3318413"/>
            <a:chExt cx="2698950" cy="2241729"/>
          </a:xfrm>
        </p:grpSpPr>
        <p:sp>
          <p:nvSpPr>
            <p:cNvPr id="14" name="矩形 13"/>
            <p:cNvSpPr/>
            <p:nvPr/>
          </p:nvSpPr>
          <p:spPr>
            <a:xfrm>
              <a:off x="6607273" y="3318413"/>
              <a:ext cx="2330245" cy="1489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动态链：指向本过程的</a:t>
              </a:r>
              <a:r>
                <a:rPr lang="zh-CN" altLang="en-US" sz="2000" u="sng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调用过程</a:t>
              </a:r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的活动记录的起始地址，也称控制链。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238568" y="4822723"/>
              <a:ext cx="1061884" cy="737419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7488" y="4483510"/>
            <a:ext cx="3878822" cy="855396"/>
            <a:chOff x="147488" y="4483510"/>
            <a:chExt cx="3878822" cy="855396"/>
          </a:xfrm>
        </p:grpSpPr>
        <p:sp>
          <p:nvSpPr>
            <p:cNvPr id="13" name="矩形 12"/>
            <p:cNvSpPr/>
            <p:nvPr/>
          </p:nvSpPr>
          <p:spPr>
            <a:xfrm>
              <a:off x="147488" y="4630983"/>
              <a:ext cx="3318387" cy="707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指向本过程的</a:t>
              </a:r>
              <a:r>
                <a:rPr lang="zh-CN" altLang="en-US" sz="2000" u="sng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直接外层过程</a:t>
              </a:r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的活动记录的起始地址。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3170903" y="4483510"/>
              <a:ext cx="855407" cy="117987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314634" y="3834581"/>
            <a:ext cx="2227006" cy="535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哪个程序执行？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0100"/>
            <a:ext cx="7886700" cy="768620"/>
          </a:xfrm>
        </p:spPr>
        <p:txBody>
          <a:bodyPr/>
          <a:lstStyle/>
          <a:p>
            <a:r>
              <a:rPr lang="zh-CN" altLang="en-US" dirty="0"/>
              <a:t>静态链的建立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98730"/>
            <a:ext cx="7886700" cy="337537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情况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第</a:t>
            </a:r>
            <a:r>
              <a:rPr lang="en-US" altLang="zh-CN" sz="2400" dirty="0"/>
              <a:t>N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调用第</a:t>
            </a:r>
            <a:r>
              <a:rPr lang="en-US" altLang="zh-CN" sz="2400" dirty="0"/>
              <a:t>N+1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200" dirty="0"/>
              <a:t>P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的静态链为调用过程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的最新活动记录的起始地址；</a:t>
            </a:r>
            <a:endParaRPr lang="en-US" altLang="zh-CN" sz="22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情况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第</a:t>
            </a:r>
            <a:r>
              <a:rPr lang="en-US" altLang="zh-CN" sz="2400" dirty="0"/>
              <a:t>N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调用第</a:t>
            </a:r>
            <a:r>
              <a:rPr lang="en-US" altLang="zh-CN" sz="2400" dirty="0"/>
              <a:t>N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200" dirty="0"/>
              <a:t>P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的静态链为调用过程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的静态链的值；</a:t>
            </a:r>
            <a:endParaRPr lang="en-US" altLang="zh-CN" sz="22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情况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第</a:t>
            </a:r>
            <a:r>
              <a:rPr lang="en-US" altLang="zh-CN" sz="2400" dirty="0"/>
              <a:t>N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调用第</a:t>
            </a:r>
            <a:r>
              <a:rPr lang="en-US" altLang="zh-CN" sz="2400" dirty="0"/>
              <a:t>N-x</a:t>
            </a:r>
            <a:r>
              <a:rPr lang="zh-CN" altLang="en-US" sz="2400" dirty="0"/>
              <a:t>层过程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200" dirty="0"/>
              <a:t>P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的静态链为沿着调用过程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的静态链向前走</a:t>
            </a:r>
            <a:r>
              <a:rPr lang="en-US" altLang="zh-CN" sz="2200" dirty="0"/>
              <a:t>x</a:t>
            </a:r>
            <a:r>
              <a:rPr lang="zh-CN" altLang="en-US" sz="2200" dirty="0"/>
              <a:t>步到达的活动记录的静态链的值。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8588" y="6394078"/>
            <a:ext cx="718887" cy="365292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282190" y="4689140"/>
            <a:ext cx="1845205" cy="1845205"/>
            <a:chOff x="2636785" y="4869160"/>
            <a:chExt cx="1845205" cy="1845205"/>
          </a:xfrm>
        </p:grpSpPr>
        <p:sp>
          <p:nvSpPr>
            <p:cNvPr id="7" name="圆角矩形 6"/>
            <p:cNvSpPr/>
            <p:nvPr/>
          </p:nvSpPr>
          <p:spPr>
            <a:xfrm>
              <a:off x="2636785" y="4869160"/>
              <a:ext cx="1737095" cy="1845205"/>
            </a:xfrm>
            <a:prstGeom prst="roundRect">
              <a:avLst>
                <a:gd name="adj" fmla="val 1153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28"/>
            <p:cNvGrpSpPr/>
            <p:nvPr/>
          </p:nvGrpSpPr>
          <p:grpSpPr>
            <a:xfrm>
              <a:off x="2767037" y="4914165"/>
              <a:ext cx="1714953" cy="1575175"/>
              <a:chOff x="3082072" y="3924055"/>
              <a:chExt cx="1714953" cy="157517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31840" y="3924055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311860" y="429196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91880" y="468914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46875" y="5049180"/>
                <a:ext cx="135015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13" name="左中括号 12"/>
              <p:cNvSpPr/>
              <p:nvPr/>
            </p:nvSpPr>
            <p:spPr>
              <a:xfrm>
                <a:off x="3082072" y="4114800"/>
                <a:ext cx="161838" cy="138443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>
                <a:off x="3254321" y="4471988"/>
                <a:ext cx="161838" cy="96202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中括号 14"/>
              <p:cNvSpPr/>
              <p:nvPr/>
            </p:nvSpPr>
            <p:spPr>
              <a:xfrm>
                <a:off x="3434341" y="4867275"/>
                <a:ext cx="161838" cy="519114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1079710" y="4689140"/>
            <a:ext cx="1849968" cy="1845205"/>
            <a:chOff x="746575" y="4734145"/>
            <a:chExt cx="1849968" cy="1845205"/>
          </a:xfrm>
        </p:grpSpPr>
        <p:sp>
          <p:nvSpPr>
            <p:cNvPr id="34" name="圆角矩形 33"/>
            <p:cNvSpPr/>
            <p:nvPr/>
          </p:nvSpPr>
          <p:spPr>
            <a:xfrm>
              <a:off x="746575" y="4734145"/>
              <a:ext cx="1737095" cy="1845205"/>
            </a:xfrm>
            <a:prstGeom prst="roundRect">
              <a:avLst>
                <a:gd name="adj" fmla="val 1153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81590" y="4824155"/>
              <a:ext cx="1714953" cy="1575175"/>
              <a:chOff x="3082072" y="3924055"/>
              <a:chExt cx="1714953" cy="157517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131840" y="3924055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11860" y="429196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91880" y="468914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46875" y="5049180"/>
                <a:ext cx="135015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21" name="左中括号 20"/>
              <p:cNvSpPr/>
              <p:nvPr/>
            </p:nvSpPr>
            <p:spPr>
              <a:xfrm>
                <a:off x="3082072" y="4114800"/>
                <a:ext cx="161838" cy="138443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左中括号 21"/>
              <p:cNvSpPr/>
              <p:nvPr/>
            </p:nvSpPr>
            <p:spPr>
              <a:xfrm>
                <a:off x="3254321" y="4471988"/>
                <a:ext cx="161838" cy="96202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左中括号 22"/>
              <p:cNvSpPr/>
              <p:nvPr/>
            </p:nvSpPr>
            <p:spPr>
              <a:xfrm>
                <a:off x="3434341" y="4867275"/>
                <a:ext cx="161838" cy="291958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761910" y="4689140"/>
            <a:ext cx="1737095" cy="1845205"/>
            <a:chOff x="2636785" y="4869160"/>
            <a:chExt cx="1737095" cy="1845205"/>
          </a:xfrm>
        </p:grpSpPr>
        <p:sp>
          <p:nvSpPr>
            <p:cNvPr id="25" name="圆角矩形 24"/>
            <p:cNvSpPr/>
            <p:nvPr/>
          </p:nvSpPr>
          <p:spPr>
            <a:xfrm>
              <a:off x="2636785" y="4869160"/>
              <a:ext cx="1737095" cy="1845205"/>
            </a:xfrm>
            <a:prstGeom prst="roundRect">
              <a:avLst>
                <a:gd name="adj" fmla="val 1153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8"/>
            <p:cNvGrpSpPr/>
            <p:nvPr/>
          </p:nvGrpSpPr>
          <p:grpSpPr>
            <a:xfrm>
              <a:off x="2767037" y="4914165"/>
              <a:ext cx="1528519" cy="1610177"/>
              <a:chOff x="3082072" y="3924055"/>
              <a:chExt cx="1528519" cy="161017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131840" y="3924055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311860" y="429196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16623" y="468914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60441" y="5092047"/>
                <a:ext cx="135015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1" name="左中括号 30"/>
              <p:cNvSpPr/>
              <p:nvPr/>
            </p:nvSpPr>
            <p:spPr>
              <a:xfrm>
                <a:off x="3082072" y="4114800"/>
                <a:ext cx="161838" cy="138443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左中括号 31"/>
              <p:cNvSpPr/>
              <p:nvPr/>
            </p:nvSpPr>
            <p:spPr>
              <a:xfrm>
                <a:off x="3254321" y="4471988"/>
                <a:ext cx="161838" cy="290047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左中括号 32"/>
              <p:cNvSpPr/>
              <p:nvPr/>
            </p:nvSpPr>
            <p:spPr>
              <a:xfrm>
                <a:off x="3254321" y="4867274"/>
                <a:ext cx="161838" cy="566273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4"/>
            <a:ext cx="7886700" cy="593520"/>
          </a:xfrm>
        </p:spPr>
        <p:txBody>
          <a:bodyPr/>
          <a:lstStyle/>
          <a:p>
            <a:r>
              <a:rPr lang="zh-CN" altLang="en-US" dirty="0"/>
              <a:t>过程</a:t>
            </a:r>
            <a:r>
              <a:rPr lang="en-US" altLang="zh-CN" dirty="0"/>
              <a:t>P</a:t>
            </a:r>
            <a:r>
              <a:rPr lang="zh-CN" altLang="en-US" dirty="0"/>
              <a:t>中调用</a:t>
            </a:r>
            <a:r>
              <a:rPr lang="en-US" altLang="zh-CN" dirty="0"/>
              <a:t>S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334567"/>
              </p:ext>
            </p:extLst>
          </p:nvPr>
        </p:nvGraphicFramePr>
        <p:xfrm>
          <a:off x="2895600" y="1313765"/>
          <a:ext cx="2468880" cy="435864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（形参个数）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4128" y="6356350"/>
            <a:ext cx="551221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3" name="组合 18"/>
          <p:cNvGrpSpPr/>
          <p:nvPr/>
        </p:nvGrpSpPr>
        <p:grpSpPr>
          <a:xfrm>
            <a:off x="5349240" y="1313765"/>
            <a:ext cx="1084901" cy="4364354"/>
            <a:chOff x="5349240" y="1691640"/>
            <a:chExt cx="1084901" cy="4364354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364480" y="4063366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349240" y="169164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665468" y="2672714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69280" y="4836701"/>
              <a:ext cx="624840" cy="408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367341" y="605028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74080" y="1706880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974080" y="3220403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974080" y="4062415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982655" y="5217794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4929"/>
              </p:ext>
            </p:extLst>
          </p:nvPr>
        </p:nvGraphicFramePr>
        <p:xfrm>
          <a:off x="2301240" y="1313765"/>
          <a:ext cx="670560" cy="4359595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组合 29"/>
          <p:cNvGrpSpPr/>
          <p:nvPr/>
        </p:nvGrpSpPr>
        <p:grpSpPr>
          <a:xfrm>
            <a:off x="1437590" y="1316531"/>
            <a:ext cx="1040139" cy="426720"/>
            <a:chOff x="1437590" y="1605918"/>
            <a:chExt cx="1040139" cy="426720"/>
          </a:xfrm>
        </p:grpSpPr>
        <p:sp>
          <p:nvSpPr>
            <p:cNvPr id="21" name="矩形 20"/>
            <p:cNvSpPr/>
            <p:nvPr/>
          </p:nvSpPr>
          <p:spPr>
            <a:xfrm>
              <a:off x="1437590" y="1605918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>
              <a:stCxn id="21" idx="3"/>
            </p:cNvCxnSpPr>
            <p:nvPr/>
          </p:nvCxnSpPr>
          <p:spPr>
            <a:xfrm>
              <a:off x="2062430" y="1819278"/>
              <a:ext cx="41529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8"/>
          <p:cNvGrpSpPr/>
          <p:nvPr/>
        </p:nvGrpSpPr>
        <p:grpSpPr>
          <a:xfrm>
            <a:off x="1437590" y="3302646"/>
            <a:ext cx="1000810" cy="426720"/>
            <a:chOff x="1437590" y="3592033"/>
            <a:chExt cx="1000810" cy="426720"/>
          </a:xfrm>
        </p:grpSpPr>
        <p:sp>
          <p:nvSpPr>
            <p:cNvPr id="20" name="矩形 19"/>
            <p:cNvSpPr/>
            <p:nvPr/>
          </p:nvSpPr>
          <p:spPr>
            <a:xfrm>
              <a:off x="1437590" y="3592033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023101" y="3800479"/>
              <a:ext cx="41529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任意多边形 27"/>
          <p:cNvSpPr/>
          <p:nvPr/>
        </p:nvSpPr>
        <p:spPr>
          <a:xfrm>
            <a:off x="1988574" y="3559942"/>
            <a:ext cx="518652" cy="1799303"/>
          </a:xfrm>
          <a:custGeom>
            <a:avLst/>
            <a:gdLst>
              <a:gd name="connsiteX0" fmla="*/ 503903 w 518652"/>
              <a:gd name="connsiteY0" fmla="*/ 0 h 1799303"/>
              <a:gd name="connsiteX1" fmla="*/ 2458 w 518652"/>
              <a:gd name="connsiteY1" fmla="*/ 663677 h 1799303"/>
              <a:gd name="connsiteX2" fmla="*/ 518652 w 518652"/>
              <a:gd name="connsiteY2" fmla="*/ 1799303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652" h="1799303">
                <a:moveTo>
                  <a:pt x="503903" y="0"/>
                </a:moveTo>
                <a:cubicBezTo>
                  <a:pt x="251951" y="181896"/>
                  <a:pt x="0" y="363793"/>
                  <a:pt x="2458" y="663677"/>
                </a:cubicBezTo>
                <a:cubicBezTo>
                  <a:pt x="4916" y="963561"/>
                  <a:pt x="261784" y="1381432"/>
                  <a:pt x="518652" y="1799303"/>
                </a:cubicBezTo>
              </a:path>
            </a:pathLst>
          </a:custGeom>
          <a:ln w="952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EA69A8EB-A8B4-4C01-BC46-5A8D3F6D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2021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889"/>
            <a:ext cx="7886700" cy="696759"/>
          </a:xfrm>
        </p:spPr>
        <p:txBody>
          <a:bodyPr/>
          <a:lstStyle/>
          <a:p>
            <a:r>
              <a:rPr lang="zh-CN" altLang="en-US" dirty="0"/>
              <a:t>过程</a:t>
            </a:r>
            <a:r>
              <a:rPr lang="en-US" altLang="zh-CN" dirty="0"/>
              <a:t>S</a:t>
            </a:r>
            <a:r>
              <a:rPr lang="zh-CN" altLang="en-US" dirty="0"/>
              <a:t>中调用</a:t>
            </a:r>
            <a:r>
              <a:rPr lang="en-US" altLang="zh-CN" dirty="0"/>
              <a:t>Q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82390" y="6356350"/>
            <a:ext cx="432960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graphicFrame>
        <p:nvGraphicFramePr>
          <p:cNvPr id="19" name="内容占位符 5"/>
          <p:cNvGraphicFramePr>
            <a:graphicFrameLocks noGrp="1"/>
          </p:cNvGraphicFramePr>
          <p:nvPr>
            <p:ph idx="1"/>
          </p:nvPr>
        </p:nvGraphicFramePr>
        <p:xfrm>
          <a:off x="834768" y="1603152"/>
          <a:ext cx="2468880" cy="435864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（形参个数）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组合 19"/>
          <p:cNvGrpSpPr/>
          <p:nvPr/>
        </p:nvGrpSpPr>
        <p:grpSpPr>
          <a:xfrm>
            <a:off x="3288408" y="1603152"/>
            <a:ext cx="1084901" cy="4364354"/>
            <a:chOff x="5349240" y="1691640"/>
            <a:chExt cx="1084901" cy="4364354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5364480" y="4063366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5349240" y="169164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665468" y="2672714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669280" y="4836701"/>
              <a:ext cx="624840" cy="408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5367341" y="605028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5974080" y="1706880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974080" y="3220403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974080" y="4062415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5982655" y="5217794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240408" y="1603152"/>
          <a:ext cx="670560" cy="4359595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953000" y="1648872"/>
          <a:ext cx="670560" cy="2377961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37"/>
          <p:cNvGrpSpPr/>
          <p:nvPr/>
        </p:nvGrpSpPr>
        <p:grpSpPr>
          <a:xfrm>
            <a:off x="5486400" y="1648872"/>
            <a:ext cx="3550920" cy="2377440"/>
            <a:chOff x="5593080" y="1648872"/>
            <a:chExt cx="3550920" cy="2377440"/>
          </a:xfrm>
        </p:grpSpPr>
        <p:graphicFrame>
          <p:nvGraphicFramePr>
            <p:cNvPr id="31" name="内容占位符 5"/>
            <p:cNvGraphicFramePr>
              <a:graphicFrameLocks/>
            </p:cNvGraphicFramePr>
            <p:nvPr/>
          </p:nvGraphicFramePr>
          <p:xfrm>
            <a:off x="5593080" y="1648872"/>
            <a:ext cx="2468880" cy="2377440"/>
          </p:xfrm>
          <a:graphic>
            <a:graphicData uri="http://schemas.openxmlformats.org/drawingml/2006/table">
              <a:tbl>
                <a:tblPr/>
                <a:tblGrid>
                  <a:gridCol w="24688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519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 err="1">
                            <a:latin typeface="楷体" pitchFamily="49" charset="-122"/>
                            <a:ea typeface="楷体" pitchFamily="49" charset="-122"/>
                          </a:rPr>
                          <a:t>i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190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b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19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（形参个数）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1905">
                  <a:tc>
                    <a:txBody>
                      <a:bodyPr/>
                      <a:lstStyle/>
                      <a:p>
                        <a:pPr algn="ctr"/>
                        <a:endPara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51906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返回地址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519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5(SP)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33" name="直接连接符 32"/>
            <p:cNvCxnSpPr/>
            <p:nvPr/>
          </p:nvCxnSpPr>
          <p:spPr>
            <a:xfrm flipV="1">
              <a:off x="8077200" y="4020598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8061960" y="1648872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378188" y="2629946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8686800" y="1664112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8686800" y="3177635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6555660" y="2814480"/>
            <a:ext cx="378540" cy="4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39"/>
          <p:cNvGrpSpPr/>
          <p:nvPr/>
        </p:nvGrpSpPr>
        <p:grpSpPr>
          <a:xfrm>
            <a:off x="4313450" y="1650162"/>
            <a:ext cx="817848" cy="426720"/>
            <a:chOff x="1703054" y="1605918"/>
            <a:chExt cx="817848" cy="426720"/>
          </a:xfrm>
        </p:grpSpPr>
        <p:sp>
          <p:nvSpPr>
            <p:cNvPr id="41" name="矩形 40"/>
            <p:cNvSpPr/>
            <p:nvPr/>
          </p:nvSpPr>
          <p:spPr>
            <a:xfrm>
              <a:off x="1703054" y="1605918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268902" y="1819278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42"/>
          <p:cNvGrpSpPr/>
          <p:nvPr/>
        </p:nvGrpSpPr>
        <p:grpSpPr>
          <a:xfrm>
            <a:off x="4372442" y="3636277"/>
            <a:ext cx="749023" cy="426720"/>
            <a:chOff x="1762046" y="3592033"/>
            <a:chExt cx="749023" cy="426720"/>
          </a:xfrm>
        </p:grpSpPr>
        <p:sp>
          <p:nvSpPr>
            <p:cNvPr id="44" name="矩形 43"/>
            <p:cNvSpPr/>
            <p:nvPr/>
          </p:nvSpPr>
          <p:spPr>
            <a:xfrm>
              <a:off x="1762046" y="3592033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2259069" y="3800479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45"/>
          <p:cNvSpPr/>
          <p:nvPr/>
        </p:nvSpPr>
        <p:spPr>
          <a:xfrm>
            <a:off x="128588" y="3914775"/>
            <a:ext cx="381000" cy="1733857"/>
          </a:xfrm>
          <a:custGeom>
            <a:avLst/>
            <a:gdLst>
              <a:gd name="connsiteX0" fmla="*/ 503903 w 518652"/>
              <a:gd name="connsiteY0" fmla="*/ 0 h 1799303"/>
              <a:gd name="connsiteX1" fmla="*/ 2458 w 518652"/>
              <a:gd name="connsiteY1" fmla="*/ 663677 h 1799303"/>
              <a:gd name="connsiteX2" fmla="*/ 518652 w 518652"/>
              <a:gd name="connsiteY2" fmla="*/ 1799303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652" h="1799303">
                <a:moveTo>
                  <a:pt x="503903" y="0"/>
                </a:moveTo>
                <a:cubicBezTo>
                  <a:pt x="251951" y="181896"/>
                  <a:pt x="0" y="363793"/>
                  <a:pt x="2458" y="663677"/>
                </a:cubicBezTo>
                <a:cubicBezTo>
                  <a:pt x="4916" y="963561"/>
                  <a:pt x="261784" y="1381432"/>
                  <a:pt x="518652" y="1799303"/>
                </a:cubicBezTo>
              </a:path>
            </a:pathLst>
          </a:custGeom>
          <a:ln w="952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93175" y="3908323"/>
            <a:ext cx="4498258" cy="636639"/>
          </a:xfrm>
          <a:custGeom>
            <a:avLst/>
            <a:gdLst>
              <a:gd name="connsiteX0" fmla="*/ 4498258 w 4498258"/>
              <a:gd name="connsiteY0" fmla="*/ 103239 h 636639"/>
              <a:gd name="connsiteX1" fmla="*/ 2005781 w 4498258"/>
              <a:gd name="connsiteY1" fmla="*/ 619433 h 636639"/>
              <a:gd name="connsiteX2" fmla="*/ 0 w 4498258"/>
              <a:gd name="connsiteY2" fmla="*/ 0 h 63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8258" h="636639">
                <a:moveTo>
                  <a:pt x="4498258" y="103239"/>
                </a:moveTo>
                <a:cubicBezTo>
                  <a:pt x="3626874" y="369939"/>
                  <a:pt x="2755491" y="636639"/>
                  <a:pt x="2005781" y="619433"/>
                </a:cubicBezTo>
                <a:cubicBezTo>
                  <a:pt x="1256071" y="602227"/>
                  <a:pt x="628035" y="301113"/>
                  <a:pt x="0" y="0"/>
                </a:cubicBezTo>
              </a:path>
            </a:pathLst>
          </a:custGeom>
          <a:ln w="952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307080" y="2994660"/>
            <a:ext cx="350520" cy="2727960"/>
          </a:xfrm>
          <a:custGeom>
            <a:avLst/>
            <a:gdLst>
              <a:gd name="connsiteX0" fmla="*/ 0 w 350520"/>
              <a:gd name="connsiteY0" fmla="*/ 0 h 2727960"/>
              <a:gd name="connsiteX1" fmla="*/ 350520 w 350520"/>
              <a:gd name="connsiteY1" fmla="*/ 0 h 2727960"/>
              <a:gd name="connsiteX2" fmla="*/ 350520 w 350520"/>
              <a:gd name="connsiteY2" fmla="*/ 2727960 h 2727960"/>
              <a:gd name="connsiteX3" fmla="*/ 15240 w 350520"/>
              <a:gd name="connsiteY3" fmla="*/ 2727960 h 2727960"/>
              <a:gd name="connsiteX4" fmla="*/ 15240 w 350520"/>
              <a:gd name="connsiteY4" fmla="*/ 2727960 h 2727960"/>
              <a:gd name="connsiteX5" fmla="*/ 15240 w 350520"/>
              <a:gd name="connsiteY5" fmla="*/ 2727960 h 272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" h="2727960">
                <a:moveTo>
                  <a:pt x="0" y="0"/>
                </a:moveTo>
                <a:lnTo>
                  <a:pt x="350520" y="0"/>
                </a:lnTo>
                <a:lnTo>
                  <a:pt x="350520" y="2727960"/>
                </a:lnTo>
                <a:lnTo>
                  <a:pt x="15240" y="2727960"/>
                </a:lnTo>
                <a:lnTo>
                  <a:pt x="15240" y="2727960"/>
                </a:lnTo>
                <a:lnTo>
                  <a:pt x="15240" y="2727960"/>
                </a:ln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324225" y="3047999"/>
            <a:ext cx="4905375" cy="2771775"/>
          </a:xfrm>
          <a:custGeom>
            <a:avLst/>
            <a:gdLst>
              <a:gd name="connsiteX0" fmla="*/ 4629150 w 4905375"/>
              <a:gd name="connsiteY0" fmla="*/ 0 h 2686050"/>
              <a:gd name="connsiteX1" fmla="*/ 4905375 w 4905375"/>
              <a:gd name="connsiteY1" fmla="*/ 0 h 2686050"/>
              <a:gd name="connsiteX2" fmla="*/ 4905375 w 4905375"/>
              <a:gd name="connsiteY2" fmla="*/ 2686050 h 2686050"/>
              <a:gd name="connsiteX3" fmla="*/ 0 w 4905375"/>
              <a:gd name="connsiteY3" fmla="*/ 268605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375" h="2686050">
                <a:moveTo>
                  <a:pt x="4629150" y="0"/>
                </a:moveTo>
                <a:lnTo>
                  <a:pt x="4905375" y="0"/>
                </a:lnTo>
                <a:lnTo>
                  <a:pt x="4905375" y="2686050"/>
                </a:lnTo>
                <a:lnTo>
                  <a:pt x="0" y="2686050"/>
                </a:lnTo>
              </a:path>
            </a:pathLst>
          </a:custGeom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 animBg="1"/>
      <p:bldP spid="48" grpId="0" animBg="1"/>
      <p:bldP spid="38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458" y="481145"/>
            <a:ext cx="4262284" cy="534527"/>
          </a:xfrm>
        </p:spPr>
        <p:txBody>
          <a:bodyPr/>
          <a:lstStyle/>
          <a:p>
            <a:r>
              <a:rPr lang="zh-CN" altLang="en-US" sz="3200" dirty="0"/>
              <a:t>过程</a:t>
            </a:r>
            <a:r>
              <a:rPr lang="en-US" altLang="zh-CN" sz="3200" dirty="0">
                <a:latin typeface="Comic Sans MS" pitchFamily="66" charset="0"/>
              </a:rPr>
              <a:t>Q</a:t>
            </a:r>
            <a:r>
              <a:rPr lang="zh-CN" altLang="en-US" sz="3200" dirty="0"/>
              <a:t>中调用</a:t>
            </a:r>
            <a:r>
              <a:rPr lang="en-US" altLang="zh-CN" sz="3200" dirty="0">
                <a:latin typeface="Comic Sans MS" pitchFamily="66" charset="0"/>
              </a:rPr>
              <a:t>R</a:t>
            </a:r>
            <a:endParaRPr lang="zh-CN" altLang="en-US" sz="3200" dirty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1085484" y="1603152"/>
          <a:ext cx="2468880" cy="435864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（形参个数）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组合 6"/>
          <p:cNvGrpSpPr/>
          <p:nvPr/>
        </p:nvGrpSpPr>
        <p:grpSpPr>
          <a:xfrm>
            <a:off x="3539124" y="1603152"/>
            <a:ext cx="1084901" cy="4364354"/>
            <a:chOff x="5349240" y="1691640"/>
            <a:chExt cx="1084901" cy="4364354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364480" y="4063366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349240" y="169164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665468" y="2672714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69280" y="4836701"/>
              <a:ext cx="624840" cy="4087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367341" y="6050280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5974080" y="1706880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74080" y="3220403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974080" y="4062415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982655" y="5217794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91124" y="1603152"/>
          <a:ext cx="670560" cy="4359595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953000" y="414432"/>
          <a:ext cx="670560" cy="554779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" name="内容占位符 5"/>
          <p:cNvGraphicFramePr>
            <a:graphicFrameLocks/>
          </p:cNvGraphicFramePr>
          <p:nvPr/>
        </p:nvGraphicFramePr>
        <p:xfrm>
          <a:off x="5486400" y="414432"/>
          <a:ext cx="2468880" cy="554736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形参个数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0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11(SP)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（形参个数）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6555660" y="4749960"/>
            <a:ext cx="378540" cy="4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33"/>
          <p:cNvGrpSpPr/>
          <p:nvPr/>
        </p:nvGrpSpPr>
        <p:grpSpPr>
          <a:xfrm>
            <a:off x="7955280" y="415303"/>
            <a:ext cx="1082040" cy="5540775"/>
            <a:chOff x="7955280" y="415303"/>
            <a:chExt cx="1082040" cy="554077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7970520" y="5956078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7955280" y="3584352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271508" y="4565426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8580120" y="3590066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8580120" y="5113115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7955280" y="415303"/>
              <a:ext cx="106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405814" y="1852583"/>
              <a:ext cx="357187" cy="25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8580120" y="425780"/>
              <a:ext cx="0" cy="11988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8580120" y="2387025"/>
              <a:ext cx="0" cy="11988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494700" y="2372520"/>
            <a:ext cx="469980" cy="4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34"/>
          <p:cNvGrpSpPr/>
          <p:nvPr/>
        </p:nvGrpSpPr>
        <p:grpSpPr>
          <a:xfrm>
            <a:off x="4313450" y="426078"/>
            <a:ext cx="817848" cy="426720"/>
            <a:chOff x="1703054" y="1605918"/>
            <a:chExt cx="817848" cy="426720"/>
          </a:xfrm>
        </p:grpSpPr>
        <p:sp>
          <p:nvSpPr>
            <p:cNvPr id="36" name="矩形 35"/>
            <p:cNvSpPr/>
            <p:nvPr/>
          </p:nvSpPr>
          <p:spPr>
            <a:xfrm>
              <a:off x="1703054" y="1605918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268902" y="1819278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7"/>
          <p:cNvGrpSpPr/>
          <p:nvPr/>
        </p:nvGrpSpPr>
        <p:grpSpPr>
          <a:xfrm>
            <a:off x="4372442" y="3193837"/>
            <a:ext cx="749023" cy="426720"/>
            <a:chOff x="1762046" y="3592033"/>
            <a:chExt cx="749023" cy="426720"/>
          </a:xfrm>
        </p:grpSpPr>
        <p:sp>
          <p:nvSpPr>
            <p:cNvPr id="39" name="矩形 38"/>
            <p:cNvSpPr/>
            <p:nvPr/>
          </p:nvSpPr>
          <p:spPr>
            <a:xfrm>
              <a:off x="1762046" y="3592033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259069" y="3800479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任意多边形 40"/>
          <p:cNvSpPr/>
          <p:nvPr/>
        </p:nvSpPr>
        <p:spPr>
          <a:xfrm>
            <a:off x="395536" y="3910013"/>
            <a:ext cx="371426" cy="1738619"/>
          </a:xfrm>
          <a:custGeom>
            <a:avLst/>
            <a:gdLst>
              <a:gd name="connsiteX0" fmla="*/ 503903 w 518652"/>
              <a:gd name="connsiteY0" fmla="*/ 0 h 1799303"/>
              <a:gd name="connsiteX1" fmla="*/ 2458 w 518652"/>
              <a:gd name="connsiteY1" fmla="*/ 663677 h 1799303"/>
              <a:gd name="connsiteX2" fmla="*/ 518652 w 518652"/>
              <a:gd name="connsiteY2" fmla="*/ 1799303 h 179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652" h="1799303">
                <a:moveTo>
                  <a:pt x="503903" y="0"/>
                </a:moveTo>
                <a:cubicBezTo>
                  <a:pt x="251951" y="181896"/>
                  <a:pt x="0" y="363793"/>
                  <a:pt x="2458" y="663677"/>
                </a:cubicBezTo>
                <a:cubicBezTo>
                  <a:pt x="4916" y="963561"/>
                  <a:pt x="261784" y="1381432"/>
                  <a:pt x="518652" y="1799303"/>
                </a:cubicBezTo>
              </a:path>
            </a:pathLst>
          </a:custGeom>
          <a:ln w="952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4897939" y="3542536"/>
            <a:ext cx="265365" cy="2104621"/>
          </a:xfrm>
          <a:custGeom>
            <a:avLst/>
            <a:gdLst>
              <a:gd name="connsiteX0" fmla="*/ 294968 w 294968"/>
              <a:gd name="connsiteY0" fmla="*/ 0 h 2197509"/>
              <a:gd name="connsiteX1" fmla="*/ 0 w 294968"/>
              <a:gd name="connsiteY1" fmla="*/ 840658 h 2197509"/>
              <a:gd name="connsiteX2" fmla="*/ 294968 w 294968"/>
              <a:gd name="connsiteY2" fmla="*/ 2197509 h 21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2197509">
                <a:moveTo>
                  <a:pt x="294968" y="0"/>
                </a:moveTo>
                <a:cubicBezTo>
                  <a:pt x="147484" y="237203"/>
                  <a:pt x="0" y="474407"/>
                  <a:pt x="0" y="840658"/>
                </a:cubicBezTo>
                <a:cubicBezTo>
                  <a:pt x="0" y="1206909"/>
                  <a:pt x="147484" y="1702209"/>
                  <a:pt x="294968" y="2197509"/>
                </a:cubicBez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257175" y="3810000"/>
            <a:ext cx="5038725" cy="2381250"/>
          </a:xfrm>
          <a:custGeom>
            <a:avLst/>
            <a:gdLst>
              <a:gd name="connsiteX0" fmla="*/ 5038725 w 5038725"/>
              <a:gd name="connsiteY0" fmla="*/ 2114550 h 2381250"/>
              <a:gd name="connsiteX1" fmla="*/ 5038725 w 5038725"/>
              <a:gd name="connsiteY1" fmla="*/ 2381250 h 2381250"/>
              <a:gd name="connsiteX2" fmla="*/ 0 w 5038725"/>
              <a:gd name="connsiteY2" fmla="*/ 2381250 h 2381250"/>
              <a:gd name="connsiteX3" fmla="*/ 0 w 5038725"/>
              <a:gd name="connsiteY3" fmla="*/ 0 h 2381250"/>
              <a:gd name="connsiteX4" fmla="*/ 400050 w 5038725"/>
              <a:gd name="connsiteY4" fmla="*/ 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725" h="2381250">
                <a:moveTo>
                  <a:pt x="5038725" y="2114550"/>
                </a:moveTo>
                <a:lnTo>
                  <a:pt x="5038725" y="2381250"/>
                </a:lnTo>
                <a:lnTo>
                  <a:pt x="0" y="2381250"/>
                </a:lnTo>
                <a:lnTo>
                  <a:pt x="0" y="0"/>
                </a:lnTo>
                <a:lnTo>
                  <a:pt x="400050" y="0"/>
                </a:ln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41" grpId="0" animBg="1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8315" y="5441171"/>
            <a:ext cx="3775587" cy="604685"/>
          </a:xfrm>
        </p:spPr>
        <p:txBody>
          <a:bodyPr/>
          <a:lstStyle/>
          <a:p>
            <a:r>
              <a:rPr lang="zh-CN" altLang="en-US" sz="2800" dirty="0"/>
              <a:t>过程</a:t>
            </a:r>
            <a:r>
              <a:rPr lang="en-US" altLang="zh-CN" sz="2800" dirty="0"/>
              <a:t>R</a:t>
            </a:r>
            <a:r>
              <a:rPr lang="zh-CN" altLang="en-US" sz="2800" dirty="0"/>
              <a:t>中递归调用</a:t>
            </a:r>
            <a:r>
              <a:rPr lang="en-US" altLang="zh-CN" sz="2800" dirty="0"/>
              <a:t>R</a:t>
            </a:r>
            <a:endParaRPr lang="zh-CN" altLang="en-US" sz="2800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1430593" y="665154"/>
          <a:ext cx="2468880" cy="554736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形参个数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0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11(SP)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（形参个数）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5506062" y="684818"/>
          <a:ext cx="2468880" cy="316992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v(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u(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2(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形参个数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07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17(SP)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2948" y="665155"/>
          <a:ext cx="670560" cy="554779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43112" y="699567"/>
          <a:ext cx="670560" cy="316992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25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438895" y="2608487"/>
            <a:ext cx="469980" cy="4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4378" y="2628154"/>
            <a:ext cx="469980" cy="44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4313450" y="706290"/>
            <a:ext cx="817848" cy="426720"/>
            <a:chOff x="1703054" y="1605918"/>
            <a:chExt cx="817848" cy="426720"/>
          </a:xfrm>
        </p:grpSpPr>
        <p:sp>
          <p:nvSpPr>
            <p:cNvPr id="12" name="矩形 11"/>
            <p:cNvSpPr/>
            <p:nvPr/>
          </p:nvSpPr>
          <p:spPr>
            <a:xfrm>
              <a:off x="1703054" y="1605918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268902" y="1819278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3"/>
          <p:cNvGrpSpPr/>
          <p:nvPr/>
        </p:nvGrpSpPr>
        <p:grpSpPr>
          <a:xfrm>
            <a:off x="4372442" y="3474049"/>
            <a:ext cx="749023" cy="426720"/>
            <a:chOff x="1762046" y="3592033"/>
            <a:chExt cx="749023" cy="426720"/>
          </a:xfrm>
        </p:grpSpPr>
        <p:sp>
          <p:nvSpPr>
            <p:cNvPr id="15" name="矩形 14"/>
            <p:cNvSpPr/>
            <p:nvPr/>
          </p:nvSpPr>
          <p:spPr>
            <a:xfrm>
              <a:off x="1762046" y="3592033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259069" y="3800479"/>
              <a:ext cx="252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767898" y="3758560"/>
            <a:ext cx="306189" cy="2169308"/>
          </a:xfrm>
          <a:custGeom>
            <a:avLst/>
            <a:gdLst>
              <a:gd name="connsiteX0" fmla="*/ 294968 w 294968"/>
              <a:gd name="connsiteY0" fmla="*/ 0 h 2197509"/>
              <a:gd name="connsiteX1" fmla="*/ 0 w 294968"/>
              <a:gd name="connsiteY1" fmla="*/ 840658 h 2197509"/>
              <a:gd name="connsiteX2" fmla="*/ 294968 w 294968"/>
              <a:gd name="connsiteY2" fmla="*/ 2197509 h 219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2197509">
                <a:moveTo>
                  <a:pt x="294968" y="0"/>
                </a:moveTo>
                <a:cubicBezTo>
                  <a:pt x="147484" y="237203"/>
                  <a:pt x="0" y="474407"/>
                  <a:pt x="0" y="840658"/>
                </a:cubicBezTo>
                <a:cubicBezTo>
                  <a:pt x="0" y="1206909"/>
                  <a:pt x="147484" y="1702209"/>
                  <a:pt x="294968" y="2197509"/>
                </a:cubicBez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8"/>
          <p:cNvGrpSpPr/>
          <p:nvPr/>
        </p:nvGrpSpPr>
        <p:grpSpPr>
          <a:xfrm>
            <a:off x="3802757" y="666026"/>
            <a:ext cx="624840" cy="5540775"/>
            <a:chOff x="7888060" y="415303"/>
            <a:chExt cx="624840" cy="5540775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7970520" y="5956078"/>
              <a:ext cx="36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955280" y="3584352"/>
              <a:ext cx="36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888060" y="4565426"/>
              <a:ext cx="62484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8196672" y="3590066"/>
              <a:ext cx="0" cy="8382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8196672" y="5113115"/>
              <a:ext cx="0" cy="8382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7955280" y="415303"/>
              <a:ext cx="36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022366" y="1852583"/>
              <a:ext cx="357187" cy="25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8196672" y="425780"/>
              <a:ext cx="0" cy="11988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8196672" y="2387025"/>
              <a:ext cx="0" cy="11988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连接符 28"/>
          <p:cNvCxnSpPr/>
          <p:nvPr/>
        </p:nvCxnSpPr>
        <p:spPr>
          <a:xfrm flipV="1">
            <a:off x="7960188" y="3854740"/>
            <a:ext cx="7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960188" y="685691"/>
            <a:ext cx="7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04250" y="2122971"/>
            <a:ext cx="357187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378556" y="696168"/>
            <a:ext cx="0" cy="1198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8378556" y="2657413"/>
            <a:ext cx="0" cy="1198800"/>
          </a:xfrm>
          <a:prstGeom prst="straightConnector1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476250" y="3657600"/>
            <a:ext cx="4791075" cy="2705100"/>
          </a:xfrm>
          <a:custGeom>
            <a:avLst/>
            <a:gdLst>
              <a:gd name="connsiteX0" fmla="*/ 4791075 w 4791075"/>
              <a:gd name="connsiteY0" fmla="*/ 171450 h 2705100"/>
              <a:gd name="connsiteX1" fmla="*/ 4791075 w 4791075"/>
              <a:gd name="connsiteY1" fmla="*/ 2705100 h 2705100"/>
              <a:gd name="connsiteX2" fmla="*/ 0 w 4791075"/>
              <a:gd name="connsiteY2" fmla="*/ 2705100 h 2705100"/>
              <a:gd name="connsiteX3" fmla="*/ 0 w 4791075"/>
              <a:gd name="connsiteY3" fmla="*/ 0 h 2705100"/>
              <a:gd name="connsiteX4" fmla="*/ 533400 w 4791075"/>
              <a:gd name="connsiteY4" fmla="*/ 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1075" h="2705100">
                <a:moveTo>
                  <a:pt x="4791075" y="171450"/>
                </a:moveTo>
                <a:lnTo>
                  <a:pt x="4791075" y="2705100"/>
                </a:lnTo>
                <a:lnTo>
                  <a:pt x="0" y="2705100"/>
                </a:lnTo>
                <a:lnTo>
                  <a:pt x="0" y="0"/>
                </a:lnTo>
                <a:lnTo>
                  <a:pt x="533400" y="0"/>
                </a:ln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1"/>
            <a:ext cx="7886700" cy="637765"/>
          </a:xfrm>
        </p:spPr>
        <p:txBody>
          <a:bodyPr/>
          <a:lstStyle/>
          <a:p>
            <a:r>
              <a:rPr lang="en-US" altLang="zh-CN" dirty="0"/>
              <a:t>Ⅱ</a:t>
            </a:r>
            <a:r>
              <a:rPr lang="zh-CN" altLang="en-US" dirty="0"/>
              <a:t>、嵌套层次显示表和活动记录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914" y="1073460"/>
            <a:ext cx="8249880" cy="2333418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600" dirty="0"/>
              <a:t>三、解决方案（</a:t>
            </a:r>
            <a:r>
              <a:rPr lang="en-US" altLang="zh-CN" sz="2600" dirty="0"/>
              <a:t>Ⅱ</a:t>
            </a:r>
            <a:r>
              <a:rPr lang="zh-CN" altLang="en-US" sz="2600" dirty="0"/>
              <a:t>）：使用层次显示表</a:t>
            </a:r>
            <a:r>
              <a:rPr lang="en-US" altLang="zh-CN" sz="2600" dirty="0"/>
              <a:t>Display</a:t>
            </a:r>
          </a:p>
          <a:p>
            <a:pPr marL="808038" indent="-808038">
              <a:lnSpc>
                <a:spcPct val="11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）内容：每进入一个过程，在建立其活动记录区的同时，为它建立一张层次显示表，以登记它</a:t>
            </a:r>
            <a:r>
              <a:rPr lang="zh-CN" altLang="en-US" sz="2600" u="sng" dirty="0"/>
              <a:t>所有</a:t>
            </a:r>
            <a:r>
              <a:rPr lang="zh-CN" altLang="en-US" sz="2600" dirty="0">
                <a:solidFill>
                  <a:srgbClr val="C00000"/>
                </a:solidFill>
              </a:rPr>
              <a:t>直系外层</a:t>
            </a:r>
            <a:r>
              <a:rPr lang="zh-CN" altLang="en-US" sz="2600" u="sng" dirty="0">
                <a:solidFill>
                  <a:srgbClr val="CC0099"/>
                </a:solidFill>
              </a:rPr>
              <a:t>最新</a:t>
            </a:r>
            <a:r>
              <a:rPr lang="zh-CN" altLang="en-US" sz="2600" dirty="0"/>
              <a:t>活动记录的首址和本过程活动记录的首址。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49380" y="6356350"/>
            <a:ext cx="565969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95011" y="4041056"/>
            <a:ext cx="6164832" cy="2160002"/>
            <a:chOff x="1917291" y="3967316"/>
            <a:chExt cx="6164832" cy="2160002"/>
          </a:xfrm>
        </p:grpSpPr>
        <p:graphicFrame>
          <p:nvGraphicFramePr>
            <p:cNvPr id="6" name="内容占位符 5"/>
            <p:cNvGraphicFramePr>
              <a:graphicFrameLocks/>
            </p:cNvGraphicFramePr>
            <p:nvPr/>
          </p:nvGraphicFramePr>
          <p:xfrm>
            <a:off x="2920156" y="3967318"/>
            <a:ext cx="3185668" cy="2160000"/>
          </p:xfrm>
          <a:graphic>
            <a:graphicData uri="http://schemas.openxmlformats.org/drawingml/2006/table">
              <a:tbl>
                <a:tblPr/>
                <a:tblGrid>
                  <a:gridCol w="31856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40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latin typeface="楷体" pitchFamily="49" charset="-122"/>
                            <a:ea typeface="楷体" pitchFamily="49" charset="-122"/>
                          </a:rPr>
                          <a:t>当前过程数据区首址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40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latin typeface="楷体" pitchFamily="49" charset="-122"/>
                            <a:ea typeface="楷体" pitchFamily="49" charset="-122"/>
                          </a:rPr>
                          <a:t>直接外层数据区首址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4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>
                            <a:latin typeface="楷体" pitchFamily="49" charset="-122"/>
                            <a:ea typeface="楷体" pitchFamily="49" charset="-122"/>
                          </a:rPr>
                          <a:t>......</a:t>
                        </a:r>
                        <a:endParaRPr lang="zh-CN" altLang="en-US" sz="24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40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400" dirty="0">
                            <a:latin typeface="楷体" pitchFamily="49" charset="-122"/>
                            <a:ea typeface="楷体" pitchFamily="49" charset="-122"/>
                          </a:rPr>
                          <a:t>主程序数据区首址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14" name="组合 13"/>
            <p:cNvGrpSpPr/>
            <p:nvPr/>
          </p:nvGrpSpPr>
          <p:grpSpPr>
            <a:xfrm>
              <a:off x="6209073" y="3967316"/>
              <a:ext cx="1873050" cy="2153265"/>
              <a:chOff x="6209073" y="3967316"/>
              <a:chExt cx="1873050" cy="215326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666273" y="4762252"/>
                <a:ext cx="141585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i+1</a:t>
                </a:r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单元</a:t>
                </a:r>
              </a:p>
            </p:txBody>
          </p:sp>
          <p:sp>
            <p:nvSpPr>
              <p:cNvPr id="13" name="右大括号 12"/>
              <p:cNvSpPr/>
              <p:nvPr/>
            </p:nvSpPr>
            <p:spPr>
              <a:xfrm>
                <a:off x="6209073" y="3967316"/>
                <a:ext cx="589936" cy="2153265"/>
              </a:xfrm>
              <a:prstGeom prst="rightBrace">
                <a:avLst>
                  <a:gd name="adj1" fmla="val 16083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040194" y="4024833"/>
              <a:ext cx="86324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917291" y="4531195"/>
              <a:ext cx="986149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i-1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040194" y="5583246"/>
              <a:ext cx="863246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96463" y="3231388"/>
            <a:ext cx="3834582" cy="1836000"/>
            <a:chOff x="4881715" y="3305128"/>
            <a:chExt cx="3834582" cy="1836000"/>
          </a:xfrm>
        </p:grpSpPr>
        <p:graphicFrame>
          <p:nvGraphicFramePr>
            <p:cNvPr id="19" name="内容占位符 5"/>
            <p:cNvGraphicFramePr>
              <a:graphicFrameLocks/>
            </p:cNvGraphicFramePr>
            <p:nvPr/>
          </p:nvGraphicFramePr>
          <p:xfrm>
            <a:off x="7226710" y="3305128"/>
            <a:ext cx="1489587" cy="1836000"/>
          </p:xfrm>
          <a:graphic>
            <a:graphicData uri="http://schemas.openxmlformats.org/drawingml/2006/table">
              <a:tbl>
                <a:tblPr/>
                <a:tblGrid>
                  <a:gridCol w="148958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1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P</a:t>
                        </a: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活动记录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1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Q</a:t>
                        </a: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活动记录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12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主活动记录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4881715" y="3321827"/>
              <a:ext cx="2256504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的直系外层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450268" y="5353511"/>
            <a:ext cx="1269985" cy="1180024"/>
            <a:chOff x="6450268" y="5353511"/>
            <a:chExt cx="1269985" cy="1180024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6450268" y="5358427"/>
              <a:ext cx="12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6460253" y="6518940"/>
              <a:ext cx="12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457950" y="5353511"/>
              <a:ext cx="0" cy="1180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784261" y="5486706"/>
              <a:ext cx="0" cy="9045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784415" y="5496079"/>
              <a:ext cx="914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779346" y="6381136"/>
              <a:ext cx="914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148052" y="5743738"/>
              <a:ext cx="49161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7152968" y="5725299"/>
              <a:ext cx="1" cy="4129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143135" y="6147015"/>
              <a:ext cx="493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7191972" y="5786902"/>
              <a:ext cx="280391" cy="323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794094" y="6002594"/>
              <a:ext cx="321082" cy="3834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8446"/>
            <a:ext cx="7886700" cy="671194"/>
          </a:xfrm>
        </p:spPr>
        <p:txBody>
          <a:bodyPr/>
          <a:lstStyle/>
          <a:p>
            <a:r>
              <a:rPr lang="en-US" altLang="zh-CN" dirty="0"/>
              <a:t>Pascal</a:t>
            </a:r>
            <a:r>
              <a:rPr lang="zh-CN" altLang="en-US" dirty="0"/>
              <a:t>活动记录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424" y="1098756"/>
            <a:ext cx="4356305" cy="582560"/>
          </a:xfrm>
        </p:spPr>
        <p:txBody>
          <a:bodyPr/>
          <a:lstStyle/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Pascal</a:t>
            </a:r>
            <a:r>
              <a:rPr lang="zh-CN" altLang="en-US" sz="2400" dirty="0"/>
              <a:t>语言的活动记录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12480" y="6356351"/>
            <a:ext cx="407670" cy="30353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1516" y="2102626"/>
            <a:ext cx="4371427" cy="4283856"/>
            <a:chOff x="1358792" y="2102626"/>
            <a:chExt cx="4371427" cy="4283856"/>
          </a:xfrm>
        </p:grpSpPr>
        <p:graphicFrame>
          <p:nvGraphicFramePr>
            <p:cNvPr id="6" name="内容占位符 5"/>
            <p:cNvGraphicFramePr>
              <a:graphicFrameLocks/>
            </p:cNvGraphicFramePr>
            <p:nvPr/>
          </p:nvGraphicFramePr>
          <p:xfrm>
            <a:off x="3642827" y="2138515"/>
            <a:ext cx="2087392" cy="4032000"/>
          </p:xfrm>
          <a:graphic>
            <a:graphicData uri="http://schemas.openxmlformats.org/drawingml/2006/table">
              <a:tbl>
                <a:tblPr/>
                <a:tblGrid>
                  <a:gridCol w="20873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临时工作单元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内情向量</a:t>
                        </a:r>
                        <a:endParaRPr lang="en-US" altLang="zh-CN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简单变量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Display</a:t>
                        </a:r>
                        <a:r>
                          <a:rPr lang="zh-CN" altLang="en-US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表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形式单元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形参个数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全局</a:t>
                        </a: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Display</a:t>
                        </a:r>
                        <a:endPara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返回地址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老</a:t>
                        </a:r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358792" y="2102626"/>
              <a:ext cx="1889760" cy="4283856"/>
              <a:chOff x="716280" y="2545080"/>
              <a:chExt cx="1889760" cy="4283856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1661160" y="6599844"/>
                <a:ext cx="92964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676400" y="2804160"/>
                <a:ext cx="92964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716280" y="2545080"/>
                <a:ext cx="120396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endPara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7240" y="6326016"/>
                <a:ext cx="120396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endPara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141872" y="4166916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41872" y="5231748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41872" y="469884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41872" y="570468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57112" y="3189588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01797" y="2123758"/>
            <a:ext cx="3460533" cy="2592006"/>
            <a:chOff x="4857552" y="2138506"/>
            <a:chExt cx="3460533" cy="2592006"/>
          </a:xfrm>
        </p:grpSpPr>
        <p:graphicFrame>
          <p:nvGraphicFramePr>
            <p:cNvPr id="18" name="内容占位符 5"/>
            <p:cNvGraphicFramePr>
              <a:graphicFrameLocks/>
            </p:cNvGraphicFramePr>
            <p:nvPr/>
          </p:nvGraphicFramePr>
          <p:xfrm>
            <a:off x="7115575" y="2138506"/>
            <a:ext cx="1202510" cy="2592006"/>
          </p:xfrm>
          <a:graphic>
            <a:graphicData uri="http://schemas.openxmlformats.org/drawingml/2006/table">
              <a:tbl>
                <a:tblPr/>
                <a:tblGrid>
                  <a:gridCol w="12025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 err="1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 err="1">
                            <a:latin typeface="楷体" pitchFamily="49" charset="-122"/>
                            <a:ea typeface="楷体" pitchFamily="49" charset="-122"/>
                          </a:rPr>
                          <a:t>k</a:t>
                        </a:r>
                        <a:endParaRPr lang="zh-CN" altLang="en-US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  <a:endParaRPr lang="zh-CN" altLang="en-US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2001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>
                            <a:latin typeface="楷体" pitchFamily="49" charset="-122"/>
                            <a:ea typeface="楷体" pitchFamily="49" charset="-122"/>
                          </a:rPr>
                          <a:t>0</a:t>
                        </a:r>
                        <a:endParaRPr lang="zh-CN" altLang="en-US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" name="左大括号 19"/>
            <p:cNvSpPr/>
            <p:nvPr/>
          </p:nvSpPr>
          <p:spPr>
            <a:xfrm>
              <a:off x="6415543" y="2153255"/>
              <a:ext cx="575187" cy="2566227"/>
            </a:xfrm>
            <a:prstGeom prst="leftBrace">
              <a:avLst>
                <a:gd name="adj1" fmla="val 2688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燕尾形箭头 20"/>
            <p:cNvSpPr/>
            <p:nvPr/>
          </p:nvSpPr>
          <p:spPr>
            <a:xfrm>
              <a:off x="4857552" y="3360891"/>
              <a:ext cx="1443600" cy="14748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55458" y="4896465"/>
            <a:ext cx="3878826" cy="1106129"/>
            <a:chOff x="4955458" y="4896465"/>
            <a:chExt cx="3878826" cy="1106129"/>
          </a:xfrm>
        </p:grpSpPr>
        <p:sp>
          <p:nvSpPr>
            <p:cNvPr id="23" name="矩形 22"/>
            <p:cNvSpPr/>
            <p:nvPr/>
          </p:nvSpPr>
          <p:spPr>
            <a:xfrm>
              <a:off x="6547296" y="5381684"/>
              <a:ext cx="2286988" cy="620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老活动记录的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表起始地址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955458" y="4896465"/>
              <a:ext cx="1902542" cy="634180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079" y="23390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9.1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目标程序运行时的活动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7005"/>
            <a:ext cx="7886700" cy="732155"/>
          </a:xfrm>
        </p:spPr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Display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384" y="1063356"/>
            <a:ext cx="5804965" cy="558816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四、直系外层中变量的引用</a:t>
            </a:r>
            <a:endParaRPr lang="en-US" altLang="zh-CN" dirty="0"/>
          </a:p>
          <a:p>
            <a:pPr lvl="1"/>
            <a:r>
              <a:rPr lang="zh-CN" altLang="en-US" dirty="0"/>
              <a:t>假定现行过程中引用了某一直系外层</a:t>
            </a:r>
            <a:r>
              <a:rPr lang="en-US" altLang="zh-CN" dirty="0"/>
              <a:t>(</a:t>
            </a:r>
            <a:r>
              <a:rPr lang="zh-CN" altLang="en-US" dirty="0"/>
              <a:t>令层数为</a:t>
            </a:r>
            <a:r>
              <a:rPr lang="en-US" altLang="zh-CN" dirty="0"/>
              <a:t>k)</a:t>
            </a:r>
            <a:r>
              <a:rPr lang="zh-CN" altLang="en-US" dirty="0"/>
              <a:t>的变量</a:t>
            </a:r>
            <a:r>
              <a:rPr lang="en-US" altLang="zh-CN" dirty="0"/>
              <a:t>X</a:t>
            </a:r>
            <a:r>
              <a:rPr lang="zh-CN" altLang="en-US" dirty="0"/>
              <a:t>，则可以用下面两条变址指令获得</a:t>
            </a:r>
            <a:r>
              <a:rPr lang="en-US" altLang="zh-CN" dirty="0"/>
              <a:t>X</a:t>
            </a:r>
            <a:r>
              <a:rPr lang="zh-CN" altLang="en-US" dirty="0"/>
              <a:t>的值，送到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寄存器。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LD 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,(</a:t>
            </a:r>
            <a:r>
              <a:rPr lang="en-US" altLang="zh-CN" dirty="0" err="1">
                <a:solidFill>
                  <a:srgbClr val="C00000"/>
                </a:solidFill>
              </a:rPr>
              <a:t>d+k</a:t>
            </a:r>
            <a:r>
              <a:rPr lang="en-US" altLang="zh-CN" dirty="0">
                <a:solidFill>
                  <a:srgbClr val="C00000"/>
                </a:solidFill>
              </a:rPr>
              <a:t>)[SP];</a:t>
            </a: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LD R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,x[R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];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注：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第一句作用是从</a:t>
            </a:r>
            <a:r>
              <a:rPr lang="en-US" altLang="zh-CN" dirty="0"/>
              <a:t>Display</a:t>
            </a:r>
            <a:r>
              <a:rPr lang="zh-CN" altLang="en-US" dirty="0"/>
              <a:t>表中取出</a:t>
            </a:r>
            <a:r>
              <a:rPr lang="en-US" altLang="zh-CN" dirty="0"/>
              <a:t>k</a:t>
            </a:r>
            <a:r>
              <a:rPr lang="zh-CN" altLang="en-US" dirty="0"/>
              <a:t>层过程的最新活动记录首址送给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x</a:t>
            </a:r>
            <a:r>
              <a:rPr lang="zh-CN" altLang="en-US" dirty="0"/>
              <a:t>是变量</a:t>
            </a:r>
            <a:r>
              <a:rPr lang="en-US" altLang="zh-CN" dirty="0"/>
              <a:t>X</a:t>
            </a:r>
            <a:r>
              <a:rPr lang="zh-CN" altLang="en-US" dirty="0"/>
              <a:t>在第</a:t>
            </a:r>
            <a:r>
              <a:rPr lang="en-US" altLang="zh-CN" dirty="0"/>
              <a:t>k</a:t>
            </a:r>
            <a:r>
              <a:rPr lang="zh-CN" altLang="en-US" dirty="0"/>
              <a:t>层活动记录的相对地址。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370320"/>
            <a:ext cx="590550" cy="35115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900312" y="807687"/>
            <a:ext cx="2772222" cy="5474083"/>
            <a:chOff x="5900312" y="807687"/>
            <a:chExt cx="2772222" cy="5474083"/>
          </a:xfrm>
        </p:grpSpPr>
        <p:graphicFrame>
          <p:nvGraphicFramePr>
            <p:cNvPr id="8" name="内容占位符 5"/>
            <p:cNvGraphicFramePr>
              <a:graphicFrameLocks/>
            </p:cNvGraphicFramePr>
            <p:nvPr/>
          </p:nvGraphicFramePr>
          <p:xfrm>
            <a:off x="6895854" y="807687"/>
            <a:ext cx="1776680" cy="5244000"/>
          </p:xfrm>
          <a:graphic>
            <a:graphicData uri="http://schemas.openxmlformats.org/drawingml/2006/table">
              <a:tbl>
                <a:tblPr/>
                <a:tblGrid>
                  <a:gridCol w="17766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2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......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80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</a:p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</a:p>
                      <a:p>
                        <a:pPr algn="ctr"/>
                        <a:r>
                          <a:rPr lang="en-US" altLang="zh-CN" sz="2000" dirty="0" err="1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 err="1">
                            <a:latin typeface="楷体" pitchFamily="49" charset="-122"/>
                            <a:ea typeface="楷体" pitchFamily="49" charset="-122"/>
                          </a:rPr>
                          <a:t>k</a:t>
                        </a:r>
                        <a:endParaRPr lang="en-US" altLang="zh-CN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</a:p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>
                            <a:latin typeface="楷体" pitchFamily="49" charset="-122"/>
                            <a:ea typeface="楷体" pitchFamily="49" charset="-122"/>
                          </a:rPr>
                          <a:t>0</a:t>
                        </a:r>
                        <a:endParaRPr lang="zh-CN" altLang="en-US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2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形式单元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2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形参个数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2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全局</a:t>
                        </a:r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Display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16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返回地址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16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 err="1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2000" baseline="-25000" dirty="0" err="1">
                            <a:latin typeface="楷体" pitchFamily="49" charset="-122"/>
                            <a:ea typeface="楷体" pitchFamily="49" charset="-122"/>
                          </a:rPr>
                          <a:t>n</a:t>
                        </a:r>
                        <a:endParaRPr lang="zh-CN" altLang="en-US" sz="20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16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16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latin typeface="楷体" pitchFamily="49" charset="-122"/>
                            <a:ea typeface="楷体" pitchFamily="49" charset="-122"/>
                          </a:rPr>
                          <a:t>main</a:t>
                        </a:r>
                        <a:endParaRPr lang="zh-CN" altLang="en-US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grpSp>
          <p:nvGrpSpPr>
            <p:cNvPr id="14" name="组合 13"/>
            <p:cNvGrpSpPr/>
            <p:nvPr/>
          </p:nvGrpSpPr>
          <p:grpSpPr>
            <a:xfrm>
              <a:off x="5900312" y="5821680"/>
              <a:ext cx="1003408" cy="460090"/>
              <a:chOff x="5900312" y="5394960"/>
              <a:chExt cx="1003408" cy="4600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900312" y="5394960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6431280" y="5623560"/>
                <a:ext cx="4724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5900312" y="5413053"/>
              <a:ext cx="1003408" cy="460090"/>
              <a:chOff x="5900312" y="5394960"/>
              <a:chExt cx="1003408" cy="4600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900312" y="5394960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6431280" y="5633086"/>
                <a:ext cx="4724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5900312" y="5033749"/>
              <a:ext cx="1003408" cy="460090"/>
              <a:chOff x="5900312" y="5571936"/>
              <a:chExt cx="1003408" cy="46009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900312" y="557193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6431280" y="5795773"/>
                <a:ext cx="4724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左大括号 20"/>
            <p:cNvSpPr/>
            <p:nvPr/>
          </p:nvSpPr>
          <p:spPr>
            <a:xfrm>
              <a:off x="6431280" y="3153204"/>
              <a:ext cx="367200" cy="2088000"/>
            </a:xfrm>
            <a:prstGeom prst="leftBrace">
              <a:avLst>
                <a:gd name="adj1" fmla="val 8333"/>
                <a:gd name="adj2" fmla="val 499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30792" y="3805213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>
              <a:off x="6431280" y="2011188"/>
              <a:ext cx="365760" cy="1116000"/>
            </a:xfrm>
            <a:prstGeom prst="leftBrace">
              <a:avLst>
                <a:gd name="adj1" fmla="val 8333"/>
                <a:gd name="adj2" fmla="val 499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6512" y="2296453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96199" y="2940566"/>
            <a:ext cx="2672216" cy="1969684"/>
            <a:chOff x="2696199" y="2940566"/>
            <a:chExt cx="2672216" cy="1969684"/>
          </a:xfrm>
        </p:grpSpPr>
        <p:graphicFrame>
          <p:nvGraphicFramePr>
            <p:cNvPr id="25" name="内容占位符 5"/>
            <p:cNvGraphicFramePr>
              <a:graphicFrameLocks/>
            </p:cNvGraphicFramePr>
            <p:nvPr/>
          </p:nvGraphicFramePr>
          <p:xfrm>
            <a:off x="4047917" y="2940566"/>
            <a:ext cx="1320498" cy="1790190"/>
          </p:xfrm>
          <a:graphic>
            <a:graphicData uri="http://schemas.openxmlformats.org/drawingml/2006/table">
              <a:tbl>
                <a:tblPr/>
                <a:tblGrid>
                  <a:gridCol w="13204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05435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X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1800" dirty="0">
                            <a:latin typeface="楷体" pitchFamily="49" charset="-122"/>
                            <a:ea typeface="楷体" pitchFamily="49" charset="-122"/>
                          </a:rPr>
                          <a:t>简单变量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18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err="1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 err="1">
                            <a:latin typeface="楷体" pitchFamily="49" charset="-122"/>
                            <a:ea typeface="楷体" pitchFamily="49" charset="-122"/>
                          </a:rPr>
                          <a:t>k</a:t>
                        </a:r>
                        <a:endParaRPr lang="zh-CN" altLang="en-US" sz="18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2696199" y="4450160"/>
              <a:ext cx="1381432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endParaRPr lang="zh-CN" altLang="en-US" sz="20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3572253" y="4727431"/>
              <a:ext cx="472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>
              <a:off x="3731342" y="3451123"/>
              <a:ext cx="309716" cy="12672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280995" y="3736386"/>
              <a:ext cx="622408" cy="378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890" y="136526"/>
            <a:ext cx="7886700" cy="586146"/>
          </a:xfrm>
        </p:spPr>
        <p:txBody>
          <a:bodyPr/>
          <a:lstStyle/>
          <a:p>
            <a:r>
              <a:rPr lang="zh-CN" altLang="en-US" sz="3200" dirty="0"/>
              <a:t>如何建立</a:t>
            </a:r>
            <a:r>
              <a:rPr lang="en-US" altLang="zh-CN" sz="3200" dirty="0"/>
              <a:t>Display</a:t>
            </a:r>
            <a:r>
              <a:rPr lang="zh-CN" altLang="en-US" sz="3200" dirty="0"/>
              <a:t>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050" y="1005841"/>
            <a:ext cx="5314950" cy="1905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五、层次显示表</a:t>
            </a:r>
            <a:r>
              <a:rPr lang="en-US" altLang="zh-CN" dirty="0"/>
              <a:t>Display</a:t>
            </a:r>
            <a:r>
              <a:rPr lang="zh-CN" altLang="en-US" dirty="0"/>
              <a:t>的建立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）若被调用过程是真实过程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86934" y="2468125"/>
            <a:ext cx="4882745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2619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若当前处于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过程，它的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表包含：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711200" lvl="1" indent="-254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活动记录首地址和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过程最新活动记录首地址；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261938" indent="-2619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当执行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call 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后，应进入过程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，在建立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活动记录的同时应建立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表，此表的内容为：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711200" lvl="1" indent="-254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活动记录首址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过程最新活动记录首址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+P</a:t>
            </a:r>
            <a:r>
              <a:rPr lang="en-US" altLang="zh-CN" sz="2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活动记录首址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57953" y="2978950"/>
            <a:ext cx="2377974" cy="2926080"/>
            <a:chOff x="741486" y="3068960"/>
            <a:chExt cx="2377974" cy="2926080"/>
          </a:xfrm>
        </p:grpSpPr>
        <p:sp>
          <p:nvSpPr>
            <p:cNvPr id="7" name="矩形 6"/>
            <p:cNvSpPr/>
            <p:nvPr/>
          </p:nvSpPr>
          <p:spPr>
            <a:xfrm>
              <a:off x="914400" y="3068960"/>
              <a:ext cx="2205060" cy="29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call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call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左中括号 9"/>
            <p:cNvSpPr/>
            <p:nvPr/>
          </p:nvSpPr>
          <p:spPr>
            <a:xfrm>
              <a:off x="1150598" y="4526280"/>
              <a:ext cx="77815" cy="42529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985103" y="3977640"/>
              <a:ext cx="137160" cy="13464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中括号 11"/>
            <p:cNvSpPr/>
            <p:nvPr/>
          </p:nvSpPr>
          <p:spPr>
            <a:xfrm>
              <a:off x="741486" y="3338990"/>
              <a:ext cx="182127" cy="25727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30659" y="486697"/>
            <a:ext cx="3436365" cy="1828800"/>
            <a:chOff x="5530659" y="486697"/>
            <a:chExt cx="3436365" cy="1828800"/>
          </a:xfrm>
        </p:grpSpPr>
        <p:sp>
          <p:nvSpPr>
            <p:cNvPr id="18" name="矩形 17"/>
            <p:cNvSpPr/>
            <p:nvPr/>
          </p:nvSpPr>
          <p:spPr>
            <a:xfrm>
              <a:off x="8450830" y="486697"/>
              <a:ext cx="516194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的活动记录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30659" y="486697"/>
              <a:ext cx="2966037" cy="1799303"/>
              <a:chOff x="5530659" y="486697"/>
              <a:chExt cx="2966037" cy="179930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5530659" y="492338"/>
                <a:ext cx="2669449" cy="1790190"/>
                <a:chOff x="6017343" y="492338"/>
                <a:chExt cx="2669449" cy="1790190"/>
              </a:xfrm>
            </p:grpSpPr>
            <p:graphicFrame>
              <p:nvGraphicFramePr>
                <p:cNvPr id="14" name="内容占位符 5"/>
                <p:cNvGraphicFramePr>
                  <a:graphicFrameLocks/>
                </p:cNvGraphicFramePr>
                <p:nvPr/>
              </p:nvGraphicFramePr>
              <p:xfrm>
                <a:off x="7366294" y="492338"/>
                <a:ext cx="1320498" cy="1790190"/>
              </p:xfrm>
              <a:graphic>
                <a:graphicData uri="http://schemas.openxmlformats.org/drawingml/2006/table">
                  <a:tbl>
                    <a:tblPr/>
                    <a:tblGrid>
                      <a:gridCol w="1320498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054350"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zh-CN" sz="1800" dirty="0">
                                <a:latin typeface="楷体" pitchFamily="49" charset="-122"/>
                                <a:ea typeface="楷体" pitchFamily="49" charset="-122"/>
                              </a:rPr>
                              <a:t>SP</a:t>
                            </a:r>
                            <a:r>
                              <a:rPr lang="en-US" altLang="zh-CN" sz="1800" baseline="-25000" dirty="0">
                                <a:latin typeface="楷体" pitchFamily="49" charset="-122"/>
                                <a:ea typeface="楷体" pitchFamily="49" charset="-122"/>
                              </a:rPr>
                              <a:t>2</a:t>
                            </a:r>
                          </a:p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zh-CN" sz="1800" dirty="0">
                                <a:latin typeface="楷体" pitchFamily="49" charset="-122"/>
                                <a:ea typeface="楷体" pitchFamily="49" charset="-122"/>
                              </a:rPr>
                              <a:t>SP</a:t>
                            </a:r>
                            <a:r>
                              <a:rPr lang="en-US" altLang="zh-CN" sz="1800" baseline="-25000" dirty="0">
                                <a:latin typeface="楷体" pitchFamily="49" charset="-122"/>
                                <a:ea typeface="楷体" pitchFamily="49" charset="-122"/>
                              </a:rPr>
                              <a:t>1</a:t>
                            </a:r>
                          </a:p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altLang="zh-CN" sz="1800" dirty="0">
                                <a:latin typeface="楷体" pitchFamily="49" charset="-122"/>
                                <a:ea typeface="楷体" pitchFamily="49" charset="-122"/>
                              </a:rPr>
                              <a:t>SP</a:t>
                            </a:r>
                            <a:r>
                              <a:rPr lang="en-US" altLang="zh-CN" sz="1800" baseline="-25000" dirty="0">
                                <a:latin typeface="楷体" pitchFamily="49" charset="-122"/>
                                <a:ea typeface="楷体" pitchFamily="49" charset="-122"/>
                              </a:rPr>
                              <a:t>0</a:t>
                            </a:r>
                            <a:endParaRPr lang="zh-CN" altLang="en-US" sz="1800" baseline="-25000" dirty="0">
                              <a:latin typeface="楷体" pitchFamily="49" charset="-122"/>
                              <a:ea typeface="楷体" pitchFamily="49" charset="-122"/>
                            </a:endParaRPr>
                          </a:p>
                        </a:txBody>
                        <a:tcPr marL="90000" marR="90000" marT="46800" marB="46800" anchor="ctr">
                          <a:lnL w="12700" cmpd="sng">
                            <a:solidFill>
                              <a:schemeClr val="tx1"/>
                            </a:solidFill>
                            <a:prstDash val="soli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mpd="sng">
                            <a:solidFill>
                              <a:schemeClr val="tx1"/>
                            </a:solidFill>
                            <a:prstDash val="soli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40833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1800" dirty="0">
                                <a:latin typeface="楷体" pitchFamily="49" charset="-122"/>
                                <a:ea typeface="楷体" pitchFamily="49" charset="-122"/>
                              </a:rPr>
                              <a:t>...</a:t>
                            </a:r>
                            <a:endParaRPr lang="zh-CN" altLang="en-US" sz="1800" dirty="0">
                              <a:latin typeface="楷体" pitchFamily="49" charset="-122"/>
                              <a:ea typeface="楷体" pitchFamily="49" charset="-122"/>
                            </a:endParaRPr>
                          </a:p>
                        </a:txBody>
                        <a:tcPr marL="90000" marR="90000" marT="46800" marB="4680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40833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sz="1800" dirty="0">
                                <a:latin typeface="楷体" pitchFamily="49" charset="-122"/>
                                <a:ea typeface="楷体" pitchFamily="49" charset="-122"/>
                              </a:rPr>
                              <a:t>SP</a:t>
                            </a:r>
                            <a:r>
                              <a:rPr lang="en-US" altLang="zh-CN" sz="1800" baseline="-25000" dirty="0">
                                <a:latin typeface="楷体" pitchFamily="49" charset="-122"/>
                                <a:ea typeface="楷体" pitchFamily="49" charset="-122"/>
                              </a:rPr>
                              <a:t>2</a:t>
                            </a:r>
                            <a:endParaRPr lang="zh-CN" altLang="en-US" sz="1800" baseline="-25000" dirty="0">
                              <a:latin typeface="楷体" pitchFamily="49" charset="-122"/>
                              <a:ea typeface="楷体" pitchFamily="49" charset="-122"/>
                            </a:endParaRPr>
                          </a:p>
                        </a:txBody>
                        <a:tcPr marL="90000" marR="90000" marT="46800" marB="46800" anchor="ctr"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solidFill>
                              <a:schemeClr val="tx1"/>
                            </a:solidFill>
                            <a:prstDash val="soli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15" name="左大括号 14"/>
                <p:cNvSpPr/>
                <p:nvPr/>
              </p:nvSpPr>
              <p:spPr>
                <a:xfrm>
                  <a:off x="7079224" y="501445"/>
                  <a:ext cx="235974" cy="1017639"/>
                </a:xfrm>
                <a:prstGeom prst="leftBrace">
                  <a:avLst>
                    <a:gd name="adj1" fmla="val 33561"/>
                    <a:gd name="adj2" fmla="val 49532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6017343" y="768391"/>
                  <a:ext cx="1209852" cy="47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  <a:r>
                    <a:rPr lang="en-US" altLang="zh-CN" sz="2000" baseline="-25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r>
                    <a:rPr lang="zh-CN" altLang="en-US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的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r>
                    <a:rPr lang="zh-CN" altLang="en-US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表</a:t>
                  </a:r>
                </a:p>
              </p:txBody>
            </p:sp>
          </p:grpSp>
          <p:sp>
            <p:nvSpPr>
              <p:cNvPr id="19" name="右大括号 18"/>
              <p:cNvSpPr/>
              <p:nvPr/>
            </p:nvSpPr>
            <p:spPr>
              <a:xfrm>
                <a:off x="8259096" y="486697"/>
                <a:ext cx="237600" cy="1799303"/>
              </a:xfrm>
              <a:prstGeom prst="rightBrace">
                <a:avLst>
                  <a:gd name="adj1" fmla="val 33388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006715" y="2348880"/>
            <a:ext cx="1845205" cy="1890210"/>
            <a:chOff x="2006715" y="2348880"/>
            <a:chExt cx="1845205" cy="1890210"/>
          </a:xfrm>
        </p:grpSpPr>
        <p:sp>
          <p:nvSpPr>
            <p:cNvPr id="27" name="圆角矩形 26"/>
            <p:cNvSpPr/>
            <p:nvPr/>
          </p:nvSpPr>
          <p:spPr>
            <a:xfrm>
              <a:off x="2366755" y="2393885"/>
              <a:ext cx="1485165" cy="1845205"/>
            </a:xfrm>
            <a:prstGeom prst="roundRect">
              <a:avLst>
                <a:gd name="adj" fmla="val 1153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006715" y="2348880"/>
              <a:ext cx="1845205" cy="1845205"/>
              <a:chOff x="5485603" y="4128835"/>
              <a:chExt cx="1845205" cy="184520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485603" y="4128835"/>
                <a:ext cx="1845205" cy="18452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62547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(P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endPara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     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    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左中括号 23"/>
              <p:cNvSpPr/>
              <p:nvPr/>
            </p:nvSpPr>
            <p:spPr>
              <a:xfrm>
                <a:off x="6340698" y="4983970"/>
                <a:ext cx="108000" cy="36000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左中括号 24"/>
              <p:cNvSpPr/>
              <p:nvPr/>
            </p:nvSpPr>
            <p:spPr>
              <a:xfrm>
                <a:off x="5978513" y="4384340"/>
                <a:ext cx="137160" cy="134640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76745" y="4464115"/>
            <a:ext cx="1845205" cy="1845205"/>
            <a:chOff x="2636785" y="4869160"/>
            <a:chExt cx="1845205" cy="1845205"/>
          </a:xfrm>
        </p:grpSpPr>
        <p:sp>
          <p:nvSpPr>
            <p:cNvPr id="37" name="圆角矩形 36"/>
            <p:cNvSpPr/>
            <p:nvPr/>
          </p:nvSpPr>
          <p:spPr>
            <a:xfrm>
              <a:off x="2636785" y="4869160"/>
              <a:ext cx="1737095" cy="1845205"/>
            </a:xfrm>
            <a:prstGeom prst="roundRect">
              <a:avLst>
                <a:gd name="adj" fmla="val 1153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67037" y="4914165"/>
              <a:ext cx="1714953" cy="1575175"/>
              <a:chOff x="3082072" y="3924055"/>
              <a:chExt cx="1714953" cy="157517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131840" y="3924055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11860" y="429196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491880" y="468914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446875" y="5049180"/>
                <a:ext cx="135015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4" name="左中括号 33"/>
              <p:cNvSpPr/>
              <p:nvPr/>
            </p:nvSpPr>
            <p:spPr>
              <a:xfrm>
                <a:off x="3082072" y="4114800"/>
                <a:ext cx="161838" cy="138443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左中括号 34"/>
              <p:cNvSpPr/>
              <p:nvPr/>
            </p:nvSpPr>
            <p:spPr>
              <a:xfrm>
                <a:off x="3254321" y="4471988"/>
                <a:ext cx="161838" cy="96202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左中括号 35"/>
              <p:cNvSpPr/>
              <p:nvPr/>
            </p:nvSpPr>
            <p:spPr>
              <a:xfrm>
                <a:off x="3434341" y="4867275"/>
                <a:ext cx="161838" cy="519114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35"/>
            <a:ext cx="7886700" cy="711507"/>
          </a:xfrm>
        </p:spPr>
        <p:txBody>
          <a:bodyPr/>
          <a:lstStyle/>
          <a:p>
            <a:r>
              <a:rPr lang="zh-CN" altLang="en-US" dirty="0"/>
              <a:t>如何建立</a:t>
            </a:r>
            <a:r>
              <a:rPr lang="en-US" altLang="zh-CN" dirty="0"/>
              <a:t>Display</a:t>
            </a:r>
            <a:r>
              <a:rPr lang="zh-CN" altLang="en-US" dirty="0"/>
              <a:t>表？（续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921" y="1253613"/>
            <a:ext cx="3820044" cy="70792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：同层次调用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08374" y="6356350"/>
            <a:ext cx="506976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70560" y="2410884"/>
            <a:ext cx="3032760" cy="2987040"/>
            <a:chOff x="655320" y="3093720"/>
            <a:chExt cx="3032760" cy="2987040"/>
          </a:xfrm>
        </p:grpSpPr>
        <p:sp>
          <p:nvSpPr>
            <p:cNvPr id="7" name="矩形 6"/>
            <p:cNvSpPr/>
            <p:nvPr/>
          </p:nvSpPr>
          <p:spPr>
            <a:xfrm>
              <a:off x="914400" y="3093720"/>
              <a:ext cx="2773680" cy="29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call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call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左中括号 7"/>
            <p:cNvSpPr/>
            <p:nvPr/>
          </p:nvSpPr>
          <p:spPr>
            <a:xfrm>
              <a:off x="1325880" y="4587240"/>
              <a:ext cx="213361" cy="7812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1325880" y="3977640"/>
              <a:ext cx="212400" cy="36000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左中括号 9"/>
            <p:cNvSpPr/>
            <p:nvPr/>
          </p:nvSpPr>
          <p:spPr>
            <a:xfrm>
              <a:off x="655320" y="3429000"/>
              <a:ext cx="182880" cy="265176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49237" y="1814052"/>
            <a:ext cx="5214544" cy="271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若当前处于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过程，当执行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call 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后，应进入过程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表包含两项：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活动记录首地址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SP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记住：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活动记录首地址在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表中有过，可从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抄得。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14825" y="4468657"/>
            <a:ext cx="3436391" cy="1828800"/>
            <a:chOff x="5058697" y="4527649"/>
            <a:chExt cx="3436391" cy="1828800"/>
          </a:xfrm>
        </p:grpSpPr>
        <p:grpSp>
          <p:nvGrpSpPr>
            <p:cNvPr id="12" name="组合 11"/>
            <p:cNvGrpSpPr/>
            <p:nvPr/>
          </p:nvGrpSpPr>
          <p:grpSpPr>
            <a:xfrm>
              <a:off x="5058697" y="4533396"/>
              <a:ext cx="2639953" cy="1790190"/>
              <a:chOff x="6046839" y="492338"/>
              <a:chExt cx="2639953" cy="1790190"/>
            </a:xfrm>
          </p:grpSpPr>
          <p:graphicFrame>
            <p:nvGraphicFramePr>
              <p:cNvPr id="13" name="内容占位符 5"/>
              <p:cNvGraphicFramePr>
                <a:graphicFrameLocks/>
              </p:cNvGraphicFramePr>
              <p:nvPr/>
            </p:nvGraphicFramePr>
            <p:xfrm>
              <a:off x="7366294" y="492338"/>
              <a:ext cx="1320498" cy="1790190"/>
            </p:xfrm>
            <a:graphic>
              <a:graphicData uri="http://schemas.openxmlformats.org/drawingml/2006/table">
                <a:tbl>
                  <a:tblPr/>
                  <a:tblGrid>
                    <a:gridCol w="13204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543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r>
                            <a:rPr lang="en-US" altLang="zh-CN" sz="1800" baseline="-25000" dirty="0">
                              <a:latin typeface="楷体" pitchFamily="49" charset="-122"/>
                              <a:ea typeface="楷体" pitchFamily="49" charset="-122"/>
                            </a:rPr>
                            <a:t>2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r>
                            <a:rPr lang="en-US" altLang="zh-CN" sz="1800" baseline="-25000" dirty="0">
                              <a:latin typeface="楷体" pitchFamily="49" charset="-122"/>
                              <a:ea typeface="楷体" pitchFamily="49" charset="-122"/>
                            </a:rPr>
                            <a:t>0</a:t>
                          </a:r>
                          <a:endParaRPr lang="zh-CN" altLang="en-US" sz="1800" baseline="-25000" dirty="0"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楷体" pitchFamily="49" charset="-122"/>
                              <a:ea typeface="楷体" pitchFamily="49" charset="-122"/>
                            </a:rPr>
                            <a:t>...</a:t>
                          </a:r>
                          <a:endParaRPr lang="zh-CN" altLang="en-US" sz="1800" dirty="0"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08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r>
                            <a:rPr lang="en-US" altLang="zh-CN" sz="1800" baseline="-25000" dirty="0">
                              <a:latin typeface="楷体" pitchFamily="49" charset="-122"/>
                              <a:ea typeface="楷体" pitchFamily="49" charset="-122"/>
                            </a:rPr>
                            <a:t>2</a:t>
                          </a:r>
                          <a:endParaRPr lang="zh-CN" altLang="en-US" sz="1800" baseline="-25000" dirty="0"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4" name="左大括号 13"/>
              <p:cNvSpPr/>
              <p:nvPr/>
            </p:nvSpPr>
            <p:spPr>
              <a:xfrm>
                <a:off x="7079224" y="501445"/>
                <a:ext cx="235974" cy="1017639"/>
              </a:xfrm>
              <a:prstGeom prst="leftBrace">
                <a:avLst>
                  <a:gd name="adj1" fmla="val 25488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6839" y="768391"/>
                <a:ext cx="1209852" cy="4704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的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表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7978894" y="4527649"/>
              <a:ext cx="516194" cy="1828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的活动记录</a:t>
              </a:r>
            </a:p>
          </p:txBody>
        </p:sp>
        <p:sp>
          <p:nvSpPr>
            <p:cNvPr id="17" name="右大括号 16"/>
            <p:cNvSpPr/>
            <p:nvPr/>
          </p:nvSpPr>
          <p:spPr>
            <a:xfrm>
              <a:off x="7742916" y="4527649"/>
              <a:ext cx="309716" cy="1799303"/>
            </a:xfrm>
            <a:prstGeom prst="rightBrace">
              <a:avLst>
                <a:gd name="adj1" fmla="val 28323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45"/>
            <a:ext cx="7886700" cy="768620"/>
          </a:xfrm>
        </p:spPr>
        <p:txBody>
          <a:bodyPr/>
          <a:lstStyle/>
          <a:p>
            <a:r>
              <a:rPr lang="zh-CN" altLang="en-US" dirty="0"/>
              <a:t>如何建立</a:t>
            </a:r>
            <a:r>
              <a:rPr lang="en-US" altLang="zh-CN" dirty="0"/>
              <a:t>display</a:t>
            </a:r>
            <a:r>
              <a:rPr lang="zh-CN" altLang="en-US" dirty="0"/>
              <a:t>表（续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8740"/>
            <a:ext cx="1693100" cy="63007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7444" y="3428245"/>
            <a:ext cx="3124466" cy="2926080"/>
            <a:chOff x="670068" y="3068960"/>
            <a:chExt cx="3124466" cy="2926080"/>
          </a:xfrm>
        </p:grpSpPr>
        <p:sp>
          <p:nvSpPr>
            <p:cNvPr id="7" name="矩形 6"/>
            <p:cNvSpPr/>
            <p:nvPr/>
          </p:nvSpPr>
          <p:spPr>
            <a:xfrm>
              <a:off x="914399" y="3068960"/>
              <a:ext cx="2880135" cy="29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  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   call P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8" name="左中括号 7"/>
            <p:cNvSpPr/>
            <p:nvPr/>
          </p:nvSpPr>
          <p:spPr>
            <a:xfrm>
              <a:off x="1814315" y="4571285"/>
              <a:ext cx="152474" cy="97295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1371107" y="3977640"/>
              <a:ext cx="173177" cy="170161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左中括号 9"/>
            <p:cNvSpPr/>
            <p:nvPr/>
          </p:nvSpPr>
          <p:spPr>
            <a:xfrm>
              <a:off x="670068" y="3495640"/>
              <a:ext cx="198612" cy="245364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517105" y="1223755"/>
            <a:ext cx="3150348" cy="490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层次是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Display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表中自底向上地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取出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个单元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，其上再累筑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值，就构成了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Display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表；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Display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表地址（即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活动记录中的全局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）作为连接数据之一传送给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，然后再建立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Display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表。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6675" y="1673804"/>
            <a:ext cx="1845204" cy="1935216"/>
            <a:chOff x="1826696" y="1988840"/>
            <a:chExt cx="1845204" cy="1935216"/>
          </a:xfrm>
        </p:grpSpPr>
        <p:graphicFrame>
          <p:nvGraphicFramePr>
            <p:cNvPr id="14" name="内容占位符 5"/>
            <p:cNvGraphicFramePr>
              <a:graphicFrameLocks/>
            </p:cNvGraphicFramePr>
            <p:nvPr/>
          </p:nvGraphicFramePr>
          <p:xfrm>
            <a:off x="2231740" y="1988840"/>
            <a:ext cx="945105" cy="1471680"/>
          </p:xfrm>
          <a:graphic>
            <a:graphicData uri="http://schemas.openxmlformats.org/drawingml/2006/table">
              <a:tbl>
                <a:tblPr/>
                <a:tblGrid>
                  <a:gridCol w="9451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40833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>
                            <a:latin typeface="楷体" pitchFamily="49" charset="-122"/>
                            <a:ea typeface="楷体" pitchFamily="49" charset="-122"/>
                          </a:rPr>
                          <a:t>2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>
                            <a:latin typeface="楷体" pitchFamily="49" charset="-122"/>
                            <a:ea typeface="楷体" pitchFamily="49" charset="-122"/>
                          </a:rPr>
                          <a:t>0</a:t>
                        </a:r>
                        <a:endParaRPr lang="zh-CN" altLang="en-US" sz="18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18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6" name="内容占位符 2"/>
            <p:cNvSpPr txBox="1">
              <a:spLocks/>
            </p:cNvSpPr>
            <p:nvPr/>
          </p:nvSpPr>
          <p:spPr bwMode="auto">
            <a:xfrm>
              <a:off x="1826696" y="3519011"/>
              <a:ext cx="1845204" cy="405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P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Display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表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81890" y="2040086"/>
            <a:ext cx="1845204" cy="1568934"/>
            <a:chOff x="3581890" y="2420928"/>
            <a:chExt cx="1845204" cy="1568934"/>
          </a:xfrm>
        </p:grpSpPr>
        <p:graphicFrame>
          <p:nvGraphicFramePr>
            <p:cNvPr id="15" name="内容占位符 5"/>
            <p:cNvGraphicFramePr>
              <a:graphicFrameLocks/>
            </p:cNvGraphicFramePr>
            <p:nvPr/>
          </p:nvGraphicFramePr>
          <p:xfrm>
            <a:off x="3967335" y="2420928"/>
            <a:ext cx="946800" cy="1103760"/>
          </p:xfrm>
          <a:graphic>
            <a:graphicData uri="http://schemas.openxmlformats.org/drawingml/2006/table">
              <a:tbl>
                <a:tblPr/>
                <a:tblGrid>
                  <a:gridCol w="9468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40833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>
                            <a:latin typeface="楷体" pitchFamily="49" charset="-122"/>
                            <a:ea typeface="楷体" pitchFamily="49" charset="-122"/>
                          </a:rPr>
                          <a:t>2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r>
                          <a:rPr lang="en-US" altLang="zh-CN" sz="1800" baseline="-25000" dirty="0">
                            <a:latin typeface="楷体" pitchFamily="49" charset="-122"/>
                            <a:ea typeface="楷体" pitchFamily="49" charset="-122"/>
                          </a:rPr>
                          <a:t>0</a:t>
                        </a:r>
                        <a:endParaRPr lang="zh-CN" altLang="en-US" sz="1800" baseline="-250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083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>
                            <a:latin typeface="楷体" pitchFamily="49" charset="-122"/>
                            <a:ea typeface="楷体" pitchFamily="49" charset="-122"/>
                          </a:rPr>
                          <a:t>...</a:t>
                        </a:r>
                        <a:endParaRPr lang="zh-CN" altLang="en-US" sz="1800" dirty="0"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3581890" y="3584817"/>
              <a:ext cx="1845204" cy="405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P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Display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表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36885" y="4149080"/>
            <a:ext cx="1849968" cy="1890210"/>
            <a:chOff x="3536885" y="4149080"/>
            <a:chExt cx="1849968" cy="1890210"/>
          </a:xfrm>
        </p:grpSpPr>
        <p:sp>
          <p:nvSpPr>
            <p:cNvPr id="44" name="圆角矩形 43"/>
            <p:cNvSpPr/>
            <p:nvPr/>
          </p:nvSpPr>
          <p:spPr>
            <a:xfrm>
              <a:off x="3536885" y="4149080"/>
              <a:ext cx="1800200" cy="1890210"/>
            </a:xfrm>
            <a:prstGeom prst="roundRect">
              <a:avLst>
                <a:gd name="adj" fmla="val 115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671900" y="4194085"/>
              <a:ext cx="1714953" cy="1575175"/>
              <a:chOff x="3082072" y="3924055"/>
              <a:chExt cx="1714953" cy="1575175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131840" y="3924055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11860" y="429196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91880" y="4689140"/>
                <a:ext cx="54006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46875" y="5049180"/>
                <a:ext cx="1350150" cy="442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call P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41" name="左中括号 40"/>
              <p:cNvSpPr/>
              <p:nvPr/>
            </p:nvSpPr>
            <p:spPr>
              <a:xfrm>
                <a:off x="3082072" y="4114800"/>
                <a:ext cx="161838" cy="138443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左中括号 41"/>
              <p:cNvSpPr/>
              <p:nvPr/>
            </p:nvSpPr>
            <p:spPr>
              <a:xfrm>
                <a:off x="3254321" y="4471988"/>
                <a:ext cx="161838" cy="96202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左中括号 42"/>
              <p:cNvSpPr/>
              <p:nvPr/>
            </p:nvSpPr>
            <p:spPr>
              <a:xfrm>
                <a:off x="3434341" y="4867275"/>
                <a:ext cx="161838" cy="291958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644" y="155207"/>
            <a:ext cx="7886700" cy="682010"/>
          </a:xfrm>
        </p:spPr>
        <p:txBody>
          <a:bodyPr/>
          <a:lstStyle/>
          <a:p>
            <a:r>
              <a:rPr lang="zh-CN" altLang="en-US" dirty="0"/>
              <a:t>如何建立</a:t>
            </a:r>
            <a:r>
              <a:rPr lang="en-US" altLang="zh-CN" dirty="0"/>
              <a:t>Display</a:t>
            </a:r>
            <a:r>
              <a:rPr lang="zh-CN" altLang="en-US" dirty="0"/>
              <a:t>表（续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675" y="1013214"/>
            <a:ext cx="5835445" cy="5418066"/>
          </a:xfrm>
        </p:spPr>
        <p:txBody>
          <a:bodyPr/>
          <a:lstStyle/>
          <a:p>
            <a:r>
              <a:rPr lang="zh-CN" altLang="en-US" dirty="0"/>
              <a:t>综合陈述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当进入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层</a:t>
            </a:r>
            <a:r>
              <a:rPr lang="zh-CN" altLang="en-US" dirty="0"/>
              <a:t>过程时，其</a:t>
            </a:r>
            <a:r>
              <a:rPr lang="en-US" altLang="zh-CN" dirty="0"/>
              <a:t>D</a:t>
            </a:r>
            <a:r>
              <a:rPr lang="zh-CN" altLang="en-US" dirty="0"/>
              <a:t>表可从施调过程的</a:t>
            </a:r>
            <a:r>
              <a:rPr lang="en-US" altLang="zh-CN" dirty="0"/>
              <a:t>D</a:t>
            </a:r>
            <a:r>
              <a:rPr lang="zh-CN" altLang="en-US" dirty="0"/>
              <a:t>表中</a:t>
            </a:r>
            <a:r>
              <a:rPr lang="zh-CN" altLang="en-US" dirty="0">
                <a:solidFill>
                  <a:srgbClr val="FF0000"/>
                </a:solidFill>
              </a:rPr>
              <a:t>抄录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代表当前数据区的静态层次，再加上自身活动记录首地址</a:t>
            </a:r>
            <a:r>
              <a:rPr lang="en-US" altLang="zh-CN" dirty="0"/>
              <a:t>SP</a:t>
            </a:r>
            <a:r>
              <a:rPr lang="zh-CN" altLang="en-US" dirty="0"/>
              <a:t>（即</a:t>
            </a:r>
            <a:r>
              <a:rPr lang="en-US" altLang="zh-CN" dirty="0" err="1"/>
              <a:t>SP</a:t>
            </a:r>
            <a:r>
              <a:rPr lang="en-US" altLang="zh-CN" baseline="-25000" dirty="0" err="1"/>
              <a:t>i</a:t>
            </a:r>
            <a:r>
              <a:rPr lang="zh-CN" altLang="en-US" dirty="0"/>
              <a:t>）组成。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需将</a:t>
            </a:r>
            <a:r>
              <a:rPr lang="zh-CN" altLang="en-US" u="sng" dirty="0"/>
              <a:t>施调过程的</a:t>
            </a:r>
            <a:r>
              <a:rPr lang="en-US" altLang="zh-CN" u="sng" dirty="0"/>
              <a:t>Display</a:t>
            </a:r>
            <a:r>
              <a:rPr lang="zh-CN" altLang="en-US" u="sng" dirty="0"/>
              <a:t>表首地址</a:t>
            </a:r>
            <a:r>
              <a:rPr lang="zh-CN" altLang="en-US" dirty="0"/>
              <a:t>作为连接数据送到被调用过程的</a:t>
            </a:r>
            <a:r>
              <a:rPr lang="zh-CN" altLang="en-US" dirty="0">
                <a:solidFill>
                  <a:srgbClr val="FF0000"/>
                </a:solidFill>
              </a:rPr>
              <a:t>全局</a:t>
            </a:r>
            <a:r>
              <a:rPr lang="en-US" altLang="zh-CN" dirty="0">
                <a:solidFill>
                  <a:srgbClr val="FF0000"/>
                </a:solidFill>
              </a:rPr>
              <a:t>Display</a:t>
            </a:r>
            <a:r>
              <a:rPr lang="zh-CN" altLang="en-US" dirty="0">
                <a:solidFill>
                  <a:srgbClr val="FF0000"/>
                </a:solidFill>
              </a:rPr>
              <a:t>单元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u="sng" dirty="0">
                <a:solidFill>
                  <a:srgbClr val="C00000"/>
                </a:solidFill>
              </a:rPr>
              <a:t>不许隔层调用</a:t>
            </a:r>
            <a:r>
              <a:rPr lang="zh-CN" altLang="en-US" dirty="0"/>
              <a:t>，是因为取不到被调用过程的直系外层数据，而这些数据是在定义被调用过程时用到的。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12360" y="6354326"/>
            <a:ext cx="702990" cy="36715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836793" y="2207404"/>
            <a:ext cx="1658061" cy="3220542"/>
            <a:chOff x="7272579" y="1610538"/>
            <a:chExt cx="2197725" cy="3220542"/>
          </a:xfrm>
        </p:grpSpPr>
        <p:grpSp>
          <p:nvGrpSpPr>
            <p:cNvPr id="6" name="组合 5"/>
            <p:cNvGrpSpPr/>
            <p:nvPr/>
          </p:nvGrpSpPr>
          <p:grpSpPr>
            <a:xfrm>
              <a:off x="7272579" y="1610538"/>
              <a:ext cx="2197725" cy="3220542"/>
              <a:chOff x="914400" y="3093720"/>
              <a:chExt cx="2457454" cy="322054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14400" y="3093720"/>
                <a:ext cx="2457454" cy="2926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52000"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r>
                  <a:rPr lang="en-US" altLang="zh-CN" sz="2000" baseline="-25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    P</a:t>
                </a:r>
                <a:r>
                  <a:rPr lang="en-US" altLang="zh-CN" sz="2000" baseline="-25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    call P</a:t>
                </a:r>
                <a:r>
                  <a:rPr lang="en-US" altLang="zh-CN" sz="2000" baseline="-25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    P</a:t>
                </a:r>
                <a:r>
                  <a:rPr lang="en-US" altLang="zh-CN" sz="2000" baseline="-25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      P</a:t>
                </a:r>
                <a:r>
                  <a:rPr lang="en-US" altLang="zh-CN" sz="2000" baseline="-250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左中括号 7"/>
              <p:cNvSpPr/>
              <p:nvPr/>
            </p:nvSpPr>
            <p:spPr>
              <a:xfrm>
                <a:off x="1371045" y="4846320"/>
                <a:ext cx="212998" cy="1010742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1354004" y="3769182"/>
                <a:ext cx="184276" cy="80772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左中括号 9"/>
              <p:cNvSpPr/>
              <p:nvPr/>
            </p:nvSpPr>
            <p:spPr>
              <a:xfrm>
                <a:off x="945017" y="3368040"/>
                <a:ext cx="268085" cy="2946222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左中括号 10"/>
            <p:cNvSpPr/>
            <p:nvPr/>
          </p:nvSpPr>
          <p:spPr>
            <a:xfrm>
              <a:off x="7955280" y="3840480"/>
              <a:ext cx="114286" cy="3505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15909" y="2284081"/>
            <a:ext cx="1961536" cy="3215149"/>
            <a:chOff x="6533535" y="2875935"/>
            <a:chExt cx="1961536" cy="321514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533535" y="2875935"/>
              <a:ext cx="1961536" cy="32151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563032" y="2880851"/>
              <a:ext cx="1833716" cy="3180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8"/>
            <a:ext cx="7886700" cy="682010"/>
          </a:xfrm>
        </p:spPr>
        <p:txBody>
          <a:bodyPr/>
          <a:lstStyle/>
          <a:p>
            <a:r>
              <a:rPr lang="zh-CN" altLang="en-US" dirty="0"/>
              <a:t>如何建立</a:t>
            </a:r>
            <a:r>
              <a:rPr lang="en-US" altLang="zh-CN" dirty="0"/>
              <a:t>Display</a:t>
            </a:r>
            <a:r>
              <a:rPr lang="zh-CN" altLang="en-US" dirty="0"/>
              <a:t>表？（续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66" y="983985"/>
            <a:ext cx="5025390" cy="57197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）被调用过程是形式过程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40040" y="6385560"/>
            <a:ext cx="575310" cy="33591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81049" y="1669027"/>
            <a:ext cx="3528311" cy="473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此时，调用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者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(B)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一定是形式过程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(X)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的直接外层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在过程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中调用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时，把过程名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作为实参传递给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，而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中又有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call X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语句，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是形参，这就是调用形式过程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总之，要构造某被调过程的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表，就从施调过程的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表中抄若干项，然后再加上本身的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组成；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此时，连接数据有三项：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老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SP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返回地址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全局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地址</a:t>
            </a:r>
            <a:r>
              <a:rPr lang="zh-CN" altLang="en-US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301343" y="1797826"/>
            <a:ext cx="2448877" cy="4283732"/>
            <a:chOff x="2476079" y="2117866"/>
            <a:chExt cx="2448877" cy="4283732"/>
          </a:xfrm>
        </p:grpSpPr>
        <p:graphicFrame>
          <p:nvGraphicFramePr>
            <p:cNvPr id="16" name="内容占位符 5"/>
            <p:cNvGraphicFramePr>
              <a:graphicFrameLocks/>
            </p:cNvGraphicFramePr>
            <p:nvPr/>
          </p:nvGraphicFramePr>
          <p:xfrm>
            <a:off x="3642827" y="2138515"/>
            <a:ext cx="1282129" cy="4032000"/>
          </p:xfrm>
          <a:graphic>
            <a:graphicData uri="http://schemas.openxmlformats.org/drawingml/2006/table">
              <a:tbl>
                <a:tblPr/>
                <a:tblGrid>
                  <a:gridCol w="12821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临时工单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内情向量</a:t>
                        </a:r>
                        <a:endParaRPr lang="en-US" altLang="zh-CN" sz="2000" dirty="0">
                          <a:latin typeface="楷体" pitchFamily="49" charset="-122"/>
                          <a:ea typeface="楷体" pitchFamily="49" charset="-122"/>
                        </a:endParaRP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简单变量</a:t>
                        </a:r>
                      </a:p>
                    </a:txBody>
                    <a:tcPr marL="90000" marR="90000" marT="46800" marB="46800"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D</a:t>
                        </a:r>
                        <a:r>
                          <a:rPr lang="zh-CN" altLang="en-US" sz="2000" dirty="0">
                            <a:solidFill>
                              <a:srgbClr val="00206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表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形式单元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latin typeface="楷体" pitchFamily="49" charset="-122"/>
                            <a:ea typeface="楷体" pitchFamily="49" charset="-122"/>
                          </a:rPr>
                          <a:t>形参个数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全局</a:t>
                        </a: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D</a:t>
                        </a:r>
                        <a:endPara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返回地址</a:t>
                        </a: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04000"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老</a:t>
                        </a:r>
                        <a:r>
                          <a:rPr lang="en-US" altLang="zh-CN" sz="2000" dirty="0">
                            <a:solidFill>
                              <a:srgbClr val="C00000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SP</a:t>
                        </a:r>
                        <a:endPara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a:txBody>
                    <a:tcPr marL="90000" marR="90000" marT="46800" marB="468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17" name="组合 6"/>
            <p:cNvGrpSpPr/>
            <p:nvPr/>
          </p:nvGrpSpPr>
          <p:grpSpPr>
            <a:xfrm>
              <a:off x="2476079" y="2117866"/>
              <a:ext cx="1163516" cy="4283732"/>
              <a:chOff x="1833567" y="2560320"/>
              <a:chExt cx="1163516" cy="4283732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>
                <a:off x="2565083" y="6614960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2565083" y="2804160"/>
                <a:ext cx="43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833567" y="2560320"/>
                <a:ext cx="975356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026277" y="6341132"/>
                <a:ext cx="706446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218072" y="416052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3312" y="519684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33312" y="467868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48552" y="569976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8072" y="3169920"/>
              <a:ext cx="50048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9204" y="1959588"/>
            <a:ext cx="2732636" cy="3831612"/>
            <a:chOff x="399204" y="1959588"/>
            <a:chExt cx="2732636" cy="3831612"/>
          </a:xfrm>
        </p:grpSpPr>
        <p:sp>
          <p:nvSpPr>
            <p:cNvPr id="27" name="矩形 26"/>
            <p:cNvSpPr/>
            <p:nvPr/>
          </p:nvSpPr>
          <p:spPr>
            <a:xfrm>
              <a:off x="922849" y="2168860"/>
              <a:ext cx="1770394" cy="3330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A(X)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call X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C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call A(C)</a:t>
              </a:r>
              <a:endParaRPr lang="zh-CN" altLang="en-US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4392" y="2328312"/>
              <a:ext cx="2537448" cy="2926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aseline="-25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  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   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call B</a:t>
              </a:r>
              <a:endParaRPr lang="zh-CN" altLang="en-US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710784" y="2552700"/>
              <a:ext cx="234096" cy="276606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左中括号 9"/>
            <p:cNvSpPr/>
            <p:nvPr/>
          </p:nvSpPr>
          <p:spPr>
            <a:xfrm>
              <a:off x="1174918" y="3158970"/>
              <a:ext cx="216000" cy="87963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9204" y="1959588"/>
              <a:ext cx="179916" cy="3831612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中括号 11"/>
            <p:cNvSpPr/>
            <p:nvPr/>
          </p:nvSpPr>
          <p:spPr>
            <a:xfrm>
              <a:off x="1174918" y="4397988"/>
              <a:ext cx="216000" cy="411480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0100"/>
            <a:ext cx="7886700" cy="768620"/>
          </a:xfrm>
        </p:spPr>
        <p:txBody>
          <a:bodyPr/>
          <a:lstStyle/>
          <a:p>
            <a:r>
              <a:rPr lang="en-US" altLang="zh-CN" dirty="0"/>
              <a:t>Display</a:t>
            </a:r>
            <a:r>
              <a:rPr lang="zh-CN" altLang="en-US" dirty="0"/>
              <a:t>表的作用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908720"/>
            <a:ext cx="8218825" cy="54456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编译时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处理非局部名字的访问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帮助编译确定变量的层数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运行时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处理非局部名字的访问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帮助运行时在外层过程的活动记录中找到非局部名的存储单元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运行时是指目标程序运行；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运行时还存在的对象（表格、属性等）都是编译程序员为了实现源程序的语义而安排的；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运行时没有的对象，也可能在编译时是存在的。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2"/>
          </a:xfrm>
        </p:spPr>
        <p:txBody>
          <a:bodyPr/>
          <a:lstStyle/>
          <a:p>
            <a:r>
              <a:rPr lang="zh-CN" altLang="en-US" dirty="0"/>
              <a:t>数据区建立和撤销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25" y="1358770"/>
            <a:ext cx="6860104" cy="4572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r>
              <a:rPr lang="zh-CN" altLang="en-US" dirty="0"/>
              <a:t>六、</a:t>
            </a:r>
            <a:r>
              <a:rPr lang="en-US" altLang="zh-CN" dirty="0"/>
              <a:t>Pascal</a:t>
            </a:r>
            <a:r>
              <a:rPr lang="zh-CN" altLang="en-US" dirty="0"/>
              <a:t>语言的数据区建立和撤销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过程调用段</a:t>
            </a:r>
            <a:endParaRPr lang="en-US" altLang="zh-CN" dirty="0">
              <a:solidFill>
                <a:srgbClr val="FF0000"/>
              </a:solidFill>
            </a:endParaRPr>
          </a:p>
          <a:p>
            <a:pPr marL="892175" lvl="1"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、传递简单变量</a:t>
            </a:r>
            <a:r>
              <a:rPr lang="en-US" altLang="zh-CN" dirty="0"/>
              <a:t>(</a:t>
            </a:r>
            <a:r>
              <a:rPr lang="zh-CN" altLang="en-US" dirty="0"/>
              <a:t>包括临时变量和常量</a:t>
            </a:r>
            <a:r>
              <a:rPr lang="en-US" altLang="zh-CN" dirty="0"/>
              <a:t>)</a:t>
            </a:r>
          </a:p>
          <a:p>
            <a:pPr marL="1158875" lvl="2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200" dirty="0"/>
              <a:t>par T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zh-CN" altLang="en-US" sz="2400" dirty="0">
                <a:sym typeface="Symbol" pitchFamily="18" charset="2"/>
              </a:rPr>
              <a:t>≥</a:t>
            </a:r>
            <a:r>
              <a:rPr lang="en-US" altLang="zh-CN" sz="2200" dirty="0"/>
              <a:t>1)</a:t>
            </a:r>
            <a:r>
              <a:rPr lang="zh-CN" altLang="en-US" sz="2200" dirty="0"/>
              <a:t>解释为</a:t>
            </a:r>
            <a:r>
              <a:rPr lang="en-US" altLang="zh-CN" sz="2200" dirty="0"/>
              <a:t>:</a:t>
            </a:r>
          </a:p>
          <a:p>
            <a:pPr marL="1249363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(i+4)[TOP]:=T</a:t>
            </a:r>
            <a:r>
              <a:rPr lang="en-US" altLang="zh-CN" sz="2200" baseline="-25000" dirty="0">
                <a:solidFill>
                  <a:srgbClr val="C00000"/>
                </a:solidFill>
                <a:sym typeface="Wingdings" pitchFamily="2" charset="2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zh-CN" sz="2200" dirty="0">
                <a:sym typeface="Wingdings" pitchFamily="2" charset="2"/>
              </a:rPr>
              <a:t>/*</a:t>
            </a:r>
            <a:r>
              <a:rPr lang="zh-CN" altLang="en-US" sz="2200" dirty="0">
                <a:sym typeface="Wingdings" pitchFamily="2" charset="2"/>
              </a:rPr>
              <a:t>传值</a:t>
            </a:r>
            <a:r>
              <a:rPr lang="en-US" altLang="zh-CN" sz="2200" dirty="0">
                <a:sym typeface="Wingdings" pitchFamily="2" charset="2"/>
              </a:rPr>
              <a:t>*/ </a:t>
            </a:r>
            <a:r>
              <a:rPr lang="zh-CN" altLang="en-US" sz="2200" dirty="0">
                <a:sym typeface="Wingdings" pitchFamily="2" charset="2"/>
              </a:rPr>
              <a:t>或：</a:t>
            </a:r>
            <a:endParaRPr lang="en-US" altLang="zh-CN" sz="2200" dirty="0">
              <a:sym typeface="Wingdings" pitchFamily="2" charset="2"/>
            </a:endParaRPr>
          </a:p>
          <a:p>
            <a:pPr marL="1249363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(i+4)[TOP]:=</a:t>
            </a:r>
            <a:r>
              <a:rPr lang="en-US" altLang="zh-CN" sz="2200" dirty="0" err="1">
                <a:solidFill>
                  <a:srgbClr val="C00000"/>
                </a:solidFill>
                <a:sym typeface="Wingdings" pitchFamily="2" charset="2"/>
              </a:rPr>
              <a:t>addr</a:t>
            </a: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(T</a:t>
            </a:r>
            <a:r>
              <a:rPr lang="en-US" altLang="zh-CN" sz="2200" baseline="-25000" dirty="0">
                <a:solidFill>
                  <a:srgbClr val="C00000"/>
                </a:solidFill>
                <a:sym typeface="Wingdings" pitchFamily="2" charset="2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) </a:t>
            </a:r>
            <a:r>
              <a:rPr lang="en-US" altLang="zh-CN" sz="2200" dirty="0">
                <a:sym typeface="Wingdings" pitchFamily="2" charset="2"/>
              </a:rPr>
              <a:t>/*</a:t>
            </a:r>
            <a:r>
              <a:rPr lang="zh-CN" altLang="en-US" sz="2200" dirty="0">
                <a:sym typeface="Wingdings" pitchFamily="2" charset="2"/>
              </a:rPr>
              <a:t>传地址</a:t>
            </a:r>
            <a:r>
              <a:rPr lang="en-US" altLang="zh-CN" sz="2200" dirty="0">
                <a:sym typeface="Wingdings" pitchFamily="2" charset="2"/>
              </a:rPr>
              <a:t>*/</a:t>
            </a:r>
          </a:p>
          <a:p>
            <a:pPr marL="892175" lvl="1"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、传递数组：一般传递内情向量表首址</a:t>
            </a:r>
            <a:endParaRPr lang="en-US" altLang="zh-CN" dirty="0"/>
          </a:p>
          <a:p>
            <a:pPr marL="1249363" lvl="2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sz="2200" dirty="0">
                <a:solidFill>
                  <a:srgbClr val="C00000"/>
                </a:solidFill>
                <a:sym typeface="Wingdings" pitchFamily="2" charset="2"/>
              </a:rPr>
              <a:t>(i+4)[TOP]:=T</a:t>
            </a:r>
            <a:r>
              <a:rPr lang="en-US" altLang="zh-CN" sz="2200" baseline="-25000" dirty="0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2220" y="1261315"/>
            <a:ext cx="24193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50" y="278650"/>
            <a:ext cx="4123370" cy="768620"/>
          </a:xfrm>
        </p:spPr>
        <p:txBody>
          <a:bodyPr/>
          <a:lstStyle/>
          <a:p>
            <a:r>
              <a:rPr lang="zh-CN" altLang="en-US" dirty="0"/>
              <a:t>过程调用段图示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112060" y="653215"/>
            <a:ext cx="3555395" cy="2415745"/>
            <a:chOff x="4499415" y="-1150801"/>
            <a:chExt cx="3555395" cy="2415745"/>
          </a:xfrm>
        </p:grpSpPr>
        <p:sp>
          <p:nvSpPr>
            <p:cNvPr id="6" name="矩形 5"/>
            <p:cNvSpPr/>
            <p:nvPr/>
          </p:nvSpPr>
          <p:spPr>
            <a:xfrm>
              <a:off x="4499415" y="-1150801"/>
              <a:ext cx="3555395" cy="777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300"/>
                </a:spcAft>
              </a:pP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par T</a:t>
              </a:r>
              <a:r>
                <a:rPr lang="en-US" altLang="zh-CN" sz="22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，其中</a:t>
              </a:r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=1,2,...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是老的，相应的指令为：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617720" y="76224"/>
              <a:ext cx="2987040" cy="118872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(i+4)[TOP]:=T</a:t>
              </a:r>
              <a:r>
                <a:rPr lang="en-US" altLang="zh-CN" sz="22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</a:p>
            <a:p>
              <a:pPr>
                <a:spcAft>
                  <a:spcPts val="300"/>
                </a:spcAft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或：</a:t>
              </a:r>
              <a:endPara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(i+4)[TOP]:=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addr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(T</a:t>
              </a:r>
              <a:r>
                <a:rPr lang="en-US" altLang="zh-CN" sz="22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 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燕尾形箭头 7"/>
            <p:cNvSpPr/>
            <p:nvPr/>
          </p:nvSpPr>
          <p:spPr>
            <a:xfrm rot="5400000">
              <a:off x="5868024" y="-258540"/>
              <a:ext cx="360000" cy="166688"/>
            </a:xfrm>
            <a:prstGeom prst="notch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48365" y="3395165"/>
            <a:ext cx="4389120" cy="2554115"/>
            <a:chOff x="3947160" y="432949"/>
            <a:chExt cx="4389120" cy="2554115"/>
          </a:xfrm>
        </p:grpSpPr>
        <p:sp>
          <p:nvSpPr>
            <p:cNvPr id="10" name="矩形 9"/>
            <p:cNvSpPr/>
            <p:nvPr/>
          </p:nvSpPr>
          <p:spPr>
            <a:xfrm>
              <a:off x="3947160" y="1356384"/>
              <a:ext cx="4389120" cy="163068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1[TOP]:=SP /*SP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是老指针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*/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3[TOP]:=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SP+d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/*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填全局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display*/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4[TOP]:=n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JSR P 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9885" y="432949"/>
              <a:ext cx="246888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call </a:t>
              </a:r>
              <a:r>
                <a:rPr lang="en-US" altLang="zh-CN" sz="22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P,n</a:t>
              </a:r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翻译为：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5995422" y="1016694"/>
              <a:ext cx="360000" cy="165600"/>
            </a:xfrm>
            <a:prstGeom prst="notch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6505" y="1313765"/>
            <a:ext cx="3059100" cy="5001210"/>
            <a:chOff x="6025892" y="1207867"/>
            <a:chExt cx="3059100" cy="5001210"/>
          </a:xfrm>
        </p:grpSpPr>
        <p:grpSp>
          <p:nvGrpSpPr>
            <p:cNvPr id="14" name="组合 6"/>
            <p:cNvGrpSpPr/>
            <p:nvPr/>
          </p:nvGrpSpPr>
          <p:grpSpPr>
            <a:xfrm>
              <a:off x="6025892" y="1207867"/>
              <a:ext cx="2444114" cy="4278969"/>
              <a:chOff x="2480842" y="2117866"/>
              <a:chExt cx="2444114" cy="4278969"/>
            </a:xfrm>
          </p:grpSpPr>
          <p:graphicFrame>
            <p:nvGraphicFramePr>
              <p:cNvPr id="16" name="内容占位符 5"/>
              <p:cNvGraphicFramePr>
                <a:graphicFrameLocks/>
              </p:cNvGraphicFramePr>
              <p:nvPr/>
            </p:nvGraphicFramePr>
            <p:xfrm>
              <a:off x="3642827" y="2138515"/>
              <a:ext cx="1282129" cy="4032000"/>
            </p:xfrm>
            <a:graphic>
              <a:graphicData uri="http://schemas.openxmlformats.org/drawingml/2006/table">
                <a:tbl>
                  <a:tblPr/>
                  <a:tblGrid>
                    <a:gridCol w="12821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临时工单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表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全局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grpSp>
            <p:nvGrpSpPr>
              <p:cNvPr id="17" name="组合 6"/>
              <p:cNvGrpSpPr/>
              <p:nvPr/>
            </p:nvGrpSpPr>
            <p:grpSpPr>
              <a:xfrm>
                <a:off x="2480842" y="2117866"/>
                <a:ext cx="1163516" cy="4278969"/>
                <a:chOff x="1838330" y="2560320"/>
                <a:chExt cx="1163516" cy="4278969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2569846" y="6614501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2569846" y="2804160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/>
                <p:cNvSpPr/>
                <p:nvPr/>
              </p:nvSpPr>
              <p:spPr>
                <a:xfrm>
                  <a:off x="1838330" y="2560320"/>
                  <a:ext cx="975356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TOP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016286" y="6336369"/>
                  <a:ext cx="721199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SP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3218072" y="41605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3312" y="519684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233312" y="467868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48552" y="569976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18072" y="31699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061573" y="5446493"/>
              <a:ext cx="3023419" cy="762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黑色：过程调用时建立；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红色：过程进入段建立</a:t>
              </a: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825" y="1144100"/>
            <a:ext cx="1379164" cy="476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2"/>
            <a:ext cx="7886700" cy="608268"/>
          </a:xfrm>
        </p:spPr>
        <p:txBody>
          <a:bodyPr/>
          <a:lstStyle/>
          <a:p>
            <a:r>
              <a:rPr lang="zh-CN" altLang="en-US" dirty="0"/>
              <a:t>数据区建立和撤销（续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56" y="1268367"/>
            <a:ext cx="5279922" cy="4687376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过程进入段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indent="30163">
              <a:lnSpc>
                <a:spcPct val="110000"/>
              </a:lnSpc>
              <a:buNone/>
            </a:pPr>
            <a:r>
              <a:rPr lang="en-US" altLang="zh-CN" sz="2200" dirty="0"/>
              <a:t>SP=TOP+1</a:t>
            </a:r>
          </a:p>
          <a:p>
            <a:pPr lvl="1" indent="30163">
              <a:lnSpc>
                <a:spcPct val="110000"/>
              </a:lnSpc>
              <a:buNone/>
            </a:pPr>
            <a:r>
              <a:rPr lang="en-US" altLang="zh-CN" sz="2200" dirty="0"/>
              <a:t>1[SP]=</a:t>
            </a:r>
            <a:r>
              <a:rPr lang="zh-CN" altLang="en-US" sz="2200" dirty="0"/>
              <a:t>返回地址</a:t>
            </a:r>
            <a:endParaRPr lang="en-US" altLang="zh-CN" sz="2200" dirty="0"/>
          </a:p>
          <a:p>
            <a:pPr lvl="1" indent="30163">
              <a:lnSpc>
                <a:spcPct val="110000"/>
              </a:lnSpc>
              <a:buNone/>
            </a:pPr>
            <a:r>
              <a:rPr lang="en-US" altLang="zh-CN" sz="2200" dirty="0"/>
              <a:t>TOP=TOP+L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构造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表，即按全局</a:t>
            </a:r>
            <a:r>
              <a:rPr lang="en-US" altLang="zh-CN" sz="2400" dirty="0"/>
              <a:t>Display</a:t>
            </a:r>
            <a:r>
              <a:rPr lang="zh-CN" altLang="en-US" sz="2400" dirty="0"/>
              <a:t>指出的位置</a:t>
            </a:r>
            <a:r>
              <a:rPr lang="zh-CN" altLang="en-US" sz="2400" dirty="0">
                <a:solidFill>
                  <a:srgbClr val="FF0000"/>
                </a:solidFill>
              </a:rPr>
              <a:t>抄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项</a:t>
            </a:r>
            <a:r>
              <a:rPr lang="zh-CN" altLang="en-US" sz="2400" dirty="0"/>
              <a:t>并加上</a:t>
            </a:r>
            <a:r>
              <a:rPr lang="zh-CN" altLang="en-US" sz="2400" dirty="0">
                <a:solidFill>
                  <a:srgbClr val="FF0000"/>
                </a:solidFill>
              </a:rPr>
              <a:t>本身的</a:t>
            </a:r>
            <a:r>
              <a:rPr lang="en-US" altLang="zh-CN" sz="2400" dirty="0">
                <a:solidFill>
                  <a:srgbClr val="FF0000"/>
                </a:solidFill>
              </a:rPr>
              <a:t>SP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为该过程的静态层次号。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若有数组说明，根据内情向量表，建立数组存储区，并修改栈顶指针</a:t>
            </a:r>
            <a:r>
              <a:rPr lang="en-US" altLang="zh-CN" sz="2400" dirty="0"/>
              <a:t>TOP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05134" y="6356350"/>
            <a:ext cx="610215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025892" y="1207867"/>
            <a:ext cx="3059100" cy="5001210"/>
            <a:chOff x="6025892" y="1207867"/>
            <a:chExt cx="3059100" cy="5001210"/>
          </a:xfrm>
        </p:grpSpPr>
        <p:grpSp>
          <p:nvGrpSpPr>
            <p:cNvPr id="7" name="组合 6"/>
            <p:cNvGrpSpPr/>
            <p:nvPr/>
          </p:nvGrpSpPr>
          <p:grpSpPr>
            <a:xfrm>
              <a:off x="6025892" y="1207867"/>
              <a:ext cx="2444114" cy="4278969"/>
              <a:chOff x="2480842" y="2117866"/>
              <a:chExt cx="2444114" cy="4278969"/>
            </a:xfrm>
          </p:grpSpPr>
          <p:graphicFrame>
            <p:nvGraphicFramePr>
              <p:cNvPr id="8" name="内容占位符 5"/>
              <p:cNvGraphicFramePr>
                <a:graphicFrameLocks/>
              </p:cNvGraphicFramePr>
              <p:nvPr/>
            </p:nvGraphicFramePr>
            <p:xfrm>
              <a:off x="3642827" y="2138515"/>
              <a:ext cx="1282129" cy="4032000"/>
            </p:xfrm>
            <a:graphic>
              <a:graphicData uri="http://schemas.openxmlformats.org/drawingml/2006/table">
                <a:tbl>
                  <a:tblPr/>
                  <a:tblGrid>
                    <a:gridCol w="12821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临时工单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表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全局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grpSp>
            <p:nvGrpSpPr>
              <p:cNvPr id="9" name="组合 6"/>
              <p:cNvGrpSpPr/>
              <p:nvPr/>
            </p:nvGrpSpPr>
            <p:grpSpPr>
              <a:xfrm>
                <a:off x="2480842" y="2117866"/>
                <a:ext cx="1163516" cy="4278969"/>
                <a:chOff x="1838330" y="2560320"/>
                <a:chExt cx="1163516" cy="4278969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2569846" y="6614501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2569846" y="2804160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1838330" y="2560320"/>
                  <a:ext cx="975356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TOP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016286" y="6336369"/>
                  <a:ext cx="721199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SP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218072" y="41605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3312" y="519684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33312" y="467868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48552" y="569976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18072" y="31699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6061573" y="5446493"/>
              <a:ext cx="3023419" cy="762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黑色：过程调用时建立；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红色：过程进入段建立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506"/>
          </a:xfrm>
        </p:spPr>
        <p:txBody>
          <a:bodyPr/>
          <a:lstStyle/>
          <a:p>
            <a:r>
              <a:rPr lang="zh-CN" altLang="en-US" dirty="0"/>
              <a:t>目标程序运行时的活动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58" y="1356852"/>
            <a:ext cx="8436077" cy="45867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Pascal</a:t>
            </a:r>
            <a:r>
              <a:rPr lang="zh-CN" altLang="en-US" dirty="0"/>
              <a:t>为例，设程序由若干个过程（</a:t>
            </a:r>
            <a:r>
              <a:rPr lang="en-US" altLang="zh-CN" dirty="0"/>
              <a:t>Procedure</a:t>
            </a:r>
            <a:r>
              <a:rPr lang="zh-CN" altLang="en-US" dirty="0"/>
              <a:t>）组成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一个过程的</a:t>
            </a:r>
            <a:r>
              <a:rPr lang="zh-CN" altLang="en-US" dirty="0">
                <a:solidFill>
                  <a:srgbClr val="C00000"/>
                </a:solidFill>
              </a:rPr>
              <a:t>活动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指该过程的一次执行。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过程</a:t>
            </a:r>
            <a:r>
              <a:rPr lang="en-US" altLang="zh-CN" dirty="0"/>
              <a:t>P</a:t>
            </a:r>
            <a:r>
              <a:rPr lang="zh-CN" altLang="en-US" dirty="0"/>
              <a:t>的一个活动的</a:t>
            </a:r>
            <a:r>
              <a:rPr lang="zh-CN" altLang="en-US" dirty="0">
                <a:solidFill>
                  <a:srgbClr val="C00000"/>
                </a:solidFill>
              </a:rPr>
              <a:t>生存期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指的是从执行该过程体第一步操作到最后一步操作之间的操作序，包括执行</a:t>
            </a:r>
            <a:r>
              <a:rPr lang="en-US" altLang="zh-CN" dirty="0"/>
              <a:t>P</a:t>
            </a:r>
            <a:r>
              <a:rPr lang="zh-CN" altLang="en-US" dirty="0"/>
              <a:t>时调用其它过程花费的时间。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过程可以是递归的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535" y="233645"/>
            <a:ext cx="4168375" cy="720080"/>
          </a:xfrm>
        </p:spPr>
        <p:txBody>
          <a:bodyPr/>
          <a:lstStyle/>
          <a:p>
            <a:r>
              <a:rPr lang="zh-CN" altLang="en-US" dirty="0"/>
              <a:t>过程进入段示意图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4" y="1178750"/>
            <a:ext cx="3915435" cy="2880320"/>
          </a:xfrm>
        </p:spPr>
        <p:txBody>
          <a:bodyPr/>
          <a:lstStyle/>
          <a:p>
            <a:pPr marL="449263" indent="-449263">
              <a:buSzPct val="100000"/>
              <a:buFont typeface="+mj-lt"/>
              <a:buAutoNum type="arabicPeriod"/>
            </a:pPr>
            <a:r>
              <a:rPr lang="zh-CN" altLang="en-US" sz="2400" dirty="0"/>
              <a:t>定义新的</a:t>
            </a:r>
            <a:r>
              <a:rPr lang="en-US" altLang="zh-CN" sz="2400" dirty="0"/>
              <a:t>SP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49263" indent="-449263">
              <a:buSzPct val="100000"/>
              <a:buFont typeface="+mj-lt"/>
              <a:buAutoNum type="arabicPeriod"/>
            </a:pPr>
            <a:r>
              <a:rPr lang="zh-CN" altLang="en-US" sz="2400" dirty="0"/>
              <a:t>定义新的</a:t>
            </a:r>
            <a:r>
              <a:rPr lang="en-US" altLang="zh-CN" sz="2400" dirty="0"/>
              <a:t>TOP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49263" indent="-449263">
              <a:buSzPct val="100000"/>
              <a:buFont typeface="+mj-lt"/>
              <a:buAutoNum type="arabicPeriod"/>
            </a:pPr>
            <a:r>
              <a:rPr lang="zh-CN" altLang="en-US" sz="2400" dirty="0"/>
              <a:t>按全局</a:t>
            </a:r>
            <a:r>
              <a:rPr lang="en-US" altLang="zh-CN" sz="2400" dirty="0"/>
              <a:t>Display</a:t>
            </a:r>
            <a:r>
              <a:rPr lang="zh-CN" altLang="en-US" sz="2400" dirty="0"/>
              <a:t>地址复制</a:t>
            </a:r>
            <a:r>
              <a:rPr lang="en-US" altLang="zh-CN" sz="2400" dirty="0"/>
              <a:t>Display</a:t>
            </a:r>
            <a:r>
              <a:rPr lang="zh-CN" altLang="en-US" sz="2400" dirty="0"/>
              <a:t>表至</a:t>
            </a:r>
            <a:r>
              <a:rPr lang="en-US" altLang="zh-CN" sz="2400" dirty="0"/>
              <a:t>P</a:t>
            </a:r>
            <a:r>
              <a:rPr lang="zh-CN" altLang="en-US" sz="2400" dirty="0"/>
              <a:t>的活动记录；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P</a:t>
            </a:r>
            <a:r>
              <a:rPr lang="zh-CN" altLang="en-US" sz="2400" dirty="0"/>
              <a:t>调用</a:t>
            </a:r>
            <a:r>
              <a:rPr lang="en-US" altLang="zh-CN" sz="2400" dirty="0"/>
              <a:t>Q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调用</a:t>
            </a:r>
            <a:r>
              <a:rPr lang="en-US" altLang="zh-CN" sz="2400" dirty="0"/>
              <a:t>R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40842" y="6356351"/>
            <a:ext cx="574508" cy="34925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/>
        </p:nvGraphicFramePr>
        <p:xfrm>
          <a:off x="5994779" y="462014"/>
          <a:ext cx="1776680" cy="5593870"/>
        </p:xfrm>
        <a:graphic>
          <a:graphicData uri="http://schemas.openxmlformats.org/drawingml/2006/table">
            <a:tbl>
              <a:tblPr/>
              <a:tblGrid>
                <a:gridCol w="177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Display</a:t>
                      </a:r>
                      <a:r>
                        <a:rPr lang="zh-CN" altLang="en-US" sz="20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表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00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全局</a:t>
                      </a:r>
                      <a:r>
                        <a:rPr lang="en-US" altLang="zh-CN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Display</a:t>
                      </a:r>
                      <a:endParaRPr lang="zh-CN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r>
                        <a:rPr lang="zh-CN" altLang="en-US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的</a:t>
                      </a:r>
                      <a:r>
                        <a:rPr lang="en-US" altLang="zh-CN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SP</a:t>
                      </a:r>
                      <a:endParaRPr lang="zh-CN" altLang="en-US" sz="2000" baseline="-25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Display</a:t>
                      </a:r>
                      <a:r>
                        <a:rPr lang="zh-CN" altLang="en-US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表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的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SP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</a:p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7779888" y="3387339"/>
            <a:ext cx="932572" cy="1968022"/>
            <a:chOff x="7779888" y="3387339"/>
            <a:chExt cx="932572" cy="1968022"/>
          </a:xfrm>
        </p:grpSpPr>
        <p:sp>
          <p:nvSpPr>
            <p:cNvPr id="12" name="矩形 11"/>
            <p:cNvSpPr/>
            <p:nvPr/>
          </p:nvSpPr>
          <p:spPr>
            <a:xfrm>
              <a:off x="8090052" y="4136382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flipH="1">
              <a:off x="7779888" y="3387339"/>
              <a:ext cx="410997" cy="1968022"/>
            </a:xfrm>
            <a:prstGeom prst="leftBrace">
              <a:avLst>
                <a:gd name="adj1" fmla="val 29691"/>
                <a:gd name="adj2" fmla="val 49994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779889" y="458670"/>
            <a:ext cx="932571" cy="2930400"/>
            <a:chOff x="7779889" y="458670"/>
            <a:chExt cx="932571" cy="2930400"/>
          </a:xfrm>
        </p:grpSpPr>
        <p:sp>
          <p:nvSpPr>
            <p:cNvPr id="36" name="左大括号 35"/>
            <p:cNvSpPr/>
            <p:nvPr/>
          </p:nvSpPr>
          <p:spPr>
            <a:xfrm flipH="1">
              <a:off x="7779889" y="458670"/>
              <a:ext cx="410997" cy="2930400"/>
            </a:xfrm>
            <a:prstGeom prst="leftBrace">
              <a:avLst>
                <a:gd name="adj1" fmla="val 29691"/>
                <a:gd name="adj2" fmla="val 49994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090052" y="1693191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79886" y="5357572"/>
            <a:ext cx="932574" cy="700328"/>
            <a:chOff x="7779886" y="5357572"/>
            <a:chExt cx="932574" cy="700328"/>
          </a:xfrm>
        </p:grpSpPr>
        <p:sp>
          <p:nvSpPr>
            <p:cNvPr id="39" name="左大括号 38"/>
            <p:cNvSpPr/>
            <p:nvPr/>
          </p:nvSpPr>
          <p:spPr>
            <a:xfrm flipH="1">
              <a:off x="7779886" y="5357572"/>
              <a:ext cx="410997" cy="700328"/>
            </a:xfrm>
            <a:prstGeom prst="leftBrace">
              <a:avLst>
                <a:gd name="adj1" fmla="val 11893"/>
                <a:gd name="adj2" fmla="val 499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090052" y="5482974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9237" y="462014"/>
            <a:ext cx="1003408" cy="3171669"/>
            <a:chOff x="4999237" y="462014"/>
            <a:chExt cx="1003408" cy="3171669"/>
          </a:xfrm>
        </p:grpSpPr>
        <p:grpSp>
          <p:nvGrpSpPr>
            <p:cNvPr id="10" name="组合 17"/>
            <p:cNvGrpSpPr/>
            <p:nvPr/>
          </p:nvGrpSpPr>
          <p:grpSpPr>
            <a:xfrm>
              <a:off x="4999237" y="3173593"/>
              <a:ext cx="1003408" cy="460090"/>
              <a:chOff x="5900312" y="4062216"/>
              <a:chExt cx="1003408" cy="460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900312" y="406221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r>
                  <a:rPr lang="en-US" altLang="zh-CN" baseline="-25000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baseline="-25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6431280" y="4286053"/>
                <a:ext cx="472440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17"/>
            <p:cNvGrpSpPr/>
            <p:nvPr/>
          </p:nvGrpSpPr>
          <p:grpSpPr>
            <a:xfrm>
              <a:off x="4999237" y="462014"/>
              <a:ext cx="1003408" cy="460090"/>
              <a:chOff x="5900312" y="4062216"/>
              <a:chExt cx="1003408" cy="46009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900312" y="406221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r>
                  <a:rPr lang="en-US" altLang="zh-CN" baseline="-25000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baseline="-25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 flipV="1">
                <a:off x="6431280" y="4301955"/>
                <a:ext cx="472440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4999237" y="3467309"/>
            <a:ext cx="1003408" cy="2075707"/>
            <a:chOff x="4999237" y="3467309"/>
            <a:chExt cx="1003408" cy="2075707"/>
          </a:xfrm>
        </p:grpSpPr>
        <p:grpSp>
          <p:nvGrpSpPr>
            <p:cNvPr id="9" name="组合 14"/>
            <p:cNvGrpSpPr/>
            <p:nvPr/>
          </p:nvGrpSpPr>
          <p:grpSpPr>
            <a:xfrm>
              <a:off x="4999237" y="5082926"/>
              <a:ext cx="1003408" cy="460090"/>
              <a:chOff x="5900312" y="5362876"/>
              <a:chExt cx="1003408" cy="460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900312" y="536287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endParaRPr lang="zh-CN" altLang="en-US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6431280" y="5633086"/>
                <a:ext cx="47244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17"/>
            <p:cNvGrpSpPr/>
            <p:nvPr/>
          </p:nvGrpSpPr>
          <p:grpSpPr>
            <a:xfrm>
              <a:off x="4999237" y="3467309"/>
              <a:ext cx="1003408" cy="460090"/>
              <a:chOff x="5900312" y="4062216"/>
              <a:chExt cx="1003408" cy="46009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00312" y="406221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endParaRPr lang="zh-CN" altLang="en-US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6431280" y="4286053"/>
                <a:ext cx="47244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/>
          <p:cNvGrpSpPr/>
          <p:nvPr/>
        </p:nvGrpSpPr>
        <p:grpSpPr>
          <a:xfrm>
            <a:off x="4999237" y="5400386"/>
            <a:ext cx="1003408" cy="857028"/>
            <a:chOff x="4999237" y="5400386"/>
            <a:chExt cx="1003408" cy="857028"/>
          </a:xfrm>
        </p:grpSpPr>
        <p:grpSp>
          <p:nvGrpSpPr>
            <p:cNvPr id="8" name="组合 13"/>
            <p:cNvGrpSpPr/>
            <p:nvPr/>
          </p:nvGrpSpPr>
          <p:grpSpPr>
            <a:xfrm>
              <a:off x="4999237" y="5797324"/>
              <a:ext cx="1003408" cy="460090"/>
              <a:chOff x="5900312" y="5475170"/>
              <a:chExt cx="1003408" cy="46009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900312" y="5475170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SP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6431280" y="5735854"/>
                <a:ext cx="47244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17"/>
            <p:cNvGrpSpPr/>
            <p:nvPr/>
          </p:nvGrpSpPr>
          <p:grpSpPr>
            <a:xfrm>
              <a:off x="4999237" y="5400386"/>
              <a:ext cx="1003408" cy="460090"/>
              <a:chOff x="5900312" y="4062216"/>
              <a:chExt cx="1003408" cy="4600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900312" y="4062216"/>
                <a:ext cx="62240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TOP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431280" y="4286053"/>
                <a:ext cx="47244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内容占位符 2"/>
          <p:cNvSpPr txBox="1">
            <a:spLocks/>
          </p:cNvSpPr>
          <p:nvPr/>
        </p:nvSpPr>
        <p:spPr bwMode="auto">
          <a:xfrm>
            <a:off x="971600" y="4014065"/>
            <a:ext cx="2025225" cy="261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marR="0" lvl="0" indent="-4492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P()</a:t>
            </a:r>
          </a:p>
          <a:p>
            <a:pPr marL="449263" marR="0" lvl="0" indent="-449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Q()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; }</a:t>
            </a:r>
          </a:p>
          <a:p>
            <a:pPr marL="449263" marR="0" lvl="0" indent="-4492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Q()</a:t>
            </a:r>
          </a:p>
          <a:p>
            <a:pPr marL="449263" marR="0" lvl="0" indent="-449263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tabLst/>
              <a:defRPr/>
            </a:pP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R()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;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 marL="449263" marR="0" lvl="0" indent="-4492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R(){...}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256965" y="699715"/>
            <a:ext cx="821434" cy="2959575"/>
            <a:chOff x="4256965" y="699715"/>
            <a:chExt cx="821434" cy="2959575"/>
          </a:xfrm>
        </p:grpSpPr>
        <p:sp>
          <p:nvSpPr>
            <p:cNvPr id="52" name="任意多边形 51"/>
            <p:cNvSpPr/>
            <p:nvPr/>
          </p:nvSpPr>
          <p:spPr>
            <a:xfrm>
              <a:off x="4708428" y="699715"/>
              <a:ext cx="369971" cy="2959575"/>
            </a:xfrm>
            <a:custGeom>
              <a:avLst/>
              <a:gdLst>
                <a:gd name="connsiteX0" fmla="*/ 504825 w 542925"/>
                <a:gd name="connsiteY0" fmla="*/ 1895475 h 1895475"/>
                <a:gd name="connsiteX1" fmla="*/ 0 w 542925"/>
                <a:gd name="connsiteY1" fmla="*/ 1895475 h 1895475"/>
                <a:gd name="connsiteX2" fmla="*/ 0 w 542925"/>
                <a:gd name="connsiteY2" fmla="*/ 0 h 1895475"/>
                <a:gd name="connsiteX3" fmla="*/ 542925 w 542925"/>
                <a:gd name="connsiteY3" fmla="*/ 0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1895475">
                  <a:moveTo>
                    <a:pt x="504825" y="1895475"/>
                  </a:moveTo>
                  <a:lnTo>
                    <a:pt x="0" y="1895475"/>
                  </a:lnTo>
                  <a:lnTo>
                    <a:pt x="0" y="0"/>
                  </a:lnTo>
                  <a:lnTo>
                    <a:pt x="542925" y="0"/>
                  </a:lnTo>
                </a:path>
              </a:pathLst>
            </a:custGeom>
            <a:ln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56965" y="1178750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76945" y="3419475"/>
            <a:ext cx="1009405" cy="1895475"/>
            <a:chOff x="4076945" y="3419475"/>
            <a:chExt cx="1009405" cy="1895475"/>
          </a:xfrm>
        </p:grpSpPr>
        <p:sp>
          <p:nvSpPr>
            <p:cNvPr id="51" name="任意多边形 50"/>
            <p:cNvSpPr/>
            <p:nvPr/>
          </p:nvSpPr>
          <p:spPr>
            <a:xfrm>
              <a:off x="4543425" y="3419475"/>
              <a:ext cx="542925" cy="1895475"/>
            </a:xfrm>
            <a:custGeom>
              <a:avLst/>
              <a:gdLst>
                <a:gd name="connsiteX0" fmla="*/ 504825 w 542925"/>
                <a:gd name="connsiteY0" fmla="*/ 1895475 h 1895475"/>
                <a:gd name="connsiteX1" fmla="*/ 0 w 542925"/>
                <a:gd name="connsiteY1" fmla="*/ 1895475 h 1895475"/>
                <a:gd name="connsiteX2" fmla="*/ 0 w 542925"/>
                <a:gd name="connsiteY2" fmla="*/ 0 h 1895475"/>
                <a:gd name="connsiteX3" fmla="*/ 542925 w 542925"/>
                <a:gd name="connsiteY3" fmla="*/ 0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1895475">
                  <a:moveTo>
                    <a:pt x="504825" y="1895475"/>
                  </a:moveTo>
                  <a:lnTo>
                    <a:pt x="0" y="1895475"/>
                  </a:lnTo>
                  <a:lnTo>
                    <a:pt x="0" y="0"/>
                  </a:lnTo>
                  <a:lnTo>
                    <a:pt x="542925" y="0"/>
                  </a:lnTo>
                </a:path>
              </a:pathLst>
            </a:custGeom>
            <a:ln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076945" y="4059070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216595" y="1209675"/>
            <a:ext cx="784155" cy="2943225"/>
            <a:chOff x="5216595" y="1209675"/>
            <a:chExt cx="784155" cy="2943225"/>
          </a:xfrm>
        </p:grpSpPr>
        <p:sp>
          <p:nvSpPr>
            <p:cNvPr id="54" name="任意多边形 53"/>
            <p:cNvSpPr/>
            <p:nvPr/>
          </p:nvSpPr>
          <p:spPr>
            <a:xfrm>
              <a:off x="5648325" y="1209675"/>
              <a:ext cx="352425" cy="2943225"/>
            </a:xfrm>
            <a:custGeom>
              <a:avLst/>
              <a:gdLst>
                <a:gd name="connsiteX0" fmla="*/ 257175 w 266700"/>
                <a:gd name="connsiteY0" fmla="*/ 2943225 h 2943225"/>
                <a:gd name="connsiteX1" fmla="*/ 0 w 266700"/>
                <a:gd name="connsiteY1" fmla="*/ 2943225 h 2943225"/>
                <a:gd name="connsiteX2" fmla="*/ 0 w 266700"/>
                <a:gd name="connsiteY2" fmla="*/ 0 h 2943225"/>
                <a:gd name="connsiteX3" fmla="*/ 266700 w 266700"/>
                <a:gd name="connsiteY3" fmla="*/ 0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943225">
                  <a:moveTo>
                    <a:pt x="257175" y="2943225"/>
                  </a:moveTo>
                  <a:lnTo>
                    <a:pt x="0" y="2943225"/>
                  </a:lnTo>
                  <a:lnTo>
                    <a:pt x="0" y="0"/>
                  </a:lnTo>
                  <a:lnTo>
                    <a:pt x="266700" y="0"/>
                  </a:lnTo>
                </a:path>
              </a:pathLst>
            </a:custGeom>
            <a:ln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216595" y="1988840"/>
              <a:ext cx="622408" cy="46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20881"/>
            <a:ext cx="7886700" cy="770501"/>
          </a:xfrm>
        </p:spPr>
        <p:txBody>
          <a:bodyPr/>
          <a:lstStyle/>
          <a:p>
            <a:r>
              <a:rPr lang="zh-CN" altLang="en-US" dirty="0"/>
              <a:t>数据区建立和撤销（续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942" y="1401097"/>
            <a:ext cx="7860890" cy="4070556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过程返回段</a:t>
            </a:r>
            <a:endParaRPr lang="en-US" altLang="zh-CN" dirty="0">
              <a:solidFill>
                <a:srgbClr val="FF0000"/>
              </a:solidFill>
            </a:endParaRPr>
          </a:p>
          <a:p>
            <a:pPr marL="860425" lvl="1">
              <a:lnSpc>
                <a:spcPct val="110000"/>
              </a:lnSpc>
              <a:buNone/>
            </a:pPr>
            <a:r>
              <a:rPr lang="en-US" altLang="zh-CN" dirty="0"/>
              <a:t>TOP=SP-1</a:t>
            </a:r>
          </a:p>
          <a:p>
            <a:pPr marL="860425" lvl="1">
              <a:lnSpc>
                <a:spcPct val="110000"/>
              </a:lnSpc>
              <a:buNone/>
            </a:pPr>
            <a:r>
              <a:rPr lang="en-US" altLang="zh-CN" dirty="0"/>
              <a:t>SP=0[SP]</a:t>
            </a:r>
          </a:p>
          <a:p>
            <a:pPr marL="860425" lvl="1">
              <a:lnSpc>
                <a:spcPct val="110000"/>
              </a:lnSpc>
              <a:buNone/>
            </a:pPr>
            <a:r>
              <a:rPr lang="en-US" altLang="zh-CN" dirty="0"/>
              <a:t>X=2[TOP]</a:t>
            </a:r>
          </a:p>
          <a:p>
            <a:pPr marL="860425"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dirty="0"/>
              <a:t>JMP 0[X]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return</a:t>
            </a:r>
            <a:r>
              <a:rPr lang="zh-CN" altLang="en-US" dirty="0"/>
              <a:t>语句含有返回值或</a:t>
            </a:r>
            <a:r>
              <a:rPr lang="en-US" altLang="zh-CN" dirty="0"/>
              <a:t>Q</a:t>
            </a:r>
            <a:r>
              <a:rPr lang="zh-CN" altLang="en-US" dirty="0"/>
              <a:t>是函数，则需先把返回值送到某特定寄存器。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D5FAC250-9127-4338-8626-31C123F3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2021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38"/>
            <a:ext cx="7886700" cy="652510"/>
          </a:xfrm>
        </p:spPr>
        <p:txBody>
          <a:bodyPr/>
          <a:lstStyle/>
          <a:p>
            <a:r>
              <a:rPr lang="zh-CN" altLang="en-US" dirty="0"/>
              <a:t>数据区建立和撤销之总结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928" y="1209373"/>
            <a:ext cx="4114799" cy="4896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过程处理三阶段：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、过程调用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533400" lvl="1" indent="-246063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开始建立数据区、将参数填入、填写全局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、保存老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SP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、过程进入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533400" lvl="1" indent="-246063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填入变量、填写数据区的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SP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TOP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、返回地址、构造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表。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、过程撤销（即返回）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5472100" y="1207867"/>
            <a:ext cx="3059100" cy="5001210"/>
            <a:chOff x="6025892" y="1207867"/>
            <a:chExt cx="3059100" cy="5001210"/>
          </a:xfrm>
        </p:grpSpPr>
        <p:grpSp>
          <p:nvGrpSpPr>
            <p:cNvPr id="35" name="组合 6"/>
            <p:cNvGrpSpPr/>
            <p:nvPr/>
          </p:nvGrpSpPr>
          <p:grpSpPr>
            <a:xfrm>
              <a:off x="6025892" y="1207867"/>
              <a:ext cx="2444114" cy="4278969"/>
              <a:chOff x="2480842" y="2117866"/>
              <a:chExt cx="2444114" cy="4278969"/>
            </a:xfrm>
          </p:grpSpPr>
          <p:graphicFrame>
            <p:nvGraphicFramePr>
              <p:cNvPr id="37" name="内容占位符 5"/>
              <p:cNvGraphicFramePr>
                <a:graphicFrameLocks/>
              </p:cNvGraphicFramePr>
              <p:nvPr/>
            </p:nvGraphicFramePr>
            <p:xfrm>
              <a:off x="3642827" y="2138515"/>
              <a:ext cx="1282129" cy="4032000"/>
            </p:xfrm>
            <a:graphic>
              <a:graphicData uri="http://schemas.openxmlformats.org/drawingml/2006/table">
                <a:tbl>
                  <a:tblPr/>
                  <a:tblGrid>
                    <a:gridCol w="12821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临时工单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内情向量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简单变量</a:t>
                          </a:r>
                        </a:p>
                      </a:txBody>
                      <a:tcPr marL="90000" marR="90000" marT="46800" marB="4680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表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形式单元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形参个数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全局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返回地址</a:t>
                          </a: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老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楷体" pitchFamily="49" charset="-122"/>
                              <a:ea typeface="楷体" pitchFamily="49" charset="-122"/>
                            </a:rPr>
                            <a:t>SP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楷体" pitchFamily="49" charset="-122"/>
                            <a:ea typeface="楷体" pitchFamily="49" charset="-122"/>
                          </a:endParaRPr>
                        </a:p>
                      </a:txBody>
                      <a:tcPr marL="90000" marR="90000" marT="46800" marB="46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  <p:grpSp>
            <p:nvGrpSpPr>
              <p:cNvPr id="38" name="组合 6"/>
              <p:cNvGrpSpPr/>
              <p:nvPr/>
            </p:nvGrpSpPr>
            <p:grpSpPr>
              <a:xfrm>
                <a:off x="2480842" y="2117866"/>
                <a:ext cx="1163516" cy="4278969"/>
                <a:chOff x="1838330" y="2560320"/>
                <a:chExt cx="1163516" cy="4278969"/>
              </a:xfrm>
            </p:grpSpPr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2569846" y="6614501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2569846" y="2804160"/>
                  <a:ext cx="4320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矩形 45"/>
                <p:cNvSpPr/>
                <p:nvPr/>
              </p:nvSpPr>
              <p:spPr>
                <a:xfrm>
                  <a:off x="1838330" y="2560320"/>
                  <a:ext cx="975356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TOP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016286" y="6336369"/>
                  <a:ext cx="721199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SP</a:t>
                  </a:r>
                  <a:endParaRPr lang="zh-CN" altLang="en-US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39" name="矩形 38"/>
              <p:cNvSpPr/>
              <p:nvPr/>
            </p:nvSpPr>
            <p:spPr>
              <a:xfrm>
                <a:off x="3218072" y="41605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33312" y="519684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233312" y="467868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248552" y="569976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18072" y="3169920"/>
                <a:ext cx="500488" cy="4600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6061573" y="5446493"/>
              <a:ext cx="3023419" cy="762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黑色：过程调用时建立；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红色：过程进入段建立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9090" y="6356350"/>
            <a:ext cx="506976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134450" y="76224"/>
            <a:ext cx="5780949" cy="1188720"/>
            <a:chOff x="1823811" y="76224"/>
            <a:chExt cx="5780949" cy="1188720"/>
          </a:xfrm>
        </p:grpSpPr>
        <p:sp>
          <p:nvSpPr>
            <p:cNvPr id="8" name="矩形 7"/>
            <p:cNvSpPr/>
            <p:nvPr/>
          </p:nvSpPr>
          <p:spPr>
            <a:xfrm>
              <a:off x="1823811" y="187925"/>
              <a:ext cx="271272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par T</a:t>
              </a:r>
              <a:r>
                <a:rPr lang="en-US" altLang="zh-CN" sz="22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相应的指令为：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17720" y="76224"/>
              <a:ext cx="2987040" cy="118872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(i+4)[TOP]:=T</a:t>
              </a:r>
              <a:r>
                <a:rPr lang="en-US" altLang="zh-CN" sz="22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</a:p>
            <a:p>
              <a:pPr>
                <a:spcAft>
                  <a:spcPts val="300"/>
                </a:spcAft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或：</a:t>
              </a:r>
              <a:endPara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(i+4)[TOP]:=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addr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(T</a:t>
              </a:r>
              <a:r>
                <a:rPr lang="en-US" altLang="zh-CN" sz="22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 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燕尾形箭头 13"/>
            <p:cNvSpPr/>
            <p:nvPr/>
          </p:nvSpPr>
          <p:spPr>
            <a:xfrm>
              <a:off x="1875474" y="719138"/>
              <a:ext cx="2647950" cy="157726"/>
            </a:xfrm>
            <a:prstGeom prst="notchedRightArrow">
              <a:avLst>
                <a:gd name="adj1" fmla="val 54532"/>
                <a:gd name="adj2" fmla="val 6511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58115" y="1356384"/>
            <a:ext cx="6857284" cy="1630680"/>
            <a:chOff x="1478996" y="1356384"/>
            <a:chExt cx="6857284" cy="1630680"/>
          </a:xfrm>
        </p:grpSpPr>
        <p:sp>
          <p:nvSpPr>
            <p:cNvPr id="9" name="矩形 8"/>
            <p:cNvSpPr/>
            <p:nvPr/>
          </p:nvSpPr>
          <p:spPr>
            <a:xfrm>
              <a:off x="3947160" y="1356384"/>
              <a:ext cx="4389120" cy="163068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1[TOP]:=SP /*SP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是老指针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*/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3[TOP]:=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SP+d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/*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填全局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display*/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4[TOP]:=n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JSR P 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8996" y="1718810"/>
              <a:ext cx="246888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call 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P,n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翻译为：</a:t>
              </a:r>
            </a:p>
          </p:txBody>
        </p:sp>
        <p:sp>
          <p:nvSpPr>
            <p:cNvPr id="15" name="燕尾形箭头 14"/>
            <p:cNvSpPr/>
            <p:nvPr/>
          </p:nvSpPr>
          <p:spPr>
            <a:xfrm>
              <a:off x="1540194" y="2190480"/>
              <a:ext cx="2285046" cy="158400"/>
            </a:xfrm>
            <a:prstGeom prst="notchedRightArrow">
              <a:avLst>
                <a:gd name="adj1" fmla="val 50000"/>
                <a:gd name="adj2" fmla="val 7405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64319" y="3718584"/>
            <a:ext cx="6751080" cy="1295400"/>
            <a:chOff x="2164319" y="3718584"/>
            <a:chExt cx="6751080" cy="1295400"/>
          </a:xfrm>
        </p:grpSpPr>
        <p:sp>
          <p:nvSpPr>
            <p:cNvPr id="11" name="矩形 10"/>
            <p:cNvSpPr/>
            <p:nvPr/>
          </p:nvSpPr>
          <p:spPr>
            <a:xfrm>
              <a:off x="2546774" y="3718584"/>
              <a:ext cx="6368625" cy="129540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按第三项连接数据提供的全局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的地址，自底向上抄录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个单元的内容（</a:t>
              </a:r>
              <a:r>
                <a:rPr lang="en-US" altLang="zh-CN" sz="22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的层数）；</a:t>
              </a:r>
              <a:endPara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10000"/>
                </a:lnSpc>
                <a:spcAft>
                  <a:spcPts val="300"/>
                </a:spcAft>
              </a:pP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再添上新的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以形成新的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（共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i+1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个单元）。</a:t>
              </a:r>
            </a:p>
          </p:txBody>
        </p:sp>
        <p:sp>
          <p:nvSpPr>
            <p:cNvPr id="16" name="燕尾形箭头 15"/>
            <p:cNvSpPr/>
            <p:nvPr/>
          </p:nvSpPr>
          <p:spPr>
            <a:xfrm>
              <a:off x="2164319" y="4260710"/>
              <a:ext cx="292446" cy="158400"/>
            </a:xfrm>
            <a:prstGeom prst="notch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69470" y="3078504"/>
            <a:ext cx="5545929" cy="502920"/>
            <a:chOff x="1738791" y="3078504"/>
            <a:chExt cx="5545929" cy="502920"/>
          </a:xfrm>
        </p:grpSpPr>
        <p:sp>
          <p:nvSpPr>
            <p:cNvPr id="10" name="矩形 9"/>
            <p:cNvSpPr/>
            <p:nvPr/>
          </p:nvSpPr>
          <p:spPr>
            <a:xfrm>
              <a:off x="2987040" y="3078504"/>
              <a:ext cx="4297680" cy="502920"/>
            </a:xfrm>
            <a:prstGeom prst="rect">
              <a:avLst/>
            </a:prstGeom>
            <a:noFill/>
            <a:ln w="3175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定义新的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、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r>
                <a:rPr lang="zh-CN" altLang="en-US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，保护返回地址</a:t>
              </a:r>
            </a:p>
          </p:txBody>
        </p:sp>
        <p:sp>
          <p:nvSpPr>
            <p:cNvPr id="17" name="燕尾形箭头 16"/>
            <p:cNvSpPr/>
            <p:nvPr/>
          </p:nvSpPr>
          <p:spPr>
            <a:xfrm>
              <a:off x="1738791" y="3261384"/>
              <a:ext cx="1112520" cy="158400"/>
            </a:xfrm>
            <a:prstGeom prst="notched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144315" y="5166360"/>
            <a:ext cx="1668045" cy="1463040"/>
          </a:xfrm>
          <a:prstGeom prst="rect">
            <a:avLst/>
          </a:prstGeom>
          <a:noFill/>
          <a:ln w="31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>
              <a:spcAft>
                <a:spcPts val="3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TOP:=SP-1</a:t>
            </a:r>
          </a:p>
          <a:p>
            <a:pPr marL="92075">
              <a:spcAft>
                <a:spcPts val="3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SP:=0[SP]</a:t>
            </a:r>
          </a:p>
          <a:p>
            <a:pPr marL="92075">
              <a:spcAft>
                <a:spcPts val="3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X:=2[TOP]</a:t>
            </a:r>
          </a:p>
          <a:p>
            <a:pPr marL="92075">
              <a:spcAft>
                <a:spcPts val="3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UJ 0[X] 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18120" y="5562624"/>
            <a:ext cx="85344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退出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697485" y="5455920"/>
            <a:ext cx="3360395" cy="609624"/>
            <a:chOff x="875380" y="5455920"/>
            <a:chExt cx="3360395" cy="609624"/>
          </a:xfrm>
        </p:grpSpPr>
        <p:sp>
          <p:nvSpPr>
            <p:cNvPr id="20" name="矩形 19"/>
            <p:cNvSpPr/>
            <p:nvPr/>
          </p:nvSpPr>
          <p:spPr>
            <a:xfrm>
              <a:off x="2130060" y="5455920"/>
              <a:ext cx="2105715" cy="457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执行至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return</a:t>
              </a:r>
              <a:endPara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燕尾形箭头 21"/>
            <p:cNvSpPr/>
            <p:nvPr/>
          </p:nvSpPr>
          <p:spPr>
            <a:xfrm>
              <a:off x="2159580" y="5881605"/>
              <a:ext cx="2016180" cy="158400"/>
            </a:xfrm>
            <a:prstGeom prst="notchedRightArrow">
              <a:avLst>
                <a:gd name="adj1" fmla="val 50000"/>
                <a:gd name="adj2" fmla="val 800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75380" y="5608320"/>
              <a:ext cx="1356360" cy="457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300"/>
                </a:spcAft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......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6515" y="233645"/>
            <a:ext cx="1871700" cy="6270935"/>
            <a:chOff x="206515" y="443430"/>
            <a:chExt cx="1871700" cy="627093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515" y="443430"/>
              <a:ext cx="1871700" cy="3148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515" y="3565584"/>
              <a:ext cx="1871700" cy="3148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任意多边形 23"/>
          <p:cNvSpPr/>
          <p:nvPr/>
        </p:nvSpPr>
        <p:spPr>
          <a:xfrm>
            <a:off x="2057400" y="1076326"/>
            <a:ext cx="3971925" cy="566738"/>
          </a:xfrm>
          <a:custGeom>
            <a:avLst/>
            <a:gdLst>
              <a:gd name="connsiteX0" fmla="*/ 3971925 w 3971925"/>
              <a:gd name="connsiteY0" fmla="*/ 0 h 1304925"/>
              <a:gd name="connsiteX1" fmla="*/ 971550 w 3971925"/>
              <a:gd name="connsiteY1" fmla="*/ 0 h 1304925"/>
              <a:gd name="connsiteX2" fmla="*/ 971550 w 3971925"/>
              <a:gd name="connsiteY2" fmla="*/ 1304925 h 1304925"/>
              <a:gd name="connsiteX3" fmla="*/ 0 w 3971925"/>
              <a:gd name="connsiteY3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1304925">
                <a:moveTo>
                  <a:pt x="3971925" y="0"/>
                </a:moveTo>
                <a:lnTo>
                  <a:pt x="971550" y="0"/>
                </a:lnTo>
                <a:lnTo>
                  <a:pt x="971550" y="1304925"/>
                </a:lnTo>
                <a:lnTo>
                  <a:pt x="0" y="1304925"/>
                </a:ln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5928360" y="3505200"/>
            <a:ext cx="1188720" cy="1722120"/>
          </a:xfrm>
          <a:custGeom>
            <a:avLst/>
            <a:gdLst>
              <a:gd name="connsiteX0" fmla="*/ 0 w 1188720"/>
              <a:gd name="connsiteY0" fmla="*/ 0 h 1722120"/>
              <a:gd name="connsiteX1" fmla="*/ 0 w 1188720"/>
              <a:gd name="connsiteY1" fmla="*/ 1600200 h 1722120"/>
              <a:gd name="connsiteX2" fmla="*/ 1188720 w 1188720"/>
              <a:gd name="connsiteY2" fmla="*/ 1600200 h 1722120"/>
              <a:gd name="connsiteX3" fmla="*/ 1188720 w 1188720"/>
              <a:gd name="connsiteY3" fmla="*/ 1722120 h 172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722120">
                <a:moveTo>
                  <a:pt x="0" y="0"/>
                </a:moveTo>
                <a:lnTo>
                  <a:pt x="0" y="1600200"/>
                </a:lnTo>
                <a:lnTo>
                  <a:pt x="1188720" y="1600200"/>
                </a:lnTo>
                <a:lnTo>
                  <a:pt x="1188720" y="1722120"/>
                </a:ln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4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02" y="202901"/>
            <a:ext cx="7886700" cy="53452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404" y="943895"/>
            <a:ext cx="7954911" cy="5648633"/>
          </a:xfrm>
        </p:spPr>
        <p:txBody>
          <a:bodyPr/>
          <a:lstStyle/>
          <a:p>
            <a:r>
              <a:rPr lang="zh-CN" altLang="en-US" sz="2400" dirty="0"/>
              <a:t>对下面求阶乘的程序，第二次调用</a:t>
            </a:r>
            <a:r>
              <a:rPr lang="en-US" altLang="zh-CN" sz="2400" dirty="0"/>
              <a:t>F</a:t>
            </a:r>
            <a:r>
              <a:rPr lang="zh-CN" altLang="en-US" sz="2400" dirty="0"/>
              <a:t>函数后，给出栈式数据区的内容。假定每个过程有存储函数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的结果单元。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program M;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a,b:integer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function F(n:integer):integer;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  if n&lt;=2 then return(n) else return(n*F(n-1));</a:t>
            </a:r>
          </a:p>
          <a:p>
            <a:pPr>
              <a:buNone/>
            </a:pPr>
            <a:r>
              <a:rPr lang="en-US" altLang="zh-CN" sz="2400" dirty="0"/>
              <a:t>begin</a:t>
            </a:r>
          </a:p>
          <a:p>
            <a:pPr>
              <a:buNone/>
            </a:pPr>
            <a:r>
              <a:rPr lang="en-US" altLang="zh-CN" sz="2400" dirty="0"/>
              <a:t>  read(a);</a:t>
            </a:r>
          </a:p>
          <a:p>
            <a:pPr>
              <a:buNone/>
            </a:pPr>
            <a:r>
              <a:rPr lang="en-US" altLang="zh-CN" sz="2400" dirty="0"/>
              <a:t>  b:=F(a);</a:t>
            </a:r>
          </a:p>
          <a:p>
            <a:pPr>
              <a:buNone/>
            </a:pPr>
            <a:r>
              <a:rPr lang="en-US" altLang="zh-CN" sz="2400" dirty="0"/>
              <a:t>  write(b);</a:t>
            </a:r>
          </a:p>
          <a:p>
            <a:pPr>
              <a:buNone/>
            </a:pPr>
            <a:r>
              <a:rPr lang="en-US" altLang="zh-CN" sz="2400" dirty="0"/>
              <a:t>end.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37384" y="6356350"/>
            <a:ext cx="477965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526995" y="4149080"/>
            <a:ext cx="1485165" cy="2250250"/>
            <a:chOff x="4526995" y="4149080"/>
            <a:chExt cx="1485165" cy="2250250"/>
          </a:xfrm>
        </p:grpSpPr>
        <p:sp>
          <p:nvSpPr>
            <p:cNvPr id="5" name="矩形 4"/>
            <p:cNvSpPr/>
            <p:nvPr/>
          </p:nvSpPr>
          <p:spPr>
            <a:xfrm>
              <a:off x="4797025" y="4149080"/>
              <a:ext cx="1215135" cy="2250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</a:t>
              </a:r>
            </a:p>
            <a:p>
              <a:pPr marL="365125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  <a:p>
              <a:pPr marL="533400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pPr marL="182563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F()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左中括号 5"/>
            <p:cNvSpPr/>
            <p:nvPr/>
          </p:nvSpPr>
          <p:spPr>
            <a:xfrm>
              <a:off x="4526995" y="4419110"/>
              <a:ext cx="180020" cy="184520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中括号 6"/>
            <p:cNvSpPr/>
            <p:nvPr/>
          </p:nvSpPr>
          <p:spPr>
            <a:xfrm>
              <a:off x="5022051" y="4689141"/>
              <a:ext cx="178600" cy="568660"/>
            </a:xfrm>
            <a:prstGeom prst="leftBracket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3440" y="1386588"/>
          <a:ext cx="2971800" cy="4693920"/>
        </p:xfrm>
        <a:graphic>
          <a:graphicData uri="http://schemas.openxmlformats.org/drawingml/2006/table">
            <a:tbl>
              <a:tblPr/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+21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从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返回结果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+20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k+14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+19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+18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+17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参数个数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+16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k+11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+14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k+6(SP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+13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从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返回结果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+12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k+6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2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88280" y="1386588"/>
          <a:ext cx="2971800" cy="46939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+10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形参</a:t>
                      </a:r>
                      <a:r>
                        <a:rPr lang="en-US" altLang="zh-CN" sz="22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endParaRPr lang="zh-CN" altLang="en-US" sz="22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+9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参数个数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+8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全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k+2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+7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+6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k(SP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从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返回结果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+4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+3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+2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5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890" y="216167"/>
            <a:ext cx="4556082" cy="7572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例题</a:t>
            </a:r>
            <a:r>
              <a:rPr lang="en-US" altLang="zh-CN" dirty="0"/>
              <a:t>-</a:t>
            </a:r>
            <a:r>
              <a:rPr lang="zh-CN" altLang="en-US" dirty="0"/>
              <a:t>活动记录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96114" y="667654"/>
            <a:ext cx="3425372" cy="55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只列出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b:=F(5){ F(4) }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267700" y="5124450"/>
            <a:ext cx="257175" cy="742950"/>
          </a:xfrm>
          <a:custGeom>
            <a:avLst/>
            <a:gdLst>
              <a:gd name="connsiteX0" fmla="*/ 0 w 257175"/>
              <a:gd name="connsiteY0" fmla="*/ 0 h 742950"/>
              <a:gd name="connsiteX1" fmla="*/ 257175 w 257175"/>
              <a:gd name="connsiteY1" fmla="*/ 0 h 742950"/>
              <a:gd name="connsiteX2" fmla="*/ 257175 w 257175"/>
              <a:gd name="connsiteY2" fmla="*/ 742950 h 742950"/>
              <a:gd name="connsiteX3" fmla="*/ 0 w 257175"/>
              <a:gd name="connsiteY3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42950">
                <a:moveTo>
                  <a:pt x="0" y="0"/>
                </a:moveTo>
                <a:lnTo>
                  <a:pt x="257175" y="0"/>
                </a:lnTo>
                <a:lnTo>
                  <a:pt x="257175" y="742950"/>
                </a:lnTo>
                <a:lnTo>
                  <a:pt x="0" y="742950"/>
                </a:lnTo>
              </a:path>
            </a:pathLst>
          </a:custGeom>
          <a:ln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19525" y="2514600"/>
            <a:ext cx="4694250" cy="3333750"/>
            <a:chOff x="3819525" y="2514600"/>
            <a:chExt cx="4694250" cy="3333750"/>
          </a:xfrm>
        </p:grpSpPr>
        <p:sp>
          <p:nvSpPr>
            <p:cNvPr id="10" name="任意多边形 9"/>
            <p:cNvSpPr/>
            <p:nvPr/>
          </p:nvSpPr>
          <p:spPr>
            <a:xfrm>
              <a:off x="8258175" y="2514600"/>
              <a:ext cx="255600" cy="2419350"/>
            </a:xfrm>
            <a:custGeom>
              <a:avLst/>
              <a:gdLst>
                <a:gd name="connsiteX0" fmla="*/ 0 w 304800"/>
                <a:gd name="connsiteY0" fmla="*/ 0 h 2419350"/>
                <a:gd name="connsiteX1" fmla="*/ 304800 w 304800"/>
                <a:gd name="connsiteY1" fmla="*/ 0 h 2419350"/>
                <a:gd name="connsiteX2" fmla="*/ 304800 w 304800"/>
                <a:gd name="connsiteY2" fmla="*/ 2419350 h 2419350"/>
                <a:gd name="connsiteX3" fmla="*/ 9525 w 304800"/>
                <a:gd name="connsiteY3" fmla="*/ 2419350 h 241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2419350">
                  <a:moveTo>
                    <a:pt x="0" y="0"/>
                  </a:moveTo>
                  <a:lnTo>
                    <a:pt x="304800" y="0"/>
                  </a:lnTo>
                  <a:lnTo>
                    <a:pt x="304800" y="2419350"/>
                  </a:lnTo>
                  <a:lnTo>
                    <a:pt x="9525" y="241935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829050" y="5848350"/>
              <a:ext cx="1457325" cy="0"/>
            </a:xfrm>
            <a:prstGeom prst="straightConnector1">
              <a:avLst/>
            </a:pr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3819525" y="3343275"/>
              <a:ext cx="1465200" cy="2105025"/>
            </a:xfrm>
            <a:custGeom>
              <a:avLst/>
              <a:gdLst>
                <a:gd name="connsiteX0" fmla="*/ 0 w 1466850"/>
                <a:gd name="connsiteY0" fmla="*/ 2105025 h 2105025"/>
                <a:gd name="connsiteX1" fmla="*/ 685800 w 1466850"/>
                <a:gd name="connsiteY1" fmla="*/ 2105025 h 2105025"/>
                <a:gd name="connsiteX2" fmla="*/ 685800 w 1466850"/>
                <a:gd name="connsiteY2" fmla="*/ 0 h 2105025"/>
                <a:gd name="connsiteX3" fmla="*/ 1466850 w 1466850"/>
                <a:gd name="connsiteY3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850" h="2105025">
                  <a:moveTo>
                    <a:pt x="0" y="2105025"/>
                  </a:moveTo>
                  <a:lnTo>
                    <a:pt x="685800" y="2105025"/>
                  </a:lnTo>
                  <a:lnTo>
                    <a:pt x="685800" y="0"/>
                  </a:lnTo>
                  <a:lnTo>
                    <a:pt x="1466850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4800" y="2181225"/>
            <a:ext cx="4981575" cy="3676650"/>
            <a:chOff x="304800" y="2181225"/>
            <a:chExt cx="4981575" cy="3676650"/>
          </a:xfrm>
        </p:grpSpPr>
        <p:sp>
          <p:nvSpPr>
            <p:cNvPr id="15" name="任意多边形 14"/>
            <p:cNvSpPr/>
            <p:nvPr/>
          </p:nvSpPr>
          <p:spPr>
            <a:xfrm>
              <a:off x="3829050" y="3228975"/>
              <a:ext cx="1457325" cy="1314450"/>
            </a:xfrm>
            <a:custGeom>
              <a:avLst/>
              <a:gdLst>
                <a:gd name="connsiteX0" fmla="*/ 0 w 1457325"/>
                <a:gd name="connsiteY0" fmla="*/ 1314450 h 1314450"/>
                <a:gd name="connsiteX1" fmla="*/ 247650 w 1457325"/>
                <a:gd name="connsiteY1" fmla="*/ 1314450 h 1314450"/>
                <a:gd name="connsiteX2" fmla="*/ 247650 w 1457325"/>
                <a:gd name="connsiteY2" fmla="*/ 0 h 1314450"/>
                <a:gd name="connsiteX3" fmla="*/ 1457325 w 1457325"/>
                <a:gd name="connsiteY3" fmla="*/ 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1314450">
                  <a:moveTo>
                    <a:pt x="0" y="1314450"/>
                  </a:moveTo>
                  <a:lnTo>
                    <a:pt x="247650" y="1314450"/>
                  </a:lnTo>
                  <a:lnTo>
                    <a:pt x="247650" y="0"/>
                  </a:lnTo>
                  <a:lnTo>
                    <a:pt x="1457325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2450" y="3895725"/>
              <a:ext cx="2419350" cy="1962150"/>
            </a:xfrm>
            <a:custGeom>
              <a:avLst/>
              <a:gdLst>
                <a:gd name="connsiteX0" fmla="*/ 2419350 w 2419350"/>
                <a:gd name="connsiteY0" fmla="*/ 0 h 1962150"/>
                <a:gd name="connsiteX1" fmla="*/ 0 w 2419350"/>
                <a:gd name="connsiteY1" fmla="*/ 0 h 1962150"/>
                <a:gd name="connsiteX2" fmla="*/ 0 w 2419350"/>
                <a:gd name="connsiteY2" fmla="*/ 1962150 h 1962150"/>
                <a:gd name="connsiteX3" fmla="*/ 295275 w 2419350"/>
                <a:gd name="connsiteY3" fmla="*/ 19621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350" h="1962150">
                  <a:moveTo>
                    <a:pt x="2419350" y="0"/>
                  </a:moveTo>
                  <a:lnTo>
                    <a:pt x="0" y="0"/>
                  </a:lnTo>
                  <a:lnTo>
                    <a:pt x="0" y="1962150"/>
                  </a:lnTo>
                  <a:lnTo>
                    <a:pt x="295275" y="196215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04800" y="2181225"/>
              <a:ext cx="2667000" cy="2419350"/>
            </a:xfrm>
            <a:custGeom>
              <a:avLst/>
              <a:gdLst>
                <a:gd name="connsiteX0" fmla="*/ 2667000 w 2667000"/>
                <a:gd name="connsiteY0" fmla="*/ 0 h 2419350"/>
                <a:gd name="connsiteX1" fmla="*/ 0 w 2667000"/>
                <a:gd name="connsiteY1" fmla="*/ 0 h 2419350"/>
                <a:gd name="connsiteX2" fmla="*/ 0 w 2667000"/>
                <a:gd name="connsiteY2" fmla="*/ 2419350 h 2419350"/>
                <a:gd name="connsiteX3" fmla="*/ 552450 w 2667000"/>
                <a:gd name="connsiteY3" fmla="*/ 2419350 h 241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0" h="2419350">
                  <a:moveTo>
                    <a:pt x="2667000" y="0"/>
                  </a:moveTo>
                  <a:lnTo>
                    <a:pt x="0" y="0"/>
                  </a:lnTo>
                  <a:lnTo>
                    <a:pt x="0" y="2419350"/>
                  </a:lnTo>
                  <a:lnTo>
                    <a:pt x="552450" y="241935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5288280" y="3520440"/>
            <a:ext cx="2973600" cy="2572856"/>
          </a:xfrm>
          <a:prstGeom prst="rect">
            <a:avLst/>
          </a:prstGeom>
          <a:solidFill>
            <a:srgbClr val="1E1CE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8680" y="1371600"/>
            <a:ext cx="7393200" cy="4721696"/>
            <a:chOff x="868680" y="1371600"/>
            <a:chExt cx="7393200" cy="4721696"/>
          </a:xfrm>
        </p:grpSpPr>
        <p:sp>
          <p:nvSpPr>
            <p:cNvPr id="22" name="矩形 21"/>
            <p:cNvSpPr/>
            <p:nvPr/>
          </p:nvSpPr>
          <p:spPr>
            <a:xfrm>
              <a:off x="5288280" y="1371600"/>
              <a:ext cx="2973600" cy="2133600"/>
            </a:xfrm>
            <a:prstGeom prst="rect">
              <a:avLst/>
            </a:prstGeom>
            <a:solidFill>
              <a:schemeClr val="accent2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68680" y="4785360"/>
              <a:ext cx="2973600" cy="1307936"/>
            </a:xfrm>
            <a:prstGeom prst="rect">
              <a:avLst/>
            </a:prstGeom>
            <a:solidFill>
              <a:schemeClr val="accent2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853440" y="1386840"/>
            <a:ext cx="2973600" cy="3410312"/>
          </a:xfrm>
          <a:prstGeom prst="rect">
            <a:avLst/>
          </a:prstGeom>
          <a:solidFill>
            <a:srgbClr val="00B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" y="40665"/>
            <a:ext cx="4017074" cy="623017"/>
          </a:xfrm>
        </p:spPr>
        <p:txBody>
          <a:bodyPr/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9.19 Display</a:t>
            </a:r>
            <a:r>
              <a:rPr lang="zh-CN" altLang="en-US" sz="2800" dirty="0"/>
              <a:t>表的访问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6570" y="6356350"/>
            <a:ext cx="477479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45341" y="868193"/>
          <a:ext cx="1692000" cy="5732640"/>
        </p:xfrm>
        <a:graphic>
          <a:graphicData uri="http://schemas.openxmlformats.org/drawingml/2006/table">
            <a:tbl>
              <a:tblPr/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9(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全局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5(SP)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全局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0(SP)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0(SP)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50299" y="319553"/>
          <a:ext cx="1691159" cy="6281280"/>
        </p:xfrm>
        <a:graphic>
          <a:graphicData uri="http://schemas.openxmlformats.org/drawingml/2006/table">
            <a:tbl>
              <a:tblPr/>
              <a:tblGrid>
                <a:gridCol w="169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v(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u(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形参个数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26(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全局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20(SP)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u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18(</a:t>
                      </a: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全局</a:t>
                      </a:r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D)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楷体" pitchFamily="49" charset="-122"/>
                          <a:ea typeface="楷体" pitchFamily="49" charset="-122"/>
                        </a:rPr>
                        <a:t>返回地址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13(SP)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9305" y="868193"/>
          <a:ext cx="658762" cy="5732640"/>
        </p:xfrm>
        <a:graphic>
          <a:graphicData uri="http://schemas.openxmlformats.org/drawingml/2006/table">
            <a:tbl>
              <a:tblPr/>
              <a:tblGrid>
                <a:gridCol w="65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17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16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14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73434" y="319553"/>
          <a:ext cx="530943" cy="6281280"/>
        </p:xfrm>
        <a:graphic>
          <a:graphicData uri="http://schemas.openxmlformats.org/drawingml/2006/table">
            <a:tbl>
              <a:tblPr/>
              <a:tblGrid>
                <a:gridCol w="53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41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40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38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37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36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34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31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28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27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26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24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141406" y="3426235"/>
            <a:ext cx="1120880" cy="576000"/>
            <a:chOff x="3141406" y="3426235"/>
            <a:chExt cx="1120880" cy="576000"/>
          </a:xfrm>
        </p:grpSpPr>
        <p:sp>
          <p:nvSpPr>
            <p:cNvPr id="9" name="矩形 8"/>
            <p:cNvSpPr/>
            <p:nvPr/>
          </p:nvSpPr>
          <p:spPr>
            <a:xfrm>
              <a:off x="3259395" y="3544837"/>
              <a:ext cx="1002891" cy="294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3141406" y="3426235"/>
              <a:ext cx="132736" cy="5760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61071" y="869253"/>
            <a:ext cx="1120880" cy="547200"/>
            <a:chOff x="3141406" y="3445285"/>
            <a:chExt cx="1120880" cy="547200"/>
          </a:xfrm>
        </p:grpSpPr>
        <p:sp>
          <p:nvSpPr>
            <p:cNvPr id="13" name="矩形 12"/>
            <p:cNvSpPr/>
            <p:nvPr/>
          </p:nvSpPr>
          <p:spPr>
            <a:xfrm>
              <a:off x="3259395" y="3544837"/>
              <a:ext cx="1002891" cy="294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3141406" y="3445285"/>
              <a:ext cx="132736" cy="5472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46322" y="5712544"/>
            <a:ext cx="1120880" cy="305292"/>
            <a:chOff x="3141406" y="3539614"/>
            <a:chExt cx="1120880" cy="305292"/>
          </a:xfrm>
        </p:grpSpPr>
        <p:sp>
          <p:nvSpPr>
            <p:cNvPr id="22" name="矩形 21"/>
            <p:cNvSpPr/>
            <p:nvPr/>
          </p:nvSpPr>
          <p:spPr>
            <a:xfrm>
              <a:off x="3259395" y="3539614"/>
              <a:ext cx="1002891" cy="294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>
              <a:off x="3141406" y="3560506"/>
              <a:ext cx="133200" cy="2844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5298" y="875073"/>
            <a:ext cx="784800" cy="5717515"/>
            <a:chOff x="275298" y="875073"/>
            <a:chExt cx="784800" cy="5717515"/>
          </a:xfrm>
        </p:grpSpPr>
        <p:sp>
          <p:nvSpPr>
            <p:cNvPr id="24" name="矩形 23"/>
            <p:cNvSpPr/>
            <p:nvPr/>
          </p:nvSpPr>
          <p:spPr>
            <a:xfrm>
              <a:off x="452280" y="5727289"/>
              <a:ext cx="383458" cy="29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2280" y="1691142"/>
              <a:ext cx="383458" cy="29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Q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2280" y="3828893"/>
              <a:ext cx="383458" cy="29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75298" y="6592529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75298" y="5137355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75298" y="2856271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75298" y="875073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19432" y="880600"/>
              <a:ext cx="0" cy="7056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14668" y="2152201"/>
              <a:ext cx="0" cy="7056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14669" y="2847512"/>
              <a:ext cx="0" cy="7056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614667" y="4428686"/>
              <a:ext cx="0" cy="7056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14668" y="6066988"/>
              <a:ext cx="0" cy="5256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14668" y="5138237"/>
              <a:ext cx="0" cy="5256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345853" y="339826"/>
            <a:ext cx="784800" cy="6281071"/>
            <a:chOff x="4345853" y="339826"/>
            <a:chExt cx="784800" cy="6281071"/>
          </a:xfrm>
        </p:grpSpPr>
        <p:sp>
          <p:nvSpPr>
            <p:cNvPr id="27" name="矩形 26"/>
            <p:cNvSpPr/>
            <p:nvPr/>
          </p:nvSpPr>
          <p:spPr>
            <a:xfrm>
              <a:off x="4596581" y="4827625"/>
              <a:ext cx="383458" cy="29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96581" y="1750130"/>
              <a:ext cx="383458" cy="29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345853" y="6617110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45853" y="3431458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45853" y="358889"/>
              <a:ext cx="784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4739148" y="339826"/>
              <a:ext cx="0" cy="1188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4729317" y="2247240"/>
              <a:ext cx="0" cy="11880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4729318" y="3441894"/>
              <a:ext cx="0" cy="1188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4729315" y="5432897"/>
              <a:ext cx="0" cy="1188000"/>
            </a:xfrm>
            <a:prstGeom prst="straightConnector1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275870" y="4034917"/>
            <a:ext cx="1120880" cy="802800"/>
            <a:chOff x="3141406" y="3307330"/>
            <a:chExt cx="1120880" cy="802800"/>
          </a:xfrm>
        </p:grpSpPr>
        <p:sp>
          <p:nvSpPr>
            <p:cNvPr id="16" name="矩形 15"/>
            <p:cNvSpPr/>
            <p:nvPr/>
          </p:nvSpPr>
          <p:spPr>
            <a:xfrm>
              <a:off x="3259395" y="3525787"/>
              <a:ext cx="1002891" cy="294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右大括号 16"/>
            <p:cNvSpPr/>
            <p:nvPr/>
          </p:nvSpPr>
          <p:spPr>
            <a:xfrm>
              <a:off x="3141406" y="3307330"/>
              <a:ext cx="132736" cy="8028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266038" y="888901"/>
            <a:ext cx="1120880" cy="802800"/>
            <a:chOff x="3141406" y="3297805"/>
            <a:chExt cx="1120880" cy="802800"/>
          </a:xfrm>
        </p:grpSpPr>
        <p:sp>
          <p:nvSpPr>
            <p:cNvPr id="19" name="矩形 18"/>
            <p:cNvSpPr/>
            <p:nvPr/>
          </p:nvSpPr>
          <p:spPr>
            <a:xfrm>
              <a:off x="3259395" y="3535312"/>
              <a:ext cx="1002891" cy="294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display</a:t>
              </a:r>
              <a:endPara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大括号 19"/>
            <p:cNvSpPr/>
            <p:nvPr/>
          </p:nvSpPr>
          <p:spPr>
            <a:xfrm>
              <a:off x="3141406" y="3297805"/>
              <a:ext cx="133200" cy="8028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241917" y="434144"/>
            <a:ext cx="1164664" cy="304812"/>
            <a:chOff x="7241917" y="329369"/>
            <a:chExt cx="1164664" cy="304812"/>
          </a:xfrm>
        </p:grpSpPr>
        <p:sp>
          <p:nvSpPr>
            <p:cNvPr id="52" name="矩形 51"/>
            <p:cNvSpPr/>
            <p:nvPr/>
          </p:nvSpPr>
          <p:spPr>
            <a:xfrm>
              <a:off x="7801817" y="329369"/>
              <a:ext cx="604764" cy="304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TOP</a:t>
              </a:r>
              <a:endPara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7241917" y="481775"/>
              <a:ext cx="545611" cy="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241152" y="3254156"/>
            <a:ext cx="1165429" cy="339224"/>
            <a:chOff x="7241152" y="3126647"/>
            <a:chExt cx="1165429" cy="339224"/>
          </a:xfrm>
        </p:grpSpPr>
        <p:sp>
          <p:nvSpPr>
            <p:cNvPr id="51" name="矩形 50"/>
            <p:cNvSpPr/>
            <p:nvPr/>
          </p:nvSpPr>
          <p:spPr>
            <a:xfrm>
              <a:off x="7801817" y="3126647"/>
              <a:ext cx="604764" cy="339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SP</a:t>
              </a:r>
              <a:endPara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7241152" y="3303633"/>
              <a:ext cx="545611" cy="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01" y="217642"/>
            <a:ext cx="7886700" cy="829494"/>
          </a:xfrm>
        </p:spPr>
        <p:txBody>
          <a:bodyPr/>
          <a:lstStyle/>
          <a:p>
            <a:r>
              <a:rPr lang="zh-CN" altLang="en-US" dirty="0"/>
              <a:t>栈式分配的瓶颈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2603"/>
            <a:ext cx="7886700" cy="4822726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dirty="0"/>
              <a:t>栈式分配策略在下列情况下行不通：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过程活动停止后，局部名字的值还必须维持；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被调用者的活动比调用者的活动活得更长，此时活动树不能正确描绘程序的控制流；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例如，不遵守栈式规则的有</a:t>
            </a:r>
            <a:r>
              <a:rPr lang="en-US" altLang="zh-CN" dirty="0"/>
              <a:t>PASAL</a:t>
            </a:r>
            <a:r>
              <a:rPr lang="zh-CN" altLang="en-US" dirty="0"/>
              <a:t>语言和</a:t>
            </a:r>
            <a:r>
              <a:rPr lang="en-US" altLang="zh-CN" dirty="0"/>
              <a:t>C</a:t>
            </a:r>
            <a:r>
              <a:rPr lang="zh-CN" altLang="en-US" dirty="0"/>
              <a:t>语言的动态变量；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Java</a:t>
            </a:r>
            <a:r>
              <a:rPr lang="zh-CN" altLang="en-US" dirty="0"/>
              <a:t>禁止程序员自己释放空间。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下一节：堆式存储分配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2507226"/>
            <a:ext cx="8229600" cy="85894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9.6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堆式动态存储分配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670"/>
            <a:ext cx="7886700" cy="755744"/>
          </a:xfrm>
        </p:spPr>
        <p:txBody>
          <a:bodyPr/>
          <a:lstStyle/>
          <a:p>
            <a:r>
              <a:rPr lang="zh-CN" altLang="en-US" dirty="0"/>
              <a:t>堆式存储分配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902" y="807233"/>
            <a:ext cx="7886700" cy="3263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有些语言允许用户随时动态地申请和释放存储空间，但申请和释放之间</a:t>
            </a:r>
            <a:r>
              <a:rPr lang="zh-CN" altLang="en-US" sz="2500" dirty="0">
                <a:solidFill>
                  <a:srgbClr val="FF0000"/>
                </a:solidFill>
              </a:rPr>
              <a:t>不遵守先申请后释放或后申请先释放原则</a:t>
            </a:r>
            <a:r>
              <a:rPr lang="zh-CN" altLang="en-US" sz="2500" dirty="0"/>
              <a:t>，故不能使用栈式存储分配，而是使用更复杂的动态分配策略。</a:t>
            </a:r>
            <a:endParaRPr lang="en-US" altLang="zh-CN" sz="2500" dirty="0"/>
          </a:p>
          <a:p>
            <a:pPr>
              <a:lnSpc>
                <a:spcPct val="110000"/>
              </a:lnSpc>
            </a:pPr>
            <a:r>
              <a:rPr lang="zh-CN" altLang="en-US" sz="2500" dirty="0"/>
              <a:t>这种策略是：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让运行程序持有一个</a:t>
            </a:r>
            <a:r>
              <a:rPr lang="zh-CN" altLang="en-US" dirty="0">
                <a:solidFill>
                  <a:srgbClr val="FF0000"/>
                </a:solidFill>
              </a:rPr>
              <a:t>大的存储区（堆）</a:t>
            </a:r>
            <a:r>
              <a:rPr lang="zh-CN" altLang="en-US" dirty="0"/>
              <a:t>，在申请时从堆中取一块，释放时将一块存储区退还给堆。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10465" y="4159054"/>
          <a:ext cx="4955460" cy="457200"/>
        </p:xfrm>
        <a:graphic>
          <a:graphicData uri="http://schemas.openxmlformats.org/drawingml/2006/table">
            <a:tbl>
              <a:tblPr/>
              <a:tblGrid>
                <a:gridCol w="61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6194" y="4689987"/>
          <a:ext cx="1710812" cy="1828800"/>
        </p:xfrm>
        <a:graphic>
          <a:graphicData uri="http://schemas.openxmlformats.org/drawingml/2006/table">
            <a:tbl>
              <a:tblPr/>
              <a:tblGrid>
                <a:gridCol w="85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1799303" y="4925961"/>
            <a:ext cx="297917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78477" y="4630994"/>
            <a:ext cx="0" cy="294967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85016" y="5387924"/>
            <a:ext cx="1728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16411" y="4616696"/>
            <a:ext cx="0" cy="774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85015" y="5859411"/>
            <a:ext cx="42048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80253" y="6297561"/>
            <a:ext cx="48528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92911" y="4621458"/>
            <a:ext cx="0" cy="1242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631091" y="4621458"/>
            <a:ext cx="0" cy="1674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252669" y="4606864"/>
            <a:ext cx="0" cy="7740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51530" y="5338918"/>
            <a:ext cx="1666560" cy="44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可分配空间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625"/>
            <a:ext cx="7886700" cy="899795"/>
          </a:xfrm>
        </p:spPr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12255"/>
            <a:ext cx="7886700" cy="1706655"/>
          </a:xfrm>
        </p:spPr>
        <p:txBody>
          <a:bodyPr/>
          <a:lstStyle/>
          <a:p>
            <a:r>
              <a:rPr lang="zh-CN" altLang="en-US" dirty="0"/>
              <a:t>讨论一个活动记录中的数据安排</a:t>
            </a:r>
            <a:endParaRPr lang="en-US" altLang="zh-CN" dirty="0"/>
          </a:p>
          <a:p>
            <a:r>
              <a:rPr lang="zh-CN" altLang="en-US" dirty="0"/>
              <a:t>程序执行过程中，所有活动记录的组织方式</a:t>
            </a:r>
            <a:endParaRPr lang="en-US" altLang="zh-CN" dirty="0"/>
          </a:p>
          <a:p>
            <a:r>
              <a:rPr lang="zh-CN" altLang="en-US" dirty="0"/>
              <a:t>存储器的组织与存储分配的策略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04525" y="6446565"/>
            <a:ext cx="387955" cy="31280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358793" y="2798930"/>
            <a:ext cx="5353667" cy="1283110"/>
            <a:chOff x="870156" y="4665407"/>
            <a:chExt cx="5353667" cy="1283110"/>
          </a:xfrm>
        </p:grpSpPr>
        <p:sp>
          <p:nvSpPr>
            <p:cNvPr id="6" name="矩形 5"/>
            <p:cNvSpPr/>
            <p:nvPr/>
          </p:nvSpPr>
          <p:spPr>
            <a:xfrm>
              <a:off x="870156" y="5432323"/>
              <a:ext cx="1224116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名字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733366" y="5432323"/>
              <a:ext cx="1528915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存储单元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60728" y="4665407"/>
              <a:ext cx="1224116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状态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750142" y="4685071"/>
              <a:ext cx="1224116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环境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999707" y="5432323"/>
              <a:ext cx="1224116" cy="516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值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74839" y="5149646"/>
              <a:ext cx="1755058" cy="346587"/>
            </a:xfrm>
            <a:custGeom>
              <a:avLst/>
              <a:gdLst>
                <a:gd name="connsiteX0" fmla="*/ 0 w 1755058"/>
                <a:gd name="connsiteY0" fmla="*/ 346587 h 346587"/>
                <a:gd name="connsiteX1" fmla="*/ 825909 w 1755058"/>
                <a:gd name="connsiteY1" fmla="*/ 7374 h 346587"/>
                <a:gd name="connsiteX2" fmla="*/ 1755058 w 1755058"/>
                <a:gd name="connsiteY2" fmla="*/ 302342 h 34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5058" h="346587">
                  <a:moveTo>
                    <a:pt x="0" y="346587"/>
                  </a:moveTo>
                  <a:cubicBezTo>
                    <a:pt x="266699" y="180667"/>
                    <a:pt x="533399" y="14748"/>
                    <a:pt x="825909" y="7374"/>
                  </a:cubicBezTo>
                  <a:cubicBezTo>
                    <a:pt x="1118419" y="0"/>
                    <a:pt x="1436738" y="151171"/>
                    <a:pt x="1755058" y="302342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809943" y="5149646"/>
              <a:ext cx="1755058" cy="346587"/>
            </a:xfrm>
            <a:custGeom>
              <a:avLst/>
              <a:gdLst>
                <a:gd name="connsiteX0" fmla="*/ 0 w 1755058"/>
                <a:gd name="connsiteY0" fmla="*/ 346587 h 346587"/>
                <a:gd name="connsiteX1" fmla="*/ 825909 w 1755058"/>
                <a:gd name="connsiteY1" fmla="*/ 7374 h 346587"/>
                <a:gd name="connsiteX2" fmla="*/ 1755058 w 1755058"/>
                <a:gd name="connsiteY2" fmla="*/ 302342 h 34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5058" h="346587">
                  <a:moveTo>
                    <a:pt x="0" y="346587"/>
                  </a:moveTo>
                  <a:cubicBezTo>
                    <a:pt x="266699" y="180667"/>
                    <a:pt x="533399" y="14748"/>
                    <a:pt x="825909" y="7374"/>
                  </a:cubicBezTo>
                  <a:cubicBezTo>
                    <a:pt x="1118419" y="0"/>
                    <a:pt x="1436738" y="151171"/>
                    <a:pt x="1755058" y="302342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56565" y="4689139"/>
            <a:ext cx="7065785" cy="162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3050" indent="-27305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环境把名字映射到左值，状态把左值映射到右值；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赋值改变状态，不改变环境；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3050" indent="-27305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过程（子程序）调用改变环境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1560" y="2888940"/>
            <a:ext cx="4730462" cy="1577552"/>
            <a:chOff x="611560" y="2978950"/>
            <a:chExt cx="4730462" cy="1577552"/>
          </a:xfrm>
        </p:grpSpPr>
        <p:sp>
          <p:nvSpPr>
            <p:cNvPr id="15" name="矩形 14"/>
            <p:cNvSpPr/>
            <p:nvPr/>
          </p:nvSpPr>
          <p:spPr>
            <a:xfrm>
              <a:off x="611560" y="2978950"/>
              <a:ext cx="2835315" cy="1215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环境将名字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映射到存储单元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，称为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被绑定到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92608" y="3760109"/>
              <a:ext cx="1049414" cy="35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任意多边形 17"/>
            <p:cNvSpPr/>
            <p:nvPr/>
          </p:nvSpPr>
          <p:spPr>
            <a:xfrm>
              <a:off x="1402597" y="4122549"/>
              <a:ext cx="3425125" cy="433953"/>
            </a:xfrm>
            <a:custGeom>
              <a:avLst/>
              <a:gdLst>
                <a:gd name="connsiteX0" fmla="*/ 0 w 3425125"/>
                <a:gd name="connsiteY0" fmla="*/ 69743 h 433953"/>
                <a:gd name="connsiteX1" fmla="*/ 0 w 3425125"/>
                <a:gd name="connsiteY1" fmla="*/ 433953 h 433953"/>
                <a:gd name="connsiteX2" fmla="*/ 3425125 w 3425125"/>
                <a:gd name="connsiteY2" fmla="*/ 433953 h 433953"/>
                <a:gd name="connsiteX3" fmla="*/ 3425125 w 3425125"/>
                <a:gd name="connsiteY3" fmla="*/ 0 h 43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5125" h="433953">
                  <a:moveTo>
                    <a:pt x="0" y="69743"/>
                  </a:moveTo>
                  <a:lnTo>
                    <a:pt x="0" y="433953"/>
                  </a:lnTo>
                  <a:lnTo>
                    <a:pt x="3425125" y="433953"/>
                  </a:lnTo>
                  <a:lnTo>
                    <a:pt x="3425125" y="0"/>
                  </a:lnTo>
                </a:path>
              </a:pathLst>
            </a:cu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166"/>
            <a:ext cx="7886700" cy="682010"/>
          </a:xfrm>
        </p:spPr>
        <p:txBody>
          <a:bodyPr/>
          <a:lstStyle/>
          <a:p>
            <a:r>
              <a:rPr lang="zh-CN" altLang="en-US" dirty="0"/>
              <a:t>本章知识结构</a:t>
            </a:r>
          </a:p>
        </p:txBody>
      </p:sp>
      <p:grpSp>
        <p:nvGrpSpPr>
          <p:cNvPr id="3" name="组合 40"/>
          <p:cNvGrpSpPr/>
          <p:nvPr/>
        </p:nvGrpSpPr>
        <p:grpSpPr>
          <a:xfrm>
            <a:off x="402636" y="1318800"/>
            <a:ext cx="8451313" cy="5048662"/>
            <a:chOff x="52116" y="1395000"/>
            <a:chExt cx="8451313" cy="5048662"/>
          </a:xfrm>
        </p:grpSpPr>
        <p:sp>
          <p:nvSpPr>
            <p:cNvPr id="6" name="矩形 5"/>
            <p:cNvSpPr/>
            <p:nvPr/>
          </p:nvSpPr>
          <p:spPr>
            <a:xfrm>
              <a:off x="52116" y="1518286"/>
              <a:ext cx="1767840" cy="807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目标程序运行时的存储组织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351876" y="1518286"/>
              <a:ext cx="1264920" cy="807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数据空间管理方法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737182" y="1706082"/>
              <a:ext cx="1767840" cy="470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静态存储分配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737182" y="2245687"/>
              <a:ext cx="1767840" cy="426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动态存储分配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25437" y="2234380"/>
              <a:ext cx="1377992" cy="397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栈式分配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125437" y="275155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堆式分配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351876" y="3376397"/>
              <a:ext cx="2172437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栈式分配的实现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851236" y="3376397"/>
              <a:ext cx="1808644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简单栈式分配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851236" y="3879317"/>
              <a:ext cx="1808644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嵌套过程分配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351876" y="49156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参数传递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759796" y="59824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过程参数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5036" y="54490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传地址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775036" y="4915637"/>
              <a:ext cx="1268361" cy="4129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传值</a:t>
              </a:r>
            </a:p>
          </p:txBody>
        </p:sp>
        <p:grpSp>
          <p:nvGrpSpPr>
            <p:cNvPr id="4" name="组合 30"/>
            <p:cNvGrpSpPr/>
            <p:nvPr/>
          </p:nvGrpSpPr>
          <p:grpSpPr>
            <a:xfrm>
              <a:off x="1714260" y="1395000"/>
              <a:ext cx="684000" cy="4320000"/>
              <a:chOff x="1714260" y="1395000"/>
              <a:chExt cx="684000" cy="4320000"/>
            </a:xfrm>
          </p:grpSpPr>
          <p:sp>
            <p:nvSpPr>
              <p:cNvPr id="19" name="右箭头 18"/>
              <p:cNvSpPr/>
              <p:nvPr/>
            </p:nvSpPr>
            <p:spPr>
              <a:xfrm>
                <a:off x="1714260" y="1835866"/>
                <a:ext cx="684000" cy="1836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减号 19"/>
              <p:cNvSpPr/>
              <p:nvPr/>
            </p:nvSpPr>
            <p:spPr>
              <a:xfrm rot="16200000">
                <a:off x="-86040" y="3447000"/>
                <a:ext cx="43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2031683" y="5029200"/>
                <a:ext cx="36576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2031683" y="3474720"/>
                <a:ext cx="36576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29"/>
            <p:cNvGrpSpPr/>
            <p:nvPr/>
          </p:nvGrpSpPr>
          <p:grpSpPr>
            <a:xfrm>
              <a:off x="3566160" y="1851106"/>
              <a:ext cx="1189800" cy="739694"/>
              <a:chOff x="3566160" y="1851106"/>
              <a:chExt cx="1189800" cy="739694"/>
            </a:xfrm>
          </p:grpSpPr>
          <p:sp>
            <p:nvSpPr>
              <p:cNvPr id="23" name="右箭头 22"/>
              <p:cNvSpPr/>
              <p:nvPr/>
            </p:nvSpPr>
            <p:spPr>
              <a:xfrm>
                <a:off x="3566160" y="1851106"/>
                <a:ext cx="1188720" cy="1836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减号 23"/>
              <p:cNvSpPr/>
              <p:nvPr/>
            </p:nvSpPr>
            <p:spPr>
              <a:xfrm rot="16200000">
                <a:off x="3923760" y="2122800"/>
                <a:ext cx="7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4251960" y="2362200"/>
                <a:ext cx="504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477000" y="2328000"/>
              <a:ext cx="660600" cy="777150"/>
              <a:chOff x="6477000" y="2328000"/>
              <a:chExt cx="660600" cy="777150"/>
            </a:xfrm>
          </p:grpSpPr>
          <p:sp>
            <p:nvSpPr>
              <p:cNvPr id="26" name="右箭头 25"/>
              <p:cNvSpPr/>
              <p:nvPr/>
            </p:nvSpPr>
            <p:spPr>
              <a:xfrm>
                <a:off x="6477000" y="2346960"/>
                <a:ext cx="648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减号 26"/>
              <p:cNvSpPr/>
              <p:nvPr/>
            </p:nvSpPr>
            <p:spPr>
              <a:xfrm rot="16200000">
                <a:off x="6348825" y="2608575"/>
                <a:ext cx="77715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箭头 27"/>
              <p:cNvSpPr/>
              <p:nvPr/>
            </p:nvSpPr>
            <p:spPr>
              <a:xfrm>
                <a:off x="6705600" y="2865120"/>
                <a:ext cx="432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31"/>
            <p:cNvGrpSpPr/>
            <p:nvPr/>
          </p:nvGrpSpPr>
          <p:grpSpPr>
            <a:xfrm>
              <a:off x="4251960" y="3455760"/>
              <a:ext cx="650123" cy="720000"/>
              <a:chOff x="6477000" y="2328000"/>
              <a:chExt cx="650123" cy="720000"/>
            </a:xfrm>
          </p:grpSpPr>
          <p:sp>
            <p:nvSpPr>
              <p:cNvPr id="33" name="右箭头 32"/>
              <p:cNvSpPr/>
              <p:nvPr/>
            </p:nvSpPr>
            <p:spPr>
              <a:xfrm>
                <a:off x="6477000" y="2346960"/>
                <a:ext cx="648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减号 33"/>
              <p:cNvSpPr/>
              <p:nvPr/>
            </p:nvSpPr>
            <p:spPr>
              <a:xfrm rot="16200000">
                <a:off x="6377400" y="2580000"/>
                <a:ext cx="720000" cy="216000"/>
              </a:xfrm>
              <a:prstGeom prst="mathMinus">
                <a:avLst>
                  <a:gd name="adj1" fmla="val 392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右箭头 34"/>
              <p:cNvSpPr/>
              <p:nvPr/>
            </p:nvSpPr>
            <p:spPr>
              <a:xfrm>
                <a:off x="6695123" y="2865120"/>
                <a:ext cx="432000" cy="18288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3627120" y="5029200"/>
              <a:ext cx="1116000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减号 37"/>
            <p:cNvSpPr/>
            <p:nvPr/>
          </p:nvSpPr>
          <p:spPr>
            <a:xfrm rot="16200000">
              <a:off x="3344208" y="5594231"/>
              <a:ext cx="1482863" cy="216000"/>
            </a:xfrm>
            <a:prstGeom prst="mathMinus">
              <a:avLst>
                <a:gd name="adj1" fmla="val 3921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4058603" y="5547360"/>
              <a:ext cx="684000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4050029" y="6111240"/>
              <a:ext cx="677333" cy="182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43"/>
          <p:cNvGrpSpPr/>
          <p:nvPr/>
        </p:nvGrpSpPr>
        <p:grpSpPr>
          <a:xfrm>
            <a:off x="2773680" y="1932940"/>
            <a:ext cx="5913120" cy="1770380"/>
            <a:chOff x="2773680" y="1932940"/>
            <a:chExt cx="5913120" cy="1770380"/>
          </a:xfrm>
        </p:grpSpPr>
        <p:sp>
          <p:nvSpPr>
            <p:cNvPr id="41" name="圆角矩形 40"/>
            <p:cNvSpPr/>
            <p:nvPr/>
          </p:nvSpPr>
          <p:spPr>
            <a:xfrm>
              <a:off x="7513320" y="2103120"/>
              <a:ext cx="1173480" cy="457200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773680" y="3246120"/>
              <a:ext cx="1828800" cy="457200"/>
            </a:xfrm>
            <a:prstGeom prst="roundRect">
              <a:avLst/>
            </a:prstGeom>
            <a:noFill/>
            <a:ln w="127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764280" y="1932940"/>
              <a:ext cx="3764280" cy="1313180"/>
            </a:xfrm>
            <a:custGeom>
              <a:avLst/>
              <a:gdLst>
                <a:gd name="connsiteX0" fmla="*/ 3764280 w 3764280"/>
                <a:gd name="connsiteY0" fmla="*/ 200660 h 1313180"/>
                <a:gd name="connsiteX1" fmla="*/ 1188720 w 3764280"/>
                <a:gd name="connsiteY1" fmla="*/ 185420 h 1313180"/>
                <a:gd name="connsiteX2" fmla="*/ 0 w 3764280"/>
                <a:gd name="connsiteY2" fmla="*/ 1313180 h 13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4280" h="1313180">
                  <a:moveTo>
                    <a:pt x="3764280" y="200660"/>
                  </a:moveTo>
                  <a:cubicBezTo>
                    <a:pt x="2790190" y="100330"/>
                    <a:pt x="1816100" y="0"/>
                    <a:pt x="1188720" y="185420"/>
                  </a:cubicBezTo>
                  <a:cubicBezTo>
                    <a:pt x="561340" y="370840"/>
                    <a:pt x="280670" y="842010"/>
                    <a:pt x="0" y="1313180"/>
                  </a:cubicBezTo>
                </a:path>
              </a:pathLst>
            </a:custGeom>
            <a:ln w="12700">
              <a:solidFill>
                <a:srgbClr val="CC0099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826695" y="4848743"/>
            <a:ext cx="5781367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Yu Gothic UI Semibold" pitchFamily="34" charset="-128"/>
                <a:cs typeface="+mj-cs"/>
              </a:rPr>
              <a:t>End of Chapter Nine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Yu Gothic UI Semibold" pitchFamily="34" charset="-128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D1F88-1FE3-7198-99C9-832A0397E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53725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678" y="2222954"/>
            <a:ext cx="7886700" cy="15217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9.2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运行时存储器的划分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3"/>
            <a:ext cx="7886700" cy="696759"/>
          </a:xfrm>
        </p:spPr>
        <p:txBody>
          <a:bodyPr/>
          <a:lstStyle/>
          <a:p>
            <a:r>
              <a:rPr lang="zh-CN" altLang="en-US" dirty="0"/>
              <a:t>运行时存储器的划分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55" y="1061890"/>
            <a:ext cx="8318090" cy="25367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编译程序</a:t>
            </a:r>
            <a:r>
              <a:rPr lang="zh-CN" altLang="en-US" u="sng" dirty="0"/>
              <a:t>为使它编译后得到的目标程序能够运行</a:t>
            </a:r>
            <a:r>
              <a:rPr lang="zh-CN" altLang="en-US" dirty="0"/>
              <a:t>，要从操作系统中获得一块存储空间。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对这块提供运行的空间</a:t>
            </a:r>
            <a:r>
              <a:rPr lang="zh-CN" altLang="en-US" u="sng" dirty="0"/>
              <a:t>应该进行划分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以便存放其中包括生成的</a:t>
            </a:r>
            <a:r>
              <a:rPr lang="zh-CN" altLang="en-US" dirty="0">
                <a:solidFill>
                  <a:srgbClr val="FF0000"/>
                </a:solidFill>
              </a:rPr>
              <a:t>目标代码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数据对象</a:t>
            </a:r>
            <a:r>
              <a:rPr lang="zh-CN" altLang="en-US" dirty="0"/>
              <a:t>和跟踪过程活动的</a:t>
            </a:r>
            <a:r>
              <a:rPr lang="zh-CN" altLang="en-US" dirty="0">
                <a:solidFill>
                  <a:srgbClr val="FF0000"/>
                </a:solidFill>
              </a:rPr>
              <a:t>控制栈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6090963" y="3377372"/>
          <a:ext cx="2153265" cy="3067664"/>
        </p:xfrm>
        <a:graphic>
          <a:graphicData uri="http://schemas.openxmlformats.org/drawingml/2006/table">
            <a:tbl>
              <a:tblPr/>
              <a:tblGrid>
                <a:gridCol w="215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目标代码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静态数据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55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7177430" y="4911204"/>
            <a:ext cx="0" cy="339213"/>
          </a:xfrm>
          <a:prstGeom prst="straightConnector1">
            <a:avLst/>
          </a:prstGeom>
          <a:ln w="1905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177430" y="5594532"/>
            <a:ext cx="0" cy="339213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2956" y="3687105"/>
            <a:ext cx="5250426" cy="203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目标代码的大小</a:t>
            </a:r>
            <a:r>
              <a:rPr lang="zh-CN" altLang="en-US" sz="28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在编译时可以确定</a:t>
            </a: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所以，编译程序可以把它存放在一个静态确定的区域（程序空间）。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405" y="188145"/>
            <a:ext cx="7886700" cy="637765"/>
          </a:xfrm>
        </p:spPr>
        <p:txBody>
          <a:bodyPr/>
          <a:lstStyle/>
          <a:p>
            <a:r>
              <a:rPr lang="zh-CN" altLang="en-US" dirty="0"/>
              <a:t>活动记录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948" y="943898"/>
            <a:ext cx="8229600" cy="5707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为了管理过程在一次执行中所需要的信息，使用一个连续的存储块，这样的一个连续存储块成为</a:t>
            </a:r>
            <a:r>
              <a:rPr lang="zh-CN" altLang="en-US" dirty="0">
                <a:solidFill>
                  <a:srgbClr val="FF0000"/>
                </a:solidFill>
              </a:rPr>
              <a:t>活动记录</a:t>
            </a:r>
            <a:r>
              <a:rPr lang="zh-CN" altLang="en-US" dirty="0"/>
              <a:t>（</a:t>
            </a:r>
            <a:r>
              <a:rPr lang="en-US" altLang="zh-CN" dirty="0"/>
              <a:t>Activation Record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活动记录一般包含如下内容：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临时单元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内情向量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形式单元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静态链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动态链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返回地址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32729</TotalTime>
  <Words>5050</Words>
  <Application>Microsoft Office PowerPoint</Application>
  <PresentationFormat>全屏显示(4:3)</PresentationFormat>
  <Paragraphs>1234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 Unicode MS</vt:lpstr>
      <vt:lpstr>黑体</vt:lpstr>
      <vt:lpstr>华文楷体</vt:lpstr>
      <vt:lpstr>华文细黑</vt:lpstr>
      <vt:lpstr>华文新魏</vt:lpstr>
      <vt:lpstr>华文行楷</vt:lpstr>
      <vt:lpstr>楷体</vt:lpstr>
      <vt:lpstr>Arial</vt:lpstr>
      <vt:lpstr>Calibri</vt:lpstr>
      <vt:lpstr>Calibri Light</vt:lpstr>
      <vt:lpstr>Comic Sans MS</vt:lpstr>
      <vt:lpstr>Constantia</vt:lpstr>
      <vt:lpstr>Wingdings</vt:lpstr>
      <vt:lpstr>Wingdings 2</vt:lpstr>
      <vt:lpstr>Office 主题​​</vt:lpstr>
      <vt:lpstr>流畅</vt:lpstr>
      <vt:lpstr>编译原理</vt:lpstr>
      <vt:lpstr>目录</vt:lpstr>
      <vt:lpstr>本章知识结构</vt:lpstr>
      <vt:lpstr>9.1 目标程序运行时的活动</vt:lpstr>
      <vt:lpstr>目标程序运行时的活动</vt:lpstr>
      <vt:lpstr>主要任务</vt:lpstr>
      <vt:lpstr>9.2 运行时存储器的划分</vt:lpstr>
      <vt:lpstr>运行时存储器的划分</vt:lpstr>
      <vt:lpstr>活动记录</vt:lpstr>
      <vt:lpstr>9.3 静态存储分配</vt:lpstr>
      <vt:lpstr>静态分配</vt:lpstr>
      <vt:lpstr>静态存储分配常用方法</vt:lpstr>
      <vt:lpstr>静态存储分配常用方法</vt:lpstr>
      <vt:lpstr>9.4 简单的栈式存储分配</vt:lpstr>
      <vt:lpstr>步步为营</vt:lpstr>
      <vt:lpstr>C语言的程序结构</vt:lpstr>
      <vt:lpstr>例子</vt:lpstr>
      <vt:lpstr>简单栈式</vt:lpstr>
      <vt:lpstr>C数据区结构</vt:lpstr>
      <vt:lpstr>C语言程序的存储组织全貌</vt:lpstr>
      <vt:lpstr>活动记录详情</vt:lpstr>
      <vt:lpstr>C语言的数据区建立和撤销</vt:lpstr>
      <vt:lpstr>C语言的数据区建立和撤销（续1）</vt:lpstr>
      <vt:lpstr>图示</vt:lpstr>
      <vt:lpstr>C语言的数据区建立和撤销（续2）</vt:lpstr>
      <vt:lpstr>C语言的数据区建立和撤销（续3）</vt:lpstr>
      <vt:lpstr>过程返回图示</vt:lpstr>
      <vt:lpstr>9.5 嵌套过程语言的栈式实现</vt:lpstr>
      <vt:lpstr>概述</vt:lpstr>
      <vt:lpstr>程序例</vt:lpstr>
      <vt:lpstr>程序调用大观</vt:lpstr>
      <vt:lpstr>Ⅰ、静态链和活动记录</vt:lpstr>
      <vt:lpstr>静态链的建立</vt:lpstr>
      <vt:lpstr>过程P中调用S时</vt:lpstr>
      <vt:lpstr>过程S中调用Q时</vt:lpstr>
      <vt:lpstr>过程Q中调用R</vt:lpstr>
      <vt:lpstr>过程R中递归调用R</vt:lpstr>
      <vt:lpstr>Ⅱ、嵌套层次显示表和活动记录</vt:lpstr>
      <vt:lpstr>Pascal活动记录-例</vt:lpstr>
      <vt:lpstr>如何用Display表</vt:lpstr>
      <vt:lpstr>如何建立Display表？</vt:lpstr>
      <vt:lpstr>如何建立Display表？（续1）</vt:lpstr>
      <vt:lpstr>如何建立display表（续2）</vt:lpstr>
      <vt:lpstr>如何建立Display表（续3）</vt:lpstr>
      <vt:lpstr>如何建立Display表？（续4）</vt:lpstr>
      <vt:lpstr>Display表的作用</vt:lpstr>
      <vt:lpstr>数据区建立和撤销</vt:lpstr>
      <vt:lpstr>过程调用段图示</vt:lpstr>
      <vt:lpstr>数据区建立和撤销（续1）</vt:lpstr>
      <vt:lpstr>过程进入段示意图</vt:lpstr>
      <vt:lpstr>数据区建立和撤销（续2）</vt:lpstr>
      <vt:lpstr>数据区建立和撤销之总结</vt:lpstr>
      <vt:lpstr>PowerPoint 演示文稿</vt:lpstr>
      <vt:lpstr>例题</vt:lpstr>
      <vt:lpstr>例题-活动记录</vt:lpstr>
      <vt:lpstr>图9.19 Display表的访问</vt:lpstr>
      <vt:lpstr>栈式分配的瓶颈</vt:lpstr>
      <vt:lpstr>9.6 堆式动态存储分配</vt:lpstr>
      <vt:lpstr>堆式存储分配</vt:lpstr>
      <vt:lpstr>本章知识结构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1506</cp:revision>
  <dcterms:created xsi:type="dcterms:W3CDTF">2016-08-02T12:41:14Z</dcterms:created>
  <dcterms:modified xsi:type="dcterms:W3CDTF">2023-03-05T05:45:07Z</dcterms:modified>
</cp:coreProperties>
</file>