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7.bin" ContentType="application/vnd.openxmlformats-officedocument.oleObject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1"/>
  </p:notesMasterIdLst>
  <p:sldIdLst>
    <p:sldId id="256" r:id="rId3"/>
    <p:sldId id="286" r:id="rId4"/>
    <p:sldId id="258" r:id="rId5"/>
    <p:sldId id="267" r:id="rId6"/>
    <p:sldId id="261" r:id="rId7"/>
    <p:sldId id="273" r:id="rId8"/>
    <p:sldId id="289" r:id="rId9"/>
    <p:sldId id="275" r:id="rId10"/>
    <p:sldId id="274" r:id="rId11"/>
    <p:sldId id="263" r:id="rId12"/>
    <p:sldId id="281" r:id="rId13"/>
    <p:sldId id="280" r:id="rId14"/>
    <p:sldId id="264" r:id="rId15"/>
    <p:sldId id="276" r:id="rId16"/>
    <p:sldId id="277" r:id="rId17"/>
    <p:sldId id="278" r:id="rId18"/>
    <p:sldId id="279" r:id="rId19"/>
    <p:sldId id="282" r:id="rId20"/>
    <p:sldId id="268" r:id="rId21"/>
    <p:sldId id="290" r:id="rId22"/>
    <p:sldId id="269" r:id="rId23"/>
    <p:sldId id="291" r:id="rId24"/>
    <p:sldId id="272" r:id="rId25"/>
    <p:sldId id="292" r:id="rId26"/>
    <p:sldId id="285" r:id="rId27"/>
    <p:sldId id="283" r:id="rId28"/>
    <p:sldId id="284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23" autoAdjust="0"/>
  </p:normalViewPr>
  <p:slideViewPr>
    <p:cSldViewPr snapToGrid="0" snapToObjects="1">
      <p:cViewPr varScale="1">
        <p:scale>
          <a:sx n="99" d="100"/>
          <a:sy n="99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NULL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EBB08-A5C9-4948-86F2-AFABCD101B4C}" type="datetimeFigureOut">
              <a:rPr lang="en-US" smtClean="0"/>
              <a:t>6/1/12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41D0-D317-044A-BB93-006CB9977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Expressiveness: not as good as dynamic languages</a:t>
            </a:r>
          </a:p>
          <a:p>
            <a:r>
              <a:rPr lang="en-US" smtClean="0"/>
              <a:t>Safety: “well-typed” programs may go wrong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8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init</a:t>
            </a:r>
            <a:r>
              <a:rPr lang="en-US" dirty="0" smtClean="0"/>
              <a:t>() is impure. </a:t>
            </a:r>
            <a:r>
              <a:rPr lang="en-US" baseline="0" dirty="0" smtClean="0"/>
              <a:t>UT forbids invocation of an impure method on “any” receiver, and thus, the solver removes “any” from the set of </a:t>
            </a:r>
            <a:r>
              <a:rPr lang="en-US" baseline="0" dirty="0" err="1" smtClean="0"/>
              <a:t>newTop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Also, UT disallows the formal parameter </a:t>
            </a:r>
            <a:r>
              <a:rPr lang="en-US" baseline="0" dirty="0" err="1" smtClean="0"/>
              <a:t>inData</a:t>
            </a:r>
            <a:r>
              <a:rPr lang="en-US" baseline="0" dirty="0" smtClean="0"/>
              <a:t> from being “rep”. Thus, the solver removes “rep” from the set of </a:t>
            </a:r>
            <a:r>
              <a:rPr lang="en-US" baseline="0" dirty="0" err="1" smtClean="0"/>
              <a:t>inData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7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set-based</a:t>
            </a:r>
            <a:r>
              <a:rPr lang="en-US" baseline="0" dirty="0" smtClean="0"/>
              <a:t> solver iterates over each statement, until it reaches the </a:t>
            </a:r>
            <a:r>
              <a:rPr lang="en-US" baseline="0" dirty="0" err="1" smtClean="0"/>
              <a:t>fixpoint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All infeasible qualifiers are removed from the sets.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7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Transforms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un-annotated or partially-annotated programs into fully annotated ones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 Unfortunately, ownership types impose high annotation burden on programmers.</a:t>
            </a:r>
          </a:p>
          <a:p>
            <a:r>
              <a:rPr lang="en-US" baseline="0" dirty="0" smtClean="0"/>
              <a:t>2. In this small program with 30 lines of code, 13 annotations are needed in order to type it with ownership types. </a:t>
            </a:r>
          </a:p>
          <a:p>
            <a:r>
              <a:rPr lang="en-US" baseline="0" dirty="0" smtClean="0"/>
              <a:t>3. This is one reason why ownership types have not been adopted in practice.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Transforms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un-annotated or partially-annotated programs into fully annotated ones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Informally introduce</a:t>
            </a:r>
            <a:r>
              <a:rPr lang="en-US" baseline="0" dirty="0" smtClean="0"/>
              <a:t> two type systems: UT and OT, and show their typing rule for field write.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ANA: Same as last slide.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Outputs a set-based 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show how the set based solver infers Universe Types by an example</a:t>
            </a:r>
          </a:p>
          <a:p>
            <a:r>
              <a:rPr lang="en-US" baseline="0" dirty="0" smtClean="0"/>
              <a:t>1. This is an implementation of a Stack. The set-based solver initializes all variables to the set of all possible qualifiers: any, rep and peer, as shown in blue.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 forbids object</a:t>
            </a:r>
            <a:r>
              <a:rPr lang="en-US" baseline="0" dirty="0" smtClean="0"/>
              <a:t> creation in an unknown context, thus, the solver removes “any” from the set of “new Link()”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8991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8991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D76D-B4FF-254C-AFAA-6F18B2B545DD}" type="datetime1">
              <a:rPr lang="en-US" smtClean="0"/>
              <a:t>6/1/12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9045-868B-F149-BEAF-C7987E648AE1}" type="datetime1">
              <a:rPr lang="en-US" smtClean="0"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C93C-AD47-2E47-8302-DFF83F9864D2}" type="datetime1">
              <a:rPr lang="en-US" smtClean="0"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DE8E-9F4A-8E48-9A0E-6D771534EDB4}" type="datetime1">
              <a:rPr lang="en-US" smtClean="0"/>
              <a:t>6/1/12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6255-EDA2-9A44-8B9F-152EC5993F04}" type="datetime1">
              <a:rPr lang="en-US" smtClean="0"/>
              <a:t>6/1/12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00B1-030C-0449-AB61-28D03947B730}" type="datetime1">
              <a:rPr lang="en-US" smtClean="0"/>
              <a:t>6/1/12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00B8-D940-8B4F-B43A-E9B64794571B}" type="datetime1">
              <a:rPr lang="en-US" smtClean="0"/>
              <a:t>6/1/12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7-2F15-D948-9149-C868939F781D}" type="datetime1">
              <a:rPr lang="en-US" smtClean="0"/>
              <a:t>6/1/12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1694-1AE5-A84E-B3DE-D3E4B99003A2}" type="datetime1">
              <a:rPr lang="en-US" smtClean="0"/>
              <a:t>6/1/12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11A4-7403-5C4B-8E3D-F43EA9250ED1}" type="datetime1">
              <a:rPr lang="en-US" smtClean="0"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BFF7-14CE-524B-96B5-8D455F562160}" type="datetime1">
              <a:rPr lang="en-US" smtClean="0"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680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2961" y="-54"/>
            <a:ext cx="832104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CDF3C94F-AE92-0C45-A3C7-4AC051328132}" type="datetimeFigureOut">
              <a:rPr lang="en-US" smtClean="0"/>
              <a:t>6/1/12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110728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10728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algn="r" eaLnBrk="1" latinLnBrk="0" hangingPunct="1"/>
            <a:fld id="{2E62D0AB-E6F0-3D48-967E-36D993E85EC0}" type="datetime1">
              <a:rPr lang="en-US" smtClean="0"/>
              <a:t>6/1/12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Microsoft_Equation1.bin"/><Relationship Id="rId13" Type="http://schemas.openxmlformats.org/officeDocument/2006/relationships/image" Target="../media/image5.emf"/><Relationship Id="rId14" Type="http://schemas.openxmlformats.org/officeDocument/2006/relationships/oleObject" Target="../embeddings/Microsoft_Equation2.bin"/><Relationship Id="rId15" Type="http://schemas.openxmlformats.org/officeDocument/2006/relationships/image" Target="../media/image6.emf"/><Relationship Id="rId16" Type="http://schemas.openxmlformats.org/officeDocument/2006/relationships/oleObject" Target="../embeddings/Microsoft_Equation3.bin"/><Relationship Id="rId17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8.emf"/><Relationship Id="rId6" Type="http://schemas.openxmlformats.org/officeDocument/2006/relationships/oleObject" Target="../embeddings/Microsoft_Equation5.bin"/><Relationship Id="rId7" Type="http://schemas.openxmlformats.org/officeDocument/2006/relationships/image" Target="../media/image9.emf"/><Relationship Id="rId8" Type="http://schemas.openxmlformats.org/officeDocument/2006/relationships/oleObject" Target="../embeddings/Microsoft_Equation6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7" Type="http://schemas.openxmlformats.org/officeDocument/2006/relationships/oleObject" Target="../embeddings/Microsoft_Equation7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846576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Inference </a:t>
            </a:r>
            <a:r>
              <a:rPr lang="en-US" dirty="0" smtClean="0">
                <a:effectLst/>
              </a:rPr>
              <a:t>and Checking Framework </a:t>
            </a:r>
            <a:r>
              <a:rPr lang="en-US" dirty="0">
                <a:effectLst/>
              </a:rPr>
              <a:t>for Pluggable Types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0491" y="4252951"/>
            <a:ext cx="4881308" cy="1752600"/>
          </a:xfrm>
        </p:spPr>
        <p:txBody>
          <a:bodyPr/>
          <a:lstStyle/>
          <a:p>
            <a:pPr algn="ctr"/>
            <a:r>
              <a:rPr lang="en-US" dirty="0" smtClean="0"/>
              <a:t>Wei Huang</a:t>
            </a:r>
          </a:p>
          <a:p>
            <a:pPr algn="ctr"/>
            <a:r>
              <a:rPr lang="en-US" dirty="0" smtClean="0"/>
              <a:t>Rensselaer Polytechnic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9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Rule (TWRITE): </a:t>
            </a:r>
            <a:r>
              <a:rPr lang="en-US" dirty="0" err="1">
                <a:solidFill>
                  <a:srgbClr val="0000FF"/>
                </a:solidFill>
              </a:rPr>
              <a:t>x.f</a:t>
            </a:r>
            <a:r>
              <a:rPr lang="en-US" dirty="0">
                <a:solidFill>
                  <a:srgbClr val="0000FF"/>
                </a:solidFill>
              </a:rPr>
              <a:t> = y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096379"/>
              </p:ext>
            </p:extLst>
          </p:nvPr>
        </p:nvGraphicFramePr>
        <p:xfrm>
          <a:off x="4757737" y="1970088"/>
          <a:ext cx="39846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Equation" r:id="rId4" imgW="2324100" imgH="685800" progId="Equation.3">
                  <p:embed/>
                </p:oleObj>
              </mc:Choice>
              <mc:Fallback>
                <p:oleObj name="Equation" r:id="rId4" imgW="23241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7" y="1970088"/>
                        <a:ext cx="3984625" cy="117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wn Arrow 4"/>
          <p:cNvSpPr/>
          <p:nvPr/>
        </p:nvSpPr>
        <p:spPr>
          <a:xfrm>
            <a:off x="4114800" y="3581400"/>
            <a:ext cx="990600" cy="1066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37100" y="1371600"/>
            <a:ext cx="4027487" cy="1938992"/>
            <a:chOff x="654051" y="2057400"/>
            <a:chExt cx="4027487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674689" y="2057400"/>
              <a:ext cx="3984624" cy="1938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sx="101000" sy="101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OT: (TWRITE)</a:t>
              </a:r>
            </a:p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4690608"/>
                </p:ext>
              </p:extLst>
            </p:nvPr>
          </p:nvGraphicFramePr>
          <p:xfrm>
            <a:off x="654051" y="2646363"/>
            <a:ext cx="4027487" cy="1196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" name="Equation" r:id="rId5" imgW="2349500" imgH="698500" progId="Equation.3">
                    <p:embed/>
                  </p:oleObj>
                </mc:Choice>
                <mc:Fallback>
                  <p:oleObj name="Equation" r:id="rId5" imgW="2349500" imgH="698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051" y="2646363"/>
                          <a:ext cx="4027487" cy="1196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Oval 8"/>
          <p:cNvSpPr/>
          <p:nvPr/>
        </p:nvSpPr>
        <p:spPr>
          <a:xfrm>
            <a:off x="7348537" y="2438400"/>
            <a:ext cx="1143000" cy="304800"/>
          </a:xfrm>
          <a:prstGeom prst="ellipse">
            <a:avLst/>
          </a:prstGeom>
          <a:noFill/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34975" y="1371600"/>
            <a:ext cx="4116388" cy="1938992"/>
            <a:chOff x="434975" y="1371600"/>
            <a:chExt cx="4116388" cy="1938992"/>
          </a:xfrm>
        </p:grpSpPr>
        <p:grpSp>
          <p:nvGrpSpPr>
            <p:cNvPr id="11" name="Group 10"/>
            <p:cNvGrpSpPr/>
            <p:nvPr/>
          </p:nvGrpSpPr>
          <p:grpSpPr>
            <a:xfrm>
              <a:off x="434975" y="1371600"/>
              <a:ext cx="4116388" cy="1938992"/>
              <a:chOff x="706438" y="1371600"/>
              <a:chExt cx="4116388" cy="193899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6438" y="1371600"/>
                <a:ext cx="4116388" cy="1938992"/>
                <a:chOff x="4735513" y="2055167"/>
                <a:chExt cx="4116388" cy="193899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4757739" y="2055167"/>
                  <a:ext cx="4071936" cy="19389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sx="101000" sy="101000" algn="tl" rotWithShape="0">
                    <a:srgbClr val="000000">
                      <a:alpha val="43000"/>
                    </a:srgb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UT: (TWRITE)</a:t>
                  </a:r>
                </a:p>
                <a:p>
                  <a:endParaRPr lang="en-US" sz="2400" dirty="0" smtClean="0"/>
                </a:p>
                <a:p>
                  <a:endParaRPr lang="en-US" sz="2400" dirty="0" smtClean="0"/>
                </a:p>
                <a:p>
                  <a:endParaRPr lang="en-US" sz="2400" dirty="0" smtClean="0"/>
                </a:p>
                <a:p>
                  <a:endParaRPr lang="en-US" sz="2400" dirty="0" smtClean="0"/>
                </a:p>
                <a:p>
                  <a:endParaRPr lang="en-US" sz="2400" dirty="0"/>
                </a:p>
              </p:txBody>
            </p:sp>
            <p:graphicFrame>
              <p:nvGraphicFramePr>
                <p:cNvPr id="16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24854443"/>
                    </p:ext>
                  </p:extLst>
                </p:nvPr>
              </p:nvGraphicFramePr>
              <p:xfrm>
                <a:off x="4735513" y="2644130"/>
                <a:ext cx="4116388" cy="11985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27" name="Equation" r:id="rId6" imgW="2400300" imgH="698500" progId="Equation.3">
                        <p:embed/>
                      </p:oleObj>
                    </mc:Choice>
                    <mc:Fallback>
                      <p:oleObj name="Equation" r:id="rId6" imgW="2400300" imgH="6985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5513" y="2644130"/>
                              <a:ext cx="4116388" cy="11985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" name="Oval 13"/>
              <p:cNvSpPr/>
              <p:nvPr/>
            </p:nvSpPr>
            <p:spPr>
              <a:xfrm>
                <a:off x="2176463" y="2438400"/>
                <a:ext cx="2624137" cy="304800"/>
              </a:xfrm>
              <a:prstGeom prst="ellipse">
                <a:avLst/>
              </a:prstGeom>
              <a:noFill/>
              <a:ln w="1270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6200000">
              <a:off x="2080576" y="2790066"/>
              <a:ext cx="324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1417638"/>
            <a:ext cx="4116387" cy="1938992"/>
            <a:chOff x="468313" y="1371600"/>
            <a:chExt cx="4116387" cy="1938992"/>
          </a:xfrm>
        </p:grpSpPr>
        <p:grpSp>
          <p:nvGrpSpPr>
            <p:cNvPr id="18" name="Group 17"/>
            <p:cNvGrpSpPr/>
            <p:nvPr/>
          </p:nvGrpSpPr>
          <p:grpSpPr>
            <a:xfrm>
              <a:off x="468313" y="1371600"/>
              <a:ext cx="4116387" cy="1938992"/>
              <a:chOff x="706439" y="1371600"/>
              <a:chExt cx="4116387" cy="193899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06439" y="1371600"/>
                <a:ext cx="4116387" cy="1938992"/>
                <a:chOff x="4735514" y="2055167"/>
                <a:chExt cx="4116387" cy="193899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4757739" y="2055167"/>
                  <a:ext cx="4071936" cy="19389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sx="101000" sy="101000" algn="tl" rotWithShape="0">
                    <a:srgbClr val="000000">
                      <a:alpha val="43000"/>
                    </a:srgb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UT: (TWRITE)</a:t>
                  </a:r>
                </a:p>
                <a:p>
                  <a:endParaRPr lang="en-US" sz="2400" dirty="0" smtClean="0"/>
                </a:p>
                <a:p>
                  <a:endParaRPr lang="en-US" sz="2400" dirty="0" smtClean="0"/>
                </a:p>
                <a:p>
                  <a:endParaRPr lang="en-US" sz="2400" dirty="0" smtClean="0"/>
                </a:p>
                <a:p>
                  <a:endParaRPr lang="en-US" sz="2400" dirty="0" smtClean="0"/>
                </a:p>
                <a:p>
                  <a:endParaRPr lang="en-US" sz="2400" dirty="0"/>
                </a:p>
              </p:txBody>
            </p:sp>
            <p:graphicFrame>
              <p:nvGraphicFramePr>
                <p:cNvPr id="23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56604286"/>
                    </p:ext>
                  </p:extLst>
                </p:nvPr>
              </p:nvGraphicFramePr>
              <p:xfrm>
                <a:off x="4735514" y="2644130"/>
                <a:ext cx="4116387" cy="11985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28" name="Equation" r:id="rId8" imgW="2400300" imgH="698500" progId="Equation.3">
                        <p:embed/>
                      </p:oleObj>
                    </mc:Choice>
                    <mc:Fallback>
                      <p:oleObj name="Equation" r:id="rId8" imgW="2400300" imgH="6985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5514" y="2644130"/>
                              <a:ext cx="4116387" cy="11985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1" name="Oval 20"/>
              <p:cNvSpPr/>
              <p:nvPr/>
            </p:nvSpPr>
            <p:spPr>
              <a:xfrm>
                <a:off x="2176463" y="2438400"/>
                <a:ext cx="2624137" cy="304800"/>
              </a:xfrm>
              <a:prstGeom prst="ellipse">
                <a:avLst/>
              </a:prstGeom>
              <a:noFill/>
              <a:ln w="1270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 rot="16200000">
              <a:off x="2091689" y="2799714"/>
              <a:ext cx="324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 rot="16200000">
            <a:off x="6306501" y="2784232"/>
            <a:ext cx="3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37100" y="1371600"/>
            <a:ext cx="4027487" cy="1938992"/>
            <a:chOff x="4737100" y="1371600"/>
            <a:chExt cx="4027487" cy="1938992"/>
          </a:xfrm>
        </p:grpSpPr>
        <p:grpSp>
          <p:nvGrpSpPr>
            <p:cNvPr id="26" name="Group 25"/>
            <p:cNvGrpSpPr/>
            <p:nvPr/>
          </p:nvGrpSpPr>
          <p:grpSpPr>
            <a:xfrm>
              <a:off x="4737100" y="1371600"/>
              <a:ext cx="4027487" cy="1938992"/>
              <a:chOff x="654051" y="2057400"/>
              <a:chExt cx="4027487" cy="193899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74689" y="2057400"/>
                <a:ext cx="3984624" cy="1938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sx="101000" sy="101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OT: (TWRITE)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9212564"/>
                  </p:ext>
                </p:extLst>
              </p:nvPr>
            </p:nvGraphicFramePr>
            <p:xfrm>
              <a:off x="654051" y="2646363"/>
              <a:ext cx="4027487" cy="1196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9" name="Equation" r:id="rId10" imgW="2349500" imgH="698500" progId="Equation.3">
                      <p:embed/>
                    </p:oleObj>
                  </mc:Choice>
                  <mc:Fallback>
                    <p:oleObj name="Equation" r:id="rId10" imgW="2349500" imgH="6985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4051" y="2646363"/>
                            <a:ext cx="4027487" cy="11969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" name="TextBox 26"/>
            <p:cNvSpPr txBox="1"/>
            <p:nvPr/>
          </p:nvSpPr>
          <p:spPr>
            <a:xfrm rot="16200000">
              <a:off x="6306501" y="2790068"/>
              <a:ext cx="324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90800" y="5029200"/>
            <a:ext cx="4029075" cy="1626891"/>
            <a:chOff x="2570163" y="4959647"/>
            <a:chExt cx="4029075" cy="1626891"/>
          </a:xfrm>
        </p:grpSpPr>
        <p:grpSp>
          <p:nvGrpSpPr>
            <p:cNvPr id="31" name="Group 30"/>
            <p:cNvGrpSpPr/>
            <p:nvPr/>
          </p:nvGrpSpPr>
          <p:grpSpPr>
            <a:xfrm>
              <a:off x="2570163" y="4959647"/>
              <a:ext cx="4029075" cy="1626891"/>
              <a:chOff x="2603501" y="4948535"/>
              <a:chExt cx="4029075" cy="162689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624138" y="4948535"/>
                <a:ext cx="3986212" cy="1569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sx="101000" sy="101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Unified</a:t>
                </a:r>
                <a:r>
                  <a:rPr lang="en-US" sz="2400" smtClean="0"/>
                  <a:t>: (TWRITE</a:t>
                </a:r>
                <a:r>
                  <a:rPr lang="en-US" sz="2400" dirty="0" smtClean="0"/>
                  <a:t>)</a:t>
                </a:r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/>
              </a:p>
            </p:txBody>
          </p:sp>
          <p:graphicFrame>
            <p:nvGraphicFramePr>
              <p:cNvPr id="34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3365627"/>
                  </p:ext>
                </p:extLst>
              </p:nvPr>
            </p:nvGraphicFramePr>
            <p:xfrm>
              <a:off x="2603501" y="5378451"/>
              <a:ext cx="4029075" cy="1196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0" name="Equation" r:id="rId12" imgW="2349500" imgH="698500" progId="Equation.3">
                      <p:embed/>
                    </p:oleObj>
                  </mc:Choice>
                  <mc:Fallback>
                    <p:oleObj name="Equation" r:id="rId12" imgW="2349500" imgH="6985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3501" y="5378451"/>
                            <a:ext cx="4029075" cy="11969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" name="TextBox 31"/>
            <p:cNvSpPr txBox="1"/>
            <p:nvPr/>
          </p:nvSpPr>
          <p:spPr>
            <a:xfrm rot="16200000">
              <a:off x="4163376" y="6225780"/>
              <a:ext cx="324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128588" y="3808710"/>
            <a:ext cx="1784508" cy="1468094"/>
            <a:chOff x="128588" y="3808710"/>
            <a:chExt cx="1982787" cy="1631216"/>
          </a:xfrm>
        </p:grpSpPr>
        <p:sp>
          <p:nvSpPr>
            <p:cNvPr id="36" name="TextBox 35"/>
            <p:cNvSpPr txBox="1"/>
            <p:nvPr/>
          </p:nvSpPr>
          <p:spPr>
            <a:xfrm>
              <a:off x="128588" y="3808710"/>
              <a:ext cx="1982787" cy="1631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sx="101000" sy="101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UT Adaptations: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</p:txBody>
        </p:sp>
        <p:graphicFrame>
          <p:nvGraphicFramePr>
            <p:cNvPr id="3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3889899"/>
                </p:ext>
              </p:extLst>
            </p:nvPr>
          </p:nvGraphicFramePr>
          <p:xfrm>
            <a:off x="174625" y="4344988"/>
            <a:ext cx="1936750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" name="Equation" r:id="rId14" imgW="1130300" imgH="571500" progId="Equation.3">
                    <p:embed/>
                  </p:oleObj>
                </mc:Choice>
                <mc:Fallback>
                  <p:oleObj name="Equation" r:id="rId14" imgW="11303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25" y="4344988"/>
                          <a:ext cx="1936750" cy="977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6248400" y="3581400"/>
            <a:ext cx="2723198" cy="1468094"/>
            <a:chOff x="6456363" y="3947120"/>
            <a:chExt cx="3025775" cy="1631216"/>
          </a:xfrm>
        </p:grpSpPr>
        <p:sp>
          <p:nvSpPr>
            <p:cNvPr id="39" name="TextBox 38"/>
            <p:cNvSpPr txBox="1"/>
            <p:nvPr/>
          </p:nvSpPr>
          <p:spPr>
            <a:xfrm>
              <a:off x="6456363" y="3947120"/>
              <a:ext cx="3025775" cy="1631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sx="101000" sy="101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T Adaptations: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</p:txBody>
        </p:sp>
        <p:graphicFrame>
          <p:nvGraphicFramePr>
            <p:cNvPr id="4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325737"/>
                </p:ext>
              </p:extLst>
            </p:nvPr>
          </p:nvGraphicFramePr>
          <p:xfrm>
            <a:off x="6456363" y="4395788"/>
            <a:ext cx="3025775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2" name="Equation" r:id="rId16" imgW="1765300" imgH="673100" progId="Equation.3">
                    <p:embed/>
                  </p:oleObj>
                </mc:Choice>
                <mc:Fallback>
                  <p:oleObj name="Equation" r:id="rId16" imgW="1765300" imgH="673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6363" y="4395788"/>
                          <a:ext cx="3025775" cy="1152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Straight Arrow Connector 40"/>
          <p:cNvCxnSpPr>
            <a:endCxn id="9" idx="4"/>
          </p:cNvCxnSpPr>
          <p:nvPr/>
        </p:nvCxnSpPr>
        <p:spPr>
          <a:xfrm flipV="1">
            <a:off x="5720649" y="2743200"/>
            <a:ext cx="2199388" cy="3238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1" idx="4"/>
          </p:cNvCxnSpPr>
          <p:nvPr/>
        </p:nvCxnSpPr>
        <p:spPr>
          <a:xfrm flipH="1" flipV="1">
            <a:off x="3239293" y="2789238"/>
            <a:ext cx="1673132" cy="3192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6" idx="3"/>
          </p:cNvCxnSpPr>
          <p:nvPr/>
        </p:nvCxnSpPr>
        <p:spPr>
          <a:xfrm flipH="1" flipV="1">
            <a:off x="1913096" y="4542757"/>
            <a:ext cx="2283019" cy="1438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9" idx="1"/>
          </p:cNvCxnSpPr>
          <p:nvPr/>
        </p:nvCxnSpPr>
        <p:spPr>
          <a:xfrm flipV="1">
            <a:off x="4489096" y="4315447"/>
            <a:ext cx="1759304" cy="1666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95584" y="5945161"/>
            <a:ext cx="414337" cy="304800"/>
          </a:xfrm>
          <a:prstGeom prst="ellipse">
            <a:avLst/>
          </a:prstGeom>
          <a:noFill/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45037" y="5936953"/>
            <a:ext cx="1143000" cy="304800"/>
          </a:xfrm>
          <a:prstGeom prst="ellipse">
            <a:avLst/>
          </a:prstGeom>
          <a:noFill/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22378 0.515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25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-3.7037E-6 L -0.24149 0.51528 " pathEditMode="relative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Rule (TCALL): </a:t>
            </a:r>
            <a:r>
              <a:rPr lang="en-US" dirty="0" smtClean="0">
                <a:solidFill>
                  <a:srgbClr val="0000FF"/>
                </a:solidFill>
              </a:rPr>
              <a:t>x = </a:t>
            </a:r>
            <a:r>
              <a:rPr lang="en-US" dirty="0" err="1" smtClean="0">
                <a:solidFill>
                  <a:srgbClr val="0000FF"/>
                </a:solidFill>
              </a:rPr>
              <a:t>y.m</a:t>
            </a:r>
            <a:r>
              <a:rPr lang="en-US" dirty="0" smtClean="0">
                <a:solidFill>
                  <a:srgbClr val="0000FF"/>
                </a:solidFill>
              </a:rPr>
              <a:t>(z)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grpSp>
        <p:nvGrpSpPr>
          <p:cNvPr id="8" name="Group 8"/>
          <p:cNvGrpSpPr/>
          <p:nvPr/>
        </p:nvGrpSpPr>
        <p:grpSpPr>
          <a:xfrm>
            <a:off x="273050" y="1349276"/>
            <a:ext cx="4395788" cy="2677656"/>
            <a:chOff x="273050" y="2057400"/>
            <a:chExt cx="4395788" cy="2677656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2057400"/>
              <a:ext cx="4354513" cy="2677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sx="101000" sy="101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UT</a:t>
              </a:r>
              <a:r>
                <a:rPr lang="en-US" sz="2400" smtClean="0"/>
                <a:t>: (TCALL</a:t>
              </a:r>
              <a:r>
                <a:rPr lang="en-US" sz="2400" dirty="0" smtClean="0"/>
                <a:t>)</a:t>
              </a:r>
            </a:p>
            <a:p>
              <a:pPr algn="ctr"/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9214483"/>
                </p:ext>
              </p:extLst>
            </p:nvPr>
          </p:nvGraphicFramePr>
          <p:xfrm>
            <a:off x="273050" y="2581374"/>
            <a:ext cx="4395788" cy="204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" name="Equation" r:id="rId4" imgW="2565400" imgH="1193800" progId="Equation.3">
                    <p:embed/>
                  </p:oleObj>
                </mc:Choice>
                <mc:Fallback>
                  <p:oleObj name="Equation" r:id="rId4" imgW="2565400" imgH="119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50" y="2581374"/>
                          <a:ext cx="4395788" cy="2046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Oval 25"/>
          <p:cNvSpPr/>
          <p:nvPr/>
        </p:nvSpPr>
        <p:spPr>
          <a:xfrm>
            <a:off x="381000" y="3200400"/>
            <a:ext cx="4243388" cy="304800"/>
          </a:xfrm>
          <a:prstGeom prst="ellipse">
            <a:avLst/>
          </a:prstGeom>
          <a:noFill/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876801" y="1349276"/>
            <a:ext cx="4105274" cy="2677656"/>
            <a:chOff x="4876801" y="2055167"/>
            <a:chExt cx="4105274" cy="2677656"/>
          </a:xfrm>
        </p:grpSpPr>
        <p:sp>
          <p:nvSpPr>
            <p:cNvPr id="10" name="TextBox 9"/>
            <p:cNvSpPr txBox="1"/>
            <p:nvPr/>
          </p:nvSpPr>
          <p:spPr>
            <a:xfrm>
              <a:off x="4876801" y="2055167"/>
              <a:ext cx="4071936" cy="2677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sx="101000" sy="101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OT</a:t>
              </a:r>
              <a:r>
                <a:rPr lang="en-US" sz="2400" smtClean="0"/>
                <a:t>: (TWRITE</a:t>
              </a:r>
              <a:r>
                <a:rPr lang="en-US" sz="2400" dirty="0" smtClean="0"/>
                <a:t>)</a:t>
              </a:r>
            </a:p>
            <a:p>
              <a:pPr algn="ctr"/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6025369"/>
                </p:ext>
              </p:extLst>
            </p:nvPr>
          </p:nvGraphicFramePr>
          <p:xfrm>
            <a:off x="4889500" y="2590254"/>
            <a:ext cx="4092575" cy="2065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" name="Equation" r:id="rId6" imgW="2387600" imgH="1206500" progId="Equation.3">
                    <p:embed/>
                  </p:oleObj>
                </mc:Choice>
                <mc:Fallback>
                  <p:oleObj name="Equation" r:id="rId6" imgW="2387600" imgH="1206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9500" y="2590254"/>
                          <a:ext cx="4092575" cy="2065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2743200" y="4831140"/>
            <a:ext cx="4148138" cy="1972885"/>
            <a:chOff x="2871788" y="4907340"/>
            <a:chExt cx="4148138" cy="1972885"/>
          </a:xfrm>
        </p:grpSpPr>
        <p:grpSp>
          <p:nvGrpSpPr>
            <p:cNvPr id="20" name="Group 19"/>
            <p:cNvGrpSpPr/>
            <p:nvPr/>
          </p:nvGrpSpPr>
          <p:grpSpPr>
            <a:xfrm>
              <a:off x="2871788" y="4907340"/>
              <a:ext cx="4148138" cy="1972885"/>
              <a:chOff x="2871788" y="4907340"/>
              <a:chExt cx="4148138" cy="197288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871788" y="4907340"/>
                <a:ext cx="4138612" cy="1938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sx="101000" sy="101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Unified</a:t>
                </a:r>
                <a:r>
                  <a:rPr lang="en-US" sz="2400" smtClean="0"/>
                  <a:t>: (TWRITE</a:t>
                </a:r>
                <a:r>
                  <a:rPr lang="en-US" sz="2400" dirty="0" smtClean="0"/>
                  <a:t>)</a:t>
                </a:r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/>
              </a:p>
            </p:txBody>
          </p:sp>
          <p:graphicFrame>
            <p:nvGraphicFramePr>
              <p:cNvPr id="1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9937829"/>
                  </p:ext>
                </p:extLst>
              </p:nvPr>
            </p:nvGraphicFramePr>
            <p:xfrm>
              <a:off x="2927351" y="5268913"/>
              <a:ext cx="4092575" cy="1611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60" name="Equation" r:id="rId8" imgW="2387600" imgH="939800" progId="Equation.3">
                      <p:embed/>
                    </p:oleObj>
                  </mc:Choice>
                  <mc:Fallback>
                    <p:oleObj name="Equation" r:id="rId8" imgW="2387600" imgH="93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7351" y="5268913"/>
                            <a:ext cx="4092575" cy="16113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Oval 24"/>
            <p:cNvSpPr/>
            <p:nvPr/>
          </p:nvSpPr>
          <p:spPr>
            <a:xfrm>
              <a:off x="5867400" y="6172200"/>
              <a:ext cx="1143000" cy="304800"/>
            </a:xfrm>
            <a:prstGeom prst="ellipse">
              <a:avLst/>
            </a:prstGeom>
            <a:noFill/>
            <a:ln w="1270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>
            <a:off x="6036470" y="3200400"/>
            <a:ext cx="1752600" cy="304800"/>
          </a:xfrm>
          <a:prstGeom prst="ellipse">
            <a:avLst/>
          </a:prstGeom>
          <a:noFill/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343400" y="4114800"/>
            <a:ext cx="8382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5" idx="1"/>
            <a:endCxn id="26" idx="4"/>
          </p:cNvCxnSpPr>
          <p:nvPr/>
        </p:nvCxnSpPr>
        <p:spPr>
          <a:xfrm flipH="1" flipV="1">
            <a:off x="2502694" y="3505200"/>
            <a:ext cx="3403506" cy="263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5" idx="7"/>
            <a:endCxn id="34" idx="4"/>
          </p:cNvCxnSpPr>
          <p:nvPr/>
        </p:nvCxnSpPr>
        <p:spPr>
          <a:xfrm flipV="1">
            <a:off x="6714424" y="3505200"/>
            <a:ext cx="198346" cy="263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3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Checking Framework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2670500"/>
            <a:ext cx="1066800" cy="8932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 smtClean="0"/>
              <a:t>Unified Typing Rules</a:t>
            </a:r>
            <a:endParaRPr lang="en-US" sz="20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1007" y="4565034"/>
            <a:ext cx="2522053" cy="505299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Framework parameters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2854593" y="4552173"/>
            <a:ext cx="1641207" cy="51816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Source Code</a:t>
            </a:r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 flipH="1" flipV="1">
            <a:off x="3307367" y="3498133"/>
            <a:ext cx="4738" cy="10540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67000" y="2736133"/>
            <a:ext cx="1280733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 smtClean="0"/>
              <a:t>Unified Inference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0" y="2605526"/>
            <a:ext cx="1143001" cy="102321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 smtClean="0"/>
              <a:t>Extract “Best” Typing</a:t>
            </a:r>
            <a:endParaRPr lang="en-US" sz="2000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5226926" y="4575238"/>
            <a:ext cx="1402474" cy="48108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heuristics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772400" y="2736133"/>
            <a:ext cx="1298447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 smtClean="0"/>
              <a:t>Type Checking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47733" y="3117133"/>
            <a:ext cx="1386267" cy="0"/>
          </a:xfrm>
          <a:prstGeom prst="line">
            <a:avLst/>
          </a:prstGeom>
          <a:ln w="38100">
            <a:solidFill>
              <a:srgbClr val="FF7E7E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1" y="3117133"/>
            <a:ext cx="1295399" cy="0"/>
          </a:xfrm>
          <a:prstGeom prst="line">
            <a:avLst/>
          </a:prstGeom>
          <a:ln w="38100">
            <a:solidFill>
              <a:srgbClr val="FF7E7E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3"/>
            <a:endCxn id="12" idx="2"/>
          </p:cNvCxnSpPr>
          <p:nvPr/>
        </p:nvCxnSpPr>
        <p:spPr>
          <a:xfrm flipH="1" flipV="1">
            <a:off x="5905501" y="3628740"/>
            <a:ext cx="22662" cy="9464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2268045"/>
            <a:ext cx="118678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Set-based Solution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2268045"/>
            <a:ext cx="103554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“Best” Typing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3117133"/>
            <a:ext cx="1524000" cy="0"/>
          </a:xfrm>
          <a:prstGeom prst="line">
            <a:avLst/>
          </a:prstGeom>
          <a:ln w="38100" cmpd="sng">
            <a:solidFill>
              <a:srgbClr val="FF7E7E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2253615"/>
            <a:ext cx="126766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Instantiated Rules</a:t>
            </a:r>
            <a:endParaRPr lang="en-US" dirty="0"/>
          </a:p>
        </p:txBody>
      </p:sp>
      <p:cxnSp>
        <p:nvCxnSpPr>
          <p:cNvPr id="25" name="Straight Connector 24"/>
          <p:cNvCxnSpPr>
            <a:endCxn id="5" idx="2"/>
          </p:cNvCxnSpPr>
          <p:nvPr/>
        </p:nvCxnSpPr>
        <p:spPr>
          <a:xfrm flipV="1">
            <a:off x="609600" y="3563766"/>
            <a:ext cx="0" cy="988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27" idx="0"/>
          </p:cNvCxnSpPr>
          <p:nvPr/>
        </p:nvCxnSpPr>
        <p:spPr>
          <a:xfrm>
            <a:off x="8421624" y="3498133"/>
            <a:ext cx="23960" cy="1202868"/>
          </a:xfrm>
          <a:prstGeom prst="line">
            <a:avLst/>
          </a:prstGeom>
          <a:ln w="38100">
            <a:solidFill>
              <a:srgbClr val="FF7E7E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3368" y="4701001"/>
            <a:ext cx="12444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Final</a:t>
            </a:r>
            <a:r>
              <a:rPr lang="en-US" dirty="0" smtClean="0"/>
              <a:t> </a:t>
            </a:r>
            <a:r>
              <a:rPr lang="en-US" dirty="0" smtClean="0"/>
              <a:t>Typing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529267" y="2605526"/>
            <a:ext cx="1509333" cy="102321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5190138"/>
          </a:xfrm>
        </p:spPr>
        <p:txBody>
          <a:bodyPr/>
          <a:lstStyle/>
          <a:p>
            <a:r>
              <a:rPr lang="en-US" dirty="0"/>
              <a:t>Set Mapping </a:t>
            </a:r>
            <a:r>
              <a:rPr lang="en-US" i="1" dirty="0"/>
              <a:t>S</a:t>
            </a:r>
            <a:r>
              <a:rPr lang="en-US" dirty="0"/>
              <a:t>: variable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{possible qualifiers}</a:t>
            </a:r>
            <a:endParaRPr lang="en-US" i="1" dirty="0"/>
          </a:p>
          <a:p>
            <a:pPr lvl="1"/>
            <a:r>
              <a:rPr lang="en-US" dirty="0"/>
              <a:t>e.g. </a:t>
            </a:r>
            <a:r>
              <a:rPr lang="en-US" i="1" dirty="0"/>
              <a:t>S</a:t>
            </a:r>
            <a:r>
              <a:rPr lang="en-US" dirty="0"/>
              <a:t>(x) = {any, rep, peer</a:t>
            </a:r>
            <a:r>
              <a:rPr lang="en-US" dirty="0" smtClean="0"/>
              <a:t>} for Universe Types</a:t>
            </a:r>
            <a:endParaRPr lang="en-US" dirty="0"/>
          </a:p>
          <a:p>
            <a:r>
              <a:rPr lang="en-US" dirty="0"/>
              <a:t>Iterates over statements s</a:t>
            </a:r>
          </a:p>
          <a:p>
            <a:pPr lvl="1"/>
            <a:r>
              <a:rPr lang="en-US" dirty="0"/>
              <a:t>Applies the transfer function </a:t>
            </a:r>
            <a:r>
              <a:rPr lang="en-US" i="1" dirty="0" err="1"/>
              <a:t>f</a:t>
            </a:r>
            <a:r>
              <a:rPr lang="en-US" baseline="-25000" dirty="0" err="1"/>
              <a:t>s</a:t>
            </a:r>
            <a:endParaRPr lang="en-US" baseline="-25000" dirty="0"/>
          </a:p>
          <a:p>
            <a:pPr lvl="1"/>
            <a:r>
              <a:rPr lang="en-US" i="1" dirty="0" err="1"/>
              <a:t>f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>
                <a:solidFill>
                  <a:srgbClr val="FF0000"/>
                </a:solidFill>
              </a:rPr>
              <a:t>removes infeasible qualifiers</a:t>
            </a:r>
            <a:r>
              <a:rPr lang="en-US" dirty="0"/>
              <a:t> for each variable in statement </a:t>
            </a:r>
            <a:r>
              <a:rPr lang="en-US" i="1" dirty="0"/>
              <a:t>s </a:t>
            </a:r>
            <a:r>
              <a:rPr lang="en-US" dirty="0"/>
              <a:t>according to the instantiated rules</a:t>
            </a:r>
          </a:p>
          <a:p>
            <a:r>
              <a:rPr lang="en-US" dirty="0"/>
              <a:t>Until</a:t>
            </a:r>
          </a:p>
          <a:p>
            <a:pPr lvl="1"/>
            <a:r>
              <a:rPr lang="en-US" dirty="0"/>
              <a:t>Reaches a </a:t>
            </a:r>
            <a:r>
              <a:rPr lang="en-US" dirty="0" err="1"/>
              <a:t>fixpoint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Assigns the empty set to a variable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806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81000" y="1295400"/>
            <a:ext cx="8689848" cy="54864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>
            <a:noAutofit/>
          </a:bodyPr>
          <a:lstStyle/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class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XStack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          Link top;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  void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push(            X d)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          Link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newTop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2600" b="1" spc="-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newTop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= new            Link();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newTop.init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(d);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  ...</a:t>
            </a:r>
            <a:endParaRPr kumimoji="0" lang="en-US" sz="2600" b="1" i="0" u="none" strike="noStrike" kern="1200" cap="none" spc="-10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</a:endParaRP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class Link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...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void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init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(            X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inData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)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...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} </a:t>
            </a:r>
            <a:endParaRPr kumimoji="0" lang="en-US" sz="26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690" y="1641157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662535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9659" y="2326957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33259" y="1976735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6600" y="5181600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</p:spTree>
    <p:extLst>
      <p:ext uri="{BB962C8B-B14F-4D97-AF65-F5344CB8AC3E}">
        <p14:creationId xmlns:p14="http://schemas.microsoft.com/office/powerpoint/2010/main" val="411687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81000" y="1295400"/>
            <a:ext cx="8689848" cy="54864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>
            <a:noAutofit/>
          </a:bodyPr>
          <a:lstStyle/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class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XStack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          Link top;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  void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push(            X d)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          Link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newTop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2600" b="1" spc="-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newTop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= new           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cs typeface="Courier New"/>
              </a:rPr>
              <a:t>Link()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newTop.init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(d);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  ...</a:t>
            </a:r>
            <a:endParaRPr kumimoji="0" lang="en-US" sz="2600" b="1" i="0" u="none" strike="noStrike" kern="1200" cap="none" spc="-10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</a:endParaRP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class Link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...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void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init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(            X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inData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)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...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} </a:t>
            </a:r>
            <a:endParaRPr kumimoji="0" lang="en-US" sz="26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690" y="1641157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662535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</a:t>
            </a:r>
            <a:r>
              <a:rPr lang="en-US" sz="2600" strike="sngStrike" dirty="0">
                <a:solidFill>
                  <a:srgbClr val="FF0000"/>
                </a:solidFill>
              </a:rPr>
              <a:t>any</a:t>
            </a:r>
            <a:r>
              <a:rPr lang="en-US" sz="2600" dirty="0">
                <a:solidFill>
                  <a:srgbClr val="0000FF"/>
                </a:solidFill>
              </a:rPr>
              <a:t>, rep, peer}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9659" y="2326957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33259" y="1976735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6600" y="5181600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480" y="2819400"/>
            <a:ext cx="502920" cy="381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81000" y="1295400"/>
            <a:ext cx="8689848" cy="54864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>
            <a:noAutofit/>
          </a:bodyPr>
          <a:lstStyle/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class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XStack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          Link top;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  void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push(            X d)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          Link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newTop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2600" b="1" spc="-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newTop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= new           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Link()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cs typeface="Courier New"/>
              </a:rPr>
              <a:t>newTop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.init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(d);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  ...</a:t>
            </a:r>
            <a:endParaRPr kumimoji="0" lang="en-US" sz="2600" b="1" i="0" u="none" strike="noStrike" kern="1200" cap="none" spc="-10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</a:endParaRP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class Link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...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void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init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(            X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cs typeface="Courier New"/>
              </a:rPr>
              <a:t>inData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)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...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} </a:t>
            </a:r>
            <a:endParaRPr kumimoji="0" lang="en-US" sz="26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690" y="1641157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662535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</a:t>
            </a:r>
            <a:r>
              <a:rPr lang="en-US" sz="2600" strike="sngStrike" dirty="0">
                <a:solidFill>
                  <a:schemeClr val="bg1">
                    <a:lumMod val="50000"/>
                  </a:schemeClr>
                </a:solidFill>
              </a:rPr>
              <a:t>any</a:t>
            </a:r>
            <a:r>
              <a:rPr lang="en-US" sz="2600" dirty="0">
                <a:solidFill>
                  <a:srgbClr val="0000FF"/>
                </a:solidFill>
              </a:rPr>
              <a:t>, rep, peer}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9659" y="2326957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</a:t>
            </a:r>
            <a:r>
              <a:rPr lang="en-US" sz="2600" strike="sngStrike" dirty="0">
                <a:solidFill>
                  <a:srgbClr val="FF0000"/>
                </a:solidFill>
              </a:rPr>
              <a:t>any</a:t>
            </a:r>
            <a:r>
              <a:rPr lang="en-US" sz="2600" dirty="0">
                <a:solidFill>
                  <a:srgbClr val="0000FF"/>
                </a:solidFill>
              </a:rPr>
              <a:t>, rep, peer}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33259" y="1976735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6600" y="5181600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</a:t>
            </a:r>
            <a:r>
              <a:rPr lang="en-US" sz="2600" strike="sngStrike" dirty="0">
                <a:solidFill>
                  <a:srgbClr val="FF0000"/>
                </a:solidFill>
              </a:rPr>
              <a:t>rep</a:t>
            </a:r>
            <a:r>
              <a:rPr lang="en-US" sz="2600" dirty="0">
                <a:solidFill>
                  <a:srgbClr val="0000FF"/>
                </a:solidFill>
              </a:rPr>
              <a:t>, peer}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480" y="3200400"/>
            <a:ext cx="502920" cy="381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  <a:r>
              <a:rPr lang="en-US" dirty="0" smtClean="0"/>
              <a:t>:  </a:t>
            </a:r>
            <a:r>
              <a:rPr lang="en-US" dirty="0"/>
              <a:t>A Set-based Solution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81000" y="1295400"/>
            <a:ext cx="8689848" cy="54864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>
            <a:noAutofit/>
          </a:bodyPr>
          <a:lstStyle/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class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XStack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          Link top;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  void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push(            X d)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          Link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newTop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2600" b="1" spc="-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newTop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= new           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Link()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newTop.init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(d);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  ...</a:t>
            </a:r>
            <a:endParaRPr kumimoji="0" lang="en-US" sz="2600" b="1" i="0" u="none" strike="noStrike" kern="1200" cap="none" spc="-10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</a:endParaRP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class Link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...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lang="en-US" sz="2600" b="1" spc="-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600" b="1" spc="-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void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init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(            X </a:t>
            </a:r>
            <a:r>
              <a:rPr kumimoji="0" lang="en-US" sz="26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inData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) {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 </a:t>
            </a: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...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 }</a:t>
            </a:r>
          </a:p>
          <a:p>
            <a:pPr marL="396875" marR="0" lvl="0" indent="-3159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charset="2"/>
              <a:buAutoNum type="arabicPlain"/>
              <a:tabLst/>
              <a:defRPr/>
            </a:pPr>
            <a:r>
              <a:rPr kumimoji="0" lang="en-US" sz="26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} </a:t>
            </a:r>
            <a:endParaRPr kumimoji="0" lang="en-US" sz="26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690" y="1641157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662535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</a:t>
            </a:r>
            <a:r>
              <a:rPr lang="en-US" sz="2600" strike="sngStrike" dirty="0">
                <a:solidFill>
                  <a:schemeClr val="bg1">
                    <a:lumMod val="50000"/>
                  </a:schemeClr>
                </a:solidFill>
              </a:rPr>
              <a:t>any</a:t>
            </a:r>
            <a:r>
              <a:rPr lang="en-US" sz="2600" dirty="0">
                <a:solidFill>
                  <a:srgbClr val="0000FF"/>
                </a:solidFill>
              </a:rPr>
              <a:t>, rep, peer}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9659" y="2326957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</a:t>
            </a:r>
            <a:r>
              <a:rPr lang="en-US" sz="2600" strike="sngStrike" dirty="0">
                <a:solidFill>
                  <a:schemeClr val="bg1">
                    <a:lumMod val="50000"/>
                  </a:schemeClr>
                </a:solidFill>
              </a:rPr>
              <a:t>any</a:t>
            </a:r>
            <a:r>
              <a:rPr lang="en-US" sz="2600" dirty="0">
                <a:solidFill>
                  <a:srgbClr val="0000FF"/>
                </a:solidFill>
              </a:rPr>
              <a:t>, rep, peer}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33259" y="1976735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rep, peer}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6600" y="5181600"/>
            <a:ext cx="2153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600" dirty="0">
                <a:solidFill>
                  <a:srgbClr val="0000FF"/>
                </a:solidFill>
              </a:rPr>
              <a:t>{any, </a:t>
            </a:r>
            <a:r>
              <a:rPr lang="en-US" sz="2600" strike="sngStrike" dirty="0">
                <a:solidFill>
                  <a:srgbClr val="7F7F7F"/>
                </a:solidFill>
              </a:rPr>
              <a:t>rep</a:t>
            </a:r>
            <a:r>
              <a:rPr lang="en-US" sz="2600" dirty="0">
                <a:solidFill>
                  <a:srgbClr val="0000FF"/>
                </a:solidFill>
              </a:rPr>
              <a:t>, peer}</a:t>
            </a:r>
          </a:p>
        </p:txBody>
      </p:sp>
    </p:spTree>
    <p:extLst>
      <p:ext uri="{BB962C8B-B14F-4D97-AF65-F5344CB8AC3E}">
        <p14:creationId xmlns:p14="http://schemas.microsoft.com/office/powerpoint/2010/main" val="390182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Checking Framework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2670500"/>
            <a:ext cx="1066800" cy="8932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 smtClean="0"/>
              <a:t>Unified Typing Rules</a:t>
            </a:r>
            <a:endParaRPr lang="en-US" sz="20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1007" y="4565034"/>
            <a:ext cx="2522053" cy="505299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Framework parameters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2854593" y="4552173"/>
            <a:ext cx="1641207" cy="51816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Source Code</a:t>
            </a:r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 flipH="1" flipV="1">
            <a:off x="3307367" y="3498133"/>
            <a:ext cx="4738" cy="10540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67000" y="2736133"/>
            <a:ext cx="1280733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/>
              <a:t>Unified Inference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0" y="2605526"/>
            <a:ext cx="1143001" cy="102321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 smtClean="0"/>
              <a:t>Extract “Best” Typing</a:t>
            </a:r>
            <a:endParaRPr lang="en-US" sz="2000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4831825" y="4589252"/>
            <a:ext cx="2147351" cy="48108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Some heuristics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772400" y="2736133"/>
            <a:ext cx="1298447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 smtClean="0"/>
              <a:t>Type Checking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47733" y="3117133"/>
            <a:ext cx="1386267" cy="0"/>
          </a:xfrm>
          <a:prstGeom prst="line">
            <a:avLst/>
          </a:prstGeom>
          <a:ln w="38100">
            <a:solidFill>
              <a:srgbClr val="FF7E7E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1" y="3117133"/>
            <a:ext cx="1295399" cy="0"/>
          </a:xfrm>
          <a:prstGeom prst="line">
            <a:avLst/>
          </a:prstGeom>
          <a:ln w="38100">
            <a:solidFill>
              <a:srgbClr val="FF7E7E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3"/>
            <a:endCxn id="12" idx="2"/>
          </p:cNvCxnSpPr>
          <p:nvPr/>
        </p:nvCxnSpPr>
        <p:spPr>
          <a:xfrm flipV="1">
            <a:off x="5905501" y="3628740"/>
            <a:ext cx="0" cy="9605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2340195"/>
            <a:ext cx="118678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Set-based Solution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2340195"/>
            <a:ext cx="103554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“Best” Typing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3117133"/>
            <a:ext cx="1524000" cy="0"/>
          </a:xfrm>
          <a:prstGeom prst="line">
            <a:avLst/>
          </a:prstGeom>
          <a:ln w="38100" cmpd="sng">
            <a:solidFill>
              <a:srgbClr val="FF7E7E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2340195"/>
            <a:ext cx="126766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Instantiated Rules</a:t>
            </a:r>
            <a:endParaRPr lang="en-US" dirty="0"/>
          </a:p>
        </p:txBody>
      </p:sp>
      <p:cxnSp>
        <p:nvCxnSpPr>
          <p:cNvPr id="25" name="Straight Connector 24"/>
          <p:cNvCxnSpPr>
            <a:endCxn id="5" idx="2"/>
          </p:cNvCxnSpPr>
          <p:nvPr/>
        </p:nvCxnSpPr>
        <p:spPr>
          <a:xfrm flipV="1">
            <a:off x="609600" y="3563766"/>
            <a:ext cx="0" cy="988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27" idx="0"/>
          </p:cNvCxnSpPr>
          <p:nvPr/>
        </p:nvCxnSpPr>
        <p:spPr>
          <a:xfrm>
            <a:off x="8421624" y="3498133"/>
            <a:ext cx="23960" cy="1202868"/>
          </a:xfrm>
          <a:prstGeom prst="line">
            <a:avLst/>
          </a:prstGeom>
          <a:ln w="38100">
            <a:solidFill>
              <a:srgbClr val="FF7E7E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3368" y="4701001"/>
            <a:ext cx="12444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Final</a:t>
            </a:r>
            <a:r>
              <a:rPr lang="en-US" dirty="0" smtClean="0"/>
              <a:t> </a:t>
            </a:r>
            <a:r>
              <a:rPr lang="en-US" dirty="0" smtClean="0"/>
              <a:t>Typing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257800" y="2605526"/>
            <a:ext cx="1295400" cy="102321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“Best”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valid </a:t>
            </a:r>
            <a:r>
              <a:rPr lang="en-US" dirty="0" err="1"/>
              <a:t>typings</a:t>
            </a:r>
            <a:r>
              <a:rPr lang="en-US" dirty="0"/>
              <a:t> can be extracted from the solution</a:t>
            </a:r>
            <a:endParaRPr lang="en-US" i="1" dirty="0"/>
          </a:p>
          <a:p>
            <a:r>
              <a:rPr lang="en-US" dirty="0" smtClean="0"/>
              <a:t>Which one is the “best” ?</a:t>
            </a:r>
          </a:p>
          <a:p>
            <a:r>
              <a:rPr lang="en-US" dirty="0" smtClean="0"/>
              <a:t>It Depends on </a:t>
            </a:r>
          </a:p>
          <a:p>
            <a:pPr lvl="1"/>
            <a:r>
              <a:rPr lang="en-US" dirty="0" smtClean="0"/>
              <a:t>Specific type system</a:t>
            </a:r>
          </a:p>
          <a:p>
            <a:pPr lvl="2"/>
            <a:r>
              <a:rPr lang="en-US" dirty="0" smtClean="0"/>
              <a:t>E.g. Ownership types prefer more encapsulation</a:t>
            </a:r>
          </a:p>
          <a:p>
            <a:pPr lvl="1"/>
            <a:r>
              <a:rPr lang="en-US" dirty="0" smtClean="0"/>
              <a:t>Programmer’s intent </a:t>
            </a:r>
          </a:p>
          <a:p>
            <a:pPr lvl="2"/>
            <a:r>
              <a:rPr lang="en-US" dirty="0" smtClean="0"/>
              <a:t>Applications and libraries are different</a:t>
            </a:r>
          </a:p>
          <a:p>
            <a:pPr lvl="1"/>
            <a:r>
              <a:rPr lang="en-US" dirty="0" smtClean="0"/>
              <a:t>What else?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13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“Well-typed”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says the program is correct</a:t>
            </a:r>
          </a:p>
          <a:p>
            <a:r>
              <a:rPr lang="en-US" dirty="0" smtClean="0"/>
              <a:t>But it actually may not</a:t>
            </a:r>
          </a:p>
          <a:p>
            <a:pPr lvl="1"/>
            <a:r>
              <a:rPr lang="en-US" dirty="0" smtClean="0"/>
              <a:t>Null pointer dereference</a:t>
            </a:r>
          </a:p>
          <a:p>
            <a:pPr lvl="1"/>
            <a:r>
              <a:rPr lang="en-US" dirty="0" smtClean="0"/>
              <a:t>Out of boundary array access</a:t>
            </a:r>
          </a:p>
          <a:p>
            <a:pPr lvl="1"/>
            <a:r>
              <a:rPr lang="en-US" dirty="0" smtClean="0"/>
              <a:t>Unwanted object mutation</a:t>
            </a:r>
          </a:p>
          <a:p>
            <a:r>
              <a:rPr lang="en-US" dirty="0"/>
              <a:t>Built-in type systems are not enough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9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 on “Best”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Maximal typing </a:t>
            </a:r>
            <a:r>
              <a:rPr lang="en-US" dirty="0"/>
              <a:t>assigns to each variable x the maximally preferred qualifier from </a:t>
            </a:r>
            <a:r>
              <a:rPr lang="en-US" i="1" dirty="0"/>
              <a:t>S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Preference ranking over qualifiers</a:t>
            </a:r>
          </a:p>
          <a:p>
            <a:pPr lvl="2"/>
            <a:r>
              <a:rPr lang="en-US" dirty="0" smtClean="0"/>
              <a:t>UT:</a:t>
            </a:r>
          </a:p>
          <a:p>
            <a:pPr lvl="2"/>
            <a:r>
              <a:rPr lang="en-US" dirty="0" smtClean="0"/>
              <a:t>OT:</a:t>
            </a:r>
          </a:p>
          <a:p>
            <a:pPr lvl="2"/>
            <a:r>
              <a:rPr lang="en-US" dirty="0" smtClean="0"/>
              <a:t>RI:     </a:t>
            </a:r>
            <a:endParaRPr lang="en-US" dirty="0"/>
          </a:p>
          <a:p>
            <a:r>
              <a:rPr lang="en-US" dirty="0" smtClean="0"/>
              <a:t>For most type systems, the maximal typing is the “best” typing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744781"/>
              </p:ext>
            </p:extLst>
          </p:nvPr>
        </p:nvGraphicFramePr>
        <p:xfrm>
          <a:off x="2211388" y="3124200"/>
          <a:ext cx="20256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3" imgW="1028700" imgH="165100" progId="Equation.3">
                  <p:embed/>
                </p:oleObj>
              </mc:Choice>
              <mc:Fallback>
                <p:oleObj name="Equation" r:id="rId3" imgW="10287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124200"/>
                        <a:ext cx="2025650" cy="325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587599"/>
              </p:ext>
            </p:extLst>
          </p:nvPr>
        </p:nvGraphicFramePr>
        <p:xfrm>
          <a:off x="2184917" y="3429000"/>
          <a:ext cx="2613198" cy="43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5" imgW="1612900" imgH="241300" progId="Equation.3">
                  <p:embed/>
                </p:oleObj>
              </mc:Choice>
              <mc:Fallback>
                <p:oleObj name="Equation" r:id="rId5" imgW="1612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917" y="3429000"/>
                        <a:ext cx="2613198" cy="4333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69203"/>
              </p:ext>
            </p:extLst>
          </p:nvPr>
        </p:nvGraphicFramePr>
        <p:xfrm>
          <a:off x="2211388" y="3932238"/>
          <a:ext cx="3369306" cy="366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7" imgW="1866900" imgH="203200" progId="Equation.3">
                  <p:embed/>
                </p:oleObj>
              </mc:Choice>
              <mc:Fallback>
                <p:oleObj name="Equation" r:id="rId7" imgW="1866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932238"/>
                        <a:ext cx="3369306" cy="3666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0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5276720"/>
          </a:xfrm>
        </p:spPr>
        <p:txBody>
          <a:bodyPr>
            <a:normAutofit/>
          </a:bodyPr>
          <a:lstStyle/>
          <a:p>
            <a:r>
              <a:rPr lang="en-US" dirty="0" smtClean="0"/>
              <a:t>Built a prototype based on the Checker Framework                                             [</a:t>
            </a:r>
            <a:r>
              <a:rPr lang="en-US" dirty="0" err="1"/>
              <a:t>Papi</a:t>
            </a:r>
            <a:r>
              <a:rPr lang="en-US" dirty="0"/>
              <a:t> et al. ISSTA’08, </a:t>
            </a:r>
            <a:r>
              <a:rPr lang="en-US" dirty="0" err="1"/>
              <a:t>Dietl</a:t>
            </a:r>
            <a:r>
              <a:rPr lang="en-US" dirty="0"/>
              <a:t> et al. ICSE’11</a:t>
            </a:r>
            <a:r>
              <a:rPr lang="en-US" dirty="0" smtClean="0"/>
              <a:t>]</a:t>
            </a:r>
          </a:p>
          <a:p>
            <a:r>
              <a:rPr lang="en-US" dirty="0" smtClean="0"/>
              <a:t>Instantiated the prototype for:</a:t>
            </a:r>
          </a:p>
          <a:p>
            <a:pPr lvl="1"/>
            <a:r>
              <a:rPr lang="en-US" dirty="0" smtClean="0"/>
              <a:t>Reference Immutability</a:t>
            </a:r>
          </a:p>
          <a:p>
            <a:pPr lvl="1"/>
            <a:r>
              <a:rPr lang="en-US" dirty="0" smtClean="0"/>
              <a:t>Universe Types</a:t>
            </a:r>
          </a:p>
          <a:p>
            <a:pPr lvl="1"/>
            <a:r>
              <a:rPr lang="en-US" dirty="0" smtClean="0"/>
              <a:t>Ownership Types</a:t>
            </a:r>
          </a:p>
          <a:p>
            <a:r>
              <a:rPr lang="en-US" dirty="0" smtClean="0"/>
              <a:t>Evaluated the prototype on 766 </a:t>
            </a:r>
            <a:r>
              <a:rPr lang="en-US" dirty="0" err="1" smtClean="0"/>
              <a:t>kLOC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Publicly available at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www.cs.rpi.edu</a:t>
            </a:r>
            <a:r>
              <a:rPr lang="en-US" dirty="0"/>
              <a:t>/~huangw5/</a:t>
            </a:r>
            <a:r>
              <a:rPr lang="en-US" dirty="0" err="1"/>
              <a:t>cf</a:t>
            </a:r>
            <a:r>
              <a:rPr lang="en-US" dirty="0"/>
              <a:t>-inference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447800"/>
            <a:ext cx="8305907" cy="4800600"/>
          </a:xfrm>
        </p:spPr>
        <p:txBody>
          <a:bodyPr/>
          <a:lstStyle/>
          <a:p>
            <a:r>
              <a:rPr lang="en-US" dirty="0" err="1" smtClean="0"/>
              <a:t>JavaCOP</a:t>
            </a:r>
            <a:r>
              <a:rPr lang="en-US" dirty="0" smtClean="0"/>
              <a:t> [Andree et al. OOPSLA’06]</a:t>
            </a:r>
          </a:p>
          <a:p>
            <a:pPr lvl="1"/>
            <a:r>
              <a:rPr lang="en-US" dirty="0" smtClean="0"/>
              <a:t>A constraint system for pluggable types</a:t>
            </a:r>
          </a:p>
          <a:p>
            <a:pPr lvl="1"/>
            <a:r>
              <a:rPr lang="en-US" dirty="0" smtClean="0"/>
              <a:t>Uses declarative language to define type constraints</a:t>
            </a:r>
          </a:p>
          <a:p>
            <a:r>
              <a:rPr lang="en-US" dirty="0" smtClean="0"/>
              <a:t>Checker Framework [</a:t>
            </a:r>
            <a:r>
              <a:rPr lang="en-US" dirty="0" err="1" smtClean="0"/>
              <a:t>Papi</a:t>
            </a:r>
            <a:r>
              <a:rPr lang="en-US" dirty="0" smtClean="0"/>
              <a:t> et al. ISSTA’08]</a:t>
            </a:r>
          </a:p>
          <a:p>
            <a:pPr lvl="1"/>
            <a:r>
              <a:rPr lang="en-US" dirty="0" smtClean="0"/>
              <a:t>Supports writing and checking pluggable types</a:t>
            </a:r>
          </a:p>
          <a:p>
            <a:pPr lvl="1"/>
            <a:r>
              <a:rPr lang="en-US" dirty="0" smtClean="0"/>
              <a:t>Supports both declarative and procedural manner</a:t>
            </a:r>
          </a:p>
          <a:p>
            <a:r>
              <a:rPr lang="en-US" dirty="0" err="1" smtClean="0"/>
              <a:t>JQual</a:t>
            </a:r>
            <a:r>
              <a:rPr lang="en-US" dirty="0" smtClean="0"/>
              <a:t> [</a:t>
            </a:r>
            <a:r>
              <a:rPr lang="en-US" dirty="0" err="1" smtClean="0"/>
              <a:t>Greenfieldboyce</a:t>
            </a:r>
            <a:r>
              <a:rPr lang="en-US" dirty="0" smtClean="0"/>
              <a:t> &amp; Foster OOPSLA’07]</a:t>
            </a:r>
          </a:p>
          <a:p>
            <a:pPr lvl="1"/>
            <a:r>
              <a:rPr lang="en-US" dirty="0" smtClean="0"/>
              <a:t>Infers user-defined type qualifiers</a:t>
            </a:r>
          </a:p>
          <a:p>
            <a:pPr lvl="1"/>
            <a:r>
              <a:rPr lang="en-US" dirty="0" smtClean="0"/>
              <a:t>Effective for simple source-sink type </a:t>
            </a:r>
            <a:r>
              <a:rPr lang="en-US" dirty="0" err="1" smtClean="0"/>
              <a:t>sysems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0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5055836"/>
          </a:xfrm>
        </p:spPr>
        <p:txBody>
          <a:bodyPr>
            <a:normAutofit/>
          </a:bodyPr>
          <a:lstStyle/>
          <a:p>
            <a:r>
              <a:rPr lang="en-US" dirty="0" smtClean="0"/>
              <a:t>“Best” typing</a:t>
            </a:r>
          </a:p>
          <a:p>
            <a:pPr lvl="1"/>
            <a:r>
              <a:rPr lang="en-US" dirty="0" smtClean="0"/>
              <a:t>Maximal typing may not be the “best”</a:t>
            </a:r>
          </a:p>
          <a:p>
            <a:pPr lvl="1"/>
            <a:r>
              <a:rPr lang="en-US" dirty="0" smtClean="0"/>
              <a:t>Better ways to extract “best” typing?</a:t>
            </a:r>
          </a:p>
          <a:p>
            <a:r>
              <a:rPr lang="en-US" dirty="0" smtClean="0"/>
              <a:t>Unified typing rules</a:t>
            </a:r>
          </a:p>
          <a:p>
            <a:pPr lvl="1"/>
            <a:r>
              <a:rPr lang="en-US" dirty="0" smtClean="0"/>
              <a:t>We focus on “ownership-like” type systems</a:t>
            </a:r>
          </a:p>
          <a:p>
            <a:pPr lvl="1"/>
            <a:r>
              <a:rPr lang="en-US" dirty="0" smtClean="0"/>
              <a:t>Extend to more general systems</a:t>
            </a:r>
          </a:p>
          <a:p>
            <a:r>
              <a:rPr lang="en-US" dirty="0"/>
              <a:t>Building a stable prototype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90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Instantiation of the prototype for more type systems</a:t>
            </a:r>
          </a:p>
          <a:p>
            <a:pPr lvl="1"/>
            <a:r>
              <a:rPr lang="en-US" dirty="0"/>
              <a:t>AJ [</a:t>
            </a:r>
            <a:r>
              <a:rPr lang="en-US" dirty="0" err="1"/>
              <a:t>Vaziri</a:t>
            </a:r>
            <a:r>
              <a:rPr lang="en-US" dirty="0"/>
              <a:t> et al. ECOOP’10]</a:t>
            </a:r>
          </a:p>
          <a:p>
            <a:pPr lvl="1"/>
            <a:r>
              <a:rPr lang="en-US" dirty="0" err="1"/>
              <a:t>EnerJ</a:t>
            </a:r>
            <a:r>
              <a:rPr lang="en-US" dirty="0"/>
              <a:t> [Sampson et al. PLDI’11]</a:t>
            </a:r>
          </a:p>
          <a:p>
            <a:pPr lvl="1"/>
            <a:r>
              <a:rPr lang="en-US" dirty="0"/>
              <a:t>More </a:t>
            </a:r>
          </a:p>
          <a:p>
            <a:r>
              <a:rPr lang="en-US" dirty="0" smtClean="0"/>
              <a:t>Applications</a:t>
            </a:r>
            <a:endParaRPr lang="en-US" dirty="0"/>
          </a:p>
          <a:p>
            <a:pPr lvl="1"/>
            <a:r>
              <a:rPr lang="en-US" dirty="0"/>
              <a:t>Method purity</a:t>
            </a:r>
          </a:p>
          <a:p>
            <a:pPr lvl="1"/>
            <a:r>
              <a:rPr lang="en-US" dirty="0"/>
              <a:t>Efficient and safe message passing</a:t>
            </a:r>
          </a:p>
          <a:p>
            <a:pPr lvl="1"/>
            <a:r>
              <a:rPr lang="en-US" dirty="0" smtClean="0"/>
              <a:t>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5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Exception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5407" y="1743695"/>
            <a:ext cx="7521106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/>
                <a:cs typeface="Courier New"/>
              </a:rPr>
              <a:t>Exception in thread "main" </a:t>
            </a:r>
            <a:r>
              <a:rPr lang="en-US" sz="2200" b="1" dirty="0" err="1">
                <a:latin typeface="Courier New"/>
                <a:cs typeface="Courier New"/>
              </a:rPr>
              <a:t>java.lang.</a:t>
            </a:r>
            <a:r>
              <a:rPr lang="en-US" sz="2200" b="1" dirty="0" err="1">
                <a:solidFill>
                  <a:srgbClr val="FF0000"/>
                </a:solidFill>
                <a:latin typeface="Courier New"/>
                <a:cs typeface="Courier New"/>
              </a:rPr>
              <a:t>NullPointerException</a:t>
            </a:r>
            <a:endParaRPr lang="en-US" sz="2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200" b="1" dirty="0">
                <a:latin typeface="Courier New"/>
                <a:cs typeface="Courier New"/>
              </a:rPr>
              <a:t>	at </a:t>
            </a:r>
            <a:r>
              <a:rPr lang="en-US" sz="2200" b="1" dirty="0" err="1">
                <a:latin typeface="Courier New"/>
                <a:cs typeface="Courier New"/>
              </a:rPr>
              <a:t>Test.getAptNum</a:t>
            </a:r>
            <a:r>
              <a:rPr lang="en-US" sz="2200" b="1" dirty="0">
                <a:latin typeface="Courier New"/>
                <a:cs typeface="Courier New"/>
              </a:rPr>
              <a:t>(Test.java:9)</a:t>
            </a:r>
          </a:p>
          <a:p>
            <a:r>
              <a:rPr lang="en-US" sz="2200" b="1" dirty="0">
                <a:latin typeface="Courier New"/>
                <a:cs typeface="Courier New"/>
              </a:rPr>
              <a:t>	at </a:t>
            </a:r>
            <a:r>
              <a:rPr lang="en-US" sz="2200" b="1" dirty="0" err="1">
                <a:latin typeface="Courier New"/>
                <a:cs typeface="Courier New"/>
              </a:rPr>
              <a:t>Test.getAddress</a:t>
            </a:r>
            <a:r>
              <a:rPr lang="en-US" sz="2200" b="1" dirty="0">
                <a:latin typeface="Courier New"/>
                <a:cs typeface="Courier New"/>
              </a:rPr>
              <a:t>(Test.java:15)</a:t>
            </a:r>
          </a:p>
          <a:p>
            <a:r>
              <a:rPr lang="en-US" sz="2200" b="1" dirty="0">
                <a:latin typeface="Courier New"/>
                <a:cs typeface="Courier New"/>
              </a:rPr>
              <a:t>	at </a:t>
            </a:r>
            <a:r>
              <a:rPr lang="en-US" sz="2200" b="1" dirty="0" err="1">
                <a:latin typeface="Courier New"/>
                <a:cs typeface="Courier New"/>
              </a:rPr>
              <a:t>Test.main</a:t>
            </a:r>
            <a:r>
              <a:rPr lang="en-US" sz="2200" b="1" dirty="0">
                <a:latin typeface="Courier New"/>
                <a:cs typeface="Courier New"/>
              </a:rPr>
              <a:t>(Test.java:4)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407" y="4308518"/>
            <a:ext cx="7521106" cy="178510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/>
                <a:cs typeface="Courier New"/>
              </a:rPr>
              <a:t>Exception in thread "main" </a:t>
            </a:r>
            <a:r>
              <a:rPr lang="en-US" sz="2200" b="1" dirty="0" err="1">
                <a:latin typeface="Courier New"/>
                <a:cs typeface="Courier New"/>
              </a:rPr>
              <a:t>java.lang.</a:t>
            </a:r>
            <a:r>
              <a:rPr lang="en-US" sz="2200" b="1" dirty="0" err="1">
                <a:solidFill>
                  <a:srgbClr val="FF0000"/>
                </a:solidFill>
                <a:latin typeface="Courier New"/>
                <a:cs typeface="Courier New"/>
              </a:rPr>
              <a:t>ArrayIndexOutOfBoundsException</a:t>
            </a:r>
            <a:r>
              <a:rPr lang="en-US" sz="2200" b="1" dirty="0">
                <a:latin typeface="Courier New"/>
                <a:cs typeface="Courier New"/>
              </a:rPr>
              <a:t>: 4</a:t>
            </a:r>
          </a:p>
          <a:p>
            <a:r>
              <a:rPr lang="en-US" sz="2200" b="1" dirty="0">
                <a:latin typeface="Courier New"/>
                <a:cs typeface="Courier New"/>
              </a:rPr>
              <a:t>	at </a:t>
            </a:r>
            <a:r>
              <a:rPr lang="en-US" sz="2200" b="1" dirty="0" err="1">
                <a:latin typeface="Courier New"/>
                <a:cs typeface="Courier New"/>
              </a:rPr>
              <a:t>Test.getAptByNum</a:t>
            </a:r>
            <a:r>
              <a:rPr lang="en-US" sz="2200" b="1" dirty="0">
                <a:latin typeface="Courier New"/>
                <a:cs typeface="Courier New"/>
              </a:rPr>
              <a:t>(Test.java:20)</a:t>
            </a:r>
          </a:p>
          <a:p>
            <a:r>
              <a:rPr lang="en-US" sz="2200" b="1" dirty="0">
                <a:latin typeface="Courier New"/>
                <a:cs typeface="Courier New"/>
              </a:rPr>
              <a:t>	at </a:t>
            </a:r>
            <a:r>
              <a:rPr lang="en-US" sz="2200" b="1" dirty="0" err="1">
                <a:latin typeface="Courier New"/>
                <a:cs typeface="Courier New"/>
              </a:rPr>
              <a:t>Test.getAddress</a:t>
            </a:r>
            <a:r>
              <a:rPr lang="en-US" sz="2200" b="1" dirty="0">
                <a:latin typeface="Courier New"/>
                <a:cs typeface="Courier New"/>
              </a:rPr>
              <a:t>(Test.java:15)</a:t>
            </a:r>
          </a:p>
          <a:p>
            <a:r>
              <a:rPr lang="en-US" sz="2200" b="1" dirty="0">
                <a:latin typeface="Courier New"/>
                <a:cs typeface="Courier New"/>
              </a:rPr>
              <a:t>	at </a:t>
            </a:r>
            <a:r>
              <a:rPr lang="en-US" sz="2200" b="1" dirty="0" err="1">
                <a:latin typeface="Courier New"/>
                <a:cs typeface="Courier New"/>
              </a:rPr>
              <a:t>Test.main</a:t>
            </a:r>
            <a:r>
              <a:rPr lang="en-US" sz="2200" b="1" dirty="0">
                <a:latin typeface="Courier New"/>
                <a:cs typeface="Courier New"/>
              </a:rPr>
              <a:t>(Test.java:4)</a:t>
            </a:r>
          </a:p>
        </p:txBody>
      </p:sp>
    </p:spTree>
    <p:extLst>
      <p:ext uri="{BB962C8B-B14F-4D97-AF65-F5344CB8AC3E}">
        <p14:creationId xmlns:p14="http://schemas.microsoft.com/office/powerpoint/2010/main" val="323728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Unwanted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170" y="1730976"/>
            <a:ext cx="5079837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class Person {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private List&lt;Person&gt; friends;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public List&lt;Person&gt; </a:t>
            </a:r>
            <a:r>
              <a:rPr lang="en-US" b="1" dirty="0" err="1" smtClean="0">
                <a:latin typeface="Courier New"/>
                <a:cs typeface="Courier New"/>
              </a:rPr>
              <a:t>getFriends</a:t>
            </a:r>
            <a:r>
              <a:rPr lang="en-US" b="1" dirty="0" smtClean="0">
                <a:latin typeface="Courier New"/>
                <a:cs typeface="Courier New"/>
              </a:rPr>
              <a:t>(){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return friends;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}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...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715" y="2234287"/>
            <a:ext cx="363403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Person p=...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p.getFriends</a:t>
            </a:r>
            <a:r>
              <a:rPr lang="en-US" b="1" dirty="0" smtClean="0">
                <a:latin typeface="Courier New"/>
                <a:cs typeface="Courier New"/>
              </a:rPr>
              <a:t>().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remove</a:t>
            </a:r>
            <a:r>
              <a:rPr lang="en-US" b="1" dirty="0" smtClean="0">
                <a:latin typeface="Courier New"/>
                <a:cs typeface="Courier New"/>
              </a:rPr>
              <a:t>(1);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170" y="3984211"/>
            <a:ext cx="507983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class Person {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private List&lt;Person&gt; friends;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public List&lt;Person&gt; </a:t>
            </a:r>
            <a:r>
              <a:rPr lang="en-US" b="1" dirty="0" err="1" smtClean="0">
                <a:latin typeface="Courier New"/>
                <a:cs typeface="Courier New"/>
              </a:rPr>
              <a:t>getFriends</a:t>
            </a:r>
            <a:r>
              <a:rPr lang="en-US" b="1" dirty="0" smtClean="0">
                <a:latin typeface="Courier New"/>
                <a:cs typeface="Courier New"/>
              </a:rPr>
              <a:t>(){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return </a:t>
            </a:r>
            <a:r>
              <a:rPr lang="en-US" b="1" dirty="0" smtClean="0">
                <a:latin typeface="Courier New"/>
                <a:cs typeface="Courier New"/>
              </a:rPr>
              <a:t>Collections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.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unmodifiableList</a:t>
            </a:r>
            <a:r>
              <a:rPr lang="en-US" b="1" dirty="0" smtClean="0">
                <a:latin typeface="Courier New"/>
                <a:cs typeface="Courier New"/>
              </a:rPr>
              <a:t>(friends);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}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...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715" y="4642892"/>
            <a:ext cx="363403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Person p=...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f=</a:t>
            </a:r>
            <a:r>
              <a:rPr lang="en-US" b="1" dirty="0" err="1" smtClean="0">
                <a:latin typeface="Courier New"/>
                <a:cs typeface="Courier New"/>
              </a:rPr>
              <a:t>p.getFriends</a:t>
            </a:r>
            <a:r>
              <a:rPr lang="en-US" b="1" dirty="0" smtClean="0">
                <a:latin typeface="Courier New"/>
                <a:cs typeface="Courier New"/>
              </a:rPr>
              <a:t>().get(0);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f.name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= “Mike”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9761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5207000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Facilitates </a:t>
            </a:r>
            <a:r>
              <a:rPr lang="en-US" dirty="0" smtClean="0">
                <a:solidFill>
                  <a:srgbClr val="000000"/>
                </a:solidFill>
              </a:rPr>
              <a:t>practical </a:t>
            </a:r>
            <a:r>
              <a:rPr lang="en-US" dirty="0">
                <a:solidFill>
                  <a:srgbClr val="000000"/>
                </a:solidFill>
              </a:rPr>
              <a:t>adoption of </a:t>
            </a:r>
            <a:r>
              <a:rPr lang="en-US" dirty="0" smtClean="0">
                <a:solidFill>
                  <a:srgbClr val="000000"/>
                </a:solidFill>
              </a:rPr>
              <a:t>pluggable types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Reveals</a:t>
            </a:r>
            <a:r>
              <a:rPr lang="en-US" dirty="0" smtClean="0"/>
              <a:t> </a:t>
            </a:r>
            <a:r>
              <a:rPr lang="en-US" dirty="0"/>
              <a:t>how </a:t>
            </a:r>
            <a:r>
              <a:rPr lang="en-US" dirty="0" smtClean="0"/>
              <a:t>the concepts in pluggable types are expressed in existing programs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0808" y="1705928"/>
            <a:ext cx="1467232" cy="1060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Original Program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47362" y="1705928"/>
            <a:ext cx="1561424" cy="1060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Annotated Program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009900" y="1952507"/>
            <a:ext cx="2692400" cy="5548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7940" y="1558651"/>
            <a:ext cx="2005176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 Inference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70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Pluggable </a:t>
            </a:r>
            <a:r>
              <a:rPr lang="en-US" dirty="0" smtClean="0"/>
              <a:t>types </a:t>
            </a:r>
            <a:r>
              <a:rPr lang="en-US" dirty="0" smtClean="0"/>
              <a:t>enforce additional properties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cs typeface="Courier New"/>
              </a:rPr>
              <a:t>Non-null reference</a:t>
            </a:r>
            <a:r>
              <a:rPr lang="en-US" dirty="0" smtClean="0">
                <a:cs typeface="Courier New"/>
              </a:rPr>
              <a:t>:  detects null pointer dereference error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eference immutability</a:t>
            </a:r>
            <a:r>
              <a:rPr lang="en-US" dirty="0" smtClean="0"/>
              <a:t>:  prevents unwanted object mutations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cs typeface="Courier New"/>
              </a:rPr>
              <a:t>Object ownership</a:t>
            </a:r>
            <a:r>
              <a:rPr lang="en-US" dirty="0" smtClean="0">
                <a:cs typeface="Courier New"/>
              </a:rPr>
              <a:t>:  enforces object encapsulations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cs typeface="Courier New"/>
              </a:rPr>
              <a:t>AJ</a:t>
            </a:r>
            <a:r>
              <a:rPr lang="en-US" dirty="0" smtClean="0">
                <a:cs typeface="Courier New"/>
              </a:rPr>
              <a:t>:  </a:t>
            </a:r>
            <a:r>
              <a:rPr lang="en-US" dirty="0"/>
              <a:t>provides data-centric synchronization for Java programs </a:t>
            </a:r>
            <a:endParaRPr lang="en-US" dirty="0" smtClean="0">
              <a:cs typeface="Courier New"/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cs typeface="Courier New"/>
              </a:rPr>
              <a:t>EnerJ</a:t>
            </a:r>
            <a:r>
              <a:rPr lang="en-US" dirty="0" smtClean="0">
                <a:cs typeface="Courier New"/>
              </a:rPr>
              <a:t>:  i</a:t>
            </a:r>
            <a:r>
              <a:rPr lang="en-US" dirty="0" smtClean="0"/>
              <a:t>mproves </a:t>
            </a:r>
            <a:r>
              <a:rPr lang="en-US" dirty="0"/>
              <a:t>energy efficiency in scientific computations 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423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026" y="1295400"/>
            <a:ext cx="3276600" cy="544251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class Link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Link next;  X data;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</a:t>
            </a:r>
            <a:r>
              <a:rPr lang="en-US" sz="1400" b="1" spc="-150" dirty="0" err="1" smtClean="0">
                <a:latin typeface="Courier New"/>
                <a:cs typeface="Courier New"/>
              </a:rPr>
              <a:t>Link(X</a:t>
            </a:r>
            <a:r>
              <a:rPr lang="en-US" sz="1400" b="1" spc="-150" dirty="0" smtClean="0">
                <a:latin typeface="Courier New"/>
                <a:cs typeface="Courier New"/>
              </a:rPr>
              <a:t> </a:t>
            </a:r>
            <a:r>
              <a:rPr lang="en-US" sz="1400" b="1" spc="-150" dirty="0" err="1" smtClean="0">
                <a:latin typeface="Courier New"/>
                <a:cs typeface="Courier New"/>
              </a:rPr>
              <a:t>inData</a:t>
            </a:r>
            <a:r>
              <a:rPr lang="en-US" sz="1400" b="1" spc="-150" dirty="0" smtClean="0">
                <a:latin typeface="Courier New"/>
                <a:cs typeface="Courier New"/>
              </a:rPr>
              <a:t>)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next = null;   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data = </a:t>
            </a:r>
            <a:r>
              <a:rPr lang="en-US" sz="1400" b="1" spc="-150" dirty="0" err="1" smtClean="0">
                <a:latin typeface="Courier New"/>
                <a:cs typeface="Courier New"/>
              </a:rPr>
              <a:t>inData</a:t>
            </a:r>
            <a:r>
              <a:rPr lang="en-US" sz="1400" b="1" spc="-150" dirty="0" smtClean="0">
                <a:latin typeface="Courier New"/>
                <a:cs typeface="Courier New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class </a:t>
            </a:r>
            <a:r>
              <a:rPr lang="en-US" sz="1400" b="1" spc="-150" dirty="0" err="1" smtClean="0">
                <a:latin typeface="Courier New"/>
                <a:cs typeface="Courier New"/>
              </a:rPr>
              <a:t>XStack</a:t>
            </a:r>
            <a:r>
              <a:rPr lang="en-US" sz="1400" b="1" spc="-150" dirty="0" smtClean="0">
                <a:latin typeface="Courier New"/>
                <a:cs typeface="Courier New"/>
              </a:rPr>
              <a:t>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Link top;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void </a:t>
            </a:r>
            <a:r>
              <a:rPr lang="en-US" sz="1400" b="1" spc="-150" dirty="0" err="1" smtClean="0">
                <a:latin typeface="Courier New"/>
                <a:cs typeface="Courier New"/>
              </a:rPr>
              <a:t>push(X</a:t>
            </a:r>
            <a:r>
              <a:rPr lang="en-US" sz="1400" b="1" spc="-150" dirty="0" smtClean="0">
                <a:latin typeface="Courier New"/>
                <a:cs typeface="Courier New"/>
              </a:rPr>
              <a:t> data)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Link </a:t>
            </a:r>
            <a:r>
              <a:rPr lang="en-US" sz="1400" b="1" spc="-150" dirty="0" err="1" smtClean="0">
                <a:latin typeface="Courier New"/>
                <a:cs typeface="Courier New"/>
              </a:rPr>
              <a:t>newTop</a:t>
            </a:r>
            <a:r>
              <a:rPr lang="en-US" sz="1400" b="1" spc="-150" dirty="0" smtClean="0">
                <a:latin typeface="Courier New"/>
                <a:cs typeface="Courier New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spc="-150" dirty="0" err="1" smtClean="0">
                <a:latin typeface="Courier New"/>
                <a:cs typeface="Courier New"/>
              </a:rPr>
              <a:t>newTop</a:t>
            </a:r>
            <a:r>
              <a:rPr lang="en-US" sz="1400" b="1" spc="-150" dirty="0" smtClean="0">
                <a:latin typeface="Courier New"/>
                <a:cs typeface="Courier New"/>
              </a:rPr>
              <a:t> = new </a:t>
            </a:r>
            <a:r>
              <a:rPr lang="en-US" sz="1400" b="1" spc="-150" dirty="0" err="1" smtClean="0">
                <a:latin typeface="Courier New"/>
                <a:cs typeface="Courier New"/>
              </a:rPr>
              <a:t>Link(data</a:t>
            </a:r>
            <a:r>
              <a:rPr lang="en-US" sz="1400" b="1" spc="-150" dirty="0" smtClean="0">
                <a:latin typeface="Courier New"/>
                <a:cs typeface="Courier New"/>
              </a:rPr>
              <a:t>);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spc="-150" dirty="0" err="1" smtClean="0">
                <a:latin typeface="Courier New"/>
                <a:cs typeface="Courier New"/>
              </a:rPr>
              <a:t>newTop.next</a:t>
            </a:r>
            <a:r>
              <a:rPr lang="en-US" sz="1400" b="1" spc="-150" dirty="0" smtClean="0">
                <a:latin typeface="Courier New"/>
                <a:cs typeface="Courier New"/>
              </a:rPr>
              <a:t> = top;   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   top = </a:t>
            </a:r>
            <a:r>
              <a:rPr lang="en-US" sz="1400" b="1" spc="-150" dirty="0" err="1" smtClean="0">
                <a:latin typeface="Courier New"/>
                <a:cs typeface="Courier New"/>
              </a:rPr>
              <a:t>newTop</a:t>
            </a:r>
            <a:r>
              <a:rPr lang="en-US" sz="1400" b="1" spc="-150" dirty="0" smtClean="0">
                <a:latin typeface="Courier New"/>
                <a:cs typeface="Courier New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X pop()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Link </a:t>
            </a:r>
            <a:r>
              <a:rPr lang="en-US" sz="1400" b="1" spc="-150" dirty="0" err="1" smtClean="0">
                <a:latin typeface="Courier New"/>
                <a:cs typeface="Courier New"/>
              </a:rPr>
              <a:t>oldTop</a:t>
            </a:r>
            <a:r>
              <a:rPr lang="en-US" sz="1400" b="1" spc="-150" dirty="0" smtClean="0">
                <a:latin typeface="Courier New"/>
                <a:cs typeface="Courier New"/>
              </a:rPr>
              <a:t> = top;   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top = </a:t>
            </a:r>
            <a:r>
              <a:rPr lang="en-US" sz="1400" b="1" spc="-150" dirty="0" err="1" smtClean="0">
                <a:latin typeface="Courier New"/>
                <a:cs typeface="Courier New"/>
              </a:rPr>
              <a:t>oldTop.next</a:t>
            </a:r>
            <a:r>
              <a:rPr lang="en-US" sz="1400" b="1" spc="-150" dirty="0" smtClean="0">
                <a:latin typeface="Courier New"/>
                <a:cs typeface="Courier New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return </a:t>
            </a:r>
            <a:r>
              <a:rPr lang="en-US" sz="1400" b="1" spc="-150" dirty="0" err="1" smtClean="0">
                <a:latin typeface="Courier New"/>
                <a:cs typeface="Courier New"/>
              </a:rPr>
              <a:t>oldTop.data</a:t>
            </a:r>
            <a:r>
              <a:rPr lang="en-US" sz="1400" b="1" spc="-150" dirty="0" smtClean="0">
                <a:latin typeface="Courier New"/>
                <a:cs typeface="Courier New"/>
              </a:rPr>
              <a:t>; 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</a:t>
            </a:r>
            <a:r>
              <a:rPr lang="en-US" sz="1400" b="1" spc="-150" dirty="0" err="1" smtClean="0">
                <a:latin typeface="Courier New"/>
                <a:cs typeface="Courier New"/>
              </a:rPr>
              <a:t>boolean</a:t>
            </a:r>
            <a:r>
              <a:rPr lang="en-US" sz="1400" b="1" spc="-150" dirty="0" smtClean="0">
                <a:latin typeface="Courier New"/>
                <a:cs typeface="Courier New"/>
              </a:rPr>
              <a:t> </a:t>
            </a:r>
            <a:r>
              <a:rPr lang="en-US" sz="1400" b="1" spc="-150" dirty="0" err="1" smtClean="0">
                <a:latin typeface="Courier New"/>
                <a:cs typeface="Courier New"/>
              </a:rPr>
              <a:t>isEmpty</a:t>
            </a:r>
            <a:r>
              <a:rPr lang="en-US" sz="1400" b="1" spc="-150" dirty="0" smtClean="0">
                <a:latin typeface="Courier New"/>
                <a:cs typeface="Courier New"/>
              </a:rPr>
              <a:t>() {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   return top == null; 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public static void </a:t>
            </a:r>
            <a:r>
              <a:rPr lang="en-US" sz="1400" b="1" spc="-150" dirty="0" err="1" smtClean="0">
                <a:latin typeface="Courier New"/>
                <a:cs typeface="Courier New"/>
              </a:rPr>
              <a:t>main(String</a:t>
            </a:r>
            <a:r>
              <a:rPr lang="en-US" sz="1400" b="1" spc="-150" dirty="0" smtClean="0">
                <a:latin typeface="Courier New"/>
                <a:cs typeface="Courier New"/>
              </a:rPr>
              <a:t>[] </a:t>
            </a:r>
            <a:r>
              <a:rPr lang="en-US" sz="1400" b="1" spc="-150" dirty="0" err="1" smtClean="0">
                <a:latin typeface="Courier New"/>
                <a:cs typeface="Courier New"/>
              </a:rPr>
              <a:t>args</a:t>
            </a:r>
            <a:r>
              <a:rPr lang="en-US" sz="1400" b="1" spc="-150" dirty="0" smtClean="0">
                <a:latin typeface="Courier New"/>
                <a:cs typeface="Courier New"/>
              </a:rPr>
              <a:t>)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spc="-150" dirty="0" err="1" smtClean="0">
                <a:latin typeface="Courier New"/>
                <a:cs typeface="Courier New"/>
              </a:rPr>
              <a:t>XStack</a:t>
            </a:r>
            <a:r>
              <a:rPr lang="en-US" sz="1400" b="1" spc="-150" dirty="0" smtClean="0">
                <a:latin typeface="Courier New"/>
                <a:cs typeface="Courier New"/>
              </a:rPr>
              <a:t> </a:t>
            </a:r>
            <a:r>
              <a:rPr lang="en-US" sz="1400" b="1" spc="-150" dirty="0" err="1" smtClean="0">
                <a:latin typeface="Courier New"/>
                <a:cs typeface="Courier New"/>
              </a:rPr>
              <a:t>s</a:t>
            </a:r>
            <a:r>
              <a:rPr lang="en-US" sz="1400" b="1" spc="-150" dirty="0" smtClean="0">
                <a:latin typeface="Courier New"/>
                <a:cs typeface="Courier New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spc="-150" dirty="0" err="1" smtClean="0">
                <a:latin typeface="Courier New"/>
                <a:cs typeface="Courier New"/>
              </a:rPr>
              <a:t>s</a:t>
            </a:r>
            <a:r>
              <a:rPr lang="en-US" sz="1400" b="1" spc="-150" dirty="0" smtClean="0">
                <a:latin typeface="Courier New"/>
                <a:cs typeface="Courier New"/>
              </a:rPr>
              <a:t> = new </a:t>
            </a:r>
            <a:r>
              <a:rPr lang="en-US" sz="1400" b="1" spc="-150" dirty="0" err="1" smtClean="0">
                <a:latin typeface="Courier New"/>
                <a:cs typeface="Courier New"/>
              </a:rPr>
              <a:t>XStack</a:t>
            </a:r>
            <a:r>
              <a:rPr lang="en-US" sz="1400" b="1" spc="-150" dirty="0" smtClean="0">
                <a:latin typeface="Courier New"/>
                <a:cs typeface="Courier New"/>
              </a:rPr>
              <a:t>();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X </a:t>
            </a:r>
            <a:r>
              <a:rPr lang="en-US" sz="1400" b="1" spc="-150" dirty="0" err="1" smtClean="0">
                <a:latin typeface="Courier New"/>
                <a:cs typeface="Courier New"/>
              </a:rPr>
              <a:t>x</a:t>
            </a:r>
            <a:r>
              <a:rPr lang="en-US" sz="1400" b="1" spc="-150" dirty="0" smtClean="0">
                <a:latin typeface="Courier New"/>
                <a:cs typeface="Courier New"/>
              </a:rPr>
              <a:t> = new X();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spc="-150" dirty="0" err="1" smtClean="0">
                <a:latin typeface="Courier New"/>
                <a:cs typeface="Courier New"/>
              </a:rPr>
              <a:t>s.push</a:t>
            </a:r>
            <a:r>
              <a:rPr lang="en-US" sz="1400" b="1" spc="-150" dirty="0" smtClean="0">
                <a:latin typeface="Courier New"/>
                <a:cs typeface="Courier New"/>
              </a:rPr>
              <a:t>(x);   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   x = </a:t>
            </a:r>
            <a:r>
              <a:rPr lang="en-US" sz="1400" b="1" spc="-150" dirty="0" err="1" smtClean="0">
                <a:latin typeface="Courier New"/>
                <a:cs typeface="Courier New"/>
              </a:rPr>
              <a:t>s.pop</a:t>
            </a:r>
            <a:r>
              <a:rPr lang="en-US" sz="1400" b="1" spc="-150" dirty="0" smtClean="0">
                <a:latin typeface="Courier New"/>
                <a:cs typeface="Courier New"/>
              </a:rPr>
              <a:t>();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}</a:t>
            </a:r>
            <a:endParaRPr lang="en-US" sz="1400" b="1" spc="-150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1295400"/>
            <a:ext cx="3886200" cy="544251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solidFill>
                  <a:srgbClr val="000000"/>
                </a:solidFill>
                <a:latin typeface="Courier New"/>
                <a:cs typeface="Courier New"/>
              </a:rPr>
              <a:t>class</a:t>
            </a:r>
            <a:r>
              <a:rPr lang="en-US" sz="1400" b="1" spc="-15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Link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rep|p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Link next;  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p|p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X data;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Link(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p|p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X </a:t>
            </a:r>
            <a:r>
              <a:rPr lang="en-US" sz="1400" b="1" spc="-150" dirty="0" err="1" smtClean="0">
                <a:latin typeface="Courier New"/>
                <a:cs typeface="Courier New"/>
              </a:rPr>
              <a:t>inData</a:t>
            </a:r>
            <a:r>
              <a:rPr lang="en-US" sz="1400" b="1" spc="-150" dirty="0" smtClean="0">
                <a:latin typeface="Courier New"/>
                <a:cs typeface="Courier New"/>
              </a:rPr>
              <a:t>)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next = </a:t>
            </a:r>
            <a:r>
              <a:rPr lang="en-US" sz="1400" b="1" spc="-150" dirty="0" smtClean="0">
                <a:solidFill>
                  <a:srgbClr val="000000"/>
                </a:solidFill>
                <a:latin typeface="Courier New"/>
                <a:cs typeface="Courier New"/>
              </a:rPr>
              <a:t>null</a:t>
            </a:r>
            <a:r>
              <a:rPr lang="en-US" sz="1400" b="1" spc="-150" dirty="0" smtClean="0">
                <a:latin typeface="Courier New"/>
                <a:cs typeface="Courier New"/>
              </a:rPr>
              <a:t>;   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   data = </a:t>
            </a:r>
            <a:r>
              <a:rPr lang="en-US" sz="1400" b="1" spc="-150" dirty="0" err="1" smtClean="0">
                <a:latin typeface="Courier New"/>
                <a:cs typeface="Courier New"/>
              </a:rPr>
              <a:t>inData</a:t>
            </a:r>
            <a:r>
              <a:rPr lang="en-US" sz="1400" b="1" spc="-150" dirty="0" smtClean="0">
                <a:latin typeface="Courier New"/>
                <a:cs typeface="Courier New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solidFill>
                  <a:srgbClr val="000000"/>
                </a:solidFill>
                <a:latin typeface="Courier New"/>
                <a:cs typeface="Courier New"/>
              </a:rPr>
              <a:t>class</a:t>
            </a:r>
            <a:r>
              <a:rPr lang="en-US" sz="1400" b="1" spc="-15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err="1" smtClean="0">
                <a:latin typeface="Courier New"/>
                <a:cs typeface="Courier New"/>
              </a:rPr>
              <a:t>XStack</a:t>
            </a:r>
            <a:r>
              <a:rPr lang="en-US" sz="1400" b="1" spc="-150" dirty="0" smtClean="0">
                <a:latin typeface="Courier New"/>
                <a:cs typeface="Courier New"/>
              </a:rPr>
              <a:t>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rep|p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Link top;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solidFill>
                  <a:srgbClr val="000000"/>
                </a:solidFill>
                <a:latin typeface="Courier New"/>
                <a:cs typeface="Courier New"/>
              </a:rPr>
              <a:t>  void</a:t>
            </a:r>
            <a:r>
              <a:rPr lang="en-US" sz="1400" b="1" spc="-15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push(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p|p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X data)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rep|p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Link </a:t>
            </a:r>
            <a:r>
              <a:rPr lang="en-US" sz="1400" b="1" spc="-150" dirty="0" err="1" smtClean="0">
                <a:latin typeface="Courier New"/>
                <a:cs typeface="Courier New"/>
              </a:rPr>
              <a:t>newTop</a:t>
            </a:r>
            <a:r>
              <a:rPr lang="en-US" sz="1400" b="1" spc="-150" dirty="0" smtClean="0">
                <a:latin typeface="Courier New"/>
                <a:cs typeface="Courier New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spc="-150" dirty="0" err="1" smtClean="0">
                <a:latin typeface="Courier New"/>
                <a:cs typeface="Courier New"/>
              </a:rPr>
              <a:t>newTop</a:t>
            </a:r>
            <a:r>
              <a:rPr lang="en-US" sz="1400" b="1" spc="-150" dirty="0" smtClean="0">
                <a:latin typeface="Courier New"/>
                <a:cs typeface="Courier New"/>
              </a:rPr>
              <a:t> = new 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rep|p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latin typeface="Courier New"/>
                <a:cs typeface="Courier New"/>
              </a:rPr>
              <a:t> Link(data);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spc="-150" dirty="0" err="1" smtClean="0">
                <a:latin typeface="Courier New"/>
                <a:cs typeface="Courier New"/>
              </a:rPr>
              <a:t>newTop.next</a:t>
            </a:r>
            <a:r>
              <a:rPr lang="en-US" sz="1400" b="1" spc="-150" dirty="0" smtClean="0">
                <a:latin typeface="Courier New"/>
                <a:cs typeface="Courier New"/>
              </a:rPr>
              <a:t> = top;   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   top = </a:t>
            </a:r>
            <a:r>
              <a:rPr lang="en-US" sz="1400" b="1" spc="-150" dirty="0" err="1" smtClean="0">
                <a:latin typeface="Courier New"/>
                <a:cs typeface="Courier New"/>
              </a:rPr>
              <a:t>newTop</a:t>
            </a:r>
            <a:r>
              <a:rPr lang="en-US" sz="1400" b="1" spc="-150" dirty="0" smtClean="0">
                <a:latin typeface="Courier New"/>
                <a:cs typeface="Courier New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p|p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latin typeface="Courier New"/>
                <a:cs typeface="Courier New"/>
              </a:rPr>
              <a:t> X pop()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rep|p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latin typeface="Courier New"/>
                <a:cs typeface="Courier New"/>
              </a:rPr>
              <a:t> Link </a:t>
            </a:r>
            <a:r>
              <a:rPr lang="en-US" sz="1400" b="1" spc="-150" dirty="0" err="1" smtClean="0">
                <a:latin typeface="Courier New"/>
                <a:cs typeface="Courier New"/>
              </a:rPr>
              <a:t>oldTop</a:t>
            </a:r>
            <a:r>
              <a:rPr lang="en-US" sz="1400" b="1" spc="-150" dirty="0" smtClean="0">
                <a:latin typeface="Courier New"/>
                <a:cs typeface="Courier New"/>
              </a:rPr>
              <a:t> = top;   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top = </a:t>
            </a:r>
            <a:r>
              <a:rPr lang="en-US" sz="1400" b="1" spc="-150" dirty="0" err="1" smtClean="0">
                <a:latin typeface="Courier New"/>
                <a:cs typeface="Courier New"/>
              </a:rPr>
              <a:t>oldTop.next</a:t>
            </a:r>
            <a:r>
              <a:rPr lang="en-US" sz="1400" b="1" spc="-150" dirty="0" smtClean="0">
                <a:latin typeface="Courier New"/>
                <a:cs typeface="Courier New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spc="-150" dirty="0" smtClean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400" b="1" spc="-15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err="1" smtClean="0">
                <a:latin typeface="Courier New"/>
                <a:cs typeface="Courier New"/>
              </a:rPr>
              <a:t>oldTop.data</a:t>
            </a:r>
            <a:r>
              <a:rPr lang="en-US" sz="1400" b="1" spc="-150" dirty="0" smtClean="0">
                <a:latin typeface="Courier New"/>
                <a:cs typeface="Courier New"/>
              </a:rPr>
              <a:t>; 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</a:t>
            </a:r>
            <a:r>
              <a:rPr lang="en-US" sz="1400" b="1" spc="-15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US" sz="1400" b="1" spc="-15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err="1" smtClean="0">
                <a:latin typeface="Courier New"/>
                <a:cs typeface="Courier New"/>
              </a:rPr>
              <a:t>isEmpty</a:t>
            </a:r>
            <a:r>
              <a:rPr lang="en-US" sz="1400" b="1" spc="-150" dirty="0" smtClean="0">
                <a:latin typeface="Courier New"/>
                <a:cs typeface="Courier New"/>
              </a:rPr>
              <a:t>() {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   return top == null; 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</a:t>
            </a:r>
            <a:r>
              <a:rPr lang="en-US" sz="1400" b="1" spc="-150" dirty="0" smtClean="0">
                <a:solidFill>
                  <a:srgbClr val="000000"/>
                </a:solidFill>
                <a:latin typeface="Courier New"/>
                <a:cs typeface="Courier New"/>
              </a:rPr>
              <a:t>public static void </a:t>
            </a:r>
            <a:r>
              <a:rPr lang="en-US" sz="1400" b="1" spc="-150" dirty="0" smtClean="0">
                <a:latin typeface="Courier New"/>
                <a:cs typeface="Courier New"/>
              </a:rPr>
              <a:t>main(String[] </a:t>
            </a:r>
            <a:r>
              <a:rPr lang="en-US" sz="1400" b="1" spc="-150" dirty="0" err="1" smtClean="0">
                <a:latin typeface="Courier New"/>
                <a:cs typeface="Courier New"/>
              </a:rPr>
              <a:t>args</a:t>
            </a:r>
            <a:r>
              <a:rPr lang="en-US" sz="1400" b="1" spc="-150" dirty="0" smtClean="0">
                <a:latin typeface="Courier New"/>
                <a:cs typeface="Courier New"/>
              </a:rPr>
              <a:t>) {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rep|rep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latin typeface="Courier New"/>
                <a:cs typeface="Courier New"/>
              </a:rPr>
              <a:t> </a:t>
            </a:r>
            <a:r>
              <a:rPr lang="en-US" sz="1400" b="1" spc="-150" dirty="0" err="1" smtClean="0">
                <a:latin typeface="Courier New"/>
                <a:cs typeface="Courier New"/>
              </a:rPr>
              <a:t>XStack</a:t>
            </a:r>
            <a:r>
              <a:rPr lang="en-US" sz="1400" b="1" spc="-150" dirty="0" smtClean="0">
                <a:latin typeface="Courier New"/>
                <a:cs typeface="Courier New"/>
              </a:rPr>
              <a:t> </a:t>
            </a:r>
            <a:r>
              <a:rPr lang="en-US" sz="1400" b="1" spc="-150" dirty="0" err="1" smtClean="0">
                <a:latin typeface="Courier New"/>
                <a:cs typeface="Courier New"/>
              </a:rPr>
              <a:t>s</a:t>
            </a:r>
            <a:r>
              <a:rPr lang="en-US" sz="1400" b="1" spc="-150" dirty="0" smtClean="0">
                <a:latin typeface="Courier New"/>
                <a:cs typeface="Courier New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s = new 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rep|rep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err="1" smtClean="0">
                <a:latin typeface="Courier New"/>
                <a:cs typeface="Courier New"/>
              </a:rPr>
              <a:t>XStack</a:t>
            </a:r>
            <a:r>
              <a:rPr lang="en-US" sz="1400" b="1" spc="-150" dirty="0" smtClean="0">
                <a:latin typeface="Courier New"/>
                <a:cs typeface="Courier New"/>
              </a:rPr>
              <a:t>();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rep|rep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X x = new 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400" b="1" u="sng" spc="-15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rep|rep</a:t>
            </a:r>
            <a:r>
              <a:rPr lang="en-US" sz="1400" b="1" u="sng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400" b="1" spc="-15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X();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  </a:t>
            </a:r>
            <a:r>
              <a:rPr lang="en-US" sz="1400" b="1" spc="-150" dirty="0" err="1" smtClean="0">
                <a:latin typeface="Courier New"/>
                <a:cs typeface="Courier New"/>
              </a:rPr>
              <a:t>s.push</a:t>
            </a:r>
            <a:r>
              <a:rPr lang="en-US" sz="1400" b="1" spc="-150" dirty="0" smtClean="0">
                <a:latin typeface="Courier New"/>
                <a:cs typeface="Courier New"/>
              </a:rPr>
              <a:t>(x);    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>
                <a:latin typeface="Courier New"/>
                <a:cs typeface="Courier New"/>
              </a:rPr>
              <a:t> </a:t>
            </a:r>
            <a:r>
              <a:rPr lang="en-US" sz="1400" b="1" spc="-150" dirty="0" smtClean="0">
                <a:latin typeface="Courier New"/>
                <a:cs typeface="Courier New"/>
              </a:rPr>
              <a:t>   x = </a:t>
            </a:r>
            <a:r>
              <a:rPr lang="en-US" sz="1400" b="1" spc="-150" dirty="0" err="1" smtClean="0">
                <a:latin typeface="Courier New"/>
                <a:cs typeface="Courier New"/>
              </a:rPr>
              <a:t>s.pop</a:t>
            </a:r>
            <a:r>
              <a:rPr lang="en-US" sz="1400" b="1" spc="-150" dirty="0" smtClean="0">
                <a:latin typeface="Courier New"/>
                <a:cs typeface="Courier New"/>
              </a:rPr>
              <a:t>();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  }</a:t>
            </a:r>
          </a:p>
          <a:p>
            <a:pPr marL="342900" indent="-342900">
              <a:lnSpc>
                <a:spcPct val="80000"/>
              </a:lnSpc>
              <a:buFont typeface="Wingdings" charset="2"/>
              <a:buAutoNum type="arabicPlain"/>
            </a:pPr>
            <a:r>
              <a:rPr lang="en-US" sz="1400" b="1" spc="-150" dirty="0" smtClean="0">
                <a:latin typeface="Courier New"/>
                <a:cs typeface="Courier New"/>
              </a:rPr>
              <a:t>}</a:t>
            </a:r>
            <a:endParaRPr lang="en-US" sz="1400" b="1" spc="-15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Burden is High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747224" y="3432598"/>
            <a:ext cx="1180118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667000" y="1791813"/>
            <a:ext cx="2286000" cy="1200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13 </a:t>
            </a:r>
            <a:r>
              <a:rPr lang="en-US" sz="2400" dirty="0" smtClean="0"/>
              <a:t>annotations are used in this small program!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292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5207000"/>
          </a:xfrm>
        </p:spPr>
        <p:txBody>
          <a:bodyPr>
            <a:normAutofit/>
          </a:bodyPr>
          <a:lstStyle/>
          <a:p>
            <a:r>
              <a:rPr lang="en-US" dirty="0"/>
              <a:t>Transforms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un-annotated or partially-annotated programs into fully annotated </a:t>
            </a:r>
            <a:r>
              <a:rPr lang="en-US" dirty="0" smtClean="0"/>
              <a:t>ones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Facilitates </a:t>
            </a:r>
            <a:r>
              <a:rPr lang="en-US" dirty="0" smtClean="0">
                <a:solidFill>
                  <a:srgbClr val="000000"/>
                </a:solidFill>
              </a:rPr>
              <a:t>practical </a:t>
            </a:r>
            <a:r>
              <a:rPr lang="en-US" dirty="0">
                <a:solidFill>
                  <a:srgbClr val="000000"/>
                </a:solidFill>
              </a:rPr>
              <a:t>adoption of </a:t>
            </a:r>
            <a:r>
              <a:rPr lang="en-US" dirty="0" smtClean="0">
                <a:solidFill>
                  <a:srgbClr val="000000"/>
                </a:solidFill>
              </a:rPr>
              <a:t>pluggable types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Reveals</a:t>
            </a:r>
            <a:r>
              <a:rPr lang="en-US" dirty="0" smtClean="0"/>
              <a:t> </a:t>
            </a:r>
            <a:r>
              <a:rPr lang="en-US" dirty="0"/>
              <a:t>how </a:t>
            </a:r>
            <a:r>
              <a:rPr lang="en-US" dirty="0" smtClean="0"/>
              <a:t>the concepts in pluggable types are expressed in existing programs</a:t>
            </a:r>
          </a:p>
        </p:txBody>
      </p:sp>
    </p:spTree>
    <p:extLst>
      <p:ext uri="{BB962C8B-B14F-4D97-AF65-F5344CB8AC3E}">
        <p14:creationId xmlns:p14="http://schemas.microsoft.com/office/powerpoint/2010/main" val="186533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799"/>
            <a:ext cx="8110728" cy="52334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inference algorithms are different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Guarded constraints </a:t>
            </a:r>
            <a:r>
              <a:rPr lang="en-US" dirty="0" smtClean="0"/>
              <a:t>for Reference Immutability       [</a:t>
            </a:r>
            <a:r>
              <a:rPr lang="en-US" dirty="0" err="1" smtClean="0"/>
              <a:t>Quinonez</a:t>
            </a:r>
            <a:r>
              <a:rPr lang="en-US" dirty="0" smtClean="0"/>
              <a:t> et al. ECOOP’07]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Max-SAT solver</a:t>
            </a:r>
            <a:r>
              <a:rPr lang="en-US" dirty="0" smtClean="0"/>
              <a:t> for Universe Types                           [</a:t>
            </a:r>
            <a:r>
              <a:rPr lang="en-US" dirty="0" err="1" smtClean="0"/>
              <a:t>Dietl</a:t>
            </a:r>
            <a:r>
              <a:rPr lang="en-US" dirty="0" smtClean="0"/>
              <a:t> et al. ECOOP’11]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Dominance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analysis</a:t>
            </a:r>
            <a:r>
              <a:rPr lang="en-US" dirty="0" smtClean="0"/>
              <a:t> for Ownership Types                 [</a:t>
            </a:r>
            <a:r>
              <a:rPr lang="en-US" dirty="0" err="1" smtClean="0"/>
              <a:t>Milanova</a:t>
            </a:r>
            <a:r>
              <a:rPr lang="en-US" dirty="0" smtClean="0"/>
              <a:t> &amp; </a:t>
            </a:r>
            <a:r>
              <a:rPr lang="en-US" dirty="0" err="1" smtClean="0"/>
              <a:t>Vitek</a:t>
            </a:r>
            <a:r>
              <a:rPr lang="en-US" dirty="0" smtClean="0"/>
              <a:t> TOOLS’11]</a:t>
            </a:r>
          </a:p>
          <a:p>
            <a:r>
              <a:rPr lang="en-US" dirty="0" smtClean="0"/>
              <a:t>They are domain-specific</a:t>
            </a:r>
          </a:p>
          <a:p>
            <a:pPr lvl="1"/>
            <a:r>
              <a:rPr lang="en-US" dirty="0" smtClean="0"/>
              <a:t>Built to target one specific type system</a:t>
            </a:r>
          </a:p>
          <a:p>
            <a:r>
              <a:rPr lang="en-US" dirty="0" smtClean="0"/>
              <a:t>No general solution</a:t>
            </a:r>
          </a:p>
          <a:p>
            <a:pPr lvl="1"/>
            <a:r>
              <a:rPr lang="en-US" dirty="0" smtClean="0"/>
              <a:t>There are general solutions for type checking</a:t>
            </a:r>
          </a:p>
        </p:txBody>
      </p:sp>
    </p:spTree>
    <p:extLst>
      <p:ext uri="{BB962C8B-B14F-4D97-AF65-F5344CB8AC3E}">
        <p14:creationId xmlns:p14="http://schemas.microsoft.com/office/powerpoint/2010/main" val="294929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 A General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inference and checking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Programmers provide parameters to instantiate their own type systems</a:t>
            </a:r>
          </a:p>
          <a:p>
            <a:pPr lvl="1"/>
            <a:r>
              <a:rPr lang="en-US" dirty="0" smtClean="0"/>
              <a:t>Provides interfaces for instantiation</a:t>
            </a:r>
          </a:p>
          <a:p>
            <a:r>
              <a:rPr lang="en-US" dirty="0" smtClean="0"/>
              <a:t>The framework does the type inference </a:t>
            </a:r>
          </a:p>
          <a:p>
            <a:pPr lvl="1"/>
            <a:r>
              <a:rPr lang="en-US" dirty="0" smtClean="0"/>
              <a:t>Provides interfaces for different solvers</a:t>
            </a:r>
          </a:p>
        </p:txBody>
      </p:sp>
    </p:spTree>
    <p:extLst>
      <p:ext uri="{BB962C8B-B14F-4D97-AF65-F5344CB8AC3E}">
        <p14:creationId xmlns:p14="http://schemas.microsoft.com/office/powerpoint/2010/main" val="239636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and Checking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517570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</a:t>
            </a:r>
            <a:r>
              <a:rPr lang="en-US" dirty="0" smtClean="0"/>
              <a:t>:   captures common features of different type systems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Simple</a:t>
            </a:r>
            <a:r>
              <a:rPr lang="en-US" dirty="0" smtClean="0"/>
              <a:t>:     easy instantiation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Verifiable</a:t>
            </a:r>
            <a:r>
              <a:rPr lang="en-US" dirty="0" smtClean="0"/>
              <a:t>:  the inference result can be checked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Scalable</a:t>
            </a:r>
            <a:r>
              <a:rPr lang="en-US" dirty="0" smtClean="0"/>
              <a:t>:   works on large programs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6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Checking Framework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2670500"/>
            <a:ext cx="1066800" cy="8932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 smtClean="0"/>
              <a:t>Unified Typing Rules</a:t>
            </a:r>
            <a:endParaRPr lang="en-US" sz="20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1007" y="4565034"/>
            <a:ext cx="2522053" cy="505299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Framework parameters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2854593" y="4552173"/>
            <a:ext cx="1641207" cy="51816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Source Code</a:t>
            </a:r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 flipH="1" flipV="1">
            <a:off x="3307367" y="3498133"/>
            <a:ext cx="4738" cy="10540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67000" y="2736133"/>
            <a:ext cx="1280733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/>
              <a:t>Unified Inference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0" y="2605526"/>
            <a:ext cx="1143001" cy="102321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 smtClean="0"/>
              <a:t>Extract “Best” Typing</a:t>
            </a:r>
            <a:endParaRPr lang="en-US" sz="2000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4831825" y="4589252"/>
            <a:ext cx="2147351" cy="48108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Some heuristics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772400" y="2736133"/>
            <a:ext cx="1298447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 smtClean="0"/>
              <a:t>Type Checking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47733" y="3117133"/>
            <a:ext cx="1386267" cy="0"/>
          </a:xfrm>
          <a:prstGeom prst="line">
            <a:avLst/>
          </a:prstGeom>
          <a:ln w="38100">
            <a:solidFill>
              <a:srgbClr val="FF7E7E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1" y="3117133"/>
            <a:ext cx="1295399" cy="0"/>
          </a:xfrm>
          <a:prstGeom prst="line">
            <a:avLst/>
          </a:prstGeom>
          <a:ln w="38100">
            <a:solidFill>
              <a:srgbClr val="FF7E7E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3"/>
            <a:endCxn id="12" idx="2"/>
          </p:cNvCxnSpPr>
          <p:nvPr/>
        </p:nvCxnSpPr>
        <p:spPr>
          <a:xfrm flipV="1">
            <a:off x="5905501" y="3628740"/>
            <a:ext cx="0" cy="9605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2340195"/>
            <a:ext cx="118678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Set-based Solution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2340195"/>
            <a:ext cx="103554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“Best” Typing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3117133"/>
            <a:ext cx="1524000" cy="0"/>
          </a:xfrm>
          <a:prstGeom prst="line">
            <a:avLst/>
          </a:prstGeom>
          <a:ln w="38100" cmpd="sng">
            <a:solidFill>
              <a:srgbClr val="FF7E7E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2340195"/>
            <a:ext cx="126766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Instantiated Rules</a:t>
            </a:r>
            <a:endParaRPr lang="en-US" dirty="0"/>
          </a:p>
        </p:txBody>
      </p:sp>
      <p:cxnSp>
        <p:nvCxnSpPr>
          <p:cNvPr id="25" name="Straight Connector 24"/>
          <p:cNvCxnSpPr>
            <a:endCxn id="5" idx="2"/>
          </p:cNvCxnSpPr>
          <p:nvPr/>
        </p:nvCxnSpPr>
        <p:spPr>
          <a:xfrm flipV="1">
            <a:off x="609600" y="3563766"/>
            <a:ext cx="0" cy="988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27" idx="0"/>
          </p:cNvCxnSpPr>
          <p:nvPr/>
        </p:nvCxnSpPr>
        <p:spPr>
          <a:xfrm>
            <a:off x="8421624" y="3498133"/>
            <a:ext cx="23960" cy="1202868"/>
          </a:xfrm>
          <a:prstGeom prst="line">
            <a:avLst/>
          </a:prstGeom>
          <a:ln w="38100">
            <a:solidFill>
              <a:srgbClr val="FF7E7E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3368" y="4701001"/>
            <a:ext cx="12444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Final</a:t>
            </a:r>
            <a:r>
              <a:rPr lang="en-US" dirty="0" smtClean="0"/>
              <a:t> </a:t>
            </a:r>
            <a:r>
              <a:rPr lang="en-US" dirty="0" smtClean="0"/>
              <a:t>Typing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257800" y="2605526"/>
            <a:ext cx="1295400" cy="102321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29267" y="2605526"/>
            <a:ext cx="1509333" cy="102321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0" y="2605526"/>
            <a:ext cx="1295400" cy="102321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72400" y="2605526"/>
            <a:ext cx="1295400" cy="102321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ECOOP_2012_Talk.potx</Template>
  <TotalTime>2842</TotalTime>
  <Words>2089</Words>
  <Application>Microsoft Macintosh PowerPoint</Application>
  <PresentationFormat>On-screen Show (4:3)</PresentationFormat>
  <Paragraphs>412</Paragraphs>
  <Slides>28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Solstice</vt:lpstr>
      <vt:lpstr>1_Solstice</vt:lpstr>
      <vt:lpstr>Equation</vt:lpstr>
      <vt:lpstr>Microsoft Equation</vt:lpstr>
      <vt:lpstr>Inference and Checking Framework for Pluggable Types </vt:lpstr>
      <vt:lpstr>“Well-typed” Program</vt:lpstr>
      <vt:lpstr>Pluggable Types</vt:lpstr>
      <vt:lpstr>Annotation Burden is High</vt:lpstr>
      <vt:lpstr>Type Inference</vt:lpstr>
      <vt:lpstr>Existing Approaches</vt:lpstr>
      <vt:lpstr>Goal:  A General Solution</vt:lpstr>
      <vt:lpstr>Inference and Checking Framework</vt:lpstr>
      <vt:lpstr>Inference and Checking Framework</vt:lpstr>
      <vt:lpstr>Typing Rule (TWRITE): x.f = y </vt:lpstr>
      <vt:lpstr>Typing Rule (TCALL): x = y.m(z)</vt:lpstr>
      <vt:lpstr>Inference and Checking Framework</vt:lpstr>
      <vt:lpstr>Unified Inference</vt:lpstr>
      <vt:lpstr>Example</vt:lpstr>
      <vt:lpstr>First Iteration</vt:lpstr>
      <vt:lpstr>First Iteration</vt:lpstr>
      <vt:lpstr>Final Result:  A Set-based Solution</vt:lpstr>
      <vt:lpstr>Inference and Checking Framework</vt:lpstr>
      <vt:lpstr>Extract “Best” Typing</vt:lpstr>
      <vt:lpstr>Current Work on “Best” Typing</vt:lpstr>
      <vt:lpstr>Preliminary Result</vt:lpstr>
      <vt:lpstr>Related Work</vt:lpstr>
      <vt:lpstr>Future Work (1)</vt:lpstr>
      <vt:lpstr>Future Work (2)</vt:lpstr>
      <vt:lpstr>PowerPoint Presentation</vt:lpstr>
      <vt:lpstr>Runtime Exception</vt:lpstr>
      <vt:lpstr>Unwanted Mutation</vt:lpstr>
      <vt:lpstr>Type Inference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and Checking Framework for Pluggable Types </dc:title>
  <dc:creator>Wei Huang</dc:creator>
  <cp:lastModifiedBy>Wei Huang</cp:lastModifiedBy>
  <cp:revision>197</cp:revision>
  <dcterms:created xsi:type="dcterms:W3CDTF">2012-05-15T17:38:09Z</dcterms:created>
  <dcterms:modified xsi:type="dcterms:W3CDTF">2012-06-03T14:40:35Z</dcterms:modified>
</cp:coreProperties>
</file>