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embeddings/oleObject19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20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1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2.bin" ContentType="application/vnd.openxmlformats-officedocument.oleObject"/>
  <Override PartName="/ppt/notesSlides/notesSlide29.xml" ContentType="application/vnd.openxmlformats-officedocument.presentationml.notesSlide+xml"/>
  <Override PartName="/ppt/embeddings/oleObject23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24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30.bin" ContentType="application/vnd.openxmlformats-officedocument.oleObject"/>
  <Override PartName="/ppt/notesSlides/notesSlide48.xml" ContentType="application/vnd.openxmlformats-officedocument.presentationml.notesSlide+xml"/>
  <Override PartName="/ppt/embeddings/oleObject31.bin" ContentType="application/vnd.openxmlformats-officedocument.oleObject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52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53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54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8"/>
  </p:notesMasterIdLst>
  <p:sldIdLst>
    <p:sldId id="256" r:id="rId3"/>
    <p:sldId id="286" r:id="rId4"/>
    <p:sldId id="293" r:id="rId5"/>
    <p:sldId id="312" r:id="rId6"/>
    <p:sldId id="303" r:id="rId7"/>
    <p:sldId id="304" r:id="rId8"/>
    <p:sldId id="373" r:id="rId9"/>
    <p:sldId id="313" r:id="rId10"/>
    <p:sldId id="314" r:id="rId11"/>
    <p:sldId id="289" r:id="rId12"/>
    <p:sldId id="317" r:id="rId13"/>
    <p:sldId id="319" r:id="rId14"/>
    <p:sldId id="357" r:id="rId15"/>
    <p:sldId id="320" r:id="rId16"/>
    <p:sldId id="371" r:id="rId17"/>
    <p:sldId id="356" r:id="rId18"/>
    <p:sldId id="321" r:id="rId19"/>
    <p:sldId id="358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268" r:id="rId29"/>
    <p:sldId id="290" r:id="rId30"/>
    <p:sldId id="335" r:id="rId31"/>
    <p:sldId id="359" r:id="rId32"/>
    <p:sldId id="336" r:id="rId33"/>
    <p:sldId id="269" r:id="rId34"/>
    <p:sldId id="392" r:id="rId35"/>
    <p:sldId id="377" r:id="rId36"/>
    <p:sldId id="393" r:id="rId37"/>
    <p:sldId id="420" r:id="rId38"/>
    <p:sldId id="421" r:id="rId39"/>
    <p:sldId id="376" r:id="rId40"/>
    <p:sldId id="424" r:id="rId41"/>
    <p:sldId id="425" r:id="rId42"/>
    <p:sldId id="378" r:id="rId43"/>
    <p:sldId id="380" r:id="rId44"/>
    <p:sldId id="379" r:id="rId45"/>
    <p:sldId id="387" r:id="rId46"/>
    <p:sldId id="394" r:id="rId47"/>
    <p:sldId id="386" r:id="rId48"/>
    <p:sldId id="430" r:id="rId49"/>
    <p:sldId id="432" r:id="rId50"/>
    <p:sldId id="400" r:id="rId51"/>
    <p:sldId id="383" r:id="rId52"/>
    <p:sldId id="401" r:id="rId53"/>
    <p:sldId id="384" r:id="rId54"/>
    <p:sldId id="402" r:id="rId55"/>
    <p:sldId id="403" r:id="rId56"/>
    <p:sldId id="389" r:id="rId57"/>
    <p:sldId id="408" r:id="rId58"/>
    <p:sldId id="409" r:id="rId59"/>
    <p:sldId id="410" r:id="rId60"/>
    <p:sldId id="435" r:id="rId61"/>
    <p:sldId id="390" r:id="rId62"/>
    <p:sldId id="396" r:id="rId63"/>
    <p:sldId id="397" r:id="rId64"/>
    <p:sldId id="411" r:id="rId65"/>
    <p:sldId id="398" r:id="rId66"/>
    <p:sldId id="399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61" autoAdjust="0"/>
  </p:normalViewPr>
  <p:slideViewPr>
    <p:cSldViewPr snapToGrid="0" snapToObjects="1">
      <p:cViewPr varScale="1">
        <p:scale>
          <a:sx n="80" d="100"/>
          <a:sy n="8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notesMaster" Target="notesMasters/notes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EBB08-A5C9-4948-86F2-AFABCD101B4C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41D0-D317-044A-BB93-006CB997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29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this</a:t>
            </a:r>
          </a:p>
          <a:p>
            <a:endParaRPr lang="en-US" dirty="0" smtClean="0"/>
          </a:p>
          <a:p>
            <a:r>
              <a:rPr lang="en-US" dirty="0" smtClean="0"/>
              <a:t>Our goal</a:t>
            </a:r>
            <a:r>
              <a:rPr lang="en-US" baseline="0" dirty="0" smtClean="0"/>
              <a:t> is to build an inference and checking framework that will work with existing </a:t>
            </a:r>
          </a:p>
          <a:p>
            <a:r>
              <a:rPr lang="en-US" baseline="0" dirty="0" smtClean="0"/>
              <a:t>pluggable type systems and with new pluggable type systems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ANA: Read the rest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dirty="0" smtClean="0"/>
              <a:t>, i.e., if inference fails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, e.g. null pointer deference, unwanted mutation, information flow violations, etc.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06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observe that a large number of pluggable type systems can be </a:t>
            </a:r>
          </a:p>
          <a:p>
            <a:r>
              <a:rPr lang="en-US" baseline="0" dirty="0" smtClean="0"/>
              <a:t>specified, inferred and checked in a unified framework.</a:t>
            </a:r>
          </a:p>
          <a:p>
            <a:endParaRPr lang="en-US" dirty="0" smtClean="0"/>
          </a:p>
          <a:p>
            <a:r>
              <a:rPr lang="en-US" dirty="0" smtClean="0"/>
              <a:t>The framework</a:t>
            </a:r>
            <a:r>
              <a:rPr lang="en-US" baseline="0" dirty="0" smtClean="0"/>
              <a:t> consists of 4 steps: </a:t>
            </a:r>
          </a:p>
          <a:p>
            <a:r>
              <a:rPr lang="en-US" baseline="0" dirty="0" smtClean="0"/>
              <a:t>The first step is the unified typing rules. They are instantiated using 5 parameters. </a:t>
            </a:r>
          </a:p>
          <a:p>
            <a:r>
              <a:rPr lang="en-US" baseline="0" dirty="0" smtClean="0"/>
              <a:t>The second step is the set-based solver which takes as input the program and the instantiated typing rules, and outputs a set-based solution.</a:t>
            </a:r>
          </a:p>
          <a:p>
            <a:r>
              <a:rPr lang="en-US" baseline="0" dirty="0" smtClean="0"/>
              <a:t>The third step extracts a concrete typing from the set-based solution. </a:t>
            </a:r>
          </a:p>
          <a:p>
            <a:r>
              <a:rPr lang="en-US" baseline="0" dirty="0" smtClean="0"/>
              <a:t>The final step type checks the concrete typing.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Notice, the system is parameterized. We can plug in different type systems by giving different parameters in the first step. </a:t>
            </a:r>
          </a:p>
          <a:p>
            <a:r>
              <a:rPr lang="en-US" baseline="0" dirty="0" smtClean="0"/>
              <a:t>we can also extract different </a:t>
            </a:r>
            <a:r>
              <a:rPr lang="en-US" baseline="0" dirty="0" err="1" smtClean="0"/>
              <a:t>typings</a:t>
            </a:r>
            <a:r>
              <a:rPr lang="en-US" baseline="0" dirty="0" smtClean="0"/>
              <a:t> by using different extractors in the third step. ANA: Wei, you don’t have different</a:t>
            </a:r>
          </a:p>
          <a:p>
            <a:r>
              <a:rPr lang="en-US" baseline="0" dirty="0" smtClean="0"/>
              <a:t>extractors in the graph, maybe you have to remove this last paragraph?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observe that a large number of pluggable type systems can be </a:t>
            </a:r>
          </a:p>
          <a:p>
            <a:r>
              <a:rPr lang="en-US" baseline="0" dirty="0" smtClean="0"/>
              <a:t>specified, inferred and checked in a unified framework.</a:t>
            </a:r>
          </a:p>
          <a:p>
            <a:endParaRPr lang="en-US" dirty="0" smtClean="0"/>
          </a:p>
          <a:p>
            <a:r>
              <a:rPr lang="en-US" dirty="0" smtClean="0"/>
              <a:t>The framework</a:t>
            </a:r>
            <a:r>
              <a:rPr lang="en-US" baseline="0" dirty="0" smtClean="0"/>
              <a:t> consists of 4 steps: </a:t>
            </a:r>
          </a:p>
          <a:p>
            <a:r>
              <a:rPr lang="en-US" baseline="0" dirty="0" smtClean="0"/>
              <a:t>The first step is the unified typing rules. They are instantiated using 4 parameters. </a:t>
            </a:r>
          </a:p>
          <a:p>
            <a:r>
              <a:rPr lang="en-US" baseline="0" dirty="0" smtClean="0"/>
              <a:t>The second step is the set-based solver which takes as input the program and the instantiated typing rules, and outputs a set-based solution.</a:t>
            </a:r>
          </a:p>
          <a:p>
            <a:r>
              <a:rPr lang="en-US" baseline="0" dirty="0" smtClean="0"/>
              <a:t>The third step extracts a concrete typing from the set-based solution. </a:t>
            </a:r>
          </a:p>
          <a:p>
            <a:r>
              <a:rPr lang="en-US" baseline="0" dirty="0" smtClean="0"/>
              <a:t>The final step type checks the concrete typing.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Notice, the system is parameterized. We can plug in different type systems by giving different parameters in the first step. </a:t>
            </a:r>
          </a:p>
          <a:p>
            <a:r>
              <a:rPr lang="en-US" baseline="0" dirty="0" smtClean="0"/>
              <a:t>we can also extract different </a:t>
            </a:r>
            <a:r>
              <a:rPr lang="en-US" baseline="0" dirty="0" err="1" smtClean="0"/>
              <a:t>typings</a:t>
            </a:r>
            <a:r>
              <a:rPr lang="en-US" baseline="0" dirty="0" smtClean="0"/>
              <a:t> by using different extractors in the third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an example of rule TCALL, applied at method call. </a:t>
            </a:r>
          </a:p>
          <a:p>
            <a:r>
              <a:rPr lang="en-US" baseline="0" dirty="0" smtClean="0"/>
              <a:t>This typing rule enforces the standard </a:t>
            </a:r>
            <a:r>
              <a:rPr lang="en-US" baseline="0" dirty="0" err="1" smtClean="0"/>
              <a:t>subtying</a:t>
            </a:r>
            <a:r>
              <a:rPr lang="en-US" baseline="0" dirty="0" smtClean="0"/>
              <a:t> constraints,</a:t>
            </a:r>
          </a:p>
          <a:p>
            <a:r>
              <a:rPr lang="en-US" baseline="0" dirty="0" smtClean="0"/>
              <a:t>which “link” the actual arguments to formal parameters, and the </a:t>
            </a:r>
          </a:p>
          <a:p>
            <a:r>
              <a:rPr lang="en-US" baseline="0" dirty="0" smtClean="0"/>
              <a:t>return value to the left-hand-side.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5 parameters. </a:t>
            </a:r>
          </a:p>
          <a:p>
            <a:r>
              <a:rPr lang="en-US" baseline="0" dirty="0" smtClean="0"/>
              <a:t>The first one is the type qualifiers, e.g. the </a:t>
            </a:r>
            <a:r>
              <a:rPr lang="en-US" baseline="0" dirty="0" err="1" smtClean="0"/>
              <a:t>nonnull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, etc. as we saw earlier. </a:t>
            </a:r>
          </a:p>
          <a:p>
            <a:r>
              <a:rPr lang="en-US" baseline="0" dirty="0" smtClean="0"/>
              <a:t>The second parameter is the </a:t>
            </a:r>
            <a:r>
              <a:rPr lang="en-US" baseline="0" dirty="0" err="1" smtClean="0"/>
              <a:t>subtying</a:t>
            </a:r>
            <a:r>
              <a:rPr lang="en-US" baseline="0" dirty="0" smtClean="0"/>
              <a:t> relations among the type qualifiers. </a:t>
            </a:r>
          </a:p>
          <a:p>
            <a:r>
              <a:rPr lang="en-US" baseline="0" dirty="0" smtClean="0"/>
              <a:t>The third parameter is the viewpoint adaptation operation, which encodes context sensitivity </a:t>
            </a:r>
          </a:p>
          <a:p>
            <a:r>
              <a:rPr lang="en-US" baseline="0" dirty="0" smtClean="0"/>
              <a:t>and the forth one is the viewpoint (or context) of the adaptation.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Lastly, there can be additional constraints enforced by a specific type system, </a:t>
            </a:r>
          </a:p>
          <a:p>
            <a:r>
              <a:rPr lang="en-US" baseline="0" dirty="0" smtClean="0"/>
              <a:t>In addition to the </a:t>
            </a:r>
            <a:r>
              <a:rPr lang="en-US" baseline="0" dirty="0" err="1" smtClean="0"/>
              <a:t>subtying</a:t>
            </a:r>
            <a:r>
              <a:rPr lang="en-US" baseline="0" dirty="0" smtClean="0"/>
              <a:t>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illustrate</a:t>
            </a:r>
            <a:r>
              <a:rPr lang="en-US" baseline="0" dirty="0" smtClean="0"/>
              <a:t> the unified typing rules with ReIm, a type system for reference immutability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three type qualifiers in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polyread</a:t>
            </a:r>
            <a:r>
              <a:rPr lang="en-US" baseline="0" dirty="0" smtClean="0"/>
              <a:t> and mutable.</a:t>
            </a:r>
          </a:p>
          <a:p>
            <a:r>
              <a:rPr lang="en-US" baseline="0" dirty="0" smtClean="0"/>
              <a:t>A mutable reference can be used .. it is the default type for most programming languages.</a:t>
            </a:r>
          </a:p>
          <a:p>
            <a:r>
              <a:rPr lang="en-US" baseline="0" dirty="0" smtClean="0"/>
              <a:t>A readonly reference cannot be used to mutate the referent’s state, including its transitively reachable state. </a:t>
            </a:r>
            <a:endParaRPr lang="en-US" dirty="0" smtClean="0"/>
          </a:p>
          <a:p>
            <a:r>
              <a:rPr lang="en-US" dirty="0" smtClean="0"/>
              <a:t>polyread</a:t>
            </a:r>
            <a:r>
              <a:rPr lang="en-US" baseline="0" dirty="0" smtClean="0"/>
              <a:t> is a polymorphic type. It can be instantiated.. It encodes context sensitivity, which we will explain shortly.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subtying</a:t>
            </a:r>
            <a:r>
              <a:rPr lang="en-US" baseline="0" dirty="0" smtClean="0"/>
              <a:t> relation is:</a:t>
            </a:r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is allowed to assign a mutable or polyread references to a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one, but it is</a:t>
            </a:r>
          </a:p>
          <a:p>
            <a:r>
              <a:rPr lang="en-US" baseline="0" dirty="0" smtClean="0"/>
              <a:t>not allowed to assign…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ReIm</a:t>
            </a:r>
            <a:r>
              <a:rPr lang="en-US" baseline="0" dirty="0" smtClean="0"/>
              <a:t> enforces only ONE additional constraint, at field writes, where it requires that the receiver y is mutable.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type qualifiers form</a:t>
            </a:r>
            <a:r>
              <a:rPr lang="en-US" baseline="0" dirty="0" smtClean="0"/>
              <a:t> the following subtyping hierarchy.</a:t>
            </a:r>
          </a:p>
          <a:p>
            <a:r>
              <a:rPr lang="en-US" baseline="0" dirty="0" smtClean="0"/>
              <a:t>mutable is a subtype of polyread and polyread is a subtype of readonly.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it is allowed to assign a polyread or mutable reference to a readonly one, </a:t>
            </a:r>
          </a:p>
          <a:p>
            <a:r>
              <a:rPr lang="en-US" baseline="0" dirty="0" smtClean="0"/>
              <a:t>but it is not allowed to assign a readonly or polyread reference to a mutable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0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briefly discuss context sensitivity in ReIm.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the ID method returns the parameter directly. Notice that the parameter and the return </a:t>
            </a:r>
          </a:p>
          <a:p>
            <a:r>
              <a:rPr lang="en-US" baseline="0" dirty="0" smtClean="0"/>
              <a:t>value are  typed as </a:t>
            </a:r>
            <a:r>
              <a:rPr lang="en-US" baseline="0" dirty="0" err="1" smtClean="0"/>
              <a:t>polyread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Context sensitivity means that ID is interpreted differently in different </a:t>
            </a:r>
          </a:p>
          <a:p>
            <a:r>
              <a:rPr lang="en-US" baseline="0" dirty="0" smtClean="0"/>
              <a:t>contexts of invocation.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left, mx is mutable, </a:t>
            </a:r>
          </a:p>
          <a:p>
            <a:r>
              <a:rPr lang="en-US" baseline="0" dirty="0" smtClean="0"/>
              <a:t>Thus, the </a:t>
            </a:r>
            <a:r>
              <a:rPr lang="en-US" baseline="0" dirty="0" err="1" smtClean="0"/>
              <a:t>polyread</a:t>
            </a:r>
            <a:r>
              <a:rPr lang="en-US" baseline="0" dirty="0" smtClean="0"/>
              <a:t> parameter and return value of ID are instantiated to mutable</a:t>
            </a:r>
          </a:p>
          <a:p>
            <a:r>
              <a:rPr lang="en-US" baseline="0" dirty="0" smtClean="0"/>
              <a:t>in this context of invocation. This propagates the mutability of mx to a, which is the desired</a:t>
            </a:r>
          </a:p>
          <a:p>
            <a:r>
              <a:rPr lang="en-US" baseline="0" dirty="0" smtClean="0"/>
              <a:t>behavior.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On the right,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 is readonly, the </a:t>
            </a:r>
            <a:r>
              <a:rPr lang="en-US" baseline="0" dirty="0" err="1" smtClean="0"/>
              <a:t>polyread</a:t>
            </a:r>
            <a:r>
              <a:rPr lang="en-US" baseline="0" dirty="0" smtClean="0"/>
              <a:t> parameter and return value are instantiated to </a:t>
            </a:r>
          </a:p>
          <a:p>
            <a:r>
              <a:rPr lang="en-US" baseline="0" dirty="0" err="1" smtClean="0"/>
              <a:t>readonly</a:t>
            </a:r>
            <a:r>
              <a:rPr lang="en-US" baseline="0" dirty="0" smtClean="0"/>
              <a:t> in this context. Thus, variable b remains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Context sensitivity is encoded using qualifier polyread and the viewpoint adaptation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8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Viewpoint adaptation encodes context sensitivity. ANA: remove this, you said it on the previous slide?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Viewpoint adaptation … denotes…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ReIm defines the following viewpoint adaptation operation: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Adapting mutable from any viewpoint yields mutable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…</a:t>
            </a:r>
          </a:p>
          <a:p>
            <a:pPr marL="0" indent="0">
              <a:buNone/>
            </a:pPr>
            <a:r>
              <a:rPr lang="en-US" baseline="0" dirty="0" smtClean="0"/>
              <a:t>3. adaptation polyread from viewpoint q yields q. </a:t>
            </a:r>
          </a:p>
          <a:p>
            <a:endParaRPr lang="en-US" dirty="0" smtClean="0"/>
          </a:p>
          <a:p>
            <a:r>
              <a:rPr lang="en-US" dirty="0" smtClean="0"/>
              <a:t>The viewpoint (or context) of</a:t>
            </a:r>
            <a:r>
              <a:rPr lang="en-US" baseline="0" dirty="0" smtClean="0"/>
              <a:t> adaptation</a:t>
            </a:r>
            <a:r>
              <a:rPr lang="en-US" dirty="0" smtClean="0"/>
              <a:t>,</a:t>
            </a:r>
            <a:r>
              <a:rPr lang="en-US" baseline="0" dirty="0" smtClean="0"/>
              <a:t> q in the formula, </a:t>
            </a:r>
            <a:r>
              <a:rPr lang="en-US" dirty="0" smtClean="0"/>
              <a:t>is chosen as</a:t>
            </a:r>
            <a:r>
              <a:rPr lang="en-US" baseline="0" dirty="0" smtClean="0"/>
              <a:t> follows:</a:t>
            </a:r>
          </a:p>
          <a:p>
            <a:r>
              <a:rPr lang="en-US" baseline="0" dirty="0" smtClean="0"/>
              <a:t>It is the receiver at field access and the LHS of the call assignment at method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6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smtClean="0"/>
              <a:t>see how viewpoint</a:t>
            </a:r>
            <a:r>
              <a:rPr lang="en-US" baseline="0" dirty="0" smtClean="0"/>
              <a:t> adaptation encodes the context sensitivity in </a:t>
            </a:r>
            <a:r>
              <a:rPr lang="en-US" dirty="0" smtClean="0"/>
              <a:t>the </a:t>
            </a:r>
            <a:r>
              <a:rPr lang="en-US" dirty="0" smtClean="0"/>
              <a:t>ID example</a:t>
            </a:r>
          </a:p>
          <a:p>
            <a:endParaRPr lang="en-US" dirty="0" smtClean="0"/>
          </a:p>
          <a:p>
            <a:r>
              <a:rPr lang="en-US" dirty="0" smtClean="0"/>
              <a:t>The context</a:t>
            </a:r>
            <a:r>
              <a:rPr lang="en-US" baseline="0" dirty="0" smtClean="0"/>
              <a:t> </a:t>
            </a:r>
            <a:r>
              <a:rPr lang="en-US" dirty="0" smtClean="0"/>
              <a:t>at method</a:t>
            </a:r>
            <a:r>
              <a:rPr lang="en-US" baseline="0" dirty="0" smtClean="0"/>
              <a:t> call is the LHS of the call assignment. Thus, at the left, </a:t>
            </a:r>
          </a:p>
          <a:p>
            <a:r>
              <a:rPr lang="en-US" baseline="0" dirty="0" smtClean="0"/>
              <a:t>the context is mx. Therefore, </a:t>
            </a:r>
            <a:r>
              <a:rPr lang="en-US" baseline="0" dirty="0" err="1" smtClean="0"/>
              <a:t>polyread</a:t>
            </a:r>
            <a:r>
              <a:rPr lang="en-US" baseline="0" dirty="0" smtClean="0"/>
              <a:t> instantiates to mutable.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right, the context is </a:t>
            </a:r>
            <a:r>
              <a:rPr lang="en-US" baseline="0" dirty="0" err="1" smtClean="0"/>
              <a:t>rx</a:t>
            </a:r>
            <a:r>
              <a:rPr lang="en-US" baseline="0" dirty="0" smtClean="0"/>
              <a:t>, which is readonly. </a:t>
            </a:r>
            <a:r>
              <a:rPr lang="en-US" baseline="0" dirty="0" err="1" smtClean="0"/>
              <a:t>Polyread</a:t>
            </a:r>
            <a:r>
              <a:rPr lang="en-US" baseline="0" dirty="0" smtClean="0"/>
              <a:t> instantiates to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7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instantiated</a:t>
            </a:r>
            <a:r>
              <a:rPr lang="en-US" baseline="0" dirty="0" smtClean="0"/>
              <a:t> the unified typing rules. Next, we use a set-based solver to do type inference.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ANA:</a:t>
            </a:r>
            <a:r>
              <a:rPr lang="en-US" baseline="0" dirty="0" smtClean="0"/>
              <a:t> Wei, what do you say here?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observe that a large number of pluggable type systems can be </a:t>
            </a:r>
          </a:p>
          <a:p>
            <a:r>
              <a:rPr lang="en-US" baseline="0" dirty="0" smtClean="0"/>
              <a:t>specified, inferred and checked in a unified framework.</a:t>
            </a:r>
          </a:p>
          <a:p>
            <a:endParaRPr lang="en-US" dirty="0" smtClean="0"/>
          </a:p>
          <a:p>
            <a:r>
              <a:rPr lang="en-US" dirty="0" smtClean="0"/>
              <a:t>The framework</a:t>
            </a:r>
            <a:r>
              <a:rPr lang="en-US" baseline="0" dirty="0" smtClean="0"/>
              <a:t> consists of 4 steps: </a:t>
            </a:r>
          </a:p>
          <a:p>
            <a:r>
              <a:rPr lang="en-US" baseline="0" dirty="0" smtClean="0"/>
              <a:t>The first step is the unified typing rules. They are instantiated using 4 parameters. </a:t>
            </a:r>
          </a:p>
          <a:p>
            <a:r>
              <a:rPr lang="en-US" baseline="0" dirty="0" smtClean="0"/>
              <a:t>The second step is the set-based solver which takes as input the program and the instantiated typing rules, and outputs a set-based solution.</a:t>
            </a:r>
          </a:p>
          <a:p>
            <a:r>
              <a:rPr lang="en-US" baseline="0" dirty="0" smtClean="0"/>
              <a:t>The third step extracts a concrete typing from the set-based solution. </a:t>
            </a:r>
          </a:p>
          <a:p>
            <a:r>
              <a:rPr lang="en-US" baseline="0" dirty="0" smtClean="0"/>
              <a:t>The final step type checks the concrete typing.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Notice, the system is parameterized. We can plug in different type systems by giving different parameters in the first step. </a:t>
            </a:r>
          </a:p>
          <a:p>
            <a:r>
              <a:rPr lang="en-US" baseline="0" dirty="0" smtClean="0"/>
              <a:t>we can also extract different </a:t>
            </a:r>
            <a:r>
              <a:rPr lang="en-US" baseline="0" dirty="0" err="1" smtClean="0"/>
              <a:t>typings</a:t>
            </a:r>
            <a:r>
              <a:rPr lang="en-US" baseline="0" dirty="0" smtClean="0"/>
              <a:t> by using different extractors in the third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r>
              <a:rPr lang="en-US" baseline="0" dirty="0" smtClean="0"/>
              <a:t> this.	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Statically-typed languages like Java have build-in type systems, but they catch only some bugs.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the compiler says your program is successfully compiled, it doesn’t mean the program wouldn’t go wrong. For example, it may throw a null pointer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WEI: change</a:t>
            </a:r>
            <a:r>
              <a:rPr lang="en-US" baseline="0" dirty="0" smtClean="0"/>
              <a:t> to constraints? </a:t>
            </a:r>
            <a:endParaRPr lang="en-US" dirty="0" smtClean="0"/>
          </a:p>
          <a:p>
            <a:r>
              <a:rPr lang="en-US" dirty="0" smtClean="0"/>
              <a:t>1.</a:t>
            </a:r>
            <a:r>
              <a:rPr lang="en-US" baseline="0" dirty="0" smtClean="0"/>
              <a:t> The key idea of the unified inference is to compute a set-based solution. </a:t>
            </a:r>
          </a:p>
          <a:p>
            <a:r>
              <a:rPr lang="en-US" dirty="0" smtClean="0"/>
              <a:t>2.1 The set-based</a:t>
            </a:r>
            <a:r>
              <a:rPr lang="en-US" baseline="0" dirty="0" smtClean="0"/>
              <a:t> solver initializes each variable to the set of all possible qualifiers. For example, it is {…}</a:t>
            </a:r>
          </a:p>
          <a:p>
            <a:r>
              <a:rPr lang="en-US" baseline="0" dirty="0" smtClean="0"/>
              <a:t>2.2 The solver iterates over statements s, </a:t>
            </a:r>
          </a:p>
          <a:p>
            <a:r>
              <a:rPr lang="en-US" baseline="0" dirty="0" smtClean="0"/>
              <a:t>2.2 and removes infeasible qualifiers for variables in s according to the typing rules. </a:t>
            </a:r>
          </a:p>
          <a:p>
            <a:r>
              <a:rPr lang="en-US" baseline="0" dirty="0" smtClean="0"/>
              <a:t>//2.3 Iteration continues until the solver reaches a </a:t>
            </a:r>
            <a:r>
              <a:rPr lang="en-US" baseline="0" dirty="0" err="1" smtClean="0"/>
              <a:t>fixpoint</a:t>
            </a:r>
            <a:r>
              <a:rPr lang="en-US" baseline="0" dirty="0" smtClean="0"/>
              <a:t>, or assigns the empty set to a variable, in which case the solver terminates with an error. </a:t>
            </a:r>
          </a:p>
          <a:p>
            <a:r>
              <a:rPr lang="en-US" dirty="0" smtClean="0"/>
              <a:t>There are two outcomes.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1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example illustrates the workings of the set-based solver in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baseline="0" dirty="0" smtClean="0"/>
              <a:t>, all variables are mapped to the set of all possible type qualifiers.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4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readonly</a:t>
            </a:r>
            <a:r>
              <a:rPr lang="en-US" baseline="0" dirty="0" smtClean="0"/>
              <a:t> and polyread are removed from the set of md because of the mutation to </a:t>
            </a:r>
            <a:r>
              <a:rPr lang="en-US" baseline="0" dirty="0" err="1" smtClean="0"/>
              <a:t>md.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1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readonly is removed from the set of return value of </a:t>
            </a:r>
            <a:r>
              <a:rPr lang="en-US" dirty="0" err="1" smtClean="0"/>
              <a:t>getDate</a:t>
            </a:r>
            <a:r>
              <a:rPr lang="en-US" baseline="0" dirty="0" smtClean="0"/>
              <a:t> because of this call assignment.</a:t>
            </a:r>
          </a:p>
          <a:p>
            <a:r>
              <a:rPr lang="en-US" baseline="0" dirty="0" smtClean="0"/>
              <a:t>If we kept the readonly in the return value of </a:t>
            </a:r>
            <a:r>
              <a:rPr lang="en-US" baseline="0" dirty="0" err="1" smtClean="0"/>
              <a:t>getDate</a:t>
            </a:r>
            <a:r>
              <a:rPr lang="en-US" baseline="0" dirty="0" smtClean="0"/>
              <a:t>, the adapted value of “</a:t>
            </a:r>
            <a:r>
              <a:rPr lang="en-US" baseline="0" dirty="0" err="1" smtClean="0"/>
              <a:t>this.getDate</a:t>
            </a:r>
            <a:r>
              <a:rPr lang="en-US" baseline="0" dirty="0" smtClean="0"/>
              <a:t>” could </a:t>
            </a:r>
          </a:p>
          <a:p>
            <a:r>
              <a:rPr lang="en-US" baseline="0" dirty="0" smtClean="0"/>
              <a:t>be “readonly” and this assignment won’t type check!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1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readonly is removed</a:t>
            </a:r>
            <a:r>
              <a:rPr lang="en-US" baseline="0" dirty="0" smtClean="0"/>
              <a:t> from the set of field date and the this-parameter of </a:t>
            </a:r>
            <a:r>
              <a:rPr lang="en-US" baseline="0" dirty="0" err="1" smtClean="0"/>
              <a:t>getDate</a:t>
            </a:r>
            <a:r>
              <a:rPr lang="en-US" baseline="0" dirty="0" smtClean="0"/>
              <a:t> because of</a:t>
            </a:r>
            <a:r>
              <a:rPr lang="en-US" baseline="0" dirty="0"/>
              <a:t> </a:t>
            </a:r>
            <a:r>
              <a:rPr lang="en-US" baseline="0" dirty="0" smtClean="0"/>
              <a:t>the return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23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Finally, the readonly and polyread qualifiers are removed from the set of the this-parameter of </a:t>
            </a:r>
            <a:r>
              <a:rPr lang="en-US" baseline="0" dirty="0" err="1" smtClean="0"/>
              <a:t>setHours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is the set-based solution, which maps each variable to a </a:t>
            </a:r>
            <a:r>
              <a:rPr lang="en-US" b="1" baseline="0" dirty="0" smtClean="0"/>
              <a:t>set</a:t>
            </a:r>
            <a:r>
              <a:rPr lang="en-US" baseline="0" dirty="0" smtClean="0"/>
              <a:t> of possible type qualifiers.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4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we must extract the “best” typing from the set-based solution.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observe that a large number of pluggable type systems can be </a:t>
            </a:r>
          </a:p>
          <a:p>
            <a:r>
              <a:rPr lang="en-US" baseline="0" dirty="0" smtClean="0"/>
              <a:t>specified, inferred and checked in a unified framework.</a:t>
            </a:r>
          </a:p>
          <a:p>
            <a:endParaRPr lang="en-US" dirty="0" smtClean="0"/>
          </a:p>
          <a:p>
            <a:r>
              <a:rPr lang="en-US" dirty="0" smtClean="0"/>
              <a:t>The framework</a:t>
            </a:r>
            <a:r>
              <a:rPr lang="en-US" baseline="0" dirty="0" smtClean="0"/>
              <a:t> consists of 4 steps: </a:t>
            </a:r>
          </a:p>
          <a:p>
            <a:r>
              <a:rPr lang="en-US" baseline="0" dirty="0" smtClean="0"/>
              <a:t>The first step is the unified typing rules. They are instantiated using 4 parameters. </a:t>
            </a:r>
          </a:p>
          <a:p>
            <a:r>
              <a:rPr lang="en-US" baseline="0" dirty="0" smtClean="0"/>
              <a:t>The second step is the set-based solver which takes as input the program and the instantiated typing rules, and outputs a set-based solution.</a:t>
            </a:r>
          </a:p>
          <a:p>
            <a:r>
              <a:rPr lang="en-US" baseline="0" dirty="0" smtClean="0"/>
              <a:t>The third step extracts a concrete typing from the set-based solution. </a:t>
            </a:r>
          </a:p>
          <a:p>
            <a:r>
              <a:rPr lang="en-US" baseline="0" dirty="0" smtClean="0"/>
              <a:t>The final step type checks the concrete typing.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Notice, the system is parameterized. We can plug in different type systems by giving different parameters in the first step. </a:t>
            </a:r>
          </a:p>
          <a:p>
            <a:r>
              <a:rPr lang="en-US" baseline="0" dirty="0" smtClean="0"/>
              <a:t>we can also extract different </a:t>
            </a:r>
            <a:r>
              <a:rPr lang="en-US" baseline="0" dirty="0" err="1" smtClean="0"/>
              <a:t>typings</a:t>
            </a:r>
            <a:r>
              <a:rPr lang="en-US" baseline="0" dirty="0" smtClean="0"/>
              <a:t> by using different extractors in the third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Change to </a:t>
            </a:r>
            <a:r>
              <a:rPr lang="en-US" baseline="0" dirty="0" err="1" smtClean="0"/>
              <a:t>ReIM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Most pluggable type systems allow many valid </a:t>
            </a:r>
            <a:r>
              <a:rPr lang="en-US" baseline="0" dirty="0" err="1" smtClean="0"/>
              <a:t>typings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example, leaving all variables as mutable is a valid typing in ReIm, but a useless tying because it doesn’t </a:t>
            </a:r>
          </a:p>
          <a:p>
            <a:r>
              <a:rPr lang="en-US" baseline="0" dirty="0" smtClean="0"/>
              <a:t>reflect any design intent.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set-based solution contains all valid </a:t>
            </a:r>
            <a:r>
              <a:rPr lang="en-US" baseline="0" dirty="0" err="1" smtClean="0"/>
              <a:t>typings</a:t>
            </a:r>
            <a:r>
              <a:rPr lang="en-US" baseline="0" dirty="0" smtClean="0"/>
              <a:t>. The question is, which one is the best, or most desirable typing?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typing depends on the specific type system. For example, in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. the more readonly variables we have, </a:t>
            </a:r>
          </a:p>
          <a:p>
            <a:r>
              <a:rPr lang="en-US" baseline="0" dirty="0" smtClean="0"/>
              <a:t>the better the typing.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82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observe that a simple idea works very well in practice. We define the maximal typing as follows: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The maximal typing assigns to each  variable x, the maximally preferred qualifier from S(x)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according to a preference ranking over the qualifiers.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</a:t>
            </a:r>
            <a:r>
              <a:rPr lang="en-US" baseline="0" dirty="0" smtClean="0"/>
              <a:t>In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, we prefer readonly over polyread and mutable, and polyread over mutable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ANA: Wei, I think we shall remove the ranking for UT and OT. We haven’t explained</a:t>
            </a:r>
            <a:r>
              <a:rPr lang="en-US" baseline="0" dirty="0" smtClean="0"/>
              <a:t> it so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doesn’t say anything to the audience.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2.1. In UT, we prefer “any” over “rep”</a:t>
            </a:r>
            <a:r>
              <a:rPr lang="en-US" baseline="0" dirty="0" smtClean="0"/>
              <a:t> and “peer”, and “rep” over “peer”.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 set-based solution maps  each variable to a set of possible qualifiers.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Let us return to the inference example for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. The ranking for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 is ….</a:t>
            </a:r>
          </a:p>
          <a:p>
            <a:pPr marL="0" indent="0">
              <a:buNone/>
            </a:pPr>
            <a:r>
              <a:rPr lang="en-US" baseline="0" dirty="0" smtClean="0"/>
              <a:t>Picking the maximal qualifier from each set results in the maximal typing.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The m</a:t>
            </a:r>
            <a:r>
              <a:rPr lang="en-US" sz="1200" dirty="0" smtClean="0"/>
              <a:t>aximal Typing always provably </a:t>
            </a:r>
            <a:r>
              <a:rPr lang="en-US" sz="1200" dirty="0" smtClean="0">
                <a:solidFill>
                  <a:srgbClr val="FF0000"/>
                </a:solidFill>
              </a:rPr>
              <a:t>type checks </a:t>
            </a:r>
            <a:r>
              <a:rPr lang="en-US" sz="1200" dirty="0" smtClean="0">
                <a:solidFill>
                  <a:srgbClr val="000000"/>
                </a:solidFill>
              </a:rPr>
              <a:t>for ReIm</a:t>
            </a:r>
            <a:r>
              <a:rPr lang="en-US" sz="1200" dirty="0" smtClean="0"/>
              <a:t>!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need to extract a typing from the set-based solution.</a:t>
            </a:r>
          </a:p>
          <a:p>
            <a:pPr marL="0" indent="0">
              <a:buNone/>
            </a:pPr>
            <a:r>
              <a:rPr lang="en-US" baseline="0" dirty="0" smtClean="0"/>
              <a:t> </a:t>
            </a:r>
          </a:p>
          <a:p>
            <a:pPr marL="0" indent="0">
              <a:buNone/>
            </a:pPr>
            <a:r>
              <a:rPr lang="en-US" baseline="0" dirty="0" smtClean="0"/>
              <a:t>We use a ranking over the qualifiers: we prefer … </a:t>
            </a:r>
          </a:p>
          <a:p>
            <a:pPr marL="0" indent="0">
              <a:buNone/>
            </a:pPr>
            <a:r>
              <a:rPr lang="en-US" baseline="0" dirty="0" smtClean="0"/>
              <a:t>The maximal typing picks the maximal qualifier from the set. E.g. …. </a:t>
            </a:r>
          </a:p>
          <a:p>
            <a:pPr marL="0" indent="0">
              <a:buNone/>
            </a:pPr>
            <a:r>
              <a:rPr lang="en-US" baseline="0" dirty="0" smtClean="0"/>
              <a:t>Interestingly, the maximal typing always type checks. In addition, the maximal typing </a:t>
            </a:r>
          </a:p>
          <a:p>
            <a:pPr marL="0" indent="0">
              <a:buNone/>
            </a:pPr>
            <a:r>
              <a:rPr lang="en-US" baseline="0" dirty="0" smtClean="0"/>
              <a:t>gives the best possible typing, that is, the typing with a maximal number </a:t>
            </a:r>
          </a:p>
          <a:p>
            <a:pPr marL="0" indent="0">
              <a:buNone/>
            </a:pPr>
            <a:r>
              <a:rPr lang="en-US" baseline="0" dirty="0" smtClean="0"/>
              <a:t>of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references.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Pluggable types, also known as type qualifiers, can be added to any program. </a:t>
            </a:r>
          </a:p>
          <a:p>
            <a:r>
              <a:rPr lang="en-US" baseline="0" dirty="0" smtClean="0"/>
              <a:t>Pluggable types catch additional bugs or verify the absence of bugs. </a:t>
            </a:r>
          </a:p>
          <a:p>
            <a:r>
              <a:rPr lang="en-US" baseline="0" dirty="0" smtClean="0"/>
              <a:t>For example, they can detect Null pointer deference, unwanted mutation, interning and so forth.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 the maximal typing does not always </a:t>
            </a:r>
            <a:r>
              <a:rPr lang="en-US" baseline="0" dirty="0" smtClean="0"/>
              <a:t>type check.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it does not type check for Ownership types and </a:t>
            </a:r>
            <a:r>
              <a:rPr lang="en-US" baseline="0" dirty="0" err="1" smtClean="0"/>
              <a:t>SFlow</a:t>
            </a: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that remove additional infeasible qualifiers and help </a:t>
            </a: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READ!!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9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type</a:t>
            </a:r>
            <a:r>
              <a:rPr lang="en-US" baseline="0" dirty="0" smtClean="0"/>
              <a:t> checking is optional, it verifies the correctness of the inferred typing.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observe that a large number of pluggable type systems can be </a:t>
            </a:r>
          </a:p>
          <a:p>
            <a:r>
              <a:rPr lang="en-US" baseline="0" dirty="0" smtClean="0"/>
              <a:t>specified, inferred and checked in a unified framework.</a:t>
            </a:r>
          </a:p>
          <a:p>
            <a:endParaRPr lang="en-US" dirty="0" smtClean="0"/>
          </a:p>
          <a:p>
            <a:r>
              <a:rPr lang="en-US" dirty="0" smtClean="0"/>
              <a:t>The framework</a:t>
            </a:r>
            <a:r>
              <a:rPr lang="en-US" baseline="0" dirty="0" smtClean="0"/>
              <a:t> consists of 4 steps: </a:t>
            </a:r>
          </a:p>
          <a:p>
            <a:r>
              <a:rPr lang="en-US" baseline="0" dirty="0" smtClean="0"/>
              <a:t>The first step is the unified typing rules. They are instantiated using 4 parameters. </a:t>
            </a:r>
          </a:p>
          <a:p>
            <a:r>
              <a:rPr lang="en-US" baseline="0" dirty="0" smtClean="0"/>
              <a:t>The second step is the set-based solver which takes as input the program and the instantiated typing rules, and outputs a set-based solution.</a:t>
            </a:r>
          </a:p>
          <a:p>
            <a:r>
              <a:rPr lang="en-US" baseline="0" dirty="0" smtClean="0"/>
              <a:t>The third step extracts a concrete typing from the set-based solution. </a:t>
            </a:r>
          </a:p>
          <a:p>
            <a:r>
              <a:rPr lang="en-US" baseline="0" dirty="0" smtClean="0"/>
              <a:t>The final step type checks the concrete typing.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Notice, the system is parameterized. We can plug in different type systems by giving different parameters in the first step. </a:t>
            </a:r>
          </a:p>
          <a:p>
            <a:r>
              <a:rPr lang="en-US" baseline="0" dirty="0" smtClean="0"/>
              <a:t>we can also extract different </a:t>
            </a:r>
            <a:r>
              <a:rPr lang="en-US" baseline="0" dirty="0" err="1" smtClean="0"/>
              <a:t>typings</a:t>
            </a:r>
            <a:r>
              <a:rPr lang="en-US" baseline="0" dirty="0" smtClean="0"/>
              <a:t> by using different extractors in the third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contributions of this thesis are the following: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presented a unified inference and checking framework. </a:t>
            </a:r>
            <a:endParaRPr lang="en-US" dirty="0" smtClean="0"/>
          </a:p>
          <a:p>
            <a:r>
              <a:rPr lang="en-US" dirty="0" smtClean="0"/>
              <a:t>We have built a prototype of the framework using</a:t>
            </a:r>
            <a:r>
              <a:rPr lang="en-US" baseline="0" dirty="0" smtClean="0"/>
              <a:t> the Checker Framework and soot. </a:t>
            </a:r>
            <a:endParaRPr lang="en-US" baseline="0" dirty="0" smtClean="0"/>
          </a:p>
          <a:p>
            <a:r>
              <a:rPr lang="en-US" baseline="0" dirty="0" smtClean="0"/>
              <a:t>The frontend can take as input java source, java </a:t>
            </a:r>
            <a:r>
              <a:rPr lang="en-US" baseline="0" dirty="0" err="1" smtClean="0"/>
              <a:t>bytecode</a:t>
            </a:r>
            <a:r>
              <a:rPr lang="en-US" baseline="0" dirty="0" smtClean="0"/>
              <a:t>, and android </a:t>
            </a:r>
            <a:r>
              <a:rPr lang="en-US" baseline="0" dirty="0" err="1" smtClean="0"/>
              <a:t>dex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bytecode</a:t>
            </a:r>
            <a:endParaRPr lang="en-US" baseline="0" dirty="0" smtClean="0"/>
          </a:p>
          <a:p>
            <a:r>
              <a:rPr lang="en-US" baseline="0" dirty="0" smtClean="0"/>
              <a:t>We have evaluated the framework on </a:t>
            </a:r>
            <a:r>
              <a:rPr lang="en-US" baseline="0" dirty="0" smtClean="0"/>
              <a:t>a number of java programs, java libraries, and android apps.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Our prototype, including all instantiations, is publicly available online. 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have instantiated the framework with pluggable type systems for Reference Immutability,</a:t>
            </a:r>
          </a:p>
          <a:p>
            <a:r>
              <a:rPr lang="en-US" baseline="0" dirty="0" smtClean="0"/>
              <a:t>Universe Types, Ownership Types and AJ Types.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propose</a:t>
            </a:r>
            <a:r>
              <a:rPr lang="en-US" baseline="0" dirty="0" smtClean="0"/>
              <a:t> and instantiate ReIm, a new </a:t>
            </a:r>
            <a:r>
              <a:rPr lang="en-US" dirty="0" smtClean="0"/>
              <a:t>context-sensitive type system for reference immutability.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evaluate t</a:t>
            </a:r>
            <a:r>
              <a:rPr lang="en-US" dirty="0" smtClean="0"/>
              <a:t>he</a:t>
            </a:r>
            <a:r>
              <a:rPr lang="en-US" baseline="0" dirty="0" smtClean="0"/>
              <a:t> instantiated inference, called </a:t>
            </a:r>
            <a:r>
              <a:rPr lang="en-US" baseline="0" dirty="0" err="1" smtClean="0"/>
              <a:t>ReimInfer</a:t>
            </a:r>
            <a:r>
              <a:rPr lang="en-US" baseline="0" dirty="0" smtClean="0"/>
              <a:t>,  with more than 700 </a:t>
            </a:r>
            <a:r>
              <a:rPr lang="en-US" baseline="0" dirty="0" err="1" smtClean="0"/>
              <a:t>kLOC</a:t>
            </a:r>
            <a:r>
              <a:rPr lang="en-US" baseline="0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is precise and scales better than the state-of-the-art tool, </a:t>
            </a:r>
            <a:r>
              <a:rPr lang="en-US" baseline="0" dirty="0" err="1" smtClean="0"/>
              <a:t>javarifier</a:t>
            </a:r>
            <a:r>
              <a:rPr lang="en-US" baseline="0" dirty="0" smtClean="0"/>
              <a:t>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also present a novel application for inferring pure methods in Java based on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instantiate two well-known ownership type systems: </a:t>
            </a:r>
          </a:p>
          <a:p>
            <a:r>
              <a:rPr lang="en-US" baseline="0" dirty="0" smtClean="0"/>
              <a:t>Universe Types, which enforces the owner-as-modifier encapsulation discipline</a:t>
            </a:r>
          </a:p>
          <a:p>
            <a:r>
              <a:rPr lang="en-US" baseline="0" dirty="0" smtClean="0"/>
              <a:t>and the classical Ownership types which enforces the owner-as-dominator discipline.</a:t>
            </a:r>
          </a:p>
          <a:p>
            <a:r>
              <a:rPr lang="en-US" baseline="0" dirty="0" smtClean="0"/>
              <a:t>The inference for UT is quadratic. This is an improvement over the state-of-the-art in </a:t>
            </a:r>
          </a:p>
          <a:p>
            <a:r>
              <a:rPr lang="en-US" baseline="0" dirty="0" smtClean="0"/>
              <a:t>Universe type inference, the work by </a:t>
            </a:r>
            <a:r>
              <a:rPr lang="en-US" baseline="0" dirty="0" err="1" smtClean="0"/>
              <a:t>Dietl’s</a:t>
            </a:r>
            <a:r>
              <a:rPr lang="en-US" baseline="0" dirty="0" smtClean="0"/>
              <a:t> work, which is exponential.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inference for OT, is the first effective type inference . It scales to programs of up to 100kLOC with low annotation burden.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propose and instantiate </a:t>
            </a:r>
            <a:r>
              <a:rPr lang="en-US" dirty="0" err="1" smtClean="0"/>
              <a:t>Sflow</a:t>
            </a:r>
            <a:r>
              <a:rPr lang="en-US" dirty="0" smtClean="0"/>
              <a:t>, a type system for secure information</a:t>
            </a:r>
            <a:r>
              <a:rPr lang="en-US" baseline="0" dirty="0" smtClean="0"/>
              <a:t> flow. </a:t>
            </a:r>
          </a:p>
          <a:p>
            <a:r>
              <a:rPr lang="en-US" baseline="0" dirty="0" err="1" smtClean="0"/>
              <a:t>SFlow</a:t>
            </a:r>
            <a:r>
              <a:rPr lang="en-US" baseline="0" dirty="0" smtClean="0"/>
              <a:t>/Integrity detects </a:t>
            </a:r>
            <a:r>
              <a:rPr lang="en-US" dirty="0" smtClean="0"/>
              <a:t> flow vulnerabilities for Java web applications. </a:t>
            </a:r>
          </a:p>
          <a:p>
            <a:endParaRPr lang="en-US" dirty="0" smtClean="0"/>
          </a:p>
          <a:p>
            <a:r>
              <a:rPr lang="en-US" dirty="0" err="1" smtClean="0"/>
              <a:t>SFlow</a:t>
            </a:r>
            <a:r>
              <a:rPr lang="en-US" dirty="0" smtClean="0"/>
              <a:t>/Confidentiality </a:t>
            </a:r>
            <a:r>
              <a:rPr lang="en-US" dirty="0" err="1" smtClean="0"/>
              <a:t>dectects</a:t>
            </a:r>
            <a:r>
              <a:rPr lang="en-US" baseline="0" dirty="0" smtClean="0"/>
              <a:t> privacy leaks for Android apps. </a:t>
            </a:r>
          </a:p>
          <a:p>
            <a:r>
              <a:rPr lang="en-US" baseline="0" dirty="0" smtClean="0"/>
              <a:t>It uncovers numerous leaks in apps from the official Google play store.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have presented an overview of the inference and checking framework.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rest of the talk, I will present Taint analysis for android as an instantiation of the framework. </a:t>
            </a:r>
          </a:p>
          <a:p>
            <a:r>
              <a:rPr lang="en-US" baseline="0" dirty="0" smtClean="0"/>
              <a:t>I will begin with an overview of the problem, then I will present the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 type system, and </a:t>
            </a:r>
          </a:p>
          <a:p>
            <a:r>
              <a:rPr lang="en-US" baseline="0" dirty="0" smtClean="0"/>
              <a:t>I will conclude with the empirical results.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7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a user is trying </a:t>
            </a:r>
            <a:r>
              <a:rPr lang="en-US" baseline="0" dirty="0" smtClean="0"/>
              <a:t>to install the Backgrounds Wallpaper app, which controls the wallpaper in the background.</a:t>
            </a:r>
          </a:p>
          <a:p>
            <a:r>
              <a:rPr lang="en-US" baseline="0" dirty="0" smtClean="0"/>
              <a:t>This app requires access to private data such as the Phone Identifier and contacts.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the user installs the app they grant permission to the app to use this private data. </a:t>
            </a:r>
          </a:p>
          <a:p>
            <a:r>
              <a:rPr lang="en-US" baseline="0" dirty="0" smtClean="0"/>
              <a:t>The app can use the private data safely, or it can abuse it --- for example, the app</a:t>
            </a:r>
          </a:p>
          <a:p>
            <a:r>
              <a:rPr lang="en-US" baseline="0" dirty="0" smtClean="0"/>
              <a:t>can send the data over the network, unencrypted.</a:t>
            </a:r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1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Taint analysis for android tracks flow of</a:t>
            </a:r>
            <a:r>
              <a:rPr lang="en-US" baseline="0" dirty="0" smtClean="0"/>
              <a:t> private data. </a:t>
            </a:r>
          </a:p>
          <a:p>
            <a:r>
              <a:rPr lang="en-US" baseline="0" dirty="0" smtClean="0"/>
              <a:t>As we mentioned on the previous slide, the Android permission-based system only controls the </a:t>
            </a:r>
          </a:p>
          <a:p>
            <a:r>
              <a:rPr lang="en-US" baseline="0" dirty="0" smtClean="0"/>
              <a:t>access to private data at installation. It does not control where the private data flows to.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Taint</a:t>
            </a:r>
            <a:r>
              <a:rPr lang="en-US" baseline="0" dirty="0" smtClean="0"/>
              <a:t> analysis marks certain private data such as the phone number, the location, and the phone identifier as SOURCES.</a:t>
            </a:r>
          </a:p>
          <a:p>
            <a:r>
              <a:rPr lang="en-US" baseline="0" dirty="0" smtClean="0"/>
              <a:t>It marks untrusted parties such as the network and the logs as SINKS.</a:t>
            </a:r>
          </a:p>
          <a:p>
            <a:r>
              <a:rPr lang="en-US" baseline="0" dirty="0" smtClean="0"/>
              <a:t>Then taint analysis checks if there is flow from a source to a sink. </a:t>
            </a:r>
          </a:p>
          <a:p>
            <a:r>
              <a:rPr lang="en-US" baseline="0" dirty="0" smtClean="0"/>
              <a:t>If there is a flow, it issues a warning indicating that there is a potential privacy leak.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has been substantial amount of work on taint analysis for Android in the last couple of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4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propose a taint analysis for Android built as an instance of our framework.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Specifically, we define a type system,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/Confidentiality. The type system fits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very nicely into our inference and checking framework.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instantiate the type system by defining type qualifiers, which are secret,.., 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subtyping relation, the viewpoint adaptation operation, context, and additional constraints.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will explain these in detail shortly.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 leverage the framework to build the inference tool.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example of pluggable types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example,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nonnul</a:t>
            </a:r>
            <a:r>
              <a:rPr lang="en-US" baseline="0" dirty="0" smtClean="0"/>
              <a:t>, readonly, and so on, are pluggable type qualifiers.</a:t>
            </a:r>
          </a:p>
          <a:p>
            <a:r>
              <a:rPr lang="en-US" baseline="0" dirty="0" smtClean="0"/>
              <a:t>The purpose of </a:t>
            </a:r>
            <a:r>
              <a:rPr lang="en-US" baseline="0" dirty="0" err="1" smtClean="0"/>
              <a:t>Nonnul</a:t>
            </a:r>
            <a:r>
              <a:rPr lang="en-US" baseline="0" dirty="0" smtClean="0"/>
              <a:t> types is to prevent null pointer dereference.</a:t>
            </a:r>
          </a:p>
          <a:p>
            <a:r>
              <a:rPr lang="en-US" baseline="0" dirty="0" smtClean="0"/>
              <a:t>Here the parameter of inverse is  </a:t>
            </a:r>
            <a:r>
              <a:rPr lang="en-US" baseline="0" dirty="0" err="1" smtClean="0"/>
              <a:t>nonnull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Therefore, it is not allowed to pass a null reference to method “inverse”.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purpose of RI types is to prevent unwanted mutation.  </a:t>
            </a:r>
          </a:p>
          <a:p>
            <a:r>
              <a:rPr lang="en-US" baseline="0" dirty="0" smtClean="0"/>
              <a:t> The parameter of “transpose” is readonly. It is not </a:t>
            </a:r>
          </a:p>
          <a:p>
            <a:r>
              <a:rPr lang="en-US" baseline="0" dirty="0" smtClean="0"/>
              <a:t>allowed to mutate the Matrix m by assigning its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31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DroidInfer</a:t>
            </a:r>
            <a:r>
              <a:rPr lang="en-US" dirty="0" smtClean="0"/>
              <a:t> is the instantiated inference tool.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It takes as input the Android APK files or Java source files, and also the annotated libraries, which define </a:t>
            </a:r>
          </a:p>
          <a:p>
            <a:r>
              <a:rPr lang="en-US" baseline="0" dirty="0" smtClean="0"/>
              <a:t>the sources and sinks.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DroidInfer</a:t>
            </a:r>
            <a:r>
              <a:rPr lang="en-US" baseline="0" dirty="0" smtClean="0"/>
              <a:t> outputs the inference result. If </a:t>
            </a:r>
            <a:r>
              <a:rPr lang="en-US" baseline="0" dirty="0" err="1" smtClean="0"/>
              <a:t>DroidInfer</a:t>
            </a:r>
            <a:r>
              <a:rPr lang="en-US" baseline="0" dirty="0" smtClean="0"/>
              <a:t> infers a valid typing, this means there are no privacy leaks. </a:t>
            </a:r>
          </a:p>
          <a:p>
            <a:r>
              <a:rPr lang="en-US" baseline="0" dirty="0" smtClean="0"/>
              <a:t>Otherwise, </a:t>
            </a:r>
            <a:r>
              <a:rPr lang="en-US" baseline="0" dirty="0" err="1" smtClean="0"/>
              <a:t>DroidInfer</a:t>
            </a:r>
            <a:r>
              <a:rPr lang="en-US" baseline="0" dirty="0" smtClean="0"/>
              <a:t> outputs type errors, indicating that there are potential privacy leaks in the app.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1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the</a:t>
            </a:r>
            <a:r>
              <a:rPr lang="en-US" baseline="0" dirty="0" smtClean="0"/>
              <a:t> Background Wallpaper example we mentioned earlier.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return value of </a:t>
            </a:r>
            <a:r>
              <a:rPr lang="en-US" baseline="0" dirty="0" err="1" smtClean="0"/>
              <a:t>getDeviceId</a:t>
            </a:r>
            <a:r>
              <a:rPr lang="en-US" baseline="0" dirty="0" smtClean="0"/>
              <a:t> is a source as it returns the phone identifier</a:t>
            </a:r>
          </a:p>
          <a:p>
            <a:r>
              <a:rPr lang="en-US" baseline="0" dirty="0" smtClean="0"/>
              <a:t>which is private data.</a:t>
            </a:r>
          </a:p>
          <a:p>
            <a:r>
              <a:rPr lang="en-US" baseline="0" dirty="0" smtClean="0"/>
              <a:t>The parameter of </a:t>
            </a:r>
            <a:r>
              <a:rPr lang="en-US" baseline="0" dirty="0" err="1" smtClean="0"/>
              <a:t>loadUrl</a:t>
            </a:r>
            <a:r>
              <a:rPr lang="en-US" baseline="0" dirty="0" smtClean="0"/>
              <a:t> is a sink, because the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is sent over the network. </a:t>
            </a:r>
          </a:p>
          <a:p>
            <a:r>
              <a:rPr lang="en-US" baseline="0" dirty="0" smtClean="0"/>
              <a:t>There is a leak from the source to the sink in </a:t>
            </a:r>
            <a:r>
              <a:rPr lang="en-US" baseline="0" dirty="0" err="1" smtClean="0"/>
              <a:t>loadURL</a:t>
            </a:r>
            <a:r>
              <a:rPr lang="en-US" baseline="0" dirty="0" smtClean="0"/>
              <a:t> through the field </a:t>
            </a:r>
            <a:r>
              <a:rPr lang="en-US" baseline="0" dirty="0" err="1" smtClean="0"/>
              <a:t>deviceId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923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detect this leak using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Conf</a:t>
            </a:r>
            <a:r>
              <a:rPr lang="en-US" baseline="0" dirty="0" smtClean="0"/>
              <a:t>, our information flow type system.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sources of private data, such as the return value of </a:t>
            </a:r>
            <a:r>
              <a:rPr lang="en-US" baseline="0" dirty="0" err="1" smtClean="0"/>
              <a:t>getDeviceID</a:t>
            </a:r>
            <a:r>
              <a:rPr lang="en-US" baseline="0" dirty="0" smtClean="0"/>
              <a:t>, are annotated as secret.</a:t>
            </a:r>
          </a:p>
          <a:p>
            <a:r>
              <a:rPr lang="en-US" baseline="0" dirty="0" smtClean="0"/>
              <a:t>The untrusted sinks, such as the parameter of </a:t>
            </a:r>
            <a:r>
              <a:rPr lang="en-US" baseline="0" dirty="0" err="1" smtClean="0"/>
              <a:t>loadUrl</a:t>
            </a:r>
            <a:r>
              <a:rPr lang="en-US" baseline="0" dirty="0" smtClean="0"/>
              <a:t>, are annotated as public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Sflow</a:t>
            </a:r>
            <a:r>
              <a:rPr lang="en-US" baseline="0" dirty="0" smtClean="0"/>
              <a:t> disallows flow from sources to sinks.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type qualifiers form the following </a:t>
            </a:r>
            <a:r>
              <a:rPr lang="en-US" baseline="0" dirty="0" err="1" smtClean="0"/>
              <a:t>subtying</a:t>
            </a:r>
            <a:r>
              <a:rPr lang="en-US" baseline="0" dirty="0" smtClean="0"/>
              <a:t> hierarchy: public is a subtype of secret 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 is OK to assign a public variable to a secret one, but it is not OK to assign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 variable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 public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(clearly, this will violate confidentiality).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example, the return value of </a:t>
            </a:r>
            <a:r>
              <a:rPr lang="en-US" baseline="0" dirty="0" err="1" smtClean="0"/>
              <a:t>getDeviceId</a:t>
            </a:r>
            <a:r>
              <a:rPr lang="en-US" baseline="0" dirty="0" smtClean="0"/>
              <a:t> is Secret, </a:t>
            </a:r>
          </a:p>
          <a:p>
            <a:r>
              <a:rPr lang="en-US" baseline="0" dirty="0" smtClean="0"/>
              <a:t>and therefore </a:t>
            </a:r>
            <a:r>
              <a:rPr lang="en-US" baseline="0" dirty="0" err="1" smtClean="0"/>
              <a:t>deviceId</a:t>
            </a:r>
            <a:r>
              <a:rPr lang="en-US" baseline="0" dirty="0" smtClean="0"/>
              <a:t> is inferred as Secret.</a:t>
            </a:r>
          </a:p>
          <a:p>
            <a:r>
              <a:rPr lang="en-US" baseline="0" dirty="0" smtClean="0"/>
              <a:t>Variable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is inferred as Secret as well, because it contains the Secret </a:t>
            </a:r>
            <a:r>
              <a:rPr lang="en-US" baseline="0" dirty="0" err="1" smtClean="0"/>
              <a:t>deviceId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Therefore, type checking fails at the call to </a:t>
            </a:r>
            <a:r>
              <a:rPr lang="en-US" baseline="0" dirty="0" err="1" smtClean="0"/>
              <a:t>loadUrl</a:t>
            </a:r>
            <a:r>
              <a:rPr lang="en-US" baseline="0" dirty="0" smtClean="0"/>
              <a:t> because the parameter of </a:t>
            </a:r>
            <a:r>
              <a:rPr lang="en-US" baseline="0" dirty="0" err="1" smtClean="0"/>
              <a:t>loadUrl</a:t>
            </a:r>
            <a:r>
              <a:rPr lang="en-US" baseline="0" dirty="0" smtClean="0"/>
              <a:t> is public, </a:t>
            </a:r>
          </a:p>
          <a:p>
            <a:r>
              <a:rPr lang="en-US" baseline="0" dirty="0" smtClean="0"/>
              <a:t>and we cannot assign a Secret variable to a public one.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75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desired subtyping, but this subtyping is not always safe.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36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example, we have a public reference p1 and we assign it to a secret reference p2.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assign the return value of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getDeviceId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the field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p2.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allowed because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devicedId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polymorphic and it is interpreted as secret in the context of secret p2.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assign the field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p1 to a public variable id. This is allowed as well because the polymorphic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interpreted as public in the context of p1. However, p1.deviceId and p2.deviceId are aliases.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allowed subtyping for references, this program would type-check!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is unsafe!!! There is a flow from the source to the sink!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known issue of subtyping in the presence of mutable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standard solution is to disallow subtyping for references [90, 92]. For example,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EnerJ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Sampson 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disallows subtyping for references. </a:t>
            </a:r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However, this leads to imprecision because this introduces equality instead of subtyping constraints, </a:t>
            </a:r>
          </a:p>
          <a:p>
            <a:r>
              <a:rPr lang="en-US" baseline="0" dirty="0" smtClean="0"/>
              <a:t>or in other words, it introduces bidirectional propagation.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Consider the code snippet. </a:t>
            </a:r>
          </a:p>
          <a:p>
            <a:r>
              <a:rPr lang="en-US" baseline="0" dirty="0" smtClean="0"/>
              <a:t>First, we assign the </a:t>
            </a:r>
            <a:r>
              <a:rPr lang="en-US" baseline="0" dirty="0" err="1" smtClean="0"/>
              <a:t>deviceId</a:t>
            </a:r>
            <a:r>
              <a:rPr lang="en-US" baseline="0" dirty="0" smtClean="0"/>
              <a:t> to variable “id”, and then later we overwrite “id” with a constant string.</a:t>
            </a:r>
          </a:p>
          <a:p>
            <a:r>
              <a:rPr lang="en-US" baseline="0" dirty="0" smtClean="0"/>
              <a:t>Clearly there is no flow from the source </a:t>
            </a:r>
            <a:r>
              <a:rPr lang="en-US" baseline="0" dirty="0" err="1" smtClean="0"/>
              <a:t>getDeviceId</a:t>
            </a:r>
            <a:r>
              <a:rPr lang="en-US" baseline="0" dirty="0" smtClean="0"/>
              <a:t> to the sink </a:t>
            </a:r>
            <a:r>
              <a:rPr lang="en-US" baseline="0" dirty="0" err="1" smtClean="0"/>
              <a:t>sendTextMsg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 program will NOT type-check. This is because there is an equality constraint at id =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, </a:t>
            </a:r>
          </a:p>
          <a:p>
            <a:r>
              <a:rPr lang="en-US" baseline="0" dirty="0" smtClean="0"/>
              <a:t>which forces 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 to be secret, resulting a type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1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propose a better solution. We compose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, which allows limited subtyping for references.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Specifically, when the reference on the left-hand-side of the assignment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subtyping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safe.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lhs is readonly, we enforce a subtyping constraint RHS is a subtype of LHS.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that is when the LHS is not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enforce an equality constraint,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adding a subtyping constraint in the opposite direction, LHS is a subtype of the RHS.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22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the instantiated typing rule for TCALL.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composition with </a:t>
            </a:r>
            <a:r>
              <a:rPr lang="en-US" baseline="0" dirty="0" err="1" smtClean="0"/>
              <a:t>ReIm</a:t>
            </a:r>
            <a:r>
              <a:rPr lang="en-US" baseline="0" dirty="0" smtClean="0"/>
              <a:t> is expressed with the Beta additional constraints: </a:t>
            </a:r>
          </a:p>
          <a:p>
            <a:r>
              <a:rPr lang="en-US" baseline="0" dirty="0" smtClean="0"/>
              <a:t>For example, if the left-hand-side of the call assignment x is not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, then we add the subtyping constraint in the </a:t>
            </a:r>
          </a:p>
          <a:p>
            <a:r>
              <a:rPr lang="en-US" baseline="0" dirty="0" smtClean="0"/>
              <a:t>opposite direction: </a:t>
            </a:r>
            <a:r>
              <a:rPr lang="en-US" baseline="0" dirty="0" err="1" smtClean="0"/>
              <a:t>q_x</a:t>
            </a:r>
            <a:r>
              <a:rPr lang="en-US" baseline="0" dirty="0" smtClean="0"/>
              <a:t> is a subtyping of the </a:t>
            </a:r>
            <a:r>
              <a:rPr lang="en-US" baseline="0" dirty="0" err="1" smtClean="0"/>
              <a:t>q^I</a:t>
            </a:r>
            <a:r>
              <a:rPr lang="en-US" baseline="0" dirty="0" smtClean="0"/>
              <a:t> adapts </a:t>
            </a:r>
            <a:r>
              <a:rPr lang="en-US" baseline="0" dirty="0" err="1" smtClean="0"/>
              <a:t>q_ret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rule connects the actual arguments to the formal parameters and the return value to the LHS of the call assignment. x = </a:t>
            </a:r>
            <a:r>
              <a:rPr lang="en-US" baseline="0" dirty="0" err="1" smtClean="0"/>
              <a:t>y.m</a:t>
            </a:r>
            <a:r>
              <a:rPr lang="en-US" baseline="0" dirty="0" smtClean="0"/>
              <a:t>(z),</a:t>
            </a:r>
          </a:p>
          <a:p>
            <a:r>
              <a:rPr lang="en-US" baseline="0" dirty="0" smtClean="0"/>
              <a:t>just as we explained earlier.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Context C is instantiated to </a:t>
            </a:r>
            <a:r>
              <a:rPr lang="en-US" baseline="0" dirty="0" err="1" smtClean="0"/>
              <a:t>q^i</a:t>
            </a:r>
            <a:r>
              <a:rPr lang="en-US" baseline="0" dirty="0" smtClean="0"/>
              <a:t>, which represents the </a:t>
            </a:r>
            <a:r>
              <a:rPr lang="en-US" baseline="0" dirty="0" err="1" smtClean="0"/>
              <a:t>callsite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q^I</a:t>
            </a:r>
            <a:r>
              <a:rPr lang="en-US" baseline="0" dirty="0" smtClean="0"/>
              <a:t> is a value one of Secret, Poly or Public.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93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far, we showed how to instantiate the unified typing rules into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Next, the framework runs the set-based solver, but we’ll skip this step here, </a:t>
            </a:r>
          </a:p>
          <a:p>
            <a:r>
              <a:rPr lang="en-US" baseline="0" dirty="0" smtClean="0"/>
              <a:t>as we have already presented the set-based solver. </a:t>
            </a:r>
          </a:p>
          <a:p>
            <a:r>
              <a:rPr lang="en-US" baseline="0" dirty="0" smtClean="0"/>
              <a:t>We will focus on the next step, Extract Best Typing.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4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the maximal typing for </a:t>
            </a:r>
            <a:r>
              <a:rPr lang="en-US" dirty="0" err="1" smtClean="0"/>
              <a:t>SFlow</a:t>
            </a:r>
            <a:r>
              <a:rPr lang="en-US" dirty="0" smtClean="0"/>
              <a:t>/</a:t>
            </a:r>
            <a:r>
              <a:rPr lang="en-US" dirty="0" err="1" smtClean="0"/>
              <a:t>Conf</a:t>
            </a:r>
            <a:r>
              <a:rPr lang="en-US" dirty="0" smtClean="0"/>
              <a:t> doesn’t always type-check.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In this example, get returns the field f of y, into variable x, then x is sent out to a sink.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 of pluggable types include </a:t>
            </a:r>
          </a:p>
          <a:p>
            <a:endParaRPr lang="en-US" dirty="0" smtClean="0"/>
          </a:p>
          <a:p>
            <a:r>
              <a:rPr lang="en-US" dirty="0" smtClean="0"/>
              <a:t>Non-null</a:t>
            </a:r>
            <a:r>
              <a:rPr lang="en-US" baseline="0" dirty="0" smtClean="0"/>
              <a:t> types, due to </a:t>
            </a:r>
            <a:r>
              <a:rPr lang="en-US" baseline="0" dirty="0" err="1" smtClean="0"/>
              <a:t>Fandrich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Leino</a:t>
            </a:r>
            <a:r>
              <a:rPr lang="en-US" baseline="0" dirty="0" smtClean="0"/>
              <a:t>. Non-null types help detect null pointer dereference bugs, or verify</a:t>
            </a:r>
            <a:br>
              <a:rPr lang="en-US" baseline="0" dirty="0" smtClean="0"/>
            </a:br>
            <a:r>
              <a:rPr lang="en-US" baseline="0" dirty="0" smtClean="0"/>
              <a:t>the absence of null pointer dereference bugs.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Reference immutability types, due to </a:t>
            </a:r>
            <a:r>
              <a:rPr lang="en-US" baseline="0" dirty="0" err="1" smtClean="0"/>
              <a:t>Tschantz</a:t>
            </a:r>
            <a:r>
              <a:rPr lang="en-US" baseline="0" dirty="0" smtClean="0"/>
              <a:t> and Ernst, help detect unwanted mutation, or verify the absence of </a:t>
            </a:r>
          </a:p>
          <a:p>
            <a:r>
              <a:rPr lang="en-US" baseline="0" dirty="0" smtClean="0"/>
              <a:t>Unwanted mutation.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Expressiveness: not as good as dynamic languages</a:t>
            </a:r>
          </a:p>
          <a:p>
            <a:r>
              <a:rPr lang="en-US" dirty="0" smtClean="0"/>
              <a:t>Safety: “well-typed” programs may go wrong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83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the set-based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815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maximal typing is shown in red. </a:t>
            </a:r>
            <a:endParaRPr lang="en-US" dirty="0" smtClean="0"/>
          </a:p>
          <a:p>
            <a:r>
              <a:rPr lang="en-US" dirty="0" smtClean="0"/>
              <a:t>However,</a:t>
            </a:r>
            <a:r>
              <a:rPr lang="en-US" baseline="0" dirty="0" smtClean="0"/>
              <a:t> the maximal typing doesn’t type-check!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448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order to solve this problem, we compute method summary constraints to further remove infeasible type qualifiers </a:t>
            </a:r>
          </a:p>
          <a:p>
            <a:r>
              <a:rPr lang="en-US" baseline="0" dirty="0" smtClean="0"/>
              <a:t>from the set-based solution. </a:t>
            </a:r>
          </a:p>
          <a:p>
            <a:r>
              <a:rPr lang="en-US" baseline="0" dirty="0" smtClean="0"/>
              <a:t>READ</a:t>
            </a:r>
          </a:p>
          <a:p>
            <a:r>
              <a:rPr lang="en-US" baseline="0" dirty="0" smtClean="0"/>
              <a:t>here is an example. </a:t>
            </a:r>
          </a:p>
          <a:p>
            <a:r>
              <a:rPr lang="en-US" baseline="0" dirty="0" smtClean="0"/>
              <a:t>The parameter p is assigned to a local variable x. and then x is returned. </a:t>
            </a:r>
          </a:p>
          <a:p>
            <a:r>
              <a:rPr lang="en-US" baseline="0" dirty="0" smtClean="0"/>
              <a:t>This results in constraints p is subtype of x and x is subtype of ret.</a:t>
            </a:r>
          </a:p>
          <a:p>
            <a:r>
              <a:rPr lang="en-US" baseline="0" dirty="0" smtClean="0"/>
              <a:t>Due to transitivity, we derive constraint p&lt;:ret. This is a “method summary constraint”; it </a:t>
            </a:r>
          </a:p>
          <a:p>
            <a:r>
              <a:rPr lang="en-US" baseline="0" dirty="0" smtClean="0"/>
              <a:t>connects the formal parameter p to the return value ret. We use this method summary constraint at calls to id,</a:t>
            </a:r>
          </a:p>
          <a:p>
            <a:r>
              <a:rPr lang="en-US" baseline="0" dirty="0" smtClean="0"/>
              <a:t>to connects the actual argument and the lhs of the call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25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return to the previous</a:t>
            </a:r>
            <a:r>
              <a:rPr lang="en-US" baseline="0" dirty="0" smtClean="0"/>
              <a:t> example. </a:t>
            </a:r>
          </a:p>
          <a:p>
            <a:r>
              <a:rPr lang="en-US" baseline="0" dirty="0" smtClean="0"/>
              <a:t>The return statement enforces constraint this |&gt; f &lt;: ret. Since f is poly, we derive the method summary constraint, this&lt;:ret.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this method summary constraint at the call to get to “connect” the actual argument to the left-hand-side of the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call to get enforces two constraints. Because this&lt;:ret, we have q |&gt; …. together, the 3 connect entail that the actual </a:t>
            </a:r>
          </a:p>
          <a:p>
            <a:r>
              <a:rPr lang="en-US" baseline="0" dirty="0" smtClean="0"/>
              <a:t>argument y is a subtype of x. In other words, the 3 constraints “connect” the actual argument to the left-hand-side of the call.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x is public, and as a result we remove secret and poly from 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35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 maximal typing type-checks!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130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853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DroidInfer</a:t>
            </a:r>
            <a:r>
              <a:rPr lang="en-US" baseline="0" dirty="0" smtClean="0"/>
              <a:t> performs better than the commercial tools </a:t>
            </a:r>
            <a:r>
              <a:rPr lang="en-US" baseline="0" dirty="0" err="1" smtClean="0"/>
              <a:t>AppScan</a:t>
            </a:r>
            <a:r>
              <a:rPr lang="en-US" baseline="0" dirty="0" smtClean="0"/>
              <a:t> and Fortify SCA.</a:t>
            </a:r>
          </a:p>
          <a:p>
            <a:r>
              <a:rPr lang="en-US" baseline="0" dirty="0" err="1" smtClean="0"/>
              <a:t>FlowDroid</a:t>
            </a:r>
            <a:r>
              <a:rPr lang="en-US" baseline="0" dirty="0" smtClean="0"/>
              <a:t>, which is the state-of-the-art taint analysis tool, is slightly more precise than </a:t>
            </a:r>
            <a:r>
              <a:rPr lang="en-US" baseline="0" dirty="0" err="1" smtClean="0"/>
              <a:t>DroidInfer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This is because </a:t>
            </a:r>
            <a:r>
              <a:rPr lang="en-US" baseline="0" dirty="0" err="1" smtClean="0"/>
              <a:t>FlowDroid</a:t>
            </a:r>
            <a:r>
              <a:rPr lang="en-US" baseline="0" dirty="0" smtClean="0"/>
              <a:t> is flow-sensitive and </a:t>
            </a:r>
            <a:r>
              <a:rPr lang="en-US" baseline="0" dirty="0" err="1" smtClean="0"/>
              <a:t>DroidBench</a:t>
            </a:r>
            <a:r>
              <a:rPr lang="en-US" baseline="0" dirty="0" smtClean="0"/>
              <a:t> tests for flow-sensitivity.</a:t>
            </a:r>
          </a:p>
          <a:p>
            <a:r>
              <a:rPr lang="en-US" baseline="0" dirty="0" err="1" smtClean="0"/>
              <a:t>DroidBench</a:t>
            </a:r>
            <a:r>
              <a:rPr lang="en-US" baseline="0" dirty="0" smtClean="0"/>
              <a:t> is written by the authors of </a:t>
            </a:r>
            <a:r>
              <a:rPr lang="en-US" baseline="0" dirty="0" err="1" smtClean="0"/>
              <a:t>FlowDroid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93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DroidInfer</a:t>
            </a:r>
            <a:r>
              <a:rPr lang="en-US" baseline="0" dirty="0" smtClean="0"/>
              <a:t> also detects privacy leaks in known malware apps from the </a:t>
            </a:r>
            <a:r>
              <a:rPr lang="en-US" baseline="0" dirty="0" err="1" smtClean="0"/>
              <a:t>contagio</a:t>
            </a:r>
            <a:r>
              <a:rPr lang="en-US" baseline="0" dirty="0" smtClean="0"/>
              <a:t> website. </a:t>
            </a:r>
          </a:p>
          <a:p>
            <a:r>
              <a:rPr lang="en-US" baseline="0" dirty="0" smtClean="0"/>
              <a:t>These malware apps usually send phone data out to the network, using an http connection or normal socket connection.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01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READ. </a:t>
            </a:r>
          </a:p>
          <a:p>
            <a:endParaRPr lang="en-US" dirty="0" smtClean="0"/>
          </a:p>
          <a:p>
            <a:r>
              <a:rPr lang="en-US" dirty="0" err="1" smtClean="0"/>
              <a:t>DroidInfer</a:t>
            </a:r>
            <a:r>
              <a:rPr lang="en-US" dirty="0" smtClean="0"/>
              <a:t> is efficient. It takes about</a:t>
            </a:r>
            <a:r>
              <a:rPr lang="en-US" baseline="0" dirty="0" smtClean="0"/>
              <a:t> 86 seconds per app on average and the maximal </a:t>
            </a:r>
            <a:r>
              <a:rPr lang="en-US" baseline="0" dirty="0" err="1" smtClean="0"/>
              <a:t>memeoty</a:t>
            </a:r>
            <a:r>
              <a:rPr lang="en-US" baseline="0" dirty="0" smtClean="0"/>
              <a:t> is set to 2gb.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28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READ. </a:t>
            </a:r>
          </a:p>
          <a:p>
            <a:endParaRPr lang="en-US" dirty="0" smtClean="0"/>
          </a:p>
          <a:p>
            <a:r>
              <a:rPr lang="en-US" dirty="0" err="1" smtClean="0"/>
              <a:t>DroidInfer</a:t>
            </a:r>
            <a:r>
              <a:rPr lang="en-US" dirty="0" smtClean="0"/>
              <a:t> is efficient. It takes about</a:t>
            </a:r>
            <a:r>
              <a:rPr lang="en-US" baseline="0" dirty="0" smtClean="0"/>
              <a:t> 86 seconds per app on average and the maximal </a:t>
            </a:r>
            <a:r>
              <a:rPr lang="en-US" baseline="0" dirty="0" err="1" smtClean="0"/>
              <a:t>memeoty</a:t>
            </a:r>
            <a:r>
              <a:rPr lang="en-US" baseline="0" dirty="0" smtClean="0"/>
              <a:t> is set to 2gb.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Ownership types enforce</a:t>
            </a:r>
            <a:r>
              <a:rPr lang="en-US" baseline="0" dirty="0" smtClean="0"/>
              <a:t> object encapsulation and verify the absence of unwanted representation exposure.</a:t>
            </a:r>
          </a:p>
          <a:p>
            <a:r>
              <a:rPr lang="en-US" baseline="0" dirty="0" smtClean="0"/>
              <a:t>There are many ownership type systems in the literature.</a:t>
            </a:r>
          </a:p>
          <a:p>
            <a:r>
              <a:rPr lang="en-US" baseline="0" dirty="0" smtClean="0"/>
              <a:t>Two well known ownership type systems are Universe Types by </a:t>
            </a:r>
            <a:r>
              <a:rPr lang="en-US" baseline="0" dirty="0" err="1" smtClean="0"/>
              <a:t>Dietl</a:t>
            </a:r>
            <a:r>
              <a:rPr lang="en-US" baseline="0" dirty="0" smtClean="0"/>
              <a:t> and Muller, which enforce the owner-as-modifier encapsulation disciplines, </a:t>
            </a:r>
          </a:p>
          <a:p>
            <a:r>
              <a:rPr lang="en-US" baseline="0" dirty="0" smtClean="0"/>
              <a:t>and Classical Ownership Types by Clarke Noble and Potter, which enforce the owner-as-dominator encapsulation discipline.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Vaziri</a:t>
            </a:r>
            <a:r>
              <a:rPr lang="en-US" baseline="0" dirty="0" smtClean="0"/>
              <a:t> et al propose AJ types which provide safe data-centric synchronization for Java, and Sampson et al propose </a:t>
            </a:r>
            <a:r>
              <a:rPr lang="en-US" baseline="0" dirty="0" err="1" smtClean="0"/>
              <a:t>EnerJ</a:t>
            </a:r>
            <a:r>
              <a:rPr lang="en-US" baseline="0" dirty="0" smtClean="0"/>
              <a:t> types</a:t>
            </a:r>
          </a:p>
          <a:p>
            <a:r>
              <a:rPr lang="en-US" baseline="0" dirty="0" smtClean="0"/>
              <a:t>for energy efficient computing.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All of these type systems, as well as others, can be specified, inferred and checked in a general framework.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5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700" dirty="0" err="1" smtClean="0"/>
              <a:t>JavaCOP</a:t>
            </a:r>
            <a:r>
              <a:rPr lang="en-US" sz="3700" dirty="0" smtClean="0"/>
              <a:t> [</a:t>
            </a:r>
            <a:r>
              <a:rPr lang="en-US" sz="3000" dirty="0" smtClean="0"/>
              <a:t>Andree et al. OOPSLA’06</a:t>
            </a:r>
            <a:r>
              <a:rPr lang="en-US" sz="3700" dirty="0" smtClean="0"/>
              <a:t>]</a:t>
            </a:r>
          </a:p>
          <a:p>
            <a:pPr lvl="1"/>
            <a:r>
              <a:rPr lang="en-US" dirty="0" smtClean="0"/>
              <a:t>A constraint system for pluggable types</a:t>
            </a:r>
          </a:p>
          <a:p>
            <a:pPr lvl="1"/>
            <a:r>
              <a:rPr lang="en-US" dirty="0" smtClean="0"/>
              <a:t>Uses declarative language to define type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49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(4/3/14 10:38) -----</a:t>
            </a:r>
          </a:p>
          <a:p>
            <a:r>
              <a:rPr lang="en-US"/>
              <a:t>We compared our inference tool DroidInfer with  flowdroid. But unfortunately flowdroid is memory intensive and we ran out of memory.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recently, we have proposed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, a new type system for secure information flow. </a:t>
            </a:r>
          </a:p>
          <a:p>
            <a:r>
              <a:rPr lang="en-US" baseline="0" dirty="0" smtClean="0"/>
              <a:t>There are two varieties of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/Integrity for detecting information flow vulnerabilities </a:t>
            </a:r>
          </a:p>
          <a:p>
            <a:r>
              <a:rPr lang="en-US" baseline="0" dirty="0" smtClean="0"/>
              <a:t>in Java web applications, and </a:t>
            </a:r>
            <a:r>
              <a:rPr lang="en-US" baseline="0" dirty="0" err="1" smtClean="0"/>
              <a:t>SFlow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Conf</a:t>
            </a:r>
            <a:r>
              <a:rPr lang="en-US" baseline="0" dirty="0" smtClean="0"/>
              <a:t> for detecting privacy leaks in Android apps.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SFlow</a:t>
            </a:r>
            <a:r>
              <a:rPr lang="en-US" baseline="0" dirty="0" smtClean="0"/>
              <a:t> can be specified and inferred in the general framework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C41D0-D317-044A-BB93-006CB997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JSR308, the Type Annotations Specification, will be included (or is already introduced) </a:t>
            </a:r>
          </a:p>
          <a:p>
            <a:r>
              <a:rPr lang="en-US" baseline="0" dirty="0" smtClean="0"/>
              <a:t>in Java 8 this year.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Thus, programmers can add</a:t>
            </a:r>
            <a:r>
              <a:rPr lang="en-US" baseline="0" dirty="0" smtClean="0"/>
              <a:t> pluggable </a:t>
            </a:r>
            <a:r>
              <a:rPr lang="en-US" dirty="0" smtClean="0"/>
              <a:t>types,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checkers </a:t>
            </a:r>
            <a:r>
              <a:rPr lang="en-US" baseline="0" dirty="0" smtClean="0"/>
              <a:t>can check those types and help find bugs,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or verify the absence of bugs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conjecture that pluggable types would become more important in practice.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4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pluggable type systems require</a:t>
            </a:r>
            <a:r>
              <a:rPr lang="en-US" baseline="0" dirty="0" smtClean="0"/>
              <a:t> annotations and this incurs a burden on programmers, </a:t>
            </a:r>
          </a:p>
          <a:p>
            <a:r>
              <a:rPr lang="en-US" baseline="0" dirty="0" smtClean="0"/>
              <a:t>as we have seen in the example in the previous slide.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most cases, programmers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want to annotate only a few variables they care about.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above transpose example, programmers would annotate the parameter matrix as readonly,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they would want to ensure that there is no mutation through matrix, but they would like to avoid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annotating the rest of the local variables, fields and return types. 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dirty="0" smtClean="0"/>
              <a:t>Therefore, type inference is important.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Type inference transforms an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Unannotated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Partially-annotated program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into 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Fully annotated one, thus reducing the annotation burden on programmers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0AB23-F473-AE47-9E53-7D20C2A7AE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8991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8991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FD76D-B4FF-254C-AFAA-6F18B2B545DD}" type="datetime1">
              <a:rPr lang="en-US" smtClean="0"/>
              <a:t>4/3/14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9045-868B-F149-BEAF-C7987E648AE1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C93C-AD47-2E47-8302-DFF83F9864D2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DE8E-9F4A-8E48-9A0E-6D771534EDB4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6255-EDA2-9A44-8B9F-152EC5993F04}" type="datetime1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00B1-030C-0449-AB61-28D03947B730}" type="datetime1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00B8-D940-8B4F-B43A-E9B64794571B}" type="datetime1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4637-2F15-D948-9149-C868939F781D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1694-1AE5-A84E-B3DE-D3E4B99003A2}" type="datetime1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11A4-7403-5C4B-8E3D-F43EA9250ED1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BFF7-14CE-524B-96B5-8D455F562160}" type="datetime1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680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F44D-B7C7-4F44-9882-3F168892CC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2961" y="-54"/>
            <a:ext cx="832104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CDF3C94F-AE92-0C45-A3C7-4AC051328132}" type="datetimeFigureOut">
              <a:rPr lang="en-US" smtClean="0"/>
              <a:t>4/3/14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rgbClr val="000000"/>
                </a:solidFill>
                <a:effectLst/>
              </a:defRPr>
            </a:lvl1pPr>
          </a:lstStyle>
          <a:p>
            <a:fld id="{FB8B26D9-4682-0B44-9868-B501A9E85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110728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10728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algn="r" eaLnBrk="1" latinLnBrk="0" hangingPunct="1"/>
            <a:fld id="{2E62D0AB-E6F0-3D48-967E-36D993E85EC0}" type="datetime1">
              <a:rPr lang="en-US" smtClean="0"/>
              <a:t>4/3/14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7.bin"/><Relationship Id="rId13" Type="http://schemas.openxmlformats.org/officeDocument/2006/relationships/image" Target="../media/image7.emf"/><Relationship Id="rId14" Type="http://schemas.openxmlformats.org/officeDocument/2006/relationships/oleObject" Target="../embeddings/oleObject8.bin"/><Relationship Id="rId1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oleObject" Target="../embeddings/oleObject15.bin"/><Relationship Id="rId13" Type="http://schemas.openxmlformats.org/officeDocument/2006/relationships/image" Target="../media/image15.emf"/><Relationship Id="rId14" Type="http://schemas.openxmlformats.org/officeDocument/2006/relationships/oleObject" Target="../embeddings/oleObject16.bin"/><Relationship Id="rId15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3.emf"/><Relationship Id="rId10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27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28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35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emf"/><Relationship Id="rId12" Type="http://schemas.openxmlformats.org/officeDocument/2006/relationships/oleObject" Target="../embeddings/oleObject40.bin"/><Relationship Id="rId13" Type="http://schemas.openxmlformats.org/officeDocument/2006/relationships/image" Target="../media/image37.emf"/><Relationship Id="rId14" Type="http://schemas.openxmlformats.org/officeDocument/2006/relationships/oleObject" Target="../embeddings/oleObject41.bin"/><Relationship Id="rId15" Type="http://schemas.openxmlformats.org/officeDocument/2006/relationships/image" Target="../media/image3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36.bin"/><Relationship Id="rId5" Type="http://schemas.openxmlformats.org/officeDocument/2006/relationships/image" Target="../media/image33.emf"/><Relationship Id="rId6" Type="http://schemas.openxmlformats.org/officeDocument/2006/relationships/oleObject" Target="../embeddings/oleObject37.bin"/><Relationship Id="rId7" Type="http://schemas.openxmlformats.org/officeDocument/2006/relationships/image" Target="../media/image34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35.emf"/><Relationship Id="rId10" Type="http://schemas.openxmlformats.org/officeDocument/2006/relationships/oleObject" Target="../embeddings/oleObject3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43.bin"/><Relationship Id="rId7" Type="http://schemas.openxmlformats.org/officeDocument/2006/relationships/image" Target="../media/image39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49" y="1248976"/>
            <a:ext cx="8285866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Inference and Checking Framework </a:t>
            </a:r>
            <a:r>
              <a:rPr lang="en-US" dirty="0">
                <a:effectLst/>
              </a:rPr>
              <a:t>for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Pluggable </a:t>
            </a:r>
            <a:r>
              <a:rPr lang="en-US" dirty="0">
                <a:effectLst/>
              </a:rPr>
              <a:t>Types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017" y="3769207"/>
            <a:ext cx="4881308" cy="1752600"/>
          </a:xfrm>
        </p:spPr>
        <p:txBody>
          <a:bodyPr/>
          <a:lstStyle/>
          <a:p>
            <a:pPr algn="ctr"/>
            <a:r>
              <a:rPr lang="en-US" dirty="0" smtClean="0"/>
              <a:t>Wei Huang</a:t>
            </a:r>
          </a:p>
          <a:p>
            <a:pPr algn="ctr"/>
            <a:r>
              <a:rPr lang="en-US" dirty="0" smtClean="0"/>
              <a:t>Rensselaer Polytechnic Institute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9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4999892"/>
          </a:xfrm>
        </p:spPr>
        <p:txBody>
          <a:bodyPr/>
          <a:lstStyle/>
          <a:p>
            <a:r>
              <a:rPr lang="en-US" dirty="0" smtClean="0"/>
              <a:t>Build a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inference</a:t>
            </a:r>
            <a:r>
              <a:rPr lang="en-US" dirty="0"/>
              <a:t> and checking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Programmers provide </a:t>
            </a:r>
            <a:r>
              <a:rPr lang="en-US" dirty="0" smtClean="0">
                <a:solidFill>
                  <a:srgbClr val="FF0000"/>
                </a:solidFill>
              </a:rPr>
              <a:t>parameters</a:t>
            </a:r>
            <a:r>
              <a:rPr lang="en-US" dirty="0" smtClean="0"/>
              <a:t> to instantiate their own type system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ramework infers the “best” typing</a:t>
            </a:r>
          </a:p>
          <a:p>
            <a:pPr lvl="2"/>
            <a:r>
              <a:rPr lang="en-US" sz="2800" dirty="0" smtClean="0"/>
              <a:t>If inference succeeds, this </a:t>
            </a:r>
            <a:r>
              <a:rPr lang="en-US" sz="2800" dirty="0" smtClean="0">
                <a:solidFill>
                  <a:srgbClr val="FF0000"/>
                </a:solidFill>
              </a:rPr>
              <a:t>verifies the absence of errors</a:t>
            </a:r>
          </a:p>
          <a:p>
            <a:pPr lvl="2"/>
            <a:r>
              <a:rPr lang="en-US" sz="2800" dirty="0" smtClean="0"/>
              <a:t>Otherwise, </a:t>
            </a:r>
            <a:r>
              <a:rPr lang="en-US" sz="2800" dirty="0" smtClean="0"/>
              <a:t>this</a:t>
            </a:r>
            <a:r>
              <a:rPr lang="en-US" sz="2800" dirty="0" smtClean="0">
                <a:solidFill>
                  <a:srgbClr val="FF0000"/>
                </a:solidFill>
              </a:rPr>
              <a:t> reveals errors</a:t>
            </a:r>
            <a:r>
              <a:rPr lang="en-US" sz="2800" dirty="0" smtClean="0"/>
              <a:t> in the </a:t>
            </a:r>
            <a:r>
              <a:rPr lang="en-US" sz="2800" dirty="0" smtClean="0"/>
              <a:t>program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6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4890193" y="34282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Unified Typing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4890193" y="439370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Solver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4890193" y="53591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Best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4890193" y="62994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Checking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9" name="Straight Connector 158"/>
          <p:cNvCxnSpPr>
            <a:endCxn id="154" idx="0"/>
          </p:cNvCxnSpPr>
          <p:nvPr/>
        </p:nvCxnSpPr>
        <p:spPr>
          <a:xfrm>
            <a:off x="6374467" y="3121009"/>
            <a:ext cx="802" cy="30724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5067637" y="1222597"/>
            <a:ext cx="1246968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Parameters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61" name="Straight Connector 160"/>
          <p:cNvCxnSpPr>
            <a:stCxn id="154" idx="2"/>
            <a:endCxn id="155" idx="0"/>
          </p:cNvCxnSpPr>
          <p:nvPr/>
        </p:nvCxnSpPr>
        <p:spPr>
          <a:xfrm>
            <a:off x="6375269" y="391338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6902825" y="3974225"/>
            <a:ext cx="1876191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Instantiated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3" name="Straight Connector 162"/>
          <p:cNvCxnSpPr>
            <a:stCxn id="155" idx="2"/>
            <a:endCxn id="156" idx="0"/>
          </p:cNvCxnSpPr>
          <p:nvPr/>
        </p:nvCxnSpPr>
        <p:spPr>
          <a:xfrm>
            <a:off x="6375269" y="487883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cxnSp>
        <p:nvCxnSpPr>
          <p:cNvPr id="164" name="Straight Connector 163"/>
          <p:cNvCxnSpPr>
            <a:stCxn id="156" idx="2"/>
            <a:endCxn id="157" idx="0"/>
          </p:cNvCxnSpPr>
          <p:nvPr/>
        </p:nvCxnSpPr>
        <p:spPr>
          <a:xfrm>
            <a:off x="6375269" y="5844283"/>
            <a:ext cx="0" cy="45516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6902825" y="4927100"/>
            <a:ext cx="193637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Solution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02826" y="5879975"/>
            <a:ext cx="1708063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Concrete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8" name="Straight Connector 167"/>
          <p:cNvCxnSpPr>
            <a:stCxn id="25" idx="3"/>
            <a:endCxn id="155" idx="1"/>
          </p:cNvCxnSpPr>
          <p:nvPr/>
        </p:nvCxnSpPr>
        <p:spPr>
          <a:xfrm flipV="1">
            <a:off x="4145880" y="4636267"/>
            <a:ext cx="744313" cy="535340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169" name="Snip Single Corner Rectangle 168"/>
          <p:cNvSpPr/>
          <p:nvPr/>
        </p:nvSpPr>
        <p:spPr>
          <a:xfrm>
            <a:off x="239032" y="1703851"/>
            <a:ext cx="3090269" cy="2029950"/>
          </a:xfrm>
          <a:prstGeom prst="snip1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Immutability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(ReIm)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Universe Types (UT)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Ownership Types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</a:rPr>
              <a:t>SFlow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AJ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EnerJ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More?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0" name="Straight Connector 169"/>
          <p:cNvCxnSpPr>
            <a:stCxn id="169" idx="0"/>
            <a:endCxn id="160" idx="1"/>
          </p:cNvCxnSpPr>
          <p:nvPr/>
        </p:nvCxnSpPr>
        <p:spPr>
          <a:xfrm flipV="1">
            <a:off x="3329301" y="1407263"/>
            <a:ext cx="1738336" cy="13115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3" name="Rounded Rectangle 172"/>
          <p:cNvSpPr/>
          <p:nvPr/>
        </p:nvSpPr>
        <p:spPr>
          <a:xfrm>
            <a:off x="2819400" y="3906922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Source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4" name="Straight Connector 173"/>
          <p:cNvCxnSpPr>
            <a:stCxn id="173" idx="3"/>
            <a:endCxn id="155" idx="1"/>
          </p:cNvCxnSpPr>
          <p:nvPr/>
        </p:nvCxnSpPr>
        <p:spPr>
          <a:xfrm>
            <a:off x="4145880" y="4199696"/>
            <a:ext cx="744313" cy="43657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117965"/>
              </p:ext>
            </p:extLst>
          </p:nvPr>
        </p:nvGraphicFramePr>
        <p:xfrm>
          <a:off x="5074193" y="1592263"/>
          <a:ext cx="302418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0" name="Equation" r:id="rId4" imgW="2159000" imgH="1092200" progId="Equation.DSMT4">
                  <p:embed/>
                </p:oleObj>
              </mc:Choice>
              <mc:Fallback>
                <p:oleObj name="Equation" r:id="rId4" imgW="2159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193" y="1592263"/>
                        <a:ext cx="3024187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2819400" y="4878833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Libraries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6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4890193" y="34282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Unified Typing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90193" y="439370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Solver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90193" y="53591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Best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90193" y="62994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Checking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>
            <a:endCxn id="27" idx="0"/>
          </p:cNvCxnSpPr>
          <p:nvPr/>
        </p:nvCxnSpPr>
        <p:spPr>
          <a:xfrm>
            <a:off x="6374467" y="3121009"/>
            <a:ext cx="802" cy="30724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067637" y="1222597"/>
            <a:ext cx="1246968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Parameters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Connector 32"/>
          <p:cNvCxnSpPr>
            <a:stCxn id="27" idx="2"/>
            <a:endCxn id="28" idx="0"/>
          </p:cNvCxnSpPr>
          <p:nvPr/>
        </p:nvCxnSpPr>
        <p:spPr>
          <a:xfrm>
            <a:off x="6375269" y="391338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02825" y="3974225"/>
            <a:ext cx="1876191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Instantiated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>
            <a:stCxn id="28" idx="2"/>
            <a:endCxn id="29" idx="0"/>
          </p:cNvCxnSpPr>
          <p:nvPr/>
        </p:nvCxnSpPr>
        <p:spPr>
          <a:xfrm>
            <a:off x="6375269" y="487883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cxnSp>
        <p:nvCxnSpPr>
          <p:cNvPr id="36" name="Straight Connector 35"/>
          <p:cNvCxnSpPr>
            <a:stCxn id="29" idx="2"/>
            <a:endCxn id="30" idx="0"/>
          </p:cNvCxnSpPr>
          <p:nvPr/>
        </p:nvCxnSpPr>
        <p:spPr>
          <a:xfrm>
            <a:off x="6375269" y="5844283"/>
            <a:ext cx="0" cy="45516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902825" y="4927100"/>
            <a:ext cx="193637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Solution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826" y="5879975"/>
            <a:ext cx="1708063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Concrete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>
            <a:stCxn id="45" idx="3"/>
            <a:endCxn id="28" idx="1"/>
          </p:cNvCxnSpPr>
          <p:nvPr/>
        </p:nvCxnSpPr>
        <p:spPr>
          <a:xfrm flipV="1">
            <a:off x="4145880" y="4636267"/>
            <a:ext cx="744313" cy="535340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42" name="Rounded Rectangle 41"/>
          <p:cNvSpPr/>
          <p:nvPr/>
        </p:nvSpPr>
        <p:spPr>
          <a:xfrm>
            <a:off x="2819400" y="3906922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Source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stCxn id="42" idx="3"/>
            <a:endCxn id="28" idx="1"/>
          </p:cNvCxnSpPr>
          <p:nvPr/>
        </p:nvCxnSpPr>
        <p:spPr>
          <a:xfrm>
            <a:off x="4145880" y="4199696"/>
            <a:ext cx="744313" cy="43657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95918"/>
              </p:ext>
            </p:extLst>
          </p:nvPr>
        </p:nvGraphicFramePr>
        <p:xfrm>
          <a:off x="5074193" y="1592263"/>
          <a:ext cx="302418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7" name="Equation" r:id="rId4" imgW="2159000" imgH="1092200" progId="Equation.DSMT4">
                  <p:embed/>
                </p:oleObj>
              </mc:Choice>
              <mc:Fallback>
                <p:oleObj name="Equation" r:id="rId4" imgW="2159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193" y="1592263"/>
                        <a:ext cx="3024187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2819400" y="4878833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Libraries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277715" y="1028740"/>
            <a:ext cx="4073779" cy="3156284"/>
          </a:xfrm>
          <a:prstGeom prst="ellipse">
            <a:avLst/>
          </a:prstGeom>
          <a:noFill/>
          <a:ln w="38100" cmpd="sng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nip Single Corner Rectangle 45"/>
          <p:cNvSpPr/>
          <p:nvPr/>
        </p:nvSpPr>
        <p:spPr>
          <a:xfrm>
            <a:off x="239032" y="1703851"/>
            <a:ext cx="3090269" cy="2029950"/>
          </a:xfrm>
          <a:prstGeom prst="snip1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Immutability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(ReIm)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Universe Types (UT)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Ownership Types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</a:rPr>
              <a:t>SFlow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AJ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EnerJ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More?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3329301" y="1407263"/>
            <a:ext cx="1738336" cy="13115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2236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Typing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57" y="1323280"/>
            <a:ext cx="8110728" cy="480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0876" y="2546971"/>
            <a:ext cx="8864536" cy="2693367"/>
            <a:chOff x="1132637" y="4959647"/>
            <a:chExt cx="6872300" cy="1863489"/>
          </a:xfrm>
        </p:grpSpPr>
        <p:grpSp>
          <p:nvGrpSpPr>
            <p:cNvPr id="5" name="Group 4"/>
            <p:cNvGrpSpPr/>
            <p:nvPr/>
          </p:nvGrpSpPr>
          <p:grpSpPr>
            <a:xfrm>
              <a:off x="1132637" y="4959647"/>
              <a:ext cx="6872300" cy="1863489"/>
              <a:chOff x="1165975" y="4948535"/>
              <a:chExt cx="6872300" cy="18634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165975" y="4948535"/>
                <a:ext cx="6872300" cy="18526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sx="101000" sy="101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(TCALL)</a:t>
                </a:r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/>
              </a:p>
            </p:txBody>
          </p:sp>
          <p:graphicFrame>
            <p:nvGraphicFramePr>
              <p:cNvPr id="8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7124752"/>
                  </p:ext>
                </p:extLst>
              </p:nvPr>
            </p:nvGraphicFramePr>
            <p:xfrm>
              <a:off x="1375149" y="5242466"/>
              <a:ext cx="6488365" cy="15695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2" name="Equation" r:id="rId4" imgW="3784600" imgH="914400" progId="Equation.DSMT4">
                      <p:embed/>
                    </p:oleObj>
                  </mc:Choice>
                  <mc:Fallback>
                    <p:oleObj name="Equation" r:id="rId4" imgW="378460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5149" y="5242466"/>
                            <a:ext cx="6488365" cy="15695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TextBox 5"/>
            <p:cNvSpPr txBox="1"/>
            <p:nvPr/>
          </p:nvSpPr>
          <p:spPr>
            <a:xfrm rot="16200000">
              <a:off x="4008933" y="6426608"/>
              <a:ext cx="324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24646" y="1754753"/>
            <a:ext cx="2376373" cy="603592"/>
            <a:chOff x="264040" y="4803587"/>
            <a:chExt cx="2376373" cy="603592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264040" y="4803587"/>
              <a:ext cx="2376373" cy="603592"/>
            </a:xfrm>
            <a:prstGeom prst="wedgeRoundRectCallout">
              <a:avLst>
                <a:gd name="adj1" fmla="val 38066"/>
                <a:gd name="adj2" fmla="val 17336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3185126"/>
                </p:ext>
              </p:extLst>
            </p:nvPr>
          </p:nvGraphicFramePr>
          <p:xfrm>
            <a:off x="303613" y="4904187"/>
            <a:ext cx="2336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3" name="Equation" r:id="rId6" imgW="1168400" imgH="203200" progId="Equation.DSMT4">
                    <p:embed/>
                  </p:oleObj>
                </mc:Choice>
                <mc:Fallback>
                  <p:oleObj name="Equation" r:id="rId6" imgW="11684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3613" y="4904187"/>
                          <a:ext cx="2336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5321155" y="1415236"/>
            <a:ext cx="2717800" cy="603592"/>
            <a:chOff x="5115958" y="1539756"/>
            <a:chExt cx="2717800" cy="603592"/>
          </a:xfrm>
        </p:grpSpPr>
        <p:sp>
          <p:nvSpPr>
            <p:cNvPr id="15" name="Rounded Rectangular Callout 14"/>
            <p:cNvSpPr/>
            <p:nvPr/>
          </p:nvSpPr>
          <p:spPr>
            <a:xfrm>
              <a:off x="5115958" y="1539756"/>
              <a:ext cx="2701438" cy="603592"/>
            </a:xfrm>
            <a:prstGeom prst="wedgeRoundRectCallout">
              <a:avLst>
                <a:gd name="adj1" fmla="val -40676"/>
                <a:gd name="adj2" fmla="val 329735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7202138"/>
                </p:ext>
              </p:extLst>
            </p:nvPr>
          </p:nvGraphicFramePr>
          <p:xfrm>
            <a:off x="5115958" y="1638348"/>
            <a:ext cx="2717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" name="Equation" r:id="rId8" imgW="1358900" imgH="203200" progId="Equation.DSMT4">
                    <p:embed/>
                  </p:oleObj>
                </mc:Choice>
                <mc:Fallback>
                  <p:oleObj name="Equation" r:id="rId8" imgW="13589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115958" y="1638348"/>
                          <a:ext cx="27178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4384895" y="5520288"/>
            <a:ext cx="4641931" cy="603592"/>
            <a:chOff x="2085341" y="5644808"/>
            <a:chExt cx="4641931" cy="603592"/>
          </a:xfrm>
        </p:grpSpPr>
        <p:sp>
          <p:nvSpPr>
            <p:cNvPr id="19" name="Rounded Rectangular Callout 18"/>
            <p:cNvSpPr/>
            <p:nvPr/>
          </p:nvSpPr>
          <p:spPr>
            <a:xfrm>
              <a:off x="2085341" y="5644808"/>
              <a:ext cx="4641931" cy="603592"/>
            </a:xfrm>
            <a:prstGeom prst="wedgeRoundRectCallout">
              <a:avLst>
                <a:gd name="adj1" fmla="val 18194"/>
                <a:gd name="adj2" fmla="val -30352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4510550"/>
                </p:ext>
              </p:extLst>
            </p:nvPr>
          </p:nvGraphicFramePr>
          <p:xfrm>
            <a:off x="2242631" y="5741095"/>
            <a:ext cx="4318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" name="Equation" r:id="rId10" imgW="2159000" imgH="203200" progId="Equation.DSMT4">
                    <p:embed/>
                  </p:oleObj>
                </mc:Choice>
                <mc:Fallback>
                  <p:oleObj name="Equation" r:id="rId10" imgW="21590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42631" y="5741095"/>
                          <a:ext cx="4318000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168591" y="5012983"/>
            <a:ext cx="1993456" cy="603592"/>
            <a:chOff x="495681" y="5136884"/>
            <a:chExt cx="1993456" cy="603592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495681" y="5136884"/>
              <a:ext cx="1993456" cy="603592"/>
            </a:xfrm>
            <a:prstGeom prst="wedgeRoundRectCallout">
              <a:avLst>
                <a:gd name="adj1" fmla="val -33001"/>
                <a:gd name="adj2" fmla="val -22034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970943"/>
                </p:ext>
              </p:extLst>
            </p:nvPr>
          </p:nvGraphicFramePr>
          <p:xfrm>
            <a:off x="825565" y="5295976"/>
            <a:ext cx="154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6" name="Equation" r:id="rId12" imgW="774700" imgH="177800" progId="Equation.DSMT4">
                    <p:embed/>
                  </p:oleObj>
                </mc:Choice>
                <mc:Fallback>
                  <p:oleObj name="Equation" r:id="rId12" imgW="7747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25565" y="5295976"/>
                          <a:ext cx="15494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846581" y="6086325"/>
            <a:ext cx="3250946" cy="603592"/>
            <a:chOff x="5659545" y="4778165"/>
            <a:chExt cx="3250946" cy="603592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5659545" y="4778165"/>
              <a:ext cx="3200400" cy="603592"/>
            </a:xfrm>
            <a:prstGeom prst="wedgeRoundRectCallout">
              <a:avLst>
                <a:gd name="adj1" fmla="val 36790"/>
                <a:gd name="adj2" fmla="val -31822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8629373"/>
                </p:ext>
              </p:extLst>
            </p:nvPr>
          </p:nvGraphicFramePr>
          <p:xfrm>
            <a:off x="5684691" y="4890034"/>
            <a:ext cx="32258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7" name="Equation" r:id="rId14" imgW="1612900" imgH="177800" progId="Equation.DSMT4">
                    <p:embed/>
                  </p:oleObj>
                </mc:Choice>
                <mc:Fallback>
                  <p:oleObj name="Equation" r:id="rId14" imgW="1612900" imgH="177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4691" y="4890034"/>
                          <a:ext cx="32258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6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Parameters (ReIm)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70068"/>
            <a:ext cx="8110728" cy="50354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ReIm is a reference immutability type system [</a:t>
            </a:r>
            <a:r>
              <a:rPr lang="en-US" sz="2200" dirty="0" smtClean="0"/>
              <a:t>Huang et al. OOPSLA’12</a:t>
            </a:r>
            <a:r>
              <a:rPr lang="en-US" dirty="0" smtClean="0"/>
              <a:t>]</a:t>
            </a:r>
          </a:p>
          <a:p>
            <a:r>
              <a:rPr lang="en-US" dirty="0" smtClean="0"/>
              <a:t>Type qualifiers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mutable</a:t>
            </a:r>
            <a:r>
              <a:rPr lang="en-US" dirty="0"/>
              <a:t>:   mutation is allowed</a:t>
            </a:r>
          </a:p>
          <a:p>
            <a:pPr lvl="2">
              <a:lnSpc>
                <a:spcPct val="130000"/>
              </a:lnSpc>
            </a:pPr>
            <a:endParaRPr lang="en-US" dirty="0" smtClean="0"/>
          </a:p>
          <a:p>
            <a:pPr lvl="2"/>
            <a:r>
              <a:rPr lang="en-US" dirty="0" smtClean="0">
                <a:solidFill>
                  <a:srgbClr val="008000"/>
                </a:solidFill>
              </a:rPr>
              <a:t>readonly</a:t>
            </a:r>
            <a:r>
              <a:rPr lang="en-US" dirty="0" smtClean="0"/>
              <a:t>:  mutation is not allowed</a:t>
            </a:r>
          </a:p>
          <a:p>
            <a:pPr marL="658368" lvl="2" indent="0">
              <a:lnSpc>
                <a:spcPct val="150000"/>
              </a:lnSpc>
              <a:buNone/>
            </a:pPr>
            <a:endParaRPr lang="en-US" dirty="0"/>
          </a:p>
          <a:p>
            <a:pPr lvl="2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polyread</a:t>
            </a:r>
            <a:r>
              <a:rPr lang="en-US" dirty="0" smtClean="0"/>
              <a:t>:  polymorphic qualifier, can be instantiated to </a:t>
            </a:r>
            <a:r>
              <a:rPr lang="en-US" dirty="0" smtClean="0">
                <a:solidFill>
                  <a:srgbClr val="008000"/>
                </a:solidFill>
              </a:rPr>
              <a:t>readonly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</a:p>
          <a:p>
            <a:r>
              <a:rPr lang="en-US" dirty="0" smtClean="0"/>
              <a:t>Additional constraints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084583"/>
              </p:ext>
            </p:extLst>
          </p:nvPr>
        </p:nvGraphicFramePr>
        <p:xfrm>
          <a:off x="3873859" y="2397429"/>
          <a:ext cx="4380474" cy="41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90" name="Equation" r:id="rId4" imgW="2108200" imgH="203200" progId="Equation.DSMT4">
                  <p:embed/>
                </p:oleObj>
              </mc:Choice>
              <mc:Fallback>
                <p:oleObj name="Equation" r:id="rId4" imgW="2108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859" y="2397429"/>
                        <a:ext cx="4380474" cy="41581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87691"/>
              </p:ext>
            </p:extLst>
          </p:nvPr>
        </p:nvGraphicFramePr>
        <p:xfrm>
          <a:off x="2395351" y="6188694"/>
          <a:ext cx="4219929" cy="53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91" name="Equation" r:id="rId6" imgW="1803400" imgH="228600" progId="Equation.DSMT4">
                  <p:embed/>
                </p:oleObj>
              </mc:Choice>
              <mc:Fallback>
                <p:oleObj name="Equation" r:id="rId6" imgW="1803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5351" y="6188694"/>
                        <a:ext cx="4219929" cy="535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73859" y="4284019"/>
            <a:ext cx="3509194" cy="59554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readonly</a:t>
            </a:r>
            <a:r>
              <a:rPr lang="en-US" b="1" dirty="0" smtClean="0">
                <a:latin typeface="Courier New"/>
                <a:cs typeface="Courier New"/>
              </a:rPr>
              <a:t> Person y = ...;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y.age</a:t>
            </a:r>
            <a:r>
              <a:rPr lang="en-US" b="1" dirty="0" smtClean="0">
                <a:latin typeface="Courier New"/>
                <a:cs typeface="Courier New"/>
              </a:rPr>
              <a:t> = 30; // error!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3859" y="3284590"/>
            <a:ext cx="3348957" cy="59554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mutable</a:t>
            </a:r>
            <a:r>
              <a:rPr lang="en-US" b="1" dirty="0" smtClean="0">
                <a:latin typeface="Courier New"/>
                <a:cs typeface="Courier New"/>
              </a:rPr>
              <a:t> Person x = ...;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latin typeface="Courier New"/>
                <a:cs typeface="Courier New"/>
              </a:rPr>
              <a:t>x.age</a:t>
            </a:r>
            <a:r>
              <a:rPr lang="en-US" b="1" dirty="0" smtClean="0">
                <a:latin typeface="Courier New"/>
                <a:cs typeface="Courier New"/>
              </a:rPr>
              <a:t> = 30; // ok!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7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</a:t>
            </a:r>
            <a:r>
              <a:rPr lang="en-US" dirty="0" smtClean="0"/>
              <a:t>Parameters (ReIm,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Subtyping Relation</a:t>
            </a:r>
          </a:p>
          <a:p>
            <a:pPr lvl="1"/>
            <a:r>
              <a:rPr lang="en-US" dirty="0" smtClean="0"/>
              <a:t>mutable </a:t>
            </a:r>
            <a:r>
              <a:rPr lang="en-US" dirty="0" smtClean="0">
                <a:latin typeface="Times"/>
                <a:cs typeface="Times"/>
              </a:rPr>
              <a:t>&lt;:</a:t>
            </a:r>
            <a:r>
              <a:rPr lang="en-US" dirty="0" smtClean="0"/>
              <a:t> polyread </a:t>
            </a:r>
            <a:r>
              <a:rPr lang="en-US" dirty="0" smtClean="0">
                <a:latin typeface="Times"/>
                <a:cs typeface="Times"/>
              </a:rPr>
              <a:t>&lt;:</a:t>
            </a:r>
            <a:r>
              <a:rPr lang="en-US" dirty="0" smtClean="0"/>
              <a:t> readonly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1968" y="2915980"/>
            <a:ext cx="6858000" cy="3371180"/>
          </a:xfrm>
          <a:prstGeom prst="rect">
            <a:avLst/>
          </a:prstGeom>
          <a:ln w="19050" cmpd="sng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indent="225425">
              <a:lnSpc>
                <a:spcPct val="95000"/>
              </a:lnSpc>
            </a:pPr>
            <a:r>
              <a:rPr lang="en-US" sz="3200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mutable</a:t>
            </a:r>
            <a:r>
              <a:rPr lang="en-US" sz="3200" b="1" dirty="0" smtClean="0">
                <a:latin typeface="Courier New"/>
                <a:cs typeface="Courier New"/>
              </a:rPr>
              <a:t>  Object </a:t>
            </a:r>
            <a:r>
              <a:rPr lang="en-US" sz="3200" b="1" dirty="0" err="1" smtClean="0">
                <a:latin typeface="Courier New"/>
                <a:cs typeface="Courier New"/>
              </a:rPr>
              <a:t>mo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pPr indent="225425">
              <a:lnSpc>
                <a:spcPct val="95000"/>
              </a:lnSpc>
            </a:pPr>
            <a:r>
              <a:rPr lang="en-US" sz="3200" b="1" u="sng" dirty="0">
                <a:solidFill>
                  <a:srgbClr val="FF6600"/>
                </a:solidFill>
                <a:latin typeface="Courier New"/>
                <a:cs typeface="Courier New"/>
              </a:rPr>
              <a:t>polyread</a:t>
            </a:r>
            <a:r>
              <a:rPr lang="en-US" sz="3200" b="1" dirty="0">
                <a:latin typeface="Courier New"/>
                <a:cs typeface="Courier New"/>
              </a:rPr>
              <a:t> Object </a:t>
            </a:r>
            <a:r>
              <a:rPr lang="en-US" sz="3200" b="1" dirty="0" err="1">
                <a:latin typeface="Courier New"/>
                <a:cs typeface="Courier New"/>
              </a:rPr>
              <a:t>po</a:t>
            </a:r>
            <a:r>
              <a:rPr lang="en-US" sz="3200" b="1" dirty="0">
                <a:latin typeface="Courier New"/>
                <a:cs typeface="Courier New"/>
              </a:rPr>
              <a:t>;</a:t>
            </a:r>
          </a:p>
          <a:p>
            <a:pPr indent="225425">
              <a:lnSpc>
                <a:spcPct val="95000"/>
              </a:lnSpc>
            </a:pPr>
            <a:r>
              <a:rPr lang="en-US" sz="3200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readonly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b="1" dirty="0">
                <a:latin typeface="Courier New"/>
                <a:cs typeface="Courier New"/>
              </a:rPr>
              <a:t>Object </a:t>
            </a:r>
            <a:r>
              <a:rPr lang="en-US" sz="3200" b="1" dirty="0" err="1" smtClean="0">
                <a:latin typeface="Courier New"/>
                <a:cs typeface="Courier New"/>
              </a:rPr>
              <a:t>ro</a:t>
            </a:r>
            <a:r>
              <a:rPr lang="en-US" sz="3200" b="1" dirty="0" smtClean="0">
                <a:latin typeface="Courier New"/>
                <a:cs typeface="Courier New"/>
              </a:rPr>
              <a:t>;</a:t>
            </a:r>
          </a:p>
          <a:p>
            <a:pPr indent="225425">
              <a:lnSpc>
                <a:spcPct val="95000"/>
              </a:lnSpc>
            </a:pPr>
            <a:endParaRPr lang="en-US" sz="3200" b="1" dirty="0" smtClean="0">
              <a:latin typeface="Courier New"/>
              <a:cs typeface="Courier New"/>
            </a:endParaRPr>
          </a:p>
          <a:p>
            <a:pPr indent="225425">
              <a:lnSpc>
                <a:spcPct val="95000"/>
              </a:lnSpc>
            </a:pPr>
            <a:r>
              <a:rPr lang="en-US" sz="3200" b="1" dirty="0" err="1" smtClean="0">
                <a:latin typeface="Courier New"/>
                <a:cs typeface="Courier New"/>
              </a:rPr>
              <a:t>ro</a:t>
            </a:r>
            <a:r>
              <a:rPr lang="en-US" sz="3200" b="1" dirty="0" smtClean="0">
                <a:latin typeface="Courier New"/>
                <a:cs typeface="Courier New"/>
              </a:rPr>
              <a:t> = </a:t>
            </a:r>
            <a:r>
              <a:rPr lang="en-US" sz="3200" b="1" dirty="0" err="1" smtClean="0">
                <a:latin typeface="Courier New"/>
                <a:cs typeface="Courier New"/>
              </a:rPr>
              <a:t>po</a:t>
            </a:r>
            <a:r>
              <a:rPr lang="en-US" sz="3200" b="1" dirty="0" smtClean="0">
                <a:latin typeface="Courier New"/>
                <a:cs typeface="Courier New"/>
              </a:rPr>
              <a:t>; </a:t>
            </a:r>
            <a:r>
              <a:rPr lang="en-US" sz="32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r>
              <a:rPr lang="en-US" sz="3200" b="1" dirty="0" smtClean="0">
                <a:latin typeface="Courier New"/>
                <a:cs typeface="Courier New"/>
              </a:rPr>
              <a:t> 	</a:t>
            </a:r>
            <a:r>
              <a:rPr lang="en-US" sz="3200" b="1" dirty="0" err="1" smtClean="0">
                <a:latin typeface="Courier New"/>
                <a:cs typeface="Courier New"/>
              </a:rPr>
              <a:t>po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b="1" dirty="0">
                <a:latin typeface="Courier New"/>
                <a:cs typeface="Courier New"/>
              </a:rPr>
              <a:t>= </a:t>
            </a:r>
            <a:r>
              <a:rPr lang="en-US" sz="3200" b="1" dirty="0" err="1">
                <a:latin typeface="Courier New"/>
                <a:cs typeface="Courier New"/>
              </a:rPr>
              <a:t>ro</a:t>
            </a:r>
            <a:r>
              <a:rPr lang="en-US" sz="3200" b="1" dirty="0">
                <a:latin typeface="Courier New"/>
                <a:cs typeface="Courier New"/>
              </a:rPr>
              <a:t>; </a:t>
            </a:r>
            <a:r>
              <a:rPr lang="en-US" sz="3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b="1" dirty="0" smtClean="0">
              <a:latin typeface="Courier New"/>
              <a:cs typeface="Courier New"/>
            </a:endParaRPr>
          </a:p>
          <a:p>
            <a:pPr indent="225425">
              <a:lnSpc>
                <a:spcPct val="95000"/>
              </a:lnSpc>
            </a:pPr>
            <a:r>
              <a:rPr lang="en-US" sz="3200" b="1" dirty="0" err="1" smtClean="0">
                <a:latin typeface="Courier New"/>
                <a:cs typeface="Courier New"/>
              </a:rPr>
              <a:t>ro</a:t>
            </a:r>
            <a:r>
              <a:rPr lang="en-US" sz="3200" b="1" dirty="0" smtClean="0">
                <a:latin typeface="Courier New"/>
                <a:cs typeface="Courier New"/>
              </a:rPr>
              <a:t> = </a:t>
            </a:r>
            <a:r>
              <a:rPr lang="en-US" sz="3200" b="1" dirty="0" err="1" smtClean="0">
                <a:latin typeface="Courier New"/>
                <a:cs typeface="Courier New"/>
              </a:rPr>
              <a:t>mo</a:t>
            </a:r>
            <a:r>
              <a:rPr lang="en-US" sz="3200" b="1" dirty="0" smtClean="0">
                <a:latin typeface="Courier New"/>
                <a:cs typeface="Courier New"/>
              </a:rPr>
              <a:t>; </a:t>
            </a:r>
            <a:r>
              <a:rPr lang="en-US" sz="32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r>
              <a:rPr lang="en-US" sz="3200" b="1" dirty="0">
                <a:latin typeface="Courier New"/>
                <a:cs typeface="Courier New"/>
              </a:rPr>
              <a:t>	</a:t>
            </a:r>
            <a:r>
              <a:rPr lang="en-US" sz="3200" b="1" dirty="0" smtClean="0"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latin typeface="Courier New"/>
                <a:cs typeface="Courier New"/>
              </a:rPr>
              <a:t>mo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b="1" dirty="0">
                <a:latin typeface="Courier New"/>
                <a:cs typeface="Courier New"/>
              </a:rPr>
              <a:t>= </a:t>
            </a:r>
            <a:r>
              <a:rPr lang="en-US" sz="3200" b="1" dirty="0" err="1">
                <a:latin typeface="Courier New"/>
                <a:cs typeface="Courier New"/>
              </a:rPr>
              <a:t>ro</a:t>
            </a:r>
            <a:r>
              <a:rPr lang="en-US" sz="3200" b="1" dirty="0">
                <a:latin typeface="Courier New"/>
                <a:cs typeface="Courier New"/>
              </a:rPr>
              <a:t>; </a:t>
            </a:r>
            <a:r>
              <a:rPr lang="en-US" sz="3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b="1" dirty="0">
              <a:latin typeface="Courier New"/>
              <a:cs typeface="Courier New"/>
            </a:endParaRPr>
          </a:p>
          <a:p>
            <a:pPr indent="225425">
              <a:lnSpc>
                <a:spcPct val="95000"/>
              </a:lnSpc>
            </a:pPr>
            <a:r>
              <a:rPr lang="en-US" sz="3200" b="1" dirty="0" err="1" smtClean="0">
                <a:latin typeface="Courier New"/>
                <a:cs typeface="Courier New"/>
              </a:rPr>
              <a:t>po</a:t>
            </a:r>
            <a:r>
              <a:rPr lang="en-US" sz="3200" b="1" dirty="0" smtClean="0">
                <a:latin typeface="Courier New"/>
                <a:cs typeface="Courier New"/>
              </a:rPr>
              <a:t> = </a:t>
            </a:r>
            <a:r>
              <a:rPr lang="en-US" sz="3200" b="1" dirty="0" err="1" smtClean="0">
                <a:latin typeface="Courier New"/>
                <a:cs typeface="Courier New"/>
              </a:rPr>
              <a:t>mo</a:t>
            </a:r>
            <a:r>
              <a:rPr lang="en-US" sz="3200" b="1" dirty="0" smtClean="0">
                <a:latin typeface="Courier New"/>
                <a:cs typeface="Courier New"/>
              </a:rPr>
              <a:t>; </a:t>
            </a:r>
            <a:r>
              <a:rPr lang="en-US" sz="32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r>
              <a:rPr lang="en-US" sz="3200" b="1" dirty="0">
                <a:latin typeface="Courier New"/>
                <a:cs typeface="Courier New"/>
              </a:rPr>
              <a:t>	</a:t>
            </a:r>
            <a:r>
              <a:rPr lang="en-US" sz="3200" b="1" dirty="0" smtClean="0">
                <a:latin typeface="Courier New"/>
                <a:cs typeface="Courier New"/>
              </a:rPr>
              <a:t>	</a:t>
            </a:r>
            <a:r>
              <a:rPr lang="en-US" sz="3200" b="1" dirty="0" err="1" smtClean="0">
                <a:latin typeface="Courier New"/>
                <a:cs typeface="Courier New"/>
              </a:rPr>
              <a:t>mo</a:t>
            </a:r>
            <a:r>
              <a:rPr lang="en-US" sz="3200" b="1" dirty="0" smtClean="0">
                <a:latin typeface="Courier New"/>
                <a:cs typeface="Courier New"/>
              </a:rPr>
              <a:t> = </a:t>
            </a:r>
            <a:r>
              <a:rPr lang="en-US" sz="3200" b="1" dirty="0" err="1" smtClean="0">
                <a:latin typeface="Courier New"/>
                <a:cs typeface="Courier New"/>
              </a:rPr>
              <a:t>po</a:t>
            </a:r>
            <a:r>
              <a:rPr lang="en-US" sz="3200" b="1" dirty="0" smtClean="0">
                <a:latin typeface="Courier New"/>
                <a:cs typeface="Courier New"/>
              </a:rPr>
              <a:t>; </a:t>
            </a:r>
            <a:r>
              <a:rPr lang="en-US" sz="3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878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Sensitivity (ReIm)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2424" y="1459906"/>
            <a:ext cx="708694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95363" lvl="2" indent="-646113"/>
            <a:r>
              <a:rPr lang="en-US" sz="2800" b="1" u="sng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en-US" sz="2800" b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olyread</a:t>
            </a:r>
            <a:r>
              <a:rPr lang="en-US" sz="2800" b="1" dirty="0" smtClean="0">
                <a:latin typeface="Courier New"/>
                <a:cs typeface="Courier New"/>
              </a:rPr>
              <a:t> X id(</a:t>
            </a:r>
            <a:r>
              <a:rPr lang="en-US" sz="2800" b="1" u="sng" dirty="0" err="1" smtClean="0">
                <a:solidFill>
                  <a:srgbClr val="F88631"/>
                </a:solidFill>
                <a:latin typeface="Courier New"/>
                <a:cs typeface="Courier New"/>
              </a:rPr>
              <a:t>polyread</a:t>
            </a:r>
            <a:r>
              <a:rPr lang="en-US" sz="2800" b="1" dirty="0" smtClean="0">
                <a:latin typeface="Courier New"/>
                <a:cs typeface="Courier New"/>
              </a:rPr>
              <a:t> X p) { </a:t>
            </a:r>
          </a:p>
          <a:p>
            <a:pPr marL="995363" lvl="2" indent="-646113"/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return p; </a:t>
            </a:r>
          </a:p>
          <a:p>
            <a:pPr marL="995363" lvl="2" indent="-646113"/>
            <a:r>
              <a:rPr lang="en-US" sz="2800" b="1" dirty="0" smtClean="0">
                <a:latin typeface="Courier New"/>
                <a:cs typeface="Courier New"/>
              </a:rPr>
              <a:t>}					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138259"/>
            <a:ext cx="30432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2296" lvl="0"/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mutable context:</a:t>
            </a:r>
          </a:p>
          <a:p>
            <a:pPr marL="82296" lvl="0"/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X 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mx = id(a)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lang="en-US" sz="28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296" lvl="0"/>
            <a:r>
              <a:rPr lang="en-US" sz="2800" b="1" dirty="0" err="1">
                <a:solidFill>
                  <a:prstClr val="black"/>
                </a:solidFill>
                <a:latin typeface="Courier New"/>
                <a:cs typeface="Courier New"/>
              </a:rPr>
              <a:t>mx.f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 = null;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4092" y="3138259"/>
            <a:ext cx="3043200" cy="13849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82296"/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readonly context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:</a:t>
            </a:r>
            <a:endParaRPr lang="en-US" sz="2800" b="1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296" lvl="0"/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X </a:t>
            </a:r>
            <a:r>
              <a:rPr lang="en-US" sz="28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rx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= id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(b);</a:t>
            </a:r>
            <a:endParaRPr lang="en-US" sz="28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296" lvl="0"/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... = </a:t>
            </a:r>
            <a:r>
              <a:rPr lang="en-US" sz="28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rx.f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	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1145" y="5503831"/>
            <a:ext cx="3349428" cy="809387"/>
          </a:xfrm>
          <a:prstGeom prst="wedgeRoundRectCallout">
            <a:avLst>
              <a:gd name="adj1" fmla="val 8163"/>
              <a:gd name="adj2" fmla="val -2513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polyread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/>
              <a:t>is instantiated to </a:t>
            </a:r>
            <a:r>
              <a:rPr lang="en-US" sz="2400" dirty="0" smtClean="0">
                <a:solidFill>
                  <a:srgbClr val="FF0000"/>
                </a:solidFill>
              </a:rPr>
              <a:t>mutable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412278" y="5503831"/>
            <a:ext cx="3349428" cy="809387"/>
          </a:xfrm>
          <a:prstGeom prst="wedgeRoundRectCallout">
            <a:avLst>
              <a:gd name="adj1" fmla="val 8163"/>
              <a:gd name="adj2" fmla="val -25134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88631"/>
                </a:solidFill>
              </a:rPr>
              <a:t>polyread </a:t>
            </a:r>
            <a:r>
              <a:rPr lang="en-US" sz="2400" dirty="0" smtClean="0"/>
              <a:t>is instantiated to </a:t>
            </a:r>
            <a:r>
              <a:rPr lang="en-US" sz="2400" dirty="0" smtClean="0">
                <a:solidFill>
                  <a:srgbClr val="008000"/>
                </a:solidFill>
              </a:rPr>
              <a:t>readonly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53744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</a:t>
            </a:r>
            <a:r>
              <a:rPr lang="en-US" dirty="0" smtClean="0"/>
              <a:t>Parameters (ReIm,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110728" cy="5859585"/>
          </a:xfrm>
        </p:spPr>
        <p:txBody>
          <a:bodyPr>
            <a:normAutofit/>
          </a:bodyPr>
          <a:lstStyle/>
          <a:p>
            <a:r>
              <a:rPr lang="en-US" dirty="0" smtClean="0"/>
              <a:t>Viewpoint adaptation </a:t>
            </a:r>
          </a:p>
          <a:p>
            <a:pPr lvl="1"/>
            <a:r>
              <a:rPr lang="en-US" dirty="0" smtClean="0"/>
              <a:t>Encodes </a:t>
            </a:r>
            <a:r>
              <a:rPr lang="en-US" dirty="0" smtClean="0">
                <a:solidFill>
                  <a:srgbClr val="FF0000"/>
                </a:solidFill>
              </a:rPr>
              <a:t>context sensitivity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n-US" dirty="0" smtClean="0">
                <a:solidFill>
                  <a:srgbClr val="000000"/>
                </a:solidFill>
              </a:rPr>
              <a:t>denotes 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is adapted from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Can be viewed as a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adapt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q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,</a:t>
            </a:r>
            <a:r>
              <a:rPr lang="en-US" i="1" dirty="0" smtClean="0">
                <a:solidFill>
                  <a:srgbClr val="000000"/>
                </a:solidFill>
                <a:latin typeface="Times"/>
                <a:cs typeface="Times"/>
              </a:rPr>
              <a:t> q’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7"/>
            <a:endParaRPr lang="en-U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Context</a:t>
            </a:r>
          </a:p>
          <a:p>
            <a:pPr lvl="1"/>
            <a:r>
              <a:rPr lang="en-US" i="1" dirty="0" smtClean="0"/>
              <a:t>receiver </a:t>
            </a:r>
            <a:r>
              <a:rPr lang="en-US" dirty="0" smtClean="0"/>
              <a:t>at field access: </a:t>
            </a:r>
          </a:p>
          <a:p>
            <a:pPr lvl="1"/>
            <a:r>
              <a:rPr lang="en-US" i="1" dirty="0" smtClean="0"/>
              <a:t>left-hand-side </a:t>
            </a:r>
            <a:r>
              <a:rPr lang="en-US" dirty="0" smtClean="0"/>
              <a:t>at method call: </a:t>
            </a:r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29414"/>
              </p:ext>
            </p:extLst>
          </p:nvPr>
        </p:nvGraphicFramePr>
        <p:xfrm>
          <a:off x="5837382" y="5665787"/>
          <a:ext cx="28082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1" name="Equation" r:id="rId4" imgW="1003300" imgH="228600" progId="Equation.DSMT4">
                  <p:embed/>
                </p:oleObj>
              </mc:Choice>
              <mc:Fallback>
                <p:oleObj name="Equation" r:id="rId4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7382" y="5665787"/>
                        <a:ext cx="2808287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163422"/>
              </p:ext>
            </p:extLst>
          </p:nvPr>
        </p:nvGraphicFramePr>
        <p:xfrm>
          <a:off x="2395955" y="3693858"/>
          <a:ext cx="4108169" cy="138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2" name="Equation" r:id="rId6" imgW="1600200" imgH="508000" progId="Equation.DSMT4">
                  <p:embed/>
                </p:oleObj>
              </mc:Choice>
              <mc:Fallback>
                <p:oleObj name="Equation" r:id="rId6" imgW="16002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5955" y="3693858"/>
                        <a:ext cx="4108169" cy="138121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646979"/>
              </p:ext>
            </p:extLst>
          </p:nvPr>
        </p:nvGraphicFramePr>
        <p:xfrm>
          <a:off x="5754842" y="6193886"/>
          <a:ext cx="3449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3" name="Equation" r:id="rId8" imgW="1231900" imgH="203200" progId="Equation.DSMT4">
                  <p:embed/>
                </p:oleObj>
              </mc:Choice>
              <mc:Fallback>
                <p:oleObj name="Equation" r:id="rId8" imgW="12319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54842" y="6193886"/>
                        <a:ext cx="3449638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32743"/>
              </p:ext>
            </p:extLst>
          </p:nvPr>
        </p:nvGraphicFramePr>
        <p:xfrm>
          <a:off x="1287941" y="2625428"/>
          <a:ext cx="1103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4" name="Equation" r:id="rId10" imgW="393700" imgH="190500" progId="Equation.DSMT4">
                  <p:embed/>
                </p:oleObj>
              </mc:Choice>
              <mc:Fallback>
                <p:oleObj name="Equation" r:id="rId10" imgW="3937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941" y="2625428"/>
                        <a:ext cx="1103313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629746"/>
              </p:ext>
            </p:extLst>
          </p:nvPr>
        </p:nvGraphicFramePr>
        <p:xfrm>
          <a:off x="3727449" y="2625428"/>
          <a:ext cx="443498" cy="511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5" name="Equation" r:id="rId12" imgW="165100" imgH="190500" progId="Equation.DSMT4">
                  <p:embed/>
                </p:oleObj>
              </mc:Choice>
              <mc:Fallback>
                <p:oleObj name="Equation" r:id="rId12" imgW="165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27449" y="2625428"/>
                        <a:ext cx="443498" cy="511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889982"/>
              </p:ext>
            </p:extLst>
          </p:nvPr>
        </p:nvGraphicFramePr>
        <p:xfrm>
          <a:off x="6600575" y="2679956"/>
          <a:ext cx="352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56" name="Equation" r:id="rId14" imgW="127000" imgH="165100" progId="Equation.DSMT4">
                  <p:embed/>
                </p:oleObj>
              </mc:Choice>
              <mc:Fallback>
                <p:oleObj name="Equation" r:id="rId14" imgW="1270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00575" y="2679956"/>
                        <a:ext cx="3524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58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Viewpoint Adaptation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138259"/>
            <a:ext cx="30432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2296" lvl="0"/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mutable context:</a:t>
            </a:r>
          </a:p>
          <a:p>
            <a:pPr marL="82296" lvl="0"/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X 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mx = id(a)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endParaRPr lang="en-US" sz="28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296" lvl="0"/>
            <a:r>
              <a:rPr lang="en-US" sz="2800" b="1" dirty="0" err="1">
                <a:solidFill>
                  <a:prstClr val="black"/>
                </a:solidFill>
                <a:latin typeface="Courier New"/>
                <a:cs typeface="Courier New"/>
              </a:rPr>
              <a:t>mx.f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 = null;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4092" y="3138259"/>
            <a:ext cx="3043200" cy="13849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82296"/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readonly context</a:t>
            </a:r>
            <a:r>
              <a:rPr lang="en-US" sz="2400" dirty="0">
                <a:solidFill>
                  <a:prstClr val="black"/>
                </a:solidFill>
                <a:cs typeface="Courier New"/>
              </a:rPr>
              <a:t>:</a:t>
            </a:r>
            <a:endParaRPr lang="en-US" sz="2800" b="1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296" lvl="0"/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X </a:t>
            </a:r>
            <a:r>
              <a:rPr lang="en-US" sz="28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rx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= id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(b);</a:t>
            </a:r>
            <a:endParaRPr lang="en-US" sz="2800" b="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2296" lvl="0"/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... = </a:t>
            </a:r>
            <a:r>
              <a:rPr lang="en-US" sz="2800" b="1" dirty="0" err="1" smtClean="0">
                <a:solidFill>
                  <a:prstClr val="black"/>
                </a:solidFill>
                <a:latin typeface="Courier New"/>
                <a:cs typeface="Courier New"/>
              </a:rPr>
              <a:t>rx.f</a:t>
            </a:r>
            <a:r>
              <a:rPr lang="en-US" sz="2800" b="1" dirty="0" smtClean="0">
                <a:solidFill>
                  <a:prstClr val="black"/>
                </a:solidFill>
                <a:latin typeface="Courier New"/>
                <a:cs typeface="Courier New"/>
              </a:rPr>
              <a:t>;</a:t>
            </a:r>
            <a:r>
              <a:rPr lang="en-US" sz="2800" b="1" dirty="0">
                <a:solidFill>
                  <a:prstClr val="black"/>
                </a:solidFill>
                <a:latin typeface="Courier New"/>
                <a:cs typeface="Courier New"/>
              </a:rPr>
              <a:t>	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1482" y="5379311"/>
            <a:ext cx="3964293" cy="933907"/>
            <a:chOff x="331482" y="5379311"/>
            <a:chExt cx="3964293" cy="933907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331482" y="5379311"/>
              <a:ext cx="3964293" cy="933907"/>
            </a:xfrm>
            <a:prstGeom prst="wedgeRoundRectCallout">
              <a:avLst>
                <a:gd name="adj1" fmla="val 5973"/>
                <a:gd name="adj2" fmla="val -206013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>
                <a:solidFill>
                  <a:schemeClr val="tx1"/>
                </a:solidFill>
                <a:latin typeface="Euclid Math One" charset="2"/>
                <a:cs typeface="Euclid Math One" charset="2"/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781543"/>
                </p:ext>
              </p:extLst>
            </p:nvPr>
          </p:nvGraphicFramePr>
          <p:xfrm>
            <a:off x="358775" y="5505450"/>
            <a:ext cx="39370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86" name="Equation" r:id="rId4" imgW="1968500" imgH="355600" progId="Equation.DSMT4">
                    <p:embed/>
                  </p:oleObj>
                </mc:Choice>
                <mc:Fallback>
                  <p:oleObj name="Equation" r:id="rId4" imgW="1968500" imgH="355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8775" y="5505450"/>
                          <a:ext cx="3937000" cy="71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4875213" y="5379310"/>
            <a:ext cx="4140200" cy="933907"/>
            <a:chOff x="257144" y="5379311"/>
            <a:chExt cx="4140200" cy="933907"/>
          </a:xfrm>
        </p:grpSpPr>
        <p:sp>
          <p:nvSpPr>
            <p:cNvPr id="12" name="Rounded Rectangular Callout 11"/>
            <p:cNvSpPr/>
            <p:nvPr/>
          </p:nvSpPr>
          <p:spPr>
            <a:xfrm>
              <a:off x="257144" y="5379311"/>
              <a:ext cx="4138305" cy="933907"/>
            </a:xfrm>
            <a:prstGeom prst="wedgeRoundRectCallout">
              <a:avLst>
                <a:gd name="adj1" fmla="val 10065"/>
                <a:gd name="adj2" fmla="val -20334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2400" dirty="0" smtClean="0">
                <a:solidFill>
                  <a:schemeClr val="tx1"/>
                </a:solidFill>
                <a:latin typeface="Euclid Math One" charset="2"/>
                <a:cs typeface="Euclid Math One" charset="2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2526673"/>
                </p:ext>
              </p:extLst>
            </p:nvPr>
          </p:nvGraphicFramePr>
          <p:xfrm>
            <a:off x="257144" y="5505451"/>
            <a:ext cx="41402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87" name="Equation" r:id="rId6" imgW="2070100" imgH="355600" progId="Equation.DSMT4">
                    <p:embed/>
                  </p:oleObj>
                </mc:Choice>
                <mc:Fallback>
                  <p:oleObj name="Equation" r:id="rId6" imgW="2070100" imgH="355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7144" y="5505451"/>
                          <a:ext cx="4140200" cy="71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2424" y="1459906"/>
            <a:ext cx="708694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995363" lvl="2" indent="-646113"/>
            <a:r>
              <a:rPr lang="en-US" sz="2800" b="1" u="sng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</a:t>
            </a:r>
            <a:r>
              <a:rPr lang="en-US" sz="2800" b="1" u="sng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olyread</a:t>
            </a:r>
            <a:r>
              <a:rPr lang="en-US" sz="2800" b="1" dirty="0" smtClean="0">
                <a:latin typeface="Courier New"/>
                <a:cs typeface="Courier New"/>
              </a:rPr>
              <a:t> X id(</a:t>
            </a:r>
            <a:r>
              <a:rPr lang="en-US" sz="2800" b="1" u="sng" dirty="0" err="1" smtClean="0">
                <a:solidFill>
                  <a:srgbClr val="F88631"/>
                </a:solidFill>
                <a:latin typeface="Courier New"/>
                <a:cs typeface="Courier New"/>
              </a:rPr>
              <a:t>polyread</a:t>
            </a:r>
            <a:r>
              <a:rPr lang="en-US" sz="2800" b="1" dirty="0" smtClean="0">
                <a:latin typeface="Courier New"/>
                <a:cs typeface="Courier New"/>
              </a:rPr>
              <a:t> X p) { </a:t>
            </a:r>
          </a:p>
          <a:p>
            <a:pPr marL="995363" lvl="2" indent="-646113"/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return p; </a:t>
            </a:r>
          </a:p>
          <a:p>
            <a:pPr marL="995363" lvl="2" indent="-646113"/>
            <a:r>
              <a:rPr lang="en-US" sz="2800" b="1" dirty="0" smtClean="0">
                <a:latin typeface="Courier New"/>
                <a:cs typeface="Courier New"/>
              </a:rPr>
              <a:t>}					</a:t>
            </a:r>
            <a:endParaRPr lang="en-US" sz="2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112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90193" y="34282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Unified Typing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90193" y="439370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Solver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890193" y="53591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Best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90193" y="62994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Checking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>
            <a:endCxn id="26" idx="0"/>
          </p:cNvCxnSpPr>
          <p:nvPr/>
        </p:nvCxnSpPr>
        <p:spPr>
          <a:xfrm>
            <a:off x="6374467" y="3121009"/>
            <a:ext cx="802" cy="30724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067637" y="1222597"/>
            <a:ext cx="1246968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Parameters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Connector 32"/>
          <p:cNvCxnSpPr>
            <a:stCxn id="26" idx="2"/>
            <a:endCxn id="27" idx="0"/>
          </p:cNvCxnSpPr>
          <p:nvPr/>
        </p:nvCxnSpPr>
        <p:spPr>
          <a:xfrm>
            <a:off x="6375269" y="391338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02825" y="3974225"/>
            <a:ext cx="1876191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Instantiated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>
            <a:stCxn id="27" idx="2"/>
            <a:endCxn id="28" idx="0"/>
          </p:cNvCxnSpPr>
          <p:nvPr/>
        </p:nvCxnSpPr>
        <p:spPr>
          <a:xfrm>
            <a:off x="6375269" y="487883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cxnSp>
        <p:nvCxnSpPr>
          <p:cNvPr id="36" name="Straight Connector 35"/>
          <p:cNvCxnSpPr>
            <a:stCxn id="28" idx="2"/>
            <a:endCxn id="29" idx="0"/>
          </p:cNvCxnSpPr>
          <p:nvPr/>
        </p:nvCxnSpPr>
        <p:spPr>
          <a:xfrm>
            <a:off x="6375269" y="5844283"/>
            <a:ext cx="0" cy="45516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902825" y="4927100"/>
            <a:ext cx="193637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Solution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826" y="5879975"/>
            <a:ext cx="1708063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Concrete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>
            <a:stCxn id="45" idx="3"/>
            <a:endCxn id="27" idx="1"/>
          </p:cNvCxnSpPr>
          <p:nvPr/>
        </p:nvCxnSpPr>
        <p:spPr>
          <a:xfrm flipV="1">
            <a:off x="4145880" y="4636267"/>
            <a:ext cx="744313" cy="535340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42" name="Rounded Rectangle 41"/>
          <p:cNvSpPr/>
          <p:nvPr/>
        </p:nvSpPr>
        <p:spPr>
          <a:xfrm>
            <a:off x="2819400" y="3906922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Source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Straight Connector 42"/>
          <p:cNvCxnSpPr>
            <a:stCxn id="42" idx="3"/>
            <a:endCxn id="27" idx="1"/>
          </p:cNvCxnSpPr>
          <p:nvPr/>
        </p:nvCxnSpPr>
        <p:spPr>
          <a:xfrm>
            <a:off x="4145880" y="4199696"/>
            <a:ext cx="744313" cy="43657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290003"/>
              </p:ext>
            </p:extLst>
          </p:nvPr>
        </p:nvGraphicFramePr>
        <p:xfrm>
          <a:off x="5074193" y="1592263"/>
          <a:ext cx="302418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1" name="Equation" r:id="rId4" imgW="2159000" imgH="1092200" progId="Equation.DSMT4">
                  <p:embed/>
                </p:oleObj>
              </mc:Choice>
              <mc:Fallback>
                <p:oleObj name="Equation" r:id="rId4" imgW="2159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193" y="1592263"/>
                        <a:ext cx="3024187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ounded Rectangle 44"/>
          <p:cNvSpPr/>
          <p:nvPr/>
        </p:nvSpPr>
        <p:spPr>
          <a:xfrm>
            <a:off x="2819400" y="4878833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Libraries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38379" y="4160767"/>
            <a:ext cx="4073779" cy="930539"/>
          </a:xfrm>
          <a:prstGeom prst="ellipse">
            <a:avLst/>
          </a:prstGeom>
          <a:noFill/>
          <a:ln w="38100" cmpd="sng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nip Single Corner Rectangle 45"/>
          <p:cNvSpPr/>
          <p:nvPr/>
        </p:nvSpPr>
        <p:spPr>
          <a:xfrm>
            <a:off x="239032" y="1703851"/>
            <a:ext cx="3090269" cy="2029950"/>
          </a:xfrm>
          <a:prstGeom prst="snip1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Immutability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(ReIm)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Universe Types (UT)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Ownership Types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</a:rPr>
              <a:t>SFlow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AJ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EnerJ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More?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Connector 46"/>
          <p:cNvCxnSpPr>
            <a:stCxn id="46" idx="0"/>
          </p:cNvCxnSpPr>
          <p:nvPr/>
        </p:nvCxnSpPr>
        <p:spPr>
          <a:xfrm flipV="1">
            <a:off x="3329301" y="1407263"/>
            <a:ext cx="1738336" cy="13115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891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“Well-typed”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Build-in type systems catch only some bugs</a:t>
            </a:r>
          </a:p>
          <a:p>
            <a:endParaRPr lang="en-US" dirty="0" smtClean="0"/>
          </a:p>
          <a:p>
            <a:r>
              <a:rPr lang="en-US" dirty="0" smtClean="0"/>
              <a:t>They don’t catch</a:t>
            </a:r>
          </a:p>
          <a:p>
            <a:pPr lvl="1"/>
            <a:r>
              <a:rPr lang="en-US" dirty="0" smtClean="0"/>
              <a:t>Null pointer dereference</a:t>
            </a:r>
          </a:p>
          <a:p>
            <a:pPr lvl="1"/>
            <a:r>
              <a:rPr lang="en-US" dirty="0" smtClean="0"/>
              <a:t>Unwanted object mutation</a:t>
            </a:r>
            <a:endParaRPr lang="en-US" dirty="0"/>
          </a:p>
          <a:p>
            <a:pPr lvl="1"/>
            <a:r>
              <a:rPr lang="en-US" dirty="0"/>
              <a:t>Out-of-bound array access</a:t>
            </a:r>
          </a:p>
          <a:p>
            <a:pPr lvl="1"/>
            <a:r>
              <a:rPr lang="en-US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9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Set-based Solver (ReIm)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23033"/>
            <a:ext cx="8110728" cy="5558767"/>
          </a:xfrm>
        </p:spPr>
        <p:txBody>
          <a:bodyPr>
            <a:normAutofit/>
          </a:bodyPr>
          <a:lstStyle/>
          <a:p>
            <a:r>
              <a:rPr lang="en-US" dirty="0"/>
              <a:t>Set Mapping </a:t>
            </a:r>
            <a:r>
              <a:rPr lang="en-US" i="1" dirty="0">
                <a:latin typeface="Times"/>
                <a:cs typeface="Times"/>
              </a:rPr>
              <a:t>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variable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u="sng" dirty="0" smtClean="0"/>
              <a:t>readonly</a:t>
            </a:r>
            <a:r>
              <a:rPr lang="en-US" dirty="0" smtClean="0"/>
              <a:t>, </a:t>
            </a:r>
            <a:r>
              <a:rPr lang="en-US" u="sng" dirty="0" smtClean="0"/>
              <a:t>polyread</a:t>
            </a:r>
            <a:r>
              <a:rPr lang="en-US" dirty="0" smtClean="0"/>
              <a:t>, </a:t>
            </a:r>
            <a:r>
              <a:rPr lang="en-US" u="sng" dirty="0" smtClean="0"/>
              <a:t>mutable</a:t>
            </a:r>
            <a:r>
              <a:rPr lang="en-US" dirty="0" smtClean="0"/>
              <a:t>}</a:t>
            </a:r>
            <a:endParaRPr lang="en-US" i="1" dirty="0"/>
          </a:p>
          <a:p>
            <a:r>
              <a:rPr lang="en-US" dirty="0" smtClean="0"/>
              <a:t>Iterates </a:t>
            </a:r>
            <a:r>
              <a:rPr lang="en-US" dirty="0"/>
              <a:t>over statements </a:t>
            </a:r>
            <a:r>
              <a:rPr lang="en-US" dirty="0" smtClean="0"/>
              <a:t>s</a:t>
            </a:r>
          </a:p>
          <a:p>
            <a:pPr lvl="1"/>
            <a:r>
              <a:rPr lang="en-US" u="sng" dirty="0" smtClean="0">
                <a:solidFill>
                  <a:srgbClr val="FF0000"/>
                </a:solidFill>
              </a:rPr>
              <a:t>Removes </a:t>
            </a:r>
            <a:r>
              <a:rPr lang="en-US" u="sng" dirty="0">
                <a:solidFill>
                  <a:srgbClr val="FF0000"/>
                </a:solidFill>
              </a:rPr>
              <a:t>infeasible qualifiers</a:t>
            </a:r>
            <a:r>
              <a:rPr lang="en-US" dirty="0"/>
              <a:t> for each </a:t>
            </a:r>
            <a:r>
              <a:rPr lang="en-US" dirty="0" smtClean="0"/>
              <a:t>variable </a:t>
            </a:r>
            <a:r>
              <a:rPr lang="en-US" dirty="0"/>
              <a:t>in </a:t>
            </a: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i="1" dirty="0" smtClean="0"/>
              <a:t> </a:t>
            </a:r>
            <a:r>
              <a:rPr lang="en-US" dirty="0"/>
              <a:t>according to the </a:t>
            </a:r>
            <a:r>
              <a:rPr lang="en-US" dirty="0" smtClean="0">
                <a:solidFill>
                  <a:srgbClr val="FF0000"/>
                </a:solidFill>
              </a:rPr>
              <a:t>typing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rule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Until r</a:t>
            </a:r>
            <a:r>
              <a:rPr lang="en-US" dirty="0" smtClean="0"/>
              <a:t>eaches </a:t>
            </a:r>
            <a:r>
              <a:rPr lang="en-US" dirty="0"/>
              <a:t>a </a:t>
            </a:r>
            <a:r>
              <a:rPr lang="en-US" dirty="0" err="1" smtClean="0"/>
              <a:t>fixpoint</a:t>
            </a:r>
            <a:r>
              <a:rPr lang="en-US" dirty="0" smtClean="0"/>
              <a:t>, and outputs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</a:t>
            </a:r>
            <a:r>
              <a:rPr lang="en-US" dirty="0" smtClean="0">
                <a:solidFill>
                  <a:srgbClr val="FF0000"/>
                </a:solidFill>
              </a:rPr>
              <a:t>errors </a:t>
            </a:r>
            <a:r>
              <a:rPr lang="en-US" dirty="0" smtClean="0"/>
              <a:t>if one or more variables get </a:t>
            </a:r>
            <a:r>
              <a:rPr lang="en-US" dirty="0"/>
              <a:t>assigned the empty </a:t>
            </a:r>
            <a:r>
              <a:rPr lang="en-US" dirty="0" smtClean="0"/>
              <a:t>set, or </a:t>
            </a:r>
          </a:p>
          <a:p>
            <a:pPr lvl="1"/>
            <a:r>
              <a:rPr lang="en-US" dirty="0" smtClean="0"/>
              <a:t>A set-based solution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5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Example (ReIm)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1468732"/>
            <a:ext cx="9067800" cy="539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cs typeface="Courier New"/>
              </a:rPr>
              <a:t>DateCell</a:t>
            </a:r>
            <a:r>
              <a:rPr lang="en-US" sz="2400" b="1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   Date </a:t>
            </a:r>
            <a:r>
              <a:rPr lang="en-US" sz="2400" b="1" dirty="0">
                <a:latin typeface="Courier New"/>
                <a:cs typeface="Courier New"/>
              </a:rPr>
              <a:t>date;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   Date </a:t>
            </a:r>
            <a:r>
              <a:rPr lang="en-US" sz="2400" b="1" dirty="0" err="1">
                <a:latin typeface="Courier New"/>
                <a:cs typeface="Courier New"/>
              </a:rPr>
              <a:t>getDate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     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return </a:t>
            </a:r>
            <a:r>
              <a:rPr lang="en-US" sz="2400" b="1" dirty="0" err="1" smtClean="0">
                <a:latin typeface="Courier New"/>
                <a:cs typeface="Courier New"/>
              </a:rPr>
              <a:t>this.date</a:t>
            </a:r>
            <a:r>
              <a:rPr lang="en-US" sz="2400" b="1" dirty="0">
                <a:latin typeface="Courier New"/>
                <a:cs typeface="Courier New"/>
              </a:rPr>
              <a:t>; </a:t>
            </a:r>
            <a:endParaRPr lang="en-US" sz="2400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void </a:t>
            </a:r>
            <a:r>
              <a:rPr lang="en-US" sz="2400" b="1" dirty="0" err="1" smtClean="0">
                <a:latin typeface="Courier New"/>
                <a:cs typeface="Courier New"/>
              </a:rPr>
              <a:t>setHours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		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this)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	 Date </a:t>
            </a:r>
            <a:r>
              <a:rPr lang="en-US" sz="2400" b="1" dirty="0">
                <a:latin typeface="Courier New"/>
                <a:cs typeface="Courier New"/>
              </a:rPr>
              <a:t>md = </a:t>
            </a:r>
            <a:r>
              <a:rPr lang="en-US" sz="2400" b="1" dirty="0" err="1">
                <a:latin typeface="Courier New"/>
                <a:cs typeface="Courier New"/>
              </a:rPr>
              <a:t>this.getDate</a:t>
            </a:r>
            <a:r>
              <a:rPr lang="en-US" sz="24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md.hour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= 2;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461" y="19812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461" y="24339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1" y="28194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50247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1" y="45720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8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Example (ReIm)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1468732"/>
            <a:ext cx="9067800" cy="539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cs typeface="Courier New"/>
              </a:rPr>
              <a:t>DateCell</a:t>
            </a:r>
            <a:r>
              <a:rPr lang="en-US" sz="2400" b="1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   Date </a:t>
            </a:r>
            <a:r>
              <a:rPr lang="en-US" sz="2400" b="1" dirty="0">
                <a:latin typeface="Courier New"/>
                <a:cs typeface="Courier New"/>
              </a:rPr>
              <a:t>date;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   Date </a:t>
            </a:r>
            <a:r>
              <a:rPr lang="en-US" sz="2400" b="1" dirty="0" err="1">
                <a:latin typeface="Courier New"/>
                <a:cs typeface="Courier New"/>
              </a:rPr>
              <a:t>getDate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     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return </a:t>
            </a:r>
            <a:r>
              <a:rPr lang="en-US" sz="2400" b="1" dirty="0" err="1" smtClean="0">
                <a:latin typeface="Courier New"/>
                <a:cs typeface="Courier New"/>
              </a:rPr>
              <a:t>this.date</a:t>
            </a:r>
            <a:r>
              <a:rPr lang="en-US" sz="2400" b="1" dirty="0">
                <a:latin typeface="Courier New"/>
                <a:cs typeface="Courier New"/>
              </a:rPr>
              <a:t>; </a:t>
            </a:r>
            <a:endParaRPr lang="en-US" sz="2400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void </a:t>
            </a:r>
            <a:r>
              <a:rPr lang="en-US" sz="2400" b="1" dirty="0" err="1" smtClean="0">
                <a:latin typeface="Courier New"/>
                <a:cs typeface="Courier New"/>
              </a:rPr>
              <a:t>setHours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		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this)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	 Date </a:t>
            </a:r>
            <a:r>
              <a:rPr lang="en-US" sz="2400" b="1" dirty="0">
                <a:latin typeface="Courier New"/>
                <a:cs typeface="Courier New"/>
              </a:rPr>
              <a:t>md = </a:t>
            </a:r>
            <a:r>
              <a:rPr lang="en-US" sz="2400" b="1" dirty="0" err="1">
                <a:latin typeface="Courier New"/>
                <a:cs typeface="Courier New"/>
              </a:rPr>
              <a:t>this.getDate</a:t>
            </a:r>
            <a:r>
              <a:rPr lang="en-US" sz="24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md.hour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= 2;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461" y="19812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461" y="24339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1" y="28194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50247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spc="-3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polyread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1" y="45720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480" y="5562600"/>
            <a:ext cx="50292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3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Example (ReIm)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1468732"/>
            <a:ext cx="9067800" cy="539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cs typeface="Courier New"/>
              </a:rPr>
              <a:t>DateCell</a:t>
            </a:r>
            <a:r>
              <a:rPr lang="en-US" sz="2400" b="1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   Date </a:t>
            </a:r>
            <a:r>
              <a:rPr lang="en-US" sz="2400" b="1" dirty="0">
                <a:latin typeface="Courier New"/>
                <a:cs typeface="Courier New"/>
              </a:rPr>
              <a:t>date;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   Date </a:t>
            </a:r>
            <a:r>
              <a:rPr lang="en-US" sz="2400" b="1" dirty="0" err="1">
                <a:latin typeface="Courier New"/>
                <a:cs typeface="Courier New"/>
              </a:rPr>
              <a:t>getDate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     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return </a:t>
            </a:r>
            <a:r>
              <a:rPr lang="en-US" sz="2400" b="1" dirty="0" err="1" smtClean="0">
                <a:latin typeface="Courier New"/>
                <a:cs typeface="Courier New"/>
              </a:rPr>
              <a:t>this.date</a:t>
            </a:r>
            <a:r>
              <a:rPr lang="en-US" sz="2400" b="1" dirty="0">
                <a:latin typeface="Courier New"/>
                <a:cs typeface="Courier New"/>
              </a:rPr>
              <a:t>; </a:t>
            </a:r>
            <a:endParaRPr lang="en-US" sz="2400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void </a:t>
            </a:r>
            <a:r>
              <a:rPr lang="en-US" sz="2400" b="1" dirty="0" err="1" smtClean="0">
                <a:latin typeface="Courier New"/>
                <a:cs typeface="Courier New"/>
              </a:rPr>
              <a:t>setHours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		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this)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	 Date </a:t>
            </a:r>
            <a:r>
              <a:rPr lang="en-US" sz="2400" b="1" dirty="0">
                <a:latin typeface="Courier New"/>
                <a:cs typeface="Courier New"/>
              </a:rPr>
              <a:t>md = </a:t>
            </a:r>
            <a:r>
              <a:rPr lang="en-US" sz="2400" b="1" dirty="0" err="1">
                <a:latin typeface="Courier New"/>
                <a:cs typeface="Courier New"/>
              </a:rPr>
              <a:t>this.getDate</a:t>
            </a:r>
            <a:r>
              <a:rPr lang="en-US" sz="24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md.hour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= 2;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461" y="19812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461" y="24339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1" y="28194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50247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polyread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1" y="45720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480" y="5105400"/>
            <a:ext cx="50292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33800" y="3733800"/>
            <a:ext cx="4216399" cy="482600"/>
            <a:chOff x="4715415" y="990475"/>
            <a:chExt cx="4216399" cy="482600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4715415" y="990600"/>
              <a:ext cx="4216399" cy="458788"/>
            </a:xfrm>
            <a:prstGeom prst="wedgeRoundRectCallout">
              <a:avLst>
                <a:gd name="adj1" fmla="val 31364"/>
                <a:gd name="adj2" fmla="val 257998"/>
                <a:gd name="adj3" fmla="val 1666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u="sng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47039"/>
                </p:ext>
              </p:extLst>
            </p:nvPr>
          </p:nvGraphicFramePr>
          <p:xfrm>
            <a:off x="4855286" y="990475"/>
            <a:ext cx="39687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762" name="Equation" r:id="rId4" imgW="1905000" imgH="203200" progId="Equation.DSMT4">
                    <p:embed/>
                  </p:oleObj>
                </mc:Choice>
                <mc:Fallback>
                  <p:oleObj name="Equation" r:id="rId4" imgW="1905000" imgH="203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55286" y="990475"/>
                          <a:ext cx="396875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3" name="Curved Connector 42"/>
          <p:cNvCxnSpPr>
            <a:endCxn id="21" idx="0"/>
          </p:cNvCxnSpPr>
          <p:nvPr/>
        </p:nvCxnSpPr>
        <p:spPr>
          <a:xfrm>
            <a:off x="1371600" y="2895600"/>
            <a:ext cx="4486446" cy="838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3664035" y="4426036"/>
            <a:ext cx="889000" cy="469729"/>
          </a:xfrm>
          <a:prstGeom prst="curvedConnector3">
            <a:avLst>
              <a:gd name="adj1" fmla="val -7498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6248400" y="5105401"/>
            <a:ext cx="2590800" cy="38099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71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Example (ReIm)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1468732"/>
            <a:ext cx="9067800" cy="539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cs typeface="Courier New"/>
              </a:rPr>
              <a:t>DateCell</a:t>
            </a:r>
            <a:r>
              <a:rPr lang="en-US" sz="2400" b="1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   Date </a:t>
            </a:r>
            <a:r>
              <a:rPr lang="en-US" sz="2400" b="1" dirty="0">
                <a:latin typeface="Courier New"/>
                <a:cs typeface="Courier New"/>
              </a:rPr>
              <a:t>date;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   Date </a:t>
            </a:r>
            <a:r>
              <a:rPr lang="en-US" sz="2400" b="1" dirty="0" err="1">
                <a:latin typeface="Courier New"/>
                <a:cs typeface="Courier New"/>
              </a:rPr>
              <a:t>getDate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     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return </a:t>
            </a:r>
            <a:r>
              <a:rPr lang="en-US" sz="2400" b="1" dirty="0" err="1" smtClean="0">
                <a:latin typeface="Courier New"/>
                <a:cs typeface="Courier New"/>
              </a:rPr>
              <a:t>this.date</a:t>
            </a:r>
            <a:r>
              <a:rPr lang="en-US" sz="2400" b="1" dirty="0">
                <a:latin typeface="Courier New"/>
                <a:cs typeface="Courier New"/>
              </a:rPr>
              <a:t>; </a:t>
            </a:r>
            <a:endParaRPr lang="en-US" sz="2400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void </a:t>
            </a:r>
            <a:r>
              <a:rPr lang="en-US" sz="2400" b="1" dirty="0" err="1" smtClean="0">
                <a:latin typeface="Courier New"/>
                <a:cs typeface="Courier New"/>
              </a:rPr>
              <a:t>setHours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		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this)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	 Date </a:t>
            </a:r>
            <a:r>
              <a:rPr lang="en-US" sz="2400" b="1" dirty="0">
                <a:latin typeface="Courier New"/>
                <a:cs typeface="Courier New"/>
              </a:rPr>
              <a:t>md = </a:t>
            </a:r>
            <a:r>
              <a:rPr lang="en-US" sz="2400" b="1" dirty="0" err="1">
                <a:latin typeface="Courier New"/>
                <a:cs typeface="Courier New"/>
              </a:rPr>
              <a:t>this.getDate</a:t>
            </a:r>
            <a:r>
              <a:rPr lang="en-US" sz="24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md.hour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= 2;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461" y="19812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461" y="24339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1" y="28194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50247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polyread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1" y="45720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readonly,polyread,mutable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480" y="3352800"/>
            <a:ext cx="50292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</a:t>
            </a:r>
            <a:r>
              <a:rPr lang="en-US" dirty="0"/>
              <a:t>Example (ReIm)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" y="1468732"/>
            <a:ext cx="9067800" cy="539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cs typeface="Courier New"/>
              </a:rPr>
              <a:t>DateCell</a:t>
            </a:r>
            <a:r>
              <a:rPr lang="en-US" sz="2400" b="1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   Date </a:t>
            </a:r>
            <a:r>
              <a:rPr lang="en-US" sz="2400" b="1" dirty="0">
                <a:latin typeface="Courier New"/>
                <a:cs typeface="Courier New"/>
              </a:rPr>
              <a:t>date;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   Date </a:t>
            </a:r>
            <a:r>
              <a:rPr lang="en-US" sz="2400" b="1" dirty="0" err="1">
                <a:latin typeface="Courier New"/>
                <a:cs typeface="Courier New"/>
              </a:rPr>
              <a:t>getDate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     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return </a:t>
            </a:r>
            <a:r>
              <a:rPr lang="en-US" sz="2400" b="1" dirty="0" err="1" smtClean="0">
                <a:latin typeface="Courier New"/>
                <a:cs typeface="Courier New"/>
              </a:rPr>
              <a:t>this.date</a:t>
            </a:r>
            <a:r>
              <a:rPr lang="en-US" sz="2400" b="1" dirty="0">
                <a:latin typeface="Courier New"/>
                <a:cs typeface="Courier New"/>
              </a:rPr>
              <a:t>; </a:t>
            </a:r>
            <a:endParaRPr lang="en-US" sz="2400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void </a:t>
            </a:r>
            <a:r>
              <a:rPr lang="en-US" sz="2400" b="1" dirty="0" err="1" smtClean="0">
                <a:latin typeface="Courier New"/>
                <a:cs typeface="Courier New"/>
              </a:rPr>
              <a:t>setHours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		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this)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	 Date </a:t>
            </a:r>
            <a:r>
              <a:rPr lang="en-US" sz="2400" b="1" dirty="0">
                <a:latin typeface="Courier New"/>
                <a:cs typeface="Courier New"/>
              </a:rPr>
              <a:t>md = </a:t>
            </a:r>
            <a:r>
              <a:rPr lang="en-US" sz="2400" b="1" dirty="0" err="1">
                <a:latin typeface="Courier New"/>
                <a:cs typeface="Courier New"/>
              </a:rPr>
              <a:t>this.getDate</a:t>
            </a:r>
            <a:r>
              <a:rPr lang="en-US" sz="24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md.hour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= 2;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461" y="19812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461" y="24339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1" y="28194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50247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polyread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1" y="45720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spc="-3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polyread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0480" y="5105400"/>
            <a:ext cx="502920" cy="3810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90193" y="34282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Unified Typing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90193" y="439370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Solver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90193" y="53591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Best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90193" y="62994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Checking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>
            <a:endCxn id="26" idx="0"/>
          </p:cNvCxnSpPr>
          <p:nvPr/>
        </p:nvCxnSpPr>
        <p:spPr>
          <a:xfrm>
            <a:off x="6374467" y="3121009"/>
            <a:ext cx="802" cy="30724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067637" y="1222597"/>
            <a:ext cx="1246968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Parameters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Connector 32"/>
          <p:cNvCxnSpPr>
            <a:stCxn id="26" idx="2"/>
            <a:endCxn id="27" idx="0"/>
          </p:cNvCxnSpPr>
          <p:nvPr/>
        </p:nvCxnSpPr>
        <p:spPr>
          <a:xfrm>
            <a:off x="6375269" y="391338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02825" y="3974225"/>
            <a:ext cx="1876191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Instantiated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>
            <a:stCxn id="27" idx="2"/>
            <a:endCxn id="29" idx="0"/>
          </p:cNvCxnSpPr>
          <p:nvPr/>
        </p:nvCxnSpPr>
        <p:spPr>
          <a:xfrm>
            <a:off x="6375269" y="487883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cxnSp>
        <p:nvCxnSpPr>
          <p:cNvPr id="36" name="Straight Connector 35"/>
          <p:cNvCxnSpPr>
            <a:stCxn id="29" idx="2"/>
            <a:endCxn id="30" idx="0"/>
          </p:cNvCxnSpPr>
          <p:nvPr/>
        </p:nvCxnSpPr>
        <p:spPr>
          <a:xfrm>
            <a:off x="6375269" y="5844283"/>
            <a:ext cx="0" cy="45516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902825" y="4927100"/>
            <a:ext cx="193637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Solution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826" y="5879975"/>
            <a:ext cx="1708063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Concrete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>
            <a:stCxn id="43" idx="3"/>
            <a:endCxn id="27" idx="1"/>
          </p:cNvCxnSpPr>
          <p:nvPr/>
        </p:nvCxnSpPr>
        <p:spPr>
          <a:xfrm flipV="1">
            <a:off x="4145880" y="4636267"/>
            <a:ext cx="744313" cy="535340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2819400" y="3906922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Source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>
            <a:stCxn id="40" idx="3"/>
            <a:endCxn id="27" idx="1"/>
          </p:cNvCxnSpPr>
          <p:nvPr/>
        </p:nvCxnSpPr>
        <p:spPr>
          <a:xfrm>
            <a:off x="4145880" y="4199696"/>
            <a:ext cx="744313" cy="43657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27177"/>
              </p:ext>
            </p:extLst>
          </p:nvPr>
        </p:nvGraphicFramePr>
        <p:xfrm>
          <a:off x="5074193" y="1592263"/>
          <a:ext cx="302418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6" name="Equation" r:id="rId4" imgW="2159000" imgH="1092200" progId="Equation.DSMT4">
                  <p:embed/>
                </p:oleObj>
              </mc:Choice>
              <mc:Fallback>
                <p:oleObj name="Equation" r:id="rId4" imgW="2159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193" y="1592263"/>
                        <a:ext cx="3024187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2819400" y="4878833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Libraries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Snip Single Corner Rectangle 44"/>
          <p:cNvSpPr/>
          <p:nvPr/>
        </p:nvSpPr>
        <p:spPr>
          <a:xfrm>
            <a:off x="239032" y="1703851"/>
            <a:ext cx="3090269" cy="2029950"/>
          </a:xfrm>
          <a:prstGeom prst="snip1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Immutability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(ReIm)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Universe Types (UT)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Ownership Types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</a:rPr>
              <a:t>SFlow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AJ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EnerJ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More?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 flipV="1">
            <a:off x="3329301" y="1407263"/>
            <a:ext cx="1738336" cy="13115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" name="Oval 3"/>
          <p:cNvSpPr/>
          <p:nvPr/>
        </p:nvSpPr>
        <p:spPr>
          <a:xfrm>
            <a:off x="4338379" y="5152089"/>
            <a:ext cx="4073779" cy="930539"/>
          </a:xfrm>
          <a:prstGeom prst="ellipse">
            <a:avLst/>
          </a:prstGeom>
          <a:noFill/>
          <a:ln w="38100" cmpd="sng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“Best”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valid </a:t>
            </a:r>
            <a:r>
              <a:rPr lang="en-US" dirty="0" err="1" smtClean="0"/>
              <a:t>typings</a:t>
            </a:r>
            <a:endParaRPr lang="en-US" dirty="0" smtClean="0"/>
          </a:p>
          <a:p>
            <a:pPr lvl="1"/>
            <a:r>
              <a:rPr lang="en-US" dirty="0" smtClean="0"/>
              <a:t>E.g., leaving all variables as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/>
              <a:t> is a valid typing for ReIm</a:t>
            </a:r>
          </a:p>
          <a:p>
            <a:pPr lvl="1"/>
            <a:r>
              <a:rPr lang="en-US" dirty="0" smtClean="0"/>
              <a:t>But it is useless</a:t>
            </a:r>
          </a:p>
          <a:p>
            <a:r>
              <a:rPr lang="en-US" dirty="0" smtClean="0"/>
              <a:t>The set-based solution contains all valid </a:t>
            </a:r>
            <a:r>
              <a:rPr lang="en-US" dirty="0" err="1" smtClean="0"/>
              <a:t>typings</a:t>
            </a:r>
            <a:endParaRPr lang="en-US" dirty="0" smtClean="0"/>
          </a:p>
          <a:p>
            <a:r>
              <a:rPr lang="en-US" dirty="0" smtClean="0"/>
              <a:t>Which one is the “best” typing?</a:t>
            </a:r>
          </a:p>
          <a:p>
            <a:pPr lvl="1"/>
            <a:r>
              <a:rPr lang="en-US" dirty="0" smtClean="0"/>
              <a:t>Depends on the specific type system</a:t>
            </a:r>
          </a:p>
          <a:p>
            <a:pPr lvl="2"/>
            <a:r>
              <a:rPr lang="en-US" dirty="0" smtClean="0"/>
              <a:t>E.g., for ReIm, the more </a:t>
            </a:r>
            <a:r>
              <a:rPr lang="en-US" dirty="0" smtClean="0">
                <a:solidFill>
                  <a:srgbClr val="008000"/>
                </a:solidFill>
              </a:rPr>
              <a:t>readonly</a:t>
            </a:r>
            <a:r>
              <a:rPr lang="en-US" dirty="0" smtClean="0"/>
              <a:t> variables, the better the typing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3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Maximal typing </a:t>
            </a:r>
            <a:r>
              <a:rPr lang="en-US" dirty="0"/>
              <a:t>assigns to each variable x the maximally preferred qualifier from </a:t>
            </a:r>
            <a:r>
              <a:rPr lang="en-US" i="1" dirty="0"/>
              <a:t>S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Preference ranking over qualifiers in ReIm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maximal typing </a:t>
            </a:r>
            <a:r>
              <a:rPr lang="en-US" dirty="0" smtClean="0">
                <a:solidFill>
                  <a:srgbClr val="FF0000"/>
                </a:solidFill>
              </a:rPr>
              <a:t>type-checks</a:t>
            </a:r>
            <a:r>
              <a:rPr lang="en-US" dirty="0" smtClean="0"/>
              <a:t>,  then it is the “best” typing</a:t>
            </a:r>
          </a:p>
          <a:p>
            <a:pPr lvl="1"/>
            <a:r>
              <a:rPr lang="en-US" dirty="0" smtClean="0"/>
              <a:t>Maximal typing type-checks for </a:t>
            </a:r>
            <a:r>
              <a:rPr lang="en-US" dirty="0" err="1" smtClean="0"/>
              <a:t>ReIm</a:t>
            </a:r>
            <a:r>
              <a:rPr lang="en-US" dirty="0" smtClean="0"/>
              <a:t>, Universe Types</a:t>
            </a:r>
            <a:r>
              <a:rPr lang="en-US" dirty="0"/>
              <a:t> </a:t>
            </a:r>
            <a:r>
              <a:rPr lang="en-US" dirty="0" smtClean="0"/>
              <a:t>and  AJ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436191"/>
              </p:ext>
            </p:extLst>
          </p:nvPr>
        </p:nvGraphicFramePr>
        <p:xfrm>
          <a:off x="2226230" y="3511264"/>
          <a:ext cx="4687622" cy="55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9" name="Equation" r:id="rId4" imgW="1866900" imgH="203200" progId="Equation.DSMT4">
                  <p:embed/>
                </p:oleObj>
              </mc:Choice>
              <mc:Fallback>
                <p:oleObj name="Equation" r:id="rId4" imgW="1866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230" y="3511264"/>
                        <a:ext cx="4687622" cy="5514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3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Maximal Typing for ReIm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94E285-444D-4C0C-8BFA-BDB311F86A90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" y="1468732"/>
            <a:ext cx="9067800" cy="539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class </a:t>
            </a:r>
            <a:r>
              <a:rPr lang="en-US" sz="2400" b="1" dirty="0" err="1">
                <a:latin typeface="Courier New"/>
                <a:cs typeface="Courier New"/>
              </a:rPr>
              <a:t>DateCell</a:t>
            </a:r>
            <a:r>
              <a:rPr lang="en-US" sz="2400" b="1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   Date </a:t>
            </a:r>
            <a:r>
              <a:rPr lang="en-US" sz="2400" b="1" dirty="0">
                <a:latin typeface="Courier New"/>
                <a:cs typeface="Courier New"/>
              </a:rPr>
              <a:t>date;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   Date </a:t>
            </a:r>
            <a:r>
              <a:rPr lang="en-US" sz="2400" b="1" dirty="0" err="1">
                <a:latin typeface="Courier New"/>
                <a:cs typeface="Courier New"/>
              </a:rPr>
              <a:t>getDate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     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return </a:t>
            </a:r>
            <a:r>
              <a:rPr lang="en-US" sz="2400" b="1" dirty="0" err="1" smtClean="0">
                <a:latin typeface="Courier New"/>
                <a:cs typeface="Courier New"/>
              </a:rPr>
              <a:t>this.date</a:t>
            </a:r>
            <a:r>
              <a:rPr lang="en-US" sz="2400" b="1" dirty="0">
                <a:latin typeface="Courier New"/>
                <a:cs typeface="Courier New"/>
              </a:rPr>
              <a:t>; </a:t>
            </a:r>
            <a:endParaRPr lang="en-US" sz="2400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void </a:t>
            </a:r>
            <a:r>
              <a:rPr lang="en-US" sz="2400" b="1" dirty="0" err="1" smtClean="0">
                <a:latin typeface="Courier New"/>
                <a:cs typeface="Courier New"/>
              </a:rPr>
              <a:t>setHours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										</a:t>
            </a:r>
            <a:r>
              <a:rPr lang="en-US" sz="2400" b="1" dirty="0" err="1" smtClean="0">
                <a:latin typeface="Courier New"/>
                <a:cs typeface="Courier New"/>
              </a:rPr>
              <a:t>DateCell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this) {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							 Date </a:t>
            </a:r>
            <a:r>
              <a:rPr lang="en-US" sz="2400" b="1" dirty="0">
                <a:latin typeface="Courier New"/>
                <a:cs typeface="Courier New"/>
              </a:rPr>
              <a:t>md = </a:t>
            </a:r>
            <a:r>
              <a:rPr lang="en-US" sz="2400" b="1" dirty="0" err="1">
                <a:latin typeface="Courier New"/>
                <a:cs typeface="Courier New"/>
              </a:rPr>
              <a:t>this.getDate</a:t>
            </a:r>
            <a:r>
              <a:rPr lang="en-US" sz="2400" b="1" dirty="0">
                <a:latin typeface="Courier New"/>
                <a:cs typeface="Courier New"/>
              </a:rPr>
              <a:t>();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md.hour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= 2;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8461" y="19812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8461" y="24339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1" y="28194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,polyread,mutable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5024735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polyread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47661" y="4572000"/>
            <a:ext cx="4167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spc="-3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readonly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spc="-3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polyread</a:t>
            </a:r>
            <a:r>
              <a:rPr lang="en-US" sz="2400" b="1" spc="-300" dirty="0" err="1" smtClean="0">
                <a:solidFill>
                  <a:srgbClr val="0000FF"/>
                </a:solidFill>
                <a:latin typeface="Courier New"/>
                <a:cs typeface="Courier New"/>
              </a:rPr>
              <a:t>,mutable</a:t>
            </a:r>
            <a:r>
              <a:rPr lang="en-US" sz="2400" b="1" spc="-300" dirty="0" smtClean="0">
                <a:solidFill>
                  <a:srgbClr val="0000FF"/>
                </a:solidFill>
                <a:latin typeface="Courier New"/>
                <a:cs typeface="Courier New"/>
              </a:rPr>
              <a:t>} </a:t>
            </a:r>
            <a:endParaRPr lang="en-US" spc="-300" dirty="0">
              <a:solidFill>
                <a:srgbClr val="0000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5255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6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ed Rectangular Callout 2"/>
          <p:cNvSpPr/>
          <p:nvPr/>
        </p:nvSpPr>
        <p:spPr>
          <a:xfrm>
            <a:off x="4227023" y="3594009"/>
            <a:ext cx="4800600" cy="862040"/>
          </a:xfrm>
          <a:prstGeom prst="wedgeRoundRectCallout">
            <a:avLst>
              <a:gd name="adj1" fmla="val -49048"/>
              <a:gd name="adj2" fmla="val -9219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Ranking</a:t>
            </a:r>
            <a:r>
              <a:rPr lang="en-US" sz="2800" dirty="0" smtClean="0"/>
              <a:t>: </a:t>
            </a:r>
          </a:p>
          <a:p>
            <a:pPr algn="ctr">
              <a:lnSpc>
                <a:spcPct val="80000"/>
              </a:lnSpc>
            </a:pPr>
            <a:r>
              <a:rPr lang="en-US" sz="2800" dirty="0" smtClean="0"/>
              <a:t>readonly </a:t>
            </a:r>
            <a:r>
              <a:rPr lang="en-US" sz="2800" dirty="0">
                <a:latin typeface="Times"/>
                <a:cs typeface="Times"/>
              </a:rPr>
              <a:t>&gt;</a:t>
            </a:r>
            <a:r>
              <a:rPr lang="en-US" sz="2800" dirty="0"/>
              <a:t> polyread </a:t>
            </a:r>
            <a:r>
              <a:rPr lang="en-US" sz="2800" dirty="0">
                <a:latin typeface="Times"/>
                <a:cs typeface="Times"/>
              </a:rPr>
              <a:t>&gt;</a:t>
            </a:r>
            <a:r>
              <a:rPr lang="en-US" sz="2800" dirty="0"/>
              <a:t> mutable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3653" y="6096000"/>
            <a:ext cx="79939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Maximal Typing always provably </a:t>
            </a:r>
            <a:r>
              <a:rPr lang="en-US" sz="2800" dirty="0" smtClean="0">
                <a:solidFill>
                  <a:srgbClr val="FF0000"/>
                </a:solidFill>
              </a:rPr>
              <a:t>type checks </a:t>
            </a:r>
            <a:r>
              <a:rPr lang="en-US" sz="2800" dirty="0" smtClean="0">
                <a:solidFill>
                  <a:srgbClr val="000000"/>
                </a:solidFill>
              </a:rPr>
              <a:t>for ReIm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773936" y="1972270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>
                <a:solidFill>
                  <a:srgbClr val="FF0000"/>
                </a:solidFill>
                <a:latin typeface="Courier New"/>
                <a:cs typeface="Courier New"/>
              </a:rPr>
              <a:t>polyread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3936" y="2433935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>
                <a:solidFill>
                  <a:srgbClr val="FF0000"/>
                </a:solidFill>
                <a:latin typeface="Courier New"/>
                <a:cs typeface="Courier New"/>
              </a:rPr>
              <a:t>polyread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99232" y="2816352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>
                <a:solidFill>
                  <a:srgbClr val="FF0000"/>
                </a:solidFill>
                <a:latin typeface="Courier New"/>
                <a:cs typeface="Courier New"/>
              </a:rPr>
              <a:t>polyread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06824" y="4572000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>
                <a:solidFill>
                  <a:srgbClr val="FF0000"/>
                </a:solidFill>
                <a:latin typeface="Courier New"/>
                <a:cs typeface="Courier New"/>
              </a:rPr>
              <a:t>mutable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5024735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300" dirty="0">
                <a:solidFill>
                  <a:srgbClr val="FF0000"/>
                </a:solidFill>
                <a:latin typeface="Courier New"/>
                <a:cs typeface="Courier New"/>
              </a:rPr>
              <a:t>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9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" grpId="0" animBg="1"/>
      <p:bldP spid="9" grpId="0" animBg="1"/>
      <p:bldP spid="8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Pluggable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</a:t>
            </a:r>
            <a:r>
              <a:rPr lang="en-US" dirty="0" smtClean="0">
                <a:solidFill>
                  <a:srgbClr val="FF0000"/>
                </a:solidFill>
              </a:rPr>
              <a:t>type qualifiers</a:t>
            </a:r>
          </a:p>
          <a:p>
            <a:r>
              <a:rPr lang="en-US" dirty="0" smtClean="0"/>
              <a:t>Can be added to any program</a:t>
            </a:r>
          </a:p>
          <a:p>
            <a:r>
              <a:rPr lang="en-US" dirty="0" smtClean="0"/>
              <a:t>Pluggable types </a:t>
            </a:r>
            <a:r>
              <a:rPr lang="en-US" dirty="0" smtClean="0">
                <a:solidFill>
                  <a:srgbClr val="FF0000"/>
                </a:solidFill>
              </a:rPr>
              <a:t>catch</a:t>
            </a:r>
            <a:r>
              <a:rPr lang="en-US" dirty="0" smtClean="0"/>
              <a:t> additional bugs or </a:t>
            </a:r>
            <a:r>
              <a:rPr lang="en-US" dirty="0" smtClean="0">
                <a:solidFill>
                  <a:srgbClr val="FF0000"/>
                </a:solidFill>
              </a:rPr>
              <a:t>verify</a:t>
            </a:r>
            <a:r>
              <a:rPr lang="en-US" dirty="0" smtClean="0"/>
              <a:t> the absence of bugs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ull pointer dereference</a:t>
            </a:r>
          </a:p>
          <a:p>
            <a:pPr lvl="1"/>
            <a:r>
              <a:rPr lang="en-US" dirty="0" smtClean="0"/>
              <a:t>Unwanted mutation</a:t>
            </a:r>
          </a:p>
          <a:p>
            <a:pPr lvl="1"/>
            <a:r>
              <a:rPr lang="en-US" dirty="0" smtClean="0"/>
              <a:t>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9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Maximal Typing Does Not Always Type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47799"/>
            <a:ext cx="8448057" cy="5521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Does not type check for Ownership types and </a:t>
            </a:r>
            <a:r>
              <a:rPr lang="en-US" dirty="0" err="1" smtClean="0"/>
              <a:t>SFlow</a:t>
            </a:r>
            <a:r>
              <a:rPr lang="en-US" dirty="0" smtClean="0"/>
              <a:t> types</a:t>
            </a:r>
            <a:endParaRPr lang="en-US" dirty="0" smtClean="0"/>
          </a:p>
          <a:p>
            <a:r>
              <a:rPr lang="en-US" dirty="0" smtClean="0"/>
              <a:t>We propose two techniques to help extract a valid typing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Manual annotations:</a:t>
            </a:r>
            <a:r>
              <a:rPr lang="en-US" dirty="0" smtClean="0"/>
              <a:t> inference asks for user input </a:t>
            </a:r>
            <a:r>
              <a:rPr lang="en-US" dirty="0" smtClean="0"/>
              <a:t>at statement where </a:t>
            </a:r>
            <a:r>
              <a:rPr lang="en-US" dirty="0" smtClean="0"/>
              <a:t>maximal typing does not type-check</a:t>
            </a:r>
          </a:p>
          <a:p>
            <a:pPr lvl="2"/>
            <a:r>
              <a:rPr lang="en-US" dirty="0"/>
              <a:t>I managed to manually annotate more than 300 </a:t>
            </a:r>
            <a:r>
              <a:rPr lang="en-US" dirty="0" err="1"/>
              <a:t>kLOC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Ownership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Method summary constraints: </a:t>
            </a:r>
            <a:r>
              <a:rPr lang="en-US" dirty="0" smtClean="0"/>
              <a:t>fully automatic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dirty="0" smtClean="0"/>
              <a:t>Applicable to “flow systems” such as </a:t>
            </a:r>
            <a:r>
              <a:rPr lang="en-US" dirty="0" err="1" smtClean="0"/>
              <a:t>SFlow</a:t>
            </a:r>
            <a:r>
              <a:rPr lang="en-US" dirty="0" smtClean="0"/>
              <a:t>, </a:t>
            </a:r>
            <a:r>
              <a:rPr lang="en-US" dirty="0" err="1" smtClean="0"/>
              <a:t>EnerJ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5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90193" y="34282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Unified Typing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90193" y="439370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Solver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90193" y="53591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Best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90193" y="62994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Checking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>
            <a:endCxn id="26" idx="0"/>
          </p:cNvCxnSpPr>
          <p:nvPr/>
        </p:nvCxnSpPr>
        <p:spPr>
          <a:xfrm>
            <a:off x="6374467" y="3121009"/>
            <a:ext cx="802" cy="30724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067637" y="1222597"/>
            <a:ext cx="1246968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Parameters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Connector 32"/>
          <p:cNvCxnSpPr>
            <a:stCxn id="26" idx="2"/>
            <a:endCxn id="27" idx="0"/>
          </p:cNvCxnSpPr>
          <p:nvPr/>
        </p:nvCxnSpPr>
        <p:spPr>
          <a:xfrm>
            <a:off x="6375269" y="391338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02825" y="3974225"/>
            <a:ext cx="1876191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Instantiated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>
            <a:stCxn id="27" idx="2"/>
            <a:endCxn id="29" idx="0"/>
          </p:cNvCxnSpPr>
          <p:nvPr/>
        </p:nvCxnSpPr>
        <p:spPr>
          <a:xfrm>
            <a:off x="6375269" y="487883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cxnSp>
        <p:nvCxnSpPr>
          <p:cNvPr id="36" name="Straight Connector 35"/>
          <p:cNvCxnSpPr>
            <a:stCxn id="29" idx="2"/>
            <a:endCxn id="30" idx="0"/>
          </p:cNvCxnSpPr>
          <p:nvPr/>
        </p:nvCxnSpPr>
        <p:spPr>
          <a:xfrm>
            <a:off x="6375269" y="5844283"/>
            <a:ext cx="0" cy="45516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902825" y="4927100"/>
            <a:ext cx="193637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Solution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826" y="5879975"/>
            <a:ext cx="1708063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Concrete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>
            <a:stCxn id="43" idx="3"/>
            <a:endCxn id="27" idx="1"/>
          </p:cNvCxnSpPr>
          <p:nvPr/>
        </p:nvCxnSpPr>
        <p:spPr>
          <a:xfrm flipV="1">
            <a:off x="4145880" y="4636267"/>
            <a:ext cx="744313" cy="535340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2819400" y="3906922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Source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>
            <a:stCxn id="40" idx="3"/>
            <a:endCxn id="27" idx="1"/>
          </p:cNvCxnSpPr>
          <p:nvPr/>
        </p:nvCxnSpPr>
        <p:spPr>
          <a:xfrm>
            <a:off x="4145880" y="4199696"/>
            <a:ext cx="744313" cy="43657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27177"/>
              </p:ext>
            </p:extLst>
          </p:nvPr>
        </p:nvGraphicFramePr>
        <p:xfrm>
          <a:off x="5074193" y="1592263"/>
          <a:ext cx="302418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6" name="Equation" r:id="rId4" imgW="2159000" imgH="1092200" progId="Equation.DSMT4">
                  <p:embed/>
                </p:oleObj>
              </mc:Choice>
              <mc:Fallback>
                <p:oleObj name="Equation" r:id="rId4" imgW="2159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193" y="1592263"/>
                        <a:ext cx="3024187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2819400" y="4878833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Libraries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38379" y="6133863"/>
            <a:ext cx="4073779" cy="709519"/>
          </a:xfrm>
          <a:prstGeom prst="ellipse">
            <a:avLst/>
          </a:prstGeom>
          <a:noFill/>
          <a:ln w="38100" cmpd="sng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ingle Corner Rectangle 44"/>
          <p:cNvSpPr/>
          <p:nvPr/>
        </p:nvSpPr>
        <p:spPr>
          <a:xfrm>
            <a:off x="239032" y="1703851"/>
            <a:ext cx="3090269" cy="2029950"/>
          </a:xfrm>
          <a:prstGeom prst="snip1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Immutability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(ReIm)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Universe Types (UT)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Ownership Types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</a:rPr>
              <a:t>SFlow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AJ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EnerJ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More?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 flipV="1">
            <a:off x="3329301" y="1407263"/>
            <a:ext cx="1738336" cy="13115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6769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2220"/>
            <a:ext cx="8110728" cy="56815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inference </a:t>
            </a:r>
            <a:r>
              <a:rPr lang="en-US" dirty="0" smtClean="0"/>
              <a:t>and checking framework for pluggable types</a:t>
            </a:r>
          </a:p>
          <a:p>
            <a:pPr lvl="1"/>
            <a:r>
              <a:rPr lang="en-US" dirty="0" smtClean="0"/>
              <a:t>Unified typing rules</a:t>
            </a:r>
          </a:p>
          <a:p>
            <a:pPr lvl="1"/>
            <a:r>
              <a:rPr lang="en-US" dirty="0" smtClean="0"/>
              <a:t>Unified type inference</a:t>
            </a:r>
          </a:p>
          <a:p>
            <a:r>
              <a:rPr lang="en-US" dirty="0" smtClean="0"/>
              <a:t>An implementation built upon </a:t>
            </a:r>
          </a:p>
          <a:p>
            <a:pPr lvl="1"/>
            <a:r>
              <a:rPr lang="en-US" dirty="0" smtClean="0"/>
              <a:t>Checker Framework [</a:t>
            </a:r>
            <a:r>
              <a:rPr lang="en-US" sz="2600" dirty="0" err="1">
                <a:solidFill>
                  <a:srgbClr val="000000"/>
                </a:solidFill>
              </a:rPr>
              <a:t>Papi</a:t>
            </a:r>
            <a:r>
              <a:rPr lang="en-US" sz="2600" dirty="0">
                <a:solidFill>
                  <a:srgbClr val="000000"/>
                </a:solidFill>
              </a:rPr>
              <a:t> et al. ISSTA’08, </a:t>
            </a:r>
            <a:r>
              <a:rPr lang="en-US" sz="2600" dirty="0" err="1">
                <a:solidFill>
                  <a:srgbClr val="000000"/>
                </a:solidFill>
              </a:rPr>
              <a:t>Dietl</a:t>
            </a:r>
            <a:r>
              <a:rPr lang="en-US" sz="2600" dirty="0">
                <a:solidFill>
                  <a:srgbClr val="000000"/>
                </a:solidFill>
              </a:rPr>
              <a:t> et al. ICSE’11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Soot and </a:t>
            </a:r>
            <a:r>
              <a:rPr lang="en-US" dirty="0" err="1"/>
              <a:t>Dexpler</a:t>
            </a:r>
            <a:r>
              <a:rPr lang="en-US" dirty="0"/>
              <a:t> </a:t>
            </a:r>
            <a:r>
              <a:rPr lang="en-US" sz="2200" dirty="0" smtClean="0"/>
              <a:t>[</a:t>
            </a:r>
            <a:r>
              <a:rPr lang="en-US" sz="2600" dirty="0" err="1" smtClean="0"/>
              <a:t>Vallee</a:t>
            </a:r>
            <a:r>
              <a:rPr lang="en-US" sz="2600" dirty="0" err="1"/>
              <a:t>-</a:t>
            </a:r>
            <a:r>
              <a:rPr lang="en-US" sz="2600" dirty="0" err="1" smtClean="0"/>
              <a:t>Rai</a:t>
            </a:r>
            <a:r>
              <a:rPr lang="en-US" sz="2600" dirty="0" smtClean="0"/>
              <a:t> et al. CASCON’99, </a:t>
            </a:r>
            <a:r>
              <a:rPr lang="en-US" sz="2600" dirty="0" err="1" smtClean="0"/>
              <a:t>Bartel</a:t>
            </a:r>
            <a:r>
              <a:rPr lang="en-US" sz="2600" dirty="0"/>
              <a:t> </a:t>
            </a:r>
            <a:r>
              <a:rPr lang="en-US" sz="2600" dirty="0" smtClean="0"/>
              <a:t>et al. SOAP’12</a:t>
            </a:r>
            <a:r>
              <a:rPr lang="en-US" sz="2200" dirty="0" smtClean="0"/>
              <a:t>]</a:t>
            </a:r>
          </a:p>
          <a:p>
            <a:r>
              <a:rPr lang="en-US" dirty="0" smtClean="0"/>
              <a:t>Publicly </a:t>
            </a:r>
            <a:r>
              <a:rPr lang="en-US" dirty="0"/>
              <a:t>available at 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code.google.com</a:t>
            </a:r>
            <a:r>
              <a:rPr lang="en-US" dirty="0"/>
              <a:t>/p/type-inference/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ReIm </a:t>
            </a:r>
            <a:r>
              <a:rPr lang="en-US" dirty="0"/>
              <a:t>[</a:t>
            </a:r>
            <a:r>
              <a:rPr lang="en-US" sz="2600" dirty="0"/>
              <a:t>Huang et al. OOPSLA’12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 new context-sensitive type system for reference immutability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ReImInfer</a:t>
            </a:r>
            <a:r>
              <a:rPr lang="en-US" dirty="0" smtClean="0"/>
              <a:t> is the instantiated inference analysis for ReIm</a:t>
            </a:r>
          </a:p>
          <a:p>
            <a:pPr lvl="2"/>
            <a:r>
              <a:rPr lang="en-US" dirty="0" smtClean="0"/>
              <a:t>Precise and scalable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cales better than the state-of-the-art tool Javarifier</a:t>
            </a:r>
          </a:p>
          <a:p>
            <a:pPr lvl="1"/>
            <a:r>
              <a:rPr lang="en-US" dirty="0"/>
              <a:t>A novel application for method purity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4857750"/>
          </a:xfrm>
        </p:spPr>
        <p:txBody>
          <a:bodyPr>
            <a:normAutofit/>
          </a:bodyPr>
          <a:lstStyle/>
          <a:p>
            <a:r>
              <a:rPr lang="en-US" dirty="0" smtClean="0"/>
              <a:t>Universe </a:t>
            </a:r>
            <a:r>
              <a:rPr lang="en-US" dirty="0"/>
              <a:t>Types [</a:t>
            </a:r>
            <a:r>
              <a:rPr lang="en-US" sz="2600" dirty="0" err="1"/>
              <a:t>Dietl</a:t>
            </a:r>
            <a:r>
              <a:rPr lang="en-US" sz="2600" dirty="0"/>
              <a:t> </a:t>
            </a:r>
            <a:r>
              <a:rPr lang="en-US" sz="2600" dirty="0" smtClean="0"/>
              <a:t>and Muller JOT’05</a:t>
            </a:r>
            <a:r>
              <a:rPr lang="en-US" dirty="0" smtClean="0"/>
              <a:t>] </a:t>
            </a:r>
          </a:p>
          <a:p>
            <a:pPr lvl="1"/>
            <a:r>
              <a:rPr lang="en-US" dirty="0" smtClean="0"/>
              <a:t>Novel quadratic type </a:t>
            </a:r>
            <a:r>
              <a:rPr lang="en-US" dirty="0" smtClean="0"/>
              <a:t>inference </a:t>
            </a:r>
            <a:r>
              <a:rPr lang="en-US" dirty="0"/>
              <a:t>[</a:t>
            </a:r>
            <a:r>
              <a:rPr lang="en-US" sz="2600" dirty="0"/>
              <a:t>Huang et al. ECOOP’12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[</a:t>
            </a:r>
            <a:r>
              <a:rPr lang="en-US" dirty="0" err="1" smtClean="0"/>
              <a:t>Dietl</a:t>
            </a:r>
            <a:r>
              <a:rPr lang="en-US" dirty="0" smtClean="0"/>
              <a:t> et al. ECOOP’11] is exponential </a:t>
            </a:r>
            <a:endParaRPr lang="en-US" dirty="0"/>
          </a:p>
          <a:p>
            <a:r>
              <a:rPr lang="en-US" dirty="0"/>
              <a:t>Ownership </a:t>
            </a:r>
            <a:r>
              <a:rPr lang="en-US" dirty="0" smtClean="0"/>
              <a:t>Types [</a:t>
            </a:r>
            <a:r>
              <a:rPr lang="en-US" sz="2600" dirty="0" smtClean="0"/>
              <a:t>Clark et al. OOPSLA’98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First effective type inference for the classical Ownership </a:t>
            </a:r>
            <a:r>
              <a:rPr lang="en-US" dirty="0"/>
              <a:t>Types [</a:t>
            </a:r>
            <a:r>
              <a:rPr lang="en-US" sz="2600" dirty="0"/>
              <a:t>Huang et al. ECOOP’12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Scales to programs of up to 110kLOC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2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33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SFlow</a:t>
            </a:r>
            <a:r>
              <a:rPr lang="en-US" dirty="0"/>
              <a:t>/Integrity [</a:t>
            </a:r>
            <a:r>
              <a:rPr lang="en-US" sz="2600" dirty="0"/>
              <a:t>Huang et al. FASE’14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Detects flow vulnerabilities in Java web applications</a:t>
            </a:r>
          </a:p>
          <a:p>
            <a:pPr lvl="2"/>
            <a:r>
              <a:rPr lang="en-US" dirty="0" smtClean="0"/>
              <a:t>SQL Injection, Cross-site Scripting, etc.</a:t>
            </a:r>
          </a:p>
          <a:p>
            <a:pPr lvl="1"/>
            <a:r>
              <a:rPr lang="en-US" dirty="0" smtClean="0"/>
              <a:t>Scalable and precise</a:t>
            </a:r>
            <a:endParaRPr lang="en-US" dirty="0"/>
          </a:p>
          <a:p>
            <a:r>
              <a:rPr lang="en-US" dirty="0" err="1"/>
              <a:t>SFlow</a:t>
            </a:r>
            <a:r>
              <a:rPr lang="en-US" dirty="0"/>
              <a:t>/Confidentiality [</a:t>
            </a:r>
            <a:r>
              <a:rPr lang="en-US" sz="2600" dirty="0"/>
              <a:t>In submission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Detects privacy leaks in Android apps 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ocation, IMEI, Phone number, etc. </a:t>
            </a:r>
          </a:p>
          <a:p>
            <a:pPr lvl="1"/>
            <a:r>
              <a:rPr lang="en-US" dirty="0" smtClean="0"/>
              <a:t>Uncovers leaks in apps from Google Play Store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37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Inference and checking framework</a:t>
            </a:r>
          </a:p>
          <a:p>
            <a:r>
              <a:rPr lang="en-US" dirty="0" smtClean="0"/>
              <a:t>Taint analysis for Android</a:t>
            </a:r>
          </a:p>
          <a:p>
            <a:pPr lvl="1"/>
            <a:r>
              <a:rPr lang="en-US" dirty="0" smtClean="0"/>
              <a:t>Overview and motivation</a:t>
            </a:r>
          </a:p>
          <a:p>
            <a:pPr lvl="1"/>
            <a:r>
              <a:rPr lang="en-US" dirty="0" err="1" smtClean="0"/>
              <a:t>SFlow</a:t>
            </a:r>
            <a:r>
              <a:rPr lang="en-US" dirty="0" smtClean="0"/>
              <a:t>/Confidentiality</a:t>
            </a:r>
          </a:p>
          <a:p>
            <a:pPr lvl="1"/>
            <a:r>
              <a:rPr lang="en-US" dirty="0" smtClean="0"/>
              <a:t>Empirical results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03365" y="2170932"/>
            <a:ext cx="531585" cy="428279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5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24060" y="50359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819" r="-2079"/>
          <a:stretch/>
        </p:blipFill>
        <p:spPr>
          <a:xfrm>
            <a:off x="2628395" y="58153"/>
            <a:ext cx="3972121" cy="6796640"/>
          </a:xfrm>
        </p:spPr>
      </p:pic>
      <p:sp>
        <p:nvSpPr>
          <p:cNvPr id="10" name="Oval 9"/>
          <p:cNvSpPr/>
          <p:nvPr/>
        </p:nvSpPr>
        <p:spPr>
          <a:xfrm>
            <a:off x="2894184" y="3165120"/>
            <a:ext cx="2421665" cy="295364"/>
          </a:xfrm>
          <a:prstGeom prst="ellipse">
            <a:avLst/>
          </a:prstGeom>
          <a:noFill/>
          <a:ln w="28575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64652" y="4277456"/>
            <a:ext cx="3233810" cy="655137"/>
          </a:xfrm>
          <a:prstGeom prst="ellipse">
            <a:avLst/>
          </a:prstGeom>
          <a:noFill/>
          <a:ln w="28575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94184" y="1757420"/>
            <a:ext cx="2022977" cy="3396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1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77445" y="3100843"/>
            <a:ext cx="3290534" cy="1569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Controlled at installation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Analysis for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flow of private data</a:t>
            </a:r>
          </a:p>
          <a:p>
            <a:pPr lvl="1"/>
            <a:r>
              <a:rPr lang="en-US" dirty="0" smtClean="0"/>
              <a:t>Android’s </a:t>
            </a:r>
            <a:r>
              <a:rPr lang="en-US" dirty="0" smtClean="0"/>
              <a:t>permission</a:t>
            </a:r>
            <a:r>
              <a:rPr lang="en-US" dirty="0" smtClean="0"/>
              <a:t>-based system is too coarse-grained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52987" y="3579491"/>
            <a:ext cx="1750194" cy="10223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Private data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162834" y="3579491"/>
            <a:ext cx="2258832" cy="10223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Untrusted parties</a:t>
            </a:r>
            <a:endParaRPr lang="en-US" sz="2800" dirty="0"/>
          </a:p>
        </p:txBody>
      </p:sp>
      <p:sp>
        <p:nvSpPr>
          <p:cNvPr id="8" name="Notched Right Arrow 7"/>
          <p:cNvSpPr/>
          <p:nvPr/>
        </p:nvSpPr>
        <p:spPr>
          <a:xfrm>
            <a:off x="3312955" y="3703407"/>
            <a:ext cx="2725969" cy="789967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unencrypted </a:t>
            </a:r>
            <a:endParaRPr lang="en-US" sz="2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77445" y="5173709"/>
            <a:ext cx="2835509" cy="1147102"/>
          </a:xfrm>
          <a:prstGeom prst="wedgeRoundRectCallout">
            <a:avLst>
              <a:gd name="adj1" fmla="val -1508"/>
              <a:gd name="adj2" fmla="val -9560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SOURCES</a:t>
            </a:r>
            <a:r>
              <a:rPr lang="en-US" sz="2200" i="1" dirty="0" smtClean="0"/>
              <a:t>: </a:t>
            </a:r>
          </a:p>
          <a:p>
            <a:pPr algn="ctr"/>
            <a:r>
              <a:rPr lang="en-US" sz="2200" dirty="0"/>
              <a:t>P</a:t>
            </a:r>
            <a:r>
              <a:rPr lang="en-US" sz="2200" dirty="0" smtClean="0"/>
              <a:t>hone number, Location, IMEI, etc.</a:t>
            </a:r>
            <a:endParaRPr lang="en-US" sz="2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340801" y="5173709"/>
            <a:ext cx="2272847" cy="1147101"/>
          </a:xfrm>
          <a:prstGeom prst="wedgeRoundRectCallout">
            <a:avLst>
              <a:gd name="adj1" fmla="val 463"/>
              <a:gd name="adj2" fmla="val -9998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SINKS</a:t>
            </a:r>
            <a:r>
              <a:rPr lang="en-US" sz="2200" i="1" dirty="0" smtClean="0"/>
              <a:t>:</a:t>
            </a:r>
          </a:p>
          <a:p>
            <a:pPr algn="ctr"/>
            <a:r>
              <a:rPr lang="en-US" sz="2200" dirty="0" smtClean="0"/>
              <a:t>Network, </a:t>
            </a:r>
          </a:p>
          <a:p>
            <a:pPr algn="ctr"/>
            <a:r>
              <a:rPr lang="en-US" sz="2200" dirty="0" smtClean="0"/>
              <a:t>Logs,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553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34" y="325437"/>
            <a:ext cx="819539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Our Type-based </a:t>
            </a:r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dirty="0" err="1" smtClean="0"/>
              <a:t>SFlow</a:t>
            </a:r>
            <a:r>
              <a:rPr lang="en-US" dirty="0" smtClean="0"/>
              <a:t>/Confidentiality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53101"/>
            <a:ext cx="8110728" cy="5175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qualifiers</a:t>
            </a:r>
          </a:p>
          <a:p>
            <a:pPr marL="1536192" lvl="6" indent="0">
              <a:buNone/>
            </a:pPr>
            <a:endParaRPr lang="en-US" dirty="0" smtClean="0"/>
          </a:p>
          <a:p>
            <a:r>
              <a:rPr lang="en-US" dirty="0" smtClean="0"/>
              <a:t>Subtyping relation</a:t>
            </a:r>
          </a:p>
          <a:p>
            <a:pPr lvl="4"/>
            <a:endParaRPr lang="en-US" dirty="0"/>
          </a:p>
          <a:p>
            <a:r>
              <a:rPr lang="en-US" dirty="0"/>
              <a:t>Viewpoint </a:t>
            </a:r>
            <a:r>
              <a:rPr lang="en-US" dirty="0" smtClean="0"/>
              <a:t>adaption operation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Receiver:			</a:t>
            </a:r>
            <a:r>
              <a:rPr lang="en-US" dirty="0" err="1" smtClean="0"/>
              <a:t>Callsite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Additional constraints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581447"/>
              </p:ext>
            </p:extLst>
          </p:nvPr>
        </p:nvGraphicFramePr>
        <p:xfrm>
          <a:off x="3249613" y="2102045"/>
          <a:ext cx="3171432" cy="41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2" name="Equation" r:id="rId4" imgW="1562100" imgH="203200" progId="Equation.DSMT4">
                  <p:embed/>
                </p:oleObj>
              </mc:Choice>
              <mc:Fallback>
                <p:oleObj name="Equation" r:id="rId4" imgW="1562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9613" y="2102045"/>
                        <a:ext cx="3171432" cy="411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49841"/>
              </p:ext>
            </p:extLst>
          </p:nvPr>
        </p:nvGraphicFramePr>
        <p:xfrm>
          <a:off x="3246967" y="2910708"/>
          <a:ext cx="2832100" cy="41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3" name="Equation" r:id="rId6" imgW="1384300" imgH="203200" progId="Equation.DSMT4">
                  <p:embed/>
                </p:oleObj>
              </mc:Choice>
              <mc:Fallback>
                <p:oleObj name="Equation" r:id="rId6" imgW="1384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6967" y="2910708"/>
                        <a:ext cx="2832100" cy="41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206505"/>
              </p:ext>
            </p:extLst>
          </p:nvPr>
        </p:nvGraphicFramePr>
        <p:xfrm>
          <a:off x="2787546" y="5539830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4" name="Equation" r:id="rId8" imgW="1003300" imgH="228600" progId="Equation.DSMT4">
                  <p:embed/>
                </p:oleObj>
              </mc:Choice>
              <mc:Fallback>
                <p:oleObj name="Equation" r:id="rId8" imgW="1003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7546" y="5539830"/>
                        <a:ext cx="2006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384615"/>
              </p:ext>
            </p:extLst>
          </p:nvPr>
        </p:nvGraphicFramePr>
        <p:xfrm>
          <a:off x="6454911" y="5539830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5" name="Equation" r:id="rId10" imgW="1257300" imgH="228600" progId="Equation.DSMT4">
                  <p:embed/>
                </p:oleObj>
              </mc:Choice>
              <mc:Fallback>
                <p:oleObj name="Equation" r:id="rId10" imgW="1257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54911" y="5539830"/>
                        <a:ext cx="2514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29252"/>
              </p:ext>
            </p:extLst>
          </p:nvPr>
        </p:nvGraphicFramePr>
        <p:xfrm>
          <a:off x="3233693" y="3955037"/>
          <a:ext cx="2683017" cy="105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6" name="Equation" r:id="rId12" imgW="1295400" imgH="482600" progId="Equation.DSMT4">
                  <p:embed/>
                </p:oleObj>
              </mc:Choice>
              <mc:Fallback>
                <p:oleObj name="Equation" r:id="rId12" imgW="1295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3693" y="3955037"/>
                        <a:ext cx="2683017" cy="10592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88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Pluggable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>
          <a:xfrm>
            <a:off x="530352" y="1371600"/>
            <a:ext cx="8156448" cy="404256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57214" tIns="28607" rIns="57214" bIns="28607"/>
          <a:lstStyle/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nonnull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Matrix inverse(</a:t>
            </a:r>
            <a:r>
              <a:rPr kumimoji="0" lang="en-US" sz="22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nonnull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Matrix m) {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rowSize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=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m.rowSize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;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...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..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nullable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Matrix m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 null;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inverse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(m)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;      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// 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type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error!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...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polyread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Matrix transpose(</a:t>
            </a:r>
            <a:r>
              <a:rPr kumimoji="0" lang="en-US" sz="2200" b="1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readonly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Matrix 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rm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 {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	</a:t>
            </a:r>
            <a:r>
              <a:rPr kumimoji="0" lang="en-US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rm.rowSize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= 100;// 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type 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error!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</a:t>
            </a: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	...</a:t>
            </a:r>
          </a:p>
          <a:p>
            <a:pPr marL="203692" marR="0" lvl="0" indent="-203692" defTabSz="543621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57200" y="5715000"/>
            <a:ext cx="3634906" cy="859495"/>
          </a:xfrm>
          <a:prstGeom prst="borderCallout1">
            <a:avLst>
              <a:gd name="adj1" fmla="val -951"/>
              <a:gd name="adj2" fmla="val -435"/>
              <a:gd name="adj3" fmla="val -227633"/>
              <a:gd name="adj4" fmla="val 36181"/>
            </a:avLst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Nonnull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Reference: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Prevent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null pointer dereference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5292987" y="5693705"/>
            <a:ext cx="3165213" cy="859495"/>
          </a:xfrm>
          <a:prstGeom prst="borderCallout1">
            <a:avLst>
              <a:gd name="adj1" fmla="val 4326"/>
              <a:gd name="adj2" fmla="val 195"/>
              <a:gd name="adj3" fmla="val -108155"/>
              <a:gd name="adj4" fmla="val -91959"/>
            </a:avLst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 Immutability: Prevent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unwanted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94844" y="38649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DroidInfer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instantiated inference tool</a:t>
            </a:r>
          </a:p>
          <a:p>
            <a:r>
              <a:rPr lang="en-US" dirty="0" smtClean="0"/>
              <a:t>Detects (or verifies the absence of) privacy leaks in Android apps</a:t>
            </a:r>
          </a:p>
          <a:p>
            <a:endParaRPr lang="en-US" dirty="0"/>
          </a:p>
        </p:txBody>
      </p:sp>
      <p:sp>
        <p:nvSpPr>
          <p:cNvPr id="5" name="Multidocument 4"/>
          <p:cNvSpPr/>
          <p:nvPr/>
        </p:nvSpPr>
        <p:spPr>
          <a:xfrm>
            <a:off x="103364" y="5229389"/>
            <a:ext cx="2246285" cy="1314373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Android APK / Java source</a:t>
            </a:r>
            <a:endParaRPr lang="en-US" sz="2200" dirty="0"/>
          </a:p>
        </p:txBody>
      </p:sp>
      <p:sp>
        <p:nvSpPr>
          <p:cNvPr id="6" name="Multidocument 5"/>
          <p:cNvSpPr/>
          <p:nvPr/>
        </p:nvSpPr>
        <p:spPr>
          <a:xfrm>
            <a:off x="3622469" y="3367158"/>
            <a:ext cx="1816249" cy="1314373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Annotated Libraries</a:t>
            </a:r>
            <a:endParaRPr lang="en-US" sz="2200" dirty="0"/>
          </a:p>
        </p:txBody>
      </p:sp>
      <p:sp>
        <p:nvSpPr>
          <p:cNvPr id="7" name="Rounded Rectangle 6"/>
          <p:cNvSpPr/>
          <p:nvPr/>
        </p:nvSpPr>
        <p:spPr>
          <a:xfrm>
            <a:off x="3307640" y="5303230"/>
            <a:ext cx="2436432" cy="11666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DroidInfer</a:t>
            </a:r>
            <a:endParaRPr lang="en-US" sz="2800" dirty="0"/>
          </a:p>
        </p:txBody>
      </p:sp>
      <p:sp>
        <p:nvSpPr>
          <p:cNvPr id="8" name="Multidocument 7"/>
          <p:cNvSpPr/>
          <p:nvPr/>
        </p:nvSpPr>
        <p:spPr>
          <a:xfrm>
            <a:off x="6768815" y="5229389"/>
            <a:ext cx="1816249" cy="1314373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Result</a:t>
            </a:r>
            <a:endParaRPr lang="en-US" sz="2200" dirty="0"/>
          </a:p>
        </p:txBody>
      </p:sp>
      <p:sp>
        <p:nvSpPr>
          <p:cNvPr id="9" name="Down Arrow 8"/>
          <p:cNvSpPr/>
          <p:nvPr/>
        </p:nvSpPr>
        <p:spPr>
          <a:xfrm>
            <a:off x="4296979" y="4681531"/>
            <a:ext cx="487286" cy="54785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65963" y="5635515"/>
            <a:ext cx="725361" cy="5021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96472" y="5635515"/>
            <a:ext cx="725361" cy="5021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686090" y="3145632"/>
            <a:ext cx="1565222" cy="694107"/>
          </a:xfrm>
          <a:prstGeom prst="wedgeRoundRectCallout">
            <a:avLst>
              <a:gd name="adj1" fmla="val -136871"/>
              <a:gd name="adj2" fmla="val 6250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Sources and Sinks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4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4638"/>
            <a:ext cx="848088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Motivating Example </a:t>
            </a:r>
            <a:r>
              <a:rPr lang="en-US" sz="2400" dirty="0" smtClean="0"/>
              <a:t>(B</a:t>
            </a:r>
            <a:r>
              <a:rPr lang="en-US" sz="2400" dirty="0" smtClean="0">
                <a:effectLst/>
              </a:rPr>
              <a:t>ackgrounds HD Wallpapers)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2664" y="1468732"/>
            <a:ext cx="8891619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public class Wallpaper extends Activity {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String </a:t>
            </a:r>
            <a:r>
              <a:rPr lang="en-US" sz="2400" b="1" dirty="0" err="1" smtClean="0">
                <a:latin typeface="Courier New"/>
                <a:cs typeface="Courier New"/>
              </a:rPr>
              <a:t>deviceId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protected void </a:t>
            </a:r>
            <a:r>
              <a:rPr lang="en-US" sz="2400" b="1" dirty="0" err="1" smtClean="0">
                <a:latin typeface="Courier New"/>
                <a:cs typeface="Courier New"/>
              </a:rPr>
              <a:t>onCreate</a:t>
            </a:r>
            <a:r>
              <a:rPr lang="en-US" sz="2400" b="1" dirty="0" smtClean="0">
                <a:latin typeface="Courier New"/>
                <a:cs typeface="Courier New"/>
              </a:rPr>
              <a:t>(Bundle b) {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...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en-US" sz="2400" b="1" dirty="0" err="1" smtClean="0">
                <a:latin typeface="Courier New"/>
                <a:cs typeface="Courier New"/>
              </a:rPr>
              <a:t>deviceId</a:t>
            </a:r>
            <a:r>
              <a:rPr lang="en-US" sz="2400" b="1" dirty="0" smtClean="0">
                <a:latin typeface="Courier New"/>
                <a:cs typeface="Courier New"/>
              </a:rPr>
              <a:t> = </a:t>
            </a:r>
            <a:r>
              <a:rPr lang="en-US" sz="2400" b="1" dirty="0" err="1">
                <a:latin typeface="Courier New"/>
                <a:cs typeface="Courier New"/>
              </a:rPr>
              <a:t>mgr.getDeviceId</a:t>
            </a:r>
            <a:r>
              <a:rPr lang="en-US" sz="2400" b="1" dirty="0">
                <a:latin typeface="Courier New"/>
                <a:cs typeface="Courier New"/>
              </a:rPr>
              <a:t>(); </a:t>
            </a:r>
            <a:r>
              <a:rPr lang="en-US" sz="2400" b="1" dirty="0" smtClean="0">
                <a:latin typeface="Courier New"/>
                <a:cs typeface="Courier New"/>
              </a:rPr>
              <a:t> /</a:t>
            </a:r>
            <a:r>
              <a:rPr lang="en-US" sz="2400" b="1" dirty="0">
                <a:latin typeface="Courier New"/>
                <a:cs typeface="Courier New"/>
              </a:rPr>
              <a:t>/ 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source </a:t>
            </a: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protected void </a:t>
            </a:r>
            <a:r>
              <a:rPr lang="en-US" sz="2400" b="1" dirty="0" err="1" smtClean="0">
                <a:latin typeface="Courier New"/>
                <a:cs typeface="Courier New"/>
              </a:rPr>
              <a:t>onActivityResult</a:t>
            </a:r>
            <a:r>
              <a:rPr lang="en-US" sz="2400" b="1" dirty="0" smtClean="0">
                <a:latin typeface="Courier New"/>
                <a:cs typeface="Courier New"/>
              </a:rPr>
              <a:t>()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String </a:t>
            </a:r>
            <a:r>
              <a:rPr lang="en-US" sz="2400" b="1" dirty="0" err="1" smtClean="0">
                <a:latin typeface="Courier New"/>
                <a:cs typeface="Courier New"/>
              </a:rPr>
              <a:t>url</a:t>
            </a:r>
            <a:r>
              <a:rPr lang="en-US" sz="2400" b="1" dirty="0" smtClean="0">
                <a:latin typeface="Courier New"/>
                <a:cs typeface="Courier New"/>
              </a:rPr>
              <a:t> = </a:t>
            </a:r>
            <a:r>
              <a:rPr lang="en-US" sz="2400" b="1" dirty="0" err="1" smtClean="0">
                <a:latin typeface="Courier New"/>
                <a:cs typeface="Courier New"/>
              </a:rPr>
              <a:t>baseUrl</a:t>
            </a:r>
            <a:r>
              <a:rPr lang="en-US" sz="2400" b="1" dirty="0" smtClean="0">
                <a:latin typeface="Courier New"/>
                <a:cs typeface="Courier New"/>
              </a:rPr>
              <a:t> + “/” + </a:t>
            </a:r>
            <a:r>
              <a:rPr lang="en-US" sz="2400" b="1" dirty="0" err="1" smtClean="0">
                <a:latin typeface="Courier New"/>
                <a:cs typeface="Courier New"/>
              </a:rPr>
              <a:t>deviceId</a:t>
            </a:r>
            <a:r>
              <a:rPr lang="en-US" sz="2400" b="1" dirty="0" smtClean="0">
                <a:latin typeface="Courier New"/>
                <a:cs typeface="Courier New"/>
              </a:rPr>
              <a:t>; 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browser.loadUrl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url</a:t>
            </a:r>
            <a:r>
              <a:rPr lang="en-US" sz="2400" b="1" dirty="0" smtClean="0">
                <a:latin typeface="Courier New"/>
                <a:cs typeface="Courier New"/>
              </a:rPr>
              <a:t>);          //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sink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5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 (Cont’d)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6864" y="1468732"/>
            <a:ext cx="9410580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public class Wallpaper extends Activity {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String </a:t>
            </a:r>
            <a:r>
              <a:rPr lang="en-US" sz="2400" b="1" dirty="0" err="1" smtClean="0">
                <a:latin typeface="Courier New"/>
                <a:cs typeface="Courier New"/>
              </a:rPr>
              <a:t>deviceId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protected void </a:t>
            </a:r>
            <a:r>
              <a:rPr lang="en-US" sz="2400" b="1" dirty="0" err="1" smtClean="0">
                <a:latin typeface="Courier New"/>
                <a:cs typeface="Courier New"/>
              </a:rPr>
              <a:t>onCreate</a:t>
            </a:r>
            <a:r>
              <a:rPr lang="en-US" sz="2400" b="1" dirty="0" smtClean="0">
                <a:latin typeface="Courier New"/>
                <a:cs typeface="Courier New"/>
              </a:rPr>
              <a:t>(Bundle b) {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...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en-US" sz="2400" b="1" dirty="0" err="1" smtClean="0">
                <a:latin typeface="Courier New"/>
                <a:cs typeface="Courier New"/>
              </a:rPr>
              <a:t>deviceId</a:t>
            </a:r>
            <a:r>
              <a:rPr lang="en-US" sz="2400" b="1" dirty="0" smtClean="0">
                <a:latin typeface="Courier New"/>
                <a:cs typeface="Courier New"/>
              </a:rPr>
              <a:t> = </a:t>
            </a:r>
            <a:r>
              <a:rPr lang="en-US" sz="2400" b="1" dirty="0" err="1">
                <a:latin typeface="Courier New"/>
                <a:cs typeface="Courier New"/>
              </a:rPr>
              <a:t>mgr.getDeviceId</a:t>
            </a:r>
            <a:r>
              <a:rPr lang="en-US" sz="2400" b="1" dirty="0">
                <a:latin typeface="Courier New"/>
                <a:cs typeface="Courier New"/>
              </a:rPr>
              <a:t>()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protected void </a:t>
            </a:r>
            <a:r>
              <a:rPr lang="en-US" sz="2400" b="1" dirty="0" err="1" smtClean="0">
                <a:latin typeface="Courier New"/>
                <a:cs typeface="Courier New"/>
              </a:rPr>
              <a:t>onActivityResult</a:t>
            </a:r>
            <a:r>
              <a:rPr lang="en-US" sz="2400" b="1" dirty="0" smtClean="0">
                <a:latin typeface="Courier New"/>
                <a:cs typeface="Courier New"/>
              </a:rPr>
              <a:t>()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		</a:t>
            </a:r>
            <a:r>
              <a:rPr lang="en-US" sz="2400" b="1" u="sng" dirty="0">
                <a:solidFill>
                  <a:srgbClr val="008000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String </a:t>
            </a:r>
            <a:r>
              <a:rPr lang="en-US" sz="2400" b="1" dirty="0" err="1" smtClean="0">
                <a:latin typeface="Courier New"/>
                <a:cs typeface="Courier New"/>
              </a:rPr>
              <a:t>url</a:t>
            </a:r>
            <a:r>
              <a:rPr lang="en-US" sz="2400" b="1" dirty="0" smtClean="0">
                <a:latin typeface="Courier New"/>
                <a:cs typeface="Courier New"/>
              </a:rPr>
              <a:t> = </a:t>
            </a:r>
            <a:r>
              <a:rPr lang="en-US" sz="2400" b="1" dirty="0" err="1" smtClean="0">
                <a:latin typeface="Courier New"/>
                <a:cs typeface="Courier New"/>
              </a:rPr>
              <a:t>baseUrl</a:t>
            </a:r>
            <a:r>
              <a:rPr lang="en-US" sz="2400" b="1" dirty="0" smtClean="0">
                <a:latin typeface="Courier New"/>
                <a:cs typeface="Courier New"/>
              </a:rPr>
              <a:t> + “/” + </a:t>
            </a:r>
            <a:r>
              <a:rPr lang="en-US" sz="2400" b="1" dirty="0" err="1" smtClean="0">
                <a:latin typeface="Courier New"/>
                <a:cs typeface="Courier New"/>
              </a:rPr>
              <a:t>deviceId</a:t>
            </a:r>
            <a:r>
              <a:rPr lang="en-US" sz="2400" b="1" dirty="0" smtClean="0">
                <a:latin typeface="Courier New"/>
                <a:cs typeface="Courier New"/>
              </a:rPr>
              <a:t>; 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browser.loadUrl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url</a:t>
            </a:r>
            <a:r>
              <a:rPr lang="en-US" sz="2400" b="1" dirty="0" smtClean="0">
                <a:latin typeface="Courier New"/>
                <a:cs typeface="Courier New"/>
              </a:rPr>
              <a:t>);        </a:t>
            </a:r>
            <a:endParaRPr lang="en-US" sz="24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110674" y="1417638"/>
            <a:ext cx="2882450" cy="751966"/>
          </a:xfrm>
          <a:prstGeom prst="wedgeRoundRectCallout">
            <a:avLst>
              <a:gd name="adj1" fmla="val -83151"/>
              <a:gd name="adj2" fmla="val 16727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Source: the return value is </a:t>
            </a:r>
            <a:r>
              <a:rPr lang="en-US" sz="2400" dirty="0">
                <a:solidFill>
                  <a:srgbClr val="008000"/>
                </a:solidFill>
              </a:rPr>
              <a:t>secret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65090" y="3056111"/>
            <a:ext cx="2882450" cy="751966"/>
          </a:xfrm>
          <a:prstGeom prst="wedgeRoundRectCallout">
            <a:avLst>
              <a:gd name="adj1" fmla="val -119142"/>
              <a:gd name="adj2" fmla="val 14601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Sink: the parameter is </a:t>
            </a:r>
            <a:r>
              <a:rPr lang="en-US" sz="2400" dirty="0" smtClean="0">
                <a:solidFill>
                  <a:srgbClr val="FF0000"/>
                </a:solidFill>
              </a:rPr>
              <a:t>public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65090" y="5143107"/>
            <a:ext cx="2882450" cy="8173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Subtyping: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public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Times"/>
                <a:cs typeface="Times"/>
              </a:rPr>
              <a:t>&lt;: </a:t>
            </a:r>
            <a:r>
              <a:rPr lang="en-US" sz="2400" dirty="0">
                <a:solidFill>
                  <a:srgbClr val="008000"/>
                </a:solidFill>
              </a:rPr>
              <a:t>secret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97770" y="5626735"/>
            <a:ext cx="2882450" cy="751966"/>
          </a:xfrm>
          <a:prstGeom prst="wedgeRoundRectCallout">
            <a:avLst>
              <a:gd name="adj1" fmla="val 36168"/>
              <a:gd name="adj2" fmla="val -15627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Type </a:t>
            </a:r>
            <a:r>
              <a:rPr lang="en-US" sz="2400" dirty="0"/>
              <a:t>e</a:t>
            </a:r>
            <a:r>
              <a:rPr lang="en-US" sz="2400" dirty="0" smtClean="0"/>
              <a:t>rror!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57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SFlow</a:t>
            </a:r>
            <a:r>
              <a:rPr lang="en-US" dirty="0" smtClean="0"/>
              <a:t>/Confidentiality 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8000"/>
                </a:solidFill>
              </a:rPr>
              <a:t>secret</a:t>
            </a:r>
            <a:r>
              <a:rPr lang="en-US" dirty="0" smtClean="0"/>
              <a:t>:  A variable x is secret, if there is flow from a private source to x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:  A variable x is public if there is flow from x to an untrusted sink</a:t>
            </a:r>
          </a:p>
          <a:p>
            <a:r>
              <a:rPr lang="en-US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poly</a:t>
            </a:r>
            <a:r>
              <a:rPr lang="en-US" dirty="0" smtClean="0"/>
              <a:t>:  The polymorphic qualifier, can be instantiated to </a:t>
            </a:r>
            <a:r>
              <a:rPr lang="en-US" u="sng" dirty="0" smtClean="0">
                <a:solidFill>
                  <a:srgbClr val="008000"/>
                </a:solidFill>
              </a:rPr>
              <a:t>secret</a:t>
            </a:r>
            <a:r>
              <a:rPr lang="en-US" dirty="0" smtClean="0"/>
              <a:t> or </a:t>
            </a:r>
            <a:r>
              <a:rPr lang="en-US" u="sng" dirty="0" smtClean="0">
                <a:solidFill>
                  <a:srgbClr val="FF0000"/>
                </a:solidFill>
              </a:rPr>
              <a:t>public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6005" y="5209206"/>
            <a:ext cx="4121641" cy="6155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82296" lvl="0" defTabSz="914400">
              <a:spcBef>
                <a:spcPts val="600"/>
              </a:spcBef>
              <a:buClr>
                <a:srgbClr val="3891A7"/>
              </a:buClr>
              <a:buSzPct val="80000"/>
            </a:pPr>
            <a:r>
              <a:rPr lang="en-US" sz="3400" dirty="0">
                <a:solidFill>
                  <a:srgbClr val="FF0000"/>
                </a:solidFill>
              </a:rPr>
              <a:t>public</a:t>
            </a:r>
            <a:r>
              <a:rPr lang="en-US" sz="3400" dirty="0">
                <a:solidFill>
                  <a:prstClr val="black"/>
                </a:solidFill>
                <a:latin typeface="Times"/>
                <a:cs typeface="Times"/>
              </a:rPr>
              <a:t>&lt;: </a:t>
            </a:r>
            <a:r>
              <a:rPr lang="en-US" sz="3400" dirty="0">
                <a:solidFill>
                  <a:srgbClr val="964305">
                    <a:lumMod val="60000"/>
                    <a:lumOff val="40000"/>
                  </a:srgbClr>
                </a:solidFill>
              </a:rPr>
              <a:t>poly </a:t>
            </a:r>
            <a:r>
              <a:rPr lang="en-US" sz="3400" dirty="0">
                <a:solidFill>
                  <a:prstClr val="black"/>
                </a:solidFill>
                <a:latin typeface="Times"/>
                <a:cs typeface="Times"/>
              </a:rPr>
              <a:t>&lt;: </a:t>
            </a:r>
            <a:r>
              <a:rPr lang="en-US" sz="3400" dirty="0">
                <a:solidFill>
                  <a:srgbClr val="008000"/>
                </a:solidFill>
              </a:rPr>
              <a:t>secret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4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Unsafe Subtyping!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328" y="1840492"/>
            <a:ext cx="8781956" cy="372409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SzPct val="80000"/>
            </a:pPr>
            <a:r>
              <a:rPr lang="en-US" sz="2400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PhoneInfo</a:t>
            </a:r>
            <a:r>
              <a:rPr lang="en-US" sz="2400" b="1" dirty="0" smtClean="0">
                <a:latin typeface="Courier New"/>
                <a:cs typeface="Courier New"/>
              </a:rPr>
              <a:t> p1 = ...;</a:t>
            </a:r>
          </a:p>
          <a:p>
            <a:pPr>
              <a:lnSpc>
                <a:spcPct val="200000"/>
              </a:lnSpc>
              <a:buSzPct val="80000"/>
            </a:pPr>
            <a:r>
              <a:rPr lang="en-US" sz="2400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PhoneInfo</a:t>
            </a:r>
            <a:r>
              <a:rPr lang="en-US" sz="2400" b="1" dirty="0" smtClean="0">
                <a:latin typeface="Courier New"/>
                <a:cs typeface="Courier New"/>
              </a:rPr>
              <a:t> p2 = p1; //  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2400" b="1" dirty="0" smtClean="0">
                <a:latin typeface="Courier New"/>
                <a:cs typeface="Courier New"/>
              </a:rPr>
              <a:t> &lt;: 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secret</a:t>
            </a:r>
          </a:p>
          <a:p>
            <a:pPr>
              <a:lnSpc>
                <a:spcPct val="20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p2.deviceId = </a:t>
            </a:r>
            <a:r>
              <a:rPr lang="en-US" sz="2400" b="1" dirty="0" err="1" smtClean="0">
                <a:latin typeface="Courier New"/>
                <a:cs typeface="Courier New"/>
              </a:rPr>
              <a:t>phoneMgr.getDeviceId</a:t>
            </a:r>
            <a:r>
              <a:rPr lang="en-US" sz="2400" b="1" dirty="0" smtClean="0">
                <a:latin typeface="Courier New"/>
                <a:cs typeface="Courier New"/>
              </a:rPr>
              <a:t>(); // 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source </a:t>
            </a:r>
          </a:p>
          <a:p>
            <a:pPr>
              <a:lnSpc>
                <a:spcPct val="200000"/>
              </a:lnSpc>
              <a:buSzPct val="80000"/>
            </a:pPr>
            <a:r>
              <a:rPr lang="en-US" sz="2400" b="1" u="sng" dirty="0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2400" b="1" dirty="0" smtClean="0">
                <a:latin typeface="Courier New"/>
                <a:cs typeface="Courier New"/>
              </a:rPr>
              <a:t> String id = p1.devicedId; </a:t>
            </a:r>
          </a:p>
          <a:p>
            <a:pPr>
              <a:lnSpc>
                <a:spcPct val="200000"/>
              </a:lnSpc>
              <a:buSzPct val="80000"/>
            </a:pPr>
            <a:r>
              <a:rPr lang="en-US" sz="2400" b="1" dirty="0" err="1" smtClean="0">
                <a:latin typeface="Courier New"/>
                <a:cs typeface="Courier New"/>
              </a:rPr>
              <a:t>smsMgr.sendTextMsg</a:t>
            </a:r>
            <a:r>
              <a:rPr lang="en-US" sz="2400" b="1" dirty="0" smtClean="0">
                <a:latin typeface="Courier New"/>
                <a:cs typeface="Courier New"/>
              </a:rPr>
              <a:t>(“+123”, id);       //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sink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4429700" y="3609077"/>
            <a:ext cx="2555596" cy="495665"/>
          </a:xfrm>
          <a:prstGeom prst="ellipse">
            <a:avLst/>
          </a:prstGeom>
          <a:noFill/>
          <a:ln w="12700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19" y="3606581"/>
            <a:ext cx="2068661" cy="495665"/>
          </a:xfrm>
          <a:prstGeom prst="ellipse">
            <a:avLst/>
          </a:prstGeom>
          <a:noFill/>
          <a:ln w="12700" cmpd="sng">
            <a:solidFill>
              <a:srgbClr val="008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10480" y="4378563"/>
            <a:ext cx="940489" cy="495665"/>
          </a:xfrm>
          <a:prstGeom prst="ellipse">
            <a:avLst/>
          </a:prstGeom>
          <a:noFill/>
          <a:ln w="1270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07815" y="5068924"/>
            <a:ext cx="940489" cy="495665"/>
          </a:xfrm>
          <a:prstGeom prst="ellipse">
            <a:avLst/>
          </a:prstGeom>
          <a:noFill/>
          <a:ln w="12700" cmpd="sng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/>
          <p:cNvCxnSpPr>
            <a:stCxn id="6" idx="0"/>
            <a:endCxn id="7" idx="0"/>
          </p:cNvCxnSpPr>
          <p:nvPr/>
        </p:nvCxnSpPr>
        <p:spPr>
          <a:xfrm rot="16200000" flipV="1">
            <a:off x="3690576" y="1592155"/>
            <a:ext cx="2496" cy="4031348"/>
          </a:xfrm>
          <a:prstGeom prst="curvedConnector3">
            <a:avLst>
              <a:gd name="adj1" fmla="val 9258654"/>
            </a:avLst>
          </a:prstGeom>
          <a:ln w="285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4"/>
            <a:endCxn id="8" idx="0"/>
          </p:cNvCxnSpPr>
          <p:nvPr/>
        </p:nvCxnSpPr>
        <p:spPr>
          <a:xfrm rot="16200000" flipH="1">
            <a:off x="2290279" y="3488116"/>
            <a:ext cx="276317" cy="1504575"/>
          </a:xfrm>
          <a:prstGeom prst="curvedConnector3">
            <a:avLst/>
          </a:prstGeom>
          <a:ln w="285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5"/>
            <a:endCxn id="9" idx="0"/>
          </p:cNvCxnSpPr>
          <p:nvPr/>
        </p:nvCxnSpPr>
        <p:spPr>
          <a:xfrm rot="16200000" flipH="1">
            <a:off x="4362007" y="3952871"/>
            <a:ext cx="267284" cy="1964822"/>
          </a:xfrm>
          <a:prstGeom prst="curvedConnector3">
            <a:avLst/>
          </a:prstGeom>
          <a:ln w="28575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78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Solution: Disallow Subtyping for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</a:t>
            </a:r>
            <a:r>
              <a:rPr lang="en-US" dirty="0" err="1" smtClean="0"/>
              <a:t>EnerJ</a:t>
            </a:r>
            <a:r>
              <a:rPr lang="en-US" dirty="0"/>
              <a:t> </a:t>
            </a:r>
            <a:r>
              <a:rPr lang="en-US" dirty="0" smtClean="0"/>
              <a:t>[Sampson et al. PLDI’11]</a:t>
            </a:r>
          </a:p>
          <a:p>
            <a:r>
              <a:rPr lang="en-US" dirty="0" smtClean="0"/>
              <a:t>Leads to imprecision</a:t>
            </a:r>
          </a:p>
          <a:p>
            <a:pPr lvl="1"/>
            <a:r>
              <a:rPr lang="en-US" dirty="0" smtClean="0"/>
              <a:t>Introduces bidirectional propagation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328" y="3705338"/>
            <a:ext cx="8781956" cy="22960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</a:pPr>
            <a:r>
              <a:rPr lang="en-US" sz="2400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smtClean="0">
                <a:latin typeface="Courier New"/>
                <a:cs typeface="Courier New"/>
              </a:rPr>
              <a:t> String </a:t>
            </a:r>
            <a:r>
              <a:rPr lang="en-US" sz="2400" b="1" dirty="0">
                <a:latin typeface="Courier New"/>
                <a:cs typeface="Courier New"/>
              </a:rPr>
              <a:t>id </a:t>
            </a:r>
            <a:r>
              <a:rPr lang="en-US" sz="2400" b="1" dirty="0" smtClean="0">
                <a:latin typeface="Courier New"/>
                <a:cs typeface="Courier New"/>
              </a:rPr>
              <a:t>= </a:t>
            </a:r>
            <a:r>
              <a:rPr lang="en-US" sz="2400" b="1" dirty="0" err="1" smtClean="0">
                <a:latin typeface="Courier New"/>
                <a:cs typeface="Courier New"/>
              </a:rPr>
              <a:t>phoneMgr.getDeviceId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smtClean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String </a:t>
            </a:r>
            <a:r>
              <a:rPr lang="en-US" sz="2400" b="1" dirty="0" err="1" smtClean="0">
                <a:latin typeface="Courier New"/>
                <a:cs typeface="Courier New"/>
              </a:rPr>
              <a:t>str</a:t>
            </a:r>
            <a:r>
              <a:rPr lang="en-US" sz="2400" b="1" dirty="0" smtClean="0">
                <a:latin typeface="Courier New"/>
                <a:cs typeface="Courier New"/>
              </a:rPr>
              <a:t> = “</a:t>
            </a:r>
            <a:r>
              <a:rPr lang="en-US" sz="2400" b="1" dirty="0" err="1" smtClean="0">
                <a:latin typeface="Courier New"/>
                <a:cs typeface="Courier New"/>
              </a:rPr>
              <a:t>abc</a:t>
            </a:r>
            <a:r>
              <a:rPr lang="en-US" sz="2400" b="1" dirty="0" smtClean="0">
                <a:latin typeface="Courier New"/>
                <a:cs typeface="Courier New"/>
              </a:rPr>
              <a:t>”;</a:t>
            </a: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id = </a:t>
            </a:r>
            <a:r>
              <a:rPr lang="en-US" sz="2400" b="1" dirty="0" err="1" smtClean="0">
                <a:latin typeface="Courier New"/>
                <a:cs typeface="Courier New"/>
              </a:rPr>
              <a:t>str</a:t>
            </a:r>
            <a:r>
              <a:rPr lang="en-US" sz="2400" b="1" dirty="0" smtClean="0">
                <a:latin typeface="Courier New"/>
                <a:cs typeface="Courier New"/>
              </a:rPr>
              <a:t>; // no subtyping, forces </a:t>
            </a:r>
            <a:r>
              <a:rPr lang="en-US" sz="2400" b="1" dirty="0" err="1" smtClean="0">
                <a:latin typeface="Courier New"/>
                <a:cs typeface="Courier New"/>
              </a:rPr>
              <a:t>str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to be    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// </a:t>
            </a:r>
            <a:r>
              <a:rPr lang="en-US" sz="2400" b="1" u="sng" dirty="0" smtClean="0">
                <a:solidFill>
                  <a:srgbClr val="008000"/>
                </a:solidFill>
                <a:latin typeface="Courier New"/>
                <a:cs typeface="Courier New"/>
              </a:rPr>
              <a:t>secret</a:t>
            </a:r>
          </a:p>
          <a:p>
            <a:pPr>
              <a:lnSpc>
                <a:spcPct val="120000"/>
              </a:lnSpc>
              <a:buSzPct val="80000"/>
            </a:pPr>
            <a:r>
              <a:rPr lang="en-US" sz="2400" b="1" dirty="0" err="1" smtClean="0">
                <a:latin typeface="Courier New"/>
                <a:cs typeface="Courier New"/>
              </a:rPr>
              <a:t>smsMgr.sendTextMsg</a:t>
            </a:r>
            <a:r>
              <a:rPr lang="en-US" sz="2400" b="1" dirty="0" smtClean="0">
                <a:latin typeface="Courier New"/>
                <a:cs typeface="Courier New"/>
              </a:rPr>
              <a:t>(“+123”, </a:t>
            </a:r>
            <a:r>
              <a:rPr lang="en-US" sz="2400" b="1" dirty="0" err="1" smtClean="0">
                <a:latin typeface="Courier New"/>
                <a:cs typeface="Courier New"/>
              </a:rPr>
              <a:t>str</a:t>
            </a:r>
            <a:r>
              <a:rPr lang="en-US" sz="2400" b="1" dirty="0" smtClean="0">
                <a:latin typeface="Courier New"/>
                <a:cs typeface="Courier New"/>
              </a:rPr>
              <a:t>); // type error!</a:t>
            </a:r>
            <a:endParaRPr lang="en-US" sz="24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17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with ReIm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88728"/>
            <a:ext cx="8110728" cy="5290156"/>
          </a:xfrm>
        </p:spPr>
        <p:txBody>
          <a:bodyPr>
            <a:normAutofit/>
          </a:bodyPr>
          <a:lstStyle/>
          <a:p>
            <a:r>
              <a:rPr lang="en-US" dirty="0" smtClean="0"/>
              <a:t>Subtyping is </a:t>
            </a:r>
            <a:r>
              <a:rPr lang="en-US" i="1" dirty="0" smtClean="0">
                <a:solidFill>
                  <a:srgbClr val="FF0000"/>
                </a:solidFill>
              </a:rPr>
              <a:t>safe</a:t>
            </a:r>
            <a:r>
              <a:rPr lang="en-US" dirty="0" smtClean="0"/>
              <a:t> when the LHS is readonly</a:t>
            </a:r>
          </a:p>
          <a:p>
            <a:pPr marL="1536192" lvl="6" indent="0">
              <a:buNone/>
            </a:pPr>
            <a:endParaRPr lang="en-US" dirty="0" smtClean="0"/>
          </a:p>
          <a:p>
            <a:r>
              <a:rPr lang="en-US" dirty="0" smtClean="0"/>
              <a:t>Explicit or implicit assignment LHS = RHS</a:t>
            </a:r>
          </a:p>
          <a:p>
            <a:pPr lvl="1"/>
            <a:r>
              <a:rPr lang="en-US" dirty="0" smtClean="0"/>
              <a:t>LHS is readonly </a:t>
            </a:r>
            <a:r>
              <a:rPr lang="en-US" dirty="0" smtClean="0">
                <a:sym typeface="Wingdings"/>
              </a:rPr>
              <a:t> RHS </a:t>
            </a:r>
            <a:r>
              <a:rPr lang="en-US" dirty="0" smtClean="0">
                <a:latin typeface="Times"/>
                <a:cs typeface="Times"/>
                <a:sym typeface="Wingdings"/>
              </a:rPr>
              <a:t>&lt;:</a:t>
            </a:r>
            <a:r>
              <a:rPr lang="en-US" dirty="0" smtClean="0">
                <a:sym typeface="Wingdings"/>
              </a:rPr>
              <a:t> LHS</a:t>
            </a:r>
          </a:p>
          <a:p>
            <a:pPr lvl="1"/>
            <a:r>
              <a:rPr lang="en-US" dirty="0" smtClean="0">
                <a:sym typeface="Wingdings"/>
              </a:rPr>
              <a:t>Otherwise   </a:t>
            </a:r>
            <a:r>
              <a:rPr lang="en-US" dirty="0">
                <a:sym typeface="Wingdings"/>
              </a:rPr>
              <a:t>RHS </a:t>
            </a:r>
            <a:r>
              <a:rPr lang="en-US" dirty="0">
                <a:latin typeface="Times"/>
                <a:cs typeface="Times"/>
                <a:sym typeface="Wingdings"/>
              </a:rPr>
              <a:t>&lt;: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LHS and LHS </a:t>
            </a:r>
            <a:r>
              <a:rPr lang="en-US" dirty="0" smtClean="0">
                <a:latin typeface="Times"/>
                <a:cs typeface="Times"/>
                <a:sym typeface="Wingdings"/>
              </a:rPr>
              <a:t>&lt;:</a:t>
            </a:r>
            <a:r>
              <a:rPr lang="en-US" dirty="0" smtClean="0">
                <a:sym typeface="Wingdings"/>
              </a:rPr>
              <a:t> RHS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75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Typing Rules for </a:t>
            </a:r>
            <a:r>
              <a:rPr lang="en-US" dirty="0" err="1" smtClean="0"/>
              <a:t>SFlow</a:t>
            </a:r>
            <a:r>
              <a:rPr lang="en-US" dirty="0" smtClean="0"/>
              <a:t>/Confidentiality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399" y="2413391"/>
            <a:ext cx="8110729" cy="2741221"/>
            <a:chOff x="1429191" y="4959647"/>
            <a:chExt cx="6287905" cy="1896598"/>
          </a:xfrm>
        </p:grpSpPr>
        <p:grpSp>
          <p:nvGrpSpPr>
            <p:cNvPr id="5" name="Group 4"/>
            <p:cNvGrpSpPr/>
            <p:nvPr/>
          </p:nvGrpSpPr>
          <p:grpSpPr>
            <a:xfrm>
              <a:off x="1429191" y="4959647"/>
              <a:ext cx="6287905" cy="1896598"/>
              <a:chOff x="1462529" y="4948535"/>
              <a:chExt cx="6287905" cy="189659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462530" y="4948535"/>
                <a:ext cx="6287904" cy="18526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effectLst>
                <a:outerShdw blurRad="50800" dist="38100" dir="2700000" sx="101000" sy="101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/>
                  <a:t>(TCALL)</a:t>
                </a:r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/>
              </a:p>
              <a:p>
                <a:pPr algn="ctr"/>
                <a:endParaRPr lang="en-US" sz="2400" dirty="0" smtClean="0"/>
              </a:p>
              <a:p>
                <a:pPr algn="ctr"/>
                <a:endParaRPr lang="en-US" sz="2400" dirty="0"/>
              </a:p>
            </p:txBody>
          </p:sp>
          <p:graphicFrame>
            <p:nvGraphicFramePr>
              <p:cNvPr id="8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4726369"/>
                  </p:ext>
                </p:extLst>
              </p:nvPr>
            </p:nvGraphicFramePr>
            <p:xfrm>
              <a:off x="1462529" y="5209674"/>
              <a:ext cx="6237298" cy="16354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266" name="Equation" r:id="rId4" imgW="3594100" imgH="952500" progId="Equation.DSMT4">
                      <p:embed/>
                    </p:oleObj>
                  </mc:Choice>
                  <mc:Fallback>
                    <p:oleObj name="Equation" r:id="rId4" imgW="3594100" imgH="952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2529" y="5209674"/>
                            <a:ext cx="6237298" cy="1635459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" name="TextBox 5"/>
            <p:cNvSpPr txBox="1"/>
            <p:nvPr/>
          </p:nvSpPr>
          <p:spPr>
            <a:xfrm rot="16200000">
              <a:off x="3930167" y="6438324"/>
              <a:ext cx="324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0" name="Rounded Rectangular Callout 9"/>
          <p:cNvSpPr/>
          <p:nvPr/>
        </p:nvSpPr>
        <p:spPr>
          <a:xfrm>
            <a:off x="5321155" y="1415236"/>
            <a:ext cx="2701438" cy="603592"/>
          </a:xfrm>
          <a:prstGeom prst="wedgeRoundRectCallout">
            <a:avLst>
              <a:gd name="adj1" fmla="val -25912"/>
              <a:gd name="adj2" fmla="val 31332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Times"/>
                <a:cs typeface="Times"/>
              </a:rPr>
              <a:t>q</a:t>
            </a:r>
            <a:r>
              <a:rPr lang="en-US" sz="2800" i="1" baseline="30000" dirty="0" smtClean="0">
                <a:latin typeface="Times"/>
                <a:cs typeface="Times"/>
              </a:rPr>
              <a:t>i</a:t>
            </a:r>
            <a:r>
              <a:rPr lang="en-US" sz="2800" dirty="0" smtClean="0"/>
              <a:t> is the context</a:t>
            </a:r>
            <a:endParaRPr lang="en-US" sz="28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33399" y="5601030"/>
            <a:ext cx="4391931" cy="858114"/>
          </a:xfrm>
          <a:prstGeom prst="wedgeRoundRectCallout">
            <a:avLst>
              <a:gd name="adj1" fmla="val -39352"/>
              <a:gd name="adj2" fmla="val -16737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Euclid Math One" charset="2"/>
                <a:cs typeface="Euclid Math One" charset="2"/>
              </a:rPr>
              <a:t>B expresses the composition with </a:t>
            </a:r>
            <a:r>
              <a:rPr lang="en-US" sz="2800" dirty="0" smtClean="0">
                <a:cs typeface="Euclid Math One" charset="2"/>
              </a:rPr>
              <a:t>ReIm</a:t>
            </a:r>
            <a:endParaRPr lang="en-US" sz="2800" dirty="0">
              <a:cs typeface="Euclid Math One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007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and Checking Framework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890193" y="34282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Unified Typing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90193" y="439370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Solver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890193" y="53591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 Best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90193" y="6299450"/>
            <a:ext cx="2970152" cy="485133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 Checking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>
            <a:endCxn id="26" idx="0"/>
          </p:cNvCxnSpPr>
          <p:nvPr/>
        </p:nvCxnSpPr>
        <p:spPr>
          <a:xfrm>
            <a:off x="6374467" y="3121009"/>
            <a:ext cx="802" cy="30724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5067637" y="1222597"/>
            <a:ext cx="1246968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Parameters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Connector 32"/>
          <p:cNvCxnSpPr>
            <a:stCxn id="26" idx="2"/>
            <a:endCxn id="27" idx="0"/>
          </p:cNvCxnSpPr>
          <p:nvPr/>
        </p:nvCxnSpPr>
        <p:spPr>
          <a:xfrm>
            <a:off x="6375269" y="391338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902825" y="3974225"/>
            <a:ext cx="1876191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Instantiated Rules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>
            <a:stCxn id="27" idx="2"/>
            <a:endCxn id="29" idx="0"/>
          </p:cNvCxnSpPr>
          <p:nvPr/>
        </p:nvCxnSpPr>
        <p:spPr>
          <a:xfrm>
            <a:off x="6375269" y="4878833"/>
            <a:ext cx="0" cy="48031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cxnSp>
        <p:nvCxnSpPr>
          <p:cNvPr id="36" name="Straight Connector 35"/>
          <p:cNvCxnSpPr>
            <a:stCxn id="29" idx="2"/>
            <a:endCxn id="30" idx="0"/>
          </p:cNvCxnSpPr>
          <p:nvPr/>
        </p:nvCxnSpPr>
        <p:spPr>
          <a:xfrm>
            <a:off x="6375269" y="5844283"/>
            <a:ext cx="0" cy="455167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902825" y="4927100"/>
            <a:ext cx="193637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Set-based Solution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02826" y="5879975"/>
            <a:ext cx="1708063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Concrete Typing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>
            <a:stCxn id="43" idx="3"/>
            <a:endCxn id="27" idx="1"/>
          </p:cNvCxnSpPr>
          <p:nvPr/>
        </p:nvCxnSpPr>
        <p:spPr>
          <a:xfrm flipV="1">
            <a:off x="4145880" y="4636267"/>
            <a:ext cx="744313" cy="535340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sp>
        <p:nvSpPr>
          <p:cNvPr id="40" name="Rounded Rectangle 39"/>
          <p:cNvSpPr/>
          <p:nvPr/>
        </p:nvSpPr>
        <p:spPr>
          <a:xfrm>
            <a:off x="2819400" y="3906922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Source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>
            <a:stCxn id="40" idx="3"/>
            <a:endCxn id="27" idx="1"/>
          </p:cNvCxnSpPr>
          <p:nvPr/>
        </p:nvCxnSpPr>
        <p:spPr>
          <a:xfrm>
            <a:off x="4145880" y="4199696"/>
            <a:ext cx="744313" cy="436571"/>
          </a:xfrm>
          <a:prstGeom prst="line">
            <a:avLst/>
          </a:prstGeom>
          <a:noFill/>
          <a:ln w="38100" cap="flat" cmpd="sng" algn="ctr">
            <a:solidFill>
              <a:srgbClr val="FF7E7E"/>
            </a:solidFill>
            <a:prstDash val="solid"/>
            <a:tailEnd type="triangle" w="lg" len="lg"/>
          </a:ln>
          <a:effectLst/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667458"/>
              </p:ext>
            </p:extLst>
          </p:nvPr>
        </p:nvGraphicFramePr>
        <p:xfrm>
          <a:off x="5074193" y="1592263"/>
          <a:ext cx="3024187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294" name="Equation" r:id="rId4" imgW="2159000" imgH="1092200" progId="Equation.DSMT4">
                  <p:embed/>
                </p:oleObj>
              </mc:Choice>
              <mc:Fallback>
                <p:oleObj name="Equation" r:id="rId4" imgW="2159000" imgH="109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193" y="1592263"/>
                        <a:ext cx="3024187" cy="1528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3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2819400" y="4878833"/>
            <a:ext cx="1326480" cy="585547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Annotated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Libraries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38379" y="5229323"/>
            <a:ext cx="4073779" cy="709519"/>
          </a:xfrm>
          <a:prstGeom prst="ellipse">
            <a:avLst/>
          </a:prstGeom>
          <a:noFill/>
          <a:ln w="38100" cmpd="sng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nip Single Corner Rectangle 44"/>
          <p:cNvSpPr/>
          <p:nvPr/>
        </p:nvSpPr>
        <p:spPr>
          <a:xfrm>
            <a:off x="239032" y="1703851"/>
            <a:ext cx="3090269" cy="2029950"/>
          </a:xfrm>
          <a:prstGeom prst="snip1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Immutability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(ReIm)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Universe Types (UT)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Ownership Types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OT)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lang="en-US" sz="1600" kern="0" dirty="0" err="1" smtClean="0">
                <a:solidFill>
                  <a:srgbClr val="000000"/>
                </a:solidFill>
                <a:latin typeface="Calibri" pitchFamily="34" charset="0"/>
              </a:rPr>
              <a:t>SFlow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AJ</a:t>
            </a: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EnerJ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93700" marR="0" lvl="1" indent="-334963" defTabSz="57214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More?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 flipV="1">
            <a:off x="3329301" y="1407263"/>
            <a:ext cx="1738336" cy="13115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754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Typing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5426" y="2759727"/>
            <a:ext cx="620442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class A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{</a:t>
            </a:r>
            <a:r>
              <a:rPr lang="en-US" sz="2400" b="1" dirty="0" smtClean="0">
                <a:latin typeface="Courier New"/>
                <a:cs typeface="Courier New"/>
              </a:rPr>
              <a:t>String f;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smtClean="0">
                <a:latin typeface="Courier New"/>
                <a:cs typeface="Courier New"/>
              </a:rPr>
              <a:t>String get(A this) { 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  return </a:t>
            </a:r>
            <a:r>
              <a:rPr lang="en-US" sz="2400" b="1" dirty="0" err="1" smtClean="0">
                <a:latin typeface="Courier New"/>
                <a:cs typeface="Courier New"/>
              </a:rPr>
              <a:t>this.f</a:t>
            </a:r>
            <a:r>
              <a:rPr lang="en-US" sz="2400" b="1" dirty="0" smtClean="0">
                <a:latin typeface="Courier New"/>
                <a:cs typeface="Courier New"/>
              </a:rPr>
              <a:t>; 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A y = ...;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String x = </a:t>
            </a:r>
            <a:r>
              <a:rPr lang="en-US" sz="2400" b="1" dirty="0" err="1" smtClean="0">
                <a:latin typeface="Courier New"/>
                <a:cs typeface="Courier New"/>
              </a:rPr>
              <a:t>y.get</a:t>
            </a:r>
            <a:r>
              <a:rPr lang="en-US" sz="2400" b="1" i="1" baseline="30000" dirty="0" err="1" smtClean="0">
                <a:latin typeface="Times"/>
                <a:cs typeface="Times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();</a:t>
            </a:r>
          </a:p>
          <a:p>
            <a:pPr>
              <a:buSzPct val="80000"/>
            </a:pPr>
            <a:r>
              <a:rPr lang="en-US" sz="2400" b="1" dirty="0" err="1" smtClean="0">
                <a:latin typeface="Courier New"/>
                <a:cs typeface="Courier New"/>
              </a:rPr>
              <a:t>smsMgr.sendTextMsg</a:t>
            </a:r>
            <a:r>
              <a:rPr lang="en-US" sz="2400" b="1" dirty="0" smtClean="0">
                <a:latin typeface="Courier New"/>
                <a:cs typeface="Courier New"/>
              </a:rPr>
              <a:t>(“+123”, x);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4800600"/>
          </a:xfrm>
        </p:spPr>
        <p:txBody>
          <a:bodyPr/>
          <a:lstStyle/>
          <a:p>
            <a:r>
              <a:rPr lang="en-US" dirty="0" smtClean="0"/>
              <a:t>Unfortunately, the maximal typing for </a:t>
            </a:r>
            <a:r>
              <a:rPr lang="en-US" dirty="0" err="1" smtClean="0"/>
              <a:t>SFlow</a:t>
            </a:r>
            <a:r>
              <a:rPr lang="en-US" dirty="0" smtClean="0"/>
              <a:t> does not always type-check!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9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Courier New"/>
              </a:rPr>
              <a:t>Non-null types </a:t>
            </a:r>
            <a:r>
              <a:rPr lang="en-US" dirty="0" smtClean="0">
                <a:cs typeface="Courier New"/>
              </a:rPr>
              <a:t>detect (or verify the absence of) null pointer dereference [</a:t>
            </a:r>
            <a:r>
              <a:rPr lang="en-US" sz="2800" dirty="0" err="1" smtClean="0">
                <a:cs typeface="Courier New"/>
              </a:rPr>
              <a:t>Fähndrich</a:t>
            </a:r>
            <a:r>
              <a:rPr lang="en-US" sz="2800" dirty="0" smtClean="0">
                <a:cs typeface="Courier New"/>
              </a:rPr>
              <a:t> &amp; </a:t>
            </a:r>
            <a:r>
              <a:rPr lang="en-US" sz="2800" dirty="0" err="1" smtClean="0">
                <a:cs typeface="Courier New"/>
              </a:rPr>
              <a:t>Leino</a:t>
            </a:r>
            <a:r>
              <a:rPr lang="en-US" sz="2800" dirty="0" smtClean="0">
                <a:cs typeface="Courier New"/>
              </a:rPr>
              <a:t> OOPSLA’03</a:t>
            </a:r>
            <a:r>
              <a:rPr lang="en-US" dirty="0" smtClean="0">
                <a:cs typeface="Courier New"/>
              </a:rPr>
              <a:t>]</a:t>
            </a:r>
            <a:endParaRPr lang="en-US" dirty="0" smtClean="0">
              <a:solidFill>
                <a:srgbClr val="008000"/>
              </a:solidFill>
              <a:cs typeface="Courier New"/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Reference immutability types</a:t>
            </a:r>
            <a:r>
              <a:rPr lang="en-US" dirty="0" smtClean="0"/>
              <a:t> detect (or verify the absence of) unwanted mutation [</a:t>
            </a:r>
            <a:r>
              <a:rPr lang="en-US" sz="2800" dirty="0" err="1" smtClean="0">
                <a:solidFill>
                  <a:srgbClr val="000000"/>
                </a:solidFill>
              </a:rPr>
              <a:t>Tschantz</a:t>
            </a:r>
            <a:r>
              <a:rPr lang="en-US" sz="2800" dirty="0" smtClean="0">
                <a:solidFill>
                  <a:srgbClr val="000000"/>
                </a:solidFill>
              </a:rPr>
              <a:t> &amp; Ernst OOPSLA’05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6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Typing (Cont’d)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827" y="1489659"/>
            <a:ext cx="88498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class A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{poly}       </a:t>
            </a:r>
            <a:r>
              <a:rPr lang="en-US" sz="2400" b="1" dirty="0" smtClean="0">
                <a:latin typeface="Courier New"/>
                <a:cs typeface="Courier New"/>
              </a:rPr>
              <a:t>String f;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String get(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 this) { 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  return </a:t>
            </a:r>
            <a:r>
              <a:rPr lang="en-US" sz="2400" b="1" dirty="0" err="1" smtClean="0">
                <a:latin typeface="Courier New"/>
                <a:cs typeface="Courier New"/>
              </a:rPr>
              <a:t>this.f</a:t>
            </a:r>
            <a:r>
              <a:rPr lang="en-US" sz="2400" b="1" dirty="0" smtClean="0">
                <a:latin typeface="Courier New"/>
                <a:cs typeface="Courier New"/>
              </a:rPr>
              <a:t>; 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secret,poly,public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A y = ...;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{public}            </a:t>
            </a:r>
            <a:r>
              <a:rPr lang="en-US" sz="2400" b="1" dirty="0" smtClean="0">
                <a:latin typeface="Courier New"/>
                <a:cs typeface="Courier New"/>
              </a:rPr>
              <a:t>String x = </a:t>
            </a:r>
            <a:r>
              <a:rPr lang="en-US" sz="2400" b="1" dirty="0" err="1" smtClean="0">
                <a:latin typeface="Courier New"/>
                <a:cs typeface="Courier New"/>
              </a:rPr>
              <a:t>y.get</a:t>
            </a:r>
            <a:r>
              <a:rPr lang="en-US" sz="2400" b="1" i="1" baseline="30000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();</a:t>
            </a:r>
          </a:p>
          <a:p>
            <a:pPr>
              <a:buSzPct val="80000"/>
            </a:pPr>
            <a:r>
              <a:rPr lang="en-US" sz="2400" i="1" dirty="0" smtClean="0">
                <a:latin typeface="Times"/>
                <a:cs typeface="Times"/>
              </a:rPr>
              <a:t>q</a:t>
            </a:r>
            <a:r>
              <a:rPr lang="en-US" sz="2400" i="1" baseline="30000" dirty="0" smtClean="0">
                <a:latin typeface="Times"/>
                <a:cs typeface="Times"/>
              </a:rPr>
              <a:t>i</a:t>
            </a:r>
            <a:r>
              <a:rPr lang="en-US" sz="2400" i="1" dirty="0" smtClean="0">
                <a:latin typeface="Times"/>
                <a:cs typeface="Times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secret,poly,public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err="1" smtClean="0">
                <a:latin typeface="Courier New"/>
                <a:cs typeface="Courier New"/>
              </a:rPr>
              <a:t>smsMgr.sendTextMsg</a:t>
            </a:r>
            <a:r>
              <a:rPr lang="en-US" sz="2400" b="1" dirty="0" smtClean="0">
                <a:latin typeface="Courier New"/>
                <a:cs typeface="Courier New"/>
              </a:rPr>
              <a:t>(“+123”, x);</a:t>
            </a:r>
          </a:p>
        </p:txBody>
      </p:sp>
    </p:spTree>
    <p:extLst>
      <p:ext uri="{BB962C8B-B14F-4D97-AF65-F5344CB8AC3E}">
        <p14:creationId xmlns:p14="http://schemas.microsoft.com/office/powerpoint/2010/main" val="222137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Typing (Cont’d)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827" y="1489659"/>
            <a:ext cx="88498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class A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       </a:t>
            </a:r>
            <a:r>
              <a:rPr lang="en-US" sz="2400" b="1" dirty="0" smtClean="0">
                <a:latin typeface="Courier New"/>
                <a:cs typeface="Courier New"/>
              </a:rPr>
              <a:t>String f;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String get(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 this) { 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  return </a:t>
            </a:r>
            <a:r>
              <a:rPr lang="en-US" sz="2400" b="1" dirty="0" err="1" smtClean="0">
                <a:latin typeface="Courier New"/>
                <a:cs typeface="Courier New"/>
              </a:rPr>
              <a:t>this.f</a:t>
            </a:r>
            <a:r>
              <a:rPr lang="en-US" sz="2400" b="1" dirty="0" smtClean="0">
                <a:latin typeface="Courier New"/>
                <a:cs typeface="Courier New"/>
              </a:rPr>
              <a:t>; 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A y = ...;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            </a:t>
            </a:r>
            <a:r>
              <a:rPr lang="en-US" sz="2400" b="1" dirty="0" smtClean="0">
                <a:latin typeface="Courier New"/>
                <a:cs typeface="Courier New"/>
              </a:rPr>
              <a:t>String x = </a:t>
            </a:r>
            <a:r>
              <a:rPr lang="en-US" sz="2400" b="1" dirty="0" err="1" smtClean="0">
                <a:latin typeface="Courier New"/>
                <a:cs typeface="Courier New"/>
              </a:rPr>
              <a:t>y.get</a:t>
            </a:r>
            <a:r>
              <a:rPr lang="en-US" sz="2400" b="1" i="1" baseline="30000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();</a:t>
            </a:r>
          </a:p>
          <a:p>
            <a:pPr>
              <a:buSzPct val="80000"/>
            </a:pPr>
            <a:r>
              <a:rPr lang="en-US" sz="2400" i="1" dirty="0" smtClean="0">
                <a:latin typeface="Times"/>
                <a:cs typeface="Times"/>
              </a:rPr>
              <a:t>q</a:t>
            </a:r>
            <a:r>
              <a:rPr lang="en-US" sz="2400" i="1" baseline="30000" dirty="0" smtClean="0">
                <a:latin typeface="Times"/>
                <a:cs typeface="Times"/>
              </a:rPr>
              <a:t>i</a:t>
            </a:r>
            <a:r>
              <a:rPr lang="en-US" sz="2400" b="1" i="1" dirty="0" smtClean="0">
                <a:latin typeface="Times"/>
                <a:cs typeface="Times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err="1" smtClean="0">
                <a:latin typeface="Courier New"/>
                <a:cs typeface="Courier New"/>
              </a:rPr>
              <a:t>smsMgr.sendTextMsg</a:t>
            </a:r>
            <a:r>
              <a:rPr lang="en-US" sz="2400" b="1" dirty="0" smtClean="0">
                <a:latin typeface="Courier New"/>
                <a:cs typeface="Courier New"/>
              </a:rPr>
              <a:t>(“+123”, x);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8128" y="5657671"/>
            <a:ext cx="7117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31956" y="4076777"/>
            <a:ext cx="2399257" cy="48305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689206"/>
              </p:ext>
            </p:extLst>
          </p:nvPr>
        </p:nvGraphicFramePr>
        <p:xfrm>
          <a:off x="1852613" y="5201611"/>
          <a:ext cx="4724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1" name="Equation" r:id="rId4" imgW="1638300" imgH="228600" progId="Equation.DSMT4">
                  <p:embed/>
                </p:oleObj>
              </mc:Choice>
              <mc:Fallback>
                <p:oleObj name="Equation" r:id="rId4" imgW="1638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2613" y="5201611"/>
                        <a:ext cx="4724400" cy="6588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32348"/>
              </p:ext>
            </p:extLst>
          </p:nvPr>
        </p:nvGraphicFramePr>
        <p:xfrm>
          <a:off x="752779" y="6096481"/>
          <a:ext cx="6772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2" name="Equation" r:id="rId6" imgW="2349500" imgH="190500" progId="Equation.3">
                  <p:embed/>
                </p:oleObj>
              </mc:Choice>
              <mc:Fallback>
                <p:oleObj name="Equation" r:id="rId6" imgW="234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2779" y="6096481"/>
                        <a:ext cx="6772275" cy="549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1852613" y="5860424"/>
            <a:ext cx="155597" cy="236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75485" y="5816120"/>
            <a:ext cx="0" cy="342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05189" y="5816120"/>
            <a:ext cx="132896" cy="280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3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Summary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 the relations between parameters and return values</a:t>
            </a:r>
          </a:p>
          <a:p>
            <a:r>
              <a:rPr lang="en-US" dirty="0" smtClean="0"/>
              <a:t>Further remove infeasible qualifiers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9381" y="3482370"/>
            <a:ext cx="4104598" cy="15696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String id(String p)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String x = p;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return x;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}</a:t>
            </a:r>
            <a:endParaRPr lang="en-US" sz="2400" b="1" dirty="0" smtClean="0">
              <a:latin typeface="Courier New"/>
              <a:cs typeface="Courier New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29621"/>
              </p:ext>
            </p:extLst>
          </p:nvPr>
        </p:nvGraphicFramePr>
        <p:xfrm>
          <a:off x="1770063" y="5441950"/>
          <a:ext cx="16859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80" name="Equation" r:id="rId4" imgW="584200" imgH="368300" progId="Equation.DSMT4">
                  <p:embed/>
                </p:oleObj>
              </mc:Choice>
              <mc:Fallback>
                <p:oleObj name="Equation" r:id="rId4" imgW="584200" imgH="368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063" y="5441950"/>
                        <a:ext cx="1685925" cy="10620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761565"/>
              </p:ext>
            </p:extLst>
          </p:nvPr>
        </p:nvGraphicFramePr>
        <p:xfrm>
          <a:off x="4668838" y="5694363"/>
          <a:ext cx="16859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81" name="Equation" r:id="rId6" imgW="584200" imgH="190500" progId="Equation.DSMT4">
                  <p:embed/>
                </p:oleObj>
              </mc:Choice>
              <mc:Fallback>
                <p:oleObj name="Equation" r:id="rId6" imgW="584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68838" y="5694363"/>
                        <a:ext cx="1685925" cy="549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3617731" y="5694363"/>
            <a:ext cx="679248" cy="5492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67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Summary </a:t>
            </a:r>
            <a:r>
              <a:rPr lang="en-US" dirty="0" smtClean="0"/>
              <a:t>Constraints (Cont’d)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827" y="1489659"/>
            <a:ext cx="88498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class A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{poly}       </a:t>
            </a:r>
            <a:r>
              <a:rPr lang="en-US" sz="2400" b="1" dirty="0" smtClean="0">
                <a:latin typeface="Courier New"/>
                <a:cs typeface="Courier New"/>
              </a:rPr>
              <a:t>String f;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String get(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 this) { 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  return </a:t>
            </a:r>
            <a:r>
              <a:rPr lang="en-US" sz="2400" b="1" dirty="0" err="1" smtClean="0">
                <a:latin typeface="Courier New"/>
                <a:cs typeface="Courier New"/>
              </a:rPr>
              <a:t>this.f</a:t>
            </a:r>
            <a:r>
              <a:rPr lang="en-US" sz="2400" b="1" dirty="0" smtClean="0">
                <a:latin typeface="Courier New"/>
                <a:cs typeface="Courier New"/>
              </a:rPr>
              <a:t>; 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secret,poly,public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A y = ...;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{public}            </a:t>
            </a:r>
            <a:r>
              <a:rPr lang="en-US" sz="2400" b="1" dirty="0" smtClean="0">
                <a:latin typeface="Courier New"/>
                <a:cs typeface="Courier New"/>
              </a:rPr>
              <a:t>String x = </a:t>
            </a:r>
            <a:r>
              <a:rPr lang="en-US" sz="2400" b="1" dirty="0" err="1" smtClean="0">
                <a:latin typeface="Courier New"/>
                <a:cs typeface="Courier New"/>
              </a:rPr>
              <a:t>y.get</a:t>
            </a:r>
            <a:r>
              <a:rPr lang="en-US" sz="2400" b="1" i="1" baseline="30000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();</a:t>
            </a:r>
          </a:p>
          <a:p>
            <a:pPr>
              <a:buSzPct val="80000"/>
            </a:pPr>
            <a:r>
              <a:rPr lang="en-US" sz="2400" i="1" dirty="0">
                <a:latin typeface="Times"/>
                <a:cs typeface="Times"/>
              </a:rPr>
              <a:t>q</a:t>
            </a:r>
            <a:r>
              <a:rPr lang="en-US" sz="2400" i="1" baseline="30000" dirty="0">
                <a:latin typeface="Times"/>
                <a:cs typeface="Times"/>
              </a:rPr>
              <a:t>i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secret,poly,public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err="1" smtClean="0">
                <a:latin typeface="Courier New"/>
                <a:cs typeface="Courier New"/>
              </a:rPr>
              <a:t>smsMgr.sendTextMsg</a:t>
            </a:r>
            <a:r>
              <a:rPr lang="en-US" sz="2400" b="1" dirty="0" smtClean="0">
                <a:latin typeface="Courier New"/>
                <a:cs typeface="Courier New"/>
              </a:rPr>
              <a:t>(“+123”, x);</a:t>
            </a:r>
          </a:p>
        </p:txBody>
      </p:sp>
      <p:sp>
        <p:nvSpPr>
          <p:cNvPr id="5" name="Oval 4"/>
          <p:cNvSpPr/>
          <p:nvPr/>
        </p:nvSpPr>
        <p:spPr>
          <a:xfrm>
            <a:off x="2137407" y="2596965"/>
            <a:ext cx="1374400" cy="46996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838333"/>
              </p:ext>
            </p:extLst>
          </p:nvPr>
        </p:nvGraphicFramePr>
        <p:xfrm>
          <a:off x="919620" y="3118523"/>
          <a:ext cx="2228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53" name="Equation" r:id="rId4" imgW="825500" imgH="165100" progId="Equation.DSMT4">
                  <p:embed/>
                </p:oleObj>
              </mc:Choice>
              <mc:Fallback>
                <p:oleObj name="Equation" r:id="rId4" imgW="8255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9620" y="3118523"/>
                        <a:ext cx="2228850" cy="4445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046753" y="4065977"/>
            <a:ext cx="2465150" cy="46996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072892"/>
              </p:ext>
            </p:extLst>
          </p:nvPr>
        </p:nvGraphicFramePr>
        <p:xfrm>
          <a:off x="261763" y="5334000"/>
          <a:ext cx="4638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54" name="Equation" r:id="rId6" imgW="1752600" imgH="228600" progId="Equation.DSMT4">
                  <p:embed/>
                </p:oleObj>
              </mc:Choice>
              <mc:Fallback>
                <p:oleObj name="Equation" r:id="rId6" imgW="1752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763" y="5334000"/>
                        <a:ext cx="4638675" cy="604838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14823"/>
              </p:ext>
            </p:extLst>
          </p:nvPr>
        </p:nvGraphicFramePr>
        <p:xfrm>
          <a:off x="1037748" y="6135542"/>
          <a:ext cx="30908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55" name="Equation" r:id="rId8" imgW="1168400" imgH="228600" progId="Equation.DSMT4">
                  <p:embed/>
                </p:oleObj>
              </mc:Choice>
              <mc:Fallback>
                <p:oleObj name="Equation" r:id="rId8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7748" y="6135542"/>
                        <a:ext cx="3090862" cy="6048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5046753" y="5715645"/>
            <a:ext cx="962770" cy="5886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200448"/>
              </p:ext>
            </p:extLst>
          </p:nvPr>
        </p:nvGraphicFramePr>
        <p:xfrm>
          <a:off x="6086475" y="5715000"/>
          <a:ext cx="1828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56" name="Equation" r:id="rId10" imgW="469900" imgH="177800" progId="Equation.DSMT4">
                  <p:embed/>
                </p:oleObj>
              </mc:Choice>
              <mc:Fallback>
                <p:oleObj name="Equation" r:id="rId10" imgW="4699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86475" y="5715000"/>
                        <a:ext cx="1828800" cy="6921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131576"/>
              </p:ext>
            </p:extLst>
          </p:nvPr>
        </p:nvGraphicFramePr>
        <p:xfrm>
          <a:off x="3837849" y="3066930"/>
          <a:ext cx="27781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57" name="Equation" r:id="rId12" imgW="1028700" imgH="203200" progId="Equation.DSMT4">
                  <p:embed/>
                </p:oleObj>
              </mc:Choice>
              <mc:Fallback>
                <p:oleObj name="Equation" r:id="rId12" imgW="1028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37849" y="3066930"/>
                        <a:ext cx="2778125" cy="54768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09471"/>
              </p:ext>
            </p:extLst>
          </p:nvPr>
        </p:nvGraphicFramePr>
        <p:xfrm>
          <a:off x="7249887" y="3118523"/>
          <a:ext cx="1679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58" name="Equation" r:id="rId14" imgW="622300" imgH="165100" progId="Equation.DSMT4">
                  <p:embed/>
                </p:oleObj>
              </mc:Choice>
              <mc:Fallback>
                <p:oleObj name="Equation" r:id="rId14" imgW="622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49887" y="3118523"/>
                        <a:ext cx="1679575" cy="4445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3250459" y="3125897"/>
            <a:ext cx="528326" cy="4297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677263" y="3125897"/>
            <a:ext cx="528326" cy="4297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Summary Constraints (Cont’d)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827" y="1489659"/>
            <a:ext cx="88498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class A {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       </a:t>
            </a:r>
            <a:r>
              <a:rPr lang="en-US" sz="2400" b="1" dirty="0" smtClean="0">
                <a:latin typeface="Courier New"/>
                <a:cs typeface="Courier New"/>
              </a:rPr>
              <a:t>String f;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String get(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 this) { 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    return </a:t>
            </a:r>
            <a:r>
              <a:rPr lang="en-US" sz="2400" b="1" dirty="0" err="1" smtClean="0">
                <a:latin typeface="Courier New"/>
                <a:cs typeface="Courier New"/>
              </a:rPr>
              <a:t>this.f</a:t>
            </a:r>
            <a:r>
              <a:rPr lang="en-US" sz="2400" b="1" dirty="0" smtClean="0">
                <a:latin typeface="Courier New"/>
                <a:cs typeface="Courier New"/>
              </a:rPr>
              <a:t>; </a:t>
            </a:r>
          </a:p>
          <a:p>
            <a:pPr>
              <a:buSzPct val="80000"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}</a:t>
            </a:r>
          </a:p>
          <a:p>
            <a:pPr>
              <a:buSzPct val="80000"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r>
              <a:rPr lang="en-US" sz="2400" b="1" dirty="0" smtClean="0">
                <a:latin typeface="Courier New"/>
                <a:cs typeface="Courier New"/>
              </a:rPr>
              <a:t>A y = ...;</a:t>
            </a:r>
          </a:p>
          <a:p>
            <a:pPr>
              <a:buSzPct val="80000"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            </a:t>
            </a:r>
            <a:r>
              <a:rPr lang="en-US" sz="2400" b="1" dirty="0" smtClean="0">
                <a:latin typeface="Courier New"/>
                <a:cs typeface="Courier New"/>
              </a:rPr>
              <a:t>String x = </a:t>
            </a:r>
            <a:r>
              <a:rPr lang="en-US" sz="2400" b="1" dirty="0" err="1" smtClean="0">
                <a:latin typeface="Courier New"/>
                <a:cs typeface="Courier New"/>
              </a:rPr>
              <a:t>y.get</a:t>
            </a:r>
            <a:r>
              <a:rPr lang="en-US" sz="2400" b="1" i="1" baseline="30000" dirty="0" err="1" smtClean="0">
                <a:latin typeface="Courier New"/>
                <a:cs typeface="Courier New"/>
              </a:rPr>
              <a:t>i</a:t>
            </a:r>
            <a:r>
              <a:rPr lang="en-US" sz="2400" b="1" dirty="0" smtClean="0">
                <a:latin typeface="Courier New"/>
                <a:cs typeface="Courier New"/>
              </a:rPr>
              <a:t>();</a:t>
            </a:r>
          </a:p>
          <a:p>
            <a:pPr>
              <a:buSzPct val="80000"/>
            </a:pPr>
            <a:r>
              <a:rPr lang="en-US" sz="2400" i="1" dirty="0">
                <a:latin typeface="Times"/>
                <a:cs typeface="Times"/>
              </a:rPr>
              <a:t>q</a:t>
            </a:r>
            <a:r>
              <a:rPr lang="en-US" sz="2400" i="1" baseline="30000" dirty="0">
                <a:latin typeface="Times"/>
                <a:cs typeface="Times"/>
              </a:rPr>
              <a:t>i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lang="en-US" sz="2400" b="1" strike="sngStrike" dirty="0" err="1" smtClean="0">
                <a:solidFill>
                  <a:srgbClr val="0000FF"/>
                </a:solidFill>
                <a:latin typeface="Courier New"/>
                <a:cs typeface="Courier New"/>
              </a:rPr>
              <a:t>secret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strike="sngStrike" dirty="0" err="1" smtClean="0">
                <a:solidFill>
                  <a:srgbClr val="0000FF"/>
                </a:solidFill>
                <a:latin typeface="Courier New"/>
                <a:cs typeface="Courier New"/>
              </a:rPr>
              <a:t>poly</a:t>
            </a:r>
            <a:r>
              <a:rPr lang="en-US" sz="2400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</a:p>
          <a:p>
            <a:pPr>
              <a:buSzPct val="80000"/>
            </a:pPr>
            <a:r>
              <a:rPr lang="en-US" sz="2400" b="1" dirty="0" err="1" smtClean="0">
                <a:latin typeface="Courier New"/>
                <a:cs typeface="Courier New"/>
              </a:rPr>
              <a:t>smsMgr.sendTextMsg</a:t>
            </a:r>
            <a:r>
              <a:rPr lang="en-US" sz="2400" b="1" dirty="0" smtClean="0">
                <a:latin typeface="Courier New"/>
                <a:cs typeface="Courier New"/>
              </a:rPr>
              <a:t>(“+123”, x);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8884" y="5657671"/>
            <a:ext cx="9659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7200" dirty="0">
              <a:solidFill>
                <a:srgbClr val="008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2237"/>
              </p:ext>
            </p:extLst>
          </p:nvPr>
        </p:nvGraphicFramePr>
        <p:xfrm>
          <a:off x="1852613" y="5201611"/>
          <a:ext cx="4724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09" name="Equation" r:id="rId4" imgW="1638300" imgH="228600" progId="Equation.DSMT4">
                  <p:embed/>
                </p:oleObj>
              </mc:Choice>
              <mc:Fallback>
                <p:oleObj name="Equation" r:id="rId4" imgW="1638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2613" y="5201611"/>
                        <a:ext cx="4724400" cy="6588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131094"/>
              </p:ext>
            </p:extLst>
          </p:nvPr>
        </p:nvGraphicFramePr>
        <p:xfrm>
          <a:off x="735013" y="6096000"/>
          <a:ext cx="68087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10" name="Equation" r:id="rId6" imgW="2362200" imgH="190500" progId="Equation.DSMT4">
                  <p:embed/>
                </p:oleObj>
              </mc:Choice>
              <mc:Fallback>
                <p:oleObj name="Equation" r:id="rId6" imgW="23622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5013" y="6096000"/>
                        <a:ext cx="6808787" cy="549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852613" y="5860424"/>
            <a:ext cx="155597" cy="236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75485" y="5816120"/>
            <a:ext cx="0" cy="342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05189" y="5816120"/>
            <a:ext cx="132896" cy="280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031956" y="4076777"/>
            <a:ext cx="2399257" cy="483052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5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110728" cy="5104281"/>
          </a:xfrm>
        </p:spPr>
        <p:txBody>
          <a:bodyPr/>
          <a:lstStyle/>
          <a:p>
            <a:r>
              <a:rPr lang="en-US" dirty="0" err="1" smtClean="0"/>
              <a:t>DroidBench</a:t>
            </a:r>
            <a:endParaRPr lang="en-US" dirty="0" smtClean="0"/>
          </a:p>
          <a:p>
            <a:pPr lvl="1"/>
            <a:r>
              <a:rPr lang="en-US" dirty="0" smtClean="0"/>
              <a:t>A suit of 39 Android apps by [</a:t>
            </a:r>
            <a:r>
              <a:rPr lang="en-US" dirty="0" err="1" smtClean="0"/>
              <a:t>Arzt</a:t>
            </a:r>
            <a:r>
              <a:rPr lang="en-US" dirty="0" smtClean="0"/>
              <a:t> et al. </a:t>
            </a:r>
            <a:r>
              <a:rPr lang="en-US" sz="2200" dirty="0" smtClean="0"/>
              <a:t>PLDI’14</a:t>
            </a:r>
            <a:r>
              <a:rPr lang="en-US" dirty="0" smtClean="0"/>
              <a:t>] for evaluating taint analysis for Android</a:t>
            </a:r>
          </a:p>
          <a:p>
            <a:r>
              <a:rPr lang="en-US" dirty="0" smtClean="0"/>
              <a:t>Malware </a:t>
            </a:r>
          </a:p>
          <a:p>
            <a:pPr lvl="1"/>
            <a:r>
              <a:rPr lang="en-US" dirty="0" smtClean="0"/>
              <a:t>Known malware from the </a:t>
            </a:r>
            <a:r>
              <a:rPr lang="en-US" dirty="0" err="1" smtClean="0"/>
              <a:t>contagio</a:t>
            </a:r>
            <a:r>
              <a:rPr lang="en-US" dirty="0" smtClean="0"/>
              <a:t> website</a:t>
            </a:r>
          </a:p>
          <a:p>
            <a:pPr marL="402336" lvl="1" indent="0">
              <a:buNone/>
            </a:pPr>
            <a:r>
              <a:rPr lang="en-US" dirty="0" smtClean="0"/>
              <a:t>   http</a:t>
            </a:r>
            <a:r>
              <a:rPr lang="en-US" dirty="0"/>
              <a:t>://</a:t>
            </a:r>
            <a:r>
              <a:rPr lang="en-US" dirty="0" err="1"/>
              <a:t>contagiominidump.blogspot.com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Google Play Store </a:t>
            </a:r>
          </a:p>
          <a:p>
            <a:pPr lvl="1"/>
            <a:r>
              <a:rPr lang="en-US" dirty="0" smtClean="0"/>
              <a:t>41 free Android apps covering 24 categories</a:t>
            </a:r>
          </a:p>
          <a:p>
            <a:pPr lvl="1"/>
            <a:r>
              <a:rPr lang="en-US" dirty="0" smtClean="0"/>
              <a:t>Many are from Editor’s Choice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89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DroidBench</a:t>
            </a:r>
            <a:r>
              <a:rPr lang="en-US" dirty="0"/>
              <a:t> [</a:t>
            </a:r>
            <a:r>
              <a:rPr lang="en-US" sz="2600" dirty="0" err="1">
                <a:solidFill>
                  <a:prstClr val="black"/>
                </a:solidFill>
              </a:rPr>
              <a:t>Arzt</a:t>
            </a:r>
            <a:r>
              <a:rPr lang="en-US" sz="2600" dirty="0">
                <a:solidFill>
                  <a:prstClr val="black"/>
                </a:solidFill>
              </a:rPr>
              <a:t> et al. PLDI’14</a:t>
            </a:r>
            <a:r>
              <a:rPr lang="en-US" dirty="0"/>
              <a:t>]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905125"/>
              </p:ext>
            </p:extLst>
          </p:nvPr>
        </p:nvGraphicFramePr>
        <p:xfrm>
          <a:off x="385949" y="4160072"/>
          <a:ext cx="8411615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714"/>
                <a:gridCol w="1378473"/>
                <a:gridCol w="1533357"/>
                <a:gridCol w="1301031"/>
                <a:gridCol w="1380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Tool 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AppScan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Fortify SCA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FlowDroid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DroidInfer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Correct</a:t>
                      </a:r>
                      <a:r>
                        <a:rPr lang="en-US" sz="2000" baseline="0" dirty="0" smtClean="0"/>
                        <a:t> warning  </a:t>
                      </a:r>
                      <a:r>
                        <a:rPr lang="en-US" sz="2000" baseline="0" dirty="0" smtClean="0">
                          <a:sym typeface="Zapf Dingbats"/>
                        </a:rPr>
                        <a:t>✔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26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False</a:t>
                      </a:r>
                      <a:r>
                        <a:rPr lang="en-US" sz="2000" baseline="0" dirty="0" smtClean="0"/>
                        <a:t> warning      </a:t>
                      </a:r>
                      <a:r>
                        <a:rPr lang="en-US" sz="2000" baseline="0" dirty="0" smtClean="0">
                          <a:sym typeface="Zapf Dingbats"/>
                        </a:rPr>
                        <a:t>✖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Missed flow        </a:t>
                      </a:r>
                      <a:r>
                        <a:rPr lang="en-US" sz="2000" dirty="0" smtClean="0">
                          <a:sym typeface="Wingdings"/>
                        </a:rPr>
                        <a:t>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Precision  </a:t>
                      </a:r>
                      <a:r>
                        <a:rPr lang="en-US" sz="2000" baseline="0" dirty="0" smtClean="0">
                          <a:sym typeface="Zapf Dingbats"/>
                        </a:rPr>
                        <a:t>✔/(✔+✖)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74%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81%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86%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76%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Recall      </a:t>
                      </a:r>
                      <a:r>
                        <a:rPr lang="en-US" sz="2000" baseline="0" dirty="0" smtClean="0">
                          <a:sym typeface="Zapf Dingbats"/>
                        </a:rPr>
                        <a:t>✔/(✔+</a:t>
                      </a:r>
                      <a:r>
                        <a:rPr lang="en-US" sz="2000" dirty="0" smtClean="0">
                          <a:sym typeface="Wingdings"/>
                        </a:rPr>
                        <a:t></a:t>
                      </a:r>
                      <a:r>
                        <a:rPr lang="en-US" sz="2000" baseline="0" dirty="0" smtClean="0">
                          <a:sym typeface="Zapf Dingbat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50%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61%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93%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93%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47800"/>
            <a:ext cx="8459246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DroidInfer</a:t>
            </a:r>
            <a:r>
              <a:rPr lang="en-US" dirty="0" smtClean="0"/>
              <a:t> outperforms  </a:t>
            </a:r>
            <a:r>
              <a:rPr lang="en-US" dirty="0" err="1" smtClean="0"/>
              <a:t>AppScan</a:t>
            </a:r>
            <a:r>
              <a:rPr lang="en-US" dirty="0" smtClean="0"/>
              <a:t> and Fortify SCA</a:t>
            </a:r>
          </a:p>
          <a:p>
            <a:r>
              <a:rPr lang="en-US" dirty="0" err="1" smtClean="0"/>
              <a:t>FlowDroid</a:t>
            </a:r>
            <a:r>
              <a:rPr lang="en-US" dirty="0" smtClean="0"/>
              <a:t> [</a:t>
            </a:r>
            <a:r>
              <a:rPr lang="en-US" sz="2800" dirty="0" err="1">
                <a:solidFill>
                  <a:prstClr val="black"/>
                </a:solidFill>
              </a:rPr>
              <a:t>Arzt</a:t>
            </a:r>
            <a:r>
              <a:rPr lang="en-US" sz="2800" dirty="0">
                <a:solidFill>
                  <a:prstClr val="black"/>
                </a:solidFill>
              </a:rPr>
              <a:t> et al. PLDI’14</a:t>
            </a:r>
            <a:r>
              <a:rPr lang="en-US" dirty="0" smtClean="0"/>
              <a:t>] is flow-sensitive</a:t>
            </a:r>
          </a:p>
          <a:p>
            <a:pPr lvl="1"/>
            <a:r>
              <a:rPr lang="en-US" dirty="0" err="1" smtClean="0"/>
              <a:t>DroidBench</a:t>
            </a:r>
            <a:r>
              <a:rPr lang="en-US" dirty="0" smtClean="0"/>
              <a:t> is designed for flow-sensitivity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980031"/>
              </p:ext>
            </p:extLst>
          </p:nvPr>
        </p:nvGraphicFramePr>
        <p:xfrm>
          <a:off x="592464" y="2641560"/>
          <a:ext cx="8110730" cy="403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749"/>
                <a:gridCol w="576198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b="1" dirty="0" smtClean="0"/>
                        <a:t>App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b="1" dirty="0" smtClean="0"/>
                        <a:t>Leaks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DroidKungFu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>
                          <a:sym typeface="Wingdings"/>
                        </a:rPr>
                        <a:t>DeviceId</a:t>
                      </a:r>
                      <a:r>
                        <a:rPr lang="en-US" sz="2000" dirty="0" smtClean="0">
                          <a:sym typeface="Wingdings"/>
                        </a:rPr>
                        <a:t>             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Fakedaum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SimSerialNumber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sym typeface="Wingdings"/>
                        </a:rPr>
                        <a:t> 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 smtClean="0">
                        <a:sym typeface="Wingdings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>
                          <a:sym typeface="Wingdings"/>
                        </a:rPr>
                        <a:t>PhoneNumber</a:t>
                      </a:r>
                      <a:r>
                        <a:rPr lang="en-US" sz="2000" dirty="0" smtClean="0">
                          <a:sym typeface="Wingdings"/>
                        </a:rPr>
                        <a:t>      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 smtClean="0">
                        <a:sym typeface="Wingdings"/>
                      </a:endParaRP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>
                          <a:sym typeface="Wingdings"/>
                        </a:rPr>
                        <a:t>SmsMessage</a:t>
                      </a:r>
                      <a:r>
                        <a:rPr lang="en-US" sz="2000" dirty="0" smtClean="0">
                          <a:sym typeface="Wingdings"/>
                        </a:rPr>
                        <a:t>         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Godwon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DevicedId</a:t>
                      </a:r>
                      <a:r>
                        <a:rPr lang="en-US" sz="2000" dirty="0" smtClean="0"/>
                        <a:t>           </a:t>
                      </a:r>
                      <a:r>
                        <a:rPr lang="en-US" sz="2000" dirty="0" smtClean="0">
                          <a:sym typeface="Wingdings"/>
                        </a:rPr>
                        <a:t> 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ym typeface="Wingdings"/>
                        </a:rPr>
                        <a:t>PhoneNumber</a:t>
                      </a:r>
                      <a:r>
                        <a:rPr lang="en-US" sz="2000" dirty="0" smtClean="0">
                          <a:sym typeface="Wingdings"/>
                        </a:rPr>
                        <a:t>     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 smtClean="0">
                        <a:sym typeface="Wingding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ym typeface="Wingdings"/>
                        </a:rPr>
                        <a:t>SmsMessage</a:t>
                      </a:r>
                      <a:r>
                        <a:rPr lang="en-US" sz="2000" dirty="0" smtClean="0">
                          <a:sym typeface="Wingdings"/>
                        </a:rPr>
                        <a:t>         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Jollyserv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DeviceId</a:t>
                      </a:r>
                      <a:r>
                        <a:rPr lang="en-US" sz="2000" dirty="0" smtClean="0"/>
                        <a:t>             </a:t>
                      </a:r>
                      <a:r>
                        <a:rPr lang="en-US" sz="2000" dirty="0" smtClean="0">
                          <a:sym typeface="Wingdings"/>
                        </a:rPr>
                        <a:t>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SmsMessage</a:t>
                      </a:r>
                      <a:endParaRPr lang="en-US" sz="2000" dirty="0" smtClean="0"/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PhoneNumber</a:t>
                      </a:r>
                      <a:r>
                        <a:rPr lang="en-US" sz="2000" dirty="0" smtClean="0"/>
                        <a:t>    </a:t>
                      </a:r>
                      <a:r>
                        <a:rPr lang="en-US" sz="2000" dirty="0" smtClean="0">
                          <a:sym typeface="Wingdings"/>
                        </a:rPr>
                        <a:t> </a:t>
                      </a:r>
                      <a:r>
                        <a:rPr lang="en-US" sz="2000" dirty="0" err="1" smtClean="0">
                          <a:sym typeface="Wingdings"/>
                        </a:rPr>
                        <a:t>HttpEntity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Roidsec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err="1" smtClean="0"/>
                        <a:t>PhoneNumber</a:t>
                      </a:r>
                      <a:r>
                        <a:rPr lang="en-US" sz="2000" dirty="0" smtClean="0"/>
                        <a:t>    </a:t>
                      </a:r>
                      <a:r>
                        <a:rPr lang="en-US" sz="2000" dirty="0" smtClean="0">
                          <a:sym typeface="Wingdings"/>
                        </a:rPr>
                        <a:t> Socket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sym typeface="Wingdings"/>
                        </a:rPr>
                        <a:t>Location              Socket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dirty="0" smtClean="0">
                          <a:sym typeface="Wingdings"/>
                        </a:rPr>
                        <a:t>Contact</a:t>
                      </a:r>
                      <a:r>
                        <a:rPr lang="en-US" sz="2000" baseline="0" dirty="0" smtClean="0">
                          <a:sym typeface="Wingdings"/>
                        </a:rPr>
                        <a:t>               Socket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000" baseline="0" dirty="0" err="1" smtClean="0">
                          <a:sym typeface="Wingdings"/>
                        </a:rPr>
                        <a:t>DeviceId</a:t>
                      </a:r>
                      <a:r>
                        <a:rPr lang="en-US" sz="2000" baseline="0" dirty="0" smtClean="0">
                          <a:sym typeface="Wingdings"/>
                        </a:rPr>
                        <a:t>              Socket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255301"/>
            <a:ext cx="8110728" cy="529678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Detects all privacy leaks in known malware apps from the </a:t>
            </a:r>
            <a:r>
              <a:rPr lang="en-US" dirty="0" err="1" smtClean="0"/>
              <a:t>Contagio</a:t>
            </a:r>
            <a:r>
              <a:rPr lang="en-US" dirty="0" smtClean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410563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Play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DroidInfer</a:t>
            </a:r>
            <a:r>
              <a:rPr lang="en-US" dirty="0" smtClean="0"/>
              <a:t> finds 143 privacy leaks in 25 apps</a:t>
            </a:r>
          </a:p>
          <a:p>
            <a:pPr lvl="1"/>
            <a:r>
              <a:rPr lang="en-US" dirty="0" smtClean="0"/>
              <a:t>We inspected all leaks and confirmed 108 were true flows</a:t>
            </a:r>
          </a:p>
          <a:p>
            <a:pPr lvl="2"/>
            <a:r>
              <a:rPr lang="en-US" dirty="0" smtClean="0"/>
              <a:t>Phone data and Location data flows out to Network or Logs</a:t>
            </a:r>
          </a:p>
          <a:p>
            <a:pPr lvl="2"/>
            <a:r>
              <a:rPr lang="en-US" dirty="0" smtClean="0"/>
              <a:t>Purpose of flows appears to be </a:t>
            </a:r>
            <a:r>
              <a:rPr lang="en-US" dirty="0" smtClean="0">
                <a:solidFill>
                  <a:srgbClr val="FF0000"/>
                </a:solidFill>
              </a:rPr>
              <a:t>tracking</a:t>
            </a:r>
          </a:p>
          <a:p>
            <a:r>
              <a:rPr lang="en-US" dirty="0" smtClean="0"/>
              <a:t>Interestingly, most leaks happen in the </a:t>
            </a:r>
            <a:r>
              <a:rPr lang="en-US" dirty="0" smtClean="0">
                <a:solidFill>
                  <a:srgbClr val="FF0000"/>
                </a:solidFill>
              </a:rPr>
              <a:t>third-party libraries</a:t>
            </a:r>
            <a:r>
              <a:rPr lang="en-US" dirty="0" smtClean="0"/>
              <a:t>! </a:t>
            </a:r>
          </a:p>
          <a:p>
            <a:pPr lvl="1"/>
            <a:r>
              <a:rPr lang="en-US" dirty="0" smtClean="0"/>
              <a:t>Ad libraries: flurry, </a:t>
            </a:r>
            <a:r>
              <a:rPr lang="en-US" dirty="0" err="1" smtClean="0"/>
              <a:t>inmobi</a:t>
            </a:r>
            <a:r>
              <a:rPr lang="en-US" dirty="0" smtClean="0"/>
              <a:t>, </a:t>
            </a:r>
            <a:r>
              <a:rPr lang="en-US" dirty="0" err="1" smtClean="0"/>
              <a:t>mopub</a:t>
            </a:r>
            <a:r>
              <a:rPr lang="en-US" dirty="0" smtClean="0"/>
              <a:t>, </a:t>
            </a:r>
            <a:r>
              <a:rPr lang="en-US" dirty="0" err="1" smtClean="0"/>
              <a:t>tapjoy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709308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DroidInfer</a:t>
            </a:r>
            <a:r>
              <a:rPr lang="en-US" dirty="0" smtClean="0"/>
              <a:t> is efficient!</a:t>
            </a:r>
          </a:p>
          <a:p>
            <a:endParaRPr lang="en-US" dirty="0" smtClean="0"/>
          </a:p>
          <a:p>
            <a:r>
              <a:rPr lang="en-US" dirty="0" err="1" smtClean="0"/>
              <a:t>DroidInfer</a:t>
            </a:r>
            <a:r>
              <a:rPr lang="en-US" dirty="0" smtClean="0"/>
              <a:t> takes 86 seconds per app on average</a:t>
            </a:r>
          </a:p>
          <a:p>
            <a:endParaRPr lang="en-US" dirty="0" smtClean="0"/>
          </a:p>
          <a:p>
            <a:r>
              <a:rPr lang="en-US" dirty="0" smtClean="0"/>
              <a:t>Maximal heap size is set to 2GB!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7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418856" cy="1143000"/>
          </a:xfrm>
        </p:spPr>
        <p:txBody>
          <a:bodyPr>
            <a:normAutofit/>
          </a:bodyPr>
          <a:lstStyle/>
          <a:p>
            <a:r>
              <a:rPr lang="en-US" dirty="0"/>
              <a:t>Pluggable Type </a:t>
            </a:r>
            <a:r>
              <a:rPr lang="en-US" dirty="0" smtClean="0"/>
              <a:t>Systems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418856" cy="5175708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cs typeface="Courier New"/>
              </a:rPr>
              <a:t>Ownership </a:t>
            </a:r>
            <a:r>
              <a:rPr lang="en-US" sz="4000" dirty="0">
                <a:solidFill>
                  <a:srgbClr val="FF0000"/>
                </a:solidFill>
                <a:cs typeface="Courier New"/>
              </a:rPr>
              <a:t>types</a:t>
            </a:r>
            <a:r>
              <a:rPr lang="en-US" sz="4000" dirty="0">
                <a:cs typeface="Courier New"/>
              </a:rPr>
              <a:t> enforce object encapsulation</a:t>
            </a:r>
          </a:p>
          <a:p>
            <a:pPr lvl="1"/>
            <a:r>
              <a:rPr lang="en-US" sz="3300" dirty="0">
                <a:cs typeface="Courier New"/>
              </a:rPr>
              <a:t>Universe </a:t>
            </a:r>
            <a:r>
              <a:rPr lang="en-US" sz="3300" dirty="0" smtClean="0">
                <a:cs typeface="Courier New"/>
              </a:rPr>
              <a:t>types </a:t>
            </a:r>
            <a:r>
              <a:rPr lang="en-US" sz="3300" dirty="0">
                <a:cs typeface="Courier New"/>
              </a:rPr>
              <a:t>[</a:t>
            </a:r>
            <a:r>
              <a:rPr lang="en-US" sz="3300" dirty="0" err="1">
                <a:solidFill>
                  <a:srgbClr val="000000"/>
                </a:solidFill>
                <a:cs typeface="Courier New"/>
              </a:rPr>
              <a:t>Dietl</a:t>
            </a:r>
            <a:r>
              <a:rPr lang="en-US" sz="3300" dirty="0">
                <a:solidFill>
                  <a:srgbClr val="000000"/>
                </a:solidFill>
                <a:cs typeface="Courier New"/>
              </a:rPr>
              <a:t> &amp; Müller JOT’05</a:t>
            </a:r>
            <a:r>
              <a:rPr lang="en-US" sz="3300" dirty="0">
                <a:cs typeface="Courier New"/>
              </a:rPr>
              <a:t>]</a:t>
            </a:r>
          </a:p>
          <a:p>
            <a:pPr lvl="1"/>
            <a:r>
              <a:rPr lang="en-US" sz="3300" dirty="0" smtClean="0">
                <a:cs typeface="Courier New"/>
              </a:rPr>
              <a:t>Classical ownership types </a:t>
            </a:r>
            <a:r>
              <a:rPr lang="en-US" sz="3300" dirty="0">
                <a:cs typeface="Courier New"/>
              </a:rPr>
              <a:t>[</a:t>
            </a:r>
            <a:r>
              <a:rPr lang="en-US" sz="3300" dirty="0">
                <a:solidFill>
                  <a:srgbClr val="000000"/>
                </a:solidFill>
                <a:cs typeface="Courier New"/>
              </a:rPr>
              <a:t>Clark et al. OOSPLA’98</a:t>
            </a:r>
            <a:r>
              <a:rPr lang="en-US" sz="3300" dirty="0">
                <a:cs typeface="Courier New"/>
              </a:rPr>
              <a:t>]</a:t>
            </a:r>
          </a:p>
          <a:p>
            <a:pPr lvl="1"/>
            <a:endParaRPr lang="en-US" sz="3200" dirty="0" smtClean="0">
              <a:solidFill>
                <a:srgbClr val="FF0000"/>
              </a:solidFill>
              <a:cs typeface="Courier New"/>
            </a:endParaRPr>
          </a:p>
          <a:p>
            <a:r>
              <a:rPr lang="en-US" sz="4000" dirty="0" smtClean="0">
                <a:solidFill>
                  <a:srgbClr val="FF0000"/>
                </a:solidFill>
                <a:cs typeface="Courier New"/>
              </a:rPr>
              <a:t>AJ</a:t>
            </a:r>
            <a:r>
              <a:rPr lang="en-US" sz="4000" dirty="0" smtClean="0">
                <a:cs typeface="Courier New"/>
              </a:rPr>
              <a:t> </a:t>
            </a:r>
            <a:r>
              <a:rPr lang="en-US" sz="4000" dirty="0">
                <a:solidFill>
                  <a:srgbClr val="FF0000"/>
                </a:solidFill>
                <a:cs typeface="Courier New"/>
              </a:rPr>
              <a:t>types</a:t>
            </a:r>
            <a:r>
              <a:rPr lang="en-US" sz="4000" dirty="0">
                <a:cs typeface="Courier New"/>
              </a:rPr>
              <a:t> </a:t>
            </a:r>
            <a:r>
              <a:rPr lang="en-US" sz="4000" dirty="0"/>
              <a:t>provide </a:t>
            </a:r>
            <a:r>
              <a:rPr lang="en-US" sz="4000" dirty="0" smtClean="0"/>
              <a:t>data</a:t>
            </a:r>
            <a:r>
              <a:rPr lang="en-US" sz="4000" dirty="0"/>
              <a:t>-centric synchronization for Java [</a:t>
            </a:r>
            <a:r>
              <a:rPr lang="en-US" sz="3300" dirty="0" err="1">
                <a:solidFill>
                  <a:srgbClr val="000000"/>
                </a:solidFill>
              </a:rPr>
              <a:t>Vaziri</a:t>
            </a:r>
            <a:r>
              <a:rPr lang="en-US" sz="3300" dirty="0">
                <a:solidFill>
                  <a:srgbClr val="000000"/>
                </a:solidFill>
              </a:rPr>
              <a:t> et al. ECOOP’10</a:t>
            </a:r>
            <a:r>
              <a:rPr lang="en-US" sz="4000" dirty="0"/>
              <a:t>]</a:t>
            </a:r>
            <a:endParaRPr lang="en-US" sz="4000" dirty="0">
              <a:solidFill>
                <a:srgbClr val="008000"/>
              </a:solidFill>
              <a:cs typeface="Courier New"/>
            </a:endParaRPr>
          </a:p>
          <a:p>
            <a:pPr lvl="1"/>
            <a:endParaRPr lang="en-US" sz="3700" dirty="0" smtClean="0">
              <a:solidFill>
                <a:srgbClr val="FF0000"/>
              </a:solidFill>
              <a:cs typeface="Courier New"/>
            </a:endParaRPr>
          </a:p>
          <a:p>
            <a:r>
              <a:rPr lang="en-US" sz="4000" dirty="0" err="1" smtClean="0">
                <a:solidFill>
                  <a:srgbClr val="FF0000"/>
                </a:solidFill>
                <a:cs typeface="Courier New"/>
              </a:rPr>
              <a:t>EnerJ</a:t>
            </a:r>
            <a:r>
              <a:rPr lang="en-US" sz="4000" dirty="0" smtClean="0">
                <a:solidFill>
                  <a:srgbClr val="FF0000"/>
                </a:solidFill>
                <a:cs typeface="Courier New"/>
              </a:rPr>
              <a:t> types</a:t>
            </a:r>
            <a:r>
              <a:rPr lang="en-US" sz="4000" dirty="0" smtClean="0">
                <a:cs typeface="Courier New"/>
              </a:rPr>
              <a:t> improve </a:t>
            </a:r>
            <a:r>
              <a:rPr lang="en-US" sz="4000" dirty="0" smtClean="0"/>
              <a:t>energy efficiency in computation [</a:t>
            </a:r>
            <a:r>
              <a:rPr lang="en-US" sz="3300" dirty="0" smtClean="0">
                <a:solidFill>
                  <a:srgbClr val="000000"/>
                </a:solidFill>
              </a:rPr>
              <a:t>Sampson et al. PLDI </a:t>
            </a:r>
            <a:r>
              <a:rPr lang="fr-FR" sz="3300" dirty="0" smtClean="0">
                <a:solidFill>
                  <a:srgbClr val="000000"/>
                </a:solidFill>
              </a:rPr>
              <a:t>’</a:t>
            </a:r>
            <a:r>
              <a:rPr lang="en-US" sz="3300" dirty="0" smtClean="0">
                <a:solidFill>
                  <a:srgbClr val="000000"/>
                </a:solidFill>
              </a:rPr>
              <a:t>11</a:t>
            </a:r>
            <a:r>
              <a:rPr lang="en-US" sz="4000" dirty="0" smtClean="0"/>
              <a:t>]</a:t>
            </a:r>
            <a:endParaRPr lang="en-US" sz="4000" dirty="0" smtClean="0">
              <a:solidFill>
                <a:srgbClr val="008000"/>
              </a:solidFill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6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FlowDroid</a:t>
            </a:r>
            <a:r>
              <a:rPr lang="en-US" dirty="0" smtClean="0"/>
              <a:t> is the only publicly available taint analysis tool</a:t>
            </a:r>
          </a:p>
          <a:p>
            <a:r>
              <a:rPr lang="en-US" dirty="0" smtClean="0"/>
              <a:t>We ran </a:t>
            </a:r>
            <a:r>
              <a:rPr lang="en-US" dirty="0" err="1" smtClean="0"/>
              <a:t>FlowDroid</a:t>
            </a:r>
            <a:r>
              <a:rPr lang="en-US" dirty="0" smtClean="0"/>
              <a:t> on 7 apps</a:t>
            </a:r>
          </a:p>
          <a:p>
            <a:pPr lvl="1"/>
            <a:r>
              <a:rPr lang="en-US" dirty="0" smtClean="0"/>
              <a:t>Out-of-memory exception on 5 of the apps</a:t>
            </a:r>
          </a:p>
          <a:p>
            <a:pPr lvl="2"/>
            <a:r>
              <a:rPr lang="en-US" dirty="0" smtClean="0"/>
              <a:t>We set maximal heap size to 6GB</a:t>
            </a:r>
          </a:p>
          <a:p>
            <a:pPr lvl="1"/>
            <a:r>
              <a:rPr lang="en-US" dirty="0" smtClean="0"/>
              <a:t>Many leaks on the other 2 apps</a:t>
            </a:r>
          </a:p>
          <a:p>
            <a:pPr lvl="2"/>
            <a:r>
              <a:rPr lang="en-US" dirty="0" smtClean="0"/>
              <a:t>May be due to the fact that </a:t>
            </a:r>
            <a:r>
              <a:rPr lang="en-US" dirty="0" err="1" smtClean="0"/>
              <a:t>FlowDroid</a:t>
            </a:r>
            <a:r>
              <a:rPr lang="en-US" dirty="0" smtClean="0"/>
              <a:t> uses a different set of sources and sinks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49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62" y="1447800"/>
            <a:ext cx="8730907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Checker Framework</a:t>
            </a:r>
            <a:r>
              <a:rPr lang="en-US" sz="3700" dirty="0" smtClean="0"/>
              <a:t> [</a:t>
            </a:r>
            <a:r>
              <a:rPr lang="en-US" sz="3000" dirty="0" err="1" smtClean="0">
                <a:solidFill>
                  <a:srgbClr val="000000"/>
                </a:solidFill>
              </a:rPr>
              <a:t>Papi</a:t>
            </a:r>
            <a:r>
              <a:rPr lang="en-US" sz="3000" dirty="0" smtClean="0">
                <a:solidFill>
                  <a:srgbClr val="000000"/>
                </a:solidFill>
              </a:rPr>
              <a:t> et al. ISSTA’08</a:t>
            </a:r>
            <a:r>
              <a:rPr lang="en-US" sz="3700" dirty="0" smtClean="0"/>
              <a:t>]</a:t>
            </a:r>
          </a:p>
          <a:p>
            <a:pPr lvl="1"/>
            <a:r>
              <a:rPr lang="en-US" dirty="0" smtClean="0"/>
              <a:t>Supports writing and checking pluggable types</a:t>
            </a:r>
          </a:p>
          <a:p>
            <a:pPr lvl="1"/>
            <a:r>
              <a:rPr lang="en-US" dirty="0" smtClean="0"/>
              <a:t>Many useful checkers! </a:t>
            </a:r>
          </a:p>
          <a:p>
            <a:pPr lvl="2"/>
            <a:r>
              <a:rPr lang="en-US" dirty="0" err="1" smtClean="0"/>
              <a:t>Nullness</a:t>
            </a:r>
            <a:r>
              <a:rPr lang="en-US" dirty="0"/>
              <a:t> </a:t>
            </a:r>
            <a:r>
              <a:rPr lang="en-US" dirty="0" smtClean="0"/>
              <a:t>checker, Interning checker, Lock checker, Fake </a:t>
            </a:r>
            <a:r>
              <a:rPr lang="en-US" dirty="0" err="1" smtClean="0"/>
              <a:t>enum</a:t>
            </a:r>
            <a:r>
              <a:rPr lang="en-US" dirty="0" smtClean="0"/>
              <a:t> checker, and more. </a:t>
            </a:r>
            <a:endParaRPr lang="en-US" dirty="0" smtClean="0"/>
          </a:p>
          <a:p>
            <a:r>
              <a:rPr lang="en-US" dirty="0" err="1" smtClean="0"/>
              <a:t>JQual</a:t>
            </a:r>
            <a:r>
              <a:rPr lang="en-US" sz="3700" dirty="0" smtClean="0"/>
              <a:t> [</a:t>
            </a:r>
            <a:r>
              <a:rPr lang="en-US" sz="3000" dirty="0" err="1" smtClean="0">
                <a:solidFill>
                  <a:srgbClr val="000000"/>
                </a:solidFill>
              </a:rPr>
              <a:t>Greenfieldboyce</a:t>
            </a:r>
            <a:r>
              <a:rPr lang="en-US" sz="3000" dirty="0" smtClean="0">
                <a:solidFill>
                  <a:srgbClr val="000000"/>
                </a:solidFill>
              </a:rPr>
              <a:t> &amp; Foster OOPSLA’07</a:t>
            </a:r>
            <a:r>
              <a:rPr lang="en-US" sz="3700" dirty="0" smtClean="0"/>
              <a:t>]</a:t>
            </a:r>
          </a:p>
          <a:p>
            <a:pPr lvl="1"/>
            <a:r>
              <a:rPr lang="en-US" dirty="0" smtClean="0"/>
              <a:t>Infers user-defined type qualifiers</a:t>
            </a:r>
          </a:p>
          <a:p>
            <a:pPr lvl="1"/>
            <a:r>
              <a:rPr lang="en-US" dirty="0" smtClean="0"/>
              <a:t>Effective for simple source-sink type systems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0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Javari &amp; Javarifier [</a:t>
            </a:r>
            <a:r>
              <a:rPr lang="en-US" sz="3000" dirty="0" err="1"/>
              <a:t>Tschantz</a:t>
            </a:r>
            <a:r>
              <a:rPr lang="en-US" sz="3000" dirty="0"/>
              <a:t> </a:t>
            </a:r>
            <a:r>
              <a:rPr lang="en-US" sz="3000" dirty="0" smtClean="0"/>
              <a:t>and Ernst OOPSLA’05, </a:t>
            </a:r>
            <a:r>
              <a:rPr lang="en-US" sz="3000" dirty="0" err="1" smtClean="0"/>
              <a:t>Quinonez</a:t>
            </a:r>
            <a:r>
              <a:rPr lang="en-US" sz="3000" dirty="0"/>
              <a:t> </a:t>
            </a:r>
            <a:r>
              <a:rPr lang="en-US" sz="3000" dirty="0" smtClean="0"/>
              <a:t>et al. ECOOP’08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Javari is a type system for reference immutability and Javarifier is the inference tool</a:t>
            </a:r>
          </a:p>
          <a:p>
            <a:r>
              <a:rPr lang="en-US" dirty="0" smtClean="0"/>
              <a:t>Generic Universe Inference [</a:t>
            </a:r>
            <a:r>
              <a:rPr lang="en-US" sz="3000" dirty="0" err="1" smtClean="0"/>
              <a:t>Dietl</a:t>
            </a:r>
            <a:r>
              <a:rPr lang="en-US" sz="3000" dirty="0" smtClean="0"/>
              <a:t> et al. ECOOP’11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Constraints are encoded as a </a:t>
            </a:r>
            <a:r>
              <a:rPr lang="en-US" dirty="0" err="1"/>
              <a:t>satisfiability</a:t>
            </a:r>
            <a:r>
              <a:rPr lang="en-US" dirty="0"/>
              <a:t> </a:t>
            </a:r>
            <a:r>
              <a:rPr lang="en-US" dirty="0" smtClean="0"/>
              <a:t>problem</a:t>
            </a:r>
            <a:endParaRPr lang="en-US" dirty="0"/>
          </a:p>
          <a:p>
            <a:pPr lvl="1"/>
            <a:r>
              <a:rPr lang="en-US" dirty="0" smtClean="0"/>
              <a:t>Uses a weighted Max-SAT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FlowDroid</a:t>
            </a:r>
            <a:r>
              <a:rPr lang="en-US" dirty="0" smtClean="0"/>
              <a:t> [</a:t>
            </a:r>
            <a:r>
              <a:rPr lang="en-US" sz="3000" dirty="0" err="1"/>
              <a:t>Arzt</a:t>
            </a:r>
            <a:r>
              <a:rPr lang="en-US" sz="3000" dirty="0"/>
              <a:t> et </a:t>
            </a:r>
            <a:r>
              <a:rPr lang="en-US" sz="3000" dirty="0" smtClean="0"/>
              <a:t>al. PLDI’14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Context</a:t>
            </a:r>
            <a:r>
              <a:rPr lang="en-US" dirty="0"/>
              <a:t>-, flow-, field-, object-sensitive and lifecycle-aware static taint analysis tool for Android </a:t>
            </a:r>
            <a:r>
              <a:rPr lang="en-US" dirty="0" smtClean="0"/>
              <a:t>apps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799"/>
            <a:ext cx="8110728" cy="5212617"/>
          </a:xfrm>
        </p:spPr>
        <p:txBody>
          <a:bodyPr>
            <a:normAutofit/>
          </a:bodyPr>
          <a:lstStyle/>
          <a:p>
            <a:r>
              <a:rPr lang="en-US" dirty="0" smtClean="0"/>
              <a:t>An inference and checking </a:t>
            </a:r>
            <a:r>
              <a:rPr lang="en-US" dirty="0" smtClean="0"/>
              <a:t>framework for pluggable types </a:t>
            </a:r>
            <a:endParaRPr lang="en-US" dirty="0" smtClean="0"/>
          </a:p>
          <a:p>
            <a:r>
              <a:rPr lang="en-US" dirty="0" smtClean="0"/>
              <a:t>Current instantiations </a:t>
            </a:r>
          </a:p>
          <a:p>
            <a:pPr lvl="1"/>
            <a:r>
              <a:rPr lang="en-US" dirty="0" smtClean="0"/>
              <a:t>ReIm</a:t>
            </a:r>
          </a:p>
          <a:p>
            <a:pPr lvl="1"/>
            <a:r>
              <a:rPr lang="en-US" dirty="0" smtClean="0"/>
              <a:t>Universe Types</a:t>
            </a:r>
          </a:p>
          <a:p>
            <a:pPr lvl="1"/>
            <a:r>
              <a:rPr lang="en-US" dirty="0" smtClean="0"/>
              <a:t>Ownership Types</a:t>
            </a:r>
          </a:p>
          <a:p>
            <a:pPr lvl="1"/>
            <a:r>
              <a:rPr lang="en-US" dirty="0" err="1" smtClean="0"/>
              <a:t>SFlow</a:t>
            </a:r>
            <a:r>
              <a:rPr lang="en-US" dirty="0" smtClean="0"/>
              <a:t>/Integrity </a:t>
            </a:r>
          </a:p>
          <a:p>
            <a:pPr lvl="1"/>
            <a:r>
              <a:rPr lang="en-US" dirty="0" err="1"/>
              <a:t>SFlow</a:t>
            </a:r>
            <a:r>
              <a:rPr lang="en-US" dirty="0" smtClean="0"/>
              <a:t>/Confidentiality</a:t>
            </a:r>
          </a:p>
          <a:p>
            <a:pPr lvl="1"/>
            <a:r>
              <a:rPr lang="en-US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408225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the framework with more interesting type systems</a:t>
            </a:r>
          </a:p>
          <a:p>
            <a:r>
              <a:rPr lang="en-US" dirty="0" smtClean="0"/>
              <a:t>Develop other techniques for extracting the “best” typing</a:t>
            </a:r>
          </a:p>
          <a:p>
            <a:r>
              <a:rPr lang="en-US" dirty="0" smtClean="0"/>
              <a:t>Integrate with the Checker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418856" cy="1143000"/>
          </a:xfrm>
        </p:spPr>
        <p:txBody>
          <a:bodyPr>
            <a:normAutofit/>
          </a:bodyPr>
          <a:lstStyle/>
          <a:p>
            <a:r>
              <a:rPr lang="en-US" dirty="0"/>
              <a:t>Pluggable Type </a:t>
            </a:r>
            <a:r>
              <a:rPr lang="en-US" dirty="0" smtClean="0"/>
              <a:t>Systems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10728" cy="517570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cs typeface="Courier New"/>
              </a:rPr>
              <a:t>SFlow</a:t>
            </a:r>
            <a:r>
              <a:rPr lang="en-US" dirty="0" smtClean="0">
                <a:cs typeface="Courier New"/>
              </a:rPr>
              <a:t> detects (or verifies the absence of) information flow violations</a:t>
            </a:r>
          </a:p>
          <a:p>
            <a:pPr lvl="4"/>
            <a:endParaRPr lang="en-US" dirty="0">
              <a:solidFill>
                <a:srgbClr val="FF0000"/>
              </a:solidFill>
              <a:cs typeface="Courier New"/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cs typeface="Courier New"/>
              </a:rPr>
              <a:t>SFlow</a:t>
            </a:r>
            <a:r>
              <a:rPr lang="en-US" dirty="0" smtClean="0">
                <a:solidFill>
                  <a:srgbClr val="FF0000"/>
                </a:solidFill>
                <a:cs typeface="Courier New"/>
              </a:rPr>
              <a:t>/Integrity </a:t>
            </a:r>
            <a:r>
              <a:rPr lang="en-US" dirty="0">
                <a:cs typeface="Courier New"/>
              </a:rPr>
              <a:t>d</a:t>
            </a:r>
            <a:r>
              <a:rPr lang="en-US" dirty="0" smtClean="0">
                <a:cs typeface="Courier New"/>
              </a:rPr>
              <a:t>etects vulnerabilities in Java web applications [Huang et al. FASE’14] </a:t>
            </a:r>
          </a:p>
          <a:p>
            <a:pPr lvl="5"/>
            <a:endParaRPr lang="en-US" dirty="0" smtClean="0">
              <a:solidFill>
                <a:srgbClr val="FF0000"/>
              </a:solidFill>
              <a:cs typeface="Courier New"/>
            </a:endParaRPr>
          </a:p>
          <a:p>
            <a:pPr lvl="1"/>
            <a:r>
              <a:rPr lang="en-US" dirty="0" err="1" smtClean="0">
                <a:solidFill>
                  <a:srgbClr val="FF0000"/>
                </a:solidFill>
                <a:cs typeface="Courier New"/>
              </a:rPr>
              <a:t>SFlow</a:t>
            </a:r>
            <a:r>
              <a:rPr lang="en-US" dirty="0" smtClean="0">
                <a:solidFill>
                  <a:srgbClr val="FF0000"/>
                </a:solidFill>
                <a:cs typeface="Courier New"/>
              </a:rPr>
              <a:t>/Confidentiality </a:t>
            </a:r>
            <a:r>
              <a:rPr lang="en-US" dirty="0" smtClean="0">
                <a:cs typeface="Courier New"/>
              </a:rPr>
              <a:t>detects privacy leaks in Android apps [Huang et al. in submission]</a:t>
            </a:r>
            <a:endParaRPr lang="en-US" dirty="0"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5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400" dirty="0"/>
              <a:t>JSR 308 (Type </a:t>
            </a:r>
            <a:r>
              <a:rPr lang="en-US" sz="3400" dirty="0" smtClean="0"/>
              <a:t>Annotations </a:t>
            </a:r>
            <a:r>
              <a:rPr lang="en-US" sz="3400" dirty="0"/>
              <a:t>Specification) </a:t>
            </a:r>
            <a:r>
              <a:rPr lang="en-US" sz="3400" dirty="0" smtClean="0"/>
              <a:t>becomes part </a:t>
            </a:r>
            <a:r>
              <a:rPr lang="en-US" sz="3400" dirty="0"/>
              <a:t>of Java 8 in </a:t>
            </a:r>
            <a:r>
              <a:rPr lang="en-US" sz="3400" dirty="0" smtClean="0"/>
              <a:t>March 2014</a:t>
            </a:r>
          </a:p>
          <a:p>
            <a:pPr lvl="1">
              <a:buClr>
                <a:srgbClr val="3891A7"/>
              </a:buClr>
            </a:pPr>
            <a:r>
              <a:rPr lang="en-US" dirty="0"/>
              <a:t>Programmers can add </a:t>
            </a:r>
            <a:r>
              <a:rPr lang="en-US" dirty="0">
                <a:solidFill>
                  <a:srgbClr val="FF0000"/>
                </a:solidFill>
              </a:rPr>
              <a:t>pluggable types</a:t>
            </a:r>
            <a:endParaRPr lang="en-US" dirty="0"/>
          </a:p>
          <a:p>
            <a:pPr lvl="1">
              <a:buClr>
                <a:srgbClr val="3891A7"/>
              </a:buClr>
            </a:pPr>
            <a:r>
              <a:rPr lang="en-US" dirty="0"/>
              <a:t>Checkers can check these types and help </a:t>
            </a:r>
            <a:r>
              <a:rPr lang="en-US" dirty="0">
                <a:solidFill>
                  <a:srgbClr val="FF0000"/>
                </a:solidFill>
              </a:rPr>
              <a:t>find bugs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verify the absence </a:t>
            </a:r>
            <a:r>
              <a:rPr lang="en-US" dirty="0"/>
              <a:t>of </a:t>
            </a:r>
            <a:r>
              <a:rPr lang="en-US" dirty="0" smtClean="0"/>
              <a:t>bugs</a:t>
            </a:r>
            <a:endParaRPr lang="en-US" sz="34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400" dirty="0"/>
              <a:t>Pluggable types will likely become more relevant and </a:t>
            </a:r>
            <a:r>
              <a:rPr lang="en-US" sz="3400" dirty="0" smtClean="0"/>
              <a:t>important!</a:t>
            </a:r>
            <a:endParaRPr lang="en-US" sz="34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AF94E285-444D-4C0C-8BFA-BDB311F86A9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6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</a:t>
            </a:r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82000" cy="4800600"/>
          </a:xfrm>
        </p:spPr>
        <p:txBody>
          <a:bodyPr/>
          <a:lstStyle/>
          <a:p>
            <a:r>
              <a:rPr lang="en-US" dirty="0" smtClean="0"/>
              <a:t>Pluggable type systems </a:t>
            </a:r>
            <a:r>
              <a:rPr lang="en-US" dirty="0"/>
              <a:t>require </a:t>
            </a:r>
            <a:r>
              <a:rPr lang="en-US" dirty="0" smtClean="0"/>
              <a:t>annotations</a:t>
            </a:r>
          </a:p>
          <a:p>
            <a:pPr lvl="1"/>
            <a:r>
              <a:rPr lang="en-US" dirty="0" smtClean="0"/>
              <a:t>Annotations incur a </a:t>
            </a:r>
            <a:r>
              <a:rPr lang="en-US" dirty="0" smtClean="0">
                <a:solidFill>
                  <a:srgbClr val="FF0000"/>
                </a:solidFill>
              </a:rPr>
              <a:t>burden</a:t>
            </a:r>
            <a:r>
              <a:rPr lang="en-US" dirty="0" smtClean="0"/>
              <a:t> on programmers</a:t>
            </a:r>
          </a:p>
          <a:p>
            <a:pPr lvl="8"/>
            <a:endParaRPr lang="en-US" dirty="0"/>
          </a:p>
          <a:p>
            <a:r>
              <a:rPr lang="en-US" dirty="0"/>
              <a:t>Type inference improves </a:t>
            </a:r>
            <a:r>
              <a:rPr lang="en-US" dirty="0">
                <a:solidFill>
                  <a:srgbClr val="FF0000"/>
                </a:solidFill>
              </a:rPr>
              <a:t>usability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4E285-444D-4C0C-8BFA-BDB311F86A9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43587" y="3992956"/>
            <a:ext cx="7066247" cy="690319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Unannotated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Partially-annotated program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25487" y="5616626"/>
            <a:ext cx="4450981" cy="690319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annotated program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910584" y="4910454"/>
            <a:ext cx="1078572" cy="508273"/>
          </a:xfrm>
          <a:prstGeom prst="downArrow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75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ECOOP_2012_Talk.potx</Template>
  <TotalTime>27428</TotalTime>
  <Words>7966</Words>
  <Application>Microsoft Macintosh PowerPoint</Application>
  <PresentationFormat>On-screen Show (4:3)</PresentationFormat>
  <Paragraphs>1256</Paragraphs>
  <Slides>65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Solstice</vt:lpstr>
      <vt:lpstr>1_Solstice</vt:lpstr>
      <vt:lpstr>Equation</vt:lpstr>
      <vt:lpstr>Inference and Checking Framework for  Pluggable Types </vt:lpstr>
      <vt:lpstr>“Well-typed” Program</vt:lpstr>
      <vt:lpstr>Pluggable Types</vt:lpstr>
      <vt:lpstr>Example of Pluggable Types</vt:lpstr>
      <vt:lpstr>Pluggable Type Systems</vt:lpstr>
      <vt:lpstr>Pluggable Type Systems (Cont’d)</vt:lpstr>
      <vt:lpstr>Pluggable Type Systems (Cont’d)</vt:lpstr>
      <vt:lpstr>Motivation</vt:lpstr>
      <vt:lpstr>Type Inference</vt:lpstr>
      <vt:lpstr>Goal Statement</vt:lpstr>
      <vt:lpstr>Inference and Checking Framework</vt:lpstr>
      <vt:lpstr>Inference and Checking Framework</vt:lpstr>
      <vt:lpstr>Unified Typing Rules</vt:lpstr>
      <vt:lpstr>Framework Parameters (ReIm)</vt:lpstr>
      <vt:lpstr>Framework Parameters (ReIm, Cont’d)</vt:lpstr>
      <vt:lpstr>Context Sensitivity (ReIm)</vt:lpstr>
      <vt:lpstr>Framework Parameters (ReIm, Cont’d)</vt:lpstr>
      <vt:lpstr>Viewpoint Adaptation Example</vt:lpstr>
      <vt:lpstr>Inference and Checking Framework</vt:lpstr>
      <vt:lpstr>Set-based Solver (ReIm)</vt:lpstr>
      <vt:lpstr>Inference Example (ReIm)</vt:lpstr>
      <vt:lpstr>Inference Example (ReIm)</vt:lpstr>
      <vt:lpstr>Inference Example (ReIm)</vt:lpstr>
      <vt:lpstr>Inference Example (ReIm)</vt:lpstr>
      <vt:lpstr>Inference Example (ReIm)</vt:lpstr>
      <vt:lpstr>Inference and Checking Framework</vt:lpstr>
      <vt:lpstr>Extract “Best” Typing</vt:lpstr>
      <vt:lpstr>Maximal Typing</vt:lpstr>
      <vt:lpstr>Maximal Typing for ReIm</vt:lpstr>
      <vt:lpstr>Maximal Typing Does Not Always Type Check</vt:lpstr>
      <vt:lpstr>Inference and Checking Framework</vt:lpstr>
      <vt:lpstr>Contributions</vt:lpstr>
      <vt:lpstr>Contributions (Cont’d)</vt:lpstr>
      <vt:lpstr>Contributions (Cont’d)</vt:lpstr>
      <vt:lpstr>Contributions (Cont’d)</vt:lpstr>
      <vt:lpstr>Outline </vt:lpstr>
      <vt:lpstr>PowerPoint Presentation</vt:lpstr>
      <vt:lpstr>Taint Analysis for Android</vt:lpstr>
      <vt:lpstr>Our Type-based Solution:  SFlow/Confidentiality</vt:lpstr>
      <vt:lpstr>DroidInfer</vt:lpstr>
      <vt:lpstr>Motivating Example (Backgrounds HD Wallpapers)</vt:lpstr>
      <vt:lpstr>Motivating Example (Cont’d)</vt:lpstr>
      <vt:lpstr>SFlow/Confidentiality Type Qualifiers</vt:lpstr>
      <vt:lpstr>Unsafe Subtyping! </vt:lpstr>
      <vt:lpstr>Standard Solution: Disallow Subtyping for References</vt:lpstr>
      <vt:lpstr>Composition with ReIm</vt:lpstr>
      <vt:lpstr>Typing Rules for SFlow/Confidentiality</vt:lpstr>
      <vt:lpstr>Inference and Checking Framework</vt:lpstr>
      <vt:lpstr>Maximal Typing</vt:lpstr>
      <vt:lpstr>Maximal Typing (Cont’d)</vt:lpstr>
      <vt:lpstr>Maximal Typing (Cont’d)</vt:lpstr>
      <vt:lpstr>Method Summary Constraints</vt:lpstr>
      <vt:lpstr>Method Summary Constraints (Cont’d)</vt:lpstr>
      <vt:lpstr>Method Summary Constraints (Cont’d)</vt:lpstr>
      <vt:lpstr>Empirical Evaluation</vt:lpstr>
      <vt:lpstr>DroidBench [Arzt et al. PLDI’14] </vt:lpstr>
      <vt:lpstr>Malware</vt:lpstr>
      <vt:lpstr>Google Play Store</vt:lpstr>
      <vt:lpstr>Runtime Performance</vt:lpstr>
      <vt:lpstr>Comparison</vt:lpstr>
      <vt:lpstr>Related Work</vt:lpstr>
      <vt:lpstr>Related Work (Cont’d)</vt:lpstr>
      <vt:lpstr>Related Work (Cont’d)</vt:lpstr>
      <vt:lpstr>Conclusion</vt:lpstr>
      <vt:lpstr>Future Work</vt:lpstr>
    </vt:vector>
  </TitlesOfParts>
  <Company>Rensselaer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and Checking Framework for Pluggable Types </dc:title>
  <dc:creator>Wei Huang</dc:creator>
  <cp:lastModifiedBy>Wei Huang</cp:lastModifiedBy>
  <cp:revision>2425</cp:revision>
  <dcterms:created xsi:type="dcterms:W3CDTF">2012-05-15T17:38:09Z</dcterms:created>
  <dcterms:modified xsi:type="dcterms:W3CDTF">2014-04-03T14:43:24Z</dcterms:modified>
</cp:coreProperties>
</file>