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Microsoft_Equation1.bin" ContentType="application/vnd.openxmlformats-officedocument.oleObject"/>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9.xml" ContentType="application/vnd.openxmlformats-officedocument.presentationml.notesSlide+xml"/>
  <Override PartName="/ppt/embeddings/oleObject3.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1.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charts/chart2.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29.bin" ContentType="application/vnd.openxmlformats-officedocument.oleObjec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4"/>
  </p:notesMasterIdLst>
  <p:handoutMasterIdLst>
    <p:handoutMasterId r:id="rId55"/>
  </p:handoutMasterIdLst>
  <p:sldIdLst>
    <p:sldId id="256" r:id="rId3"/>
    <p:sldId id="383" r:id="rId4"/>
    <p:sldId id="259" r:id="rId5"/>
    <p:sldId id="342" r:id="rId6"/>
    <p:sldId id="312" r:id="rId7"/>
    <p:sldId id="264" r:id="rId8"/>
    <p:sldId id="265" r:id="rId9"/>
    <p:sldId id="268" r:id="rId10"/>
    <p:sldId id="368" r:id="rId11"/>
    <p:sldId id="385" r:id="rId12"/>
    <p:sldId id="263" r:id="rId13"/>
    <p:sldId id="386" r:id="rId14"/>
    <p:sldId id="274" r:id="rId15"/>
    <p:sldId id="275" r:id="rId16"/>
    <p:sldId id="345" r:id="rId17"/>
    <p:sldId id="347" r:id="rId18"/>
    <p:sldId id="348" r:id="rId19"/>
    <p:sldId id="387" r:id="rId20"/>
    <p:sldId id="295" r:id="rId21"/>
    <p:sldId id="377" r:id="rId22"/>
    <p:sldId id="297" r:id="rId23"/>
    <p:sldId id="349" r:id="rId24"/>
    <p:sldId id="298" r:id="rId25"/>
    <p:sldId id="321" r:id="rId26"/>
    <p:sldId id="299" r:id="rId27"/>
    <p:sldId id="300" r:id="rId28"/>
    <p:sldId id="309" r:id="rId29"/>
    <p:sldId id="313" r:id="rId30"/>
    <p:sldId id="381" r:id="rId31"/>
    <p:sldId id="382" r:id="rId32"/>
    <p:sldId id="372" r:id="rId33"/>
    <p:sldId id="374" r:id="rId34"/>
    <p:sldId id="315" r:id="rId35"/>
    <p:sldId id="304" r:id="rId36"/>
    <p:sldId id="305" r:id="rId37"/>
    <p:sldId id="353" r:id="rId38"/>
    <p:sldId id="354" r:id="rId39"/>
    <p:sldId id="355" r:id="rId40"/>
    <p:sldId id="356" r:id="rId41"/>
    <p:sldId id="359" r:id="rId42"/>
    <p:sldId id="262" r:id="rId43"/>
    <p:sldId id="261" r:id="rId44"/>
    <p:sldId id="365" r:id="rId45"/>
    <p:sldId id="273" r:id="rId46"/>
    <p:sldId id="369" r:id="rId47"/>
    <p:sldId id="370" r:id="rId48"/>
    <p:sldId id="366" r:id="rId49"/>
    <p:sldId id="373" r:id="rId50"/>
    <p:sldId id="375" r:id="rId51"/>
    <p:sldId id="319" r:id="rId52"/>
    <p:sldId id="38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8070"/>
    <a:srgbClr val="FF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84" autoAdjust="0"/>
  </p:normalViewPr>
  <p:slideViewPr>
    <p:cSldViewPr snapToObjects="1">
      <p:cViewPr varScale="1">
        <p:scale>
          <a:sx n="81" d="100"/>
          <a:sy n="81" d="100"/>
        </p:scale>
        <p:origin x="-16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67640156428789"/>
          <c:y val="0.139681131271853"/>
          <c:w val="0.882310738554941"/>
          <c:h val="0.614118366438973"/>
        </c:manualLayout>
      </c:layout>
      <c:barChart>
        <c:barDir val="col"/>
        <c:grouping val="percentStacked"/>
        <c:varyColors val="0"/>
        <c:ser>
          <c:idx val="0"/>
          <c:order val="0"/>
          <c:tx>
            <c:strRef>
              <c:f>Sheet1!$B$1</c:f>
              <c:strCache>
                <c:ptCount val="1"/>
                <c:pt idx="0">
                  <c:v>any</c:v>
                </c:pt>
              </c:strCache>
            </c:strRef>
          </c:tx>
          <c:spPr>
            <a:solidFill>
              <a:schemeClr val="accent4">
                <a:lumMod val="60000"/>
                <a:lumOff val="40000"/>
              </a:schemeClr>
            </a:solidFill>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Sheet1!$B$2:$B$10</c:f>
              <c:numCache>
                <c:formatCode>General</c:formatCode>
                <c:ptCount val="9"/>
                <c:pt idx="0">
                  <c:v>31.0</c:v>
                </c:pt>
                <c:pt idx="1">
                  <c:v>95.0</c:v>
                </c:pt>
                <c:pt idx="2">
                  <c:v>227.0</c:v>
                </c:pt>
                <c:pt idx="3">
                  <c:v>87.0</c:v>
                </c:pt>
                <c:pt idx="4">
                  <c:v>295.0</c:v>
                </c:pt>
                <c:pt idx="5">
                  <c:v>630.0</c:v>
                </c:pt>
                <c:pt idx="6">
                  <c:v>426.0</c:v>
                </c:pt>
                <c:pt idx="7">
                  <c:v>1897.0</c:v>
                </c:pt>
                <c:pt idx="8">
                  <c:v>0.191962028115837</c:v>
                </c:pt>
              </c:numCache>
            </c:numRef>
          </c:val>
        </c:ser>
        <c:ser>
          <c:idx val="1"/>
          <c:order val="1"/>
          <c:tx>
            <c:strRef>
              <c:f>Sheet1!$C$1</c:f>
              <c:strCache>
                <c:ptCount val="1"/>
                <c:pt idx="0">
                  <c:v>rep</c:v>
                </c:pt>
              </c:strCache>
            </c:strRef>
          </c:tx>
          <c:spPr>
            <a:solidFill>
              <a:srgbClr val="008000"/>
            </a:solidFill>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Sheet1!$C$2:$C$10</c:f>
              <c:numCache>
                <c:formatCode>General</c:formatCode>
                <c:ptCount val="9"/>
                <c:pt idx="0">
                  <c:v>11.0</c:v>
                </c:pt>
                <c:pt idx="1">
                  <c:v>14.0</c:v>
                </c:pt>
                <c:pt idx="2">
                  <c:v>71.0</c:v>
                </c:pt>
                <c:pt idx="3">
                  <c:v>11.0</c:v>
                </c:pt>
                <c:pt idx="4">
                  <c:v>74.0</c:v>
                </c:pt>
                <c:pt idx="5">
                  <c:v>104.0</c:v>
                </c:pt>
                <c:pt idx="6">
                  <c:v>153.0</c:v>
                </c:pt>
                <c:pt idx="7">
                  <c:v>122.0</c:v>
                </c:pt>
                <c:pt idx="8">
                  <c:v>0.0438753574956855</c:v>
                </c:pt>
              </c:numCache>
            </c:numRef>
          </c:val>
        </c:ser>
        <c:ser>
          <c:idx val="2"/>
          <c:order val="2"/>
          <c:tx>
            <c:strRef>
              <c:f>Sheet1!$D$1</c:f>
              <c:strCache>
                <c:ptCount val="1"/>
                <c:pt idx="0">
                  <c:v>peer</c:v>
                </c:pt>
              </c:strCache>
            </c:strRef>
          </c:tx>
          <c:spPr>
            <a:solidFill>
              <a:schemeClr val="accent2"/>
            </a:solidFill>
            <a:ln>
              <a:noFill/>
            </a:ln>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Sheet1!$D$2:$D$10</c:f>
              <c:numCache>
                <c:formatCode>General</c:formatCode>
                <c:ptCount val="9"/>
                <c:pt idx="0">
                  <c:v>207.0</c:v>
                </c:pt>
                <c:pt idx="1">
                  <c:v>433.0</c:v>
                </c:pt>
                <c:pt idx="2">
                  <c:v>387.0</c:v>
                </c:pt>
                <c:pt idx="3">
                  <c:v>848.0</c:v>
                </c:pt>
                <c:pt idx="4">
                  <c:v>697.0</c:v>
                </c:pt>
                <c:pt idx="5">
                  <c:v>1977.0</c:v>
                </c:pt>
                <c:pt idx="6">
                  <c:v>2690.0</c:v>
                </c:pt>
                <c:pt idx="7">
                  <c:v>8938.0</c:v>
                </c:pt>
                <c:pt idx="8">
                  <c:v>0.764162614388477</c:v>
                </c:pt>
              </c:numCache>
            </c:numRef>
          </c:val>
        </c:ser>
        <c:dLbls>
          <c:showLegendKey val="0"/>
          <c:showVal val="0"/>
          <c:showCatName val="0"/>
          <c:showSerName val="0"/>
          <c:showPercent val="0"/>
          <c:showBubbleSize val="0"/>
        </c:dLbls>
        <c:gapWidth val="150"/>
        <c:overlap val="100"/>
        <c:axId val="2116978648"/>
        <c:axId val="2116981656"/>
      </c:barChart>
      <c:catAx>
        <c:axId val="2116978648"/>
        <c:scaling>
          <c:orientation val="minMax"/>
        </c:scaling>
        <c:delete val="0"/>
        <c:axPos val="b"/>
        <c:majorTickMark val="out"/>
        <c:minorTickMark val="none"/>
        <c:tickLblPos val="nextTo"/>
        <c:txPr>
          <a:bodyPr rot="-2100000" vert="horz" anchor="ctr" anchorCtr="1"/>
          <a:lstStyle/>
          <a:p>
            <a:pPr>
              <a:defRPr sz="2000"/>
            </a:pPr>
            <a:endParaRPr lang="en-US"/>
          </a:p>
        </c:txPr>
        <c:crossAx val="2116981656"/>
        <c:crosses val="autoZero"/>
        <c:auto val="0"/>
        <c:lblAlgn val="ctr"/>
        <c:lblOffset val="100"/>
        <c:noMultiLvlLbl val="0"/>
      </c:catAx>
      <c:valAx>
        <c:axId val="2116981656"/>
        <c:scaling>
          <c:orientation val="minMax"/>
        </c:scaling>
        <c:delete val="0"/>
        <c:axPos val="l"/>
        <c:majorGridlines/>
        <c:numFmt formatCode="0%" sourceLinked="1"/>
        <c:majorTickMark val="out"/>
        <c:minorTickMark val="none"/>
        <c:tickLblPos val="nextTo"/>
        <c:crossAx val="2116978648"/>
        <c:crosses val="autoZero"/>
        <c:crossBetween val="between"/>
      </c:valAx>
    </c:plotArea>
    <c:legend>
      <c:legendPos val="t"/>
      <c:layout>
        <c:manualLayout>
          <c:xMode val="edge"/>
          <c:yMode val="edge"/>
          <c:x val="0.353984190332373"/>
          <c:y val="0.0"/>
          <c:w val="0.280039938858559"/>
          <c:h val="0.0704080678631289"/>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973370109558223"/>
          <c:y val="0.142450318710161"/>
          <c:w val="0.882310738554941"/>
          <c:h val="0.608001499812523"/>
        </c:manualLayout>
      </c:layout>
      <c:barChart>
        <c:barDir val="col"/>
        <c:grouping val="percentStacked"/>
        <c:varyColors val="0"/>
        <c:ser>
          <c:idx val="0"/>
          <c:order val="0"/>
          <c:tx>
            <c:strRef>
              <c:f>Sheet1!$B$1</c:f>
              <c:strCache>
                <c:ptCount val="1"/>
                <c:pt idx="0">
                  <c:v>&lt;rep|_&gt;</c:v>
                </c:pt>
              </c:strCache>
            </c:strRef>
          </c:tx>
          <c:spPr>
            <a:solidFill>
              <a:srgbClr val="008000"/>
            </a:solidFill>
            <a:ln>
              <a:noFill/>
            </a:ln>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Sheet1!$B$2:$B$10</c:f>
              <c:numCache>
                <c:formatCode>General</c:formatCode>
                <c:ptCount val="9"/>
                <c:pt idx="0">
                  <c:v>44.0</c:v>
                </c:pt>
                <c:pt idx="1">
                  <c:v>130.0</c:v>
                </c:pt>
                <c:pt idx="2">
                  <c:v>67.0</c:v>
                </c:pt>
                <c:pt idx="3">
                  <c:v>153.0</c:v>
                </c:pt>
                <c:pt idx="4">
                  <c:v>166.0</c:v>
                </c:pt>
                <c:pt idx="5">
                  <c:v>224.0</c:v>
                </c:pt>
                <c:pt idx="6">
                  <c:v>330.0</c:v>
                </c:pt>
                <c:pt idx="7">
                  <c:v>467.0</c:v>
                </c:pt>
                <c:pt idx="8">
                  <c:v>0.132252647661396</c:v>
                </c:pt>
              </c:numCache>
            </c:numRef>
          </c:val>
        </c:ser>
        <c:ser>
          <c:idx val="1"/>
          <c:order val="1"/>
          <c:tx>
            <c:strRef>
              <c:f>Sheet1!$C$1</c:f>
              <c:strCache>
                <c:ptCount val="1"/>
                <c:pt idx="0">
                  <c:v>&lt;own|_&gt;</c:v>
                </c:pt>
              </c:strCache>
            </c:strRef>
          </c:tx>
          <c:spPr>
            <a:solidFill>
              <a:schemeClr val="accent2"/>
            </a:solidFill>
            <a:ln>
              <a:noFill/>
            </a:ln>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Sheet1!$C$2:$C$10</c:f>
              <c:numCache>
                <c:formatCode>General</c:formatCode>
                <c:ptCount val="9"/>
                <c:pt idx="0">
                  <c:v>27.0</c:v>
                </c:pt>
                <c:pt idx="1">
                  <c:v>156.0</c:v>
                </c:pt>
                <c:pt idx="2">
                  <c:v>497.0</c:v>
                </c:pt>
                <c:pt idx="3">
                  <c:v>173.0</c:v>
                </c:pt>
                <c:pt idx="4">
                  <c:v>141.0</c:v>
                </c:pt>
                <c:pt idx="5">
                  <c:v>530.0</c:v>
                </c:pt>
                <c:pt idx="6">
                  <c:v>629.0</c:v>
                </c:pt>
                <c:pt idx="7">
                  <c:v>1768.0</c:v>
                </c:pt>
                <c:pt idx="8">
                  <c:v>0.248277615651292</c:v>
                </c:pt>
              </c:numCache>
            </c:numRef>
          </c:val>
        </c:ser>
        <c:ser>
          <c:idx val="2"/>
          <c:order val="2"/>
          <c:tx>
            <c:strRef>
              <c:f>Sheet1!$D$1</c:f>
              <c:strCache>
                <c:ptCount val="1"/>
                <c:pt idx="0">
                  <c:v>&lt;p|_&gt;</c:v>
                </c:pt>
              </c:strCache>
            </c:strRef>
          </c:tx>
          <c:spPr>
            <a:solidFill>
              <a:srgbClr val="FF6600"/>
            </a:solidFill>
            <a:ln>
              <a:noFill/>
            </a:ln>
            <a:effectLst/>
            <a:scene3d>
              <a:camera prst="orthographicFront"/>
              <a:lightRig rig="brightRoom" dir="tl">
                <a:rot lat="0" lon="0" rev="8700000"/>
              </a:lightRig>
            </a:scene3d>
            <a:sp3d>
              <a:contourClr>
                <a:srgbClr val="000000"/>
              </a:contourClr>
            </a:sp3d>
          </c:spPr>
          <c:invertIfNegative val="0"/>
          <c:cat>
            <c:strRef>
              <c:f>Sheet1!$A$2:$A$10</c:f>
              <c:strCache>
                <c:ptCount val="9"/>
                <c:pt idx="0">
                  <c:v>javad</c:v>
                </c:pt>
                <c:pt idx="1">
                  <c:v>jdepend</c:v>
                </c:pt>
                <c:pt idx="2">
                  <c:v>Jolden</c:v>
                </c:pt>
                <c:pt idx="3">
                  <c:v>classycle</c:v>
                </c:pt>
                <c:pt idx="4">
                  <c:v>SPECjbb</c:v>
                </c:pt>
                <c:pt idx="5">
                  <c:v>tinySQL</c:v>
                </c:pt>
                <c:pt idx="6">
                  <c:v>htmlparser</c:v>
                </c:pt>
                <c:pt idx="7">
                  <c:v>ejc</c:v>
                </c:pt>
                <c:pt idx="8">
                  <c:v>average</c:v>
                </c:pt>
              </c:strCache>
            </c:strRef>
          </c:cat>
          <c:val>
            <c:numRef>
              <c:f>Sheet1!$D$2:$D$10</c:f>
              <c:numCache>
                <c:formatCode>General</c:formatCode>
                <c:ptCount val="9"/>
                <c:pt idx="0">
                  <c:v>178.0</c:v>
                </c:pt>
                <c:pt idx="1">
                  <c:v>256.0</c:v>
                </c:pt>
                <c:pt idx="2">
                  <c:v>121.0</c:v>
                </c:pt>
                <c:pt idx="3">
                  <c:v>620.0</c:v>
                </c:pt>
                <c:pt idx="4">
                  <c:v>759.0</c:v>
                </c:pt>
                <c:pt idx="5">
                  <c:v>1957.0</c:v>
                </c:pt>
                <c:pt idx="6">
                  <c:v>2310.0</c:v>
                </c:pt>
                <c:pt idx="7">
                  <c:v>8722.0</c:v>
                </c:pt>
                <c:pt idx="8">
                  <c:v>0.619469736687313</c:v>
                </c:pt>
              </c:numCache>
            </c:numRef>
          </c:val>
        </c:ser>
        <c:dLbls>
          <c:showLegendKey val="0"/>
          <c:showVal val="0"/>
          <c:showCatName val="0"/>
          <c:showSerName val="0"/>
          <c:showPercent val="0"/>
          <c:showBubbleSize val="0"/>
        </c:dLbls>
        <c:gapWidth val="150"/>
        <c:overlap val="100"/>
        <c:axId val="2117040856"/>
        <c:axId val="2117043864"/>
      </c:barChart>
      <c:catAx>
        <c:axId val="2117040856"/>
        <c:scaling>
          <c:orientation val="minMax"/>
        </c:scaling>
        <c:delete val="0"/>
        <c:axPos val="b"/>
        <c:majorTickMark val="out"/>
        <c:minorTickMark val="none"/>
        <c:tickLblPos val="nextTo"/>
        <c:txPr>
          <a:bodyPr rot="-2100000"/>
          <a:lstStyle/>
          <a:p>
            <a:pPr>
              <a:defRPr sz="2000"/>
            </a:pPr>
            <a:endParaRPr lang="en-US"/>
          </a:p>
        </c:txPr>
        <c:crossAx val="2117043864"/>
        <c:crosses val="autoZero"/>
        <c:auto val="1"/>
        <c:lblAlgn val="ctr"/>
        <c:lblOffset val="100"/>
        <c:noMultiLvlLbl val="0"/>
      </c:catAx>
      <c:valAx>
        <c:axId val="2117043864"/>
        <c:scaling>
          <c:orientation val="minMax"/>
        </c:scaling>
        <c:delete val="0"/>
        <c:axPos val="l"/>
        <c:majorGridlines/>
        <c:numFmt formatCode="0%" sourceLinked="1"/>
        <c:majorTickMark val="out"/>
        <c:minorTickMark val="none"/>
        <c:tickLblPos val="nextTo"/>
        <c:crossAx val="2117040856"/>
        <c:crosses val="autoZero"/>
        <c:crossBetween val="between"/>
      </c:valAx>
    </c:plotArea>
    <c:legend>
      <c:legendPos val="t"/>
      <c:layout>
        <c:manualLayout>
          <c:xMode val="edge"/>
          <c:yMode val="edge"/>
          <c:x val="0.308421652772855"/>
          <c:y val="0.0"/>
          <c:w val="0.476605821532582"/>
          <c:h val="0.0736979752530934"/>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1"/>
    <c:plotArea>
      <c:layout>
        <c:manualLayout>
          <c:layoutTarget val="inner"/>
          <c:xMode val="edge"/>
          <c:yMode val="edge"/>
          <c:x val="0.0224525043177893"/>
          <c:y val="0.272435897435897"/>
          <c:w val="0.955094991364421"/>
          <c:h val="0.685897435897436"/>
        </c:manualLayout>
      </c:layout>
      <c:lineChart>
        <c:grouping val="standard"/>
        <c:varyColors val="0"/>
        <c:ser>
          <c:idx val="0"/>
          <c:order val="0"/>
          <c:tx>
            <c:strRef>
              <c:f>Sheet1!$B$1</c:f>
              <c:strCache>
                <c:ptCount val="1"/>
                <c:pt idx="0">
                  <c:v> Time in seconds</c:v>
                </c:pt>
              </c:strCache>
            </c:strRef>
          </c:tx>
          <c:dLbls>
            <c:txPr>
              <a:bodyPr/>
              <a:lstStyle/>
              <a:p>
                <a:pPr>
                  <a:defRPr>
                    <a:solidFill>
                      <a:schemeClr val="tx2"/>
                    </a:solidFill>
                  </a:defRPr>
                </a:pPr>
                <a:endParaRPr lang="en-US"/>
              </a:p>
            </c:txPr>
            <c:dLblPos val="r"/>
            <c:showLegendKey val="0"/>
            <c:showVal val="1"/>
            <c:showCatName val="0"/>
            <c:showSerName val="0"/>
            <c:showPercent val="0"/>
            <c:showBubbleSize val="0"/>
            <c:showLeaderLines val="0"/>
          </c:dLbls>
          <c:cat>
            <c:strRef>
              <c:f>Sheet1!$A$2:$A$9</c:f>
              <c:strCache>
                <c:ptCount val="8"/>
                <c:pt idx="0">
                  <c:v>javad</c:v>
                </c:pt>
                <c:pt idx="1">
                  <c:v>jdepend</c:v>
                </c:pt>
                <c:pt idx="2">
                  <c:v>Jolden</c:v>
                </c:pt>
                <c:pt idx="3">
                  <c:v>classycle</c:v>
                </c:pt>
                <c:pt idx="4">
                  <c:v>SPECjbb</c:v>
                </c:pt>
                <c:pt idx="5">
                  <c:v>tinySQL</c:v>
                </c:pt>
                <c:pt idx="6">
                  <c:v>htmlparser</c:v>
                </c:pt>
                <c:pt idx="7">
                  <c:v>ejc</c:v>
                </c:pt>
              </c:strCache>
            </c:strRef>
          </c:cat>
          <c:val>
            <c:numRef>
              <c:f>Sheet1!$B$2:$B$9</c:f>
              <c:numCache>
                <c:formatCode>General</c:formatCode>
                <c:ptCount val="8"/>
                <c:pt idx="0">
                  <c:v>4.1</c:v>
                </c:pt>
                <c:pt idx="1">
                  <c:v>7.2</c:v>
                </c:pt>
                <c:pt idx="2">
                  <c:v>11.3</c:v>
                </c:pt>
                <c:pt idx="3">
                  <c:v>9.9</c:v>
                </c:pt>
                <c:pt idx="4">
                  <c:v>13.6</c:v>
                </c:pt>
                <c:pt idx="5">
                  <c:v>18.2</c:v>
                </c:pt>
                <c:pt idx="6">
                  <c:v>22.9</c:v>
                </c:pt>
                <c:pt idx="7">
                  <c:v>119.7</c:v>
                </c:pt>
              </c:numCache>
            </c:numRef>
          </c:val>
          <c:smooth val="0"/>
        </c:ser>
        <c:dLbls>
          <c:showLegendKey val="0"/>
          <c:showVal val="0"/>
          <c:showCatName val="0"/>
          <c:showSerName val="0"/>
          <c:showPercent val="0"/>
          <c:showBubbleSize val="0"/>
        </c:dLbls>
        <c:marker val="1"/>
        <c:smooth val="0"/>
        <c:axId val="2123837416"/>
        <c:axId val="2123840328"/>
      </c:lineChart>
      <c:catAx>
        <c:axId val="2123837416"/>
        <c:scaling>
          <c:orientation val="minMax"/>
        </c:scaling>
        <c:delete val="1"/>
        <c:axPos val="b"/>
        <c:majorTickMark val="out"/>
        <c:minorTickMark val="none"/>
        <c:tickLblPos val="nextTo"/>
        <c:crossAx val="2123840328"/>
        <c:crosses val="autoZero"/>
        <c:auto val="1"/>
        <c:lblAlgn val="ctr"/>
        <c:lblOffset val="100"/>
        <c:noMultiLvlLbl val="0"/>
      </c:catAx>
      <c:valAx>
        <c:axId val="2123840328"/>
        <c:scaling>
          <c:orientation val="minMax"/>
        </c:scaling>
        <c:delete val="1"/>
        <c:axPos val="l"/>
        <c:numFmt formatCode="General" sourceLinked="1"/>
        <c:majorTickMark val="out"/>
        <c:minorTickMark val="none"/>
        <c:tickLblPos val="nextTo"/>
        <c:crossAx val="2123837416"/>
        <c:crosses val="autoZero"/>
        <c:crossBetween val="between"/>
      </c:valAx>
    </c:plotArea>
    <c:legend>
      <c:legendPos val="t"/>
      <c:legendEntry>
        <c:idx val="0"/>
        <c:txPr>
          <a:bodyPr/>
          <a:lstStyle/>
          <a:p>
            <a:pPr>
              <a:defRPr sz="2000"/>
            </a:pPr>
            <a:endParaRPr lang="en-US"/>
          </a:p>
        </c:txPr>
      </c:legendEntry>
      <c:layout>
        <c:manualLayout>
          <c:xMode val="edge"/>
          <c:yMode val="edge"/>
          <c:x val="0.300401040971573"/>
          <c:y val="0.0895675060574633"/>
          <c:w val="0.405526975794692"/>
          <c:h val="0.111094033918837"/>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1"/>
    <c:plotArea>
      <c:layout>
        <c:manualLayout>
          <c:layoutTarget val="inner"/>
          <c:xMode val="edge"/>
          <c:yMode val="edge"/>
          <c:x val="0.0444864540237555"/>
          <c:y val="0.275346135849413"/>
          <c:w val="0.955094991364421"/>
          <c:h val="0.685897435897436"/>
        </c:manualLayout>
      </c:layout>
      <c:lineChart>
        <c:grouping val="standard"/>
        <c:varyColors val="0"/>
        <c:ser>
          <c:idx val="0"/>
          <c:order val="0"/>
          <c:tx>
            <c:strRef>
              <c:f>Sheet1!$B$1</c:f>
              <c:strCache>
                <c:ptCount val="1"/>
                <c:pt idx="0">
                  <c:v> Time in seconds</c:v>
                </c:pt>
              </c:strCache>
            </c:strRef>
          </c:tx>
          <c:dLbls>
            <c:txPr>
              <a:bodyPr/>
              <a:lstStyle/>
              <a:p>
                <a:pPr>
                  <a:defRPr>
                    <a:solidFill>
                      <a:schemeClr val="tx2"/>
                    </a:solidFill>
                  </a:defRPr>
                </a:pPr>
                <a:endParaRPr lang="en-US"/>
              </a:p>
            </c:txPr>
            <c:dLblPos val="r"/>
            <c:showLegendKey val="0"/>
            <c:showVal val="1"/>
            <c:showCatName val="0"/>
            <c:showSerName val="0"/>
            <c:showPercent val="0"/>
            <c:showBubbleSize val="0"/>
            <c:showLeaderLines val="0"/>
          </c:dLbls>
          <c:cat>
            <c:strRef>
              <c:f>Sheet1!$A$2:$A$9</c:f>
              <c:strCache>
                <c:ptCount val="8"/>
                <c:pt idx="0">
                  <c:v>javad</c:v>
                </c:pt>
                <c:pt idx="1">
                  <c:v>jdepend</c:v>
                </c:pt>
                <c:pt idx="2">
                  <c:v>Jolden</c:v>
                </c:pt>
                <c:pt idx="3">
                  <c:v>classycle</c:v>
                </c:pt>
                <c:pt idx="4">
                  <c:v>SPECjbb</c:v>
                </c:pt>
                <c:pt idx="5">
                  <c:v>tinySQL</c:v>
                </c:pt>
                <c:pt idx="6">
                  <c:v>htmlparser</c:v>
                </c:pt>
                <c:pt idx="7">
                  <c:v>ejc</c:v>
                </c:pt>
              </c:strCache>
            </c:strRef>
          </c:cat>
          <c:val>
            <c:numRef>
              <c:f>Sheet1!$B$2:$B$9</c:f>
              <c:numCache>
                <c:formatCode>General</c:formatCode>
                <c:ptCount val="8"/>
                <c:pt idx="0">
                  <c:v>5.5</c:v>
                </c:pt>
                <c:pt idx="1">
                  <c:v>13.7</c:v>
                </c:pt>
                <c:pt idx="2">
                  <c:v>10.3</c:v>
                </c:pt>
                <c:pt idx="3">
                  <c:v>11.7</c:v>
                </c:pt>
                <c:pt idx="4">
                  <c:v>17.1</c:v>
                </c:pt>
                <c:pt idx="5">
                  <c:v>18.4</c:v>
                </c:pt>
                <c:pt idx="6">
                  <c:v>33.6</c:v>
                </c:pt>
                <c:pt idx="7">
                  <c:v>122.4</c:v>
                </c:pt>
              </c:numCache>
            </c:numRef>
          </c:val>
          <c:smooth val="0"/>
        </c:ser>
        <c:dLbls>
          <c:showLegendKey val="0"/>
          <c:showVal val="0"/>
          <c:showCatName val="0"/>
          <c:showSerName val="0"/>
          <c:showPercent val="0"/>
          <c:showBubbleSize val="0"/>
        </c:dLbls>
        <c:marker val="1"/>
        <c:smooth val="0"/>
        <c:axId val="2121466296"/>
        <c:axId val="2121469208"/>
      </c:lineChart>
      <c:catAx>
        <c:axId val="2121466296"/>
        <c:scaling>
          <c:orientation val="minMax"/>
        </c:scaling>
        <c:delete val="1"/>
        <c:axPos val="b"/>
        <c:majorTickMark val="out"/>
        <c:minorTickMark val="none"/>
        <c:tickLblPos val="nextTo"/>
        <c:crossAx val="2121469208"/>
        <c:crosses val="autoZero"/>
        <c:auto val="1"/>
        <c:lblAlgn val="ctr"/>
        <c:lblOffset val="100"/>
        <c:noMultiLvlLbl val="0"/>
      </c:catAx>
      <c:valAx>
        <c:axId val="2121469208"/>
        <c:scaling>
          <c:orientation val="minMax"/>
        </c:scaling>
        <c:delete val="1"/>
        <c:axPos val="l"/>
        <c:numFmt formatCode="General" sourceLinked="1"/>
        <c:majorTickMark val="out"/>
        <c:minorTickMark val="none"/>
        <c:tickLblPos val="nextTo"/>
        <c:crossAx val="2121466296"/>
        <c:crosses val="autoZero"/>
        <c:crossBetween val="between"/>
      </c:valAx>
    </c:plotArea>
    <c:legend>
      <c:legendPos val="t"/>
      <c:layout>
        <c:manualLayout>
          <c:xMode val="edge"/>
          <c:yMode val="edge"/>
          <c:x val="0.507375669182035"/>
          <c:y val="0.118668994174661"/>
          <c:w val="0.39434701010941"/>
          <c:h val="0.119824575313047"/>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manualLayout>
          <c:layoutTarget val="inner"/>
          <c:xMode val="edge"/>
          <c:yMode val="edge"/>
          <c:x val="0.024147470972908"/>
          <c:y val="0.246794871794872"/>
          <c:w val="0.955094991364421"/>
          <c:h val="0.685897435897436"/>
        </c:manualLayout>
      </c:layout>
      <c:lineChart>
        <c:grouping val="standard"/>
        <c:varyColors val="0"/>
        <c:ser>
          <c:idx val="0"/>
          <c:order val="0"/>
          <c:tx>
            <c:strRef>
              <c:f>Sheet1!$B$1</c:f>
              <c:strCache>
                <c:ptCount val="1"/>
                <c:pt idx="0">
                  <c:v>Manual annotations</c:v>
                </c:pt>
              </c:strCache>
            </c:strRef>
          </c:tx>
          <c:dLbls>
            <c:txPr>
              <a:bodyPr/>
              <a:lstStyle/>
              <a:p>
                <a:pPr>
                  <a:defRPr>
                    <a:solidFill>
                      <a:schemeClr val="tx2"/>
                    </a:solidFill>
                  </a:defRPr>
                </a:pPr>
                <a:endParaRPr lang="en-US"/>
              </a:p>
            </c:txPr>
            <c:dLblPos val="r"/>
            <c:showLegendKey val="0"/>
            <c:showVal val="1"/>
            <c:showCatName val="0"/>
            <c:showSerName val="0"/>
            <c:showPercent val="0"/>
            <c:showBubbleSize val="0"/>
            <c:showLeaderLines val="0"/>
          </c:dLbls>
          <c:cat>
            <c:strRef>
              <c:f>Sheet1!$A$2:$A$9</c:f>
              <c:strCache>
                <c:ptCount val="8"/>
                <c:pt idx="0">
                  <c:v>javad</c:v>
                </c:pt>
                <c:pt idx="1">
                  <c:v>jdepend</c:v>
                </c:pt>
                <c:pt idx="2">
                  <c:v>Jolden</c:v>
                </c:pt>
                <c:pt idx="3">
                  <c:v>classycle</c:v>
                </c:pt>
                <c:pt idx="4">
                  <c:v>SPECjbb</c:v>
                </c:pt>
                <c:pt idx="5">
                  <c:v>tinySQL</c:v>
                </c:pt>
                <c:pt idx="6">
                  <c:v>htmlparser</c:v>
                </c:pt>
                <c:pt idx="7">
                  <c:v>ejc</c:v>
                </c:pt>
              </c:strCache>
            </c:strRef>
          </c:cat>
          <c:val>
            <c:numRef>
              <c:f>Sheet1!$B$2:$B$9</c:f>
              <c:numCache>
                <c:formatCode>General</c:formatCode>
                <c:ptCount val="8"/>
                <c:pt idx="0">
                  <c:v>46.0</c:v>
                </c:pt>
                <c:pt idx="1">
                  <c:v>26.0</c:v>
                </c:pt>
                <c:pt idx="2">
                  <c:v>13.0</c:v>
                </c:pt>
                <c:pt idx="3">
                  <c:v>90.0</c:v>
                </c:pt>
                <c:pt idx="4">
                  <c:v>73.0</c:v>
                </c:pt>
                <c:pt idx="5">
                  <c:v>215.0</c:v>
                </c:pt>
                <c:pt idx="6">
                  <c:v>200.0</c:v>
                </c:pt>
                <c:pt idx="7">
                  <c:v>592.0</c:v>
                </c:pt>
              </c:numCache>
            </c:numRef>
          </c:val>
          <c:smooth val="0"/>
        </c:ser>
        <c:dLbls>
          <c:showLegendKey val="0"/>
          <c:showVal val="0"/>
          <c:showCatName val="0"/>
          <c:showSerName val="0"/>
          <c:showPercent val="0"/>
          <c:showBubbleSize val="0"/>
        </c:dLbls>
        <c:marker val="1"/>
        <c:smooth val="0"/>
        <c:axId val="2123878936"/>
        <c:axId val="2123881848"/>
      </c:lineChart>
      <c:catAx>
        <c:axId val="2123878936"/>
        <c:scaling>
          <c:orientation val="minMax"/>
        </c:scaling>
        <c:delete val="1"/>
        <c:axPos val="b"/>
        <c:majorTickMark val="out"/>
        <c:minorTickMark val="none"/>
        <c:tickLblPos val="nextTo"/>
        <c:crossAx val="2123881848"/>
        <c:crosses val="autoZero"/>
        <c:auto val="1"/>
        <c:lblAlgn val="ctr"/>
        <c:lblOffset val="100"/>
        <c:noMultiLvlLbl val="0"/>
      </c:catAx>
      <c:valAx>
        <c:axId val="2123881848"/>
        <c:scaling>
          <c:orientation val="minMax"/>
        </c:scaling>
        <c:delete val="1"/>
        <c:axPos val="l"/>
        <c:numFmt formatCode="General" sourceLinked="1"/>
        <c:majorTickMark val="out"/>
        <c:minorTickMark val="none"/>
        <c:tickLblPos val="nextTo"/>
        <c:crossAx val="2123878936"/>
        <c:crosses val="autoZero"/>
        <c:crossBetween val="between"/>
      </c:valAx>
    </c:plotArea>
    <c:legend>
      <c:legendPos val="t"/>
      <c:layout>
        <c:manualLayout>
          <c:xMode val="edge"/>
          <c:yMode val="edge"/>
          <c:x val="0.0980806808845336"/>
          <c:y val="0.225253249328716"/>
          <c:w val="0.418958817864167"/>
          <c:h val="0.111094033918837"/>
        </c:manualLayout>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23.wmf"/><Relationship Id="rId3"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 Id="rId3"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image" Target="NULL"/><Relationship Id="rId2"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 Id="rId2" Type="http://schemas.openxmlformats.org/officeDocument/2006/relationships/image" Target="../media/image13.emf"/><Relationship Id="rId3"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299B41-B93C-E34D-AFFF-DB85D67FDF0D}" type="datetimeFigureOut">
              <a:rPr lang="en-US" smtClean="0"/>
              <a:t>5/30/12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34C2DD-84CF-C840-85A1-95CEB76001CC}" type="slidenum">
              <a:rPr lang="en-US" smtClean="0"/>
              <a:t>‹#›</a:t>
            </a:fld>
            <a:endParaRPr lang="en-US"/>
          </a:p>
        </p:txBody>
      </p:sp>
    </p:spTree>
    <p:extLst>
      <p:ext uri="{BB962C8B-B14F-4D97-AF65-F5344CB8AC3E}">
        <p14:creationId xmlns:p14="http://schemas.microsoft.com/office/powerpoint/2010/main" val="2343856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98DC1-53B0-1442-964F-F313FA46DE35}" type="datetimeFigureOut">
              <a:rPr lang="en-US" smtClean="0"/>
              <a:pPr/>
              <a:t>5/30/12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0AB23-F473-AE47-9E53-7D20C2A7AE2B}" type="slidenum">
              <a:rPr lang="en-US" smtClean="0"/>
              <a:pPr/>
              <a:t>‹#›</a:t>
            </a:fld>
            <a:endParaRPr lang="en-US"/>
          </a:p>
        </p:txBody>
      </p:sp>
    </p:spTree>
    <p:extLst>
      <p:ext uri="{BB962C8B-B14F-4D97-AF65-F5344CB8AC3E}">
        <p14:creationId xmlns:p14="http://schemas.microsoft.com/office/powerpoint/2010/main" val="35121504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p>
          <a:p>
            <a:r>
              <a:rPr lang="en-US" dirty="0" smtClean="0"/>
              <a:t>----- Meeting Notes (5/16/12 11:00)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a:t>
            </a:fld>
            <a:endParaRPr lang="en-US"/>
          </a:p>
        </p:txBody>
      </p:sp>
    </p:spTree>
    <p:extLst>
      <p:ext uri="{BB962C8B-B14F-4D97-AF65-F5344CB8AC3E}">
        <p14:creationId xmlns:p14="http://schemas.microsoft.com/office/powerpoint/2010/main" val="178245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talk is organized as follows:</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10</a:t>
            </a:fld>
            <a:endParaRPr lang="en-US"/>
          </a:p>
        </p:txBody>
      </p:sp>
    </p:spTree>
    <p:extLst>
      <p:ext uri="{BB962C8B-B14F-4D97-AF65-F5344CB8AC3E}">
        <p14:creationId xmlns:p14="http://schemas.microsoft.com/office/powerpoint/2010/main" val="268556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Explain the typing rule of UT and OT</a:t>
            </a:r>
          </a:p>
          <a:p>
            <a:r>
              <a:rPr lang="en-US" baseline="0" dirty="0" smtClean="0"/>
              <a:t>1.1 Consider the typing rule for Field Write (</a:t>
            </a:r>
            <a:r>
              <a:rPr lang="en-US" baseline="0" dirty="0" err="1" smtClean="0"/>
              <a:t>x.f</a:t>
            </a:r>
            <a:r>
              <a:rPr lang="en-US" baseline="0" dirty="0" smtClean="0"/>
              <a:t>=y) for UT and OT, respectively. They are similar: </a:t>
            </a:r>
          </a:p>
          <a:p>
            <a:r>
              <a:rPr lang="en-US" baseline="0" dirty="0" smtClean="0"/>
              <a:t>Both rules use viewpoint adaptation to adapt the field type from the point of view of receiver x, and then </a:t>
            </a:r>
          </a:p>
          <a:p>
            <a:r>
              <a:rPr lang="en-US" baseline="0" dirty="0" smtClean="0"/>
              <a:t>enforce that the type of right-hand-side y must be a subtype of the adapted field type. </a:t>
            </a:r>
          </a:p>
          <a:p>
            <a:r>
              <a:rPr lang="en-US" baseline="0" dirty="0" smtClean="0"/>
              <a:t>1.2 UT imposes additional constraints, as indicated by the red circle.</a:t>
            </a:r>
          </a:p>
          <a:p>
            <a:endParaRPr lang="en-US" baseline="0" dirty="0" smtClean="0"/>
          </a:p>
          <a:p>
            <a:r>
              <a:rPr lang="en-US" baseline="0" dirty="0" smtClean="0"/>
              <a:t>2. The unified typing rule takes two parameters. </a:t>
            </a:r>
          </a:p>
          <a:p>
            <a:r>
              <a:rPr lang="en-US" baseline="0" dirty="0" smtClean="0"/>
              <a:t>2.1 The first parameter is the set of additional constraints. UT requires additional constraints; OT requires no additional constraints. </a:t>
            </a:r>
          </a:p>
          <a:p>
            <a:r>
              <a:rPr lang="en-US" baseline="0" dirty="0" smtClean="0"/>
              <a:t>ANA: Wei, you just show this, just show the ellipsoids in red.</a:t>
            </a:r>
          </a:p>
          <a:p>
            <a:r>
              <a:rPr lang="en-US" baseline="0" dirty="0" smtClean="0"/>
              <a:t>2.2 The second parameter is the viewpoint adaptation function. The function is instantiated accordingly for UT and OT.</a:t>
            </a:r>
          </a:p>
          <a:p>
            <a:r>
              <a:rPr lang="en-US" baseline="0" dirty="0" smtClean="0"/>
              <a:t>ANA: Again, show the boxes when you mention UT and OT.</a:t>
            </a:r>
          </a:p>
          <a:p>
            <a:endParaRPr lang="en-US" baseline="0" dirty="0" smtClean="0"/>
          </a:p>
          <a:p>
            <a:r>
              <a:rPr lang="en-US" baseline="0" dirty="0" smtClean="0"/>
              <a:t>The rest of the typing rules are unified analogously. </a:t>
            </a:r>
          </a:p>
          <a:p>
            <a:endParaRPr lang="en-US" baseline="0" dirty="0" smtClean="0"/>
          </a:p>
          <a:p>
            <a:r>
              <a:rPr lang="en-US" baseline="0" dirty="0" smtClean="0"/>
              <a:t>ANA: NOT GOOD.</a:t>
            </a:r>
          </a:p>
          <a:p>
            <a:endParaRPr lang="en-US" baseline="0" dirty="0" smtClean="0"/>
          </a:p>
          <a:p>
            <a:r>
              <a:rPr lang="en-US" baseline="0" dirty="0" smtClean="0"/>
              <a:t>The first parameter is the viewpoint adaptation function. We instantiate the typing rule to UT and to OT </a:t>
            </a:r>
          </a:p>
          <a:p>
            <a:r>
              <a:rPr lang="en-US" baseline="0" dirty="0" smtClean="0"/>
              <a:t>by defining the specific viewpoint adaptation function.</a:t>
            </a:r>
          </a:p>
          <a:p>
            <a:endParaRPr lang="en-US" baseline="0" dirty="0" smtClean="0"/>
          </a:p>
          <a:p>
            <a:r>
              <a:rPr lang="en-US" baseline="0" dirty="0" smtClean="0"/>
              <a:t>The second parameter is the set of additional constraints. For UT, there are additional constraints. For OT, there are no additional constraints.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11</a:t>
            </a:fld>
            <a:endParaRPr lang="en-US"/>
          </a:p>
        </p:txBody>
      </p:sp>
    </p:spTree>
    <p:extLst>
      <p:ext uri="{BB962C8B-B14F-4D97-AF65-F5344CB8AC3E}">
        <p14:creationId xmlns:p14="http://schemas.microsoft.com/office/powerpoint/2010/main" val="1913336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unified typing rules, </a:t>
            </a:r>
            <a:r>
              <a:rPr lang="en-US" dirty="0" smtClean="0"/>
              <a:t>we can</a:t>
            </a:r>
            <a:r>
              <a:rPr lang="en-US" baseline="0" dirty="0" smtClean="0"/>
              <a:t> do the unified type inference for ownership-like type systems</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12</a:t>
            </a:fld>
            <a:endParaRPr lang="en-US"/>
          </a:p>
        </p:txBody>
      </p:sp>
    </p:spTree>
    <p:extLst>
      <p:ext uri="{BB962C8B-B14F-4D97-AF65-F5344CB8AC3E}">
        <p14:creationId xmlns:p14="http://schemas.microsoft.com/office/powerpoint/2010/main" val="268556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The key idea of the unified inference is to compute a set-based solution. </a:t>
            </a:r>
          </a:p>
          <a:p>
            <a:r>
              <a:rPr lang="en-US" dirty="0" smtClean="0"/>
              <a:t>2.1 The set-based</a:t>
            </a:r>
            <a:r>
              <a:rPr lang="en-US" baseline="0" dirty="0" smtClean="0"/>
              <a:t> solver initializes each variable to the set of all possible qualifiers. For example, in UT, a variable x is mapped to the set of any, rep and peer. </a:t>
            </a:r>
          </a:p>
          <a:p>
            <a:r>
              <a:rPr lang="en-US" baseline="0" dirty="0" smtClean="0"/>
              <a:t>2.2 The solver iterates over statements s, and applies the corresponding transfer function </a:t>
            </a:r>
            <a:r>
              <a:rPr lang="en-US" baseline="0" dirty="0" err="1" smtClean="0"/>
              <a:t>fs</a:t>
            </a:r>
            <a:r>
              <a:rPr lang="en-US" baseline="0" dirty="0" smtClean="0"/>
              <a:t>.</a:t>
            </a:r>
          </a:p>
          <a:p>
            <a:r>
              <a:rPr lang="en-US" baseline="0" dirty="0" smtClean="0"/>
              <a:t>2.2 </a:t>
            </a:r>
            <a:r>
              <a:rPr lang="en-US" baseline="0" dirty="0" err="1" smtClean="0"/>
              <a:t>fs</a:t>
            </a:r>
            <a:r>
              <a:rPr lang="en-US" baseline="0" dirty="0" smtClean="0"/>
              <a:t> removes infeasible qualifiers for each variable in s according to the typing rules. We will see an example shortly. </a:t>
            </a:r>
          </a:p>
          <a:p>
            <a:r>
              <a:rPr lang="en-US" baseline="0" dirty="0" smtClean="0"/>
              <a:t>2.3 Iteration continues until the solver reaches a </a:t>
            </a:r>
            <a:r>
              <a:rPr lang="en-US" baseline="0" dirty="0" err="1" smtClean="0"/>
              <a:t>fixpoint</a:t>
            </a:r>
            <a:r>
              <a:rPr lang="en-US" baseline="0" dirty="0" smtClean="0"/>
              <a:t>, or assigns the empty set to a variable, in which case the solver terminates with an error.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13</a:t>
            </a:fld>
            <a:endParaRPr lang="en-US"/>
          </a:p>
        </p:txBody>
      </p:sp>
    </p:spTree>
    <p:extLst>
      <p:ext uri="{BB962C8B-B14F-4D97-AF65-F5344CB8AC3E}">
        <p14:creationId xmlns:p14="http://schemas.microsoft.com/office/powerpoint/2010/main" val="927394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show how the set based solver infers Universe Types by an example</a:t>
            </a:r>
          </a:p>
          <a:p>
            <a:r>
              <a:rPr lang="en-US" baseline="0" dirty="0" smtClean="0"/>
              <a:t>1. This is an implementation of a Stack. The set-based solver initializes all variables to the set of all possible qualifiers: any, rep and peer, as shown in blue. </a:t>
            </a:r>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14</a:t>
            </a:fld>
            <a:endParaRPr lang="en-US"/>
          </a:p>
        </p:txBody>
      </p:sp>
    </p:spTree>
    <p:extLst>
      <p:ext uri="{BB962C8B-B14F-4D97-AF65-F5344CB8AC3E}">
        <p14:creationId xmlns:p14="http://schemas.microsoft.com/office/powerpoint/2010/main" val="52977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UT forbids object</a:t>
            </a:r>
            <a:r>
              <a:rPr lang="en-US" baseline="0" dirty="0" smtClean="0"/>
              <a:t> creation in an unknown context, thus, the solver removes “any” from the set of “new Link()”</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15</a:t>
            </a:fld>
            <a:endParaRPr lang="en-US"/>
          </a:p>
        </p:txBody>
      </p:sp>
    </p:spTree>
    <p:extLst>
      <p:ext uri="{BB962C8B-B14F-4D97-AF65-F5344CB8AC3E}">
        <p14:creationId xmlns:p14="http://schemas.microsoft.com/office/powerpoint/2010/main" val="52977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a:t>
            </a:r>
            <a:r>
              <a:rPr lang="en-US" dirty="0" err="1" smtClean="0"/>
              <a:t>init</a:t>
            </a:r>
            <a:r>
              <a:rPr lang="en-US" dirty="0" smtClean="0"/>
              <a:t>() is impure. </a:t>
            </a:r>
            <a:r>
              <a:rPr lang="en-US" baseline="0" dirty="0" smtClean="0"/>
              <a:t>UT forbids invocation of an impure method on “any” receiver, and thus, the solver removes “any” from the set of </a:t>
            </a:r>
            <a:r>
              <a:rPr lang="en-US" baseline="0" dirty="0" err="1" smtClean="0"/>
              <a:t>newTop</a:t>
            </a:r>
            <a:r>
              <a:rPr lang="en-US" baseline="0" dirty="0" smtClean="0"/>
              <a:t>. </a:t>
            </a:r>
          </a:p>
          <a:p>
            <a:r>
              <a:rPr lang="en-US" baseline="0" dirty="0" smtClean="0"/>
              <a:t>Also, UT disallows the formal parameter </a:t>
            </a:r>
            <a:r>
              <a:rPr lang="en-US" baseline="0" dirty="0" err="1" smtClean="0"/>
              <a:t>inData</a:t>
            </a:r>
            <a:r>
              <a:rPr lang="en-US" baseline="0" dirty="0" smtClean="0"/>
              <a:t> from being “rep”. Thus, the solver removes “rep” from the set of </a:t>
            </a:r>
            <a:r>
              <a:rPr lang="en-US" baseline="0" dirty="0" err="1" smtClean="0"/>
              <a:t>inData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16</a:t>
            </a:fld>
            <a:endParaRPr lang="en-US"/>
          </a:p>
        </p:txBody>
      </p:sp>
    </p:spTree>
    <p:extLst>
      <p:ext uri="{BB962C8B-B14F-4D97-AF65-F5344CB8AC3E}">
        <p14:creationId xmlns:p14="http://schemas.microsoft.com/office/powerpoint/2010/main" val="52977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set-based</a:t>
            </a:r>
            <a:r>
              <a:rPr lang="en-US" baseline="0" dirty="0" smtClean="0"/>
              <a:t> solver iterates over each statement, until it reaches the </a:t>
            </a:r>
            <a:r>
              <a:rPr lang="en-US" baseline="0" dirty="0" err="1" smtClean="0"/>
              <a:t>fixpoint</a:t>
            </a:r>
            <a:r>
              <a:rPr lang="en-US" baseline="0" dirty="0" smtClean="0"/>
              <a:t>. </a:t>
            </a:r>
          </a:p>
          <a:p>
            <a:r>
              <a:rPr lang="en-US" baseline="0" dirty="0" smtClean="0"/>
              <a:t>All infeasible qualifiers are removed from the sets.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17</a:t>
            </a:fld>
            <a:endParaRPr lang="en-US"/>
          </a:p>
        </p:txBody>
      </p:sp>
    </p:spTree>
    <p:extLst>
      <p:ext uri="{BB962C8B-B14F-4D97-AF65-F5344CB8AC3E}">
        <p14:creationId xmlns:p14="http://schemas.microsoft.com/office/powerpoint/2010/main" val="529777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unified typing rules, </a:t>
            </a:r>
            <a:r>
              <a:rPr lang="en-US" dirty="0" smtClean="0"/>
              <a:t>we can</a:t>
            </a:r>
            <a:r>
              <a:rPr lang="en-US" baseline="0" dirty="0" smtClean="0"/>
              <a:t> do the unified type inference for ownership-like type systems</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18</a:t>
            </a:fld>
            <a:endParaRPr lang="en-US"/>
          </a:p>
        </p:txBody>
      </p:sp>
    </p:spTree>
    <p:extLst>
      <p:ext uri="{BB962C8B-B14F-4D97-AF65-F5344CB8AC3E}">
        <p14:creationId xmlns:p14="http://schemas.microsoft.com/office/powerpoint/2010/main" val="2685561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The set-based solution maps each variable to a set of type qualifiers. </a:t>
            </a:r>
          </a:p>
          <a:p>
            <a:r>
              <a:rPr lang="en-US" dirty="0" smtClean="0"/>
              <a:t>2. Many valid </a:t>
            </a:r>
            <a:r>
              <a:rPr lang="en-US" dirty="0" err="1" smtClean="0"/>
              <a:t>typings</a:t>
            </a:r>
            <a:r>
              <a:rPr lang="en-US" dirty="0" smtClean="0"/>
              <a:t> can be extracted from this</a:t>
            </a:r>
            <a:r>
              <a:rPr lang="en-US" baseline="0" dirty="0" smtClean="0"/>
              <a:t> s</a:t>
            </a:r>
            <a:r>
              <a:rPr lang="en-US" dirty="0" smtClean="0"/>
              <a:t>olution.</a:t>
            </a:r>
            <a:r>
              <a:rPr lang="en-US" baseline="0" dirty="0" smtClean="0"/>
              <a:t> </a:t>
            </a:r>
          </a:p>
          <a:p>
            <a:r>
              <a:rPr lang="en-US" baseline="0" dirty="0" smtClean="0"/>
              <a:t>3. Recall that our goal is to extract the “best” typing, that is, the typing that gives rise to the deepest ownership tree.</a:t>
            </a:r>
          </a:p>
          <a:p>
            <a:r>
              <a:rPr lang="en-US" baseline="0" dirty="0" smtClean="0"/>
              <a:t>4. For example, we would like to infer a typing that gives rise to the deeper ownership tree on the right, rather than a typing that</a:t>
            </a:r>
          </a:p>
          <a:p>
            <a:r>
              <a:rPr lang="en-US" baseline="0" dirty="0" smtClean="0"/>
              <a:t>gives rise to the flat ownership tree on the left. Deeper ownership trees show better encapsulation and they are more</a:t>
            </a:r>
            <a:br>
              <a:rPr lang="en-US" baseline="0" dirty="0" smtClean="0"/>
            </a:br>
            <a:r>
              <a:rPr lang="en-US" baseline="0" dirty="0" smtClean="0"/>
              <a:t>desirable.</a:t>
            </a:r>
          </a:p>
        </p:txBody>
      </p:sp>
      <p:sp>
        <p:nvSpPr>
          <p:cNvPr id="4" name="Slide Number Placeholder 3"/>
          <p:cNvSpPr>
            <a:spLocks noGrp="1"/>
          </p:cNvSpPr>
          <p:nvPr>
            <p:ph type="sldNum" sz="quarter" idx="10"/>
          </p:nvPr>
        </p:nvSpPr>
        <p:spPr/>
        <p:txBody>
          <a:bodyPr/>
          <a:lstStyle/>
          <a:p>
            <a:fld id="{2220AB23-F473-AE47-9E53-7D20C2A7AE2B}" type="slidenum">
              <a:rPr lang="en-US" smtClean="0"/>
              <a:pPr/>
              <a:t>19</a:t>
            </a:fld>
            <a:endParaRPr lang="en-US"/>
          </a:p>
        </p:txBody>
      </p:sp>
    </p:spTree>
    <p:extLst>
      <p:ext uri="{BB962C8B-B14F-4D97-AF65-F5344CB8AC3E}">
        <p14:creationId xmlns:p14="http://schemas.microsoft.com/office/powerpoint/2010/main" val="16111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t>1. Introduce ownership types</a:t>
            </a:r>
          </a:p>
          <a:p>
            <a:r>
              <a:rPr lang="en-US" baseline="0" dirty="0" smtClean="0"/>
              <a:t>2. Describe </a:t>
            </a:r>
            <a:r>
              <a:rPr lang="en-US" baseline="0" dirty="0" err="1" smtClean="0"/>
              <a:t>OaM</a:t>
            </a:r>
            <a:r>
              <a:rPr lang="en-US" baseline="0" dirty="0" smtClean="0"/>
              <a:t> and </a:t>
            </a:r>
            <a:r>
              <a:rPr lang="en-US" baseline="0" dirty="0" err="1" smtClean="0"/>
              <a:t>OaD</a:t>
            </a:r>
            <a:endParaRPr lang="en-US" baseline="0" dirty="0" smtClean="0"/>
          </a:p>
          <a:p>
            <a:endParaRPr lang="en-US" baseline="0" dirty="0" smtClean="0"/>
          </a:p>
          <a:p>
            <a:r>
              <a:rPr lang="en-US" baseline="0" dirty="0" smtClean="0"/>
              <a:t>Object ownership structures the heap hierarchically to control aliasing and access between objects.</a:t>
            </a:r>
          </a:p>
          <a:p>
            <a:r>
              <a:rPr lang="en-US" baseline="0" dirty="0" smtClean="0"/>
              <a:t>Ownership types can aid in program correctness and understanding. </a:t>
            </a:r>
          </a:p>
          <a:p>
            <a:endParaRPr lang="en-US" baseline="0" dirty="0" smtClean="0"/>
          </a:p>
          <a:p>
            <a:r>
              <a:rPr lang="en-US" baseline="0" dirty="0" smtClean="0"/>
              <a:t>There are two major encapsulation disciplines in the literature, owner-as-modifier and owner-as-dominator.</a:t>
            </a:r>
          </a:p>
          <a:p>
            <a:endParaRPr lang="en-US" baseline="0" dirty="0" smtClean="0"/>
          </a:p>
          <a:p>
            <a:r>
              <a:rPr lang="en-US" baseline="0" dirty="0" smtClean="0"/>
              <a:t>In this object access graph: the Node object is owned by List Object.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solid line denotes write access and the dashed line denotes the read access.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six different accesses in this graph: the read access from … the</a:t>
            </a:r>
          </a:p>
          <a:p>
            <a:endParaRPr lang="en-US" baseline="0" dirty="0" smtClean="0"/>
          </a:p>
          <a:p>
            <a:r>
              <a:rPr lang="en-US" baseline="0" dirty="0" smtClean="0"/>
              <a:t>In </a:t>
            </a:r>
            <a:r>
              <a:rPr lang="en-US" baseline="0" dirty="0" err="1" smtClean="0"/>
              <a:t>OaM</a:t>
            </a:r>
            <a:r>
              <a:rPr lang="en-US" baseline="0" dirty="0" smtClean="0"/>
              <a:t>, the write access from outside world and the write access to the outside world are </a:t>
            </a:r>
          </a:p>
          <a:p>
            <a:r>
              <a:rPr lang="en-US" baseline="0" dirty="0" smtClean="0"/>
              <a:t>Not allowed. This is because. </a:t>
            </a:r>
          </a:p>
          <a:p>
            <a:r>
              <a:rPr lang="en-US" baseline="0" dirty="0" smtClean="0"/>
              <a:t>“Owner-as-Modifier” enforces that an object can be modified only by its owner or its peers. </a:t>
            </a:r>
          </a:p>
          <a:p>
            <a:r>
              <a:rPr lang="en-US" baseline="0" dirty="0" smtClean="0"/>
              <a:t>However, an owned object can still be referred from the outside world through a readonly reference. </a:t>
            </a:r>
          </a:p>
          <a:p>
            <a:r>
              <a:rPr lang="en-US" baseline="0" dirty="0" smtClean="0"/>
              <a:t>Universe types by [</a:t>
            </a:r>
            <a:r>
              <a:rPr lang="en-US" baseline="0" dirty="0" err="1" smtClean="0"/>
              <a:t>Dietl</a:t>
            </a:r>
            <a:r>
              <a:rPr lang="en-US" baseline="0" dirty="0" smtClean="0"/>
              <a:t> &amp; Mueller] enforce the owner-as-modifier discipline. </a:t>
            </a:r>
          </a:p>
          <a:p>
            <a:endParaRPr lang="en-US" baseline="0" dirty="0" smtClean="0"/>
          </a:p>
          <a:p>
            <a:r>
              <a:rPr lang="en-US" baseline="0" dirty="0" smtClean="0"/>
              <a:t>In </a:t>
            </a:r>
            <a:r>
              <a:rPr lang="en-US" baseline="0" dirty="0" err="1" smtClean="0"/>
              <a:t>OaD</a:t>
            </a:r>
            <a:r>
              <a:rPr lang="en-US" baseline="0" dirty="0" smtClean="0"/>
              <a:t>, The read access and write access from outside world are not allowed. </a:t>
            </a:r>
          </a:p>
          <a:p>
            <a:r>
              <a:rPr lang="en-US" baseline="0" dirty="0" smtClean="0"/>
              <a:t>“Owner-as-dominator” enforces that an object can be accessed only through its owner. </a:t>
            </a:r>
          </a:p>
          <a:p>
            <a:r>
              <a:rPr lang="en-US" baseline="0" dirty="0" smtClean="0"/>
              <a:t>In other words, all accesses to an object must go through its owner. </a:t>
            </a:r>
          </a:p>
          <a:p>
            <a:r>
              <a:rPr lang="en-US" baseline="0" dirty="0" smtClean="0"/>
              <a:t>The classical ownership types by Clark Noble and Potter enforce </a:t>
            </a:r>
          </a:p>
          <a:p>
            <a:r>
              <a:rPr lang="en-US" baseline="0" dirty="0" smtClean="0"/>
              <a:t>the owner-as-dominator discipline.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2</a:t>
            </a:fld>
            <a:endParaRPr lang="en-US"/>
          </a:p>
        </p:txBody>
      </p:sp>
    </p:spTree>
    <p:extLst>
      <p:ext uri="{BB962C8B-B14F-4D97-AF65-F5344CB8AC3E}">
        <p14:creationId xmlns:p14="http://schemas.microsoft.com/office/powerpoint/2010/main" val="91304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connection between S</a:t>
            </a:r>
            <a:r>
              <a:rPr lang="en-US" baseline="0" dirty="0" smtClean="0"/>
              <a:t> and T</a:t>
            </a:r>
          </a:p>
          <a:p>
            <a:r>
              <a:rPr lang="en-US" baseline="0" dirty="0" smtClean="0"/>
              <a:t>Remove this ?</a:t>
            </a:r>
            <a:endParaRPr lang="en-US" dirty="0" smtClean="0"/>
          </a:p>
          <a:p>
            <a:endParaRPr lang="en-US" dirty="0" smtClean="0"/>
          </a:p>
          <a:p>
            <a:r>
              <a:rPr lang="en-US" dirty="0" smtClean="0"/>
              <a:t>We</a:t>
            </a:r>
            <a:r>
              <a:rPr lang="en-US" baseline="0" dirty="0" smtClean="0"/>
              <a:t> formalize the notion of “best” typing using objective functions that rank valid </a:t>
            </a:r>
            <a:r>
              <a:rPr lang="en-US" baseline="0" dirty="0" err="1" smtClean="0"/>
              <a:t>typings</a:t>
            </a:r>
            <a:r>
              <a:rPr lang="en-US" baseline="0" dirty="0" smtClean="0"/>
              <a:t>.</a:t>
            </a:r>
          </a:p>
          <a:p>
            <a:endParaRPr lang="en-US" baseline="0" dirty="0" smtClean="0"/>
          </a:p>
          <a:p>
            <a:r>
              <a:rPr lang="en-US" baseline="0" dirty="0" smtClean="0"/>
              <a:t>1. Consider the objective function for Universe Types, “O of UT”. It takes a valid typing T, and returns a tuple of </a:t>
            </a:r>
          </a:p>
          <a:p>
            <a:r>
              <a:rPr lang="en-US" baseline="0" dirty="0" smtClean="0"/>
              <a:t>3 elements. The first element gives the number of variables in the program that are typed “any”, the second </a:t>
            </a:r>
          </a:p>
          <a:p>
            <a:r>
              <a:rPr lang="en-US" baseline="0" dirty="0" smtClean="0"/>
              <a:t>gives the number of “rep” variables and the third element gives the number “peer” variables.</a:t>
            </a:r>
          </a:p>
          <a:p>
            <a:endParaRPr lang="en-US" baseline="0" dirty="0" smtClean="0"/>
          </a:p>
          <a:p>
            <a:r>
              <a:rPr lang="en-US" baseline="0" dirty="0" smtClean="0"/>
              <a:t>2. </a:t>
            </a:r>
            <a:r>
              <a:rPr lang="en-US" baseline="0" dirty="0" err="1" smtClean="0"/>
              <a:t>Typings</a:t>
            </a:r>
            <a:r>
              <a:rPr lang="en-US" baseline="0" dirty="0" smtClean="0"/>
              <a:t> are ranked lexicographically --- thus, a typing T is better than a typing T’ if  T has more </a:t>
            </a:r>
          </a:p>
          <a:p>
            <a:r>
              <a:rPr lang="en-US" baseline="0" dirty="0" smtClean="0"/>
              <a:t>“any” variables than T’, or T and T’ have the same number of “any” variables but T has more “rep” variables </a:t>
            </a:r>
          </a:p>
          <a:p>
            <a:r>
              <a:rPr lang="en-US" baseline="0" dirty="0" smtClean="0"/>
              <a:t>than T’. This ranking is a heuristic (or a proxy) for a deep ownership tree. Higher ranked </a:t>
            </a:r>
            <a:r>
              <a:rPr lang="en-US" baseline="0" dirty="0" err="1" smtClean="0"/>
              <a:t>typings</a:t>
            </a:r>
            <a:r>
              <a:rPr lang="en-US" baseline="0" dirty="0" smtClean="0"/>
              <a:t> </a:t>
            </a:r>
          </a:p>
          <a:p>
            <a:r>
              <a:rPr lang="en-US" baseline="0" dirty="0" smtClean="0"/>
              <a:t>are likely to produce deeper runtime ownership trees than lower ranked ones.</a:t>
            </a:r>
          </a:p>
          <a:p>
            <a:endParaRPr lang="en-US" baseline="0" dirty="0" smtClean="0"/>
          </a:p>
          <a:p>
            <a:r>
              <a:rPr lang="en-US" baseline="0" dirty="0" smtClean="0"/>
              <a:t>3. Similarly, the objective function for OT “O of OT” returns a tuple of three elements: the number of variables</a:t>
            </a:r>
          </a:p>
          <a:p>
            <a:r>
              <a:rPr lang="en-US" baseline="0" dirty="0" smtClean="0"/>
              <a:t>with owner rep, the number of variables with owner own, and finally, the number of variables with owner </a:t>
            </a:r>
          </a:p>
          <a:p>
            <a:r>
              <a:rPr lang="en-US" baseline="0" dirty="0" smtClean="0"/>
              <a:t>p. Again, the </a:t>
            </a:r>
            <a:r>
              <a:rPr lang="en-US" baseline="0" dirty="0" err="1" smtClean="0"/>
              <a:t>typings</a:t>
            </a:r>
            <a:r>
              <a:rPr lang="en-US" baseline="0" dirty="0" smtClean="0"/>
              <a:t> are ranked lexicographically --- the highest ranked </a:t>
            </a:r>
            <a:r>
              <a:rPr lang="en-US" baseline="0" dirty="0" err="1" smtClean="0"/>
              <a:t>typings</a:t>
            </a:r>
            <a:r>
              <a:rPr lang="en-US" baseline="0" dirty="0" smtClean="0"/>
              <a:t> have the largest number of</a:t>
            </a:r>
          </a:p>
          <a:p>
            <a:r>
              <a:rPr lang="en-US" baseline="0" dirty="0" smtClean="0"/>
              <a:t>variables with owner rep. Again, higher ranked </a:t>
            </a:r>
            <a:r>
              <a:rPr lang="en-US" baseline="0" dirty="0" err="1" smtClean="0"/>
              <a:t>typings</a:t>
            </a:r>
            <a:r>
              <a:rPr lang="en-US" baseline="0" dirty="0" smtClean="0"/>
              <a:t> are likely to produce deeper ownership trees.</a:t>
            </a:r>
          </a:p>
          <a:p>
            <a:endParaRPr lang="en-US" baseline="0" dirty="0" smtClean="0"/>
          </a:p>
          <a:p>
            <a:r>
              <a:rPr lang="en-US" baseline="0" dirty="0" smtClean="0"/>
              <a:t>The best typing maximizes the objective function. Our goal is to extract this best typing from the set-based solution.</a:t>
            </a:r>
          </a:p>
        </p:txBody>
      </p:sp>
      <p:sp>
        <p:nvSpPr>
          <p:cNvPr id="4" name="Slide Number Placeholder 3"/>
          <p:cNvSpPr>
            <a:spLocks noGrp="1"/>
          </p:cNvSpPr>
          <p:nvPr>
            <p:ph type="sldNum" sz="quarter" idx="10"/>
          </p:nvPr>
        </p:nvSpPr>
        <p:spPr/>
        <p:txBody>
          <a:bodyPr/>
          <a:lstStyle/>
          <a:p>
            <a:fld id="{2220AB23-F473-AE47-9E53-7D20C2A7AE2B}" type="slidenum">
              <a:rPr lang="en-US" smtClean="0"/>
              <a:pPr/>
              <a:t>20</a:t>
            </a:fld>
            <a:endParaRPr lang="en-US"/>
          </a:p>
        </p:txBody>
      </p:sp>
    </p:spTree>
    <p:extLst>
      <p:ext uri="{BB962C8B-B14F-4D97-AF65-F5344CB8AC3E}">
        <p14:creationId xmlns:p14="http://schemas.microsoft.com/office/powerpoint/2010/main" val="257772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The maximal typing assigns to each  variable x, the maximally preferred qualifier from S(x).</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 The preference</a:t>
            </a:r>
            <a:r>
              <a:rPr lang="en-US" baseline="0" dirty="0" smtClean="0"/>
              <a:t> ranking is as follows: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2.1. In UT, we prefer “any” over “rep”</a:t>
            </a:r>
            <a:r>
              <a:rPr lang="en-US" baseline="0" dirty="0" smtClean="0"/>
              <a:t> and “peer”, and “rep” over “peer”.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2.2. In OT, we prefer &lt;</a:t>
            </a:r>
            <a:r>
              <a:rPr lang="en-US" baseline="0" dirty="0" err="1" smtClean="0"/>
              <a:t>rep|rep</a:t>
            </a:r>
            <a:r>
              <a:rPr lang="en-US" baseline="0" dirty="0" smtClean="0"/>
              <a:t>&gt; over &lt;</a:t>
            </a:r>
            <a:r>
              <a:rPr lang="en-US" baseline="0" dirty="0" err="1" smtClean="0"/>
              <a:t>rep|own</a:t>
            </a:r>
            <a:r>
              <a:rPr lang="en-US" baseline="0" dirty="0" smtClean="0"/>
              <a:t>&gt; and so 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If the maximal typing type checks, it is the best typing. In other words, if the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maximal typing type checks, then it maximizes the objective function.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3.1 For UT, the maximal typing provably always type checks.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3.2 For OT, the maximal typing does not always type check.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21</a:t>
            </a:fld>
            <a:endParaRPr lang="en-US"/>
          </a:p>
        </p:txBody>
      </p:sp>
    </p:spTree>
    <p:extLst>
      <p:ext uri="{BB962C8B-B14F-4D97-AF65-F5344CB8AC3E}">
        <p14:creationId xmlns:p14="http://schemas.microsoft.com/office/powerpoint/2010/main" val="2116960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the maximally preferred qualifier for </a:t>
            </a:r>
            <a:r>
              <a:rPr lang="en-US" baseline="0" dirty="0" err="1" smtClean="0"/>
              <a:t>newTop</a:t>
            </a:r>
            <a:r>
              <a:rPr lang="en-US" baseline="0" dirty="0" smtClean="0"/>
              <a:t> is “rep”, and the one for “new Link()” is rep as well. </a:t>
            </a:r>
          </a:p>
          <a:p>
            <a:r>
              <a:rPr lang="en-US" baseline="0" dirty="0" smtClean="0"/>
              <a:t>The assignment “</a:t>
            </a:r>
            <a:r>
              <a:rPr lang="en-US" baseline="0" dirty="0" err="1" smtClean="0"/>
              <a:t>newTop</a:t>
            </a:r>
            <a:r>
              <a:rPr lang="en-US" baseline="0" dirty="0" smtClean="0"/>
              <a:t> = new Link()” clearly type checks. </a:t>
            </a:r>
          </a:p>
          <a:p>
            <a:endParaRPr lang="en-US" baseline="0" dirty="0" smtClean="0"/>
          </a:p>
          <a:p>
            <a:r>
              <a:rPr lang="en-US" baseline="0" dirty="0" smtClean="0"/>
              <a:t>MDE: widen title box so there is no line break in the title.</a:t>
            </a:r>
          </a:p>
        </p:txBody>
      </p:sp>
      <p:sp>
        <p:nvSpPr>
          <p:cNvPr id="4" name="Slide Number Placeholder 3"/>
          <p:cNvSpPr>
            <a:spLocks noGrp="1"/>
          </p:cNvSpPr>
          <p:nvPr>
            <p:ph type="sldNum" sz="quarter" idx="10"/>
          </p:nvPr>
        </p:nvSpPr>
        <p:spPr/>
        <p:txBody>
          <a:bodyPr/>
          <a:lstStyle/>
          <a:p>
            <a:fld id="{2220AB23-F473-AE47-9E53-7D20C2A7AE2B}" type="slidenum">
              <a:rPr lang="en-US" smtClean="0"/>
              <a:pPr/>
              <a:t>22</a:t>
            </a:fld>
            <a:endParaRPr lang="en-US"/>
          </a:p>
        </p:txBody>
      </p:sp>
    </p:spTree>
    <p:extLst>
      <p:ext uri="{BB962C8B-B14F-4D97-AF65-F5344CB8AC3E}">
        <p14:creationId xmlns:p14="http://schemas.microsoft.com/office/powerpoint/2010/main" val="529777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However,</a:t>
            </a:r>
            <a:r>
              <a:rPr lang="en-US" baseline="0" dirty="0" smtClean="0"/>
              <a:t> for OT, the maximal typing does not always type check.</a:t>
            </a:r>
          </a:p>
          <a:p>
            <a:endParaRPr lang="en-US" dirty="0" smtClean="0"/>
          </a:p>
          <a:p>
            <a:r>
              <a:rPr lang="en-US" dirty="0" smtClean="0"/>
              <a:t>2. A conflict occurs at statement s when</a:t>
            </a:r>
            <a:r>
              <a:rPr lang="en-US" baseline="0" dirty="0" smtClean="0"/>
              <a:t> s does not type check with the maximal typing. </a:t>
            </a:r>
          </a:p>
          <a:p>
            <a:r>
              <a:rPr lang="en-US" baseline="0" dirty="0" smtClean="0"/>
              <a:t>2.1 In this example, we create a new objects, A and C, and assign y to field f of x. ANA: Wei, when you talk, you point to these.</a:t>
            </a:r>
          </a:p>
          <a:p>
            <a:r>
              <a:rPr lang="en-US" baseline="0" dirty="0" smtClean="0"/>
              <a:t>Note that the program is partially annotated --- new C() is &lt;own</a:t>
            </a:r>
            <a:r>
              <a:rPr lang="en-US" baseline="0" dirty="0" smtClean="0"/>
              <a:t>|</a:t>
            </a:r>
            <a:r>
              <a:rPr lang="en-US" baseline="0" dirty="0" smtClean="0"/>
              <a:t>_</a:t>
            </a:r>
            <a:r>
              <a:rPr lang="en-US" baseline="0" dirty="0" smtClean="0"/>
              <a:t>&gt;</a:t>
            </a:r>
            <a:r>
              <a:rPr lang="en-US" baseline="0" dirty="0" smtClean="0"/>
              <a:t>.</a:t>
            </a:r>
          </a:p>
          <a:p>
            <a:r>
              <a:rPr lang="en-US" baseline="0" dirty="0" smtClean="0"/>
              <a:t>2.2 The set-based solution is shown to the right. The maximally preferred qualifiers are circled in red.</a:t>
            </a:r>
          </a:p>
          <a:p>
            <a:endParaRPr lang="en-US" baseline="0" dirty="0" smtClean="0"/>
          </a:p>
          <a:p>
            <a:r>
              <a:rPr lang="en-US" baseline="0" dirty="0" smtClean="0"/>
              <a:t>The maximal typing for statement </a:t>
            </a:r>
            <a:r>
              <a:rPr lang="en-US" baseline="0" dirty="0" err="1" smtClean="0"/>
              <a:t>x.f</a:t>
            </a:r>
            <a:r>
              <a:rPr lang="en-US" baseline="0" dirty="0" smtClean="0"/>
              <a:t> = y doesn’t type check, because adapting &lt;own</a:t>
            </a:r>
            <a:r>
              <a:rPr lang="en-US" baseline="0" dirty="0" smtClean="0"/>
              <a:t>|</a:t>
            </a:r>
            <a:r>
              <a:rPr lang="en-US" baseline="0" dirty="0" smtClean="0"/>
              <a:t>_</a:t>
            </a:r>
            <a:r>
              <a:rPr lang="en-US" baseline="0" dirty="0" smtClean="0"/>
              <a:t>&gt;</a:t>
            </a:r>
            <a:r>
              <a:rPr lang="en-US" baseline="0" dirty="0" smtClean="0"/>
              <a:t>, which is the maximal qualifier</a:t>
            </a:r>
          </a:p>
          <a:p>
            <a:r>
              <a:rPr lang="en-US" baseline="0" dirty="0" smtClean="0"/>
              <a:t>of f, from the viewpoint of &lt;rep</a:t>
            </a:r>
            <a:r>
              <a:rPr lang="en-US" baseline="0" dirty="0" smtClean="0"/>
              <a:t>|</a:t>
            </a:r>
            <a:r>
              <a:rPr lang="en-US" baseline="0" dirty="0" smtClean="0"/>
              <a:t>_</a:t>
            </a:r>
            <a:r>
              <a:rPr lang="en-US" baseline="0" dirty="0" smtClean="0"/>
              <a:t>&gt;</a:t>
            </a:r>
            <a:r>
              <a:rPr lang="en-US" baseline="0" dirty="0" smtClean="0"/>
              <a:t>, which is the maximal qualifier of x, yields &lt;rep</a:t>
            </a:r>
            <a:r>
              <a:rPr lang="en-US" baseline="0" dirty="0" smtClean="0"/>
              <a:t>|</a:t>
            </a:r>
            <a:r>
              <a:rPr lang="en-US" baseline="0" dirty="0" smtClean="0"/>
              <a:t>_</a:t>
            </a:r>
            <a:r>
              <a:rPr lang="en-US" baseline="0" dirty="0" smtClean="0"/>
              <a:t>&gt;</a:t>
            </a:r>
            <a:r>
              <a:rPr lang="en-US" baseline="0" dirty="0" smtClean="0"/>
              <a:t>, which is different from &lt;own</a:t>
            </a:r>
            <a:r>
              <a:rPr lang="en-US" baseline="0" dirty="0" smtClean="0"/>
              <a:t>|</a:t>
            </a:r>
            <a:r>
              <a:rPr lang="en-US" baseline="0" dirty="0" smtClean="0"/>
              <a:t>_</a:t>
            </a:r>
            <a:r>
              <a:rPr lang="en-US" baseline="0" dirty="0" smtClean="0"/>
              <a:t>&gt;</a:t>
            </a:r>
            <a:endParaRPr lang="en-US" baseline="0" dirty="0" smtClean="0"/>
          </a:p>
          <a:p>
            <a:endParaRPr lang="en-US" baseline="0" dirty="0" smtClean="0"/>
          </a:p>
          <a:p>
            <a:r>
              <a:rPr lang="en-US" baseline="0" dirty="0" smtClean="0"/>
              <a:t>3. In this case, the tool prompts the user with possible choices</a:t>
            </a:r>
          </a:p>
          <a:p>
            <a:r>
              <a:rPr lang="en-US" baseline="0" dirty="0" smtClean="0"/>
              <a:t>3.2 The user can choose to annotate x as &lt;rep</a:t>
            </a:r>
            <a:r>
              <a:rPr lang="en-US" baseline="0" dirty="0" smtClean="0"/>
              <a:t>|</a:t>
            </a:r>
            <a:r>
              <a:rPr lang="en-US" baseline="0" dirty="0" smtClean="0"/>
              <a:t>_</a:t>
            </a:r>
            <a:r>
              <a:rPr lang="en-US" baseline="0" dirty="0" smtClean="0"/>
              <a:t>&gt; </a:t>
            </a:r>
            <a:r>
              <a:rPr lang="en-US" baseline="0" dirty="0" smtClean="0"/>
              <a:t>in which case the first typing results,</a:t>
            </a:r>
          </a:p>
          <a:p>
            <a:r>
              <a:rPr lang="en-US" baseline="0" dirty="0" smtClean="0"/>
              <a:t>or as &lt;own</a:t>
            </a:r>
            <a:r>
              <a:rPr lang="en-US" baseline="0" dirty="0" smtClean="0"/>
              <a:t>|</a:t>
            </a:r>
            <a:r>
              <a:rPr lang="en-US" baseline="0" dirty="0" smtClean="0"/>
              <a:t>_</a:t>
            </a:r>
            <a:r>
              <a:rPr lang="en-US" baseline="0" dirty="0" smtClean="0"/>
              <a:t>&gt;</a:t>
            </a:r>
            <a:r>
              <a:rPr lang="en-US" baseline="0" dirty="0" smtClean="0"/>
              <a:t>, in which case the second typing results.</a:t>
            </a:r>
          </a:p>
          <a:p>
            <a:endParaRPr lang="en-US" baseline="0" dirty="0" smtClean="0"/>
          </a:p>
          <a:p>
            <a:endParaRPr lang="en-US" baseline="0" dirty="0" smtClean="0"/>
          </a:p>
          <a:p>
            <a:endParaRPr lang="en-US" baseline="0" dirty="0" smtClean="0"/>
          </a:p>
          <a:p>
            <a:r>
              <a:rPr lang="en-US" baseline="0" dirty="0" smtClean="0"/>
              <a:t>Q: Will this resolution lead to more conflicts? </a:t>
            </a:r>
          </a:p>
          <a:p>
            <a:r>
              <a:rPr lang="en-US" baseline="0" dirty="0" smtClean="0"/>
              <a:t>A: Yes, it is possible. What we did is resolve about 5 conflicts at one time and if it leads more conflicts then we redo it. The resolution can also leads to no solution. </a:t>
            </a:r>
          </a:p>
          <a:p>
            <a:endParaRPr lang="en-US" baseline="0" dirty="0" smtClean="0"/>
          </a:p>
          <a:p>
            <a:r>
              <a:rPr lang="en-US" baseline="0" dirty="0" smtClean="0"/>
              <a:t>ANA: moved down: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own|own</a:t>
            </a:r>
            <a:r>
              <a:rPr lang="en-US" baseline="0" dirty="0" smtClean="0"/>
              <a:t>&gt; adapted from &lt;</a:t>
            </a:r>
            <a:r>
              <a:rPr lang="en-US" baseline="0" dirty="0" err="1" smtClean="0"/>
              <a:t>rep|own</a:t>
            </a:r>
            <a:r>
              <a:rPr lang="en-US" baseline="0" dirty="0" smtClean="0"/>
              <a:t>&gt; yields &lt;</a:t>
            </a:r>
            <a:r>
              <a:rPr lang="en-US" baseline="0" dirty="0" err="1" smtClean="0"/>
              <a:t>rep|rep</a:t>
            </a:r>
            <a:r>
              <a:rPr lang="en-US" baseline="0" dirty="0" smtClean="0"/>
              <a:t>&gt;, not &lt;</a:t>
            </a:r>
            <a:r>
              <a:rPr lang="en-US" baseline="0" dirty="0" err="1" smtClean="0"/>
              <a:t>own|own</a:t>
            </a:r>
            <a:r>
              <a:rPr lang="en-US" baseline="0" dirty="0" smtClean="0"/>
              <a:t>&gt; as the maximal typing requires.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MDE: Can you make this more visual, in terms of where the annotations appear in the source code?  What you did on slides 16-19 is great.  Can this be similar.?</a:t>
            </a:r>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23</a:t>
            </a:fld>
            <a:endParaRPr lang="en-US"/>
          </a:p>
        </p:txBody>
      </p:sp>
    </p:spTree>
    <p:extLst>
      <p:ext uri="{BB962C8B-B14F-4D97-AF65-F5344CB8AC3E}">
        <p14:creationId xmlns:p14="http://schemas.microsoft.com/office/powerpoint/2010/main" val="2142323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0AB23-F473-AE47-9E53-7D20C2A7AE2B}" type="slidenum">
              <a:rPr lang="en-US" smtClean="0"/>
              <a:pPr/>
              <a:t>24</a:t>
            </a:fld>
            <a:endParaRPr lang="en-US"/>
          </a:p>
        </p:txBody>
      </p:sp>
    </p:spTree>
    <p:extLst>
      <p:ext uri="{BB962C8B-B14F-4D97-AF65-F5344CB8AC3E}">
        <p14:creationId xmlns:p14="http://schemas.microsoft.com/office/powerpoint/2010/main" val="8112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Read it?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ANA:</a:t>
            </a:r>
            <a:r>
              <a:rPr lang="en-US" sz="1200" kern="1200" baseline="0" dirty="0" smtClean="0">
                <a:solidFill>
                  <a:schemeClr val="tx1"/>
                </a:solidFill>
                <a:latin typeface="+mn-lt"/>
                <a:ea typeface="+mn-ea"/>
                <a:cs typeface="+mn-cs"/>
              </a:rPr>
              <a:t> Wei, yes, just read the slide </a:t>
            </a:r>
            <a:r>
              <a:rPr lang="en-US" sz="1200" kern="1200" baseline="0" dirty="0" smtClean="0">
                <a:solidFill>
                  <a:schemeClr val="tx1"/>
                </a:solidFill>
                <a:latin typeface="+mn-lt"/>
                <a:ea typeface="+mn-ea"/>
                <a:cs typeface="+mn-cs"/>
                <a:sym typeface="Wingding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maximal typing is not valid, prompts the programmer to choose annotation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MDE: Citation for Checker Framework?</a:t>
            </a:r>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25</a:t>
            </a:fld>
            <a:endParaRPr lang="en-US"/>
          </a:p>
        </p:txBody>
      </p:sp>
    </p:spTree>
    <p:extLst>
      <p:ext uri="{BB962C8B-B14F-4D97-AF65-F5344CB8AC3E}">
        <p14:creationId xmlns:p14="http://schemas.microsoft.com/office/powerpoint/2010/main" val="2149720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evaluate our implementation on 8 Java programs, ranging in size from 4 thousands to 110 thousands lines of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MDE:  “suit” -&gt; “suite”</a:t>
            </a:r>
          </a:p>
        </p:txBody>
      </p:sp>
      <p:sp>
        <p:nvSpPr>
          <p:cNvPr id="4" name="Slide Number Placeholder 3"/>
          <p:cNvSpPr>
            <a:spLocks noGrp="1"/>
          </p:cNvSpPr>
          <p:nvPr>
            <p:ph type="sldNum" sz="quarter" idx="10"/>
          </p:nvPr>
        </p:nvSpPr>
        <p:spPr/>
        <p:txBody>
          <a:bodyPr/>
          <a:lstStyle/>
          <a:p>
            <a:fld id="{2220AB23-F473-AE47-9E53-7D20C2A7AE2B}" type="slidenum">
              <a:rPr lang="en-US" smtClean="0"/>
              <a:pPr/>
              <a:t>26</a:t>
            </a:fld>
            <a:endParaRPr lang="en-US"/>
          </a:p>
        </p:txBody>
      </p:sp>
    </p:spTree>
    <p:extLst>
      <p:ext uri="{BB962C8B-B14F-4D97-AF65-F5344CB8AC3E}">
        <p14:creationId xmlns:p14="http://schemas.microsoft.com/office/powerpoint/2010/main" val="148680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slide presents the type inference result for UT. </a:t>
            </a:r>
          </a:p>
          <a:p>
            <a:r>
              <a:rPr lang="en-US" baseline="0" dirty="0" smtClean="0"/>
              <a:t>The bar chart shows the distribution of qualifier. The last bar shows the average. </a:t>
            </a:r>
          </a:p>
          <a:p>
            <a:r>
              <a:rPr lang="en-US" baseline="0" dirty="0" smtClean="0"/>
              <a:t>On average 19% (19.2%) of the reference variables are inferred as “any” and 4%(4.4%) </a:t>
            </a:r>
          </a:p>
          <a:p>
            <a:r>
              <a:rPr lang="en-US" baseline="0" dirty="0" smtClean="0"/>
              <a:t>are inferred as “rep”. The majority of variables are typed “peer”</a:t>
            </a:r>
            <a:r>
              <a:rPr lang="en-US" baseline="0" dirty="0" smtClean="0"/>
              <a:t>.</a:t>
            </a:r>
          </a:p>
          <a:p>
            <a:endParaRPr lang="en-US" baseline="0" dirty="0" smtClean="0"/>
          </a:p>
          <a:p>
            <a:r>
              <a:rPr lang="en-US" baseline="0" dirty="0" smtClean="0"/>
              <a:t>any denotes readonly access, which is good, and rep denotes encapsulation, which is also good. </a:t>
            </a:r>
            <a:endParaRPr lang="en-US" baseline="0" dirty="0" smtClean="0"/>
          </a:p>
          <a:p>
            <a:endParaRPr lang="en-US" baseline="0" dirty="0" smtClean="0"/>
          </a:p>
          <a:p>
            <a:r>
              <a:rPr lang="en-US" baseline="0" dirty="0" smtClean="0"/>
              <a:t>The benchmark that shows best </a:t>
            </a:r>
            <a:r>
              <a:rPr lang="en-US" baseline="0" dirty="0" err="1" smtClean="0"/>
              <a:t>OaM</a:t>
            </a:r>
            <a:r>
              <a:rPr lang="en-US" baseline="0" dirty="0" smtClean="0"/>
              <a:t> encapsulation is </a:t>
            </a:r>
            <a:r>
              <a:rPr lang="en-US" baseline="0" dirty="0" err="1" smtClean="0"/>
              <a:t>Jolden</a:t>
            </a:r>
            <a:r>
              <a:rPr lang="en-US" baseline="0" dirty="0" smtClean="0"/>
              <a:t>, because it is a suite of simple applications</a:t>
            </a:r>
          </a:p>
          <a:p>
            <a:r>
              <a:rPr lang="en-US" baseline="0" dirty="0" smtClean="0"/>
              <a:t>The one that shows worst encapsulation is </a:t>
            </a:r>
            <a:r>
              <a:rPr lang="en-US" baseline="0" dirty="0" err="1" smtClean="0"/>
              <a:t>classycle</a:t>
            </a:r>
            <a:r>
              <a:rPr lang="en-US" baseline="0" dirty="0" smtClean="0"/>
              <a:t>. This is due to the fact that our tool currently doesn’t </a:t>
            </a:r>
          </a:p>
          <a:p>
            <a:r>
              <a:rPr lang="en-US" baseline="0" dirty="0" smtClean="0"/>
              <a:t>handle generics and </a:t>
            </a:r>
            <a:r>
              <a:rPr lang="en-US" baseline="0" dirty="0" err="1" smtClean="0"/>
              <a:t>classycle</a:t>
            </a:r>
            <a:r>
              <a:rPr lang="en-US" baseline="0" dirty="0" smtClean="0"/>
              <a:t> is only one using generics.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27</a:t>
            </a:fld>
            <a:endParaRPr lang="en-US"/>
          </a:p>
        </p:txBody>
      </p:sp>
    </p:spTree>
    <p:extLst>
      <p:ext uri="{BB962C8B-B14F-4D97-AF65-F5344CB8AC3E}">
        <p14:creationId xmlns:p14="http://schemas.microsoft.com/office/powerpoint/2010/main" val="3057839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type inference result for OT. </a:t>
            </a:r>
          </a:p>
          <a:p>
            <a:pPr marL="228600" indent="-228600">
              <a:buAutoNum type="arabicPeriod"/>
            </a:pPr>
            <a:r>
              <a:rPr lang="en-US" dirty="0" smtClean="0"/>
              <a:t>The</a:t>
            </a:r>
            <a:r>
              <a:rPr lang="en-US" baseline="0" dirty="0" smtClean="0"/>
              <a:t> bar chart shows the distribution of qualifiers. </a:t>
            </a:r>
          </a:p>
          <a:p>
            <a:pPr marL="0" indent="0">
              <a:buNone/>
            </a:pPr>
            <a:r>
              <a:rPr lang="en-US" baseline="0" dirty="0" smtClean="0"/>
              <a:t>On average about 13% of the reference variables are inferred as “rep”, 25% are inferred as “own”, and about 60% are inferred as p and </a:t>
            </a:r>
            <a:r>
              <a:rPr lang="en-US" baseline="0" dirty="0" err="1" smtClean="0"/>
              <a:t>norep</a:t>
            </a:r>
            <a:r>
              <a:rPr lang="en-US" baseline="0" dirty="0" smtClean="0"/>
              <a:t>.</a:t>
            </a:r>
          </a:p>
          <a:p>
            <a:pPr marL="0" indent="0">
              <a:buNone/>
            </a:pPr>
            <a:endParaRPr lang="en-US" baseline="0" dirty="0" smtClean="0"/>
          </a:p>
          <a:p>
            <a:pPr marL="0" indent="0">
              <a:buNone/>
            </a:pPr>
            <a:r>
              <a:rPr lang="en-US" baseline="0" dirty="0" smtClean="0"/>
              <a:t>rep denotes encapsulation and it is good. </a:t>
            </a:r>
            <a:endParaRPr lang="en-US" baseline="0" dirty="0" smtClean="0"/>
          </a:p>
          <a:p>
            <a:pPr marL="0" indent="0">
              <a:buNone/>
            </a:pPr>
            <a:endParaRPr lang="en-US" baseline="0" dirty="0" smtClean="0"/>
          </a:p>
          <a:p>
            <a:pPr marL="0" indent="0">
              <a:buNone/>
            </a:pPr>
            <a:r>
              <a:rPr lang="en-US" baseline="0" dirty="0" smtClean="0"/>
              <a:t>The one that shows best </a:t>
            </a:r>
            <a:r>
              <a:rPr lang="en-US" baseline="0" dirty="0" err="1" smtClean="0"/>
              <a:t>OaD</a:t>
            </a:r>
            <a:r>
              <a:rPr lang="en-US" baseline="0" dirty="0" smtClean="0"/>
              <a:t> encapsulation is </a:t>
            </a:r>
            <a:r>
              <a:rPr lang="en-US" baseline="0" dirty="0" err="1" smtClean="0"/>
              <a:t>jdepend</a:t>
            </a:r>
            <a:r>
              <a:rPr lang="en-US" baseline="0" dirty="0" smtClean="0"/>
              <a:t>. </a:t>
            </a:r>
          </a:p>
          <a:p>
            <a:pPr marL="0" indent="0">
              <a:buNone/>
            </a:pPr>
            <a:r>
              <a:rPr lang="en-US" baseline="0" dirty="0" smtClean="0"/>
              <a:t>The worst one is </a:t>
            </a:r>
            <a:r>
              <a:rPr lang="en-US" baseline="0" dirty="0" err="1" smtClean="0"/>
              <a:t>ejc</a:t>
            </a:r>
            <a:r>
              <a:rPr lang="en-US" baseline="0" dirty="0" smtClean="0"/>
              <a:t>, because </a:t>
            </a:r>
            <a:r>
              <a:rPr lang="en-US" baseline="0" dirty="0" err="1" smtClean="0"/>
              <a:t>ejc</a:t>
            </a:r>
            <a:r>
              <a:rPr lang="en-US" baseline="0" dirty="0" smtClean="0"/>
              <a:t> is a compiler and it uses visitor pattern, which flattens the ownership tree. </a:t>
            </a:r>
          </a:p>
          <a:p>
            <a:pPr marL="0" indent="0">
              <a:buNone/>
            </a:pPr>
            <a:endParaRPr lang="en-US" baseline="0" dirty="0" smtClean="0"/>
          </a:p>
          <a:p>
            <a:pPr marL="0" indent="0">
              <a:buNone/>
            </a:pPr>
            <a:r>
              <a:rPr lang="en-US" baseline="0" dirty="0" smtClean="0"/>
              <a:t>As we can see, UT and OT shows different results for the same benchmarks. </a:t>
            </a:r>
          </a:p>
          <a:p>
            <a:pPr marL="0" indent="0">
              <a:buNone/>
            </a:pPr>
            <a:r>
              <a:rPr lang="en-US" baseline="0" dirty="0" smtClean="0"/>
              <a:t>We wanted to figure it out by comparing </a:t>
            </a:r>
            <a:r>
              <a:rPr lang="en-US" baseline="0" dirty="0" err="1" smtClean="0"/>
              <a:t>OaM</a:t>
            </a:r>
            <a:r>
              <a:rPr lang="en-US" baseline="0" dirty="0" smtClean="0"/>
              <a:t> with </a:t>
            </a:r>
            <a:r>
              <a:rPr lang="en-US" baseline="0" dirty="0" err="1" smtClean="0"/>
              <a:t>OaD</a:t>
            </a:r>
            <a:r>
              <a:rPr lang="en-US" baseline="0" dirty="0" smtClean="0"/>
              <a:t>.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28</a:t>
            </a:fld>
            <a:endParaRPr lang="en-US"/>
          </a:p>
        </p:txBody>
      </p:sp>
    </p:spTree>
    <p:extLst>
      <p:ext uri="{BB962C8B-B14F-4D97-AF65-F5344CB8AC3E}">
        <p14:creationId xmlns:p14="http://schemas.microsoft.com/office/powerpoint/2010/main" val="2883397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{REMOVE: One important goal of our study is to compare UT, which enforces the owner as modifier encapsulation discipline, with OT</a:t>
            </a:r>
          </a:p>
          <a:p>
            <a:r>
              <a:rPr lang="en-US" baseline="0" dirty="0" smtClean="0"/>
              <a:t>which enforces the owner-as-dominator discipline, on large, real-world programs.}</a:t>
            </a:r>
          </a:p>
          <a:p>
            <a:endParaRPr lang="en-US" baseline="0" dirty="0" smtClean="0"/>
          </a:p>
          <a:p>
            <a:r>
              <a:rPr lang="en-US" baseline="0" dirty="0" smtClean="0"/>
              <a:t>In theory, in certain cases, UT gives rise to a deeper tree than OT</a:t>
            </a:r>
          </a:p>
          <a:p>
            <a:endParaRPr lang="en-US" baseline="0" dirty="0" smtClean="0"/>
          </a:p>
          <a:p>
            <a:r>
              <a:rPr lang="en-US" dirty="0" smtClean="0"/>
              <a:t>2. This happens</a:t>
            </a:r>
            <a:r>
              <a:rPr lang="en-US" baseline="0" dirty="0" smtClean="0"/>
              <a:t> when an internal object is exposed in a </a:t>
            </a:r>
            <a:r>
              <a:rPr lang="en-US" baseline="0" dirty="0" err="1" smtClean="0"/>
              <a:t>readonly</a:t>
            </a:r>
            <a:r>
              <a:rPr lang="en-US" baseline="0" dirty="0" smtClean="0"/>
              <a:t> manner. </a:t>
            </a:r>
          </a:p>
          <a:p>
            <a:r>
              <a:rPr lang="en-US" baseline="0" dirty="0" smtClean="0"/>
              <a:t>2.1 In this object graph, the object e is exposed to the object x in a readonly manner. </a:t>
            </a:r>
          </a:p>
          <a:p>
            <a:r>
              <a:rPr lang="en-US" baseline="0" dirty="0" smtClean="0"/>
              <a:t>2.2. In OT, e cannot be owned by the container c anymore, because e is not dominated by c. Thus, OT gives rise to the flatter tree on the left.</a:t>
            </a:r>
          </a:p>
          <a:p>
            <a:r>
              <a:rPr lang="en-US" baseline="0" dirty="0" smtClean="0"/>
              <a:t>2.3 UT allows readonly accesses to internal objects, Thus, it produces the deeper tree shown on the right.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29</a:t>
            </a:fld>
            <a:endParaRPr lang="en-US"/>
          </a:p>
        </p:txBody>
      </p:sp>
    </p:spTree>
    <p:extLst>
      <p:ext uri="{BB962C8B-B14F-4D97-AF65-F5344CB8AC3E}">
        <p14:creationId xmlns:p14="http://schemas.microsoft.com/office/powerpoint/2010/main" val="341792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Unfortunately, ownership types impose high annotation burden on programmers.</a:t>
            </a:r>
          </a:p>
          <a:p>
            <a:r>
              <a:rPr lang="en-US" baseline="0" dirty="0" smtClean="0"/>
              <a:t>2. In this small program with 30 lines of code, 13 annotations are needed in order to type it with ownership types. </a:t>
            </a:r>
          </a:p>
          <a:p>
            <a:r>
              <a:rPr lang="en-US" baseline="0" dirty="0" smtClean="0"/>
              <a:t>3. This is one reason why ownership types have not been adopted in practice.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3</a:t>
            </a:fld>
            <a:endParaRPr lang="en-US"/>
          </a:p>
        </p:txBody>
      </p:sp>
    </p:spTree>
    <p:extLst>
      <p:ext uri="{BB962C8B-B14F-4D97-AF65-F5344CB8AC3E}">
        <p14:creationId xmlns:p14="http://schemas.microsoft.com/office/powerpoint/2010/main" val="1104218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other cases, OT gives rise to a deeper trees compared to UT.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happens when there are object modifications from an enclosing context. </a:t>
            </a:r>
          </a:p>
          <a:p>
            <a:pPr marL="228600" indent="-228600">
              <a:buAutoNum type="arabicPeriod"/>
            </a:pPr>
            <a:r>
              <a:rPr lang="en-US" baseline="0" dirty="0" smtClean="0"/>
              <a:t>Consider the object graph. Here object j </a:t>
            </a:r>
            <a:r>
              <a:rPr lang="en-US" b="1" baseline="0" dirty="0" smtClean="0"/>
              <a:t>modifies</a:t>
            </a:r>
            <a:r>
              <a:rPr lang="en-US" baseline="0" dirty="0" smtClean="0"/>
              <a:t> object k, where k is encapsulated in the context of root.</a:t>
            </a:r>
          </a:p>
          <a:p>
            <a:pPr marL="228600" indent="-228600">
              <a:buAutoNum type="arabicPeriod"/>
            </a:pPr>
            <a:r>
              <a:rPr lang="en-US" baseline="0" dirty="0" smtClean="0"/>
              <a:t>The modification has no effect on OT, and OT gives rise to the deeper tree shown on the left. However, the modification forces</a:t>
            </a:r>
          </a:p>
          <a:p>
            <a:pPr marL="0" indent="0">
              <a:buNone/>
            </a:pPr>
            <a:r>
              <a:rPr lang="en-US" baseline="0" dirty="0" smtClean="0"/>
              <a:t>j, k and </a:t>
            </a:r>
            <a:r>
              <a:rPr lang="en-US" baseline="0" dirty="0" err="1" smtClean="0"/>
              <a:t>i</a:t>
            </a:r>
            <a:r>
              <a:rPr lang="en-US" baseline="0" dirty="0" smtClean="0"/>
              <a:t> to be peers in UT, and thus, UT produces the flatter tree on the right.</a:t>
            </a:r>
          </a:p>
        </p:txBody>
      </p:sp>
      <p:sp>
        <p:nvSpPr>
          <p:cNvPr id="4" name="Slide Number Placeholder 3"/>
          <p:cNvSpPr>
            <a:spLocks noGrp="1"/>
          </p:cNvSpPr>
          <p:nvPr>
            <p:ph type="sldNum" sz="quarter" idx="10"/>
          </p:nvPr>
        </p:nvSpPr>
        <p:spPr/>
        <p:txBody>
          <a:bodyPr/>
          <a:lstStyle/>
          <a:p>
            <a:fld id="{2220AB23-F473-AE47-9E53-7D20C2A7AE2B}" type="slidenum">
              <a:rPr lang="en-US" smtClean="0"/>
              <a:pPr/>
              <a:t>30</a:t>
            </a:fld>
            <a:endParaRPr lang="en-US"/>
          </a:p>
        </p:txBody>
      </p:sp>
    </p:spTree>
    <p:extLst>
      <p:ext uri="{BB962C8B-B14F-4D97-AF65-F5344CB8AC3E}">
        <p14:creationId xmlns:p14="http://schemas.microsoft.com/office/powerpoint/2010/main" val="2464165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We examine all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llocation sites in</a:t>
            </a:r>
            <a:r>
              <a:rPr lang="en-US" sz="1200" kern="1200" baseline="0" dirty="0" smtClean="0">
                <a:solidFill>
                  <a:schemeClr val="tx1"/>
                </a:solidFill>
                <a:effectLst/>
                <a:latin typeface="+mn-lt"/>
                <a:ea typeface="+mn-ea"/>
                <a:cs typeface="+mn-cs"/>
              </a:rPr>
              <a:t> detail. We focus on allocation sites, because allocation sites give</a:t>
            </a:r>
            <a:r>
              <a:rPr lang="en-US" sz="1200" kern="1200" dirty="0" smtClean="0">
                <a:solidFill>
                  <a:schemeClr val="tx1"/>
                </a:solidFill>
                <a:effectLst/>
                <a:latin typeface="+mn-lt"/>
                <a:ea typeface="+mn-ea"/>
                <a:cs typeface="+mn-cs"/>
              </a:rPr>
              <a:t> the</a:t>
            </a:r>
            <a:r>
              <a:rPr lang="en-US" sz="1200" kern="1200" baseline="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best approximation of ownership structure.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On average, 40% of allocations sites are REP in OT, while only 14% are REP in UT. This </a:t>
            </a:r>
            <a:r>
              <a:rPr lang="en-US" sz="1200" kern="1200" dirty="0" smtClean="0">
                <a:solidFill>
                  <a:schemeClr val="tx1"/>
                </a:solidFill>
                <a:effectLst/>
                <a:latin typeface="+mn-lt"/>
                <a:ea typeface="+mn-ea"/>
                <a:cs typeface="+mn-cs"/>
              </a:rPr>
              <a:t>suggests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in general OT</a:t>
            </a:r>
            <a:r>
              <a:rPr lang="en-US" sz="1200" kern="1200" baseline="0" dirty="0" smtClean="0">
                <a:solidFill>
                  <a:schemeClr val="tx1"/>
                </a:solidFill>
                <a:effectLst/>
                <a:latin typeface="+mn-lt"/>
                <a:ea typeface="+mn-ea"/>
                <a:cs typeface="+mn-cs"/>
              </a:rPr>
              <a:t> has deeper trees than 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3. On average, only 9% of allocation sites are REP in both UT and OT which suggests that in general,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OT and UT give rise to different ownership trees and thus they capture different ownership. ANA: Wei, here, show a callout for the of 9% (and double check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my calculation).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31</a:t>
            </a:fld>
            <a:endParaRPr lang="en-US"/>
          </a:p>
        </p:txBody>
      </p:sp>
    </p:spTree>
    <p:extLst>
      <p:ext uri="{BB962C8B-B14F-4D97-AF65-F5344CB8AC3E}">
        <p14:creationId xmlns:p14="http://schemas.microsoft.com/office/powerpoint/2010/main" val="1132749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running time of</a:t>
            </a:r>
            <a:r>
              <a:rPr lang="en-US" baseline="0" dirty="0" smtClean="0"/>
              <a:t> all benchmarks range from 4 seconds to about 2 minutes for both UT and OT. </a:t>
            </a:r>
          </a:p>
          <a:p>
            <a:r>
              <a:rPr lang="en-US" baseline="0" dirty="0" smtClean="0"/>
              <a:t>Notice that it doesn’t include the time to add manual annotations for OT. </a:t>
            </a:r>
          </a:p>
          <a:p>
            <a:endParaRPr lang="en-US" baseline="0" dirty="0" smtClean="0"/>
          </a:p>
          <a:p>
            <a:r>
              <a:rPr lang="en-US" baseline="0" dirty="0" smtClean="0"/>
              <a:t>For UT, we don’t need manual annotations because the maximal typing is valid. </a:t>
            </a:r>
          </a:p>
          <a:p>
            <a:r>
              <a:rPr lang="en-US" baseline="0" dirty="0" smtClean="0"/>
              <a:t>For OT, we have added 6 annotations per 1 </a:t>
            </a:r>
            <a:r>
              <a:rPr lang="en-US" baseline="0" dirty="0" err="1" smtClean="0"/>
              <a:t>kLOC</a:t>
            </a:r>
            <a:r>
              <a:rPr lang="en-US" baseline="0" dirty="0" smtClean="0"/>
              <a:t>, which is relatively low annotations burden.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32</a:t>
            </a:fld>
            <a:endParaRPr lang="en-US"/>
          </a:p>
        </p:txBody>
      </p:sp>
    </p:spTree>
    <p:extLst>
      <p:ext uri="{BB962C8B-B14F-4D97-AF65-F5344CB8AC3E}">
        <p14:creationId xmlns:p14="http://schemas.microsoft.com/office/powerpoint/2010/main" val="3681675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summarize,</a:t>
            </a:r>
          </a:p>
          <a:p>
            <a:pPr marL="228600" indent="-228600">
              <a:buAutoNum type="arabicPeriod"/>
            </a:pPr>
            <a:r>
              <a:rPr lang="en-US" baseline="0" dirty="0" smtClean="0"/>
              <a:t>Many objects are owned. In UT, 14% of all allocation sites are rep, which is provably the upper bound.</a:t>
            </a:r>
          </a:p>
          <a:p>
            <a:pPr marL="0" indent="0">
              <a:buNone/>
            </a:pPr>
            <a:r>
              <a:rPr lang="en-US" baseline="0" dirty="0" smtClean="0"/>
              <a:t>In OT, 40% of allocation sites are rep, which is not the upper bound, but is within 2-3% of the upper bound.</a:t>
            </a:r>
          </a:p>
          <a:p>
            <a:pPr marL="228600" indent="-228600">
              <a:buAutoNum type="arabicPeriod"/>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Further,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UT</a:t>
            </a:r>
            <a:r>
              <a:rPr lang="en-US" sz="1200" kern="1200" baseline="0" dirty="0" smtClean="0">
                <a:solidFill>
                  <a:schemeClr val="tx1"/>
                </a:solidFill>
                <a:effectLst/>
                <a:latin typeface="+mn-lt"/>
                <a:ea typeface="+mn-ea"/>
                <a:cs typeface="+mn-cs"/>
              </a:rPr>
              <a:t> requires no manual annotations, and UT annotations are easier to interpret.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conjecture that the programs can be refactored so that they have better </a:t>
            </a:r>
            <a:r>
              <a:rPr lang="en-US" baseline="0" dirty="0" err="1" smtClean="0"/>
              <a:t>OaM</a:t>
            </a:r>
            <a:r>
              <a:rPr lang="en-US" baseline="0" dirty="0" smtClean="0"/>
              <a:t> structure.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example, in one of our benchmarks, </a:t>
            </a:r>
            <a:r>
              <a:rPr lang="en-US" baseline="0" dirty="0" err="1" smtClean="0"/>
              <a:t>javad</a:t>
            </a:r>
            <a:r>
              <a:rPr lang="en-US" baseline="0" dirty="0" smtClean="0"/>
              <a:t>, the UT tree was considerably flatter than the OT tree. This was due to </a:t>
            </a:r>
            <a:br>
              <a:rPr lang="en-US" baseline="0" dirty="0" smtClean="0"/>
            </a:br>
            <a:r>
              <a:rPr lang="en-US" baseline="0" dirty="0" smtClean="0"/>
              <a:t>the modification of a single object, which was passed around many different objects.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eriod" startAt="3"/>
              <a:tabLst/>
              <a:defRPr/>
            </a:pPr>
            <a:r>
              <a:rPr lang="en-US" dirty="0" smtClean="0"/>
              <a:t>On</a:t>
            </a:r>
            <a:r>
              <a:rPr lang="en-US" baseline="0" dirty="0" smtClean="0"/>
              <a:t> the other hand, OT requires manual annotations, and we found that the annotations are hard to interpret.</a:t>
            </a:r>
          </a:p>
          <a:p>
            <a:pPr marL="228600" marR="0" indent="-228600" algn="l" defTabSz="457200" rtl="0" eaLnBrk="1" fontAlgn="auto" latinLnBrk="0" hangingPunct="1">
              <a:lnSpc>
                <a:spcPct val="100000"/>
              </a:lnSpc>
              <a:spcBef>
                <a:spcPts val="0"/>
              </a:spcBef>
              <a:spcAft>
                <a:spcPts val="0"/>
              </a:spcAft>
              <a:buClrTx/>
              <a:buSzTx/>
              <a:buFontTx/>
              <a:buAutoNum type="arabicPeriod" startAt="3"/>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Put the timing on this slide</a:t>
            </a:r>
            <a:endParaRPr lang="en-US"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33</a:t>
            </a:fld>
            <a:endParaRPr lang="en-US"/>
          </a:p>
        </p:txBody>
      </p:sp>
    </p:spTree>
    <p:extLst>
      <p:ext uri="{BB962C8B-B14F-4D97-AF65-F5344CB8AC3E}">
        <p14:creationId xmlns:p14="http://schemas.microsoft.com/office/powerpoint/2010/main" val="214905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Read</a:t>
            </a:r>
            <a:r>
              <a:rPr lang="en-US" sz="1200" kern="1200" baseline="0" dirty="0" smtClean="0">
                <a:solidFill>
                  <a:schemeClr val="tx1"/>
                </a:solidFill>
                <a:latin typeface="+mn-lt"/>
                <a:ea typeface="+mn-ea"/>
                <a:cs typeface="+mn-cs"/>
              </a:rPr>
              <a:t>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Wei, yes, read it.</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34</a:t>
            </a:fld>
            <a:endParaRPr lang="en-US"/>
          </a:p>
        </p:txBody>
      </p:sp>
    </p:spTree>
    <p:extLst>
      <p:ext uri="{BB962C8B-B14F-4D97-AF65-F5344CB8AC3E}">
        <p14:creationId xmlns:p14="http://schemas.microsoft.com/office/powerpoint/2010/main" val="4181090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Read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Wei, yes, read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MDE: Remove first person.</a:t>
            </a:r>
            <a:r>
              <a:rPr lang="en-US" sz="1200" kern="1200" baseline="0" dirty="0" smtClean="0">
                <a:solidFill>
                  <a:schemeClr val="tx1"/>
                </a:solidFill>
                <a:latin typeface="+mn-lt"/>
                <a:ea typeface="+mn-ea"/>
                <a:cs typeface="+mn-cs"/>
              </a:rPr>
              <a:t>  Shorten by removing “we presented”.  Second bullet can be “definition of “best” typing”.  Third can be “evaluation on XXX LOC”.  Fourth, cut “the tool is”.  Less text is easier for the audience to follow, so they can pay attention to you instead.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Say it is publicly available.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20AB23-F473-AE47-9E53-7D20C2A7AE2B}" type="slidenum">
              <a:rPr lang="en-US" smtClean="0"/>
              <a:pPr/>
              <a:t>35</a:t>
            </a:fld>
            <a:endParaRPr lang="en-US"/>
          </a:p>
        </p:txBody>
      </p:sp>
    </p:spTree>
    <p:extLst>
      <p:ext uri="{BB962C8B-B14F-4D97-AF65-F5344CB8AC3E}">
        <p14:creationId xmlns:p14="http://schemas.microsoft.com/office/powerpoint/2010/main" val="1187530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Read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Wei, yes, read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MDE: Remove first person.</a:t>
            </a:r>
            <a:r>
              <a:rPr lang="en-US" sz="1200" kern="1200" baseline="0" dirty="0" smtClean="0">
                <a:solidFill>
                  <a:schemeClr val="tx1"/>
                </a:solidFill>
                <a:latin typeface="+mn-lt"/>
                <a:ea typeface="+mn-ea"/>
                <a:cs typeface="+mn-cs"/>
              </a:rPr>
              <a:t>  Shorten by removing “we presented”.  Second bullet can be “definition of “best” typing”.  Third can be “evaluation on XXX LOC”.  Fourth, cut “the tool is”.  Less text is easier for the audience to follow, so they can pay attention to you instead.</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20AB23-F473-AE47-9E53-7D20C2A7AE2B}" type="slidenum">
              <a:rPr lang="en-US" smtClean="0"/>
              <a:pPr/>
              <a:t>36</a:t>
            </a:fld>
            <a:endParaRPr lang="en-US"/>
          </a:p>
        </p:txBody>
      </p:sp>
    </p:spTree>
    <p:extLst>
      <p:ext uri="{BB962C8B-B14F-4D97-AF65-F5344CB8AC3E}">
        <p14:creationId xmlns:p14="http://schemas.microsoft.com/office/powerpoint/2010/main" val="1187530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 Same as last slide.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37</a:t>
            </a:fld>
            <a:endParaRPr lang="en-US"/>
          </a:p>
        </p:txBody>
      </p:sp>
    </p:spTree>
    <p:extLst>
      <p:ext uri="{BB962C8B-B14F-4D97-AF65-F5344CB8AC3E}">
        <p14:creationId xmlns:p14="http://schemas.microsoft.com/office/powerpoint/2010/main" val="1003409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same thing goes on other slides.  For example in 41, perhaps give</a:t>
            </a:r>
          </a:p>
          <a:p>
            <a:r>
              <a:rPr lang="en-US" sz="1200" kern="1200" dirty="0" smtClean="0">
                <a:solidFill>
                  <a:schemeClr val="tx1"/>
                </a:solidFill>
                <a:latin typeface="+mn-lt"/>
                <a:ea typeface="+mn-ea"/>
                <a:cs typeface="+mn-cs"/>
              </a:rPr>
              <a:t>percentages instead of absolute values for number of any/rep/peer.  Or use</a:t>
            </a:r>
          </a:p>
          <a:p>
            <a:r>
              <a:rPr lang="en-US" sz="1200" kern="1200" dirty="0" smtClean="0">
                <a:solidFill>
                  <a:schemeClr val="tx1"/>
                </a:solidFill>
                <a:latin typeface="+mn-lt"/>
                <a:ea typeface="+mn-ea"/>
                <a:cs typeface="+mn-cs"/>
              </a:rPr>
              <a:t>a bar chart?  I don't know what "#Rep" means -- apparently not the same</a:t>
            </a:r>
          </a:p>
          <a:p>
            <a:r>
              <a:rPr lang="en-US" sz="1200" kern="1200" dirty="0" smtClean="0">
                <a:solidFill>
                  <a:schemeClr val="tx1"/>
                </a:solidFill>
                <a:latin typeface="+mn-lt"/>
                <a:ea typeface="+mn-ea"/>
                <a:cs typeface="+mn-cs"/>
              </a:rPr>
              <a:t>thing as rep.</a:t>
            </a:r>
          </a:p>
        </p:txBody>
      </p:sp>
      <p:sp>
        <p:nvSpPr>
          <p:cNvPr id="4" name="Slide Number Placeholder 3"/>
          <p:cNvSpPr>
            <a:spLocks noGrp="1"/>
          </p:cNvSpPr>
          <p:nvPr>
            <p:ph type="sldNum" sz="quarter" idx="10"/>
          </p:nvPr>
        </p:nvSpPr>
        <p:spPr/>
        <p:txBody>
          <a:bodyPr/>
          <a:lstStyle/>
          <a:p>
            <a:fld id="{2220AB23-F473-AE47-9E53-7D20C2A7AE2B}" type="slidenum">
              <a:rPr lang="en-US" smtClean="0"/>
              <a:pPr/>
              <a:t>38</a:t>
            </a:fld>
            <a:endParaRPr lang="en-US"/>
          </a:p>
        </p:txBody>
      </p:sp>
    </p:spTree>
    <p:extLst>
      <p:ext uri="{BB962C8B-B14F-4D97-AF65-F5344CB8AC3E}">
        <p14:creationId xmlns:p14="http://schemas.microsoft.com/office/powerpoint/2010/main" val="2793377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43: callout's "588" differs from table's "688".  But you know I'm going to</a:t>
            </a:r>
          </a:p>
          <a:p>
            <a:r>
              <a:rPr lang="en-US" sz="1200" kern="1200" dirty="0" smtClean="0">
                <a:solidFill>
                  <a:schemeClr val="tx1"/>
                </a:solidFill>
                <a:latin typeface="+mn-lt"/>
                <a:ea typeface="+mn-ea"/>
                <a:cs typeface="+mn-cs"/>
              </a:rPr>
              <a:t>say to remove information from this slide.  Every pixel that is not</a:t>
            </a:r>
          </a:p>
          <a:p>
            <a:r>
              <a:rPr lang="en-US" sz="1200" kern="1200" dirty="0" smtClean="0">
                <a:solidFill>
                  <a:schemeClr val="tx1"/>
                </a:solidFill>
                <a:latin typeface="+mn-lt"/>
                <a:ea typeface="+mn-ea"/>
                <a:cs typeface="+mn-cs"/>
              </a:rPr>
              <a:t>directly supporting your main point, is distracting and detracting from it.</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39</a:t>
            </a:fld>
            <a:endParaRPr lang="en-US"/>
          </a:p>
        </p:txBody>
      </p:sp>
    </p:spTree>
    <p:extLst>
      <p:ext uri="{BB962C8B-B14F-4D97-AF65-F5344CB8AC3E}">
        <p14:creationId xmlns:p14="http://schemas.microsoft.com/office/powerpoint/2010/main" val="260001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Ownership type </a:t>
            </a:r>
            <a:r>
              <a:rPr lang="en-US" dirty="0"/>
              <a:t>inference is an important </a:t>
            </a:r>
            <a:r>
              <a:rPr lang="en-US" dirty="0" smtClean="0"/>
              <a:t>problem.</a:t>
            </a:r>
            <a:r>
              <a:rPr lang="en-US" baseline="0" dirty="0" smtClean="0"/>
              <a:t> It can transform </a:t>
            </a:r>
            <a:r>
              <a:rPr lang="en-US" dirty="0" smtClean="0"/>
              <a:t>an</a:t>
            </a:r>
            <a:r>
              <a:rPr lang="en-US" baseline="0" dirty="0" smtClean="0"/>
              <a:t> </a:t>
            </a:r>
            <a:r>
              <a:rPr lang="en-US" baseline="0" dirty="0" err="1" smtClean="0"/>
              <a:t>unannotated</a:t>
            </a:r>
            <a:r>
              <a:rPr lang="en-US" baseline="0" dirty="0" smtClean="0"/>
              <a:t> or partially-annotated program </a:t>
            </a:r>
          </a:p>
          <a:p>
            <a:r>
              <a:rPr lang="en-US" dirty="0" smtClean="0"/>
              <a:t>into a fully annotated one.</a:t>
            </a:r>
            <a:r>
              <a:rPr lang="en-US" baseline="0" dirty="0" smtClean="0"/>
              <a:t> </a:t>
            </a:r>
          </a:p>
          <a:p>
            <a:endParaRPr lang="en-US" dirty="0" smtClean="0"/>
          </a:p>
          <a:p>
            <a:r>
              <a:rPr lang="en-US" dirty="0" smtClean="0"/>
              <a:t>1)</a:t>
            </a:r>
            <a:r>
              <a:rPr lang="en-US" baseline="0" dirty="0" smtClean="0"/>
              <a:t> </a:t>
            </a:r>
            <a:r>
              <a:rPr lang="en-US" dirty="0" smtClean="0"/>
              <a:t>it can facilitate</a:t>
            </a:r>
            <a:r>
              <a:rPr lang="en-US" baseline="0" dirty="0" smtClean="0"/>
              <a:t> the</a:t>
            </a:r>
            <a:r>
              <a:rPr lang="en-US" dirty="0" smtClean="0"/>
              <a:t> </a:t>
            </a:r>
            <a:r>
              <a:rPr lang="en-US" dirty="0"/>
              <a:t>adoption of </a:t>
            </a:r>
            <a:r>
              <a:rPr lang="en-US" dirty="0" smtClean="0"/>
              <a:t>ownership</a:t>
            </a:r>
            <a:r>
              <a:rPr lang="en-US" baseline="0" dirty="0" smtClean="0"/>
              <a:t> types</a:t>
            </a:r>
            <a:r>
              <a:rPr lang="en-US" dirty="0" smtClean="0"/>
              <a:t> </a:t>
            </a:r>
            <a:r>
              <a:rPr lang="en-US" dirty="0"/>
              <a:t>in practice. </a:t>
            </a:r>
            <a:endParaRPr lang="en-US" dirty="0" smtClean="0"/>
          </a:p>
          <a:p>
            <a:r>
              <a:rPr lang="en-US" baseline="0" dirty="0" smtClean="0"/>
              <a:t>2) In addition, ownership type inference can reveal how ownership concepts are expressed in existing programs. </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4</a:t>
            </a:fld>
            <a:endParaRPr lang="en-US"/>
          </a:p>
        </p:txBody>
      </p:sp>
    </p:spTree>
    <p:extLst>
      <p:ext uri="{BB962C8B-B14F-4D97-AF65-F5344CB8AC3E}">
        <p14:creationId xmlns:p14="http://schemas.microsoft.com/office/powerpoint/2010/main" val="1632690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ANA: NEED A TRANSITION!!!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1. We examine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llocation sites in</a:t>
            </a:r>
            <a:r>
              <a:rPr lang="en-US" sz="1200" kern="1200" baseline="0" dirty="0" smtClean="0">
                <a:solidFill>
                  <a:schemeClr val="tx1"/>
                </a:solidFill>
                <a:effectLst/>
                <a:latin typeface="+mn-lt"/>
                <a:ea typeface="+mn-ea"/>
                <a:cs typeface="+mn-cs"/>
              </a:rPr>
              <a:t> detail, because allocation sites </a:t>
            </a:r>
            <a:r>
              <a:rPr lang="en-US" sz="1200" kern="1200" dirty="0" smtClean="0">
                <a:solidFill>
                  <a:schemeClr val="tx1"/>
                </a:solidFill>
                <a:effectLst/>
                <a:latin typeface="+mn-lt"/>
                <a:ea typeface="+mn-ea"/>
                <a:cs typeface="+mn-cs"/>
              </a:rPr>
              <a:t>provide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best approximation of ownership structure.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On average, 40% of allocations sites are inferred as REP in OT, while only 14% are inferred as REP in UT.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3. This </a:t>
            </a:r>
            <a:r>
              <a:rPr lang="en-US" sz="1200" kern="1200" dirty="0" smtClean="0">
                <a:solidFill>
                  <a:schemeClr val="tx1"/>
                </a:solidFill>
                <a:effectLst/>
                <a:latin typeface="+mn-lt"/>
                <a:ea typeface="+mn-ea"/>
                <a:cs typeface="+mn-cs"/>
              </a:rPr>
              <a:t>suggests that write access to enclosing context is more common than readonly sharing of internal structure.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40</a:t>
            </a:fld>
            <a:endParaRPr lang="en-US"/>
          </a:p>
        </p:txBody>
      </p:sp>
    </p:spTree>
    <p:extLst>
      <p:ext uri="{BB962C8B-B14F-4D97-AF65-F5344CB8AC3E}">
        <p14:creationId xmlns:p14="http://schemas.microsoft.com/office/powerpoint/2010/main" val="2740857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we present the unified typing rules, we brief</a:t>
            </a:r>
            <a:r>
              <a:rPr lang="en-US" sz="1200" kern="1200" baseline="0" dirty="0" smtClean="0">
                <a:solidFill>
                  <a:schemeClr val="tx1"/>
                </a:solidFill>
                <a:latin typeface="+mn-lt"/>
                <a:ea typeface="+mn-ea"/>
                <a:cs typeface="+mn-cs"/>
              </a:rPr>
              <a:t>ly introduce the universe types and ownership types. </a:t>
            </a:r>
            <a:endParaRPr lang="en-US" dirty="0" smtClean="0"/>
          </a:p>
          <a:p>
            <a:pPr marL="0" indent="0">
              <a:buNone/>
            </a:pPr>
            <a:endParaRPr lang="en-US" baseline="0" dirty="0" smtClean="0"/>
          </a:p>
          <a:p>
            <a:pPr marL="0" indent="0">
              <a:buNone/>
            </a:pPr>
            <a:r>
              <a:rPr lang="en-US" baseline="0" dirty="0" smtClean="0"/>
              <a:t>1. Universe Types enforce the owner-as-modifier encapsulation discipline. </a:t>
            </a:r>
          </a:p>
          <a:p>
            <a:pPr marL="0" indent="0">
              <a:buNone/>
            </a:pPr>
            <a:r>
              <a:rPr lang="en-US" baseline="0" dirty="0" smtClean="0"/>
              <a:t>2. There are three source-level type qualifiers: rep, peer and any. </a:t>
            </a:r>
          </a:p>
          <a:p>
            <a:pPr marL="0" indent="0">
              <a:buNone/>
            </a:pPr>
            <a:r>
              <a:rPr lang="en-US" baseline="0" dirty="0" smtClean="0"/>
              <a:t>rep denotes the object is owned by the current this object .</a:t>
            </a:r>
          </a:p>
          <a:p>
            <a:pPr marL="0" indent="0">
              <a:buNone/>
            </a:pPr>
            <a:r>
              <a:rPr lang="en-US" baseline="0" dirty="0" smtClean="0"/>
              <a:t>peer denotes the object has the same owner  as the current this object. In other words, the object and the current this object are siblings in the ownership tree. </a:t>
            </a:r>
          </a:p>
          <a:p>
            <a:pPr marL="0" indent="0">
              <a:buNone/>
            </a:pPr>
            <a:r>
              <a:rPr lang="en-US" baseline="0" dirty="0" smtClean="0"/>
              <a:t>any denotes arbitrary ownership. In other words, the relation between the objects is currently unknown.</a:t>
            </a:r>
          </a:p>
        </p:txBody>
      </p:sp>
      <p:sp>
        <p:nvSpPr>
          <p:cNvPr id="4" name="Slide Number Placeholder 3"/>
          <p:cNvSpPr>
            <a:spLocks noGrp="1"/>
          </p:cNvSpPr>
          <p:nvPr>
            <p:ph type="sldNum" sz="quarter" idx="10"/>
          </p:nvPr>
        </p:nvSpPr>
        <p:spPr/>
        <p:txBody>
          <a:bodyPr/>
          <a:lstStyle/>
          <a:p>
            <a:fld id="{2220AB23-F473-AE47-9E53-7D20C2A7AE2B}" type="slidenum">
              <a:rPr lang="en-US" smtClean="0"/>
              <a:pPr/>
              <a:t>41</a:t>
            </a:fld>
            <a:endParaRPr lang="en-US"/>
          </a:p>
        </p:txBody>
      </p:sp>
    </p:spTree>
    <p:extLst>
      <p:ext uri="{BB962C8B-B14F-4D97-AF65-F5344CB8AC3E}">
        <p14:creationId xmlns:p14="http://schemas.microsoft.com/office/powerpoint/2010/main" val="2238969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We now discuss the classical ownership types which enforce the owner-as-dominator discipline. We restricted the classical type system to one ownership parameter.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The type qualifier consists of two parts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2.1 the first part, q0, is the owner of the object and the second part q1 is the ownership parameter.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q0 and q1 can be rep, own or p. rep denotes that the object is owned by the current this object. Own denotes that the object has the same owner as the current object this, and p denotes the object is owned by the ownership parameter.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42</a:t>
            </a:fld>
            <a:endParaRPr lang="en-US"/>
          </a:p>
        </p:txBody>
      </p:sp>
    </p:spTree>
    <p:extLst>
      <p:ext uri="{BB962C8B-B14F-4D97-AF65-F5344CB8AC3E}">
        <p14:creationId xmlns:p14="http://schemas.microsoft.com/office/powerpoint/2010/main" val="1680760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important goal of our study is to compare UT, which enforces the owner as modifier encapsulation discipline, with OT</a:t>
            </a:r>
          </a:p>
          <a:p>
            <a:r>
              <a:rPr lang="en-US" baseline="0" dirty="0" smtClean="0"/>
              <a:t>which enforces the owner-as-dominator discipline, on large, real-world programs.</a:t>
            </a:r>
          </a:p>
          <a:p>
            <a:endParaRPr lang="en-US" baseline="0" dirty="0" smtClean="0"/>
          </a:p>
          <a:p>
            <a:r>
              <a:rPr lang="en-US" baseline="0" dirty="0" smtClean="0"/>
              <a:t>In theory, in certain cases, UT gives rise to a deeper tree than OT, and in other cases OT gives rise to a deeper tree than UT.</a:t>
            </a:r>
          </a:p>
          <a:p>
            <a:endParaRPr lang="en-US" baseline="0" dirty="0" smtClean="0"/>
          </a:p>
          <a:p>
            <a:r>
              <a:rPr lang="en-US" baseline="0" dirty="0" smtClean="0"/>
              <a:t>We ask, Does UT or OT has deeper ownership trees?</a:t>
            </a:r>
          </a:p>
          <a:p>
            <a:r>
              <a:rPr lang="en-US" baseline="0" dirty="0" smtClean="0"/>
              <a:t>Do UT and OT give rise to different ownership trees?</a:t>
            </a:r>
          </a:p>
          <a:p>
            <a:endParaRPr lang="en-US" baseline="0" dirty="0" smtClean="0"/>
          </a:p>
          <a:p>
            <a:r>
              <a:rPr lang="en-US" baseline="0" dirty="0" smtClean="0"/>
              <a:t>MDE: The audience will not remember what </a:t>
            </a:r>
            <a:r>
              <a:rPr lang="en-US" baseline="0" dirty="0" err="1" smtClean="0"/>
              <a:t>OaM</a:t>
            </a:r>
            <a:r>
              <a:rPr lang="en-US" baseline="0" dirty="0" smtClean="0"/>
              <a:t> and </a:t>
            </a:r>
            <a:r>
              <a:rPr lang="en-US" baseline="0" dirty="0" err="1" smtClean="0"/>
              <a:t>OaD</a:t>
            </a:r>
            <a:r>
              <a:rPr lang="en-US" baseline="0" dirty="0" smtClean="0"/>
              <a:t> mean.  Maybe write them out?  Title can be two lines long.</a:t>
            </a:r>
          </a:p>
          <a:p>
            <a:endParaRPr lang="en-US" baseline="0" dirty="0" smtClean="0"/>
          </a:p>
          <a:p>
            <a:r>
              <a:rPr lang="en-US" baseline="0" dirty="0" smtClean="0"/>
              <a:t>UT is stricter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43</a:t>
            </a:fld>
            <a:endParaRPr lang="en-US"/>
          </a:p>
        </p:txBody>
      </p:sp>
    </p:spTree>
    <p:extLst>
      <p:ext uri="{BB962C8B-B14F-4D97-AF65-F5344CB8AC3E}">
        <p14:creationId xmlns:p14="http://schemas.microsoft.com/office/powerpoint/2010/main" val="2464165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Position</a:t>
            </a:r>
          </a:p>
          <a:p>
            <a:r>
              <a:rPr lang="en-US" baseline="0" dirty="0" smtClean="0"/>
              <a:t>2. Move the it to </a:t>
            </a:r>
            <a:r>
              <a:rPr lang="en-US" baseline="0" dirty="0" err="1" smtClean="0"/>
              <a:t>earilier</a:t>
            </a:r>
            <a:r>
              <a:rPr lang="en-US" baseline="0" dirty="0" smtClean="0"/>
              <a:t>. </a:t>
            </a:r>
          </a:p>
          <a:p>
            <a:r>
              <a:rPr lang="en-US" baseline="0" dirty="0" smtClean="0"/>
              <a:t>3. If failed, go back to solver. </a:t>
            </a:r>
          </a:p>
          <a:p>
            <a:endParaRPr lang="en-US" baseline="0" dirty="0" smtClean="0"/>
          </a:p>
          <a:p>
            <a:r>
              <a:rPr lang="en-US" baseline="0" dirty="0" smtClean="0"/>
              <a:t>1. The system consists of four steps shown in blue boxes. </a:t>
            </a:r>
          </a:p>
          <a:p>
            <a:r>
              <a:rPr lang="en-US" baseline="0" dirty="0" smtClean="0"/>
              <a:t>1.1 The first step is the unified typing rules. The rules are instantiated by giving four parameters: </a:t>
            </a:r>
          </a:p>
          <a:p>
            <a:r>
              <a:rPr lang="en-US" baseline="0" dirty="0" smtClean="0"/>
              <a:t>The type qualifiers, the subtyping relation of the type qualifiers, the viewpoint adaptation function and </a:t>
            </a:r>
          </a:p>
          <a:p>
            <a:r>
              <a:rPr lang="en-US" baseline="0" dirty="0" smtClean="0"/>
              <a:t>the additional constraints. This step outputs the instantiated rules. </a:t>
            </a:r>
          </a:p>
          <a:p>
            <a:endParaRPr lang="en-US" baseline="0" dirty="0" smtClean="0"/>
          </a:p>
          <a:p>
            <a:r>
              <a:rPr lang="en-US" baseline="0" dirty="0" smtClean="0"/>
              <a:t>1.2 The second step is the set-based solver.</a:t>
            </a:r>
          </a:p>
          <a:p>
            <a:r>
              <a:rPr lang="en-US" baseline="0" dirty="0" smtClean="0"/>
              <a:t>The set-based solver takes as input the instantiated typing rules and the source code of the program,</a:t>
            </a:r>
          </a:p>
          <a:p>
            <a:r>
              <a:rPr lang="en-US" baseline="0" dirty="0" smtClean="0"/>
              <a:t>and outputs the set-based solution. The set-based solution is a mapping from variables in the program to sets of type qualifiers.</a:t>
            </a:r>
          </a:p>
          <a:p>
            <a:r>
              <a:rPr lang="en-US" baseline="0" dirty="0" smtClean="0"/>
              <a:t>The set-based solution contains all possible valid </a:t>
            </a:r>
            <a:r>
              <a:rPr lang="en-US" baseline="0" dirty="0" err="1" smtClean="0"/>
              <a:t>typings</a:t>
            </a:r>
            <a:r>
              <a:rPr lang="en-US" baseline="0" dirty="0" smtClean="0"/>
              <a:t>.</a:t>
            </a:r>
          </a:p>
          <a:p>
            <a:endParaRPr lang="en-US" baseline="0" dirty="0" smtClean="0"/>
          </a:p>
          <a:p>
            <a:r>
              <a:rPr lang="en-US" baseline="0" dirty="0" smtClean="0"/>
              <a:t>1.3 The third step extracts the best typing from the set-based solution. It takes as input the set-based solution and the preference over</a:t>
            </a:r>
          </a:p>
          <a:p>
            <a:r>
              <a:rPr lang="en-US" baseline="0" dirty="0" smtClean="0"/>
              <a:t>type qualifiers and outputs the Maximal typing. The Maximal typing types each variable to the maximally preferred qualifier in its set</a:t>
            </a:r>
          </a:p>
          <a:p>
            <a:endParaRPr lang="en-US" baseline="0" dirty="0" smtClean="0"/>
          </a:p>
          <a:p>
            <a:r>
              <a:rPr lang="en-US" baseline="0" dirty="0" smtClean="0"/>
              <a:t>1.4 The last step type checks the extracted maximal typing. If the maximal typing is valid, then we have succeed --- we have found the</a:t>
            </a:r>
          </a:p>
          <a:p>
            <a:r>
              <a:rPr lang="en-US" baseline="0" dirty="0" smtClean="0"/>
              <a:t>best typing. If the maximal typing is not valid, then the tool prompts the user to enter annotations that guide the solver. </a:t>
            </a:r>
          </a:p>
          <a:p>
            <a:endParaRPr lang="en-US" baseline="0" dirty="0" smtClean="0"/>
          </a:p>
          <a:p>
            <a:r>
              <a:rPr lang="en-US" baseline="0" dirty="0" smtClean="0"/>
              <a:t>These steps will be explained in detail shortly. </a:t>
            </a:r>
          </a:p>
          <a:p>
            <a:endParaRPr lang="en-US" baseline="0" dirty="0" smtClean="0"/>
          </a:p>
          <a:p>
            <a:r>
              <a:rPr lang="en-US" baseline="0" dirty="0" smtClean="0"/>
              <a:t>MDE: The arrows out of “type checking” aren’t obviously alternatives.  Make one arrow to the right that splits into two?  This requires moving all the rest of the figure (except the lower left box) left a bit, but I </a:t>
            </a:r>
            <a:r>
              <a:rPr lang="en-US" baseline="0" dirty="0" err="1" smtClean="0"/>
              <a:t>thnk</a:t>
            </a:r>
            <a:r>
              <a:rPr lang="en-US" baseline="0" dirty="0" smtClean="0"/>
              <a:t> is doable.</a:t>
            </a:r>
          </a:p>
        </p:txBody>
      </p:sp>
      <p:sp>
        <p:nvSpPr>
          <p:cNvPr id="4" name="Slide Number Placeholder 3"/>
          <p:cNvSpPr>
            <a:spLocks noGrp="1"/>
          </p:cNvSpPr>
          <p:nvPr>
            <p:ph type="sldNum" sz="quarter" idx="10"/>
          </p:nvPr>
        </p:nvSpPr>
        <p:spPr/>
        <p:txBody>
          <a:bodyPr/>
          <a:lstStyle/>
          <a:p>
            <a:fld id="{2220AB23-F473-AE47-9E53-7D20C2A7AE2B}" type="slidenum">
              <a:rPr lang="en-US" smtClean="0"/>
              <a:pPr/>
              <a:t>44</a:t>
            </a:fld>
            <a:endParaRPr lang="en-US"/>
          </a:p>
        </p:txBody>
      </p:sp>
    </p:spTree>
    <p:extLst>
      <p:ext uri="{BB962C8B-B14F-4D97-AF65-F5344CB8AC3E}">
        <p14:creationId xmlns:p14="http://schemas.microsoft.com/office/powerpoint/2010/main" val="380770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summarize,</a:t>
            </a:r>
          </a:p>
          <a:p>
            <a:pPr marL="228600" indent="-228600">
              <a:buAutoNum type="arabicPeriod"/>
            </a:pPr>
            <a:r>
              <a:rPr lang="en-US" baseline="0" dirty="0" smtClean="0"/>
              <a:t>Many objects are owned. In UT, 14% of all allocation sites are rep, which is provably the upper bound.</a:t>
            </a:r>
          </a:p>
          <a:p>
            <a:pPr marL="0" indent="0">
              <a:buNone/>
            </a:pPr>
            <a:r>
              <a:rPr lang="en-US" baseline="0" dirty="0" smtClean="0"/>
              <a:t>In OT, 40% of allocation sites are rep, which is not the upper bound, but is close, within 2-3% of the upper bound.</a:t>
            </a:r>
          </a:p>
          <a:p>
            <a:pPr marL="228600" indent="-228600">
              <a:buAutoNum type="arabicPeriod"/>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Further,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UT</a:t>
            </a:r>
            <a:r>
              <a:rPr lang="en-US" sz="1200" kern="1200" baseline="0" dirty="0" smtClean="0">
                <a:solidFill>
                  <a:schemeClr val="tx1"/>
                </a:solidFill>
                <a:effectLst/>
                <a:latin typeface="+mn-lt"/>
                <a:ea typeface="+mn-ea"/>
                <a:cs typeface="+mn-cs"/>
              </a:rPr>
              <a:t> requires no manual annotations, and UT is easier to understand. </a:t>
            </a:r>
            <a:r>
              <a:rPr lang="en-US" baseline="0" dirty="0" smtClean="0"/>
              <a:t>We conjecture that the programs</a:t>
            </a:r>
            <a:br>
              <a:rPr lang="en-US" baseline="0" dirty="0" smtClean="0"/>
            </a:br>
            <a:r>
              <a:rPr lang="en-US" baseline="0" dirty="0" smtClean="0"/>
              <a:t>can be refactored so that they have better </a:t>
            </a:r>
            <a:r>
              <a:rPr lang="en-US" baseline="0" dirty="0" err="1" smtClean="0"/>
              <a:t>OaM</a:t>
            </a:r>
            <a:r>
              <a:rPr lang="en-US" baseline="0" dirty="0" smtClean="0"/>
              <a:t> structure.</a:t>
            </a:r>
          </a:p>
          <a:p>
            <a:pPr marL="228600" marR="0" indent="-228600" algn="l" defTabSz="457200" rtl="0" eaLnBrk="1" fontAlgn="auto" latinLnBrk="0" hangingPunct="1">
              <a:lnSpc>
                <a:spcPct val="100000"/>
              </a:lnSpc>
              <a:spcBef>
                <a:spcPts val="0"/>
              </a:spcBef>
              <a:spcAft>
                <a:spcPts val="0"/>
              </a:spcAft>
              <a:buClrTx/>
              <a:buSzTx/>
              <a:buFontTx/>
              <a:buAutoNum type="arabicPeriod" startAt="3"/>
              <a:tabLst/>
              <a:defRPr/>
            </a:pPr>
            <a:r>
              <a:rPr lang="en-US" dirty="0" smtClean="0"/>
              <a:t>On</a:t>
            </a:r>
            <a:r>
              <a:rPr lang="en-US" baseline="0" dirty="0" smtClean="0"/>
              <a:t> the other hand, OT requires manual annotations, and the annotations are hard to interpret.</a:t>
            </a:r>
          </a:p>
          <a:p>
            <a:pPr marL="228600" marR="0" indent="-228600" algn="l" defTabSz="457200" rtl="0" eaLnBrk="1" fontAlgn="auto" latinLnBrk="0" hangingPunct="1">
              <a:lnSpc>
                <a:spcPct val="100000"/>
              </a:lnSpc>
              <a:spcBef>
                <a:spcPts val="0"/>
              </a:spcBef>
              <a:spcAft>
                <a:spcPts val="0"/>
              </a:spcAft>
              <a:buClrTx/>
              <a:buSzTx/>
              <a:buFontTx/>
              <a:buAutoNum type="arabicPeriod" startAt="3"/>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Put the timing on this slide</a:t>
            </a:r>
            <a:endParaRPr lang="en-US"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46</a:t>
            </a:fld>
            <a:endParaRPr lang="en-US"/>
          </a:p>
        </p:txBody>
      </p:sp>
    </p:spTree>
    <p:extLst>
      <p:ext uri="{BB962C8B-B14F-4D97-AF65-F5344CB8AC3E}">
        <p14:creationId xmlns:p14="http://schemas.microsoft.com/office/powerpoint/2010/main" val="21490510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order to answer these questions,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We examine all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llocation sites in</a:t>
            </a:r>
            <a:r>
              <a:rPr lang="en-US" sz="1200" kern="1200" baseline="0" dirty="0" smtClean="0">
                <a:solidFill>
                  <a:schemeClr val="tx1"/>
                </a:solidFill>
                <a:effectLst/>
                <a:latin typeface="+mn-lt"/>
                <a:ea typeface="+mn-ea"/>
                <a:cs typeface="+mn-cs"/>
              </a:rPr>
              <a:t> detail. We focus on allocation sites, because allocation sites give</a:t>
            </a:r>
            <a:r>
              <a:rPr lang="en-US" sz="1200" kern="1200" dirty="0" smtClean="0">
                <a:solidFill>
                  <a:schemeClr val="tx1"/>
                </a:solidFill>
                <a:effectLst/>
                <a:latin typeface="+mn-lt"/>
                <a:ea typeface="+mn-ea"/>
                <a:cs typeface="+mn-cs"/>
              </a:rPr>
              <a:t> the</a:t>
            </a:r>
            <a:r>
              <a:rPr lang="en-US" sz="1200" kern="1200" baseline="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best approximation of ownership structure.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On average, 40% of allocations sites are REP in OT, while only 14% are REP in UT. This </a:t>
            </a:r>
            <a:r>
              <a:rPr lang="en-US" sz="1200" kern="1200" dirty="0" smtClean="0">
                <a:solidFill>
                  <a:schemeClr val="tx1"/>
                </a:solidFill>
                <a:effectLst/>
                <a:latin typeface="+mn-lt"/>
                <a:ea typeface="+mn-ea"/>
                <a:cs typeface="+mn-cs"/>
              </a:rPr>
              <a:t>suggests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in general OT</a:t>
            </a:r>
            <a:r>
              <a:rPr lang="en-US" sz="1200" kern="1200" baseline="0" dirty="0" smtClean="0">
                <a:solidFill>
                  <a:schemeClr val="tx1"/>
                </a:solidFill>
                <a:effectLst/>
                <a:latin typeface="+mn-lt"/>
                <a:ea typeface="+mn-ea"/>
                <a:cs typeface="+mn-cs"/>
              </a:rPr>
              <a:t> has deeper trees than 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3. On average, only 9% of allocation sites are REP in both UT and OT which suggests that in general,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OT and UT give rise to different ownership trees and thus they capture different ownership. ANA: Wei, here, show a callout for the of 9% (and double check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my calculation).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47</a:t>
            </a:fld>
            <a:endParaRPr lang="en-US"/>
          </a:p>
        </p:txBody>
      </p:sp>
    </p:spTree>
    <p:extLst>
      <p:ext uri="{BB962C8B-B14F-4D97-AF65-F5344CB8AC3E}">
        <p14:creationId xmlns:p14="http://schemas.microsoft.com/office/powerpoint/2010/main" val="1132749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We</a:t>
            </a:r>
            <a:r>
              <a:rPr lang="en-US" baseline="0" dirty="0" smtClean="0"/>
              <a:t> formalize the notion of “best” typing using objective functions that rank valid </a:t>
            </a:r>
            <a:r>
              <a:rPr lang="en-US" baseline="0" dirty="0" err="1" smtClean="0"/>
              <a:t>typings</a:t>
            </a:r>
            <a:r>
              <a:rPr lang="en-US" baseline="0" dirty="0" smtClean="0"/>
              <a:t>.</a:t>
            </a:r>
          </a:p>
          <a:p>
            <a:endParaRPr lang="en-US" baseline="0" dirty="0" smtClean="0"/>
          </a:p>
          <a:p>
            <a:r>
              <a:rPr lang="en-US" baseline="0" dirty="0" smtClean="0"/>
              <a:t>1. Consider the objective function for Universe Types, “O of UT”. It takes a valid typing T, and returns a tuple of </a:t>
            </a:r>
          </a:p>
          <a:p>
            <a:r>
              <a:rPr lang="en-US" baseline="0" dirty="0" smtClean="0"/>
              <a:t>3 elements. The first element gives the number of variables in the program that are typed “any”, the second </a:t>
            </a:r>
          </a:p>
          <a:p>
            <a:r>
              <a:rPr lang="en-US" baseline="0" dirty="0" smtClean="0"/>
              <a:t>gives the number of “rep” variables and the third element gives the number “peer” variables.</a:t>
            </a:r>
          </a:p>
          <a:p>
            <a:endParaRPr lang="en-US" baseline="0" dirty="0" smtClean="0"/>
          </a:p>
          <a:p>
            <a:r>
              <a:rPr lang="en-US" baseline="0" dirty="0" smtClean="0"/>
              <a:t>2. </a:t>
            </a:r>
            <a:r>
              <a:rPr lang="en-US" baseline="0" dirty="0" err="1" smtClean="0"/>
              <a:t>Typings</a:t>
            </a:r>
            <a:r>
              <a:rPr lang="en-US" baseline="0" dirty="0" smtClean="0"/>
              <a:t> are ranked lexicographically --- thus, a typing T is better than a typing T’ if  T has more </a:t>
            </a:r>
          </a:p>
          <a:p>
            <a:r>
              <a:rPr lang="en-US" baseline="0" dirty="0" smtClean="0"/>
              <a:t>“any” variables than T’, or T and T’ have the same number of “any” variables but T has more “rep” variables </a:t>
            </a:r>
          </a:p>
          <a:p>
            <a:r>
              <a:rPr lang="en-US" baseline="0" dirty="0" smtClean="0"/>
              <a:t>than T’. This ranking is a heuristic (or a proxy) for a deep ownership tree. Higher ranked </a:t>
            </a:r>
            <a:r>
              <a:rPr lang="en-US" baseline="0" dirty="0" err="1" smtClean="0"/>
              <a:t>typings</a:t>
            </a:r>
            <a:r>
              <a:rPr lang="en-US" baseline="0" dirty="0" smtClean="0"/>
              <a:t> </a:t>
            </a:r>
          </a:p>
          <a:p>
            <a:r>
              <a:rPr lang="en-US" baseline="0" dirty="0" smtClean="0"/>
              <a:t>are likely to produce deeper runtime ownership trees than lower ranked ones.</a:t>
            </a:r>
          </a:p>
          <a:p>
            <a:endParaRPr lang="en-US" baseline="0" dirty="0" smtClean="0"/>
          </a:p>
          <a:p>
            <a:r>
              <a:rPr lang="en-US" baseline="0" dirty="0" smtClean="0"/>
              <a:t>3. Similarly, the objective function for OT “O of OT” returns a tuple of three elements: the number of variables</a:t>
            </a:r>
          </a:p>
          <a:p>
            <a:r>
              <a:rPr lang="en-US" baseline="0" dirty="0" smtClean="0"/>
              <a:t>with owner rep, the number of variables with owner own, and finally, the number of variables with owner </a:t>
            </a:r>
          </a:p>
          <a:p>
            <a:r>
              <a:rPr lang="en-US" baseline="0" dirty="0" smtClean="0"/>
              <a:t>p. Again, the </a:t>
            </a:r>
            <a:r>
              <a:rPr lang="en-US" baseline="0" dirty="0" err="1" smtClean="0"/>
              <a:t>typings</a:t>
            </a:r>
            <a:r>
              <a:rPr lang="en-US" baseline="0" dirty="0" smtClean="0"/>
              <a:t> are ranked lexicographically --- the highest ranked </a:t>
            </a:r>
            <a:r>
              <a:rPr lang="en-US" baseline="0" dirty="0" err="1" smtClean="0"/>
              <a:t>typings</a:t>
            </a:r>
            <a:r>
              <a:rPr lang="en-US" baseline="0" dirty="0" smtClean="0"/>
              <a:t> have the largest number of</a:t>
            </a:r>
          </a:p>
          <a:p>
            <a:r>
              <a:rPr lang="en-US" baseline="0" dirty="0" smtClean="0"/>
              <a:t>variables with owner rep. Again, higher ranked </a:t>
            </a:r>
            <a:r>
              <a:rPr lang="en-US" baseline="0" dirty="0" err="1" smtClean="0"/>
              <a:t>typings</a:t>
            </a:r>
            <a:r>
              <a:rPr lang="en-US" baseline="0" dirty="0" smtClean="0"/>
              <a:t> are likely to produce deeper ownership trees.</a:t>
            </a:r>
          </a:p>
          <a:p>
            <a:endParaRPr lang="en-US" baseline="0" dirty="0" smtClean="0"/>
          </a:p>
          <a:p>
            <a:r>
              <a:rPr lang="en-US" baseline="0" dirty="0" smtClean="0"/>
              <a:t>The best typing maximizes the objective function. Our goal is to extract this best typing from the set-based solution.</a:t>
            </a:r>
          </a:p>
          <a:p>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49</a:t>
            </a:fld>
            <a:endParaRPr lang="en-US"/>
          </a:p>
        </p:txBody>
      </p:sp>
    </p:spTree>
    <p:extLst>
      <p:ext uri="{BB962C8B-B14F-4D97-AF65-F5344CB8AC3E}">
        <p14:creationId xmlns:p14="http://schemas.microsoft.com/office/powerpoint/2010/main" val="4183534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unified typing rules, </a:t>
            </a:r>
            <a:r>
              <a:rPr lang="en-US" dirty="0" smtClean="0"/>
              <a:t>we can</a:t>
            </a:r>
            <a:r>
              <a:rPr lang="en-US" baseline="0" dirty="0" smtClean="0"/>
              <a:t> do the unified type inference for ownership-like type systems</a:t>
            </a:r>
            <a:endParaRPr lang="en-US" dirty="0"/>
          </a:p>
        </p:txBody>
      </p:sp>
      <p:sp>
        <p:nvSpPr>
          <p:cNvPr id="4" name="Slide Number Placeholder 3"/>
          <p:cNvSpPr>
            <a:spLocks noGrp="1"/>
          </p:cNvSpPr>
          <p:nvPr>
            <p:ph type="sldNum" sz="quarter" idx="10"/>
          </p:nvPr>
        </p:nvSpPr>
        <p:spPr/>
        <p:txBody>
          <a:bodyPr/>
          <a:lstStyle/>
          <a:p>
            <a:fld id="{2220AB23-F473-AE47-9E53-7D20C2A7AE2B}" type="slidenum">
              <a:rPr lang="en-US" smtClean="0"/>
              <a:pPr/>
              <a:t>50</a:t>
            </a:fld>
            <a:endParaRPr lang="en-US"/>
          </a:p>
        </p:txBody>
      </p:sp>
    </p:spTree>
    <p:extLst>
      <p:ext uri="{BB962C8B-B14F-4D97-AF65-F5344CB8AC3E}">
        <p14:creationId xmlns:p14="http://schemas.microsoft.com/office/powerpoint/2010/main" val="2685561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1. Introduce ownership types</a:t>
            </a:r>
          </a:p>
          <a:p>
            <a:r>
              <a:rPr lang="en-US" baseline="0" dirty="0" smtClean="0"/>
              <a:t>2. Describe </a:t>
            </a:r>
            <a:r>
              <a:rPr lang="en-US" baseline="0" dirty="0" err="1" smtClean="0"/>
              <a:t>OaM</a:t>
            </a:r>
            <a:r>
              <a:rPr lang="en-US" baseline="0" dirty="0" smtClean="0"/>
              <a:t> and </a:t>
            </a:r>
            <a:r>
              <a:rPr lang="en-US" baseline="0" dirty="0" err="1" smtClean="0"/>
              <a:t>OaD</a:t>
            </a:r>
            <a:endParaRPr lang="en-US" baseline="0" dirty="0" smtClean="0"/>
          </a:p>
          <a:p>
            <a:endParaRPr lang="en-US" baseline="0" dirty="0" smtClean="0"/>
          </a:p>
          <a:p>
            <a:r>
              <a:rPr lang="en-US" baseline="0" dirty="0" smtClean="0"/>
              <a:t>Object ownership structures the heap hierarchically to control aliasing and access between objects.</a:t>
            </a:r>
          </a:p>
          <a:p>
            <a:r>
              <a:rPr lang="en-US" baseline="0" dirty="0" smtClean="0"/>
              <a:t>Ownership types can aid in program correctness and understanding. </a:t>
            </a:r>
          </a:p>
          <a:p>
            <a:endParaRPr lang="en-US" baseline="0" dirty="0" smtClean="0"/>
          </a:p>
          <a:p>
            <a:r>
              <a:rPr lang="en-US" baseline="0" dirty="0" smtClean="0"/>
              <a:t>There are two major encapsulation disciplines in the literature, owner-as-modifier and owner-as-dominator.</a:t>
            </a:r>
          </a:p>
          <a:p>
            <a:endParaRPr lang="en-US" baseline="0" dirty="0" smtClean="0"/>
          </a:p>
          <a:p>
            <a:r>
              <a:rPr lang="en-US" baseline="0" dirty="0" smtClean="0"/>
              <a:t>In this object access graph: the Node object is owned by List Object.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solid line denotes write access and the dashed line denotes the read access.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six different accesses in this graph: the read access from … the</a:t>
            </a:r>
          </a:p>
          <a:p>
            <a:endParaRPr lang="en-US" baseline="0" dirty="0" smtClean="0"/>
          </a:p>
          <a:p>
            <a:r>
              <a:rPr lang="en-US" baseline="0" dirty="0" smtClean="0"/>
              <a:t>In </a:t>
            </a:r>
            <a:r>
              <a:rPr lang="en-US" baseline="0" dirty="0" err="1" smtClean="0"/>
              <a:t>OaM</a:t>
            </a:r>
            <a:r>
              <a:rPr lang="en-US" baseline="0" dirty="0" smtClean="0"/>
              <a:t>, the write access from outside world and the write access to the outside world are </a:t>
            </a:r>
          </a:p>
          <a:p>
            <a:r>
              <a:rPr lang="en-US" baseline="0" dirty="0" smtClean="0"/>
              <a:t>Not allowed. This is because. </a:t>
            </a:r>
          </a:p>
          <a:p>
            <a:r>
              <a:rPr lang="en-US" baseline="0" dirty="0" smtClean="0"/>
              <a:t>“Owner-as-Modifier” enforces that an object can be modified only by its owner or its peers. </a:t>
            </a:r>
          </a:p>
          <a:p>
            <a:r>
              <a:rPr lang="en-US" baseline="0" dirty="0" smtClean="0"/>
              <a:t>However, an owned object can still be referred from the outside world through a readonly reference. </a:t>
            </a:r>
          </a:p>
          <a:p>
            <a:r>
              <a:rPr lang="en-US" baseline="0" dirty="0" smtClean="0"/>
              <a:t>Universe types by [</a:t>
            </a:r>
            <a:r>
              <a:rPr lang="en-US" baseline="0" dirty="0" err="1" smtClean="0"/>
              <a:t>Dietl</a:t>
            </a:r>
            <a:r>
              <a:rPr lang="en-US" baseline="0" dirty="0" smtClean="0"/>
              <a:t> &amp; Mueller] enforce the owner-as-modifier discipline. </a:t>
            </a:r>
          </a:p>
          <a:p>
            <a:endParaRPr lang="en-US" baseline="0" dirty="0" smtClean="0"/>
          </a:p>
          <a:p>
            <a:r>
              <a:rPr lang="en-US" baseline="0" dirty="0" smtClean="0"/>
              <a:t>In </a:t>
            </a:r>
            <a:r>
              <a:rPr lang="en-US" baseline="0" dirty="0" err="1" smtClean="0"/>
              <a:t>OaD</a:t>
            </a:r>
            <a:r>
              <a:rPr lang="en-US" baseline="0" dirty="0" smtClean="0"/>
              <a:t>, The read access and write access from outside world are not allowed. </a:t>
            </a:r>
          </a:p>
          <a:p>
            <a:r>
              <a:rPr lang="en-US" baseline="0" dirty="0" smtClean="0"/>
              <a:t>“Owner-as-dominator” enforces that an object can be accessed only through its owner. </a:t>
            </a:r>
          </a:p>
          <a:p>
            <a:r>
              <a:rPr lang="en-US" baseline="0" dirty="0" smtClean="0"/>
              <a:t>In other words, all accesses to an object must go through its owner. </a:t>
            </a:r>
          </a:p>
          <a:p>
            <a:r>
              <a:rPr lang="en-US" baseline="0" dirty="0" smtClean="0"/>
              <a:t>The classical ownership types by Clark Noble and Potter enforce </a:t>
            </a:r>
          </a:p>
          <a:p>
            <a:r>
              <a:rPr lang="en-US" baseline="0" dirty="0" smtClean="0"/>
              <a:t>the owner-as-dominator discipline. </a:t>
            </a:r>
          </a:p>
          <a:p>
            <a:endParaRPr lang="en-US" baseline="0" dirty="0" smtClean="0"/>
          </a:p>
        </p:txBody>
      </p:sp>
      <p:sp>
        <p:nvSpPr>
          <p:cNvPr id="4" name="Slide Number Placeholder 3"/>
          <p:cNvSpPr>
            <a:spLocks noGrp="1"/>
          </p:cNvSpPr>
          <p:nvPr>
            <p:ph type="sldNum" sz="quarter" idx="10"/>
          </p:nvPr>
        </p:nvSpPr>
        <p:spPr/>
        <p:txBody>
          <a:bodyPr/>
          <a:lstStyle/>
          <a:p>
            <a:fld id="{2220AB23-F473-AE47-9E53-7D20C2A7AE2B}"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Ownership</a:t>
            </a:r>
            <a:r>
              <a:rPr lang="en-US" baseline="0" dirty="0" smtClean="0"/>
              <a:t> type inference is difficult because there are many valid </a:t>
            </a:r>
            <a:r>
              <a:rPr lang="en-US" baseline="0" dirty="0" err="1" smtClean="0"/>
              <a:t>typings</a:t>
            </a:r>
            <a:r>
              <a:rPr lang="en-US" baseline="0" dirty="0" smtClean="0"/>
              <a:t>. </a:t>
            </a:r>
          </a:p>
          <a:p>
            <a:pPr marL="0" indent="0">
              <a:buNone/>
            </a:pPr>
            <a:r>
              <a:rPr lang="en-US" dirty="0" smtClean="0"/>
              <a:t>That</a:t>
            </a:r>
            <a:r>
              <a:rPr lang="en-US" baseline="0" dirty="0" smtClean="0"/>
              <a:t> is,</a:t>
            </a:r>
            <a:r>
              <a:rPr lang="en-US" dirty="0" smtClean="0"/>
              <a:t> given </a:t>
            </a:r>
            <a:r>
              <a:rPr lang="en-US" dirty="0"/>
              <a:t>an </a:t>
            </a:r>
            <a:r>
              <a:rPr lang="en-US" dirty="0" err="1"/>
              <a:t>unannotated</a:t>
            </a:r>
            <a:r>
              <a:rPr lang="en-US" dirty="0"/>
              <a:t> </a:t>
            </a:r>
            <a:r>
              <a:rPr lang="en-US" dirty="0" smtClean="0"/>
              <a:t>program, there are, in most cases, </a:t>
            </a:r>
          </a:p>
          <a:p>
            <a:r>
              <a:rPr lang="en-US" dirty="0" smtClean="0"/>
              <a:t>many </a:t>
            </a:r>
            <a:r>
              <a:rPr lang="en-US" dirty="0"/>
              <a:t>different typings that </a:t>
            </a:r>
            <a:r>
              <a:rPr lang="en-US" dirty="0" smtClean="0"/>
              <a:t>make </a:t>
            </a:r>
            <a:r>
              <a:rPr lang="en-US" dirty="0"/>
              <a:t>the program </a:t>
            </a:r>
            <a:r>
              <a:rPr lang="en-US" dirty="0" smtClean="0"/>
              <a:t>well-typed.</a:t>
            </a:r>
          </a:p>
          <a:p>
            <a:endParaRPr lang="en-US" dirty="0"/>
          </a:p>
          <a:p>
            <a:r>
              <a:rPr lang="en-US" dirty="0"/>
              <a:t>2. </a:t>
            </a:r>
            <a:r>
              <a:rPr lang="en-US" dirty="0" smtClean="0"/>
              <a:t>A</a:t>
            </a:r>
            <a:r>
              <a:rPr lang="en-US" baseline="0" dirty="0" smtClean="0"/>
              <a:t> valid </a:t>
            </a:r>
            <a:r>
              <a:rPr lang="en-US" dirty="0" smtClean="0"/>
              <a:t>typing </a:t>
            </a:r>
            <a:r>
              <a:rPr lang="en-US" dirty="0"/>
              <a:t>gives rise to an ownership tree, </a:t>
            </a:r>
            <a:r>
              <a:rPr lang="en-US" dirty="0" smtClean="0"/>
              <a:t>which</a:t>
            </a:r>
            <a:r>
              <a:rPr lang="en-US" baseline="0" dirty="0" smtClean="0"/>
              <a:t> expresses </a:t>
            </a:r>
            <a:r>
              <a:rPr lang="en-US" dirty="0" smtClean="0"/>
              <a:t>the </a:t>
            </a:r>
            <a:r>
              <a:rPr lang="en-US" dirty="0"/>
              <a:t>encapsulation </a:t>
            </a:r>
            <a:r>
              <a:rPr lang="en-US" dirty="0" smtClean="0"/>
              <a:t>of </a:t>
            </a:r>
            <a:r>
              <a:rPr lang="en-US" dirty="0"/>
              <a:t>objects </a:t>
            </a:r>
            <a:r>
              <a:rPr lang="en-US" dirty="0" smtClean="0"/>
              <a:t>at runtime.  </a:t>
            </a:r>
            <a:endParaRPr lang="en-US" dirty="0"/>
          </a:p>
          <a:p>
            <a:r>
              <a:rPr lang="en-US" dirty="0" smtClean="0"/>
              <a:t>2.1</a:t>
            </a:r>
            <a:r>
              <a:rPr lang="en-US" baseline="0" dirty="0" smtClean="0"/>
              <a:t> </a:t>
            </a:r>
            <a:r>
              <a:rPr lang="en-US" dirty="0" smtClean="0"/>
              <a:t>The </a:t>
            </a:r>
            <a:r>
              <a:rPr lang="en-US" dirty="0"/>
              <a:t>nodes are objects and </a:t>
            </a:r>
            <a:r>
              <a:rPr lang="en-US" dirty="0" smtClean="0"/>
              <a:t>the</a:t>
            </a:r>
            <a:r>
              <a:rPr lang="en-US" baseline="0" dirty="0" smtClean="0"/>
              <a:t> edge is pointing from an object to its owner.  For example, the List object is owned by the root environment. </a:t>
            </a:r>
            <a:endParaRPr lang="en-US" dirty="0" smtClean="0"/>
          </a:p>
          <a:p>
            <a:endParaRPr lang="en-US" dirty="0"/>
          </a:p>
          <a:p>
            <a:r>
              <a:rPr lang="en-US" dirty="0" smtClean="0"/>
              <a:t>3.1 The </a:t>
            </a:r>
            <a:r>
              <a:rPr lang="en-US" dirty="0"/>
              <a:t>left </a:t>
            </a:r>
            <a:r>
              <a:rPr lang="en-US" dirty="0" smtClean="0"/>
              <a:t>tree is </a:t>
            </a:r>
            <a:r>
              <a:rPr lang="en-US" dirty="0"/>
              <a:t>flat, </a:t>
            </a:r>
            <a:r>
              <a:rPr lang="en-US" dirty="0" smtClean="0"/>
              <a:t>because</a:t>
            </a:r>
            <a:r>
              <a:rPr lang="en-US" baseline="0" dirty="0" smtClean="0"/>
              <a:t> all objects (List, Node and Data) are owned by the root environment. </a:t>
            </a:r>
            <a:endParaRPr lang="en-US" dirty="0"/>
          </a:p>
          <a:p>
            <a:r>
              <a:rPr lang="en-US" dirty="0" smtClean="0"/>
              <a:t>3.2 The </a:t>
            </a:r>
            <a:r>
              <a:rPr lang="en-US" dirty="0"/>
              <a:t>right </a:t>
            </a:r>
            <a:r>
              <a:rPr lang="en-US" dirty="0" smtClean="0"/>
              <a:t>tree is </a:t>
            </a:r>
            <a:r>
              <a:rPr lang="en-US" dirty="0"/>
              <a:t>deeper, because </a:t>
            </a:r>
            <a:r>
              <a:rPr lang="en-US" dirty="0" smtClean="0"/>
              <a:t>Node is owned by List, instead of the root environment</a:t>
            </a:r>
          </a:p>
          <a:p>
            <a:r>
              <a:rPr lang="en-US" baseline="0" dirty="0" smtClean="0"/>
              <a:t>3.3 Both trees are derived from valid </a:t>
            </a:r>
            <a:r>
              <a:rPr lang="en-US" baseline="0" dirty="0" err="1" smtClean="0"/>
              <a:t>typings</a:t>
            </a:r>
            <a:r>
              <a:rPr lang="en-US" baseline="0" dirty="0" smtClean="0"/>
              <a:t>, but the right tree is more desirable, because </a:t>
            </a:r>
            <a:r>
              <a:rPr lang="en-US" dirty="0" smtClean="0"/>
              <a:t>it </a:t>
            </a:r>
            <a:r>
              <a:rPr lang="en-US" dirty="0"/>
              <a:t>shows better encapsulation. </a:t>
            </a:r>
            <a:endParaRPr lang="en-US" dirty="0" smtClean="0"/>
          </a:p>
          <a:p>
            <a:endParaRPr lang="en-US" dirty="0"/>
          </a:p>
          <a:p>
            <a:r>
              <a:rPr lang="en-US" dirty="0"/>
              <a:t>4. </a:t>
            </a:r>
            <a:r>
              <a:rPr lang="en-US" dirty="0" smtClean="0"/>
              <a:t>A</a:t>
            </a:r>
            <a:r>
              <a:rPr lang="en-US" baseline="0" dirty="0" smtClean="0"/>
              <a:t> good typing should give rise to a deep ownership tree</a:t>
            </a:r>
            <a:endParaRPr lang="en-US" dirty="0"/>
          </a:p>
          <a:p>
            <a:r>
              <a:rPr lang="en-US" dirty="0"/>
              <a:t>5. </a:t>
            </a:r>
            <a:r>
              <a:rPr lang="en-US" dirty="0" smtClean="0"/>
              <a:t>Our</a:t>
            </a:r>
            <a:r>
              <a:rPr lang="en-US" baseline="0" dirty="0" smtClean="0"/>
              <a:t> goal is infer the “best” typing. Here, </a:t>
            </a:r>
            <a:r>
              <a:rPr lang="en-US" dirty="0" smtClean="0"/>
              <a:t>"best” typing means a typing that</a:t>
            </a:r>
            <a:r>
              <a:rPr lang="en-US" baseline="0" dirty="0" smtClean="0"/>
              <a:t> gives rise the deepest ownership</a:t>
            </a:r>
          </a:p>
        </p:txBody>
      </p:sp>
      <p:sp>
        <p:nvSpPr>
          <p:cNvPr id="4" name="Slide Number Placeholder 3"/>
          <p:cNvSpPr>
            <a:spLocks noGrp="1"/>
          </p:cNvSpPr>
          <p:nvPr>
            <p:ph type="sldNum" sz="quarter" idx="10"/>
          </p:nvPr>
        </p:nvSpPr>
        <p:spPr/>
        <p:txBody>
          <a:bodyPr/>
          <a:lstStyle/>
          <a:p>
            <a:fld id="{2220AB23-F473-AE47-9E53-7D20C2A7AE2B}" type="slidenum">
              <a:rPr lang="en-US" smtClean="0"/>
              <a:pPr/>
              <a:t>5</a:t>
            </a:fld>
            <a:endParaRPr lang="en-US"/>
          </a:p>
        </p:txBody>
      </p:sp>
    </p:spTree>
    <p:extLst>
      <p:ext uri="{BB962C8B-B14F-4D97-AF65-F5344CB8AC3E}">
        <p14:creationId xmlns:p14="http://schemas.microsoft.com/office/powerpoint/2010/main" val="367002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contributions</a:t>
            </a:r>
            <a:r>
              <a:rPr lang="en-US" sz="1200" kern="1200" baseline="0" dirty="0" smtClean="0">
                <a:solidFill>
                  <a:schemeClr val="tx1"/>
                </a:solidFill>
                <a:latin typeface="+mn-lt"/>
                <a:ea typeface="+mn-ea"/>
                <a:cs typeface="+mn-cs"/>
              </a:rPr>
              <a:t> of our work are the following:</a:t>
            </a: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We present</a:t>
            </a:r>
            <a:r>
              <a:rPr lang="en-US" sz="1200" kern="1200" baseline="0" dirty="0" smtClean="0">
                <a:solidFill>
                  <a:schemeClr val="tx1"/>
                </a:solidFill>
                <a:latin typeface="+mn-lt"/>
                <a:ea typeface="+mn-ea"/>
                <a:cs typeface="+mn-cs"/>
              </a:rPr>
              <a:t> unified typing rules for ownership-like type systems and instantiate this rules </a:t>
            </a:r>
          </a:p>
          <a:p>
            <a:pPr marL="0" indent="0">
              <a:buNone/>
            </a:pPr>
            <a:r>
              <a:rPr lang="en-US" sz="1200" kern="1200" baseline="0" dirty="0" smtClean="0">
                <a:solidFill>
                  <a:schemeClr val="tx1"/>
                </a:solidFill>
                <a:latin typeface="+mn-lt"/>
                <a:ea typeface="+mn-ea"/>
                <a:cs typeface="+mn-cs"/>
              </a:rPr>
              <a:t>for two well-known ownership type systems, universe types and the classical ownership types.</a:t>
            </a:r>
          </a:p>
          <a:p>
            <a:r>
              <a:rPr lang="en-US" sz="1200" kern="1200" dirty="0" smtClean="0">
                <a:solidFill>
                  <a:schemeClr val="tx1"/>
                </a:solidFill>
                <a:latin typeface="+mn-lt"/>
                <a:ea typeface="+mn-ea"/>
                <a:cs typeface="+mn-cs"/>
              </a:rPr>
              <a:t>2. We present a unified inference approach for ownership-like</a:t>
            </a:r>
            <a:r>
              <a:rPr lang="en-US" sz="1200" kern="1200" baseline="0" dirty="0" smtClean="0">
                <a:solidFill>
                  <a:schemeClr val="tx1"/>
                </a:solidFill>
                <a:latin typeface="+mn-lt"/>
                <a:ea typeface="+mn-ea"/>
                <a:cs typeface="+mn-cs"/>
              </a:rPr>
              <a:t> type systems.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We formalize the notion of best typing </a:t>
            </a:r>
          </a:p>
          <a:p>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We implement and evaluate our approach. </a:t>
            </a:r>
          </a:p>
          <a:p>
            <a:r>
              <a:rPr lang="en-US" sz="1200" kern="1200" baseline="0" dirty="0" smtClean="0">
                <a:solidFill>
                  <a:schemeClr val="tx1"/>
                </a:solidFill>
                <a:latin typeface="+mn-lt"/>
                <a:ea typeface="+mn-ea"/>
                <a:cs typeface="+mn-cs"/>
              </a:rPr>
              <a:t>4.1 We present type inference results for UT and OT on Java programs of up to 100 thousands lines of code. </a:t>
            </a:r>
          </a:p>
          <a:p>
            <a:r>
              <a:rPr lang="en-US" sz="1200" kern="1200" baseline="0" dirty="0" smtClean="0">
                <a:solidFill>
                  <a:schemeClr val="tx1"/>
                </a:solidFill>
                <a:latin typeface="+mn-lt"/>
                <a:ea typeface="+mn-ea"/>
                <a:cs typeface="+mn-cs"/>
              </a:rPr>
              <a:t>4.2 We also compare UT, which enforces owner-as-modifier encapsulation discipline, to OT, which enforces owner-as-dominator encapsulation discipline.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MDE: I would cut “ownership-like type systems” and the citations, to keep this slide shorter.  Re-add the citations on later slides.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20AB23-F473-AE47-9E53-7D20C2A7AE2B}" type="slidenum">
              <a:rPr lang="en-US" smtClean="0"/>
              <a:pPr/>
              <a:t>6</a:t>
            </a:fld>
            <a:endParaRPr lang="en-US"/>
          </a:p>
        </p:txBody>
      </p:sp>
    </p:spTree>
    <p:extLst>
      <p:ext uri="{BB962C8B-B14F-4D97-AF65-F5344CB8AC3E}">
        <p14:creationId xmlns:p14="http://schemas.microsoft.com/office/powerpoint/2010/main" val="427260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we present the unified typing rules, we brief</a:t>
            </a:r>
            <a:r>
              <a:rPr lang="en-US" sz="1200" kern="1200" baseline="0" dirty="0" smtClean="0">
                <a:solidFill>
                  <a:schemeClr val="tx1"/>
                </a:solidFill>
                <a:latin typeface="+mn-lt"/>
                <a:ea typeface="+mn-ea"/>
                <a:cs typeface="+mn-cs"/>
              </a:rPr>
              <a:t>ly introduce the universe types and ownership types. </a:t>
            </a:r>
            <a:endParaRPr lang="en-US" dirty="0" smtClean="0"/>
          </a:p>
          <a:p>
            <a:pPr marL="0" indent="0">
              <a:buNone/>
            </a:pPr>
            <a:endParaRPr lang="en-US" baseline="0" dirty="0" smtClean="0"/>
          </a:p>
          <a:p>
            <a:pPr marL="0" indent="0">
              <a:buNone/>
            </a:pPr>
            <a:r>
              <a:rPr lang="en-US" baseline="0" dirty="0" smtClean="0"/>
              <a:t>1. Universe Types enforce the owner-as-modifier encapsulation discipline. </a:t>
            </a:r>
          </a:p>
          <a:p>
            <a:pPr marL="0" indent="0">
              <a:buNone/>
            </a:pPr>
            <a:r>
              <a:rPr lang="en-US" baseline="0" dirty="0" smtClean="0"/>
              <a:t>2. There are three source-level type qualifiers: rep, peer and any. </a:t>
            </a:r>
          </a:p>
          <a:p>
            <a:pPr marL="0" indent="0">
              <a:buNone/>
            </a:pPr>
            <a:r>
              <a:rPr lang="en-US" baseline="0" dirty="0" smtClean="0"/>
              <a:t>rep denotes the object is owned by the current this object .</a:t>
            </a:r>
          </a:p>
          <a:p>
            <a:pPr marL="0" indent="0">
              <a:buNone/>
            </a:pPr>
            <a:r>
              <a:rPr lang="en-US" baseline="0" dirty="0" smtClean="0"/>
              <a:t>peer denotes the object has the same owner  as the current this object. In other words, the object and the current this object are siblings in the ownership tree. </a:t>
            </a:r>
          </a:p>
          <a:p>
            <a:pPr marL="0" indent="0">
              <a:buNone/>
            </a:pPr>
            <a:r>
              <a:rPr lang="en-US" baseline="0" dirty="0" smtClean="0"/>
              <a:t>any denotes arbitrary ownership. In other words, the relation between the objects is currently unknown.</a:t>
            </a:r>
          </a:p>
          <a:p>
            <a:pPr marL="0" indent="0">
              <a:buNone/>
            </a:pPr>
            <a:endParaRPr lang="en-US" baseline="0" dirty="0" smtClean="0"/>
          </a:p>
          <a:p>
            <a:pPr marL="0" indent="0">
              <a:buNone/>
            </a:pPr>
            <a:r>
              <a:rPr lang="en-US" baseline="0" dirty="0" smtClean="0"/>
              <a:t>{\REMOVE: This is an object graph for a linked list. The object graph describes the accesses among objects. </a:t>
            </a:r>
          </a:p>
          <a:p>
            <a:pPr marL="0" indent="0">
              <a:buNone/>
            </a:pPr>
            <a:r>
              <a:rPr lang="en-US" baseline="0" dirty="0" smtClean="0"/>
              <a:t>The </a:t>
            </a:r>
            <a:r>
              <a:rPr lang="en-US" baseline="0" dirty="0" err="1" smtClean="0"/>
              <a:t>linkedlist</a:t>
            </a:r>
            <a:r>
              <a:rPr lang="en-US" baseline="0" dirty="0" smtClean="0"/>
              <a:t> consists of nodes and each node has a reference to the Data it stores. }</a:t>
            </a:r>
          </a:p>
          <a:p>
            <a:endParaRPr lang="en-US" baseline="0" dirty="0" smtClean="0"/>
          </a:p>
          <a:p>
            <a:r>
              <a:rPr lang="en-US" baseline="0" dirty="0" smtClean="0"/>
              <a:t>2. Explain the typing. </a:t>
            </a:r>
          </a:p>
          <a:p>
            <a:r>
              <a:rPr lang="en-US" baseline="0" dirty="0" smtClean="0"/>
              <a:t>2.1 List and Data are typed as rep in the context of User, which means that the List object and the Data objects are owned by User. </a:t>
            </a:r>
          </a:p>
          <a:p>
            <a:r>
              <a:rPr lang="en-US" baseline="0" dirty="0" smtClean="0"/>
              <a:t>2.2 Node1 is typed as rep in in the viewpoint of List and it is owned by List. </a:t>
            </a:r>
          </a:p>
          <a:p>
            <a:r>
              <a:rPr lang="en-US" baseline="0" dirty="0" smtClean="0"/>
              <a:t>2.3 Node2 is typed as peer in the context of Node1, which means that Node1 and Node2 have the same owner. Similarly, Node3 is peer in the viewpoint of Node2, which means they have the same owner. Actually, Node1, Node2 and Node3 are all peers and they have the same owner. </a:t>
            </a:r>
          </a:p>
          <a:p>
            <a:r>
              <a:rPr lang="en-US" baseline="0" dirty="0" smtClean="0"/>
              <a:t>2.4 Data is typed as any in the viewpoint of Node, because the ownership relation between Node and Data is unknown. </a:t>
            </a:r>
          </a:p>
          <a:p>
            <a:endParaRPr lang="en-US" baseline="0" dirty="0" smtClean="0"/>
          </a:p>
          <a:p>
            <a:r>
              <a:rPr lang="en-US" baseline="0" dirty="0" smtClean="0"/>
              <a:t>3. Explain the viewpoint adaptation</a:t>
            </a:r>
          </a:p>
          <a:p>
            <a:r>
              <a:rPr lang="en-US" baseline="0" dirty="0" smtClean="0"/>
              <a:t>3.1 What is the relation between List and Node2? In other words, what is the type of Node2 in the viewpoint of List? Intuitively, Node2 has the same owner as Node1 and Node1’s owner is List, thus the owner of Node2 is List as well. This is expressed by the Viewpoint adaptation function, which adapts the type peer from the point of view of rep, and yields rep.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7</a:t>
            </a:fld>
            <a:endParaRPr lang="en-US"/>
          </a:p>
        </p:txBody>
      </p:sp>
    </p:spTree>
    <p:extLst>
      <p:ext uri="{BB962C8B-B14F-4D97-AF65-F5344CB8AC3E}">
        <p14:creationId xmlns:p14="http://schemas.microsoft.com/office/powerpoint/2010/main" val="98410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We now discuss the classical ownership types which enforce the owner-as-dominator discipline. We restricted the classical type system to one ownership parameter.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The type qualifier consists of two parts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2.1 the first part, q0, is the owner of the object and the second part q1 is the ownership parameter.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q0 and q1 can be rep, own or p. rep denotes that the object is owned by the current this object. Own denotes that the object has the same owner as the current object this, and p denotes the object is owned by the ownership parameter.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ignore the ownership parameter in this talk, and it is described in the paper. </a:t>
            </a:r>
            <a:endParaRPr lang="en-US" baseline="0" dirty="0" smtClean="0"/>
          </a:p>
          <a:p>
            <a:endParaRPr lang="en-US" baseline="0" dirty="0" smtClean="0"/>
          </a:p>
          <a:p>
            <a:r>
              <a:rPr lang="en-US" baseline="0" dirty="0" smtClean="0"/>
              <a:t>1. This is the object graph of the previous </a:t>
            </a:r>
            <a:r>
              <a:rPr lang="en-US" baseline="0" dirty="0" err="1" smtClean="0"/>
              <a:t>linkedlist</a:t>
            </a:r>
            <a:r>
              <a:rPr lang="en-US" baseline="0" dirty="0" smtClean="0"/>
              <a:t> example with the classical ownership typing. </a:t>
            </a:r>
          </a:p>
          <a:p>
            <a:r>
              <a:rPr lang="en-US" baseline="0" dirty="0" smtClean="0"/>
              <a:t>2. Explain the typing. </a:t>
            </a:r>
          </a:p>
          <a:p>
            <a:r>
              <a:rPr lang="en-US" baseline="0" dirty="0" smtClean="0"/>
              <a:t>2.1 List and Data are typed as &lt;</a:t>
            </a:r>
            <a:r>
              <a:rPr lang="en-US" baseline="0" dirty="0" err="1" smtClean="0"/>
              <a:t>rep|rep</a:t>
            </a:r>
            <a:r>
              <a:rPr lang="en-US" baseline="0" dirty="0" smtClean="0"/>
              <a:t>&gt; in the context of User, which means that the List object and the Data objects are owned by </a:t>
            </a:r>
            <a:r>
              <a:rPr lang="en-US" baseline="0" dirty="0" smtClean="0"/>
              <a:t>User.</a:t>
            </a:r>
            <a:endParaRPr lang="en-US" baseline="0" dirty="0" smtClean="0"/>
          </a:p>
          <a:p>
            <a:r>
              <a:rPr lang="en-US" baseline="0" dirty="0" smtClean="0"/>
              <a:t>2.2 Node1 is typed as &lt;</a:t>
            </a:r>
            <a:r>
              <a:rPr lang="en-US" baseline="0" dirty="0" err="1" smtClean="0"/>
              <a:t>rep|p</a:t>
            </a:r>
            <a:r>
              <a:rPr lang="en-US" baseline="0" dirty="0" smtClean="0"/>
              <a:t>&gt; in the context of List which means that it is owned by List</a:t>
            </a:r>
            <a:r>
              <a:rPr lang="en-US" baseline="0" dirty="0" smtClean="0"/>
              <a:t>.. </a:t>
            </a:r>
            <a:endParaRPr lang="en-US" baseline="0" dirty="0" smtClean="0"/>
          </a:p>
          <a:p>
            <a:r>
              <a:rPr lang="en-US" baseline="0" dirty="0" smtClean="0"/>
              <a:t>2.3 Node2 is typed as &lt;</a:t>
            </a:r>
            <a:r>
              <a:rPr lang="en-US" baseline="0" dirty="0" err="1" smtClean="0"/>
              <a:t>own|p</a:t>
            </a:r>
            <a:r>
              <a:rPr lang="en-US" baseline="0" dirty="0" smtClean="0"/>
              <a:t>&gt; in the context of Node1. This means that Node1 and Node2 have the same owner. </a:t>
            </a:r>
          </a:p>
          <a:p>
            <a:r>
              <a:rPr lang="en-US" baseline="0" dirty="0" smtClean="0"/>
              <a:t>2.4 Data is typed as &lt;</a:t>
            </a:r>
            <a:r>
              <a:rPr lang="en-US" baseline="0" dirty="0" err="1" smtClean="0"/>
              <a:t>p|p</a:t>
            </a:r>
            <a:r>
              <a:rPr lang="en-US" baseline="0" dirty="0" smtClean="0"/>
              <a:t>&gt; in the context of </a:t>
            </a:r>
            <a:r>
              <a:rPr lang="en-US" baseline="0" dirty="0" smtClean="0"/>
              <a:t>Node</a:t>
            </a:r>
          </a:p>
          <a:p>
            <a:r>
              <a:rPr lang="en-US" baseline="0" dirty="0" smtClean="0"/>
              <a:t>3</a:t>
            </a:r>
            <a:r>
              <a:rPr lang="en-US" baseline="0" dirty="0" smtClean="0"/>
              <a:t>. Explain the viewpoint adaptation</a:t>
            </a:r>
            <a:endParaRPr lang="en-US" baseline="0" dirty="0"/>
          </a:p>
          <a:p>
            <a:r>
              <a:rPr lang="en-US" baseline="0" dirty="0" smtClean="0"/>
              <a:t>Similar to UT, we can derive the type of Node2 in the context of List by using viewpoint adaptation. The type of Node3 is &lt;</a:t>
            </a:r>
            <a:r>
              <a:rPr lang="en-US" baseline="0" dirty="0" err="1" smtClean="0"/>
              <a:t>own|p</a:t>
            </a:r>
            <a:r>
              <a:rPr lang="en-US" baseline="0" dirty="0" smtClean="0"/>
              <a:t>&gt; in the context of Node1. </a:t>
            </a:r>
          </a:p>
          <a:p>
            <a:endParaRPr lang="en-US" baseline="0" dirty="0" smtClean="0"/>
          </a:p>
          <a:p>
            <a:r>
              <a:rPr lang="en-US" baseline="0" dirty="0" smtClean="0"/>
              <a:t>REMOVE:</a:t>
            </a:r>
          </a:p>
          <a:p>
            <a:r>
              <a:rPr lang="en-US" baseline="0" dirty="0" smtClean="0"/>
              <a:t>4. Explain the ownership parameter. </a:t>
            </a:r>
          </a:p>
          <a:p>
            <a:r>
              <a:rPr lang="en-US" baseline="0" dirty="0" smtClean="0"/>
              <a:t>Ownership parameter p in OT carries more information than “any” in UT. Remember that the relation between Node and Data is any in UT, which does not give </a:t>
            </a:r>
          </a:p>
          <a:p>
            <a:r>
              <a:rPr lang="en-US" baseline="0" dirty="0" smtClean="0"/>
              <a:t>any concrete ownership relation. But here the relation between Node and Data is &lt;</a:t>
            </a:r>
            <a:r>
              <a:rPr lang="en-US" baseline="0" dirty="0" err="1" smtClean="0"/>
              <a:t>p|p</a:t>
            </a:r>
            <a:r>
              <a:rPr lang="en-US" baseline="0" dirty="0" smtClean="0"/>
              <a:t>&gt; and p is the ownership parameter that refers to User, as shown by this chain. </a:t>
            </a:r>
          </a:p>
        </p:txBody>
      </p:sp>
      <p:sp>
        <p:nvSpPr>
          <p:cNvPr id="4" name="Slide Number Placeholder 3"/>
          <p:cNvSpPr>
            <a:spLocks noGrp="1"/>
          </p:cNvSpPr>
          <p:nvPr>
            <p:ph type="sldNum" sz="quarter" idx="10"/>
          </p:nvPr>
        </p:nvSpPr>
        <p:spPr/>
        <p:txBody>
          <a:bodyPr/>
          <a:lstStyle/>
          <a:p>
            <a:fld id="{2220AB23-F473-AE47-9E53-7D20C2A7AE2B}" type="slidenum">
              <a:rPr lang="en-US" smtClean="0"/>
              <a:pPr/>
              <a:t>8</a:t>
            </a:fld>
            <a:endParaRPr lang="en-US"/>
          </a:p>
        </p:txBody>
      </p:sp>
    </p:spTree>
    <p:extLst>
      <p:ext uri="{BB962C8B-B14F-4D97-AF65-F5344CB8AC3E}">
        <p14:creationId xmlns:p14="http://schemas.microsoft.com/office/powerpoint/2010/main" val="242497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1. The system consists of four steps shown in blue boxes. </a:t>
            </a:r>
          </a:p>
          <a:p>
            <a:r>
              <a:rPr lang="en-US" baseline="0" dirty="0" smtClean="0"/>
              <a:t>1.1 The first step is the unified typing rules. The rules are instantiated by giving four parameters: </a:t>
            </a:r>
          </a:p>
          <a:p>
            <a:r>
              <a:rPr lang="en-US" baseline="0" dirty="0" smtClean="0"/>
              <a:t>The type qualifiers, the subtyping relation of the type qualifiers, the viewpoint adaptation function and </a:t>
            </a:r>
          </a:p>
          <a:p>
            <a:r>
              <a:rPr lang="en-US" baseline="0" dirty="0" smtClean="0"/>
              <a:t>the additional constraints. This step outputs the instantiated rules. </a:t>
            </a:r>
          </a:p>
          <a:p>
            <a:endParaRPr lang="en-US" baseline="0" dirty="0" smtClean="0"/>
          </a:p>
          <a:p>
            <a:r>
              <a:rPr lang="en-US" baseline="0" dirty="0" smtClean="0"/>
              <a:t>1.2 The second step is the set-based solver.</a:t>
            </a:r>
          </a:p>
          <a:p>
            <a:r>
              <a:rPr lang="en-US" baseline="0" dirty="0" smtClean="0"/>
              <a:t>The set-based solver takes as input the instantiated typing rules and the source code of the program,</a:t>
            </a:r>
          </a:p>
          <a:p>
            <a:r>
              <a:rPr lang="en-US" baseline="0" dirty="0" smtClean="0"/>
              <a:t>and outputs the set-based solution. The set-based solution is a mapping from variables in the program to sets of type qualifiers.</a:t>
            </a:r>
          </a:p>
          <a:p>
            <a:r>
              <a:rPr lang="en-US" baseline="0" dirty="0" smtClean="0"/>
              <a:t>The set-based solution contains all possible valid </a:t>
            </a:r>
            <a:r>
              <a:rPr lang="en-US" baseline="0" dirty="0" err="1" smtClean="0"/>
              <a:t>typings</a:t>
            </a:r>
            <a:r>
              <a:rPr lang="en-US" baseline="0" dirty="0" smtClean="0"/>
              <a:t>.</a:t>
            </a:r>
          </a:p>
          <a:p>
            <a:endParaRPr lang="en-US" baseline="0" dirty="0" smtClean="0"/>
          </a:p>
          <a:p>
            <a:r>
              <a:rPr lang="en-US" baseline="0" dirty="0" smtClean="0"/>
              <a:t>1.3 The third step extracts the best typing from the set-based solution. It takes as input the set-based solution and the preference over</a:t>
            </a:r>
          </a:p>
          <a:p>
            <a:r>
              <a:rPr lang="en-US" baseline="0" dirty="0" smtClean="0"/>
              <a:t>type qualifiers and outputs the Maximal typing. The Maximal typing types each variable to the maximally preferred qualifier in its set</a:t>
            </a:r>
          </a:p>
          <a:p>
            <a:endParaRPr lang="en-US" baseline="0" dirty="0" smtClean="0"/>
          </a:p>
          <a:p>
            <a:r>
              <a:rPr lang="en-US" baseline="0" dirty="0" smtClean="0"/>
              <a:t>1.4 The last step type checks the extracted maximal typing. If the maximal typing is valid, then we have succeed --- we have found the</a:t>
            </a:r>
          </a:p>
          <a:p>
            <a:r>
              <a:rPr lang="en-US" baseline="0" dirty="0" smtClean="0"/>
              <a:t>best typing. If the maximal typing is not valid, then the tool prompts the user to enter annotations that guide the solver. </a:t>
            </a:r>
          </a:p>
          <a:p>
            <a:endParaRPr lang="en-US" baseline="0" dirty="0" smtClean="0"/>
          </a:p>
          <a:p>
            <a:r>
              <a:rPr lang="en-US" baseline="0" dirty="0" smtClean="0"/>
              <a:t>These steps will be explained in detail shortly. </a:t>
            </a:r>
          </a:p>
          <a:p>
            <a:endParaRPr lang="en-US" baseline="0" dirty="0" smtClean="0"/>
          </a:p>
          <a:p>
            <a:r>
              <a:rPr lang="en-US" baseline="0" dirty="0" smtClean="0"/>
              <a:t>MDE: The arrows out of “type checking” aren’t obviously alternatives.  Make one arrow to the right that splits into two?  This requires moving all the rest of the figure (except the lower left box) left a bit, but I </a:t>
            </a:r>
            <a:r>
              <a:rPr lang="en-US" baseline="0" dirty="0" err="1" smtClean="0"/>
              <a:t>thnk</a:t>
            </a:r>
            <a:r>
              <a:rPr lang="en-US" baseline="0" dirty="0" smtClean="0"/>
              <a:t> is doable.</a:t>
            </a:r>
          </a:p>
        </p:txBody>
      </p:sp>
      <p:sp>
        <p:nvSpPr>
          <p:cNvPr id="4" name="Slide Number Placeholder 3"/>
          <p:cNvSpPr>
            <a:spLocks noGrp="1"/>
          </p:cNvSpPr>
          <p:nvPr>
            <p:ph type="sldNum" sz="quarter" idx="10"/>
          </p:nvPr>
        </p:nvSpPr>
        <p:spPr/>
        <p:txBody>
          <a:bodyPr/>
          <a:lstStyle/>
          <a:p>
            <a:fld id="{2220AB23-F473-AE47-9E53-7D20C2A7AE2B}" type="slidenum">
              <a:rPr lang="en-US" smtClean="0"/>
              <a:pPr/>
              <a:t>9</a:t>
            </a:fld>
            <a:endParaRPr lang="en-US"/>
          </a:p>
        </p:txBody>
      </p:sp>
    </p:spTree>
    <p:extLst>
      <p:ext uri="{BB962C8B-B14F-4D97-AF65-F5344CB8AC3E}">
        <p14:creationId xmlns:p14="http://schemas.microsoft.com/office/powerpoint/2010/main" val="38077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8991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8991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EFBD0602-3C77-9F4F-B268-2760DF985A71}" type="datetime1">
              <a:rPr lang="en-US" smtClean="0"/>
              <a:t>5/30/12</a:t>
            </a:fld>
            <a:endParaRPr/>
          </a:p>
        </p:txBody>
      </p:sp>
      <p:sp>
        <p:nvSpPr>
          <p:cNvPr id="20" name="Footer Placeholder 19"/>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2A8E49-F6BC-2846-A5D8-3E8986B7C18D}" type="datetime1">
              <a:rPr lang="en-US" smtClean="0"/>
              <a:t>5/30/12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5D7688-14C3-0B47-9A20-08B2A2356211}" type="datetime1">
              <a:rPr lang="en-US" smtClean="0"/>
              <a:t>5/30/12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EA8FD76D-B4FF-254C-AFAA-6F18B2B545DD}" type="datetime1">
              <a:rPr lang="en-US" smtClean="0"/>
              <a:t>5/30/12</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979045-868B-F149-BEAF-C7987E648AE1}" type="datetime1">
              <a:rPr lang="en-US" smtClean="0"/>
              <a:t>5/30/12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33C93C-AD47-2E47-8302-DFF83F9864D2}" type="datetime1">
              <a:rPr lang="en-US" smtClean="0"/>
              <a:t>5/30/12</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C7DE8E-9F4A-8E48-9A0E-6D771534EDB4}" type="datetime1">
              <a:rPr lang="en-US" smtClean="0"/>
              <a:t>5/30/12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F66255-EDA2-9A44-8B9F-152EC5993F04}" type="datetime1">
              <a:rPr lang="en-US" smtClean="0"/>
              <a:t>5/30/12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C600B1-030C-0449-AB61-28D03947B730}" type="datetime1">
              <a:rPr lang="en-US" smtClean="0"/>
              <a:t>5/30/12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C4000B8-D940-8B4F-B43A-E9B64794571B}" type="datetime1">
              <a:rPr lang="en-US" smtClean="0"/>
              <a:t>5/30/12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A84637-2F15-D948-9149-C868939F781D}" type="datetime1">
              <a:rPr lang="en-US" smtClean="0"/>
              <a:t>5/30/12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8E66A-DF05-FF45-98F6-3B475AD4F01D}" type="datetime1">
              <a:rPr lang="en-US" smtClean="0"/>
              <a:t>5/30/12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AF94E285-444D-4C0C-8BFA-BDB311F86A90}" type="slidenum">
              <a:rPr smtClean="0"/>
              <a:pPr/>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8611694-1AE5-A84E-B3DE-D3E4B99003A2}" type="datetime1">
              <a:rPr lang="en-US" smtClean="0"/>
              <a:t>5/30/12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F511A4-7403-5C4B-8E3D-F43EA9250ED1}" type="datetime1">
              <a:rPr lang="en-US" smtClean="0"/>
              <a:t>5/30/12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19BFF7-14CE-524B-96B5-8D455F562160}" type="datetime1">
              <a:rPr lang="en-US" smtClean="0"/>
              <a:t>5/30/12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F9D219-A500-F34C-9E6A-F7CE1FFA8BFE}" type="datetime1">
              <a:rPr lang="en-US" smtClean="0"/>
              <a:t>5/30/12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F94E285-444D-4C0C-8BFA-BDB311F86A90}" type="slidenum">
              <a:rPr smtClean="0"/>
              <a:pPr/>
              <a:t>‹#›</a:t>
            </a:fld>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838200"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78680"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5FB509-1227-6543-8B32-4DAF0B2E64D5}" type="datetime1">
              <a:rPr lang="en-US" smtClean="0"/>
              <a:t>5/30/12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C31BAF-1E53-BB49-B388-8AF11D116150}" type="datetime1">
              <a:rPr lang="en-US" smtClean="0"/>
              <a:t>5/30/12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7E83C6-7EE0-2B42-A792-6D97C7EBC37A}" type="datetime1">
              <a:rPr lang="en-US" smtClean="0"/>
              <a:t>5/30/12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68ED22B-8F98-E54A-9DC5-F64A514BC6CA}" type="datetime1">
              <a:rPr lang="en-US" smtClean="0"/>
              <a:t>5/30/12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F94E285-444D-4C0C-8BFA-BDB311F86A90}" type="slidenum">
              <a:rPr smtClean="0"/>
              <a:pPr/>
              <a:t>‹#›</a:t>
            </a:fld>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DF9DC1-0262-484A-A3C1-67954749EBCF}" type="datetime1">
              <a:rPr lang="en-US" smtClean="0"/>
              <a:t>5/30/12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F94E285-444D-4C0C-8BFA-BDB311F86A90}" type="slidenum">
              <a:rPr smtClean="0"/>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D5925E-C097-1C45-8AAE-3B671F42DCDA}" type="datetime1">
              <a:rPr lang="en-US" smtClean="0"/>
              <a:t>5/30/12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F94E285-444D-4C0C-8BFA-BDB311F86A90}" type="slidenum">
              <a:rPr smtClean="0"/>
              <a:pPr/>
              <a:t>‹#›</a:t>
            </a:fld>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822961" y="-54"/>
            <a:ext cx="832104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pPr algn="r" eaLnBrk="1" latinLnBrk="0" hangingPunct="1"/>
            <a:fld id="{B32E5607-CBD1-C84B-822E-AB32A9C1B726}" type="datetime1">
              <a:rPr lang="en-US" smtClean="0"/>
              <a:t>5/30/12</a:t>
            </a:fld>
            <a:endParaRPr lang="en-US" sz="1400" dirty="0">
              <a:solidFill>
                <a:schemeClr val="tx2"/>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kumimoji="0" lang="en-US" sz="14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9" name="Text Placeholder 8"/>
          <p:cNvSpPr>
            <a:spLocks noGrp="1"/>
          </p:cNvSpPr>
          <p:nvPr>
            <p:ph type="body" idx="1"/>
          </p:nvPr>
        </p:nvSpPr>
        <p:spPr>
          <a:xfrm>
            <a:off x="533400" y="1447800"/>
            <a:ext cx="8110728" cy="4800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5" name="Title Placeholder 4"/>
          <p:cNvSpPr>
            <a:spLocks noGrp="1"/>
          </p:cNvSpPr>
          <p:nvPr>
            <p:ph type="title"/>
          </p:nvPr>
        </p:nvSpPr>
        <p:spPr>
          <a:xfrm>
            <a:off x="533400" y="274638"/>
            <a:ext cx="8110728" cy="1143000"/>
          </a:xfrm>
          <a:prstGeom prst="rect">
            <a:avLst/>
          </a:prstGeom>
        </p:spPr>
        <p:txBody>
          <a:bodyPr anchor="ctr">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pPr algn="r" eaLnBrk="1" latinLnBrk="0" hangingPunct="1"/>
            <a:fld id="{2E62D0AB-E6F0-3D48-967E-36D993E85EC0}" type="datetime1">
              <a:rPr lang="en-US" smtClean="0"/>
              <a:t>5/30/12</a:t>
            </a:fld>
            <a:endParaRPr lang="en-US" sz="1400" dirty="0">
              <a:solidFill>
                <a:schemeClr val="tx2"/>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kumimoji="0" lang="en-US" sz="14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oleObject" Target="../embeddings/oleObject9.bin"/><Relationship Id="rId13" Type="http://schemas.openxmlformats.org/officeDocument/2006/relationships/oleObject" Target="../embeddings/oleObject10.bin"/><Relationship Id="rId14" Type="http://schemas.openxmlformats.org/officeDocument/2006/relationships/image" Target="../media/image9.emf"/><Relationship Id="rId15" Type="http://schemas.openxmlformats.org/officeDocument/2006/relationships/oleObject" Target="../embeddings/oleObject11.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image" Target="../media/image6.emf"/><Relationship Id="rId8" Type="http://schemas.openxmlformats.org/officeDocument/2006/relationships/oleObject" Target="../embeddings/oleObject7.bin"/><Relationship Id="rId9" Type="http://schemas.openxmlformats.org/officeDocument/2006/relationships/image" Target="../media/image7.emf"/><Relationship Id="rId10"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2.bin"/><Relationship Id="rId5" Type="http://schemas.openxmlformats.org/officeDocument/2006/relationships/image" Target="../media/image10.emf"/><Relationship Id="rId6" Type="http://schemas.openxmlformats.org/officeDocument/2006/relationships/oleObject" Target="../embeddings/oleObject13.bin"/><Relationship Id="rId7" Type="http://schemas.openxmlformats.org/officeDocument/2006/relationships/oleObject" Target="../embeddings/oleObject14.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11.emf"/><Relationship Id="rId6" Type="http://schemas.openxmlformats.org/officeDocument/2006/relationships/oleObject" Target="../embeddings/oleObject16.bin"/><Relationship Id="rId7"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7.bin"/><Relationship Id="rId5" Type="http://schemas.openxmlformats.org/officeDocument/2006/relationships/oleObject" Target="../embeddings/oleObject18.bin"/><Relationship Id="rId6" Type="http://schemas.openxmlformats.org/officeDocument/2006/relationships/oleObject" Target="../embeddings/Microsoft_Equation2.bin"/><Relationship Id="rId7" Type="http://schemas.openxmlformats.org/officeDocument/2006/relationships/image" Target="../media/image13.emf"/><Relationship Id="rId8" Type="http://schemas.openxmlformats.org/officeDocument/2006/relationships/oleObject" Target="../embeddings/Microsoft_Equation3.bin"/><Relationship Id="rId9" Type="http://schemas.openxmlformats.org/officeDocument/2006/relationships/image" Target="../media/image1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9.bin"/><Relationship Id="rId5" Type="http://schemas.openxmlformats.org/officeDocument/2006/relationships/image" Target="../media/image16.emf"/><Relationship Id="rId6" Type="http://schemas.openxmlformats.org/officeDocument/2006/relationships/oleObject" Target="../embeddings/oleObject20.bin"/><Relationship Id="rId7" Type="http://schemas.openxmlformats.org/officeDocument/2006/relationships/image" Target="../media/image17.emf"/><Relationship Id="rId8" Type="http://schemas.openxmlformats.org/officeDocument/2006/relationships/oleObject" Target="../embeddings/oleObject21.bin"/><Relationship Id="rId9"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2.bin"/><Relationship Id="rId5" Type="http://schemas.openxmlformats.org/officeDocument/2006/relationships/image" Target="../media/image19.emf"/><Relationship Id="rId6" Type="http://schemas.openxmlformats.org/officeDocument/2006/relationships/oleObject" Target="../embeddings/oleObject23.bin"/><Relationship Id="rId7" Type="http://schemas.openxmlformats.org/officeDocument/2006/relationships/image" Target="../media/image20.emf"/><Relationship Id="rId8" Type="http://schemas.openxmlformats.org/officeDocument/2006/relationships/oleObject" Target="../embeddings/oleObject24.bin"/><Relationship Id="rId9" Type="http://schemas.openxmlformats.org/officeDocument/2006/relationships/image" Target="../media/image21.emf"/><Relationship Id="rId10" Type="http://schemas.openxmlformats.org/officeDocument/2006/relationships/oleObject" Target="../embeddings/oleObject25.bin"/><Relationship Id="rId11" Type="http://schemas.openxmlformats.org/officeDocument/2006/relationships/image" Target="../media/image2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26.bin"/><Relationship Id="rId5" Type="http://schemas.openxmlformats.org/officeDocument/2006/relationships/image" Target="../media/image4.wmf"/><Relationship Id="rId6" Type="http://schemas.openxmlformats.org/officeDocument/2006/relationships/oleObject" Target="../embeddings/oleObject27.bin"/><Relationship Id="rId7" Type="http://schemas.openxmlformats.org/officeDocument/2006/relationships/image" Target="../media/image23.wmf"/><Relationship Id="rId8" Type="http://schemas.openxmlformats.org/officeDocument/2006/relationships/oleObject" Target="../embeddings/oleObject28.bin"/><Relationship Id="rId9" Type="http://schemas.openxmlformats.org/officeDocument/2006/relationships/image" Target="../media/image2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29.bin"/><Relationship Id="rId5"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30.bin"/><Relationship Id="rId5" Type="http://schemas.openxmlformats.org/officeDocument/2006/relationships/image" Target="../media/image25.emf"/><Relationship Id="rId6" Type="http://schemas.openxmlformats.org/officeDocument/2006/relationships/oleObject" Target="../embeddings/oleObject31.bin"/><Relationship Id="rId7" Type="http://schemas.openxmlformats.org/officeDocument/2006/relationships/image" Target="../media/image26.emf"/><Relationship Id="rId8" Type="http://schemas.openxmlformats.org/officeDocument/2006/relationships/oleObject" Target="../embeddings/oleObject32.bin"/><Relationship Id="rId9"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3.e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66800"/>
            <a:ext cx="7406640" cy="1849902"/>
          </a:xfrm>
        </p:spPr>
        <p:txBody>
          <a:bodyPr anchor="t">
            <a:normAutofit/>
          </a:bodyPr>
          <a:lstStyle/>
          <a:p>
            <a:pPr algn="ctr"/>
            <a:r>
              <a:rPr dirty="0"/>
              <a:t>Inference and Checking</a:t>
            </a:r>
            <a:r>
              <a:rPr dirty="0" smtClean="0"/>
              <a:t> </a:t>
            </a:r>
            <a:r>
              <a:rPr lang="en-US" dirty="0" smtClean="0"/>
              <a:t/>
            </a:r>
            <a:br>
              <a:rPr lang="en-US" dirty="0" smtClean="0"/>
            </a:br>
            <a:r>
              <a:rPr dirty="0" smtClean="0"/>
              <a:t>of Object </a:t>
            </a:r>
            <a:r>
              <a:rPr dirty="0"/>
              <a:t>Ownership </a:t>
            </a:r>
            <a:endParaRPr lang="en-US" dirty="0"/>
          </a:p>
        </p:txBody>
      </p:sp>
      <p:sp>
        <p:nvSpPr>
          <p:cNvPr id="3" name="Subtitle 2"/>
          <p:cNvSpPr>
            <a:spLocks noGrp="1"/>
          </p:cNvSpPr>
          <p:nvPr>
            <p:ph type="subTitle" idx="1"/>
          </p:nvPr>
        </p:nvSpPr>
        <p:spPr>
          <a:xfrm>
            <a:off x="2148840" y="3600450"/>
            <a:ext cx="6400800" cy="2876550"/>
          </a:xfrm>
        </p:spPr>
        <p:txBody>
          <a:bodyPr>
            <a:normAutofit/>
          </a:bodyPr>
          <a:lstStyle/>
          <a:p>
            <a:r>
              <a:rPr lang="en-US" u="sng" dirty="0" smtClean="0"/>
              <a:t>Wei Huang</a:t>
            </a:r>
            <a:r>
              <a:rPr lang="en-US" baseline="30000" dirty="0" smtClean="0"/>
              <a:t>1</a:t>
            </a:r>
            <a:r>
              <a:rPr lang="en-US" dirty="0" smtClean="0"/>
              <a:t>,</a:t>
            </a:r>
            <a:r>
              <a:rPr lang="en-US" baseline="30000" dirty="0" smtClean="0"/>
              <a:t> </a:t>
            </a:r>
            <a:r>
              <a:rPr lang="en-US" dirty="0" smtClean="0"/>
              <a:t> Werner Dietl</a:t>
            </a:r>
            <a:r>
              <a:rPr lang="en-US" baseline="30000" dirty="0" smtClean="0"/>
              <a:t>2</a:t>
            </a:r>
            <a:r>
              <a:rPr lang="en-US" dirty="0" smtClean="0"/>
              <a:t>,  </a:t>
            </a:r>
          </a:p>
          <a:p>
            <a:r>
              <a:rPr lang="en-US" dirty="0" smtClean="0"/>
              <a:t>Ana Milanova</a:t>
            </a:r>
            <a:r>
              <a:rPr lang="en-US" baseline="30000" dirty="0" smtClean="0"/>
              <a:t>1</a:t>
            </a:r>
            <a:r>
              <a:rPr lang="en-US" dirty="0" smtClean="0"/>
              <a:t>,  Michael D. Ernst</a:t>
            </a:r>
            <a:r>
              <a:rPr lang="en-US" baseline="30000" dirty="0" smtClean="0"/>
              <a:t>2</a:t>
            </a:r>
          </a:p>
          <a:p>
            <a:endParaRPr lang="en-US" dirty="0" smtClean="0"/>
          </a:p>
          <a:p>
            <a:r>
              <a:rPr lang="en-US" b="1" baseline="30000" dirty="0" smtClean="0"/>
              <a:t>1</a:t>
            </a:r>
            <a:r>
              <a:rPr lang="en-US" b="1" dirty="0" smtClean="0"/>
              <a:t>Rensselaer Polytechnic Institute</a:t>
            </a:r>
          </a:p>
          <a:p>
            <a:r>
              <a:rPr lang="en-US" b="1" baseline="30000" dirty="0" smtClean="0"/>
              <a:t>2</a:t>
            </a:r>
            <a:r>
              <a:rPr b="1" dirty="0" smtClean="0"/>
              <a:t>University of</a:t>
            </a:r>
            <a:r>
              <a:rPr lang="en-US" b="1" dirty="0" smtClean="0"/>
              <a:t>  </a:t>
            </a:r>
            <a:r>
              <a:rPr b="1" dirty="0" smtClean="0"/>
              <a:t>Washington </a:t>
            </a:r>
            <a:r>
              <a:rPr lang="en-US" baseline="30000" dirty="0" smtClean="0"/>
              <a:t> </a:t>
            </a:r>
            <a:r>
              <a:rPr lang="en-US" dirty="0" smtClean="0"/>
              <a:t>  </a:t>
            </a:r>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Unified </a:t>
            </a:r>
            <a:r>
              <a:rPr lang="en-US" dirty="0"/>
              <a:t>t</a:t>
            </a:r>
            <a:r>
              <a:rPr lang="en-US" dirty="0" smtClean="0"/>
              <a:t>yping rules</a:t>
            </a:r>
          </a:p>
          <a:p>
            <a:r>
              <a:rPr lang="en-US" dirty="0"/>
              <a:t>Unified inference approach</a:t>
            </a:r>
          </a:p>
          <a:p>
            <a:r>
              <a:rPr lang="en-US" dirty="0" smtClean="0"/>
              <a:t>Notion of “best” typing</a:t>
            </a:r>
          </a:p>
          <a:p>
            <a:r>
              <a:rPr lang="en-US" dirty="0" smtClean="0"/>
              <a:t>Implementation and </a:t>
            </a:r>
            <a:r>
              <a:rPr lang="en-US" dirty="0"/>
              <a:t>e</a:t>
            </a:r>
            <a:r>
              <a:rPr lang="en-US" dirty="0" smtClean="0"/>
              <a:t>valuation </a:t>
            </a:r>
            <a:endParaRPr lang="en-US" dirty="0"/>
          </a:p>
        </p:txBody>
      </p:sp>
      <p:sp>
        <p:nvSpPr>
          <p:cNvPr id="4" name="Right Arrow 3"/>
          <p:cNvSpPr/>
          <p:nvPr/>
        </p:nvSpPr>
        <p:spPr>
          <a:xfrm>
            <a:off x="152400" y="1600200"/>
            <a:ext cx="51816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10</a:t>
            </a:fld>
            <a:endParaRPr lang="en-US" dirty="0"/>
          </a:p>
        </p:txBody>
      </p:sp>
    </p:spTree>
    <p:extLst>
      <p:ext uri="{BB962C8B-B14F-4D97-AF65-F5344CB8AC3E}">
        <p14:creationId xmlns:p14="http://schemas.microsoft.com/office/powerpoint/2010/main" val="39457635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Typing </a:t>
            </a:r>
            <a:r>
              <a:rPr lang="en-US" smtClean="0"/>
              <a:t>Rule (TWRITE</a:t>
            </a:r>
            <a:r>
              <a:rPr lang="en-US" dirty="0" smtClean="0"/>
              <a:t>): </a:t>
            </a:r>
            <a:r>
              <a:rPr lang="en-US" dirty="0" err="1" smtClean="0">
                <a:solidFill>
                  <a:srgbClr val="0000FF"/>
                </a:solidFill>
              </a:rPr>
              <a:t>x.f</a:t>
            </a:r>
            <a:r>
              <a:rPr lang="en-US" dirty="0" smtClean="0">
                <a:solidFill>
                  <a:srgbClr val="0000FF"/>
                </a:solidFill>
              </a:rPr>
              <a:t> = </a:t>
            </a:r>
            <a:r>
              <a:rPr lang="en-US" dirty="0" err="1" smtClean="0">
                <a:solidFill>
                  <a:srgbClr val="0000FF"/>
                </a:solidFill>
              </a:rPr>
              <a:t>y</a:t>
            </a:r>
            <a:r>
              <a:rPr lang="en-US" dirty="0" smtClean="0"/>
              <a:t> </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2233990425"/>
              </p:ext>
            </p:extLst>
          </p:nvPr>
        </p:nvGraphicFramePr>
        <p:xfrm>
          <a:off x="4757737" y="1970088"/>
          <a:ext cx="3984625" cy="1176337"/>
        </p:xfrm>
        <a:graphic>
          <a:graphicData uri="http://schemas.openxmlformats.org/presentationml/2006/ole">
            <mc:AlternateContent xmlns:mc="http://schemas.openxmlformats.org/markup-compatibility/2006">
              <mc:Choice xmlns:v="urn:schemas-microsoft-com:vml" Requires="v">
                <p:oleObj spid="_x0000_s599900" name="Equation" r:id="rId4" imgW="2324100" imgH="685800" progId="Equation.3">
                  <p:embed/>
                </p:oleObj>
              </mc:Choice>
              <mc:Fallback>
                <p:oleObj name="Equation" r:id="rId4" imgW="2324100" imgH="68580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757737" y="1970088"/>
                        <a:ext cx="3984625"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wn Arrow 5"/>
          <p:cNvSpPr/>
          <p:nvPr/>
        </p:nvSpPr>
        <p:spPr>
          <a:xfrm>
            <a:off x="4114800" y="3581400"/>
            <a:ext cx="990600" cy="10668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4737100" y="1371600"/>
            <a:ext cx="4027487" cy="1938992"/>
            <a:chOff x="654051" y="2057400"/>
            <a:chExt cx="4027487" cy="1938992"/>
          </a:xfrm>
        </p:grpSpPr>
        <p:sp>
          <p:nvSpPr>
            <p:cNvPr id="7" name="TextBox 6"/>
            <p:cNvSpPr txBox="1"/>
            <p:nvPr/>
          </p:nvSpPr>
          <p:spPr>
            <a:xfrm>
              <a:off x="674689" y="2057400"/>
              <a:ext cx="3984624" cy="1938992"/>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OT: (TWRITE)</a:t>
              </a:r>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084683777"/>
                </p:ext>
              </p:extLst>
            </p:nvPr>
          </p:nvGraphicFramePr>
          <p:xfrm>
            <a:off x="654051" y="2646363"/>
            <a:ext cx="4027487" cy="1196975"/>
          </p:xfrm>
          <a:graphic>
            <a:graphicData uri="http://schemas.openxmlformats.org/presentationml/2006/ole">
              <mc:AlternateContent xmlns:mc="http://schemas.openxmlformats.org/markup-compatibility/2006">
                <mc:Choice xmlns:v="urn:schemas-microsoft-com:vml" Requires="v">
                  <p:oleObj spid="_x0000_s599901" name="Equation" r:id="rId5" imgW="2349500" imgH="698500" progId="Equation.3">
                    <p:embed/>
                  </p:oleObj>
                </mc:Choice>
                <mc:Fallback>
                  <p:oleObj name="Equation" r:id="rId5" imgW="2349500" imgH="698500" progId="Equation.3">
                    <p:embed/>
                    <p:pic>
                      <p:nvPicPr>
                        <p:cNvPr id="0" name="Picture 2"/>
                        <p:cNvPicPr>
                          <a:picLocks noChangeAspect="1" noChangeArrowheads="1"/>
                        </p:cNvPicPr>
                        <p:nvPr/>
                      </p:nvPicPr>
                      <p:blipFill>
                        <a:blip/>
                        <a:srcRect/>
                        <a:stretch>
                          <a:fillRect/>
                        </a:stretch>
                      </p:blipFill>
                      <p:spPr bwMode="auto">
                        <a:xfrm>
                          <a:off x="654051" y="2646363"/>
                          <a:ext cx="4027487"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Oval 41"/>
          <p:cNvSpPr/>
          <p:nvPr/>
        </p:nvSpPr>
        <p:spPr>
          <a:xfrm>
            <a:off x="7348537" y="2438400"/>
            <a:ext cx="1143000"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11</a:t>
            </a:fld>
            <a:endParaRPr lang="en-US" dirty="0"/>
          </a:p>
        </p:txBody>
      </p:sp>
      <p:grpSp>
        <p:nvGrpSpPr>
          <p:cNvPr id="24" name="Group 23"/>
          <p:cNvGrpSpPr/>
          <p:nvPr/>
        </p:nvGrpSpPr>
        <p:grpSpPr>
          <a:xfrm>
            <a:off x="434975" y="1371600"/>
            <a:ext cx="4116388" cy="1938992"/>
            <a:chOff x="434975" y="1371600"/>
            <a:chExt cx="4116388" cy="1938992"/>
          </a:xfrm>
        </p:grpSpPr>
        <p:grpSp>
          <p:nvGrpSpPr>
            <p:cNvPr id="11" name="Group 10"/>
            <p:cNvGrpSpPr/>
            <p:nvPr/>
          </p:nvGrpSpPr>
          <p:grpSpPr>
            <a:xfrm>
              <a:off x="434975" y="1371600"/>
              <a:ext cx="4116388" cy="1938992"/>
              <a:chOff x="706438" y="1371600"/>
              <a:chExt cx="4116388" cy="1938992"/>
            </a:xfrm>
          </p:grpSpPr>
          <p:grpSp>
            <p:nvGrpSpPr>
              <p:cNvPr id="12" name="Group 11"/>
              <p:cNvGrpSpPr/>
              <p:nvPr/>
            </p:nvGrpSpPr>
            <p:grpSpPr>
              <a:xfrm>
                <a:off x="706438" y="1371600"/>
                <a:ext cx="4116388" cy="1938992"/>
                <a:chOff x="4735513" y="2055167"/>
                <a:chExt cx="4116388" cy="1938992"/>
              </a:xfrm>
            </p:grpSpPr>
            <p:sp>
              <p:nvSpPr>
                <p:cNvPr id="10" name="TextBox 9"/>
                <p:cNvSpPr txBox="1"/>
                <p:nvPr/>
              </p:nvSpPr>
              <p:spPr>
                <a:xfrm>
                  <a:off x="4757739" y="2055167"/>
                  <a:ext cx="4071936" cy="1938992"/>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UT: (TWRITE)</a:t>
                  </a:r>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373764" name="Object 4"/>
                <p:cNvGraphicFramePr>
                  <a:graphicFrameLocks noChangeAspect="1"/>
                </p:cNvGraphicFramePr>
                <p:nvPr>
                  <p:extLst>
                    <p:ext uri="{D42A27DB-BD31-4B8C-83A1-F6EECF244321}">
                      <p14:modId xmlns:p14="http://schemas.microsoft.com/office/powerpoint/2010/main" val="3736839086"/>
                    </p:ext>
                  </p:extLst>
                </p:nvPr>
              </p:nvGraphicFramePr>
              <p:xfrm>
                <a:off x="4735513" y="2644130"/>
                <a:ext cx="4116388" cy="1198562"/>
              </p:xfrm>
              <a:graphic>
                <a:graphicData uri="http://schemas.openxmlformats.org/presentationml/2006/ole">
                  <mc:AlternateContent xmlns:mc="http://schemas.openxmlformats.org/markup-compatibility/2006">
                    <mc:Choice xmlns:v="urn:schemas-microsoft-com:vml" Requires="v">
                      <p:oleObj spid="_x0000_s599902" name="Equation" r:id="rId6" imgW="2400300" imgH="698500" progId="Equation.3">
                        <p:embed/>
                      </p:oleObj>
                    </mc:Choice>
                    <mc:Fallback>
                      <p:oleObj name="Equation" r:id="rId6" imgW="2400300" imgH="698500" progId="Equation.3">
                        <p:embed/>
                        <p:pic>
                          <p:nvPicPr>
                            <p:cNvPr id="0" name="Picture 4"/>
                            <p:cNvPicPr>
                              <a:picLocks noChangeAspect="1" noChangeArrowheads="1"/>
                            </p:cNvPicPr>
                            <p:nvPr/>
                          </p:nvPicPr>
                          <p:blipFill>
                            <a:blip r:embed="rId7"/>
                            <a:srcRect/>
                            <a:stretch>
                              <a:fillRect/>
                            </a:stretch>
                          </p:blipFill>
                          <p:spPr bwMode="auto">
                            <a:xfrm>
                              <a:off x="4735513" y="2644130"/>
                              <a:ext cx="4116388" cy="119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Oval 12"/>
              <p:cNvSpPr/>
              <p:nvPr/>
            </p:nvSpPr>
            <p:spPr>
              <a:xfrm>
                <a:off x="2176463" y="2438400"/>
                <a:ext cx="2624137"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41" name="TextBox 40"/>
            <p:cNvSpPr txBox="1"/>
            <p:nvPr/>
          </p:nvSpPr>
          <p:spPr>
            <a:xfrm rot="16200000">
              <a:off x="2080576" y="2790066"/>
              <a:ext cx="324090" cy="369332"/>
            </a:xfrm>
            <a:prstGeom prst="rect">
              <a:avLst/>
            </a:prstGeom>
            <a:noFill/>
          </p:spPr>
          <p:txBody>
            <a:bodyPr wrap="none" rtlCol="0">
              <a:spAutoFit/>
            </a:bodyPr>
            <a:lstStyle/>
            <a:p>
              <a:r>
                <a:rPr lang="en-US" dirty="0" smtClean="0"/>
                <a:t>T</a:t>
              </a:r>
              <a:endParaRPr lang="en-US" dirty="0"/>
            </a:p>
          </p:txBody>
        </p:sp>
      </p:grpSp>
      <p:grpSp>
        <p:nvGrpSpPr>
          <p:cNvPr id="22" name="Group 21"/>
          <p:cNvGrpSpPr/>
          <p:nvPr/>
        </p:nvGrpSpPr>
        <p:grpSpPr>
          <a:xfrm>
            <a:off x="457200" y="1417638"/>
            <a:ext cx="4116387" cy="1938992"/>
            <a:chOff x="468313" y="1371600"/>
            <a:chExt cx="4116387" cy="1938992"/>
          </a:xfrm>
        </p:grpSpPr>
        <p:grpSp>
          <p:nvGrpSpPr>
            <p:cNvPr id="30" name="Group 29"/>
            <p:cNvGrpSpPr/>
            <p:nvPr/>
          </p:nvGrpSpPr>
          <p:grpSpPr>
            <a:xfrm>
              <a:off x="468313" y="1371600"/>
              <a:ext cx="4116387" cy="1938992"/>
              <a:chOff x="706439" y="1371600"/>
              <a:chExt cx="4116387" cy="1938992"/>
            </a:xfrm>
          </p:grpSpPr>
          <p:grpSp>
            <p:nvGrpSpPr>
              <p:cNvPr id="31" name="Group 30"/>
              <p:cNvGrpSpPr/>
              <p:nvPr/>
            </p:nvGrpSpPr>
            <p:grpSpPr>
              <a:xfrm>
                <a:off x="706439" y="1371600"/>
                <a:ext cx="4116387" cy="1938992"/>
                <a:chOff x="4735514" y="2055167"/>
                <a:chExt cx="4116387" cy="1938992"/>
              </a:xfrm>
            </p:grpSpPr>
            <p:sp>
              <p:nvSpPr>
                <p:cNvPr id="33" name="TextBox 32"/>
                <p:cNvSpPr txBox="1"/>
                <p:nvPr/>
              </p:nvSpPr>
              <p:spPr>
                <a:xfrm>
                  <a:off x="4757739" y="2055167"/>
                  <a:ext cx="4071936" cy="1938992"/>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UT: (TWRITE)</a:t>
                  </a:r>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34" name="Object 4"/>
                <p:cNvGraphicFramePr>
                  <a:graphicFrameLocks noChangeAspect="1"/>
                </p:cNvGraphicFramePr>
                <p:nvPr>
                  <p:extLst>
                    <p:ext uri="{D42A27DB-BD31-4B8C-83A1-F6EECF244321}">
                      <p14:modId xmlns:p14="http://schemas.microsoft.com/office/powerpoint/2010/main" val="3870036974"/>
                    </p:ext>
                  </p:extLst>
                </p:nvPr>
              </p:nvGraphicFramePr>
              <p:xfrm>
                <a:off x="4735514" y="2644130"/>
                <a:ext cx="4116387" cy="1198562"/>
              </p:xfrm>
              <a:graphic>
                <a:graphicData uri="http://schemas.openxmlformats.org/presentationml/2006/ole">
                  <mc:AlternateContent xmlns:mc="http://schemas.openxmlformats.org/markup-compatibility/2006">
                    <mc:Choice xmlns:v="urn:schemas-microsoft-com:vml" Requires="v">
                      <p:oleObj spid="_x0000_s599903" name="Equation" r:id="rId8" imgW="2400300" imgH="698500" progId="Equation.3">
                        <p:embed/>
                      </p:oleObj>
                    </mc:Choice>
                    <mc:Fallback>
                      <p:oleObj name="Equation" r:id="rId8" imgW="2400300" imgH="698500" progId="Equation.3">
                        <p:embed/>
                        <p:pic>
                          <p:nvPicPr>
                            <p:cNvPr id="0" name=""/>
                            <p:cNvPicPr>
                              <a:picLocks noChangeAspect="1" noChangeArrowheads="1"/>
                            </p:cNvPicPr>
                            <p:nvPr/>
                          </p:nvPicPr>
                          <p:blipFill>
                            <a:blip r:embed="rId9"/>
                            <a:srcRect/>
                            <a:stretch>
                              <a:fillRect/>
                            </a:stretch>
                          </p:blipFill>
                          <p:spPr bwMode="auto">
                            <a:xfrm>
                              <a:off x="4735514" y="2644130"/>
                              <a:ext cx="4116387" cy="119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 name="Oval 31"/>
              <p:cNvSpPr/>
              <p:nvPr/>
            </p:nvSpPr>
            <p:spPr>
              <a:xfrm>
                <a:off x="2176463" y="2438400"/>
                <a:ext cx="2624137"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9" name="TextBox 18"/>
            <p:cNvSpPr txBox="1"/>
            <p:nvPr/>
          </p:nvSpPr>
          <p:spPr>
            <a:xfrm rot="16200000">
              <a:off x="2091689" y="2799714"/>
              <a:ext cx="324090" cy="369332"/>
            </a:xfrm>
            <a:prstGeom prst="rect">
              <a:avLst/>
            </a:prstGeom>
            <a:noFill/>
          </p:spPr>
          <p:txBody>
            <a:bodyPr wrap="none" rtlCol="0">
              <a:spAutoFit/>
            </a:bodyPr>
            <a:lstStyle/>
            <a:p>
              <a:r>
                <a:rPr lang="en-US" dirty="0" smtClean="0"/>
                <a:t>T</a:t>
              </a:r>
              <a:endParaRPr lang="en-US" dirty="0"/>
            </a:p>
          </p:txBody>
        </p:sp>
      </p:grpSp>
      <p:sp>
        <p:nvSpPr>
          <p:cNvPr id="43" name="TextBox 42"/>
          <p:cNvSpPr txBox="1"/>
          <p:nvPr/>
        </p:nvSpPr>
        <p:spPr>
          <a:xfrm rot="16200000">
            <a:off x="6306501" y="2784232"/>
            <a:ext cx="324090" cy="369332"/>
          </a:xfrm>
          <a:prstGeom prst="rect">
            <a:avLst/>
          </a:prstGeom>
          <a:noFill/>
        </p:spPr>
        <p:txBody>
          <a:bodyPr wrap="none" rtlCol="0">
            <a:spAutoFit/>
          </a:bodyPr>
          <a:lstStyle/>
          <a:p>
            <a:r>
              <a:rPr lang="en-US" dirty="0" smtClean="0"/>
              <a:t>T</a:t>
            </a:r>
            <a:endParaRPr lang="en-US" dirty="0"/>
          </a:p>
        </p:txBody>
      </p:sp>
      <p:grpSp>
        <p:nvGrpSpPr>
          <p:cNvPr id="23" name="Group 22"/>
          <p:cNvGrpSpPr/>
          <p:nvPr/>
        </p:nvGrpSpPr>
        <p:grpSpPr>
          <a:xfrm>
            <a:off x="4737100" y="1371600"/>
            <a:ext cx="4027487" cy="1938992"/>
            <a:chOff x="4737100" y="1371600"/>
            <a:chExt cx="4027487" cy="1938992"/>
          </a:xfrm>
        </p:grpSpPr>
        <p:grpSp>
          <p:nvGrpSpPr>
            <p:cNvPr id="36" name="Group 35"/>
            <p:cNvGrpSpPr/>
            <p:nvPr/>
          </p:nvGrpSpPr>
          <p:grpSpPr>
            <a:xfrm>
              <a:off x="4737100" y="1371600"/>
              <a:ext cx="4027487" cy="1938992"/>
              <a:chOff x="654051" y="2057400"/>
              <a:chExt cx="4027487" cy="1938992"/>
            </a:xfrm>
          </p:grpSpPr>
          <p:sp>
            <p:nvSpPr>
              <p:cNvPr id="38" name="TextBox 37"/>
              <p:cNvSpPr txBox="1"/>
              <p:nvPr/>
            </p:nvSpPr>
            <p:spPr>
              <a:xfrm>
                <a:off x="674689" y="2057400"/>
                <a:ext cx="3984624" cy="1938992"/>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OT: (TWRITE)</a:t>
                </a:r>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39" name="Object 38"/>
              <p:cNvGraphicFramePr>
                <a:graphicFrameLocks noChangeAspect="1"/>
              </p:cNvGraphicFramePr>
              <p:nvPr>
                <p:extLst>
                  <p:ext uri="{D42A27DB-BD31-4B8C-83A1-F6EECF244321}">
                    <p14:modId xmlns:p14="http://schemas.microsoft.com/office/powerpoint/2010/main" val="2475609912"/>
                  </p:ext>
                </p:extLst>
              </p:nvPr>
            </p:nvGraphicFramePr>
            <p:xfrm>
              <a:off x="654051" y="2646363"/>
              <a:ext cx="4027487" cy="1196975"/>
            </p:xfrm>
            <a:graphic>
              <a:graphicData uri="http://schemas.openxmlformats.org/presentationml/2006/ole">
                <mc:AlternateContent xmlns:mc="http://schemas.openxmlformats.org/markup-compatibility/2006">
                  <mc:Choice xmlns:v="urn:schemas-microsoft-com:vml" Requires="v">
                    <p:oleObj spid="_x0000_s599904" name="Equation" r:id="rId10" imgW="2349500" imgH="698500" progId="Equation.3">
                      <p:embed/>
                    </p:oleObj>
                  </mc:Choice>
                  <mc:Fallback>
                    <p:oleObj name="Equation" r:id="rId10" imgW="2349500" imgH="698500" progId="Equation.3">
                      <p:embed/>
                      <p:pic>
                        <p:nvPicPr>
                          <p:cNvPr id="0" name=""/>
                          <p:cNvPicPr>
                            <a:picLocks noChangeAspect="1" noChangeArrowheads="1"/>
                          </p:cNvPicPr>
                          <p:nvPr/>
                        </p:nvPicPr>
                        <p:blipFill>
                          <a:blip r:embed="rId11"/>
                          <a:srcRect/>
                          <a:stretch>
                            <a:fillRect/>
                          </a:stretch>
                        </p:blipFill>
                        <p:spPr bwMode="auto">
                          <a:xfrm>
                            <a:off x="654051" y="2646363"/>
                            <a:ext cx="4027487"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 name="TextBox 36"/>
            <p:cNvSpPr txBox="1"/>
            <p:nvPr/>
          </p:nvSpPr>
          <p:spPr>
            <a:xfrm rot="16200000">
              <a:off x="6306501" y="2790068"/>
              <a:ext cx="324090" cy="369332"/>
            </a:xfrm>
            <a:prstGeom prst="rect">
              <a:avLst/>
            </a:prstGeom>
            <a:noFill/>
          </p:spPr>
          <p:txBody>
            <a:bodyPr wrap="none" rtlCol="0">
              <a:spAutoFit/>
            </a:bodyPr>
            <a:lstStyle/>
            <a:p>
              <a:r>
                <a:rPr lang="en-US" dirty="0" smtClean="0"/>
                <a:t>T</a:t>
              </a:r>
              <a:endParaRPr lang="en-US" dirty="0"/>
            </a:p>
          </p:txBody>
        </p:sp>
      </p:grpSp>
      <p:grpSp>
        <p:nvGrpSpPr>
          <p:cNvPr id="28" name="Group 27"/>
          <p:cNvGrpSpPr/>
          <p:nvPr/>
        </p:nvGrpSpPr>
        <p:grpSpPr>
          <a:xfrm>
            <a:off x="2590800" y="5029200"/>
            <a:ext cx="4029075" cy="1626891"/>
            <a:chOff x="2570163" y="4959647"/>
            <a:chExt cx="4029075" cy="1626891"/>
          </a:xfrm>
        </p:grpSpPr>
        <p:grpSp>
          <p:nvGrpSpPr>
            <p:cNvPr id="15" name="Group 14"/>
            <p:cNvGrpSpPr/>
            <p:nvPr/>
          </p:nvGrpSpPr>
          <p:grpSpPr>
            <a:xfrm>
              <a:off x="2570163" y="4959647"/>
              <a:ext cx="4029075" cy="1626891"/>
              <a:chOff x="2603501" y="4948535"/>
              <a:chExt cx="4029075" cy="1626891"/>
            </a:xfrm>
          </p:grpSpPr>
          <p:sp>
            <p:nvSpPr>
              <p:cNvPr id="14" name="TextBox 13"/>
              <p:cNvSpPr txBox="1"/>
              <p:nvPr/>
            </p:nvSpPr>
            <p:spPr>
              <a:xfrm>
                <a:off x="2624138" y="4948535"/>
                <a:ext cx="3986212" cy="1569660"/>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Unified</a:t>
                </a:r>
                <a:r>
                  <a:rPr lang="en-US" sz="2400" smtClean="0"/>
                  <a:t>: (TWRITE</a:t>
                </a:r>
                <a:r>
                  <a:rPr lang="en-US" sz="2400" dirty="0" smtClean="0"/>
                  <a:t>)</a:t>
                </a:r>
              </a:p>
              <a:p>
                <a:pPr algn="ctr"/>
                <a:endParaRPr lang="en-US" sz="2400" dirty="0" smtClean="0"/>
              </a:p>
              <a:p>
                <a:pPr algn="ctr"/>
                <a:endParaRPr lang="en-US" sz="2400" dirty="0" smtClean="0"/>
              </a:p>
              <a:p>
                <a:pPr algn="ctr"/>
                <a:endParaRPr lang="en-US" sz="2400" dirty="0" smtClean="0"/>
              </a:p>
              <a:p>
                <a:pPr algn="ctr"/>
                <a:endParaRPr lang="en-US" sz="2400" dirty="0"/>
              </a:p>
            </p:txBody>
          </p:sp>
          <p:graphicFrame>
            <p:nvGraphicFramePr>
              <p:cNvPr id="373765" name="Object 5"/>
              <p:cNvGraphicFramePr>
                <a:graphicFrameLocks noChangeAspect="1"/>
              </p:cNvGraphicFramePr>
              <p:nvPr>
                <p:extLst>
                  <p:ext uri="{D42A27DB-BD31-4B8C-83A1-F6EECF244321}">
                    <p14:modId xmlns:p14="http://schemas.microsoft.com/office/powerpoint/2010/main" val="2348610937"/>
                  </p:ext>
                </p:extLst>
              </p:nvPr>
            </p:nvGraphicFramePr>
            <p:xfrm>
              <a:off x="2603501" y="5378451"/>
              <a:ext cx="4029075" cy="1196975"/>
            </p:xfrm>
            <a:graphic>
              <a:graphicData uri="http://schemas.openxmlformats.org/presentationml/2006/ole">
                <mc:AlternateContent xmlns:mc="http://schemas.openxmlformats.org/markup-compatibility/2006">
                  <mc:Choice xmlns:v="urn:schemas-microsoft-com:vml" Requires="v">
                    <p:oleObj spid="_x0000_s599905" name="Equation" r:id="rId12" imgW="2349500" imgH="698500" progId="Equation.3">
                      <p:embed/>
                    </p:oleObj>
                  </mc:Choice>
                  <mc:Fallback>
                    <p:oleObj name="Equation" r:id="rId12" imgW="2349500" imgH="698500" progId="Equation.3">
                      <p:embed/>
                      <p:pic>
                        <p:nvPicPr>
                          <p:cNvPr id="0" name="Picture 5"/>
                          <p:cNvPicPr>
                            <a:picLocks noChangeAspect="1" noChangeArrowheads="1"/>
                          </p:cNvPicPr>
                          <p:nvPr/>
                        </p:nvPicPr>
                        <p:blipFill>
                          <a:blip/>
                          <a:srcRect/>
                          <a:stretch>
                            <a:fillRect/>
                          </a:stretch>
                        </p:blipFill>
                        <p:spPr bwMode="auto">
                          <a:xfrm>
                            <a:off x="2603501" y="5378451"/>
                            <a:ext cx="4029075"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 name="TextBox 43"/>
            <p:cNvSpPr txBox="1"/>
            <p:nvPr/>
          </p:nvSpPr>
          <p:spPr>
            <a:xfrm rot="16200000">
              <a:off x="4163376" y="6225780"/>
              <a:ext cx="324090" cy="369332"/>
            </a:xfrm>
            <a:prstGeom prst="rect">
              <a:avLst/>
            </a:prstGeom>
            <a:noFill/>
          </p:spPr>
          <p:txBody>
            <a:bodyPr wrap="none" rtlCol="0">
              <a:spAutoFit/>
            </a:bodyPr>
            <a:lstStyle/>
            <a:p>
              <a:r>
                <a:rPr lang="en-US" dirty="0" smtClean="0"/>
                <a:t>T</a:t>
              </a:r>
              <a:endParaRPr lang="en-US" dirty="0"/>
            </a:p>
          </p:txBody>
        </p:sp>
      </p:grpSp>
      <p:grpSp>
        <p:nvGrpSpPr>
          <p:cNvPr id="35" name="Group 34"/>
          <p:cNvGrpSpPr>
            <a:grpSpLocks noChangeAspect="1"/>
          </p:cNvGrpSpPr>
          <p:nvPr/>
        </p:nvGrpSpPr>
        <p:grpSpPr>
          <a:xfrm>
            <a:off x="128588" y="3808710"/>
            <a:ext cx="1784508" cy="1468094"/>
            <a:chOff x="128588" y="3808710"/>
            <a:chExt cx="1982787" cy="1631216"/>
          </a:xfrm>
        </p:grpSpPr>
        <p:sp>
          <p:nvSpPr>
            <p:cNvPr id="45" name="TextBox 44"/>
            <p:cNvSpPr txBox="1"/>
            <p:nvPr/>
          </p:nvSpPr>
          <p:spPr>
            <a:xfrm>
              <a:off x="128588" y="3808710"/>
              <a:ext cx="1982787" cy="1631216"/>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r>
                <a:rPr lang="en-US" dirty="0" smtClean="0"/>
                <a:t>UT Adaptations:</a:t>
              </a:r>
            </a:p>
            <a:p>
              <a:endParaRPr lang="en-US" dirty="0"/>
            </a:p>
            <a:p>
              <a:endParaRPr lang="en-US" dirty="0" smtClean="0"/>
            </a:p>
            <a:p>
              <a:endParaRPr lang="en-US" dirty="0" smtClean="0"/>
            </a:p>
            <a:p>
              <a:endParaRPr lang="en-US" dirty="0"/>
            </a:p>
          </p:txBody>
        </p:sp>
        <p:graphicFrame>
          <p:nvGraphicFramePr>
            <p:cNvPr id="46" name="Object 5"/>
            <p:cNvGraphicFramePr>
              <a:graphicFrameLocks noChangeAspect="1"/>
            </p:cNvGraphicFramePr>
            <p:nvPr>
              <p:extLst>
                <p:ext uri="{D42A27DB-BD31-4B8C-83A1-F6EECF244321}">
                  <p14:modId xmlns:p14="http://schemas.microsoft.com/office/powerpoint/2010/main" val="2281471391"/>
                </p:ext>
              </p:extLst>
            </p:nvPr>
          </p:nvGraphicFramePr>
          <p:xfrm>
            <a:off x="174625" y="4344988"/>
            <a:ext cx="1936750" cy="977900"/>
          </p:xfrm>
          <a:graphic>
            <a:graphicData uri="http://schemas.openxmlformats.org/presentationml/2006/ole">
              <mc:AlternateContent xmlns:mc="http://schemas.openxmlformats.org/markup-compatibility/2006">
                <mc:Choice xmlns:v="urn:schemas-microsoft-com:vml" Requires="v">
                  <p:oleObj spid="_x0000_s599906" name="Equation" r:id="rId13" imgW="1130300" imgH="571500" progId="Equation.3">
                    <p:embed/>
                  </p:oleObj>
                </mc:Choice>
                <mc:Fallback>
                  <p:oleObj name="Equation" r:id="rId13" imgW="1130300" imgH="571500" progId="Equation.3">
                    <p:embed/>
                    <p:pic>
                      <p:nvPicPr>
                        <p:cNvPr id="0" name=""/>
                        <p:cNvPicPr>
                          <a:picLocks noChangeAspect="1" noChangeArrowheads="1"/>
                        </p:cNvPicPr>
                        <p:nvPr/>
                      </p:nvPicPr>
                      <p:blipFill>
                        <a:blip r:embed="rId14"/>
                        <a:srcRect/>
                        <a:stretch>
                          <a:fillRect/>
                        </a:stretch>
                      </p:blipFill>
                      <p:spPr bwMode="auto">
                        <a:xfrm>
                          <a:off x="174625" y="4344988"/>
                          <a:ext cx="193675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28"/>
          <p:cNvGrpSpPr>
            <a:grpSpLocks noChangeAspect="1"/>
          </p:cNvGrpSpPr>
          <p:nvPr/>
        </p:nvGrpSpPr>
        <p:grpSpPr>
          <a:xfrm>
            <a:off x="6248400" y="3581400"/>
            <a:ext cx="2723198" cy="1468094"/>
            <a:chOff x="6456363" y="3947120"/>
            <a:chExt cx="3025775" cy="1631216"/>
          </a:xfrm>
        </p:grpSpPr>
        <p:sp>
          <p:nvSpPr>
            <p:cNvPr id="47" name="TextBox 46"/>
            <p:cNvSpPr txBox="1"/>
            <p:nvPr/>
          </p:nvSpPr>
          <p:spPr>
            <a:xfrm>
              <a:off x="6456363" y="3947120"/>
              <a:ext cx="3025775" cy="1631216"/>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r>
                <a:rPr lang="en-US" dirty="0"/>
                <a:t>O</a:t>
              </a:r>
              <a:r>
                <a:rPr lang="en-US" dirty="0" smtClean="0"/>
                <a:t>T Adaptations:</a:t>
              </a:r>
            </a:p>
            <a:p>
              <a:endParaRPr lang="en-US" dirty="0"/>
            </a:p>
            <a:p>
              <a:endParaRPr lang="en-US" dirty="0" smtClean="0"/>
            </a:p>
            <a:p>
              <a:endParaRPr lang="en-US" dirty="0" smtClean="0"/>
            </a:p>
            <a:p>
              <a:endParaRPr lang="en-US" dirty="0"/>
            </a:p>
          </p:txBody>
        </p:sp>
        <p:graphicFrame>
          <p:nvGraphicFramePr>
            <p:cNvPr id="48" name="Object 5"/>
            <p:cNvGraphicFramePr>
              <a:graphicFrameLocks noChangeAspect="1"/>
            </p:cNvGraphicFramePr>
            <p:nvPr>
              <p:extLst>
                <p:ext uri="{D42A27DB-BD31-4B8C-83A1-F6EECF244321}">
                  <p14:modId xmlns:p14="http://schemas.microsoft.com/office/powerpoint/2010/main" val="1353131892"/>
                </p:ext>
              </p:extLst>
            </p:nvPr>
          </p:nvGraphicFramePr>
          <p:xfrm>
            <a:off x="6456363" y="4395788"/>
            <a:ext cx="3025775" cy="1152525"/>
          </p:xfrm>
          <a:graphic>
            <a:graphicData uri="http://schemas.openxmlformats.org/presentationml/2006/ole">
              <mc:AlternateContent xmlns:mc="http://schemas.openxmlformats.org/markup-compatibility/2006">
                <mc:Choice xmlns:v="urn:schemas-microsoft-com:vml" Requires="v">
                  <p:oleObj spid="_x0000_s599907" name="Equation" r:id="rId15" imgW="1765300" imgH="673100" progId="Equation.3">
                    <p:embed/>
                  </p:oleObj>
                </mc:Choice>
                <mc:Fallback>
                  <p:oleObj name="Equation" r:id="rId15" imgW="1765300" imgH="673100" progId="Equation.3">
                    <p:embed/>
                    <p:pic>
                      <p:nvPicPr>
                        <p:cNvPr id="0" name=""/>
                        <p:cNvPicPr>
                          <a:picLocks noChangeAspect="1" noChangeArrowheads="1"/>
                        </p:cNvPicPr>
                        <p:nvPr/>
                      </p:nvPicPr>
                      <p:blipFill>
                        <a:blip/>
                        <a:srcRect/>
                        <a:stretch>
                          <a:fillRect/>
                        </a:stretch>
                      </p:blipFill>
                      <p:spPr bwMode="auto">
                        <a:xfrm>
                          <a:off x="6456363" y="4395788"/>
                          <a:ext cx="30257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1" name="Straight Arrow Connector 20"/>
          <p:cNvCxnSpPr>
            <a:endCxn id="42" idx="4"/>
          </p:cNvCxnSpPr>
          <p:nvPr/>
        </p:nvCxnSpPr>
        <p:spPr>
          <a:xfrm flipV="1">
            <a:off x="5720649" y="2743200"/>
            <a:ext cx="2199388" cy="3238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32" idx="4"/>
          </p:cNvCxnSpPr>
          <p:nvPr/>
        </p:nvCxnSpPr>
        <p:spPr>
          <a:xfrm flipH="1" flipV="1">
            <a:off x="3239293" y="2789238"/>
            <a:ext cx="1673132" cy="3192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45" idx="3"/>
          </p:cNvCxnSpPr>
          <p:nvPr/>
        </p:nvCxnSpPr>
        <p:spPr>
          <a:xfrm flipH="1" flipV="1">
            <a:off x="1913096" y="4542757"/>
            <a:ext cx="2283019" cy="143883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a:endCxn id="47" idx="1"/>
          </p:cNvCxnSpPr>
          <p:nvPr/>
        </p:nvCxnSpPr>
        <p:spPr>
          <a:xfrm flipV="1">
            <a:off x="4489096" y="4315447"/>
            <a:ext cx="1759304" cy="166614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9" name="Oval 48"/>
          <p:cNvSpPr/>
          <p:nvPr/>
        </p:nvSpPr>
        <p:spPr>
          <a:xfrm>
            <a:off x="4095584" y="5945161"/>
            <a:ext cx="414337"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1" name="Oval 50"/>
          <p:cNvSpPr/>
          <p:nvPr/>
        </p:nvSpPr>
        <p:spPr>
          <a:xfrm>
            <a:off x="4745037" y="5936953"/>
            <a:ext cx="1143000"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2222E-6 -3.7037E-6 L 0.22378 0.51505 " pathEditMode="relative" rAng="0" ptsTypes="AA">
                                      <p:cBhvr>
                                        <p:cTn id="6" dur="2000" fill="hold"/>
                                        <p:tgtEl>
                                          <p:spTgt spid="22"/>
                                        </p:tgtEl>
                                        <p:attrNameLst>
                                          <p:attrName>ppt_x</p:attrName>
                                          <p:attrName>ppt_y</p:attrName>
                                        </p:attrNameLst>
                                      </p:cBhvr>
                                      <p:rCtr x="11181" y="25741"/>
                                    </p:animMotion>
                                  </p:childTnLst>
                                </p:cTn>
                              </p:par>
                              <p:par>
                                <p:cTn id="7" presetID="0" presetClass="path" presetSubtype="0" accel="50000" decel="50000" fill="hold" nodeType="withEffect">
                                  <p:stCondLst>
                                    <p:cond delay="0"/>
                                  </p:stCondLst>
                                  <p:childTnLst>
                                    <p:animMotion origin="layout" path="M 7.77778E-6 -3.7037E-6 L -0.24149 0.51528 " pathEditMode="relative" ptsTypes="AA">
                                      <p:cBhvr>
                                        <p:cTn id="8" dur="2000" fill="hold"/>
                                        <p:tgtEl>
                                          <p:spTgt spid="23"/>
                                        </p:tgtEl>
                                        <p:attrNameLst>
                                          <p:attrName>ppt_x</p:attrName>
                                          <p:attrName>ppt_y</p:attrName>
                                        </p:attrNameLst>
                                      </p:cBhvr>
                                    </p:animMotion>
                                  </p:childTnLst>
                                </p:cTn>
                              </p:par>
                              <p:par>
                                <p:cTn id="9" presetID="10" presetClass="entr" presetSubtype="0" fill="hold" grpId="0" nodeType="withEffect">
                                  <p:stCondLst>
                                    <p:cond delay="8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1" presetClass="exit" presetSubtype="0" fill="hold" nodeType="after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dissolve">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dissolve">
                                      <p:cBhvr>
                                        <p:cTn id="28" dur="500"/>
                                        <p:tgtEl>
                                          <p:spTgt spid="42"/>
                                        </p:tgtEl>
                                      </p:cBhvr>
                                    </p:animEffect>
                                  </p:childTnLst>
                                </p:cTn>
                              </p:par>
                              <p:par>
                                <p:cTn id="29" presetID="9"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dissolv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dissolve">
                                      <p:cBhvr>
                                        <p:cTn id="44" dur="500"/>
                                        <p:tgtEl>
                                          <p:spTgt spid="50"/>
                                        </p:tgtEl>
                                      </p:cBhvr>
                                    </p:animEffect>
                                  </p:childTnLst>
                                </p:cTn>
                              </p:par>
                              <p:par>
                                <p:cTn id="45" presetID="9"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par>
                                <p:cTn id="48" presetID="9"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dissolve">
                                      <p:cBhvr>
                                        <p:cTn id="50" dur="500"/>
                                        <p:tgtEl>
                                          <p:spTgt spid="35"/>
                                        </p:tgtEl>
                                      </p:cBhvr>
                                    </p:animEffect>
                                  </p:childTnLst>
                                </p:cTn>
                              </p:par>
                              <p:par>
                                <p:cTn id="51" presetID="9"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dissolv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2" grpId="0" animBg="1"/>
      <p:bldP spid="49"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Unified </a:t>
            </a:r>
            <a:r>
              <a:rPr lang="en-US" dirty="0"/>
              <a:t>t</a:t>
            </a:r>
            <a:r>
              <a:rPr lang="en-US" dirty="0" smtClean="0"/>
              <a:t>yping rules</a:t>
            </a:r>
          </a:p>
          <a:p>
            <a:r>
              <a:rPr lang="en-US" dirty="0"/>
              <a:t>Unified inference approach</a:t>
            </a:r>
          </a:p>
          <a:p>
            <a:r>
              <a:rPr lang="en-US" dirty="0" smtClean="0"/>
              <a:t>Notion of “best” typing</a:t>
            </a:r>
          </a:p>
          <a:p>
            <a:r>
              <a:rPr lang="en-US" dirty="0" smtClean="0"/>
              <a:t>Implementation and </a:t>
            </a:r>
            <a:r>
              <a:rPr lang="en-US" dirty="0"/>
              <a:t>e</a:t>
            </a:r>
            <a:r>
              <a:rPr lang="en-US" dirty="0" smtClean="0"/>
              <a:t>valuation </a:t>
            </a:r>
            <a:endParaRPr lang="en-US" dirty="0"/>
          </a:p>
        </p:txBody>
      </p:sp>
      <p:sp>
        <p:nvSpPr>
          <p:cNvPr id="4" name="Right Arrow 3"/>
          <p:cNvSpPr/>
          <p:nvPr/>
        </p:nvSpPr>
        <p:spPr>
          <a:xfrm>
            <a:off x="152400" y="2133600"/>
            <a:ext cx="51816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12</a:t>
            </a:fld>
            <a:endParaRPr lang="en-US" dirty="0"/>
          </a:p>
        </p:txBody>
      </p:sp>
    </p:spTree>
    <p:extLst>
      <p:ext uri="{BB962C8B-B14F-4D97-AF65-F5344CB8AC3E}">
        <p14:creationId xmlns:p14="http://schemas.microsoft.com/office/powerpoint/2010/main" val="39457635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Set-based Solver</a:t>
            </a:r>
            <a:endParaRPr lang="en-US" dirty="0"/>
          </a:p>
        </p:txBody>
      </p:sp>
      <p:sp>
        <p:nvSpPr>
          <p:cNvPr id="3" name="Content Placeholder 2"/>
          <p:cNvSpPr>
            <a:spLocks noGrp="1"/>
          </p:cNvSpPr>
          <p:nvPr>
            <p:ph idx="1"/>
          </p:nvPr>
        </p:nvSpPr>
        <p:spPr>
          <a:xfrm>
            <a:off x="530352" y="1447800"/>
            <a:ext cx="8110728" cy="5105400"/>
          </a:xfrm>
        </p:spPr>
        <p:txBody>
          <a:bodyPr/>
          <a:lstStyle/>
          <a:p>
            <a:r>
              <a:rPr lang="en-US" dirty="0" smtClean="0"/>
              <a:t>Set Mapping </a:t>
            </a:r>
            <a:r>
              <a:rPr lang="en-US" i="1" dirty="0" smtClean="0"/>
              <a:t>S</a:t>
            </a:r>
            <a:r>
              <a:rPr lang="en-US" dirty="0" smtClean="0"/>
              <a:t>: variable </a:t>
            </a:r>
            <a:r>
              <a:rPr lang="en-US" dirty="0" smtClean="0">
                <a:sym typeface="Wingdings"/>
              </a:rPr>
              <a:t></a:t>
            </a:r>
            <a:r>
              <a:rPr lang="en-US" dirty="0" smtClean="0"/>
              <a:t> {possible qualifiers}</a:t>
            </a:r>
            <a:endParaRPr lang="en-US" i="1" dirty="0" smtClean="0"/>
          </a:p>
          <a:p>
            <a:pPr lvl="1"/>
            <a:r>
              <a:rPr lang="en-US" dirty="0" smtClean="0"/>
              <a:t>e.g. </a:t>
            </a:r>
            <a:r>
              <a:rPr lang="en-US" i="1" dirty="0" smtClean="0"/>
              <a:t>S</a:t>
            </a:r>
            <a:r>
              <a:rPr lang="en-US" dirty="0" smtClean="0"/>
              <a:t>(x) = {any, rep, peer}</a:t>
            </a:r>
          </a:p>
          <a:p>
            <a:r>
              <a:rPr lang="en-US" dirty="0" smtClean="0"/>
              <a:t>Iterates over statements s</a:t>
            </a:r>
          </a:p>
          <a:p>
            <a:pPr lvl="1"/>
            <a:r>
              <a:rPr lang="en-US" dirty="0" smtClean="0"/>
              <a:t>Applies the transfer function </a:t>
            </a:r>
            <a:r>
              <a:rPr lang="en-US" i="1" dirty="0" err="1" smtClean="0"/>
              <a:t>f</a:t>
            </a:r>
            <a:r>
              <a:rPr lang="en-US" baseline="-25000" dirty="0" err="1" smtClean="0"/>
              <a:t>s</a:t>
            </a:r>
            <a:endParaRPr lang="en-US" baseline="-25000" dirty="0" smtClean="0"/>
          </a:p>
          <a:p>
            <a:pPr lvl="1"/>
            <a:r>
              <a:rPr lang="en-US" i="1" dirty="0" err="1" smtClean="0"/>
              <a:t>f</a:t>
            </a:r>
            <a:r>
              <a:rPr lang="en-US" i="1" baseline="-25000" dirty="0" err="1" smtClean="0"/>
              <a:t>s</a:t>
            </a:r>
            <a:r>
              <a:rPr lang="en-US" i="1" dirty="0" smtClean="0"/>
              <a:t> </a:t>
            </a:r>
            <a:r>
              <a:rPr lang="en-US" dirty="0" smtClean="0">
                <a:solidFill>
                  <a:srgbClr val="FF0000"/>
                </a:solidFill>
              </a:rPr>
              <a:t>removes infeasible qualifiers</a:t>
            </a:r>
            <a:r>
              <a:rPr lang="en-US" dirty="0" smtClean="0"/>
              <a:t> for each variable in statement </a:t>
            </a:r>
            <a:r>
              <a:rPr lang="en-US" i="1" dirty="0" smtClean="0"/>
              <a:t>s </a:t>
            </a:r>
            <a:r>
              <a:rPr lang="en-US" dirty="0" smtClean="0"/>
              <a:t>according to the instantiated rules</a:t>
            </a:r>
          </a:p>
          <a:p>
            <a:r>
              <a:rPr lang="en-US" dirty="0" smtClean="0"/>
              <a:t>Until</a:t>
            </a:r>
          </a:p>
          <a:p>
            <a:pPr lvl="1"/>
            <a:r>
              <a:rPr lang="en-US" dirty="0" smtClean="0"/>
              <a:t>Reaches a </a:t>
            </a:r>
            <a:r>
              <a:rPr lang="en-US" dirty="0" err="1" smtClean="0"/>
              <a:t>fixpoint</a:t>
            </a:r>
            <a:r>
              <a:rPr lang="en-US" dirty="0" smtClean="0"/>
              <a:t>, or</a:t>
            </a:r>
          </a:p>
          <a:p>
            <a:pPr lvl="1"/>
            <a:r>
              <a:rPr lang="en-US" dirty="0" smtClean="0"/>
              <a:t>Assigns the empty set to a variable   </a:t>
            </a:r>
            <a:endParaRPr lang="en-US" dirty="0"/>
          </a:p>
        </p:txBody>
      </p:sp>
      <p:sp>
        <p:nvSpPr>
          <p:cNvPr id="6" name="Slide Number Placeholder 5"/>
          <p:cNvSpPr>
            <a:spLocks noGrp="1"/>
          </p:cNvSpPr>
          <p:nvPr>
            <p:ph type="sldNum" sz="quarter" idx="12"/>
          </p:nvPr>
        </p:nvSpPr>
        <p:spPr/>
        <p:txBody>
          <a:bodyPr/>
          <a:lstStyle/>
          <a:p>
            <a:fld id="{AF94E285-444D-4C0C-8BFA-BDB311F86A90}" type="slidenum">
              <a:rPr lang="en-US" smtClean="0"/>
              <a:pPr/>
              <a:t>13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7" name="Content Placeholder 8"/>
          <p:cNvSpPr txBox="1">
            <a:spLocks/>
          </p:cNvSpPr>
          <p:nvPr/>
        </p:nvSpPr>
        <p:spPr>
          <a:xfrm>
            <a:off x="381000" y="1295400"/>
            <a:ext cx="8689848" cy="5486400"/>
          </a:xfrm>
          <a:prstGeom prst="rect">
            <a:avLst/>
          </a:prstGeom>
          <a:noFill/>
          <a:ln>
            <a:noFill/>
          </a:ln>
          <a:effectLst/>
        </p:spPr>
        <p:txBody>
          <a:bodyPr numCol="1">
            <a:noAutofit/>
          </a:bodyPr>
          <a:lstStyle/>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class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XStack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top;</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void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push(            X d)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r>
              <a:rPr lang="en-US" sz="2600" b="1" spc="-100" dirty="0" err="1" smtClean="0">
                <a:solidFill>
                  <a:srgbClr val="000000"/>
                </a:solidFill>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 new            Link();</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(d);</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endParaRPr kumimoji="0" lang="en-US" sz="2600" b="1" i="0" u="none" strike="noStrike" kern="1200" cap="none" spc="-100" normalizeH="0" baseline="0" noProof="0" dirty="0" smtClean="0">
              <a:ln>
                <a:noFill/>
              </a:ln>
              <a:solidFill>
                <a:srgbClr val="000000"/>
              </a:solidFill>
              <a:effectLst/>
              <a:uLnTx/>
              <a:uFillTx/>
              <a:latin typeface="Courier New"/>
              <a:cs typeface="Courier New"/>
            </a:endParaRP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class Link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a:solidFill>
                  <a:srgbClr val="000000"/>
                </a:solidFill>
                <a:latin typeface="Courier New"/>
                <a:cs typeface="Courier New"/>
              </a:rPr>
              <a:t> </a:t>
            </a:r>
            <a:r>
              <a:rPr lang="en-US" sz="2600" b="1" spc="-100" dirty="0" smtClean="0">
                <a:solidFill>
                  <a:srgbClr val="000000"/>
                </a:solidFill>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void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X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inData</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 </a:t>
            </a:r>
            <a:endParaRPr kumimoji="0" lang="en-US" sz="2600" b="1" i="0" u="none" strike="noStrike" kern="1200" cap="none" spc="-100" normalizeH="0" baseline="0" noProof="0" dirty="0">
              <a:ln>
                <a:noFill/>
              </a:ln>
              <a:solidFill>
                <a:schemeClr val="tx1"/>
              </a:solidFill>
              <a:effectLst/>
              <a:uLnTx/>
              <a:uFillTx/>
              <a:latin typeface="Courier New"/>
              <a:cs typeface="Courier New"/>
            </a:endParaRPr>
          </a:p>
        </p:txBody>
      </p:sp>
      <p:sp>
        <p:nvSpPr>
          <p:cNvPr id="4" name="Rectangle 3"/>
          <p:cNvSpPr/>
          <p:nvPr/>
        </p:nvSpPr>
        <p:spPr>
          <a:xfrm>
            <a:off x="1219690" y="16411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8" name="Rectangle 7"/>
          <p:cNvSpPr/>
          <p:nvPr/>
        </p:nvSpPr>
        <p:spPr>
          <a:xfrm>
            <a:off x="3657600" y="2662535"/>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9" name="Rectangle 8"/>
          <p:cNvSpPr/>
          <p:nvPr/>
        </p:nvSpPr>
        <p:spPr>
          <a:xfrm>
            <a:off x="1199659" y="23269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0" name="Rectangle 9"/>
          <p:cNvSpPr/>
          <p:nvPr/>
        </p:nvSpPr>
        <p:spPr>
          <a:xfrm>
            <a:off x="3333259" y="1976735"/>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4" name="Rectangle 13"/>
          <p:cNvSpPr/>
          <p:nvPr/>
        </p:nvSpPr>
        <p:spPr>
          <a:xfrm>
            <a:off x="3276600" y="5181600"/>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3" name="Slide Number Placeholder 2"/>
          <p:cNvSpPr>
            <a:spLocks noGrp="1"/>
          </p:cNvSpPr>
          <p:nvPr>
            <p:ph type="sldNum" sz="quarter" idx="12"/>
          </p:nvPr>
        </p:nvSpPr>
        <p:spPr/>
        <p:txBody>
          <a:bodyPr/>
          <a:lstStyle/>
          <a:p>
            <a:fld id="{AF94E285-444D-4C0C-8BFA-BDB311F86A90}" type="slidenum">
              <a:rPr lang="en-US" smtClean="0"/>
              <a:pPr/>
              <a:t>14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Iteration</a:t>
            </a:r>
            <a:endParaRPr lang="en-US" dirty="0"/>
          </a:p>
        </p:txBody>
      </p:sp>
      <p:sp>
        <p:nvSpPr>
          <p:cNvPr id="7" name="Content Placeholder 8"/>
          <p:cNvSpPr txBox="1">
            <a:spLocks/>
          </p:cNvSpPr>
          <p:nvPr/>
        </p:nvSpPr>
        <p:spPr>
          <a:xfrm>
            <a:off x="381000" y="1295400"/>
            <a:ext cx="8689848" cy="5486400"/>
          </a:xfrm>
          <a:prstGeom prst="rect">
            <a:avLst/>
          </a:prstGeom>
          <a:noFill/>
          <a:ln>
            <a:noFill/>
          </a:ln>
          <a:effectLst/>
        </p:spPr>
        <p:txBody>
          <a:bodyPr numCol="1">
            <a:noAutofit/>
          </a:bodyPr>
          <a:lstStyle/>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class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XStack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top;</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void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push(            X d)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r>
              <a:rPr lang="en-US" sz="2600" b="1" spc="-100" dirty="0" err="1" smtClean="0">
                <a:solidFill>
                  <a:srgbClr val="000000"/>
                </a:solidFill>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 new            </a:t>
            </a:r>
            <a:r>
              <a:rPr kumimoji="0" lang="en-US" sz="2600" b="1" i="0" u="none" strike="noStrike" kern="1200" cap="none" spc="-100" normalizeH="0" baseline="0" noProof="0" dirty="0" smtClean="0">
                <a:ln>
                  <a:noFill/>
                </a:ln>
                <a:solidFill>
                  <a:srgbClr val="FF0000"/>
                </a:solidFill>
                <a:effectLst/>
                <a:uLnTx/>
                <a:uFillTx/>
                <a:latin typeface="Courier New"/>
                <a:cs typeface="Courier New"/>
              </a:rPr>
              <a:t>Link()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(d);</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endParaRPr kumimoji="0" lang="en-US" sz="2600" b="1" i="0" u="none" strike="noStrike" kern="1200" cap="none" spc="-100" normalizeH="0" baseline="0" noProof="0" dirty="0" smtClean="0">
              <a:ln>
                <a:noFill/>
              </a:ln>
              <a:solidFill>
                <a:srgbClr val="000000"/>
              </a:solidFill>
              <a:effectLst/>
              <a:uLnTx/>
              <a:uFillTx/>
              <a:latin typeface="Courier New"/>
              <a:cs typeface="Courier New"/>
            </a:endParaRP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class Link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a:solidFill>
                  <a:srgbClr val="000000"/>
                </a:solidFill>
                <a:latin typeface="Courier New"/>
                <a:cs typeface="Courier New"/>
              </a:rPr>
              <a:t> </a:t>
            </a:r>
            <a:r>
              <a:rPr lang="en-US" sz="2600" b="1" spc="-100" dirty="0" smtClean="0">
                <a:solidFill>
                  <a:srgbClr val="000000"/>
                </a:solidFill>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void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X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inData</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 </a:t>
            </a:r>
            <a:endParaRPr kumimoji="0" lang="en-US" sz="2600" b="1" i="0" u="none" strike="noStrike" kern="1200" cap="none" spc="-100" normalizeH="0" baseline="0" noProof="0" dirty="0">
              <a:ln>
                <a:noFill/>
              </a:ln>
              <a:solidFill>
                <a:schemeClr val="tx1"/>
              </a:solidFill>
              <a:effectLst/>
              <a:uLnTx/>
              <a:uFillTx/>
              <a:latin typeface="Courier New"/>
              <a:cs typeface="Courier New"/>
            </a:endParaRPr>
          </a:p>
        </p:txBody>
      </p:sp>
      <p:sp>
        <p:nvSpPr>
          <p:cNvPr id="4" name="Rectangle 3"/>
          <p:cNvSpPr/>
          <p:nvPr/>
        </p:nvSpPr>
        <p:spPr>
          <a:xfrm>
            <a:off x="1219690" y="16411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8" name="Rectangle 7"/>
          <p:cNvSpPr/>
          <p:nvPr/>
        </p:nvSpPr>
        <p:spPr>
          <a:xfrm>
            <a:off x="3657600" y="2662535"/>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rgbClr val="FF0000"/>
                </a:solidFill>
              </a:rPr>
              <a:t>any</a:t>
            </a:r>
            <a:r>
              <a:rPr lang="en-US" sz="2600" dirty="0">
                <a:solidFill>
                  <a:srgbClr val="0000FF"/>
                </a:solidFill>
              </a:rPr>
              <a:t>, rep, peer}</a:t>
            </a:r>
          </a:p>
        </p:txBody>
      </p:sp>
      <p:sp>
        <p:nvSpPr>
          <p:cNvPr id="9" name="Rectangle 8"/>
          <p:cNvSpPr/>
          <p:nvPr/>
        </p:nvSpPr>
        <p:spPr>
          <a:xfrm>
            <a:off x="1199659" y="23269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0" name="Rectangle 9"/>
          <p:cNvSpPr/>
          <p:nvPr/>
        </p:nvSpPr>
        <p:spPr>
          <a:xfrm>
            <a:off x="3333259" y="1976735"/>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4" name="Rectangle 13"/>
          <p:cNvSpPr/>
          <p:nvPr/>
        </p:nvSpPr>
        <p:spPr>
          <a:xfrm>
            <a:off x="3276600" y="5181600"/>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3" name="Slide Number Placeholder 2"/>
          <p:cNvSpPr>
            <a:spLocks noGrp="1"/>
          </p:cNvSpPr>
          <p:nvPr>
            <p:ph type="sldNum" sz="quarter" idx="12"/>
          </p:nvPr>
        </p:nvSpPr>
        <p:spPr/>
        <p:txBody>
          <a:bodyPr/>
          <a:lstStyle/>
          <a:p>
            <a:fld id="{AF94E285-444D-4C0C-8BFA-BDB311F86A90}" type="slidenum">
              <a:rPr lang="en-US" smtClean="0"/>
              <a:pPr/>
              <a:t>15</a:t>
            </a:fld>
            <a:endParaRPr lang="en-US" dirty="0"/>
          </a:p>
        </p:txBody>
      </p:sp>
      <p:sp>
        <p:nvSpPr>
          <p:cNvPr id="12" name="Right Arrow 11"/>
          <p:cNvSpPr/>
          <p:nvPr/>
        </p:nvSpPr>
        <p:spPr>
          <a:xfrm>
            <a:off x="30480" y="2819400"/>
            <a:ext cx="50292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7613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Iteration</a:t>
            </a:r>
            <a:endParaRPr lang="en-US" dirty="0"/>
          </a:p>
        </p:txBody>
      </p:sp>
      <p:sp>
        <p:nvSpPr>
          <p:cNvPr id="7" name="Content Placeholder 8"/>
          <p:cNvSpPr txBox="1">
            <a:spLocks/>
          </p:cNvSpPr>
          <p:nvPr/>
        </p:nvSpPr>
        <p:spPr>
          <a:xfrm>
            <a:off x="381000" y="1295400"/>
            <a:ext cx="8689848" cy="5486400"/>
          </a:xfrm>
          <a:prstGeom prst="rect">
            <a:avLst/>
          </a:prstGeom>
          <a:noFill/>
          <a:ln>
            <a:noFill/>
          </a:ln>
          <a:effectLst/>
        </p:spPr>
        <p:txBody>
          <a:bodyPr numCol="1">
            <a:noAutofit/>
          </a:bodyPr>
          <a:lstStyle/>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class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XStack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top;</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void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push(            X d)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r>
              <a:rPr lang="en-US" sz="2600" b="1" spc="-100" dirty="0" err="1" smtClean="0">
                <a:solidFill>
                  <a:srgbClr val="000000"/>
                </a:solidFill>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 new            </a:t>
            </a:r>
            <a:r>
              <a:rPr kumimoji="0" lang="en-US" sz="2600" b="1" i="0" u="none" strike="noStrike" kern="1200" cap="none" spc="-100" normalizeH="0" baseline="0" noProof="0" dirty="0" smtClean="0">
                <a:ln>
                  <a:noFill/>
                </a:ln>
                <a:effectLst/>
                <a:uLnTx/>
                <a:uFillTx/>
                <a:latin typeface="Courier New"/>
                <a:cs typeface="Courier New"/>
              </a:rPr>
              <a:t>Link()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err="1" smtClean="0">
                <a:ln>
                  <a:noFill/>
                </a:ln>
                <a:solidFill>
                  <a:srgbClr val="FF0000"/>
                </a:solidFill>
                <a:effectLst/>
                <a:uLnTx/>
                <a:uFillTx/>
                <a:latin typeface="Courier New"/>
                <a:cs typeface="Courier New"/>
              </a:rPr>
              <a:t>newTop</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(d);</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endParaRPr kumimoji="0" lang="en-US" sz="2600" b="1" i="0" u="none" strike="noStrike" kern="1200" cap="none" spc="-100" normalizeH="0" baseline="0" noProof="0" dirty="0" smtClean="0">
              <a:ln>
                <a:noFill/>
              </a:ln>
              <a:solidFill>
                <a:srgbClr val="000000"/>
              </a:solidFill>
              <a:effectLst/>
              <a:uLnTx/>
              <a:uFillTx/>
              <a:latin typeface="Courier New"/>
              <a:cs typeface="Courier New"/>
            </a:endParaRP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class Link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a:solidFill>
                  <a:srgbClr val="000000"/>
                </a:solidFill>
                <a:latin typeface="Courier New"/>
                <a:cs typeface="Courier New"/>
              </a:rPr>
              <a:t> </a:t>
            </a:r>
            <a:r>
              <a:rPr lang="en-US" sz="2600" b="1" spc="-100" dirty="0" smtClean="0">
                <a:solidFill>
                  <a:srgbClr val="000000"/>
                </a:solidFill>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void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X </a:t>
            </a:r>
            <a:r>
              <a:rPr kumimoji="0" lang="en-US" sz="2600" b="1" i="0" u="none" strike="noStrike" kern="1200" cap="none" spc="-100" normalizeH="0" baseline="0" noProof="0" dirty="0" err="1" smtClean="0">
                <a:ln>
                  <a:noFill/>
                </a:ln>
                <a:solidFill>
                  <a:srgbClr val="FF0000"/>
                </a:solidFill>
                <a:effectLst/>
                <a:uLnTx/>
                <a:uFillTx/>
                <a:latin typeface="Courier New"/>
                <a:cs typeface="Courier New"/>
              </a:rPr>
              <a:t>inData</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 </a:t>
            </a:r>
            <a:endParaRPr kumimoji="0" lang="en-US" sz="2600" b="1" i="0" u="none" strike="noStrike" kern="1200" cap="none" spc="-100" normalizeH="0" baseline="0" noProof="0" dirty="0">
              <a:ln>
                <a:noFill/>
              </a:ln>
              <a:solidFill>
                <a:schemeClr val="tx1"/>
              </a:solidFill>
              <a:effectLst/>
              <a:uLnTx/>
              <a:uFillTx/>
              <a:latin typeface="Courier New"/>
              <a:cs typeface="Courier New"/>
            </a:endParaRPr>
          </a:p>
        </p:txBody>
      </p:sp>
      <p:sp>
        <p:nvSpPr>
          <p:cNvPr id="4" name="Rectangle 3"/>
          <p:cNvSpPr/>
          <p:nvPr/>
        </p:nvSpPr>
        <p:spPr>
          <a:xfrm>
            <a:off x="1219690" y="16411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8" name="Rectangle 7"/>
          <p:cNvSpPr/>
          <p:nvPr/>
        </p:nvSpPr>
        <p:spPr>
          <a:xfrm>
            <a:off x="3657600" y="2662535"/>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chemeClr val="bg1">
                    <a:lumMod val="50000"/>
                  </a:schemeClr>
                </a:solidFill>
              </a:rPr>
              <a:t>any</a:t>
            </a:r>
            <a:r>
              <a:rPr lang="en-US" sz="2600" dirty="0">
                <a:solidFill>
                  <a:srgbClr val="0000FF"/>
                </a:solidFill>
              </a:rPr>
              <a:t>, rep, peer}</a:t>
            </a:r>
          </a:p>
        </p:txBody>
      </p:sp>
      <p:sp>
        <p:nvSpPr>
          <p:cNvPr id="9" name="Rectangle 8"/>
          <p:cNvSpPr/>
          <p:nvPr/>
        </p:nvSpPr>
        <p:spPr>
          <a:xfrm>
            <a:off x="1199659" y="2326957"/>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rgbClr val="FF0000"/>
                </a:solidFill>
              </a:rPr>
              <a:t>any</a:t>
            </a:r>
            <a:r>
              <a:rPr lang="en-US" sz="2600" dirty="0">
                <a:solidFill>
                  <a:srgbClr val="0000FF"/>
                </a:solidFill>
              </a:rPr>
              <a:t>, rep, peer}</a:t>
            </a:r>
          </a:p>
        </p:txBody>
      </p:sp>
      <p:sp>
        <p:nvSpPr>
          <p:cNvPr id="10" name="Rectangle 9"/>
          <p:cNvSpPr/>
          <p:nvPr/>
        </p:nvSpPr>
        <p:spPr>
          <a:xfrm>
            <a:off x="3333259" y="1976735"/>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4" name="Rectangle 13"/>
          <p:cNvSpPr/>
          <p:nvPr/>
        </p:nvSpPr>
        <p:spPr>
          <a:xfrm>
            <a:off x="3276600" y="5181600"/>
            <a:ext cx="2153141" cy="492443"/>
          </a:xfrm>
          <a:prstGeom prst="rect">
            <a:avLst/>
          </a:prstGeom>
        </p:spPr>
        <p:txBody>
          <a:bodyPr wrap="none">
            <a:spAutoFit/>
          </a:bodyPr>
          <a:lstStyle/>
          <a:p>
            <a:pPr lvl="0" algn="ctr" defTabSz="914400"/>
            <a:r>
              <a:rPr lang="en-US" sz="2600" dirty="0">
                <a:solidFill>
                  <a:srgbClr val="0000FF"/>
                </a:solidFill>
              </a:rPr>
              <a:t>{any, </a:t>
            </a:r>
            <a:r>
              <a:rPr lang="en-US" sz="2600" strike="sngStrike" dirty="0">
                <a:solidFill>
                  <a:srgbClr val="FF0000"/>
                </a:solidFill>
              </a:rPr>
              <a:t>rep</a:t>
            </a:r>
            <a:r>
              <a:rPr lang="en-US" sz="2600" dirty="0">
                <a:solidFill>
                  <a:srgbClr val="0000FF"/>
                </a:solidFill>
              </a:rPr>
              <a:t>, peer}</a:t>
            </a:r>
          </a:p>
        </p:txBody>
      </p:sp>
      <p:sp>
        <p:nvSpPr>
          <p:cNvPr id="3" name="Slide Number Placeholder 2"/>
          <p:cNvSpPr>
            <a:spLocks noGrp="1"/>
          </p:cNvSpPr>
          <p:nvPr>
            <p:ph type="sldNum" sz="quarter" idx="12"/>
          </p:nvPr>
        </p:nvSpPr>
        <p:spPr/>
        <p:txBody>
          <a:bodyPr/>
          <a:lstStyle/>
          <a:p>
            <a:fld id="{AF94E285-444D-4C0C-8BFA-BDB311F86A90}" type="slidenum">
              <a:rPr lang="en-US" smtClean="0"/>
              <a:pPr/>
              <a:t>16</a:t>
            </a:fld>
            <a:endParaRPr lang="en-US" dirty="0"/>
          </a:p>
        </p:txBody>
      </p:sp>
      <p:sp>
        <p:nvSpPr>
          <p:cNvPr id="12" name="Right Arrow 11"/>
          <p:cNvSpPr/>
          <p:nvPr/>
        </p:nvSpPr>
        <p:spPr>
          <a:xfrm>
            <a:off x="30480" y="3200400"/>
            <a:ext cx="50292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2412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Result</a:t>
            </a:r>
            <a:r>
              <a:rPr lang="en-US" dirty="0" smtClean="0"/>
              <a:t>:  </a:t>
            </a:r>
            <a:r>
              <a:rPr lang="en-US" dirty="0"/>
              <a:t>A Set-based Solution</a:t>
            </a:r>
          </a:p>
        </p:txBody>
      </p:sp>
      <p:sp>
        <p:nvSpPr>
          <p:cNvPr id="7" name="Content Placeholder 8"/>
          <p:cNvSpPr txBox="1">
            <a:spLocks/>
          </p:cNvSpPr>
          <p:nvPr/>
        </p:nvSpPr>
        <p:spPr>
          <a:xfrm>
            <a:off x="381000" y="1295400"/>
            <a:ext cx="8689848" cy="5486400"/>
          </a:xfrm>
          <a:prstGeom prst="rect">
            <a:avLst/>
          </a:prstGeom>
          <a:noFill/>
          <a:ln>
            <a:noFill/>
          </a:ln>
          <a:effectLst/>
        </p:spPr>
        <p:txBody>
          <a:bodyPr numCol="1">
            <a:noAutofit/>
          </a:bodyPr>
          <a:lstStyle/>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class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XStack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top;</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void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push(            X d)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r>
              <a:rPr lang="en-US" sz="2600" b="1" spc="-100" dirty="0" err="1" smtClean="0">
                <a:solidFill>
                  <a:srgbClr val="000000"/>
                </a:solidFill>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 new            </a:t>
            </a:r>
            <a:r>
              <a:rPr kumimoji="0" lang="en-US" sz="2600" b="1" i="0" u="none" strike="noStrike" kern="1200" cap="none" spc="-100" normalizeH="0" baseline="0" noProof="0" dirty="0" smtClean="0">
                <a:ln>
                  <a:noFill/>
                </a:ln>
                <a:effectLst/>
                <a:uLnTx/>
                <a:uFillTx/>
                <a:latin typeface="Courier New"/>
                <a:cs typeface="Courier New"/>
              </a:rPr>
              <a:t>Link()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err="1" smtClean="0">
                <a:ln>
                  <a:noFill/>
                </a:ln>
                <a:effectLst/>
                <a:uLnTx/>
                <a:uFillTx/>
                <a:latin typeface="Courier New"/>
                <a:cs typeface="Courier New"/>
              </a:rPr>
              <a:t>newTop.init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(d);</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endParaRPr kumimoji="0" lang="en-US" sz="2600" b="1" i="0" u="none" strike="noStrike" kern="1200" cap="none" spc="-100" normalizeH="0" baseline="0" noProof="0" dirty="0" smtClean="0">
              <a:ln>
                <a:noFill/>
              </a:ln>
              <a:solidFill>
                <a:srgbClr val="000000"/>
              </a:solidFill>
              <a:effectLst/>
              <a:uLnTx/>
              <a:uFillTx/>
              <a:latin typeface="Courier New"/>
              <a:cs typeface="Courier New"/>
            </a:endParaRP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class Link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a:solidFill>
                  <a:srgbClr val="000000"/>
                </a:solidFill>
                <a:latin typeface="Courier New"/>
                <a:cs typeface="Courier New"/>
              </a:rPr>
              <a:t> </a:t>
            </a:r>
            <a:r>
              <a:rPr lang="en-US" sz="2600" b="1" spc="-100" dirty="0" smtClean="0">
                <a:solidFill>
                  <a:srgbClr val="000000"/>
                </a:solidFill>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void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X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inData</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 </a:t>
            </a:r>
            <a:endParaRPr kumimoji="0" lang="en-US" sz="2600" b="1" i="0" u="none" strike="noStrike" kern="1200" cap="none" spc="-100" normalizeH="0" baseline="0" noProof="0" dirty="0">
              <a:ln>
                <a:noFill/>
              </a:ln>
              <a:solidFill>
                <a:schemeClr val="tx1"/>
              </a:solidFill>
              <a:effectLst/>
              <a:uLnTx/>
              <a:uFillTx/>
              <a:latin typeface="Courier New"/>
              <a:cs typeface="Courier New"/>
            </a:endParaRPr>
          </a:p>
        </p:txBody>
      </p:sp>
      <p:sp>
        <p:nvSpPr>
          <p:cNvPr id="4" name="Rectangle 3"/>
          <p:cNvSpPr/>
          <p:nvPr/>
        </p:nvSpPr>
        <p:spPr>
          <a:xfrm>
            <a:off x="1219690" y="1641157"/>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8" name="Rectangle 7"/>
          <p:cNvSpPr/>
          <p:nvPr/>
        </p:nvSpPr>
        <p:spPr>
          <a:xfrm>
            <a:off x="3657600" y="2662535"/>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chemeClr val="bg1">
                    <a:lumMod val="50000"/>
                  </a:schemeClr>
                </a:solidFill>
              </a:rPr>
              <a:t>any</a:t>
            </a:r>
            <a:r>
              <a:rPr lang="en-US" sz="2600" dirty="0">
                <a:solidFill>
                  <a:srgbClr val="0000FF"/>
                </a:solidFill>
              </a:rPr>
              <a:t>, rep, peer}</a:t>
            </a:r>
          </a:p>
        </p:txBody>
      </p:sp>
      <p:sp>
        <p:nvSpPr>
          <p:cNvPr id="9" name="Rectangle 8"/>
          <p:cNvSpPr/>
          <p:nvPr/>
        </p:nvSpPr>
        <p:spPr>
          <a:xfrm>
            <a:off x="1199659" y="2326957"/>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chemeClr val="bg1">
                    <a:lumMod val="50000"/>
                  </a:schemeClr>
                </a:solidFill>
              </a:rPr>
              <a:t>any</a:t>
            </a:r>
            <a:r>
              <a:rPr lang="en-US" sz="2600" dirty="0">
                <a:solidFill>
                  <a:srgbClr val="0000FF"/>
                </a:solidFill>
              </a:rPr>
              <a:t>, rep, peer}</a:t>
            </a:r>
          </a:p>
        </p:txBody>
      </p:sp>
      <p:sp>
        <p:nvSpPr>
          <p:cNvPr id="10" name="Rectangle 9"/>
          <p:cNvSpPr/>
          <p:nvPr/>
        </p:nvSpPr>
        <p:spPr>
          <a:xfrm>
            <a:off x="3333259" y="1976735"/>
            <a:ext cx="2153141" cy="492443"/>
          </a:xfrm>
          <a:prstGeom prst="rect">
            <a:avLst/>
          </a:prstGeom>
        </p:spPr>
        <p:txBody>
          <a:bodyPr wrap="none">
            <a:spAutoFit/>
          </a:bodyPr>
          <a:lstStyle/>
          <a:p>
            <a:pPr lvl="0" algn="ctr" defTabSz="914400"/>
            <a:r>
              <a:rPr lang="en-US" sz="2600" dirty="0">
                <a:solidFill>
                  <a:srgbClr val="0000FF"/>
                </a:solidFill>
              </a:rPr>
              <a:t>{any, rep, peer}</a:t>
            </a:r>
          </a:p>
        </p:txBody>
      </p:sp>
      <p:sp>
        <p:nvSpPr>
          <p:cNvPr id="14" name="Rectangle 13"/>
          <p:cNvSpPr/>
          <p:nvPr/>
        </p:nvSpPr>
        <p:spPr>
          <a:xfrm>
            <a:off x="3276600" y="5181600"/>
            <a:ext cx="2153141" cy="492443"/>
          </a:xfrm>
          <a:prstGeom prst="rect">
            <a:avLst/>
          </a:prstGeom>
        </p:spPr>
        <p:txBody>
          <a:bodyPr wrap="none">
            <a:spAutoFit/>
          </a:bodyPr>
          <a:lstStyle/>
          <a:p>
            <a:pPr lvl="0" algn="ctr" defTabSz="914400"/>
            <a:r>
              <a:rPr lang="en-US" sz="2600" dirty="0">
                <a:solidFill>
                  <a:srgbClr val="0000FF"/>
                </a:solidFill>
              </a:rPr>
              <a:t>{any, </a:t>
            </a:r>
            <a:r>
              <a:rPr lang="en-US" sz="2600" strike="sngStrike" dirty="0">
                <a:solidFill>
                  <a:srgbClr val="7F7F7F"/>
                </a:solidFill>
              </a:rPr>
              <a:t>rep</a:t>
            </a:r>
            <a:r>
              <a:rPr lang="en-US" sz="2600" dirty="0">
                <a:solidFill>
                  <a:srgbClr val="0000FF"/>
                </a:solidFill>
              </a:rPr>
              <a:t>, peer}</a:t>
            </a:r>
          </a:p>
        </p:txBody>
      </p:sp>
      <p:sp>
        <p:nvSpPr>
          <p:cNvPr id="3" name="Slide Number Placeholder 2"/>
          <p:cNvSpPr>
            <a:spLocks noGrp="1"/>
          </p:cNvSpPr>
          <p:nvPr>
            <p:ph type="sldNum" sz="quarter" idx="12"/>
          </p:nvPr>
        </p:nvSpPr>
        <p:spPr/>
        <p:txBody>
          <a:bodyPr/>
          <a:lstStyle/>
          <a:p>
            <a:fld id="{AF94E285-444D-4C0C-8BFA-BDB311F86A90}" type="slidenum">
              <a:rPr lang="en-US" smtClean="0"/>
              <a:pPr/>
              <a:t>17</a:t>
            </a:fld>
            <a:endParaRPr lang="en-US" dirty="0"/>
          </a:p>
        </p:txBody>
      </p:sp>
    </p:spTree>
    <p:extLst>
      <p:ext uri="{BB962C8B-B14F-4D97-AF65-F5344CB8AC3E}">
        <p14:creationId xmlns:p14="http://schemas.microsoft.com/office/powerpoint/2010/main" val="7164424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Unified </a:t>
            </a:r>
            <a:r>
              <a:rPr lang="en-US" dirty="0"/>
              <a:t>t</a:t>
            </a:r>
            <a:r>
              <a:rPr lang="en-US" dirty="0" smtClean="0"/>
              <a:t>yping rules</a:t>
            </a:r>
          </a:p>
          <a:p>
            <a:r>
              <a:rPr lang="en-US" dirty="0"/>
              <a:t>Unified inference approach</a:t>
            </a:r>
          </a:p>
          <a:p>
            <a:r>
              <a:rPr lang="en-US" dirty="0" smtClean="0"/>
              <a:t>Notion of “best” typing</a:t>
            </a:r>
          </a:p>
          <a:p>
            <a:r>
              <a:rPr lang="en-US" dirty="0" smtClean="0"/>
              <a:t>Implementation and </a:t>
            </a:r>
            <a:r>
              <a:rPr lang="en-US" dirty="0"/>
              <a:t>e</a:t>
            </a:r>
            <a:r>
              <a:rPr lang="en-US" dirty="0" smtClean="0"/>
              <a:t>valuation </a:t>
            </a:r>
            <a:endParaRPr lang="en-US" dirty="0"/>
          </a:p>
        </p:txBody>
      </p:sp>
      <p:sp>
        <p:nvSpPr>
          <p:cNvPr id="4" name="Right Arrow 3"/>
          <p:cNvSpPr/>
          <p:nvPr/>
        </p:nvSpPr>
        <p:spPr>
          <a:xfrm>
            <a:off x="152400" y="2743200"/>
            <a:ext cx="51816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18</a:t>
            </a:fld>
            <a:endParaRPr lang="en-US" dirty="0"/>
          </a:p>
        </p:txBody>
      </p:sp>
    </p:spTree>
    <p:extLst>
      <p:ext uri="{BB962C8B-B14F-4D97-AF65-F5344CB8AC3E}">
        <p14:creationId xmlns:p14="http://schemas.microsoft.com/office/powerpoint/2010/main" val="3945763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Set-based Solution</a:t>
            </a:r>
            <a:endParaRPr lang="en-US" dirty="0"/>
          </a:p>
        </p:txBody>
      </p:sp>
      <p:sp>
        <p:nvSpPr>
          <p:cNvPr id="3" name="Content Placeholder 2"/>
          <p:cNvSpPr>
            <a:spLocks noGrp="1"/>
          </p:cNvSpPr>
          <p:nvPr>
            <p:ph idx="1"/>
          </p:nvPr>
        </p:nvSpPr>
        <p:spPr/>
        <p:txBody>
          <a:bodyPr/>
          <a:lstStyle/>
          <a:p>
            <a:r>
              <a:rPr lang="en-US" dirty="0" smtClean="0"/>
              <a:t>Many valid </a:t>
            </a:r>
            <a:r>
              <a:rPr lang="en-US" dirty="0" err="1" smtClean="0"/>
              <a:t>typings</a:t>
            </a:r>
            <a:r>
              <a:rPr lang="en-US" dirty="0" smtClean="0"/>
              <a:t> can be extracted from the solution</a:t>
            </a:r>
            <a:endParaRPr lang="en-US" i="1" dirty="0" smtClean="0"/>
          </a:p>
          <a:p>
            <a:r>
              <a:rPr lang="en-US" dirty="0" smtClean="0"/>
              <a:t>Which one is the “best”? </a:t>
            </a:r>
          </a:p>
          <a:p>
            <a:pPr lvl="1"/>
            <a:r>
              <a:rPr lang="en-US" dirty="0" smtClean="0"/>
              <a:t>Deeper ownership tree has better encapsulation</a:t>
            </a:r>
            <a:endParaRPr lang="en-US" dirty="0"/>
          </a:p>
        </p:txBody>
      </p:sp>
      <p:sp>
        <p:nvSpPr>
          <p:cNvPr id="4" name="TextBox 3"/>
          <p:cNvSpPr txBox="1"/>
          <p:nvPr/>
        </p:nvSpPr>
        <p:spPr>
          <a:xfrm>
            <a:off x="1600200" y="6172200"/>
            <a:ext cx="1600769" cy="461665"/>
          </a:xfrm>
          <a:prstGeom prst="rect">
            <a:avLst/>
          </a:prstGeom>
          <a:noFill/>
        </p:spPr>
        <p:txBody>
          <a:bodyPr wrap="none" rtlCol="0">
            <a:spAutoFit/>
          </a:bodyPr>
          <a:lstStyle/>
          <a:p>
            <a:r>
              <a:rPr lang="en-US" sz="2400" dirty="0" smtClean="0"/>
              <a:t>Flatter tree</a:t>
            </a:r>
            <a:endParaRPr lang="en-US" sz="2400" dirty="0"/>
          </a:p>
        </p:txBody>
      </p:sp>
      <p:sp>
        <p:nvSpPr>
          <p:cNvPr id="75" name="TextBox 74"/>
          <p:cNvSpPr txBox="1"/>
          <p:nvPr/>
        </p:nvSpPr>
        <p:spPr>
          <a:xfrm>
            <a:off x="5981416" y="6172200"/>
            <a:ext cx="1732115" cy="461665"/>
          </a:xfrm>
          <a:prstGeom prst="rect">
            <a:avLst/>
          </a:prstGeom>
          <a:noFill/>
        </p:spPr>
        <p:txBody>
          <a:bodyPr wrap="none" rtlCol="0">
            <a:spAutoFit/>
          </a:bodyPr>
          <a:lstStyle/>
          <a:p>
            <a:r>
              <a:rPr lang="en-US" sz="2400" dirty="0" smtClean="0"/>
              <a:t>Deeper tree</a:t>
            </a:r>
            <a:endParaRPr lang="en-US" sz="2400" dirty="0"/>
          </a:p>
        </p:txBody>
      </p:sp>
      <p:sp>
        <p:nvSpPr>
          <p:cNvPr id="76" name="Rounded Rectangle 75"/>
          <p:cNvSpPr/>
          <p:nvPr/>
        </p:nvSpPr>
        <p:spPr>
          <a:xfrm>
            <a:off x="914400" y="4114800"/>
            <a:ext cx="3048000" cy="1752600"/>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7" name="Rounded Rectangle 76"/>
          <p:cNvSpPr/>
          <p:nvPr/>
        </p:nvSpPr>
        <p:spPr>
          <a:xfrm>
            <a:off x="1981201" y="39624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i="1" dirty="0" smtClean="0">
                <a:solidFill>
                  <a:schemeClr val="tx1"/>
                </a:solidFill>
              </a:rPr>
              <a:t>root</a:t>
            </a:r>
            <a:endParaRPr lang="en-US" sz="2400" i="1" dirty="0">
              <a:solidFill>
                <a:schemeClr val="tx1"/>
              </a:solidFill>
            </a:endParaRPr>
          </a:p>
        </p:txBody>
      </p:sp>
      <p:sp>
        <p:nvSpPr>
          <p:cNvPr id="78" name="Rounded Rectangle 77"/>
          <p:cNvSpPr/>
          <p:nvPr/>
        </p:nvSpPr>
        <p:spPr>
          <a:xfrm>
            <a:off x="990600" y="52578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79" name="Rounded Rectangle 78"/>
          <p:cNvSpPr/>
          <p:nvPr/>
        </p:nvSpPr>
        <p:spPr>
          <a:xfrm>
            <a:off x="1828800" y="52578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sp>
        <p:nvSpPr>
          <p:cNvPr id="80" name="Rounded Rectangle 79"/>
          <p:cNvSpPr/>
          <p:nvPr/>
        </p:nvSpPr>
        <p:spPr>
          <a:xfrm>
            <a:off x="2971800" y="5257800"/>
            <a:ext cx="838199"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Data</a:t>
            </a:r>
            <a:endParaRPr lang="en-US" sz="2400" dirty="0">
              <a:solidFill>
                <a:schemeClr val="tx1"/>
              </a:solidFill>
            </a:endParaRPr>
          </a:p>
        </p:txBody>
      </p:sp>
      <p:cxnSp>
        <p:nvCxnSpPr>
          <p:cNvPr id="81" name="Straight Arrow Connector 80"/>
          <p:cNvCxnSpPr>
            <a:stCxn id="78" idx="0"/>
            <a:endCxn id="77" idx="2"/>
          </p:cNvCxnSpPr>
          <p:nvPr/>
        </p:nvCxnSpPr>
        <p:spPr>
          <a:xfrm flipV="1">
            <a:off x="1333500" y="4267200"/>
            <a:ext cx="990601"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9" idx="0"/>
            <a:endCxn id="77" idx="2"/>
          </p:cNvCxnSpPr>
          <p:nvPr/>
        </p:nvCxnSpPr>
        <p:spPr>
          <a:xfrm flipV="1">
            <a:off x="2324100" y="4267200"/>
            <a:ext cx="1"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0" idx="0"/>
            <a:endCxn id="77" idx="2"/>
          </p:cNvCxnSpPr>
          <p:nvPr/>
        </p:nvCxnSpPr>
        <p:spPr>
          <a:xfrm flipH="1" flipV="1">
            <a:off x="2324101" y="4267200"/>
            <a:ext cx="1066799"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5181600" y="4114800"/>
            <a:ext cx="3048000" cy="1752600"/>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5" name="Rounded Rectangle 84"/>
          <p:cNvSpPr/>
          <p:nvPr/>
        </p:nvSpPr>
        <p:spPr>
          <a:xfrm>
            <a:off x="6324601" y="39624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i="1" dirty="0" smtClean="0">
                <a:solidFill>
                  <a:schemeClr val="tx1"/>
                </a:solidFill>
              </a:rPr>
              <a:t>root</a:t>
            </a:r>
            <a:endParaRPr lang="en-US" sz="2400" i="1" dirty="0">
              <a:solidFill>
                <a:schemeClr val="tx1"/>
              </a:solidFill>
            </a:endParaRPr>
          </a:p>
        </p:txBody>
      </p:sp>
      <p:sp>
        <p:nvSpPr>
          <p:cNvPr id="86" name="Rounded Rectangle 85"/>
          <p:cNvSpPr/>
          <p:nvPr/>
        </p:nvSpPr>
        <p:spPr>
          <a:xfrm>
            <a:off x="5410200" y="4805065"/>
            <a:ext cx="1447800" cy="986135"/>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7" name="Rounded Rectangle 86"/>
          <p:cNvSpPr/>
          <p:nvPr/>
        </p:nvSpPr>
        <p:spPr>
          <a:xfrm>
            <a:off x="5867400" y="46482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88" name="Rounded Rectangle 87"/>
          <p:cNvSpPr/>
          <p:nvPr/>
        </p:nvSpPr>
        <p:spPr>
          <a:xfrm>
            <a:off x="5715000" y="53340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sp>
        <p:nvSpPr>
          <p:cNvPr id="89" name="Rounded Rectangle 88"/>
          <p:cNvSpPr/>
          <p:nvPr/>
        </p:nvSpPr>
        <p:spPr>
          <a:xfrm>
            <a:off x="7239000" y="4648200"/>
            <a:ext cx="838199"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Data</a:t>
            </a:r>
            <a:endParaRPr lang="en-US" sz="2400" dirty="0">
              <a:solidFill>
                <a:schemeClr val="tx1"/>
              </a:solidFill>
            </a:endParaRPr>
          </a:p>
        </p:txBody>
      </p:sp>
      <p:cxnSp>
        <p:nvCxnSpPr>
          <p:cNvPr id="90" name="Straight Arrow Connector 89"/>
          <p:cNvCxnSpPr>
            <a:stCxn id="87" idx="0"/>
            <a:endCxn id="85" idx="2"/>
          </p:cNvCxnSpPr>
          <p:nvPr/>
        </p:nvCxnSpPr>
        <p:spPr>
          <a:xfrm flipV="1">
            <a:off x="6210300" y="4267200"/>
            <a:ext cx="457201"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88" idx="0"/>
            <a:endCxn id="87" idx="2"/>
          </p:cNvCxnSpPr>
          <p:nvPr/>
        </p:nvCxnSpPr>
        <p:spPr>
          <a:xfrm flipV="1">
            <a:off x="6210300" y="49530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89" idx="0"/>
            <a:endCxn id="85" idx="2"/>
          </p:cNvCxnSpPr>
          <p:nvPr/>
        </p:nvCxnSpPr>
        <p:spPr>
          <a:xfrm flipH="1" flipV="1">
            <a:off x="6667501" y="4267200"/>
            <a:ext cx="990599"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AF94E285-444D-4C0C-8BFA-BDB311F86A90}" type="slidenum">
              <a:rPr lang="en-US" smtClean="0"/>
              <a:pPr/>
              <a:t>19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Ownership Types</a:t>
            </a:r>
          </a:p>
        </p:txBody>
      </p:sp>
      <p:sp>
        <p:nvSpPr>
          <p:cNvPr id="3" name="Content Placeholder 2"/>
          <p:cNvSpPr>
            <a:spLocks noGrp="1"/>
          </p:cNvSpPr>
          <p:nvPr>
            <p:ph sz="half" idx="1"/>
          </p:nvPr>
        </p:nvSpPr>
        <p:spPr>
          <a:xfrm>
            <a:off x="228600" y="1524000"/>
            <a:ext cx="4373880" cy="4663440"/>
          </a:xfrm>
        </p:spPr>
        <p:txBody>
          <a:bodyPr/>
          <a:lstStyle/>
          <a:p>
            <a:r>
              <a:rPr lang="en-US" dirty="0" smtClean="0"/>
              <a:t>Owner-as-Modifier (</a:t>
            </a:r>
            <a:r>
              <a:rPr lang="en-US" dirty="0" err="1" smtClean="0">
                <a:solidFill>
                  <a:srgbClr val="FF0000"/>
                </a:solidFill>
              </a:rPr>
              <a:t>OaM</a:t>
            </a:r>
            <a:r>
              <a:rPr lang="en-US" dirty="0" smtClean="0"/>
              <a:t>)</a:t>
            </a:r>
          </a:p>
          <a:p>
            <a:pPr lvl="1"/>
            <a:r>
              <a:rPr lang="en-US" dirty="0" smtClean="0"/>
              <a:t>Universe Types (UT)</a:t>
            </a:r>
            <a:endParaRPr lang="en-US" dirty="0"/>
          </a:p>
        </p:txBody>
      </p:sp>
      <p:sp>
        <p:nvSpPr>
          <p:cNvPr id="4" name="Content Placeholder 3"/>
          <p:cNvSpPr>
            <a:spLocks noGrp="1"/>
          </p:cNvSpPr>
          <p:nvPr>
            <p:ph sz="half" idx="2"/>
          </p:nvPr>
        </p:nvSpPr>
        <p:spPr>
          <a:xfrm>
            <a:off x="4492752" y="1524000"/>
            <a:ext cx="4803648" cy="4663440"/>
          </a:xfrm>
        </p:spPr>
        <p:txBody>
          <a:bodyPr/>
          <a:lstStyle/>
          <a:p>
            <a:r>
              <a:rPr lang="en-US" dirty="0" smtClean="0"/>
              <a:t>Owner-as-Dominator (</a:t>
            </a:r>
            <a:r>
              <a:rPr lang="en-US" dirty="0" err="1" smtClean="0">
                <a:solidFill>
                  <a:srgbClr val="FF0000"/>
                </a:solidFill>
              </a:rPr>
              <a:t>OaD</a:t>
            </a:r>
            <a:r>
              <a:rPr lang="en-US" dirty="0" smtClean="0"/>
              <a:t>)</a:t>
            </a:r>
          </a:p>
          <a:p>
            <a:pPr lvl="1"/>
            <a:r>
              <a:rPr lang="en-US" dirty="0" smtClean="0"/>
              <a:t>Ownership Types (OT)</a:t>
            </a:r>
            <a:endParaRPr lang="en-US" dirty="0"/>
          </a:p>
        </p:txBody>
      </p:sp>
      <p:sp>
        <p:nvSpPr>
          <p:cNvPr id="5" name="Slide Number Placeholder 4"/>
          <p:cNvSpPr>
            <a:spLocks noGrp="1"/>
          </p:cNvSpPr>
          <p:nvPr>
            <p:ph type="sldNum" sz="quarter" idx="12"/>
          </p:nvPr>
        </p:nvSpPr>
        <p:spPr/>
        <p:txBody>
          <a:bodyPr/>
          <a:lstStyle/>
          <a:p>
            <a:fld id="{AF94E285-444D-4C0C-8BFA-BDB311F86A90}" type="slidenum">
              <a:rPr lang="en-US" smtClean="0"/>
              <a:pPr/>
              <a:t>2</a:t>
            </a:fld>
            <a:endParaRPr lang="en-US"/>
          </a:p>
        </p:txBody>
      </p:sp>
      <p:grpSp>
        <p:nvGrpSpPr>
          <p:cNvPr id="6" name="Group 5"/>
          <p:cNvGrpSpPr/>
          <p:nvPr/>
        </p:nvGrpSpPr>
        <p:grpSpPr>
          <a:xfrm>
            <a:off x="457200" y="3330833"/>
            <a:ext cx="4038600" cy="2659677"/>
            <a:chOff x="2590800" y="4122123"/>
            <a:chExt cx="4038600" cy="2659677"/>
          </a:xfrm>
        </p:grpSpPr>
        <p:sp>
          <p:nvSpPr>
            <p:cNvPr id="7" name="Rounded Rectangle 6"/>
            <p:cNvSpPr/>
            <p:nvPr/>
          </p:nvSpPr>
          <p:spPr>
            <a:xfrm>
              <a:off x="2590800" y="4122123"/>
              <a:ext cx="4038600" cy="2659677"/>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nvGrpSpPr>
            <p:cNvPr id="8" name="Group 7"/>
            <p:cNvGrpSpPr/>
            <p:nvPr/>
          </p:nvGrpSpPr>
          <p:grpSpPr>
            <a:xfrm>
              <a:off x="3801979" y="4648201"/>
              <a:ext cx="1684421" cy="2041805"/>
              <a:chOff x="2971800" y="5292321"/>
              <a:chExt cx="1524000" cy="1756179"/>
            </a:xfrm>
          </p:grpSpPr>
          <p:sp>
            <p:nvSpPr>
              <p:cNvPr id="15" name="Rounded Rectangle 14"/>
              <p:cNvSpPr/>
              <p:nvPr/>
            </p:nvSpPr>
            <p:spPr>
              <a:xfrm>
                <a:off x="2971800" y="5449186"/>
                <a:ext cx="1524000" cy="1599314"/>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ounded Rectangle 15"/>
              <p:cNvSpPr/>
              <p:nvPr/>
            </p:nvSpPr>
            <p:spPr>
              <a:xfrm>
                <a:off x="3429000" y="5292321"/>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17" name="Rounded Rectangle 16"/>
              <p:cNvSpPr/>
              <p:nvPr/>
            </p:nvSpPr>
            <p:spPr>
              <a:xfrm>
                <a:off x="3276600" y="65913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grpSp>
        <p:sp>
          <p:nvSpPr>
            <p:cNvPr id="9" name="Freeform 8"/>
            <p:cNvSpPr/>
            <p:nvPr/>
          </p:nvSpPr>
          <p:spPr>
            <a:xfrm>
              <a:off x="2743200" y="5002574"/>
              <a:ext cx="1395663" cy="1474043"/>
            </a:xfrm>
            <a:custGeom>
              <a:avLst/>
              <a:gdLst>
                <a:gd name="connsiteX0" fmla="*/ 0 w 1951789"/>
                <a:gd name="connsiteY0" fmla="*/ 0 h 1667668"/>
                <a:gd name="connsiteX1" fmla="*/ 628315 w 1951789"/>
                <a:gd name="connsiteY1" fmla="*/ 1483895 h 1667668"/>
                <a:gd name="connsiteX2" fmla="*/ 1951789 w 1951789"/>
                <a:gd name="connsiteY2" fmla="*/ 1644316 h 1667668"/>
                <a:gd name="connsiteX3" fmla="*/ 1951789 w 1951789"/>
                <a:gd name="connsiteY3" fmla="*/ 1644316 h 1667668"/>
              </a:gdLst>
              <a:ahLst/>
              <a:cxnLst>
                <a:cxn ang="0">
                  <a:pos x="connsiteX0" y="connsiteY0"/>
                </a:cxn>
                <a:cxn ang="0">
                  <a:pos x="connsiteX1" y="connsiteY1"/>
                </a:cxn>
                <a:cxn ang="0">
                  <a:pos x="connsiteX2" y="connsiteY2"/>
                </a:cxn>
                <a:cxn ang="0">
                  <a:pos x="connsiteX3" y="connsiteY3"/>
                </a:cxn>
              </a:cxnLst>
              <a:rect l="l" t="t" r="r" b="b"/>
              <a:pathLst>
                <a:path w="1951789" h="1667668">
                  <a:moveTo>
                    <a:pt x="0" y="0"/>
                  </a:moveTo>
                  <a:cubicBezTo>
                    <a:pt x="151508" y="604921"/>
                    <a:pt x="303017" y="1209842"/>
                    <a:pt x="628315" y="1483895"/>
                  </a:cubicBezTo>
                  <a:cubicBezTo>
                    <a:pt x="953613" y="1757948"/>
                    <a:pt x="1951789" y="1644316"/>
                    <a:pt x="1951789" y="1644316"/>
                  </a:cubicBezTo>
                  <a:lnTo>
                    <a:pt x="1951789" y="1644316"/>
                  </a:lnTo>
                </a:path>
              </a:pathLst>
            </a:custGeom>
            <a:ln>
              <a:solidFill>
                <a:srgbClr val="00000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3047999" y="5002574"/>
              <a:ext cx="1090863" cy="1290270"/>
            </a:xfrm>
            <a:custGeom>
              <a:avLst/>
              <a:gdLst>
                <a:gd name="connsiteX0" fmla="*/ 0 w 1189789"/>
                <a:gd name="connsiteY0" fmla="*/ 0 h 1176421"/>
                <a:gd name="connsiteX1" fmla="*/ 481263 w 1189789"/>
                <a:gd name="connsiteY1" fmla="*/ 882316 h 1176421"/>
                <a:gd name="connsiteX2" fmla="*/ 1189789 w 1189789"/>
                <a:gd name="connsiteY2" fmla="*/ 1176421 h 1176421"/>
              </a:gdLst>
              <a:ahLst/>
              <a:cxnLst>
                <a:cxn ang="0">
                  <a:pos x="connsiteX0" y="connsiteY0"/>
                </a:cxn>
                <a:cxn ang="0">
                  <a:pos x="connsiteX1" y="connsiteY1"/>
                </a:cxn>
                <a:cxn ang="0">
                  <a:pos x="connsiteX2" y="connsiteY2"/>
                </a:cxn>
              </a:cxnLst>
              <a:rect l="l" t="t" r="r" b="b"/>
              <a:pathLst>
                <a:path w="1189789" h="1176421">
                  <a:moveTo>
                    <a:pt x="0" y="0"/>
                  </a:moveTo>
                  <a:cubicBezTo>
                    <a:pt x="141482" y="343123"/>
                    <a:pt x="282965" y="686246"/>
                    <a:pt x="481263" y="882316"/>
                  </a:cubicBezTo>
                  <a:cubicBezTo>
                    <a:pt x="679561" y="1078386"/>
                    <a:pt x="1189789" y="1176421"/>
                    <a:pt x="1189789" y="1176421"/>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5243751" y="4925089"/>
              <a:ext cx="776049" cy="1380462"/>
            </a:xfrm>
            <a:custGeom>
              <a:avLst/>
              <a:gdLst>
                <a:gd name="connsiteX0" fmla="*/ 0 w 1247570"/>
                <a:gd name="connsiteY0" fmla="*/ 1270000 h 1270000"/>
                <a:gd name="connsiteX1" fmla="*/ 1056105 w 1247570"/>
                <a:gd name="connsiteY1" fmla="*/ 735263 h 1270000"/>
                <a:gd name="connsiteX2" fmla="*/ 1243263 w 1247570"/>
                <a:gd name="connsiteY2" fmla="*/ 0 h 1270000"/>
              </a:gdLst>
              <a:ahLst/>
              <a:cxnLst>
                <a:cxn ang="0">
                  <a:pos x="connsiteX0" y="connsiteY0"/>
                </a:cxn>
                <a:cxn ang="0">
                  <a:pos x="connsiteX1" y="connsiteY1"/>
                </a:cxn>
                <a:cxn ang="0">
                  <a:pos x="connsiteX2" y="connsiteY2"/>
                </a:cxn>
              </a:cxnLst>
              <a:rect l="l" t="t" r="r" b="b"/>
              <a:pathLst>
                <a:path w="1247570" h="1270000">
                  <a:moveTo>
                    <a:pt x="0" y="1270000"/>
                  </a:moveTo>
                  <a:cubicBezTo>
                    <a:pt x="424447" y="1108465"/>
                    <a:pt x="848894" y="946930"/>
                    <a:pt x="1056105" y="735263"/>
                  </a:cubicBezTo>
                  <a:cubicBezTo>
                    <a:pt x="1263316" y="523596"/>
                    <a:pt x="1253289" y="261798"/>
                    <a:pt x="1243263" y="0"/>
                  </a:cubicBezTo>
                </a:path>
              </a:pathLst>
            </a:custGeom>
            <a:ln>
              <a:solidFill>
                <a:srgbClr val="000000"/>
              </a:solidFill>
              <a:prstDash val="dash"/>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5233737" y="4925089"/>
              <a:ext cx="1167063" cy="1551528"/>
            </a:xfrm>
            <a:custGeom>
              <a:avLst/>
              <a:gdLst>
                <a:gd name="connsiteX0" fmla="*/ 0 w 1590842"/>
                <a:gd name="connsiteY0" fmla="*/ 1363579 h 1436283"/>
                <a:gd name="connsiteX1" fmla="*/ 1216526 w 1590842"/>
                <a:gd name="connsiteY1" fmla="*/ 1283368 h 1436283"/>
                <a:gd name="connsiteX2" fmla="*/ 1590842 w 1590842"/>
                <a:gd name="connsiteY2" fmla="*/ 0 h 1436283"/>
              </a:gdLst>
              <a:ahLst/>
              <a:cxnLst>
                <a:cxn ang="0">
                  <a:pos x="connsiteX0" y="connsiteY0"/>
                </a:cxn>
                <a:cxn ang="0">
                  <a:pos x="connsiteX1" y="connsiteY1"/>
                </a:cxn>
                <a:cxn ang="0">
                  <a:pos x="connsiteX2" y="connsiteY2"/>
                </a:cxn>
              </a:cxnLst>
              <a:rect l="l" t="t" r="r" b="b"/>
              <a:pathLst>
                <a:path w="1590842" h="1436283">
                  <a:moveTo>
                    <a:pt x="0" y="1363579"/>
                  </a:moveTo>
                  <a:cubicBezTo>
                    <a:pt x="475693" y="1437105"/>
                    <a:pt x="951386" y="1510631"/>
                    <a:pt x="1216526" y="1283368"/>
                  </a:cubicBezTo>
                  <a:cubicBezTo>
                    <a:pt x="1481666" y="1056105"/>
                    <a:pt x="1590842" y="0"/>
                    <a:pt x="1590842" y="0"/>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4255238" y="5029200"/>
              <a:ext cx="265962" cy="1150158"/>
            </a:xfrm>
            <a:custGeom>
              <a:avLst/>
              <a:gdLst>
                <a:gd name="connsiteX0" fmla="*/ 240632 w 240632"/>
                <a:gd name="connsiteY0" fmla="*/ 0 h 989264"/>
                <a:gd name="connsiteX1" fmla="*/ 0 w 240632"/>
                <a:gd name="connsiteY1" fmla="*/ 561474 h 989264"/>
                <a:gd name="connsiteX2" fmla="*/ 240632 w 240632"/>
                <a:gd name="connsiteY2" fmla="*/ 989264 h 989264"/>
              </a:gdLst>
              <a:ahLst/>
              <a:cxnLst>
                <a:cxn ang="0">
                  <a:pos x="connsiteX0" y="connsiteY0"/>
                </a:cxn>
                <a:cxn ang="0">
                  <a:pos x="connsiteX1" y="connsiteY1"/>
                </a:cxn>
                <a:cxn ang="0">
                  <a:pos x="connsiteX2" y="connsiteY2"/>
                </a:cxn>
              </a:cxnLst>
              <a:rect l="l" t="t" r="r" b="b"/>
              <a:pathLst>
                <a:path w="240632" h="989264">
                  <a:moveTo>
                    <a:pt x="240632" y="0"/>
                  </a:moveTo>
                  <a:cubicBezTo>
                    <a:pt x="120316" y="198298"/>
                    <a:pt x="0" y="396597"/>
                    <a:pt x="0" y="561474"/>
                  </a:cubicBezTo>
                  <a:cubicBezTo>
                    <a:pt x="0" y="726351"/>
                    <a:pt x="240632" y="989264"/>
                    <a:pt x="240632" y="989264"/>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4888411" y="5029200"/>
              <a:ext cx="355340" cy="1165700"/>
            </a:xfrm>
            <a:custGeom>
              <a:avLst/>
              <a:gdLst>
                <a:gd name="connsiteX0" fmla="*/ 66842 w 321498"/>
                <a:gd name="connsiteY0" fmla="*/ 0 h 1002632"/>
                <a:gd name="connsiteX1" fmla="*/ 320842 w 321498"/>
                <a:gd name="connsiteY1" fmla="*/ 494632 h 1002632"/>
                <a:gd name="connsiteX2" fmla="*/ 0 w 321498"/>
                <a:gd name="connsiteY2" fmla="*/ 1002632 h 1002632"/>
              </a:gdLst>
              <a:ahLst/>
              <a:cxnLst>
                <a:cxn ang="0">
                  <a:pos x="connsiteX0" y="connsiteY0"/>
                </a:cxn>
                <a:cxn ang="0">
                  <a:pos x="connsiteX1" y="connsiteY1"/>
                </a:cxn>
                <a:cxn ang="0">
                  <a:pos x="connsiteX2" y="connsiteY2"/>
                </a:cxn>
              </a:cxnLst>
              <a:rect l="l" t="t" r="r" b="b"/>
              <a:pathLst>
                <a:path w="321498" h="1002632">
                  <a:moveTo>
                    <a:pt x="66842" y="0"/>
                  </a:moveTo>
                  <a:cubicBezTo>
                    <a:pt x="199412" y="163763"/>
                    <a:pt x="331982" y="327527"/>
                    <a:pt x="320842" y="494632"/>
                  </a:cubicBezTo>
                  <a:cubicBezTo>
                    <a:pt x="309702" y="661737"/>
                    <a:pt x="0" y="1002632"/>
                    <a:pt x="0" y="1002632"/>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8" name="TextBox 17"/>
          <p:cNvSpPr txBox="1"/>
          <p:nvPr/>
        </p:nvSpPr>
        <p:spPr>
          <a:xfrm>
            <a:off x="609600" y="3402568"/>
            <a:ext cx="809687" cy="461665"/>
          </a:xfrm>
          <a:prstGeom prst="rect">
            <a:avLst/>
          </a:prstGeom>
          <a:noFill/>
        </p:spPr>
        <p:txBody>
          <a:bodyPr wrap="none" rtlCol="0">
            <a:spAutoFit/>
          </a:bodyPr>
          <a:lstStyle/>
          <a:p>
            <a:r>
              <a:rPr lang="en-US" sz="2400" dirty="0" err="1" smtClean="0">
                <a:solidFill>
                  <a:srgbClr val="FF0000"/>
                </a:solidFill>
              </a:rPr>
              <a:t>OaM</a:t>
            </a:r>
            <a:endParaRPr lang="en-US" sz="2400" dirty="0">
              <a:solidFill>
                <a:srgbClr val="FF0000"/>
              </a:solidFill>
            </a:endParaRPr>
          </a:p>
        </p:txBody>
      </p:sp>
      <p:grpSp>
        <p:nvGrpSpPr>
          <p:cNvPr id="19" name="Group 18"/>
          <p:cNvGrpSpPr/>
          <p:nvPr/>
        </p:nvGrpSpPr>
        <p:grpSpPr>
          <a:xfrm>
            <a:off x="4876800" y="3330833"/>
            <a:ext cx="4038600" cy="2659677"/>
            <a:chOff x="4976105" y="4997443"/>
            <a:chExt cx="4038600" cy="2659677"/>
          </a:xfrm>
        </p:grpSpPr>
        <p:grpSp>
          <p:nvGrpSpPr>
            <p:cNvPr id="20" name="Group 19"/>
            <p:cNvGrpSpPr/>
            <p:nvPr/>
          </p:nvGrpSpPr>
          <p:grpSpPr>
            <a:xfrm>
              <a:off x="4976105" y="4997443"/>
              <a:ext cx="4038600" cy="2659677"/>
              <a:chOff x="2590800" y="4122123"/>
              <a:chExt cx="4038600" cy="2659677"/>
            </a:xfrm>
          </p:grpSpPr>
          <p:sp>
            <p:nvSpPr>
              <p:cNvPr id="22" name="Rounded Rectangle 21"/>
              <p:cNvSpPr/>
              <p:nvPr/>
            </p:nvSpPr>
            <p:spPr>
              <a:xfrm>
                <a:off x="2590800" y="4122123"/>
                <a:ext cx="4038600" cy="2659677"/>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3801979" y="4648201"/>
                <a:ext cx="1684421" cy="2041805"/>
                <a:chOff x="2971800" y="5292321"/>
                <a:chExt cx="1524000" cy="1756179"/>
              </a:xfrm>
            </p:grpSpPr>
            <p:sp>
              <p:nvSpPr>
                <p:cNvPr id="30" name="Rounded Rectangle 29"/>
                <p:cNvSpPr/>
                <p:nvPr/>
              </p:nvSpPr>
              <p:spPr>
                <a:xfrm>
                  <a:off x="2971800" y="5449186"/>
                  <a:ext cx="1524000" cy="1599314"/>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Rounded Rectangle 30"/>
                <p:cNvSpPr/>
                <p:nvPr/>
              </p:nvSpPr>
              <p:spPr>
                <a:xfrm>
                  <a:off x="3429000" y="5292321"/>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32" name="Rounded Rectangle 31"/>
                <p:cNvSpPr/>
                <p:nvPr/>
              </p:nvSpPr>
              <p:spPr>
                <a:xfrm>
                  <a:off x="3276600" y="65913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grpSp>
          <p:sp>
            <p:nvSpPr>
              <p:cNvPr id="24" name="Freeform 23"/>
              <p:cNvSpPr/>
              <p:nvPr/>
            </p:nvSpPr>
            <p:spPr>
              <a:xfrm>
                <a:off x="2743200" y="5002574"/>
                <a:ext cx="1395663" cy="1474043"/>
              </a:xfrm>
              <a:custGeom>
                <a:avLst/>
                <a:gdLst>
                  <a:gd name="connsiteX0" fmla="*/ 0 w 1951789"/>
                  <a:gd name="connsiteY0" fmla="*/ 0 h 1667668"/>
                  <a:gd name="connsiteX1" fmla="*/ 628315 w 1951789"/>
                  <a:gd name="connsiteY1" fmla="*/ 1483895 h 1667668"/>
                  <a:gd name="connsiteX2" fmla="*/ 1951789 w 1951789"/>
                  <a:gd name="connsiteY2" fmla="*/ 1644316 h 1667668"/>
                  <a:gd name="connsiteX3" fmla="*/ 1951789 w 1951789"/>
                  <a:gd name="connsiteY3" fmla="*/ 1644316 h 1667668"/>
                </a:gdLst>
                <a:ahLst/>
                <a:cxnLst>
                  <a:cxn ang="0">
                    <a:pos x="connsiteX0" y="connsiteY0"/>
                  </a:cxn>
                  <a:cxn ang="0">
                    <a:pos x="connsiteX1" y="connsiteY1"/>
                  </a:cxn>
                  <a:cxn ang="0">
                    <a:pos x="connsiteX2" y="connsiteY2"/>
                  </a:cxn>
                  <a:cxn ang="0">
                    <a:pos x="connsiteX3" y="connsiteY3"/>
                  </a:cxn>
                </a:cxnLst>
                <a:rect l="l" t="t" r="r" b="b"/>
                <a:pathLst>
                  <a:path w="1951789" h="1667668">
                    <a:moveTo>
                      <a:pt x="0" y="0"/>
                    </a:moveTo>
                    <a:cubicBezTo>
                      <a:pt x="151508" y="604921"/>
                      <a:pt x="303017" y="1209842"/>
                      <a:pt x="628315" y="1483895"/>
                    </a:cubicBezTo>
                    <a:cubicBezTo>
                      <a:pt x="953613" y="1757948"/>
                      <a:pt x="1951789" y="1644316"/>
                      <a:pt x="1951789" y="1644316"/>
                    </a:cubicBezTo>
                    <a:lnTo>
                      <a:pt x="1951789" y="1644316"/>
                    </a:lnTo>
                  </a:path>
                </a:pathLst>
              </a:custGeom>
              <a:ln>
                <a:solidFill>
                  <a:srgbClr val="00000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3047999" y="5002574"/>
                <a:ext cx="1090863" cy="1290270"/>
              </a:xfrm>
              <a:custGeom>
                <a:avLst/>
                <a:gdLst>
                  <a:gd name="connsiteX0" fmla="*/ 0 w 1189789"/>
                  <a:gd name="connsiteY0" fmla="*/ 0 h 1176421"/>
                  <a:gd name="connsiteX1" fmla="*/ 481263 w 1189789"/>
                  <a:gd name="connsiteY1" fmla="*/ 882316 h 1176421"/>
                  <a:gd name="connsiteX2" fmla="*/ 1189789 w 1189789"/>
                  <a:gd name="connsiteY2" fmla="*/ 1176421 h 1176421"/>
                </a:gdLst>
                <a:ahLst/>
                <a:cxnLst>
                  <a:cxn ang="0">
                    <a:pos x="connsiteX0" y="connsiteY0"/>
                  </a:cxn>
                  <a:cxn ang="0">
                    <a:pos x="connsiteX1" y="connsiteY1"/>
                  </a:cxn>
                  <a:cxn ang="0">
                    <a:pos x="connsiteX2" y="connsiteY2"/>
                  </a:cxn>
                </a:cxnLst>
                <a:rect l="l" t="t" r="r" b="b"/>
                <a:pathLst>
                  <a:path w="1189789" h="1176421">
                    <a:moveTo>
                      <a:pt x="0" y="0"/>
                    </a:moveTo>
                    <a:cubicBezTo>
                      <a:pt x="141482" y="343123"/>
                      <a:pt x="282965" y="686246"/>
                      <a:pt x="481263" y="882316"/>
                    </a:cubicBezTo>
                    <a:cubicBezTo>
                      <a:pt x="679561" y="1078386"/>
                      <a:pt x="1189789" y="1176421"/>
                      <a:pt x="1189789" y="1176421"/>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5243751" y="4925089"/>
                <a:ext cx="776049" cy="1380462"/>
              </a:xfrm>
              <a:custGeom>
                <a:avLst/>
                <a:gdLst>
                  <a:gd name="connsiteX0" fmla="*/ 0 w 1247570"/>
                  <a:gd name="connsiteY0" fmla="*/ 1270000 h 1270000"/>
                  <a:gd name="connsiteX1" fmla="*/ 1056105 w 1247570"/>
                  <a:gd name="connsiteY1" fmla="*/ 735263 h 1270000"/>
                  <a:gd name="connsiteX2" fmla="*/ 1243263 w 1247570"/>
                  <a:gd name="connsiteY2" fmla="*/ 0 h 1270000"/>
                </a:gdLst>
                <a:ahLst/>
                <a:cxnLst>
                  <a:cxn ang="0">
                    <a:pos x="connsiteX0" y="connsiteY0"/>
                  </a:cxn>
                  <a:cxn ang="0">
                    <a:pos x="connsiteX1" y="connsiteY1"/>
                  </a:cxn>
                  <a:cxn ang="0">
                    <a:pos x="connsiteX2" y="connsiteY2"/>
                  </a:cxn>
                </a:cxnLst>
                <a:rect l="l" t="t" r="r" b="b"/>
                <a:pathLst>
                  <a:path w="1247570" h="1270000">
                    <a:moveTo>
                      <a:pt x="0" y="1270000"/>
                    </a:moveTo>
                    <a:cubicBezTo>
                      <a:pt x="424447" y="1108465"/>
                      <a:pt x="848894" y="946930"/>
                      <a:pt x="1056105" y="735263"/>
                    </a:cubicBezTo>
                    <a:cubicBezTo>
                      <a:pt x="1263316" y="523596"/>
                      <a:pt x="1253289" y="261798"/>
                      <a:pt x="1243263" y="0"/>
                    </a:cubicBezTo>
                  </a:path>
                </a:pathLst>
              </a:custGeom>
              <a:ln>
                <a:solidFill>
                  <a:srgbClr val="000000"/>
                </a:solidFill>
                <a:prstDash val="dash"/>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233737" y="4925089"/>
                <a:ext cx="1167063" cy="1551528"/>
              </a:xfrm>
              <a:custGeom>
                <a:avLst/>
                <a:gdLst>
                  <a:gd name="connsiteX0" fmla="*/ 0 w 1590842"/>
                  <a:gd name="connsiteY0" fmla="*/ 1363579 h 1436283"/>
                  <a:gd name="connsiteX1" fmla="*/ 1216526 w 1590842"/>
                  <a:gd name="connsiteY1" fmla="*/ 1283368 h 1436283"/>
                  <a:gd name="connsiteX2" fmla="*/ 1590842 w 1590842"/>
                  <a:gd name="connsiteY2" fmla="*/ 0 h 1436283"/>
                </a:gdLst>
                <a:ahLst/>
                <a:cxnLst>
                  <a:cxn ang="0">
                    <a:pos x="connsiteX0" y="connsiteY0"/>
                  </a:cxn>
                  <a:cxn ang="0">
                    <a:pos x="connsiteX1" y="connsiteY1"/>
                  </a:cxn>
                  <a:cxn ang="0">
                    <a:pos x="connsiteX2" y="connsiteY2"/>
                  </a:cxn>
                </a:cxnLst>
                <a:rect l="l" t="t" r="r" b="b"/>
                <a:pathLst>
                  <a:path w="1590842" h="1436283">
                    <a:moveTo>
                      <a:pt x="0" y="1363579"/>
                    </a:moveTo>
                    <a:cubicBezTo>
                      <a:pt x="475693" y="1437105"/>
                      <a:pt x="951386" y="1510631"/>
                      <a:pt x="1216526" y="1283368"/>
                    </a:cubicBezTo>
                    <a:cubicBezTo>
                      <a:pt x="1481666" y="1056105"/>
                      <a:pt x="1590842" y="0"/>
                      <a:pt x="1590842" y="0"/>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4255238" y="5029200"/>
                <a:ext cx="265962" cy="1150158"/>
              </a:xfrm>
              <a:custGeom>
                <a:avLst/>
                <a:gdLst>
                  <a:gd name="connsiteX0" fmla="*/ 240632 w 240632"/>
                  <a:gd name="connsiteY0" fmla="*/ 0 h 989264"/>
                  <a:gd name="connsiteX1" fmla="*/ 0 w 240632"/>
                  <a:gd name="connsiteY1" fmla="*/ 561474 h 989264"/>
                  <a:gd name="connsiteX2" fmla="*/ 240632 w 240632"/>
                  <a:gd name="connsiteY2" fmla="*/ 989264 h 989264"/>
                </a:gdLst>
                <a:ahLst/>
                <a:cxnLst>
                  <a:cxn ang="0">
                    <a:pos x="connsiteX0" y="connsiteY0"/>
                  </a:cxn>
                  <a:cxn ang="0">
                    <a:pos x="connsiteX1" y="connsiteY1"/>
                  </a:cxn>
                  <a:cxn ang="0">
                    <a:pos x="connsiteX2" y="connsiteY2"/>
                  </a:cxn>
                </a:cxnLst>
                <a:rect l="l" t="t" r="r" b="b"/>
                <a:pathLst>
                  <a:path w="240632" h="989264">
                    <a:moveTo>
                      <a:pt x="240632" y="0"/>
                    </a:moveTo>
                    <a:cubicBezTo>
                      <a:pt x="120316" y="198298"/>
                      <a:pt x="0" y="396597"/>
                      <a:pt x="0" y="561474"/>
                    </a:cubicBezTo>
                    <a:cubicBezTo>
                      <a:pt x="0" y="726351"/>
                      <a:pt x="240632" y="989264"/>
                      <a:pt x="240632" y="989264"/>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4888411" y="5029200"/>
                <a:ext cx="355340" cy="1165700"/>
              </a:xfrm>
              <a:custGeom>
                <a:avLst/>
                <a:gdLst>
                  <a:gd name="connsiteX0" fmla="*/ 66842 w 321498"/>
                  <a:gd name="connsiteY0" fmla="*/ 0 h 1002632"/>
                  <a:gd name="connsiteX1" fmla="*/ 320842 w 321498"/>
                  <a:gd name="connsiteY1" fmla="*/ 494632 h 1002632"/>
                  <a:gd name="connsiteX2" fmla="*/ 0 w 321498"/>
                  <a:gd name="connsiteY2" fmla="*/ 1002632 h 1002632"/>
                </a:gdLst>
                <a:ahLst/>
                <a:cxnLst>
                  <a:cxn ang="0">
                    <a:pos x="connsiteX0" y="connsiteY0"/>
                  </a:cxn>
                  <a:cxn ang="0">
                    <a:pos x="connsiteX1" y="connsiteY1"/>
                  </a:cxn>
                  <a:cxn ang="0">
                    <a:pos x="connsiteX2" y="connsiteY2"/>
                  </a:cxn>
                </a:cxnLst>
                <a:rect l="l" t="t" r="r" b="b"/>
                <a:pathLst>
                  <a:path w="321498" h="1002632">
                    <a:moveTo>
                      <a:pt x="66842" y="0"/>
                    </a:moveTo>
                    <a:cubicBezTo>
                      <a:pt x="199412" y="163763"/>
                      <a:pt x="331982" y="327527"/>
                      <a:pt x="320842" y="494632"/>
                    </a:cubicBezTo>
                    <a:cubicBezTo>
                      <a:pt x="309702" y="661737"/>
                      <a:pt x="0" y="1002632"/>
                      <a:pt x="0" y="1002632"/>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1" name="TextBox 20"/>
            <p:cNvSpPr txBox="1"/>
            <p:nvPr/>
          </p:nvSpPr>
          <p:spPr>
            <a:xfrm>
              <a:off x="5105400" y="5145378"/>
              <a:ext cx="809687" cy="461665"/>
            </a:xfrm>
            <a:prstGeom prst="rect">
              <a:avLst/>
            </a:prstGeom>
            <a:noFill/>
          </p:spPr>
          <p:txBody>
            <a:bodyPr wrap="none" rtlCol="0">
              <a:spAutoFit/>
            </a:bodyPr>
            <a:lstStyle/>
            <a:p>
              <a:r>
                <a:rPr lang="en-US" sz="2400" dirty="0" err="1" smtClean="0">
                  <a:solidFill>
                    <a:srgbClr val="FF0000"/>
                  </a:solidFill>
                </a:rPr>
                <a:t>OaD</a:t>
              </a:r>
              <a:endParaRPr lang="en-US" sz="2400" dirty="0">
                <a:solidFill>
                  <a:srgbClr val="FF0000"/>
                </a:solidFill>
              </a:endParaRPr>
            </a:p>
          </p:txBody>
        </p:sp>
      </p:grpSp>
      <p:cxnSp>
        <p:nvCxnSpPr>
          <p:cNvPr id="33" name="Straight Arrow Connector 32"/>
          <p:cNvCxnSpPr/>
          <p:nvPr/>
        </p:nvCxnSpPr>
        <p:spPr>
          <a:xfrm>
            <a:off x="1981200" y="3019455"/>
            <a:ext cx="786062"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863519" y="2819400"/>
            <a:ext cx="1369761" cy="400110"/>
          </a:xfrm>
          <a:prstGeom prst="rect">
            <a:avLst/>
          </a:prstGeom>
          <a:noFill/>
        </p:spPr>
        <p:txBody>
          <a:bodyPr wrap="none" rtlCol="0">
            <a:spAutoFit/>
          </a:bodyPr>
          <a:lstStyle/>
          <a:p>
            <a:r>
              <a:rPr lang="en-US" sz="2000" dirty="0"/>
              <a:t>r</a:t>
            </a:r>
            <a:r>
              <a:rPr lang="en-US" sz="2000" dirty="0" smtClean="0"/>
              <a:t>ead access</a:t>
            </a:r>
            <a:endParaRPr lang="en-US" sz="2000" dirty="0"/>
          </a:p>
        </p:txBody>
      </p:sp>
      <p:cxnSp>
        <p:nvCxnSpPr>
          <p:cNvPr id="35" name="Straight Arrow Connector 34"/>
          <p:cNvCxnSpPr/>
          <p:nvPr/>
        </p:nvCxnSpPr>
        <p:spPr>
          <a:xfrm>
            <a:off x="5105400" y="3019455"/>
            <a:ext cx="786062" cy="0"/>
          </a:xfrm>
          <a:prstGeom prst="straightConnector1">
            <a:avLst/>
          </a:prstGeom>
          <a:ln>
            <a:solidFill>
              <a:srgbClr val="0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987719" y="2800290"/>
            <a:ext cx="1460807" cy="400110"/>
          </a:xfrm>
          <a:prstGeom prst="rect">
            <a:avLst/>
          </a:prstGeom>
          <a:noFill/>
        </p:spPr>
        <p:txBody>
          <a:bodyPr wrap="none" rtlCol="0">
            <a:spAutoFit/>
          </a:bodyPr>
          <a:lstStyle/>
          <a:p>
            <a:r>
              <a:rPr lang="en-US" sz="2000" dirty="0"/>
              <a:t>w</a:t>
            </a:r>
            <a:r>
              <a:rPr lang="en-US" sz="2000" dirty="0" smtClean="0"/>
              <a:t>rite access</a:t>
            </a:r>
            <a:endParaRPr lang="en-US" sz="2000" dirty="0"/>
          </a:p>
        </p:txBody>
      </p:sp>
      <p:sp>
        <p:nvSpPr>
          <p:cNvPr id="37" name="Rectangle 36"/>
          <p:cNvSpPr/>
          <p:nvPr/>
        </p:nvSpPr>
        <p:spPr>
          <a:xfrm>
            <a:off x="1066800" y="4651057"/>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38" name="Rectangle 37"/>
          <p:cNvSpPr/>
          <p:nvPr/>
        </p:nvSpPr>
        <p:spPr>
          <a:xfrm>
            <a:off x="1828800"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39" name="Rectangle 38"/>
          <p:cNvSpPr/>
          <p:nvPr/>
        </p:nvSpPr>
        <p:spPr>
          <a:xfrm>
            <a:off x="2705954"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0" name="Rectangle 39"/>
          <p:cNvSpPr/>
          <p:nvPr/>
        </p:nvSpPr>
        <p:spPr>
          <a:xfrm>
            <a:off x="3429000"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1" name="Rectangle 40"/>
          <p:cNvSpPr/>
          <p:nvPr/>
        </p:nvSpPr>
        <p:spPr>
          <a:xfrm>
            <a:off x="6287354"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2" name="Rectangle 41"/>
          <p:cNvSpPr/>
          <p:nvPr/>
        </p:nvSpPr>
        <p:spPr>
          <a:xfrm>
            <a:off x="7125554"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3" name="Rectangle 42"/>
          <p:cNvSpPr/>
          <p:nvPr/>
        </p:nvSpPr>
        <p:spPr>
          <a:xfrm>
            <a:off x="7811354"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4" name="Rectangle 43"/>
          <p:cNvSpPr/>
          <p:nvPr/>
        </p:nvSpPr>
        <p:spPr>
          <a:xfrm>
            <a:off x="8344754" y="462623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45" name="Rectangle 44"/>
          <p:cNvSpPr/>
          <p:nvPr/>
        </p:nvSpPr>
        <p:spPr>
          <a:xfrm>
            <a:off x="457200" y="4651057"/>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46" name="Rectangle 45"/>
          <p:cNvSpPr/>
          <p:nvPr/>
        </p:nvSpPr>
        <p:spPr>
          <a:xfrm>
            <a:off x="3877350" y="462623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47" name="Rectangle 46"/>
          <p:cNvSpPr/>
          <p:nvPr/>
        </p:nvSpPr>
        <p:spPr>
          <a:xfrm>
            <a:off x="4876800" y="462623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48" name="Rectangle 47"/>
          <p:cNvSpPr/>
          <p:nvPr/>
        </p:nvSpPr>
        <p:spPr>
          <a:xfrm>
            <a:off x="5325150" y="462623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Tree>
    <p:extLst>
      <p:ext uri="{BB962C8B-B14F-4D97-AF65-F5344CB8AC3E}">
        <p14:creationId xmlns:p14="http://schemas.microsoft.com/office/powerpoint/2010/main" val="10963143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 of “Best” Typing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Objective functions rank valid </a:t>
            </a:r>
            <a:r>
              <a:rPr lang="en-US" dirty="0" err="1" smtClean="0"/>
              <a:t>typings</a:t>
            </a:r>
            <a:endParaRPr lang="en-US" dirty="0" smtClean="0"/>
          </a:p>
          <a:p>
            <a:r>
              <a:rPr lang="en-US" dirty="0"/>
              <a:t>  </a:t>
            </a:r>
            <a:r>
              <a:rPr lang="en-US" dirty="0" smtClean="0"/>
              <a:t>  is </a:t>
            </a:r>
            <a:r>
              <a:rPr lang="en-US" dirty="0"/>
              <a:t>a valid typing</a:t>
            </a:r>
            <a:endParaRPr lang="en-US" dirty="0" smtClean="0"/>
          </a:p>
          <a:p>
            <a:pPr marL="82296" indent="0">
              <a:buNone/>
            </a:pPr>
            <a:r>
              <a:rPr lang="en-US" dirty="0" smtClean="0"/>
              <a:t>             </a:t>
            </a:r>
          </a:p>
          <a:p>
            <a:pPr marL="402336" lvl="1" indent="0">
              <a:buNone/>
            </a:pPr>
            <a:endParaRPr lang="en-US" dirty="0" smtClean="0"/>
          </a:p>
          <a:p>
            <a:pPr marL="402336" lvl="1" indent="0">
              <a:buNone/>
            </a:pPr>
            <a:r>
              <a:rPr lang="en-US" dirty="0"/>
              <a:t>r</a:t>
            </a:r>
            <a:r>
              <a:rPr lang="en-US" dirty="0" smtClean="0"/>
              <a:t>anks UT </a:t>
            </a:r>
            <a:r>
              <a:rPr lang="en-US" dirty="0" err="1" smtClean="0"/>
              <a:t>typings</a:t>
            </a:r>
            <a:r>
              <a:rPr lang="en-US" dirty="0"/>
              <a:t>;</a:t>
            </a:r>
            <a:r>
              <a:rPr lang="en-US" dirty="0" smtClean="0"/>
              <a:t>  a proxy for deep UT tree</a:t>
            </a:r>
          </a:p>
          <a:p>
            <a:pPr lvl="1"/>
            <a:endParaRPr lang="en-US" dirty="0" smtClean="0"/>
          </a:p>
          <a:p>
            <a:pPr lvl="1"/>
            <a:endParaRPr lang="en-US" dirty="0"/>
          </a:p>
          <a:p>
            <a:pPr marL="402336" lvl="1" indent="0">
              <a:buNone/>
            </a:pPr>
            <a:r>
              <a:rPr lang="en-US" dirty="0"/>
              <a:t>r</a:t>
            </a:r>
            <a:r>
              <a:rPr lang="en-US" dirty="0" smtClean="0"/>
              <a:t>anks OT </a:t>
            </a:r>
            <a:r>
              <a:rPr lang="en-US" dirty="0" err="1" smtClean="0"/>
              <a:t>typings</a:t>
            </a:r>
            <a:r>
              <a:rPr lang="en-US" dirty="0"/>
              <a:t>;</a:t>
            </a:r>
            <a:r>
              <a:rPr lang="en-US" dirty="0" smtClean="0"/>
              <a:t>  </a:t>
            </a:r>
            <a:r>
              <a:rPr lang="en-US" dirty="0"/>
              <a:t>a</a:t>
            </a:r>
            <a:r>
              <a:rPr lang="en-US" dirty="0" smtClean="0"/>
              <a:t> proxy for deep OT tree</a:t>
            </a:r>
          </a:p>
          <a:p>
            <a:endParaRPr lang="en-US" dirty="0" smtClean="0"/>
          </a:p>
          <a:p>
            <a:r>
              <a:rPr lang="en-US" dirty="0" smtClean="0"/>
              <a:t>“Best” typing maximizes objective function</a:t>
            </a:r>
          </a:p>
          <a:p>
            <a:pPr lvl="1"/>
            <a:endParaRPr lang="en-US" dirty="0" smtClean="0"/>
          </a:p>
        </p:txBody>
      </p:sp>
      <p:graphicFrame>
        <p:nvGraphicFramePr>
          <p:cNvPr id="16" name="Object 15"/>
          <p:cNvGraphicFramePr>
            <a:graphicFrameLocks noChangeAspect="1"/>
          </p:cNvGraphicFramePr>
          <p:nvPr>
            <p:extLst>
              <p:ext uri="{D42A27DB-BD31-4B8C-83A1-F6EECF244321}">
                <p14:modId xmlns:p14="http://schemas.microsoft.com/office/powerpoint/2010/main" val="4282687424"/>
              </p:ext>
            </p:extLst>
          </p:nvPr>
        </p:nvGraphicFramePr>
        <p:xfrm>
          <a:off x="715963" y="2519363"/>
          <a:ext cx="6924675" cy="757237"/>
        </p:xfrm>
        <a:graphic>
          <a:graphicData uri="http://schemas.openxmlformats.org/presentationml/2006/ole">
            <mc:AlternateContent xmlns:mc="http://schemas.openxmlformats.org/markup-compatibility/2006">
              <mc:Choice xmlns:v="urn:schemas-microsoft-com:vml" Requires="v">
                <p:oleObj spid="_x0000_s587198" name="Equation" r:id="rId4" imgW="2552700" imgH="279400" progId="Equation.3">
                  <p:embed/>
                </p:oleObj>
              </mc:Choice>
              <mc:Fallback>
                <p:oleObj name="Equation" r:id="rId4" imgW="2552700" imgH="279400" progId="Equation.3">
                  <p:embed/>
                  <p:pic>
                    <p:nvPicPr>
                      <p:cNvPr id="0" name=""/>
                      <p:cNvPicPr>
                        <a:picLocks noChangeAspect="1" noChangeArrowheads="1"/>
                      </p:cNvPicPr>
                      <p:nvPr/>
                    </p:nvPicPr>
                    <p:blipFill>
                      <a:blip r:embed="rId5"/>
                      <a:srcRect/>
                      <a:stretch>
                        <a:fillRect/>
                      </a:stretch>
                    </p:blipFill>
                    <p:spPr bwMode="auto">
                      <a:xfrm>
                        <a:off x="715963" y="2519363"/>
                        <a:ext cx="6924675" cy="757237"/>
                      </a:xfrm>
                      <a:prstGeom prst="rect">
                        <a:avLst/>
                      </a:prstGeom>
                      <a:noFill/>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065970315"/>
              </p:ext>
            </p:extLst>
          </p:nvPr>
        </p:nvGraphicFramePr>
        <p:xfrm>
          <a:off x="180975" y="3843338"/>
          <a:ext cx="8963025" cy="804862"/>
        </p:xfrm>
        <a:graphic>
          <a:graphicData uri="http://schemas.openxmlformats.org/presentationml/2006/ole">
            <mc:AlternateContent xmlns:mc="http://schemas.openxmlformats.org/markup-compatibility/2006">
              <mc:Choice xmlns:v="urn:schemas-microsoft-com:vml" Requires="v">
                <p:oleObj spid="_x0000_s587199" name="Equation" r:id="rId6" imgW="3111500" imgH="279400" progId="Equation.3">
                  <p:embed/>
                </p:oleObj>
              </mc:Choice>
              <mc:Fallback>
                <p:oleObj name="Equation" r:id="rId6" imgW="3111500" imgH="279400" progId="Equation.3">
                  <p:embed/>
                  <p:pic>
                    <p:nvPicPr>
                      <p:cNvPr id="0" name=""/>
                      <p:cNvPicPr>
                        <a:picLocks noChangeAspect="1" noChangeArrowheads="1"/>
                      </p:cNvPicPr>
                      <p:nvPr/>
                    </p:nvPicPr>
                    <p:blipFill>
                      <a:blip/>
                      <a:srcRect/>
                      <a:stretch>
                        <a:fillRect/>
                      </a:stretch>
                    </p:blipFill>
                    <p:spPr bwMode="auto">
                      <a:xfrm>
                        <a:off x="180975" y="3843338"/>
                        <a:ext cx="8963025" cy="804862"/>
                      </a:xfrm>
                      <a:prstGeom prst="rect">
                        <a:avLst/>
                      </a:prstGeom>
                      <a:noFill/>
                      <a:extLst/>
                    </p:spPr>
                  </p:pic>
                </p:oleObj>
              </mc:Fallback>
            </mc:AlternateContent>
          </a:graphicData>
        </a:graphic>
      </p:graphicFrame>
      <p:sp>
        <p:nvSpPr>
          <p:cNvPr id="4" name="Slide Number Placeholder 3"/>
          <p:cNvSpPr>
            <a:spLocks noGrp="1"/>
          </p:cNvSpPr>
          <p:nvPr>
            <p:ph type="sldNum" sz="quarter" idx="12"/>
          </p:nvPr>
        </p:nvSpPr>
        <p:spPr/>
        <p:txBody>
          <a:bodyPr/>
          <a:lstStyle/>
          <a:p>
            <a:fld id="{AF94E285-444D-4C0C-8BFA-BDB311F86A90}" type="slidenum">
              <a:rPr lang="en-US" smtClean="0"/>
              <a:pPr/>
              <a:t>20</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975105099"/>
              </p:ext>
            </p:extLst>
          </p:nvPr>
        </p:nvGraphicFramePr>
        <p:xfrm>
          <a:off x="992188" y="1999488"/>
          <a:ext cx="379412" cy="412750"/>
        </p:xfrm>
        <a:graphic>
          <a:graphicData uri="http://schemas.openxmlformats.org/presentationml/2006/ole">
            <mc:AlternateContent xmlns:mc="http://schemas.openxmlformats.org/markup-compatibility/2006">
              <mc:Choice xmlns:v="urn:schemas-microsoft-com:vml" Requires="v">
                <p:oleObj spid="_x0000_s587200" name="Equation" r:id="rId7" imgW="139700" imgH="152400" progId="Equation.3">
                  <p:embed/>
                </p:oleObj>
              </mc:Choice>
              <mc:Fallback>
                <p:oleObj name="Equation" r:id="rId7" imgW="139700" imgH="152400" progId="Equation.3">
                  <p:embed/>
                  <p:pic>
                    <p:nvPicPr>
                      <p:cNvPr id="0" name=""/>
                      <p:cNvPicPr>
                        <a:picLocks noChangeAspect="1" noChangeArrowheads="1"/>
                      </p:cNvPicPr>
                      <p:nvPr/>
                    </p:nvPicPr>
                    <p:blipFill>
                      <a:blip/>
                      <a:srcRect/>
                      <a:stretch>
                        <a:fillRect/>
                      </a:stretch>
                    </p:blipFill>
                    <p:spPr bwMode="auto">
                      <a:xfrm>
                        <a:off x="992188" y="1999488"/>
                        <a:ext cx="379412" cy="412750"/>
                      </a:xfrm>
                      <a:prstGeom prst="rect">
                        <a:avLst/>
                      </a:prstGeom>
                      <a:noFill/>
                      <a:extLst/>
                    </p:spPr>
                  </p:pic>
                </p:oleObj>
              </mc:Fallback>
            </mc:AlternateContent>
          </a:graphicData>
        </a:graphic>
      </p:graphicFrame>
    </p:spTree>
    <p:extLst>
      <p:ext uri="{BB962C8B-B14F-4D97-AF65-F5344CB8AC3E}">
        <p14:creationId xmlns:p14="http://schemas.microsoft.com/office/powerpoint/2010/main" val="422282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Maximal Typing</a:t>
            </a:r>
            <a:endParaRPr lang="en-US" dirty="0"/>
          </a:p>
        </p:txBody>
      </p:sp>
      <p:sp>
        <p:nvSpPr>
          <p:cNvPr id="3" name="Content Placeholder 2"/>
          <p:cNvSpPr>
            <a:spLocks noGrp="1"/>
          </p:cNvSpPr>
          <p:nvPr>
            <p:ph idx="1"/>
          </p:nvPr>
        </p:nvSpPr>
        <p:spPr>
          <a:xfrm>
            <a:off x="530352" y="1447800"/>
            <a:ext cx="8110728" cy="5257800"/>
          </a:xfrm>
        </p:spPr>
        <p:txBody>
          <a:bodyPr>
            <a:normAutofit/>
          </a:bodyPr>
          <a:lstStyle/>
          <a:p>
            <a:r>
              <a:rPr lang="en-US" dirty="0">
                <a:solidFill>
                  <a:srgbClr val="FF0000"/>
                </a:solidFill>
              </a:rPr>
              <a:t>Maximal typing assigns to each variable x the maximally preferred qualifier from </a:t>
            </a:r>
            <a:r>
              <a:rPr lang="en-US" i="1" dirty="0">
                <a:solidFill>
                  <a:srgbClr val="FF0000"/>
                </a:solidFill>
              </a:rPr>
              <a:t>S</a:t>
            </a:r>
            <a:r>
              <a:rPr lang="en-US" dirty="0">
                <a:solidFill>
                  <a:srgbClr val="FF0000"/>
                </a:solidFill>
              </a:rPr>
              <a:t>(x)</a:t>
            </a:r>
          </a:p>
          <a:p>
            <a:pPr lvl="1"/>
            <a:r>
              <a:rPr lang="en-US" dirty="0" smtClean="0"/>
              <a:t>Preference ranking over qualifiers</a:t>
            </a:r>
          </a:p>
          <a:p>
            <a:pPr lvl="2"/>
            <a:r>
              <a:rPr lang="en-US" dirty="0" smtClean="0"/>
              <a:t>UT:</a:t>
            </a:r>
          </a:p>
          <a:p>
            <a:pPr lvl="2"/>
            <a:r>
              <a:rPr lang="en-US" dirty="0" smtClean="0"/>
              <a:t>OT:</a:t>
            </a:r>
          </a:p>
          <a:p>
            <a:r>
              <a:rPr lang="en-US" i="1" dirty="0" smtClean="0">
                <a:solidFill>
                  <a:srgbClr val="FF0000"/>
                </a:solidFill>
              </a:rPr>
              <a:t>Theorem: If the maximal typing type-checks, then it maximizes the objective function</a:t>
            </a:r>
            <a:endParaRPr lang="en-US" i="1" dirty="0" smtClean="0">
              <a:solidFill>
                <a:srgbClr val="000000"/>
              </a:solidFill>
            </a:endParaRPr>
          </a:p>
          <a:p>
            <a:pPr lvl="1"/>
            <a:r>
              <a:rPr lang="en-US" dirty="0" smtClean="0">
                <a:solidFill>
                  <a:srgbClr val="000000"/>
                </a:solidFill>
              </a:rPr>
              <a:t>UT: the maximal typing always type-checks</a:t>
            </a:r>
          </a:p>
          <a:p>
            <a:pPr lvl="1"/>
            <a:r>
              <a:rPr lang="en-US" dirty="0" smtClean="0"/>
              <a:t>OT: it does not always type-check</a:t>
            </a:r>
          </a:p>
        </p:txBody>
      </p:sp>
      <p:graphicFrame>
        <p:nvGraphicFramePr>
          <p:cNvPr id="4" name="Object 3"/>
          <p:cNvGraphicFramePr>
            <a:graphicFrameLocks noChangeAspect="1"/>
          </p:cNvGraphicFramePr>
          <p:nvPr>
            <p:extLst>
              <p:ext uri="{D42A27DB-BD31-4B8C-83A1-F6EECF244321}">
                <p14:modId xmlns:p14="http://schemas.microsoft.com/office/powerpoint/2010/main" val="3553154773"/>
              </p:ext>
            </p:extLst>
          </p:nvPr>
        </p:nvGraphicFramePr>
        <p:xfrm>
          <a:off x="2211388" y="3124200"/>
          <a:ext cx="2025650" cy="325438"/>
        </p:xfrm>
        <a:graphic>
          <a:graphicData uri="http://schemas.openxmlformats.org/presentationml/2006/ole">
            <mc:AlternateContent xmlns:mc="http://schemas.openxmlformats.org/markup-compatibility/2006">
              <mc:Choice xmlns:v="urn:schemas-microsoft-com:vml" Requires="v">
                <p:oleObj spid="_x0000_s588081" name="Equation" r:id="rId4" imgW="1028700" imgH="165100" progId="Equation.3">
                  <p:embed/>
                </p:oleObj>
              </mc:Choice>
              <mc:Fallback>
                <p:oleObj name="Equation" r:id="rId4" imgW="1028700" imgH="165100" progId="Equation.3">
                  <p:embed/>
                  <p:pic>
                    <p:nvPicPr>
                      <p:cNvPr id="0" name=""/>
                      <p:cNvPicPr>
                        <a:picLocks noChangeAspect="1" noChangeArrowheads="1"/>
                      </p:cNvPicPr>
                      <p:nvPr/>
                    </p:nvPicPr>
                    <p:blipFill>
                      <a:blip r:embed="rId5"/>
                      <a:srcRect/>
                      <a:stretch>
                        <a:fillRect/>
                      </a:stretch>
                    </p:blipFill>
                    <p:spPr bwMode="auto">
                      <a:xfrm>
                        <a:off x="2211388" y="3124200"/>
                        <a:ext cx="2025650" cy="325438"/>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39624455"/>
              </p:ext>
            </p:extLst>
          </p:nvPr>
        </p:nvGraphicFramePr>
        <p:xfrm>
          <a:off x="2133600" y="3429000"/>
          <a:ext cx="2862263" cy="474663"/>
        </p:xfrm>
        <a:graphic>
          <a:graphicData uri="http://schemas.openxmlformats.org/presentationml/2006/ole">
            <mc:AlternateContent xmlns:mc="http://schemas.openxmlformats.org/markup-compatibility/2006">
              <mc:Choice xmlns:v="urn:schemas-microsoft-com:vml" Requires="v">
                <p:oleObj spid="_x0000_s588082" name="Equation" r:id="rId6" imgW="1612900" imgH="241300" progId="Equation.3">
                  <p:embed/>
                </p:oleObj>
              </mc:Choice>
              <mc:Fallback>
                <p:oleObj name="Equation" r:id="rId6" imgW="1612900" imgH="241300" progId="Equation.3">
                  <p:embed/>
                  <p:pic>
                    <p:nvPicPr>
                      <p:cNvPr id="0" name=""/>
                      <p:cNvPicPr>
                        <a:picLocks noChangeAspect="1" noChangeArrowheads="1"/>
                      </p:cNvPicPr>
                      <p:nvPr/>
                    </p:nvPicPr>
                    <p:blipFill>
                      <a:blip r:embed="rId7"/>
                      <a:srcRect/>
                      <a:stretch>
                        <a:fillRect/>
                      </a:stretch>
                    </p:blipFill>
                    <p:spPr bwMode="auto">
                      <a:xfrm>
                        <a:off x="2133600" y="3429000"/>
                        <a:ext cx="2862263" cy="474663"/>
                      </a:xfrm>
                      <a:prstGeom prst="rect">
                        <a:avLst/>
                      </a:prstGeom>
                      <a:noFill/>
                      <a:extLst/>
                    </p:spPr>
                  </p:pic>
                </p:oleObj>
              </mc:Fallback>
            </mc:AlternateContent>
          </a:graphicData>
        </a:graphic>
      </p:graphicFrame>
      <p:sp>
        <p:nvSpPr>
          <p:cNvPr id="6" name="Slide Number Placeholder 5"/>
          <p:cNvSpPr>
            <a:spLocks noGrp="1"/>
          </p:cNvSpPr>
          <p:nvPr>
            <p:ph type="sldNum" sz="quarter" idx="12"/>
          </p:nvPr>
        </p:nvSpPr>
        <p:spPr/>
        <p:txBody>
          <a:bodyPr/>
          <a:lstStyle/>
          <a:p>
            <a:fld id="{AF94E285-444D-4C0C-8BFA-BDB311F86A90}" type="slidenum">
              <a:rPr lang="en-US" smtClean="0"/>
              <a:pPr/>
              <a:t>21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82000" cy="1143000"/>
          </a:xfrm>
        </p:spPr>
        <p:txBody>
          <a:bodyPr>
            <a:normAutofit fontScale="90000"/>
          </a:bodyPr>
          <a:lstStyle/>
          <a:p>
            <a:r>
              <a:rPr lang="en-US" dirty="0" smtClean="0"/>
              <a:t>UT:  Maximal </a:t>
            </a:r>
            <a:r>
              <a:rPr lang="en-US" dirty="0"/>
              <a:t>Typing </a:t>
            </a:r>
            <a:r>
              <a:rPr lang="en-US" dirty="0" smtClean="0"/>
              <a:t>Always Type Checks</a:t>
            </a:r>
            <a:endParaRPr lang="en-US" dirty="0"/>
          </a:p>
        </p:txBody>
      </p:sp>
      <p:sp>
        <p:nvSpPr>
          <p:cNvPr id="7" name="Content Placeholder 8"/>
          <p:cNvSpPr txBox="1">
            <a:spLocks/>
          </p:cNvSpPr>
          <p:nvPr/>
        </p:nvSpPr>
        <p:spPr>
          <a:xfrm>
            <a:off x="381000" y="1295400"/>
            <a:ext cx="8689848" cy="5486400"/>
          </a:xfrm>
          <a:prstGeom prst="rect">
            <a:avLst/>
          </a:prstGeom>
          <a:noFill/>
          <a:ln>
            <a:noFill/>
          </a:ln>
          <a:effectLst/>
        </p:spPr>
        <p:txBody>
          <a:bodyPr numCol="1">
            <a:noAutofit/>
          </a:bodyPr>
          <a:lstStyle/>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class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XStack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top;</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effectLst/>
                <a:uLnTx/>
                <a:uFillTx/>
                <a:latin typeface="Courier New"/>
                <a:cs typeface="Courier New"/>
              </a:rPr>
              <a:t>   void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push(            X d)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Link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r>
              <a:rPr lang="en-US" sz="2600" b="1" spc="-100" dirty="0" err="1" smtClean="0">
                <a:solidFill>
                  <a:srgbClr val="000000"/>
                </a:solidFill>
                <a:latin typeface="Courier New"/>
                <a:cs typeface="Courier New"/>
              </a:rPr>
              <a:t>newTop</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 new            </a:t>
            </a:r>
            <a:r>
              <a:rPr kumimoji="0" lang="en-US" sz="2600" b="1" i="0" u="none" strike="noStrike" kern="1200" cap="none" spc="-100" normalizeH="0" baseline="0" noProof="0" dirty="0" smtClean="0">
                <a:ln>
                  <a:noFill/>
                </a:ln>
                <a:effectLst/>
                <a:uLnTx/>
                <a:uFillTx/>
                <a:latin typeface="Courier New"/>
                <a:cs typeface="Courier New"/>
              </a:rPr>
              <a:t>Link()</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err="1" smtClean="0">
                <a:ln>
                  <a:noFill/>
                </a:ln>
                <a:effectLst/>
                <a:uLnTx/>
                <a:uFillTx/>
                <a:latin typeface="Courier New"/>
                <a:cs typeface="Courier New"/>
              </a:rPr>
              <a:t>newTop.init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(d);</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smtClean="0">
                <a:solidFill>
                  <a:srgbClr val="000000"/>
                </a:solidFill>
                <a:latin typeface="Courier New"/>
                <a:cs typeface="Courier New"/>
              </a:rPr>
              <a:t>   ...</a:t>
            </a:r>
            <a:endParaRPr kumimoji="0" lang="en-US" sz="2600" b="1" i="0" u="none" strike="noStrike" kern="1200" cap="none" spc="-100" normalizeH="0" baseline="0" noProof="0" dirty="0" smtClean="0">
              <a:ln>
                <a:noFill/>
              </a:ln>
              <a:solidFill>
                <a:srgbClr val="000000"/>
              </a:solidFill>
              <a:effectLst/>
              <a:uLnTx/>
              <a:uFillTx/>
              <a:latin typeface="Courier New"/>
              <a:cs typeface="Courier New"/>
            </a:endParaRP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class Link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lang="en-US" sz="2600" b="1" spc="-100" dirty="0">
                <a:solidFill>
                  <a:srgbClr val="000000"/>
                </a:solidFill>
                <a:latin typeface="Courier New"/>
                <a:cs typeface="Courier New"/>
              </a:rPr>
              <a:t> </a:t>
            </a:r>
            <a:r>
              <a:rPr lang="en-US" sz="2600" b="1" spc="-100" dirty="0" smtClean="0">
                <a:solidFill>
                  <a:srgbClr val="000000"/>
                </a:solidFill>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void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init</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X </a:t>
            </a:r>
            <a:r>
              <a:rPr kumimoji="0" lang="en-US" sz="2600" b="1" i="0" u="none" strike="noStrike" kern="1200" cap="none" spc="-100" normalizeH="0" baseline="0" noProof="0" dirty="0" err="1" smtClean="0">
                <a:ln>
                  <a:noFill/>
                </a:ln>
                <a:solidFill>
                  <a:srgbClr val="000000"/>
                </a:solidFill>
                <a:effectLst/>
                <a:uLnTx/>
                <a:uFillTx/>
                <a:latin typeface="Courier New"/>
                <a:cs typeface="Courier New"/>
              </a:rPr>
              <a:t>inData</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noProof="0" dirty="0" smtClean="0">
                <a:ln>
                  <a:noFill/>
                </a:ln>
                <a:solidFill>
                  <a:srgbClr val="000000"/>
                </a:solidFill>
                <a:effectLst/>
                <a:uLnTx/>
                <a:uFillTx/>
                <a:latin typeface="Courier New"/>
                <a:cs typeface="Courier New"/>
              </a:rPr>
              <a:t>    </a:t>
            </a:r>
            <a:r>
              <a:rPr kumimoji="0" lang="en-US" sz="2600" b="1" i="0" u="none" strike="noStrike" kern="1200" cap="none" spc="-100" normalizeH="0" baseline="0" noProof="0" dirty="0" smtClean="0">
                <a:ln>
                  <a:noFill/>
                </a:ln>
                <a:solidFill>
                  <a:srgbClr val="000000"/>
                </a:solidFill>
                <a:effectLst/>
                <a:uLnTx/>
                <a:uFillTx/>
                <a:latin typeface="Courier New"/>
                <a:cs typeface="Courier New"/>
              </a:rPr>
              <a:t>...</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a:t>
            </a:r>
          </a:p>
          <a:p>
            <a:pPr marL="396875" marR="0" lvl="0" indent="-315913" algn="l" defTabSz="914400" rtl="0" eaLnBrk="1" fontAlgn="auto" latinLnBrk="0" hangingPunct="1">
              <a:lnSpc>
                <a:spcPct val="90000"/>
              </a:lnSpc>
              <a:spcBef>
                <a:spcPts val="0"/>
              </a:spcBef>
              <a:spcAft>
                <a:spcPts val="0"/>
              </a:spcAft>
              <a:buClr>
                <a:schemeClr val="tx1"/>
              </a:buClr>
              <a:buSzPct val="70000"/>
              <a:buFont typeface="Wingdings" charset="2"/>
              <a:buAutoNum type="arabicPlain"/>
              <a:tabLst/>
              <a:defRPr/>
            </a:pPr>
            <a:r>
              <a:rPr kumimoji="0" lang="en-US" sz="2600" b="1" i="0" u="none" strike="noStrike" kern="1200" cap="none" spc="-100" normalizeH="0" baseline="0" noProof="0" dirty="0" smtClean="0">
                <a:ln>
                  <a:noFill/>
                </a:ln>
                <a:solidFill>
                  <a:srgbClr val="000000"/>
                </a:solidFill>
                <a:effectLst/>
                <a:uLnTx/>
                <a:uFillTx/>
                <a:latin typeface="Courier New"/>
                <a:cs typeface="Courier New"/>
              </a:rPr>
              <a:t> } </a:t>
            </a:r>
            <a:endParaRPr kumimoji="0" lang="en-US" sz="2600" b="1" i="0" u="none" strike="noStrike" kern="1200" cap="none" spc="-100" normalizeH="0" baseline="0" noProof="0" dirty="0">
              <a:ln>
                <a:noFill/>
              </a:ln>
              <a:solidFill>
                <a:schemeClr val="tx1"/>
              </a:solidFill>
              <a:effectLst/>
              <a:uLnTx/>
              <a:uFillTx/>
              <a:latin typeface="Courier New"/>
              <a:cs typeface="Courier New"/>
            </a:endParaRPr>
          </a:p>
        </p:txBody>
      </p:sp>
      <p:sp>
        <p:nvSpPr>
          <p:cNvPr id="4" name="Rectangle 3"/>
          <p:cNvSpPr/>
          <p:nvPr/>
        </p:nvSpPr>
        <p:spPr>
          <a:xfrm>
            <a:off x="1219690" y="1641157"/>
            <a:ext cx="2153141" cy="492443"/>
          </a:xfrm>
          <a:prstGeom prst="rect">
            <a:avLst/>
          </a:prstGeom>
        </p:spPr>
        <p:txBody>
          <a:bodyPr wrap="none">
            <a:spAutoFit/>
          </a:bodyPr>
          <a:lstStyle/>
          <a:p>
            <a:pPr lvl="0" algn="ctr" defTabSz="914400"/>
            <a:r>
              <a:rPr lang="en-US" sz="2600" dirty="0">
                <a:solidFill>
                  <a:srgbClr val="0000FF"/>
                </a:solidFill>
              </a:rPr>
              <a:t>{</a:t>
            </a:r>
            <a:r>
              <a:rPr lang="en-US" sz="2600" u="sng" dirty="0">
                <a:solidFill>
                  <a:srgbClr val="FF0000"/>
                </a:solidFill>
              </a:rPr>
              <a:t>any</a:t>
            </a:r>
            <a:r>
              <a:rPr lang="en-US" sz="2600" dirty="0">
                <a:solidFill>
                  <a:srgbClr val="0000FF"/>
                </a:solidFill>
              </a:rPr>
              <a:t>, rep, peer}</a:t>
            </a:r>
          </a:p>
        </p:txBody>
      </p:sp>
      <p:sp>
        <p:nvSpPr>
          <p:cNvPr id="8" name="Rectangle 7"/>
          <p:cNvSpPr/>
          <p:nvPr/>
        </p:nvSpPr>
        <p:spPr>
          <a:xfrm>
            <a:off x="3657600" y="2662535"/>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chemeClr val="bg1">
                    <a:lumMod val="50000"/>
                  </a:schemeClr>
                </a:solidFill>
              </a:rPr>
              <a:t>any</a:t>
            </a:r>
            <a:r>
              <a:rPr lang="en-US" sz="2600" dirty="0">
                <a:solidFill>
                  <a:srgbClr val="0000FF"/>
                </a:solidFill>
              </a:rPr>
              <a:t>, </a:t>
            </a:r>
            <a:r>
              <a:rPr lang="en-US" sz="2600" u="sng" dirty="0">
                <a:solidFill>
                  <a:srgbClr val="FF0000"/>
                </a:solidFill>
              </a:rPr>
              <a:t>rep</a:t>
            </a:r>
            <a:r>
              <a:rPr lang="en-US" sz="2600" dirty="0">
                <a:solidFill>
                  <a:srgbClr val="0000FF"/>
                </a:solidFill>
              </a:rPr>
              <a:t>, peer}</a:t>
            </a:r>
          </a:p>
        </p:txBody>
      </p:sp>
      <p:sp>
        <p:nvSpPr>
          <p:cNvPr id="9" name="Rectangle 8"/>
          <p:cNvSpPr/>
          <p:nvPr/>
        </p:nvSpPr>
        <p:spPr>
          <a:xfrm>
            <a:off x="1199659" y="2326957"/>
            <a:ext cx="2153141" cy="492443"/>
          </a:xfrm>
          <a:prstGeom prst="rect">
            <a:avLst/>
          </a:prstGeom>
        </p:spPr>
        <p:txBody>
          <a:bodyPr wrap="none">
            <a:spAutoFit/>
          </a:bodyPr>
          <a:lstStyle/>
          <a:p>
            <a:pPr lvl="0" algn="ctr" defTabSz="914400"/>
            <a:r>
              <a:rPr lang="en-US" sz="2600" dirty="0">
                <a:solidFill>
                  <a:srgbClr val="0000FF"/>
                </a:solidFill>
              </a:rPr>
              <a:t>{</a:t>
            </a:r>
            <a:r>
              <a:rPr lang="en-US" sz="2600" strike="sngStrike" dirty="0">
                <a:solidFill>
                  <a:schemeClr val="bg1">
                    <a:lumMod val="50000"/>
                  </a:schemeClr>
                </a:solidFill>
              </a:rPr>
              <a:t>any</a:t>
            </a:r>
            <a:r>
              <a:rPr lang="en-US" sz="2600" dirty="0">
                <a:solidFill>
                  <a:srgbClr val="0000FF"/>
                </a:solidFill>
              </a:rPr>
              <a:t>, </a:t>
            </a:r>
            <a:r>
              <a:rPr lang="en-US" sz="2600" u="sng" dirty="0">
                <a:solidFill>
                  <a:srgbClr val="FF0000"/>
                </a:solidFill>
              </a:rPr>
              <a:t>rep</a:t>
            </a:r>
            <a:r>
              <a:rPr lang="en-US" sz="2600" dirty="0">
                <a:solidFill>
                  <a:srgbClr val="0000FF"/>
                </a:solidFill>
              </a:rPr>
              <a:t>, peer}</a:t>
            </a:r>
          </a:p>
        </p:txBody>
      </p:sp>
      <p:sp>
        <p:nvSpPr>
          <p:cNvPr id="10" name="Rectangle 9"/>
          <p:cNvSpPr/>
          <p:nvPr/>
        </p:nvSpPr>
        <p:spPr>
          <a:xfrm>
            <a:off x="3333259" y="1976735"/>
            <a:ext cx="2153141" cy="492443"/>
          </a:xfrm>
          <a:prstGeom prst="rect">
            <a:avLst/>
          </a:prstGeom>
        </p:spPr>
        <p:txBody>
          <a:bodyPr wrap="none">
            <a:spAutoFit/>
          </a:bodyPr>
          <a:lstStyle/>
          <a:p>
            <a:pPr lvl="0" algn="ctr" defTabSz="914400"/>
            <a:r>
              <a:rPr lang="en-US" sz="2600" dirty="0">
                <a:solidFill>
                  <a:srgbClr val="0000FF"/>
                </a:solidFill>
              </a:rPr>
              <a:t>{</a:t>
            </a:r>
            <a:r>
              <a:rPr lang="en-US" sz="2600" u="sng" dirty="0">
                <a:solidFill>
                  <a:srgbClr val="FF0000"/>
                </a:solidFill>
              </a:rPr>
              <a:t>any</a:t>
            </a:r>
            <a:r>
              <a:rPr lang="en-US" sz="2600" dirty="0">
                <a:solidFill>
                  <a:srgbClr val="0000FF"/>
                </a:solidFill>
              </a:rPr>
              <a:t>, rep, peer}</a:t>
            </a:r>
          </a:p>
        </p:txBody>
      </p:sp>
      <p:sp>
        <p:nvSpPr>
          <p:cNvPr id="14" name="Rectangle 13"/>
          <p:cNvSpPr/>
          <p:nvPr/>
        </p:nvSpPr>
        <p:spPr>
          <a:xfrm>
            <a:off x="3276600" y="5181600"/>
            <a:ext cx="2153141" cy="492443"/>
          </a:xfrm>
          <a:prstGeom prst="rect">
            <a:avLst/>
          </a:prstGeom>
        </p:spPr>
        <p:txBody>
          <a:bodyPr wrap="none">
            <a:spAutoFit/>
          </a:bodyPr>
          <a:lstStyle/>
          <a:p>
            <a:pPr lvl="0" algn="ctr" defTabSz="914400"/>
            <a:r>
              <a:rPr lang="en-US" sz="2600" dirty="0">
                <a:solidFill>
                  <a:srgbClr val="0000FF"/>
                </a:solidFill>
              </a:rPr>
              <a:t>{</a:t>
            </a:r>
            <a:r>
              <a:rPr lang="en-US" sz="2600" u="sng" dirty="0">
                <a:solidFill>
                  <a:srgbClr val="FF0000"/>
                </a:solidFill>
              </a:rPr>
              <a:t>any</a:t>
            </a:r>
            <a:r>
              <a:rPr lang="en-US" sz="2600" dirty="0">
                <a:solidFill>
                  <a:srgbClr val="0000FF"/>
                </a:solidFill>
              </a:rPr>
              <a:t>, </a:t>
            </a:r>
            <a:r>
              <a:rPr lang="en-US" sz="2600" strike="sngStrike" dirty="0">
                <a:solidFill>
                  <a:srgbClr val="7F7F7F"/>
                </a:solidFill>
              </a:rPr>
              <a:t>rep</a:t>
            </a:r>
            <a:r>
              <a:rPr lang="en-US" sz="2600" dirty="0">
                <a:solidFill>
                  <a:srgbClr val="0000FF"/>
                </a:solidFill>
              </a:rPr>
              <a:t>, peer}</a:t>
            </a:r>
          </a:p>
        </p:txBody>
      </p:sp>
      <p:sp>
        <p:nvSpPr>
          <p:cNvPr id="3" name="Slide Number Placeholder 2"/>
          <p:cNvSpPr>
            <a:spLocks noGrp="1"/>
          </p:cNvSpPr>
          <p:nvPr>
            <p:ph type="sldNum" sz="quarter" idx="12"/>
          </p:nvPr>
        </p:nvSpPr>
        <p:spPr/>
        <p:txBody>
          <a:bodyPr/>
          <a:lstStyle/>
          <a:p>
            <a:fld id="{AF94E285-444D-4C0C-8BFA-BDB311F86A90}" type="slidenum">
              <a:rPr lang="en-US" smtClean="0"/>
              <a:pPr/>
              <a:t>22</a:t>
            </a:fld>
            <a:endParaRPr lang="en-US" dirty="0"/>
          </a:p>
        </p:txBody>
      </p:sp>
      <p:sp>
        <p:nvSpPr>
          <p:cNvPr id="5" name="Rectangle 4"/>
          <p:cNvSpPr/>
          <p:nvPr/>
        </p:nvSpPr>
        <p:spPr>
          <a:xfrm>
            <a:off x="381000" y="2819400"/>
            <a:ext cx="6858000" cy="335578"/>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9227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066800" y="3728642"/>
            <a:ext cx="5943600" cy="386158"/>
            <a:chOff x="1020762" y="4624820"/>
            <a:chExt cx="5943600" cy="386158"/>
          </a:xfrm>
        </p:grpSpPr>
        <p:cxnSp>
          <p:nvCxnSpPr>
            <p:cNvPr id="57" name="Straight Connector 56"/>
            <p:cNvCxnSpPr/>
            <p:nvPr/>
          </p:nvCxnSpPr>
          <p:spPr>
            <a:xfrm>
              <a:off x="1020762" y="5010978"/>
              <a:ext cx="1600200" cy="0"/>
            </a:xfrm>
            <a:prstGeom prst="line">
              <a:avLst/>
            </a:prstGeom>
            <a:ln w="38100" cmpd="sng">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58" name="Straight Connector 57"/>
            <p:cNvCxnSpPr/>
            <p:nvPr/>
          </p:nvCxnSpPr>
          <p:spPr>
            <a:xfrm>
              <a:off x="5059029" y="4983480"/>
              <a:ext cx="1067133" cy="0"/>
            </a:xfrm>
            <a:prstGeom prst="line">
              <a:avLst/>
            </a:prstGeom>
            <a:ln w="38100" cmpd="sng">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59" name="Straight Connector 58"/>
            <p:cNvCxnSpPr/>
            <p:nvPr/>
          </p:nvCxnSpPr>
          <p:spPr>
            <a:xfrm flipV="1">
              <a:off x="5083175" y="4624820"/>
              <a:ext cx="1881187" cy="5158"/>
            </a:xfrm>
            <a:prstGeom prst="line">
              <a:avLst/>
            </a:prstGeom>
            <a:ln w="38100" cmpd="sng">
              <a:solidFill>
                <a:srgbClr val="FF0000"/>
              </a:solidFill>
            </a:ln>
          </p:spPr>
          <p:style>
            <a:lnRef idx="1">
              <a:schemeClr val="accent3"/>
            </a:lnRef>
            <a:fillRef idx="0">
              <a:schemeClr val="accent3"/>
            </a:fillRef>
            <a:effectRef idx="0">
              <a:schemeClr val="accent3"/>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OT:  Maximal Typing Does Not Always Type Check</a:t>
            </a:r>
            <a:endParaRPr lang="en-US" dirty="0"/>
          </a:p>
        </p:txBody>
      </p:sp>
      <p:sp>
        <p:nvSpPr>
          <p:cNvPr id="3" name="Content Placeholder 2"/>
          <p:cNvSpPr>
            <a:spLocks noGrp="1"/>
          </p:cNvSpPr>
          <p:nvPr>
            <p:ph idx="1"/>
          </p:nvPr>
        </p:nvSpPr>
        <p:spPr>
          <a:xfrm>
            <a:off x="530352" y="1444752"/>
            <a:ext cx="8110728" cy="5440362"/>
          </a:xfrm>
        </p:spPr>
        <p:txBody>
          <a:bodyPr>
            <a:normAutofit/>
          </a:bodyPr>
          <a:lstStyle/>
          <a:p>
            <a:r>
              <a:rPr lang="en-US" dirty="0" smtClean="0">
                <a:solidFill>
                  <a:srgbClr val="FF0000"/>
                </a:solidFill>
              </a:rPr>
              <a:t>Conflict</a:t>
            </a:r>
            <a:r>
              <a:rPr lang="en-US" dirty="0" smtClean="0"/>
              <a:t>:  picking the maximal qualifiers doesn’t type-check</a:t>
            </a:r>
            <a:endParaRPr lang="en-US" dirty="0"/>
          </a:p>
          <a:p>
            <a:r>
              <a:rPr lang="en-US" dirty="0" smtClean="0"/>
              <a:t>Tool prompts user for manual annotations</a:t>
            </a:r>
          </a:p>
          <a:p>
            <a:pPr lvl="1"/>
            <a:endParaRPr lang="en-US" dirty="0" smtClean="0"/>
          </a:p>
          <a:p>
            <a:endParaRPr lang="en-US" dirty="0"/>
          </a:p>
        </p:txBody>
      </p:sp>
      <p:sp>
        <p:nvSpPr>
          <p:cNvPr id="11" name="Slide Number Placeholder 10"/>
          <p:cNvSpPr>
            <a:spLocks noGrp="1"/>
          </p:cNvSpPr>
          <p:nvPr>
            <p:ph type="sldNum" sz="quarter" idx="12"/>
          </p:nvPr>
        </p:nvSpPr>
        <p:spPr/>
        <p:txBody>
          <a:bodyPr/>
          <a:lstStyle/>
          <a:p>
            <a:fld id="{AF94E285-444D-4C0C-8BFA-BDB311F86A90}" type="slidenum">
              <a:rPr lang="en-US" smtClean="0"/>
              <a:pPr/>
              <a:t>23</a:t>
            </a:fld>
            <a:endParaRPr lang="en-US" dirty="0"/>
          </a:p>
        </p:txBody>
      </p:sp>
      <p:grpSp>
        <p:nvGrpSpPr>
          <p:cNvPr id="34" name="Group 33"/>
          <p:cNvGrpSpPr/>
          <p:nvPr/>
        </p:nvGrpSpPr>
        <p:grpSpPr>
          <a:xfrm>
            <a:off x="985505" y="3309986"/>
            <a:ext cx="5186695" cy="918671"/>
            <a:chOff x="985505" y="3315144"/>
            <a:chExt cx="5186695" cy="918671"/>
          </a:xfrm>
        </p:grpSpPr>
        <p:sp>
          <p:nvSpPr>
            <p:cNvPr id="27" name="Oval 26"/>
            <p:cNvSpPr/>
            <p:nvPr/>
          </p:nvSpPr>
          <p:spPr>
            <a:xfrm>
              <a:off x="985505" y="3733800"/>
              <a:ext cx="995695" cy="500015"/>
            </a:xfrm>
            <a:prstGeom prst="ellipse">
              <a:avLst/>
            </a:prstGeom>
            <a:noFill/>
            <a:ln w="28575" cmpd="sng"/>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Oval 27"/>
            <p:cNvSpPr/>
            <p:nvPr/>
          </p:nvSpPr>
          <p:spPr>
            <a:xfrm>
              <a:off x="5110162" y="3315144"/>
              <a:ext cx="985838" cy="500014"/>
            </a:xfrm>
            <a:prstGeom prst="ellipse">
              <a:avLst/>
            </a:prstGeom>
            <a:noFill/>
            <a:ln w="28575" cmpd="sng"/>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Oval 30"/>
            <p:cNvSpPr/>
            <p:nvPr/>
          </p:nvSpPr>
          <p:spPr>
            <a:xfrm>
              <a:off x="5105067" y="3696143"/>
              <a:ext cx="1067133" cy="500015"/>
            </a:xfrm>
            <a:prstGeom prst="ellipse">
              <a:avLst/>
            </a:prstGeom>
            <a:noFill/>
            <a:ln w="28575" cmpd="sng"/>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45" name="Group 44"/>
          <p:cNvGrpSpPr/>
          <p:nvPr/>
        </p:nvGrpSpPr>
        <p:grpSpPr>
          <a:xfrm>
            <a:off x="2057400" y="3690985"/>
            <a:ext cx="4115133" cy="542830"/>
            <a:chOff x="2052305" y="3690985"/>
            <a:chExt cx="4115133" cy="542830"/>
          </a:xfrm>
        </p:grpSpPr>
        <p:sp>
          <p:nvSpPr>
            <p:cNvPr id="46" name="Oval 45"/>
            <p:cNvSpPr/>
            <p:nvPr/>
          </p:nvSpPr>
          <p:spPr>
            <a:xfrm>
              <a:off x="2052305" y="3733800"/>
              <a:ext cx="685800" cy="500015"/>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Oval 47"/>
            <p:cNvSpPr/>
            <p:nvPr/>
          </p:nvSpPr>
          <p:spPr>
            <a:xfrm>
              <a:off x="5100305" y="3690985"/>
              <a:ext cx="1067133" cy="500015"/>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49" name="Group 48"/>
          <p:cNvGrpSpPr/>
          <p:nvPr/>
        </p:nvGrpSpPr>
        <p:grpSpPr>
          <a:xfrm>
            <a:off x="985505" y="3690985"/>
            <a:ext cx="5186695" cy="542830"/>
            <a:chOff x="975315" y="3690985"/>
            <a:chExt cx="5186695" cy="542830"/>
          </a:xfrm>
        </p:grpSpPr>
        <p:sp>
          <p:nvSpPr>
            <p:cNvPr id="50" name="Oval 49"/>
            <p:cNvSpPr/>
            <p:nvPr/>
          </p:nvSpPr>
          <p:spPr>
            <a:xfrm>
              <a:off x="975315" y="3733800"/>
              <a:ext cx="995695" cy="500015"/>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Oval 51"/>
            <p:cNvSpPr/>
            <p:nvPr/>
          </p:nvSpPr>
          <p:spPr>
            <a:xfrm>
              <a:off x="5095210" y="3690985"/>
              <a:ext cx="1066800" cy="500015"/>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41" name="Group 40"/>
          <p:cNvGrpSpPr/>
          <p:nvPr/>
        </p:nvGrpSpPr>
        <p:grpSpPr>
          <a:xfrm>
            <a:off x="939800" y="3349625"/>
            <a:ext cx="6223000" cy="858837"/>
            <a:chOff x="893762" y="4187825"/>
            <a:chExt cx="6223000" cy="858837"/>
          </a:xfrm>
        </p:grpSpPr>
        <p:graphicFrame>
          <p:nvGraphicFramePr>
            <p:cNvPr id="44" name="Object 43"/>
            <p:cNvGraphicFramePr>
              <a:graphicFrameLocks noChangeAspect="1"/>
            </p:cNvGraphicFramePr>
            <p:nvPr>
              <p:extLst>
                <p:ext uri="{D42A27DB-BD31-4B8C-83A1-F6EECF244321}">
                  <p14:modId xmlns:p14="http://schemas.microsoft.com/office/powerpoint/2010/main" val="2898811560"/>
                </p:ext>
              </p:extLst>
            </p:nvPr>
          </p:nvGraphicFramePr>
          <p:xfrm>
            <a:off x="893762" y="4572000"/>
            <a:ext cx="1879600" cy="474662"/>
          </p:xfrm>
          <a:graphic>
            <a:graphicData uri="http://schemas.openxmlformats.org/presentationml/2006/ole">
              <mc:AlternateContent xmlns:mc="http://schemas.openxmlformats.org/markup-compatibility/2006">
                <mc:Choice xmlns:v="urn:schemas-microsoft-com:vml" Requires="v">
                  <p:oleObj spid="_x0000_s593420" name="Equation" r:id="rId4" imgW="1054100" imgH="266700" progId="Equation.3">
                    <p:embed/>
                  </p:oleObj>
                </mc:Choice>
                <mc:Fallback>
                  <p:oleObj name="Equation" r:id="rId4" imgW="1054100" imgH="266700" progId="Equation.3">
                    <p:embed/>
                    <p:pic>
                      <p:nvPicPr>
                        <p:cNvPr id="0" name=""/>
                        <p:cNvPicPr/>
                        <p:nvPr/>
                      </p:nvPicPr>
                      <p:blipFill>
                        <a:blip/>
                        <a:stretch>
                          <a:fillRect/>
                        </a:stretch>
                      </p:blipFill>
                      <p:spPr>
                        <a:xfrm>
                          <a:off x="893762" y="4572000"/>
                          <a:ext cx="1879600" cy="474662"/>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057415739"/>
                </p:ext>
              </p:extLst>
            </p:nvPr>
          </p:nvGraphicFramePr>
          <p:xfrm>
            <a:off x="5030787" y="4187825"/>
            <a:ext cx="2085975" cy="460375"/>
          </p:xfrm>
          <a:graphic>
            <a:graphicData uri="http://schemas.openxmlformats.org/presentationml/2006/ole">
              <mc:AlternateContent xmlns:mc="http://schemas.openxmlformats.org/markup-compatibility/2006">
                <mc:Choice xmlns:v="urn:schemas-microsoft-com:vml" Requires="v">
                  <p:oleObj spid="_x0000_s593421" name="Equation" r:id="rId5" imgW="1206500" imgH="266700" progId="Equation.3">
                    <p:embed/>
                  </p:oleObj>
                </mc:Choice>
                <mc:Fallback>
                  <p:oleObj name="Equation" r:id="rId5" imgW="1206500" imgH="266700" progId="Equation.3">
                    <p:embed/>
                    <p:pic>
                      <p:nvPicPr>
                        <p:cNvPr id="0" name=""/>
                        <p:cNvPicPr/>
                        <p:nvPr/>
                      </p:nvPicPr>
                      <p:blipFill>
                        <a:blip/>
                        <a:stretch>
                          <a:fillRect/>
                        </a:stretch>
                      </p:blipFill>
                      <p:spPr>
                        <a:xfrm>
                          <a:off x="5030787" y="4187825"/>
                          <a:ext cx="2085975" cy="460375"/>
                        </a:xfrm>
                        <a:prstGeom prst="rect">
                          <a:avLst/>
                        </a:prstGeom>
                      </p:spPr>
                    </p:pic>
                  </p:oleObj>
                </mc:Fallback>
              </mc:AlternateContent>
            </a:graphicData>
          </a:graphic>
        </p:graphicFrame>
      </p:grpSp>
      <p:sp>
        <p:nvSpPr>
          <p:cNvPr id="54" name="Rectangle 53"/>
          <p:cNvSpPr/>
          <p:nvPr/>
        </p:nvSpPr>
        <p:spPr>
          <a:xfrm>
            <a:off x="762000" y="3276600"/>
            <a:ext cx="7239000" cy="1300162"/>
          </a:xfrm>
          <a:prstGeom prst="rect">
            <a:avLst/>
          </a:prstGeom>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000000"/>
              </a:solidFill>
            </a:endParaRPr>
          </a:p>
        </p:txBody>
      </p:sp>
      <p:cxnSp>
        <p:nvCxnSpPr>
          <p:cNvPr id="55" name="Straight Connector 54"/>
          <p:cNvCxnSpPr/>
          <p:nvPr/>
        </p:nvCxnSpPr>
        <p:spPr>
          <a:xfrm>
            <a:off x="3886200" y="3276600"/>
            <a:ext cx="0" cy="1300162"/>
          </a:xfrm>
          <a:prstGeom prst="line">
            <a:avLst/>
          </a:prstGeom>
          <a:ln>
            <a:solidFill>
              <a:srgbClr val="000000"/>
            </a:solidFill>
          </a:ln>
        </p:spPr>
        <p:style>
          <a:lnRef idx="1">
            <a:schemeClr val="accent5"/>
          </a:lnRef>
          <a:fillRef idx="0">
            <a:schemeClr val="accent5"/>
          </a:fillRef>
          <a:effectRef idx="0">
            <a:schemeClr val="accent5"/>
          </a:effectRef>
          <a:fontRef idx="minor">
            <a:schemeClr val="tx1"/>
          </a:fontRef>
        </p:style>
      </p:cxnSp>
      <p:sp>
        <p:nvSpPr>
          <p:cNvPr id="60" name="Oval 59"/>
          <p:cNvSpPr/>
          <p:nvPr/>
        </p:nvSpPr>
        <p:spPr>
          <a:xfrm>
            <a:off x="5105067" y="3309986"/>
            <a:ext cx="986171" cy="500014"/>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1" name="Oval 60"/>
          <p:cNvSpPr/>
          <p:nvPr/>
        </p:nvSpPr>
        <p:spPr>
          <a:xfrm>
            <a:off x="6096000" y="3309986"/>
            <a:ext cx="914400" cy="500014"/>
          </a:xfrm>
          <a:prstGeom prst="ellipse">
            <a:avLst/>
          </a:prstGeom>
          <a:noFill/>
          <a:ln w="28575" cmpd="sng">
            <a:solidFill>
              <a:srgbClr val="008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43" name="Group 42"/>
          <p:cNvGrpSpPr/>
          <p:nvPr/>
        </p:nvGrpSpPr>
        <p:grpSpPr>
          <a:xfrm>
            <a:off x="914400" y="3392934"/>
            <a:ext cx="8382000" cy="1102866"/>
            <a:chOff x="914400" y="3850134"/>
            <a:chExt cx="8382000" cy="1102866"/>
          </a:xfrm>
        </p:grpSpPr>
        <p:sp>
          <p:nvSpPr>
            <p:cNvPr id="47" name="TextBox 46"/>
            <p:cNvSpPr txBox="1"/>
            <p:nvPr/>
          </p:nvSpPr>
          <p:spPr>
            <a:xfrm>
              <a:off x="914400" y="3850134"/>
              <a:ext cx="3124200" cy="1102866"/>
            </a:xfrm>
            <a:prstGeom prst="rect">
              <a:avLst/>
            </a:prstGeom>
            <a:noFill/>
          </p:spPr>
          <p:txBody>
            <a:bodyPr wrap="square" rtlCol="0">
              <a:spAutoFit/>
            </a:bodyPr>
            <a:lstStyle/>
            <a:p>
              <a:pPr>
                <a:lnSpc>
                  <a:spcPct val="110000"/>
                </a:lnSpc>
              </a:pPr>
              <a:r>
                <a:rPr lang="en-US" sz="2000" b="1" dirty="0" smtClean="0">
                  <a:latin typeface="Courier New"/>
                  <a:cs typeface="Courier New"/>
                </a:rPr>
                <a:t>class A {</a:t>
              </a:r>
            </a:p>
            <a:p>
              <a:pPr>
                <a:lnSpc>
                  <a:spcPct val="110000"/>
                </a:lnSpc>
              </a:pPr>
              <a:r>
                <a:rPr lang="en-US" sz="2000" b="1" dirty="0">
                  <a:latin typeface="Courier New"/>
                  <a:cs typeface="Courier New"/>
                </a:rPr>
                <a:t> </a:t>
              </a:r>
              <a:r>
                <a:rPr lang="en-US" sz="2000" b="1" dirty="0" smtClean="0">
                  <a:latin typeface="Courier New"/>
                  <a:cs typeface="Courier New"/>
                </a:rPr>
                <a:t>           C f;</a:t>
              </a:r>
            </a:p>
            <a:p>
              <a:pPr>
                <a:lnSpc>
                  <a:spcPct val="110000"/>
                </a:lnSpc>
              </a:pPr>
              <a:r>
                <a:rPr lang="en-US" sz="2000" b="1" dirty="0" smtClean="0">
                  <a:latin typeface="Courier New"/>
                  <a:cs typeface="Courier New"/>
                </a:rPr>
                <a:t>}</a:t>
              </a:r>
              <a:endParaRPr lang="en-US" sz="2000" b="1" dirty="0">
                <a:latin typeface="Courier New"/>
                <a:cs typeface="Courier New"/>
              </a:endParaRPr>
            </a:p>
          </p:txBody>
        </p:sp>
        <p:sp>
          <p:nvSpPr>
            <p:cNvPr id="51" name="TextBox 50"/>
            <p:cNvSpPr txBox="1"/>
            <p:nvPr/>
          </p:nvSpPr>
          <p:spPr>
            <a:xfrm>
              <a:off x="3978276" y="3850134"/>
              <a:ext cx="5318124" cy="1015663"/>
            </a:xfrm>
            <a:prstGeom prst="rect">
              <a:avLst/>
            </a:prstGeom>
            <a:noFill/>
          </p:spPr>
          <p:txBody>
            <a:bodyPr wrap="square" rtlCol="0">
              <a:spAutoFit/>
            </a:bodyPr>
            <a:lstStyle/>
            <a:p>
              <a:r>
                <a:rPr lang="en-US" sz="2000" b="1" dirty="0" smtClean="0">
                  <a:latin typeface="Courier New"/>
                  <a:cs typeface="Courier New"/>
                </a:rPr>
                <a:t>x=new                A();</a:t>
              </a:r>
            </a:p>
            <a:p>
              <a:r>
                <a:rPr lang="en-US" sz="2000" b="1" dirty="0" smtClean="0">
                  <a:latin typeface="Courier New"/>
                  <a:cs typeface="Courier New"/>
                </a:rPr>
                <a:t>y=new          C();</a:t>
              </a:r>
            </a:p>
            <a:p>
              <a:r>
                <a:rPr lang="en-US" sz="2000" b="1" dirty="0" err="1" smtClean="0">
                  <a:latin typeface="Courier New"/>
                  <a:cs typeface="Courier New"/>
                </a:rPr>
                <a:t>x.f</a:t>
              </a:r>
              <a:r>
                <a:rPr lang="en-US" sz="2000" b="1" dirty="0" smtClean="0">
                  <a:latin typeface="Courier New"/>
                  <a:cs typeface="Courier New"/>
                </a:rPr>
                <a:t>=y;</a:t>
              </a:r>
              <a:endParaRPr lang="en-US" sz="2000" b="1" dirty="0">
                <a:latin typeface="Courier New"/>
                <a:cs typeface="Courier New"/>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249718597"/>
                </p:ext>
              </p:extLst>
            </p:nvPr>
          </p:nvGraphicFramePr>
          <p:xfrm>
            <a:off x="5129213" y="4191000"/>
            <a:ext cx="962025" cy="425450"/>
          </p:xfrm>
          <a:graphic>
            <a:graphicData uri="http://schemas.openxmlformats.org/presentationml/2006/ole">
              <mc:AlternateContent xmlns:mc="http://schemas.openxmlformats.org/markup-compatibility/2006">
                <mc:Choice xmlns:v="urn:schemas-microsoft-com:vml" Requires="v">
                  <p:oleObj spid="_x0000_s593422" name="Equation" r:id="rId6" imgW="546100" imgH="241300" progId="Equation.3">
                    <p:embed/>
                  </p:oleObj>
                </mc:Choice>
                <mc:Fallback>
                  <p:oleObj name="Equation" r:id="rId6" imgW="546100" imgH="241300" progId="Equation.3">
                    <p:embed/>
                    <p:pic>
                      <p:nvPicPr>
                        <p:cNvPr id="0" name=""/>
                        <p:cNvPicPr/>
                        <p:nvPr/>
                      </p:nvPicPr>
                      <p:blipFill>
                        <a:blip r:embed="rId7"/>
                        <a:stretch>
                          <a:fillRect/>
                        </a:stretch>
                      </p:blipFill>
                      <p:spPr>
                        <a:xfrm>
                          <a:off x="5129213" y="4191000"/>
                          <a:ext cx="962025" cy="425450"/>
                        </a:xfrm>
                        <a:prstGeom prst="rect">
                          <a:avLst/>
                        </a:prstGeom>
                      </p:spPr>
                    </p:pic>
                  </p:oleObj>
                </mc:Fallback>
              </mc:AlternateContent>
            </a:graphicData>
          </a:graphic>
        </p:graphicFrame>
      </p:grpSp>
      <p:grpSp>
        <p:nvGrpSpPr>
          <p:cNvPr id="5" name="Group 4"/>
          <p:cNvGrpSpPr/>
          <p:nvPr/>
        </p:nvGrpSpPr>
        <p:grpSpPr>
          <a:xfrm>
            <a:off x="1066800" y="5105400"/>
            <a:ext cx="7286369" cy="1069975"/>
            <a:chOff x="1066800" y="5105400"/>
            <a:chExt cx="7286369" cy="1069975"/>
          </a:xfrm>
        </p:grpSpPr>
        <p:grpSp>
          <p:nvGrpSpPr>
            <p:cNvPr id="35" name="Group 34"/>
            <p:cNvGrpSpPr/>
            <p:nvPr/>
          </p:nvGrpSpPr>
          <p:grpSpPr>
            <a:xfrm>
              <a:off x="1620838" y="5105400"/>
              <a:ext cx="6026151" cy="1069975"/>
              <a:chOff x="1649669" y="5410200"/>
              <a:chExt cx="6026151" cy="1069975"/>
            </a:xfrm>
          </p:grpSpPr>
          <p:graphicFrame>
            <p:nvGraphicFramePr>
              <p:cNvPr id="30" name="Object 29"/>
              <p:cNvGraphicFramePr>
                <a:graphicFrameLocks noChangeAspect="1"/>
              </p:cNvGraphicFramePr>
              <p:nvPr>
                <p:extLst>
                  <p:ext uri="{D42A27DB-BD31-4B8C-83A1-F6EECF244321}">
                    <p14:modId xmlns:p14="http://schemas.microsoft.com/office/powerpoint/2010/main" val="1853103401"/>
                  </p:ext>
                </p:extLst>
              </p:nvPr>
            </p:nvGraphicFramePr>
            <p:xfrm>
              <a:off x="1649669" y="5410200"/>
              <a:ext cx="6026150" cy="1069975"/>
            </p:xfrm>
            <a:graphic>
              <a:graphicData uri="http://schemas.openxmlformats.org/presentationml/2006/ole">
                <mc:AlternateContent xmlns:mc="http://schemas.openxmlformats.org/markup-compatibility/2006">
                  <mc:Choice xmlns:v="urn:schemas-microsoft-com:vml" Requires="v">
                    <p:oleObj spid="_x0000_s593423" name="Equation" r:id="rId8" imgW="2654300" imgH="469900" progId="Equation.3">
                      <p:embed/>
                    </p:oleObj>
                  </mc:Choice>
                  <mc:Fallback>
                    <p:oleObj name="Equation" r:id="rId8" imgW="2654300" imgH="469900" progId="Equation.3">
                      <p:embed/>
                      <p:pic>
                        <p:nvPicPr>
                          <p:cNvPr id="0" name=""/>
                          <p:cNvPicPr/>
                          <p:nvPr/>
                        </p:nvPicPr>
                        <p:blipFill>
                          <a:blip r:embed="rId9"/>
                          <a:stretch>
                            <a:fillRect/>
                          </a:stretch>
                        </p:blipFill>
                        <p:spPr>
                          <a:xfrm>
                            <a:off x="1649669" y="5410200"/>
                            <a:ext cx="6026150" cy="1069975"/>
                          </a:xfrm>
                          <a:prstGeom prst="rect">
                            <a:avLst/>
                          </a:prstGeom>
                        </p:spPr>
                      </p:pic>
                    </p:oleObj>
                  </mc:Fallback>
                </mc:AlternateContent>
              </a:graphicData>
            </a:graphic>
          </p:graphicFrame>
          <p:sp>
            <p:nvSpPr>
              <p:cNvPr id="33" name="Rectangle 32"/>
              <p:cNvSpPr/>
              <p:nvPr/>
            </p:nvSpPr>
            <p:spPr>
              <a:xfrm>
                <a:off x="4524631" y="5933420"/>
                <a:ext cx="3151189" cy="493745"/>
              </a:xfrm>
              <a:prstGeom prst="rect">
                <a:avLst/>
              </a:prstGeom>
              <a:noFill/>
              <a:ln w="28575" cmpd="sng">
                <a:solidFill>
                  <a:srgbClr val="FF0000"/>
                </a:solidFill>
              </a:ln>
            </p:spPr>
            <p:style>
              <a:lnRef idx="1">
                <a:schemeClr val="accent5"/>
              </a:lnRef>
              <a:fillRef idx="2">
                <a:schemeClr val="accent5"/>
              </a:fillRef>
              <a:effectRef idx="1">
                <a:schemeClr val="accent5"/>
              </a:effectRef>
              <a:fontRef idx="minor">
                <a:schemeClr val="dk1"/>
              </a:fontRef>
            </p:style>
            <p:txBody>
              <a:bodyPr/>
              <a:lstStyle/>
              <a:p>
                <a:endParaRPr lang="en-US"/>
              </a:p>
            </p:txBody>
          </p:sp>
        </p:grpSp>
        <p:sp>
          <p:nvSpPr>
            <p:cNvPr id="4" name="TextBox 3"/>
            <p:cNvSpPr txBox="1"/>
            <p:nvPr/>
          </p:nvSpPr>
          <p:spPr>
            <a:xfrm>
              <a:off x="1066800" y="5105400"/>
              <a:ext cx="7286369" cy="523220"/>
            </a:xfrm>
            <a:prstGeom prst="rect">
              <a:avLst/>
            </a:prstGeom>
            <a:noFill/>
          </p:spPr>
          <p:txBody>
            <a:bodyPr wrap="square" rtlCol="0">
              <a:spAutoFit/>
            </a:bodyPr>
            <a:lstStyle/>
            <a:p>
              <a:r>
                <a:rPr lang="en-US" sz="2800" b="1" dirty="0" smtClean="0">
                  <a:latin typeface="Courier New"/>
                  <a:cs typeface="Courier New"/>
                </a:rPr>
                <a:t>    x  .   f          =     y</a:t>
              </a:r>
              <a:endParaRPr lang="en-US" sz="2800" b="1" dirty="0">
                <a:latin typeface="Courier New"/>
                <a:cs typeface="Courier New"/>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34"/>
                                        </p:tgtEl>
                                      </p:cBhvr>
                                    </p:animEffect>
                                    <p:set>
                                      <p:cBhvr>
                                        <p:cTn id="30" dur="1" fill="hold">
                                          <p:stCondLst>
                                            <p:cond delay="499"/>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dissolv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dissolv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45"/>
                                        </p:tgtEl>
                                      </p:cBhvr>
                                    </p:animEffect>
                                    <p:set>
                                      <p:cBhvr>
                                        <p:cTn id="45" dur="1" fill="hold">
                                          <p:stCondLst>
                                            <p:cond delay="499"/>
                                          </p:stCondLst>
                                        </p:cTn>
                                        <p:tgtEl>
                                          <p:spTgt spid="45"/>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60"/>
                                        </p:tgtEl>
                                      </p:cBhvr>
                                    </p:animEffect>
                                    <p:set>
                                      <p:cBhvr>
                                        <p:cTn id="48" dur="1" fill="hold">
                                          <p:stCondLst>
                                            <p:cond delay="499"/>
                                          </p:stCondLst>
                                        </p:cTn>
                                        <p:tgtEl>
                                          <p:spTgt spid="6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dissolv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dissolve">
                                      <p:cBhvr>
                                        <p:cTn id="5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Unified </a:t>
            </a:r>
            <a:r>
              <a:rPr lang="en-US" dirty="0" smtClean="0"/>
              <a:t>typing </a:t>
            </a:r>
            <a:r>
              <a:rPr lang="en-US" dirty="0"/>
              <a:t>r</a:t>
            </a:r>
            <a:r>
              <a:rPr lang="en-US" dirty="0" smtClean="0"/>
              <a:t>ules</a:t>
            </a:r>
            <a:endParaRPr lang="en-US" dirty="0"/>
          </a:p>
          <a:p>
            <a:r>
              <a:rPr lang="en-US" dirty="0"/>
              <a:t>Unified inference approach</a:t>
            </a:r>
          </a:p>
          <a:p>
            <a:r>
              <a:rPr lang="en-US" dirty="0" smtClean="0"/>
              <a:t>Notion of “best” typing</a:t>
            </a:r>
            <a:endParaRPr lang="en-US" dirty="0"/>
          </a:p>
          <a:p>
            <a:r>
              <a:rPr lang="en-US" dirty="0"/>
              <a:t>Implementation </a:t>
            </a:r>
            <a:r>
              <a:rPr lang="en-US" dirty="0" smtClean="0"/>
              <a:t>and </a:t>
            </a:r>
            <a:r>
              <a:rPr lang="en-US" dirty="0"/>
              <a:t>e</a:t>
            </a:r>
            <a:r>
              <a:rPr lang="en-US" dirty="0" smtClean="0"/>
              <a:t>valuation </a:t>
            </a:r>
            <a:endParaRPr lang="en-US" dirty="0"/>
          </a:p>
          <a:p>
            <a:endParaRPr lang="en-US" dirty="0"/>
          </a:p>
        </p:txBody>
      </p:sp>
      <p:sp>
        <p:nvSpPr>
          <p:cNvPr id="4" name="Right Arrow 3"/>
          <p:cNvSpPr/>
          <p:nvPr/>
        </p:nvSpPr>
        <p:spPr>
          <a:xfrm>
            <a:off x="152400" y="3276600"/>
            <a:ext cx="51816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24</a:t>
            </a:fld>
            <a:endParaRPr lang="en-US" dirty="0"/>
          </a:p>
        </p:txBody>
      </p:sp>
    </p:spTree>
    <p:extLst>
      <p:ext uri="{BB962C8B-B14F-4D97-AF65-F5344CB8AC3E}">
        <p14:creationId xmlns:p14="http://schemas.microsoft.com/office/powerpoint/2010/main" val="40944498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Built on top of the Checker Framework (CF) [</a:t>
            </a:r>
            <a:r>
              <a:rPr lang="en-US" dirty="0" err="1" smtClean="0">
                <a:solidFill>
                  <a:srgbClr val="FF0000"/>
                </a:solidFill>
              </a:rPr>
              <a:t>Papi</a:t>
            </a:r>
            <a:r>
              <a:rPr lang="en-US" dirty="0" smtClean="0">
                <a:solidFill>
                  <a:srgbClr val="FF0000"/>
                </a:solidFill>
              </a:rPr>
              <a:t> et al. ISSTA’08</a:t>
            </a:r>
            <a:r>
              <a:rPr lang="en-US" dirty="0" smtClean="0"/>
              <a:t>, </a:t>
            </a:r>
            <a:r>
              <a:rPr lang="en-US" dirty="0" err="1" smtClean="0">
                <a:solidFill>
                  <a:srgbClr val="FF0000"/>
                </a:solidFill>
              </a:rPr>
              <a:t>Dietl</a:t>
            </a:r>
            <a:r>
              <a:rPr lang="en-US" dirty="0" smtClean="0">
                <a:solidFill>
                  <a:srgbClr val="FF0000"/>
                </a:solidFill>
              </a:rPr>
              <a:t> et al. ICSE’11</a:t>
            </a:r>
            <a:r>
              <a:rPr lang="en-US" dirty="0" smtClean="0"/>
              <a:t>]</a:t>
            </a:r>
          </a:p>
          <a:p>
            <a:r>
              <a:rPr lang="en-US" dirty="0" smtClean="0"/>
              <a:t>Extends the CF to specify:</a:t>
            </a:r>
          </a:p>
          <a:p>
            <a:pPr lvl="1"/>
            <a:r>
              <a:rPr lang="en-US" dirty="0" smtClean="0"/>
              <a:t>Preference ranking over qualifiers</a:t>
            </a:r>
          </a:p>
          <a:p>
            <a:pPr lvl="1"/>
            <a:r>
              <a:rPr lang="en-US" dirty="0" smtClean="0"/>
              <a:t>Viewpoint adaptation function </a:t>
            </a:r>
          </a:p>
          <a:p>
            <a:pPr lvl="1"/>
            <a:r>
              <a:rPr lang="en-US" dirty="0" smtClean="0"/>
              <a:t>Additional constraints</a:t>
            </a:r>
          </a:p>
          <a:p>
            <a:r>
              <a:rPr lang="en-US" dirty="0" smtClean="0"/>
              <a:t>Publicly </a:t>
            </a:r>
            <a:r>
              <a:rPr lang="en-US" dirty="0"/>
              <a:t>available at </a:t>
            </a:r>
          </a:p>
          <a:p>
            <a:pPr lvl="1"/>
            <a:r>
              <a:rPr lang="en-US" dirty="0"/>
              <a:t>http://</a:t>
            </a:r>
            <a:r>
              <a:rPr lang="en-US" dirty="0" err="1"/>
              <a:t>www.cs.rpi.edu</a:t>
            </a:r>
            <a:r>
              <a:rPr lang="en-US" dirty="0"/>
              <a:t>/~huangw5/</a:t>
            </a:r>
            <a:r>
              <a:rPr lang="en-US" dirty="0" err="1"/>
              <a:t>cf</a:t>
            </a:r>
            <a:r>
              <a:rPr lang="en-US" dirty="0"/>
              <a:t>-inference</a:t>
            </a:r>
          </a:p>
          <a:p>
            <a:endParaRPr lang="en-US" dirty="0" smtClean="0"/>
          </a:p>
        </p:txBody>
      </p:sp>
      <p:sp>
        <p:nvSpPr>
          <p:cNvPr id="4" name="Slide Number Placeholder 3"/>
          <p:cNvSpPr>
            <a:spLocks noGrp="1"/>
          </p:cNvSpPr>
          <p:nvPr>
            <p:ph type="sldNum" sz="quarter" idx="12"/>
          </p:nvPr>
        </p:nvSpPr>
        <p:spPr/>
        <p:txBody>
          <a:bodyPr/>
          <a:lstStyle/>
          <a:p>
            <a:fld id="{AF94E285-444D-4C0C-8BFA-BDB311F86A90}" type="slidenum">
              <a:rPr lang="en-US" smtClean="0"/>
              <a:pPr/>
              <a:t>25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42526130"/>
              </p:ext>
            </p:extLst>
          </p:nvPr>
        </p:nvGraphicFramePr>
        <p:xfrm>
          <a:off x="685800" y="2012400"/>
          <a:ext cx="7943087" cy="3778800"/>
        </p:xfrm>
        <a:graphic>
          <a:graphicData uri="http://schemas.openxmlformats.org/drawingml/2006/table">
            <a:tbl>
              <a:tblPr>
                <a:effectLst>
                  <a:outerShdw blurRad="50800" dist="38100" dir="2700000" algn="tl" rotWithShape="0">
                    <a:srgbClr val="000000">
                      <a:alpha val="43000"/>
                    </a:srgbClr>
                  </a:outerShdw>
                </a:effectLst>
                <a:tableStyleId>{5940675A-B579-460E-94D1-54222C63F5DA}</a:tableStyleId>
              </a:tblPr>
              <a:tblGrid>
                <a:gridCol w="1731230"/>
                <a:gridCol w="1049022"/>
                <a:gridCol w="5162835"/>
              </a:tblGrid>
              <a:tr h="389075">
                <a:tc>
                  <a:txBody>
                    <a:bodyPr/>
                    <a:lstStyle/>
                    <a:p>
                      <a:pPr algn="ctr" fontAlgn="b"/>
                      <a:r>
                        <a:rPr lang="en-US" sz="2000" u="none" strike="noStrike" dirty="0" smtClean="0"/>
                        <a:t>Benchmark</a:t>
                      </a:r>
                    </a:p>
                  </a:txBody>
                  <a:tcPr marL="12700" marR="12700" marT="12700" marB="0" anchor="b">
                    <a:solidFill>
                      <a:schemeClr val="bg1">
                        <a:lumMod val="95000"/>
                      </a:schemeClr>
                    </a:solidFill>
                  </a:tcPr>
                </a:tc>
                <a:tc>
                  <a:txBody>
                    <a:bodyPr/>
                    <a:lstStyle/>
                    <a:p>
                      <a:pPr algn="ctr" fontAlgn="b"/>
                      <a:r>
                        <a:rPr lang="en-US" sz="2000" u="none" strike="noStrike" dirty="0" smtClean="0"/>
                        <a:t>#Line</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smtClean="0"/>
                        <a:t> Description</a:t>
                      </a:r>
                      <a:endParaRPr lang="en-US" sz="2000" b="0" i="0" u="none" strike="noStrike" dirty="0">
                        <a:latin typeface="Verdana"/>
                      </a:endParaRPr>
                    </a:p>
                  </a:txBody>
                  <a:tcPr marL="12700" marR="12700" marT="12700" marB="0" anchor="b">
                    <a:solidFill>
                      <a:schemeClr val="bg1">
                        <a:lumMod val="95000"/>
                      </a:schemeClr>
                    </a:solidFill>
                  </a:tcPr>
                </a:tc>
              </a:tr>
              <a:tr h="372925">
                <a:tc>
                  <a:txBody>
                    <a:bodyPr/>
                    <a:lstStyle/>
                    <a:p>
                      <a:pPr algn="l" fontAlgn="b"/>
                      <a:r>
                        <a:rPr lang="en-US" sz="2000" u="none" strike="noStrike"/>
                        <a:t>   javad </a:t>
                      </a:r>
                      <a:endParaRPr lang="en-US" sz="2000" b="0" i="0" u="none" strike="noStrike">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solidFill>
                            <a:schemeClr val="tx1"/>
                          </a:solidFill>
                        </a:rPr>
                        <a:t>4,207</a:t>
                      </a:r>
                      <a:endParaRPr lang="en-US" sz="2000" b="0" i="0" u="none" strike="noStrike" dirty="0">
                        <a:solidFill>
                          <a:schemeClr val="tx1"/>
                        </a:solidFill>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a:t> Java class file disassembler  </a:t>
                      </a:r>
                      <a:endParaRPr lang="en-US" sz="2000" b="0" i="0" u="none" strike="noStrike" dirty="0">
                        <a:latin typeface="Verdana"/>
                      </a:endParaRPr>
                    </a:p>
                  </a:txBody>
                  <a:tcPr marL="12700" marR="12700" marT="12700" marB="0" anchor="b">
                    <a:solidFill>
                      <a:schemeClr val="bg1">
                        <a:lumMod val="95000"/>
                      </a:schemeClr>
                    </a:solidFill>
                  </a:tcPr>
                </a:tc>
              </a:tr>
              <a:tr h="381000">
                <a:tc>
                  <a:txBody>
                    <a:bodyPr/>
                    <a:lstStyle/>
                    <a:p>
                      <a:pPr algn="l" fontAlgn="b"/>
                      <a:r>
                        <a:rPr lang="en-US" sz="2000" u="none" strike="noStrike" dirty="0"/>
                        <a:t>   </a:t>
                      </a:r>
                      <a:r>
                        <a:rPr lang="en-US" sz="2000" u="none" strike="noStrike" dirty="0" err="1"/>
                        <a:t>jdepend</a:t>
                      </a:r>
                      <a:r>
                        <a:rPr lang="en-US" sz="2000" u="none" strike="noStrike" dirty="0"/>
                        <a:t> </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t>4,351</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smtClean="0"/>
                        <a:t> </a:t>
                      </a:r>
                      <a:r>
                        <a:rPr lang="en-US" sz="2000" u="none" strike="noStrike" dirty="0"/>
                        <a:t>Java package dependency analyzer </a:t>
                      </a:r>
                      <a:endParaRPr lang="en-US" sz="2000" b="0" i="0" u="none" strike="noStrike" dirty="0">
                        <a:latin typeface="Verdana"/>
                      </a:endParaRPr>
                    </a:p>
                  </a:txBody>
                  <a:tcPr marL="12700" marR="12700" marT="12700" marB="0" anchor="b">
                    <a:solidFill>
                      <a:schemeClr val="bg1">
                        <a:lumMod val="95000"/>
                      </a:schemeClr>
                    </a:solidFill>
                  </a:tcPr>
                </a:tc>
              </a:tr>
              <a:tr h="457200">
                <a:tc>
                  <a:txBody>
                    <a:bodyPr/>
                    <a:lstStyle/>
                    <a:p>
                      <a:pPr algn="l" fontAlgn="b"/>
                      <a:r>
                        <a:rPr lang="en-US" sz="2000" u="none" strike="noStrike" dirty="0" smtClean="0"/>
                        <a:t>   </a:t>
                      </a:r>
                      <a:r>
                        <a:rPr lang="en-US" sz="2000" u="none" strike="noStrike" dirty="0" err="1" smtClean="0"/>
                        <a:t>JOlden</a:t>
                      </a:r>
                      <a:r>
                        <a:rPr lang="en-US" sz="2000" u="none" strike="noStrike" dirty="0" smtClean="0"/>
                        <a:t> </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t>6,223</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smtClean="0"/>
                        <a:t> Benchmark suite </a:t>
                      </a:r>
                      <a:r>
                        <a:rPr lang="en-US" sz="2000" u="none" strike="noStrike" dirty="0"/>
                        <a:t>of 10 </a:t>
                      </a:r>
                      <a:r>
                        <a:rPr lang="en-US" sz="2000" u="none" strike="noStrike" dirty="0" smtClean="0"/>
                        <a:t>small programs  </a:t>
                      </a:r>
                      <a:endParaRPr lang="en-US" sz="2000" b="0" i="0" u="none" strike="noStrike" dirty="0">
                        <a:latin typeface="Verdana"/>
                      </a:endParaRPr>
                    </a:p>
                  </a:txBody>
                  <a:tcPr marL="12700" marR="12700" marT="12700" marB="0" anchor="b">
                    <a:solidFill>
                      <a:schemeClr val="bg1">
                        <a:lumMod val="95000"/>
                      </a:schemeClr>
                    </a:solidFill>
                  </a:tcPr>
                </a:tc>
              </a:tr>
              <a:tr h="389075">
                <a:tc>
                  <a:txBody>
                    <a:bodyPr/>
                    <a:lstStyle/>
                    <a:p>
                      <a:pPr algn="l" fontAlgn="b"/>
                      <a:r>
                        <a:rPr lang="en-US" sz="2000" u="none" strike="noStrike" dirty="0"/>
                        <a:t>   </a:t>
                      </a:r>
                      <a:r>
                        <a:rPr lang="en-US" sz="2000" u="none" strike="noStrike" dirty="0" err="1"/>
                        <a:t>classycle</a:t>
                      </a:r>
                      <a:r>
                        <a:rPr lang="en-US" sz="2000" u="none" strike="noStrike" dirty="0"/>
                        <a:t> </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t>8,972</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a:t> Java class and package dependency analyzer</a:t>
                      </a:r>
                      <a:endParaRPr lang="en-US" sz="2000" b="0" i="0" u="none" strike="noStrike" dirty="0">
                        <a:latin typeface="Verdana"/>
                      </a:endParaRPr>
                    </a:p>
                  </a:txBody>
                  <a:tcPr marL="12700" marR="12700" marT="12700" marB="0" anchor="b">
                    <a:solidFill>
                      <a:schemeClr val="bg1">
                        <a:lumMod val="95000"/>
                      </a:schemeClr>
                    </a:solidFill>
                  </a:tcPr>
                </a:tc>
              </a:tr>
              <a:tr h="389075">
                <a:tc>
                  <a:txBody>
                    <a:bodyPr/>
                    <a:lstStyle/>
                    <a:p>
                      <a:pPr algn="l" fontAlgn="b"/>
                      <a:r>
                        <a:rPr lang="en-US" sz="2000" u="none" strike="noStrike" dirty="0"/>
                        <a:t>   </a:t>
                      </a:r>
                      <a:r>
                        <a:rPr lang="en-US" sz="2000" u="none" strike="noStrike" dirty="0" err="1"/>
                        <a:t>SPECjbb</a:t>
                      </a:r>
                      <a:r>
                        <a:rPr lang="en-US" sz="2000" u="none" strike="noStrike" dirty="0"/>
                        <a:t> </a:t>
                      </a:r>
                      <a:endParaRPr lang="en-US" sz="2000" b="0" i="0" u="none" strike="noStrike" dirty="0">
                        <a:latin typeface="Verdana"/>
                      </a:endParaRPr>
                    </a:p>
                  </a:txBody>
                  <a:tcPr marL="12700" marR="12700" marT="12700" marB="0" anchor="ctr">
                    <a:solidFill>
                      <a:schemeClr val="bg1">
                        <a:lumMod val="95000"/>
                      </a:schemeClr>
                    </a:solidFill>
                  </a:tcPr>
                </a:tc>
                <a:tc>
                  <a:txBody>
                    <a:bodyPr/>
                    <a:lstStyle/>
                    <a:p>
                      <a:pPr algn="r" fontAlgn="b"/>
                      <a:r>
                        <a:rPr lang="en-US" sz="2000" u="none" strike="noStrike" dirty="0" smtClean="0"/>
                        <a:t>12,076</a:t>
                      </a:r>
                      <a:endParaRPr lang="en-US" sz="2000" b="0" i="0" u="none" strike="noStrike" dirty="0">
                        <a:latin typeface="Verdana"/>
                      </a:endParaRPr>
                    </a:p>
                  </a:txBody>
                  <a:tcPr marL="12700" marR="12700" marT="12700" marB="0" anchor="ctr">
                    <a:solidFill>
                      <a:schemeClr val="bg1">
                        <a:lumMod val="95000"/>
                      </a:schemeClr>
                    </a:solidFill>
                  </a:tcPr>
                </a:tc>
                <a:tc>
                  <a:txBody>
                    <a:bodyPr/>
                    <a:lstStyle/>
                    <a:p>
                      <a:pPr algn="l" fontAlgn="b"/>
                      <a:r>
                        <a:rPr lang="en-US" sz="2000" u="none" strike="noStrike" dirty="0"/>
                        <a:t> SPEC's benchmark for evaluating server </a:t>
                      </a:r>
                      <a:r>
                        <a:rPr lang="en-US" sz="2000" u="none" strike="noStrike" dirty="0" smtClean="0"/>
                        <a:t> </a:t>
                      </a:r>
                      <a:br>
                        <a:rPr lang="en-US" sz="2000" u="none" strike="noStrike" dirty="0" smtClean="0"/>
                      </a:br>
                      <a:r>
                        <a:rPr lang="en-US" sz="2000" u="none" strike="noStrike" dirty="0" smtClean="0"/>
                        <a:t> side </a:t>
                      </a:r>
                      <a:r>
                        <a:rPr lang="en-US" sz="2000" u="none" strike="noStrike" dirty="0"/>
                        <a:t>Java </a:t>
                      </a:r>
                      <a:endParaRPr lang="en-US" sz="2000" b="0" i="0" u="none" strike="noStrike" dirty="0">
                        <a:latin typeface="Verdana"/>
                      </a:endParaRPr>
                    </a:p>
                  </a:txBody>
                  <a:tcPr marL="12700" marR="12700" marT="12700" marB="0" anchor="b">
                    <a:solidFill>
                      <a:schemeClr val="bg1">
                        <a:lumMod val="95000"/>
                      </a:schemeClr>
                    </a:solidFill>
                  </a:tcPr>
                </a:tc>
              </a:tr>
              <a:tr h="389075">
                <a:tc>
                  <a:txBody>
                    <a:bodyPr/>
                    <a:lstStyle/>
                    <a:p>
                      <a:pPr algn="l" fontAlgn="b"/>
                      <a:r>
                        <a:rPr lang="en-US" sz="2000" u="none" strike="noStrike" dirty="0"/>
                        <a:t>   </a:t>
                      </a:r>
                      <a:r>
                        <a:rPr lang="en-US" sz="2000" u="none" strike="noStrike" dirty="0" err="1"/>
                        <a:t>tinySQL</a:t>
                      </a:r>
                      <a:r>
                        <a:rPr lang="en-US" sz="2000" u="none" strike="noStrike" dirty="0"/>
                        <a:t> </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t>31,980</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a:t> Database engine  </a:t>
                      </a:r>
                      <a:endParaRPr lang="en-US" sz="2000" b="0" i="0" u="none" strike="noStrike" dirty="0">
                        <a:latin typeface="Verdana"/>
                      </a:endParaRPr>
                    </a:p>
                  </a:txBody>
                  <a:tcPr marL="12700" marR="12700" marT="12700" marB="0" anchor="b">
                    <a:solidFill>
                      <a:schemeClr val="bg1">
                        <a:lumMod val="95000"/>
                      </a:schemeClr>
                    </a:solidFill>
                  </a:tcPr>
                </a:tc>
              </a:tr>
              <a:tr h="389075">
                <a:tc>
                  <a:txBody>
                    <a:bodyPr/>
                    <a:lstStyle/>
                    <a:p>
                      <a:pPr algn="l" fontAlgn="b"/>
                      <a:r>
                        <a:rPr lang="en-US" sz="2000" u="none" strike="noStrike"/>
                        <a:t>   htmlparser </a:t>
                      </a:r>
                      <a:endParaRPr lang="en-US" sz="2000" b="0" i="0" u="none" strike="noStrike">
                        <a:latin typeface="Verdana"/>
                      </a:endParaRPr>
                    </a:p>
                  </a:txBody>
                  <a:tcPr marL="12700" marR="12700" marT="12700" marB="0" anchor="b">
                    <a:solidFill>
                      <a:schemeClr val="bg1">
                        <a:lumMod val="95000"/>
                      </a:schemeClr>
                    </a:solidFill>
                  </a:tcPr>
                </a:tc>
                <a:tc>
                  <a:txBody>
                    <a:bodyPr/>
                    <a:lstStyle/>
                    <a:p>
                      <a:pPr algn="r" fontAlgn="b"/>
                      <a:r>
                        <a:rPr lang="en-US" sz="2000" u="none" strike="noStrike" dirty="0" smtClean="0"/>
                        <a:t>62,627</a:t>
                      </a:r>
                      <a:endParaRPr lang="en-US" sz="2000" b="0" i="0" u="none" strike="noStrike" dirty="0">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a:t> HTML parser  </a:t>
                      </a:r>
                      <a:endParaRPr lang="en-US" sz="2000" b="0" i="0" u="none" strike="noStrike" dirty="0">
                        <a:latin typeface="Verdana"/>
                      </a:endParaRPr>
                    </a:p>
                  </a:txBody>
                  <a:tcPr marL="12700" marR="12700" marT="12700" marB="0" anchor="b">
                    <a:solidFill>
                      <a:schemeClr val="bg1">
                        <a:lumMod val="95000"/>
                      </a:schemeClr>
                    </a:solidFill>
                  </a:tcPr>
                </a:tc>
              </a:tr>
              <a:tr h="389075">
                <a:tc>
                  <a:txBody>
                    <a:bodyPr/>
                    <a:lstStyle/>
                    <a:p>
                      <a:pPr algn="l" fontAlgn="b"/>
                      <a:r>
                        <a:rPr lang="en-US" sz="2000" u="none" strike="noStrike"/>
                        <a:t>   ejc </a:t>
                      </a:r>
                      <a:endParaRPr lang="en-US" sz="2000" b="0" i="0" u="none" strike="noStrike">
                        <a:latin typeface="Verdana"/>
                      </a:endParaRPr>
                    </a:p>
                  </a:txBody>
                  <a:tcPr marL="12700" marR="12700" marT="12700" marB="0" anchor="b">
                    <a:solidFill>
                      <a:schemeClr val="bg1">
                        <a:lumMod val="95000"/>
                      </a:schemeClr>
                    </a:solidFill>
                  </a:tcPr>
                </a:tc>
                <a:tc>
                  <a:txBody>
                    <a:bodyPr/>
                    <a:lstStyle/>
                    <a:p>
                      <a:pPr algn="r" fontAlgn="b"/>
                      <a:r>
                        <a:rPr lang="en-US" sz="2000" u="none" strike="noStrike" smtClean="0">
                          <a:solidFill>
                            <a:srgbClr val="000000"/>
                          </a:solidFill>
                        </a:rPr>
                        <a:t>110,822</a:t>
                      </a:r>
                      <a:endParaRPr lang="en-US" sz="2000" b="0" i="0" u="none" strike="noStrike" dirty="0">
                        <a:solidFill>
                          <a:srgbClr val="000000"/>
                        </a:solidFill>
                        <a:latin typeface="Verdana"/>
                      </a:endParaRPr>
                    </a:p>
                  </a:txBody>
                  <a:tcPr marL="12700" marR="12700" marT="12700" marB="0" anchor="b">
                    <a:solidFill>
                      <a:schemeClr val="bg1">
                        <a:lumMod val="95000"/>
                      </a:schemeClr>
                    </a:solidFill>
                  </a:tcPr>
                </a:tc>
                <a:tc>
                  <a:txBody>
                    <a:bodyPr/>
                    <a:lstStyle/>
                    <a:p>
                      <a:pPr algn="l" fontAlgn="b"/>
                      <a:r>
                        <a:rPr lang="en-US" sz="2000" u="none" strike="noStrike" dirty="0"/>
                        <a:t> </a:t>
                      </a:r>
                      <a:r>
                        <a:rPr lang="en-US" sz="2000" u="none" strike="noStrike" dirty="0" smtClean="0"/>
                        <a:t>Java compiler </a:t>
                      </a:r>
                      <a:r>
                        <a:rPr lang="en-US" sz="2000" u="none" strike="noStrike" dirty="0"/>
                        <a:t>of the Eclipse IDE </a:t>
                      </a:r>
                      <a:endParaRPr lang="en-US" sz="2000" b="0" i="0" u="none" strike="noStrike" dirty="0">
                        <a:latin typeface="Verdana"/>
                      </a:endParaRPr>
                    </a:p>
                  </a:txBody>
                  <a:tcPr marL="12700" marR="12700" marT="12700" marB="0" anchor="b">
                    <a:solidFill>
                      <a:schemeClr val="bg1">
                        <a:lumMod val="95000"/>
                      </a:schemeClr>
                    </a:solidFill>
                  </a:tcPr>
                </a:tc>
              </a:tr>
            </a:tbl>
          </a:graphicData>
        </a:graphic>
      </p:graphicFrame>
      <p:sp>
        <p:nvSpPr>
          <p:cNvPr id="8" name="Content Placeholder 2"/>
          <p:cNvSpPr txBox="1">
            <a:spLocks/>
          </p:cNvSpPr>
          <p:nvPr/>
        </p:nvSpPr>
        <p:spPr>
          <a:xfrm>
            <a:off x="822960" y="1447800"/>
            <a:ext cx="8110728" cy="5181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solidFill>
                <a:srgbClr val="FF0000"/>
              </a:solidFill>
            </a:endParaRPr>
          </a:p>
        </p:txBody>
      </p:sp>
      <p:sp>
        <p:nvSpPr>
          <p:cNvPr id="3" name="Slide Number Placeholder 2"/>
          <p:cNvSpPr>
            <a:spLocks noGrp="1"/>
          </p:cNvSpPr>
          <p:nvPr>
            <p:ph type="sldNum" sz="quarter" idx="12"/>
          </p:nvPr>
        </p:nvSpPr>
        <p:spPr/>
        <p:txBody>
          <a:bodyPr/>
          <a:lstStyle/>
          <a:p>
            <a:fld id="{AF94E285-444D-4C0C-8BFA-BDB311F86A90}" type="slidenum">
              <a:rPr lang="en-US" smtClean="0"/>
              <a:pPr/>
              <a:t>26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342850"/>
              </p:ext>
            </p:extLst>
          </p:nvPr>
        </p:nvGraphicFramePr>
        <p:xfrm>
          <a:off x="343914" y="1274762"/>
          <a:ext cx="8368792" cy="558323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AF94E285-444D-4C0C-8BFA-BDB311F86A90}" type="slidenum">
              <a:rPr lang="en-US" smtClean="0"/>
              <a:pPr/>
              <a:t>27</a:t>
            </a:fld>
            <a:endParaRPr lang="en-US" dirty="0"/>
          </a:p>
        </p:txBody>
      </p:sp>
      <p:sp>
        <p:nvSpPr>
          <p:cNvPr id="5" name="Rectangle 4"/>
          <p:cNvSpPr/>
          <p:nvPr/>
        </p:nvSpPr>
        <p:spPr>
          <a:xfrm rot="19426243">
            <a:off x="7210358" y="5875314"/>
            <a:ext cx="1088611" cy="303318"/>
          </a:xfrm>
          <a:prstGeom prst="rect">
            <a:avLst/>
          </a:prstGeom>
          <a:no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ounded Rectangular Callout 5"/>
          <p:cNvSpPr/>
          <p:nvPr/>
        </p:nvSpPr>
        <p:spPr>
          <a:xfrm>
            <a:off x="5715000" y="541727"/>
            <a:ext cx="2133600" cy="381000"/>
          </a:xfrm>
          <a:prstGeom prst="wedgeRoundRectCallout">
            <a:avLst>
              <a:gd name="adj1" fmla="val -97461"/>
              <a:gd name="adj2" fmla="val 14582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rep = encapsulation</a:t>
            </a:r>
            <a:endParaRPr lang="en-US" dirty="0"/>
          </a:p>
        </p:txBody>
      </p:sp>
      <p:sp>
        <p:nvSpPr>
          <p:cNvPr id="7" name="Oval 6"/>
          <p:cNvSpPr/>
          <p:nvPr/>
        </p:nvSpPr>
        <p:spPr>
          <a:xfrm>
            <a:off x="4114800" y="1219200"/>
            <a:ext cx="685800" cy="477838"/>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52126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 Result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4405226"/>
              </p:ext>
            </p:extLst>
          </p:nvPr>
        </p:nvGraphicFramePr>
        <p:xfrm>
          <a:off x="157479" y="1143000"/>
          <a:ext cx="8486649" cy="56388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AF94E285-444D-4C0C-8BFA-BDB311F86A90}" type="slidenum">
              <a:rPr lang="en-US" smtClean="0"/>
              <a:pPr/>
              <a:t>28</a:t>
            </a:fld>
            <a:endParaRPr lang="en-US" dirty="0"/>
          </a:p>
        </p:txBody>
      </p:sp>
      <p:sp>
        <p:nvSpPr>
          <p:cNvPr id="5" name="Rectangle 4"/>
          <p:cNvSpPr/>
          <p:nvPr/>
        </p:nvSpPr>
        <p:spPr>
          <a:xfrm rot="19592982">
            <a:off x="7210358" y="5784768"/>
            <a:ext cx="1088611" cy="303318"/>
          </a:xfrm>
          <a:prstGeom prst="rect">
            <a:avLst/>
          </a:prstGeom>
          <a:no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Oval 7"/>
          <p:cNvSpPr/>
          <p:nvPr/>
        </p:nvSpPr>
        <p:spPr>
          <a:xfrm>
            <a:off x="2819400" y="1143000"/>
            <a:ext cx="1447800" cy="477838"/>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ular Callout 8"/>
          <p:cNvSpPr/>
          <p:nvPr/>
        </p:nvSpPr>
        <p:spPr>
          <a:xfrm>
            <a:off x="5029200" y="457200"/>
            <a:ext cx="2590800" cy="381000"/>
          </a:xfrm>
          <a:prstGeom prst="wedgeRoundRectCallout">
            <a:avLst>
              <a:gd name="adj1" fmla="val -94161"/>
              <a:gd name="adj2" fmla="val 12980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&lt;rep|_&gt; = encapsulation</a:t>
            </a:r>
            <a:endParaRPr lang="en-US" dirty="0"/>
          </a:p>
        </p:txBody>
      </p:sp>
    </p:spTree>
    <p:extLst>
      <p:ext uri="{BB962C8B-B14F-4D97-AF65-F5344CB8AC3E}">
        <p14:creationId xmlns:p14="http://schemas.microsoft.com/office/powerpoint/2010/main" val="20431883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Owner-as-</a:t>
            </a:r>
            <a:r>
              <a:rPr lang="en-US" dirty="0" smtClean="0"/>
              <a:t>Modifier </a:t>
            </a:r>
            <a:r>
              <a:rPr lang="en-US" dirty="0" err="1" smtClean="0"/>
              <a:t>vs</a:t>
            </a:r>
            <a:r>
              <a:rPr lang="en-US" dirty="0" smtClean="0"/>
              <a:t> </a:t>
            </a:r>
            <a:r>
              <a:rPr lang="en-US" dirty="0"/>
              <a:t/>
            </a:r>
            <a:br>
              <a:rPr lang="en-US" dirty="0"/>
            </a:br>
            <a:r>
              <a:rPr lang="en-US" dirty="0" smtClean="0"/>
              <a:t>Owner</a:t>
            </a:r>
            <a:r>
              <a:rPr lang="en-US" dirty="0"/>
              <a:t>-as-Dominator</a:t>
            </a:r>
          </a:p>
        </p:txBody>
      </p:sp>
      <p:sp>
        <p:nvSpPr>
          <p:cNvPr id="3" name="Content Placeholder 2"/>
          <p:cNvSpPr>
            <a:spLocks noGrp="1"/>
          </p:cNvSpPr>
          <p:nvPr>
            <p:ph idx="1"/>
          </p:nvPr>
        </p:nvSpPr>
        <p:spPr/>
        <p:txBody>
          <a:bodyPr/>
          <a:lstStyle/>
          <a:p>
            <a:r>
              <a:rPr lang="en-US" dirty="0" smtClean="0"/>
              <a:t>UT gives rise to a deeper tree</a:t>
            </a:r>
            <a:br>
              <a:rPr lang="en-US" dirty="0" smtClean="0"/>
            </a:br>
            <a:r>
              <a:rPr lang="en-US" dirty="0" smtClean="0">
                <a:solidFill>
                  <a:srgbClr val="FF0000"/>
                </a:solidFill>
              </a:rPr>
              <a:t>when access to object </a:t>
            </a:r>
            <a:r>
              <a:rPr lang="en-US" i="1" dirty="0" smtClean="0">
                <a:solidFill>
                  <a:srgbClr val="FF0000"/>
                </a:solidFill>
              </a:rPr>
              <a:t>e</a:t>
            </a:r>
            <a:r>
              <a:rPr lang="en-US" dirty="0" smtClean="0">
                <a:solidFill>
                  <a:srgbClr val="FF0000"/>
                </a:solidFill>
              </a:rPr>
              <a:t> from </a:t>
            </a:r>
            <a:r>
              <a:rPr lang="en-US" i="1" dirty="0" err="1" smtClean="0">
                <a:solidFill>
                  <a:srgbClr val="FF0000"/>
                </a:solidFill>
              </a:rPr>
              <a:t>i</a:t>
            </a:r>
            <a:r>
              <a:rPr lang="en-US" i="1" dirty="0" smtClean="0">
                <a:solidFill>
                  <a:srgbClr val="FF0000"/>
                </a:solidFill>
              </a:rPr>
              <a:t> </a:t>
            </a:r>
            <a:r>
              <a:rPr lang="en-US" dirty="0" smtClean="0">
                <a:solidFill>
                  <a:srgbClr val="FF0000"/>
                </a:solidFill>
              </a:rPr>
              <a:t>is readonly</a:t>
            </a:r>
          </a:p>
        </p:txBody>
      </p:sp>
      <p:sp>
        <p:nvSpPr>
          <p:cNvPr id="43" name="TextBox 42"/>
          <p:cNvSpPr txBox="1"/>
          <p:nvPr/>
        </p:nvSpPr>
        <p:spPr>
          <a:xfrm>
            <a:off x="903692" y="6096000"/>
            <a:ext cx="1915708" cy="461665"/>
          </a:xfrm>
          <a:prstGeom prst="rect">
            <a:avLst/>
          </a:prstGeom>
          <a:noFill/>
        </p:spPr>
        <p:txBody>
          <a:bodyPr wrap="square" rtlCol="0">
            <a:spAutoFit/>
          </a:bodyPr>
          <a:lstStyle/>
          <a:p>
            <a:r>
              <a:rPr lang="en-US" sz="2400" dirty="0" smtClean="0"/>
              <a:t>Object Graph</a:t>
            </a:r>
            <a:endParaRPr lang="en-US" sz="2400" dirty="0"/>
          </a:p>
        </p:txBody>
      </p:sp>
      <p:grpSp>
        <p:nvGrpSpPr>
          <p:cNvPr id="12" name="Group 11"/>
          <p:cNvGrpSpPr/>
          <p:nvPr/>
        </p:nvGrpSpPr>
        <p:grpSpPr>
          <a:xfrm>
            <a:off x="6400800" y="3119735"/>
            <a:ext cx="2362200" cy="3433465"/>
            <a:chOff x="3380192" y="2971800"/>
            <a:chExt cx="2362200" cy="3433465"/>
          </a:xfrm>
        </p:grpSpPr>
        <p:sp>
          <p:nvSpPr>
            <p:cNvPr id="64" name="Rounded Rectangle 63"/>
            <p:cNvSpPr/>
            <p:nvPr/>
          </p:nvSpPr>
          <p:spPr>
            <a:xfrm>
              <a:off x="3380192" y="3124200"/>
              <a:ext cx="2362200" cy="2582097"/>
            </a:xfrm>
            <a:prstGeom prst="roundRect">
              <a:avLst>
                <a:gd name="adj" fmla="val 6493"/>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ounded Rectangle 64"/>
            <p:cNvSpPr/>
            <p:nvPr/>
          </p:nvSpPr>
          <p:spPr>
            <a:xfrm>
              <a:off x="3507295" y="4076700"/>
              <a:ext cx="2057400" cy="1485900"/>
            </a:xfrm>
            <a:prstGeom prst="roundRect">
              <a:avLst/>
            </a:prstGeom>
            <a:solidFill>
              <a:schemeClr val="bg1">
                <a:lumMod val="8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3892176" y="5943600"/>
              <a:ext cx="1316816" cy="461665"/>
            </a:xfrm>
            <a:prstGeom prst="rect">
              <a:avLst/>
            </a:prstGeom>
            <a:noFill/>
          </p:spPr>
          <p:txBody>
            <a:bodyPr wrap="square" rtlCol="0">
              <a:spAutoFit/>
            </a:bodyPr>
            <a:lstStyle/>
            <a:p>
              <a:r>
                <a:rPr lang="en-US" sz="2400" dirty="0" smtClean="0"/>
                <a:t>OT Tree</a:t>
              </a:r>
              <a:endParaRPr lang="en-US" sz="2400" dirty="0"/>
            </a:p>
          </p:txBody>
        </p:sp>
        <p:sp>
          <p:nvSpPr>
            <p:cNvPr id="51" name="Rectangle 50"/>
            <p:cNvSpPr/>
            <p:nvPr/>
          </p:nvSpPr>
          <p:spPr>
            <a:xfrm>
              <a:off x="4146871" y="29718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52" name="Rectangle 51"/>
            <p:cNvSpPr/>
            <p:nvPr/>
          </p:nvSpPr>
          <p:spPr>
            <a:xfrm>
              <a:off x="4294592" y="38481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x</a:t>
              </a:r>
              <a:endParaRPr lang="en-US" sz="2400" i="1" dirty="0"/>
            </a:p>
          </p:txBody>
        </p:sp>
        <p:sp>
          <p:nvSpPr>
            <p:cNvPr id="53" name="Rectangle 52"/>
            <p:cNvSpPr/>
            <p:nvPr/>
          </p:nvSpPr>
          <p:spPr>
            <a:xfrm>
              <a:off x="5078008" y="48387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54" name="Rectangle 53"/>
            <p:cNvSpPr/>
            <p:nvPr/>
          </p:nvSpPr>
          <p:spPr>
            <a:xfrm>
              <a:off x="3608792" y="48387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c</a:t>
              </a:r>
              <a:endParaRPr lang="en-US" sz="2400" i="1" dirty="0"/>
            </a:p>
          </p:txBody>
        </p:sp>
        <p:cxnSp>
          <p:nvCxnSpPr>
            <p:cNvPr id="55" name="Straight Arrow Connector 54"/>
            <p:cNvCxnSpPr>
              <a:stCxn id="51" idx="2"/>
              <a:endCxn id="52" idx="0"/>
            </p:cNvCxnSpPr>
            <p:nvPr/>
          </p:nvCxnSpPr>
          <p:spPr>
            <a:xfrm>
              <a:off x="4512484" y="3352800"/>
              <a:ext cx="0" cy="4953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52" idx="2"/>
              <a:endCxn id="54" idx="0"/>
            </p:cNvCxnSpPr>
            <p:nvPr/>
          </p:nvCxnSpPr>
          <p:spPr>
            <a:xfrm flipH="1">
              <a:off x="3826684" y="4229100"/>
              <a:ext cx="685800" cy="609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52" idx="2"/>
              <a:endCxn id="53" idx="0"/>
            </p:cNvCxnSpPr>
            <p:nvPr/>
          </p:nvCxnSpPr>
          <p:spPr>
            <a:xfrm>
              <a:off x="4512484" y="4229100"/>
              <a:ext cx="783416" cy="609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316008" y="48387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a:t>e</a:t>
              </a:r>
            </a:p>
          </p:txBody>
        </p:sp>
        <p:cxnSp>
          <p:nvCxnSpPr>
            <p:cNvPr id="59" name="Straight Arrow Connector 58"/>
            <p:cNvCxnSpPr>
              <a:stCxn id="52" idx="2"/>
              <a:endCxn id="58" idx="0"/>
            </p:cNvCxnSpPr>
            <p:nvPr/>
          </p:nvCxnSpPr>
          <p:spPr>
            <a:xfrm>
              <a:off x="4512484" y="4229100"/>
              <a:ext cx="21416" cy="609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3505200" y="3124200"/>
            <a:ext cx="2362200" cy="3433465"/>
            <a:chOff x="6400800" y="3124200"/>
            <a:chExt cx="2362200" cy="3433465"/>
          </a:xfrm>
        </p:grpSpPr>
        <p:sp>
          <p:nvSpPr>
            <p:cNvPr id="45" name="TextBox 44"/>
            <p:cNvSpPr txBox="1"/>
            <p:nvPr/>
          </p:nvSpPr>
          <p:spPr>
            <a:xfrm>
              <a:off x="6858000" y="6096000"/>
              <a:ext cx="1371600" cy="461665"/>
            </a:xfrm>
            <a:prstGeom prst="rect">
              <a:avLst/>
            </a:prstGeom>
            <a:noFill/>
          </p:spPr>
          <p:txBody>
            <a:bodyPr wrap="square" rtlCol="0">
              <a:spAutoFit/>
            </a:bodyPr>
            <a:lstStyle/>
            <a:p>
              <a:r>
                <a:rPr lang="en-US" sz="2400" dirty="0"/>
                <a:t>U</a:t>
              </a:r>
              <a:r>
                <a:rPr lang="en-US" sz="2400" dirty="0" smtClean="0"/>
                <a:t>T Tree</a:t>
              </a:r>
              <a:endParaRPr lang="en-US" sz="2400" dirty="0"/>
            </a:p>
          </p:txBody>
        </p:sp>
        <p:sp>
          <p:nvSpPr>
            <p:cNvPr id="67" name="Rounded Rectangle 66"/>
            <p:cNvSpPr/>
            <p:nvPr/>
          </p:nvSpPr>
          <p:spPr>
            <a:xfrm>
              <a:off x="6400800" y="3362459"/>
              <a:ext cx="2362200" cy="2582097"/>
            </a:xfrm>
            <a:prstGeom prst="roundRect">
              <a:avLst>
                <a:gd name="adj" fmla="val 6493"/>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ounded Rectangle 67"/>
            <p:cNvSpPr/>
            <p:nvPr/>
          </p:nvSpPr>
          <p:spPr>
            <a:xfrm>
              <a:off x="6527903" y="3886200"/>
              <a:ext cx="2057400" cy="1905000"/>
            </a:xfrm>
            <a:prstGeom prst="roundRect">
              <a:avLst/>
            </a:prstGeom>
            <a:solidFill>
              <a:schemeClr val="bg1">
                <a:lumMod val="8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7167479" y="31242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70" name="Rectangle 69"/>
            <p:cNvSpPr/>
            <p:nvPr/>
          </p:nvSpPr>
          <p:spPr>
            <a:xfrm>
              <a:off x="7315200" y="37338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x</a:t>
              </a:r>
              <a:endParaRPr lang="en-US" sz="2400" i="1" dirty="0"/>
            </a:p>
          </p:txBody>
        </p:sp>
        <p:sp>
          <p:nvSpPr>
            <p:cNvPr id="82" name="Rounded Rectangle 81"/>
            <p:cNvSpPr/>
            <p:nvPr/>
          </p:nvSpPr>
          <p:spPr>
            <a:xfrm>
              <a:off x="6710279" y="4724400"/>
              <a:ext cx="1747921" cy="914400"/>
            </a:xfrm>
            <a:prstGeom prst="roundRect">
              <a:avLst>
                <a:gd name="adj" fmla="val 10985"/>
              </a:avLst>
            </a:prstGeom>
            <a:solidFill>
              <a:schemeClr val="bg1">
                <a:lumMod val="6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Rectangle 70"/>
            <p:cNvSpPr/>
            <p:nvPr/>
          </p:nvSpPr>
          <p:spPr>
            <a:xfrm>
              <a:off x="7793816" y="51816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72" name="Rectangle 71"/>
            <p:cNvSpPr/>
            <p:nvPr/>
          </p:nvSpPr>
          <p:spPr>
            <a:xfrm>
              <a:off x="7315200" y="44196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c</a:t>
              </a:r>
              <a:endParaRPr lang="en-US" sz="2400" i="1" dirty="0"/>
            </a:p>
          </p:txBody>
        </p:sp>
        <p:cxnSp>
          <p:nvCxnSpPr>
            <p:cNvPr id="73" name="Straight Arrow Connector 72"/>
            <p:cNvCxnSpPr>
              <a:stCxn id="69" idx="2"/>
              <a:endCxn id="70" idx="0"/>
            </p:cNvCxnSpPr>
            <p:nvPr/>
          </p:nvCxnSpPr>
          <p:spPr>
            <a:xfrm>
              <a:off x="7533092" y="3505200"/>
              <a:ext cx="0"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70" idx="2"/>
              <a:endCxn id="72" idx="0"/>
            </p:cNvCxnSpPr>
            <p:nvPr/>
          </p:nvCxnSpPr>
          <p:spPr>
            <a:xfrm>
              <a:off x="7533092" y="4114800"/>
              <a:ext cx="0" cy="3048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72" idx="2"/>
              <a:endCxn id="71" idx="0"/>
            </p:cNvCxnSpPr>
            <p:nvPr/>
          </p:nvCxnSpPr>
          <p:spPr>
            <a:xfrm>
              <a:off x="7533092" y="4800600"/>
              <a:ext cx="478616" cy="3810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874624" y="51816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a:t>e</a:t>
              </a:r>
            </a:p>
          </p:txBody>
        </p:sp>
        <p:cxnSp>
          <p:nvCxnSpPr>
            <p:cNvPr id="77" name="Straight Arrow Connector 76"/>
            <p:cNvCxnSpPr>
              <a:stCxn id="72" idx="2"/>
              <a:endCxn id="76" idx="0"/>
            </p:cNvCxnSpPr>
            <p:nvPr/>
          </p:nvCxnSpPr>
          <p:spPr>
            <a:xfrm flipH="1">
              <a:off x="7092516" y="4800600"/>
              <a:ext cx="440576" cy="3810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1088216" y="2590800"/>
            <a:ext cx="1709468" cy="3163257"/>
            <a:chOff x="1088216" y="2590800"/>
            <a:chExt cx="1709468" cy="3163257"/>
          </a:xfrm>
        </p:grpSpPr>
        <p:sp>
          <p:nvSpPr>
            <p:cNvPr id="4" name="Rectangle 3"/>
            <p:cNvSpPr/>
            <p:nvPr/>
          </p:nvSpPr>
          <p:spPr>
            <a:xfrm>
              <a:off x="1576191" y="25908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5" name="Rectangle 4"/>
            <p:cNvSpPr/>
            <p:nvPr/>
          </p:nvSpPr>
          <p:spPr>
            <a:xfrm>
              <a:off x="1723912" y="34671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x</a:t>
              </a:r>
              <a:endParaRPr lang="en-US" sz="2400" i="1" dirty="0"/>
            </a:p>
          </p:txBody>
        </p:sp>
        <p:sp>
          <p:nvSpPr>
            <p:cNvPr id="6" name="Rectangle 5"/>
            <p:cNvSpPr/>
            <p:nvPr/>
          </p:nvSpPr>
          <p:spPr>
            <a:xfrm>
              <a:off x="2361900" y="44577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7" name="Rectangle 6"/>
            <p:cNvSpPr/>
            <p:nvPr/>
          </p:nvSpPr>
          <p:spPr>
            <a:xfrm>
              <a:off x="1088216" y="44577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c</a:t>
              </a:r>
              <a:endParaRPr lang="en-US" sz="2400" i="1" dirty="0"/>
            </a:p>
          </p:txBody>
        </p:sp>
        <p:cxnSp>
          <p:nvCxnSpPr>
            <p:cNvPr id="9" name="Straight Arrow Connector 8"/>
            <p:cNvCxnSpPr>
              <a:stCxn id="4" idx="2"/>
              <a:endCxn id="5" idx="0"/>
            </p:cNvCxnSpPr>
            <p:nvPr/>
          </p:nvCxnSpPr>
          <p:spPr>
            <a:xfrm>
              <a:off x="1941804" y="2971800"/>
              <a:ext cx="0" cy="495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7" idx="0"/>
            </p:cNvCxnSpPr>
            <p:nvPr/>
          </p:nvCxnSpPr>
          <p:spPr>
            <a:xfrm flipH="1">
              <a:off x="1306108" y="3848100"/>
              <a:ext cx="635696"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5" idx="2"/>
              <a:endCxn id="6" idx="0"/>
            </p:cNvCxnSpPr>
            <p:nvPr/>
          </p:nvCxnSpPr>
          <p:spPr>
            <a:xfrm>
              <a:off x="1941804" y="3848100"/>
              <a:ext cx="637988" cy="609600"/>
            </a:xfrm>
            <a:prstGeom prst="straightConnector1">
              <a:avLst/>
            </a:prstGeom>
            <a:ln>
              <a:solidFill>
                <a:srgbClr val="FF0000"/>
              </a:solidFill>
              <a:prstDash val="dash"/>
              <a:tailEnd type="arrow"/>
            </a:ln>
          </p:spPr>
          <p:style>
            <a:lnRef idx="2">
              <a:schemeClr val="accent4"/>
            </a:lnRef>
            <a:fillRef idx="0">
              <a:schemeClr val="accent4"/>
            </a:fillRef>
            <a:effectRef idx="1">
              <a:schemeClr val="accent4"/>
            </a:effectRef>
            <a:fontRef idx="minor">
              <a:schemeClr val="tx1"/>
            </a:fontRef>
          </p:style>
        </p:cxnSp>
        <p:sp>
          <p:nvSpPr>
            <p:cNvPr id="47" name="Rectangle 46"/>
            <p:cNvSpPr/>
            <p:nvPr/>
          </p:nvSpPr>
          <p:spPr>
            <a:xfrm>
              <a:off x="1094982" y="5373057"/>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a:t>e</a:t>
              </a:r>
            </a:p>
          </p:txBody>
        </p:sp>
        <p:cxnSp>
          <p:nvCxnSpPr>
            <p:cNvPr id="48" name="Straight Arrow Connector 47"/>
            <p:cNvCxnSpPr>
              <a:stCxn id="7" idx="2"/>
              <a:endCxn id="47" idx="0"/>
            </p:cNvCxnSpPr>
            <p:nvPr/>
          </p:nvCxnSpPr>
          <p:spPr>
            <a:xfrm>
              <a:off x="1306108" y="4838700"/>
              <a:ext cx="6766" cy="5343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6" idx="2"/>
              <a:endCxn id="47" idx="3"/>
            </p:cNvCxnSpPr>
            <p:nvPr/>
          </p:nvCxnSpPr>
          <p:spPr>
            <a:xfrm flipH="1">
              <a:off x="1530766" y="4838700"/>
              <a:ext cx="1049026" cy="724857"/>
            </a:xfrm>
            <a:prstGeom prst="straightConnector1">
              <a:avLst/>
            </a:prstGeom>
            <a:ln>
              <a:solidFill>
                <a:srgbClr val="FF0000"/>
              </a:solidFill>
              <a:prstDash val="dash"/>
              <a:tailEnd type="arrow"/>
            </a:ln>
          </p:spPr>
          <p:style>
            <a:lnRef idx="2">
              <a:schemeClr val="accent4"/>
            </a:lnRef>
            <a:fillRef idx="0">
              <a:schemeClr val="accent4"/>
            </a:fillRef>
            <a:effectRef idx="1">
              <a:schemeClr val="accent4"/>
            </a:effectRef>
            <a:fontRef idx="minor">
              <a:schemeClr val="tx1"/>
            </a:fontRef>
          </p:style>
        </p:cxnSp>
        <p:cxnSp>
          <p:nvCxnSpPr>
            <p:cNvPr id="84" name="Straight Arrow Connector 83"/>
            <p:cNvCxnSpPr>
              <a:stCxn id="7" idx="3"/>
              <a:endCxn id="6" idx="1"/>
            </p:cNvCxnSpPr>
            <p:nvPr/>
          </p:nvCxnSpPr>
          <p:spPr>
            <a:xfrm>
              <a:off x="1524000" y="4648200"/>
              <a:ext cx="8379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AF94E285-444D-4C0C-8BFA-BDB311F86A90}" type="slidenum">
              <a:rPr lang="en-US" smtClean="0"/>
              <a:pPr/>
              <a:t>29</a:t>
            </a:fld>
            <a:endParaRPr lang="en-US" dirty="0"/>
          </a:p>
        </p:txBody>
      </p:sp>
    </p:spTree>
    <p:extLst>
      <p:ext uri="{BB962C8B-B14F-4D97-AF65-F5344CB8AC3E}">
        <p14:creationId xmlns:p14="http://schemas.microsoft.com/office/powerpoint/2010/main" val="4691998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295400"/>
            <a:ext cx="3276600" cy="5442516"/>
          </a:xfrm>
          <a:prstGeom prst="rect">
            <a:avLst/>
          </a:prstGeom>
          <a:noFill/>
          <a:ln>
            <a:noFill/>
          </a:ln>
          <a:effectLst>
            <a:outerShdw blurRad="50800" dist="38100" dir="2700000" sx="101000" sy="101000" algn="tl" rotWithShape="0">
              <a:srgbClr val="000000">
                <a:alpha val="43000"/>
              </a:srgbClr>
            </a:outerShdw>
          </a:effectLst>
        </p:spPr>
        <p:txBody>
          <a:bodyPr wrap="square">
            <a:spAutoFit/>
          </a:bodyPr>
          <a:lstStyle/>
          <a:p>
            <a:pPr marL="342900" indent="-342900">
              <a:lnSpc>
                <a:spcPct val="80000"/>
              </a:lnSpc>
              <a:buFont typeface="Wingdings" charset="2"/>
              <a:buAutoNum type="arabicPlain"/>
            </a:pPr>
            <a:r>
              <a:rPr lang="en-US" sz="1400" b="1" spc="-150" dirty="0" smtClean="0">
                <a:latin typeface="Courier New"/>
                <a:cs typeface="Courier New"/>
              </a:rPr>
              <a:t>class Link {</a:t>
            </a:r>
          </a:p>
          <a:p>
            <a:pPr marL="342900" indent="-342900">
              <a:lnSpc>
                <a:spcPct val="80000"/>
              </a:lnSpc>
              <a:buFont typeface="Wingdings" charset="2"/>
              <a:buAutoNum type="arabicPlain"/>
            </a:pPr>
            <a:r>
              <a:rPr lang="en-US" sz="1400" b="1" spc="-150" dirty="0" smtClean="0">
                <a:latin typeface="Courier New"/>
                <a:cs typeface="Courier New"/>
              </a:rPr>
              <a:t>  Link next;  X data;</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Link(X</a:t>
            </a:r>
            <a:r>
              <a:rPr lang="en-US" sz="1400" b="1" spc="-150" dirty="0" smtClean="0">
                <a:latin typeface="Courier New"/>
                <a:cs typeface="Courier New"/>
              </a:rPr>
              <a:t> </a:t>
            </a:r>
            <a:r>
              <a:rPr lang="en-US" sz="1400" b="1" spc="-150" dirty="0" err="1" smtClean="0">
                <a:latin typeface="Courier New"/>
                <a:cs typeface="Courier New"/>
              </a:rPr>
              <a:t>inData</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next = null;    </a:t>
            </a:r>
          </a:p>
          <a:p>
            <a:pPr marL="342900" indent="-342900">
              <a:lnSpc>
                <a:spcPct val="80000"/>
              </a:lnSpc>
              <a:buFont typeface="Wingdings" charset="2"/>
              <a:buAutoNum type="arabicPlain"/>
            </a:pPr>
            <a:r>
              <a:rPr lang="en-US" sz="1400" b="1" spc="-150" dirty="0" smtClean="0">
                <a:latin typeface="Courier New"/>
                <a:cs typeface="Courier New"/>
              </a:rPr>
              <a:t>    data = </a:t>
            </a:r>
            <a:r>
              <a:rPr lang="en-US" sz="1400" b="1" spc="-150" dirty="0" err="1" smtClean="0">
                <a:latin typeface="Courier New"/>
                <a:cs typeface="Courier New"/>
              </a:rPr>
              <a:t>inData</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class </a:t>
            </a:r>
            <a:r>
              <a:rPr lang="en-US" sz="1400" b="1" spc="-150" dirty="0" err="1" smtClean="0">
                <a:latin typeface="Courier New"/>
                <a:cs typeface="Courier New"/>
              </a:rPr>
              <a:t>XStack</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Link top;</a:t>
            </a:r>
          </a:p>
          <a:p>
            <a:pPr marL="342900" indent="-342900">
              <a:lnSpc>
                <a:spcPct val="80000"/>
              </a:lnSpc>
              <a:buFont typeface="Wingdings" charset="2"/>
              <a:buAutoNum type="arabicPlain"/>
            </a:pPr>
            <a:r>
              <a:rPr lang="en-US" sz="1400" b="1" spc="-150" dirty="0" smtClean="0">
                <a:latin typeface="Courier New"/>
                <a:cs typeface="Courier New"/>
              </a:rPr>
              <a:t>  void </a:t>
            </a:r>
            <a:r>
              <a:rPr lang="en-US" sz="1400" b="1" spc="-150" dirty="0" err="1" smtClean="0">
                <a:latin typeface="Courier New"/>
                <a:cs typeface="Courier New"/>
              </a:rPr>
              <a:t>push(X</a:t>
            </a:r>
            <a:r>
              <a:rPr lang="en-US" sz="1400" b="1" spc="-150" dirty="0" smtClean="0">
                <a:latin typeface="Courier New"/>
                <a:cs typeface="Courier New"/>
              </a:rPr>
              <a:t> data) {</a:t>
            </a:r>
          </a:p>
          <a:p>
            <a:pPr marL="342900" indent="-342900">
              <a:lnSpc>
                <a:spcPct val="80000"/>
              </a:lnSpc>
              <a:buFont typeface="Wingdings" charset="2"/>
              <a:buAutoNum type="arabicPlain"/>
            </a:pPr>
            <a:r>
              <a:rPr lang="en-US" sz="1400" b="1" spc="-150" dirty="0" smtClean="0">
                <a:latin typeface="Courier New"/>
                <a:cs typeface="Courier New"/>
              </a:rPr>
              <a:t>    Link </a:t>
            </a:r>
            <a:r>
              <a:rPr lang="en-US" sz="1400" b="1" spc="-150" dirty="0" err="1" smtClean="0">
                <a:latin typeface="Courier New"/>
                <a:cs typeface="Courier New"/>
              </a:rPr>
              <a:t>newTop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newTop</a:t>
            </a:r>
            <a:r>
              <a:rPr lang="en-US" sz="1400" b="1" spc="-150" dirty="0" smtClean="0">
                <a:latin typeface="Courier New"/>
                <a:cs typeface="Courier New"/>
              </a:rPr>
              <a:t> = new </a:t>
            </a:r>
            <a:r>
              <a:rPr lang="en-US" sz="1400" b="1" spc="-150" dirty="0" err="1" smtClean="0">
                <a:latin typeface="Courier New"/>
                <a:cs typeface="Courier New"/>
              </a:rPr>
              <a:t>Link(data</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newTop.next</a:t>
            </a:r>
            <a:r>
              <a:rPr lang="en-US" sz="1400" b="1" spc="-150" dirty="0" smtClean="0">
                <a:latin typeface="Courier New"/>
                <a:cs typeface="Courier New"/>
              </a:rPr>
              <a:t> = top;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top = </a:t>
            </a:r>
            <a:r>
              <a:rPr lang="en-US" sz="1400" b="1" spc="-150" dirty="0" err="1" smtClean="0">
                <a:latin typeface="Courier New"/>
                <a:cs typeface="Courier New"/>
              </a:rPr>
              <a:t>newTop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X pop() {</a:t>
            </a:r>
          </a:p>
          <a:p>
            <a:pPr marL="342900" indent="-342900">
              <a:lnSpc>
                <a:spcPct val="80000"/>
              </a:lnSpc>
              <a:buFont typeface="Wingdings" charset="2"/>
              <a:buAutoNum type="arabicPlain"/>
            </a:pPr>
            <a:r>
              <a:rPr lang="en-US" sz="1400" b="1" spc="-150" dirty="0" smtClean="0">
                <a:latin typeface="Courier New"/>
                <a:cs typeface="Courier New"/>
              </a:rPr>
              <a:t>    Link </a:t>
            </a:r>
            <a:r>
              <a:rPr lang="en-US" sz="1400" b="1" spc="-150" dirty="0" err="1" smtClean="0">
                <a:latin typeface="Courier New"/>
                <a:cs typeface="Courier New"/>
              </a:rPr>
              <a:t>oldTop</a:t>
            </a:r>
            <a:r>
              <a:rPr lang="en-US" sz="1400" b="1" spc="-150" dirty="0" smtClean="0">
                <a:latin typeface="Courier New"/>
                <a:cs typeface="Courier New"/>
              </a:rPr>
              <a:t> = top;    </a:t>
            </a:r>
          </a:p>
          <a:p>
            <a:pPr marL="342900" indent="-342900">
              <a:lnSpc>
                <a:spcPct val="80000"/>
              </a:lnSpc>
              <a:buFont typeface="Wingdings" charset="2"/>
              <a:buAutoNum type="arabicPlain"/>
            </a:pPr>
            <a:r>
              <a:rPr lang="en-US" sz="1400" b="1" spc="-150" dirty="0" smtClean="0">
                <a:latin typeface="Courier New"/>
                <a:cs typeface="Courier New"/>
              </a:rPr>
              <a:t>    top = </a:t>
            </a:r>
            <a:r>
              <a:rPr lang="en-US" sz="1400" b="1" spc="-150" dirty="0" err="1" smtClean="0">
                <a:latin typeface="Courier New"/>
                <a:cs typeface="Courier New"/>
              </a:rPr>
              <a:t>oldTop.next</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return </a:t>
            </a:r>
            <a:r>
              <a:rPr lang="en-US" sz="1400" b="1" spc="-150" dirty="0" err="1" smtClean="0">
                <a:latin typeface="Courier New"/>
                <a:cs typeface="Courier New"/>
              </a:rPr>
              <a:t>oldTop.data</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boolean</a:t>
            </a:r>
            <a:r>
              <a:rPr lang="en-US" sz="1400" b="1" spc="-150" dirty="0" smtClean="0">
                <a:latin typeface="Courier New"/>
                <a:cs typeface="Courier New"/>
              </a:rPr>
              <a:t> </a:t>
            </a:r>
            <a:r>
              <a:rPr lang="en-US" sz="1400" b="1" spc="-150" dirty="0" err="1" smtClean="0">
                <a:latin typeface="Courier New"/>
                <a:cs typeface="Courier New"/>
              </a:rPr>
              <a:t>isEmpty</a:t>
            </a:r>
            <a:r>
              <a:rPr lang="en-US" sz="1400" b="1" spc="-150" dirty="0" smtClean="0">
                <a:latin typeface="Courier New"/>
                <a:cs typeface="Courier New"/>
              </a:rPr>
              <a:t>() {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return top == null; }</a:t>
            </a:r>
          </a:p>
          <a:p>
            <a:pPr marL="342900" indent="-342900">
              <a:lnSpc>
                <a:spcPct val="80000"/>
              </a:lnSpc>
              <a:buFont typeface="Wingdings" charset="2"/>
              <a:buAutoNum type="arabicPlain"/>
            </a:pPr>
            <a:r>
              <a:rPr lang="en-US" sz="1400" b="1" spc="-150" dirty="0" smtClean="0">
                <a:latin typeface="Courier New"/>
                <a:cs typeface="Courier New"/>
              </a:rPr>
              <a:t>  public static void </a:t>
            </a:r>
            <a:r>
              <a:rPr lang="en-US" sz="1400" b="1" spc="-150" dirty="0" err="1" smtClean="0">
                <a:latin typeface="Courier New"/>
                <a:cs typeface="Courier New"/>
              </a:rPr>
              <a:t>main(String</a:t>
            </a:r>
            <a:r>
              <a:rPr lang="en-US" sz="1400" b="1" spc="-150" dirty="0" smtClean="0">
                <a:latin typeface="Courier New"/>
                <a:cs typeface="Courier New"/>
              </a:rPr>
              <a:t>[] </a:t>
            </a:r>
            <a:r>
              <a:rPr lang="en-US" sz="1400" b="1" spc="-150" dirty="0" err="1" smtClean="0">
                <a:latin typeface="Courier New"/>
                <a:cs typeface="Courier New"/>
              </a:rPr>
              <a:t>args</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XStack</a:t>
            </a:r>
            <a:r>
              <a:rPr lang="en-US" sz="1400" b="1" spc="-150" dirty="0" smtClean="0">
                <a:latin typeface="Courier New"/>
                <a:cs typeface="Courier New"/>
              </a:rPr>
              <a:t> </a:t>
            </a:r>
            <a:r>
              <a:rPr lang="en-US" sz="1400" b="1" spc="-150" dirty="0" err="1" smtClean="0">
                <a:latin typeface="Courier New"/>
                <a:cs typeface="Courier New"/>
              </a:rPr>
              <a:t>s</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s</a:t>
            </a:r>
            <a:r>
              <a:rPr lang="en-US" sz="1400" b="1" spc="-150" dirty="0" smtClean="0">
                <a:latin typeface="Courier New"/>
                <a:cs typeface="Courier New"/>
              </a:rPr>
              <a:t> = new </a:t>
            </a:r>
            <a:r>
              <a:rPr lang="en-US" sz="1400" b="1" spc="-150" dirty="0" err="1" smtClean="0">
                <a:latin typeface="Courier New"/>
                <a:cs typeface="Courier New"/>
              </a:rPr>
              <a:t>XStack</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X </a:t>
            </a:r>
            <a:r>
              <a:rPr lang="en-US" sz="1400" b="1" spc="-150" dirty="0" err="1" smtClean="0">
                <a:latin typeface="Courier New"/>
                <a:cs typeface="Courier New"/>
              </a:rPr>
              <a:t>x</a:t>
            </a:r>
            <a:r>
              <a:rPr lang="en-US" sz="1400" b="1" spc="-150" dirty="0" smtClean="0">
                <a:latin typeface="Courier New"/>
                <a:cs typeface="Courier New"/>
              </a:rPr>
              <a:t> = new X();</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s.push</a:t>
            </a:r>
            <a:r>
              <a:rPr lang="en-US" sz="1400" b="1" spc="-150" dirty="0" smtClean="0">
                <a:latin typeface="Courier New"/>
                <a:cs typeface="Courier New"/>
              </a:rPr>
              <a:t>(x);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x = </a:t>
            </a:r>
            <a:r>
              <a:rPr lang="en-US" sz="1400" b="1" spc="-150" dirty="0" err="1" smtClean="0">
                <a:latin typeface="Courier New"/>
                <a:cs typeface="Courier New"/>
              </a:rPr>
              <a:t>s.pop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a:t>
            </a:r>
            <a:endParaRPr lang="en-US" sz="1400" b="1" spc="-150" dirty="0">
              <a:latin typeface="Courier New"/>
              <a:cs typeface="Courier New"/>
            </a:endParaRPr>
          </a:p>
        </p:txBody>
      </p:sp>
      <p:sp>
        <p:nvSpPr>
          <p:cNvPr id="9" name="Rectangle 8"/>
          <p:cNvSpPr/>
          <p:nvPr/>
        </p:nvSpPr>
        <p:spPr>
          <a:xfrm>
            <a:off x="5029200" y="1295400"/>
            <a:ext cx="3886200" cy="5442516"/>
          </a:xfrm>
          <a:prstGeom prst="rect">
            <a:avLst/>
          </a:prstGeom>
          <a:noFill/>
          <a:ln>
            <a:noFill/>
          </a:ln>
          <a:effectLst>
            <a:outerShdw blurRad="50800" dist="38100" dir="2700000" sx="101000" sy="101000" algn="tl" rotWithShape="0">
              <a:srgbClr val="000000">
                <a:alpha val="43000"/>
              </a:srgbClr>
            </a:outerShdw>
          </a:effectLst>
        </p:spPr>
        <p:txBody>
          <a:bodyPr wrap="square">
            <a:spAutoFit/>
          </a:bodyPr>
          <a:lstStyle/>
          <a:p>
            <a:pPr marL="342900" indent="-342900">
              <a:lnSpc>
                <a:spcPct val="80000"/>
              </a:lnSpc>
              <a:buFont typeface="Wingdings" charset="2"/>
              <a:buAutoNum type="arabicPlain"/>
            </a:pPr>
            <a:r>
              <a:rPr lang="en-US" sz="1400" b="1" spc="-150" dirty="0" smtClean="0">
                <a:solidFill>
                  <a:srgbClr val="000000"/>
                </a:solidFill>
                <a:latin typeface="Courier New"/>
                <a:cs typeface="Courier New"/>
              </a:rPr>
              <a:t>class</a:t>
            </a:r>
            <a:r>
              <a:rPr lang="en-US" sz="1400" b="1" spc="-150" dirty="0" smtClean="0">
                <a:solidFill>
                  <a:srgbClr val="0000FF"/>
                </a:solidFill>
                <a:latin typeface="Courier New"/>
                <a:cs typeface="Courier New"/>
              </a:rPr>
              <a:t> </a:t>
            </a:r>
            <a:r>
              <a:rPr lang="en-US" sz="1400" b="1" spc="-150" dirty="0" smtClean="0">
                <a:latin typeface="Courier New"/>
                <a:cs typeface="Courier New"/>
              </a:rPr>
              <a:t>Link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Link next;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X data;</a:t>
            </a:r>
          </a:p>
          <a:p>
            <a:pPr marL="342900" indent="-342900">
              <a:lnSpc>
                <a:spcPct val="80000"/>
              </a:lnSpc>
              <a:buFont typeface="Wingdings" charset="2"/>
              <a:buAutoNum type="arabicPlain"/>
            </a:pPr>
            <a:r>
              <a:rPr lang="en-US" sz="1400" b="1" spc="-150" dirty="0" smtClean="0">
                <a:latin typeface="Courier New"/>
                <a:cs typeface="Courier New"/>
              </a:rPr>
              <a:t>  Link(</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X </a:t>
            </a:r>
            <a:r>
              <a:rPr lang="en-US" sz="1400" b="1" spc="-150" dirty="0" err="1" smtClean="0">
                <a:latin typeface="Courier New"/>
                <a:cs typeface="Courier New"/>
              </a:rPr>
              <a:t>inData</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next = </a:t>
            </a:r>
            <a:r>
              <a:rPr lang="en-US" sz="1400" b="1" spc="-150" dirty="0" smtClean="0">
                <a:solidFill>
                  <a:srgbClr val="000000"/>
                </a:solidFill>
                <a:latin typeface="Courier New"/>
                <a:cs typeface="Courier New"/>
              </a:rPr>
              <a:t>null</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data = </a:t>
            </a:r>
            <a:r>
              <a:rPr lang="en-US" sz="1400" b="1" spc="-150" dirty="0" err="1" smtClean="0">
                <a:latin typeface="Courier New"/>
                <a:cs typeface="Courier New"/>
              </a:rPr>
              <a:t>inData</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solidFill>
                  <a:srgbClr val="000000"/>
                </a:solidFill>
                <a:latin typeface="Courier New"/>
                <a:cs typeface="Courier New"/>
              </a:rPr>
              <a:t>class</a:t>
            </a:r>
            <a:r>
              <a:rPr lang="en-US" sz="1400" b="1" spc="-150" dirty="0" smtClean="0">
                <a:solidFill>
                  <a:srgbClr val="0000FF"/>
                </a:solidFill>
                <a:latin typeface="Courier New"/>
                <a:cs typeface="Courier New"/>
              </a:rPr>
              <a:t> </a:t>
            </a:r>
            <a:r>
              <a:rPr lang="en-US" sz="1400" b="1" spc="-150" dirty="0" err="1" smtClean="0">
                <a:latin typeface="Courier New"/>
                <a:cs typeface="Courier New"/>
              </a:rPr>
              <a:t>XStack</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Link top;</a:t>
            </a:r>
          </a:p>
          <a:p>
            <a:pPr marL="342900" indent="-342900">
              <a:lnSpc>
                <a:spcPct val="80000"/>
              </a:lnSpc>
              <a:buFont typeface="Wingdings" charset="2"/>
              <a:buAutoNum type="arabicPlain"/>
            </a:pPr>
            <a:r>
              <a:rPr lang="en-US" sz="1400" b="1" spc="-150" dirty="0" smtClean="0">
                <a:solidFill>
                  <a:srgbClr val="000000"/>
                </a:solidFill>
                <a:latin typeface="Courier New"/>
                <a:cs typeface="Courier New"/>
              </a:rPr>
              <a:t>  void</a:t>
            </a:r>
            <a:r>
              <a:rPr lang="en-US" sz="1400" b="1" spc="-150" dirty="0" smtClean="0">
                <a:solidFill>
                  <a:srgbClr val="0000FF"/>
                </a:solidFill>
                <a:latin typeface="Courier New"/>
                <a:cs typeface="Courier New"/>
              </a:rPr>
              <a:t> </a:t>
            </a:r>
            <a:r>
              <a:rPr lang="en-US" sz="1400" b="1" spc="-150" dirty="0" smtClean="0">
                <a:latin typeface="Courier New"/>
                <a:cs typeface="Courier New"/>
              </a:rPr>
              <a:t>push(</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X data)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Link </a:t>
            </a:r>
            <a:r>
              <a:rPr lang="en-US" sz="1400" b="1" spc="-150" dirty="0" err="1" smtClean="0">
                <a:latin typeface="Courier New"/>
                <a:cs typeface="Courier New"/>
              </a:rPr>
              <a:t>newTop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newTop</a:t>
            </a:r>
            <a:r>
              <a:rPr lang="en-US" sz="1400" b="1" spc="-150" dirty="0" smtClean="0">
                <a:latin typeface="Courier New"/>
                <a:cs typeface="Courier New"/>
              </a:rPr>
              <a:t> = new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rep|p</a:t>
            </a:r>
            <a:r>
              <a:rPr lang="en-US" sz="1400" b="1" u="sng" spc="-150" dirty="0" smtClean="0">
                <a:solidFill>
                  <a:srgbClr val="FF0000"/>
                </a:solidFill>
                <a:latin typeface="Courier New"/>
                <a:cs typeface="Courier New"/>
              </a:rPr>
              <a:t>&gt;</a:t>
            </a:r>
            <a:r>
              <a:rPr lang="en-US" sz="1400" b="1" spc="-150" dirty="0" smtClean="0">
                <a:latin typeface="Courier New"/>
                <a:cs typeface="Courier New"/>
              </a:rPr>
              <a:t> Link(data);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newTop.next</a:t>
            </a:r>
            <a:r>
              <a:rPr lang="en-US" sz="1400" b="1" spc="-150" dirty="0" smtClean="0">
                <a:latin typeface="Courier New"/>
                <a:cs typeface="Courier New"/>
              </a:rPr>
              <a:t> = top;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top = </a:t>
            </a:r>
            <a:r>
              <a:rPr lang="en-US" sz="1400" b="1" spc="-150" dirty="0" err="1" smtClean="0">
                <a:latin typeface="Courier New"/>
                <a:cs typeface="Courier New"/>
              </a:rPr>
              <a:t>newTop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p|p</a:t>
            </a:r>
            <a:r>
              <a:rPr lang="en-US" sz="1400" b="1" u="sng" spc="-150" dirty="0" smtClean="0">
                <a:solidFill>
                  <a:srgbClr val="FF0000"/>
                </a:solidFill>
                <a:latin typeface="Courier New"/>
                <a:cs typeface="Courier New"/>
              </a:rPr>
              <a:t>&gt;</a:t>
            </a:r>
            <a:r>
              <a:rPr lang="en-US" sz="1400" b="1" spc="-150" dirty="0" smtClean="0">
                <a:latin typeface="Courier New"/>
                <a:cs typeface="Courier New"/>
              </a:rPr>
              <a:t> X pop()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rep|p</a:t>
            </a:r>
            <a:r>
              <a:rPr lang="en-US" sz="1400" b="1" u="sng" spc="-150" dirty="0" smtClean="0">
                <a:solidFill>
                  <a:srgbClr val="FF0000"/>
                </a:solidFill>
                <a:latin typeface="Courier New"/>
                <a:cs typeface="Courier New"/>
              </a:rPr>
              <a:t>&gt;</a:t>
            </a:r>
            <a:r>
              <a:rPr lang="en-US" sz="1400" b="1" spc="-150" dirty="0" smtClean="0">
                <a:latin typeface="Courier New"/>
                <a:cs typeface="Courier New"/>
              </a:rPr>
              <a:t> Link </a:t>
            </a:r>
            <a:r>
              <a:rPr lang="en-US" sz="1400" b="1" spc="-150" dirty="0" err="1" smtClean="0">
                <a:latin typeface="Courier New"/>
                <a:cs typeface="Courier New"/>
              </a:rPr>
              <a:t>oldTop</a:t>
            </a:r>
            <a:r>
              <a:rPr lang="en-US" sz="1400" b="1" spc="-150" dirty="0" smtClean="0">
                <a:latin typeface="Courier New"/>
                <a:cs typeface="Courier New"/>
              </a:rPr>
              <a:t> = top;    </a:t>
            </a:r>
          </a:p>
          <a:p>
            <a:pPr marL="342900" indent="-342900">
              <a:lnSpc>
                <a:spcPct val="80000"/>
              </a:lnSpc>
              <a:buFont typeface="Wingdings" charset="2"/>
              <a:buAutoNum type="arabicPlain"/>
            </a:pPr>
            <a:r>
              <a:rPr lang="en-US" sz="1400" b="1" spc="-150" dirty="0" smtClean="0">
                <a:latin typeface="Courier New"/>
                <a:cs typeface="Courier New"/>
              </a:rPr>
              <a:t>    top = </a:t>
            </a:r>
            <a:r>
              <a:rPr lang="en-US" sz="1400" b="1" spc="-150" dirty="0" err="1" smtClean="0">
                <a:latin typeface="Courier New"/>
                <a:cs typeface="Courier New"/>
              </a:rPr>
              <a:t>oldTop.next</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smtClean="0">
                <a:solidFill>
                  <a:srgbClr val="000000"/>
                </a:solidFill>
                <a:latin typeface="Courier New"/>
                <a:cs typeface="Courier New"/>
              </a:rPr>
              <a:t>return</a:t>
            </a:r>
            <a:r>
              <a:rPr lang="en-US" sz="1400" b="1" spc="-150" dirty="0" smtClean="0">
                <a:solidFill>
                  <a:srgbClr val="0000FF"/>
                </a:solidFill>
                <a:latin typeface="Courier New"/>
                <a:cs typeface="Courier New"/>
              </a:rPr>
              <a:t> </a:t>
            </a:r>
            <a:r>
              <a:rPr lang="en-US" sz="1400" b="1" spc="-150" dirty="0" err="1" smtClean="0">
                <a:latin typeface="Courier New"/>
                <a:cs typeface="Courier New"/>
              </a:rPr>
              <a:t>oldTop.data</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solidFill>
                  <a:srgbClr val="000000"/>
                </a:solidFill>
                <a:latin typeface="Courier New"/>
                <a:cs typeface="Courier New"/>
              </a:rPr>
              <a:t>boolean</a:t>
            </a:r>
            <a:r>
              <a:rPr lang="en-US" sz="1400" b="1" spc="-150" dirty="0" smtClean="0">
                <a:solidFill>
                  <a:srgbClr val="000000"/>
                </a:solidFill>
                <a:latin typeface="Courier New"/>
                <a:cs typeface="Courier New"/>
              </a:rPr>
              <a:t> </a:t>
            </a:r>
            <a:r>
              <a:rPr lang="en-US" sz="1400" b="1" spc="-150" dirty="0" err="1" smtClean="0">
                <a:latin typeface="Courier New"/>
                <a:cs typeface="Courier New"/>
              </a:rPr>
              <a:t>isEmpty</a:t>
            </a:r>
            <a:r>
              <a:rPr lang="en-US" sz="1400" b="1" spc="-150" dirty="0" smtClean="0">
                <a:latin typeface="Courier New"/>
                <a:cs typeface="Courier New"/>
              </a:rPr>
              <a:t>() {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return top == null;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smtClean="0">
                <a:solidFill>
                  <a:srgbClr val="000000"/>
                </a:solidFill>
                <a:latin typeface="Courier New"/>
                <a:cs typeface="Courier New"/>
              </a:rPr>
              <a:t>public static void </a:t>
            </a:r>
            <a:r>
              <a:rPr lang="en-US" sz="1400" b="1" spc="-150" dirty="0" smtClean="0">
                <a:latin typeface="Courier New"/>
                <a:cs typeface="Courier New"/>
              </a:rPr>
              <a:t>main(String[] </a:t>
            </a:r>
            <a:r>
              <a:rPr lang="en-US" sz="1400" b="1" spc="-150" dirty="0" err="1" smtClean="0">
                <a:latin typeface="Courier New"/>
                <a:cs typeface="Courier New"/>
              </a:rPr>
              <a:t>args</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rep|rep</a:t>
            </a:r>
            <a:r>
              <a:rPr lang="en-US" sz="1400" b="1" u="sng" spc="-150" dirty="0" smtClean="0">
                <a:solidFill>
                  <a:srgbClr val="FF0000"/>
                </a:solidFill>
                <a:latin typeface="Courier New"/>
                <a:cs typeface="Courier New"/>
              </a:rPr>
              <a:t>&gt;</a:t>
            </a:r>
            <a:r>
              <a:rPr lang="en-US" sz="1400" b="1" spc="-150" dirty="0" smtClean="0">
                <a:latin typeface="Courier New"/>
                <a:cs typeface="Courier New"/>
              </a:rPr>
              <a:t> </a:t>
            </a:r>
            <a:r>
              <a:rPr lang="en-US" sz="1400" b="1" spc="-150" dirty="0" err="1" smtClean="0">
                <a:latin typeface="Courier New"/>
                <a:cs typeface="Courier New"/>
              </a:rPr>
              <a:t>XStack</a:t>
            </a:r>
            <a:r>
              <a:rPr lang="en-US" sz="1400" b="1" spc="-150" dirty="0" smtClean="0">
                <a:latin typeface="Courier New"/>
                <a:cs typeface="Courier New"/>
              </a:rPr>
              <a:t> </a:t>
            </a:r>
            <a:r>
              <a:rPr lang="en-US" sz="1400" b="1" spc="-150" dirty="0" err="1" smtClean="0">
                <a:latin typeface="Courier New"/>
                <a:cs typeface="Courier New"/>
              </a:rPr>
              <a:t>s</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s = new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rep|rep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err="1" smtClean="0">
                <a:latin typeface="Courier New"/>
                <a:cs typeface="Courier New"/>
              </a:rPr>
              <a:t>XStack</a:t>
            </a: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rep|rep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X x = new </a:t>
            </a:r>
            <a:r>
              <a:rPr lang="en-US" sz="1400" b="1" u="sng" spc="-150" dirty="0" smtClean="0">
                <a:solidFill>
                  <a:srgbClr val="FF0000"/>
                </a:solidFill>
                <a:latin typeface="Courier New"/>
                <a:cs typeface="Courier New"/>
              </a:rPr>
              <a:t>&lt;</a:t>
            </a:r>
            <a:r>
              <a:rPr lang="en-US" sz="1400" b="1" u="sng" spc="-150" dirty="0" err="1" smtClean="0">
                <a:solidFill>
                  <a:srgbClr val="FF0000"/>
                </a:solidFill>
                <a:latin typeface="Courier New"/>
                <a:cs typeface="Courier New"/>
              </a:rPr>
              <a:t>rep|rep</a:t>
            </a:r>
            <a:r>
              <a:rPr lang="en-US" sz="1400" b="1" u="sng" spc="-150" dirty="0" smtClean="0">
                <a:solidFill>
                  <a:srgbClr val="FF0000"/>
                </a:solidFill>
                <a:latin typeface="Courier New"/>
                <a:cs typeface="Courier New"/>
              </a:rPr>
              <a:t>&gt;</a:t>
            </a:r>
            <a:r>
              <a:rPr lang="en-US" sz="1400" b="1" spc="-150" dirty="0" smtClean="0">
                <a:solidFill>
                  <a:srgbClr val="FF0000"/>
                </a:solidFill>
                <a:latin typeface="Courier New"/>
                <a:cs typeface="Courier New"/>
              </a:rPr>
              <a:t> </a:t>
            </a:r>
            <a:r>
              <a:rPr lang="en-US" sz="1400" b="1" spc="-150" dirty="0" smtClean="0">
                <a:latin typeface="Courier New"/>
                <a:cs typeface="Courier New"/>
              </a:rPr>
              <a:t>X();</a:t>
            </a:r>
          </a:p>
          <a:p>
            <a:pPr marL="342900" indent="-342900">
              <a:lnSpc>
                <a:spcPct val="80000"/>
              </a:lnSpc>
              <a:buFont typeface="Wingdings" charset="2"/>
              <a:buAutoNum type="arabicPlain"/>
            </a:pPr>
            <a:r>
              <a:rPr lang="en-US" sz="1400" b="1" spc="-150" dirty="0" smtClean="0">
                <a:latin typeface="Courier New"/>
                <a:cs typeface="Courier New"/>
              </a:rPr>
              <a:t>    </a:t>
            </a:r>
            <a:r>
              <a:rPr lang="en-US" sz="1400" b="1" spc="-150" dirty="0" err="1" smtClean="0">
                <a:latin typeface="Courier New"/>
                <a:cs typeface="Courier New"/>
              </a:rPr>
              <a:t>s.push</a:t>
            </a:r>
            <a:r>
              <a:rPr lang="en-US" sz="1400" b="1" spc="-150" dirty="0" smtClean="0">
                <a:latin typeface="Courier New"/>
                <a:cs typeface="Courier New"/>
              </a:rPr>
              <a:t>(x);    </a:t>
            </a:r>
          </a:p>
          <a:p>
            <a:pPr marL="342900" indent="-342900">
              <a:lnSpc>
                <a:spcPct val="80000"/>
              </a:lnSpc>
              <a:buFont typeface="Wingdings" charset="2"/>
              <a:buAutoNum type="arabicPlain"/>
            </a:pPr>
            <a:r>
              <a:rPr lang="en-US" sz="1400" b="1" spc="-150" dirty="0">
                <a:latin typeface="Courier New"/>
                <a:cs typeface="Courier New"/>
              </a:rPr>
              <a:t> </a:t>
            </a:r>
            <a:r>
              <a:rPr lang="en-US" sz="1400" b="1" spc="-150" dirty="0" smtClean="0">
                <a:latin typeface="Courier New"/>
                <a:cs typeface="Courier New"/>
              </a:rPr>
              <a:t>   x = </a:t>
            </a:r>
            <a:r>
              <a:rPr lang="en-US" sz="1400" b="1" spc="-150" dirty="0" err="1" smtClean="0">
                <a:latin typeface="Courier New"/>
                <a:cs typeface="Courier New"/>
              </a:rPr>
              <a:t>s.pop</a:t>
            </a:r>
            <a:r>
              <a:rPr lang="en-US" sz="1400" b="1" spc="-150" dirty="0" smtClean="0">
                <a:latin typeface="Courier New"/>
                <a:cs typeface="Courier New"/>
              </a:rPr>
              <a:t>();</a:t>
            </a:r>
          </a:p>
          <a:p>
            <a:pPr marL="342900" indent="-342900">
              <a:lnSpc>
                <a:spcPct val="80000"/>
              </a:lnSpc>
              <a:buFont typeface="Wingdings" charset="2"/>
              <a:buAutoNum type="arabicPlain"/>
            </a:pPr>
            <a:r>
              <a:rPr lang="en-US" sz="1400" b="1" spc="-150" dirty="0" smtClean="0">
                <a:latin typeface="Courier New"/>
                <a:cs typeface="Courier New"/>
              </a:rPr>
              <a:t>  }</a:t>
            </a:r>
          </a:p>
          <a:p>
            <a:pPr marL="342900" indent="-342900">
              <a:lnSpc>
                <a:spcPct val="80000"/>
              </a:lnSpc>
              <a:buFont typeface="Wingdings" charset="2"/>
              <a:buAutoNum type="arabicPlain"/>
            </a:pPr>
            <a:r>
              <a:rPr lang="en-US" sz="1400" b="1" spc="-150" dirty="0" smtClean="0">
                <a:latin typeface="Courier New"/>
                <a:cs typeface="Courier New"/>
              </a:rPr>
              <a:t>}</a:t>
            </a:r>
            <a:endParaRPr lang="en-US" sz="1400" b="1" spc="-150" dirty="0">
              <a:latin typeface="Courier New"/>
              <a:cs typeface="Courier New"/>
            </a:endParaRPr>
          </a:p>
        </p:txBody>
      </p:sp>
      <p:sp>
        <p:nvSpPr>
          <p:cNvPr id="2" name="Title 1"/>
          <p:cNvSpPr>
            <a:spLocks noGrp="1"/>
          </p:cNvSpPr>
          <p:nvPr>
            <p:ph type="title"/>
          </p:nvPr>
        </p:nvSpPr>
        <p:spPr/>
        <p:txBody>
          <a:bodyPr/>
          <a:lstStyle/>
          <a:p>
            <a:r>
              <a:rPr lang="en-US" dirty="0" smtClean="0"/>
              <a:t>Annotation Burden is High</a:t>
            </a:r>
            <a:endParaRPr lang="en-US" dirty="0"/>
          </a:p>
        </p:txBody>
      </p:sp>
      <p:sp>
        <p:nvSpPr>
          <p:cNvPr id="10" name="Right Arrow 9"/>
          <p:cNvSpPr/>
          <p:nvPr/>
        </p:nvSpPr>
        <p:spPr>
          <a:xfrm>
            <a:off x="3352800" y="3432598"/>
            <a:ext cx="129540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1" name="TextBox 10"/>
          <p:cNvSpPr txBox="1"/>
          <p:nvPr/>
        </p:nvSpPr>
        <p:spPr>
          <a:xfrm>
            <a:off x="2667000" y="1828800"/>
            <a:ext cx="2286000" cy="1200328"/>
          </a:xfrm>
          <a:prstGeom prst="rect">
            <a:avLst/>
          </a:prstGeom>
          <a:solidFill>
            <a:schemeClr val="accent5">
              <a:lumMod val="20000"/>
              <a:lumOff val="80000"/>
            </a:schemeClr>
          </a:solidFill>
          <a:effectLst>
            <a:outerShdw blurRad="50800" dist="38100" dir="2700000" sx="101000" sy="101000" algn="tl" rotWithShape="0">
              <a:srgbClr val="000000">
                <a:alpha val="43000"/>
              </a:srgbClr>
            </a:outerShdw>
          </a:effectLst>
        </p:spPr>
        <p:txBody>
          <a:bodyPr wrap="square" rtlCol="0">
            <a:spAutoFit/>
          </a:bodyPr>
          <a:lstStyle/>
          <a:p>
            <a:r>
              <a:rPr lang="en-US" sz="2400" dirty="0" smtClean="0">
                <a:solidFill>
                  <a:srgbClr val="FF0000"/>
                </a:solidFill>
              </a:rPr>
              <a:t>13 </a:t>
            </a:r>
            <a:r>
              <a:rPr lang="en-US" sz="2400" dirty="0" smtClean="0"/>
              <a:t>annotations are used in this small program!</a:t>
            </a:r>
            <a:endParaRPr lang="en-US" sz="2400" dirty="0"/>
          </a:p>
        </p:txBody>
      </p:sp>
      <p:sp>
        <p:nvSpPr>
          <p:cNvPr id="3" name="Slide Number Placeholder 2"/>
          <p:cNvSpPr>
            <a:spLocks noGrp="1"/>
          </p:cNvSpPr>
          <p:nvPr>
            <p:ph type="sldNum" sz="quarter" idx="12"/>
          </p:nvPr>
        </p:nvSpPr>
        <p:spPr>
          <a:xfrm>
            <a:off x="8613648" y="6305550"/>
            <a:ext cx="457200" cy="476250"/>
          </a:xfrm>
        </p:spPr>
        <p:txBody>
          <a:bodyPr/>
          <a:lstStyle/>
          <a:p>
            <a:fld id="{AF94E285-444D-4C0C-8BFA-BDB311F86A90}" type="slidenum">
              <a:rPr lang="en-US" smtClean="0"/>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Owner-as-</a:t>
            </a:r>
            <a:r>
              <a:rPr lang="en-US" dirty="0" smtClean="0"/>
              <a:t>Modifier </a:t>
            </a:r>
            <a:r>
              <a:rPr lang="en-US" dirty="0" err="1" smtClean="0"/>
              <a:t>vs</a:t>
            </a:r>
            <a:r>
              <a:rPr lang="en-US" dirty="0" smtClean="0"/>
              <a:t> </a:t>
            </a:r>
            <a:r>
              <a:rPr lang="en-US" dirty="0"/>
              <a:t/>
            </a:r>
            <a:br>
              <a:rPr lang="en-US" dirty="0"/>
            </a:br>
            <a:r>
              <a:rPr lang="en-US" dirty="0" smtClean="0"/>
              <a:t>Owner</a:t>
            </a:r>
            <a:r>
              <a:rPr lang="en-US" dirty="0"/>
              <a:t>-as-Dominator</a:t>
            </a:r>
          </a:p>
        </p:txBody>
      </p:sp>
      <p:sp>
        <p:nvSpPr>
          <p:cNvPr id="3" name="Content Placeholder 2"/>
          <p:cNvSpPr>
            <a:spLocks noGrp="1"/>
          </p:cNvSpPr>
          <p:nvPr>
            <p:ph idx="1"/>
          </p:nvPr>
        </p:nvSpPr>
        <p:spPr/>
        <p:txBody>
          <a:bodyPr/>
          <a:lstStyle/>
          <a:p>
            <a:r>
              <a:rPr lang="en-US" dirty="0" smtClean="0"/>
              <a:t>OT gives rise to a deeper tree</a:t>
            </a:r>
            <a:endParaRPr lang="en-US" dirty="0" smtClean="0">
              <a:solidFill>
                <a:srgbClr val="FF0000"/>
              </a:solidFill>
            </a:endParaRPr>
          </a:p>
          <a:p>
            <a:pPr marL="82296" indent="0">
              <a:buNone/>
            </a:pPr>
            <a:r>
              <a:rPr lang="zh-CN" altLang="en-US" dirty="0" smtClean="0">
                <a:solidFill>
                  <a:srgbClr val="FF0000"/>
                </a:solidFill>
              </a:rPr>
              <a:t> </a:t>
            </a:r>
            <a:r>
              <a:rPr lang="en-US" altLang="zh-CN" dirty="0">
                <a:solidFill>
                  <a:srgbClr val="FF0000"/>
                </a:solidFill>
              </a:rPr>
              <a:t> </a:t>
            </a:r>
            <a:r>
              <a:rPr lang="en-US" altLang="zh-CN" dirty="0" smtClean="0">
                <a:solidFill>
                  <a:srgbClr val="FF0000"/>
                </a:solidFill>
              </a:rPr>
              <a:t> when </a:t>
            </a:r>
            <a:r>
              <a:rPr lang="en-US" dirty="0" smtClean="0">
                <a:solidFill>
                  <a:srgbClr val="FF0000"/>
                </a:solidFill>
              </a:rPr>
              <a:t>object </a:t>
            </a:r>
            <a:r>
              <a:rPr lang="en-US" i="1" dirty="0" smtClean="0">
                <a:solidFill>
                  <a:srgbClr val="FF0000"/>
                </a:solidFill>
              </a:rPr>
              <a:t>j</a:t>
            </a:r>
            <a:r>
              <a:rPr lang="en-US" dirty="0" smtClean="0">
                <a:solidFill>
                  <a:srgbClr val="FF0000"/>
                </a:solidFill>
              </a:rPr>
              <a:t> modifies object </a:t>
            </a:r>
            <a:r>
              <a:rPr lang="en-US" i="1" dirty="0" smtClean="0">
                <a:solidFill>
                  <a:srgbClr val="FF0000"/>
                </a:solidFill>
              </a:rPr>
              <a:t>k</a:t>
            </a:r>
            <a:r>
              <a:rPr lang="en-US" dirty="0" smtClean="0">
                <a:solidFill>
                  <a:srgbClr val="FF0000"/>
                </a:solidFill>
              </a:rPr>
              <a:t> from an   </a:t>
            </a:r>
          </a:p>
          <a:p>
            <a:pPr marL="82296" indent="0">
              <a:buNone/>
            </a:pPr>
            <a:r>
              <a:rPr lang="en-US" dirty="0" smtClean="0">
                <a:solidFill>
                  <a:srgbClr val="FF0000"/>
                </a:solidFill>
              </a:rPr>
              <a:t>  enclosing context</a:t>
            </a:r>
          </a:p>
          <a:p>
            <a:pPr marL="82296" indent="0">
              <a:buNone/>
            </a:pPr>
            <a:endParaRPr lang="en-US" dirty="0" smtClean="0"/>
          </a:p>
        </p:txBody>
      </p:sp>
      <p:sp>
        <p:nvSpPr>
          <p:cNvPr id="43" name="TextBox 42"/>
          <p:cNvSpPr txBox="1"/>
          <p:nvPr/>
        </p:nvSpPr>
        <p:spPr>
          <a:xfrm>
            <a:off x="914400" y="6091535"/>
            <a:ext cx="1915708" cy="461665"/>
          </a:xfrm>
          <a:prstGeom prst="rect">
            <a:avLst/>
          </a:prstGeom>
          <a:noFill/>
        </p:spPr>
        <p:txBody>
          <a:bodyPr wrap="square" rtlCol="0">
            <a:spAutoFit/>
          </a:bodyPr>
          <a:lstStyle/>
          <a:p>
            <a:r>
              <a:rPr lang="en-US" sz="2400" dirty="0" smtClean="0"/>
              <a:t>Object Graph</a:t>
            </a:r>
            <a:endParaRPr lang="en-US" sz="2400" dirty="0"/>
          </a:p>
        </p:txBody>
      </p:sp>
      <p:grpSp>
        <p:nvGrpSpPr>
          <p:cNvPr id="10" name="Group 9"/>
          <p:cNvGrpSpPr/>
          <p:nvPr/>
        </p:nvGrpSpPr>
        <p:grpSpPr>
          <a:xfrm>
            <a:off x="6248400" y="3162300"/>
            <a:ext cx="2362200" cy="3390900"/>
            <a:chOff x="3505200" y="3162300"/>
            <a:chExt cx="2362200" cy="3390900"/>
          </a:xfrm>
        </p:grpSpPr>
        <p:grpSp>
          <p:nvGrpSpPr>
            <p:cNvPr id="41" name="Group 40"/>
            <p:cNvGrpSpPr/>
            <p:nvPr/>
          </p:nvGrpSpPr>
          <p:grpSpPr>
            <a:xfrm>
              <a:off x="3505200" y="3162300"/>
              <a:ext cx="2362200" cy="2781300"/>
              <a:chOff x="3276600" y="3467100"/>
              <a:chExt cx="2362200" cy="2781300"/>
            </a:xfrm>
          </p:grpSpPr>
          <p:sp>
            <p:nvSpPr>
              <p:cNvPr id="26" name="Rounded Rectangle 25"/>
              <p:cNvSpPr/>
              <p:nvPr/>
            </p:nvSpPr>
            <p:spPr>
              <a:xfrm>
                <a:off x="3276600" y="3657600"/>
                <a:ext cx="2362200" cy="2590800"/>
              </a:xfrm>
              <a:prstGeom prst="roundRect">
                <a:avLst>
                  <a:gd name="adj" fmla="val 6493"/>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3352800" y="4572000"/>
                <a:ext cx="716575" cy="1524000"/>
              </a:xfrm>
              <a:prstGeom prst="roundRect">
                <a:avLst/>
              </a:prstGeom>
              <a:solidFill>
                <a:schemeClr val="bg1">
                  <a:lumMod val="8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45575" y="34671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19" name="Rectangle 18"/>
              <p:cNvSpPr/>
              <p:nvPr/>
            </p:nvSpPr>
            <p:spPr>
              <a:xfrm>
                <a:off x="3505200" y="43878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20" name="Rectangle 19"/>
              <p:cNvSpPr/>
              <p:nvPr/>
            </p:nvSpPr>
            <p:spPr>
              <a:xfrm>
                <a:off x="5029200" y="43878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k</a:t>
                </a:r>
                <a:endParaRPr lang="en-US" sz="2400" i="1" dirty="0"/>
              </a:p>
            </p:txBody>
          </p:sp>
          <p:sp>
            <p:nvSpPr>
              <p:cNvPr id="21" name="Rectangle 20"/>
              <p:cNvSpPr/>
              <p:nvPr/>
            </p:nvSpPr>
            <p:spPr>
              <a:xfrm>
                <a:off x="3505200" y="55308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j</a:t>
                </a:r>
                <a:endParaRPr lang="en-US" sz="2400" i="1" dirty="0"/>
              </a:p>
            </p:txBody>
          </p:sp>
          <p:cxnSp>
            <p:nvCxnSpPr>
              <p:cNvPr id="22" name="Straight Arrow Connector 21"/>
              <p:cNvCxnSpPr>
                <a:stCxn id="18" idx="2"/>
                <a:endCxn id="19" idx="0"/>
              </p:cNvCxnSpPr>
              <p:nvPr/>
            </p:nvCxnSpPr>
            <p:spPr>
              <a:xfrm flipH="1">
                <a:off x="3723092" y="3848100"/>
                <a:ext cx="788096" cy="539774"/>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2"/>
                <a:endCxn id="21" idx="0"/>
              </p:cNvCxnSpPr>
              <p:nvPr/>
            </p:nvCxnSpPr>
            <p:spPr>
              <a:xfrm>
                <a:off x="3723092" y="4768874"/>
                <a:ext cx="0" cy="7620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2"/>
                <a:endCxn id="20" idx="0"/>
              </p:cNvCxnSpPr>
              <p:nvPr/>
            </p:nvCxnSpPr>
            <p:spPr>
              <a:xfrm>
                <a:off x="4511188" y="3848100"/>
                <a:ext cx="735904" cy="539774"/>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4180292" y="6091535"/>
              <a:ext cx="1610908" cy="461665"/>
            </a:xfrm>
            <a:prstGeom prst="rect">
              <a:avLst/>
            </a:prstGeom>
            <a:noFill/>
          </p:spPr>
          <p:txBody>
            <a:bodyPr wrap="square" rtlCol="0">
              <a:spAutoFit/>
            </a:bodyPr>
            <a:lstStyle/>
            <a:p>
              <a:r>
                <a:rPr lang="en-US" sz="2400" dirty="0" smtClean="0"/>
                <a:t>OT Tree</a:t>
              </a:r>
              <a:endParaRPr lang="en-US" sz="2400" dirty="0"/>
            </a:p>
          </p:txBody>
        </p:sp>
      </p:grpSp>
      <p:grpSp>
        <p:nvGrpSpPr>
          <p:cNvPr id="14" name="Group 13"/>
          <p:cNvGrpSpPr/>
          <p:nvPr/>
        </p:nvGrpSpPr>
        <p:grpSpPr>
          <a:xfrm>
            <a:off x="3429000" y="3162300"/>
            <a:ext cx="2286000" cy="3390900"/>
            <a:chOff x="6400800" y="3162300"/>
            <a:chExt cx="2286000" cy="3390900"/>
          </a:xfrm>
        </p:grpSpPr>
        <p:grpSp>
          <p:nvGrpSpPr>
            <p:cNvPr id="40" name="Group 39"/>
            <p:cNvGrpSpPr/>
            <p:nvPr/>
          </p:nvGrpSpPr>
          <p:grpSpPr>
            <a:xfrm>
              <a:off x="6400800" y="3162300"/>
              <a:ext cx="2286000" cy="1790700"/>
              <a:chOff x="6400800" y="3467100"/>
              <a:chExt cx="2286000" cy="1790700"/>
            </a:xfrm>
          </p:grpSpPr>
          <p:sp>
            <p:nvSpPr>
              <p:cNvPr id="28" name="Rounded Rectangle 27"/>
              <p:cNvSpPr/>
              <p:nvPr/>
            </p:nvSpPr>
            <p:spPr>
              <a:xfrm>
                <a:off x="6400800" y="3657600"/>
                <a:ext cx="2286000" cy="1600200"/>
              </a:xfrm>
              <a:prstGeom prst="roundRect">
                <a:avLst>
                  <a:gd name="adj" fmla="val 6493"/>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7193575" y="34671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31" name="Rectangle 30"/>
              <p:cNvSpPr/>
              <p:nvPr/>
            </p:nvSpPr>
            <p:spPr>
              <a:xfrm>
                <a:off x="6629400" y="45720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32" name="Rectangle 31"/>
              <p:cNvSpPr/>
              <p:nvPr/>
            </p:nvSpPr>
            <p:spPr>
              <a:xfrm>
                <a:off x="8153400" y="45720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k</a:t>
                </a:r>
                <a:endParaRPr lang="en-US" sz="2400" i="1" dirty="0"/>
              </a:p>
            </p:txBody>
          </p:sp>
          <p:sp>
            <p:nvSpPr>
              <p:cNvPr id="33" name="Rectangle 32"/>
              <p:cNvSpPr/>
              <p:nvPr/>
            </p:nvSpPr>
            <p:spPr>
              <a:xfrm>
                <a:off x="7391400" y="4572000"/>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j</a:t>
                </a:r>
                <a:endParaRPr lang="en-US" sz="2400" i="1" dirty="0"/>
              </a:p>
            </p:txBody>
          </p:sp>
          <p:cxnSp>
            <p:nvCxnSpPr>
              <p:cNvPr id="34" name="Straight Arrow Connector 33"/>
              <p:cNvCxnSpPr>
                <a:stCxn id="30" idx="2"/>
                <a:endCxn id="31" idx="0"/>
              </p:cNvCxnSpPr>
              <p:nvPr/>
            </p:nvCxnSpPr>
            <p:spPr>
              <a:xfrm flipH="1">
                <a:off x="6847292" y="3848100"/>
                <a:ext cx="711896" cy="7239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2"/>
                <a:endCxn id="33" idx="0"/>
              </p:cNvCxnSpPr>
              <p:nvPr/>
            </p:nvCxnSpPr>
            <p:spPr>
              <a:xfrm>
                <a:off x="7559188" y="3848100"/>
                <a:ext cx="50104" cy="7239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2"/>
                <a:endCxn id="32" idx="0"/>
              </p:cNvCxnSpPr>
              <p:nvPr/>
            </p:nvCxnSpPr>
            <p:spPr>
              <a:xfrm>
                <a:off x="7559188" y="3848100"/>
                <a:ext cx="812104" cy="7239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6934200" y="6091535"/>
              <a:ext cx="1610908" cy="461665"/>
            </a:xfrm>
            <a:prstGeom prst="rect">
              <a:avLst/>
            </a:prstGeom>
            <a:noFill/>
          </p:spPr>
          <p:txBody>
            <a:bodyPr wrap="square" rtlCol="0">
              <a:spAutoFit/>
            </a:bodyPr>
            <a:lstStyle/>
            <a:p>
              <a:r>
                <a:rPr lang="en-US" sz="2400" dirty="0"/>
                <a:t>U</a:t>
              </a:r>
              <a:r>
                <a:rPr lang="en-US" sz="2400" dirty="0" smtClean="0"/>
                <a:t>T Tree</a:t>
              </a:r>
              <a:endParaRPr lang="en-US" sz="2400" dirty="0"/>
            </a:p>
          </p:txBody>
        </p:sp>
      </p:grpSp>
      <p:grpSp>
        <p:nvGrpSpPr>
          <p:cNvPr id="12" name="Group 11"/>
          <p:cNvGrpSpPr/>
          <p:nvPr/>
        </p:nvGrpSpPr>
        <p:grpSpPr>
          <a:xfrm>
            <a:off x="935816" y="3200400"/>
            <a:ext cx="1959784" cy="2444774"/>
            <a:chOff x="935816" y="3505200"/>
            <a:chExt cx="1959784" cy="2444774"/>
          </a:xfrm>
        </p:grpSpPr>
        <p:grpSp>
          <p:nvGrpSpPr>
            <p:cNvPr id="42" name="Group 41"/>
            <p:cNvGrpSpPr/>
            <p:nvPr/>
          </p:nvGrpSpPr>
          <p:grpSpPr>
            <a:xfrm>
              <a:off x="935816" y="3505200"/>
              <a:ext cx="1959784" cy="2444774"/>
              <a:chOff x="783416" y="3505200"/>
              <a:chExt cx="1959784" cy="2444774"/>
            </a:xfrm>
          </p:grpSpPr>
          <p:sp>
            <p:nvSpPr>
              <p:cNvPr id="4" name="Rectangle 3"/>
              <p:cNvSpPr/>
              <p:nvPr/>
            </p:nvSpPr>
            <p:spPr>
              <a:xfrm>
                <a:off x="1423791" y="3505200"/>
                <a:ext cx="731225"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smtClean="0"/>
                  <a:t>root</a:t>
                </a:r>
                <a:endParaRPr lang="en-US" sz="2400" i="1" dirty="0"/>
              </a:p>
            </p:txBody>
          </p:sp>
          <p:sp>
            <p:nvSpPr>
              <p:cNvPr id="5" name="Rectangle 4"/>
              <p:cNvSpPr/>
              <p:nvPr/>
            </p:nvSpPr>
            <p:spPr>
              <a:xfrm>
                <a:off x="783416" y="44259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smtClean="0"/>
                  <a:t>i</a:t>
                </a:r>
                <a:endParaRPr lang="en-US" sz="2400" i="1" dirty="0"/>
              </a:p>
            </p:txBody>
          </p:sp>
          <p:sp>
            <p:nvSpPr>
              <p:cNvPr id="6" name="Rectangle 5"/>
              <p:cNvSpPr/>
              <p:nvPr/>
            </p:nvSpPr>
            <p:spPr>
              <a:xfrm>
                <a:off x="2307416" y="44259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k</a:t>
                </a:r>
                <a:endParaRPr lang="en-US" sz="2400" i="1" dirty="0"/>
              </a:p>
            </p:txBody>
          </p:sp>
          <p:sp>
            <p:nvSpPr>
              <p:cNvPr id="7" name="Rectangle 6"/>
              <p:cNvSpPr/>
              <p:nvPr/>
            </p:nvSpPr>
            <p:spPr>
              <a:xfrm>
                <a:off x="783416" y="5568974"/>
                <a:ext cx="435784"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i="1" dirty="0" err="1"/>
                  <a:t>j</a:t>
                </a:r>
                <a:endParaRPr lang="en-US" sz="2400" i="1" dirty="0"/>
              </a:p>
            </p:txBody>
          </p:sp>
          <p:cxnSp>
            <p:nvCxnSpPr>
              <p:cNvPr id="9" name="Straight Arrow Connector 8"/>
              <p:cNvCxnSpPr>
                <a:stCxn id="4" idx="2"/>
                <a:endCxn id="5" idx="0"/>
              </p:cNvCxnSpPr>
              <p:nvPr/>
            </p:nvCxnSpPr>
            <p:spPr>
              <a:xfrm flipH="1">
                <a:off x="1001308" y="3886200"/>
                <a:ext cx="788096" cy="53977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7" idx="0"/>
              </p:cNvCxnSpPr>
              <p:nvPr/>
            </p:nvCxnSpPr>
            <p:spPr>
              <a:xfrm>
                <a:off x="1001308" y="4806974"/>
                <a:ext cx="0" cy="7620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6" idx="0"/>
              </p:cNvCxnSpPr>
              <p:nvPr/>
            </p:nvCxnSpPr>
            <p:spPr>
              <a:xfrm>
                <a:off x="1789404" y="3886200"/>
                <a:ext cx="735904" cy="53977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6" idx="2"/>
              </p:cNvCxnSpPr>
              <p:nvPr/>
            </p:nvCxnSpPr>
            <p:spPr>
              <a:xfrm flipV="1">
                <a:off x="1219200" y="4806974"/>
                <a:ext cx="1306108" cy="952500"/>
              </a:xfrm>
              <a:prstGeom prst="straightConnector1">
                <a:avLst/>
              </a:prstGeom>
              <a:ln w="28575" cmpd="sng">
                <a:solidFill>
                  <a:srgbClr val="FF0000"/>
                </a:solidFill>
                <a:tailEnd type="arrow"/>
              </a:ln>
            </p:spPr>
            <p:style>
              <a:lnRef idx="2">
                <a:schemeClr val="accent3"/>
              </a:lnRef>
              <a:fillRef idx="0">
                <a:schemeClr val="accent3"/>
              </a:fillRef>
              <a:effectRef idx="1">
                <a:schemeClr val="accent3"/>
              </a:effectRef>
              <a:fontRef idx="minor">
                <a:schemeClr val="tx1"/>
              </a:fontRef>
            </p:style>
          </p:cxnSp>
        </p:grpSp>
        <p:cxnSp>
          <p:nvCxnSpPr>
            <p:cNvPr id="37" name="Straight Arrow Connector 36"/>
            <p:cNvCxnSpPr>
              <a:stCxn id="5" idx="3"/>
              <a:endCxn id="6" idx="1"/>
            </p:cNvCxnSpPr>
            <p:nvPr/>
          </p:nvCxnSpPr>
          <p:spPr>
            <a:xfrm>
              <a:off x="1371600" y="4616474"/>
              <a:ext cx="108821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AF94E285-444D-4C0C-8BFA-BDB311F86A90}" type="slidenum">
              <a:rPr lang="en-US" smtClean="0"/>
              <a:pPr/>
              <a:t>30</a:t>
            </a:fld>
            <a:endParaRPr lang="en-US" dirty="0"/>
          </a:p>
        </p:txBody>
      </p:sp>
    </p:spTree>
    <p:extLst>
      <p:ext uri="{BB962C8B-B14F-4D97-AF65-F5344CB8AC3E}">
        <p14:creationId xmlns:p14="http://schemas.microsoft.com/office/powerpoint/2010/main" val="11476473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471830"/>
            <a:ext cx="3657600" cy="3657600"/>
          </a:xfrm>
          <a:prstGeom prst="rect">
            <a:avLst/>
          </a:prstGeom>
        </p:spPr>
      </p:pic>
      <p:sp>
        <p:nvSpPr>
          <p:cNvPr id="2" name="Title 1"/>
          <p:cNvSpPr>
            <a:spLocks noGrp="1"/>
          </p:cNvSpPr>
          <p:nvPr>
            <p:ph type="title"/>
          </p:nvPr>
        </p:nvSpPr>
        <p:spPr/>
        <p:txBody>
          <a:bodyPr/>
          <a:lstStyle/>
          <a:p>
            <a:r>
              <a:rPr lang="en-US" dirty="0"/>
              <a:t>Allocation Sites</a:t>
            </a:r>
          </a:p>
        </p:txBody>
      </p:sp>
      <p:sp>
        <p:nvSpPr>
          <p:cNvPr id="4" name="Slide Number Placeholder 3"/>
          <p:cNvSpPr>
            <a:spLocks noGrp="1"/>
          </p:cNvSpPr>
          <p:nvPr>
            <p:ph type="sldNum" sz="quarter" idx="12"/>
          </p:nvPr>
        </p:nvSpPr>
        <p:spPr/>
        <p:txBody>
          <a:bodyPr/>
          <a:lstStyle/>
          <a:p>
            <a:fld id="{AF94E285-444D-4C0C-8BFA-BDB311F86A90}" type="slidenum">
              <a:rPr lang="en-US" smtClean="0"/>
              <a:pPr/>
              <a:t>31</a:t>
            </a:fld>
            <a:endParaRPr lang="en-US" dirty="0"/>
          </a:p>
        </p:txBody>
      </p:sp>
      <p:sp>
        <p:nvSpPr>
          <p:cNvPr id="9" name="Pie 8"/>
          <p:cNvSpPr>
            <a:spLocks noChangeAspect="1"/>
          </p:cNvSpPr>
          <p:nvPr/>
        </p:nvSpPr>
        <p:spPr>
          <a:xfrm rot="10800000">
            <a:off x="2816214" y="1482749"/>
            <a:ext cx="3660786" cy="3656538"/>
          </a:xfrm>
          <a:prstGeom prst="pie">
            <a:avLst>
              <a:gd name="adj1" fmla="val 9686090"/>
              <a:gd name="adj2" fmla="val 18091430"/>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0" name="Pie 9"/>
          <p:cNvSpPr>
            <a:spLocks noChangeAspect="1"/>
          </p:cNvSpPr>
          <p:nvPr/>
        </p:nvSpPr>
        <p:spPr>
          <a:xfrm rot="8808085">
            <a:off x="2835895" y="1465805"/>
            <a:ext cx="3660786" cy="3656538"/>
          </a:xfrm>
          <a:prstGeom prst="pie">
            <a:avLst>
              <a:gd name="adj1" fmla="val 10469600"/>
              <a:gd name="adj2" fmla="val 13632541"/>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2" name="Rounded Rectangular Callout 11"/>
          <p:cNvSpPr/>
          <p:nvPr/>
        </p:nvSpPr>
        <p:spPr>
          <a:xfrm>
            <a:off x="228600" y="4648200"/>
            <a:ext cx="2022767" cy="457200"/>
          </a:xfrm>
          <a:prstGeom prst="wedgeRoundRectCallout">
            <a:avLst>
              <a:gd name="adj1" fmla="val 162669"/>
              <a:gd name="adj2" fmla="val -230503"/>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OT: rep 40%</a:t>
            </a:r>
            <a:endParaRPr lang="en-US" sz="2400" dirty="0"/>
          </a:p>
        </p:txBody>
      </p:sp>
      <p:sp>
        <p:nvSpPr>
          <p:cNvPr id="13" name="Rounded Rectangular Callout 12"/>
          <p:cNvSpPr/>
          <p:nvPr/>
        </p:nvSpPr>
        <p:spPr>
          <a:xfrm>
            <a:off x="194835" y="1905000"/>
            <a:ext cx="2056532" cy="457200"/>
          </a:xfrm>
          <a:prstGeom prst="wedgeRoundRectCallout">
            <a:avLst>
              <a:gd name="adj1" fmla="val 228350"/>
              <a:gd name="adj2" fmla="val 128260"/>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U</a:t>
            </a:r>
            <a:r>
              <a:rPr lang="en-US" sz="2400" dirty="0" smtClean="0"/>
              <a:t>T: rep 14%</a:t>
            </a:r>
            <a:endParaRPr lang="en-US" sz="2400" dirty="0"/>
          </a:p>
        </p:txBody>
      </p:sp>
      <p:sp>
        <p:nvSpPr>
          <p:cNvPr id="14" name="TextBox 13"/>
          <p:cNvSpPr txBox="1"/>
          <p:nvPr/>
        </p:nvSpPr>
        <p:spPr>
          <a:xfrm>
            <a:off x="984230" y="5446693"/>
            <a:ext cx="70866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t>OT has deeper tree: Modification to objects from enclosing context happens more often</a:t>
            </a:r>
          </a:p>
        </p:txBody>
      </p:sp>
      <p:sp>
        <p:nvSpPr>
          <p:cNvPr id="15" name="Rounded Rectangular Callout 14"/>
          <p:cNvSpPr/>
          <p:nvPr/>
        </p:nvSpPr>
        <p:spPr>
          <a:xfrm>
            <a:off x="7391400" y="1646408"/>
            <a:ext cx="1462648" cy="717211"/>
          </a:xfrm>
          <a:prstGeom prst="wedgeRoundRectCallout">
            <a:avLst>
              <a:gd name="adj1" fmla="val -136150"/>
              <a:gd name="adj2" fmla="val 188644"/>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UT&amp;OT: </a:t>
            </a:r>
          </a:p>
          <a:p>
            <a:pPr algn="ctr"/>
            <a:r>
              <a:rPr lang="en-US" sz="2400" dirty="0" smtClean="0"/>
              <a:t>rep 9%</a:t>
            </a:r>
            <a:endParaRPr lang="en-US" sz="2400" dirty="0"/>
          </a:p>
        </p:txBody>
      </p:sp>
      <p:sp>
        <p:nvSpPr>
          <p:cNvPr id="16" name="TextBox 15"/>
          <p:cNvSpPr txBox="1"/>
          <p:nvPr/>
        </p:nvSpPr>
        <p:spPr>
          <a:xfrm>
            <a:off x="838200" y="6019800"/>
            <a:ext cx="7400308"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t>UT and OT give rise to different ownership trees</a:t>
            </a:r>
            <a:endParaRPr lang="en-US" sz="2800" dirty="0"/>
          </a:p>
        </p:txBody>
      </p:sp>
    </p:spTree>
    <p:extLst>
      <p:ext uri="{BB962C8B-B14F-4D97-AF65-F5344CB8AC3E}">
        <p14:creationId xmlns:p14="http://schemas.microsoft.com/office/powerpoint/2010/main" val="1451944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1" nodeType="clickEffect">
                                  <p:stCondLst>
                                    <p:cond delay="0"/>
                                  </p:stCondLst>
                                  <p:childTnLst>
                                    <p:animEffect transition="out" filter="dissolv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animBg="1"/>
      <p:bldP spid="13" grpId="0" animBg="1"/>
      <p:bldP spid="14" grpId="0" animBg="1"/>
      <p:bldP spid="14" grpId="1"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Running time</a:t>
            </a:r>
          </a:p>
          <a:p>
            <a:pPr lvl="1"/>
            <a:r>
              <a:rPr lang="en-US" dirty="0"/>
              <a:t>UT:  4s − 119s</a:t>
            </a:r>
          </a:p>
          <a:p>
            <a:pPr lvl="1"/>
            <a:r>
              <a:rPr lang="en-US" dirty="0"/>
              <a:t>OT:  5s − </a:t>
            </a:r>
            <a:r>
              <a:rPr lang="en-US" dirty="0" smtClean="0"/>
              <a:t>122s</a:t>
            </a:r>
          </a:p>
          <a:p>
            <a:pPr lvl="8"/>
            <a:endParaRPr lang="en-US" dirty="0"/>
          </a:p>
          <a:p>
            <a:r>
              <a:rPr lang="en-US" dirty="0" smtClean="0"/>
              <a:t>Manual annotations</a:t>
            </a:r>
          </a:p>
          <a:p>
            <a:pPr lvl="1"/>
            <a:r>
              <a:rPr lang="en-US" dirty="0" smtClean="0"/>
              <a:t>UT:  0 annotations</a:t>
            </a:r>
          </a:p>
          <a:p>
            <a:pPr lvl="1"/>
            <a:r>
              <a:rPr lang="en-US" dirty="0" smtClean="0"/>
              <a:t>OT:  6 annotations per 1 </a:t>
            </a:r>
            <a:r>
              <a:rPr lang="en-US" dirty="0" err="1" smtClean="0"/>
              <a:t>kLOC</a:t>
            </a:r>
            <a:endParaRPr lang="en-US" dirty="0" smtClean="0"/>
          </a:p>
          <a:p>
            <a:pPr lvl="5"/>
            <a:endParaRPr lang="en-US" dirty="0" smtClean="0"/>
          </a:p>
          <a:p>
            <a:pPr marL="365760" lvl="1" indent="-283464">
              <a:spcBef>
                <a:spcPts val="600"/>
              </a:spcBef>
              <a:buSzPct val="80000"/>
              <a:buFont typeface="Wingdings 2"/>
              <a:buChar char=""/>
            </a:pPr>
            <a:r>
              <a:rPr lang="en-US" sz="3200" dirty="0"/>
              <a:t>Programs can be refactored to have better </a:t>
            </a:r>
            <a:r>
              <a:rPr lang="en-US" sz="3200" dirty="0" err="1"/>
              <a:t>OaM</a:t>
            </a:r>
            <a:r>
              <a:rPr lang="en-US" sz="3200" dirty="0"/>
              <a:t> </a:t>
            </a:r>
            <a:r>
              <a:rPr lang="en-US" sz="3200" dirty="0" smtClean="0"/>
              <a:t>or </a:t>
            </a:r>
            <a:r>
              <a:rPr lang="en-US" sz="3200" dirty="0" err="1" smtClean="0"/>
              <a:t>OaD</a:t>
            </a:r>
            <a:r>
              <a:rPr lang="en-US" sz="3200" dirty="0" smtClean="0"/>
              <a:t> structure</a:t>
            </a:r>
            <a:endParaRPr lang="en-US" sz="3200"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32</a:t>
            </a:fld>
            <a:endParaRPr lang="en-US" dirty="0"/>
          </a:p>
        </p:txBody>
      </p:sp>
    </p:spTree>
    <p:extLst>
      <p:ext uri="{BB962C8B-B14F-4D97-AF65-F5344CB8AC3E}">
        <p14:creationId xmlns:p14="http://schemas.microsoft.com/office/powerpoint/2010/main" val="31864216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Results</a:t>
            </a:r>
            <a:endParaRPr lang="en-US" dirty="0"/>
          </a:p>
        </p:txBody>
      </p:sp>
      <p:sp>
        <p:nvSpPr>
          <p:cNvPr id="3" name="Content Placeholder 2"/>
          <p:cNvSpPr>
            <a:spLocks noGrp="1"/>
          </p:cNvSpPr>
          <p:nvPr>
            <p:ph idx="1"/>
          </p:nvPr>
        </p:nvSpPr>
        <p:spPr/>
        <p:txBody>
          <a:bodyPr>
            <a:normAutofit/>
          </a:bodyPr>
          <a:lstStyle/>
          <a:p>
            <a:r>
              <a:rPr lang="en-US" dirty="0" smtClean="0"/>
              <a:t>Many objects are owned (encapsulated)</a:t>
            </a:r>
          </a:p>
          <a:p>
            <a:pPr lvl="1"/>
            <a:r>
              <a:rPr lang="en-US" dirty="0" smtClean="0"/>
              <a:t>UT: 14% of allocation sites are rep (</a:t>
            </a:r>
            <a:r>
              <a:rPr lang="en-US" u="sng" dirty="0" smtClean="0">
                <a:solidFill>
                  <a:srgbClr val="FF0000"/>
                </a:solidFill>
              </a:rPr>
              <a:t>upper bound!</a:t>
            </a:r>
            <a:r>
              <a:rPr lang="en-US" dirty="0" smtClean="0"/>
              <a:t>)</a:t>
            </a:r>
          </a:p>
          <a:p>
            <a:pPr lvl="1"/>
            <a:r>
              <a:rPr lang="en-US" dirty="0" smtClean="0"/>
              <a:t>OT:</a:t>
            </a:r>
            <a:r>
              <a:rPr lang="en-US" dirty="0"/>
              <a:t> </a:t>
            </a:r>
            <a:r>
              <a:rPr lang="en-US" dirty="0" smtClean="0"/>
              <a:t>40% of </a:t>
            </a:r>
            <a:r>
              <a:rPr lang="en-US" dirty="0"/>
              <a:t>a</a:t>
            </a:r>
            <a:r>
              <a:rPr lang="en-US" dirty="0" smtClean="0"/>
              <a:t>llocation sites</a:t>
            </a:r>
            <a:r>
              <a:rPr lang="en-US" dirty="0"/>
              <a:t> </a:t>
            </a:r>
            <a:r>
              <a:rPr lang="en-US" dirty="0" smtClean="0"/>
              <a:t>are rep</a:t>
            </a:r>
            <a:r>
              <a:rPr lang="en-US" dirty="0"/>
              <a:t> </a:t>
            </a:r>
            <a:r>
              <a:rPr lang="en-US" dirty="0" smtClean="0"/>
              <a:t>(</a:t>
            </a:r>
            <a:r>
              <a:rPr lang="en-US" u="sng" dirty="0" smtClean="0">
                <a:solidFill>
                  <a:srgbClr val="FF0000"/>
                </a:solidFill>
              </a:rPr>
              <a:t>close to upper bound!</a:t>
            </a:r>
            <a:r>
              <a:rPr lang="en-US" dirty="0" smtClean="0"/>
              <a:t>)</a:t>
            </a:r>
          </a:p>
          <a:p>
            <a:r>
              <a:rPr lang="en-US" dirty="0" smtClean="0"/>
              <a:t>UT requires no manual annotations; annotations are easy to interpret </a:t>
            </a:r>
          </a:p>
          <a:p>
            <a:r>
              <a:rPr lang="en-US" dirty="0" smtClean="0"/>
              <a:t>OT requires manual annotations; </a:t>
            </a:r>
            <a:r>
              <a:rPr lang="en-US" dirty="0"/>
              <a:t>a</a:t>
            </a:r>
            <a:r>
              <a:rPr lang="en-US" dirty="0" smtClean="0"/>
              <a:t>nnotations are hard to interpret</a:t>
            </a:r>
          </a:p>
          <a:p>
            <a:pPr lvl="1"/>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33</a:t>
            </a:fld>
            <a:endParaRPr lang="en-US" dirty="0"/>
          </a:p>
        </p:txBody>
      </p:sp>
    </p:spTree>
    <p:extLst>
      <p:ext uri="{BB962C8B-B14F-4D97-AF65-F5344CB8AC3E}">
        <p14:creationId xmlns:p14="http://schemas.microsoft.com/office/powerpoint/2010/main" val="270609660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0352" y="1447800"/>
            <a:ext cx="8110728" cy="5410200"/>
          </a:xfrm>
        </p:spPr>
        <p:txBody>
          <a:bodyPr>
            <a:normAutofit fontScale="92500" lnSpcReduction="10000"/>
          </a:bodyPr>
          <a:lstStyle/>
          <a:p>
            <a:r>
              <a:rPr lang="en-US" dirty="0"/>
              <a:t>Tip et al</a:t>
            </a:r>
            <a:r>
              <a:rPr lang="en-US" dirty="0" smtClean="0"/>
              <a:t>.</a:t>
            </a:r>
            <a:r>
              <a:rPr lang="zh-CN" altLang="en-US" dirty="0" smtClean="0"/>
              <a:t> </a:t>
            </a:r>
            <a:r>
              <a:rPr lang="en-US" altLang="zh-CN" dirty="0" smtClean="0"/>
              <a:t>[</a:t>
            </a:r>
            <a:r>
              <a:rPr lang="en-US" dirty="0" smtClean="0">
                <a:solidFill>
                  <a:srgbClr val="FF0000"/>
                </a:solidFill>
              </a:rPr>
              <a:t>TOPLAS’</a:t>
            </a:r>
            <a:r>
              <a:rPr lang="en-US" altLang="zh-CN" dirty="0" smtClean="0">
                <a:solidFill>
                  <a:srgbClr val="FF0000"/>
                </a:solidFill>
              </a:rPr>
              <a:t>11</a:t>
            </a:r>
            <a:r>
              <a:rPr lang="en-US" altLang="zh-CN" dirty="0" smtClean="0"/>
              <a:t>]</a:t>
            </a:r>
          </a:p>
          <a:p>
            <a:pPr lvl="1"/>
            <a:r>
              <a:rPr lang="en-US" dirty="0" smtClean="0"/>
              <a:t>Similar algorithm: starts with all possible answers and iteratively removes infeasible elements</a:t>
            </a:r>
          </a:p>
          <a:p>
            <a:pPr lvl="1"/>
            <a:r>
              <a:rPr lang="en-US" dirty="0" smtClean="0"/>
              <a:t>We also use qualifier preference ranking</a:t>
            </a:r>
          </a:p>
          <a:p>
            <a:r>
              <a:rPr lang="en-US" dirty="0" err="1" smtClean="0"/>
              <a:t>Dietl</a:t>
            </a:r>
            <a:r>
              <a:rPr lang="en-US" dirty="0" smtClean="0"/>
              <a:t> et al. [</a:t>
            </a:r>
            <a:r>
              <a:rPr lang="en-US" dirty="0" smtClean="0">
                <a:solidFill>
                  <a:srgbClr val="FF0000"/>
                </a:solidFill>
              </a:rPr>
              <a:t>ECOOP’11</a:t>
            </a:r>
            <a:r>
              <a:rPr lang="en-US" dirty="0" smtClean="0"/>
              <a:t>]</a:t>
            </a:r>
          </a:p>
          <a:p>
            <a:pPr lvl="1"/>
            <a:r>
              <a:rPr lang="en-US" dirty="0" smtClean="0"/>
              <a:t>Tunable Inference for Generic Universe Types</a:t>
            </a:r>
          </a:p>
          <a:p>
            <a:pPr lvl="1"/>
            <a:r>
              <a:rPr lang="en-US" dirty="0" smtClean="0"/>
              <a:t>Encodes type constraints and solved by Max-SAT solver</a:t>
            </a:r>
          </a:p>
          <a:p>
            <a:r>
              <a:rPr dirty="0" smtClean="0"/>
              <a:t>Sergey </a:t>
            </a:r>
            <a:r>
              <a:rPr lang="en-US" dirty="0" smtClean="0"/>
              <a:t>&amp; </a:t>
            </a:r>
            <a:r>
              <a:rPr dirty="0" smtClean="0"/>
              <a:t>Clark</a:t>
            </a:r>
            <a:r>
              <a:rPr lang="en-US" dirty="0" smtClean="0"/>
              <a:t> [</a:t>
            </a:r>
            <a:r>
              <a:rPr lang="en-US" dirty="0" smtClean="0">
                <a:solidFill>
                  <a:srgbClr val="FF0000"/>
                </a:solidFill>
              </a:rPr>
              <a:t>ESOP’12</a:t>
            </a:r>
            <a:r>
              <a:rPr lang="en-US" dirty="0" smtClean="0"/>
              <a:t>]</a:t>
            </a:r>
          </a:p>
          <a:p>
            <a:pPr lvl="1"/>
            <a:r>
              <a:rPr lang="en-US" dirty="0" smtClean="0"/>
              <a:t>Gradual Ownership Types</a:t>
            </a:r>
          </a:p>
          <a:p>
            <a:pPr lvl="1"/>
            <a:r>
              <a:rPr lang="en-US" dirty="0" smtClean="0"/>
              <a:t>Requires both static and dynamic analyses</a:t>
            </a:r>
          </a:p>
          <a:p>
            <a:pPr lvl="1"/>
            <a:r>
              <a:rPr lang="en-US" dirty="0" smtClean="0"/>
              <a:t>Analyzes 8,200 lines of code in total </a:t>
            </a:r>
            <a:r>
              <a:rPr dirty="0" smtClean="0"/>
              <a:t> </a:t>
            </a:r>
            <a:endParaRPr lang="en-US" dirty="0" smtClean="0"/>
          </a:p>
        </p:txBody>
      </p:sp>
      <p:sp>
        <p:nvSpPr>
          <p:cNvPr id="4" name="Slide Number Placeholder 3"/>
          <p:cNvSpPr>
            <a:spLocks noGrp="1"/>
          </p:cNvSpPr>
          <p:nvPr>
            <p:ph type="sldNum" sz="quarter" idx="12"/>
          </p:nvPr>
        </p:nvSpPr>
        <p:spPr/>
        <p:txBody>
          <a:bodyPr/>
          <a:lstStyle/>
          <a:p>
            <a:fld id="{AF94E285-444D-4C0C-8BFA-BDB311F86A90}" type="slidenum">
              <a:rPr lang="en-US" smtClean="0"/>
              <a:pPr/>
              <a:t>34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An inference framework for ownership-like type systems</a:t>
            </a:r>
          </a:p>
          <a:p>
            <a:r>
              <a:rPr lang="en-US" dirty="0" smtClean="0"/>
              <a:t>Definition of “best” typing</a:t>
            </a:r>
          </a:p>
          <a:p>
            <a:r>
              <a:rPr lang="en-US" dirty="0" smtClean="0"/>
              <a:t>Evaluation on 241 </a:t>
            </a:r>
            <a:r>
              <a:rPr lang="en-US" dirty="0" err="1" smtClean="0"/>
              <a:t>kLOC</a:t>
            </a:r>
            <a:endParaRPr lang="en-US" dirty="0" smtClean="0"/>
          </a:p>
          <a:p>
            <a:r>
              <a:rPr lang="en-US" dirty="0" smtClean="0"/>
              <a:t>Publicly </a:t>
            </a:r>
            <a:r>
              <a:rPr lang="en-US" dirty="0"/>
              <a:t>available at </a:t>
            </a:r>
          </a:p>
          <a:p>
            <a:pPr lvl="1"/>
            <a:r>
              <a:rPr lang="en-US" dirty="0"/>
              <a:t>http://</a:t>
            </a:r>
            <a:r>
              <a:rPr lang="en-US" dirty="0" err="1"/>
              <a:t>www.cs.rpi.edu</a:t>
            </a:r>
            <a:r>
              <a:rPr lang="en-US" dirty="0"/>
              <a:t>/~huangw5/</a:t>
            </a:r>
            <a:r>
              <a:rPr lang="en-US" dirty="0" err="1"/>
              <a:t>cf</a:t>
            </a:r>
            <a:r>
              <a:rPr lang="en-US" dirty="0"/>
              <a:t>-inference</a:t>
            </a:r>
          </a:p>
          <a:p>
            <a:endParaRPr lang="en-US" dirty="0" smtClean="0"/>
          </a:p>
        </p:txBody>
      </p:sp>
      <p:sp>
        <p:nvSpPr>
          <p:cNvPr id="4" name="Slide Number Placeholder 3"/>
          <p:cNvSpPr>
            <a:spLocks noGrp="1"/>
          </p:cNvSpPr>
          <p:nvPr>
            <p:ph type="sldNum" sz="quarter" idx="12"/>
          </p:nvPr>
        </p:nvSpPr>
        <p:spPr/>
        <p:txBody>
          <a:bodyPr/>
          <a:lstStyle/>
          <a:p>
            <a:fld id="{AF94E285-444D-4C0C-8BFA-BDB311F86A90}" type="slidenum">
              <a:rPr lang="en-US" smtClean="0"/>
              <a:pPr/>
              <a:t>35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An inference framework for ownership-like type systems</a:t>
            </a:r>
          </a:p>
          <a:p>
            <a:r>
              <a:rPr lang="en-US" dirty="0" smtClean="0"/>
              <a:t>Definition of “best” typing</a:t>
            </a:r>
          </a:p>
          <a:p>
            <a:r>
              <a:rPr lang="en-US" dirty="0" smtClean="0"/>
              <a:t>Evaluation on 241 </a:t>
            </a:r>
            <a:r>
              <a:rPr lang="en-US" dirty="0" err="1" smtClean="0"/>
              <a:t>kLOC</a:t>
            </a:r>
            <a:r>
              <a:rPr lang="en-US" dirty="0" smtClean="0"/>
              <a:t> </a:t>
            </a:r>
          </a:p>
          <a:p>
            <a:r>
              <a:rPr lang="en-US" dirty="0" smtClean="0"/>
              <a:t>Publicly </a:t>
            </a:r>
            <a:r>
              <a:rPr lang="en-US" dirty="0"/>
              <a:t>available at </a:t>
            </a:r>
          </a:p>
          <a:p>
            <a:pPr lvl="1"/>
            <a:r>
              <a:rPr lang="en-US" dirty="0"/>
              <a:t>http://</a:t>
            </a:r>
            <a:r>
              <a:rPr lang="en-US" dirty="0" err="1"/>
              <a:t>www.cs.rpi.edu</a:t>
            </a:r>
            <a:r>
              <a:rPr lang="en-US" dirty="0"/>
              <a:t>/~huangw5/</a:t>
            </a:r>
            <a:r>
              <a:rPr lang="en-US" dirty="0" err="1"/>
              <a:t>cf</a:t>
            </a:r>
            <a:r>
              <a:rPr lang="en-US" dirty="0"/>
              <a:t>-inference</a:t>
            </a:r>
          </a:p>
          <a:p>
            <a:endParaRPr lang="en-US" dirty="0" smtClean="0"/>
          </a:p>
        </p:txBody>
      </p:sp>
      <p:sp>
        <p:nvSpPr>
          <p:cNvPr id="4" name="Slide Number Placeholder 3"/>
          <p:cNvSpPr>
            <a:spLocks noGrp="1"/>
          </p:cNvSpPr>
          <p:nvPr>
            <p:ph type="sldNum" sz="quarter" idx="12"/>
          </p:nvPr>
        </p:nvSpPr>
        <p:spPr/>
        <p:txBody>
          <a:bodyPr/>
          <a:lstStyle/>
          <a:p>
            <a:fld id="{AF94E285-444D-4C0C-8BFA-BDB311F86A90}" type="slidenum">
              <a:rPr lang="en-US" smtClean="0"/>
              <a:pPr/>
              <a:t>36</a:t>
            </a:fld>
            <a:endParaRPr lang="en-US" dirty="0"/>
          </a:p>
        </p:txBody>
      </p:sp>
    </p:spTree>
    <p:extLst>
      <p:ext uri="{BB962C8B-B14F-4D97-AF65-F5344CB8AC3E}">
        <p14:creationId xmlns:p14="http://schemas.microsoft.com/office/powerpoint/2010/main" val="40152760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Typing </a:t>
            </a:r>
            <a:r>
              <a:rPr lang="en-US" smtClean="0"/>
              <a:t>Rule (TCALL</a:t>
            </a:r>
            <a:r>
              <a:rPr lang="en-US" dirty="0" smtClean="0"/>
              <a:t>): </a:t>
            </a:r>
            <a:r>
              <a:rPr lang="en-US" dirty="0" err="1" smtClean="0">
                <a:solidFill>
                  <a:srgbClr val="0000FF"/>
                </a:solidFill>
              </a:rPr>
              <a:t>x</a:t>
            </a:r>
            <a:r>
              <a:rPr lang="en-US" dirty="0" smtClean="0">
                <a:solidFill>
                  <a:srgbClr val="0000FF"/>
                </a:solidFill>
              </a:rPr>
              <a:t> </a:t>
            </a:r>
            <a:r>
              <a:rPr lang="en-US" smtClean="0">
                <a:solidFill>
                  <a:srgbClr val="0000FF"/>
                </a:solidFill>
              </a:rPr>
              <a:t>= y.m(z</a:t>
            </a:r>
            <a:r>
              <a:rPr lang="en-US" dirty="0" smtClean="0">
                <a:solidFill>
                  <a:srgbClr val="0000FF"/>
                </a:solidFill>
              </a:rPr>
              <a:t>)</a:t>
            </a:r>
            <a:endParaRPr lang="en-US" dirty="0"/>
          </a:p>
        </p:txBody>
      </p:sp>
      <p:sp>
        <p:nvSpPr>
          <p:cNvPr id="3" name="Content Placeholder 2"/>
          <p:cNvSpPr>
            <a:spLocks noGrp="1"/>
          </p:cNvSpPr>
          <p:nvPr>
            <p:ph idx="1"/>
          </p:nvPr>
        </p:nvSpPr>
        <p:spPr/>
        <p:txBody>
          <a:bodyPr/>
          <a:lstStyle/>
          <a:p>
            <a:pPr>
              <a:buNone/>
            </a:pPr>
            <a:endParaRPr lang="en-US" dirty="0" smtClean="0">
              <a:solidFill>
                <a:srgbClr val="0000FF"/>
              </a:solidFill>
            </a:endParaRPr>
          </a:p>
          <a:p>
            <a:endParaRPr lang="en-US" dirty="0"/>
          </a:p>
        </p:txBody>
      </p:sp>
      <p:grpSp>
        <p:nvGrpSpPr>
          <p:cNvPr id="8" name="Group 8"/>
          <p:cNvGrpSpPr/>
          <p:nvPr/>
        </p:nvGrpSpPr>
        <p:grpSpPr>
          <a:xfrm>
            <a:off x="304800" y="1349276"/>
            <a:ext cx="4354513" cy="2677656"/>
            <a:chOff x="304800" y="2057400"/>
            <a:chExt cx="4354513" cy="2677656"/>
          </a:xfrm>
        </p:grpSpPr>
        <p:sp>
          <p:nvSpPr>
            <p:cNvPr id="7" name="TextBox 6"/>
            <p:cNvSpPr txBox="1"/>
            <p:nvPr/>
          </p:nvSpPr>
          <p:spPr>
            <a:xfrm>
              <a:off x="304800" y="2057400"/>
              <a:ext cx="4354513" cy="2677656"/>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UT</a:t>
              </a:r>
              <a:r>
                <a:rPr lang="en-US" sz="2400" smtClean="0"/>
                <a:t>: (TCALL</a:t>
              </a:r>
              <a:r>
                <a:rPr lang="en-US" sz="2400" dirty="0" smtClean="0"/>
                <a:t>)</a:t>
              </a:r>
            </a:p>
            <a:p>
              <a:pPr algn="ct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568876181"/>
                </p:ext>
              </p:extLst>
            </p:nvPr>
          </p:nvGraphicFramePr>
          <p:xfrm>
            <a:off x="315913" y="2590899"/>
            <a:ext cx="4308475" cy="2025650"/>
          </p:xfrm>
          <a:graphic>
            <a:graphicData uri="http://schemas.openxmlformats.org/presentationml/2006/ole">
              <mc:AlternateContent xmlns:mc="http://schemas.openxmlformats.org/markup-compatibility/2006">
                <mc:Choice xmlns:v="urn:schemas-microsoft-com:vml" Requires="v">
                  <p:oleObj spid="_x0000_s598367" name="Equation" r:id="rId4" imgW="2514600" imgH="1181100" progId="Equation.3">
                    <p:embed/>
                  </p:oleObj>
                </mc:Choice>
                <mc:Fallback>
                  <p:oleObj name="Equation" r:id="rId4" imgW="2514600" imgH="1181100" progId="Equation.3">
                    <p:embed/>
                    <p:pic>
                      <p:nvPicPr>
                        <p:cNvPr id="0" name=""/>
                        <p:cNvPicPr>
                          <a:picLocks noChangeAspect="1" noChangeArrowheads="1"/>
                        </p:cNvPicPr>
                        <p:nvPr/>
                      </p:nvPicPr>
                      <p:blipFill>
                        <a:blip r:embed="rId5"/>
                        <a:srcRect/>
                        <a:stretch>
                          <a:fillRect/>
                        </a:stretch>
                      </p:blipFill>
                      <p:spPr bwMode="auto">
                        <a:xfrm>
                          <a:off x="315913" y="2590899"/>
                          <a:ext cx="4308475" cy="202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Oval 25"/>
          <p:cNvSpPr/>
          <p:nvPr/>
        </p:nvSpPr>
        <p:spPr>
          <a:xfrm>
            <a:off x="381000" y="3200400"/>
            <a:ext cx="4243388"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4" name="Group 23"/>
          <p:cNvGrpSpPr/>
          <p:nvPr/>
        </p:nvGrpSpPr>
        <p:grpSpPr>
          <a:xfrm>
            <a:off x="4876801" y="1349276"/>
            <a:ext cx="4071937" cy="2677656"/>
            <a:chOff x="4876801" y="2055167"/>
            <a:chExt cx="4071937" cy="2677656"/>
          </a:xfrm>
        </p:grpSpPr>
        <p:sp>
          <p:nvSpPr>
            <p:cNvPr id="10" name="TextBox 9"/>
            <p:cNvSpPr txBox="1"/>
            <p:nvPr/>
          </p:nvSpPr>
          <p:spPr>
            <a:xfrm>
              <a:off x="4876801" y="2055167"/>
              <a:ext cx="4071936" cy="2677656"/>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OT</a:t>
              </a:r>
              <a:r>
                <a:rPr lang="en-US" sz="2400" smtClean="0"/>
                <a:t>: (TWRITE</a:t>
              </a:r>
              <a:r>
                <a:rPr lang="en-US" sz="2400" dirty="0" smtClean="0"/>
                <a:t>)</a:t>
              </a:r>
            </a:p>
            <a:p>
              <a:pPr algn="ct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graphicFrame>
          <p:nvGraphicFramePr>
            <p:cNvPr id="18" name="Object 17"/>
            <p:cNvGraphicFramePr>
              <a:graphicFrameLocks noChangeAspect="1"/>
            </p:cNvGraphicFramePr>
            <p:nvPr/>
          </p:nvGraphicFramePr>
          <p:xfrm>
            <a:off x="4921250" y="2610891"/>
            <a:ext cx="4027488" cy="2022475"/>
          </p:xfrm>
          <a:graphic>
            <a:graphicData uri="http://schemas.openxmlformats.org/presentationml/2006/ole">
              <mc:AlternateContent xmlns:mc="http://schemas.openxmlformats.org/markup-compatibility/2006">
                <mc:Choice xmlns:v="urn:schemas-microsoft-com:vml" Requires="v">
                  <p:oleObj spid="_x0000_s598368" name="Equation" r:id="rId6" imgW="2349500" imgH="1181100" progId="Equation.3">
                    <p:embed/>
                  </p:oleObj>
                </mc:Choice>
                <mc:Fallback>
                  <p:oleObj name="Equation" r:id="rId6" imgW="2349500" imgH="1181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250" y="2610891"/>
                          <a:ext cx="4027488" cy="202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2743200" y="4831140"/>
            <a:ext cx="4138612" cy="1950660"/>
            <a:chOff x="2871788" y="4907340"/>
            <a:chExt cx="4138612" cy="1950660"/>
          </a:xfrm>
        </p:grpSpPr>
        <p:grpSp>
          <p:nvGrpSpPr>
            <p:cNvPr id="20" name="Group 19"/>
            <p:cNvGrpSpPr/>
            <p:nvPr/>
          </p:nvGrpSpPr>
          <p:grpSpPr>
            <a:xfrm>
              <a:off x="2871788" y="4907340"/>
              <a:ext cx="4138612" cy="1950660"/>
              <a:chOff x="2871788" y="4907340"/>
              <a:chExt cx="4138612" cy="1950660"/>
            </a:xfrm>
          </p:grpSpPr>
          <p:sp>
            <p:nvSpPr>
              <p:cNvPr id="14" name="TextBox 13"/>
              <p:cNvSpPr txBox="1"/>
              <p:nvPr/>
            </p:nvSpPr>
            <p:spPr>
              <a:xfrm>
                <a:off x="2871788" y="4907340"/>
                <a:ext cx="4138612" cy="1938992"/>
              </a:xfrm>
              <a:prstGeom prst="rect">
                <a:avLst/>
              </a:prstGeom>
              <a:solidFill>
                <a:schemeClr val="bg1">
                  <a:lumMod val="85000"/>
                </a:schemeClr>
              </a:solidFill>
              <a:effectLst>
                <a:outerShdw blurRad="50800" dist="38100" dir="2700000" sx="101000" sy="101000" algn="tl" rotWithShape="0">
                  <a:srgbClr val="000000">
                    <a:alpha val="43000"/>
                  </a:srgbClr>
                </a:outerShdw>
              </a:effectLst>
            </p:spPr>
            <p:txBody>
              <a:bodyPr wrap="square" rtlCol="0">
                <a:spAutoFit/>
              </a:bodyPr>
              <a:lstStyle/>
              <a:p>
                <a:pPr algn="ctr"/>
                <a:r>
                  <a:rPr lang="en-US" sz="2400" dirty="0" smtClean="0"/>
                  <a:t>Unified</a:t>
                </a:r>
                <a:r>
                  <a:rPr lang="en-US" sz="2400" smtClean="0"/>
                  <a:t>: (TWRITE</a:t>
                </a:r>
                <a:r>
                  <a:rPr lang="en-US" sz="2400" dirty="0" smtClean="0"/>
                  <a:t>)</a:t>
                </a:r>
              </a:p>
              <a:p>
                <a:pPr algn="ctr"/>
                <a:endParaRPr lang="en-US" sz="2400" dirty="0" smtClean="0"/>
              </a:p>
              <a:p>
                <a:pPr algn="ctr"/>
                <a:endParaRPr lang="en-US" sz="2400" dirty="0" smtClean="0"/>
              </a:p>
              <a:p>
                <a:pPr algn="ctr"/>
                <a:endParaRPr lang="en-US" sz="2400" dirty="0" smtClean="0"/>
              </a:p>
              <a:p>
                <a:pPr algn="ctr"/>
                <a:endParaRPr lang="en-US" sz="2400" dirty="0" smtClean="0"/>
              </a:p>
              <a:p>
                <a:pPr algn="ctr"/>
                <a:endParaRPr lang="en-US" sz="2400" dirty="0"/>
              </a:p>
            </p:txBody>
          </p:sp>
          <p:graphicFrame>
            <p:nvGraphicFramePr>
              <p:cNvPr id="19" name="Object 18"/>
              <p:cNvGraphicFramePr>
                <a:graphicFrameLocks noChangeAspect="1"/>
              </p:cNvGraphicFramePr>
              <p:nvPr/>
            </p:nvGraphicFramePr>
            <p:xfrm>
              <a:off x="2959100" y="5291137"/>
              <a:ext cx="4027488" cy="1566863"/>
            </p:xfrm>
            <a:graphic>
              <a:graphicData uri="http://schemas.openxmlformats.org/presentationml/2006/ole">
                <mc:AlternateContent xmlns:mc="http://schemas.openxmlformats.org/markup-compatibility/2006">
                  <mc:Choice xmlns:v="urn:schemas-microsoft-com:vml" Requires="v">
                    <p:oleObj spid="_x0000_s598369" name="Equation" r:id="rId8" imgW="2349500" imgH="914400" progId="Equation.3">
                      <p:embed/>
                    </p:oleObj>
                  </mc:Choice>
                  <mc:Fallback>
                    <p:oleObj name="Equation" r:id="rId8" imgW="23495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9100" y="5291137"/>
                            <a:ext cx="4027488"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Oval 24"/>
            <p:cNvSpPr/>
            <p:nvPr/>
          </p:nvSpPr>
          <p:spPr>
            <a:xfrm>
              <a:off x="5867400" y="6172200"/>
              <a:ext cx="1143000"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34" name="Oval 33"/>
          <p:cNvSpPr/>
          <p:nvPr/>
        </p:nvSpPr>
        <p:spPr>
          <a:xfrm>
            <a:off x="6036470" y="3200400"/>
            <a:ext cx="1752600" cy="304800"/>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Down Arrow 4"/>
          <p:cNvSpPr/>
          <p:nvPr/>
        </p:nvSpPr>
        <p:spPr>
          <a:xfrm>
            <a:off x="4343400" y="4114800"/>
            <a:ext cx="838200" cy="6096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25" idx="1"/>
            <a:endCxn id="26" idx="4"/>
          </p:cNvCxnSpPr>
          <p:nvPr/>
        </p:nvCxnSpPr>
        <p:spPr>
          <a:xfrm flipH="1" flipV="1">
            <a:off x="2502694" y="3505200"/>
            <a:ext cx="3403506" cy="2635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25" idx="7"/>
            <a:endCxn id="34" idx="4"/>
          </p:cNvCxnSpPr>
          <p:nvPr/>
        </p:nvCxnSpPr>
        <p:spPr>
          <a:xfrm flipV="1">
            <a:off x="6714424" y="3505200"/>
            <a:ext cx="198346" cy="2635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AF94E285-444D-4C0C-8BFA-BDB311F86A90}" type="slidenum">
              <a:rPr lang="en-US" smtClean="0"/>
              <a:pPr/>
              <a:t>37</a:t>
            </a:fld>
            <a:endParaRPr lang="en-US" dirty="0"/>
          </a:p>
        </p:txBody>
      </p:sp>
    </p:spTree>
    <p:extLst>
      <p:ext uri="{BB962C8B-B14F-4D97-AF65-F5344CB8AC3E}">
        <p14:creationId xmlns:p14="http://schemas.microsoft.com/office/powerpoint/2010/main" val="2619038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 Result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997976"/>
              </p:ext>
            </p:extLst>
          </p:nvPr>
        </p:nvGraphicFramePr>
        <p:xfrm>
          <a:off x="899160" y="1371593"/>
          <a:ext cx="7635240" cy="3352806"/>
        </p:xfrm>
        <a:graphic>
          <a:graphicData uri="http://schemas.openxmlformats.org/drawingml/2006/table">
            <a:tbl>
              <a:tblPr firstRow="1" bandRow="1">
                <a:tableStyleId>{616DA210-FB5B-4158-B5E0-FEB733F419BA}</a:tableStyleId>
              </a:tblPr>
              <a:tblGrid>
                <a:gridCol w="1416849"/>
                <a:gridCol w="1164625"/>
                <a:gridCol w="1023280"/>
                <a:gridCol w="658387"/>
                <a:gridCol w="991794"/>
                <a:gridCol w="1256272"/>
                <a:gridCol w="1124033"/>
              </a:tblGrid>
              <a:tr h="372534">
                <a:tc>
                  <a:txBody>
                    <a:bodyPr/>
                    <a:lstStyle/>
                    <a:p>
                      <a:pPr algn="ctr" fontAlgn="b"/>
                      <a:r>
                        <a:rPr lang="en-US" sz="2000" b="0" u="none" strike="noStrike" dirty="0" smtClean="0"/>
                        <a:t>Benchmark</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i="0" u="none" strike="noStrike" dirty="0" err="1" smtClean="0">
                          <a:latin typeface="+mn-lt"/>
                        </a:rPr>
                        <a:t>Total</a:t>
                      </a:r>
                      <a:r>
                        <a:rPr lang="en-US" sz="2000" b="0" i="0" u="none" strike="noStrike" baseline="0" dirty="0" err="1" smtClean="0">
                          <a:latin typeface="+mn-lt"/>
                        </a:rPr>
                        <a:t>Var</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u="none" strike="noStrike" dirty="0" smtClean="0"/>
                        <a:t>any</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u="none" strike="noStrike" dirty="0" smtClean="0"/>
                        <a:t>rep</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u="none" strike="noStrike" dirty="0" smtClean="0"/>
                        <a:t>peer</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u="none" strike="noStrike" dirty="0" smtClean="0"/>
                        <a:t>#Manual</a:t>
                      </a:r>
                      <a:endParaRPr lang="en-US" sz="2000" b="0" i="0" u="none" strike="noStrike" dirty="0">
                        <a:latin typeface="Verdana"/>
                      </a:endParaRPr>
                    </a:p>
                  </a:txBody>
                  <a:tcPr marL="10160" marR="10160" marT="10160" marB="0" anchor="b">
                    <a:solidFill>
                      <a:schemeClr val="accent6">
                        <a:lumMod val="40000"/>
                        <a:lumOff val="60000"/>
                      </a:schemeClr>
                    </a:solidFill>
                  </a:tcPr>
                </a:tc>
                <a:tc>
                  <a:txBody>
                    <a:bodyPr/>
                    <a:lstStyle/>
                    <a:p>
                      <a:pPr algn="ctr" fontAlgn="b"/>
                      <a:r>
                        <a:rPr lang="en-US" sz="2000" b="0" u="none" strike="noStrike" dirty="0" err="1" smtClean="0"/>
                        <a:t>Time(s</a:t>
                      </a:r>
                      <a:r>
                        <a:rPr lang="en-US" sz="2000" b="0" u="none" strike="noStrike" dirty="0" smtClean="0"/>
                        <a:t>)</a:t>
                      </a:r>
                      <a:endParaRPr lang="en-US" sz="2000" b="0" i="0" u="none" strike="noStrike" dirty="0">
                        <a:latin typeface="Verdana"/>
                      </a:endParaRPr>
                    </a:p>
                  </a:txBody>
                  <a:tcPr marL="10160" marR="10160" marT="10160" marB="0" anchor="b">
                    <a:solidFill>
                      <a:schemeClr val="accent6">
                        <a:lumMod val="40000"/>
                        <a:lumOff val="60000"/>
                      </a:schemeClr>
                    </a:solidFill>
                  </a:tcPr>
                </a:tc>
              </a:tr>
              <a:tr h="372534">
                <a:tc>
                  <a:txBody>
                    <a:bodyPr/>
                    <a:lstStyle/>
                    <a:p>
                      <a:pPr algn="l" fontAlgn="b"/>
                      <a:r>
                        <a:rPr lang="en-US" sz="2000" u="none" strike="noStrike" dirty="0"/>
                        <a:t> </a:t>
                      </a:r>
                      <a:r>
                        <a:rPr lang="en-US" sz="2000" u="none" strike="noStrike" dirty="0" err="1"/>
                        <a:t>JOlden</a:t>
                      </a:r>
                      <a:r>
                        <a:rPr lang="en-US" sz="2000" u="none" strike="noStrike" dirty="0"/>
                        <a:t>     </a:t>
                      </a:r>
                      <a:endParaRPr lang="en-US" sz="2000" b="0" i="0" u="none" strike="noStrike" dirty="0">
                        <a:latin typeface="Verdana"/>
                      </a:endParaRPr>
                    </a:p>
                  </a:txBody>
                  <a:tcPr marL="10160" marR="10160" marT="10160" marB="0" anchor="b"/>
                </a:tc>
                <a:tc>
                  <a:txBody>
                    <a:bodyPr/>
                    <a:lstStyle/>
                    <a:p>
                      <a:pPr algn="r" fontAlgn="b"/>
                      <a:r>
                        <a:rPr lang="en-US" sz="2000" u="none" strike="noStrike" dirty="0"/>
                        <a:t>685</a:t>
                      </a:r>
                      <a:endParaRPr lang="en-US" sz="2000" b="0" i="0" u="none" strike="noStrike" dirty="0">
                        <a:latin typeface="Verdana"/>
                      </a:endParaRPr>
                    </a:p>
                  </a:txBody>
                  <a:tcPr marL="10160" marR="10160" marT="10160" marB="0" anchor="b"/>
                </a:tc>
                <a:tc>
                  <a:txBody>
                    <a:bodyPr/>
                    <a:lstStyle/>
                    <a:p>
                      <a:pPr algn="r" fontAlgn="b"/>
                      <a:r>
                        <a:rPr lang="en-US" sz="2000" b="0" i="0" u="none" strike="noStrike" dirty="0">
                          <a:solidFill>
                            <a:srgbClr val="000000"/>
                          </a:solidFill>
                          <a:effectLst/>
                          <a:latin typeface="+mn-lt"/>
                        </a:rPr>
                        <a:t>227</a:t>
                      </a:r>
                    </a:p>
                  </a:txBody>
                  <a:tcPr marL="12700" marR="12700" marT="12700" marB="0" anchor="b"/>
                </a:tc>
                <a:tc>
                  <a:txBody>
                    <a:bodyPr/>
                    <a:lstStyle/>
                    <a:p>
                      <a:pPr algn="r" fontAlgn="b"/>
                      <a:r>
                        <a:rPr lang="en-US" sz="2000" b="0" i="0" u="none" strike="noStrike">
                          <a:solidFill>
                            <a:srgbClr val="000000"/>
                          </a:solidFill>
                          <a:effectLst/>
                          <a:latin typeface="+mn-lt"/>
                        </a:rPr>
                        <a:t>71</a:t>
                      </a:r>
                    </a:p>
                  </a:txBody>
                  <a:tcPr marL="12700" marR="12700" marT="12700" marB="0" anchor="b"/>
                </a:tc>
                <a:tc>
                  <a:txBody>
                    <a:bodyPr/>
                    <a:lstStyle/>
                    <a:p>
                      <a:pPr algn="r" fontAlgn="b"/>
                      <a:r>
                        <a:rPr lang="en-US" sz="2000" b="0" i="0" u="none" strike="noStrike" dirty="0">
                          <a:solidFill>
                            <a:srgbClr val="000000"/>
                          </a:solidFill>
                          <a:effectLst/>
                          <a:latin typeface="+mn-lt"/>
                        </a:rPr>
                        <a:t>387</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dirty="0"/>
                        <a:t>11.3</a:t>
                      </a:r>
                      <a:endParaRPr lang="en-US" sz="2000" b="0" i="0" u="none" strike="noStrike" dirty="0">
                        <a:latin typeface="Verdana"/>
                      </a:endParaRPr>
                    </a:p>
                  </a:txBody>
                  <a:tcPr marL="10160" marR="10160" marT="10160" marB="0" anchor="b"/>
                </a:tc>
              </a:tr>
              <a:tr h="372534">
                <a:tc>
                  <a:txBody>
                    <a:bodyPr/>
                    <a:lstStyle/>
                    <a:p>
                      <a:pPr algn="l" fontAlgn="b"/>
                      <a:r>
                        <a:rPr lang="en-US" sz="2000" u="none" strike="noStrike"/>
                        <a:t> tinySQL    </a:t>
                      </a:r>
                      <a:endParaRPr lang="en-US" sz="2000" b="0" i="0" u="none" strike="noStrike">
                        <a:latin typeface="Verdana"/>
                      </a:endParaRPr>
                    </a:p>
                  </a:txBody>
                  <a:tcPr marL="10160" marR="10160" marT="10160" marB="0" anchor="b"/>
                </a:tc>
                <a:tc>
                  <a:txBody>
                    <a:bodyPr/>
                    <a:lstStyle/>
                    <a:p>
                      <a:pPr algn="r" fontAlgn="b"/>
                      <a:r>
                        <a:rPr lang="en-US" sz="2000" u="none" strike="noStrike"/>
                        <a:t>2711</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630</a:t>
                      </a:r>
                    </a:p>
                  </a:txBody>
                  <a:tcPr marL="12700" marR="12700" marT="12700" marB="0" anchor="b"/>
                </a:tc>
                <a:tc>
                  <a:txBody>
                    <a:bodyPr/>
                    <a:lstStyle/>
                    <a:p>
                      <a:pPr algn="r" fontAlgn="b"/>
                      <a:r>
                        <a:rPr lang="en-US" sz="2000" b="0" i="0" u="none" strike="noStrike" dirty="0">
                          <a:solidFill>
                            <a:srgbClr val="000000"/>
                          </a:solidFill>
                          <a:effectLst/>
                          <a:latin typeface="+mn-lt"/>
                        </a:rPr>
                        <a:t>104</a:t>
                      </a:r>
                    </a:p>
                  </a:txBody>
                  <a:tcPr marL="12700" marR="12700" marT="12700" marB="0" anchor="b"/>
                </a:tc>
                <a:tc>
                  <a:txBody>
                    <a:bodyPr/>
                    <a:lstStyle/>
                    <a:p>
                      <a:pPr algn="r" fontAlgn="b"/>
                      <a:r>
                        <a:rPr lang="en-US" sz="2000" b="0" i="0" u="none" strike="noStrike">
                          <a:solidFill>
                            <a:srgbClr val="000000"/>
                          </a:solidFill>
                          <a:effectLst/>
                          <a:latin typeface="+mn-lt"/>
                        </a:rPr>
                        <a:t>1977</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a:t>18.2</a:t>
                      </a:r>
                      <a:endParaRPr lang="en-US" sz="2000" b="0" i="0" u="none" strike="noStrike">
                        <a:latin typeface="Verdana"/>
                      </a:endParaRPr>
                    </a:p>
                  </a:txBody>
                  <a:tcPr marL="10160" marR="10160" marT="10160" marB="0" anchor="b"/>
                </a:tc>
              </a:tr>
              <a:tr h="372534">
                <a:tc>
                  <a:txBody>
                    <a:bodyPr/>
                    <a:lstStyle/>
                    <a:p>
                      <a:pPr algn="l" fontAlgn="b"/>
                      <a:r>
                        <a:rPr lang="en-US" sz="2000" u="none" strike="noStrike"/>
                        <a:t> htmlparser </a:t>
                      </a:r>
                      <a:endParaRPr lang="en-US" sz="2000" b="0" i="0" u="none" strike="noStrike">
                        <a:latin typeface="Verdana"/>
                      </a:endParaRPr>
                    </a:p>
                  </a:txBody>
                  <a:tcPr marL="10160" marR="10160" marT="10160" marB="0" anchor="b"/>
                </a:tc>
                <a:tc>
                  <a:txBody>
                    <a:bodyPr/>
                    <a:lstStyle/>
                    <a:p>
                      <a:pPr algn="r" fontAlgn="b"/>
                      <a:r>
                        <a:rPr lang="en-US" sz="2000" u="none" strike="noStrike"/>
                        <a:t>3269</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426</a:t>
                      </a:r>
                    </a:p>
                  </a:txBody>
                  <a:tcPr marL="12700" marR="12700" marT="12700" marB="0" anchor="b"/>
                </a:tc>
                <a:tc>
                  <a:txBody>
                    <a:bodyPr/>
                    <a:lstStyle/>
                    <a:p>
                      <a:pPr algn="r" fontAlgn="b"/>
                      <a:r>
                        <a:rPr lang="en-US" sz="2000" b="0" i="0" u="none" strike="noStrike">
                          <a:solidFill>
                            <a:srgbClr val="000000"/>
                          </a:solidFill>
                          <a:effectLst/>
                          <a:latin typeface="+mn-lt"/>
                        </a:rPr>
                        <a:t>153</a:t>
                      </a:r>
                    </a:p>
                  </a:txBody>
                  <a:tcPr marL="12700" marR="12700" marT="12700" marB="0" anchor="b"/>
                </a:tc>
                <a:tc>
                  <a:txBody>
                    <a:bodyPr/>
                    <a:lstStyle/>
                    <a:p>
                      <a:pPr algn="r" fontAlgn="b"/>
                      <a:r>
                        <a:rPr lang="en-US" sz="2000" b="0" i="0" u="none" strike="noStrike" dirty="0">
                          <a:solidFill>
                            <a:srgbClr val="000000"/>
                          </a:solidFill>
                          <a:effectLst/>
                          <a:latin typeface="+mn-lt"/>
                        </a:rPr>
                        <a:t>2690</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a:t>22.9</a:t>
                      </a:r>
                      <a:endParaRPr lang="en-US" sz="2000" b="0" i="0" u="none" strike="noStrike">
                        <a:latin typeface="Verdana"/>
                      </a:endParaRPr>
                    </a:p>
                  </a:txBody>
                  <a:tcPr marL="10160" marR="10160" marT="10160" marB="0" anchor="b"/>
                </a:tc>
              </a:tr>
              <a:tr h="372534">
                <a:tc>
                  <a:txBody>
                    <a:bodyPr/>
                    <a:lstStyle/>
                    <a:p>
                      <a:pPr algn="l" fontAlgn="b"/>
                      <a:r>
                        <a:rPr lang="en-US" sz="2000" u="none" strike="noStrike"/>
                        <a:t> ejc        </a:t>
                      </a:r>
                      <a:endParaRPr lang="en-US" sz="2000" b="0" i="0" u="none" strike="noStrike">
                        <a:latin typeface="Verdana"/>
                      </a:endParaRPr>
                    </a:p>
                  </a:txBody>
                  <a:tcPr marL="10160" marR="10160" marT="10160" marB="0" anchor="b"/>
                </a:tc>
                <a:tc>
                  <a:txBody>
                    <a:bodyPr/>
                    <a:lstStyle/>
                    <a:p>
                      <a:pPr algn="r" fontAlgn="b"/>
                      <a:r>
                        <a:rPr lang="en-US" sz="2000" u="none" strike="noStrike"/>
                        <a:t>10957</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1897</a:t>
                      </a:r>
                    </a:p>
                  </a:txBody>
                  <a:tcPr marL="12700" marR="12700" marT="12700" marB="0" anchor="b"/>
                </a:tc>
                <a:tc>
                  <a:txBody>
                    <a:bodyPr/>
                    <a:lstStyle/>
                    <a:p>
                      <a:pPr algn="r" fontAlgn="b"/>
                      <a:r>
                        <a:rPr lang="en-US" sz="2000" b="0" i="0" u="none" strike="noStrike">
                          <a:solidFill>
                            <a:srgbClr val="000000"/>
                          </a:solidFill>
                          <a:effectLst/>
                          <a:latin typeface="+mn-lt"/>
                        </a:rPr>
                        <a:t>122</a:t>
                      </a:r>
                    </a:p>
                  </a:txBody>
                  <a:tcPr marL="12700" marR="12700" marT="12700" marB="0" anchor="b"/>
                </a:tc>
                <a:tc>
                  <a:txBody>
                    <a:bodyPr/>
                    <a:lstStyle/>
                    <a:p>
                      <a:pPr algn="r" fontAlgn="b"/>
                      <a:r>
                        <a:rPr lang="en-US" sz="2000" b="0" i="0" u="none" strike="noStrike" dirty="0">
                          <a:solidFill>
                            <a:srgbClr val="000000"/>
                          </a:solidFill>
                          <a:effectLst/>
                          <a:latin typeface="+mn-lt"/>
                        </a:rPr>
                        <a:t>8938</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dirty="0">
                          <a:solidFill>
                            <a:srgbClr val="FF0000"/>
                          </a:solidFill>
                        </a:rPr>
                        <a:t>119.7</a:t>
                      </a:r>
                      <a:endParaRPr lang="en-US" sz="2000" b="0" i="0" u="none" strike="noStrike" dirty="0">
                        <a:solidFill>
                          <a:srgbClr val="FF0000"/>
                        </a:solidFill>
                        <a:latin typeface="Verdana"/>
                      </a:endParaRPr>
                    </a:p>
                  </a:txBody>
                  <a:tcPr marL="10160" marR="10160" marT="10160" marB="0" anchor="b"/>
                </a:tc>
              </a:tr>
              <a:tr h="372534">
                <a:tc>
                  <a:txBody>
                    <a:bodyPr/>
                    <a:lstStyle/>
                    <a:p>
                      <a:pPr algn="l" fontAlgn="b"/>
                      <a:r>
                        <a:rPr lang="en-US" sz="2000" u="none" strike="noStrike"/>
                        <a:t> javad      </a:t>
                      </a:r>
                      <a:endParaRPr lang="en-US" sz="2000" b="0" i="0" u="none" strike="noStrike">
                        <a:latin typeface="Verdana"/>
                      </a:endParaRPr>
                    </a:p>
                  </a:txBody>
                  <a:tcPr marL="10160" marR="10160" marT="10160" marB="0" anchor="b"/>
                </a:tc>
                <a:tc>
                  <a:txBody>
                    <a:bodyPr/>
                    <a:lstStyle/>
                    <a:p>
                      <a:pPr algn="r" fontAlgn="b"/>
                      <a:r>
                        <a:rPr lang="en-US" sz="2000" u="none" strike="noStrike"/>
                        <a:t>249</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31</a:t>
                      </a:r>
                    </a:p>
                  </a:txBody>
                  <a:tcPr marL="12700" marR="12700" marT="12700" marB="0" anchor="b"/>
                </a:tc>
                <a:tc>
                  <a:txBody>
                    <a:bodyPr/>
                    <a:lstStyle/>
                    <a:p>
                      <a:pPr algn="r" fontAlgn="b"/>
                      <a:r>
                        <a:rPr lang="en-US" sz="2000" b="0" i="0" u="none" strike="noStrike">
                          <a:solidFill>
                            <a:srgbClr val="000000"/>
                          </a:solidFill>
                          <a:effectLst/>
                          <a:latin typeface="+mn-lt"/>
                        </a:rPr>
                        <a:t>11</a:t>
                      </a:r>
                    </a:p>
                  </a:txBody>
                  <a:tcPr marL="12700" marR="12700" marT="12700" marB="0" anchor="b"/>
                </a:tc>
                <a:tc>
                  <a:txBody>
                    <a:bodyPr/>
                    <a:lstStyle/>
                    <a:p>
                      <a:pPr algn="r" fontAlgn="b"/>
                      <a:r>
                        <a:rPr lang="en-US" sz="2000" b="0" i="0" u="none" strike="noStrike" dirty="0">
                          <a:solidFill>
                            <a:srgbClr val="000000"/>
                          </a:solidFill>
                          <a:effectLst/>
                          <a:latin typeface="+mn-lt"/>
                        </a:rPr>
                        <a:t>207</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dirty="0">
                          <a:solidFill>
                            <a:srgbClr val="FF0000"/>
                          </a:solidFill>
                        </a:rPr>
                        <a:t>4.1</a:t>
                      </a:r>
                      <a:endParaRPr lang="en-US" sz="2000" b="0" i="0" u="none" strike="noStrike" dirty="0">
                        <a:solidFill>
                          <a:srgbClr val="FF0000"/>
                        </a:solidFill>
                        <a:latin typeface="Verdana"/>
                      </a:endParaRPr>
                    </a:p>
                  </a:txBody>
                  <a:tcPr marL="10160" marR="10160" marT="10160" marB="0" anchor="b"/>
                </a:tc>
              </a:tr>
              <a:tr h="372534">
                <a:tc>
                  <a:txBody>
                    <a:bodyPr/>
                    <a:lstStyle/>
                    <a:p>
                      <a:pPr algn="l" fontAlgn="b"/>
                      <a:r>
                        <a:rPr lang="en-US" sz="2000" u="none" strike="noStrike"/>
                        <a:t> SPECjbb    </a:t>
                      </a:r>
                      <a:endParaRPr lang="en-US" sz="2000" b="0" i="0" u="none" strike="noStrike">
                        <a:latin typeface="Verdana"/>
                      </a:endParaRPr>
                    </a:p>
                  </a:txBody>
                  <a:tcPr marL="10160" marR="10160" marT="10160" marB="0" anchor="b"/>
                </a:tc>
                <a:tc>
                  <a:txBody>
                    <a:bodyPr/>
                    <a:lstStyle/>
                    <a:p>
                      <a:pPr algn="r" fontAlgn="b"/>
                      <a:r>
                        <a:rPr lang="en-US" sz="2000" u="none" strike="noStrike"/>
                        <a:t>1066</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295</a:t>
                      </a:r>
                    </a:p>
                  </a:txBody>
                  <a:tcPr marL="12700" marR="12700" marT="12700" marB="0" anchor="b"/>
                </a:tc>
                <a:tc>
                  <a:txBody>
                    <a:bodyPr/>
                    <a:lstStyle/>
                    <a:p>
                      <a:pPr algn="r" fontAlgn="b"/>
                      <a:r>
                        <a:rPr lang="en-US" sz="2000" b="0" i="0" u="none" strike="noStrike">
                          <a:solidFill>
                            <a:srgbClr val="000000"/>
                          </a:solidFill>
                          <a:effectLst/>
                          <a:latin typeface="+mn-lt"/>
                        </a:rPr>
                        <a:t>74</a:t>
                      </a:r>
                    </a:p>
                  </a:txBody>
                  <a:tcPr marL="12700" marR="12700" marT="12700" marB="0" anchor="b"/>
                </a:tc>
                <a:tc>
                  <a:txBody>
                    <a:bodyPr/>
                    <a:lstStyle/>
                    <a:p>
                      <a:pPr algn="r" fontAlgn="b"/>
                      <a:r>
                        <a:rPr lang="en-US" sz="2000" b="0" i="0" u="none" strike="noStrike" dirty="0">
                          <a:solidFill>
                            <a:srgbClr val="000000"/>
                          </a:solidFill>
                          <a:effectLst/>
                          <a:latin typeface="+mn-lt"/>
                        </a:rPr>
                        <a:t>697</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a:t>13.6</a:t>
                      </a:r>
                      <a:endParaRPr lang="en-US" sz="2000" b="0" i="0" u="none" strike="noStrike">
                        <a:latin typeface="Verdana"/>
                      </a:endParaRPr>
                    </a:p>
                  </a:txBody>
                  <a:tcPr marL="10160" marR="10160" marT="10160" marB="0" anchor="b"/>
                </a:tc>
              </a:tr>
              <a:tr h="372534">
                <a:tc>
                  <a:txBody>
                    <a:bodyPr/>
                    <a:lstStyle/>
                    <a:p>
                      <a:pPr algn="l" fontAlgn="b"/>
                      <a:r>
                        <a:rPr lang="en-US" sz="2000" u="none" strike="noStrike"/>
                        <a:t> jdepend    </a:t>
                      </a:r>
                      <a:endParaRPr lang="en-US" sz="2000" b="0" i="0" u="none" strike="noStrike">
                        <a:latin typeface="Verdana"/>
                      </a:endParaRPr>
                    </a:p>
                  </a:txBody>
                  <a:tcPr marL="10160" marR="10160" marT="10160" marB="0" anchor="b"/>
                </a:tc>
                <a:tc>
                  <a:txBody>
                    <a:bodyPr/>
                    <a:lstStyle/>
                    <a:p>
                      <a:pPr algn="r" fontAlgn="b"/>
                      <a:r>
                        <a:rPr lang="en-US" sz="2000" u="none" strike="noStrike"/>
                        <a:t>542</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95</a:t>
                      </a:r>
                    </a:p>
                  </a:txBody>
                  <a:tcPr marL="12700" marR="12700" marT="12700" marB="0" anchor="b"/>
                </a:tc>
                <a:tc>
                  <a:txBody>
                    <a:bodyPr/>
                    <a:lstStyle/>
                    <a:p>
                      <a:pPr algn="r" fontAlgn="b"/>
                      <a:r>
                        <a:rPr lang="en-US" sz="2000" b="0" i="0" u="none" strike="noStrike">
                          <a:solidFill>
                            <a:srgbClr val="000000"/>
                          </a:solidFill>
                          <a:effectLst/>
                          <a:latin typeface="+mn-lt"/>
                        </a:rPr>
                        <a:t>14</a:t>
                      </a:r>
                    </a:p>
                  </a:txBody>
                  <a:tcPr marL="12700" marR="12700" marT="12700" marB="0" anchor="b"/>
                </a:tc>
                <a:tc>
                  <a:txBody>
                    <a:bodyPr/>
                    <a:lstStyle/>
                    <a:p>
                      <a:pPr algn="r" fontAlgn="b"/>
                      <a:r>
                        <a:rPr lang="en-US" sz="2000" b="0" i="0" u="none" strike="noStrike">
                          <a:solidFill>
                            <a:srgbClr val="000000"/>
                          </a:solidFill>
                          <a:effectLst/>
                          <a:latin typeface="+mn-lt"/>
                        </a:rPr>
                        <a:t>433</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a:t>7.2</a:t>
                      </a:r>
                      <a:endParaRPr lang="en-US" sz="2000" b="0" i="0" u="none" strike="noStrike">
                        <a:latin typeface="Verdana"/>
                      </a:endParaRPr>
                    </a:p>
                  </a:txBody>
                  <a:tcPr marL="10160" marR="10160" marT="10160" marB="0" anchor="b"/>
                </a:tc>
              </a:tr>
              <a:tr h="372534">
                <a:tc>
                  <a:txBody>
                    <a:bodyPr/>
                    <a:lstStyle/>
                    <a:p>
                      <a:pPr algn="l" fontAlgn="b"/>
                      <a:r>
                        <a:rPr lang="en-US" sz="2000" u="none" strike="noStrike"/>
                        <a:t> classycle  </a:t>
                      </a:r>
                      <a:endParaRPr lang="en-US" sz="2000" b="0" i="0" u="none" strike="noStrike">
                        <a:latin typeface="Verdana"/>
                      </a:endParaRPr>
                    </a:p>
                  </a:txBody>
                  <a:tcPr marL="10160" marR="10160" marT="10160" marB="0" anchor="b"/>
                </a:tc>
                <a:tc>
                  <a:txBody>
                    <a:bodyPr/>
                    <a:lstStyle/>
                    <a:p>
                      <a:pPr algn="r" fontAlgn="b"/>
                      <a:r>
                        <a:rPr lang="en-US" sz="2000" u="none" strike="noStrike"/>
                        <a:t>946</a:t>
                      </a:r>
                      <a:endParaRPr lang="en-US" sz="2000" b="0" i="0" u="none" strike="noStrike">
                        <a:latin typeface="Verdana"/>
                      </a:endParaRPr>
                    </a:p>
                  </a:txBody>
                  <a:tcPr marL="10160" marR="10160" marT="10160" marB="0" anchor="b"/>
                </a:tc>
                <a:tc>
                  <a:txBody>
                    <a:bodyPr/>
                    <a:lstStyle/>
                    <a:p>
                      <a:pPr algn="r" fontAlgn="b"/>
                      <a:r>
                        <a:rPr lang="en-US" sz="2000" b="0" i="0" u="none" strike="noStrike">
                          <a:solidFill>
                            <a:srgbClr val="000000"/>
                          </a:solidFill>
                          <a:effectLst/>
                          <a:latin typeface="+mn-lt"/>
                        </a:rPr>
                        <a:t>87</a:t>
                      </a:r>
                    </a:p>
                  </a:txBody>
                  <a:tcPr marL="12700" marR="12700" marT="12700" marB="0" anchor="b"/>
                </a:tc>
                <a:tc>
                  <a:txBody>
                    <a:bodyPr/>
                    <a:lstStyle/>
                    <a:p>
                      <a:pPr algn="r" fontAlgn="b"/>
                      <a:r>
                        <a:rPr lang="en-US" sz="2000" b="0" i="0" u="none" strike="noStrike">
                          <a:solidFill>
                            <a:srgbClr val="000000"/>
                          </a:solidFill>
                          <a:effectLst/>
                          <a:latin typeface="+mn-lt"/>
                        </a:rPr>
                        <a:t>11</a:t>
                      </a:r>
                    </a:p>
                  </a:txBody>
                  <a:tcPr marL="12700" marR="12700" marT="12700" marB="0" anchor="b"/>
                </a:tc>
                <a:tc>
                  <a:txBody>
                    <a:bodyPr/>
                    <a:lstStyle/>
                    <a:p>
                      <a:pPr algn="r" fontAlgn="b"/>
                      <a:r>
                        <a:rPr lang="en-US" sz="2000" b="0" i="0" u="none" strike="noStrike" dirty="0">
                          <a:solidFill>
                            <a:srgbClr val="000000"/>
                          </a:solidFill>
                          <a:effectLst/>
                          <a:latin typeface="+mn-lt"/>
                        </a:rPr>
                        <a:t>848</a:t>
                      </a:r>
                    </a:p>
                  </a:txBody>
                  <a:tcPr marL="12700" marR="12700" marT="12700" marB="0" anchor="b"/>
                </a:tc>
                <a:tc>
                  <a:txBody>
                    <a:bodyPr/>
                    <a:lstStyle/>
                    <a:p>
                      <a:pPr algn="r" fontAlgn="b"/>
                      <a:r>
                        <a:rPr lang="en-US" sz="2000" u="none" strike="noStrike" dirty="0">
                          <a:solidFill>
                            <a:srgbClr val="FF0000"/>
                          </a:solidFill>
                        </a:rPr>
                        <a:t>0</a:t>
                      </a:r>
                      <a:endParaRPr lang="en-US" sz="2000" b="0" i="0" u="none" strike="noStrike" dirty="0">
                        <a:solidFill>
                          <a:srgbClr val="FF0000"/>
                        </a:solidFill>
                        <a:latin typeface="Verdana"/>
                      </a:endParaRPr>
                    </a:p>
                  </a:txBody>
                  <a:tcPr marL="10160" marR="10160" marT="10160" marB="0" anchor="b"/>
                </a:tc>
                <a:tc>
                  <a:txBody>
                    <a:bodyPr/>
                    <a:lstStyle/>
                    <a:p>
                      <a:pPr algn="r" fontAlgn="b"/>
                      <a:r>
                        <a:rPr lang="en-US" sz="2000" u="none" strike="noStrike" dirty="0"/>
                        <a:t>9.9</a:t>
                      </a:r>
                      <a:endParaRPr lang="en-US" sz="2000" b="0" i="0" u="none" strike="noStrike" dirty="0">
                        <a:latin typeface="Verdana"/>
                      </a:endParaRPr>
                    </a:p>
                  </a:txBody>
                  <a:tcPr marL="10160" marR="10160" marT="10160" marB="0" anchor="b"/>
                </a:tc>
              </a:tr>
            </a:tbl>
          </a:graphicData>
        </a:graphic>
      </p:graphicFrame>
      <p:sp>
        <p:nvSpPr>
          <p:cNvPr id="4" name="Content Placeholder 2"/>
          <p:cNvSpPr>
            <a:spLocks noGrp="1"/>
          </p:cNvSpPr>
          <p:nvPr>
            <p:ph idx="1"/>
          </p:nvPr>
        </p:nvSpPr>
        <p:spPr>
          <a:xfrm>
            <a:off x="822960" y="1447800"/>
            <a:ext cx="8110728" cy="51816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Running </a:t>
            </a:r>
            <a:r>
              <a:rPr lang="en-US" dirty="0"/>
              <a:t>times range from </a:t>
            </a:r>
            <a:r>
              <a:rPr lang="en-US" dirty="0" smtClean="0">
                <a:solidFill>
                  <a:srgbClr val="FF0000"/>
                </a:solidFill>
              </a:rPr>
              <a:t>4</a:t>
            </a:r>
            <a:r>
              <a:rPr lang="en-US" dirty="0" smtClean="0"/>
              <a:t> </a:t>
            </a:r>
            <a:r>
              <a:rPr lang="en-US" dirty="0"/>
              <a:t>sec. to </a:t>
            </a:r>
            <a:r>
              <a:rPr lang="en-US" dirty="0" smtClean="0">
                <a:solidFill>
                  <a:srgbClr val="FF0000"/>
                </a:solidFill>
              </a:rPr>
              <a:t>120</a:t>
            </a:r>
            <a:r>
              <a:rPr lang="en-US" dirty="0" smtClean="0"/>
              <a:t> sec.</a:t>
            </a:r>
          </a:p>
          <a:p>
            <a:r>
              <a:rPr lang="en-US" dirty="0" smtClean="0">
                <a:solidFill>
                  <a:srgbClr val="FF0000"/>
                </a:solidFill>
              </a:rPr>
              <a:t>Zero</a:t>
            </a:r>
            <a:r>
              <a:rPr lang="en-US" dirty="0" smtClean="0"/>
              <a:t> </a:t>
            </a:r>
            <a:r>
              <a:rPr lang="en-US" dirty="0"/>
              <a:t>manual annotations are </a:t>
            </a:r>
            <a:r>
              <a:rPr lang="en-US" dirty="0" smtClean="0"/>
              <a:t>required</a:t>
            </a:r>
          </a:p>
        </p:txBody>
      </p:sp>
      <p:sp>
        <p:nvSpPr>
          <p:cNvPr id="3" name="TextBox 2"/>
          <p:cNvSpPr txBox="1"/>
          <p:nvPr/>
        </p:nvSpPr>
        <p:spPr>
          <a:xfrm>
            <a:off x="7467600" y="287338"/>
            <a:ext cx="867583" cy="369332"/>
          </a:xfrm>
          <a:prstGeom prst="rect">
            <a:avLst/>
          </a:prstGeom>
          <a:noFill/>
        </p:spPr>
        <p:txBody>
          <a:bodyPr wrap="none" rtlCol="0">
            <a:spAutoFit/>
          </a:bodyPr>
          <a:lstStyle/>
          <a:p>
            <a:r>
              <a:rPr lang="en-US" dirty="0" err="1" smtClean="0">
                <a:solidFill>
                  <a:srgbClr val="FF0000"/>
                </a:solidFill>
              </a:rPr>
              <a:t>Delelte</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F94E285-444D-4C0C-8BFA-BDB311F86A90}" type="slidenum">
              <a:rPr lang="en-US" smtClean="0"/>
              <a:pPr/>
              <a:t>38</a:t>
            </a:fld>
            <a:endParaRPr lang="en-US" dirty="0"/>
          </a:p>
        </p:txBody>
      </p:sp>
    </p:spTree>
    <p:extLst>
      <p:ext uri="{BB962C8B-B14F-4D97-AF65-F5344CB8AC3E}">
        <p14:creationId xmlns:p14="http://schemas.microsoft.com/office/powerpoint/2010/main" val="9147526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 Result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2881517"/>
              </p:ext>
            </p:extLst>
          </p:nvPr>
        </p:nvGraphicFramePr>
        <p:xfrm>
          <a:off x="228600" y="1295400"/>
          <a:ext cx="8781288" cy="3809997"/>
        </p:xfrm>
        <a:graphic>
          <a:graphicData uri="http://schemas.openxmlformats.org/drawingml/2006/table">
            <a:tbl>
              <a:tblPr firstRow="1" bandRow="1">
                <a:tableStyleId>{616DA210-FB5B-4158-B5E0-FEB733F419BA}</a:tableStyleId>
              </a:tblPr>
              <a:tblGrid>
                <a:gridCol w="1295400"/>
                <a:gridCol w="990600"/>
                <a:gridCol w="1066800"/>
                <a:gridCol w="1066800"/>
                <a:gridCol w="762000"/>
                <a:gridCol w="1143000"/>
                <a:gridCol w="1524000"/>
                <a:gridCol w="932688"/>
              </a:tblGrid>
              <a:tr h="423333">
                <a:tc>
                  <a:txBody>
                    <a:bodyPr/>
                    <a:lstStyle/>
                    <a:p>
                      <a:pPr algn="ctr" fontAlgn="b"/>
                      <a:r>
                        <a:rPr lang="en-US" sz="2000" b="0" u="none" strike="noStrike" dirty="0" smtClean="0"/>
                        <a:t>Benchmark</a:t>
                      </a:r>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r>
                        <a:rPr lang="en-US" sz="2000" b="0" i="0" u="none" strike="noStrike" dirty="0" err="1" smtClean="0">
                          <a:latin typeface="+mn-lt"/>
                        </a:rPr>
                        <a:t>TotalVar</a:t>
                      </a:r>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r>
                        <a:rPr lang="en-US" sz="2000" b="0" u="none" strike="noStrike" dirty="0" smtClean="0"/>
                        <a:t>#Manual</a:t>
                      </a:r>
                      <a:endParaRPr lang="en-US" sz="2000" b="0" i="0" u="none" strike="noStrike" dirty="0">
                        <a:latin typeface="Verdana"/>
                      </a:endParaRPr>
                    </a:p>
                  </a:txBody>
                  <a:tcPr marL="12018" marR="12018" marT="12018" marB="0" anchor="b">
                    <a:solidFill>
                      <a:schemeClr val="accent6">
                        <a:lumMod val="40000"/>
                        <a:lumOff val="60000"/>
                      </a:schemeClr>
                    </a:solidFill>
                  </a:tcPr>
                </a:tc>
                <a:tc>
                  <a:txBody>
                    <a:bodyPr/>
                    <a:lstStyle/>
                    <a:p>
                      <a:pPr algn="ctr" fontAlgn="b"/>
                      <a:r>
                        <a:rPr lang="en-US" sz="2000" b="0" u="none" strike="noStrike" dirty="0" err="1" smtClean="0"/>
                        <a:t>Time(s</a:t>
                      </a:r>
                      <a:r>
                        <a:rPr lang="en-US" sz="2000" b="0" u="none" strike="noStrike" dirty="0" smtClean="0"/>
                        <a:t>)</a:t>
                      </a:r>
                      <a:endParaRPr lang="en-US" sz="2000" b="0" i="0" u="none" strike="noStrike" dirty="0">
                        <a:latin typeface="Verdana"/>
                      </a:endParaRPr>
                    </a:p>
                  </a:txBody>
                  <a:tcPr marL="12018" marR="12018" marT="12018" marB="0" anchor="b">
                    <a:solidFill>
                      <a:schemeClr val="accent6">
                        <a:lumMod val="40000"/>
                        <a:lumOff val="60000"/>
                      </a:schemeClr>
                    </a:solidFill>
                  </a:tcPr>
                </a:tc>
              </a:tr>
              <a:tr h="423333">
                <a:tc>
                  <a:txBody>
                    <a:bodyPr/>
                    <a:lstStyle/>
                    <a:p>
                      <a:pPr algn="l" fontAlgn="b"/>
                      <a:r>
                        <a:rPr lang="en-US" sz="2000" u="none" strike="noStrike" dirty="0"/>
                        <a:t> </a:t>
                      </a:r>
                      <a:r>
                        <a:rPr lang="en-US" sz="2000" u="none" strike="noStrike" dirty="0" err="1"/>
                        <a:t>JOlden</a:t>
                      </a:r>
                      <a:r>
                        <a:rPr lang="en-US" sz="2000" u="none" strike="noStrike" dirty="0"/>
                        <a:t>     </a:t>
                      </a:r>
                      <a:endParaRPr lang="en-US" sz="2000" b="0" i="0" u="none" strike="noStrike" dirty="0">
                        <a:latin typeface="Verdana"/>
                      </a:endParaRPr>
                    </a:p>
                  </a:txBody>
                  <a:tcPr marL="12018" marR="12018" marT="12018" marB="0" anchor="b"/>
                </a:tc>
                <a:tc>
                  <a:txBody>
                    <a:bodyPr/>
                    <a:lstStyle/>
                    <a:p>
                      <a:pPr algn="r" fontAlgn="b"/>
                      <a:r>
                        <a:rPr lang="en-US" sz="2000" u="none" strike="noStrike" dirty="0"/>
                        <a:t>685</a:t>
                      </a:r>
                      <a:endParaRPr lang="en-US" sz="2000" b="0" i="0" u="none" strike="noStrike" dirty="0">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67</a:t>
                      </a:r>
                    </a:p>
                  </a:txBody>
                  <a:tcPr marL="12700" marR="12700" marT="12700" marB="0" anchor="b"/>
                </a:tc>
                <a:tc>
                  <a:txBody>
                    <a:bodyPr/>
                    <a:lstStyle/>
                    <a:p>
                      <a:pPr algn="r" fontAlgn="b"/>
                      <a:r>
                        <a:rPr lang="en-US" sz="2000" b="0" i="0" u="none" strike="noStrike">
                          <a:solidFill>
                            <a:srgbClr val="000000"/>
                          </a:solidFill>
                          <a:effectLst/>
                          <a:latin typeface="+mn-lt"/>
                        </a:rPr>
                        <a:t>497</a:t>
                      </a:r>
                    </a:p>
                  </a:txBody>
                  <a:tcPr marL="12700" marR="12700" marT="12700" marB="0" anchor="b"/>
                </a:tc>
                <a:tc>
                  <a:txBody>
                    <a:bodyPr/>
                    <a:lstStyle/>
                    <a:p>
                      <a:pPr algn="r" fontAlgn="b"/>
                      <a:r>
                        <a:rPr lang="en-US" sz="2000" b="0" i="0" u="none" strike="noStrike">
                          <a:solidFill>
                            <a:srgbClr val="000000"/>
                          </a:solidFill>
                          <a:effectLst/>
                          <a:latin typeface="+mn-lt"/>
                        </a:rPr>
                        <a:t>24</a:t>
                      </a:r>
                    </a:p>
                  </a:txBody>
                  <a:tcPr marL="12700" marR="12700" marT="12700" marB="0" anchor="b"/>
                </a:tc>
                <a:tc>
                  <a:txBody>
                    <a:bodyPr/>
                    <a:lstStyle/>
                    <a:p>
                      <a:pPr algn="r" fontAlgn="b"/>
                      <a:r>
                        <a:rPr lang="en-US" sz="2000" b="0" i="0" u="none" strike="noStrike">
                          <a:solidFill>
                            <a:srgbClr val="000000"/>
                          </a:solidFill>
                          <a:effectLst/>
                          <a:latin typeface="+mn-lt"/>
                        </a:rPr>
                        <a:t>97</a:t>
                      </a:r>
                    </a:p>
                  </a:txBody>
                  <a:tcPr marL="12700" marR="12700" marT="12700" marB="0" anchor="b"/>
                </a:tc>
                <a:tc>
                  <a:txBody>
                    <a:bodyPr/>
                    <a:lstStyle/>
                    <a:p>
                      <a:pPr algn="r" fontAlgn="b"/>
                      <a:r>
                        <a:rPr lang="en-US" sz="2000" u="none" strike="noStrike" dirty="0" smtClean="0">
                          <a:solidFill>
                            <a:srgbClr val="FF0000"/>
                          </a:solidFill>
                        </a:rPr>
                        <a:t>13</a:t>
                      </a:r>
                      <a:r>
                        <a:rPr lang="en-US" sz="2000" u="none" strike="noStrike" baseline="0" dirty="0" smtClean="0"/>
                        <a:t>(</a:t>
                      </a:r>
                      <a:r>
                        <a:rPr lang="en-US" sz="2000" u="none" strike="noStrike" dirty="0" smtClean="0"/>
                        <a:t>2/KLOC)</a:t>
                      </a:r>
                      <a:endParaRPr lang="en-US" sz="2000" b="0" i="0" u="none" strike="noStrike" dirty="0">
                        <a:latin typeface="Verdana"/>
                      </a:endParaRPr>
                    </a:p>
                  </a:txBody>
                  <a:tcPr marL="12018" marR="12018" marT="12018" marB="0" anchor="b"/>
                </a:tc>
                <a:tc>
                  <a:txBody>
                    <a:bodyPr/>
                    <a:lstStyle/>
                    <a:p>
                      <a:pPr algn="r" fontAlgn="b"/>
                      <a:r>
                        <a:rPr lang="en-US" sz="2000" u="none" strike="noStrike"/>
                        <a:t>10.3</a:t>
                      </a:r>
                      <a:endParaRPr lang="en-US" sz="2000" b="0" i="0" u="none" strike="noStrike">
                        <a:latin typeface="Verdana"/>
                      </a:endParaRPr>
                    </a:p>
                  </a:txBody>
                  <a:tcPr marL="12018" marR="12018" marT="12018" marB="0" anchor="b"/>
                </a:tc>
              </a:tr>
              <a:tr h="423333">
                <a:tc>
                  <a:txBody>
                    <a:bodyPr/>
                    <a:lstStyle/>
                    <a:p>
                      <a:pPr algn="l" fontAlgn="b"/>
                      <a:r>
                        <a:rPr lang="en-US" sz="2000" u="none" strike="noStrike"/>
                        <a:t> tinySQL    </a:t>
                      </a:r>
                      <a:endParaRPr lang="en-US" sz="2000" b="0" i="0" u="none" strike="noStrike">
                        <a:latin typeface="Verdana"/>
                      </a:endParaRPr>
                    </a:p>
                  </a:txBody>
                  <a:tcPr marL="12018" marR="12018" marT="12018" marB="0" anchor="b"/>
                </a:tc>
                <a:tc>
                  <a:txBody>
                    <a:bodyPr/>
                    <a:lstStyle/>
                    <a:p>
                      <a:pPr algn="r" fontAlgn="b"/>
                      <a:r>
                        <a:rPr lang="en-US" sz="2000" u="none" strike="noStrike"/>
                        <a:t>2711</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224</a:t>
                      </a:r>
                    </a:p>
                  </a:txBody>
                  <a:tcPr marL="12700" marR="12700" marT="12700" marB="0" anchor="b"/>
                </a:tc>
                <a:tc>
                  <a:txBody>
                    <a:bodyPr/>
                    <a:lstStyle/>
                    <a:p>
                      <a:pPr algn="r" fontAlgn="b"/>
                      <a:r>
                        <a:rPr lang="en-US" sz="2000" b="0" i="0" u="none" strike="noStrike">
                          <a:solidFill>
                            <a:srgbClr val="000000"/>
                          </a:solidFill>
                          <a:effectLst/>
                          <a:latin typeface="+mn-lt"/>
                        </a:rPr>
                        <a:t>530</a:t>
                      </a:r>
                    </a:p>
                  </a:txBody>
                  <a:tcPr marL="12700" marR="12700" marT="12700" marB="0" anchor="b"/>
                </a:tc>
                <a:tc>
                  <a:txBody>
                    <a:bodyPr/>
                    <a:lstStyle/>
                    <a:p>
                      <a:pPr algn="r" fontAlgn="b"/>
                      <a:r>
                        <a:rPr lang="en-US" sz="2000" b="0" i="0" u="none" strike="noStrike">
                          <a:solidFill>
                            <a:srgbClr val="000000"/>
                          </a:solidFill>
                          <a:effectLst/>
                          <a:latin typeface="+mn-lt"/>
                        </a:rPr>
                        <a:t>5</a:t>
                      </a:r>
                    </a:p>
                  </a:txBody>
                  <a:tcPr marL="12700" marR="12700" marT="12700" marB="0" anchor="b"/>
                </a:tc>
                <a:tc>
                  <a:txBody>
                    <a:bodyPr/>
                    <a:lstStyle/>
                    <a:p>
                      <a:pPr algn="r" fontAlgn="b"/>
                      <a:r>
                        <a:rPr lang="en-US" sz="2000" b="0" i="0" u="none" strike="noStrike">
                          <a:solidFill>
                            <a:srgbClr val="000000"/>
                          </a:solidFill>
                          <a:effectLst/>
                          <a:latin typeface="+mn-lt"/>
                        </a:rPr>
                        <a:t>1952</a:t>
                      </a:r>
                    </a:p>
                  </a:txBody>
                  <a:tcPr marL="12700" marR="12700" marT="12700" marB="0" anchor="b"/>
                </a:tc>
                <a:tc>
                  <a:txBody>
                    <a:bodyPr/>
                    <a:lstStyle/>
                    <a:p>
                      <a:pPr algn="r" fontAlgn="b"/>
                      <a:r>
                        <a:rPr lang="en-US" sz="2000" u="none" strike="noStrike" dirty="0" smtClean="0"/>
                        <a:t>215(7/KLOC)</a:t>
                      </a:r>
                      <a:endParaRPr lang="en-US" sz="2000" b="0" i="0" u="none" strike="noStrike" dirty="0">
                        <a:latin typeface="Verdana"/>
                      </a:endParaRPr>
                    </a:p>
                  </a:txBody>
                  <a:tcPr marL="12018" marR="12018" marT="12018" marB="0" anchor="b"/>
                </a:tc>
                <a:tc>
                  <a:txBody>
                    <a:bodyPr/>
                    <a:lstStyle/>
                    <a:p>
                      <a:pPr algn="r" fontAlgn="b"/>
                      <a:r>
                        <a:rPr lang="en-US" sz="2000" u="none" strike="noStrike"/>
                        <a:t>18.4</a:t>
                      </a:r>
                      <a:endParaRPr lang="en-US" sz="2000" b="0" i="0" u="none" strike="noStrike">
                        <a:latin typeface="Verdana"/>
                      </a:endParaRPr>
                    </a:p>
                  </a:txBody>
                  <a:tcPr marL="12018" marR="12018" marT="12018" marB="0" anchor="b"/>
                </a:tc>
              </a:tr>
              <a:tr h="423333">
                <a:tc>
                  <a:txBody>
                    <a:bodyPr/>
                    <a:lstStyle/>
                    <a:p>
                      <a:pPr algn="l" fontAlgn="b"/>
                      <a:r>
                        <a:rPr lang="en-US" sz="2000" u="none" strike="noStrike"/>
                        <a:t> htmlparser </a:t>
                      </a:r>
                      <a:endParaRPr lang="en-US" sz="2000" b="0" i="0" u="none" strike="noStrike">
                        <a:latin typeface="Verdana"/>
                      </a:endParaRPr>
                    </a:p>
                  </a:txBody>
                  <a:tcPr marL="12018" marR="12018" marT="12018" marB="0" anchor="b"/>
                </a:tc>
                <a:tc>
                  <a:txBody>
                    <a:bodyPr/>
                    <a:lstStyle/>
                    <a:p>
                      <a:pPr algn="r" fontAlgn="b"/>
                      <a:r>
                        <a:rPr lang="en-US" sz="2000" u="none" strike="noStrike"/>
                        <a:t>3269</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330</a:t>
                      </a:r>
                    </a:p>
                  </a:txBody>
                  <a:tcPr marL="12700" marR="12700" marT="12700" marB="0" anchor="b"/>
                </a:tc>
                <a:tc>
                  <a:txBody>
                    <a:bodyPr/>
                    <a:lstStyle/>
                    <a:p>
                      <a:pPr algn="r" fontAlgn="b"/>
                      <a:r>
                        <a:rPr lang="en-US" sz="2000" b="0" i="0" u="none" strike="noStrike">
                          <a:solidFill>
                            <a:srgbClr val="000000"/>
                          </a:solidFill>
                          <a:effectLst/>
                          <a:latin typeface="+mn-lt"/>
                        </a:rPr>
                        <a:t>629</a:t>
                      </a:r>
                    </a:p>
                  </a:txBody>
                  <a:tcPr marL="12700" marR="12700" marT="12700" marB="0" anchor="b"/>
                </a:tc>
                <a:tc>
                  <a:txBody>
                    <a:bodyPr/>
                    <a:lstStyle/>
                    <a:p>
                      <a:pPr algn="r" fontAlgn="b"/>
                      <a:r>
                        <a:rPr lang="en-US" sz="2000" b="0" i="0" u="none" strike="noStrike">
                          <a:solidFill>
                            <a:srgbClr val="000000"/>
                          </a:solidFill>
                          <a:effectLst/>
                          <a:latin typeface="+mn-lt"/>
                        </a:rPr>
                        <a:t>36</a:t>
                      </a:r>
                    </a:p>
                  </a:txBody>
                  <a:tcPr marL="12700" marR="12700" marT="12700" marB="0" anchor="b"/>
                </a:tc>
                <a:tc>
                  <a:txBody>
                    <a:bodyPr/>
                    <a:lstStyle/>
                    <a:p>
                      <a:pPr algn="r" fontAlgn="b"/>
                      <a:r>
                        <a:rPr lang="en-US" sz="2000" b="0" i="0" u="none" strike="noStrike">
                          <a:solidFill>
                            <a:srgbClr val="000000"/>
                          </a:solidFill>
                          <a:effectLst/>
                          <a:latin typeface="+mn-lt"/>
                        </a:rPr>
                        <a:t>2274</a:t>
                      </a:r>
                    </a:p>
                  </a:txBody>
                  <a:tcPr marL="12700" marR="12700" marT="12700" marB="0" anchor="b"/>
                </a:tc>
                <a:tc>
                  <a:txBody>
                    <a:bodyPr/>
                    <a:lstStyle/>
                    <a:p>
                      <a:pPr algn="r" fontAlgn="b"/>
                      <a:r>
                        <a:rPr lang="en-US" sz="2000" u="none" strike="noStrike" dirty="0" smtClean="0"/>
                        <a:t>200(3/KLOC)</a:t>
                      </a:r>
                      <a:endParaRPr lang="en-US" sz="2000" b="0" i="0" u="none" strike="noStrike" dirty="0">
                        <a:latin typeface="Verdana"/>
                      </a:endParaRPr>
                    </a:p>
                  </a:txBody>
                  <a:tcPr marL="12018" marR="12018" marT="12018" marB="0" anchor="b"/>
                </a:tc>
                <a:tc>
                  <a:txBody>
                    <a:bodyPr/>
                    <a:lstStyle/>
                    <a:p>
                      <a:pPr algn="r" fontAlgn="b"/>
                      <a:r>
                        <a:rPr lang="en-US" sz="2000" u="none" strike="noStrike"/>
                        <a:t>33.6</a:t>
                      </a:r>
                      <a:endParaRPr lang="en-US" sz="2000" b="0" i="0" u="none" strike="noStrike">
                        <a:latin typeface="Verdana"/>
                      </a:endParaRPr>
                    </a:p>
                  </a:txBody>
                  <a:tcPr marL="12018" marR="12018" marT="12018" marB="0" anchor="b"/>
                </a:tc>
              </a:tr>
              <a:tr h="423333">
                <a:tc>
                  <a:txBody>
                    <a:bodyPr/>
                    <a:lstStyle/>
                    <a:p>
                      <a:pPr algn="l" fontAlgn="b"/>
                      <a:r>
                        <a:rPr lang="en-US" sz="2000" u="none" strike="noStrike" dirty="0"/>
                        <a:t> </a:t>
                      </a:r>
                      <a:r>
                        <a:rPr lang="en-US" sz="2000" u="none" strike="noStrike" dirty="0" err="1"/>
                        <a:t>ejc</a:t>
                      </a:r>
                      <a:r>
                        <a:rPr lang="en-US" sz="2000" u="none" strike="noStrike" dirty="0"/>
                        <a:t>        </a:t>
                      </a:r>
                      <a:endParaRPr lang="en-US" sz="2000" b="0" i="0" u="none" strike="noStrike" dirty="0">
                        <a:latin typeface="Verdana"/>
                      </a:endParaRPr>
                    </a:p>
                  </a:txBody>
                  <a:tcPr marL="12018" marR="12018" marT="12018" marB="0" anchor="b"/>
                </a:tc>
                <a:tc>
                  <a:txBody>
                    <a:bodyPr/>
                    <a:lstStyle/>
                    <a:p>
                      <a:pPr algn="r" fontAlgn="b"/>
                      <a:r>
                        <a:rPr lang="en-US" sz="2000" u="none" strike="noStrike"/>
                        <a:t>10957</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467</a:t>
                      </a:r>
                    </a:p>
                  </a:txBody>
                  <a:tcPr marL="12700" marR="12700" marT="12700" marB="0" anchor="b"/>
                </a:tc>
                <a:tc>
                  <a:txBody>
                    <a:bodyPr/>
                    <a:lstStyle/>
                    <a:p>
                      <a:pPr algn="r" fontAlgn="b"/>
                      <a:r>
                        <a:rPr lang="en-US" sz="2000" b="0" i="0" u="none" strike="noStrike">
                          <a:solidFill>
                            <a:srgbClr val="000000"/>
                          </a:solidFill>
                          <a:effectLst/>
                          <a:latin typeface="+mn-lt"/>
                        </a:rPr>
                        <a:t>1768</a:t>
                      </a:r>
                    </a:p>
                  </a:txBody>
                  <a:tcPr marL="12700" marR="12700" marT="12700" marB="0" anchor="b"/>
                </a:tc>
                <a:tc>
                  <a:txBody>
                    <a:bodyPr/>
                    <a:lstStyle/>
                    <a:p>
                      <a:pPr algn="r" fontAlgn="b"/>
                      <a:r>
                        <a:rPr lang="en-US" sz="2000" b="0" i="0" u="none" strike="noStrike">
                          <a:solidFill>
                            <a:srgbClr val="000000"/>
                          </a:solidFill>
                          <a:effectLst/>
                          <a:latin typeface="+mn-lt"/>
                        </a:rPr>
                        <a:t>50</a:t>
                      </a:r>
                    </a:p>
                  </a:txBody>
                  <a:tcPr marL="12700" marR="12700" marT="12700" marB="0" anchor="b"/>
                </a:tc>
                <a:tc>
                  <a:txBody>
                    <a:bodyPr/>
                    <a:lstStyle/>
                    <a:p>
                      <a:pPr algn="r" fontAlgn="b"/>
                      <a:r>
                        <a:rPr lang="en-US" sz="2000" b="0" i="0" u="none" strike="noStrike">
                          <a:solidFill>
                            <a:srgbClr val="000000"/>
                          </a:solidFill>
                          <a:effectLst/>
                          <a:latin typeface="+mn-lt"/>
                        </a:rPr>
                        <a:t>8672</a:t>
                      </a:r>
                    </a:p>
                  </a:txBody>
                  <a:tcPr marL="12700" marR="12700" marT="12700" marB="0" anchor="b"/>
                </a:tc>
                <a:tc>
                  <a:txBody>
                    <a:bodyPr/>
                    <a:lstStyle/>
                    <a:p>
                      <a:pPr algn="r" fontAlgn="b"/>
                      <a:r>
                        <a:rPr lang="en-US" sz="2000" u="none" strike="noStrike" dirty="0" smtClean="0">
                          <a:solidFill>
                            <a:srgbClr val="FF0000"/>
                          </a:solidFill>
                        </a:rPr>
                        <a:t>592</a:t>
                      </a:r>
                      <a:r>
                        <a:rPr lang="en-US" sz="2000" u="none" strike="noStrike" dirty="0" smtClean="0"/>
                        <a:t>(5/KLOC)</a:t>
                      </a:r>
                      <a:endParaRPr lang="en-US" sz="2000" b="0" i="0" u="none" strike="noStrike" dirty="0">
                        <a:latin typeface="Verdana"/>
                      </a:endParaRPr>
                    </a:p>
                  </a:txBody>
                  <a:tcPr marL="12018" marR="12018" marT="12018" marB="0" anchor="b"/>
                </a:tc>
                <a:tc>
                  <a:txBody>
                    <a:bodyPr/>
                    <a:lstStyle/>
                    <a:p>
                      <a:pPr algn="r" fontAlgn="b"/>
                      <a:r>
                        <a:rPr lang="en-US" sz="2000" u="none" strike="noStrike" dirty="0">
                          <a:solidFill>
                            <a:srgbClr val="FF0000"/>
                          </a:solidFill>
                        </a:rPr>
                        <a:t>122.4</a:t>
                      </a:r>
                      <a:endParaRPr lang="en-US" sz="2000" b="0" i="0" u="none" strike="noStrike" dirty="0">
                        <a:solidFill>
                          <a:srgbClr val="FF0000"/>
                        </a:solidFill>
                        <a:latin typeface="Verdana"/>
                      </a:endParaRPr>
                    </a:p>
                  </a:txBody>
                  <a:tcPr marL="12018" marR="12018" marT="12018" marB="0" anchor="b"/>
                </a:tc>
              </a:tr>
              <a:tr h="423333">
                <a:tc>
                  <a:txBody>
                    <a:bodyPr/>
                    <a:lstStyle/>
                    <a:p>
                      <a:pPr algn="l" fontAlgn="b"/>
                      <a:r>
                        <a:rPr lang="en-US" sz="2000" u="none" strike="noStrike"/>
                        <a:t> javad      </a:t>
                      </a:r>
                      <a:endParaRPr lang="en-US" sz="2000" b="0" i="0" u="none" strike="noStrike">
                        <a:latin typeface="Verdana"/>
                      </a:endParaRPr>
                    </a:p>
                  </a:txBody>
                  <a:tcPr marL="12018" marR="12018" marT="12018" marB="0" anchor="b"/>
                </a:tc>
                <a:tc>
                  <a:txBody>
                    <a:bodyPr/>
                    <a:lstStyle/>
                    <a:p>
                      <a:pPr algn="r" fontAlgn="b"/>
                      <a:r>
                        <a:rPr lang="en-US" sz="2000" u="none" strike="noStrike"/>
                        <a:t>249</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44</a:t>
                      </a:r>
                    </a:p>
                  </a:txBody>
                  <a:tcPr marL="12700" marR="12700" marT="12700" marB="0" anchor="b"/>
                </a:tc>
                <a:tc>
                  <a:txBody>
                    <a:bodyPr/>
                    <a:lstStyle/>
                    <a:p>
                      <a:pPr algn="r" fontAlgn="b"/>
                      <a:r>
                        <a:rPr lang="en-US" sz="2000" b="0" i="0" u="none" strike="noStrike">
                          <a:solidFill>
                            <a:srgbClr val="000000"/>
                          </a:solidFill>
                          <a:effectLst/>
                          <a:latin typeface="+mn-lt"/>
                        </a:rPr>
                        <a:t>27</a:t>
                      </a:r>
                    </a:p>
                  </a:txBody>
                  <a:tcPr marL="12700" marR="12700" marT="12700" marB="0" anchor="b"/>
                </a:tc>
                <a:tc>
                  <a:txBody>
                    <a:bodyPr/>
                    <a:lstStyle/>
                    <a:p>
                      <a:pPr algn="r" fontAlgn="b"/>
                      <a:r>
                        <a:rPr lang="en-US" sz="2000" b="0" i="0" u="none" strike="noStrike">
                          <a:solidFill>
                            <a:srgbClr val="000000"/>
                          </a:solidFill>
                          <a:effectLst/>
                          <a:latin typeface="+mn-lt"/>
                        </a:rPr>
                        <a:t>74</a:t>
                      </a:r>
                    </a:p>
                  </a:txBody>
                  <a:tcPr marL="12700" marR="12700" marT="12700" marB="0" anchor="b"/>
                </a:tc>
                <a:tc>
                  <a:txBody>
                    <a:bodyPr/>
                    <a:lstStyle/>
                    <a:p>
                      <a:pPr algn="r" fontAlgn="b"/>
                      <a:r>
                        <a:rPr lang="en-US" sz="2000" b="0" i="0" u="none" strike="noStrike">
                          <a:solidFill>
                            <a:srgbClr val="000000"/>
                          </a:solidFill>
                          <a:effectLst/>
                          <a:latin typeface="+mn-lt"/>
                        </a:rPr>
                        <a:t>104</a:t>
                      </a:r>
                    </a:p>
                  </a:txBody>
                  <a:tcPr marL="12700" marR="12700" marT="12700" marB="0" anchor="b"/>
                </a:tc>
                <a:tc>
                  <a:txBody>
                    <a:bodyPr/>
                    <a:lstStyle/>
                    <a:p>
                      <a:pPr algn="r" fontAlgn="b"/>
                      <a:r>
                        <a:rPr lang="en-US" sz="2000" u="none" strike="noStrike" dirty="0" smtClean="0"/>
                        <a:t>46(10/KLOC)</a:t>
                      </a:r>
                      <a:endParaRPr lang="en-US" sz="2000" b="0" i="0" u="none" strike="noStrike" dirty="0">
                        <a:latin typeface="Verdana"/>
                      </a:endParaRPr>
                    </a:p>
                  </a:txBody>
                  <a:tcPr marL="12018" marR="12018" marT="12018" marB="0" anchor="b"/>
                </a:tc>
                <a:tc>
                  <a:txBody>
                    <a:bodyPr/>
                    <a:lstStyle/>
                    <a:p>
                      <a:pPr algn="r" fontAlgn="b"/>
                      <a:r>
                        <a:rPr lang="en-US" sz="2000" u="none" strike="noStrike" dirty="0">
                          <a:solidFill>
                            <a:srgbClr val="FF0000"/>
                          </a:solidFill>
                        </a:rPr>
                        <a:t>5.5</a:t>
                      </a:r>
                      <a:endParaRPr lang="en-US" sz="2000" b="0" i="0" u="none" strike="noStrike" dirty="0">
                        <a:solidFill>
                          <a:srgbClr val="FF0000"/>
                        </a:solidFill>
                        <a:latin typeface="Verdana"/>
                      </a:endParaRPr>
                    </a:p>
                  </a:txBody>
                  <a:tcPr marL="12018" marR="12018" marT="12018" marB="0" anchor="b"/>
                </a:tc>
              </a:tr>
              <a:tr h="423333">
                <a:tc>
                  <a:txBody>
                    <a:bodyPr/>
                    <a:lstStyle/>
                    <a:p>
                      <a:pPr algn="l" fontAlgn="b"/>
                      <a:r>
                        <a:rPr lang="en-US" sz="2000" u="none" strike="noStrike"/>
                        <a:t> SPECjbb    </a:t>
                      </a:r>
                      <a:endParaRPr lang="en-US" sz="2000" b="0" i="0" u="none" strike="noStrike">
                        <a:latin typeface="Verdana"/>
                      </a:endParaRPr>
                    </a:p>
                  </a:txBody>
                  <a:tcPr marL="12018" marR="12018" marT="12018" marB="0" anchor="b"/>
                </a:tc>
                <a:tc>
                  <a:txBody>
                    <a:bodyPr/>
                    <a:lstStyle/>
                    <a:p>
                      <a:pPr algn="r" fontAlgn="b"/>
                      <a:r>
                        <a:rPr lang="en-US" sz="2000" u="none" strike="noStrike"/>
                        <a:t>1066</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166</a:t>
                      </a:r>
                    </a:p>
                  </a:txBody>
                  <a:tcPr marL="12700" marR="12700" marT="12700" marB="0" anchor="b"/>
                </a:tc>
                <a:tc>
                  <a:txBody>
                    <a:bodyPr/>
                    <a:lstStyle/>
                    <a:p>
                      <a:pPr algn="r" fontAlgn="b"/>
                      <a:r>
                        <a:rPr lang="en-US" sz="2000" b="0" i="0" u="none" strike="noStrike">
                          <a:solidFill>
                            <a:srgbClr val="000000"/>
                          </a:solidFill>
                          <a:effectLst/>
                          <a:latin typeface="+mn-lt"/>
                        </a:rPr>
                        <a:t>141</a:t>
                      </a:r>
                    </a:p>
                  </a:txBody>
                  <a:tcPr marL="12700" marR="12700" marT="12700" marB="0" anchor="b"/>
                </a:tc>
                <a:tc>
                  <a:txBody>
                    <a:bodyPr/>
                    <a:lstStyle/>
                    <a:p>
                      <a:pPr algn="r" fontAlgn="b"/>
                      <a:r>
                        <a:rPr lang="en-US" sz="2000" b="0" i="0" u="none" strike="noStrike">
                          <a:solidFill>
                            <a:srgbClr val="000000"/>
                          </a:solidFill>
                          <a:effectLst/>
                          <a:latin typeface="+mn-lt"/>
                        </a:rPr>
                        <a:t>71</a:t>
                      </a:r>
                    </a:p>
                  </a:txBody>
                  <a:tcPr marL="12700" marR="12700" marT="12700" marB="0" anchor="b"/>
                </a:tc>
                <a:tc>
                  <a:txBody>
                    <a:bodyPr/>
                    <a:lstStyle/>
                    <a:p>
                      <a:pPr algn="r" fontAlgn="b"/>
                      <a:r>
                        <a:rPr lang="en-US" sz="2000" b="0" i="0" u="none" strike="noStrike" dirty="0">
                          <a:solidFill>
                            <a:srgbClr val="000000"/>
                          </a:solidFill>
                          <a:effectLst/>
                          <a:latin typeface="+mn-lt"/>
                        </a:rPr>
                        <a:t>688</a:t>
                      </a:r>
                    </a:p>
                  </a:txBody>
                  <a:tcPr marL="12700" marR="12700" marT="12700" marB="0" anchor="b"/>
                </a:tc>
                <a:tc>
                  <a:txBody>
                    <a:bodyPr/>
                    <a:lstStyle/>
                    <a:p>
                      <a:pPr algn="r" fontAlgn="b"/>
                      <a:r>
                        <a:rPr lang="en-US" sz="2000" u="none" strike="noStrike" dirty="0" smtClean="0"/>
                        <a:t>73(6/KLOC)</a:t>
                      </a:r>
                      <a:endParaRPr lang="en-US" sz="2000" b="0" i="0" u="none" strike="noStrike" dirty="0">
                        <a:latin typeface="Verdana"/>
                      </a:endParaRPr>
                    </a:p>
                  </a:txBody>
                  <a:tcPr marL="12018" marR="12018" marT="12018" marB="0" anchor="b"/>
                </a:tc>
                <a:tc>
                  <a:txBody>
                    <a:bodyPr/>
                    <a:lstStyle/>
                    <a:p>
                      <a:pPr algn="r" fontAlgn="b"/>
                      <a:r>
                        <a:rPr lang="en-US" sz="2000" u="none" strike="noStrike"/>
                        <a:t>17.1</a:t>
                      </a:r>
                      <a:endParaRPr lang="en-US" sz="2000" b="0" i="0" u="none" strike="noStrike">
                        <a:latin typeface="Verdana"/>
                      </a:endParaRPr>
                    </a:p>
                  </a:txBody>
                  <a:tcPr marL="12018" marR="12018" marT="12018" marB="0" anchor="b"/>
                </a:tc>
              </a:tr>
              <a:tr h="423333">
                <a:tc>
                  <a:txBody>
                    <a:bodyPr/>
                    <a:lstStyle/>
                    <a:p>
                      <a:pPr algn="l" fontAlgn="b"/>
                      <a:r>
                        <a:rPr lang="en-US" sz="2000" u="none" strike="noStrike"/>
                        <a:t> jdepend    </a:t>
                      </a:r>
                      <a:endParaRPr lang="en-US" sz="2000" b="0" i="0" u="none" strike="noStrike">
                        <a:latin typeface="Verdana"/>
                      </a:endParaRPr>
                    </a:p>
                  </a:txBody>
                  <a:tcPr marL="12018" marR="12018" marT="12018" marB="0" anchor="b"/>
                </a:tc>
                <a:tc>
                  <a:txBody>
                    <a:bodyPr/>
                    <a:lstStyle/>
                    <a:p>
                      <a:pPr algn="r" fontAlgn="b"/>
                      <a:r>
                        <a:rPr lang="en-US" sz="2000" u="none" strike="noStrike"/>
                        <a:t>542</a:t>
                      </a:r>
                      <a:endParaRPr lang="en-US" sz="2000" b="0" i="0" u="none" strike="noStrike">
                        <a:latin typeface="Verdana"/>
                      </a:endParaRPr>
                    </a:p>
                  </a:txBody>
                  <a:tcPr marL="12018" marR="12018" marT="12018" marB="0" anchor="b"/>
                </a:tc>
                <a:tc>
                  <a:txBody>
                    <a:bodyPr/>
                    <a:lstStyle/>
                    <a:p>
                      <a:pPr algn="r" fontAlgn="b"/>
                      <a:r>
                        <a:rPr lang="en-US" sz="2000" b="0" i="0" u="none" strike="noStrike">
                          <a:solidFill>
                            <a:srgbClr val="000000"/>
                          </a:solidFill>
                          <a:effectLst/>
                          <a:latin typeface="+mn-lt"/>
                        </a:rPr>
                        <a:t>130</a:t>
                      </a:r>
                    </a:p>
                  </a:txBody>
                  <a:tcPr marL="12700" marR="12700" marT="12700" marB="0" anchor="b"/>
                </a:tc>
                <a:tc>
                  <a:txBody>
                    <a:bodyPr/>
                    <a:lstStyle/>
                    <a:p>
                      <a:pPr algn="r" fontAlgn="b"/>
                      <a:r>
                        <a:rPr lang="en-US" sz="2000" b="0" i="0" u="none" strike="noStrike">
                          <a:solidFill>
                            <a:srgbClr val="000000"/>
                          </a:solidFill>
                          <a:effectLst/>
                          <a:latin typeface="+mn-lt"/>
                        </a:rPr>
                        <a:t>156</a:t>
                      </a:r>
                    </a:p>
                  </a:txBody>
                  <a:tcPr marL="12700" marR="12700" marT="12700" marB="0" anchor="b"/>
                </a:tc>
                <a:tc>
                  <a:txBody>
                    <a:bodyPr/>
                    <a:lstStyle/>
                    <a:p>
                      <a:pPr algn="r" fontAlgn="b"/>
                      <a:r>
                        <a:rPr lang="en-US" sz="2000" b="0" i="0" u="none" strike="noStrike">
                          <a:solidFill>
                            <a:srgbClr val="000000"/>
                          </a:solidFill>
                          <a:effectLst/>
                          <a:latin typeface="+mn-lt"/>
                        </a:rPr>
                        <a:t>128</a:t>
                      </a:r>
                    </a:p>
                  </a:txBody>
                  <a:tcPr marL="12700" marR="12700" marT="12700" marB="0" anchor="b"/>
                </a:tc>
                <a:tc>
                  <a:txBody>
                    <a:bodyPr/>
                    <a:lstStyle/>
                    <a:p>
                      <a:pPr algn="r" fontAlgn="b"/>
                      <a:r>
                        <a:rPr lang="en-US" sz="2000" b="0" i="0" u="none" strike="noStrike">
                          <a:solidFill>
                            <a:srgbClr val="000000"/>
                          </a:solidFill>
                          <a:effectLst/>
                          <a:latin typeface="+mn-lt"/>
                        </a:rPr>
                        <a:t>128</a:t>
                      </a:r>
                    </a:p>
                  </a:txBody>
                  <a:tcPr marL="12700" marR="12700" marT="12700" marB="0" anchor="b"/>
                </a:tc>
                <a:tc>
                  <a:txBody>
                    <a:bodyPr/>
                    <a:lstStyle/>
                    <a:p>
                      <a:pPr algn="r" fontAlgn="b"/>
                      <a:r>
                        <a:rPr lang="en-US" sz="2000" u="none" strike="noStrike" dirty="0" smtClean="0"/>
                        <a:t>26(6/KLOC)</a:t>
                      </a:r>
                      <a:endParaRPr lang="en-US" sz="2000" b="0" i="0" u="none" strike="noStrike" dirty="0">
                        <a:latin typeface="Verdana"/>
                      </a:endParaRPr>
                    </a:p>
                  </a:txBody>
                  <a:tcPr marL="12018" marR="12018" marT="12018" marB="0" anchor="b"/>
                </a:tc>
                <a:tc>
                  <a:txBody>
                    <a:bodyPr/>
                    <a:lstStyle/>
                    <a:p>
                      <a:pPr algn="r" fontAlgn="b"/>
                      <a:r>
                        <a:rPr lang="en-US" sz="2000" u="none" strike="noStrike"/>
                        <a:t>13.7</a:t>
                      </a:r>
                      <a:endParaRPr lang="en-US" sz="2000" b="0" i="0" u="none" strike="noStrike">
                        <a:latin typeface="Verdana"/>
                      </a:endParaRPr>
                    </a:p>
                  </a:txBody>
                  <a:tcPr marL="12018" marR="12018" marT="12018" marB="0" anchor="b"/>
                </a:tc>
              </a:tr>
              <a:tr h="423333">
                <a:tc>
                  <a:txBody>
                    <a:bodyPr/>
                    <a:lstStyle/>
                    <a:p>
                      <a:pPr algn="l" fontAlgn="b"/>
                      <a:r>
                        <a:rPr lang="en-US" sz="2000" u="none" strike="noStrike" dirty="0"/>
                        <a:t> </a:t>
                      </a:r>
                      <a:r>
                        <a:rPr lang="en-US" sz="2000" u="none" strike="noStrike" dirty="0" err="1"/>
                        <a:t>classycle</a:t>
                      </a:r>
                      <a:r>
                        <a:rPr lang="en-US" sz="2000" u="none" strike="noStrike" dirty="0"/>
                        <a:t>  </a:t>
                      </a:r>
                      <a:endParaRPr lang="en-US" sz="2000" b="0" i="0" u="none" strike="noStrike" dirty="0">
                        <a:latin typeface="Verdana"/>
                      </a:endParaRPr>
                    </a:p>
                  </a:txBody>
                  <a:tcPr marL="12018" marR="12018" marT="12018" marB="0" anchor="b"/>
                </a:tc>
                <a:tc>
                  <a:txBody>
                    <a:bodyPr/>
                    <a:lstStyle/>
                    <a:p>
                      <a:pPr algn="r" fontAlgn="b"/>
                      <a:r>
                        <a:rPr lang="en-US" sz="2000" u="none" strike="noStrike"/>
                        <a:t>946</a:t>
                      </a:r>
                      <a:endParaRPr lang="en-US" sz="2000" b="0" i="0" u="none" strike="noStrike">
                        <a:latin typeface="Verdana"/>
                      </a:endParaRPr>
                    </a:p>
                  </a:txBody>
                  <a:tcPr marL="12018" marR="12018" marT="12018" marB="0" anchor="b"/>
                </a:tc>
                <a:tc>
                  <a:txBody>
                    <a:bodyPr/>
                    <a:lstStyle/>
                    <a:p>
                      <a:pPr algn="r" fontAlgn="b"/>
                      <a:r>
                        <a:rPr lang="en-US" sz="2000" b="0" i="0" u="none" strike="noStrike" dirty="0">
                          <a:solidFill>
                            <a:srgbClr val="000000"/>
                          </a:solidFill>
                          <a:effectLst/>
                          <a:latin typeface="+mn-lt"/>
                        </a:rPr>
                        <a:t>153</a:t>
                      </a:r>
                    </a:p>
                  </a:txBody>
                  <a:tcPr marL="12700" marR="12700" marT="12700" marB="0" anchor="b"/>
                </a:tc>
                <a:tc>
                  <a:txBody>
                    <a:bodyPr/>
                    <a:lstStyle/>
                    <a:p>
                      <a:pPr algn="r" fontAlgn="b"/>
                      <a:r>
                        <a:rPr lang="en-US" sz="2000" b="0" i="0" u="none" strike="noStrike">
                          <a:solidFill>
                            <a:srgbClr val="000000"/>
                          </a:solidFill>
                          <a:effectLst/>
                          <a:latin typeface="+mn-lt"/>
                        </a:rPr>
                        <a:t>173</a:t>
                      </a:r>
                    </a:p>
                  </a:txBody>
                  <a:tcPr marL="12700" marR="12700" marT="12700" marB="0" anchor="b"/>
                </a:tc>
                <a:tc>
                  <a:txBody>
                    <a:bodyPr/>
                    <a:lstStyle/>
                    <a:p>
                      <a:pPr algn="r" fontAlgn="b"/>
                      <a:r>
                        <a:rPr lang="en-US" sz="2000" b="0" i="0" u="none" strike="noStrike">
                          <a:solidFill>
                            <a:srgbClr val="000000"/>
                          </a:solidFill>
                          <a:effectLst/>
                          <a:latin typeface="+mn-lt"/>
                        </a:rPr>
                        <a:t>28</a:t>
                      </a:r>
                    </a:p>
                  </a:txBody>
                  <a:tcPr marL="12700" marR="12700" marT="12700" marB="0" anchor="b"/>
                </a:tc>
                <a:tc>
                  <a:txBody>
                    <a:bodyPr/>
                    <a:lstStyle/>
                    <a:p>
                      <a:pPr algn="r" fontAlgn="b"/>
                      <a:r>
                        <a:rPr lang="en-US" sz="2000" b="0" i="0" u="none" strike="noStrike" dirty="0">
                          <a:solidFill>
                            <a:srgbClr val="000000"/>
                          </a:solidFill>
                          <a:effectLst/>
                          <a:latin typeface="+mn-lt"/>
                        </a:rPr>
                        <a:t>592</a:t>
                      </a:r>
                    </a:p>
                  </a:txBody>
                  <a:tcPr marL="12700" marR="12700" marT="12700" marB="0" anchor="b"/>
                </a:tc>
                <a:tc>
                  <a:txBody>
                    <a:bodyPr/>
                    <a:lstStyle/>
                    <a:p>
                      <a:pPr algn="r" fontAlgn="b"/>
                      <a:r>
                        <a:rPr lang="en-US" sz="2000" u="none" strike="noStrike" dirty="0" smtClean="0"/>
                        <a:t>90(10/KLOC)</a:t>
                      </a:r>
                      <a:endParaRPr lang="en-US" sz="2000" b="0" i="0" u="none" strike="noStrike" dirty="0">
                        <a:latin typeface="Verdana"/>
                      </a:endParaRPr>
                    </a:p>
                  </a:txBody>
                  <a:tcPr marL="12018" marR="12018" marT="12018" marB="0" anchor="b"/>
                </a:tc>
                <a:tc>
                  <a:txBody>
                    <a:bodyPr/>
                    <a:lstStyle/>
                    <a:p>
                      <a:pPr algn="r" fontAlgn="b"/>
                      <a:r>
                        <a:rPr lang="en-US" sz="2000" u="none" strike="noStrike" dirty="0"/>
                        <a:t>11.7</a:t>
                      </a:r>
                      <a:endParaRPr lang="en-US" sz="2000" b="0" i="0" u="none" strike="noStrike" dirty="0">
                        <a:latin typeface="Verdana"/>
                      </a:endParaRPr>
                    </a:p>
                  </a:txBody>
                  <a:tcPr marL="12018" marR="12018" marT="12018" marB="0" anchor="b"/>
                </a:tc>
              </a:tr>
            </a:tbl>
          </a:graphicData>
        </a:graphic>
      </p:graphicFrame>
      <p:graphicFrame>
        <p:nvGraphicFramePr>
          <p:cNvPr id="409602" name="Object 2"/>
          <p:cNvGraphicFramePr>
            <a:graphicFrameLocks noChangeAspect="1"/>
          </p:cNvGraphicFramePr>
          <p:nvPr>
            <p:extLst>
              <p:ext uri="{D42A27DB-BD31-4B8C-83A1-F6EECF244321}">
                <p14:modId xmlns:p14="http://schemas.microsoft.com/office/powerpoint/2010/main" val="294974198"/>
              </p:ext>
            </p:extLst>
          </p:nvPr>
        </p:nvGraphicFramePr>
        <p:xfrm>
          <a:off x="2633662" y="1874838"/>
          <a:ext cx="947738" cy="434975"/>
        </p:xfrm>
        <a:graphic>
          <a:graphicData uri="http://schemas.openxmlformats.org/presentationml/2006/ole">
            <mc:AlternateContent xmlns:mc="http://schemas.openxmlformats.org/markup-compatibility/2006">
              <mc:Choice xmlns:v="urn:schemas-microsoft-com:vml" Requires="v">
                <p:oleObj spid="_x0000_s585509" name="Equation" r:id="rId4" imgW="571500" imgH="241300" progId="Equation.3">
                  <p:embed/>
                </p:oleObj>
              </mc:Choice>
              <mc:Fallback>
                <p:oleObj name="Equation" r:id="rId4" imgW="571500" imgH="241300" progId="Equation.3">
                  <p:embed/>
                  <p:pic>
                    <p:nvPicPr>
                      <p:cNvPr id="0" name=""/>
                      <p:cNvPicPr>
                        <a:picLocks noChangeAspect="1" noChangeArrowheads="1"/>
                      </p:cNvPicPr>
                      <p:nvPr/>
                    </p:nvPicPr>
                    <p:blipFill>
                      <a:blip r:embed="rId5"/>
                      <a:srcRect/>
                      <a:stretch>
                        <a:fillRect/>
                      </a:stretch>
                    </p:blipFill>
                    <p:spPr bwMode="auto">
                      <a:xfrm>
                        <a:off x="2633662" y="1874838"/>
                        <a:ext cx="947738" cy="43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03" name="Object 3"/>
          <p:cNvGraphicFramePr>
            <a:graphicFrameLocks noChangeAspect="1"/>
          </p:cNvGraphicFramePr>
          <p:nvPr>
            <p:extLst>
              <p:ext uri="{D42A27DB-BD31-4B8C-83A1-F6EECF244321}">
                <p14:modId xmlns:p14="http://schemas.microsoft.com/office/powerpoint/2010/main" val="520009741"/>
              </p:ext>
            </p:extLst>
          </p:nvPr>
        </p:nvGraphicFramePr>
        <p:xfrm>
          <a:off x="3595687" y="1919288"/>
          <a:ext cx="1052513" cy="342900"/>
        </p:xfrm>
        <a:graphic>
          <a:graphicData uri="http://schemas.openxmlformats.org/presentationml/2006/ole">
            <mc:AlternateContent xmlns:mc="http://schemas.openxmlformats.org/markup-compatibility/2006">
              <mc:Choice xmlns:v="urn:schemas-microsoft-com:vml" Requires="v">
                <p:oleObj spid="_x0000_s585510" name="Equation" r:id="rId6" imgW="635000" imgH="190500" progId="Equation.3">
                  <p:embed/>
                </p:oleObj>
              </mc:Choice>
              <mc:Fallback>
                <p:oleObj name="Equation" r:id="rId6" imgW="635000" imgH="19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5687" y="1919288"/>
                        <a:ext cx="1052513"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04" name="Object 4"/>
          <p:cNvGraphicFramePr>
            <a:graphicFrameLocks noChangeAspect="1"/>
          </p:cNvGraphicFramePr>
          <p:nvPr>
            <p:extLst>
              <p:ext uri="{D42A27DB-BD31-4B8C-83A1-F6EECF244321}">
                <p14:modId xmlns:p14="http://schemas.microsoft.com/office/powerpoint/2010/main" val="2491133770"/>
              </p:ext>
            </p:extLst>
          </p:nvPr>
        </p:nvGraphicFramePr>
        <p:xfrm>
          <a:off x="4672013" y="1897063"/>
          <a:ext cx="738187" cy="388937"/>
        </p:xfrm>
        <a:graphic>
          <a:graphicData uri="http://schemas.openxmlformats.org/presentationml/2006/ole">
            <mc:AlternateContent xmlns:mc="http://schemas.openxmlformats.org/markup-compatibility/2006">
              <mc:Choice xmlns:v="urn:schemas-microsoft-com:vml" Requires="v">
                <p:oleObj spid="_x0000_s585511" name="Equation" r:id="rId8" imgW="444500" imgH="215900" progId="Equation.3">
                  <p:embed/>
                </p:oleObj>
              </mc:Choice>
              <mc:Fallback>
                <p:oleObj name="Equation" r:id="rId8" imgW="444500" imgH="215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2013" y="1897063"/>
                        <a:ext cx="738187" cy="38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05" name="Object 5"/>
          <p:cNvGraphicFramePr>
            <a:graphicFrameLocks noChangeAspect="1"/>
          </p:cNvGraphicFramePr>
          <p:nvPr>
            <p:extLst>
              <p:ext uri="{D42A27DB-BD31-4B8C-83A1-F6EECF244321}">
                <p14:modId xmlns:p14="http://schemas.microsoft.com/office/powerpoint/2010/main" val="475589905"/>
              </p:ext>
            </p:extLst>
          </p:nvPr>
        </p:nvGraphicFramePr>
        <p:xfrm>
          <a:off x="5408613" y="1897063"/>
          <a:ext cx="1220787" cy="388937"/>
        </p:xfrm>
        <a:graphic>
          <a:graphicData uri="http://schemas.openxmlformats.org/presentationml/2006/ole">
            <mc:AlternateContent xmlns:mc="http://schemas.openxmlformats.org/markup-compatibility/2006">
              <mc:Choice xmlns:v="urn:schemas-microsoft-com:vml" Requires="v">
                <p:oleObj spid="_x0000_s585512" name="Equation" r:id="rId10" imgW="736600" imgH="215900" progId="Equation.3">
                  <p:embed/>
                </p:oleObj>
              </mc:Choice>
              <mc:Fallback>
                <p:oleObj name="Equation" r:id="rId10" imgW="736600" imgH="215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8613" y="1897063"/>
                        <a:ext cx="1220787" cy="38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Content Placeholder 2"/>
          <p:cNvSpPr txBox="1">
            <a:spLocks/>
          </p:cNvSpPr>
          <p:nvPr/>
        </p:nvSpPr>
        <p:spPr>
          <a:xfrm>
            <a:off x="822960" y="1447800"/>
            <a:ext cx="8110728" cy="5181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Running times range from </a:t>
            </a:r>
            <a:r>
              <a:rPr lang="en-US" dirty="0" smtClean="0">
                <a:solidFill>
                  <a:srgbClr val="FF0000"/>
                </a:solidFill>
              </a:rPr>
              <a:t>4</a:t>
            </a:r>
            <a:r>
              <a:rPr lang="en-US" dirty="0" smtClean="0"/>
              <a:t> sec. to </a:t>
            </a:r>
            <a:r>
              <a:rPr lang="en-US" dirty="0" smtClean="0">
                <a:solidFill>
                  <a:srgbClr val="FF0000"/>
                </a:solidFill>
              </a:rPr>
              <a:t>120</a:t>
            </a:r>
            <a:r>
              <a:rPr lang="en-US" dirty="0" smtClean="0"/>
              <a:t> sec.</a:t>
            </a:r>
          </a:p>
          <a:p>
            <a:r>
              <a:rPr lang="en-US" dirty="0" smtClean="0">
                <a:solidFill>
                  <a:srgbClr val="FF0000"/>
                </a:solidFill>
              </a:rPr>
              <a:t>6/KLOC </a:t>
            </a:r>
            <a:r>
              <a:rPr lang="en-US" dirty="0" smtClean="0"/>
              <a:t>manual annotations on average</a:t>
            </a:r>
          </a:p>
        </p:txBody>
      </p:sp>
      <p:sp>
        <p:nvSpPr>
          <p:cNvPr id="11" name="TextBox 10"/>
          <p:cNvSpPr txBox="1"/>
          <p:nvPr/>
        </p:nvSpPr>
        <p:spPr>
          <a:xfrm>
            <a:off x="7467600" y="287338"/>
            <a:ext cx="867583" cy="369332"/>
          </a:xfrm>
          <a:prstGeom prst="rect">
            <a:avLst/>
          </a:prstGeom>
          <a:noFill/>
        </p:spPr>
        <p:txBody>
          <a:bodyPr wrap="none" rtlCol="0">
            <a:spAutoFit/>
          </a:bodyPr>
          <a:lstStyle/>
          <a:p>
            <a:r>
              <a:rPr lang="en-US" dirty="0" err="1" smtClean="0">
                <a:solidFill>
                  <a:srgbClr val="FF0000"/>
                </a:solidFill>
              </a:rPr>
              <a:t>Delelte</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AF94E285-444D-4C0C-8BFA-BDB311F86A90}" type="slidenum">
              <a:rPr lang="en-US" smtClean="0"/>
              <a:pPr/>
              <a:t>39</a:t>
            </a:fld>
            <a:endParaRPr lang="en-US" dirty="0"/>
          </a:p>
        </p:txBody>
      </p:sp>
    </p:spTree>
    <p:extLst>
      <p:ext uri="{BB962C8B-B14F-4D97-AF65-F5344CB8AC3E}">
        <p14:creationId xmlns:p14="http://schemas.microsoft.com/office/powerpoint/2010/main" val="968419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33400" y="274638"/>
            <a:ext cx="8110728" cy="1143000"/>
          </a:xfrm>
        </p:spPr>
        <p:txBody>
          <a:bodyPr/>
          <a:lstStyle/>
          <a:p>
            <a:r>
              <a:rPr lang="en-US" dirty="0" smtClean="0"/>
              <a:t>Ownership Type Inference</a:t>
            </a:r>
            <a:endParaRPr lang="en-US" dirty="0"/>
          </a:p>
        </p:txBody>
      </p:sp>
      <p:sp>
        <p:nvSpPr>
          <p:cNvPr id="9" name="Content Placeholder 2"/>
          <p:cNvSpPr>
            <a:spLocks noGrp="1"/>
          </p:cNvSpPr>
          <p:nvPr>
            <p:ph idx="1"/>
          </p:nvPr>
        </p:nvSpPr>
        <p:spPr>
          <a:xfrm>
            <a:off x="530352" y="1447800"/>
            <a:ext cx="8110728" cy="5257800"/>
          </a:xfrm>
        </p:spPr>
        <p:txBody>
          <a:bodyPr>
            <a:normAutofit/>
          </a:bodyPr>
          <a:lstStyle/>
          <a:p>
            <a:r>
              <a:rPr lang="en-US" dirty="0" smtClean="0"/>
              <a:t>Transforms</a:t>
            </a:r>
            <a:r>
              <a:rPr lang="en-US" dirty="0" smtClean="0">
                <a:solidFill>
                  <a:srgbClr val="FF0000"/>
                </a:solidFill>
              </a:rPr>
              <a:t> </a:t>
            </a:r>
            <a:r>
              <a:rPr lang="en-US" dirty="0"/>
              <a:t>un-annotated or </a:t>
            </a:r>
            <a:r>
              <a:rPr lang="en-US" dirty="0" smtClean="0"/>
              <a:t>partially-annotated </a:t>
            </a:r>
            <a:r>
              <a:rPr lang="en-US" dirty="0"/>
              <a:t>programs into fully annotated </a:t>
            </a:r>
            <a:r>
              <a:rPr lang="en-US" dirty="0" smtClean="0"/>
              <a:t>ones</a:t>
            </a:r>
            <a:endParaRPr lang="en-US" dirty="0" smtClean="0">
              <a:solidFill>
                <a:srgbClr val="FF0000"/>
              </a:solidFill>
            </a:endParaRPr>
          </a:p>
          <a:p>
            <a:pPr lvl="1"/>
            <a:endParaRPr lang="en-US" dirty="0" smtClean="0">
              <a:solidFill>
                <a:srgbClr val="FF0000"/>
              </a:solidFill>
            </a:endParaRPr>
          </a:p>
          <a:p>
            <a:pPr lvl="1"/>
            <a:r>
              <a:rPr lang="en-US" dirty="0" smtClean="0">
                <a:solidFill>
                  <a:srgbClr val="FF0000"/>
                </a:solidFill>
              </a:rPr>
              <a:t>Facilitates </a:t>
            </a:r>
            <a:r>
              <a:rPr lang="en-US" dirty="0" smtClean="0">
                <a:solidFill>
                  <a:srgbClr val="000000"/>
                </a:solidFill>
              </a:rPr>
              <a:t>practical adoption of ownership types</a:t>
            </a:r>
          </a:p>
          <a:p>
            <a:pPr lvl="1"/>
            <a:endParaRPr lang="en-US" dirty="0" smtClean="0">
              <a:solidFill>
                <a:srgbClr val="FF0000"/>
              </a:solidFill>
            </a:endParaRPr>
          </a:p>
          <a:p>
            <a:pPr lvl="1"/>
            <a:r>
              <a:rPr lang="en-US" dirty="0" smtClean="0">
                <a:solidFill>
                  <a:srgbClr val="FF0000"/>
                </a:solidFill>
              </a:rPr>
              <a:t>Reveals</a:t>
            </a:r>
            <a:r>
              <a:rPr lang="en-US" dirty="0" smtClean="0"/>
              <a:t> </a:t>
            </a:r>
            <a:r>
              <a:rPr lang="en-US" dirty="0"/>
              <a:t>how ownership concepts are expressed in </a:t>
            </a:r>
            <a:r>
              <a:rPr lang="en-US" dirty="0" smtClean="0"/>
              <a:t>existing programs</a:t>
            </a:r>
            <a:endParaRPr lang="en-US" dirty="0"/>
          </a:p>
          <a:p>
            <a:endParaRPr lang="en-US" dirty="0" smtClean="0"/>
          </a:p>
        </p:txBody>
      </p:sp>
      <p:sp>
        <p:nvSpPr>
          <p:cNvPr id="10" name="Slide Number Placeholder 3"/>
          <p:cNvSpPr>
            <a:spLocks noGrp="1"/>
          </p:cNvSpPr>
          <p:nvPr>
            <p:ph type="sldNum" sz="quarter" idx="12"/>
          </p:nvPr>
        </p:nvSpPr>
        <p:spPr>
          <a:xfrm>
            <a:off x="8613648" y="6305550"/>
            <a:ext cx="457200" cy="476250"/>
          </a:xfrm>
        </p:spPr>
        <p:txBody>
          <a:bodyPr/>
          <a:lstStyle/>
          <a:p>
            <a:fld id="{AF94E285-444D-4C0C-8BFA-BDB311F86A90}" type="slidenum">
              <a:rPr lang="en-US" smtClean="0"/>
              <a:pPr/>
              <a:t>4</a:t>
            </a:fld>
            <a:endParaRPr lang="en-US" dirty="0"/>
          </a:p>
        </p:txBody>
      </p:sp>
    </p:spTree>
    <p:extLst>
      <p:ext uri="{BB962C8B-B14F-4D97-AF65-F5344CB8AC3E}">
        <p14:creationId xmlns:p14="http://schemas.microsoft.com/office/powerpoint/2010/main" val="32682583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Sites in All Benchmarks</a:t>
            </a:r>
            <a:endParaRPr lang="en-US" dirty="0"/>
          </a:p>
        </p:txBody>
      </p:sp>
      <p:grpSp>
        <p:nvGrpSpPr>
          <p:cNvPr id="13" name="Group 12"/>
          <p:cNvGrpSpPr/>
          <p:nvPr/>
        </p:nvGrpSpPr>
        <p:grpSpPr>
          <a:xfrm>
            <a:off x="1675340" y="1752600"/>
            <a:ext cx="3660786" cy="3659721"/>
            <a:chOff x="1676401" y="1600200"/>
            <a:chExt cx="3660786" cy="3659721"/>
          </a:xfrm>
        </p:grpSpPr>
        <p:sp>
          <p:nvSpPr>
            <p:cNvPr id="11" name="Oval 10"/>
            <p:cNvSpPr>
              <a:spLocks noChangeAspect="1"/>
            </p:cNvSpPr>
            <p:nvPr/>
          </p:nvSpPr>
          <p:spPr>
            <a:xfrm>
              <a:off x="1679588" y="1603383"/>
              <a:ext cx="3656538" cy="3656538"/>
            </a:xfrm>
            <a:prstGeom prst="ellipse">
              <a:avLst/>
            </a:prstGeom>
            <a:solidFill>
              <a:srgbClr val="BFBFBF">
                <a:alpha val="22000"/>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Pie 8"/>
            <p:cNvSpPr>
              <a:spLocks noChangeAspect="1"/>
            </p:cNvSpPr>
            <p:nvPr/>
          </p:nvSpPr>
          <p:spPr>
            <a:xfrm rot="10800000">
              <a:off x="1676401" y="1600200"/>
              <a:ext cx="3660786" cy="3656538"/>
            </a:xfrm>
            <a:prstGeom prst="pie">
              <a:avLst>
                <a:gd name="adj1" fmla="val 6300406"/>
                <a:gd name="adj2" fmla="val 15297636"/>
              </a:avLst>
            </a:prstGeom>
            <a:solidFill>
              <a:srgbClr val="FF6600">
                <a:alpha val="49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grpSp>
        <p:nvGrpSpPr>
          <p:cNvPr id="14" name="Group 13"/>
          <p:cNvGrpSpPr/>
          <p:nvPr/>
        </p:nvGrpSpPr>
        <p:grpSpPr>
          <a:xfrm rot="10800000">
            <a:off x="4340214" y="1755783"/>
            <a:ext cx="3660786" cy="3659721"/>
            <a:chOff x="1676401" y="1600200"/>
            <a:chExt cx="3660786" cy="3659721"/>
          </a:xfrm>
        </p:grpSpPr>
        <p:sp>
          <p:nvSpPr>
            <p:cNvPr id="15" name="Oval 14"/>
            <p:cNvSpPr>
              <a:spLocks noChangeAspect="1"/>
            </p:cNvSpPr>
            <p:nvPr/>
          </p:nvSpPr>
          <p:spPr>
            <a:xfrm>
              <a:off x="1679588" y="1603383"/>
              <a:ext cx="3656538" cy="3656538"/>
            </a:xfrm>
            <a:prstGeom prst="ellipse">
              <a:avLst/>
            </a:prstGeom>
            <a:solidFill>
              <a:schemeClr val="bg1">
                <a:lumMod val="75000"/>
                <a:alpha val="21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Pie 15"/>
            <p:cNvSpPr>
              <a:spLocks noChangeAspect="1"/>
            </p:cNvSpPr>
            <p:nvPr/>
          </p:nvSpPr>
          <p:spPr>
            <a:xfrm rot="10800000">
              <a:off x="1676401" y="1600200"/>
              <a:ext cx="3660786" cy="3656538"/>
            </a:xfrm>
            <a:prstGeom prst="pie">
              <a:avLst>
                <a:gd name="adj1" fmla="val 9793229"/>
                <a:gd name="adj2" fmla="val 11627033"/>
              </a:avLst>
            </a:prstGeom>
            <a:solidFill>
              <a:srgbClr val="FF0000">
                <a:alpha val="37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sp>
        <p:nvSpPr>
          <p:cNvPr id="17" name="Rounded Rectangular Callout 16"/>
          <p:cNvSpPr/>
          <p:nvPr/>
        </p:nvSpPr>
        <p:spPr>
          <a:xfrm>
            <a:off x="34633" y="4253394"/>
            <a:ext cx="1630797" cy="457200"/>
          </a:xfrm>
          <a:prstGeom prst="wedgeRoundRectCallout">
            <a:avLst>
              <a:gd name="adj1" fmla="val 178190"/>
              <a:gd name="adj2" fmla="val -77577"/>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OT: rep 40%</a:t>
            </a:r>
            <a:endParaRPr lang="en-US" dirty="0"/>
          </a:p>
        </p:txBody>
      </p:sp>
      <p:sp>
        <p:nvSpPr>
          <p:cNvPr id="19" name="TextBox 18"/>
          <p:cNvSpPr txBox="1"/>
          <p:nvPr/>
        </p:nvSpPr>
        <p:spPr>
          <a:xfrm>
            <a:off x="1676400" y="2977104"/>
            <a:ext cx="1903260" cy="400110"/>
          </a:xfrm>
          <a:prstGeom prst="rect">
            <a:avLst/>
          </a:prstGeom>
          <a:noFill/>
        </p:spPr>
        <p:txBody>
          <a:bodyPr wrap="none" rtlCol="0">
            <a:spAutoFit/>
          </a:bodyPr>
          <a:lstStyle/>
          <a:p>
            <a:r>
              <a:rPr lang="en-US" sz="2000" dirty="0" smtClean="0"/>
              <a:t>OT: not rep 60%</a:t>
            </a:r>
            <a:endParaRPr lang="en-US" sz="2000" dirty="0"/>
          </a:p>
        </p:txBody>
      </p:sp>
      <p:sp>
        <p:nvSpPr>
          <p:cNvPr id="20" name="TextBox 19"/>
          <p:cNvSpPr txBox="1"/>
          <p:nvPr/>
        </p:nvSpPr>
        <p:spPr>
          <a:xfrm>
            <a:off x="5486400" y="4424904"/>
            <a:ext cx="1890361" cy="400110"/>
          </a:xfrm>
          <a:prstGeom prst="rect">
            <a:avLst/>
          </a:prstGeom>
          <a:noFill/>
        </p:spPr>
        <p:txBody>
          <a:bodyPr wrap="none" rtlCol="0">
            <a:spAutoFit/>
          </a:bodyPr>
          <a:lstStyle/>
          <a:p>
            <a:r>
              <a:rPr lang="en-US" sz="2000" dirty="0"/>
              <a:t>U</a:t>
            </a:r>
            <a:r>
              <a:rPr lang="en-US" sz="2000" dirty="0" smtClean="0"/>
              <a:t>T: not rep 86%</a:t>
            </a:r>
            <a:endParaRPr lang="en-US" sz="2000" dirty="0"/>
          </a:p>
        </p:txBody>
      </p:sp>
      <p:sp>
        <p:nvSpPr>
          <p:cNvPr id="21" name="Rounded Rectangular Callout 20"/>
          <p:cNvSpPr/>
          <p:nvPr/>
        </p:nvSpPr>
        <p:spPr>
          <a:xfrm>
            <a:off x="7436135" y="1834104"/>
            <a:ext cx="1630797" cy="457200"/>
          </a:xfrm>
          <a:prstGeom prst="wedgeRoundRectCallout">
            <a:avLst>
              <a:gd name="adj1" fmla="val -165232"/>
              <a:gd name="adj2" fmla="val 327118"/>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U</a:t>
            </a:r>
            <a:r>
              <a:rPr lang="en-US" dirty="0" smtClean="0"/>
              <a:t>T: rep 14%</a:t>
            </a:r>
            <a:endParaRPr lang="en-US" dirty="0"/>
          </a:p>
        </p:txBody>
      </p:sp>
      <p:sp>
        <p:nvSpPr>
          <p:cNvPr id="23" name="TextBox 22"/>
          <p:cNvSpPr txBox="1"/>
          <p:nvPr/>
        </p:nvSpPr>
        <p:spPr>
          <a:xfrm>
            <a:off x="609600" y="5715000"/>
            <a:ext cx="8246619" cy="95410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t>Modification of objects from enclosing context happens </a:t>
            </a:r>
          </a:p>
          <a:p>
            <a:r>
              <a:rPr lang="en-US" sz="2800" dirty="0" smtClean="0">
                <a:solidFill>
                  <a:srgbClr val="FF0000"/>
                </a:solidFill>
              </a:rPr>
              <a:t>more often </a:t>
            </a:r>
            <a:r>
              <a:rPr lang="en-US" sz="2800" dirty="0" smtClean="0"/>
              <a:t>than readonly exposure</a:t>
            </a:r>
            <a:endParaRPr lang="en-US" sz="2800" dirty="0"/>
          </a:p>
        </p:txBody>
      </p:sp>
      <p:sp>
        <p:nvSpPr>
          <p:cNvPr id="24" name="Pie 23"/>
          <p:cNvSpPr>
            <a:spLocks noChangeAspect="1"/>
          </p:cNvSpPr>
          <p:nvPr/>
        </p:nvSpPr>
        <p:spPr>
          <a:xfrm rot="10800000">
            <a:off x="1665430" y="1758966"/>
            <a:ext cx="3660786" cy="3656538"/>
          </a:xfrm>
          <a:prstGeom prst="pie">
            <a:avLst>
              <a:gd name="adj1" fmla="val 6300406"/>
              <a:gd name="adj2" fmla="val 15297636"/>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25" name="Pie 24"/>
          <p:cNvSpPr>
            <a:spLocks noChangeAspect="1"/>
          </p:cNvSpPr>
          <p:nvPr/>
        </p:nvSpPr>
        <p:spPr>
          <a:xfrm>
            <a:off x="4337027" y="1758966"/>
            <a:ext cx="3660786" cy="3656538"/>
          </a:xfrm>
          <a:prstGeom prst="pie">
            <a:avLst>
              <a:gd name="adj1" fmla="val 9781249"/>
              <a:gd name="adj2" fmla="val 11644814"/>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 name="Slide Number Placeholder 2"/>
          <p:cNvSpPr>
            <a:spLocks noGrp="1"/>
          </p:cNvSpPr>
          <p:nvPr>
            <p:ph type="sldNum" sz="quarter" idx="12"/>
          </p:nvPr>
        </p:nvSpPr>
        <p:spPr/>
        <p:txBody>
          <a:bodyPr/>
          <a:lstStyle/>
          <a:p>
            <a:fld id="{AF94E285-444D-4C0C-8BFA-BDB311F86A90}" type="slidenum">
              <a:rPr lang="en-US" smtClean="0"/>
              <a:pPr/>
              <a:t>40</a:t>
            </a:fld>
            <a:endParaRPr lang="en-US" dirty="0"/>
          </a:p>
        </p:txBody>
      </p:sp>
    </p:spTree>
    <p:extLst>
      <p:ext uri="{BB962C8B-B14F-4D97-AF65-F5344CB8AC3E}">
        <p14:creationId xmlns:p14="http://schemas.microsoft.com/office/powerpoint/2010/main" val="3307347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3" grpId="0" animBg="1"/>
      <p:bldP spid="24" grpId="0" animBg="1"/>
      <p:bldP spid="24" grpId="1" animBg="1"/>
      <p:bldP spid="25" grpId="0" animBg="1"/>
      <p:bldP spid="2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 Types</a:t>
            </a:r>
            <a:endParaRPr lang="en-US" dirty="0"/>
          </a:p>
        </p:txBody>
      </p:sp>
      <p:sp>
        <p:nvSpPr>
          <p:cNvPr id="3" name="Content Placeholder 2"/>
          <p:cNvSpPr>
            <a:spLocks noGrp="1"/>
          </p:cNvSpPr>
          <p:nvPr>
            <p:ph idx="1"/>
          </p:nvPr>
        </p:nvSpPr>
        <p:spPr/>
        <p:txBody>
          <a:bodyPr/>
          <a:lstStyle/>
          <a:p>
            <a:r>
              <a:rPr lang="en-US" dirty="0" smtClean="0"/>
              <a:t>Owner-as-Modifier encapsulation (</a:t>
            </a:r>
            <a:r>
              <a:rPr lang="en-US" dirty="0" err="1" smtClean="0"/>
              <a:t>OaM</a:t>
            </a:r>
            <a:r>
              <a:rPr lang="en-US" dirty="0" smtClean="0"/>
              <a:t>)</a:t>
            </a:r>
          </a:p>
          <a:p>
            <a:r>
              <a:rPr lang="en-US" dirty="0"/>
              <a:t>T</a:t>
            </a:r>
            <a:r>
              <a:rPr lang="en-US" dirty="0" smtClean="0"/>
              <a:t>ype qualifiers:</a:t>
            </a:r>
          </a:p>
          <a:p>
            <a:pPr lvl="1"/>
            <a:r>
              <a:rPr lang="en-US" b="1" dirty="0" smtClean="0"/>
              <a:t>rep</a:t>
            </a:r>
            <a:r>
              <a:rPr lang="en-US" dirty="0" smtClean="0"/>
              <a:t>:   owned by </a:t>
            </a:r>
            <a:r>
              <a:rPr lang="en-US" b="1" dirty="0" smtClean="0"/>
              <a:t>this</a:t>
            </a:r>
          </a:p>
          <a:p>
            <a:pPr lvl="1"/>
            <a:r>
              <a:rPr lang="en-US" b="1" dirty="0" smtClean="0"/>
              <a:t>peer</a:t>
            </a:r>
            <a:r>
              <a:rPr lang="en-US" dirty="0" smtClean="0"/>
              <a:t>: has same owner as </a:t>
            </a:r>
            <a:r>
              <a:rPr lang="en-US" b="1" dirty="0" smtClean="0"/>
              <a:t>this</a:t>
            </a:r>
          </a:p>
          <a:p>
            <a:pPr lvl="1"/>
            <a:r>
              <a:rPr lang="en-US" b="1" dirty="0" smtClean="0"/>
              <a:t>any</a:t>
            </a:r>
            <a:r>
              <a:rPr lang="en-US" dirty="0" smtClean="0"/>
              <a:t>:   arbitrary ownership </a:t>
            </a:r>
            <a:r>
              <a:rPr lang="en-US" b="1" dirty="0" smtClean="0"/>
              <a:t> </a:t>
            </a:r>
          </a:p>
        </p:txBody>
      </p:sp>
      <p:sp>
        <p:nvSpPr>
          <p:cNvPr id="4" name="Slide Number Placeholder 3"/>
          <p:cNvSpPr>
            <a:spLocks noGrp="1"/>
          </p:cNvSpPr>
          <p:nvPr>
            <p:ph type="sldNum" sz="quarter" idx="12"/>
          </p:nvPr>
        </p:nvSpPr>
        <p:spPr/>
        <p:txBody>
          <a:bodyPr/>
          <a:lstStyle/>
          <a:p>
            <a:fld id="{AF94E285-444D-4C0C-8BFA-BDB311F86A90}" type="slidenum">
              <a:rPr lang="en-US" smtClean="0"/>
              <a:pPr/>
              <a:t>41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Ownership Types</a:t>
            </a:r>
            <a:endParaRPr lang="en-US" dirty="0"/>
          </a:p>
        </p:txBody>
      </p:sp>
      <p:sp>
        <p:nvSpPr>
          <p:cNvPr id="3" name="Content Placeholder 2"/>
          <p:cNvSpPr>
            <a:spLocks noGrp="1"/>
          </p:cNvSpPr>
          <p:nvPr>
            <p:ph idx="1"/>
          </p:nvPr>
        </p:nvSpPr>
        <p:spPr/>
        <p:txBody>
          <a:bodyPr/>
          <a:lstStyle/>
          <a:p>
            <a:r>
              <a:rPr lang="en-US" dirty="0" smtClean="0"/>
              <a:t>Owner-as-Dominator encapsulation (</a:t>
            </a:r>
            <a:r>
              <a:rPr lang="en-US" dirty="0" err="1" smtClean="0"/>
              <a:t>OaD</a:t>
            </a:r>
            <a:r>
              <a:rPr lang="en-US" dirty="0" smtClean="0"/>
              <a:t>)</a:t>
            </a:r>
          </a:p>
          <a:p>
            <a:r>
              <a:rPr lang="en-US" dirty="0" smtClean="0"/>
              <a:t>Type qualifier </a:t>
            </a:r>
          </a:p>
          <a:p>
            <a:pPr lvl="1"/>
            <a:r>
              <a:rPr lang="en-US" dirty="0" smtClean="0"/>
              <a:t>    is the owner of the object</a:t>
            </a:r>
          </a:p>
          <a:p>
            <a:pPr lvl="1"/>
            <a:r>
              <a:rPr lang="en-US" dirty="0" smtClean="0"/>
              <a:t>    is the ownership parameter</a:t>
            </a:r>
          </a:p>
          <a:p>
            <a:pPr lvl="1"/>
            <a:r>
              <a:rPr lang="en-US" b="1" dirty="0" smtClean="0"/>
              <a:t>rep</a:t>
            </a:r>
            <a:r>
              <a:rPr lang="en-US" dirty="0" smtClean="0"/>
              <a:t>:    owned by </a:t>
            </a:r>
            <a:r>
              <a:rPr lang="en-US" b="1" dirty="0" smtClean="0"/>
              <a:t>this</a:t>
            </a:r>
          </a:p>
          <a:p>
            <a:pPr lvl="1"/>
            <a:r>
              <a:rPr lang="en-US" b="1" dirty="0" smtClean="0"/>
              <a:t>own</a:t>
            </a:r>
            <a:r>
              <a:rPr lang="en-US" dirty="0" smtClean="0"/>
              <a:t>:</a:t>
            </a:r>
            <a:r>
              <a:rPr lang="en-US" b="1" dirty="0" smtClean="0"/>
              <a:t>   </a:t>
            </a:r>
            <a:r>
              <a:rPr lang="en-US" dirty="0" smtClean="0"/>
              <a:t>has same owner as </a:t>
            </a:r>
            <a:r>
              <a:rPr lang="en-US" b="1" dirty="0" smtClean="0"/>
              <a:t>this</a:t>
            </a:r>
          </a:p>
          <a:p>
            <a:pPr lvl="1"/>
            <a:r>
              <a:rPr lang="en-US" b="1" dirty="0" smtClean="0"/>
              <a:t>p</a:t>
            </a:r>
            <a:r>
              <a:rPr lang="en-US" dirty="0" smtClean="0"/>
              <a:t>:        owned by the ownership parameter</a:t>
            </a:r>
          </a:p>
        </p:txBody>
      </p:sp>
      <p:graphicFrame>
        <p:nvGraphicFramePr>
          <p:cNvPr id="371714" name="Object 2"/>
          <p:cNvGraphicFramePr>
            <a:graphicFrameLocks noChangeAspect="1"/>
          </p:cNvGraphicFramePr>
          <p:nvPr>
            <p:extLst>
              <p:ext uri="{D42A27DB-BD31-4B8C-83A1-F6EECF244321}">
                <p14:modId xmlns:p14="http://schemas.microsoft.com/office/powerpoint/2010/main" val="3756127030"/>
              </p:ext>
            </p:extLst>
          </p:nvPr>
        </p:nvGraphicFramePr>
        <p:xfrm>
          <a:off x="3352800" y="2035048"/>
          <a:ext cx="1170432" cy="631952"/>
        </p:xfrm>
        <a:graphic>
          <a:graphicData uri="http://schemas.openxmlformats.org/presentationml/2006/ole">
            <mc:AlternateContent xmlns:mc="http://schemas.openxmlformats.org/markup-compatibility/2006">
              <mc:Choice xmlns:v="urn:schemas-microsoft-com:vml" Requires="v">
                <p:oleObj spid="_x0000_s586215" name="Equation" r:id="rId4" imgW="7315200" imgH="3949700" progId="Equation.3">
                  <p:embed/>
                </p:oleObj>
              </mc:Choice>
              <mc:Fallback>
                <p:oleObj name="Equation" r:id="rId4" imgW="7315200" imgH="3949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35048"/>
                        <a:ext cx="1170432" cy="631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5" name="Object 3"/>
          <p:cNvGraphicFramePr>
            <a:graphicFrameLocks noChangeAspect="1"/>
          </p:cNvGraphicFramePr>
          <p:nvPr>
            <p:extLst>
              <p:ext uri="{D42A27DB-BD31-4B8C-83A1-F6EECF244321}">
                <p14:modId xmlns:p14="http://schemas.microsoft.com/office/powerpoint/2010/main" val="3777194991"/>
              </p:ext>
            </p:extLst>
          </p:nvPr>
        </p:nvGraphicFramePr>
        <p:xfrm>
          <a:off x="1219200" y="2590800"/>
          <a:ext cx="369824" cy="512064"/>
        </p:xfrm>
        <a:graphic>
          <a:graphicData uri="http://schemas.openxmlformats.org/presentationml/2006/ole">
            <mc:AlternateContent xmlns:mc="http://schemas.openxmlformats.org/markup-compatibility/2006">
              <mc:Choice xmlns:v="urn:schemas-microsoft-com:vml" Requires="v">
                <p:oleObj spid="_x0000_s586216" name="Equation" r:id="rId6" imgW="5283200" imgH="7315200" progId="Equation.3">
                  <p:embed/>
                </p:oleObj>
              </mc:Choice>
              <mc:Fallback>
                <p:oleObj name="Equation" r:id="rId6" imgW="5283200" imgH="7315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590800"/>
                        <a:ext cx="369824" cy="512064"/>
                      </a:xfrm>
                      <a:prstGeom prst="rect">
                        <a:avLst/>
                      </a:prstGeom>
                      <a:noFill/>
                      <a:extLst/>
                    </p:spPr>
                  </p:pic>
                </p:oleObj>
              </mc:Fallback>
            </mc:AlternateContent>
          </a:graphicData>
        </a:graphic>
      </p:graphicFrame>
      <p:graphicFrame>
        <p:nvGraphicFramePr>
          <p:cNvPr id="371716" name="Object 4"/>
          <p:cNvGraphicFramePr>
            <a:graphicFrameLocks noChangeAspect="1"/>
          </p:cNvGraphicFramePr>
          <p:nvPr>
            <p:extLst>
              <p:ext uri="{D42A27DB-BD31-4B8C-83A1-F6EECF244321}">
                <p14:modId xmlns:p14="http://schemas.microsoft.com/office/powerpoint/2010/main" val="669825199"/>
              </p:ext>
            </p:extLst>
          </p:nvPr>
        </p:nvGraphicFramePr>
        <p:xfrm>
          <a:off x="1219200" y="3124200"/>
          <a:ext cx="341376" cy="483616"/>
        </p:xfrm>
        <a:graphic>
          <a:graphicData uri="http://schemas.openxmlformats.org/presentationml/2006/ole">
            <mc:AlternateContent xmlns:mc="http://schemas.openxmlformats.org/markup-compatibility/2006">
              <mc:Choice xmlns:v="urn:schemas-microsoft-com:vml" Requires="v">
                <p:oleObj spid="_x0000_s586217" name="Equation" r:id="rId8" imgW="4876800" imgH="6908800" progId="Equation.3">
                  <p:embed/>
                </p:oleObj>
              </mc:Choice>
              <mc:Fallback>
                <p:oleObj name="Equation" r:id="rId8" imgW="4876800" imgH="6908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124200"/>
                        <a:ext cx="341376" cy="483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AF94E285-444D-4C0C-8BFA-BDB311F86A90}" type="slidenum">
              <a:rPr lang="en-US" smtClean="0"/>
              <a:pPr/>
              <a:t>42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Owner-as-Modifier </a:t>
            </a:r>
            <a:r>
              <a:rPr lang="en-US" dirty="0" err="1" smtClean="0"/>
              <a:t>vs</a:t>
            </a:r>
            <a:r>
              <a:rPr lang="en-US" dirty="0" smtClean="0"/>
              <a:t> </a:t>
            </a:r>
            <a:br>
              <a:rPr lang="en-US" dirty="0" smtClean="0"/>
            </a:br>
            <a:r>
              <a:rPr lang="en-US" dirty="0" smtClean="0"/>
              <a:t>Owner-as-Dominator</a:t>
            </a:r>
            <a:endParaRPr lang="en-US" dirty="0"/>
          </a:p>
        </p:txBody>
      </p:sp>
      <p:sp>
        <p:nvSpPr>
          <p:cNvPr id="3" name="Content Placeholder 2"/>
          <p:cNvSpPr>
            <a:spLocks noGrp="1"/>
          </p:cNvSpPr>
          <p:nvPr>
            <p:ph idx="1"/>
          </p:nvPr>
        </p:nvSpPr>
        <p:spPr/>
        <p:txBody>
          <a:bodyPr>
            <a:normAutofit/>
          </a:bodyPr>
          <a:lstStyle/>
          <a:p>
            <a:r>
              <a:rPr lang="en-US" dirty="0" smtClean="0"/>
              <a:t>Goal: compare UT (</a:t>
            </a:r>
            <a:r>
              <a:rPr lang="en-US" dirty="0" err="1" smtClean="0"/>
              <a:t>OaM</a:t>
            </a:r>
            <a:r>
              <a:rPr lang="en-US" dirty="0" smtClean="0"/>
              <a:t>) to OT (</a:t>
            </a:r>
            <a:r>
              <a:rPr lang="en-US" dirty="0" err="1" smtClean="0"/>
              <a:t>OaD</a:t>
            </a:r>
            <a:r>
              <a:rPr lang="en-US" dirty="0" smtClean="0"/>
              <a:t>)</a:t>
            </a:r>
          </a:p>
          <a:p>
            <a:r>
              <a:rPr lang="en-US" dirty="0" smtClean="0"/>
              <a:t>In certain cases, UT gives rise to a deeper tree than OT</a:t>
            </a:r>
            <a:endParaRPr lang="en-US" dirty="0"/>
          </a:p>
          <a:p>
            <a:r>
              <a:rPr lang="en-US" dirty="0" smtClean="0"/>
              <a:t>In other cases, OT gives rise to a deeper tree</a:t>
            </a:r>
          </a:p>
          <a:p>
            <a:endParaRPr lang="en-US" dirty="0"/>
          </a:p>
          <a:p>
            <a:r>
              <a:rPr lang="en-US" dirty="0" smtClean="0"/>
              <a:t>Does UT or OT has deeper trees?</a:t>
            </a:r>
          </a:p>
          <a:p>
            <a:r>
              <a:rPr lang="en-US" dirty="0" smtClean="0"/>
              <a:t>Do UT and OT give rise to different trees?</a:t>
            </a:r>
          </a:p>
          <a:p>
            <a:pPr lvl="1"/>
            <a:endParaRPr lang="en-US" dirty="0" smtClean="0"/>
          </a:p>
          <a:p>
            <a:endParaRPr lang="en-US" dirty="0" smtClean="0"/>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fld id="{AF94E285-444D-4C0C-8BFA-BDB311F86A90}" type="slidenum">
              <a:rPr lang="en-US" smtClean="0"/>
              <a:pPr/>
              <a:t>43</a:t>
            </a:fld>
            <a:endParaRPr lang="en-US" dirty="0"/>
          </a:p>
        </p:txBody>
      </p:sp>
    </p:spTree>
    <p:extLst>
      <p:ext uri="{BB962C8B-B14F-4D97-AF65-F5344CB8AC3E}">
        <p14:creationId xmlns:p14="http://schemas.microsoft.com/office/powerpoint/2010/main" val="307329584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Rounded Rectangle 3"/>
          <p:cNvSpPr/>
          <p:nvPr/>
        </p:nvSpPr>
        <p:spPr>
          <a:xfrm>
            <a:off x="3723545" y="1671416"/>
            <a:ext cx="1585533"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Unified Typing Rules</a:t>
            </a:r>
            <a:endParaRPr lang="en-US" sz="2000" dirty="0"/>
          </a:p>
        </p:txBody>
      </p:sp>
      <p:grpSp>
        <p:nvGrpSpPr>
          <p:cNvPr id="9" name="Group 8"/>
          <p:cNvGrpSpPr/>
          <p:nvPr/>
        </p:nvGrpSpPr>
        <p:grpSpPr>
          <a:xfrm>
            <a:off x="228600" y="1295400"/>
            <a:ext cx="2625993" cy="1533074"/>
            <a:chOff x="576540" y="4028444"/>
            <a:chExt cx="2361539" cy="1838956"/>
          </a:xfrm>
          <a:solidFill>
            <a:schemeClr val="bg1">
              <a:lumMod val="75000"/>
            </a:schemeClr>
          </a:solidFill>
          <a:effectLst>
            <a:outerShdw blurRad="50800" dist="38100" dir="2700000" algn="tl" rotWithShape="0">
              <a:srgbClr val="000000">
                <a:alpha val="43000"/>
              </a:srgbClr>
            </a:outerShdw>
          </a:effectLst>
        </p:grpSpPr>
        <p:sp>
          <p:nvSpPr>
            <p:cNvPr id="7" name="Snip Single Corner Rectangle 6"/>
            <p:cNvSpPr/>
            <p:nvPr/>
          </p:nvSpPr>
          <p:spPr>
            <a:xfrm>
              <a:off x="576540" y="4028444"/>
              <a:ext cx="2361539" cy="1838956"/>
            </a:xfrm>
            <a:prstGeom prst="snip1Rect">
              <a:avLst/>
            </a:prstGeom>
            <a:grpFill/>
            <a:ln>
              <a:noFill/>
            </a:ln>
          </p:spPr>
          <p:style>
            <a:lnRef idx="1">
              <a:schemeClr val="accent1"/>
            </a:lnRef>
            <a:fillRef idx="2">
              <a:schemeClr val="accent1"/>
            </a:fillRef>
            <a:effectRef idx="1">
              <a:schemeClr val="accent1"/>
            </a:effectRef>
            <a:fontRef idx="minor">
              <a:schemeClr val="dk1"/>
            </a:fontRef>
          </p:style>
          <p:txBody>
            <a:bodyPr/>
            <a:lstStyle/>
            <a:p>
              <a:endParaRPr lang="en-US" dirty="0" smtClean="0"/>
            </a:p>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83743758"/>
                </p:ext>
              </p:extLst>
            </p:nvPr>
          </p:nvGraphicFramePr>
          <p:xfrm>
            <a:off x="576540" y="4173166"/>
            <a:ext cx="2342739" cy="1531010"/>
          </p:xfrm>
          <a:graphic>
            <a:graphicData uri="http://schemas.openxmlformats.org/presentationml/2006/ole">
              <mc:AlternateContent xmlns:mc="http://schemas.openxmlformats.org/markup-compatibility/2006">
                <mc:Choice xmlns:v="urn:schemas-microsoft-com:vml" Requires="v">
                  <p:oleObj spid="_x0000_s575772" name="Equation" r:id="rId4" imgW="1625600" imgH="889000" progId="Equation.3">
                    <p:embed/>
                  </p:oleObj>
                </mc:Choice>
                <mc:Fallback>
                  <p:oleObj name="Equation" r:id="rId4" imgW="1625600" imgH="889000" progId="Equation.3">
                    <p:embed/>
                    <p:pic>
                      <p:nvPicPr>
                        <p:cNvPr id="0" name="Picture 2"/>
                        <p:cNvPicPr>
                          <a:picLocks noChangeAspect="1" noChangeArrowheads="1"/>
                        </p:cNvPicPr>
                        <p:nvPr/>
                      </p:nvPicPr>
                      <p:blipFill>
                        <a:blip r:embed="rId5"/>
                        <a:srcRect/>
                        <a:stretch>
                          <a:fillRect/>
                        </a:stretch>
                      </p:blipFill>
                      <p:spPr bwMode="auto">
                        <a:xfrm>
                          <a:off x="576540" y="4173166"/>
                          <a:ext cx="2342739" cy="1531010"/>
                        </a:xfrm>
                        <a:prstGeom prst="rect">
                          <a:avLst/>
                        </a:prstGeom>
                        <a:noFill/>
                        <a:extLst/>
                      </p:spPr>
                    </p:pic>
                  </p:oleObj>
                </mc:Fallback>
              </mc:AlternateContent>
            </a:graphicData>
          </a:graphic>
        </p:graphicFrame>
      </p:grpSp>
      <p:sp>
        <p:nvSpPr>
          <p:cNvPr id="26" name="Snip Single Corner Rectangle 25"/>
          <p:cNvSpPr/>
          <p:nvPr/>
        </p:nvSpPr>
        <p:spPr>
          <a:xfrm>
            <a:off x="6893193" y="3215640"/>
            <a:ext cx="1641207" cy="518160"/>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Source Code</a:t>
            </a:r>
          </a:p>
        </p:txBody>
      </p:sp>
      <p:cxnSp>
        <p:nvCxnSpPr>
          <p:cNvPr id="33" name="Straight Connector 32"/>
          <p:cNvCxnSpPr>
            <a:stCxn id="26" idx="2"/>
            <a:endCxn id="37" idx="3"/>
          </p:cNvCxnSpPr>
          <p:nvPr/>
        </p:nvCxnSpPr>
        <p:spPr>
          <a:xfrm flipH="1">
            <a:off x="5309078" y="3474720"/>
            <a:ext cx="1584115" cy="30480"/>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3723545" y="3124200"/>
            <a:ext cx="1585533"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Set-based Solver</a:t>
            </a:r>
            <a:endParaRPr lang="en-US" sz="2000" dirty="0"/>
          </a:p>
        </p:txBody>
      </p:sp>
      <p:sp>
        <p:nvSpPr>
          <p:cNvPr id="49" name="Rounded Rectangle 48"/>
          <p:cNvSpPr/>
          <p:nvPr/>
        </p:nvSpPr>
        <p:spPr>
          <a:xfrm>
            <a:off x="3657600" y="4495800"/>
            <a:ext cx="1717422"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Extract “Best” Typing</a:t>
            </a:r>
            <a:endParaRPr lang="en-US" sz="2000" dirty="0"/>
          </a:p>
        </p:txBody>
      </p:sp>
      <p:sp>
        <p:nvSpPr>
          <p:cNvPr id="79" name="Snip Single Corner Rectangle 78"/>
          <p:cNvSpPr/>
          <p:nvPr/>
        </p:nvSpPr>
        <p:spPr>
          <a:xfrm>
            <a:off x="6691849" y="4562020"/>
            <a:ext cx="2147351" cy="619580"/>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Preference Ranking over Qualifiers</a:t>
            </a:r>
          </a:p>
        </p:txBody>
      </p:sp>
      <p:sp>
        <p:nvSpPr>
          <p:cNvPr id="86" name="Rounded Rectangle 85"/>
          <p:cNvSpPr/>
          <p:nvPr/>
        </p:nvSpPr>
        <p:spPr>
          <a:xfrm>
            <a:off x="3723545" y="5867400"/>
            <a:ext cx="1585533"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Type Checking</a:t>
            </a:r>
            <a:endParaRPr lang="en-US" sz="2000" dirty="0"/>
          </a:p>
        </p:txBody>
      </p:sp>
      <p:cxnSp>
        <p:nvCxnSpPr>
          <p:cNvPr id="87" name="Straight Connector 86"/>
          <p:cNvCxnSpPr>
            <a:stCxn id="37" idx="2"/>
            <a:endCxn id="49" idx="0"/>
          </p:cNvCxnSpPr>
          <p:nvPr/>
        </p:nvCxnSpPr>
        <p:spPr>
          <a:xfrm flipH="1">
            <a:off x="4516311" y="3886200"/>
            <a:ext cx="1" cy="609600"/>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49" idx="2"/>
            <a:endCxn id="86" idx="0"/>
          </p:cNvCxnSpPr>
          <p:nvPr/>
        </p:nvCxnSpPr>
        <p:spPr>
          <a:xfrm>
            <a:off x="4516311" y="5257800"/>
            <a:ext cx="1" cy="609600"/>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79" idx="2"/>
            <a:endCxn id="49" idx="3"/>
          </p:cNvCxnSpPr>
          <p:nvPr/>
        </p:nvCxnSpPr>
        <p:spPr>
          <a:xfrm flipH="1">
            <a:off x="5375022" y="4871810"/>
            <a:ext cx="1316827" cy="4990"/>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876800" y="3962400"/>
            <a:ext cx="21050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Set-based Solution</a:t>
            </a:r>
            <a:endParaRPr lang="en-US" dirty="0"/>
          </a:p>
        </p:txBody>
      </p:sp>
      <p:sp>
        <p:nvSpPr>
          <p:cNvPr id="109" name="TextBox 108"/>
          <p:cNvSpPr txBox="1"/>
          <p:nvPr/>
        </p:nvSpPr>
        <p:spPr>
          <a:xfrm>
            <a:off x="4876800" y="5394960"/>
            <a:ext cx="158452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Maximal Typing</a:t>
            </a:r>
            <a:endParaRPr lang="en-US" dirty="0"/>
          </a:p>
        </p:txBody>
      </p:sp>
      <p:cxnSp>
        <p:nvCxnSpPr>
          <p:cNvPr id="30" name="Straight Connector 29"/>
          <p:cNvCxnSpPr>
            <a:stCxn id="4" idx="2"/>
            <a:endCxn id="37" idx="0"/>
          </p:cNvCxnSpPr>
          <p:nvPr/>
        </p:nvCxnSpPr>
        <p:spPr>
          <a:xfrm>
            <a:off x="4516312" y="2433416"/>
            <a:ext cx="0" cy="690784"/>
          </a:xfrm>
          <a:prstGeom prst="line">
            <a:avLst/>
          </a:prstGeom>
          <a:ln w="38100" cmpd="sng">
            <a:solidFill>
              <a:srgbClr val="FF7E7E"/>
            </a:solidFill>
            <a:tailEnd type="triangle" w="lg" len="lg"/>
          </a:ln>
        </p:spPr>
        <p:style>
          <a:lnRef idx="1">
            <a:schemeClr val="accent3"/>
          </a:lnRef>
          <a:fillRef idx="0">
            <a:schemeClr val="accent3"/>
          </a:fillRef>
          <a:effectRef idx="0">
            <a:schemeClr val="accent3"/>
          </a:effectRef>
          <a:fontRef idx="minor">
            <a:schemeClr val="tx1"/>
          </a:fontRef>
        </p:style>
      </p:cxnSp>
      <p:sp>
        <p:nvSpPr>
          <p:cNvPr id="41" name="Snip Single Corner Rectangle 40"/>
          <p:cNvSpPr/>
          <p:nvPr/>
        </p:nvSpPr>
        <p:spPr>
          <a:xfrm>
            <a:off x="1524000" y="4470717"/>
            <a:ext cx="1512094" cy="558483"/>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Manual Annotations</a:t>
            </a:r>
          </a:p>
        </p:txBody>
      </p:sp>
      <p:sp>
        <p:nvSpPr>
          <p:cNvPr id="36" name="TextBox 35"/>
          <p:cNvSpPr txBox="1"/>
          <p:nvPr/>
        </p:nvSpPr>
        <p:spPr>
          <a:xfrm>
            <a:off x="4876800" y="2602468"/>
            <a:ext cx="19967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Instantiated Rules</a:t>
            </a:r>
            <a:endParaRPr lang="en-US" dirty="0"/>
          </a:p>
        </p:txBody>
      </p:sp>
      <p:sp>
        <p:nvSpPr>
          <p:cNvPr id="3" name="Slide Number Placeholder 2"/>
          <p:cNvSpPr>
            <a:spLocks noGrp="1"/>
          </p:cNvSpPr>
          <p:nvPr>
            <p:ph type="sldNum" sz="quarter" idx="12"/>
          </p:nvPr>
        </p:nvSpPr>
        <p:spPr/>
        <p:txBody>
          <a:bodyPr/>
          <a:lstStyle/>
          <a:p>
            <a:fld id="{AF94E285-444D-4C0C-8BFA-BDB311F86A90}" type="slidenum">
              <a:rPr lang="en-US" smtClean="0"/>
              <a:pPr/>
              <a:t>44</a:t>
            </a:fld>
            <a:endParaRPr lang="en-US" dirty="0"/>
          </a:p>
        </p:txBody>
      </p:sp>
      <p:sp>
        <p:nvSpPr>
          <p:cNvPr id="17" name="TextBox 16"/>
          <p:cNvSpPr txBox="1"/>
          <p:nvPr/>
        </p:nvSpPr>
        <p:spPr>
          <a:xfrm>
            <a:off x="2819400" y="5802868"/>
            <a:ext cx="49270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Fail</a:t>
            </a:r>
            <a:endParaRPr lang="en-US" dirty="0"/>
          </a:p>
        </p:txBody>
      </p:sp>
      <p:sp>
        <p:nvSpPr>
          <p:cNvPr id="44" name="TextBox 43"/>
          <p:cNvSpPr txBox="1"/>
          <p:nvPr/>
        </p:nvSpPr>
        <p:spPr>
          <a:xfrm>
            <a:off x="5453981" y="6412468"/>
            <a:ext cx="946819"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Succeed</a:t>
            </a:r>
            <a:endParaRPr lang="en-US" dirty="0"/>
          </a:p>
        </p:txBody>
      </p:sp>
      <p:cxnSp>
        <p:nvCxnSpPr>
          <p:cNvPr id="38" name="Straight Connector 37"/>
          <p:cNvCxnSpPr>
            <a:stCxn id="7" idx="0"/>
            <a:endCxn id="4" idx="1"/>
          </p:cNvCxnSpPr>
          <p:nvPr/>
        </p:nvCxnSpPr>
        <p:spPr>
          <a:xfrm flipV="1">
            <a:off x="2854593" y="2052416"/>
            <a:ext cx="868952" cy="9521"/>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86" idx="3"/>
            <a:endCxn id="91" idx="1"/>
          </p:cNvCxnSpPr>
          <p:nvPr/>
        </p:nvCxnSpPr>
        <p:spPr>
          <a:xfrm>
            <a:off x="5309078" y="6248400"/>
            <a:ext cx="1404818" cy="0"/>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713896" y="6063734"/>
            <a:ext cx="174430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“Best” Typing</a:t>
            </a:r>
            <a:endParaRPr lang="en-US" dirty="0"/>
          </a:p>
        </p:txBody>
      </p:sp>
      <p:cxnSp>
        <p:nvCxnSpPr>
          <p:cNvPr id="132" name="Elbow Connector 131"/>
          <p:cNvCxnSpPr>
            <a:stCxn id="86" idx="1"/>
            <a:endCxn id="41" idx="1"/>
          </p:cNvCxnSpPr>
          <p:nvPr/>
        </p:nvCxnSpPr>
        <p:spPr>
          <a:xfrm rot="10800000">
            <a:off x="2280047" y="5029200"/>
            <a:ext cx="1443498" cy="12192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Elbow Connector 133"/>
          <p:cNvCxnSpPr>
            <a:stCxn id="41" idx="3"/>
            <a:endCxn id="37" idx="1"/>
          </p:cNvCxnSpPr>
          <p:nvPr/>
        </p:nvCxnSpPr>
        <p:spPr>
          <a:xfrm rot="5400000" flipH="1" flipV="1">
            <a:off x="2519038" y="3266210"/>
            <a:ext cx="965517" cy="14434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94E285-444D-4C0C-8BFA-BDB311F86A90}" type="slidenum">
              <a:rPr lang="en-US" smtClean="0"/>
              <a:pPr/>
              <a:t>45</a:t>
            </a:fld>
            <a:endParaRPr lang="en-US" dirty="0"/>
          </a:p>
        </p:txBody>
      </p:sp>
      <p:graphicFrame>
        <p:nvGraphicFramePr>
          <p:cNvPr id="5" name="Chart 4"/>
          <p:cNvGraphicFramePr/>
          <p:nvPr>
            <p:extLst>
              <p:ext uri="{D42A27DB-BD31-4B8C-83A1-F6EECF244321}">
                <p14:modId xmlns:p14="http://schemas.microsoft.com/office/powerpoint/2010/main" val="2903439394"/>
              </p:ext>
            </p:extLst>
          </p:nvPr>
        </p:nvGraphicFramePr>
        <p:xfrm>
          <a:off x="1008868" y="1198562"/>
          <a:ext cx="6858000" cy="43640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764854265"/>
              </p:ext>
            </p:extLst>
          </p:nvPr>
        </p:nvGraphicFramePr>
        <p:xfrm>
          <a:off x="2133600" y="1236804"/>
          <a:ext cx="6647668" cy="43640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2297635733"/>
              </p:ext>
            </p:extLst>
          </p:nvPr>
        </p:nvGraphicFramePr>
        <p:xfrm>
          <a:off x="1156574" y="838200"/>
          <a:ext cx="6672262" cy="42534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502960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Many objects are owned (encapsulated)</a:t>
            </a:r>
          </a:p>
          <a:p>
            <a:pPr lvl="1"/>
            <a:r>
              <a:rPr lang="en-US" dirty="0" smtClean="0"/>
              <a:t>UT: 14% of allocation sites are rep (</a:t>
            </a:r>
            <a:r>
              <a:rPr lang="en-US" u="sng" dirty="0" smtClean="0">
                <a:solidFill>
                  <a:srgbClr val="FF0000"/>
                </a:solidFill>
              </a:rPr>
              <a:t>upper bound!</a:t>
            </a:r>
            <a:r>
              <a:rPr lang="en-US" dirty="0" smtClean="0"/>
              <a:t>)</a:t>
            </a:r>
          </a:p>
          <a:p>
            <a:pPr lvl="1"/>
            <a:r>
              <a:rPr lang="en-US" dirty="0" smtClean="0"/>
              <a:t>OT:</a:t>
            </a:r>
            <a:r>
              <a:rPr lang="en-US" dirty="0"/>
              <a:t> </a:t>
            </a:r>
            <a:r>
              <a:rPr lang="en-US" dirty="0" smtClean="0"/>
              <a:t>40% of </a:t>
            </a:r>
            <a:r>
              <a:rPr lang="en-US" dirty="0"/>
              <a:t>a</a:t>
            </a:r>
            <a:r>
              <a:rPr lang="en-US" dirty="0" smtClean="0"/>
              <a:t>llocation sites</a:t>
            </a:r>
            <a:r>
              <a:rPr lang="en-US" dirty="0"/>
              <a:t> </a:t>
            </a:r>
            <a:r>
              <a:rPr lang="en-US" dirty="0" smtClean="0"/>
              <a:t>are rep</a:t>
            </a:r>
            <a:r>
              <a:rPr lang="en-US" dirty="0"/>
              <a:t> </a:t>
            </a:r>
            <a:r>
              <a:rPr lang="en-US" dirty="0" smtClean="0"/>
              <a:t>(</a:t>
            </a:r>
            <a:r>
              <a:rPr lang="en-US" u="sng" dirty="0" smtClean="0">
                <a:solidFill>
                  <a:srgbClr val="FF0000"/>
                </a:solidFill>
              </a:rPr>
              <a:t>close to upper bound!</a:t>
            </a:r>
            <a:r>
              <a:rPr lang="en-US" dirty="0" smtClean="0"/>
              <a:t>)</a:t>
            </a:r>
          </a:p>
          <a:p>
            <a:endParaRPr lang="en-US" dirty="0" smtClean="0"/>
          </a:p>
          <a:p>
            <a:r>
              <a:rPr lang="en-US" dirty="0" smtClean="0"/>
              <a:t>UT requires no manual annotations</a:t>
            </a:r>
          </a:p>
          <a:p>
            <a:pPr lvl="1"/>
            <a:r>
              <a:rPr lang="en-US" dirty="0" smtClean="0"/>
              <a:t>Programs can be refactored to have better </a:t>
            </a:r>
            <a:r>
              <a:rPr lang="en-US" dirty="0" err="1" smtClean="0"/>
              <a:t>OaM</a:t>
            </a:r>
            <a:r>
              <a:rPr lang="en-US" dirty="0" smtClean="0"/>
              <a:t> structure</a:t>
            </a:r>
          </a:p>
          <a:p>
            <a:r>
              <a:rPr lang="en-US" dirty="0" smtClean="0"/>
              <a:t>OT requires manual annotations</a:t>
            </a:r>
            <a:endParaRPr lang="en-US" dirty="0"/>
          </a:p>
          <a:p>
            <a:pPr lvl="1"/>
            <a:r>
              <a:rPr lang="en-US" dirty="0" smtClean="0"/>
              <a:t>Annotations are hard to understand</a:t>
            </a:r>
          </a:p>
          <a:p>
            <a:pPr lvl="1"/>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46</a:t>
            </a:fld>
            <a:endParaRPr lang="en-US" dirty="0"/>
          </a:p>
        </p:txBody>
      </p:sp>
    </p:spTree>
    <p:extLst>
      <p:ext uri="{BB962C8B-B14F-4D97-AF65-F5344CB8AC3E}">
        <p14:creationId xmlns:p14="http://schemas.microsoft.com/office/powerpoint/2010/main" val="9299367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819400" y="1482749"/>
            <a:ext cx="3660786" cy="3659721"/>
            <a:chOff x="1676401" y="1600200"/>
            <a:chExt cx="3660786" cy="3659721"/>
          </a:xfrm>
        </p:grpSpPr>
        <p:sp>
          <p:nvSpPr>
            <p:cNvPr id="6" name="Oval 5"/>
            <p:cNvSpPr>
              <a:spLocks noChangeAspect="1"/>
            </p:cNvSpPr>
            <p:nvPr/>
          </p:nvSpPr>
          <p:spPr>
            <a:xfrm>
              <a:off x="1679588" y="1603383"/>
              <a:ext cx="3656538" cy="3656538"/>
            </a:xfrm>
            <a:prstGeom prst="ellipse">
              <a:avLst/>
            </a:prstGeom>
            <a:solidFill>
              <a:srgbClr val="FF0000">
                <a:alpha val="46000"/>
              </a:srgb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Pie 6"/>
            <p:cNvSpPr>
              <a:spLocks noChangeAspect="1"/>
            </p:cNvSpPr>
            <p:nvPr/>
          </p:nvSpPr>
          <p:spPr>
            <a:xfrm rot="10800000">
              <a:off x="1676401" y="1600200"/>
              <a:ext cx="3660786" cy="3656538"/>
            </a:xfrm>
            <a:prstGeom prst="pie">
              <a:avLst>
                <a:gd name="adj1" fmla="val 10296102"/>
                <a:gd name="adj2" fmla="val 18961430"/>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p:txBody>
          <a:bodyPr/>
          <a:lstStyle/>
          <a:p>
            <a:r>
              <a:rPr lang="en-US" dirty="0"/>
              <a:t>Allocation Sites</a:t>
            </a:r>
          </a:p>
        </p:txBody>
      </p:sp>
      <p:sp>
        <p:nvSpPr>
          <p:cNvPr id="4" name="Slide Number Placeholder 3"/>
          <p:cNvSpPr>
            <a:spLocks noGrp="1"/>
          </p:cNvSpPr>
          <p:nvPr>
            <p:ph type="sldNum" sz="quarter" idx="12"/>
          </p:nvPr>
        </p:nvSpPr>
        <p:spPr/>
        <p:txBody>
          <a:bodyPr/>
          <a:lstStyle/>
          <a:p>
            <a:fld id="{AF94E285-444D-4C0C-8BFA-BDB311F86A90}" type="slidenum">
              <a:rPr lang="en-US" smtClean="0"/>
              <a:pPr/>
              <a:t>47</a:t>
            </a:fld>
            <a:endParaRPr lang="en-US" dirty="0"/>
          </a:p>
        </p:txBody>
      </p:sp>
      <p:sp>
        <p:nvSpPr>
          <p:cNvPr id="11" name="Pie 10"/>
          <p:cNvSpPr>
            <a:spLocks noChangeAspect="1"/>
          </p:cNvSpPr>
          <p:nvPr/>
        </p:nvSpPr>
        <p:spPr>
          <a:xfrm>
            <a:off x="2819400" y="1482749"/>
            <a:ext cx="3660786" cy="3656538"/>
          </a:xfrm>
          <a:prstGeom prst="pie">
            <a:avLst>
              <a:gd name="adj1" fmla="val 20023969"/>
              <a:gd name="adj2" fmla="val 742800"/>
            </a:avLst>
          </a:prstGeom>
          <a:solidFill>
            <a:schemeClr val="accent4">
              <a:lumMod val="75000"/>
              <a:alpha val="74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9" name="Pie 8"/>
          <p:cNvSpPr>
            <a:spLocks noChangeAspect="1"/>
          </p:cNvSpPr>
          <p:nvPr/>
        </p:nvSpPr>
        <p:spPr>
          <a:xfrm rot="10800000">
            <a:off x="2816214" y="1482749"/>
            <a:ext cx="3660786" cy="3656538"/>
          </a:xfrm>
          <a:prstGeom prst="pie">
            <a:avLst>
              <a:gd name="adj1" fmla="val 10256591"/>
              <a:gd name="adj2" fmla="val 19004803"/>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0" name="Pie 9"/>
          <p:cNvSpPr>
            <a:spLocks noChangeAspect="1"/>
          </p:cNvSpPr>
          <p:nvPr/>
        </p:nvSpPr>
        <p:spPr>
          <a:xfrm rot="8808085">
            <a:off x="2835895" y="1465805"/>
            <a:ext cx="3660786" cy="3656538"/>
          </a:xfrm>
          <a:prstGeom prst="pie">
            <a:avLst>
              <a:gd name="adj1" fmla="val 11228851"/>
              <a:gd name="adj2" fmla="val 13545414"/>
            </a:avLst>
          </a:prstGeom>
          <a:noFill/>
          <a:ln w="38100"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2" name="Rounded Rectangular Callout 11"/>
          <p:cNvSpPr/>
          <p:nvPr/>
        </p:nvSpPr>
        <p:spPr>
          <a:xfrm>
            <a:off x="228600" y="5029200"/>
            <a:ext cx="2022767" cy="457200"/>
          </a:xfrm>
          <a:prstGeom prst="wedgeRoundRectCallout">
            <a:avLst>
              <a:gd name="adj1" fmla="val 162669"/>
              <a:gd name="adj2" fmla="val -230503"/>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OT: rep 40%</a:t>
            </a:r>
            <a:endParaRPr lang="en-US" sz="2400" dirty="0"/>
          </a:p>
        </p:txBody>
      </p:sp>
      <p:sp>
        <p:nvSpPr>
          <p:cNvPr id="13" name="Rounded Rectangular Callout 12"/>
          <p:cNvSpPr/>
          <p:nvPr/>
        </p:nvSpPr>
        <p:spPr>
          <a:xfrm>
            <a:off x="194835" y="1905000"/>
            <a:ext cx="2056532" cy="457200"/>
          </a:xfrm>
          <a:prstGeom prst="wedgeRoundRectCallout">
            <a:avLst>
              <a:gd name="adj1" fmla="val 228350"/>
              <a:gd name="adj2" fmla="val 170072"/>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U</a:t>
            </a:r>
            <a:r>
              <a:rPr lang="en-US" sz="2400" dirty="0" smtClean="0"/>
              <a:t>T: rep 14%</a:t>
            </a:r>
            <a:endParaRPr lang="en-US" sz="2400" dirty="0"/>
          </a:p>
        </p:txBody>
      </p:sp>
      <p:sp>
        <p:nvSpPr>
          <p:cNvPr id="14" name="TextBox 13"/>
          <p:cNvSpPr txBox="1"/>
          <p:nvPr/>
        </p:nvSpPr>
        <p:spPr>
          <a:xfrm>
            <a:off x="533400" y="5648980"/>
            <a:ext cx="823264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t>Modification </a:t>
            </a:r>
            <a:r>
              <a:rPr lang="en-US" sz="2800" dirty="0"/>
              <a:t>from external </a:t>
            </a:r>
            <a:r>
              <a:rPr lang="en-US" sz="2800" dirty="0" smtClean="0"/>
              <a:t>context happens more often</a:t>
            </a:r>
          </a:p>
        </p:txBody>
      </p:sp>
      <p:sp>
        <p:nvSpPr>
          <p:cNvPr id="15" name="Rounded Rectangular Callout 14"/>
          <p:cNvSpPr/>
          <p:nvPr/>
        </p:nvSpPr>
        <p:spPr>
          <a:xfrm>
            <a:off x="7391400" y="1646408"/>
            <a:ext cx="1462648" cy="717211"/>
          </a:xfrm>
          <a:prstGeom prst="wedgeRoundRectCallout">
            <a:avLst>
              <a:gd name="adj1" fmla="val -135216"/>
              <a:gd name="adj2" fmla="val 203875"/>
              <a:gd name="adj3" fmla="val 16667"/>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UT&amp;OT: </a:t>
            </a:r>
          </a:p>
          <a:p>
            <a:pPr algn="ctr"/>
            <a:r>
              <a:rPr lang="en-US" sz="2400" dirty="0" smtClean="0"/>
              <a:t>rep 9%</a:t>
            </a:r>
            <a:endParaRPr lang="en-US" sz="2400" dirty="0"/>
          </a:p>
        </p:txBody>
      </p:sp>
      <p:sp>
        <p:nvSpPr>
          <p:cNvPr id="16" name="TextBox 15"/>
          <p:cNvSpPr txBox="1"/>
          <p:nvPr/>
        </p:nvSpPr>
        <p:spPr>
          <a:xfrm>
            <a:off x="838200" y="6258580"/>
            <a:ext cx="7400308"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t>UT and OT give rise to different ownership trees</a:t>
            </a:r>
            <a:endParaRPr lang="en-US" sz="2800" dirty="0"/>
          </a:p>
        </p:txBody>
      </p:sp>
    </p:spTree>
    <p:extLst>
      <p:ext uri="{BB962C8B-B14F-4D97-AF65-F5344CB8AC3E}">
        <p14:creationId xmlns:p14="http://schemas.microsoft.com/office/powerpoint/2010/main" val="2836247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1" nodeType="clickEffect">
                                  <p:stCondLst>
                                    <p:cond delay="0"/>
                                  </p:stCondLst>
                                  <p:childTnLst>
                                    <p:animEffect transition="out" filter="dissolv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animBg="1"/>
      <p:bldP spid="13"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537448" cy="1143000"/>
          </a:xfrm>
        </p:spPr>
        <p:txBody>
          <a:bodyPr>
            <a:normAutofit/>
          </a:bodyPr>
          <a:lstStyle/>
          <a:p>
            <a:r>
              <a:rPr lang="en-US" dirty="0" smtClean="0"/>
              <a:t>Running Time and Manual Annotation</a:t>
            </a:r>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48</a:t>
            </a:fld>
            <a:endParaRPr lang="en-US" dirty="0"/>
          </a:p>
        </p:txBody>
      </p:sp>
      <p:sp>
        <p:nvSpPr>
          <p:cNvPr id="9" name="Content Placeholder 8"/>
          <p:cNvSpPr>
            <a:spLocks noGrp="1"/>
          </p:cNvSpPr>
          <p:nvPr>
            <p:ph idx="1"/>
          </p:nvPr>
        </p:nvSpPr>
        <p:spPr>
          <a:xfrm>
            <a:off x="533400" y="1447800"/>
            <a:ext cx="8110728" cy="5105400"/>
          </a:xfrm>
        </p:spPr>
        <p:txBody>
          <a:bodyPr>
            <a:normAutofit lnSpcReduction="10000"/>
          </a:bodyPr>
          <a:lstStyle/>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pPr marL="82296" indent="0">
              <a:buNone/>
            </a:pPr>
            <a:endParaRPr lang="en-US" dirty="0">
              <a:solidFill>
                <a:srgbClr val="FF0000"/>
              </a:solidFill>
            </a:endParaRPr>
          </a:p>
          <a:p>
            <a:pPr marL="82296" indent="0">
              <a:buNone/>
            </a:pPr>
            <a:endParaRPr lang="en-US" dirty="0" smtClean="0">
              <a:solidFill>
                <a:srgbClr val="FF0000"/>
              </a:solidFill>
            </a:endParaRPr>
          </a:p>
          <a:p>
            <a:pPr marL="82296" indent="0">
              <a:buNone/>
            </a:pPr>
            <a:endParaRPr lang="en-US" dirty="0">
              <a:solidFill>
                <a:srgbClr val="FF0000"/>
              </a:solidFill>
            </a:endParaRPr>
          </a:p>
          <a:p>
            <a:endParaRPr lang="en-US" sz="2800" dirty="0" smtClean="0">
              <a:solidFill>
                <a:srgbClr val="FF0000"/>
              </a:solidFill>
            </a:endParaRPr>
          </a:p>
          <a:p>
            <a:r>
              <a:rPr lang="en-US" sz="2800" dirty="0" smtClean="0">
                <a:solidFill>
                  <a:srgbClr val="FF0000"/>
                </a:solidFill>
              </a:rPr>
              <a:t>Zero </a:t>
            </a:r>
            <a:r>
              <a:rPr lang="en-US" sz="2800" dirty="0" smtClean="0">
                <a:solidFill>
                  <a:srgbClr val="000000"/>
                </a:solidFill>
              </a:rPr>
              <a:t>manual annotation for UT</a:t>
            </a:r>
          </a:p>
          <a:p>
            <a:r>
              <a:rPr lang="en-US" sz="2800" dirty="0" smtClean="0">
                <a:solidFill>
                  <a:srgbClr val="FF0000"/>
                </a:solidFill>
              </a:rPr>
              <a:t>6 </a:t>
            </a:r>
            <a:r>
              <a:rPr lang="en-US" sz="2800" dirty="0" smtClean="0"/>
              <a:t>manual annotations per </a:t>
            </a:r>
            <a:r>
              <a:rPr lang="en-US" sz="2800" dirty="0" err="1" smtClean="0"/>
              <a:t>kLOC</a:t>
            </a:r>
            <a:r>
              <a:rPr lang="en-US" sz="2800" dirty="0" smtClean="0"/>
              <a:t> on average</a:t>
            </a:r>
            <a:endParaRPr lang="en-US" sz="2800" dirty="0"/>
          </a:p>
          <a:p>
            <a:endParaRPr lang="en-US" dirty="0" smtClean="0"/>
          </a:p>
        </p:txBody>
      </p:sp>
      <p:graphicFrame>
        <p:nvGraphicFramePr>
          <p:cNvPr id="10" name="Content Placeholder 6"/>
          <p:cNvGraphicFramePr>
            <a:graphicFrameLocks/>
          </p:cNvGraphicFramePr>
          <p:nvPr>
            <p:extLst>
              <p:ext uri="{D42A27DB-BD31-4B8C-83A1-F6EECF244321}">
                <p14:modId xmlns:p14="http://schemas.microsoft.com/office/powerpoint/2010/main" val="134819128"/>
              </p:ext>
            </p:extLst>
          </p:nvPr>
        </p:nvGraphicFramePr>
        <p:xfrm>
          <a:off x="609600" y="1447800"/>
          <a:ext cx="7943092" cy="3918500"/>
        </p:xfrm>
        <a:graphic>
          <a:graphicData uri="http://schemas.openxmlformats.org/drawingml/2006/table">
            <a:tbl>
              <a:tblPr>
                <a:effectLst>
                  <a:outerShdw blurRad="50800" dist="38100" dir="2700000" algn="tl" rotWithShape="0">
                    <a:srgbClr val="000000">
                      <a:alpha val="43000"/>
                    </a:srgbClr>
                  </a:outerShdw>
                </a:effectLst>
                <a:tableStyleId>{5940675A-B579-460E-94D1-54222C63F5DA}</a:tableStyleId>
              </a:tblPr>
              <a:tblGrid>
                <a:gridCol w="1524000"/>
                <a:gridCol w="914400"/>
                <a:gridCol w="1376173"/>
                <a:gridCol w="1376173"/>
                <a:gridCol w="1376173"/>
                <a:gridCol w="1376173"/>
              </a:tblGrid>
              <a:tr h="389075">
                <a:tc rowSpan="2">
                  <a:txBody>
                    <a:bodyPr/>
                    <a:lstStyle/>
                    <a:p>
                      <a:pPr algn="ctr" fontAlgn="b"/>
                      <a:r>
                        <a:rPr lang="en-US" sz="2000" u="none" strike="noStrike" dirty="0" smtClean="0">
                          <a:latin typeface="+mn-lt"/>
                        </a:rPr>
                        <a:t>Benchmark</a:t>
                      </a:r>
                    </a:p>
                  </a:txBody>
                  <a:tcPr marL="12700" marR="12700" marT="12700" marB="0" anchor="ctr">
                    <a:solidFill>
                      <a:schemeClr val="bg1">
                        <a:lumMod val="95000"/>
                      </a:schemeClr>
                    </a:solidFill>
                  </a:tcPr>
                </a:tc>
                <a:tc rowSpan="2">
                  <a:txBody>
                    <a:bodyPr/>
                    <a:lstStyle/>
                    <a:p>
                      <a:pPr algn="ctr" fontAlgn="b"/>
                      <a:r>
                        <a:rPr lang="en-US" sz="2000" u="none" strike="noStrike" dirty="0" smtClean="0">
                          <a:latin typeface="+mn-lt"/>
                        </a:rPr>
                        <a:t>#Line</a:t>
                      </a:r>
                      <a:endParaRPr lang="en-US" sz="2000" b="0" i="0" u="none" strike="noStrike" dirty="0">
                        <a:latin typeface="+mn-lt"/>
                      </a:endParaRPr>
                    </a:p>
                  </a:txBody>
                  <a:tcPr marL="12700" marR="12700" marT="12700" marB="0" anchor="ctr">
                    <a:solidFill>
                      <a:schemeClr val="bg1">
                        <a:lumMod val="95000"/>
                      </a:schemeClr>
                    </a:solidFill>
                  </a:tcPr>
                </a:tc>
                <a:tc gridSpan="2">
                  <a:txBody>
                    <a:bodyPr/>
                    <a:lstStyle/>
                    <a:p>
                      <a:pPr algn="ctr" fontAlgn="b"/>
                      <a:r>
                        <a:rPr lang="en-US" sz="2000" b="0" i="0" u="none" strike="noStrike" dirty="0" smtClean="0">
                          <a:latin typeface="+mn-lt"/>
                        </a:rPr>
                        <a:t>Running Time (s)</a:t>
                      </a:r>
                      <a:endParaRPr lang="en-US" sz="2000" b="0" i="0" u="none" strike="noStrike" dirty="0">
                        <a:latin typeface="+mn-lt"/>
                      </a:endParaRPr>
                    </a:p>
                  </a:txBody>
                  <a:tcPr marL="12700" marR="12700" marT="12700" marB="0" anchor="b">
                    <a:solidFill>
                      <a:schemeClr val="bg1">
                        <a:lumMod val="95000"/>
                      </a:schemeClr>
                    </a:solidFill>
                  </a:tcPr>
                </a:tc>
                <a:tc hMerge="1">
                  <a:txBody>
                    <a:bodyPr/>
                    <a:lstStyle/>
                    <a:p>
                      <a:pPr algn="l" fontAlgn="b"/>
                      <a:endParaRPr lang="en-US" sz="2000" b="0" i="0" u="none" strike="noStrike" dirty="0">
                        <a:latin typeface="Verdana"/>
                      </a:endParaRPr>
                    </a:p>
                  </a:txBody>
                  <a:tcPr marL="12700" marR="12700" marT="12700" marB="0" anchor="b">
                    <a:solidFill>
                      <a:schemeClr val="bg1">
                        <a:lumMod val="95000"/>
                      </a:schemeClr>
                    </a:solidFill>
                  </a:tcPr>
                </a:tc>
                <a:tc gridSpan="2">
                  <a:txBody>
                    <a:bodyPr/>
                    <a:lstStyle/>
                    <a:p>
                      <a:pPr algn="ctr" fontAlgn="b"/>
                      <a:r>
                        <a:rPr lang="en-US" sz="2000" b="0" i="0" u="none" strike="noStrike" dirty="0" smtClean="0">
                          <a:latin typeface="+mn-lt"/>
                        </a:rPr>
                        <a:t>Manual</a:t>
                      </a:r>
                      <a:r>
                        <a:rPr lang="en-US" sz="2000" b="0" i="0" u="none" strike="noStrike" baseline="0" dirty="0" smtClean="0">
                          <a:latin typeface="+mn-lt"/>
                        </a:rPr>
                        <a:t> Annotations</a:t>
                      </a:r>
                      <a:endParaRPr lang="en-US" sz="2000" b="0" i="0" u="none" strike="noStrike" dirty="0">
                        <a:latin typeface="+mn-lt"/>
                      </a:endParaRPr>
                    </a:p>
                  </a:txBody>
                  <a:tcPr marL="12700" marR="12700" marT="12700" marB="0" anchor="b">
                    <a:solidFill>
                      <a:schemeClr val="bg1">
                        <a:lumMod val="95000"/>
                      </a:schemeClr>
                    </a:solidFill>
                  </a:tcPr>
                </a:tc>
                <a:tc hMerge="1">
                  <a:txBody>
                    <a:bodyPr/>
                    <a:lstStyle/>
                    <a:p>
                      <a:pPr algn="l" fontAlgn="b"/>
                      <a:endParaRPr lang="en-US" sz="2000" b="0" i="0" u="none" strike="noStrike" dirty="0">
                        <a:latin typeface="Verdana"/>
                      </a:endParaRPr>
                    </a:p>
                  </a:txBody>
                  <a:tcPr marL="12700" marR="12700" marT="12700" marB="0" anchor="b">
                    <a:solidFill>
                      <a:schemeClr val="bg1">
                        <a:lumMod val="95000"/>
                      </a:schemeClr>
                    </a:solidFill>
                  </a:tcPr>
                </a:tc>
              </a:tr>
              <a:tr h="372925">
                <a:tc vMerge="1">
                  <a:txBody>
                    <a:bodyPr/>
                    <a:lstStyle/>
                    <a:p>
                      <a:pPr algn="l" fontAlgn="b"/>
                      <a:endParaRPr lang="en-US" sz="2000" b="0" i="0" u="none" strike="noStrike" dirty="0">
                        <a:latin typeface="Verdana"/>
                      </a:endParaRPr>
                    </a:p>
                  </a:txBody>
                  <a:tcPr marL="12700" marR="12700" marT="12700" marB="0" anchor="b">
                    <a:solidFill>
                      <a:schemeClr val="bg1">
                        <a:lumMod val="95000"/>
                      </a:schemeClr>
                    </a:solidFill>
                  </a:tcPr>
                </a:tc>
                <a:tc vMerge="1">
                  <a:txBody>
                    <a:bodyPr/>
                    <a:lstStyle/>
                    <a:p>
                      <a:pPr algn="r" fontAlgn="b"/>
                      <a:endParaRPr lang="en-US" sz="2000" b="0" i="0" u="none" strike="noStrike" dirty="0">
                        <a:solidFill>
                          <a:schemeClr val="tx1"/>
                        </a:solidFill>
                        <a:latin typeface="Verdana"/>
                      </a:endParaRPr>
                    </a:p>
                  </a:txBody>
                  <a:tcPr marL="12700" marR="12700" marT="12700" marB="0" anchor="b">
                    <a:solidFill>
                      <a:schemeClr val="bg1">
                        <a:lumMod val="95000"/>
                      </a:schemeClr>
                    </a:solidFill>
                  </a:tcPr>
                </a:tc>
                <a:tc>
                  <a:txBody>
                    <a:bodyPr/>
                    <a:lstStyle/>
                    <a:p>
                      <a:pPr algn="ctr" fontAlgn="b"/>
                      <a:r>
                        <a:rPr lang="en-US" sz="2000" b="0" i="0" u="none" strike="noStrike" dirty="0" smtClean="0">
                          <a:latin typeface="+mn-lt"/>
                        </a:rPr>
                        <a:t>UT</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ctr" fontAlgn="b"/>
                      <a:r>
                        <a:rPr lang="en-US" sz="2000" b="0" i="0" u="none" strike="noStrike" dirty="0" smtClean="0">
                          <a:latin typeface="+mn-lt"/>
                        </a:rPr>
                        <a:t>OT</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ctr" fontAlgn="b"/>
                      <a:r>
                        <a:rPr lang="en-US" sz="2000" b="0" i="0" u="none" strike="noStrike" dirty="0" smtClean="0">
                          <a:latin typeface="+mn-lt"/>
                        </a:rPr>
                        <a:t>UT</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ctr" fontAlgn="b"/>
                      <a:r>
                        <a:rPr lang="en-US" sz="2000" b="0" i="0" u="none" strike="noStrike" dirty="0" smtClean="0">
                          <a:latin typeface="+mn-lt"/>
                        </a:rPr>
                        <a:t>OT</a:t>
                      </a:r>
                      <a:endParaRPr lang="en-US" sz="2000" b="0" i="0" u="none" strike="noStrike" dirty="0">
                        <a:latin typeface="+mn-lt"/>
                      </a:endParaRPr>
                    </a:p>
                  </a:txBody>
                  <a:tcPr marL="12700" marR="12700" marT="12700" marB="0" anchor="b">
                    <a:solidFill>
                      <a:schemeClr val="bg1">
                        <a:lumMod val="95000"/>
                      </a:schemeClr>
                    </a:solidFill>
                  </a:tcPr>
                </a:tc>
              </a:tr>
              <a:tr h="372925">
                <a:tc>
                  <a:txBody>
                    <a:bodyPr/>
                    <a:lstStyle/>
                    <a:p>
                      <a:pPr algn="l" fontAlgn="b"/>
                      <a:r>
                        <a:rPr lang="en-US" sz="2000" u="none" strike="noStrike">
                          <a:latin typeface="+mn-lt"/>
                        </a:rPr>
                        <a:t>   javad </a:t>
                      </a:r>
                      <a:endParaRPr lang="en-US" sz="2000" b="0" i="0" u="none" strike="noStrike">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solidFill>
                            <a:schemeClr val="tx1"/>
                          </a:solidFill>
                          <a:latin typeface="+mn-lt"/>
                        </a:rPr>
                        <a:t>4,207</a:t>
                      </a:r>
                      <a:endParaRPr lang="en-US" sz="2000" b="0" i="0" u="none" strike="noStrike" dirty="0">
                        <a:solidFill>
                          <a:schemeClr val="tx1"/>
                        </a:solidFill>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4.1</a:t>
                      </a: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5.5</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46</a:t>
                      </a:r>
                    </a:p>
                  </a:txBody>
                  <a:tcPr marL="12700" marR="12700" marT="12700" marB="0" anchor="b">
                    <a:solidFill>
                      <a:schemeClr val="bg1">
                        <a:lumMod val="95000"/>
                      </a:schemeClr>
                    </a:solidFill>
                  </a:tcPr>
                </a:tc>
              </a:tr>
              <a:tr h="381000">
                <a:tc>
                  <a:txBody>
                    <a:bodyPr/>
                    <a:lstStyle/>
                    <a:p>
                      <a:pPr algn="l" fontAlgn="b"/>
                      <a:r>
                        <a:rPr lang="en-US" sz="2000" u="none" strike="noStrike" dirty="0">
                          <a:latin typeface="+mn-lt"/>
                        </a:rPr>
                        <a:t>   </a:t>
                      </a:r>
                      <a:r>
                        <a:rPr lang="en-US" sz="2000" u="none" strike="noStrike" dirty="0" err="1">
                          <a:latin typeface="+mn-lt"/>
                        </a:rPr>
                        <a:t>jdepend</a:t>
                      </a:r>
                      <a:r>
                        <a:rPr lang="en-US" sz="2000" u="none" strike="noStrike" dirty="0">
                          <a:latin typeface="+mn-lt"/>
                        </a:rPr>
                        <a:t> </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latin typeface="+mn-lt"/>
                        </a:rPr>
                        <a:t>4,351</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7.2</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13.7</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26</a:t>
                      </a:r>
                    </a:p>
                  </a:txBody>
                  <a:tcPr marL="12700" marR="12700" marT="12700" marB="0" anchor="b">
                    <a:solidFill>
                      <a:schemeClr val="bg1">
                        <a:lumMod val="95000"/>
                      </a:schemeClr>
                    </a:solidFill>
                  </a:tcPr>
                </a:tc>
              </a:tr>
              <a:tr h="457200">
                <a:tc>
                  <a:txBody>
                    <a:bodyPr/>
                    <a:lstStyle/>
                    <a:p>
                      <a:pPr algn="l" fontAlgn="b"/>
                      <a:r>
                        <a:rPr lang="en-US" sz="2000" u="none" strike="noStrike" dirty="0" smtClean="0">
                          <a:latin typeface="+mn-lt"/>
                        </a:rPr>
                        <a:t>   </a:t>
                      </a:r>
                      <a:r>
                        <a:rPr lang="en-US" sz="2000" u="none" strike="noStrike" dirty="0" err="1" smtClean="0">
                          <a:latin typeface="+mn-lt"/>
                        </a:rPr>
                        <a:t>JOlden</a:t>
                      </a:r>
                      <a:r>
                        <a:rPr lang="en-US" sz="2000" u="none" strike="noStrike" dirty="0" smtClean="0">
                          <a:latin typeface="+mn-lt"/>
                        </a:rPr>
                        <a:t> </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latin typeface="+mn-lt"/>
                        </a:rPr>
                        <a:t>6,223</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11.3</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10.3</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13</a:t>
                      </a:r>
                    </a:p>
                  </a:txBody>
                  <a:tcPr marL="12700" marR="12700" marT="12700" marB="0" anchor="b">
                    <a:solidFill>
                      <a:schemeClr val="bg1">
                        <a:lumMod val="95000"/>
                      </a:schemeClr>
                    </a:solidFill>
                  </a:tcPr>
                </a:tc>
              </a:tr>
              <a:tr h="389075">
                <a:tc>
                  <a:txBody>
                    <a:bodyPr/>
                    <a:lstStyle/>
                    <a:p>
                      <a:pPr algn="l" fontAlgn="b"/>
                      <a:r>
                        <a:rPr lang="en-US" sz="2000" u="none" strike="noStrike" dirty="0">
                          <a:latin typeface="+mn-lt"/>
                        </a:rPr>
                        <a:t>   </a:t>
                      </a:r>
                      <a:r>
                        <a:rPr lang="en-US" sz="2000" u="none" strike="noStrike" dirty="0" err="1">
                          <a:latin typeface="+mn-lt"/>
                        </a:rPr>
                        <a:t>classycle</a:t>
                      </a:r>
                      <a:r>
                        <a:rPr lang="en-US" sz="2000" u="none" strike="noStrike" dirty="0">
                          <a:latin typeface="+mn-lt"/>
                        </a:rPr>
                        <a:t> </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latin typeface="+mn-lt"/>
                        </a:rPr>
                        <a:t>8,972</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9.9</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11.7</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90</a:t>
                      </a:r>
                    </a:p>
                  </a:txBody>
                  <a:tcPr marL="12700" marR="12700" marT="12700" marB="0" anchor="b">
                    <a:solidFill>
                      <a:schemeClr val="bg1">
                        <a:lumMod val="95000"/>
                      </a:schemeClr>
                    </a:solidFill>
                  </a:tcPr>
                </a:tc>
              </a:tr>
              <a:tr h="389075">
                <a:tc>
                  <a:txBody>
                    <a:bodyPr/>
                    <a:lstStyle/>
                    <a:p>
                      <a:pPr algn="l" fontAlgn="b"/>
                      <a:r>
                        <a:rPr lang="en-US" sz="2000" u="none" strike="noStrike" dirty="0">
                          <a:latin typeface="+mn-lt"/>
                        </a:rPr>
                        <a:t>   </a:t>
                      </a:r>
                      <a:r>
                        <a:rPr lang="en-US" sz="2000" u="none" strike="noStrike" dirty="0" err="1">
                          <a:latin typeface="+mn-lt"/>
                        </a:rPr>
                        <a:t>SPECjbb</a:t>
                      </a:r>
                      <a:r>
                        <a:rPr lang="en-US" sz="2000" u="none" strike="noStrike" dirty="0">
                          <a:latin typeface="+mn-lt"/>
                        </a:rPr>
                        <a:t> </a:t>
                      </a:r>
                      <a:endParaRPr lang="en-US" sz="2000" b="0" i="0" u="none" strike="noStrike" dirty="0">
                        <a:latin typeface="+mn-lt"/>
                      </a:endParaRPr>
                    </a:p>
                  </a:txBody>
                  <a:tcPr marL="12700" marR="12700" marT="12700" marB="0" anchor="ctr">
                    <a:solidFill>
                      <a:schemeClr val="bg1">
                        <a:lumMod val="95000"/>
                      </a:schemeClr>
                    </a:solidFill>
                  </a:tcPr>
                </a:tc>
                <a:tc>
                  <a:txBody>
                    <a:bodyPr/>
                    <a:lstStyle/>
                    <a:p>
                      <a:pPr algn="r" fontAlgn="b"/>
                      <a:r>
                        <a:rPr lang="en-US" sz="2000" u="none" strike="noStrike" dirty="0" smtClean="0">
                          <a:latin typeface="+mn-lt"/>
                        </a:rPr>
                        <a:t>12,076</a:t>
                      </a:r>
                      <a:endParaRPr lang="en-US" sz="2000" b="0" i="0" u="none" strike="noStrike" dirty="0">
                        <a:latin typeface="+mn-lt"/>
                      </a:endParaRPr>
                    </a:p>
                  </a:txBody>
                  <a:tcPr marL="12700" marR="12700" marT="12700" marB="0" anchor="ctr">
                    <a:solidFill>
                      <a:schemeClr val="bg1">
                        <a:lumMod val="95000"/>
                      </a:schemeClr>
                    </a:solidFill>
                  </a:tcPr>
                </a:tc>
                <a:tc>
                  <a:txBody>
                    <a:bodyPr/>
                    <a:lstStyle/>
                    <a:p>
                      <a:pPr algn="r" fontAlgn="b"/>
                      <a:r>
                        <a:rPr lang="en-US" sz="2000" b="0" i="0" u="none" strike="noStrike">
                          <a:solidFill>
                            <a:srgbClr val="000000"/>
                          </a:solidFill>
                          <a:effectLst/>
                          <a:latin typeface="+mn-lt"/>
                        </a:rPr>
                        <a:t>13.6</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17.1</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73</a:t>
                      </a:r>
                    </a:p>
                  </a:txBody>
                  <a:tcPr marL="12700" marR="12700" marT="12700" marB="0" anchor="b">
                    <a:solidFill>
                      <a:schemeClr val="bg1">
                        <a:lumMod val="95000"/>
                      </a:schemeClr>
                    </a:solidFill>
                  </a:tcPr>
                </a:tc>
              </a:tr>
              <a:tr h="389075">
                <a:tc>
                  <a:txBody>
                    <a:bodyPr/>
                    <a:lstStyle/>
                    <a:p>
                      <a:pPr algn="l" fontAlgn="b"/>
                      <a:r>
                        <a:rPr lang="en-US" sz="2000" u="none" strike="noStrike" dirty="0">
                          <a:latin typeface="+mn-lt"/>
                        </a:rPr>
                        <a:t>   </a:t>
                      </a:r>
                      <a:r>
                        <a:rPr lang="en-US" sz="2000" u="none" strike="noStrike" dirty="0" err="1">
                          <a:latin typeface="+mn-lt"/>
                        </a:rPr>
                        <a:t>tinySQL</a:t>
                      </a:r>
                      <a:r>
                        <a:rPr lang="en-US" sz="2000" u="none" strike="noStrike" dirty="0">
                          <a:latin typeface="+mn-lt"/>
                        </a:rPr>
                        <a:t> </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latin typeface="+mn-lt"/>
                        </a:rPr>
                        <a:t>31,980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18.2</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18.4</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215</a:t>
                      </a:r>
                    </a:p>
                  </a:txBody>
                  <a:tcPr marL="12700" marR="12700" marT="12700" marB="0" anchor="b">
                    <a:solidFill>
                      <a:schemeClr val="bg1">
                        <a:lumMod val="95000"/>
                      </a:schemeClr>
                    </a:solidFill>
                  </a:tcPr>
                </a:tc>
              </a:tr>
              <a:tr h="389075">
                <a:tc>
                  <a:txBody>
                    <a:bodyPr/>
                    <a:lstStyle/>
                    <a:p>
                      <a:pPr algn="l" fontAlgn="b"/>
                      <a:r>
                        <a:rPr lang="en-US" sz="2000" u="none" strike="noStrike">
                          <a:latin typeface="+mn-lt"/>
                        </a:rPr>
                        <a:t>   htmlparser </a:t>
                      </a:r>
                      <a:endParaRPr lang="en-US" sz="2000" b="0" i="0" u="none" strike="noStrike">
                        <a:latin typeface="+mn-lt"/>
                      </a:endParaRPr>
                    </a:p>
                  </a:txBody>
                  <a:tcPr marL="12700" marR="12700" marT="12700" marB="0" anchor="b">
                    <a:solidFill>
                      <a:schemeClr val="bg1">
                        <a:lumMod val="95000"/>
                      </a:schemeClr>
                    </a:solidFill>
                  </a:tcPr>
                </a:tc>
                <a:tc>
                  <a:txBody>
                    <a:bodyPr/>
                    <a:lstStyle/>
                    <a:p>
                      <a:pPr algn="r" fontAlgn="b"/>
                      <a:r>
                        <a:rPr lang="en-US" sz="2000" u="none" strike="noStrike" dirty="0" smtClean="0">
                          <a:latin typeface="+mn-lt"/>
                        </a:rPr>
                        <a:t>62,627</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22.9</a:t>
                      </a:r>
                    </a:p>
                  </a:txBody>
                  <a:tcPr marL="12700" marR="12700" marT="12700" marB="0" anchor="b">
                    <a:solidFill>
                      <a:schemeClr val="bg1">
                        <a:lumMod val="95000"/>
                      </a:schemeClr>
                    </a:solidFill>
                  </a:tcPr>
                </a:tc>
                <a:tc>
                  <a:txBody>
                    <a:bodyPr/>
                    <a:lstStyle/>
                    <a:p>
                      <a:pPr algn="r" fontAlgn="b"/>
                      <a:r>
                        <a:rPr lang="en-US" sz="2000" b="0" i="0" u="none" strike="noStrike">
                          <a:solidFill>
                            <a:srgbClr val="000000"/>
                          </a:solidFill>
                          <a:effectLst/>
                          <a:latin typeface="+mn-lt"/>
                        </a:rPr>
                        <a:t>33.6</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200</a:t>
                      </a:r>
                    </a:p>
                  </a:txBody>
                  <a:tcPr marL="12700" marR="12700" marT="12700" marB="0" anchor="b">
                    <a:solidFill>
                      <a:schemeClr val="bg1">
                        <a:lumMod val="95000"/>
                      </a:schemeClr>
                    </a:solidFill>
                  </a:tcPr>
                </a:tc>
              </a:tr>
              <a:tr h="389075">
                <a:tc>
                  <a:txBody>
                    <a:bodyPr/>
                    <a:lstStyle/>
                    <a:p>
                      <a:pPr algn="l" fontAlgn="b"/>
                      <a:r>
                        <a:rPr lang="en-US" sz="2000" u="none" strike="noStrike" dirty="0">
                          <a:latin typeface="+mn-lt"/>
                        </a:rPr>
                        <a:t>   </a:t>
                      </a:r>
                      <a:r>
                        <a:rPr lang="en-US" sz="2000" u="none" strike="noStrike" dirty="0" err="1">
                          <a:latin typeface="+mn-lt"/>
                        </a:rPr>
                        <a:t>ejc</a:t>
                      </a:r>
                      <a:r>
                        <a:rPr lang="en-US" sz="2000" u="none" strike="noStrike" dirty="0">
                          <a:latin typeface="+mn-lt"/>
                        </a:rPr>
                        <a:t> </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u="none" strike="noStrike" smtClean="0">
                          <a:solidFill>
                            <a:srgbClr val="000000"/>
                          </a:solidFill>
                          <a:latin typeface="+mn-lt"/>
                        </a:rPr>
                        <a:t>110,822</a:t>
                      </a:r>
                      <a:endParaRPr lang="en-US" sz="2000" b="0" i="0" u="none" strike="noStrike" dirty="0">
                        <a:solidFill>
                          <a:srgbClr val="000000"/>
                        </a:solidFill>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119.7</a:t>
                      </a: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122.4</a:t>
                      </a:r>
                    </a:p>
                  </a:txBody>
                  <a:tcPr marL="12700" marR="12700" marT="12700" marB="0" anchor="b">
                    <a:solidFill>
                      <a:schemeClr val="bg1">
                        <a:lumMod val="95000"/>
                      </a:schemeClr>
                    </a:solidFill>
                  </a:tcPr>
                </a:tc>
                <a:tc>
                  <a:txBody>
                    <a:bodyPr/>
                    <a:lstStyle/>
                    <a:p>
                      <a:pPr algn="r" fontAlgn="b"/>
                      <a:r>
                        <a:rPr lang="en-US" sz="2000" b="0" i="0" u="none" strike="noStrike" dirty="0" smtClean="0">
                          <a:latin typeface="+mn-lt"/>
                        </a:rPr>
                        <a:t>0</a:t>
                      </a:r>
                      <a:endParaRPr lang="en-US" sz="2000" b="0" i="0" u="none" strike="noStrike" dirty="0">
                        <a:latin typeface="+mn-lt"/>
                      </a:endParaRPr>
                    </a:p>
                  </a:txBody>
                  <a:tcPr marL="12700" marR="12700" marT="12700" marB="0" anchor="b">
                    <a:solidFill>
                      <a:schemeClr val="bg1">
                        <a:lumMod val="95000"/>
                      </a:schemeClr>
                    </a:solidFill>
                  </a:tcPr>
                </a:tc>
                <a:tc>
                  <a:txBody>
                    <a:bodyPr/>
                    <a:lstStyle/>
                    <a:p>
                      <a:pPr algn="r" fontAlgn="b"/>
                      <a:r>
                        <a:rPr lang="en-US" sz="2000" b="0" i="0" u="none" strike="noStrike" dirty="0">
                          <a:solidFill>
                            <a:srgbClr val="000000"/>
                          </a:solidFill>
                          <a:effectLst/>
                          <a:latin typeface="+mn-lt"/>
                        </a:rPr>
                        <a:t>592</a:t>
                      </a:r>
                    </a:p>
                  </a:txBody>
                  <a:tcPr marL="12700" marR="12700" marT="12700" marB="0" anchor="b">
                    <a:solidFill>
                      <a:schemeClr val="bg1">
                        <a:lumMod val="95000"/>
                      </a:schemeClr>
                    </a:solidFill>
                  </a:tcPr>
                </a:tc>
              </a:tr>
            </a:tbl>
          </a:graphicData>
        </a:graphic>
      </p:graphicFrame>
    </p:spTree>
    <p:extLst>
      <p:ext uri="{BB962C8B-B14F-4D97-AF65-F5344CB8AC3E}">
        <p14:creationId xmlns:p14="http://schemas.microsoft.com/office/powerpoint/2010/main" val="17898163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 of “Best” Typing</a:t>
            </a:r>
            <a:endParaRPr lang="en-US" dirty="0"/>
          </a:p>
        </p:txBody>
      </p:sp>
      <p:sp>
        <p:nvSpPr>
          <p:cNvPr id="3" name="Content Placeholder 2"/>
          <p:cNvSpPr>
            <a:spLocks noGrp="1"/>
          </p:cNvSpPr>
          <p:nvPr>
            <p:ph idx="1"/>
          </p:nvPr>
        </p:nvSpPr>
        <p:spPr/>
        <p:txBody>
          <a:bodyPr/>
          <a:lstStyle/>
          <a:p>
            <a:r>
              <a:rPr lang="en-US" dirty="0" smtClean="0"/>
              <a:t>Objective functions rank valid </a:t>
            </a:r>
            <a:r>
              <a:rPr lang="en-US" dirty="0" err="1" smtClean="0"/>
              <a:t>typings</a:t>
            </a:r>
            <a:endParaRPr lang="en-US" dirty="0" smtClean="0"/>
          </a:p>
          <a:p>
            <a:r>
              <a:rPr lang="en-US" i="1" dirty="0"/>
              <a:t> </a:t>
            </a:r>
            <a:r>
              <a:rPr lang="en-US" i="1" dirty="0" smtClean="0"/>
              <a:t> </a:t>
            </a:r>
            <a:r>
              <a:rPr lang="en-US" dirty="0" smtClean="0"/>
              <a:t>  is a valid typing</a:t>
            </a:r>
          </a:p>
          <a:p>
            <a:r>
              <a:rPr lang="en-US" dirty="0" smtClean="0"/>
              <a:t>            ranks UT </a:t>
            </a:r>
            <a:r>
              <a:rPr lang="en-US" dirty="0" err="1" smtClean="0"/>
              <a:t>typings</a:t>
            </a:r>
            <a:endParaRPr lang="en-US" dirty="0" smtClean="0"/>
          </a:p>
          <a:p>
            <a:pPr lvl="1"/>
            <a:r>
              <a:rPr lang="en-US" dirty="0" smtClean="0"/>
              <a:t>Maximizes number of allocation sites typed rep</a:t>
            </a:r>
          </a:p>
          <a:p>
            <a:endParaRPr lang="en-US" dirty="0" smtClean="0"/>
          </a:p>
          <a:p>
            <a:r>
              <a:rPr lang="en-US" dirty="0" smtClean="0"/>
              <a:t>            </a:t>
            </a:r>
            <a:r>
              <a:rPr lang="en-US" dirty="0"/>
              <a:t>ranks </a:t>
            </a:r>
            <a:r>
              <a:rPr lang="en-US" dirty="0" smtClean="0"/>
              <a:t>OT </a:t>
            </a:r>
            <a:r>
              <a:rPr lang="en-US" dirty="0" err="1"/>
              <a:t>typings</a:t>
            </a:r>
            <a:endParaRPr lang="en-US" dirty="0"/>
          </a:p>
          <a:p>
            <a:pPr lvl="1"/>
            <a:r>
              <a:rPr lang="en-US" dirty="0"/>
              <a:t>Maximizes number of </a:t>
            </a:r>
            <a:r>
              <a:rPr lang="en-US" dirty="0" smtClean="0"/>
              <a:t>object graph edges typed with owner rep</a:t>
            </a:r>
            <a:endParaRPr lang="en-US" dirty="0"/>
          </a:p>
          <a:p>
            <a:pPr marL="82296" indent="0">
              <a:buNone/>
            </a:pPr>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49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28219345"/>
              </p:ext>
            </p:extLst>
          </p:nvPr>
        </p:nvGraphicFramePr>
        <p:xfrm>
          <a:off x="990600" y="2616200"/>
          <a:ext cx="1204912" cy="584200"/>
        </p:xfrm>
        <a:graphic>
          <a:graphicData uri="http://schemas.openxmlformats.org/presentationml/2006/ole">
            <mc:AlternateContent xmlns:mc="http://schemas.openxmlformats.org/markup-compatibility/2006">
              <mc:Choice xmlns:v="urn:schemas-microsoft-com:vml" Requires="v">
                <p:oleObj spid="_x0000_s578328" name="Equation" r:id="rId4" imgW="444500" imgH="215900" progId="Equation.3">
                  <p:embed/>
                </p:oleObj>
              </mc:Choice>
              <mc:Fallback>
                <p:oleObj name="Equation" r:id="rId4" imgW="444500" imgH="215900" progId="Equation.3">
                  <p:embed/>
                  <p:pic>
                    <p:nvPicPr>
                      <p:cNvPr id="0" name=""/>
                      <p:cNvPicPr>
                        <a:picLocks noChangeAspect="1" noChangeArrowheads="1"/>
                      </p:cNvPicPr>
                      <p:nvPr/>
                    </p:nvPicPr>
                    <p:blipFill>
                      <a:blip r:embed="rId5"/>
                      <a:srcRect/>
                      <a:stretch>
                        <a:fillRect/>
                      </a:stretch>
                    </p:blipFill>
                    <p:spPr bwMode="auto">
                      <a:xfrm>
                        <a:off x="990600" y="2616200"/>
                        <a:ext cx="1204912" cy="58420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87705546"/>
              </p:ext>
            </p:extLst>
          </p:nvPr>
        </p:nvGraphicFramePr>
        <p:xfrm>
          <a:off x="992187" y="2101850"/>
          <a:ext cx="379413" cy="412750"/>
        </p:xfrm>
        <a:graphic>
          <a:graphicData uri="http://schemas.openxmlformats.org/presentationml/2006/ole">
            <mc:AlternateContent xmlns:mc="http://schemas.openxmlformats.org/markup-compatibility/2006">
              <mc:Choice xmlns:v="urn:schemas-microsoft-com:vml" Requires="v">
                <p:oleObj spid="_x0000_s578329" name="Equation" r:id="rId6" imgW="139700" imgH="152400" progId="Equation.3">
                  <p:embed/>
                </p:oleObj>
              </mc:Choice>
              <mc:Fallback>
                <p:oleObj name="Equation" r:id="rId6" imgW="139700" imgH="152400" progId="Equation.3">
                  <p:embed/>
                  <p:pic>
                    <p:nvPicPr>
                      <p:cNvPr id="0" name=""/>
                      <p:cNvPicPr>
                        <a:picLocks noChangeAspect="1" noChangeArrowheads="1"/>
                      </p:cNvPicPr>
                      <p:nvPr/>
                    </p:nvPicPr>
                    <p:blipFill>
                      <a:blip r:embed="rId7"/>
                      <a:srcRect/>
                      <a:stretch>
                        <a:fillRect/>
                      </a:stretch>
                    </p:blipFill>
                    <p:spPr bwMode="auto">
                      <a:xfrm>
                        <a:off x="992187" y="2101850"/>
                        <a:ext cx="379413" cy="4127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50992832"/>
              </p:ext>
            </p:extLst>
          </p:nvPr>
        </p:nvGraphicFramePr>
        <p:xfrm>
          <a:off x="990600" y="4267200"/>
          <a:ext cx="1239837" cy="584200"/>
        </p:xfrm>
        <a:graphic>
          <a:graphicData uri="http://schemas.openxmlformats.org/presentationml/2006/ole">
            <mc:AlternateContent xmlns:mc="http://schemas.openxmlformats.org/markup-compatibility/2006">
              <mc:Choice xmlns:v="urn:schemas-microsoft-com:vml" Requires="v">
                <p:oleObj spid="_x0000_s578330" name="Equation" r:id="rId8" imgW="457200" imgH="215900" progId="Equation.3">
                  <p:embed/>
                </p:oleObj>
              </mc:Choice>
              <mc:Fallback>
                <p:oleObj name="Equation" r:id="rId8" imgW="457200" imgH="215900" progId="Equation.3">
                  <p:embed/>
                  <p:pic>
                    <p:nvPicPr>
                      <p:cNvPr id="0" name=""/>
                      <p:cNvPicPr>
                        <a:picLocks noChangeAspect="1" noChangeArrowheads="1"/>
                      </p:cNvPicPr>
                      <p:nvPr/>
                    </p:nvPicPr>
                    <p:blipFill>
                      <a:blip r:embed="rId9"/>
                      <a:srcRect/>
                      <a:stretch>
                        <a:fillRect/>
                      </a:stretch>
                    </p:blipFill>
                    <p:spPr bwMode="auto">
                      <a:xfrm>
                        <a:off x="990600" y="4267200"/>
                        <a:ext cx="1239837" cy="584200"/>
                      </a:xfrm>
                      <a:prstGeom prst="rect">
                        <a:avLst/>
                      </a:prstGeom>
                      <a:noFill/>
                      <a:extLst/>
                    </p:spPr>
                  </p:pic>
                </p:oleObj>
              </mc:Fallback>
            </mc:AlternateContent>
          </a:graphicData>
        </a:graphic>
      </p:graphicFrame>
    </p:spTree>
    <p:extLst>
      <p:ext uri="{BB962C8B-B14F-4D97-AF65-F5344CB8AC3E}">
        <p14:creationId xmlns:p14="http://schemas.microsoft.com/office/powerpoint/2010/main" val="33519263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US" dirty="0" smtClean="0"/>
              <a:t>any </a:t>
            </a:r>
            <a:r>
              <a:rPr lang="en-US" dirty="0"/>
              <a:t>V</a:t>
            </a:r>
            <a:r>
              <a:rPr lang="en-US" dirty="0" smtClean="0"/>
              <a:t>alid </a:t>
            </a:r>
            <a:r>
              <a:rPr lang="en-US" dirty="0" err="1"/>
              <a:t>T</a:t>
            </a:r>
            <a:r>
              <a:rPr lang="en-US" dirty="0" err="1" smtClean="0"/>
              <a:t>ypings</a:t>
            </a:r>
            <a:r>
              <a:rPr lang="en-US" dirty="0" smtClean="0"/>
              <a:t>!</a:t>
            </a:r>
            <a:endParaRPr lang="en-US" dirty="0"/>
          </a:p>
        </p:txBody>
      </p:sp>
      <p:sp>
        <p:nvSpPr>
          <p:cNvPr id="15" name="Rounded Rectangle 14"/>
          <p:cNvSpPr/>
          <p:nvPr/>
        </p:nvSpPr>
        <p:spPr>
          <a:xfrm>
            <a:off x="990600" y="1676400"/>
            <a:ext cx="3048000" cy="1752600"/>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530352" y="1447800"/>
            <a:ext cx="8110728" cy="5105400"/>
          </a:xfrm>
        </p:spPr>
        <p:txBody>
          <a:bodyPr>
            <a:normAutofit/>
          </a:bodyPr>
          <a:lstStyle/>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Goal: Infer the “</a:t>
            </a:r>
            <a:r>
              <a:rPr lang="en-US" dirty="0" smtClean="0">
                <a:solidFill>
                  <a:srgbClr val="000000"/>
                </a:solidFill>
              </a:rPr>
              <a:t>best” typing</a:t>
            </a:r>
          </a:p>
          <a:p>
            <a:pPr lvl="1"/>
            <a:r>
              <a:rPr lang="en-US" dirty="0">
                <a:solidFill>
                  <a:srgbClr val="000000"/>
                </a:solidFill>
              </a:rPr>
              <a:t>T</a:t>
            </a:r>
            <a:r>
              <a:rPr lang="en-US" dirty="0" smtClean="0">
                <a:solidFill>
                  <a:srgbClr val="000000"/>
                </a:solidFill>
              </a:rPr>
              <a:t>he typing that gives rise to the deepest tree</a:t>
            </a:r>
          </a:p>
          <a:p>
            <a:pPr lvl="1"/>
            <a:endParaRPr lang="en-US" dirty="0" smtClean="0"/>
          </a:p>
        </p:txBody>
      </p:sp>
      <p:sp>
        <p:nvSpPr>
          <p:cNvPr id="4" name="Rounded Rectangle 3"/>
          <p:cNvSpPr/>
          <p:nvPr/>
        </p:nvSpPr>
        <p:spPr>
          <a:xfrm>
            <a:off x="2057401" y="15240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i="1" dirty="0" smtClean="0">
                <a:solidFill>
                  <a:schemeClr val="tx1"/>
                </a:solidFill>
              </a:rPr>
              <a:t>root</a:t>
            </a:r>
            <a:endParaRPr lang="en-US" sz="2400" i="1" dirty="0">
              <a:solidFill>
                <a:schemeClr val="tx1"/>
              </a:solidFill>
            </a:endParaRPr>
          </a:p>
        </p:txBody>
      </p:sp>
      <p:sp>
        <p:nvSpPr>
          <p:cNvPr id="6" name="Rounded Rectangle 5"/>
          <p:cNvSpPr/>
          <p:nvPr/>
        </p:nvSpPr>
        <p:spPr>
          <a:xfrm>
            <a:off x="1066800" y="28194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7" name="Rounded Rectangle 6"/>
          <p:cNvSpPr/>
          <p:nvPr/>
        </p:nvSpPr>
        <p:spPr>
          <a:xfrm>
            <a:off x="1905000" y="28194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sp>
        <p:nvSpPr>
          <p:cNvPr id="8" name="Rounded Rectangle 7"/>
          <p:cNvSpPr/>
          <p:nvPr/>
        </p:nvSpPr>
        <p:spPr>
          <a:xfrm>
            <a:off x="3048000" y="2819400"/>
            <a:ext cx="838199"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Data</a:t>
            </a:r>
            <a:endParaRPr lang="en-US" sz="2400" dirty="0">
              <a:solidFill>
                <a:schemeClr val="tx1"/>
              </a:solidFill>
            </a:endParaRPr>
          </a:p>
        </p:txBody>
      </p:sp>
      <p:cxnSp>
        <p:nvCxnSpPr>
          <p:cNvPr id="10" name="Straight Arrow Connector 9"/>
          <p:cNvCxnSpPr>
            <a:stCxn id="6" idx="0"/>
            <a:endCxn id="4" idx="2"/>
          </p:cNvCxnSpPr>
          <p:nvPr/>
        </p:nvCxnSpPr>
        <p:spPr>
          <a:xfrm flipV="1">
            <a:off x="1409700" y="1828800"/>
            <a:ext cx="990601"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0"/>
            <a:endCxn id="4" idx="2"/>
          </p:cNvCxnSpPr>
          <p:nvPr/>
        </p:nvCxnSpPr>
        <p:spPr>
          <a:xfrm flipV="1">
            <a:off x="2400300" y="1828800"/>
            <a:ext cx="1"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a:endCxn id="4" idx="2"/>
          </p:cNvCxnSpPr>
          <p:nvPr/>
        </p:nvCxnSpPr>
        <p:spPr>
          <a:xfrm flipH="1" flipV="1">
            <a:off x="2400301" y="1828800"/>
            <a:ext cx="1066799"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257800" y="1676400"/>
            <a:ext cx="3048000" cy="1752600"/>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6400801" y="15240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i="1" dirty="0" smtClean="0">
                <a:solidFill>
                  <a:schemeClr val="tx1"/>
                </a:solidFill>
              </a:rPr>
              <a:t>root</a:t>
            </a:r>
            <a:endParaRPr lang="en-US" sz="2400" i="1" dirty="0">
              <a:solidFill>
                <a:schemeClr val="tx1"/>
              </a:solidFill>
            </a:endParaRPr>
          </a:p>
        </p:txBody>
      </p:sp>
      <p:sp>
        <p:nvSpPr>
          <p:cNvPr id="34" name="Rounded Rectangle 33"/>
          <p:cNvSpPr/>
          <p:nvPr/>
        </p:nvSpPr>
        <p:spPr>
          <a:xfrm>
            <a:off x="5486400" y="2366665"/>
            <a:ext cx="1447800" cy="986135"/>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p:cNvSpPr/>
          <p:nvPr/>
        </p:nvSpPr>
        <p:spPr>
          <a:xfrm>
            <a:off x="5943600" y="2209800"/>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27" name="Rounded Rectangle 26"/>
          <p:cNvSpPr/>
          <p:nvPr/>
        </p:nvSpPr>
        <p:spPr>
          <a:xfrm>
            <a:off x="5791200" y="28956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sp>
        <p:nvSpPr>
          <p:cNvPr id="28" name="Rounded Rectangle 27"/>
          <p:cNvSpPr/>
          <p:nvPr/>
        </p:nvSpPr>
        <p:spPr>
          <a:xfrm>
            <a:off x="7315200" y="2209800"/>
            <a:ext cx="838199"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Data</a:t>
            </a:r>
            <a:endParaRPr lang="en-US" sz="2400" dirty="0">
              <a:solidFill>
                <a:schemeClr val="tx1"/>
              </a:solidFill>
            </a:endParaRPr>
          </a:p>
        </p:txBody>
      </p:sp>
      <p:cxnSp>
        <p:nvCxnSpPr>
          <p:cNvPr id="29" name="Straight Arrow Connector 28"/>
          <p:cNvCxnSpPr>
            <a:stCxn id="26" idx="0"/>
            <a:endCxn id="25" idx="2"/>
          </p:cNvCxnSpPr>
          <p:nvPr/>
        </p:nvCxnSpPr>
        <p:spPr>
          <a:xfrm flipV="1">
            <a:off x="6286500" y="1828800"/>
            <a:ext cx="457201"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7" idx="0"/>
            <a:endCxn id="26" idx="2"/>
          </p:cNvCxnSpPr>
          <p:nvPr/>
        </p:nvCxnSpPr>
        <p:spPr>
          <a:xfrm flipV="1">
            <a:off x="6286500" y="25146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8" idx="0"/>
            <a:endCxn id="25" idx="2"/>
          </p:cNvCxnSpPr>
          <p:nvPr/>
        </p:nvCxnSpPr>
        <p:spPr>
          <a:xfrm flipH="1" flipV="1">
            <a:off x="6743701" y="1828800"/>
            <a:ext cx="990599"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AF94E285-444D-4C0C-8BFA-BDB311F86A90}" type="slidenum">
              <a:rPr lang="en-US" smtClean="0"/>
              <a:pPr/>
              <a:t>5</a:t>
            </a:fld>
            <a:endParaRPr lang="en-US" dirty="0"/>
          </a:p>
        </p:txBody>
      </p:sp>
      <p:sp>
        <p:nvSpPr>
          <p:cNvPr id="22" name="TextBox 21"/>
          <p:cNvSpPr txBox="1"/>
          <p:nvPr/>
        </p:nvSpPr>
        <p:spPr>
          <a:xfrm>
            <a:off x="1659069" y="3581400"/>
            <a:ext cx="1600769" cy="461665"/>
          </a:xfrm>
          <a:prstGeom prst="rect">
            <a:avLst/>
          </a:prstGeom>
          <a:noFill/>
        </p:spPr>
        <p:txBody>
          <a:bodyPr wrap="none" rtlCol="0">
            <a:spAutoFit/>
          </a:bodyPr>
          <a:lstStyle/>
          <a:p>
            <a:r>
              <a:rPr lang="en-US" sz="2400" dirty="0" smtClean="0"/>
              <a:t>Flatter tree</a:t>
            </a:r>
            <a:endParaRPr lang="en-US" sz="2400" dirty="0"/>
          </a:p>
        </p:txBody>
      </p:sp>
      <p:sp>
        <p:nvSpPr>
          <p:cNvPr id="23" name="TextBox 22"/>
          <p:cNvSpPr txBox="1"/>
          <p:nvPr/>
        </p:nvSpPr>
        <p:spPr>
          <a:xfrm>
            <a:off x="6040285" y="3581400"/>
            <a:ext cx="1732115" cy="461665"/>
          </a:xfrm>
          <a:prstGeom prst="rect">
            <a:avLst/>
          </a:prstGeom>
          <a:noFill/>
        </p:spPr>
        <p:txBody>
          <a:bodyPr wrap="none" rtlCol="0">
            <a:spAutoFit/>
          </a:bodyPr>
          <a:lstStyle/>
          <a:p>
            <a:r>
              <a:rPr lang="en-US" sz="2400" dirty="0" smtClean="0"/>
              <a:t>Deeper tree</a:t>
            </a:r>
            <a:endParaRPr lang="en-US" sz="2400" dirty="0"/>
          </a:p>
        </p:txBody>
      </p:sp>
    </p:spTree>
    <p:extLst>
      <p:ext uri="{BB962C8B-B14F-4D97-AF65-F5344CB8AC3E}">
        <p14:creationId xmlns:p14="http://schemas.microsoft.com/office/powerpoint/2010/main" val="418166658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Unified </a:t>
            </a:r>
            <a:r>
              <a:rPr lang="en-US" dirty="0"/>
              <a:t>t</a:t>
            </a:r>
            <a:r>
              <a:rPr lang="en-US" dirty="0" smtClean="0"/>
              <a:t>yping rules</a:t>
            </a:r>
          </a:p>
          <a:p>
            <a:r>
              <a:rPr lang="en-US" dirty="0"/>
              <a:t>Unified inference approach</a:t>
            </a:r>
          </a:p>
          <a:p>
            <a:r>
              <a:rPr lang="en-US" dirty="0" smtClean="0"/>
              <a:t>Notion of “best” typing</a:t>
            </a:r>
          </a:p>
          <a:p>
            <a:r>
              <a:rPr lang="en-US" dirty="0" smtClean="0"/>
              <a:t>Implementation and </a:t>
            </a:r>
            <a:r>
              <a:rPr lang="en-US" dirty="0"/>
              <a:t>e</a:t>
            </a:r>
            <a:r>
              <a:rPr lang="en-US" dirty="0" smtClean="0"/>
              <a:t>valuation </a:t>
            </a:r>
            <a:endParaRPr lang="en-US" dirty="0"/>
          </a:p>
        </p:txBody>
      </p:sp>
      <p:sp>
        <p:nvSpPr>
          <p:cNvPr id="4" name="Right Arrow 3"/>
          <p:cNvSpPr/>
          <p:nvPr/>
        </p:nvSpPr>
        <p:spPr>
          <a:xfrm>
            <a:off x="152400" y="2133600"/>
            <a:ext cx="51816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F94E285-444D-4C0C-8BFA-BDB311F86A90}" type="slidenum">
              <a:rPr lang="en-US" smtClean="0"/>
              <a:pPr/>
              <a:t>50</a:t>
            </a:fld>
            <a:endParaRPr lang="en-US" dirty="0"/>
          </a:p>
        </p:txBody>
      </p:sp>
    </p:spTree>
    <p:extLst>
      <p:ext uri="{BB962C8B-B14F-4D97-AF65-F5344CB8AC3E}">
        <p14:creationId xmlns:p14="http://schemas.microsoft.com/office/powerpoint/2010/main" val="409444987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Types</a:t>
            </a:r>
            <a:endParaRPr lang="en-US" dirty="0"/>
          </a:p>
        </p:txBody>
      </p:sp>
      <p:sp>
        <p:nvSpPr>
          <p:cNvPr id="3" name="Content Placeholder 2"/>
          <p:cNvSpPr>
            <a:spLocks noGrp="1"/>
          </p:cNvSpPr>
          <p:nvPr>
            <p:ph idx="1"/>
          </p:nvPr>
        </p:nvSpPr>
        <p:spPr/>
        <p:txBody>
          <a:bodyPr>
            <a:normAutofit/>
          </a:bodyPr>
          <a:lstStyle/>
          <a:p>
            <a:r>
              <a:rPr lang="en-US" dirty="0"/>
              <a:t>Owner-as-Modifier </a:t>
            </a:r>
            <a:endParaRPr lang="en-US" dirty="0" smtClean="0"/>
          </a:p>
          <a:p>
            <a:r>
              <a:rPr lang="en-US" dirty="0" smtClean="0"/>
              <a:t>Owner-as-Dominator</a:t>
            </a:r>
          </a:p>
          <a:p>
            <a:endParaRPr lang="en-US" dirty="0"/>
          </a:p>
        </p:txBody>
      </p:sp>
      <p:sp>
        <p:nvSpPr>
          <p:cNvPr id="4" name="Slide Number Placeholder 3"/>
          <p:cNvSpPr>
            <a:spLocks noGrp="1"/>
          </p:cNvSpPr>
          <p:nvPr>
            <p:ph type="sldNum" sz="quarter" idx="12"/>
          </p:nvPr>
        </p:nvSpPr>
        <p:spPr/>
        <p:txBody>
          <a:bodyPr/>
          <a:lstStyle/>
          <a:p>
            <a:fld id="{AF94E285-444D-4C0C-8BFA-BDB311F86A90}" type="slidenum">
              <a:rPr lang="en-US" smtClean="0"/>
              <a:pPr/>
              <a:t>51</a:t>
            </a:fld>
            <a:endParaRPr lang="en-US" dirty="0"/>
          </a:p>
        </p:txBody>
      </p:sp>
      <p:grpSp>
        <p:nvGrpSpPr>
          <p:cNvPr id="43" name="Group 42"/>
          <p:cNvGrpSpPr/>
          <p:nvPr/>
        </p:nvGrpSpPr>
        <p:grpSpPr>
          <a:xfrm>
            <a:off x="457200" y="3741123"/>
            <a:ext cx="4038600" cy="2659677"/>
            <a:chOff x="2590800" y="4122123"/>
            <a:chExt cx="4038600" cy="2659677"/>
          </a:xfrm>
        </p:grpSpPr>
        <p:sp>
          <p:nvSpPr>
            <p:cNvPr id="31" name="Rounded Rectangle 30"/>
            <p:cNvSpPr/>
            <p:nvPr/>
          </p:nvSpPr>
          <p:spPr>
            <a:xfrm>
              <a:off x="2590800" y="4122123"/>
              <a:ext cx="4038600" cy="2659677"/>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nvGrpSpPr>
            <p:cNvPr id="9" name="Group 8"/>
            <p:cNvGrpSpPr/>
            <p:nvPr/>
          </p:nvGrpSpPr>
          <p:grpSpPr>
            <a:xfrm>
              <a:off x="3801979" y="4648201"/>
              <a:ext cx="1684421" cy="2041805"/>
              <a:chOff x="2971800" y="5292321"/>
              <a:chExt cx="1524000" cy="1756179"/>
            </a:xfrm>
          </p:grpSpPr>
          <p:sp>
            <p:nvSpPr>
              <p:cNvPr id="5" name="Rounded Rectangle 4"/>
              <p:cNvSpPr/>
              <p:nvPr/>
            </p:nvSpPr>
            <p:spPr>
              <a:xfrm>
                <a:off x="2971800" y="5449186"/>
                <a:ext cx="1524000" cy="1599314"/>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ounded Rectangle 5"/>
              <p:cNvSpPr/>
              <p:nvPr/>
            </p:nvSpPr>
            <p:spPr>
              <a:xfrm>
                <a:off x="3429000" y="5292321"/>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7" name="Rounded Rectangle 6"/>
              <p:cNvSpPr/>
              <p:nvPr/>
            </p:nvSpPr>
            <p:spPr>
              <a:xfrm>
                <a:off x="3276600" y="65913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grpSp>
        <p:sp>
          <p:nvSpPr>
            <p:cNvPr id="30" name="Freeform 29"/>
            <p:cNvSpPr/>
            <p:nvPr/>
          </p:nvSpPr>
          <p:spPr>
            <a:xfrm>
              <a:off x="2743200" y="5002574"/>
              <a:ext cx="1395663" cy="1474043"/>
            </a:xfrm>
            <a:custGeom>
              <a:avLst/>
              <a:gdLst>
                <a:gd name="connsiteX0" fmla="*/ 0 w 1951789"/>
                <a:gd name="connsiteY0" fmla="*/ 0 h 1667668"/>
                <a:gd name="connsiteX1" fmla="*/ 628315 w 1951789"/>
                <a:gd name="connsiteY1" fmla="*/ 1483895 h 1667668"/>
                <a:gd name="connsiteX2" fmla="*/ 1951789 w 1951789"/>
                <a:gd name="connsiteY2" fmla="*/ 1644316 h 1667668"/>
                <a:gd name="connsiteX3" fmla="*/ 1951789 w 1951789"/>
                <a:gd name="connsiteY3" fmla="*/ 1644316 h 1667668"/>
              </a:gdLst>
              <a:ahLst/>
              <a:cxnLst>
                <a:cxn ang="0">
                  <a:pos x="connsiteX0" y="connsiteY0"/>
                </a:cxn>
                <a:cxn ang="0">
                  <a:pos x="connsiteX1" y="connsiteY1"/>
                </a:cxn>
                <a:cxn ang="0">
                  <a:pos x="connsiteX2" y="connsiteY2"/>
                </a:cxn>
                <a:cxn ang="0">
                  <a:pos x="connsiteX3" y="connsiteY3"/>
                </a:cxn>
              </a:cxnLst>
              <a:rect l="l" t="t" r="r" b="b"/>
              <a:pathLst>
                <a:path w="1951789" h="1667668">
                  <a:moveTo>
                    <a:pt x="0" y="0"/>
                  </a:moveTo>
                  <a:cubicBezTo>
                    <a:pt x="151508" y="604921"/>
                    <a:pt x="303017" y="1209842"/>
                    <a:pt x="628315" y="1483895"/>
                  </a:cubicBezTo>
                  <a:cubicBezTo>
                    <a:pt x="953613" y="1757948"/>
                    <a:pt x="1951789" y="1644316"/>
                    <a:pt x="1951789" y="1644316"/>
                  </a:cubicBezTo>
                  <a:lnTo>
                    <a:pt x="1951789" y="1644316"/>
                  </a:lnTo>
                </a:path>
              </a:pathLst>
            </a:custGeom>
            <a:ln>
              <a:solidFill>
                <a:srgbClr val="00000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a:off x="3047999" y="5002574"/>
              <a:ext cx="1090863" cy="1290270"/>
            </a:xfrm>
            <a:custGeom>
              <a:avLst/>
              <a:gdLst>
                <a:gd name="connsiteX0" fmla="*/ 0 w 1189789"/>
                <a:gd name="connsiteY0" fmla="*/ 0 h 1176421"/>
                <a:gd name="connsiteX1" fmla="*/ 481263 w 1189789"/>
                <a:gd name="connsiteY1" fmla="*/ 882316 h 1176421"/>
                <a:gd name="connsiteX2" fmla="*/ 1189789 w 1189789"/>
                <a:gd name="connsiteY2" fmla="*/ 1176421 h 1176421"/>
              </a:gdLst>
              <a:ahLst/>
              <a:cxnLst>
                <a:cxn ang="0">
                  <a:pos x="connsiteX0" y="connsiteY0"/>
                </a:cxn>
                <a:cxn ang="0">
                  <a:pos x="connsiteX1" y="connsiteY1"/>
                </a:cxn>
                <a:cxn ang="0">
                  <a:pos x="connsiteX2" y="connsiteY2"/>
                </a:cxn>
              </a:cxnLst>
              <a:rect l="l" t="t" r="r" b="b"/>
              <a:pathLst>
                <a:path w="1189789" h="1176421">
                  <a:moveTo>
                    <a:pt x="0" y="0"/>
                  </a:moveTo>
                  <a:cubicBezTo>
                    <a:pt x="141482" y="343123"/>
                    <a:pt x="282965" y="686246"/>
                    <a:pt x="481263" y="882316"/>
                  </a:cubicBezTo>
                  <a:cubicBezTo>
                    <a:pt x="679561" y="1078386"/>
                    <a:pt x="1189789" y="1176421"/>
                    <a:pt x="1189789" y="1176421"/>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Freeform 33"/>
            <p:cNvSpPr/>
            <p:nvPr/>
          </p:nvSpPr>
          <p:spPr>
            <a:xfrm>
              <a:off x="5243751" y="4925089"/>
              <a:ext cx="776049" cy="1380462"/>
            </a:xfrm>
            <a:custGeom>
              <a:avLst/>
              <a:gdLst>
                <a:gd name="connsiteX0" fmla="*/ 0 w 1247570"/>
                <a:gd name="connsiteY0" fmla="*/ 1270000 h 1270000"/>
                <a:gd name="connsiteX1" fmla="*/ 1056105 w 1247570"/>
                <a:gd name="connsiteY1" fmla="*/ 735263 h 1270000"/>
                <a:gd name="connsiteX2" fmla="*/ 1243263 w 1247570"/>
                <a:gd name="connsiteY2" fmla="*/ 0 h 1270000"/>
              </a:gdLst>
              <a:ahLst/>
              <a:cxnLst>
                <a:cxn ang="0">
                  <a:pos x="connsiteX0" y="connsiteY0"/>
                </a:cxn>
                <a:cxn ang="0">
                  <a:pos x="connsiteX1" y="connsiteY1"/>
                </a:cxn>
                <a:cxn ang="0">
                  <a:pos x="connsiteX2" y="connsiteY2"/>
                </a:cxn>
              </a:cxnLst>
              <a:rect l="l" t="t" r="r" b="b"/>
              <a:pathLst>
                <a:path w="1247570" h="1270000">
                  <a:moveTo>
                    <a:pt x="0" y="1270000"/>
                  </a:moveTo>
                  <a:cubicBezTo>
                    <a:pt x="424447" y="1108465"/>
                    <a:pt x="848894" y="946930"/>
                    <a:pt x="1056105" y="735263"/>
                  </a:cubicBezTo>
                  <a:cubicBezTo>
                    <a:pt x="1263316" y="523596"/>
                    <a:pt x="1253289" y="261798"/>
                    <a:pt x="1243263" y="0"/>
                  </a:cubicBezTo>
                </a:path>
              </a:pathLst>
            </a:custGeom>
            <a:ln>
              <a:solidFill>
                <a:srgbClr val="000000"/>
              </a:solidFill>
              <a:prstDash val="dash"/>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a:off x="5233737" y="4925089"/>
              <a:ext cx="1167063" cy="1551528"/>
            </a:xfrm>
            <a:custGeom>
              <a:avLst/>
              <a:gdLst>
                <a:gd name="connsiteX0" fmla="*/ 0 w 1590842"/>
                <a:gd name="connsiteY0" fmla="*/ 1363579 h 1436283"/>
                <a:gd name="connsiteX1" fmla="*/ 1216526 w 1590842"/>
                <a:gd name="connsiteY1" fmla="*/ 1283368 h 1436283"/>
                <a:gd name="connsiteX2" fmla="*/ 1590842 w 1590842"/>
                <a:gd name="connsiteY2" fmla="*/ 0 h 1436283"/>
              </a:gdLst>
              <a:ahLst/>
              <a:cxnLst>
                <a:cxn ang="0">
                  <a:pos x="connsiteX0" y="connsiteY0"/>
                </a:cxn>
                <a:cxn ang="0">
                  <a:pos x="connsiteX1" y="connsiteY1"/>
                </a:cxn>
                <a:cxn ang="0">
                  <a:pos x="connsiteX2" y="connsiteY2"/>
                </a:cxn>
              </a:cxnLst>
              <a:rect l="l" t="t" r="r" b="b"/>
              <a:pathLst>
                <a:path w="1590842" h="1436283">
                  <a:moveTo>
                    <a:pt x="0" y="1363579"/>
                  </a:moveTo>
                  <a:cubicBezTo>
                    <a:pt x="475693" y="1437105"/>
                    <a:pt x="951386" y="1510631"/>
                    <a:pt x="1216526" y="1283368"/>
                  </a:cubicBezTo>
                  <a:cubicBezTo>
                    <a:pt x="1481666" y="1056105"/>
                    <a:pt x="1590842" y="0"/>
                    <a:pt x="1590842" y="0"/>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4255238" y="5029200"/>
              <a:ext cx="265962" cy="1150158"/>
            </a:xfrm>
            <a:custGeom>
              <a:avLst/>
              <a:gdLst>
                <a:gd name="connsiteX0" fmla="*/ 240632 w 240632"/>
                <a:gd name="connsiteY0" fmla="*/ 0 h 989264"/>
                <a:gd name="connsiteX1" fmla="*/ 0 w 240632"/>
                <a:gd name="connsiteY1" fmla="*/ 561474 h 989264"/>
                <a:gd name="connsiteX2" fmla="*/ 240632 w 240632"/>
                <a:gd name="connsiteY2" fmla="*/ 989264 h 989264"/>
              </a:gdLst>
              <a:ahLst/>
              <a:cxnLst>
                <a:cxn ang="0">
                  <a:pos x="connsiteX0" y="connsiteY0"/>
                </a:cxn>
                <a:cxn ang="0">
                  <a:pos x="connsiteX1" y="connsiteY1"/>
                </a:cxn>
                <a:cxn ang="0">
                  <a:pos x="connsiteX2" y="connsiteY2"/>
                </a:cxn>
              </a:cxnLst>
              <a:rect l="l" t="t" r="r" b="b"/>
              <a:pathLst>
                <a:path w="240632" h="989264">
                  <a:moveTo>
                    <a:pt x="240632" y="0"/>
                  </a:moveTo>
                  <a:cubicBezTo>
                    <a:pt x="120316" y="198298"/>
                    <a:pt x="0" y="396597"/>
                    <a:pt x="0" y="561474"/>
                  </a:cubicBezTo>
                  <a:cubicBezTo>
                    <a:pt x="0" y="726351"/>
                    <a:pt x="240632" y="989264"/>
                    <a:pt x="240632" y="989264"/>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4888411" y="5029200"/>
              <a:ext cx="355340" cy="1165700"/>
            </a:xfrm>
            <a:custGeom>
              <a:avLst/>
              <a:gdLst>
                <a:gd name="connsiteX0" fmla="*/ 66842 w 321498"/>
                <a:gd name="connsiteY0" fmla="*/ 0 h 1002632"/>
                <a:gd name="connsiteX1" fmla="*/ 320842 w 321498"/>
                <a:gd name="connsiteY1" fmla="*/ 494632 h 1002632"/>
                <a:gd name="connsiteX2" fmla="*/ 0 w 321498"/>
                <a:gd name="connsiteY2" fmla="*/ 1002632 h 1002632"/>
              </a:gdLst>
              <a:ahLst/>
              <a:cxnLst>
                <a:cxn ang="0">
                  <a:pos x="connsiteX0" y="connsiteY0"/>
                </a:cxn>
                <a:cxn ang="0">
                  <a:pos x="connsiteX1" y="connsiteY1"/>
                </a:cxn>
                <a:cxn ang="0">
                  <a:pos x="connsiteX2" y="connsiteY2"/>
                </a:cxn>
              </a:cxnLst>
              <a:rect l="l" t="t" r="r" b="b"/>
              <a:pathLst>
                <a:path w="321498" h="1002632">
                  <a:moveTo>
                    <a:pt x="66842" y="0"/>
                  </a:moveTo>
                  <a:cubicBezTo>
                    <a:pt x="199412" y="163763"/>
                    <a:pt x="331982" y="327527"/>
                    <a:pt x="320842" y="494632"/>
                  </a:cubicBezTo>
                  <a:cubicBezTo>
                    <a:pt x="309702" y="661737"/>
                    <a:pt x="0" y="1002632"/>
                    <a:pt x="0" y="1002632"/>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0" name="TextBox 39"/>
          <p:cNvSpPr txBox="1"/>
          <p:nvPr/>
        </p:nvSpPr>
        <p:spPr>
          <a:xfrm>
            <a:off x="609600" y="3812858"/>
            <a:ext cx="809687" cy="461665"/>
          </a:xfrm>
          <a:prstGeom prst="rect">
            <a:avLst/>
          </a:prstGeom>
          <a:noFill/>
        </p:spPr>
        <p:txBody>
          <a:bodyPr wrap="none" rtlCol="0">
            <a:spAutoFit/>
          </a:bodyPr>
          <a:lstStyle/>
          <a:p>
            <a:r>
              <a:rPr lang="en-US" sz="2400" dirty="0" err="1" smtClean="0">
                <a:solidFill>
                  <a:srgbClr val="FF0000"/>
                </a:solidFill>
              </a:rPr>
              <a:t>OaM</a:t>
            </a:r>
            <a:endParaRPr lang="en-US" sz="2400" dirty="0">
              <a:solidFill>
                <a:srgbClr val="FF0000"/>
              </a:solidFill>
            </a:endParaRPr>
          </a:p>
        </p:txBody>
      </p:sp>
      <p:grpSp>
        <p:nvGrpSpPr>
          <p:cNvPr id="11" name="Group 10"/>
          <p:cNvGrpSpPr/>
          <p:nvPr/>
        </p:nvGrpSpPr>
        <p:grpSpPr>
          <a:xfrm>
            <a:off x="4876800" y="3741123"/>
            <a:ext cx="4038600" cy="2659677"/>
            <a:chOff x="4976105" y="4997443"/>
            <a:chExt cx="4038600" cy="2659677"/>
          </a:xfrm>
        </p:grpSpPr>
        <p:grpSp>
          <p:nvGrpSpPr>
            <p:cNvPr id="33" name="Group 32"/>
            <p:cNvGrpSpPr/>
            <p:nvPr/>
          </p:nvGrpSpPr>
          <p:grpSpPr>
            <a:xfrm>
              <a:off x="4976105" y="4997443"/>
              <a:ext cx="4038600" cy="2659677"/>
              <a:chOff x="2590800" y="4122123"/>
              <a:chExt cx="4038600" cy="2659677"/>
            </a:xfrm>
          </p:grpSpPr>
          <p:sp>
            <p:nvSpPr>
              <p:cNvPr id="35" name="Rounded Rectangle 34"/>
              <p:cNvSpPr/>
              <p:nvPr/>
            </p:nvSpPr>
            <p:spPr>
              <a:xfrm>
                <a:off x="2590800" y="4122123"/>
                <a:ext cx="4038600" cy="2659677"/>
              </a:xfrm>
              <a:prstGeom prst="roundRect">
                <a:avLst>
                  <a:gd name="adj" fmla="val 9759"/>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38" name="Group 37"/>
              <p:cNvGrpSpPr/>
              <p:nvPr/>
            </p:nvGrpSpPr>
            <p:grpSpPr>
              <a:xfrm>
                <a:off x="3801979" y="4648201"/>
                <a:ext cx="1684421" cy="2041805"/>
                <a:chOff x="2971800" y="5292321"/>
                <a:chExt cx="1524000" cy="1756179"/>
              </a:xfrm>
            </p:grpSpPr>
            <p:sp>
              <p:nvSpPr>
                <p:cNvPr id="60" name="Rounded Rectangle 59"/>
                <p:cNvSpPr/>
                <p:nvPr/>
              </p:nvSpPr>
              <p:spPr>
                <a:xfrm>
                  <a:off x="2971800" y="5449186"/>
                  <a:ext cx="1524000" cy="1599314"/>
                </a:xfrm>
                <a:prstGeom prst="roundRect">
                  <a:avLst/>
                </a:prstGeom>
                <a:solidFill>
                  <a:schemeClr val="bg1">
                    <a:lumMod val="8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1" name="Rounded Rectangle 60"/>
                <p:cNvSpPr/>
                <p:nvPr/>
              </p:nvSpPr>
              <p:spPr>
                <a:xfrm>
                  <a:off x="3429000" y="5292321"/>
                  <a:ext cx="6858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List</a:t>
                  </a:r>
                  <a:endParaRPr lang="en-US" sz="2400" dirty="0">
                    <a:solidFill>
                      <a:schemeClr val="tx1"/>
                    </a:solidFill>
                  </a:endParaRPr>
                </a:p>
              </p:txBody>
            </p:sp>
            <p:sp>
              <p:nvSpPr>
                <p:cNvPr id="62" name="Rounded Rectangle 61"/>
                <p:cNvSpPr/>
                <p:nvPr/>
              </p:nvSpPr>
              <p:spPr>
                <a:xfrm>
                  <a:off x="3276600" y="6591300"/>
                  <a:ext cx="990600" cy="30480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anchor="b"/>
                <a:lstStyle/>
                <a:p>
                  <a:pPr algn="ctr">
                    <a:lnSpc>
                      <a:spcPct val="50000"/>
                    </a:lnSpc>
                  </a:pPr>
                  <a:r>
                    <a:rPr lang="en-US" sz="2400" dirty="0" smtClean="0">
                      <a:solidFill>
                        <a:schemeClr val="tx1"/>
                      </a:solidFill>
                    </a:rPr>
                    <a:t>Node</a:t>
                  </a:r>
                  <a:endParaRPr lang="en-US" sz="2400" dirty="0">
                    <a:solidFill>
                      <a:schemeClr val="tx1"/>
                    </a:solidFill>
                  </a:endParaRPr>
                </a:p>
              </p:txBody>
            </p:sp>
          </p:grpSp>
          <p:sp>
            <p:nvSpPr>
              <p:cNvPr id="41" name="Freeform 40"/>
              <p:cNvSpPr/>
              <p:nvPr/>
            </p:nvSpPr>
            <p:spPr>
              <a:xfrm>
                <a:off x="2743200" y="5002574"/>
                <a:ext cx="1395663" cy="1474043"/>
              </a:xfrm>
              <a:custGeom>
                <a:avLst/>
                <a:gdLst>
                  <a:gd name="connsiteX0" fmla="*/ 0 w 1951789"/>
                  <a:gd name="connsiteY0" fmla="*/ 0 h 1667668"/>
                  <a:gd name="connsiteX1" fmla="*/ 628315 w 1951789"/>
                  <a:gd name="connsiteY1" fmla="*/ 1483895 h 1667668"/>
                  <a:gd name="connsiteX2" fmla="*/ 1951789 w 1951789"/>
                  <a:gd name="connsiteY2" fmla="*/ 1644316 h 1667668"/>
                  <a:gd name="connsiteX3" fmla="*/ 1951789 w 1951789"/>
                  <a:gd name="connsiteY3" fmla="*/ 1644316 h 1667668"/>
                </a:gdLst>
                <a:ahLst/>
                <a:cxnLst>
                  <a:cxn ang="0">
                    <a:pos x="connsiteX0" y="connsiteY0"/>
                  </a:cxn>
                  <a:cxn ang="0">
                    <a:pos x="connsiteX1" y="connsiteY1"/>
                  </a:cxn>
                  <a:cxn ang="0">
                    <a:pos x="connsiteX2" y="connsiteY2"/>
                  </a:cxn>
                  <a:cxn ang="0">
                    <a:pos x="connsiteX3" y="connsiteY3"/>
                  </a:cxn>
                </a:cxnLst>
                <a:rect l="l" t="t" r="r" b="b"/>
                <a:pathLst>
                  <a:path w="1951789" h="1667668">
                    <a:moveTo>
                      <a:pt x="0" y="0"/>
                    </a:moveTo>
                    <a:cubicBezTo>
                      <a:pt x="151508" y="604921"/>
                      <a:pt x="303017" y="1209842"/>
                      <a:pt x="628315" y="1483895"/>
                    </a:cubicBezTo>
                    <a:cubicBezTo>
                      <a:pt x="953613" y="1757948"/>
                      <a:pt x="1951789" y="1644316"/>
                      <a:pt x="1951789" y="1644316"/>
                    </a:cubicBezTo>
                    <a:lnTo>
                      <a:pt x="1951789" y="1644316"/>
                    </a:lnTo>
                  </a:path>
                </a:pathLst>
              </a:custGeom>
              <a:ln>
                <a:solidFill>
                  <a:srgbClr val="00000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Freeform 50"/>
              <p:cNvSpPr/>
              <p:nvPr/>
            </p:nvSpPr>
            <p:spPr>
              <a:xfrm>
                <a:off x="3047999" y="5002574"/>
                <a:ext cx="1090863" cy="1290270"/>
              </a:xfrm>
              <a:custGeom>
                <a:avLst/>
                <a:gdLst>
                  <a:gd name="connsiteX0" fmla="*/ 0 w 1189789"/>
                  <a:gd name="connsiteY0" fmla="*/ 0 h 1176421"/>
                  <a:gd name="connsiteX1" fmla="*/ 481263 w 1189789"/>
                  <a:gd name="connsiteY1" fmla="*/ 882316 h 1176421"/>
                  <a:gd name="connsiteX2" fmla="*/ 1189789 w 1189789"/>
                  <a:gd name="connsiteY2" fmla="*/ 1176421 h 1176421"/>
                </a:gdLst>
                <a:ahLst/>
                <a:cxnLst>
                  <a:cxn ang="0">
                    <a:pos x="connsiteX0" y="connsiteY0"/>
                  </a:cxn>
                  <a:cxn ang="0">
                    <a:pos x="connsiteX1" y="connsiteY1"/>
                  </a:cxn>
                  <a:cxn ang="0">
                    <a:pos x="connsiteX2" y="connsiteY2"/>
                  </a:cxn>
                </a:cxnLst>
                <a:rect l="l" t="t" r="r" b="b"/>
                <a:pathLst>
                  <a:path w="1189789" h="1176421">
                    <a:moveTo>
                      <a:pt x="0" y="0"/>
                    </a:moveTo>
                    <a:cubicBezTo>
                      <a:pt x="141482" y="343123"/>
                      <a:pt x="282965" y="686246"/>
                      <a:pt x="481263" y="882316"/>
                    </a:cubicBezTo>
                    <a:cubicBezTo>
                      <a:pt x="679561" y="1078386"/>
                      <a:pt x="1189789" y="1176421"/>
                      <a:pt x="1189789" y="1176421"/>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a:off x="5243751" y="4925089"/>
                <a:ext cx="776049" cy="1380462"/>
              </a:xfrm>
              <a:custGeom>
                <a:avLst/>
                <a:gdLst>
                  <a:gd name="connsiteX0" fmla="*/ 0 w 1247570"/>
                  <a:gd name="connsiteY0" fmla="*/ 1270000 h 1270000"/>
                  <a:gd name="connsiteX1" fmla="*/ 1056105 w 1247570"/>
                  <a:gd name="connsiteY1" fmla="*/ 735263 h 1270000"/>
                  <a:gd name="connsiteX2" fmla="*/ 1243263 w 1247570"/>
                  <a:gd name="connsiteY2" fmla="*/ 0 h 1270000"/>
                </a:gdLst>
                <a:ahLst/>
                <a:cxnLst>
                  <a:cxn ang="0">
                    <a:pos x="connsiteX0" y="connsiteY0"/>
                  </a:cxn>
                  <a:cxn ang="0">
                    <a:pos x="connsiteX1" y="connsiteY1"/>
                  </a:cxn>
                  <a:cxn ang="0">
                    <a:pos x="connsiteX2" y="connsiteY2"/>
                  </a:cxn>
                </a:cxnLst>
                <a:rect l="l" t="t" r="r" b="b"/>
                <a:pathLst>
                  <a:path w="1247570" h="1270000">
                    <a:moveTo>
                      <a:pt x="0" y="1270000"/>
                    </a:moveTo>
                    <a:cubicBezTo>
                      <a:pt x="424447" y="1108465"/>
                      <a:pt x="848894" y="946930"/>
                      <a:pt x="1056105" y="735263"/>
                    </a:cubicBezTo>
                    <a:cubicBezTo>
                      <a:pt x="1263316" y="523596"/>
                      <a:pt x="1253289" y="261798"/>
                      <a:pt x="1243263" y="0"/>
                    </a:cubicBezTo>
                  </a:path>
                </a:pathLst>
              </a:custGeom>
              <a:ln>
                <a:solidFill>
                  <a:srgbClr val="000000"/>
                </a:solidFill>
                <a:prstDash val="dash"/>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a:off x="5233737" y="4925089"/>
                <a:ext cx="1167063" cy="1551528"/>
              </a:xfrm>
              <a:custGeom>
                <a:avLst/>
                <a:gdLst>
                  <a:gd name="connsiteX0" fmla="*/ 0 w 1590842"/>
                  <a:gd name="connsiteY0" fmla="*/ 1363579 h 1436283"/>
                  <a:gd name="connsiteX1" fmla="*/ 1216526 w 1590842"/>
                  <a:gd name="connsiteY1" fmla="*/ 1283368 h 1436283"/>
                  <a:gd name="connsiteX2" fmla="*/ 1590842 w 1590842"/>
                  <a:gd name="connsiteY2" fmla="*/ 0 h 1436283"/>
                </a:gdLst>
                <a:ahLst/>
                <a:cxnLst>
                  <a:cxn ang="0">
                    <a:pos x="connsiteX0" y="connsiteY0"/>
                  </a:cxn>
                  <a:cxn ang="0">
                    <a:pos x="connsiteX1" y="connsiteY1"/>
                  </a:cxn>
                  <a:cxn ang="0">
                    <a:pos x="connsiteX2" y="connsiteY2"/>
                  </a:cxn>
                </a:cxnLst>
                <a:rect l="l" t="t" r="r" b="b"/>
                <a:pathLst>
                  <a:path w="1590842" h="1436283">
                    <a:moveTo>
                      <a:pt x="0" y="1363579"/>
                    </a:moveTo>
                    <a:cubicBezTo>
                      <a:pt x="475693" y="1437105"/>
                      <a:pt x="951386" y="1510631"/>
                      <a:pt x="1216526" y="1283368"/>
                    </a:cubicBezTo>
                    <a:cubicBezTo>
                      <a:pt x="1481666" y="1056105"/>
                      <a:pt x="1590842" y="0"/>
                      <a:pt x="1590842" y="0"/>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4255238" y="5029200"/>
                <a:ext cx="265962" cy="1150158"/>
              </a:xfrm>
              <a:custGeom>
                <a:avLst/>
                <a:gdLst>
                  <a:gd name="connsiteX0" fmla="*/ 240632 w 240632"/>
                  <a:gd name="connsiteY0" fmla="*/ 0 h 989264"/>
                  <a:gd name="connsiteX1" fmla="*/ 0 w 240632"/>
                  <a:gd name="connsiteY1" fmla="*/ 561474 h 989264"/>
                  <a:gd name="connsiteX2" fmla="*/ 240632 w 240632"/>
                  <a:gd name="connsiteY2" fmla="*/ 989264 h 989264"/>
                </a:gdLst>
                <a:ahLst/>
                <a:cxnLst>
                  <a:cxn ang="0">
                    <a:pos x="connsiteX0" y="connsiteY0"/>
                  </a:cxn>
                  <a:cxn ang="0">
                    <a:pos x="connsiteX1" y="connsiteY1"/>
                  </a:cxn>
                  <a:cxn ang="0">
                    <a:pos x="connsiteX2" y="connsiteY2"/>
                  </a:cxn>
                </a:cxnLst>
                <a:rect l="l" t="t" r="r" b="b"/>
                <a:pathLst>
                  <a:path w="240632" h="989264">
                    <a:moveTo>
                      <a:pt x="240632" y="0"/>
                    </a:moveTo>
                    <a:cubicBezTo>
                      <a:pt x="120316" y="198298"/>
                      <a:pt x="0" y="396597"/>
                      <a:pt x="0" y="561474"/>
                    </a:cubicBezTo>
                    <a:cubicBezTo>
                      <a:pt x="0" y="726351"/>
                      <a:pt x="240632" y="989264"/>
                      <a:pt x="240632" y="989264"/>
                    </a:cubicBezTo>
                  </a:path>
                </a:pathLst>
              </a:custGeom>
              <a:ln>
                <a:solidFill>
                  <a:srgbClr val="000000"/>
                </a:solidFill>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8"/>
              <p:cNvSpPr/>
              <p:nvPr/>
            </p:nvSpPr>
            <p:spPr>
              <a:xfrm>
                <a:off x="4888411" y="5029200"/>
                <a:ext cx="355340" cy="1165700"/>
              </a:xfrm>
              <a:custGeom>
                <a:avLst/>
                <a:gdLst>
                  <a:gd name="connsiteX0" fmla="*/ 66842 w 321498"/>
                  <a:gd name="connsiteY0" fmla="*/ 0 h 1002632"/>
                  <a:gd name="connsiteX1" fmla="*/ 320842 w 321498"/>
                  <a:gd name="connsiteY1" fmla="*/ 494632 h 1002632"/>
                  <a:gd name="connsiteX2" fmla="*/ 0 w 321498"/>
                  <a:gd name="connsiteY2" fmla="*/ 1002632 h 1002632"/>
                </a:gdLst>
                <a:ahLst/>
                <a:cxnLst>
                  <a:cxn ang="0">
                    <a:pos x="connsiteX0" y="connsiteY0"/>
                  </a:cxn>
                  <a:cxn ang="0">
                    <a:pos x="connsiteX1" y="connsiteY1"/>
                  </a:cxn>
                  <a:cxn ang="0">
                    <a:pos x="connsiteX2" y="connsiteY2"/>
                  </a:cxn>
                </a:cxnLst>
                <a:rect l="l" t="t" r="r" b="b"/>
                <a:pathLst>
                  <a:path w="321498" h="1002632">
                    <a:moveTo>
                      <a:pt x="66842" y="0"/>
                    </a:moveTo>
                    <a:cubicBezTo>
                      <a:pt x="199412" y="163763"/>
                      <a:pt x="331982" y="327527"/>
                      <a:pt x="320842" y="494632"/>
                    </a:cubicBezTo>
                    <a:cubicBezTo>
                      <a:pt x="309702" y="661737"/>
                      <a:pt x="0" y="1002632"/>
                      <a:pt x="0" y="1002632"/>
                    </a:cubicBezTo>
                  </a:path>
                </a:pathLst>
              </a:custGeom>
              <a:ln>
                <a:solidFill>
                  <a:srgbClr val="0000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2" name="TextBox 41"/>
            <p:cNvSpPr txBox="1"/>
            <p:nvPr/>
          </p:nvSpPr>
          <p:spPr>
            <a:xfrm>
              <a:off x="5105400" y="5145378"/>
              <a:ext cx="809687" cy="461665"/>
            </a:xfrm>
            <a:prstGeom prst="rect">
              <a:avLst/>
            </a:prstGeom>
            <a:noFill/>
          </p:spPr>
          <p:txBody>
            <a:bodyPr wrap="none" rtlCol="0">
              <a:spAutoFit/>
            </a:bodyPr>
            <a:lstStyle/>
            <a:p>
              <a:r>
                <a:rPr lang="en-US" sz="2400" dirty="0" err="1" smtClean="0">
                  <a:solidFill>
                    <a:srgbClr val="FF0000"/>
                  </a:solidFill>
                </a:rPr>
                <a:t>OaD</a:t>
              </a:r>
              <a:endParaRPr lang="en-US" sz="2400" dirty="0">
                <a:solidFill>
                  <a:srgbClr val="FF0000"/>
                </a:solidFill>
              </a:endParaRPr>
            </a:p>
          </p:txBody>
        </p:sp>
      </p:grpSp>
      <p:cxnSp>
        <p:nvCxnSpPr>
          <p:cNvPr id="20" name="Straight Arrow Connector 19"/>
          <p:cNvCxnSpPr/>
          <p:nvPr/>
        </p:nvCxnSpPr>
        <p:spPr>
          <a:xfrm>
            <a:off x="2588329" y="3429745"/>
            <a:ext cx="786062"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470648" y="3229690"/>
            <a:ext cx="644152" cy="400110"/>
          </a:xfrm>
          <a:prstGeom prst="rect">
            <a:avLst/>
          </a:prstGeom>
          <a:noFill/>
        </p:spPr>
        <p:txBody>
          <a:bodyPr wrap="none" rtlCol="0">
            <a:spAutoFit/>
          </a:bodyPr>
          <a:lstStyle/>
          <a:p>
            <a:r>
              <a:rPr lang="en-US" sz="2000" dirty="0" smtClean="0"/>
              <a:t>read</a:t>
            </a:r>
            <a:endParaRPr lang="en-US" sz="2000" dirty="0"/>
          </a:p>
        </p:txBody>
      </p:sp>
      <p:cxnSp>
        <p:nvCxnSpPr>
          <p:cNvPr id="63" name="Straight Arrow Connector 62"/>
          <p:cNvCxnSpPr/>
          <p:nvPr/>
        </p:nvCxnSpPr>
        <p:spPr>
          <a:xfrm>
            <a:off x="5105400" y="3429745"/>
            <a:ext cx="786062" cy="0"/>
          </a:xfrm>
          <a:prstGeom prst="straightConnector1">
            <a:avLst/>
          </a:prstGeom>
          <a:ln>
            <a:solidFill>
              <a:srgbClr val="0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987719" y="3229690"/>
            <a:ext cx="735197" cy="400110"/>
          </a:xfrm>
          <a:prstGeom prst="rect">
            <a:avLst/>
          </a:prstGeom>
          <a:noFill/>
        </p:spPr>
        <p:txBody>
          <a:bodyPr wrap="none" rtlCol="0">
            <a:spAutoFit/>
          </a:bodyPr>
          <a:lstStyle/>
          <a:p>
            <a:r>
              <a:rPr lang="en-US" sz="2000" dirty="0" smtClean="0"/>
              <a:t>write</a:t>
            </a:r>
            <a:endParaRPr lang="en-US" sz="2000" dirty="0"/>
          </a:p>
        </p:txBody>
      </p:sp>
      <p:sp>
        <p:nvSpPr>
          <p:cNvPr id="65" name="Rectangle 64"/>
          <p:cNvSpPr/>
          <p:nvPr/>
        </p:nvSpPr>
        <p:spPr>
          <a:xfrm>
            <a:off x="1066800" y="5061347"/>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66" name="Rectangle 65"/>
          <p:cNvSpPr/>
          <p:nvPr/>
        </p:nvSpPr>
        <p:spPr>
          <a:xfrm>
            <a:off x="1828800"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67" name="Rectangle 66"/>
          <p:cNvSpPr/>
          <p:nvPr/>
        </p:nvSpPr>
        <p:spPr>
          <a:xfrm>
            <a:off x="2705954"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68" name="Rectangle 67"/>
          <p:cNvSpPr/>
          <p:nvPr/>
        </p:nvSpPr>
        <p:spPr>
          <a:xfrm>
            <a:off x="3429000"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69" name="Rectangle 68"/>
          <p:cNvSpPr/>
          <p:nvPr/>
        </p:nvSpPr>
        <p:spPr>
          <a:xfrm>
            <a:off x="6287354"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70" name="Rectangle 69"/>
          <p:cNvSpPr/>
          <p:nvPr/>
        </p:nvSpPr>
        <p:spPr>
          <a:xfrm>
            <a:off x="7125554"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71" name="Rectangle 70"/>
          <p:cNvSpPr/>
          <p:nvPr/>
        </p:nvSpPr>
        <p:spPr>
          <a:xfrm>
            <a:off x="7811354"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72" name="Rectangle 71"/>
          <p:cNvSpPr/>
          <p:nvPr/>
        </p:nvSpPr>
        <p:spPr>
          <a:xfrm>
            <a:off x="8344754" y="5036523"/>
            <a:ext cx="494446" cy="584776"/>
          </a:xfrm>
          <a:prstGeom prst="rect">
            <a:avLst/>
          </a:prstGeom>
        </p:spPr>
        <p:txBody>
          <a:bodyPr wrap="none">
            <a:spAutoFit/>
          </a:bodyPr>
          <a:lstStyle/>
          <a:p>
            <a:r>
              <a:rPr lang="en-US" sz="3200" dirty="0">
                <a:solidFill>
                  <a:srgbClr val="008000"/>
                </a:solidFill>
                <a:latin typeface="Zapf Dingbats"/>
                <a:ea typeface="Zapf Dingbats"/>
                <a:cs typeface="Zapf Dingbats"/>
              </a:rPr>
              <a:t>✓</a:t>
            </a:r>
            <a:endParaRPr lang="en-US" sz="3200" dirty="0">
              <a:solidFill>
                <a:srgbClr val="008000"/>
              </a:solidFill>
            </a:endParaRPr>
          </a:p>
        </p:txBody>
      </p:sp>
      <p:sp>
        <p:nvSpPr>
          <p:cNvPr id="73" name="Rectangle 72"/>
          <p:cNvSpPr/>
          <p:nvPr/>
        </p:nvSpPr>
        <p:spPr>
          <a:xfrm>
            <a:off x="457200" y="5061347"/>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74" name="Rectangle 73"/>
          <p:cNvSpPr/>
          <p:nvPr/>
        </p:nvSpPr>
        <p:spPr>
          <a:xfrm>
            <a:off x="3877350" y="503652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75" name="Rectangle 74"/>
          <p:cNvSpPr/>
          <p:nvPr/>
        </p:nvSpPr>
        <p:spPr>
          <a:xfrm>
            <a:off x="4876800" y="503652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
        <p:nvSpPr>
          <p:cNvPr id="76" name="Rectangle 75"/>
          <p:cNvSpPr/>
          <p:nvPr/>
        </p:nvSpPr>
        <p:spPr>
          <a:xfrm>
            <a:off x="5325150" y="5036523"/>
            <a:ext cx="389850" cy="523220"/>
          </a:xfrm>
          <a:prstGeom prst="rect">
            <a:avLst/>
          </a:prstGeom>
        </p:spPr>
        <p:txBody>
          <a:bodyPr wrap="none">
            <a:spAutoFit/>
          </a:bodyPr>
          <a:lstStyle/>
          <a:p>
            <a:r>
              <a:rPr lang="en-US" sz="2800" dirty="0" smtClean="0">
                <a:solidFill>
                  <a:srgbClr val="FF0000"/>
                </a:solidFill>
                <a:latin typeface="Zapf Dingbats"/>
                <a:ea typeface="Zapf Dingbats"/>
                <a:cs typeface="Zapf Dingbats"/>
              </a:rPr>
              <a:t>✗</a:t>
            </a:r>
            <a:endParaRPr lang="en-US" sz="2800" dirty="0">
              <a:solidFill>
                <a:srgbClr val="FF0000"/>
              </a:solidFill>
            </a:endParaRPr>
          </a:p>
        </p:txBody>
      </p:sp>
    </p:spTree>
    <p:extLst>
      <p:ext uri="{BB962C8B-B14F-4D97-AF65-F5344CB8AC3E}">
        <p14:creationId xmlns:p14="http://schemas.microsoft.com/office/powerpoint/2010/main" val="39511707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530352" y="1447800"/>
            <a:ext cx="8110728" cy="5257800"/>
          </a:xfrm>
        </p:spPr>
        <p:txBody>
          <a:bodyPr>
            <a:normAutofit/>
          </a:bodyPr>
          <a:lstStyle/>
          <a:p>
            <a:r>
              <a:rPr lang="en-US" dirty="0" smtClean="0"/>
              <a:t>Unified typing rules</a:t>
            </a:r>
          </a:p>
          <a:p>
            <a:pPr lvl="1"/>
            <a:r>
              <a:rPr lang="en-US" dirty="0" smtClean="0"/>
              <a:t>Universe </a:t>
            </a:r>
            <a:r>
              <a:rPr lang="en-US" dirty="0"/>
              <a:t>Types (UT</a:t>
            </a:r>
            <a:r>
              <a:rPr lang="en-US" dirty="0">
                <a:solidFill>
                  <a:srgbClr val="000000"/>
                </a:solidFill>
              </a:rPr>
              <a:t>)</a:t>
            </a:r>
          </a:p>
          <a:p>
            <a:pPr lvl="1"/>
            <a:r>
              <a:rPr lang="en-US" dirty="0" smtClean="0">
                <a:solidFill>
                  <a:srgbClr val="000000"/>
                </a:solidFill>
              </a:rPr>
              <a:t>Ownership </a:t>
            </a:r>
            <a:r>
              <a:rPr lang="en-US" dirty="0">
                <a:solidFill>
                  <a:srgbClr val="000000"/>
                </a:solidFill>
              </a:rPr>
              <a:t>Types (OT)</a:t>
            </a:r>
          </a:p>
          <a:p>
            <a:r>
              <a:rPr lang="en-US" dirty="0" smtClean="0"/>
              <a:t>Unified inference approach</a:t>
            </a:r>
          </a:p>
          <a:p>
            <a:r>
              <a:rPr lang="en-US" dirty="0"/>
              <a:t>N</a:t>
            </a:r>
            <a:r>
              <a:rPr lang="en-US" dirty="0" smtClean="0"/>
              <a:t>otion </a:t>
            </a:r>
            <a:r>
              <a:rPr lang="en-US" dirty="0"/>
              <a:t>of “best” </a:t>
            </a:r>
            <a:r>
              <a:rPr lang="en-US" dirty="0" smtClean="0"/>
              <a:t>typing</a:t>
            </a:r>
          </a:p>
          <a:p>
            <a:r>
              <a:rPr lang="en-US" dirty="0" smtClean="0"/>
              <a:t>Implementation and evaluation</a:t>
            </a:r>
          </a:p>
          <a:p>
            <a:pPr lvl="1"/>
            <a:r>
              <a:rPr lang="en-US" dirty="0" smtClean="0"/>
              <a:t>Results for UT and OT</a:t>
            </a:r>
          </a:p>
          <a:p>
            <a:pPr lvl="1"/>
            <a:r>
              <a:rPr lang="en-US" dirty="0" smtClean="0"/>
              <a:t>Comparison of UT and OT</a:t>
            </a:r>
          </a:p>
        </p:txBody>
      </p:sp>
      <p:sp>
        <p:nvSpPr>
          <p:cNvPr id="4" name="Slide Number Placeholder 3"/>
          <p:cNvSpPr>
            <a:spLocks noGrp="1"/>
          </p:cNvSpPr>
          <p:nvPr>
            <p:ph type="sldNum" sz="quarter" idx="12"/>
          </p:nvPr>
        </p:nvSpPr>
        <p:spPr/>
        <p:txBody>
          <a:bodyPr/>
          <a:lstStyle/>
          <a:p>
            <a:fld id="{AF94E285-444D-4C0C-8BFA-BDB311F86A90}" type="slidenum">
              <a:rPr lang="en-US" smtClean="0"/>
              <a:pPr/>
              <a:t>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 Types </a:t>
            </a:r>
            <a:r>
              <a:rPr lang="en-US" sz="3200" dirty="0" smtClean="0"/>
              <a:t>[</a:t>
            </a:r>
            <a:r>
              <a:rPr lang="en-US" sz="3200" dirty="0" err="1" smtClean="0">
                <a:solidFill>
                  <a:srgbClr val="FF0000"/>
                </a:solidFill>
              </a:rPr>
              <a:t>Dietl</a:t>
            </a:r>
            <a:r>
              <a:rPr lang="en-US" sz="3200" dirty="0" smtClean="0">
                <a:solidFill>
                  <a:srgbClr val="FF0000"/>
                </a:solidFill>
              </a:rPr>
              <a:t> &amp; Müller JOT’05</a:t>
            </a:r>
            <a:r>
              <a:rPr lang="en-US" sz="3200" dirty="0" smtClean="0"/>
              <a:t>]</a:t>
            </a:r>
            <a:endParaRPr lang="en-US" sz="3200" dirty="0"/>
          </a:p>
        </p:txBody>
      </p:sp>
      <p:sp>
        <p:nvSpPr>
          <p:cNvPr id="5" name="Rounded Rectangle 4"/>
          <p:cNvSpPr/>
          <p:nvPr/>
        </p:nvSpPr>
        <p:spPr>
          <a:xfrm>
            <a:off x="4434907" y="1374579"/>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User</a:t>
            </a:r>
            <a:endParaRPr lang="en-US" sz="2400" dirty="0">
              <a:solidFill>
                <a:schemeClr val="tx1"/>
              </a:solidFill>
            </a:endParaRPr>
          </a:p>
        </p:txBody>
      </p:sp>
      <p:sp>
        <p:nvSpPr>
          <p:cNvPr id="6" name="Rounded Rectangle 5"/>
          <p:cNvSpPr/>
          <p:nvPr/>
        </p:nvSpPr>
        <p:spPr>
          <a:xfrm>
            <a:off x="2692633" y="2513110"/>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List</a:t>
            </a:r>
            <a:endParaRPr lang="en-US" sz="2400" dirty="0">
              <a:solidFill>
                <a:schemeClr val="tx1"/>
              </a:solidFill>
            </a:endParaRPr>
          </a:p>
        </p:txBody>
      </p:sp>
      <p:sp>
        <p:nvSpPr>
          <p:cNvPr id="7" name="Rounded Rectangle 6"/>
          <p:cNvSpPr/>
          <p:nvPr/>
        </p:nvSpPr>
        <p:spPr>
          <a:xfrm>
            <a:off x="6564294" y="2971800"/>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Data1</a:t>
            </a:r>
            <a:endParaRPr lang="en-US" sz="2400" dirty="0">
              <a:solidFill>
                <a:schemeClr val="tx1"/>
              </a:solidFill>
            </a:endParaRPr>
          </a:p>
        </p:txBody>
      </p:sp>
      <p:sp>
        <p:nvSpPr>
          <p:cNvPr id="8" name="Rounded Rectangle 7"/>
          <p:cNvSpPr/>
          <p:nvPr/>
        </p:nvSpPr>
        <p:spPr>
          <a:xfrm>
            <a:off x="2559585" y="3886200"/>
            <a:ext cx="1310707"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Node1</a:t>
            </a:r>
            <a:endParaRPr lang="en-US" sz="2400" dirty="0">
              <a:solidFill>
                <a:schemeClr val="tx1"/>
              </a:solidFill>
            </a:endParaRPr>
          </a:p>
        </p:txBody>
      </p:sp>
      <p:sp>
        <p:nvSpPr>
          <p:cNvPr id="9" name="Rounded Rectangle 8"/>
          <p:cNvSpPr/>
          <p:nvPr/>
        </p:nvSpPr>
        <p:spPr>
          <a:xfrm>
            <a:off x="2559585" y="5374913"/>
            <a:ext cx="1310707"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Node2</a:t>
            </a:r>
            <a:endParaRPr lang="en-US" sz="2400" dirty="0">
              <a:solidFill>
                <a:schemeClr val="tx1"/>
              </a:solidFill>
            </a:endParaRPr>
          </a:p>
        </p:txBody>
      </p:sp>
      <p:sp>
        <p:nvSpPr>
          <p:cNvPr id="11" name="Rounded Rectangle 10"/>
          <p:cNvSpPr/>
          <p:nvPr/>
        </p:nvSpPr>
        <p:spPr>
          <a:xfrm>
            <a:off x="6601164" y="4328495"/>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Data2</a:t>
            </a:r>
            <a:endParaRPr lang="en-US" sz="2400" dirty="0">
              <a:solidFill>
                <a:schemeClr val="tx1"/>
              </a:solidFill>
            </a:endParaRPr>
          </a:p>
        </p:txBody>
      </p:sp>
      <p:cxnSp>
        <p:nvCxnSpPr>
          <p:cNvPr id="19" name="Straight Connector 18"/>
          <p:cNvCxnSpPr>
            <a:stCxn id="5" idx="2"/>
            <a:endCxn id="6" idx="0"/>
          </p:cNvCxnSpPr>
          <p:nvPr/>
        </p:nvCxnSpPr>
        <p:spPr>
          <a:xfrm flipH="1">
            <a:off x="3214939" y="1834758"/>
            <a:ext cx="1742274" cy="678352"/>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23" name="Straight Connector 22"/>
          <p:cNvCxnSpPr>
            <a:stCxn id="5" idx="2"/>
            <a:endCxn id="7" idx="0"/>
          </p:cNvCxnSpPr>
          <p:nvPr/>
        </p:nvCxnSpPr>
        <p:spPr>
          <a:xfrm rot="16200000" flipH="1">
            <a:off x="5453385" y="1338585"/>
            <a:ext cx="1137042" cy="2129387"/>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32" name="Straight Connector 31"/>
          <p:cNvCxnSpPr>
            <a:stCxn id="5" idx="2"/>
            <a:endCxn id="11" idx="0"/>
          </p:cNvCxnSpPr>
          <p:nvPr/>
        </p:nvCxnSpPr>
        <p:spPr>
          <a:xfrm>
            <a:off x="4957213" y="1834758"/>
            <a:ext cx="2166257" cy="2493737"/>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38" name="Straight Connector 37"/>
          <p:cNvCxnSpPr>
            <a:stCxn id="6" idx="2"/>
            <a:endCxn id="8" idx="0"/>
          </p:cNvCxnSpPr>
          <p:nvPr/>
        </p:nvCxnSpPr>
        <p:spPr>
          <a:xfrm>
            <a:off x="3214939" y="2973289"/>
            <a:ext cx="0" cy="912911"/>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41" name="Straight Connector 40"/>
          <p:cNvCxnSpPr>
            <a:stCxn id="8" idx="2"/>
            <a:endCxn id="9" idx="0"/>
          </p:cNvCxnSpPr>
          <p:nvPr/>
        </p:nvCxnSpPr>
        <p:spPr>
          <a:xfrm>
            <a:off x="3214939" y="4346379"/>
            <a:ext cx="0" cy="102853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8" idx="3"/>
            <a:endCxn id="7" idx="1"/>
          </p:cNvCxnSpPr>
          <p:nvPr/>
        </p:nvCxnSpPr>
        <p:spPr>
          <a:xfrm flipV="1">
            <a:off x="3870292" y="3201890"/>
            <a:ext cx="2694002" cy="914400"/>
          </a:xfrm>
          <a:prstGeom prst="line">
            <a:avLst/>
          </a:prstGeom>
          <a:ln>
            <a:prstDash val="sysDash"/>
            <a:tailEnd type="triangle" w="lg"/>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3"/>
            <a:endCxn id="11" idx="1"/>
          </p:cNvCxnSpPr>
          <p:nvPr/>
        </p:nvCxnSpPr>
        <p:spPr>
          <a:xfrm flipV="1">
            <a:off x="3870292" y="4558585"/>
            <a:ext cx="2730872" cy="1046418"/>
          </a:xfrm>
          <a:prstGeom prst="line">
            <a:avLst/>
          </a:prstGeom>
          <a:ln>
            <a:prstDash val="sysDash"/>
            <a:tailEnd type="triangle" w="lg"/>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369315" y="1828800"/>
            <a:ext cx="601697" cy="461665"/>
          </a:xfrm>
          <a:prstGeom prst="rect">
            <a:avLst/>
          </a:prstGeom>
          <a:noFill/>
        </p:spPr>
        <p:txBody>
          <a:bodyPr wrap="none" rtlCol="0">
            <a:spAutoFit/>
          </a:bodyPr>
          <a:lstStyle/>
          <a:p>
            <a:r>
              <a:rPr lang="en-US" sz="2400" dirty="0" smtClean="0">
                <a:solidFill>
                  <a:srgbClr val="FF0000"/>
                </a:solidFill>
              </a:rPr>
              <a:t>rep</a:t>
            </a:r>
            <a:endParaRPr lang="en-US" sz="2400" dirty="0">
              <a:solidFill>
                <a:srgbClr val="FF0000"/>
              </a:solidFill>
            </a:endParaRPr>
          </a:p>
        </p:txBody>
      </p:sp>
      <p:sp>
        <p:nvSpPr>
          <p:cNvPr id="61" name="TextBox 60"/>
          <p:cNvSpPr txBox="1"/>
          <p:nvPr/>
        </p:nvSpPr>
        <p:spPr>
          <a:xfrm>
            <a:off x="2590800" y="2955668"/>
            <a:ext cx="601697" cy="461665"/>
          </a:xfrm>
          <a:prstGeom prst="rect">
            <a:avLst/>
          </a:prstGeom>
          <a:noFill/>
        </p:spPr>
        <p:txBody>
          <a:bodyPr wrap="none" rtlCol="0">
            <a:spAutoFit/>
          </a:bodyPr>
          <a:lstStyle/>
          <a:p>
            <a:r>
              <a:rPr lang="en-US" sz="2400" dirty="0" smtClean="0">
                <a:solidFill>
                  <a:srgbClr val="FF0000"/>
                </a:solidFill>
              </a:rPr>
              <a:t>rep</a:t>
            </a:r>
            <a:endParaRPr lang="en-US" sz="2400" dirty="0">
              <a:solidFill>
                <a:srgbClr val="FF0000"/>
              </a:solidFill>
            </a:endParaRPr>
          </a:p>
        </p:txBody>
      </p:sp>
      <p:sp>
        <p:nvSpPr>
          <p:cNvPr id="62" name="TextBox 61"/>
          <p:cNvSpPr txBox="1"/>
          <p:nvPr/>
        </p:nvSpPr>
        <p:spPr>
          <a:xfrm>
            <a:off x="5638800" y="2286000"/>
            <a:ext cx="601697" cy="461665"/>
          </a:xfrm>
          <a:prstGeom prst="rect">
            <a:avLst/>
          </a:prstGeom>
          <a:noFill/>
        </p:spPr>
        <p:txBody>
          <a:bodyPr wrap="none" rtlCol="0">
            <a:spAutoFit/>
          </a:bodyPr>
          <a:lstStyle/>
          <a:p>
            <a:r>
              <a:rPr lang="en-US" sz="2400" dirty="0" smtClean="0">
                <a:solidFill>
                  <a:srgbClr val="FF0000"/>
                </a:solidFill>
              </a:rPr>
              <a:t>rep</a:t>
            </a:r>
            <a:endParaRPr lang="en-US" sz="2400" dirty="0">
              <a:solidFill>
                <a:srgbClr val="FF0000"/>
              </a:solidFill>
            </a:endParaRPr>
          </a:p>
        </p:txBody>
      </p:sp>
      <p:sp>
        <p:nvSpPr>
          <p:cNvPr id="63" name="TextBox 62"/>
          <p:cNvSpPr txBox="1"/>
          <p:nvPr/>
        </p:nvSpPr>
        <p:spPr>
          <a:xfrm>
            <a:off x="2438400" y="4567535"/>
            <a:ext cx="761747" cy="461665"/>
          </a:xfrm>
          <a:prstGeom prst="rect">
            <a:avLst/>
          </a:prstGeom>
          <a:noFill/>
        </p:spPr>
        <p:txBody>
          <a:bodyPr wrap="none" rtlCol="0">
            <a:spAutoFit/>
          </a:bodyPr>
          <a:lstStyle/>
          <a:p>
            <a:r>
              <a:rPr lang="en-US" sz="2400" dirty="0" smtClean="0">
                <a:solidFill>
                  <a:srgbClr val="3366FF"/>
                </a:solidFill>
              </a:rPr>
              <a:t>peer</a:t>
            </a:r>
            <a:endParaRPr lang="en-US" sz="2400" dirty="0">
              <a:solidFill>
                <a:srgbClr val="3366FF"/>
              </a:solidFill>
            </a:endParaRPr>
          </a:p>
        </p:txBody>
      </p:sp>
      <p:sp>
        <p:nvSpPr>
          <p:cNvPr id="65" name="TextBox 64"/>
          <p:cNvSpPr txBox="1"/>
          <p:nvPr/>
        </p:nvSpPr>
        <p:spPr>
          <a:xfrm>
            <a:off x="4733023" y="3048000"/>
            <a:ext cx="607859" cy="461665"/>
          </a:xfrm>
          <a:prstGeom prst="rect">
            <a:avLst/>
          </a:prstGeom>
          <a:noFill/>
        </p:spPr>
        <p:txBody>
          <a:bodyPr wrap="none" rtlCol="0">
            <a:spAutoFit/>
          </a:bodyPr>
          <a:lstStyle/>
          <a:p>
            <a:r>
              <a:rPr lang="en-US" sz="2400" dirty="0" smtClean="0">
                <a:solidFill>
                  <a:schemeClr val="accent4">
                    <a:lumMod val="50000"/>
                  </a:schemeClr>
                </a:solidFill>
              </a:rPr>
              <a:t>any</a:t>
            </a:r>
            <a:endParaRPr lang="en-US" sz="2400" dirty="0">
              <a:solidFill>
                <a:schemeClr val="accent4">
                  <a:lumMod val="50000"/>
                </a:schemeClr>
              </a:solidFill>
            </a:endParaRPr>
          </a:p>
        </p:txBody>
      </p:sp>
      <p:sp>
        <p:nvSpPr>
          <p:cNvPr id="66" name="TextBox 65"/>
          <p:cNvSpPr txBox="1"/>
          <p:nvPr/>
        </p:nvSpPr>
        <p:spPr>
          <a:xfrm>
            <a:off x="4733023" y="4415135"/>
            <a:ext cx="607859" cy="461665"/>
          </a:xfrm>
          <a:prstGeom prst="rect">
            <a:avLst/>
          </a:prstGeom>
          <a:noFill/>
        </p:spPr>
        <p:txBody>
          <a:bodyPr wrap="none" rtlCol="0">
            <a:spAutoFit/>
          </a:bodyPr>
          <a:lstStyle/>
          <a:p>
            <a:r>
              <a:rPr lang="en-US" sz="2400" dirty="0" smtClean="0">
                <a:solidFill>
                  <a:schemeClr val="accent4">
                    <a:lumMod val="50000"/>
                  </a:schemeClr>
                </a:solidFill>
              </a:rPr>
              <a:t>any</a:t>
            </a:r>
            <a:endParaRPr lang="en-US" sz="2400" dirty="0">
              <a:solidFill>
                <a:schemeClr val="accent4">
                  <a:lumMod val="50000"/>
                </a:schemeClr>
              </a:solidFill>
            </a:endParaRPr>
          </a:p>
        </p:txBody>
      </p:sp>
      <p:cxnSp>
        <p:nvCxnSpPr>
          <p:cNvPr id="46" name="Shape 22"/>
          <p:cNvCxnSpPr>
            <a:stCxn id="6" idx="1"/>
            <a:endCxn id="9" idx="1"/>
          </p:cNvCxnSpPr>
          <p:nvPr/>
        </p:nvCxnSpPr>
        <p:spPr>
          <a:xfrm rot="10800000" flipV="1">
            <a:off x="2559585" y="2743199"/>
            <a:ext cx="133048" cy="2861803"/>
          </a:xfrm>
          <a:prstGeom prst="curvedConnector3">
            <a:avLst>
              <a:gd name="adj1" fmla="val 1179836"/>
            </a:avLst>
          </a:prstGeom>
          <a:ln>
            <a:tailEnd type="arrow"/>
          </a:ln>
        </p:spPr>
        <p:style>
          <a:lnRef idx="2">
            <a:schemeClr val="accent4"/>
          </a:lnRef>
          <a:fillRef idx="0">
            <a:schemeClr val="accent4"/>
          </a:fillRef>
          <a:effectRef idx="1">
            <a:schemeClr val="accent4"/>
          </a:effectRef>
          <a:fontRef idx="minor">
            <a:schemeClr val="tx1"/>
          </a:fontRef>
        </p:style>
      </p:cxnSp>
      <p:graphicFrame>
        <p:nvGraphicFramePr>
          <p:cNvPr id="45" name="Content Placeholder 29"/>
          <p:cNvGraphicFramePr>
            <a:graphicFrameLocks noChangeAspect="1"/>
          </p:cNvGraphicFramePr>
          <p:nvPr>
            <p:extLst>
              <p:ext uri="{D42A27DB-BD31-4B8C-83A1-F6EECF244321}">
                <p14:modId xmlns:p14="http://schemas.microsoft.com/office/powerpoint/2010/main" val="2524075318"/>
              </p:ext>
            </p:extLst>
          </p:nvPr>
        </p:nvGraphicFramePr>
        <p:xfrm>
          <a:off x="25400" y="3352800"/>
          <a:ext cx="1803400" cy="395288"/>
        </p:xfrm>
        <a:graphic>
          <a:graphicData uri="http://schemas.openxmlformats.org/presentationml/2006/ole">
            <mc:AlternateContent xmlns:mc="http://schemas.openxmlformats.org/markup-compatibility/2006">
              <mc:Choice xmlns:v="urn:schemas-microsoft-com:vml" Requires="v">
                <p:oleObj spid="_x0000_s542403" name="Equation" r:id="rId4" imgW="977900" imgH="177800" progId="Equation.3">
                  <p:embed/>
                </p:oleObj>
              </mc:Choice>
              <mc:Fallback>
                <p:oleObj name="Equation" r:id="rId4" imgW="977900" imgH="177800" progId="Equation.3">
                  <p:embed/>
                  <p:pic>
                    <p:nvPicPr>
                      <p:cNvPr id="0" name=""/>
                      <p:cNvPicPr>
                        <a:picLocks noChangeAspect="1" noChangeArrowheads="1"/>
                      </p:cNvPicPr>
                      <p:nvPr/>
                    </p:nvPicPr>
                    <p:blipFill>
                      <a:blip r:embed="rId5"/>
                      <a:srcRect/>
                      <a:stretch>
                        <a:fillRect/>
                      </a:stretch>
                    </p:blipFill>
                    <p:spPr bwMode="auto">
                      <a:xfrm>
                        <a:off x="25400" y="3352800"/>
                        <a:ext cx="1803400" cy="395288"/>
                      </a:xfrm>
                      <a:prstGeom prst="rect">
                        <a:avLst/>
                      </a:prstGeom>
                      <a:noFill/>
                      <a:extLst/>
                    </p:spPr>
                  </p:pic>
                </p:oleObj>
              </mc:Fallback>
            </mc:AlternateContent>
          </a:graphicData>
        </a:graphic>
      </p:graphicFrame>
      <p:sp>
        <p:nvSpPr>
          <p:cNvPr id="3" name="Slide Number Placeholder 2"/>
          <p:cNvSpPr>
            <a:spLocks noGrp="1"/>
          </p:cNvSpPr>
          <p:nvPr>
            <p:ph type="sldNum" sz="quarter" idx="12"/>
          </p:nvPr>
        </p:nvSpPr>
        <p:spPr/>
        <p:txBody>
          <a:bodyPr/>
          <a:lstStyle/>
          <a:p>
            <a:fld id="{AF94E285-444D-4C0C-8BFA-BDB311F86A90}" type="slidenum">
              <a:rPr lang="en-US" smtClean="0"/>
              <a:pPr/>
              <a:t>7</a:t>
            </a:fld>
            <a:endParaRPr lang="en-US" dirty="0"/>
          </a:p>
        </p:txBody>
      </p:sp>
      <p:sp>
        <p:nvSpPr>
          <p:cNvPr id="4" name="Rounded Rectangular Callout 3"/>
          <p:cNvSpPr/>
          <p:nvPr/>
        </p:nvSpPr>
        <p:spPr>
          <a:xfrm>
            <a:off x="6858000" y="1222179"/>
            <a:ext cx="1905000" cy="682821"/>
          </a:xfrm>
          <a:prstGeom prst="wedgeRoundRectCallout">
            <a:avLst>
              <a:gd name="adj1" fmla="val -88317"/>
              <a:gd name="adj2" fmla="val 14081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owned by </a:t>
            </a:r>
            <a:r>
              <a:rPr lang="en-US" sz="2200" b="1" dirty="0"/>
              <a:t>this</a:t>
            </a:r>
            <a:endParaRPr lang="en-US" sz="2200" dirty="0"/>
          </a:p>
        </p:txBody>
      </p:sp>
      <p:sp>
        <p:nvSpPr>
          <p:cNvPr id="15" name="Rounded Rectangular Callout 14"/>
          <p:cNvSpPr/>
          <p:nvPr/>
        </p:nvSpPr>
        <p:spPr>
          <a:xfrm>
            <a:off x="88900" y="5715000"/>
            <a:ext cx="2044700" cy="685800"/>
          </a:xfrm>
          <a:prstGeom prst="wedgeRoundRectCallout">
            <a:avLst>
              <a:gd name="adj1" fmla="val 66226"/>
              <a:gd name="adj2" fmla="val -1748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h</a:t>
            </a:r>
            <a:r>
              <a:rPr lang="en-US" sz="2200" dirty="0" smtClean="0"/>
              <a:t>as same </a:t>
            </a:r>
            <a:r>
              <a:rPr lang="en-US" sz="2200" dirty="0"/>
              <a:t>owner as </a:t>
            </a:r>
            <a:r>
              <a:rPr lang="en-US" sz="2200" b="1" dirty="0"/>
              <a:t>this</a:t>
            </a:r>
            <a:endParaRPr lang="en-US" sz="2200" dirty="0"/>
          </a:p>
        </p:txBody>
      </p:sp>
      <p:sp>
        <p:nvSpPr>
          <p:cNvPr id="16" name="Rounded Rectangular Callout 15"/>
          <p:cNvSpPr/>
          <p:nvPr/>
        </p:nvSpPr>
        <p:spPr>
          <a:xfrm>
            <a:off x="5105400" y="6096000"/>
            <a:ext cx="1905000" cy="685800"/>
          </a:xfrm>
          <a:prstGeom prst="wedgeRoundRectCallout">
            <a:avLst>
              <a:gd name="adj1" fmla="val -56040"/>
              <a:gd name="adj2" fmla="val -2206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arbitrary ownership</a:t>
            </a:r>
          </a:p>
        </p:txBody>
      </p:sp>
      <p:sp>
        <p:nvSpPr>
          <p:cNvPr id="40" name="Rounded Rectangle 39"/>
          <p:cNvSpPr/>
          <p:nvPr/>
        </p:nvSpPr>
        <p:spPr>
          <a:xfrm>
            <a:off x="914400" y="3278090"/>
            <a:ext cx="779379" cy="608110"/>
          </a:xfrm>
          <a:prstGeom prst="roundRect">
            <a:avLst/>
          </a:prstGeom>
          <a:noFill/>
          <a:ln>
            <a:noFill/>
          </a:ln>
        </p:spPr>
        <p:style>
          <a:lnRef idx="1">
            <a:schemeClr val="accent4"/>
          </a:lnRef>
          <a:fillRef idx="2">
            <a:schemeClr val="accent4"/>
          </a:fillRef>
          <a:effectRef idx="1">
            <a:schemeClr val="accent4"/>
          </a:effectRef>
          <a:fontRef idx="minor">
            <a:schemeClr val="dk1"/>
          </a:fontRef>
        </p:style>
        <p:txBody>
          <a:bodyPr anchor="ctr"/>
          <a:lstStyle/>
          <a:p>
            <a:pPr algn="ctr"/>
            <a:r>
              <a:rPr lang="en-US" sz="2800" dirty="0" smtClean="0">
                <a:latin typeface="Arial"/>
                <a:cs typeface="Aria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dissolve">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1" nodeType="clickEffect">
                                  <p:stCondLst>
                                    <p:cond delay="0"/>
                                  </p:stCondLst>
                                  <p:childTnLst>
                                    <p:animEffect transition="out" filter="dissolve">
                                      <p:cBhvr>
                                        <p:cTn id="29" dur="500"/>
                                        <p:tgtEl>
                                          <p:spTgt spid="40"/>
                                        </p:tgtEl>
                                      </p:cBhvr>
                                    </p:animEffect>
                                    <p:set>
                                      <p:cBhvr>
                                        <p:cTn id="30" dur="1" fill="hold">
                                          <p:stCondLst>
                                            <p:cond delay="499"/>
                                          </p:stCondLst>
                                        </p:cTn>
                                        <p:tgtEl>
                                          <p:spTgt spid="40"/>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40" grpId="0"/>
      <p:bldP spid="4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Ownership Types </a:t>
            </a:r>
            <a:r>
              <a:rPr lang="en-US" sz="3200" dirty="0" smtClean="0">
                <a:solidFill>
                  <a:srgbClr val="4F271C">
                    <a:satMod val="130000"/>
                  </a:srgbClr>
                </a:solidFill>
              </a:rPr>
              <a:t>[</a:t>
            </a:r>
            <a:r>
              <a:rPr lang="en-US" sz="3600" dirty="0" smtClean="0">
                <a:solidFill>
                  <a:srgbClr val="FF0000"/>
                </a:solidFill>
              </a:rPr>
              <a:t>Clark et al. OOPSLA’98</a:t>
            </a:r>
            <a:r>
              <a:rPr lang="en-US" sz="3200" dirty="0" smtClean="0">
                <a:solidFill>
                  <a:srgbClr val="4F271C">
                    <a:satMod val="130000"/>
                  </a:srgbClr>
                </a:solidFill>
              </a:rPr>
              <a:t>]</a:t>
            </a:r>
            <a:endParaRPr lang="en-US" dirty="0"/>
          </a:p>
        </p:txBody>
      </p:sp>
      <p:sp>
        <p:nvSpPr>
          <p:cNvPr id="5" name="Rounded Rectangle 4"/>
          <p:cNvSpPr/>
          <p:nvPr/>
        </p:nvSpPr>
        <p:spPr>
          <a:xfrm>
            <a:off x="5044507" y="1374579"/>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User</a:t>
            </a:r>
            <a:endParaRPr lang="en-US" sz="2400" dirty="0">
              <a:solidFill>
                <a:schemeClr val="tx1"/>
              </a:solidFill>
            </a:endParaRPr>
          </a:p>
        </p:txBody>
      </p:sp>
      <p:sp>
        <p:nvSpPr>
          <p:cNvPr id="6" name="Rounded Rectangle 5"/>
          <p:cNvSpPr/>
          <p:nvPr/>
        </p:nvSpPr>
        <p:spPr>
          <a:xfrm>
            <a:off x="3352800" y="2513110"/>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List</a:t>
            </a:r>
            <a:endParaRPr lang="en-US" sz="2400" dirty="0">
              <a:solidFill>
                <a:schemeClr val="tx1"/>
              </a:solidFill>
            </a:endParaRPr>
          </a:p>
        </p:txBody>
      </p:sp>
      <p:sp>
        <p:nvSpPr>
          <p:cNvPr id="7" name="Rounded Rectangle 6"/>
          <p:cNvSpPr/>
          <p:nvPr/>
        </p:nvSpPr>
        <p:spPr>
          <a:xfrm>
            <a:off x="7173894" y="2971800"/>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Data1</a:t>
            </a:r>
            <a:endParaRPr lang="en-US" sz="2400" dirty="0">
              <a:solidFill>
                <a:schemeClr val="tx1"/>
              </a:solidFill>
            </a:endParaRPr>
          </a:p>
        </p:txBody>
      </p:sp>
      <p:sp>
        <p:nvSpPr>
          <p:cNvPr id="8" name="Rounded Rectangle 7"/>
          <p:cNvSpPr/>
          <p:nvPr/>
        </p:nvSpPr>
        <p:spPr>
          <a:xfrm>
            <a:off x="3200400" y="3959421"/>
            <a:ext cx="1310707"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Node1</a:t>
            </a:r>
            <a:endParaRPr lang="en-US" sz="2400" dirty="0">
              <a:solidFill>
                <a:schemeClr val="tx1"/>
              </a:solidFill>
            </a:endParaRPr>
          </a:p>
        </p:txBody>
      </p:sp>
      <p:sp>
        <p:nvSpPr>
          <p:cNvPr id="9" name="Rounded Rectangle 8"/>
          <p:cNvSpPr/>
          <p:nvPr/>
        </p:nvSpPr>
        <p:spPr>
          <a:xfrm>
            <a:off x="3200400" y="5331021"/>
            <a:ext cx="1310707"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Node2</a:t>
            </a:r>
            <a:endParaRPr lang="en-US" sz="2400" dirty="0">
              <a:solidFill>
                <a:schemeClr val="tx1"/>
              </a:solidFill>
            </a:endParaRPr>
          </a:p>
        </p:txBody>
      </p:sp>
      <p:sp>
        <p:nvSpPr>
          <p:cNvPr id="11" name="Rounded Rectangle 10"/>
          <p:cNvSpPr/>
          <p:nvPr/>
        </p:nvSpPr>
        <p:spPr>
          <a:xfrm>
            <a:off x="7173894" y="4416621"/>
            <a:ext cx="1044611" cy="460179"/>
          </a:xfrm>
          <a:prstGeom prst="roundRect">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2400" dirty="0" smtClean="0">
                <a:solidFill>
                  <a:schemeClr val="tx1"/>
                </a:solidFill>
              </a:rPr>
              <a:t>Data2</a:t>
            </a:r>
            <a:endParaRPr lang="en-US" sz="2400" dirty="0">
              <a:solidFill>
                <a:schemeClr val="tx1"/>
              </a:solidFill>
            </a:endParaRPr>
          </a:p>
        </p:txBody>
      </p:sp>
      <p:cxnSp>
        <p:nvCxnSpPr>
          <p:cNvPr id="19" name="Straight Connector 18"/>
          <p:cNvCxnSpPr>
            <a:stCxn id="5" idx="2"/>
            <a:endCxn id="6" idx="0"/>
          </p:cNvCxnSpPr>
          <p:nvPr/>
        </p:nvCxnSpPr>
        <p:spPr>
          <a:xfrm rot="5400000">
            <a:off x="4381784" y="1328081"/>
            <a:ext cx="678352" cy="1691707"/>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23" name="Straight Connector 22"/>
          <p:cNvCxnSpPr>
            <a:stCxn id="5" idx="2"/>
            <a:endCxn id="7" idx="0"/>
          </p:cNvCxnSpPr>
          <p:nvPr/>
        </p:nvCxnSpPr>
        <p:spPr>
          <a:xfrm rot="16200000" flipH="1">
            <a:off x="6062985" y="1338585"/>
            <a:ext cx="1137042" cy="2129387"/>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32" name="Straight Connector 31"/>
          <p:cNvCxnSpPr>
            <a:stCxn id="5" idx="2"/>
            <a:endCxn id="11" idx="0"/>
          </p:cNvCxnSpPr>
          <p:nvPr/>
        </p:nvCxnSpPr>
        <p:spPr>
          <a:xfrm>
            <a:off x="5566813" y="1834758"/>
            <a:ext cx="2129387" cy="2581863"/>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38" name="Straight Connector 37"/>
          <p:cNvCxnSpPr>
            <a:stCxn id="6" idx="2"/>
            <a:endCxn id="8" idx="0"/>
          </p:cNvCxnSpPr>
          <p:nvPr/>
        </p:nvCxnSpPr>
        <p:spPr>
          <a:xfrm flipH="1">
            <a:off x="3855754" y="2973289"/>
            <a:ext cx="19352" cy="986132"/>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41" name="Straight Connector 40"/>
          <p:cNvCxnSpPr>
            <a:stCxn id="8" idx="2"/>
            <a:endCxn id="9" idx="0"/>
          </p:cNvCxnSpPr>
          <p:nvPr/>
        </p:nvCxnSpPr>
        <p:spPr>
          <a:xfrm>
            <a:off x="3855754" y="4419600"/>
            <a:ext cx="0" cy="911421"/>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8" idx="3"/>
            <a:endCxn id="7" idx="1"/>
          </p:cNvCxnSpPr>
          <p:nvPr/>
        </p:nvCxnSpPr>
        <p:spPr>
          <a:xfrm flipV="1">
            <a:off x="4511107" y="3201890"/>
            <a:ext cx="2662787" cy="987621"/>
          </a:xfrm>
          <a:prstGeom prst="line">
            <a:avLst/>
          </a:prstGeom>
          <a:ln>
            <a:prstDash val="sysDash"/>
            <a:tailEnd type="triangle" w="lg"/>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3"/>
            <a:endCxn id="11" idx="1"/>
          </p:cNvCxnSpPr>
          <p:nvPr/>
        </p:nvCxnSpPr>
        <p:spPr>
          <a:xfrm flipV="1">
            <a:off x="4511107" y="4646711"/>
            <a:ext cx="2662787" cy="914400"/>
          </a:xfrm>
          <a:prstGeom prst="line">
            <a:avLst/>
          </a:prstGeom>
          <a:ln>
            <a:prstDash val="sysDash"/>
            <a:tailEnd type="triangle" w="lg"/>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657600" y="1748135"/>
            <a:ext cx="1210938" cy="461665"/>
          </a:xfrm>
          <a:prstGeom prst="rect">
            <a:avLst/>
          </a:prstGeom>
          <a:noFill/>
        </p:spPr>
        <p:txBody>
          <a:bodyPr wrap="none" rtlCol="0">
            <a:spAutoFit/>
          </a:bodyPr>
          <a:lstStyle/>
          <a:p>
            <a:r>
              <a:rPr lang="en-US" sz="2400" dirty="0" smtClean="0">
                <a:solidFill>
                  <a:srgbClr val="FF0000"/>
                </a:solidFill>
              </a:rPr>
              <a:t>&lt;rep|_&gt;</a:t>
            </a:r>
            <a:endParaRPr lang="en-US" sz="2400" dirty="0">
              <a:solidFill>
                <a:srgbClr val="FF0000"/>
              </a:solidFill>
            </a:endParaRPr>
          </a:p>
        </p:txBody>
      </p:sp>
      <p:sp>
        <p:nvSpPr>
          <p:cNvPr id="63" name="TextBox 62"/>
          <p:cNvSpPr txBox="1"/>
          <p:nvPr/>
        </p:nvSpPr>
        <p:spPr>
          <a:xfrm>
            <a:off x="2590800" y="4567535"/>
            <a:ext cx="1335973" cy="461665"/>
          </a:xfrm>
          <a:prstGeom prst="rect">
            <a:avLst/>
          </a:prstGeom>
          <a:noFill/>
        </p:spPr>
        <p:txBody>
          <a:bodyPr wrap="none" rtlCol="0">
            <a:spAutoFit/>
          </a:bodyPr>
          <a:lstStyle/>
          <a:p>
            <a:r>
              <a:rPr lang="en-US" sz="2400" dirty="0" smtClean="0">
                <a:solidFill>
                  <a:srgbClr val="3366FF"/>
                </a:solidFill>
              </a:rPr>
              <a:t>&lt;own|_&gt;</a:t>
            </a:r>
            <a:endParaRPr lang="en-US" sz="2400" dirty="0">
              <a:solidFill>
                <a:srgbClr val="3366FF"/>
              </a:solidFill>
            </a:endParaRPr>
          </a:p>
        </p:txBody>
      </p:sp>
      <p:sp>
        <p:nvSpPr>
          <p:cNvPr id="65" name="TextBox 64"/>
          <p:cNvSpPr txBox="1"/>
          <p:nvPr/>
        </p:nvSpPr>
        <p:spPr>
          <a:xfrm>
            <a:off x="5181600" y="3272135"/>
            <a:ext cx="947796" cy="461665"/>
          </a:xfrm>
          <a:prstGeom prst="rect">
            <a:avLst/>
          </a:prstGeom>
          <a:noFill/>
        </p:spPr>
        <p:txBody>
          <a:bodyPr wrap="none" rtlCol="0">
            <a:spAutoFit/>
          </a:bodyPr>
          <a:lstStyle/>
          <a:p>
            <a:r>
              <a:rPr lang="en-US" sz="2400" dirty="0" smtClean="0">
                <a:solidFill>
                  <a:schemeClr val="accent4">
                    <a:lumMod val="50000"/>
                  </a:schemeClr>
                </a:solidFill>
              </a:rPr>
              <a:t>&lt;p|_&gt;</a:t>
            </a:r>
            <a:endParaRPr lang="en-US" sz="2400" dirty="0">
              <a:solidFill>
                <a:schemeClr val="accent4">
                  <a:lumMod val="50000"/>
                </a:schemeClr>
              </a:solidFill>
            </a:endParaRPr>
          </a:p>
        </p:txBody>
      </p:sp>
      <p:sp>
        <p:nvSpPr>
          <p:cNvPr id="29" name="TextBox 28"/>
          <p:cNvSpPr txBox="1"/>
          <p:nvPr/>
        </p:nvSpPr>
        <p:spPr>
          <a:xfrm>
            <a:off x="6576389" y="2129135"/>
            <a:ext cx="1210938" cy="461665"/>
          </a:xfrm>
          <a:prstGeom prst="rect">
            <a:avLst/>
          </a:prstGeom>
          <a:noFill/>
        </p:spPr>
        <p:txBody>
          <a:bodyPr wrap="none" rtlCol="0">
            <a:spAutoFit/>
          </a:bodyPr>
          <a:lstStyle/>
          <a:p>
            <a:r>
              <a:rPr lang="en-US" sz="2400" dirty="0" smtClean="0">
                <a:solidFill>
                  <a:srgbClr val="FF0000"/>
                </a:solidFill>
              </a:rPr>
              <a:t>&lt;rep|_&gt;</a:t>
            </a:r>
            <a:endParaRPr lang="en-US" sz="2400" dirty="0">
              <a:solidFill>
                <a:srgbClr val="FF0000"/>
              </a:solidFill>
            </a:endParaRPr>
          </a:p>
        </p:txBody>
      </p:sp>
      <p:sp>
        <p:nvSpPr>
          <p:cNvPr id="30" name="TextBox 29"/>
          <p:cNvSpPr txBox="1"/>
          <p:nvPr/>
        </p:nvSpPr>
        <p:spPr>
          <a:xfrm>
            <a:off x="2667000" y="2971800"/>
            <a:ext cx="1210938" cy="461665"/>
          </a:xfrm>
          <a:prstGeom prst="rect">
            <a:avLst/>
          </a:prstGeom>
          <a:noFill/>
        </p:spPr>
        <p:txBody>
          <a:bodyPr wrap="none" rtlCol="0">
            <a:spAutoFit/>
          </a:bodyPr>
          <a:lstStyle/>
          <a:p>
            <a:r>
              <a:rPr lang="en-US" sz="2400" dirty="0" smtClean="0">
                <a:solidFill>
                  <a:srgbClr val="FF0000"/>
                </a:solidFill>
              </a:rPr>
              <a:t>&lt;rep|_&gt;</a:t>
            </a:r>
            <a:endParaRPr lang="en-US" sz="2400" dirty="0">
              <a:solidFill>
                <a:srgbClr val="FF0000"/>
              </a:solidFill>
            </a:endParaRPr>
          </a:p>
        </p:txBody>
      </p:sp>
      <p:sp>
        <p:nvSpPr>
          <p:cNvPr id="33" name="TextBox 32"/>
          <p:cNvSpPr txBox="1"/>
          <p:nvPr/>
        </p:nvSpPr>
        <p:spPr>
          <a:xfrm>
            <a:off x="5181600" y="4491335"/>
            <a:ext cx="947796" cy="461665"/>
          </a:xfrm>
          <a:prstGeom prst="rect">
            <a:avLst/>
          </a:prstGeom>
          <a:noFill/>
        </p:spPr>
        <p:txBody>
          <a:bodyPr wrap="none" rtlCol="0">
            <a:spAutoFit/>
          </a:bodyPr>
          <a:lstStyle/>
          <a:p>
            <a:r>
              <a:rPr lang="en-US" sz="2400" dirty="0" smtClean="0">
                <a:solidFill>
                  <a:schemeClr val="accent4">
                    <a:lumMod val="50000"/>
                  </a:schemeClr>
                </a:solidFill>
              </a:rPr>
              <a:t>&lt;p|_&gt;</a:t>
            </a:r>
            <a:endParaRPr lang="en-US" sz="2400" dirty="0">
              <a:solidFill>
                <a:schemeClr val="accent4">
                  <a:lumMod val="50000"/>
                </a:schemeClr>
              </a:solidFill>
            </a:endParaRPr>
          </a:p>
        </p:txBody>
      </p:sp>
      <p:cxnSp>
        <p:nvCxnSpPr>
          <p:cNvPr id="45" name="Shape 22"/>
          <p:cNvCxnSpPr>
            <a:stCxn id="6" idx="1"/>
            <a:endCxn id="9" idx="1"/>
          </p:cNvCxnSpPr>
          <p:nvPr/>
        </p:nvCxnSpPr>
        <p:spPr>
          <a:xfrm rot="10800000" flipV="1">
            <a:off x="3200400" y="2743199"/>
            <a:ext cx="152400" cy="2817911"/>
          </a:xfrm>
          <a:prstGeom prst="curvedConnector3">
            <a:avLst>
              <a:gd name="adj1" fmla="val 1172905"/>
            </a:avLst>
          </a:prstGeom>
          <a:ln>
            <a:tailEnd type="arrow"/>
          </a:ln>
        </p:spPr>
        <p:style>
          <a:lnRef idx="2">
            <a:schemeClr val="accent4"/>
          </a:lnRef>
          <a:fillRef idx="0">
            <a:schemeClr val="accent4"/>
          </a:fillRef>
          <a:effectRef idx="1">
            <a:schemeClr val="accent4"/>
          </a:effectRef>
          <a:fontRef idx="minor">
            <a:schemeClr val="tx1"/>
          </a:fontRef>
        </p:style>
      </p:cxnSp>
      <p:grpSp>
        <p:nvGrpSpPr>
          <p:cNvPr id="46" name="Group 45"/>
          <p:cNvGrpSpPr/>
          <p:nvPr/>
        </p:nvGrpSpPr>
        <p:grpSpPr>
          <a:xfrm>
            <a:off x="-76200" y="3969844"/>
            <a:ext cx="3276600" cy="602156"/>
            <a:chOff x="-1347788" y="4651179"/>
            <a:chExt cx="3812461" cy="602156"/>
          </a:xfrm>
        </p:grpSpPr>
        <p:sp>
          <p:nvSpPr>
            <p:cNvPr id="48" name="Rounded Rectangle 47"/>
            <p:cNvSpPr/>
            <p:nvPr/>
          </p:nvSpPr>
          <p:spPr>
            <a:xfrm>
              <a:off x="-1347788" y="4651179"/>
              <a:ext cx="3812461" cy="602156"/>
            </a:xfrm>
            <a:prstGeom prst="roundRect">
              <a:avLst/>
            </a:prstGeom>
            <a:noFill/>
            <a:ln>
              <a:noFill/>
            </a:ln>
          </p:spPr>
          <p:style>
            <a:lnRef idx="1">
              <a:schemeClr val="accent4"/>
            </a:lnRef>
            <a:fillRef idx="2">
              <a:schemeClr val="accent4"/>
            </a:fillRef>
            <a:effectRef idx="1">
              <a:schemeClr val="accent4"/>
            </a:effectRef>
            <a:fontRef idx="minor">
              <a:schemeClr val="dk1"/>
            </a:fontRef>
          </p:style>
          <p:txBody>
            <a:bodyPr anchor="ctr"/>
            <a:lstStyle/>
            <a:p>
              <a:endParaRPr lang="en-US" sz="2400" dirty="0" smtClean="0"/>
            </a:p>
          </p:txBody>
        </p:sp>
        <p:graphicFrame>
          <p:nvGraphicFramePr>
            <p:cNvPr id="49" name="Content Placeholder 29"/>
            <p:cNvGraphicFramePr>
              <a:graphicFrameLocks noChangeAspect="1"/>
            </p:cNvGraphicFramePr>
            <p:nvPr>
              <p:extLst>
                <p:ext uri="{D42A27DB-BD31-4B8C-83A1-F6EECF244321}">
                  <p14:modId xmlns:p14="http://schemas.microsoft.com/office/powerpoint/2010/main" val="1190127342"/>
                </p:ext>
              </p:extLst>
            </p:nvPr>
          </p:nvGraphicFramePr>
          <p:xfrm>
            <a:off x="-1227724" y="4705648"/>
            <a:ext cx="3548322" cy="503237"/>
          </p:xfrm>
          <a:graphic>
            <a:graphicData uri="http://schemas.openxmlformats.org/presentationml/2006/ole">
              <mc:AlternateContent xmlns:mc="http://schemas.openxmlformats.org/markup-compatibility/2006">
                <mc:Choice xmlns:v="urn:schemas-microsoft-com:vml" Requires="v">
                  <p:oleObj spid="_x0000_s547668" name="Equation" r:id="rId4" imgW="1701800" imgH="241300" progId="Equation.3">
                    <p:embed/>
                  </p:oleObj>
                </mc:Choice>
                <mc:Fallback>
                  <p:oleObj name="Equation" r:id="rId4" imgW="1701800" imgH="241300" progId="Equation.3">
                    <p:embed/>
                    <p:pic>
                      <p:nvPicPr>
                        <p:cNvPr id="0" name=""/>
                        <p:cNvPicPr>
                          <a:picLocks noChangeAspect="1" noChangeArrowheads="1"/>
                        </p:cNvPicPr>
                        <p:nvPr/>
                      </p:nvPicPr>
                      <p:blipFill>
                        <a:blip r:embed="rId5"/>
                        <a:srcRect/>
                        <a:stretch>
                          <a:fillRect/>
                        </a:stretch>
                      </p:blipFill>
                      <p:spPr bwMode="auto">
                        <a:xfrm>
                          <a:off x="-1227724" y="4705648"/>
                          <a:ext cx="3548322" cy="503237"/>
                        </a:xfrm>
                        <a:prstGeom prst="rect">
                          <a:avLst/>
                        </a:prstGeom>
                        <a:noFill/>
                        <a:extLst/>
                      </p:spPr>
                    </p:pic>
                  </p:oleObj>
                </mc:Fallback>
              </mc:AlternateContent>
            </a:graphicData>
          </a:graphic>
        </p:graphicFrame>
      </p:grpSp>
      <p:sp>
        <p:nvSpPr>
          <p:cNvPr id="4" name="Slide Number Placeholder 3"/>
          <p:cNvSpPr>
            <a:spLocks noGrp="1"/>
          </p:cNvSpPr>
          <p:nvPr>
            <p:ph type="sldNum" sz="quarter" idx="12"/>
          </p:nvPr>
        </p:nvSpPr>
        <p:spPr/>
        <p:txBody>
          <a:bodyPr/>
          <a:lstStyle/>
          <a:p>
            <a:fld id="{AF94E285-444D-4C0C-8BFA-BDB311F86A90}" type="slidenum">
              <a:rPr lang="en-US" smtClean="0"/>
              <a:pPr/>
              <a:t>8</a:t>
            </a:fld>
            <a:endParaRPr lang="en-US" dirty="0"/>
          </a:p>
        </p:txBody>
      </p:sp>
      <p:sp>
        <p:nvSpPr>
          <p:cNvPr id="14" name="TextBox 13"/>
          <p:cNvSpPr txBox="1"/>
          <p:nvPr/>
        </p:nvSpPr>
        <p:spPr>
          <a:xfrm>
            <a:off x="211667" y="324556"/>
            <a:ext cx="184666" cy="369332"/>
          </a:xfrm>
          <a:prstGeom prst="rect">
            <a:avLst/>
          </a:prstGeom>
          <a:noFill/>
        </p:spPr>
        <p:txBody>
          <a:bodyPr wrap="none" rtlCol="0">
            <a:spAutoFit/>
          </a:bodyPr>
          <a:lstStyle/>
          <a:p>
            <a:endParaRPr lang="en-US" dirty="0"/>
          </a:p>
        </p:txBody>
      </p:sp>
      <p:sp>
        <p:nvSpPr>
          <p:cNvPr id="40" name="Rounded Rectangular Callout 39"/>
          <p:cNvSpPr/>
          <p:nvPr/>
        </p:nvSpPr>
        <p:spPr>
          <a:xfrm>
            <a:off x="6934200" y="1298379"/>
            <a:ext cx="1905000" cy="682821"/>
          </a:xfrm>
          <a:prstGeom prst="wedgeRoundRectCallout">
            <a:avLst>
              <a:gd name="adj1" fmla="val -44097"/>
              <a:gd name="adj2" fmla="val 9317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owned by </a:t>
            </a:r>
            <a:r>
              <a:rPr lang="en-US" sz="2200" b="1" dirty="0"/>
              <a:t>this</a:t>
            </a:r>
            <a:endParaRPr lang="en-US" sz="2200" dirty="0"/>
          </a:p>
        </p:txBody>
      </p:sp>
      <p:sp>
        <p:nvSpPr>
          <p:cNvPr id="42" name="Rounded Rectangular Callout 41"/>
          <p:cNvSpPr/>
          <p:nvPr/>
        </p:nvSpPr>
        <p:spPr>
          <a:xfrm>
            <a:off x="88900" y="5715000"/>
            <a:ext cx="2044700" cy="685800"/>
          </a:xfrm>
          <a:prstGeom prst="wedgeRoundRectCallout">
            <a:avLst>
              <a:gd name="adj1" fmla="val 98276"/>
              <a:gd name="adj2" fmla="val -16168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h</a:t>
            </a:r>
            <a:r>
              <a:rPr lang="en-US" sz="2200" dirty="0" smtClean="0"/>
              <a:t>as same </a:t>
            </a:r>
            <a:r>
              <a:rPr lang="en-US" sz="2200" dirty="0"/>
              <a:t>owner as </a:t>
            </a:r>
            <a:r>
              <a:rPr lang="en-US" sz="2200" b="1" dirty="0"/>
              <a:t>this</a:t>
            </a:r>
            <a:endParaRPr lang="en-US" sz="2200" dirty="0"/>
          </a:p>
        </p:txBody>
      </p:sp>
      <p:sp>
        <p:nvSpPr>
          <p:cNvPr id="43" name="Rounded Rectangular Callout 42"/>
          <p:cNvSpPr/>
          <p:nvPr/>
        </p:nvSpPr>
        <p:spPr>
          <a:xfrm>
            <a:off x="5486400" y="6098979"/>
            <a:ext cx="2994989" cy="682821"/>
          </a:xfrm>
          <a:prstGeom prst="wedgeRoundRectCallout">
            <a:avLst>
              <a:gd name="adj1" fmla="val -49981"/>
              <a:gd name="adj2" fmla="val -21699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a:t>owned by </a:t>
            </a:r>
            <a:r>
              <a:rPr lang="en-US" sz="2200" b="1" dirty="0" smtClean="0"/>
              <a:t>ownership parameter</a:t>
            </a:r>
            <a:endParaRPr lang="en-US" sz="2200" dirty="0"/>
          </a:p>
        </p:txBody>
      </p:sp>
      <p:sp>
        <p:nvSpPr>
          <p:cNvPr id="13" name="Line Callout 1 12"/>
          <p:cNvSpPr/>
          <p:nvPr/>
        </p:nvSpPr>
        <p:spPr>
          <a:xfrm>
            <a:off x="176636" y="1559272"/>
            <a:ext cx="1044611" cy="351138"/>
          </a:xfrm>
          <a:prstGeom prst="borderCallout1">
            <a:avLst>
              <a:gd name="adj1" fmla="val 110122"/>
              <a:gd name="adj2" fmla="val 53868"/>
              <a:gd name="adj3" fmla="val 229766"/>
              <a:gd name="adj4" fmla="val 60698"/>
            </a:avLst>
          </a:prstGeom>
          <a:ln w="28575" cmpd="sng"/>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t>owner</a:t>
            </a:r>
          </a:p>
        </p:txBody>
      </p:sp>
      <p:sp>
        <p:nvSpPr>
          <p:cNvPr id="15" name="Line Callout 1 14"/>
          <p:cNvSpPr/>
          <p:nvPr/>
        </p:nvSpPr>
        <p:spPr>
          <a:xfrm>
            <a:off x="1447800" y="1524000"/>
            <a:ext cx="1371600" cy="697013"/>
          </a:xfrm>
          <a:prstGeom prst="borderCallout1">
            <a:avLst>
              <a:gd name="adj1" fmla="val 105932"/>
              <a:gd name="adj2" fmla="val 51101"/>
              <a:gd name="adj3" fmla="val 126120"/>
              <a:gd name="adj4" fmla="val -13620"/>
            </a:avLst>
          </a:prstGeom>
          <a:ln w="28575" cmpd="sng"/>
        </p:spPr>
        <p:style>
          <a:lnRef idx="1">
            <a:schemeClr val="accent2"/>
          </a:lnRef>
          <a:fillRef idx="2">
            <a:schemeClr val="accent2"/>
          </a:fillRef>
          <a:effectRef idx="1">
            <a:schemeClr val="accent2"/>
          </a:effectRef>
          <a:fontRef idx="minor">
            <a:schemeClr val="dk1"/>
          </a:fontRef>
        </p:style>
        <p:txBody>
          <a:bodyPr rtlCol="0" anchor="ctr"/>
          <a:lstStyle/>
          <a:p>
            <a:pPr lvl="0" algn="ctr"/>
            <a:r>
              <a:rPr lang="en-US" sz="2200" dirty="0" smtClean="0">
                <a:solidFill>
                  <a:prstClr val="black"/>
                </a:solidFill>
              </a:rPr>
              <a:t>ownership </a:t>
            </a:r>
            <a:r>
              <a:rPr lang="en-US" sz="2200" dirty="0">
                <a:solidFill>
                  <a:prstClr val="black"/>
                </a:solidFill>
              </a:rPr>
              <a:t>parameter</a:t>
            </a:r>
          </a:p>
        </p:txBody>
      </p:sp>
      <p:sp>
        <p:nvSpPr>
          <p:cNvPr id="51" name="Rounded Rectangle 50"/>
          <p:cNvSpPr/>
          <p:nvPr/>
        </p:nvSpPr>
        <p:spPr>
          <a:xfrm>
            <a:off x="1278021" y="3735290"/>
            <a:ext cx="779379" cy="608110"/>
          </a:xfrm>
          <a:prstGeom prst="roundRect">
            <a:avLst/>
          </a:prstGeom>
          <a:noFill/>
          <a:ln>
            <a:noFill/>
          </a:ln>
        </p:spPr>
        <p:style>
          <a:lnRef idx="1">
            <a:schemeClr val="accent4"/>
          </a:lnRef>
          <a:fillRef idx="2">
            <a:schemeClr val="accent4"/>
          </a:fillRef>
          <a:effectRef idx="1">
            <a:schemeClr val="accent4"/>
          </a:effectRef>
          <a:fontRef idx="minor">
            <a:schemeClr val="dk1"/>
          </a:fontRef>
        </p:style>
        <p:txBody>
          <a:bodyPr anchor="ctr"/>
          <a:lstStyle/>
          <a:p>
            <a:pPr algn="ctr"/>
            <a:r>
              <a:rPr lang="en-US" sz="2800" dirty="0" smtClean="0">
                <a:latin typeface="Arial"/>
                <a:cs typeface="Arial"/>
              </a:rPr>
              <a:t>?</a:t>
            </a:r>
          </a:p>
        </p:txBody>
      </p:sp>
      <p:graphicFrame>
        <p:nvGraphicFramePr>
          <p:cNvPr id="44" name="Object 2"/>
          <p:cNvGraphicFramePr>
            <a:graphicFrameLocks noChangeAspect="1"/>
          </p:cNvGraphicFramePr>
          <p:nvPr>
            <p:extLst>
              <p:ext uri="{D42A27DB-BD31-4B8C-83A1-F6EECF244321}">
                <p14:modId xmlns:p14="http://schemas.microsoft.com/office/powerpoint/2010/main" val="1159577393"/>
              </p:ext>
            </p:extLst>
          </p:nvPr>
        </p:nvGraphicFramePr>
        <p:xfrm>
          <a:off x="533400" y="2241421"/>
          <a:ext cx="1170432" cy="631952"/>
        </p:xfrm>
        <a:graphic>
          <a:graphicData uri="http://schemas.openxmlformats.org/presentationml/2006/ole">
            <mc:AlternateContent xmlns:mc="http://schemas.openxmlformats.org/markup-compatibility/2006">
              <mc:Choice xmlns:v="urn:schemas-microsoft-com:vml" Requires="v">
                <p:oleObj spid="_x0000_s547669" name="Equation" r:id="rId6" imgW="7315200" imgH="3949700" progId="Equation.3">
                  <p:embed/>
                </p:oleObj>
              </mc:Choice>
              <mc:Fallback>
                <p:oleObj name="Equation" r:id="rId6" imgW="7315200" imgH="3949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241421"/>
                        <a:ext cx="1170432" cy="631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dissolve">
                                      <p:cBhvr>
                                        <p:cTn id="35" dur="5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51"/>
                                        </p:tgtEl>
                                      </p:cBhvr>
                                    </p:animEffect>
                                    <p:set>
                                      <p:cBhvr>
                                        <p:cTn id="40" dur="1" fill="hold">
                                          <p:stCondLst>
                                            <p:cond delay="499"/>
                                          </p:stCondLst>
                                        </p:cTn>
                                        <p:tgtEl>
                                          <p:spTgt spid="51"/>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dissolve">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3" grpId="0" animBg="1"/>
      <p:bldP spid="13" grpId="0" animBg="1"/>
      <p:bldP spid="15" grpId="0" animBg="1"/>
      <p:bldP spid="51" grpId="0"/>
      <p:bldP spid="5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Rounded Rectangle 3"/>
          <p:cNvSpPr/>
          <p:nvPr/>
        </p:nvSpPr>
        <p:spPr>
          <a:xfrm>
            <a:off x="76200" y="3341574"/>
            <a:ext cx="1066800" cy="893266"/>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Unified Typing Rules</a:t>
            </a:r>
            <a:endParaRPr lang="en-US" sz="2000" dirty="0"/>
          </a:p>
        </p:txBody>
      </p:sp>
      <p:grpSp>
        <p:nvGrpSpPr>
          <p:cNvPr id="9" name="Group 8"/>
          <p:cNvGrpSpPr/>
          <p:nvPr/>
        </p:nvGrpSpPr>
        <p:grpSpPr>
          <a:xfrm>
            <a:off x="41007" y="4974870"/>
            <a:ext cx="2625993" cy="1533074"/>
            <a:chOff x="576540" y="4028444"/>
            <a:chExt cx="2361539" cy="1838956"/>
          </a:xfrm>
          <a:solidFill>
            <a:schemeClr val="bg1">
              <a:lumMod val="75000"/>
            </a:schemeClr>
          </a:solidFill>
          <a:effectLst>
            <a:outerShdw blurRad="50800" dist="38100" dir="2700000" algn="tl" rotWithShape="0">
              <a:srgbClr val="000000">
                <a:alpha val="43000"/>
              </a:srgbClr>
            </a:outerShdw>
          </a:effectLst>
        </p:grpSpPr>
        <p:sp>
          <p:nvSpPr>
            <p:cNvPr id="7" name="Snip Single Corner Rectangle 6"/>
            <p:cNvSpPr/>
            <p:nvPr/>
          </p:nvSpPr>
          <p:spPr>
            <a:xfrm>
              <a:off x="576540" y="4028444"/>
              <a:ext cx="2361539" cy="1838956"/>
            </a:xfrm>
            <a:prstGeom prst="snip1Rect">
              <a:avLst/>
            </a:prstGeom>
            <a:grpFill/>
            <a:ln>
              <a:noFill/>
            </a:ln>
          </p:spPr>
          <p:style>
            <a:lnRef idx="1">
              <a:schemeClr val="accent1"/>
            </a:lnRef>
            <a:fillRef idx="2">
              <a:schemeClr val="accent1"/>
            </a:fillRef>
            <a:effectRef idx="1">
              <a:schemeClr val="accent1"/>
            </a:effectRef>
            <a:fontRef idx="minor">
              <a:schemeClr val="dk1"/>
            </a:fontRef>
          </p:style>
          <p:txBody>
            <a:bodyPr/>
            <a:lstStyle/>
            <a:p>
              <a:endParaRPr lang="en-US" dirty="0" smtClean="0"/>
            </a:p>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574375577"/>
                </p:ext>
              </p:extLst>
            </p:nvPr>
          </p:nvGraphicFramePr>
          <p:xfrm>
            <a:off x="576540" y="4173166"/>
            <a:ext cx="2342739" cy="1531010"/>
          </p:xfrm>
          <a:graphic>
            <a:graphicData uri="http://schemas.openxmlformats.org/presentationml/2006/ole">
              <mc:AlternateContent xmlns:mc="http://schemas.openxmlformats.org/markup-compatibility/2006">
                <mc:Choice xmlns:v="urn:schemas-microsoft-com:vml" Requires="v">
                  <p:oleObj spid="_x0000_s573765" name="Equation" r:id="rId4" imgW="1625600" imgH="889000" progId="Equation.3">
                    <p:embed/>
                  </p:oleObj>
                </mc:Choice>
                <mc:Fallback>
                  <p:oleObj name="Equation" r:id="rId4" imgW="1625600" imgH="889000" progId="Equation.3">
                    <p:embed/>
                    <p:pic>
                      <p:nvPicPr>
                        <p:cNvPr id="0" name=""/>
                        <p:cNvPicPr>
                          <a:picLocks noChangeAspect="1" noChangeArrowheads="1"/>
                        </p:cNvPicPr>
                        <p:nvPr/>
                      </p:nvPicPr>
                      <p:blipFill>
                        <a:blip r:embed="rId5"/>
                        <a:srcRect/>
                        <a:stretch>
                          <a:fillRect/>
                        </a:stretch>
                      </p:blipFill>
                      <p:spPr bwMode="auto">
                        <a:xfrm>
                          <a:off x="576540" y="4173166"/>
                          <a:ext cx="2342739" cy="1531010"/>
                        </a:xfrm>
                        <a:prstGeom prst="rect">
                          <a:avLst/>
                        </a:prstGeom>
                        <a:noFill/>
                        <a:extLst/>
                      </p:spPr>
                    </p:pic>
                  </p:oleObj>
                </mc:Fallback>
              </mc:AlternateContent>
            </a:graphicData>
          </a:graphic>
        </p:graphicFrame>
      </p:grpSp>
      <p:sp>
        <p:nvSpPr>
          <p:cNvPr id="26" name="Snip Single Corner Rectangle 25"/>
          <p:cNvSpPr/>
          <p:nvPr/>
        </p:nvSpPr>
        <p:spPr>
          <a:xfrm>
            <a:off x="2854593" y="5223247"/>
            <a:ext cx="1641207" cy="518160"/>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Source Code</a:t>
            </a:r>
          </a:p>
        </p:txBody>
      </p:sp>
      <p:cxnSp>
        <p:nvCxnSpPr>
          <p:cNvPr id="33" name="Straight Connector 32"/>
          <p:cNvCxnSpPr>
            <a:endCxn id="37" idx="2"/>
          </p:cNvCxnSpPr>
          <p:nvPr/>
        </p:nvCxnSpPr>
        <p:spPr>
          <a:xfrm flipH="1" flipV="1">
            <a:off x="3307367" y="4169207"/>
            <a:ext cx="4738" cy="1054041"/>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2667000" y="3407207"/>
            <a:ext cx="1280733"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Set-based Solver</a:t>
            </a:r>
            <a:endParaRPr lang="en-US" sz="2000" dirty="0"/>
          </a:p>
        </p:txBody>
      </p:sp>
      <p:sp>
        <p:nvSpPr>
          <p:cNvPr id="49" name="Rounded Rectangle 48"/>
          <p:cNvSpPr/>
          <p:nvPr/>
        </p:nvSpPr>
        <p:spPr>
          <a:xfrm>
            <a:off x="5334000" y="3276600"/>
            <a:ext cx="1143001" cy="1023214"/>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Extract “Best” Typing</a:t>
            </a:r>
            <a:endParaRPr lang="en-US" sz="2000" dirty="0"/>
          </a:p>
        </p:txBody>
      </p:sp>
      <p:sp>
        <p:nvSpPr>
          <p:cNvPr id="79" name="Snip Single Corner Rectangle 78"/>
          <p:cNvSpPr/>
          <p:nvPr/>
        </p:nvSpPr>
        <p:spPr>
          <a:xfrm>
            <a:off x="4831825" y="5105400"/>
            <a:ext cx="2147351" cy="619580"/>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Preference Ranking over Qualifiers</a:t>
            </a:r>
          </a:p>
        </p:txBody>
      </p:sp>
      <p:sp>
        <p:nvSpPr>
          <p:cNvPr id="86" name="Rounded Rectangle 85"/>
          <p:cNvSpPr/>
          <p:nvPr/>
        </p:nvSpPr>
        <p:spPr>
          <a:xfrm>
            <a:off x="7772400" y="3407207"/>
            <a:ext cx="1298447" cy="762000"/>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smtClean="0"/>
              <a:t>Type Checking</a:t>
            </a:r>
            <a:endParaRPr lang="en-US" sz="2000" dirty="0"/>
          </a:p>
        </p:txBody>
      </p:sp>
      <p:cxnSp>
        <p:nvCxnSpPr>
          <p:cNvPr id="87" name="Straight Connector 86"/>
          <p:cNvCxnSpPr/>
          <p:nvPr/>
        </p:nvCxnSpPr>
        <p:spPr>
          <a:xfrm>
            <a:off x="3947733" y="3788207"/>
            <a:ext cx="1386267" cy="0"/>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477001" y="3788207"/>
            <a:ext cx="1295399" cy="0"/>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79" idx="3"/>
            <a:endCxn id="49" idx="2"/>
          </p:cNvCxnSpPr>
          <p:nvPr/>
        </p:nvCxnSpPr>
        <p:spPr>
          <a:xfrm flipV="1">
            <a:off x="5905501" y="4299814"/>
            <a:ext cx="0" cy="805586"/>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038600" y="3011269"/>
            <a:ext cx="118678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Set-based Solution</a:t>
            </a:r>
            <a:endParaRPr lang="en-US" dirty="0"/>
          </a:p>
        </p:txBody>
      </p:sp>
      <p:sp>
        <p:nvSpPr>
          <p:cNvPr id="109" name="TextBox 108"/>
          <p:cNvSpPr txBox="1"/>
          <p:nvPr/>
        </p:nvSpPr>
        <p:spPr>
          <a:xfrm>
            <a:off x="6629400" y="3011269"/>
            <a:ext cx="1035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Maximal Typing</a:t>
            </a:r>
            <a:endParaRPr lang="en-US" dirty="0"/>
          </a:p>
        </p:txBody>
      </p:sp>
      <p:cxnSp>
        <p:nvCxnSpPr>
          <p:cNvPr id="30" name="Straight Connector 29"/>
          <p:cNvCxnSpPr/>
          <p:nvPr/>
        </p:nvCxnSpPr>
        <p:spPr>
          <a:xfrm>
            <a:off x="1143000" y="3788207"/>
            <a:ext cx="1524000" cy="0"/>
          </a:xfrm>
          <a:prstGeom prst="line">
            <a:avLst/>
          </a:prstGeom>
          <a:ln w="38100" cmpd="sng">
            <a:solidFill>
              <a:srgbClr val="FF7E7E"/>
            </a:solidFill>
            <a:tailEnd type="triangle" w="lg" len="lg"/>
          </a:ln>
        </p:spPr>
        <p:style>
          <a:lnRef idx="1">
            <a:schemeClr val="accent3"/>
          </a:lnRef>
          <a:fillRef idx="0">
            <a:schemeClr val="accent3"/>
          </a:fillRef>
          <a:effectRef idx="0">
            <a:schemeClr val="accent3"/>
          </a:effectRef>
          <a:fontRef idx="minor">
            <a:schemeClr val="tx1"/>
          </a:fontRef>
        </p:style>
      </p:cxnSp>
      <p:sp>
        <p:nvSpPr>
          <p:cNvPr id="41" name="Snip Single Corner Rectangle 40"/>
          <p:cNvSpPr/>
          <p:nvPr/>
        </p:nvSpPr>
        <p:spPr>
          <a:xfrm>
            <a:off x="5193506" y="1536757"/>
            <a:ext cx="1512094" cy="558483"/>
          </a:xfrm>
          <a:prstGeom prst="snip1Rect">
            <a:avLst/>
          </a:prstGeom>
          <a:solidFill>
            <a:schemeClr val="bg1">
              <a:lumMod val="75000"/>
            </a:schemeClr>
          </a:solidFill>
          <a:ln>
            <a:noFill/>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Manual Annotations</a:t>
            </a:r>
          </a:p>
        </p:txBody>
      </p:sp>
      <p:sp>
        <p:nvSpPr>
          <p:cNvPr id="36" name="TextBox 35"/>
          <p:cNvSpPr txBox="1"/>
          <p:nvPr/>
        </p:nvSpPr>
        <p:spPr>
          <a:xfrm>
            <a:off x="1295400" y="3011269"/>
            <a:ext cx="126766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Instantiated Rules</a:t>
            </a:r>
            <a:endParaRPr lang="en-US" dirty="0"/>
          </a:p>
        </p:txBody>
      </p:sp>
      <p:sp>
        <p:nvSpPr>
          <p:cNvPr id="3" name="Slide Number Placeholder 2"/>
          <p:cNvSpPr>
            <a:spLocks noGrp="1"/>
          </p:cNvSpPr>
          <p:nvPr>
            <p:ph type="sldNum" sz="quarter" idx="12"/>
          </p:nvPr>
        </p:nvSpPr>
        <p:spPr/>
        <p:txBody>
          <a:bodyPr/>
          <a:lstStyle/>
          <a:p>
            <a:fld id="{AF94E285-444D-4C0C-8BFA-BDB311F86A90}" type="slidenum">
              <a:rPr lang="en-US" smtClean="0"/>
              <a:pPr/>
              <a:t>9</a:t>
            </a:fld>
            <a:endParaRPr lang="en-US" dirty="0"/>
          </a:p>
        </p:txBody>
      </p:sp>
      <p:sp>
        <p:nvSpPr>
          <p:cNvPr id="17" name="TextBox 16"/>
          <p:cNvSpPr txBox="1"/>
          <p:nvPr/>
        </p:nvSpPr>
        <p:spPr>
          <a:xfrm>
            <a:off x="7838425" y="2095240"/>
            <a:ext cx="49270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Fail</a:t>
            </a:r>
            <a:endParaRPr lang="en-US" dirty="0"/>
          </a:p>
        </p:txBody>
      </p:sp>
      <p:sp>
        <p:nvSpPr>
          <p:cNvPr id="44" name="TextBox 43"/>
          <p:cNvSpPr txBox="1"/>
          <p:nvPr/>
        </p:nvSpPr>
        <p:spPr>
          <a:xfrm>
            <a:off x="7365015" y="4507468"/>
            <a:ext cx="946819"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Succeed</a:t>
            </a:r>
            <a:endParaRPr lang="en-US" dirty="0"/>
          </a:p>
        </p:txBody>
      </p:sp>
      <p:cxnSp>
        <p:nvCxnSpPr>
          <p:cNvPr id="38" name="Straight Connector 37"/>
          <p:cNvCxnSpPr>
            <a:endCxn id="4" idx="2"/>
          </p:cNvCxnSpPr>
          <p:nvPr/>
        </p:nvCxnSpPr>
        <p:spPr>
          <a:xfrm flipV="1">
            <a:off x="609600" y="4234840"/>
            <a:ext cx="0" cy="740030"/>
          </a:xfrm>
          <a:prstGeom prst="line">
            <a:avLst/>
          </a:prstGeom>
          <a:ln>
            <a:solidFill>
              <a:schemeClr val="bg1">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86" idx="2"/>
            <a:endCxn id="91" idx="0"/>
          </p:cNvCxnSpPr>
          <p:nvPr/>
        </p:nvCxnSpPr>
        <p:spPr>
          <a:xfrm>
            <a:off x="8421624" y="4169207"/>
            <a:ext cx="23960" cy="936193"/>
          </a:xfrm>
          <a:prstGeom prst="line">
            <a:avLst/>
          </a:prstGeom>
          <a:ln w="38100">
            <a:solidFill>
              <a:srgbClr val="FF7E7E"/>
            </a:solidFill>
            <a:tailEnd type="triangle" w="lg" len="lg"/>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7823368" y="5105400"/>
            <a:ext cx="124443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dirty="0" smtClean="0"/>
              <a:t>“Best” Typing</a:t>
            </a:r>
            <a:endParaRPr lang="en-US" dirty="0"/>
          </a:p>
        </p:txBody>
      </p:sp>
      <p:cxnSp>
        <p:nvCxnSpPr>
          <p:cNvPr id="132" name="Elbow Connector 131"/>
          <p:cNvCxnSpPr>
            <a:stCxn id="86" idx="0"/>
            <a:endCxn id="41" idx="0"/>
          </p:cNvCxnSpPr>
          <p:nvPr/>
        </p:nvCxnSpPr>
        <p:spPr>
          <a:xfrm rot="16200000" flipV="1">
            <a:off x="6768008" y="1753591"/>
            <a:ext cx="1591208" cy="1716024"/>
          </a:xfrm>
          <a:prstGeom prst="bentConnector2">
            <a:avLst/>
          </a:prstGeom>
          <a:ln>
            <a:solidFill>
              <a:schemeClr val="bg1">
                <a:lumMod val="50000"/>
              </a:schemeClr>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134" name="Elbow Connector 133"/>
          <p:cNvCxnSpPr>
            <a:stCxn id="41" idx="2"/>
            <a:endCxn id="37" idx="0"/>
          </p:cNvCxnSpPr>
          <p:nvPr/>
        </p:nvCxnSpPr>
        <p:spPr>
          <a:xfrm rot="10800000" flipV="1">
            <a:off x="3307368" y="1815999"/>
            <a:ext cx="1886139" cy="1591208"/>
          </a:xfrm>
          <a:prstGeom prst="bentConnector2">
            <a:avLst/>
          </a:prstGeom>
          <a:ln>
            <a:solidFill>
              <a:schemeClr val="bg1">
                <a:lumMod val="50000"/>
              </a:schemeClr>
            </a:solidFill>
            <a:prstDash val="dash"/>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257800" y="3276600"/>
            <a:ext cx="1295400" cy="1023214"/>
          </a:xfrm>
          <a:prstGeom prst="ellipse">
            <a:avLst/>
          </a:prstGeom>
          <a:noFill/>
          <a:ln w="28575" cmpd="sng">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Oval 31"/>
          <p:cNvSpPr/>
          <p:nvPr/>
        </p:nvSpPr>
        <p:spPr>
          <a:xfrm>
            <a:off x="2529267" y="3276600"/>
            <a:ext cx="1509333" cy="1023214"/>
          </a:xfrm>
          <a:prstGeom prst="ellipse">
            <a:avLst/>
          </a:prstGeom>
          <a:noFill/>
          <a:ln w="28575" cmpd="sng">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Oval 33"/>
          <p:cNvSpPr/>
          <p:nvPr/>
        </p:nvSpPr>
        <p:spPr>
          <a:xfrm>
            <a:off x="0" y="3276600"/>
            <a:ext cx="1295400" cy="1023214"/>
          </a:xfrm>
          <a:prstGeom prst="ellipse">
            <a:avLst/>
          </a:prstGeom>
          <a:noFill/>
          <a:ln w="28575" cmpd="sng">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Oval 34"/>
          <p:cNvSpPr/>
          <p:nvPr/>
        </p:nvSpPr>
        <p:spPr>
          <a:xfrm>
            <a:off x="7772400" y="3276600"/>
            <a:ext cx="1295400" cy="1023214"/>
          </a:xfrm>
          <a:prstGeom prst="ellipse">
            <a:avLst/>
          </a:prstGeom>
          <a:noFill/>
          <a:ln w="28575" cmpd="sng">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9270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32"/>
                                        </p:tgtEl>
                                      </p:cBhvr>
                                    </p:animEffect>
                                    <p:set>
                                      <p:cBhvr>
                                        <p:cTn id="20" dur="1" fill="hold">
                                          <p:stCondLst>
                                            <p:cond delay="499"/>
                                          </p:stCondLst>
                                        </p:cTn>
                                        <p:tgtEl>
                                          <p:spTgt spid="32"/>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2" grpId="0" animBg="1"/>
      <p:bldP spid="32" grpId="1" animBg="1"/>
      <p:bldP spid="34" grpId="0" animBg="1"/>
      <p:bldP spid="34" grpId="1" animBg="1"/>
      <p:bldP spid="35" grpId="0" animBg="1"/>
      <p:bldP spid="35"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15942</TotalTime>
  <Words>8848</Words>
  <Application>Microsoft Macintosh PowerPoint</Application>
  <PresentationFormat>On-screen Show (4:3)</PresentationFormat>
  <Paragraphs>1365</Paragraphs>
  <Slides>51</Slides>
  <Notes>49</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51</vt:i4>
      </vt:variant>
    </vt:vector>
  </HeadingPairs>
  <TitlesOfParts>
    <vt:vector size="55" baseType="lpstr">
      <vt:lpstr>Solstice</vt:lpstr>
      <vt:lpstr>1_Solstice</vt:lpstr>
      <vt:lpstr>Microsoft Equation</vt:lpstr>
      <vt:lpstr>Equation</vt:lpstr>
      <vt:lpstr>Inference and Checking  of Object Ownership </vt:lpstr>
      <vt:lpstr>Ownership Types</vt:lpstr>
      <vt:lpstr>Annotation Burden is High</vt:lpstr>
      <vt:lpstr>Ownership Type Inference</vt:lpstr>
      <vt:lpstr>Many Valid Typings!</vt:lpstr>
      <vt:lpstr>Contributions</vt:lpstr>
      <vt:lpstr>Universe Types [Dietl &amp; Müller JOT’05]</vt:lpstr>
      <vt:lpstr>Ownership Types [Clark et al. OOPSLA’98]</vt:lpstr>
      <vt:lpstr>Architecture</vt:lpstr>
      <vt:lpstr>Outline</vt:lpstr>
      <vt:lpstr>Typing Rule (TWRITE): x.f = y </vt:lpstr>
      <vt:lpstr>Outline</vt:lpstr>
      <vt:lpstr>Set-based Solver</vt:lpstr>
      <vt:lpstr>Example</vt:lpstr>
      <vt:lpstr>First Iteration</vt:lpstr>
      <vt:lpstr>First Iteration</vt:lpstr>
      <vt:lpstr>Final Result:  A Set-based Solution</vt:lpstr>
      <vt:lpstr>Outline</vt:lpstr>
      <vt:lpstr>Set-based Solution</vt:lpstr>
      <vt:lpstr>Notion of “Best” Typing</vt:lpstr>
      <vt:lpstr>Maximal Typing</vt:lpstr>
      <vt:lpstr>UT:  Maximal Typing Always Type Checks</vt:lpstr>
      <vt:lpstr>OT:  Maximal Typing Does Not Always Type Check</vt:lpstr>
      <vt:lpstr>Outline</vt:lpstr>
      <vt:lpstr>Implementation</vt:lpstr>
      <vt:lpstr>Benchmarks</vt:lpstr>
      <vt:lpstr>UT Result</vt:lpstr>
      <vt:lpstr>OT Result</vt:lpstr>
      <vt:lpstr>Owner-as-Modifier vs  Owner-as-Dominator</vt:lpstr>
      <vt:lpstr>Owner-as-Modifier vs  Owner-as-Dominator</vt:lpstr>
      <vt:lpstr>Allocation Sites</vt:lpstr>
      <vt:lpstr>Summary of Results</vt:lpstr>
      <vt:lpstr>Summary of Results</vt:lpstr>
      <vt:lpstr>Related Work</vt:lpstr>
      <vt:lpstr>Conclusions</vt:lpstr>
      <vt:lpstr>Conclusions</vt:lpstr>
      <vt:lpstr>Typing Rule (TCALL): x = y.m(z)</vt:lpstr>
      <vt:lpstr>UT Result</vt:lpstr>
      <vt:lpstr>OT Result</vt:lpstr>
      <vt:lpstr>Allocation Sites in All Benchmarks</vt:lpstr>
      <vt:lpstr>Universe Types</vt:lpstr>
      <vt:lpstr>Classical Ownership Types</vt:lpstr>
      <vt:lpstr>Owner-as-Modifier vs  Owner-as-Dominator</vt:lpstr>
      <vt:lpstr>Architecture</vt:lpstr>
      <vt:lpstr>PowerPoint Presentation</vt:lpstr>
      <vt:lpstr>Summary of Results</vt:lpstr>
      <vt:lpstr>Allocation Sites</vt:lpstr>
      <vt:lpstr>Running Time and Manual Annotation</vt:lpstr>
      <vt:lpstr>Notion of “Best” Typing</vt:lpstr>
      <vt:lpstr>Outline</vt:lpstr>
      <vt:lpstr>Ownership Types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and Checking of Object Ownership </dc:title>
  <dc:creator>Wei Huang</dc:creator>
  <cp:lastModifiedBy>Wei Huang</cp:lastModifiedBy>
  <cp:revision>2175</cp:revision>
  <cp:lastPrinted>2012-05-29T18:51:09Z</cp:lastPrinted>
  <dcterms:created xsi:type="dcterms:W3CDTF">2012-05-08T13:49:45Z</dcterms:created>
  <dcterms:modified xsi:type="dcterms:W3CDTF">2012-05-30T16:28:32Z</dcterms:modified>
</cp:coreProperties>
</file>