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6" r:id="rId2"/>
    <p:sldId id="256" r:id="rId3"/>
    <p:sldId id="257" r:id="rId4"/>
    <p:sldId id="259" r:id="rId5"/>
    <p:sldId id="258" r:id="rId6"/>
    <p:sldId id="260" r:id="rId7"/>
    <p:sldId id="261" r:id="rId8"/>
    <p:sldId id="262" r:id="rId9"/>
    <p:sldId id="263" r:id="rId10"/>
    <p:sldId id="267"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方正舒体"/>
        <a:cs typeface="方正舒体"/>
      </a:defRPr>
    </a:lvl1pPr>
    <a:lvl2pPr marL="457200" algn="l" rtl="0" fontAlgn="base">
      <a:spcBef>
        <a:spcPct val="0"/>
      </a:spcBef>
      <a:spcAft>
        <a:spcPct val="0"/>
      </a:spcAft>
      <a:defRPr kern="1200">
        <a:solidFill>
          <a:schemeClr val="tx1"/>
        </a:solidFill>
        <a:latin typeface="Arial" charset="0"/>
        <a:ea typeface="方正舒体"/>
        <a:cs typeface="方正舒体"/>
      </a:defRPr>
    </a:lvl2pPr>
    <a:lvl3pPr marL="914400" algn="l" rtl="0" fontAlgn="base">
      <a:spcBef>
        <a:spcPct val="0"/>
      </a:spcBef>
      <a:spcAft>
        <a:spcPct val="0"/>
      </a:spcAft>
      <a:defRPr kern="1200">
        <a:solidFill>
          <a:schemeClr val="tx1"/>
        </a:solidFill>
        <a:latin typeface="Arial" charset="0"/>
        <a:ea typeface="方正舒体"/>
        <a:cs typeface="方正舒体"/>
      </a:defRPr>
    </a:lvl3pPr>
    <a:lvl4pPr marL="1371600" algn="l" rtl="0" fontAlgn="base">
      <a:spcBef>
        <a:spcPct val="0"/>
      </a:spcBef>
      <a:spcAft>
        <a:spcPct val="0"/>
      </a:spcAft>
      <a:defRPr kern="1200">
        <a:solidFill>
          <a:schemeClr val="tx1"/>
        </a:solidFill>
        <a:latin typeface="Arial" charset="0"/>
        <a:ea typeface="方正舒体"/>
        <a:cs typeface="方正舒体"/>
      </a:defRPr>
    </a:lvl4pPr>
    <a:lvl5pPr marL="1828800" algn="l" rtl="0" fontAlgn="base">
      <a:spcBef>
        <a:spcPct val="0"/>
      </a:spcBef>
      <a:spcAft>
        <a:spcPct val="0"/>
      </a:spcAft>
      <a:defRPr kern="1200">
        <a:solidFill>
          <a:schemeClr val="tx1"/>
        </a:solidFill>
        <a:latin typeface="Arial" charset="0"/>
        <a:ea typeface="方正舒体"/>
        <a:cs typeface="方正舒体"/>
      </a:defRPr>
    </a:lvl5pPr>
    <a:lvl6pPr marL="2286000" algn="l" defTabSz="914400" rtl="0" eaLnBrk="1" latinLnBrk="0" hangingPunct="1">
      <a:defRPr kern="1200">
        <a:solidFill>
          <a:schemeClr val="tx1"/>
        </a:solidFill>
        <a:latin typeface="Arial" charset="0"/>
        <a:ea typeface="方正舒体"/>
        <a:cs typeface="方正舒体"/>
      </a:defRPr>
    </a:lvl6pPr>
    <a:lvl7pPr marL="2743200" algn="l" defTabSz="914400" rtl="0" eaLnBrk="1" latinLnBrk="0" hangingPunct="1">
      <a:defRPr kern="1200">
        <a:solidFill>
          <a:schemeClr val="tx1"/>
        </a:solidFill>
        <a:latin typeface="Arial" charset="0"/>
        <a:ea typeface="方正舒体"/>
        <a:cs typeface="方正舒体"/>
      </a:defRPr>
    </a:lvl7pPr>
    <a:lvl8pPr marL="3200400" algn="l" defTabSz="914400" rtl="0" eaLnBrk="1" latinLnBrk="0" hangingPunct="1">
      <a:defRPr kern="1200">
        <a:solidFill>
          <a:schemeClr val="tx1"/>
        </a:solidFill>
        <a:latin typeface="Arial" charset="0"/>
        <a:ea typeface="方正舒体"/>
        <a:cs typeface="方正舒体"/>
      </a:defRPr>
    </a:lvl8pPr>
    <a:lvl9pPr marL="3657600" algn="l" defTabSz="914400" rtl="0" eaLnBrk="1" latinLnBrk="0" hangingPunct="1">
      <a:defRPr kern="1200">
        <a:solidFill>
          <a:schemeClr val="tx1"/>
        </a:solidFill>
        <a:latin typeface="Arial" charset="0"/>
        <a:ea typeface="方正舒体"/>
        <a:cs typeface="方正舒体"/>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4"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5" name="矩形 18"/>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6"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7"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0" name="矩形 11"/>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1" name="直接连接符 6"/>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2" name="矩形 9"/>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13" name="椭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椭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8" name="标题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zh-CN" altLang="en-US" smtClean="0"/>
              <a:t>单击此处编辑母版标题样式</a:t>
            </a:r>
            <a:endParaRPr lang="en-US"/>
          </a:p>
        </p:txBody>
      </p:sp>
      <p:sp>
        <p:nvSpPr>
          <p:cNvPr id="15" name="日期占位符 27"/>
          <p:cNvSpPr>
            <a:spLocks noGrp="1"/>
          </p:cNvSpPr>
          <p:nvPr>
            <p:ph type="dt" sz="half" idx="10"/>
          </p:nvPr>
        </p:nvSpPr>
        <p:spPr/>
        <p:txBody>
          <a:bodyPr/>
          <a:lstStyle>
            <a:lvl1pPr>
              <a:defRPr/>
            </a:lvl1pPr>
          </a:lstStyle>
          <a:p>
            <a:pPr>
              <a:defRPr/>
            </a:pPr>
            <a:fld id="{5F519A0B-08A7-411B-BD53-FAA7BD078FEC}" type="datetimeFigureOut">
              <a:rPr lang="zh-CN" altLang="en-US"/>
              <a:pPr>
                <a:defRPr/>
              </a:pPr>
              <a:t>2015/8/19</a:t>
            </a:fld>
            <a:endParaRPr lang="zh-CN" altLang="en-US"/>
          </a:p>
        </p:txBody>
      </p:sp>
      <p:sp>
        <p:nvSpPr>
          <p:cNvPr id="16" name="页脚占位符 16"/>
          <p:cNvSpPr>
            <a:spLocks noGrp="1"/>
          </p:cNvSpPr>
          <p:nvPr>
            <p:ph type="ftr" sz="quarter" idx="11"/>
          </p:nvPr>
        </p:nvSpPr>
        <p:spPr/>
        <p:txBody>
          <a:bodyPr/>
          <a:lstStyle>
            <a:lvl1pPr>
              <a:defRPr/>
            </a:lvl1pPr>
          </a:lstStyle>
          <a:p>
            <a:pPr>
              <a:defRPr/>
            </a:pPr>
            <a:endParaRPr lang="zh-CN" altLang="en-US"/>
          </a:p>
        </p:txBody>
      </p:sp>
      <p:sp>
        <p:nvSpPr>
          <p:cNvPr id="17" name="灯片编号占位符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3A34C84-E19A-45FC-9683-B94F15609CCD}"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6619B269-17C2-42F6-B6BF-0DBCF93C014D}" type="datetimeFigureOut">
              <a:rPr lang="zh-CN" altLang="en-US"/>
              <a:pPr>
                <a:defRPr/>
              </a:pPr>
              <a:t>2015/8/19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EC4421-523A-4600-9328-8B504407EAF0}"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solidFill>
          <a:schemeClr val="bg2"/>
        </a:solidFill>
        <a:effectLst/>
      </p:bgPr>
    </p:bg>
    <p:spTree>
      <p:nvGrpSpPr>
        <p:cNvPr id="1" name=""/>
        <p:cNvGrpSpPr/>
        <p:nvPr/>
      </p:nvGrpSpPr>
      <p:grpSpPr>
        <a:xfrm>
          <a:off x="0" y="0"/>
          <a:ext cx="0" cy="0"/>
          <a:chOff x="0" y="0"/>
          <a:chExt cx="0" cy="0"/>
        </a:xfrm>
      </p:grpSpPr>
      <p:sp>
        <p:nvSpPr>
          <p:cNvPr id="4"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5"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6" name="矩形 8"/>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7"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8" name="矩形 10"/>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9" name="矩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10" name="直接连接符 12"/>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1" name="椭圆 13"/>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椭圆 14"/>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竖排文字占位符 2"/>
          <p:cNvSpPr>
            <a:spLocks noGrp="1"/>
          </p:cNvSpPr>
          <p:nvPr>
            <p:ph type="body" orient="vert" idx="1"/>
          </p:nvPr>
        </p:nvSpPr>
        <p:spPr>
          <a:xfrm>
            <a:off x="304800" y="304800"/>
            <a:ext cx="6553200" cy="582136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 name="竖排标题 1"/>
          <p:cNvSpPr>
            <a:spLocks noGrp="1"/>
          </p:cNvSpPr>
          <p:nvPr>
            <p:ph type="title" orient="vert"/>
          </p:nvPr>
        </p:nvSpPr>
        <p:spPr>
          <a:xfrm>
            <a:off x="7391400" y="304801"/>
            <a:ext cx="1447800" cy="5851525"/>
          </a:xfrm>
        </p:spPr>
        <p:txBody>
          <a:bodyPr vert="eaVert"/>
          <a:lstStyle/>
          <a:p>
            <a:r>
              <a:rPr lang="zh-CN" altLang="en-US" smtClean="0"/>
              <a:t>单击此处编辑母版标题样式</a:t>
            </a:r>
            <a:endParaRPr lang="en-US"/>
          </a:p>
        </p:txBody>
      </p:sp>
      <p:sp>
        <p:nvSpPr>
          <p:cNvPr id="13" name="灯片编号占位符 5"/>
          <p:cNvSpPr>
            <a:spLocks noGrp="1"/>
          </p:cNvSpPr>
          <p:nvPr>
            <p:ph type="sldNum" sz="quarter" idx="10"/>
          </p:nvPr>
        </p:nvSpPr>
        <p:spPr>
          <a:xfrm>
            <a:off x="6915150" y="3009900"/>
            <a:ext cx="457200" cy="441325"/>
          </a:xfrm>
        </p:spPr>
        <p:txBody>
          <a:bodyPr/>
          <a:lstStyle>
            <a:lvl1pPr>
              <a:defRPr/>
            </a:lvl1pPr>
          </a:lstStyle>
          <a:p>
            <a:pPr>
              <a:defRPr/>
            </a:pPr>
            <a:fld id="{B78FCDAC-0AC0-4B56-8D03-44950AC2FC95}" type="slidenum">
              <a:rPr lang="zh-CN" altLang="en-US"/>
              <a:pPr>
                <a:defRPr/>
              </a:pPr>
              <a:t>‹#›</a:t>
            </a:fld>
            <a:endParaRPr lang="zh-CN" altLang="en-US"/>
          </a:p>
        </p:txBody>
      </p:sp>
      <p:sp>
        <p:nvSpPr>
          <p:cNvPr id="14" name="日期占位符 3"/>
          <p:cNvSpPr>
            <a:spLocks noGrp="1"/>
          </p:cNvSpPr>
          <p:nvPr>
            <p:ph type="dt" sz="half" idx="11"/>
          </p:nvPr>
        </p:nvSpPr>
        <p:spPr/>
        <p:txBody>
          <a:bodyPr/>
          <a:lstStyle>
            <a:lvl1pPr>
              <a:defRPr/>
            </a:lvl1pPr>
          </a:lstStyle>
          <a:p>
            <a:pPr>
              <a:defRPr/>
            </a:pPr>
            <a:fld id="{9F3028A8-BF10-43B4-BF6C-206EA1398A7D}" type="datetimeFigureOut">
              <a:rPr lang="zh-CN" altLang="en-US"/>
              <a:pPr>
                <a:defRPr/>
              </a:pPr>
              <a:t>2015/8/19</a:t>
            </a:fld>
            <a:endParaRPr lang="zh-CN" altLang="en-US"/>
          </a:p>
        </p:txBody>
      </p:sp>
      <p:sp>
        <p:nvSpPr>
          <p:cNvPr id="15" name="页脚占位符 4"/>
          <p:cNvSpPr>
            <a:spLocks noGrp="1"/>
          </p:cNvSpPr>
          <p:nvPr>
            <p:ph type="ftr" sz="quarter" idx="12"/>
          </p:nvPr>
        </p:nvSpPr>
        <p:spPr/>
        <p:txBody>
          <a:bodyPr/>
          <a:lstStyle>
            <a:lvl1pPr>
              <a:defRPr/>
            </a:lvl1p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lang="zh-CN" altLang="en-US" smtClean="0"/>
              <a:t>单击此处编辑母版标题样式</a:t>
            </a:r>
            <a:endParaRPr lang="en-US"/>
          </a:p>
        </p:txBody>
      </p:sp>
      <p:sp>
        <p:nvSpPr>
          <p:cNvPr id="8" name="内容占位符 7"/>
          <p:cNvSpPr>
            <a:spLocks noGrp="1"/>
          </p:cNvSpPr>
          <p:nvPr>
            <p:ph sz="quarter" idx="1"/>
          </p:nvPr>
        </p:nvSpPr>
        <p:spPr>
          <a:xfrm>
            <a:off x="301752" y="1527048"/>
            <a:ext cx="850392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4E39ECD0-58CE-4AEE-9CED-214FFAA6D4EB}" type="datetimeFigureOut">
              <a:rPr lang="zh-CN" altLang="en-US"/>
              <a:pPr>
                <a:defRPr/>
              </a:pPr>
              <a:t>2015/8/19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4362450" y="1027113"/>
            <a:ext cx="457200" cy="441325"/>
          </a:xfrm>
        </p:spPr>
        <p:txBody>
          <a:bodyPr/>
          <a:lstStyle>
            <a:lvl1pPr>
              <a:defRPr/>
            </a:lvl1pPr>
          </a:lstStyle>
          <a:p>
            <a:pPr>
              <a:defRPr/>
            </a:pPr>
            <a:fld id="{4361038F-41C3-493F-B7E4-D3B1C7037181}"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7"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8" name="矩形 18"/>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9" name="矩形 11"/>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0" name="矩形 12"/>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1" name="矩形 13"/>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12" name="直接连接符 7"/>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3" name="椭圆 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椭圆 1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文本占位符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 name="标题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zh-CN" altLang="en-US" smtClean="0"/>
              <a:t>单击此处编辑母版标题样式</a:t>
            </a:r>
            <a:endParaRPr lang="en-US"/>
          </a:p>
        </p:txBody>
      </p:sp>
      <p:sp>
        <p:nvSpPr>
          <p:cNvPr id="15" name="页脚占位符 4"/>
          <p:cNvSpPr>
            <a:spLocks noGrp="1"/>
          </p:cNvSpPr>
          <p:nvPr>
            <p:ph type="ftr" sz="quarter" idx="10"/>
          </p:nvPr>
        </p:nvSpPr>
        <p:spPr/>
        <p:txBody>
          <a:bodyPr/>
          <a:lstStyle>
            <a:lvl1pPr>
              <a:defRPr/>
            </a:lvl1pPr>
          </a:lstStyle>
          <a:p>
            <a:pPr>
              <a:defRPr/>
            </a:pPr>
            <a:endParaRPr lang="zh-CN" altLang="en-US"/>
          </a:p>
        </p:txBody>
      </p:sp>
      <p:sp>
        <p:nvSpPr>
          <p:cNvPr id="16" name="日期占位符 3"/>
          <p:cNvSpPr>
            <a:spLocks noGrp="1"/>
          </p:cNvSpPr>
          <p:nvPr>
            <p:ph type="dt" sz="half" idx="11"/>
          </p:nvPr>
        </p:nvSpPr>
        <p:spPr/>
        <p:txBody>
          <a:bodyPr/>
          <a:lstStyle>
            <a:lvl1pPr>
              <a:defRPr/>
            </a:lvl1pPr>
          </a:lstStyle>
          <a:p>
            <a:pPr>
              <a:defRPr/>
            </a:pPr>
            <a:fld id="{1D98142F-4414-4F71-B596-EEC961B09846}" type="datetimeFigureOut">
              <a:rPr lang="zh-CN" altLang="en-US"/>
              <a:pPr>
                <a:defRPr/>
              </a:pPr>
              <a:t>2015/8/19</a:t>
            </a:fld>
            <a:endParaRPr lang="zh-CN" altLang="en-US"/>
          </a:p>
        </p:txBody>
      </p:sp>
      <p:sp>
        <p:nvSpPr>
          <p:cNvPr id="17" name="灯片编号占位符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1395E2D6-CE22-421D-984E-E2AAA619EDBC}"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5" name="直接连接符 7"/>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2" name="标题 1"/>
          <p:cNvSpPr>
            <a:spLocks noGrp="1"/>
          </p:cNvSpPr>
          <p:nvPr>
            <p:ph type="title"/>
          </p:nvPr>
        </p:nvSpPr>
        <p:spPr>
          <a:xfrm>
            <a:off x="301752" y="228600"/>
            <a:ext cx="8534400" cy="758952"/>
          </a:xfrm>
        </p:spPr>
        <p:txBody>
          <a:bodyPr/>
          <a:lstStyle/>
          <a:p>
            <a:r>
              <a:rPr lang="zh-CN" altLang="en-US" smtClean="0"/>
              <a:t>单击此处编辑母版标题样式</a:t>
            </a:r>
            <a:endParaRPr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a:xfrm>
            <a:off x="5791200" y="6410325"/>
            <a:ext cx="3044825" cy="365125"/>
          </a:xfrm>
        </p:spPr>
        <p:txBody>
          <a:bodyPr/>
          <a:lstStyle>
            <a:lvl1pPr>
              <a:defRPr/>
            </a:lvl1pPr>
          </a:lstStyle>
          <a:p>
            <a:pPr>
              <a:defRPr/>
            </a:pPr>
            <a:fld id="{CC95B282-05FA-4EF5-A065-005990AF42C8}" type="datetimeFigureOut">
              <a:rPr lang="zh-CN" altLang="en-US"/>
              <a:pPr>
                <a:defRPr/>
              </a:pPr>
              <a:t>2015/8/19</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pPr>
              <a:defRPr/>
            </a:pPr>
            <a:fld id="{84A020BA-530B-471D-87BF-BE4A3F28457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7" name="直接连接符 9"/>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8"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0"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1"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2" name="矩形 10"/>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矩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4" name="直接连接符 14"/>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5" name="矩形 1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16" name="椭圆 24"/>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椭圆 2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4" name="内容占位符 23"/>
          <p:cNvSpPr>
            <a:spLocks noGrp="1"/>
          </p:cNvSpPr>
          <p:nvPr>
            <p:ph sz="quarter" idx="2"/>
          </p:nvPr>
        </p:nvSpPr>
        <p:spPr>
          <a:xfrm>
            <a:off x="301752" y="2471383"/>
            <a:ext cx="4041648" cy="38184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6" name="内容占位符 25"/>
          <p:cNvSpPr>
            <a:spLocks noGrp="1"/>
          </p:cNvSpPr>
          <p:nvPr>
            <p:ph sz="quarter" idx="4"/>
          </p:nvPr>
        </p:nvSpPr>
        <p:spPr>
          <a:xfrm>
            <a:off x="4800600" y="2471383"/>
            <a:ext cx="4038600" cy="38221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3" name="标题 22"/>
          <p:cNvSpPr>
            <a:spLocks noGrp="1"/>
          </p:cNvSpPr>
          <p:nvPr>
            <p:ph type="title"/>
          </p:nvPr>
        </p:nvSpPr>
        <p:spPr/>
        <p:txBody>
          <a:bodyPr rtlCol="0"/>
          <a:lstStyle/>
          <a:p>
            <a:r>
              <a:rPr lang="zh-CN" altLang="en-US" smtClean="0"/>
              <a:t>单击此处编辑母版标题样式</a:t>
            </a:r>
            <a:endParaRPr lang="en-US"/>
          </a:p>
        </p:txBody>
      </p:sp>
      <p:sp>
        <p:nvSpPr>
          <p:cNvPr id="18" name="日期占位符 6"/>
          <p:cNvSpPr>
            <a:spLocks noGrp="1"/>
          </p:cNvSpPr>
          <p:nvPr>
            <p:ph type="dt" sz="half" idx="10"/>
          </p:nvPr>
        </p:nvSpPr>
        <p:spPr/>
        <p:txBody>
          <a:bodyPr/>
          <a:lstStyle>
            <a:lvl1pPr>
              <a:defRPr/>
            </a:lvl1pPr>
          </a:lstStyle>
          <a:p>
            <a:pPr>
              <a:defRPr/>
            </a:pPr>
            <a:fld id="{7C9A04C2-CFFB-4702-A2E0-34895739C4A9}" type="datetimeFigureOut">
              <a:rPr lang="zh-CN" altLang="en-US"/>
              <a:pPr>
                <a:defRPr/>
              </a:pPr>
              <a:t>2015/8/19</a:t>
            </a:fld>
            <a:endParaRPr lang="zh-CN" altLang="en-US"/>
          </a:p>
        </p:txBody>
      </p:sp>
      <p:sp>
        <p:nvSpPr>
          <p:cNvPr id="19" name="页脚占位符 7"/>
          <p:cNvSpPr>
            <a:spLocks noGrp="1"/>
          </p:cNvSpPr>
          <p:nvPr>
            <p:ph type="ftr" sz="quarter" idx="11"/>
          </p:nvPr>
        </p:nvSpPr>
        <p:spPr>
          <a:xfrm>
            <a:off x="304800" y="6410325"/>
            <a:ext cx="3581400" cy="365125"/>
          </a:xfrm>
        </p:spPr>
        <p:txBody>
          <a:bodyPr/>
          <a:lstStyle>
            <a:lvl1pPr>
              <a:defRPr/>
            </a:lvl1pPr>
          </a:lstStyle>
          <a:p>
            <a:pPr>
              <a:defRPr/>
            </a:pPr>
            <a:endParaRPr lang="zh-CN" altLang="en-US"/>
          </a:p>
        </p:txBody>
      </p:sp>
      <p:sp>
        <p:nvSpPr>
          <p:cNvPr id="20" name="灯片编号占位符 8"/>
          <p:cNvSpPr>
            <a:spLocks noGrp="1"/>
          </p:cNvSpPr>
          <p:nvPr>
            <p:ph type="sldNum" sz="quarter" idx="12"/>
          </p:nvPr>
        </p:nvSpPr>
        <p:spPr>
          <a:xfrm>
            <a:off x="4343400" y="1042988"/>
            <a:ext cx="457200" cy="441325"/>
          </a:xfrm>
        </p:spPr>
        <p:txBody>
          <a:bodyPr/>
          <a:lstStyle>
            <a:lvl1pPr algn="ctr">
              <a:defRPr/>
            </a:lvl1pPr>
          </a:lstStyle>
          <a:p>
            <a:pPr>
              <a:defRPr/>
            </a:pPr>
            <a:fld id="{3EEE162B-BFCA-4142-B8F6-25EF8FA450F2}"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1A0FCFCA-141C-408A-8455-D55EDBE925A5}" type="datetimeFigureOut">
              <a:rPr lang="zh-CN" altLang="en-US"/>
              <a:pPr>
                <a:defRPr/>
              </a:pPr>
              <a:t>2015/8/19</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a:xfrm>
            <a:off x="4343400" y="1036638"/>
            <a:ext cx="457200" cy="441325"/>
          </a:xfrm>
        </p:spPr>
        <p:txBody>
          <a:bodyPr/>
          <a:lstStyle>
            <a:lvl1pPr>
              <a:defRPr/>
            </a:lvl1pPr>
          </a:lstStyle>
          <a:p>
            <a:pPr>
              <a:defRPr/>
            </a:pPr>
            <a:fld id="{67AD376C-770E-4F2E-9A16-7E1F963F3AC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3" name="矩形 7"/>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4"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5"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6" name="矩形 4"/>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7" name="矩形 5"/>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8" name="日期占位符 1"/>
          <p:cNvSpPr>
            <a:spLocks noGrp="1"/>
          </p:cNvSpPr>
          <p:nvPr>
            <p:ph type="dt" sz="half" idx="10"/>
          </p:nvPr>
        </p:nvSpPr>
        <p:spPr/>
        <p:txBody>
          <a:bodyPr/>
          <a:lstStyle>
            <a:lvl1pPr>
              <a:defRPr/>
            </a:lvl1pPr>
          </a:lstStyle>
          <a:p>
            <a:pPr>
              <a:defRPr/>
            </a:pPr>
            <a:fld id="{2A2E2D35-DB63-465D-91D1-D7B194E95647}" type="datetimeFigureOut">
              <a:rPr lang="zh-CN" altLang="en-US"/>
              <a:pPr>
                <a:defRPr/>
              </a:pPr>
              <a:t>2015/8/19</a:t>
            </a:fld>
            <a:endParaRPr lang="zh-CN" altLang="en-US"/>
          </a:p>
        </p:txBody>
      </p:sp>
      <p:sp>
        <p:nvSpPr>
          <p:cNvPr id="9" name="页脚占位符 2"/>
          <p:cNvSpPr>
            <a:spLocks noGrp="1"/>
          </p:cNvSpPr>
          <p:nvPr>
            <p:ph type="ftr" sz="quarter" idx="11"/>
          </p:nvPr>
        </p:nvSpPr>
        <p:spPr/>
        <p:txBody>
          <a:bodyPr/>
          <a:lstStyle>
            <a:lvl1pPr>
              <a:defRPr/>
            </a:lvl1pPr>
          </a:lstStyle>
          <a:p>
            <a:pPr>
              <a:defRPr/>
            </a:pPr>
            <a:endParaRPr lang="zh-CN" altLang="en-US"/>
          </a:p>
        </p:txBody>
      </p:sp>
      <p:sp>
        <p:nvSpPr>
          <p:cNvPr id="10" name="灯片编号占位符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7B05F8CC-4BF7-4139-83EC-E377B860610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矩形 18"/>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6"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7"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8" name="矩形 15"/>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9"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0"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矩形 7"/>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12" name="直接连接符 8"/>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3"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椭圆 10"/>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矩形 20"/>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2" name="标题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20" name="内容占位符 19"/>
          <p:cNvSpPr>
            <a:spLocks noGrp="1"/>
          </p:cNvSpPr>
          <p:nvPr>
            <p:ph sz="quarter" idx="1"/>
          </p:nvPr>
        </p:nvSpPr>
        <p:spPr>
          <a:xfrm>
            <a:off x="3124200" y="685800"/>
            <a:ext cx="56388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灯片编号占位符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0FA8F197-F118-43A6-AA88-2C47C9224641}" type="slidenum">
              <a:rPr lang="zh-CN" altLang="en-US"/>
              <a:pPr>
                <a:defRPr/>
              </a:pPr>
              <a:t>‹#›</a:t>
            </a:fld>
            <a:endParaRPr lang="zh-CN" altLang="en-US"/>
          </a:p>
        </p:txBody>
      </p:sp>
      <p:sp>
        <p:nvSpPr>
          <p:cNvPr id="17" name="日期占位符 4"/>
          <p:cNvSpPr>
            <a:spLocks noGrp="1"/>
          </p:cNvSpPr>
          <p:nvPr>
            <p:ph type="dt" sz="half" idx="11"/>
          </p:nvPr>
        </p:nvSpPr>
        <p:spPr/>
        <p:txBody>
          <a:bodyPr/>
          <a:lstStyle>
            <a:lvl1pPr>
              <a:defRPr/>
            </a:lvl1pPr>
          </a:lstStyle>
          <a:p>
            <a:pPr>
              <a:defRPr/>
            </a:pPr>
            <a:fld id="{82B04F50-3380-47B4-882A-4AC2F9250DEC}" type="datetimeFigureOut">
              <a:rPr lang="zh-CN" altLang="en-US"/>
              <a:pPr>
                <a:defRPr/>
              </a:pPr>
              <a:t>2015/8/19</a:t>
            </a:fld>
            <a:endParaRPr lang="zh-CN" altLang="en-US"/>
          </a:p>
        </p:txBody>
      </p:sp>
      <p:sp>
        <p:nvSpPr>
          <p:cNvPr id="18" name="页脚占位符 5"/>
          <p:cNvSpPr>
            <a:spLocks noGrp="1"/>
          </p:cNvSpPr>
          <p:nvPr>
            <p:ph type="ftr" sz="quarter" idx="12"/>
          </p:nvPr>
        </p:nvSpPr>
        <p:spPr>
          <a:xfrm>
            <a:off x="301625" y="6410325"/>
            <a:ext cx="3382963" cy="366713"/>
          </a:xfrm>
        </p:spPr>
        <p:txBody>
          <a:bodyPr/>
          <a:lstStyle>
            <a:lvl1pPr>
              <a:defRPr/>
            </a:lvl1p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20"/>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6"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7"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8"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9"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10" name="矩形 1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1"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矩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13"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椭圆 12"/>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矩形 21"/>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16" name="灯片编号占位符 6"/>
          <p:cNvSpPr>
            <a:spLocks noGrp="1"/>
          </p:cNvSpPr>
          <p:nvPr>
            <p:ph type="sldNum" sz="quarter" idx="10"/>
          </p:nvPr>
        </p:nvSpPr>
        <p:spPr>
          <a:xfrm>
            <a:off x="1371600" y="312738"/>
            <a:ext cx="457200" cy="441325"/>
          </a:xfrm>
        </p:spPr>
        <p:txBody>
          <a:bodyPr/>
          <a:lstStyle>
            <a:lvl1pPr>
              <a:defRPr/>
            </a:lvl1pPr>
          </a:lstStyle>
          <a:p>
            <a:pPr>
              <a:defRPr/>
            </a:pPr>
            <a:fld id="{972A4570-4F6E-40ED-B85E-D3E63E6A110A}" type="slidenum">
              <a:rPr lang="zh-CN" altLang="en-US"/>
              <a:pPr>
                <a:defRPr/>
              </a:pPr>
              <a:t>‹#›</a:t>
            </a:fld>
            <a:endParaRPr lang="zh-CN" altLang="en-US"/>
          </a:p>
        </p:txBody>
      </p:sp>
      <p:sp>
        <p:nvSpPr>
          <p:cNvPr id="17" name="日期占位符 4"/>
          <p:cNvSpPr>
            <a:spLocks noGrp="1"/>
          </p:cNvSpPr>
          <p:nvPr>
            <p:ph type="dt" sz="half" idx="11"/>
          </p:nvPr>
        </p:nvSpPr>
        <p:spPr>
          <a:xfrm>
            <a:off x="5788025" y="6405563"/>
            <a:ext cx="3044825" cy="365125"/>
          </a:xfrm>
        </p:spPr>
        <p:txBody>
          <a:bodyPr/>
          <a:lstStyle>
            <a:lvl1pPr>
              <a:defRPr/>
            </a:lvl1pPr>
          </a:lstStyle>
          <a:p>
            <a:pPr>
              <a:defRPr/>
            </a:pPr>
            <a:fld id="{9F46BC4C-7DB7-42E2-88A4-3E74F6920208}" type="datetimeFigureOut">
              <a:rPr lang="zh-CN" altLang="en-US"/>
              <a:pPr>
                <a:defRPr/>
              </a:pPr>
              <a:t>2015/8/19</a:t>
            </a:fld>
            <a:endParaRPr lang="zh-CN" altLang="en-US"/>
          </a:p>
        </p:txBody>
      </p:sp>
      <p:sp>
        <p:nvSpPr>
          <p:cNvPr id="18" name="页脚占位符 5"/>
          <p:cNvSpPr>
            <a:spLocks noGrp="1"/>
          </p:cNvSpPr>
          <p:nvPr>
            <p:ph type="ftr" sz="quarter" idx="12"/>
          </p:nvPr>
        </p:nvSpPr>
        <p:spPr>
          <a:xfrm>
            <a:off x="301625" y="6410325"/>
            <a:ext cx="3584575" cy="366713"/>
          </a:xfrm>
        </p:spPr>
        <p:txBody>
          <a:bodyPr/>
          <a:lstStyle>
            <a:lvl1pPr>
              <a:defRPr/>
            </a:lvl1p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6" name="矩形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9" name="矩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4" name="日期占位符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ea typeface="+mn-ea"/>
                <a:cs typeface="+mn-cs"/>
              </a:defRPr>
            </a:lvl1pPr>
          </a:lstStyle>
          <a:p>
            <a:pPr>
              <a:defRPr/>
            </a:pPr>
            <a:fld id="{B468252E-4AC6-42B0-8FC9-73B6F6BE6517}" type="datetimeFigureOut">
              <a:rPr lang="zh-CN" altLang="en-US"/>
              <a:pPr>
                <a:defRPr/>
              </a:pPr>
              <a:t>2015/8/19</a:t>
            </a:fld>
            <a:endParaRPr lang="zh-CN" altLang="en-US"/>
          </a:p>
        </p:txBody>
      </p:sp>
      <p:sp>
        <p:nvSpPr>
          <p:cNvPr id="3" name="页脚占位符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ea typeface="+mn-ea"/>
                <a:cs typeface="+mn-cs"/>
              </a:defRPr>
            </a:lvl1pPr>
          </a:lstStyle>
          <a:p>
            <a:pPr>
              <a:defRPr/>
            </a:pPr>
            <a:endParaRPr lang="zh-CN" altLang="en-US"/>
          </a:p>
        </p:txBody>
      </p:sp>
      <p:sp>
        <p:nvSpPr>
          <p:cNvPr id="8" name="矩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a typeface="+mn-ea"/>
              <a:cs typeface="+mn-cs"/>
            </a:endParaRPr>
          </a:p>
        </p:txBody>
      </p:sp>
      <p:sp>
        <p:nvSpPr>
          <p:cNvPr id="10" name="直接连接符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12" name="椭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椭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灯片编号占位符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ea typeface="+mn-ea"/>
                <a:cs typeface="+mn-cs"/>
              </a:defRPr>
            </a:lvl1pPr>
          </a:lstStyle>
          <a:p>
            <a:pPr>
              <a:defRPr/>
            </a:pPr>
            <a:fld id="{BED9B336-077B-41B7-809C-32BE7F634AAC}" type="slidenum">
              <a:rPr lang="zh-CN" altLang="en-US"/>
              <a:pPr>
                <a:defRPr/>
              </a:pPr>
              <a:t>‹#›</a:t>
            </a:fld>
            <a:endParaRPr lang="zh-CN" altLang="en-US"/>
          </a:p>
        </p:txBody>
      </p:sp>
      <p:sp>
        <p:nvSpPr>
          <p:cNvPr id="1038" name="标题占位符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smtClean="0"/>
          </a:p>
        </p:txBody>
      </p:sp>
      <p:sp>
        <p:nvSpPr>
          <p:cNvPr id="1039" name="文本占位符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ctr" rtl="0" eaLnBrk="0" fontAlgn="base" hangingPunct="0">
        <a:spcBef>
          <a:spcPct val="0"/>
        </a:spcBef>
        <a:spcAft>
          <a:spcPct val="0"/>
        </a:spcAft>
        <a:defRPr sz="3300" kern="1200">
          <a:solidFill>
            <a:srgbClr val="5D9BB1"/>
          </a:solidFill>
          <a:latin typeface="+mj-lt"/>
          <a:ea typeface="+mj-ea"/>
          <a:cs typeface="方正舒体"/>
        </a:defRPr>
      </a:lvl1pPr>
      <a:lvl2pPr algn="ctr" rtl="0" eaLnBrk="0" fontAlgn="base" hangingPunct="0">
        <a:spcBef>
          <a:spcPct val="0"/>
        </a:spcBef>
        <a:spcAft>
          <a:spcPct val="0"/>
        </a:spcAft>
        <a:defRPr sz="3300">
          <a:solidFill>
            <a:srgbClr val="5D9BB1"/>
          </a:solidFill>
          <a:latin typeface="Georgia" pitchFamily="18" charset="0"/>
          <a:ea typeface="方正舒体"/>
          <a:cs typeface="方正舒体"/>
        </a:defRPr>
      </a:lvl2pPr>
      <a:lvl3pPr algn="ctr" rtl="0" eaLnBrk="0" fontAlgn="base" hangingPunct="0">
        <a:spcBef>
          <a:spcPct val="0"/>
        </a:spcBef>
        <a:spcAft>
          <a:spcPct val="0"/>
        </a:spcAft>
        <a:defRPr sz="3300">
          <a:solidFill>
            <a:srgbClr val="5D9BB1"/>
          </a:solidFill>
          <a:latin typeface="Georgia" pitchFamily="18" charset="0"/>
          <a:ea typeface="方正舒体"/>
          <a:cs typeface="方正舒体"/>
        </a:defRPr>
      </a:lvl3pPr>
      <a:lvl4pPr algn="ctr" rtl="0" eaLnBrk="0" fontAlgn="base" hangingPunct="0">
        <a:spcBef>
          <a:spcPct val="0"/>
        </a:spcBef>
        <a:spcAft>
          <a:spcPct val="0"/>
        </a:spcAft>
        <a:defRPr sz="3300">
          <a:solidFill>
            <a:srgbClr val="5D9BB1"/>
          </a:solidFill>
          <a:latin typeface="Georgia" pitchFamily="18" charset="0"/>
          <a:ea typeface="方正舒体"/>
          <a:cs typeface="方正舒体"/>
        </a:defRPr>
      </a:lvl4pPr>
      <a:lvl5pPr algn="ctr" rtl="0" eaLnBrk="0" fontAlgn="base" hangingPunct="0">
        <a:spcBef>
          <a:spcPct val="0"/>
        </a:spcBef>
        <a:spcAft>
          <a:spcPct val="0"/>
        </a:spcAft>
        <a:defRPr sz="3300">
          <a:solidFill>
            <a:srgbClr val="5D9BB1"/>
          </a:solidFill>
          <a:latin typeface="Georgia" pitchFamily="18" charset="0"/>
          <a:ea typeface="方正舒体"/>
          <a:cs typeface="方正舒体"/>
        </a:defRPr>
      </a:lvl5pPr>
      <a:lvl6pPr marL="457200" algn="ctr" rtl="0" fontAlgn="base">
        <a:spcBef>
          <a:spcPct val="0"/>
        </a:spcBef>
        <a:spcAft>
          <a:spcPct val="0"/>
        </a:spcAft>
        <a:defRPr sz="3300">
          <a:solidFill>
            <a:srgbClr val="5D9BB1"/>
          </a:solidFill>
          <a:latin typeface="Georgia" pitchFamily="18" charset="0"/>
          <a:ea typeface="方正舒体"/>
          <a:cs typeface="方正舒体"/>
        </a:defRPr>
      </a:lvl6pPr>
      <a:lvl7pPr marL="914400" algn="ctr" rtl="0" fontAlgn="base">
        <a:spcBef>
          <a:spcPct val="0"/>
        </a:spcBef>
        <a:spcAft>
          <a:spcPct val="0"/>
        </a:spcAft>
        <a:defRPr sz="3300">
          <a:solidFill>
            <a:srgbClr val="5D9BB1"/>
          </a:solidFill>
          <a:latin typeface="Georgia" pitchFamily="18" charset="0"/>
          <a:ea typeface="方正舒体"/>
          <a:cs typeface="方正舒体"/>
        </a:defRPr>
      </a:lvl7pPr>
      <a:lvl8pPr marL="1371600" algn="ctr" rtl="0" fontAlgn="base">
        <a:spcBef>
          <a:spcPct val="0"/>
        </a:spcBef>
        <a:spcAft>
          <a:spcPct val="0"/>
        </a:spcAft>
        <a:defRPr sz="3300">
          <a:solidFill>
            <a:srgbClr val="5D9BB1"/>
          </a:solidFill>
          <a:latin typeface="Georgia" pitchFamily="18" charset="0"/>
          <a:ea typeface="方正舒体"/>
          <a:cs typeface="方正舒体"/>
        </a:defRPr>
      </a:lvl8pPr>
      <a:lvl9pPr marL="1828800" algn="ctr" rtl="0" fontAlgn="base">
        <a:spcBef>
          <a:spcPct val="0"/>
        </a:spcBef>
        <a:spcAft>
          <a:spcPct val="0"/>
        </a:spcAft>
        <a:defRPr sz="3300">
          <a:solidFill>
            <a:srgbClr val="5D9BB1"/>
          </a:solidFill>
          <a:latin typeface="Georgia" pitchFamily="18" charset="0"/>
          <a:ea typeface="方正舒体"/>
          <a:cs typeface="方正舒体"/>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方正舒体"/>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方正舒体"/>
        </a:defRPr>
      </a:lvl2pPr>
      <a:lvl3pPr marL="822325" indent="-228600" algn="l" rtl="0" eaLnBrk="0" fontAlgn="base" hangingPunct="0">
        <a:spcBef>
          <a:spcPct val="20000"/>
        </a:spcBef>
        <a:spcAft>
          <a:spcPct val="0"/>
        </a:spcAft>
        <a:buClr>
          <a:srgbClr val="6BB1C9"/>
        </a:buClr>
        <a:buSzPct val="75000"/>
        <a:buFont typeface="Wingdings 2" pitchFamily="18" charset="2"/>
        <a:buChar char=""/>
        <a:defRPr sz="2000" kern="1200">
          <a:solidFill>
            <a:schemeClr val="tx1"/>
          </a:solidFill>
          <a:latin typeface="+mn-lt"/>
          <a:ea typeface="+mn-ea"/>
          <a:cs typeface="方正舒体"/>
        </a:defRPr>
      </a:lvl3pPr>
      <a:lvl4pPr marL="1096963" indent="-228600" algn="l" rtl="0" eaLnBrk="0" fontAlgn="base" hangingPunct="0">
        <a:spcBef>
          <a:spcPct val="20000"/>
        </a:spcBef>
        <a:spcAft>
          <a:spcPct val="0"/>
        </a:spcAft>
        <a:buClr>
          <a:srgbClr val="6585CF"/>
        </a:buClr>
        <a:buSzPct val="70000"/>
        <a:buFont typeface="Wingdings" pitchFamily="2" charset="2"/>
        <a:buChar char=""/>
        <a:defRPr sz="2000" kern="1200">
          <a:solidFill>
            <a:schemeClr val="tx2"/>
          </a:solidFill>
          <a:latin typeface="+mn-lt"/>
          <a:ea typeface="+mn-ea"/>
          <a:cs typeface="方正舒体"/>
        </a:defRPr>
      </a:lvl4pPr>
      <a:lvl5pPr marL="1371600" indent="-228600" algn="l" rtl="0" eaLnBrk="0" fontAlgn="base" hangingPunct="0">
        <a:spcBef>
          <a:spcPct val="20000"/>
        </a:spcBef>
        <a:spcAft>
          <a:spcPct val="0"/>
        </a:spcAft>
        <a:buClr>
          <a:srgbClr val="7E6BC9"/>
        </a:buClr>
        <a:buChar char="•"/>
        <a:defRPr kern="1200">
          <a:solidFill>
            <a:schemeClr val="tx1"/>
          </a:solidFill>
          <a:latin typeface="+mn-lt"/>
          <a:ea typeface="+mn-ea"/>
          <a:cs typeface="方正舒体"/>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ctrTitle" idx="4294967295"/>
          </p:nvPr>
        </p:nvSpPr>
        <p:spPr>
          <a:xfrm>
            <a:off x="395536" y="980728"/>
            <a:ext cx="7772400" cy="1470025"/>
          </a:xfrm>
        </p:spPr>
        <p:txBody>
          <a:bodyPr/>
          <a:lstStyle/>
          <a:p>
            <a:pPr eaLnBrk="1" hangingPunct="1"/>
            <a:r>
              <a:rPr lang="zh-CN" altLang="en-US" sz="4000" dirty="0" smtClean="0"/>
              <a:t>基础日语会话</a:t>
            </a:r>
          </a:p>
        </p:txBody>
      </p:sp>
      <p:sp>
        <p:nvSpPr>
          <p:cNvPr id="13314" name="Rectangle 3"/>
          <p:cNvSpPr>
            <a:spLocks noGrp="1"/>
          </p:cNvSpPr>
          <p:nvPr>
            <p:ph type="subTitle" idx="4294967295"/>
          </p:nvPr>
        </p:nvSpPr>
        <p:spPr>
          <a:xfrm>
            <a:off x="971550" y="2997200"/>
            <a:ext cx="6400800" cy="1752600"/>
          </a:xfrm>
        </p:spPr>
        <p:txBody>
          <a:bodyPr/>
          <a:lstStyle/>
          <a:p>
            <a:pPr marL="0" indent="0" algn="ctr" eaLnBrk="1" hangingPunct="1">
              <a:buFont typeface="Wingdings 2" pitchFamily="18" charset="2"/>
              <a:buNone/>
            </a:pPr>
            <a:r>
              <a:rPr lang="ja-JP" altLang="en-US" dirty="0" smtClean="0">
                <a:ea typeface="方正舒体"/>
              </a:rPr>
              <a:t>夏目ミォミォ⇨スリ</a:t>
            </a:r>
            <a:r>
              <a:rPr lang="ja-JP" altLang="en-US" dirty="0" smtClean="0">
                <a:ea typeface="方正舒体"/>
              </a:rPr>
              <a:t>ーピードッグ</a:t>
            </a:r>
            <a:r>
              <a:rPr lang="ja-JP" altLang="ja-JP" dirty="0" smtClean="0">
                <a:ea typeface="方正舒体"/>
              </a:rPr>
              <a:t>　</a:t>
            </a:r>
          </a:p>
          <a:p>
            <a:pPr marL="0" indent="0" algn="ctr" eaLnBrk="1" hangingPunct="1">
              <a:buFont typeface="Wingdings 2" pitchFamily="18" charset="2"/>
              <a:buNone/>
            </a:pPr>
            <a:endParaRPr lang="zh-CN" altLang="ja-JP" dirty="0" smtClean="0"/>
          </a:p>
          <a:p>
            <a:pPr marL="0" indent="0" algn="ctr" eaLnBrk="1" hangingPunct="1">
              <a:buFont typeface="Wingdings 2" pitchFamily="18" charset="2"/>
              <a:buNone/>
            </a:pPr>
            <a:r>
              <a:rPr lang="ja-JP" altLang="en-US" sz="2000" dirty="0" smtClean="0">
                <a:ea typeface="方正舒体"/>
              </a:rPr>
              <a:t>２０１５年８月１９日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idx="4294967295"/>
          </p:nvPr>
        </p:nvSpPr>
        <p:spPr>
          <a:xfrm>
            <a:off x="0" y="1916113"/>
            <a:ext cx="8534400" cy="758825"/>
          </a:xfrm>
        </p:spPr>
        <p:txBody>
          <a:bodyPr/>
          <a:lstStyle/>
          <a:p>
            <a:pPr eaLnBrk="1" hangingPunct="1"/>
            <a:r>
              <a:rPr lang="ja-JP" altLang="en-US" smtClean="0">
                <a:ea typeface="方正舒体"/>
              </a:rPr>
              <a:t>ご清聴ありがとうございました～</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1"/>
          <p:cNvSpPr txBox="1">
            <a:spLocks noChangeArrowheads="1"/>
          </p:cNvSpPr>
          <p:nvPr/>
        </p:nvSpPr>
        <p:spPr bwMode="auto">
          <a:xfrm>
            <a:off x="179388" y="260350"/>
            <a:ext cx="8820150" cy="5910263"/>
          </a:xfrm>
          <a:prstGeom prst="rect">
            <a:avLst/>
          </a:prstGeom>
          <a:noFill/>
          <a:ln w="9525">
            <a:noFill/>
            <a:miter lim="800000"/>
            <a:headEnd/>
            <a:tailEnd/>
          </a:ln>
        </p:spPr>
        <p:txBody>
          <a:bodyPr>
            <a:spAutoFit/>
          </a:bodyPr>
          <a:lstStyle/>
          <a:p>
            <a:r>
              <a:rPr lang="ja-JP" altLang="en-US" dirty="0">
                <a:latin typeface="Georgia" pitchFamily="18" charset="0"/>
                <a:ea typeface="MS PMincho" pitchFamily="18" charset="-128"/>
              </a:rPr>
              <a:t>恩人からの借金の依頼を断る</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恩人：先日、手紙でお願いした件なんだけど。</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李：ずいぶんお世話になっておきながら、こんなお返事をするのは、ほんとうに心苦しいんですが、私たちには百万円というのは大金で、とても力が及びません。妻とも相談したんですが、息子の高校進学とも重なっているもので、ご用立てする力がないんです。</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恩人：そうか。。。</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李：ほんとうにすみません。恥ずかしいことながら、私も相変わらずの安月給で、月々のやりくりで精一杯なんです。事情をお察しください。</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恩人：わかった。無理なことを頼んで、こちらこそ悪かったね。</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李：お役に立てなくて、申し訳ございません。</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恩人：ううん、そんなに気にしないでくれ。</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　</a:t>
            </a:r>
            <a:endParaRPr lang="en-US" altLang="zh-CN" dirty="0">
              <a:latin typeface="Georgia" pitchFamily="18" charset="0"/>
            </a:endParaRPr>
          </a:p>
          <a:p>
            <a:r>
              <a:rPr lang="ja-JP" altLang="en-US" dirty="0">
                <a:latin typeface="Georgia" pitchFamily="18" charset="0"/>
                <a:ea typeface="MS PMincho" pitchFamily="18" charset="-128"/>
              </a:rPr>
              <a:t>ずいぶん：</a:t>
            </a:r>
            <a:r>
              <a:rPr lang="zh-CN" altLang="en-US" dirty="0">
                <a:latin typeface="Georgia" pitchFamily="18" charset="0"/>
              </a:rPr>
              <a:t>很，非常</a:t>
            </a:r>
            <a:r>
              <a:rPr lang="ja-JP" altLang="en-US" dirty="0">
                <a:latin typeface="Georgia" pitchFamily="18" charset="0"/>
                <a:ea typeface="MS PMincho" pitchFamily="18" charset="-128"/>
              </a:rPr>
              <a:t>　　　　　　　　　　　　　　　　　　　　　 ～ておきながら：</a:t>
            </a:r>
            <a:r>
              <a:rPr lang="zh-CN" altLang="en-US" dirty="0">
                <a:latin typeface="Georgia" pitchFamily="18" charset="0"/>
              </a:rPr>
              <a:t>边</a:t>
            </a:r>
            <a:r>
              <a:rPr lang="ja-JP" altLang="en-US" dirty="0">
                <a:latin typeface="Georgia" pitchFamily="18" charset="0"/>
                <a:ea typeface="MS PMincho" pitchFamily="18" charset="-128"/>
              </a:rPr>
              <a:t>。。。</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心苦しい（こころぐるしい）：</a:t>
            </a:r>
            <a:r>
              <a:rPr lang="zh-CN" altLang="en-US" dirty="0">
                <a:latin typeface="Georgia" pitchFamily="18" charset="0"/>
              </a:rPr>
              <a:t>于心不安，过意不去</a:t>
            </a:r>
            <a:r>
              <a:rPr lang="ja-JP" altLang="en-US" dirty="0">
                <a:latin typeface="Georgia" pitchFamily="18" charset="0"/>
                <a:ea typeface="MS PMincho" pitchFamily="18" charset="-128"/>
              </a:rPr>
              <a:t>　　　　　　とても～ない：</a:t>
            </a:r>
            <a:r>
              <a:rPr lang="zh-CN" altLang="en-US" dirty="0">
                <a:latin typeface="Georgia" pitchFamily="18" charset="0"/>
              </a:rPr>
              <a:t>无法</a:t>
            </a:r>
            <a:endParaRPr lang="en-US" altLang="ja-JP" dirty="0">
              <a:latin typeface="Georgia" pitchFamily="18" charset="0"/>
              <a:ea typeface="MS PMincho" pitchFamily="18" charset="-128"/>
            </a:endParaRPr>
          </a:p>
          <a:p>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（～と）重なる：</a:t>
            </a:r>
            <a:r>
              <a:rPr lang="zh-CN" altLang="en-US" dirty="0">
                <a:latin typeface="Georgia" pitchFamily="18" charset="0"/>
              </a:rPr>
              <a:t>和。。。赶在一起</a:t>
            </a:r>
            <a:r>
              <a:rPr lang="ja-JP" altLang="en-US" dirty="0">
                <a:latin typeface="Georgia" pitchFamily="18" charset="0"/>
                <a:ea typeface="MS PMincho" pitchFamily="18" charset="-128"/>
              </a:rPr>
              <a:t>　　　　　　　　　　　　相変わらず：</a:t>
            </a:r>
            <a:r>
              <a:rPr lang="zh-CN" altLang="en-US" dirty="0">
                <a:latin typeface="Georgia" pitchFamily="18" charset="0"/>
              </a:rPr>
              <a:t>没有变化，依旧，仍然</a:t>
            </a:r>
            <a:endParaRPr lang="en-US" altLang="zh-CN" dirty="0">
              <a:latin typeface="Georgia" pitchFamily="18" charset="0"/>
            </a:endParaRPr>
          </a:p>
          <a:p>
            <a:r>
              <a:rPr lang="ja-JP" altLang="en-US" dirty="0">
                <a:latin typeface="Georgia" pitchFamily="18" charset="0"/>
                <a:ea typeface="MS PMincho" pitchFamily="18" charset="-128"/>
              </a:rPr>
              <a:t>　　　　　　　　</a:t>
            </a:r>
            <a:endParaRPr lang="en-US" altLang="zh-CN" dirty="0">
              <a:latin typeface="Georgia" pitchFamily="18" charset="0"/>
            </a:endParaRPr>
          </a:p>
          <a:p>
            <a:r>
              <a:rPr lang="ja-JP" altLang="en-US" dirty="0">
                <a:latin typeface="Georgia" pitchFamily="18" charset="0"/>
                <a:ea typeface="MS PMincho" pitchFamily="18" charset="-128"/>
              </a:rPr>
              <a:t>安月給（やすげっきゅう）：</a:t>
            </a:r>
            <a:r>
              <a:rPr lang="zh-CN" altLang="en-US" dirty="0">
                <a:latin typeface="Georgia" pitchFamily="18" charset="0"/>
              </a:rPr>
              <a:t>微薄的月收入</a:t>
            </a:r>
            <a:r>
              <a:rPr lang="ja-JP" altLang="en-US" dirty="0">
                <a:latin typeface="Georgia" pitchFamily="18" charset="0"/>
                <a:ea typeface="MS PMincho" pitchFamily="18" charset="-128"/>
              </a:rPr>
              <a:t>　　　　　　　月々のやりくり：</a:t>
            </a:r>
            <a:r>
              <a:rPr lang="zh-CN" altLang="en-US" dirty="0">
                <a:latin typeface="Georgia" pitchFamily="18" charset="0"/>
              </a:rPr>
              <a:t>每月的用度</a:t>
            </a:r>
            <a:endParaRPr lang="en-US" altLang="zh-CN" dirty="0">
              <a:latin typeface="Georgia" pitchFamily="18" charset="0"/>
            </a:endParaRPr>
          </a:p>
          <a:p>
            <a:endParaRPr lang="en-US" altLang="zh-CN" dirty="0">
              <a:latin typeface="Georgia" pitchFamily="18" charset="0"/>
            </a:endParaRPr>
          </a:p>
          <a:p>
            <a:r>
              <a:rPr lang="ja-JP" altLang="en-US" dirty="0">
                <a:latin typeface="Georgia" pitchFamily="18" charset="0"/>
                <a:ea typeface="MS PMincho" pitchFamily="18" charset="-128"/>
              </a:rPr>
              <a:t>精一杯（せいいっぱい）：</a:t>
            </a:r>
            <a:r>
              <a:rPr lang="zh-CN" altLang="en-US" dirty="0">
                <a:latin typeface="Georgia" pitchFamily="18" charset="0"/>
              </a:rPr>
              <a:t>竭尽全力</a:t>
            </a:r>
            <a:r>
              <a:rPr lang="ja-JP" altLang="en-US" dirty="0">
                <a:latin typeface="Georgia" pitchFamily="18" charset="0"/>
                <a:ea typeface="MS PMincho" pitchFamily="18" charset="-128"/>
              </a:rPr>
              <a:t>　　（～を）察（さっ）する：　</a:t>
            </a:r>
            <a:r>
              <a:rPr lang="zh-CN" altLang="en-US" dirty="0">
                <a:latin typeface="Georgia" pitchFamily="18" charset="0"/>
              </a:rPr>
              <a:t>体谅</a:t>
            </a:r>
            <a:r>
              <a:rPr lang="ja-JP" altLang="en-US" dirty="0">
                <a:latin typeface="Georgia" pitchFamily="18" charset="0"/>
                <a:ea typeface="MS PMincho" pitchFamily="18" charset="-128"/>
              </a:rPr>
              <a:t>　　　　　　　</a:t>
            </a:r>
            <a:endParaRPr lang="en-US" altLang="zh-CN" dirty="0">
              <a:latin typeface="Georgia" pitchFamily="18" charset="0"/>
            </a:endParaRPr>
          </a:p>
          <a:p>
            <a:endParaRPr lang="en-US" altLang="ja-JP" dirty="0">
              <a:latin typeface="Georgia" pitchFamily="18" charset="0"/>
              <a:ea typeface="MS PMincho" pitchFamily="18"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
          <p:cNvSpPr txBox="1">
            <a:spLocks noChangeArrowheads="1"/>
          </p:cNvSpPr>
          <p:nvPr/>
        </p:nvSpPr>
        <p:spPr bwMode="auto">
          <a:xfrm>
            <a:off x="611188" y="333375"/>
            <a:ext cx="7921625" cy="5076825"/>
          </a:xfrm>
          <a:prstGeom prst="rect">
            <a:avLst/>
          </a:prstGeom>
          <a:noFill/>
          <a:ln w="9525">
            <a:noFill/>
            <a:miter lim="800000"/>
            <a:headEnd/>
            <a:tailEnd/>
          </a:ln>
        </p:spPr>
        <p:txBody>
          <a:bodyPr>
            <a:spAutoFit/>
          </a:bodyPr>
          <a:lstStyle/>
          <a:p>
            <a:r>
              <a:rPr lang="zh-CN" altLang="en-US">
                <a:latin typeface="Georgia" pitchFamily="18" charset="0"/>
              </a:rPr>
              <a:t>拒绝恩人借钱的要求</a:t>
            </a:r>
            <a:endParaRPr lang="en-US" altLang="zh-CN">
              <a:latin typeface="Georgia" pitchFamily="18" charset="0"/>
            </a:endParaRPr>
          </a:p>
          <a:p>
            <a:r>
              <a:rPr lang="zh-CN" altLang="en-US">
                <a:latin typeface="Georgia" pitchFamily="18" charset="0"/>
              </a:rPr>
              <a:t>恩人：关于前些时候在信中拜托过你的事情。</a:t>
            </a:r>
            <a:endParaRPr lang="en-US" altLang="zh-CN">
              <a:latin typeface="Georgia" pitchFamily="18" charset="0"/>
            </a:endParaRPr>
          </a:p>
          <a:p>
            <a:r>
              <a:rPr lang="zh-CN" altLang="en-US">
                <a:latin typeface="Georgia" pitchFamily="18" charset="0"/>
              </a:rPr>
              <a:t>李</a:t>
            </a:r>
            <a:r>
              <a:rPr lang="en-US" altLang="zh-CN">
                <a:latin typeface="Georgia" pitchFamily="18" charset="0"/>
              </a:rPr>
              <a:t>:</a:t>
            </a:r>
            <a:r>
              <a:rPr lang="zh-CN" altLang="en-US">
                <a:latin typeface="Georgia" pitchFamily="18" charset="0"/>
              </a:rPr>
              <a:t>一直承蒙您的关照，可是给您这种答复我心里真的很过意不去。一百万日元对我们来说实在不是个小数目，非我们能力所及。我也和妻子商量过了，因为这事和我们的儿子升高中的时间赶在了一起，所以我实在是心有余而力不足啊。</a:t>
            </a:r>
            <a:endParaRPr lang="en-US" altLang="zh-CN">
              <a:latin typeface="Georgia" pitchFamily="18" charset="0"/>
            </a:endParaRPr>
          </a:p>
          <a:p>
            <a:r>
              <a:rPr lang="zh-CN" altLang="en-US">
                <a:latin typeface="Georgia" pitchFamily="18" charset="0"/>
              </a:rPr>
              <a:t>恩人：是么，</a:t>
            </a:r>
            <a:r>
              <a:rPr lang="en-US" altLang="zh-CN">
                <a:latin typeface="Georgia" pitchFamily="18" charset="0"/>
              </a:rPr>
              <a:t>….</a:t>
            </a:r>
          </a:p>
          <a:p>
            <a:r>
              <a:rPr lang="zh-CN" altLang="en-US">
                <a:latin typeface="Georgia" pitchFamily="18" charset="0"/>
              </a:rPr>
              <a:t>李：真是对不起。说起来真是难于启齿，我仍然还是月收入微薄，每月的用度都是精打细算。请您体谅我的苦衷。</a:t>
            </a:r>
            <a:endParaRPr lang="en-US" altLang="zh-CN">
              <a:latin typeface="Georgia" pitchFamily="18" charset="0"/>
            </a:endParaRPr>
          </a:p>
          <a:p>
            <a:r>
              <a:rPr lang="zh-CN" altLang="en-US">
                <a:latin typeface="Georgia" pitchFamily="18" charset="0"/>
              </a:rPr>
              <a:t>恩人：明白了，给你添麻烦了，我才对不住你呢。</a:t>
            </a:r>
            <a:endParaRPr lang="en-US" altLang="zh-CN">
              <a:latin typeface="Georgia" pitchFamily="18" charset="0"/>
            </a:endParaRPr>
          </a:p>
          <a:p>
            <a:r>
              <a:rPr lang="zh-CN" altLang="en-US">
                <a:latin typeface="Georgia" pitchFamily="18" charset="0"/>
              </a:rPr>
              <a:t>李：没能帮上忙，真的抱歉。</a:t>
            </a:r>
            <a:endParaRPr lang="en-US" altLang="zh-CN">
              <a:latin typeface="Georgia" pitchFamily="18" charset="0"/>
            </a:endParaRPr>
          </a:p>
          <a:p>
            <a:r>
              <a:rPr lang="zh-CN" altLang="en-US">
                <a:latin typeface="Georgia" pitchFamily="18" charset="0"/>
              </a:rPr>
              <a:t>恩人：哪里，请不要放在心上。</a:t>
            </a:r>
            <a:endParaRPr lang="en-US" altLang="zh-CN">
              <a:latin typeface="Georgia" pitchFamily="18" charset="0"/>
            </a:endParaRPr>
          </a:p>
          <a:p>
            <a:endParaRPr lang="en-US" altLang="zh-CN">
              <a:latin typeface="Georgia" pitchFamily="18" charset="0"/>
            </a:endParaRPr>
          </a:p>
          <a:p>
            <a:endParaRPr lang="en-US" altLang="zh-CN">
              <a:latin typeface="Georgia" pitchFamily="18" charset="0"/>
            </a:endParaRPr>
          </a:p>
          <a:p>
            <a:r>
              <a:rPr lang="zh-CN" altLang="en-US">
                <a:latin typeface="Georgia" pitchFamily="18" charset="0"/>
              </a:rPr>
              <a:t>拒绝恩人请求实在是很困难。小李在谈话时一直都在向对方表达这种“实在抱歉”的心情。采用这种体谅他人处境的拒绝方法是极其重要的。</a:t>
            </a:r>
            <a:endParaRPr lang="en-US" altLang="zh-CN">
              <a:latin typeface="Georgia" pitchFamily="18" charset="0"/>
            </a:endParaRPr>
          </a:p>
          <a:p>
            <a:endParaRPr lang="en-US" altLang="zh-CN">
              <a:latin typeface="Georgia" pitchFamily="18" charset="0"/>
            </a:endParaRPr>
          </a:p>
          <a:p>
            <a:endParaRPr lang="en-US" altLang="zh-CN">
              <a:latin typeface="Georg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1"/>
          <p:cNvSpPr txBox="1">
            <a:spLocks noChangeArrowheads="1"/>
          </p:cNvSpPr>
          <p:nvPr/>
        </p:nvSpPr>
        <p:spPr bwMode="auto">
          <a:xfrm>
            <a:off x="468313" y="549275"/>
            <a:ext cx="8351837" cy="3749675"/>
          </a:xfrm>
          <a:prstGeom prst="rect">
            <a:avLst/>
          </a:prstGeom>
          <a:noFill/>
          <a:ln w="9525">
            <a:noFill/>
            <a:miter lim="800000"/>
            <a:headEnd/>
            <a:tailEnd/>
          </a:ln>
        </p:spPr>
        <p:txBody>
          <a:bodyPr>
            <a:spAutoFit/>
          </a:bodyPr>
          <a:lstStyle/>
          <a:p>
            <a:r>
              <a:rPr lang="ja-JP" altLang="en-US" sz="2000" dirty="0">
                <a:latin typeface="Georgia" pitchFamily="18" charset="0"/>
                <a:ea typeface="MS PMincho" pitchFamily="18" charset="-128"/>
              </a:rPr>
              <a:t>依頼を断る手紙の例</a:t>
            </a:r>
            <a:endParaRPr lang="en-US" altLang="ja-JP" sz="2000" dirty="0">
              <a:latin typeface="Georgia" pitchFamily="18" charset="0"/>
              <a:ea typeface="MS PMincho" pitchFamily="18" charset="-128"/>
            </a:endParaRPr>
          </a:p>
          <a:p>
            <a:r>
              <a:rPr lang="ja-JP" altLang="en-US" sz="2000" dirty="0">
                <a:latin typeface="Georgia" pitchFamily="18" charset="0"/>
                <a:ea typeface="MS PMincho" pitchFamily="18" charset="-128"/>
              </a:rPr>
              <a:t>　　　　　　　－－借金を連帯保証人の依頼を断る</a:t>
            </a:r>
            <a:endParaRPr lang="en-US" altLang="ja-JP" sz="2000" dirty="0">
              <a:latin typeface="Georgia" pitchFamily="18" charset="0"/>
              <a:ea typeface="MS PMincho" pitchFamily="18" charset="-128"/>
            </a:endParaRPr>
          </a:p>
          <a:p>
            <a:r>
              <a:rPr lang="ja-JP" altLang="en-US" sz="2000" dirty="0">
                <a:latin typeface="Georgia" pitchFamily="18" charset="0"/>
                <a:ea typeface="MS PMincho" pitchFamily="18" charset="-128"/>
              </a:rPr>
              <a:t>拝復　お手紙拝見いたしました。</a:t>
            </a:r>
            <a:endParaRPr lang="en-US" altLang="ja-JP" sz="2000" dirty="0">
              <a:latin typeface="Georgia" pitchFamily="18" charset="0"/>
              <a:ea typeface="MS PMincho" pitchFamily="18" charset="-128"/>
            </a:endParaRPr>
          </a:p>
          <a:p>
            <a:r>
              <a:rPr lang="ja-JP" altLang="en-US" sz="2000" dirty="0">
                <a:latin typeface="Georgia" pitchFamily="18" charset="0"/>
                <a:ea typeface="MS PMincho" pitchFamily="18" charset="-128"/>
              </a:rPr>
              <a:t>　ご依頼のあった連帯保証人の件でございますが、家内とも相談したんですが、結論から申し上げて、ご依頼にお応えすることができません。</a:t>
            </a:r>
            <a:endParaRPr lang="en-US" altLang="ja-JP" sz="2000" dirty="0">
              <a:latin typeface="Georgia" pitchFamily="18" charset="0"/>
              <a:ea typeface="MS PMincho" pitchFamily="18" charset="-128"/>
            </a:endParaRPr>
          </a:p>
          <a:p>
            <a:r>
              <a:rPr lang="ja-JP" altLang="en-US" sz="2000" dirty="0">
                <a:latin typeface="Georgia" pitchFamily="18" charset="0"/>
                <a:ea typeface="MS PMincho" pitchFamily="18" charset="-128"/>
              </a:rPr>
              <a:t>　私どもも新居を購入したばかりでございまして、長期のローンを抱え、とても他の方の連帯保証人をお引き受けできる状態にないのが実情でございます。日頃お世話になっておきながら、こんなとき何のお役にも立てず、誠に我ながらふがいないのですが、どうか事情をご賢察ください。</a:t>
            </a:r>
            <a:endParaRPr lang="en-US" altLang="ja-JP" sz="2000" dirty="0">
              <a:latin typeface="Georgia" pitchFamily="18" charset="0"/>
              <a:ea typeface="MS PMincho" pitchFamily="18" charset="-128"/>
            </a:endParaRPr>
          </a:p>
          <a:p>
            <a:r>
              <a:rPr lang="ja-JP" altLang="en-US" sz="2000" dirty="0">
                <a:latin typeface="Georgia" pitchFamily="18" charset="0"/>
                <a:ea typeface="MS PMincho" pitchFamily="18" charset="-128"/>
              </a:rPr>
              <a:t>　取り急ぎ、ご返事申し上げます。</a:t>
            </a:r>
            <a:endParaRPr lang="en-US" altLang="ja-JP" sz="2000" dirty="0">
              <a:latin typeface="Georgia" pitchFamily="18" charset="0"/>
              <a:ea typeface="MS PMincho" pitchFamily="18" charset="-128"/>
            </a:endParaRPr>
          </a:p>
          <a:p>
            <a:r>
              <a:rPr lang="ja-JP" altLang="en-US" sz="2000" dirty="0">
                <a:latin typeface="Georgia" pitchFamily="18" charset="0"/>
                <a:ea typeface="MS PMincho" pitchFamily="18" charset="-128"/>
              </a:rPr>
              <a:t>　　　　　　　　　　　　　　　　　　　　　　　敬具</a:t>
            </a:r>
            <a:endParaRPr lang="en-US" altLang="ja-JP" sz="2000" dirty="0">
              <a:latin typeface="Georgia" pitchFamily="18" charset="0"/>
              <a:ea typeface="MS PMincho" pitchFamily="18" charset="-128"/>
            </a:endParaRPr>
          </a:p>
          <a:p>
            <a:endParaRPr lang="en-US" altLang="ja-JP" sz="2000" dirty="0">
              <a:latin typeface="Georgia" pitchFamily="18" charset="0"/>
              <a:ea typeface="MS PMincho" pitchFamily="18"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3"/>
          <p:cNvSpPr txBox="1">
            <a:spLocks noChangeArrowheads="1"/>
          </p:cNvSpPr>
          <p:nvPr/>
        </p:nvSpPr>
        <p:spPr bwMode="auto">
          <a:xfrm>
            <a:off x="611188" y="476250"/>
            <a:ext cx="8064500" cy="3694113"/>
          </a:xfrm>
          <a:prstGeom prst="rect">
            <a:avLst/>
          </a:prstGeom>
          <a:noFill/>
          <a:ln w="9525">
            <a:noFill/>
            <a:miter lim="800000"/>
            <a:headEnd/>
            <a:tailEnd/>
          </a:ln>
        </p:spPr>
        <p:txBody>
          <a:bodyPr>
            <a:spAutoFit/>
          </a:bodyPr>
          <a:lstStyle/>
          <a:p>
            <a:r>
              <a:rPr lang="zh-CN" altLang="en-US">
                <a:latin typeface="Georgia" pitchFamily="18" charset="0"/>
              </a:rPr>
              <a:t>拒绝信的范文</a:t>
            </a:r>
            <a:endParaRPr lang="en-US" altLang="zh-CN">
              <a:latin typeface="Georgia" pitchFamily="18" charset="0"/>
            </a:endParaRPr>
          </a:p>
          <a:p>
            <a:r>
              <a:rPr lang="en-US" altLang="zh-CN">
                <a:latin typeface="Georgia" pitchFamily="18" charset="0"/>
              </a:rPr>
              <a:t>        ——</a:t>
            </a:r>
            <a:r>
              <a:rPr lang="zh-CN" altLang="en-US">
                <a:latin typeface="Georgia" pitchFamily="18" charset="0"/>
              </a:rPr>
              <a:t>拒绝担任借款的连带保证人</a:t>
            </a:r>
            <a:endParaRPr lang="en-US" altLang="zh-CN">
              <a:latin typeface="Georgia" pitchFamily="18" charset="0"/>
            </a:endParaRPr>
          </a:p>
          <a:p>
            <a:r>
              <a:rPr lang="zh-CN" altLang="en-US">
                <a:latin typeface="Georgia" pitchFamily="18" charset="0"/>
              </a:rPr>
              <a:t>敬复者   您的书信我已拜读。</a:t>
            </a:r>
            <a:endParaRPr lang="en-US" altLang="zh-CN">
              <a:latin typeface="Georgia" pitchFamily="18" charset="0"/>
            </a:endParaRPr>
          </a:p>
          <a:p>
            <a:r>
              <a:rPr lang="en-US" altLang="zh-CN">
                <a:latin typeface="Georgia" pitchFamily="18" charset="0"/>
              </a:rPr>
              <a:t>            </a:t>
            </a:r>
            <a:r>
              <a:rPr lang="zh-CN" altLang="en-US">
                <a:latin typeface="Georgia" pitchFamily="18" charset="0"/>
              </a:rPr>
              <a:t>就您拜托的连带保证人一事，我和妻子商量过了。从结果上说，我们无力答应您的请求。</a:t>
            </a:r>
            <a:endParaRPr lang="en-US" altLang="zh-CN">
              <a:latin typeface="Georgia" pitchFamily="18" charset="0"/>
            </a:endParaRPr>
          </a:p>
          <a:p>
            <a:r>
              <a:rPr lang="en-US" altLang="zh-CN">
                <a:latin typeface="Georgia" pitchFamily="18" charset="0"/>
              </a:rPr>
              <a:t>             </a:t>
            </a:r>
            <a:r>
              <a:rPr lang="zh-CN" altLang="en-US">
                <a:latin typeface="Georgia" pitchFamily="18" charset="0"/>
              </a:rPr>
              <a:t>情况是这样的，我们刚刚购买了新房子，需要偿还长期贷款，所以担任他人的连带保证人实在是力不从心，平日一直承蒙您的关照，这种时候却没能帮上忙，真是太没用了，万望您海涵。</a:t>
            </a:r>
            <a:endParaRPr lang="en-US" altLang="zh-CN">
              <a:latin typeface="Georgia" pitchFamily="18" charset="0"/>
            </a:endParaRPr>
          </a:p>
          <a:p>
            <a:endParaRPr lang="en-US" altLang="zh-CN">
              <a:latin typeface="Georgia" pitchFamily="18" charset="0"/>
            </a:endParaRPr>
          </a:p>
          <a:p>
            <a:r>
              <a:rPr lang="en-US" altLang="zh-CN">
                <a:latin typeface="Georgia" pitchFamily="18" charset="0"/>
              </a:rPr>
              <a:t>                           </a:t>
            </a:r>
            <a:r>
              <a:rPr lang="zh-CN" altLang="en-US">
                <a:latin typeface="Georgia" pitchFamily="18" charset="0"/>
              </a:rPr>
              <a:t>匆忙复信，敬请原谅！</a:t>
            </a:r>
            <a:endParaRPr lang="en-US" altLang="zh-CN">
              <a:latin typeface="Georgia" pitchFamily="18" charset="0"/>
            </a:endParaRPr>
          </a:p>
          <a:p>
            <a:endParaRPr lang="en-US" altLang="zh-CN">
              <a:latin typeface="Georgia" pitchFamily="18" charset="0"/>
            </a:endParaRPr>
          </a:p>
          <a:p>
            <a:r>
              <a:rPr lang="en-US" altLang="zh-CN">
                <a:latin typeface="Georgia" pitchFamily="18" charset="0"/>
              </a:rPr>
              <a:t>                                                                                   </a:t>
            </a:r>
            <a:r>
              <a:rPr lang="zh-CN" altLang="en-US">
                <a:latin typeface="Georgia" pitchFamily="18" charset="0"/>
              </a:rPr>
              <a:t>敬启</a:t>
            </a:r>
            <a:endParaRPr lang="en-US" altLang="zh-CN">
              <a:latin typeface="Georgia" pitchFamily="18" charset="0"/>
            </a:endParaRPr>
          </a:p>
          <a:p>
            <a:endParaRPr lang="zh-CN" altLang="en-US">
              <a:latin typeface="Georg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
          <p:cNvSpPr txBox="1">
            <a:spLocks noChangeArrowheads="1"/>
          </p:cNvSpPr>
          <p:nvPr/>
        </p:nvSpPr>
        <p:spPr bwMode="auto">
          <a:xfrm>
            <a:off x="827088" y="333375"/>
            <a:ext cx="7632700" cy="5076825"/>
          </a:xfrm>
          <a:prstGeom prst="rect">
            <a:avLst/>
          </a:prstGeom>
          <a:noFill/>
          <a:ln w="9525">
            <a:noFill/>
            <a:miter lim="800000"/>
            <a:headEnd/>
            <a:tailEnd/>
          </a:ln>
        </p:spPr>
        <p:txBody>
          <a:bodyPr>
            <a:spAutoFit/>
          </a:bodyPr>
          <a:lstStyle/>
          <a:p>
            <a:r>
              <a:rPr lang="ja-JP" altLang="en-US">
                <a:latin typeface="Georgia" pitchFamily="18" charset="0"/>
                <a:ea typeface="MS PMincho" pitchFamily="18" charset="-128"/>
              </a:rPr>
              <a:t>借金（しゃっきん）：</a:t>
            </a:r>
            <a:r>
              <a:rPr lang="zh-CN" altLang="en-US">
                <a:latin typeface="Georgia" pitchFamily="18" charset="0"/>
              </a:rPr>
              <a:t>借款</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連帯保証人（れんたいほしょうにん）：</a:t>
            </a:r>
            <a:r>
              <a:rPr lang="zh-CN" altLang="en-US">
                <a:latin typeface="Georgia" pitchFamily="18" charset="0"/>
              </a:rPr>
              <a:t>连带保证人</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拝復（はいふく）＿敬具（けいぐ）：</a:t>
            </a:r>
            <a:r>
              <a:rPr lang="zh-CN" altLang="en-US">
                <a:latin typeface="Georgia" pitchFamily="18" charset="0"/>
              </a:rPr>
              <a:t>书信专用语（敬复者</a:t>
            </a:r>
            <a:r>
              <a:rPr lang="en-US" altLang="zh-CN">
                <a:latin typeface="Georgia" pitchFamily="18" charset="0"/>
              </a:rPr>
              <a:t>——</a:t>
            </a:r>
            <a:r>
              <a:rPr lang="zh-CN" altLang="en-US">
                <a:latin typeface="Georgia" pitchFamily="18" charset="0"/>
              </a:rPr>
              <a:t>敬启）</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拝見する</a:t>
            </a:r>
            <a:r>
              <a:rPr lang="zh-CN" altLang="en-US">
                <a:latin typeface="Georgia" pitchFamily="18" charset="0"/>
              </a:rPr>
              <a:t>（</a:t>
            </a:r>
            <a:r>
              <a:rPr lang="ja-JP" altLang="en-US">
                <a:latin typeface="Georgia" pitchFamily="18" charset="0"/>
                <a:ea typeface="MS PMincho" pitchFamily="18" charset="-128"/>
              </a:rPr>
              <a:t>はいけん</a:t>
            </a:r>
            <a:r>
              <a:rPr lang="zh-CN" altLang="en-US">
                <a:latin typeface="Georgia" pitchFamily="18" charset="0"/>
              </a:rPr>
              <a:t>）</a:t>
            </a:r>
            <a:r>
              <a:rPr lang="ja-JP" altLang="en-US">
                <a:latin typeface="Georgia" pitchFamily="18" charset="0"/>
                <a:ea typeface="MS PMincho" pitchFamily="18" charset="-128"/>
              </a:rPr>
              <a:t>：</a:t>
            </a:r>
            <a:r>
              <a:rPr lang="zh-CN" altLang="en-US">
                <a:latin typeface="Georgia" pitchFamily="18" charset="0"/>
              </a:rPr>
              <a:t>拜读</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家内（かない）：</a:t>
            </a:r>
            <a:r>
              <a:rPr lang="zh-CN" altLang="en-US">
                <a:latin typeface="Georgia" pitchFamily="18" charset="0"/>
              </a:rPr>
              <a:t>妻子</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結論：</a:t>
            </a:r>
            <a:r>
              <a:rPr lang="zh-CN" altLang="en-US">
                <a:latin typeface="Georgia" pitchFamily="18" charset="0"/>
              </a:rPr>
              <a:t>结论</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申し上げる：</a:t>
            </a:r>
            <a:r>
              <a:rPr lang="zh-CN" altLang="en-US">
                <a:latin typeface="Georgia" pitchFamily="18" charset="0"/>
              </a:rPr>
              <a:t>说</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（～に）応える：</a:t>
            </a:r>
            <a:r>
              <a:rPr lang="zh-CN" altLang="en-US">
                <a:latin typeface="Georgia" pitchFamily="18" charset="0"/>
              </a:rPr>
              <a:t>答应</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新居（しんきょ）：</a:t>
            </a:r>
            <a:r>
              <a:rPr lang="zh-CN" altLang="en-US">
                <a:latin typeface="Georgia" pitchFamily="18" charset="0"/>
              </a:rPr>
              <a:t>新房子，新居</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（～を）購入する：</a:t>
            </a:r>
            <a:r>
              <a:rPr lang="zh-CN" altLang="en-US">
                <a:latin typeface="Georgia" pitchFamily="18" charset="0"/>
              </a:rPr>
              <a:t>购入</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長期のローン：</a:t>
            </a:r>
            <a:r>
              <a:rPr lang="zh-CN" altLang="en-US">
                <a:latin typeface="Georgia" pitchFamily="18" charset="0"/>
              </a:rPr>
              <a:t>长期贷款</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（～を）抱える：</a:t>
            </a:r>
            <a:r>
              <a:rPr lang="zh-CN" altLang="en-US">
                <a:latin typeface="Georgia" pitchFamily="18" charset="0"/>
              </a:rPr>
              <a:t>担负</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（～を）引き受ける：</a:t>
            </a:r>
            <a:r>
              <a:rPr lang="zh-CN" altLang="en-US">
                <a:latin typeface="Georgia" pitchFamily="18" charset="0"/>
              </a:rPr>
              <a:t>接受</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実情（じつじょう）：</a:t>
            </a:r>
            <a:r>
              <a:rPr lang="zh-CN" altLang="en-US">
                <a:latin typeface="Georgia" pitchFamily="18" charset="0"/>
              </a:rPr>
              <a:t>实际情况</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日頃（ひごろ）：</a:t>
            </a:r>
            <a:r>
              <a:rPr lang="zh-CN" altLang="en-US">
                <a:latin typeface="Georgia" pitchFamily="18" charset="0"/>
              </a:rPr>
              <a:t>平日，平素</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ふがいない：</a:t>
            </a:r>
            <a:r>
              <a:rPr lang="zh-CN" altLang="en-US">
                <a:latin typeface="Georgia" pitchFamily="18" charset="0"/>
              </a:rPr>
              <a:t>没志气，窝囊，无能</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ご賢察ください（けんさつ）：</a:t>
            </a:r>
            <a:r>
              <a:rPr lang="zh-CN" altLang="en-US">
                <a:latin typeface="Georgia" pitchFamily="18" charset="0"/>
              </a:rPr>
              <a:t>请体谅</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取り急ぎ（とりいそぎ）：</a:t>
            </a:r>
            <a:r>
              <a:rPr lang="zh-CN" altLang="en-US">
                <a:latin typeface="Georgia" pitchFamily="18" charset="0"/>
              </a:rPr>
              <a:t>急草（书信用语）</a:t>
            </a:r>
            <a:endParaRPr lang="en-US" altLang="ja-JP">
              <a:latin typeface="Georgia" pitchFamily="18" charset="0"/>
              <a:ea typeface="MS PMincho" pitchFamily="18"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2"/>
          <p:cNvSpPr txBox="1">
            <a:spLocks noChangeArrowheads="1"/>
          </p:cNvSpPr>
          <p:nvPr/>
        </p:nvSpPr>
        <p:spPr bwMode="auto">
          <a:xfrm>
            <a:off x="684213" y="333375"/>
            <a:ext cx="7343775" cy="6184900"/>
          </a:xfrm>
          <a:prstGeom prst="rect">
            <a:avLst/>
          </a:prstGeom>
          <a:noFill/>
          <a:ln w="9525">
            <a:noFill/>
            <a:miter lim="800000"/>
            <a:headEnd/>
            <a:tailEnd/>
          </a:ln>
        </p:spPr>
        <p:txBody>
          <a:bodyPr>
            <a:spAutoFit/>
          </a:bodyPr>
          <a:lstStyle/>
          <a:p>
            <a:r>
              <a:rPr lang="ja-JP" altLang="en-US" dirty="0">
                <a:latin typeface="Georgia" pitchFamily="18" charset="0"/>
                <a:ea typeface="MS PMincho" pitchFamily="18" charset="-128"/>
              </a:rPr>
              <a:t>級友からの借金の依頼を</a:t>
            </a:r>
            <a:r>
              <a:rPr lang="ja-JP" altLang="en-US" dirty="0" smtClean="0">
                <a:latin typeface="Georgia" pitchFamily="18" charset="0"/>
                <a:ea typeface="MS PMincho" pitchFamily="18" charset="-128"/>
              </a:rPr>
              <a:t>断る</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級友：ねえ、ちょっとお願いがあるんだけど。</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あなた：なに？</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級友：実は母が病気で帰国しなくちゃならなくなったんだけど、チケット代が足りないんだ。それで、少し貸してもらえないかな？</a:t>
            </a:r>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あなた：悪いけど、私もパソコンを買ったばかりで、今、手持ちのお金が全然ないのよ。貸してあげられなくて、ごめんね。</a:t>
            </a:r>
            <a:endParaRPr lang="en-US" altLang="ja-JP" dirty="0">
              <a:latin typeface="Georgia" pitchFamily="18" charset="0"/>
              <a:ea typeface="MS PMincho" pitchFamily="18" charset="-128"/>
            </a:endParaRPr>
          </a:p>
          <a:p>
            <a:endParaRPr lang="en-US" altLang="ja-JP" dirty="0">
              <a:latin typeface="Georgia" pitchFamily="18" charset="0"/>
              <a:ea typeface="MS PMincho" pitchFamily="18" charset="-128"/>
            </a:endParaRPr>
          </a:p>
          <a:p>
            <a:r>
              <a:rPr lang="ja-JP" altLang="en-US" dirty="0">
                <a:latin typeface="Georgia" pitchFamily="18" charset="0"/>
                <a:ea typeface="MS PMincho" pitchFamily="18" charset="-128"/>
              </a:rPr>
              <a:t>チケット代：</a:t>
            </a:r>
            <a:r>
              <a:rPr lang="zh-CN" altLang="en-US" dirty="0">
                <a:latin typeface="Georgia" pitchFamily="18" charset="0"/>
              </a:rPr>
              <a:t>机票钱</a:t>
            </a:r>
            <a:endParaRPr lang="en-US" altLang="zh-CN" dirty="0">
              <a:latin typeface="Georgia" pitchFamily="18" charset="0"/>
            </a:endParaRPr>
          </a:p>
          <a:p>
            <a:r>
              <a:rPr lang="ja-JP" altLang="en-US" dirty="0">
                <a:latin typeface="Georgia" pitchFamily="18" charset="0"/>
                <a:ea typeface="MS PMincho" pitchFamily="18" charset="-128"/>
              </a:rPr>
              <a:t>（～た）ばかり：</a:t>
            </a:r>
            <a:r>
              <a:rPr lang="zh-CN" altLang="en-US" dirty="0">
                <a:latin typeface="Georgia" pitchFamily="18" charset="0"/>
              </a:rPr>
              <a:t>刚刚</a:t>
            </a:r>
            <a:endParaRPr lang="en-US" altLang="zh-CN" dirty="0">
              <a:latin typeface="Georgia" pitchFamily="18" charset="0"/>
            </a:endParaRPr>
          </a:p>
          <a:p>
            <a:r>
              <a:rPr lang="ja-JP" altLang="en-US" dirty="0">
                <a:latin typeface="Georgia" pitchFamily="18" charset="0"/>
                <a:ea typeface="MS PMincho" pitchFamily="18" charset="-128"/>
              </a:rPr>
              <a:t>手持ちのお金：</a:t>
            </a:r>
            <a:r>
              <a:rPr lang="zh-CN" altLang="en-US" dirty="0">
                <a:latin typeface="Georgia" pitchFamily="18" charset="0"/>
              </a:rPr>
              <a:t>手头上的钱</a:t>
            </a:r>
            <a:endParaRPr lang="en-US" altLang="zh-CN" dirty="0">
              <a:latin typeface="Georgia" pitchFamily="18" charset="0"/>
            </a:endParaRPr>
          </a:p>
          <a:p>
            <a:r>
              <a:rPr lang="ja-JP" altLang="en-US" dirty="0">
                <a:latin typeface="Georgia" pitchFamily="18" charset="0"/>
                <a:ea typeface="MS PMincho" pitchFamily="18" charset="-128"/>
              </a:rPr>
              <a:t>全然～ない：</a:t>
            </a:r>
            <a:r>
              <a:rPr lang="zh-CN" altLang="en-US" dirty="0">
                <a:latin typeface="Georgia" pitchFamily="18" charset="0"/>
              </a:rPr>
              <a:t>完全不。。。</a:t>
            </a:r>
            <a:endParaRPr lang="en-US" altLang="zh-CN" dirty="0">
              <a:latin typeface="Georgia" pitchFamily="18" charset="0"/>
            </a:endParaRPr>
          </a:p>
          <a:p>
            <a:endParaRPr lang="en-US" altLang="ja-JP" dirty="0">
              <a:latin typeface="Georgia" pitchFamily="18" charset="0"/>
              <a:ea typeface="MS PMincho" pitchFamily="18" charset="-128"/>
            </a:endParaRPr>
          </a:p>
          <a:p>
            <a:r>
              <a:rPr lang="zh-CN" altLang="en-US" dirty="0">
                <a:latin typeface="Georgia" pitchFamily="18" charset="0"/>
              </a:rPr>
              <a:t>拒绝同学的借钱请求</a:t>
            </a:r>
            <a:endParaRPr lang="en-US" altLang="zh-CN" dirty="0">
              <a:latin typeface="Georgia" pitchFamily="18" charset="0"/>
            </a:endParaRPr>
          </a:p>
          <a:p>
            <a:r>
              <a:rPr lang="zh-CN" altLang="en-US" dirty="0">
                <a:latin typeface="Georgia" pitchFamily="18" charset="0"/>
              </a:rPr>
              <a:t>同学：哎，有一点事想求你。</a:t>
            </a:r>
            <a:endParaRPr lang="en-US" altLang="zh-CN" dirty="0">
              <a:latin typeface="Georgia" pitchFamily="18" charset="0"/>
            </a:endParaRPr>
          </a:p>
          <a:p>
            <a:r>
              <a:rPr lang="zh-CN" altLang="en-US" dirty="0">
                <a:latin typeface="Georgia" pitchFamily="18" charset="0"/>
              </a:rPr>
              <a:t>你：什么事？</a:t>
            </a:r>
            <a:endParaRPr lang="en-US" altLang="zh-CN" dirty="0">
              <a:latin typeface="Georgia" pitchFamily="18" charset="0"/>
            </a:endParaRPr>
          </a:p>
          <a:p>
            <a:r>
              <a:rPr lang="zh-CN" altLang="en-US" dirty="0">
                <a:latin typeface="Georgia" pitchFamily="18" charset="0"/>
              </a:rPr>
              <a:t>同学：实不相瞒，因我母亲生病，我得回国一趟，但是机票钱不够，你能不能借点钱给我？</a:t>
            </a:r>
            <a:endParaRPr lang="en-US" altLang="zh-CN" dirty="0">
              <a:latin typeface="Georgia" pitchFamily="18" charset="0"/>
            </a:endParaRPr>
          </a:p>
          <a:p>
            <a:r>
              <a:rPr lang="zh-CN" altLang="en-US" dirty="0">
                <a:latin typeface="Georgia" pitchFamily="18" charset="0"/>
              </a:rPr>
              <a:t>你：不好意思，我刚买了电脑，现在手头上一点钱也没有。没能借给你，真对不起。</a:t>
            </a:r>
            <a:endParaRPr lang="en-US" altLang="zh-CN" dirty="0">
              <a:latin typeface="Georgia" pitchFamily="18" charset="0"/>
            </a:endParaRPr>
          </a:p>
          <a:p>
            <a:endParaRPr lang="en-US" altLang="ja-JP" dirty="0">
              <a:latin typeface="Georgia" pitchFamily="18" charset="0"/>
              <a:ea typeface="MS PMincho" pitchFamily="18" charset="-128"/>
            </a:endParaRPr>
          </a:p>
          <a:p>
            <a:endParaRPr lang="en-US" altLang="ja-JP" dirty="0">
              <a:latin typeface="Georgia" pitchFamily="18" charset="0"/>
              <a:ea typeface="MS PMincho" pitchFamily="18"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2"/>
          <p:cNvSpPr txBox="1">
            <a:spLocks noChangeArrowheads="1"/>
          </p:cNvSpPr>
          <p:nvPr/>
        </p:nvSpPr>
        <p:spPr bwMode="auto">
          <a:xfrm>
            <a:off x="323850" y="333375"/>
            <a:ext cx="8351838" cy="4760913"/>
          </a:xfrm>
          <a:prstGeom prst="rect">
            <a:avLst/>
          </a:prstGeom>
          <a:noFill/>
          <a:ln w="9525">
            <a:noFill/>
            <a:miter lim="800000"/>
            <a:headEnd/>
            <a:tailEnd/>
          </a:ln>
        </p:spPr>
        <p:txBody>
          <a:bodyPr>
            <a:spAutoFit/>
          </a:bodyPr>
          <a:lstStyle/>
          <a:p>
            <a:r>
              <a:rPr lang="ja-JP" altLang="en-US">
                <a:latin typeface="Georgia" pitchFamily="18" charset="0"/>
                <a:ea typeface="MS PMincho" pitchFamily="18" charset="-128"/>
              </a:rPr>
              <a:t>客の依頼を断る</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お客：この子供服、先日こちらで買ったんだけど、ちょっと子供には小さかったの。ワンサイズ大きいものに換えてもらえないかしら。</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あなた：あのう、誠に申し訳ございませんが。一度お召しになった物はお取り替えできないことになっておりますもので。</a:t>
            </a:r>
            <a:endParaRPr lang="en-US" altLang="ja-JP">
              <a:latin typeface="Georgia" pitchFamily="18" charset="0"/>
              <a:ea typeface="MS PMincho" pitchFamily="18" charset="-128"/>
            </a:endParaRPr>
          </a:p>
          <a:p>
            <a:endParaRPr lang="en-US" altLang="zh-CN">
              <a:latin typeface="Georgia" pitchFamily="18" charset="0"/>
            </a:endParaRPr>
          </a:p>
          <a:p>
            <a:r>
              <a:rPr lang="ja-JP" altLang="en-US">
                <a:latin typeface="Georgia" pitchFamily="18" charset="0"/>
                <a:ea typeface="MS PMincho" pitchFamily="18" charset="-128"/>
              </a:rPr>
              <a:t>ワンサイズ：</a:t>
            </a:r>
            <a:r>
              <a:rPr lang="zh-CN" altLang="en-US">
                <a:latin typeface="Georgia" pitchFamily="18" charset="0"/>
              </a:rPr>
              <a:t>（衣服尺寸）一号</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～を～に換える</a:t>
            </a:r>
            <a:r>
              <a:rPr lang="zh-CN" altLang="en-US">
                <a:latin typeface="Georgia" pitchFamily="18" charset="0"/>
              </a:rPr>
              <a:t>：把</a:t>
            </a:r>
            <a:r>
              <a:rPr lang="en-US" altLang="zh-CN">
                <a:latin typeface="Georgia" pitchFamily="18" charset="0"/>
              </a:rPr>
              <a:t>….</a:t>
            </a:r>
            <a:r>
              <a:rPr lang="zh-CN" altLang="en-US">
                <a:latin typeface="Georgia" pitchFamily="18" charset="0"/>
              </a:rPr>
              <a:t>换成</a:t>
            </a:r>
            <a:r>
              <a:rPr lang="en-US" altLang="zh-CN">
                <a:latin typeface="Georgia" pitchFamily="18" charset="0"/>
              </a:rPr>
              <a:t>….</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～かしら</a:t>
            </a:r>
            <a:r>
              <a:rPr lang="en-US" altLang="ja-JP">
                <a:latin typeface="Georgia" pitchFamily="18" charset="0"/>
                <a:ea typeface="MS PMincho" pitchFamily="18" charset="-128"/>
                <a:sym typeface="Wingdings" pitchFamily="2" charset="2"/>
              </a:rPr>
              <a:t>:(</a:t>
            </a:r>
            <a:r>
              <a:rPr lang="zh-CN" altLang="en-US">
                <a:latin typeface="Georgia" pitchFamily="18" charset="0"/>
                <a:sym typeface="Wingdings" pitchFamily="2" charset="2"/>
              </a:rPr>
              <a:t>女子用语）</a:t>
            </a:r>
            <a:r>
              <a:rPr lang="en-US" altLang="zh-CN">
                <a:latin typeface="Georgia" pitchFamily="18" charset="0"/>
                <a:sym typeface="Wingdings" pitchFamily="2" charset="2"/>
              </a:rPr>
              <a:t>…</a:t>
            </a:r>
            <a:r>
              <a:rPr lang="zh-CN" altLang="en-US">
                <a:latin typeface="Georgia" pitchFamily="18" charset="0"/>
                <a:sym typeface="Wingdings" pitchFamily="2" charset="2"/>
              </a:rPr>
              <a:t>吗？</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お召しになる</a:t>
            </a:r>
            <a:r>
              <a:rPr lang="zh-CN" altLang="en-US">
                <a:latin typeface="Georgia" pitchFamily="18" charset="0"/>
                <a:sym typeface="Wingdings" pitchFamily="2" charset="2"/>
              </a:rPr>
              <a:t>：敬语 吃，喝，穿</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（～を）取り替える：</a:t>
            </a:r>
            <a:r>
              <a:rPr lang="zh-CN" altLang="en-US">
                <a:latin typeface="Georgia" pitchFamily="18" charset="0"/>
              </a:rPr>
              <a:t>更换，</a:t>
            </a:r>
            <a:endParaRPr lang="en-US" altLang="ja-JP">
              <a:latin typeface="Georgia" pitchFamily="18" charset="0"/>
              <a:ea typeface="MS PMincho" pitchFamily="18" charset="-128"/>
            </a:endParaRPr>
          </a:p>
          <a:p>
            <a:r>
              <a:rPr lang="ja-JP" altLang="en-US">
                <a:latin typeface="Georgia" pitchFamily="18" charset="0"/>
                <a:ea typeface="MS PMincho" pitchFamily="18" charset="-128"/>
              </a:rPr>
              <a:t>～ことになっている：</a:t>
            </a:r>
            <a:r>
              <a:rPr lang="zh-CN" altLang="en-US">
                <a:latin typeface="Georgia" pitchFamily="18" charset="0"/>
              </a:rPr>
              <a:t>规定</a:t>
            </a:r>
            <a:r>
              <a:rPr lang="en-US" altLang="zh-CN">
                <a:latin typeface="Georgia" pitchFamily="18" charset="0"/>
              </a:rPr>
              <a:t>…..</a:t>
            </a:r>
          </a:p>
          <a:p>
            <a:r>
              <a:rPr lang="zh-CN" altLang="en-US">
                <a:latin typeface="Georgia" pitchFamily="18" charset="0"/>
              </a:rPr>
              <a:t>拒绝顾客的请求</a:t>
            </a:r>
            <a:endParaRPr lang="en-US" altLang="zh-CN">
              <a:latin typeface="Georgia" pitchFamily="18" charset="0"/>
            </a:endParaRPr>
          </a:p>
          <a:p>
            <a:r>
              <a:rPr lang="zh-CN" altLang="en-US">
                <a:latin typeface="Georgia" pitchFamily="18" charset="0"/>
              </a:rPr>
              <a:t>顾客：这件童装是前几天在这里买的，但小孩穿着有些小，您能不能给换件大一号的？</a:t>
            </a:r>
            <a:endParaRPr lang="en-US" altLang="zh-CN">
              <a:latin typeface="Georgia" pitchFamily="18" charset="0"/>
            </a:endParaRPr>
          </a:p>
          <a:p>
            <a:r>
              <a:rPr lang="zh-CN" altLang="en-US">
                <a:latin typeface="Georgia" pitchFamily="18" charset="0"/>
              </a:rPr>
              <a:t>你：非常抱歉，因为有规定，凡是穿过一次的衣服就不能更换了。</a:t>
            </a:r>
            <a:endParaRPr lang="en-US" altLang="ja-JP">
              <a:latin typeface="Georgia" pitchFamily="18" charset="0"/>
              <a:ea typeface="MS PMincho" pitchFamily="18" charset="-128"/>
            </a:endParaRPr>
          </a:p>
          <a:p>
            <a:endParaRPr lang="zh-CN" altLang="en-US">
              <a:latin typeface="Georg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
          <p:cNvSpPr txBox="1">
            <a:spLocks noChangeArrowheads="1"/>
          </p:cNvSpPr>
          <p:nvPr/>
        </p:nvSpPr>
        <p:spPr bwMode="auto">
          <a:xfrm>
            <a:off x="611188" y="1052513"/>
            <a:ext cx="7848600" cy="366712"/>
          </a:xfrm>
          <a:prstGeom prst="rect">
            <a:avLst/>
          </a:prstGeom>
          <a:noFill/>
          <a:ln w="9525">
            <a:noFill/>
            <a:miter lim="800000"/>
            <a:headEnd/>
            <a:tailEnd/>
          </a:ln>
        </p:spPr>
        <p:txBody>
          <a:bodyPr>
            <a:spAutoFit/>
          </a:bodyPr>
          <a:lstStyle/>
          <a:p>
            <a:pPr>
              <a:spcBef>
                <a:spcPct val="50000"/>
              </a:spcBef>
            </a:pPr>
            <a:endParaRPr lang="zh-CN" altLang="en-US">
              <a:ea typeface="宋体" charset="-122"/>
            </a:endParaRPr>
          </a:p>
        </p:txBody>
      </p:sp>
      <p:sp>
        <p:nvSpPr>
          <p:cNvPr id="21506" name="Text Box 3"/>
          <p:cNvSpPr txBox="1">
            <a:spLocks noChangeArrowheads="1"/>
          </p:cNvSpPr>
          <p:nvPr/>
        </p:nvSpPr>
        <p:spPr bwMode="auto">
          <a:xfrm>
            <a:off x="611188" y="1052513"/>
            <a:ext cx="8208962" cy="1922462"/>
          </a:xfrm>
          <a:prstGeom prst="rect">
            <a:avLst/>
          </a:prstGeom>
          <a:noFill/>
          <a:ln w="9525">
            <a:noFill/>
            <a:miter lim="800000"/>
            <a:headEnd/>
            <a:tailEnd/>
          </a:ln>
        </p:spPr>
        <p:txBody>
          <a:bodyPr>
            <a:spAutoFit/>
          </a:bodyPr>
          <a:lstStyle/>
          <a:p>
            <a:pPr>
              <a:spcBef>
                <a:spcPct val="50000"/>
              </a:spcBef>
            </a:pPr>
            <a:r>
              <a:rPr lang="ja-JP" altLang="en-US" sz="4800">
                <a:latin typeface="Arial Black" pitchFamily="34" charset="0"/>
                <a:ea typeface="楷体" pitchFamily="49" charset="-122"/>
              </a:rPr>
              <a:t>さぁ、雑談しましょう～</a:t>
            </a:r>
          </a:p>
          <a:p>
            <a:pPr>
              <a:spcBef>
                <a:spcPct val="50000"/>
              </a:spcBef>
            </a:pPr>
            <a:endParaRPr lang="ja-JP" altLang="en-US" sz="4800">
              <a:latin typeface="Arial Black" pitchFamily="34" charset="0"/>
              <a:ea typeface="楷体" pitchFamily="49" charset="-122"/>
            </a:endParaRPr>
          </a:p>
        </p:txBody>
      </p:sp>
      <p:pic>
        <p:nvPicPr>
          <p:cNvPr id="21507" name="Picture 4" descr="干物妹"/>
          <p:cNvPicPr>
            <a:picLocks noChangeAspect="1" noChangeArrowheads="1"/>
          </p:cNvPicPr>
          <p:nvPr/>
        </p:nvPicPr>
        <p:blipFill>
          <a:blip r:embed="rId2"/>
          <a:srcRect/>
          <a:stretch>
            <a:fillRect/>
          </a:stretch>
        </p:blipFill>
        <p:spPr bwMode="auto">
          <a:xfrm>
            <a:off x="2195513" y="2636838"/>
            <a:ext cx="3390900" cy="333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217</TotalTime>
  <Words>984</Words>
  <Application>Microsoft Office PowerPoint</Application>
  <PresentationFormat>全屏显示(4:3)</PresentationFormat>
  <Paragraphs>97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市镇</vt:lpstr>
      <vt:lpstr>基础日语会话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ご清聴ありがとうございました～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HuangWeijing</cp:lastModifiedBy>
  <cp:revision>25</cp:revision>
  <dcterms:created xsi:type="dcterms:W3CDTF">2015-08-17T06:47:02Z</dcterms:created>
  <dcterms:modified xsi:type="dcterms:W3CDTF">2015-08-19T12:48:26Z</dcterms:modified>
</cp:coreProperties>
</file>