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4" r:id="rId9"/>
    <p:sldId id="265" r:id="rId10"/>
    <p:sldId id="267" r:id="rId11"/>
    <p:sldId id="266" r:id="rId12"/>
    <p:sldId id="268" r:id="rId13"/>
    <p:sldId id="269" r:id="rId14"/>
    <p:sldId id="270" r:id="rId15"/>
    <p:sldId id="273" r:id="rId16"/>
    <p:sldId id="274" r:id="rId17"/>
    <p:sldId id="26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56777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59865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94432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81269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294374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02591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60074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10252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95567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348376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326B42-86D0-4704-8C23-6F0502B3BD33}" type="datetimeFigureOut">
              <a:rPr lang="zh-CN" altLang="en-US" smtClean="0"/>
              <a:t>2015/9/3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134239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16000" r="-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26B42-86D0-4704-8C23-6F0502B3BD33}" type="datetimeFigureOut">
              <a:rPr lang="zh-CN" altLang="en-US" smtClean="0"/>
              <a:t>2015/9/3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57C36-51B1-4846-AB04-DC97E84C28D3}" type="slidenum">
              <a:rPr lang="zh-CN" altLang="en-US" smtClean="0"/>
              <a:t>‹#›</a:t>
            </a:fld>
            <a:endParaRPr lang="zh-CN" altLang="en-US"/>
          </a:p>
        </p:txBody>
      </p:sp>
    </p:spTree>
    <p:extLst>
      <p:ext uri="{BB962C8B-B14F-4D97-AF65-F5344CB8AC3E}">
        <p14:creationId xmlns:p14="http://schemas.microsoft.com/office/powerpoint/2010/main" val="2648530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ja-JP" altLang="en-US" sz="5400" b="0" dirty="0" smtClean="0"/>
              <a:t>コイヌの単語帳</a:t>
            </a:r>
            <a:endParaRPr lang="zh-CN" altLang="en-US" sz="5400" b="0" dirty="0"/>
          </a:p>
        </p:txBody>
      </p:sp>
      <p:sp>
        <p:nvSpPr>
          <p:cNvPr id="5" name="文本占位符 4"/>
          <p:cNvSpPr>
            <a:spLocks noGrp="1"/>
          </p:cNvSpPr>
          <p:nvPr>
            <p:ph type="body" idx="1"/>
          </p:nvPr>
        </p:nvSpPr>
        <p:spPr>
          <a:xfrm>
            <a:off x="685800" y="4648200"/>
            <a:ext cx="7772400" cy="1500187"/>
          </a:xfrm>
        </p:spPr>
        <p:txBody>
          <a:bodyPr/>
          <a:lstStyle/>
          <a:p>
            <a:pPr algn="r"/>
            <a:r>
              <a:rPr lang="ja-JP" altLang="en-US" dirty="0" smtClean="0"/>
              <a:t>司</a:t>
            </a:r>
            <a:r>
              <a:rPr lang="ja-JP" altLang="en-US" dirty="0"/>
              <a:t>会</a:t>
            </a:r>
            <a:r>
              <a:rPr lang="ja-JP" altLang="en-US" dirty="0" smtClean="0"/>
              <a:t>者：スリーピードッグ</a:t>
            </a:r>
            <a:endParaRPr lang="en-US" altLang="ja-JP" dirty="0" smtClean="0"/>
          </a:p>
          <a:p>
            <a:pPr algn="r"/>
            <a:r>
              <a:rPr lang="en-US" altLang="zh-CN" dirty="0" smtClean="0"/>
              <a:t>2015/09/03</a:t>
            </a:r>
            <a:endParaRPr lang="zh-CN" altLang="en-US" dirty="0"/>
          </a:p>
        </p:txBody>
      </p:sp>
    </p:spTree>
    <p:extLst>
      <p:ext uri="{BB962C8B-B14F-4D97-AF65-F5344CB8AC3E}">
        <p14:creationId xmlns:p14="http://schemas.microsoft.com/office/powerpoint/2010/main" val="129889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381000"/>
            <a:ext cx="8686800" cy="6096000"/>
          </a:xfrm>
        </p:spPr>
        <p:txBody>
          <a:bodyPr>
            <a:normAutofit fontScale="77500" lnSpcReduction="20000"/>
          </a:bodyPr>
          <a:lstStyle/>
          <a:p>
            <a:pPr marL="0" indent="0">
              <a:buNone/>
            </a:pPr>
            <a:r>
              <a:rPr lang="en-US" altLang="ja-JP" dirty="0"/>
              <a:t>〈</a:t>
            </a:r>
            <a:r>
              <a:rPr lang="ja-JP" altLang="en-US" dirty="0"/>
              <a:t>堅苦しすぎると思うビジネスマナー</a:t>
            </a:r>
            <a:r>
              <a:rPr lang="en-US" altLang="ja-JP" dirty="0"/>
              <a:t>TOP10〉</a:t>
            </a:r>
            <a:r>
              <a:rPr lang="ja-JP" altLang="en-US" dirty="0" smtClean="0"/>
              <a:t/>
            </a:r>
            <a:br>
              <a:rPr lang="ja-JP" altLang="en-US" dirty="0" smtClean="0"/>
            </a:br>
            <a:r>
              <a:rPr lang="ja-JP" altLang="en-US" dirty="0" smtClean="0"/>
              <a:t/>
            </a:r>
            <a:br>
              <a:rPr lang="ja-JP" altLang="en-US" dirty="0" smtClean="0"/>
            </a:br>
            <a:r>
              <a:rPr lang="ja-JP" altLang="en-US" dirty="0" smtClean="0"/>
              <a:t/>
            </a:r>
            <a:br>
              <a:rPr lang="ja-JP" altLang="en-US" dirty="0" smtClean="0"/>
            </a:br>
            <a:r>
              <a:rPr lang="en-US" altLang="ja-JP" dirty="0"/>
              <a:t>1</a:t>
            </a:r>
            <a:r>
              <a:rPr lang="ja-JP" altLang="en-US" dirty="0"/>
              <a:t>位　客を見送るときはエレベーターが閉まるまでお辞儀をする　</a:t>
            </a:r>
            <a:r>
              <a:rPr lang="ja-JP" altLang="en-US" dirty="0" smtClean="0"/>
              <a:t/>
            </a:r>
            <a:br>
              <a:rPr lang="ja-JP" altLang="en-US" dirty="0" smtClean="0"/>
            </a:br>
            <a:r>
              <a:rPr lang="en-US" altLang="ja-JP" dirty="0"/>
              <a:t>2</a:t>
            </a:r>
            <a:r>
              <a:rPr lang="ja-JP" altLang="en-US" dirty="0"/>
              <a:t>位　名刺交換の際、自分の名刺を相手より下に出す　</a:t>
            </a:r>
            <a:r>
              <a:rPr lang="ja-JP" altLang="en-US" dirty="0" smtClean="0"/>
              <a:t/>
            </a:r>
            <a:br>
              <a:rPr lang="ja-JP" altLang="en-US" dirty="0" smtClean="0"/>
            </a:br>
            <a:r>
              <a:rPr lang="en-US" altLang="ja-JP" dirty="0"/>
              <a:t>3</a:t>
            </a:r>
            <a:r>
              <a:rPr lang="ja-JP" altLang="en-US" dirty="0"/>
              <a:t>位　訪問先で出されたお茶は相手が飲むまで口を付けない　</a:t>
            </a:r>
            <a:r>
              <a:rPr lang="ja-JP" altLang="en-US" dirty="0" smtClean="0"/>
              <a:t/>
            </a:r>
            <a:br>
              <a:rPr lang="ja-JP" altLang="en-US" dirty="0" smtClean="0"/>
            </a:br>
            <a:r>
              <a:rPr lang="en-US" altLang="ja-JP" dirty="0"/>
              <a:t>4</a:t>
            </a:r>
            <a:r>
              <a:rPr lang="ja-JP" altLang="en-US" dirty="0"/>
              <a:t>位　名刺交換した後は、机の上に相手の名刺を出しておく　</a:t>
            </a:r>
            <a:r>
              <a:rPr lang="ja-JP" altLang="en-US" dirty="0" smtClean="0"/>
              <a:t/>
            </a:r>
            <a:br>
              <a:rPr lang="ja-JP" altLang="en-US" dirty="0" smtClean="0"/>
            </a:br>
            <a:r>
              <a:rPr lang="en-US" altLang="ja-JP" dirty="0"/>
              <a:t>5</a:t>
            </a:r>
            <a:r>
              <a:rPr lang="ja-JP" altLang="en-US" dirty="0"/>
              <a:t>位　部屋に入るときのノックは</a:t>
            </a:r>
            <a:r>
              <a:rPr lang="en-US" altLang="ja-JP" dirty="0"/>
              <a:t>3</a:t>
            </a:r>
            <a:r>
              <a:rPr lang="ja-JP" altLang="en-US" dirty="0"/>
              <a:t>回　</a:t>
            </a:r>
            <a:r>
              <a:rPr lang="ja-JP" altLang="en-US" dirty="0" smtClean="0"/>
              <a:t/>
            </a:r>
            <a:br>
              <a:rPr lang="ja-JP" altLang="en-US" dirty="0" smtClean="0"/>
            </a:br>
            <a:r>
              <a:rPr lang="en-US" altLang="ja-JP" dirty="0"/>
              <a:t>6</a:t>
            </a:r>
            <a:r>
              <a:rPr lang="ja-JP" altLang="en-US" dirty="0"/>
              <a:t>位　エレベーターに乗る順番　</a:t>
            </a:r>
            <a:r>
              <a:rPr lang="ja-JP" altLang="en-US" dirty="0" smtClean="0"/>
              <a:t/>
            </a:r>
            <a:br>
              <a:rPr lang="ja-JP" altLang="en-US" dirty="0" smtClean="0"/>
            </a:br>
            <a:r>
              <a:rPr lang="en-US" altLang="ja-JP" dirty="0"/>
              <a:t>7</a:t>
            </a:r>
            <a:r>
              <a:rPr lang="ja-JP" altLang="en-US" dirty="0"/>
              <a:t>位　ビジネス文書の「頭語・結語」（「</a:t>
            </a:r>
            <a:r>
              <a:rPr lang="ja-JP" altLang="en-US" u="sng" dirty="0"/>
              <a:t>拝啓・敬具</a:t>
            </a:r>
            <a:r>
              <a:rPr lang="ja-JP" altLang="en-US" dirty="0"/>
              <a:t>」「前略・草々」など）　</a:t>
            </a:r>
            <a:r>
              <a:rPr lang="ja-JP" altLang="en-US" dirty="0" smtClean="0"/>
              <a:t/>
            </a:r>
            <a:br>
              <a:rPr lang="ja-JP" altLang="en-US" dirty="0" smtClean="0"/>
            </a:br>
            <a:r>
              <a:rPr lang="en-US" altLang="ja-JP" dirty="0"/>
              <a:t>8</a:t>
            </a:r>
            <a:r>
              <a:rPr lang="ja-JP" altLang="en-US" dirty="0"/>
              <a:t>位　訪問先の会社に入る前にコートや上着を脱ぐ　</a:t>
            </a:r>
            <a:r>
              <a:rPr lang="ja-JP" altLang="en-US" dirty="0" smtClean="0"/>
              <a:t/>
            </a:r>
            <a:br>
              <a:rPr lang="ja-JP" altLang="en-US" dirty="0" smtClean="0"/>
            </a:br>
            <a:r>
              <a:rPr lang="en-US" altLang="ja-JP" dirty="0"/>
              <a:t>8</a:t>
            </a:r>
            <a:r>
              <a:rPr lang="ja-JP" altLang="en-US" dirty="0"/>
              <a:t>位　会議室などでの「</a:t>
            </a:r>
            <a:r>
              <a:rPr lang="ja-JP" altLang="en-US" u="sng" dirty="0"/>
              <a:t>上座・下座</a:t>
            </a:r>
            <a:r>
              <a:rPr lang="ja-JP" altLang="en-US" dirty="0"/>
              <a:t>」の区別　</a:t>
            </a:r>
            <a:r>
              <a:rPr lang="ja-JP" altLang="en-US" dirty="0" smtClean="0"/>
              <a:t/>
            </a:r>
            <a:br>
              <a:rPr lang="ja-JP" altLang="en-US" dirty="0" smtClean="0"/>
            </a:br>
            <a:r>
              <a:rPr lang="en-US" altLang="ja-JP" dirty="0"/>
              <a:t>10</a:t>
            </a:r>
            <a:r>
              <a:rPr lang="ja-JP" altLang="en-US" dirty="0"/>
              <a:t>位　訪問先では「どうぞ」と言われてから着席する　</a:t>
            </a:r>
            <a:endParaRPr lang="en-US" altLang="ja-JP" dirty="0" smtClean="0"/>
          </a:p>
          <a:p>
            <a:pPr marL="0" indent="0">
              <a:buNone/>
            </a:pPr>
            <a:endParaRPr lang="en-US" altLang="zh-CN" dirty="0"/>
          </a:p>
          <a:p>
            <a:pPr marL="0" indent="0">
              <a:buNone/>
            </a:pPr>
            <a:r>
              <a:rPr lang="en-US" altLang="ja-JP" dirty="0"/>
              <a:t>※</a:t>
            </a:r>
            <a:r>
              <a:rPr lang="ja-JP" altLang="en-US" dirty="0"/>
              <a:t>番外</a:t>
            </a:r>
            <a:r>
              <a:rPr lang="ja-JP" altLang="en-US" dirty="0" smtClean="0"/>
              <a:t/>
            </a:r>
            <a:br>
              <a:rPr lang="ja-JP" altLang="en-US" dirty="0" smtClean="0"/>
            </a:br>
            <a:r>
              <a:rPr lang="en-US" altLang="ja-JP" dirty="0"/>
              <a:t>11</a:t>
            </a:r>
            <a:r>
              <a:rPr lang="ja-JP" altLang="en-US" dirty="0"/>
              <a:t>位　名刺交換は偉い人から順</a:t>
            </a:r>
            <a:r>
              <a:rPr lang="ja-JP" altLang="en-US" dirty="0" smtClean="0"/>
              <a:t>にする</a:t>
            </a:r>
            <a:endParaRPr lang="zh-CN" altLang="en-US" dirty="0"/>
          </a:p>
        </p:txBody>
      </p:sp>
    </p:spTree>
    <p:extLst>
      <p:ext uri="{BB962C8B-B14F-4D97-AF65-F5344CB8AC3E}">
        <p14:creationId xmlns:p14="http://schemas.microsoft.com/office/powerpoint/2010/main" val="14037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a:normAutofit fontScale="85000" lnSpcReduction="10000"/>
          </a:bodyPr>
          <a:lstStyle/>
          <a:p>
            <a:pPr marL="0" indent="0">
              <a:buNone/>
            </a:pPr>
            <a:r>
              <a:rPr lang="ja-JP" altLang="en-US" dirty="0"/>
              <a:t>いずれも、実践している人が多そうなビジネスマナーばかり。「そんなに堅苦しくしなくても</a:t>
            </a:r>
            <a:r>
              <a:rPr lang="en-US" altLang="ja-JP" dirty="0"/>
              <a:t>…</a:t>
            </a:r>
            <a:r>
              <a:rPr lang="ja-JP" altLang="en-US" dirty="0"/>
              <a:t>」と思われている理由は何か？　若手ビジネスマンの意見は以下の通りだ</a:t>
            </a:r>
            <a:r>
              <a:rPr lang="ja-JP" altLang="en-US" dirty="0" smtClean="0"/>
              <a:t>。</a:t>
            </a:r>
            <a:endParaRPr lang="en-US" altLang="ja-JP" dirty="0" smtClean="0"/>
          </a:p>
          <a:p>
            <a:pPr marL="0" indent="0">
              <a:buNone/>
            </a:pPr>
            <a:endParaRPr lang="en-US" altLang="zh-CN" dirty="0"/>
          </a:p>
          <a:p>
            <a:pPr marL="0" indent="0">
              <a:buNone/>
            </a:pPr>
            <a:r>
              <a:rPr lang="ja-JP" altLang="en-US" dirty="0"/>
              <a:t>●</a:t>
            </a:r>
            <a:r>
              <a:rPr lang="en-US" altLang="ja-JP" dirty="0"/>
              <a:t>1</a:t>
            </a:r>
            <a:r>
              <a:rPr lang="ja-JP" altLang="en-US" dirty="0"/>
              <a:t>位　客を見送るときはエレベーターが閉まるまでお辞儀をする　</a:t>
            </a:r>
            <a:r>
              <a:rPr lang="en-US" altLang="ja-JP" dirty="0"/>
              <a:t>220pt</a:t>
            </a:r>
            <a:r>
              <a:rPr lang="ja-JP" altLang="en-US" dirty="0" smtClean="0"/>
              <a:t/>
            </a:r>
            <a:br>
              <a:rPr lang="ja-JP" altLang="en-US" dirty="0" smtClean="0"/>
            </a:br>
            <a:r>
              <a:rPr lang="ja-JP" altLang="en-US" dirty="0"/>
              <a:t>「こっち（編註：見送られる側）も大変なので」（</a:t>
            </a:r>
            <a:r>
              <a:rPr lang="en-US" altLang="ja-JP" dirty="0"/>
              <a:t>32</a:t>
            </a:r>
            <a:r>
              <a:rPr lang="ja-JP" altLang="en-US" dirty="0"/>
              <a:t>歳）</a:t>
            </a:r>
            <a:r>
              <a:rPr lang="ja-JP" altLang="en-US" dirty="0" smtClean="0"/>
              <a:t/>
            </a:r>
            <a:br>
              <a:rPr lang="ja-JP" altLang="en-US" dirty="0" smtClean="0"/>
            </a:br>
            <a:r>
              <a:rPr lang="ja-JP" altLang="en-US" dirty="0"/>
              <a:t>「早く乗って早く降りることが優先されるべきだと思うから」（</a:t>
            </a:r>
            <a:r>
              <a:rPr lang="en-US" altLang="ja-JP" dirty="0"/>
              <a:t>28</a:t>
            </a:r>
            <a:r>
              <a:rPr lang="ja-JP" altLang="en-US" dirty="0"/>
              <a:t>歳）</a:t>
            </a:r>
            <a:r>
              <a:rPr lang="ja-JP" altLang="en-US" dirty="0" smtClean="0"/>
              <a:t/>
            </a:r>
            <a:br>
              <a:rPr lang="ja-JP" altLang="en-US" dirty="0" smtClean="0"/>
            </a:br>
            <a:r>
              <a:rPr lang="ja-JP" altLang="en-US" dirty="0"/>
              <a:t>「そこまでする必要はない」（</a:t>
            </a:r>
            <a:r>
              <a:rPr lang="en-US" altLang="ja-JP" dirty="0"/>
              <a:t>37</a:t>
            </a:r>
            <a:r>
              <a:rPr lang="ja-JP" altLang="en-US" dirty="0"/>
              <a:t>歳）</a:t>
            </a:r>
            <a:r>
              <a:rPr lang="ja-JP" altLang="en-US" dirty="0" smtClean="0"/>
              <a:t/>
            </a:r>
            <a:br>
              <a:rPr lang="ja-JP" altLang="en-US" dirty="0" smtClean="0"/>
            </a:br>
            <a:r>
              <a:rPr lang="ja-JP" altLang="en-US" dirty="0"/>
              <a:t>「相手先の見送りを実際に見て</a:t>
            </a:r>
            <a:r>
              <a:rPr lang="en-US" altLang="ja-JP" dirty="0"/>
              <a:t>『</a:t>
            </a:r>
            <a:r>
              <a:rPr lang="ja-JP" altLang="en-US" dirty="0"/>
              <a:t>そこまでしなくてもいいのに</a:t>
            </a:r>
            <a:r>
              <a:rPr lang="en-US" altLang="ja-JP" dirty="0"/>
              <a:t>』</a:t>
            </a:r>
            <a:r>
              <a:rPr lang="ja-JP" altLang="en-US" dirty="0"/>
              <a:t>と思った」（</a:t>
            </a:r>
            <a:r>
              <a:rPr lang="en-US" altLang="ja-JP" dirty="0"/>
              <a:t>35</a:t>
            </a:r>
            <a:r>
              <a:rPr lang="ja-JP" altLang="en-US" dirty="0"/>
              <a:t>歳）</a:t>
            </a:r>
            <a:r>
              <a:rPr lang="ja-JP" altLang="en-US" dirty="0" smtClean="0"/>
              <a:t/>
            </a:r>
            <a:br>
              <a:rPr lang="ja-JP" altLang="en-US" dirty="0" smtClean="0"/>
            </a:br>
            <a:r>
              <a:rPr lang="ja-JP" altLang="en-US" dirty="0"/>
              <a:t>「申し訳なく感じてしまう」（</a:t>
            </a:r>
            <a:r>
              <a:rPr lang="en-US" altLang="ja-JP" dirty="0"/>
              <a:t>30</a:t>
            </a:r>
            <a:r>
              <a:rPr lang="ja-JP" altLang="en-US" dirty="0"/>
              <a:t>歳）</a:t>
            </a:r>
            <a:endParaRPr lang="zh-CN" altLang="en-US" dirty="0"/>
          </a:p>
        </p:txBody>
      </p:sp>
    </p:spTree>
    <p:extLst>
      <p:ext uri="{BB962C8B-B14F-4D97-AF65-F5344CB8AC3E}">
        <p14:creationId xmlns:p14="http://schemas.microsoft.com/office/powerpoint/2010/main" val="106876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a:normAutofit lnSpcReduction="10000"/>
          </a:bodyPr>
          <a:lstStyle/>
          <a:p>
            <a:pPr marL="0" indent="0">
              <a:buNone/>
            </a:pPr>
            <a:r>
              <a:rPr lang="ja-JP" altLang="en-US" dirty="0"/>
              <a:t>●</a:t>
            </a:r>
            <a:r>
              <a:rPr lang="en-US" altLang="ja-JP" dirty="0"/>
              <a:t>2</a:t>
            </a:r>
            <a:r>
              <a:rPr lang="ja-JP" altLang="en-US" dirty="0"/>
              <a:t>位　名刺交換の際、自分の名刺を相手より下に出す　</a:t>
            </a:r>
            <a:r>
              <a:rPr lang="en-US" altLang="ja-JP" dirty="0"/>
              <a:t>203pt</a:t>
            </a:r>
            <a:r>
              <a:rPr lang="ja-JP" altLang="en-US" dirty="0" smtClean="0"/>
              <a:t/>
            </a:r>
            <a:br>
              <a:rPr lang="ja-JP" altLang="en-US" dirty="0" smtClean="0"/>
            </a:br>
            <a:r>
              <a:rPr lang="ja-JP" altLang="en-US" dirty="0"/>
              <a:t>「お互いに気にするとどんどん下に下がっていくことになるからこういうルールはやめてほしい」（</a:t>
            </a:r>
            <a:r>
              <a:rPr lang="en-US" altLang="ja-JP" dirty="0"/>
              <a:t>39</a:t>
            </a:r>
            <a:r>
              <a:rPr lang="ja-JP" altLang="en-US" dirty="0"/>
              <a:t>歳）</a:t>
            </a:r>
            <a:r>
              <a:rPr lang="ja-JP" altLang="en-US" dirty="0" smtClean="0"/>
              <a:t/>
            </a:r>
            <a:br>
              <a:rPr lang="ja-JP" altLang="en-US" dirty="0" smtClean="0"/>
            </a:br>
            <a:r>
              <a:rPr lang="ja-JP" altLang="en-US" dirty="0"/>
              <a:t>「互いに下に出そうとしたら滑稽なことになる。同じ高さで良いのではないか」（</a:t>
            </a:r>
            <a:r>
              <a:rPr lang="en-US" altLang="ja-JP" dirty="0"/>
              <a:t>36</a:t>
            </a:r>
            <a:r>
              <a:rPr lang="ja-JP" altLang="en-US" dirty="0"/>
              <a:t>歳）</a:t>
            </a:r>
            <a:r>
              <a:rPr lang="ja-JP" altLang="en-US" dirty="0" smtClean="0"/>
              <a:t/>
            </a:r>
            <a:br>
              <a:rPr lang="ja-JP" altLang="en-US" dirty="0" smtClean="0"/>
            </a:br>
            <a:r>
              <a:rPr lang="ja-JP" altLang="en-US" dirty="0"/>
              <a:t>「下へ下への競争になる」（</a:t>
            </a:r>
            <a:r>
              <a:rPr lang="en-US" altLang="ja-JP" dirty="0"/>
              <a:t>27</a:t>
            </a:r>
            <a:r>
              <a:rPr lang="ja-JP" altLang="en-US" dirty="0"/>
              <a:t>歳）</a:t>
            </a:r>
            <a:r>
              <a:rPr lang="ja-JP" altLang="en-US" dirty="0" smtClean="0"/>
              <a:t/>
            </a:r>
            <a:br>
              <a:rPr lang="ja-JP" altLang="en-US" dirty="0" smtClean="0"/>
            </a:br>
            <a:r>
              <a:rPr lang="ja-JP" altLang="en-US" dirty="0"/>
              <a:t>「</a:t>
            </a:r>
            <a:r>
              <a:rPr lang="ja-JP" altLang="en-US" u="sng" dirty="0"/>
              <a:t>身長の差などがあるから</a:t>
            </a:r>
            <a:r>
              <a:rPr lang="ja-JP" altLang="en-US" dirty="0"/>
              <a:t>」（</a:t>
            </a:r>
            <a:r>
              <a:rPr lang="en-US" altLang="ja-JP" dirty="0"/>
              <a:t>38</a:t>
            </a:r>
            <a:r>
              <a:rPr lang="ja-JP" altLang="en-US" dirty="0"/>
              <a:t>歳）</a:t>
            </a:r>
            <a:r>
              <a:rPr lang="ja-JP" altLang="en-US" dirty="0" smtClean="0"/>
              <a:t/>
            </a:r>
            <a:br>
              <a:rPr lang="ja-JP" altLang="en-US" dirty="0" smtClean="0"/>
            </a:br>
            <a:r>
              <a:rPr lang="ja-JP" altLang="en-US" dirty="0"/>
              <a:t>「</a:t>
            </a:r>
            <a:r>
              <a:rPr lang="ja-JP" altLang="en-US" u="sng" dirty="0"/>
              <a:t>へりくだった</a:t>
            </a:r>
            <a:r>
              <a:rPr lang="ja-JP" altLang="en-US" dirty="0"/>
              <a:t>感じで</a:t>
            </a:r>
            <a:r>
              <a:rPr lang="ja-JP" altLang="en-US" u="sng" dirty="0"/>
              <a:t>わざとらしい</a:t>
            </a:r>
            <a:r>
              <a:rPr lang="ja-JP" altLang="en-US" dirty="0"/>
              <a:t>」（</a:t>
            </a:r>
            <a:r>
              <a:rPr lang="en-US" altLang="ja-JP" dirty="0"/>
              <a:t>35</a:t>
            </a:r>
            <a:r>
              <a:rPr lang="ja-JP" altLang="en-US" dirty="0"/>
              <a:t>歳）</a:t>
            </a:r>
            <a:r>
              <a:rPr lang="ja-JP" altLang="en-US" dirty="0" smtClean="0"/>
              <a:t/>
            </a:r>
            <a:br>
              <a:rPr lang="ja-JP" altLang="en-US" dirty="0" smtClean="0"/>
            </a:br>
            <a:r>
              <a:rPr lang="ja-JP" altLang="en-US" dirty="0"/>
              <a:t>「名刺の位置ではなく挨拶や顔が重要だから」（</a:t>
            </a:r>
            <a:r>
              <a:rPr lang="en-US" altLang="ja-JP" dirty="0"/>
              <a:t>30</a:t>
            </a:r>
            <a:r>
              <a:rPr lang="ja-JP" altLang="en-US" dirty="0"/>
              <a:t>歳）</a:t>
            </a:r>
            <a:endParaRPr lang="zh-CN" altLang="en-US" dirty="0"/>
          </a:p>
        </p:txBody>
      </p:sp>
    </p:spTree>
    <p:extLst>
      <p:ext uri="{BB962C8B-B14F-4D97-AF65-F5344CB8AC3E}">
        <p14:creationId xmlns:p14="http://schemas.microsoft.com/office/powerpoint/2010/main" val="382083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8229600" cy="5668963"/>
          </a:xfrm>
        </p:spPr>
        <p:txBody>
          <a:bodyPr>
            <a:normAutofit/>
          </a:bodyPr>
          <a:lstStyle/>
          <a:p>
            <a:pPr marL="0" indent="0">
              <a:buNone/>
            </a:pPr>
            <a:r>
              <a:rPr lang="ja-JP" altLang="en-US" dirty="0"/>
              <a:t>●</a:t>
            </a:r>
            <a:r>
              <a:rPr lang="en-US" altLang="ja-JP" dirty="0"/>
              <a:t>3</a:t>
            </a:r>
            <a:r>
              <a:rPr lang="ja-JP" altLang="en-US" dirty="0"/>
              <a:t>位　訪問先で出されたお茶は相手が飲むまで口を付けない　</a:t>
            </a:r>
            <a:r>
              <a:rPr lang="en-US" altLang="ja-JP" dirty="0"/>
              <a:t>148pt</a:t>
            </a:r>
            <a:r>
              <a:rPr lang="ja-JP" altLang="en-US" dirty="0" smtClean="0"/>
              <a:t/>
            </a:r>
            <a:br>
              <a:rPr lang="ja-JP" altLang="en-US" dirty="0" smtClean="0"/>
            </a:br>
            <a:r>
              <a:rPr lang="ja-JP" altLang="en-US" dirty="0"/>
              <a:t>「喉が渇いた時は先に飲みたい！」（</a:t>
            </a:r>
            <a:r>
              <a:rPr lang="en-US" altLang="ja-JP" dirty="0"/>
              <a:t>36</a:t>
            </a:r>
            <a:r>
              <a:rPr lang="ja-JP" altLang="en-US" dirty="0"/>
              <a:t>歳）</a:t>
            </a:r>
            <a:r>
              <a:rPr lang="ja-JP" altLang="en-US" dirty="0" smtClean="0"/>
              <a:t/>
            </a:r>
            <a:br>
              <a:rPr lang="ja-JP" altLang="en-US" dirty="0" smtClean="0"/>
            </a:br>
            <a:r>
              <a:rPr lang="ja-JP" altLang="en-US" dirty="0"/>
              <a:t>「飲みたければ飲めばいいと思う」（</a:t>
            </a:r>
            <a:r>
              <a:rPr lang="en-US" altLang="ja-JP" dirty="0"/>
              <a:t>27</a:t>
            </a:r>
            <a:r>
              <a:rPr lang="ja-JP" altLang="en-US" dirty="0"/>
              <a:t>歳）</a:t>
            </a:r>
            <a:r>
              <a:rPr lang="ja-JP" altLang="en-US" dirty="0" smtClean="0"/>
              <a:t/>
            </a:r>
            <a:br>
              <a:rPr lang="ja-JP" altLang="en-US" dirty="0" smtClean="0"/>
            </a:br>
            <a:r>
              <a:rPr lang="ja-JP" altLang="en-US" dirty="0"/>
              <a:t>「出されているんだから飲むものだと思う」（</a:t>
            </a:r>
            <a:r>
              <a:rPr lang="en-US" altLang="ja-JP" dirty="0"/>
              <a:t>32</a:t>
            </a:r>
            <a:r>
              <a:rPr lang="ja-JP" altLang="en-US" dirty="0"/>
              <a:t>歳）</a:t>
            </a:r>
            <a:r>
              <a:rPr lang="ja-JP" altLang="en-US" dirty="0" smtClean="0"/>
              <a:t/>
            </a:r>
            <a:br>
              <a:rPr lang="ja-JP" altLang="en-US" dirty="0" smtClean="0"/>
            </a:br>
            <a:r>
              <a:rPr lang="ja-JP" altLang="en-US" dirty="0"/>
              <a:t>「遠慮し合っていたらいつまでたっても飲めない」（</a:t>
            </a:r>
            <a:r>
              <a:rPr lang="en-US" altLang="ja-JP" dirty="0"/>
              <a:t>30</a:t>
            </a:r>
            <a:r>
              <a:rPr lang="ja-JP" altLang="en-US" dirty="0"/>
              <a:t>歳）</a:t>
            </a:r>
            <a:r>
              <a:rPr lang="ja-JP" altLang="en-US" dirty="0" smtClean="0"/>
              <a:t/>
            </a:r>
            <a:br>
              <a:rPr lang="ja-JP" altLang="en-US" dirty="0" smtClean="0"/>
            </a:br>
            <a:r>
              <a:rPr lang="ja-JP" altLang="en-US" dirty="0"/>
              <a:t>「せっかく出していただいたのだから進んで飲んだ方がいい」（</a:t>
            </a:r>
            <a:r>
              <a:rPr lang="en-US" altLang="ja-JP" dirty="0"/>
              <a:t>30</a:t>
            </a:r>
            <a:r>
              <a:rPr lang="ja-JP" altLang="en-US" dirty="0"/>
              <a:t>歳）</a:t>
            </a:r>
            <a:endParaRPr lang="zh-CN" altLang="en-US" dirty="0"/>
          </a:p>
        </p:txBody>
      </p:sp>
    </p:spTree>
    <p:extLst>
      <p:ext uri="{BB962C8B-B14F-4D97-AF65-F5344CB8AC3E}">
        <p14:creationId xmlns:p14="http://schemas.microsoft.com/office/powerpoint/2010/main" val="403430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3400"/>
            <a:ext cx="8229600" cy="5592763"/>
          </a:xfrm>
        </p:spPr>
        <p:txBody>
          <a:bodyPr/>
          <a:lstStyle/>
          <a:p>
            <a:pPr marL="0" indent="0">
              <a:buNone/>
            </a:pPr>
            <a:r>
              <a:rPr lang="ja-JP" altLang="en-US" dirty="0"/>
              <a:t>●</a:t>
            </a:r>
            <a:r>
              <a:rPr lang="en-US" altLang="ja-JP" dirty="0"/>
              <a:t>4</a:t>
            </a:r>
            <a:r>
              <a:rPr lang="ja-JP" altLang="en-US" dirty="0"/>
              <a:t>位　名刺交換した後は、机の上に相手の名刺を出しておく　</a:t>
            </a:r>
            <a:r>
              <a:rPr lang="en-US" altLang="ja-JP" dirty="0"/>
              <a:t>134pt</a:t>
            </a:r>
            <a:r>
              <a:rPr lang="ja-JP" altLang="en-US" dirty="0" smtClean="0"/>
              <a:t/>
            </a:r>
            <a:br>
              <a:rPr lang="ja-JP" altLang="en-US" dirty="0" smtClean="0"/>
            </a:br>
            <a:r>
              <a:rPr lang="ja-JP" altLang="en-US" dirty="0"/>
              <a:t>「（編註：相手の名前などを）覚えてたら必要ないと思いました」（</a:t>
            </a:r>
            <a:r>
              <a:rPr lang="en-US" altLang="ja-JP" dirty="0"/>
              <a:t>30</a:t>
            </a:r>
            <a:r>
              <a:rPr lang="ja-JP" altLang="en-US" dirty="0"/>
              <a:t>歳）</a:t>
            </a:r>
            <a:r>
              <a:rPr lang="ja-JP" altLang="en-US" dirty="0" smtClean="0"/>
              <a:t/>
            </a:r>
            <a:br>
              <a:rPr lang="ja-JP" altLang="en-US" dirty="0" smtClean="0"/>
            </a:br>
            <a:r>
              <a:rPr lang="ja-JP" altLang="en-US" dirty="0"/>
              <a:t>「アホみたい」（</a:t>
            </a:r>
            <a:r>
              <a:rPr lang="en-US" altLang="ja-JP" dirty="0"/>
              <a:t>38</a:t>
            </a:r>
            <a:r>
              <a:rPr lang="ja-JP" altLang="en-US" dirty="0"/>
              <a:t>歳）</a:t>
            </a:r>
            <a:r>
              <a:rPr lang="ja-JP" altLang="en-US" dirty="0" smtClean="0"/>
              <a:t/>
            </a:r>
            <a:br>
              <a:rPr lang="ja-JP" altLang="en-US" dirty="0" smtClean="0"/>
            </a:br>
            <a:r>
              <a:rPr lang="ja-JP" altLang="en-US" dirty="0"/>
              <a:t>「不必要」（</a:t>
            </a:r>
            <a:r>
              <a:rPr lang="en-US" altLang="ja-JP" dirty="0"/>
              <a:t>38</a:t>
            </a:r>
            <a:r>
              <a:rPr lang="ja-JP" altLang="en-US" dirty="0"/>
              <a:t>歳）</a:t>
            </a:r>
            <a:r>
              <a:rPr lang="ja-JP" altLang="en-US" dirty="0" smtClean="0"/>
              <a:t/>
            </a:r>
            <a:br>
              <a:rPr lang="ja-JP" altLang="en-US" dirty="0" smtClean="0"/>
            </a:br>
            <a:r>
              <a:rPr lang="ja-JP" altLang="en-US" dirty="0"/>
              <a:t>「ただただ面倒くさい」（</a:t>
            </a:r>
            <a:r>
              <a:rPr lang="en-US" altLang="ja-JP" dirty="0"/>
              <a:t>34</a:t>
            </a:r>
            <a:r>
              <a:rPr lang="ja-JP" altLang="en-US" dirty="0"/>
              <a:t>歳）</a:t>
            </a:r>
            <a:endParaRPr lang="zh-CN" altLang="en-US" dirty="0"/>
          </a:p>
        </p:txBody>
      </p:sp>
    </p:spTree>
    <p:extLst>
      <p:ext uri="{BB962C8B-B14F-4D97-AF65-F5344CB8AC3E}">
        <p14:creationId xmlns:p14="http://schemas.microsoft.com/office/powerpoint/2010/main" val="88174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3400"/>
            <a:ext cx="8229600" cy="5592763"/>
          </a:xfrm>
        </p:spPr>
        <p:txBody>
          <a:bodyPr/>
          <a:lstStyle/>
          <a:p>
            <a:pPr marL="0" indent="0">
              <a:buNone/>
            </a:pPr>
            <a:r>
              <a:rPr lang="ja-JP" altLang="en-US" dirty="0"/>
              <a:t>●</a:t>
            </a:r>
            <a:r>
              <a:rPr lang="en-US" altLang="ja-JP" dirty="0"/>
              <a:t>5</a:t>
            </a:r>
            <a:r>
              <a:rPr lang="ja-JP" altLang="en-US" dirty="0"/>
              <a:t>位　部屋に入るときのノックは</a:t>
            </a:r>
            <a:r>
              <a:rPr lang="en-US" altLang="ja-JP" dirty="0"/>
              <a:t>3</a:t>
            </a:r>
            <a:r>
              <a:rPr lang="ja-JP" altLang="en-US" dirty="0"/>
              <a:t>回　</a:t>
            </a:r>
            <a:r>
              <a:rPr lang="en-US" altLang="ja-JP" dirty="0"/>
              <a:t>113pt</a:t>
            </a:r>
            <a:r>
              <a:rPr lang="ja-JP" altLang="en-US" dirty="0" smtClean="0"/>
              <a:t/>
            </a:r>
            <a:br>
              <a:rPr lang="ja-JP" altLang="en-US" dirty="0" smtClean="0"/>
            </a:br>
            <a:r>
              <a:rPr lang="ja-JP" altLang="en-US" dirty="0"/>
              <a:t>「</a:t>
            </a:r>
            <a:r>
              <a:rPr lang="en-US" altLang="ja-JP" dirty="0"/>
              <a:t>2</a:t>
            </a:r>
            <a:r>
              <a:rPr lang="ja-JP" altLang="en-US" dirty="0"/>
              <a:t>回ではだめなのか」（</a:t>
            </a:r>
            <a:r>
              <a:rPr lang="en-US" altLang="ja-JP" dirty="0"/>
              <a:t>23</a:t>
            </a:r>
            <a:r>
              <a:rPr lang="ja-JP" altLang="en-US" dirty="0"/>
              <a:t>歳）</a:t>
            </a:r>
            <a:r>
              <a:rPr lang="ja-JP" altLang="en-US" dirty="0" smtClean="0"/>
              <a:t/>
            </a:r>
            <a:br>
              <a:rPr lang="ja-JP" altLang="en-US" dirty="0" smtClean="0"/>
            </a:br>
            <a:r>
              <a:rPr lang="ja-JP" altLang="en-US" dirty="0"/>
              <a:t>「ノック</a:t>
            </a:r>
            <a:r>
              <a:rPr lang="en-US" altLang="ja-JP" dirty="0"/>
              <a:t>3</a:t>
            </a:r>
            <a:r>
              <a:rPr lang="ja-JP" altLang="en-US" dirty="0"/>
              <a:t>回は叩きすぎだと思う」（</a:t>
            </a:r>
            <a:r>
              <a:rPr lang="en-US" altLang="ja-JP" dirty="0"/>
              <a:t>27</a:t>
            </a:r>
            <a:r>
              <a:rPr lang="ja-JP" altLang="en-US" dirty="0"/>
              <a:t>歳）</a:t>
            </a:r>
            <a:r>
              <a:rPr lang="ja-JP" altLang="en-US" dirty="0" smtClean="0"/>
              <a:t/>
            </a:r>
            <a:br>
              <a:rPr lang="ja-JP" altLang="en-US" dirty="0" smtClean="0"/>
            </a:br>
            <a:r>
              <a:rPr lang="ja-JP" altLang="en-US" dirty="0"/>
              <a:t>「</a:t>
            </a:r>
            <a:r>
              <a:rPr lang="en-US" altLang="ja-JP" dirty="0"/>
              <a:t>2</a:t>
            </a:r>
            <a:r>
              <a:rPr lang="ja-JP" altLang="en-US" dirty="0"/>
              <a:t>回でもノックしていることはわかるから」（</a:t>
            </a:r>
            <a:r>
              <a:rPr lang="en-US" altLang="ja-JP" dirty="0"/>
              <a:t>32</a:t>
            </a:r>
            <a:r>
              <a:rPr lang="ja-JP" altLang="en-US" dirty="0"/>
              <a:t>歳）</a:t>
            </a:r>
            <a:r>
              <a:rPr lang="ja-JP" altLang="en-US" dirty="0" smtClean="0"/>
              <a:t/>
            </a:r>
            <a:br>
              <a:rPr lang="ja-JP" altLang="en-US" dirty="0" smtClean="0"/>
            </a:br>
            <a:r>
              <a:rPr lang="ja-JP" altLang="en-US" dirty="0"/>
              <a:t>「</a:t>
            </a:r>
            <a:r>
              <a:rPr lang="en-US" altLang="ja-JP" dirty="0"/>
              <a:t>2</a:t>
            </a:r>
            <a:r>
              <a:rPr lang="ja-JP" altLang="en-US" dirty="0"/>
              <a:t>回でちょうどいいと感じるし、相手も回数は気にしていないと思う」（</a:t>
            </a:r>
            <a:r>
              <a:rPr lang="en-US" altLang="ja-JP" dirty="0"/>
              <a:t>26</a:t>
            </a:r>
            <a:r>
              <a:rPr lang="ja-JP" altLang="en-US" dirty="0"/>
              <a:t>歳）</a:t>
            </a:r>
            <a:r>
              <a:rPr lang="ja-JP" altLang="en-US" dirty="0" smtClean="0"/>
              <a:t/>
            </a:r>
            <a:br>
              <a:rPr lang="ja-JP" altLang="en-US" dirty="0" smtClean="0"/>
            </a:br>
            <a:r>
              <a:rPr lang="ja-JP" altLang="en-US" dirty="0"/>
              <a:t>「実際、気にしていないと思う」（</a:t>
            </a:r>
            <a:r>
              <a:rPr lang="en-US" altLang="ja-JP" dirty="0"/>
              <a:t>35</a:t>
            </a:r>
            <a:r>
              <a:rPr lang="ja-JP" altLang="en-US" dirty="0"/>
              <a:t>歳）</a:t>
            </a:r>
            <a:r>
              <a:rPr lang="ja-JP" altLang="en-US" dirty="0" smtClean="0"/>
              <a:t/>
            </a:r>
            <a:br>
              <a:rPr lang="ja-JP" altLang="en-US" dirty="0" smtClean="0"/>
            </a:br>
            <a:r>
              <a:rPr lang="ja-JP" altLang="en-US" dirty="0"/>
              <a:t>「海外と日本とで、ノックの回数が違う」（</a:t>
            </a:r>
            <a:r>
              <a:rPr lang="en-US" altLang="ja-JP" dirty="0"/>
              <a:t>28</a:t>
            </a:r>
            <a:r>
              <a:rPr lang="ja-JP" altLang="en-US" dirty="0"/>
              <a:t>歳）</a:t>
            </a:r>
            <a:endParaRPr lang="zh-CN" altLang="en-US" dirty="0"/>
          </a:p>
        </p:txBody>
      </p:sp>
    </p:spTree>
    <p:extLst>
      <p:ext uri="{BB962C8B-B14F-4D97-AF65-F5344CB8AC3E}">
        <p14:creationId xmlns:p14="http://schemas.microsoft.com/office/powerpoint/2010/main" val="2359249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3400"/>
            <a:ext cx="8229600" cy="5592763"/>
          </a:xfrm>
        </p:spPr>
        <p:txBody>
          <a:bodyPr>
            <a:normAutofit fontScale="92500"/>
          </a:bodyPr>
          <a:lstStyle/>
          <a:p>
            <a:pPr marL="0" indent="0">
              <a:buNone/>
            </a:pPr>
            <a:r>
              <a:rPr lang="ja-JP" altLang="en-US" dirty="0"/>
              <a:t>ほか、</a:t>
            </a:r>
            <a:r>
              <a:rPr lang="en-US" altLang="ja-JP" dirty="0"/>
              <a:t>7</a:t>
            </a:r>
            <a:r>
              <a:rPr lang="ja-JP" altLang="en-US" dirty="0"/>
              <a:t>位「ビジネス文書の</a:t>
            </a:r>
            <a:r>
              <a:rPr lang="en-US" altLang="ja-JP" dirty="0"/>
              <a:t>『</a:t>
            </a:r>
            <a:r>
              <a:rPr lang="ja-JP" altLang="en-US" dirty="0"/>
              <a:t>頭語・結語</a:t>
            </a:r>
            <a:r>
              <a:rPr lang="en-US" altLang="ja-JP" dirty="0"/>
              <a:t>』</a:t>
            </a:r>
            <a:r>
              <a:rPr lang="ja-JP" altLang="en-US" dirty="0"/>
              <a:t>」には「使おうとしてもちゃんとした使い方が分からず、使うことであえて失礼なことになってしまう恐れがあるから」（</a:t>
            </a:r>
            <a:r>
              <a:rPr lang="en-US" altLang="ja-JP" dirty="0"/>
              <a:t>30</a:t>
            </a:r>
            <a:r>
              <a:rPr lang="ja-JP" altLang="en-US" dirty="0"/>
              <a:t>歳）、「堅い」（</a:t>
            </a:r>
            <a:r>
              <a:rPr lang="en-US" altLang="ja-JP" dirty="0"/>
              <a:t>28</a:t>
            </a:r>
            <a:r>
              <a:rPr lang="ja-JP" altLang="en-US" dirty="0"/>
              <a:t>歳）などの声が寄せられた</a:t>
            </a:r>
            <a:r>
              <a:rPr lang="ja-JP" altLang="en-US" dirty="0" smtClean="0"/>
              <a:t>。</a:t>
            </a:r>
            <a:endParaRPr lang="en-US" altLang="ja-JP" dirty="0" smtClean="0"/>
          </a:p>
          <a:p>
            <a:pPr marL="0" indent="0">
              <a:buNone/>
            </a:pPr>
            <a:endParaRPr lang="en-US" altLang="zh-CN" dirty="0"/>
          </a:p>
          <a:p>
            <a:pPr marL="0" indent="0">
              <a:buNone/>
            </a:pPr>
            <a:r>
              <a:rPr lang="ja-JP" altLang="en-US" dirty="0"/>
              <a:t>「やめてほしい」などの意見が多いなか、「海外では</a:t>
            </a:r>
            <a:r>
              <a:rPr lang="en-US" altLang="ja-JP" dirty="0"/>
              <a:t>…</a:t>
            </a:r>
            <a:r>
              <a:rPr lang="ja-JP" altLang="en-US" dirty="0"/>
              <a:t>」という視点は確かに一理ある。ビジネスのグローバル化がすすむにつれて、様々なバックグラウンドの人と仕事をする機会が増える。いわば“ローカルルール”である「ビジネスマナー」の位置づけも徐々に変化していくのだろうか</a:t>
            </a:r>
            <a:r>
              <a:rPr lang="en-US" altLang="ja-JP" dirty="0"/>
              <a:t>…</a:t>
            </a:r>
            <a:r>
              <a:rPr lang="ja-JP" altLang="en-US" dirty="0"/>
              <a:t>。</a:t>
            </a:r>
            <a:endParaRPr lang="zh-CN" altLang="en-US" dirty="0"/>
          </a:p>
        </p:txBody>
      </p:sp>
    </p:spTree>
    <p:extLst>
      <p:ext uri="{BB962C8B-B14F-4D97-AF65-F5344CB8AC3E}">
        <p14:creationId xmlns:p14="http://schemas.microsoft.com/office/powerpoint/2010/main" val="212939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ja-JP" altLang="en-US" dirty="0"/>
              <a:t>ご清聴有難う御座</a:t>
            </a:r>
            <a:r>
              <a:rPr lang="ja-JP" altLang="en-US" dirty="0" smtClean="0"/>
              <a:t>いました！！</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4920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724400"/>
            <a:ext cx="6400800" cy="838200"/>
          </a:xfrm>
        </p:spPr>
        <p:txBody>
          <a:bodyPr/>
          <a:lstStyle/>
          <a:p>
            <a:r>
              <a:rPr lang="ja-JP" altLang="en-US" b="1" dirty="0"/>
              <a:t>「コミュハラ」「ハゲハラ」定着</a:t>
            </a:r>
            <a:r>
              <a:rPr lang="ja-JP" altLang="en-US" b="1" dirty="0" smtClean="0"/>
              <a:t>？</a:t>
            </a:r>
            <a:endParaRPr lang="en-US" altLang="ja-JP" b="1" dirty="0" smtClean="0"/>
          </a:p>
        </p:txBody>
      </p:sp>
      <p:pic>
        <p:nvPicPr>
          <p:cNvPr id="1026" name="Picture 2" descr="語感のよい（？）新語「ハゲハラ」&lt;br /&gt;&#10;写真提供：ペイレスイメージ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09600"/>
            <a:ext cx="5207000" cy="3905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22400" y="5410200"/>
            <a:ext cx="6172200" cy="646331"/>
          </a:xfrm>
          <a:prstGeom prst="rect">
            <a:avLst/>
          </a:prstGeom>
          <a:noFill/>
        </p:spPr>
        <p:txBody>
          <a:bodyPr wrap="square" rtlCol="0">
            <a:spAutoFit/>
          </a:bodyPr>
          <a:lstStyle/>
          <a:p>
            <a:r>
              <a:rPr lang="ja-JP" altLang="en-US" dirty="0"/>
              <a:t>ある</a:t>
            </a:r>
            <a:r>
              <a:rPr lang="ja-JP" altLang="en-US" u="sng" dirty="0"/>
              <a:t>ツイッター</a:t>
            </a:r>
            <a:r>
              <a:rPr lang="ja-JP" altLang="en-US" dirty="0"/>
              <a:t>ユーザーがつぶやいた、「</a:t>
            </a:r>
            <a:r>
              <a:rPr lang="ja-JP" altLang="en-US" u="sng" dirty="0"/>
              <a:t>コミュハラ</a:t>
            </a:r>
            <a:r>
              <a:rPr lang="ja-JP" altLang="en-US" dirty="0"/>
              <a:t>」という</a:t>
            </a:r>
            <a:r>
              <a:rPr lang="ja-JP" altLang="en-US" u="sng" dirty="0"/>
              <a:t>持論</a:t>
            </a:r>
            <a:r>
              <a:rPr lang="ja-JP" altLang="en-US" dirty="0"/>
              <a:t>をめぐって、話題が広がっている。</a:t>
            </a:r>
            <a:endParaRPr lang="zh-CN" altLang="en-US" dirty="0"/>
          </a:p>
        </p:txBody>
      </p:sp>
    </p:spTree>
    <p:extLst>
      <p:ext uri="{BB962C8B-B14F-4D97-AF65-F5344CB8AC3E}">
        <p14:creationId xmlns:p14="http://schemas.microsoft.com/office/powerpoint/2010/main" val="342880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8600"/>
            <a:ext cx="8229600" cy="6019800"/>
          </a:xfrm>
        </p:spPr>
        <p:txBody>
          <a:bodyPr>
            <a:normAutofit/>
          </a:bodyPr>
          <a:lstStyle/>
          <a:p>
            <a:pPr marL="0" indent="0">
              <a:buNone/>
            </a:pPr>
            <a:r>
              <a:rPr lang="en-US" altLang="ja-JP" dirty="0"/>
              <a:t>8</a:t>
            </a:r>
            <a:r>
              <a:rPr lang="ja-JP" altLang="en-US" dirty="0"/>
              <a:t>月</a:t>
            </a:r>
            <a:r>
              <a:rPr lang="en-US" altLang="ja-JP" dirty="0"/>
              <a:t>29</a:t>
            </a:r>
            <a:r>
              <a:rPr lang="ja-JP" altLang="en-US" dirty="0"/>
              <a:t>日に、</a:t>
            </a:r>
            <a:r>
              <a:rPr lang="ja-JP" altLang="en-US" dirty="0" smtClean="0"/>
              <a:t/>
            </a:r>
            <a:br>
              <a:rPr lang="ja-JP" altLang="en-US" dirty="0" smtClean="0"/>
            </a:br>
            <a:r>
              <a:rPr lang="ja-JP" altLang="en-US" dirty="0" smtClean="0"/>
              <a:t/>
            </a:r>
            <a:br>
              <a:rPr lang="ja-JP" altLang="en-US" dirty="0" smtClean="0"/>
            </a:br>
            <a:r>
              <a:rPr lang="ja-JP" altLang="en-US" dirty="0"/>
              <a:t>「コミュ障（編集部註：コミュニケーション障害）に対する</a:t>
            </a:r>
            <a:r>
              <a:rPr lang="en-US" altLang="ja-JP" dirty="0"/>
              <a:t>『</a:t>
            </a:r>
            <a:r>
              <a:rPr lang="ja-JP" altLang="en-US" dirty="0"/>
              <a:t>大人しいよね</a:t>
            </a:r>
            <a:r>
              <a:rPr lang="en-US" altLang="ja-JP" dirty="0"/>
              <a:t>』『</a:t>
            </a:r>
            <a:r>
              <a:rPr lang="ja-JP" altLang="en-US" dirty="0"/>
              <a:t>なんか喋ってよ</a:t>
            </a:r>
            <a:r>
              <a:rPr lang="en-US" altLang="ja-JP" dirty="0"/>
              <a:t>』</a:t>
            </a:r>
            <a:r>
              <a:rPr lang="ja-JP" altLang="en-US" dirty="0"/>
              <a:t>といったコミュハラ（コミュニケーション</a:t>
            </a:r>
            <a:r>
              <a:rPr lang="ja-JP" altLang="en-US" u="sng" dirty="0"/>
              <a:t>ハラスメント</a:t>
            </a:r>
            <a:r>
              <a:rPr lang="ja-JP" altLang="en-US" dirty="0"/>
              <a:t>）の</a:t>
            </a:r>
            <a:r>
              <a:rPr lang="ja-JP" altLang="en-US" u="sng" dirty="0"/>
              <a:t>被害を広めてゆきたい</a:t>
            </a:r>
            <a:r>
              <a:rPr lang="ja-JP" altLang="en-US" dirty="0"/>
              <a:t>。これはハゲている人に</a:t>
            </a:r>
            <a:r>
              <a:rPr lang="en-US" altLang="ja-JP" dirty="0"/>
              <a:t>『</a:t>
            </a:r>
            <a:r>
              <a:rPr lang="ja-JP" altLang="en-US" dirty="0"/>
              <a:t>ハゲてるね</a:t>
            </a:r>
            <a:r>
              <a:rPr lang="en-US" altLang="ja-JP" dirty="0"/>
              <a:t>』『</a:t>
            </a:r>
            <a:r>
              <a:rPr lang="ja-JP" altLang="en-US" dirty="0"/>
              <a:t>毛生やしてよ</a:t>
            </a:r>
            <a:r>
              <a:rPr lang="en-US" altLang="ja-JP" dirty="0"/>
              <a:t>』</a:t>
            </a:r>
            <a:r>
              <a:rPr lang="ja-JP" altLang="en-US" dirty="0"/>
              <a:t>と言うようなもので、</a:t>
            </a:r>
            <a:r>
              <a:rPr lang="ja-JP" altLang="en-US" u="sng" dirty="0"/>
              <a:t>コミュニケーションモンスター</a:t>
            </a:r>
            <a:r>
              <a:rPr lang="ja-JP" altLang="en-US" dirty="0"/>
              <a:t>はこれがいかに酷い言動であるか自覚すべきである」</a:t>
            </a:r>
            <a:r>
              <a:rPr lang="ja-JP" altLang="en-US" dirty="0" smtClean="0"/>
              <a:t/>
            </a:r>
            <a:br>
              <a:rPr lang="ja-JP" altLang="en-US" dirty="0" smtClean="0"/>
            </a:br>
            <a:r>
              <a:rPr lang="ja-JP" altLang="en-US" dirty="0" smtClean="0"/>
              <a:t/>
            </a:r>
            <a:br>
              <a:rPr lang="ja-JP" altLang="en-US" dirty="0" smtClean="0"/>
            </a:br>
            <a:r>
              <a:rPr lang="ja-JP" altLang="en-US" dirty="0"/>
              <a:t>という</a:t>
            </a:r>
            <a:r>
              <a:rPr lang="ja-JP" altLang="en-US" u="sng" dirty="0"/>
              <a:t>ツイート</a:t>
            </a:r>
            <a:r>
              <a:rPr lang="ja-JP" altLang="en-US" dirty="0"/>
              <a:t>が登場。</a:t>
            </a:r>
            <a:endParaRPr lang="zh-CN" altLang="en-US" dirty="0"/>
          </a:p>
        </p:txBody>
      </p:sp>
    </p:spTree>
    <p:extLst>
      <p:ext uri="{BB962C8B-B14F-4D97-AF65-F5344CB8AC3E}">
        <p14:creationId xmlns:p14="http://schemas.microsoft.com/office/powerpoint/2010/main" val="1600440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a:normAutofit fontScale="92500" lnSpcReduction="20000"/>
          </a:bodyPr>
          <a:lstStyle/>
          <a:p>
            <a:pPr marL="0" indent="0">
              <a:buNone/>
            </a:pPr>
            <a:r>
              <a:rPr lang="ja-JP" altLang="en-US" dirty="0"/>
              <a:t>するとこのツイートは</a:t>
            </a:r>
            <a:r>
              <a:rPr lang="en-US" altLang="ja-JP" dirty="0"/>
              <a:t>1</a:t>
            </a:r>
            <a:r>
              <a:rPr lang="ja-JP" altLang="en-US" dirty="0"/>
              <a:t>万以上</a:t>
            </a:r>
            <a:r>
              <a:rPr lang="ja-JP" altLang="en-US" u="sng" dirty="0"/>
              <a:t>リツイート</a:t>
            </a:r>
            <a:r>
              <a:rPr lang="ja-JP" altLang="en-US" dirty="0"/>
              <a:t>されるなどネット上で</a:t>
            </a:r>
            <a:r>
              <a:rPr lang="ja-JP" altLang="en-US" u="sng" dirty="0"/>
              <a:t>波紋を広げ</a:t>
            </a:r>
            <a:r>
              <a:rPr lang="ja-JP" altLang="en-US" dirty="0"/>
              <a:t>、</a:t>
            </a:r>
            <a:r>
              <a:rPr lang="ja-JP" altLang="en-US" dirty="0" smtClean="0"/>
              <a:t/>
            </a:r>
            <a:br>
              <a:rPr lang="ja-JP" altLang="en-US" dirty="0" smtClean="0"/>
            </a:br>
            <a:r>
              <a:rPr lang="ja-JP" altLang="en-US" dirty="0" smtClean="0"/>
              <a:t/>
            </a:r>
            <a:br>
              <a:rPr lang="ja-JP" altLang="en-US" dirty="0" smtClean="0"/>
            </a:br>
            <a:r>
              <a:rPr lang="ja-JP" altLang="en-US" dirty="0"/>
              <a:t>「これは</a:t>
            </a:r>
            <a:r>
              <a:rPr lang="en-US" altLang="ja-JP" dirty="0"/>
              <a:t>…</a:t>
            </a:r>
            <a:r>
              <a:rPr lang="ja-JP" altLang="en-US" dirty="0"/>
              <a:t>よく言われる</a:t>
            </a:r>
            <a:r>
              <a:rPr lang="ja-JP" altLang="en-US" dirty="0" smtClean="0"/>
              <a:t/>
            </a:r>
            <a:br>
              <a:rPr lang="ja-JP" altLang="en-US" dirty="0" smtClean="0"/>
            </a:br>
            <a:r>
              <a:rPr lang="en-US" altLang="ja-JP" dirty="0"/>
              <a:t>『</a:t>
            </a:r>
            <a:r>
              <a:rPr lang="ja-JP" altLang="en-US" dirty="0"/>
              <a:t>なんか喋りなよ</a:t>
            </a:r>
            <a:r>
              <a:rPr lang="en-US" altLang="ja-JP" dirty="0"/>
              <a:t>』</a:t>
            </a:r>
            <a:r>
              <a:rPr lang="ja-JP" altLang="en-US" dirty="0"/>
              <a:t>って笑</a:t>
            </a:r>
            <a:r>
              <a:rPr lang="ja-JP" altLang="en-US" dirty="0" smtClean="0"/>
              <a:t/>
            </a:r>
            <a:br>
              <a:rPr lang="ja-JP" altLang="en-US" dirty="0" smtClean="0"/>
            </a:br>
            <a:r>
              <a:rPr lang="ja-JP" altLang="en-US" dirty="0"/>
              <a:t>何も喋ることないから黙ってるんだよなぁ</a:t>
            </a:r>
            <a:r>
              <a:rPr lang="en-US" altLang="ja-JP" dirty="0"/>
              <a:t>…</a:t>
            </a:r>
            <a:r>
              <a:rPr lang="ja-JP" altLang="en-US" dirty="0"/>
              <a:t>」</a:t>
            </a:r>
            <a:r>
              <a:rPr lang="ja-JP" altLang="en-US" dirty="0" smtClean="0"/>
              <a:t/>
            </a:r>
            <a:br>
              <a:rPr lang="ja-JP" altLang="en-US" dirty="0" smtClean="0"/>
            </a:br>
            <a:r>
              <a:rPr lang="ja-JP" altLang="en-US" dirty="0"/>
              <a:t>「同感です。私から見て</a:t>
            </a:r>
            <a:r>
              <a:rPr lang="ja-JP" altLang="en-US" u="sng" dirty="0"/>
              <a:t>定型圏</a:t>
            </a:r>
            <a:r>
              <a:rPr lang="ja-JP" altLang="en-US" dirty="0"/>
              <a:t>の人の一部は、</a:t>
            </a:r>
            <a:r>
              <a:rPr lang="en-US" altLang="ja-JP" dirty="0"/>
              <a:t>『</a:t>
            </a:r>
            <a:r>
              <a:rPr lang="ja-JP" altLang="en-US" dirty="0"/>
              <a:t>膝を</a:t>
            </a:r>
            <a:r>
              <a:rPr lang="ja-JP" altLang="en-US" u="sng" dirty="0"/>
              <a:t>つきあわせて</a:t>
            </a:r>
            <a:r>
              <a:rPr lang="ja-JP" altLang="en-US" dirty="0"/>
              <a:t>テンション高く語る音声会話</a:t>
            </a:r>
            <a:r>
              <a:rPr lang="en-US" altLang="ja-JP" dirty="0"/>
              <a:t>』</a:t>
            </a:r>
            <a:r>
              <a:rPr lang="ja-JP" altLang="en-US" dirty="0"/>
              <a:t>のみを</a:t>
            </a:r>
            <a:r>
              <a:rPr lang="en-US" altLang="ja-JP" dirty="0"/>
              <a:t>『</a:t>
            </a:r>
            <a:r>
              <a:rPr lang="ja-JP" altLang="en-US" dirty="0"/>
              <a:t>コミュニケーション</a:t>
            </a:r>
            <a:r>
              <a:rPr lang="en-US" altLang="ja-JP" dirty="0"/>
              <a:t>』</a:t>
            </a:r>
            <a:r>
              <a:rPr lang="ja-JP" altLang="en-US" dirty="0"/>
              <a:t>と思ってるように見えることがあります。</a:t>
            </a:r>
            <a:r>
              <a:rPr lang="ja-JP" altLang="en-US" u="sng" dirty="0"/>
              <a:t>端末</a:t>
            </a:r>
            <a:r>
              <a:rPr lang="ja-JP" altLang="en-US" dirty="0"/>
              <a:t>のディスプレイを介して淡々と語るテキストベースの会話だってひとつのコミュニケーションですよね」</a:t>
            </a:r>
            <a:r>
              <a:rPr lang="ja-JP" altLang="en-US" dirty="0" smtClean="0"/>
              <a:t/>
            </a:r>
            <a:br>
              <a:rPr lang="ja-JP" altLang="en-US" dirty="0" smtClean="0"/>
            </a:br>
            <a:r>
              <a:rPr lang="ja-JP" altLang="en-US" dirty="0" smtClean="0"/>
              <a:t/>
            </a:r>
            <a:br>
              <a:rPr lang="ja-JP" altLang="en-US" dirty="0" smtClean="0"/>
            </a:br>
            <a:r>
              <a:rPr lang="ja-JP" altLang="en-US" dirty="0"/>
              <a:t>といった同意の声が寄せられた。</a:t>
            </a:r>
            <a:endParaRPr lang="zh-CN" altLang="en-US" dirty="0"/>
          </a:p>
        </p:txBody>
      </p:sp>
    </p:spTree>
    <p:extLst>
      <p:ext uri="{BB962C8B-B14F-4D97-AF65-F5344CB8AC3E}">
        <p14:creationId xmlns:p14="http://schemas.microsoft.com/office/powerpoint/2010/main" val="3519162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a:normAutofit fontScale="85000" lnSpcReduction="10000"/>
          </a:bodyPr>
          <a:lstStyle/>
          <a:p>
            <a:pPr marL="0" indent="0">
              <a:buNone/>
            </a:pPr>
            <a:r>
              <a:rPr lang="ja-JP" altLang="en-US" dirty="0"/>
              <a:t>だが、コミュニケーションをめぐる話以上に</a:t>
            </a:r>
            <a:r>
              <a:rPr lang="ja-JP" altLang="en-US" u="sng" dirty="0"/>
              <a:t>リアクション</a:t>
            </a:r>
            <a:r>
              <a:rPr lang="ja-JP" altLang="en-US" dirty="0"/>
              <a:t>が大きかったのが、「ハゲ」を用いたたとえ話の部分。</a:t>
            </a:r>
            <a:r>
              <a:rPr lang="ja-JP" altLang="en-US" dirty="0" smtClean="0"/>
              <a:t/>
            </a:r>
            <a:br>
              <a:rPr lang="ja-JP" altLang="en-US" dirty="0" smtClean="0"/>
            </a:br>
            <a:r>
              <a:rPr lang="ja-JP" altLang="en-US" dirty="0" smtClean="0"/>
              <a:t/>
            </a:r>
            <a:br>
              <a:rPr lang="ja-JP" altLang="en-US" dirty="0" smtClean="0"/>
            </a:br>
            <a:r>
              <a:rPr lang="ja-JP" altLang="en-US" u="sng" dirty="0"/>
              <a:t>「本人次第でどうにかなるかもしれないコミュ障と毛根が死んでて何をしてもどうしようもないハゲを比べるのは違うのでは」</a:t>
            </a:r>
            <a:r>
              <a:rPr lang="ja-JP" altLang="en-US" dirty="0" smtClean="0"/>
              <a:t/>
            </a:r>
            <a:br>
              <a:rPr lang="ja-JP" altLang="en-US" dirty="0" smtClean="0"/>
            </a:br>
            <a:r>
              <a:rPr lang="ja-JP" altLang="en-US" dirty="0" smtClean="0"/>
              <a:t/>
            </a:r>
            <a:br>
              <a:rPr lang="ja-JP" altLang="en-US" dirty="0" smtClean="0"/>
            </a:br>
            <a:r>
              <a:rPr lang="ja-JP" altLang="en-US" dirty="0"/>
              <a:t>など、たとえに違和感を抱く声や、一方で</a:t>
            </a:r>
            <a:r>
              <a:rPr lang="ja-JP" altLang="en-US" dirty="0" smtClean="0"/>
              <a:t/>
            </a:r>
            <a:br>
              <a:rPr lang="ja-JP" altLang="en-US" dirty="0" smtClean="0"/>
            </a:br>
            <a:r>
              <a:rPr lang="ja-JP" altLang="en-US" dirty="0" smtClean="0"/>
              <a:t/>
            </a:r>
            <a:br>
              <a:rPr lang="ja-JP" altLang="en-US" dirty="0" smtClean="0"/>
            </a:br>
            <a:r>
              <a:rPr lang="ja-JP" altLang="en-US" dirty="0"/>
              <a:t>「ハゲと比べることについて批判多いみたいだけど、分りやすくそれくらいどうしようもなく辛いんだぜって意味で例えただけじゃんね。何をそんなに</a:t>
            </a:r>
            <a:r>
              <a:rPr lang="ja-JP" altLang="en-US" u="sng" dirty="0"/>
              <a:t>叩く</a:t>
            </a:r>
            <a:r>
              <a:rPr lang="ja-JP" altLang="en-US" dirty="0"/>
              <a:t>のか</a:t>
            </a:r>
            <a:r>
              <a:rPr lang="en-US" altLang="ja-JP" dirty="0"/>
              <a:t>…</a:t>
            </a:r>
            <a:r>
              <a:rPr lang="ja-JP" altLang="en-US" dirty="0"/>
              <a:t>」</a:t>
            </a:r>
            <a:r>
              <a:rPr lang="ja-JP" altLang="en-US" dirty="0" smtClean="0"/>
              <a:t/>
            </a:r>
            <a:br>
              <a:rPr lang="ja-JP" altLang="en-US" dirty="0" smtClean="0"/>
            </a:br>
            <a:r>
              <a:rPr lang="ja-JP" altLang="en-US" dirty="0" smtClean="0"/>
              <a:t/>
            </a:r>
            <a:br>
              <a:rPr lang="ja-JP" altLang="en-US" dirty="0" smtClean="0"/>
            </a:br>
            <a:r>
              <a:rPr lang="ja-JP" altLang="en-US" dirty="0"/>
              <a:t>という</a:t>
            </a:r>
            <a:r>
              <a:rPr lang="ja-JP" altLang="en-US" u="sng" dirty="0"/>
              <a:t>擁護</a:t>
            </a:r>
            <a:r>
              <a:rPr lang="ja-JP" altLang="en-US" dirty="0"/>
              <a:t>のコメントなどが投稿されている。</a:t>
            </a:r>
            <a:endParaRPr lang="zh-CN" altLang="en-US" dirty="0"/>
          </a:p>
        </p:txBody>
      </p:sp>
    </p:spTree>
    <p:extLst>
      <p:ext uri="{BB962C8B-B14F-4D97-AF65-F5344CB8AC3E}">
        <p14:creationId xmlns:p14="http://schemas.microsoft.com/office/powerpoint/2010/main" val="875089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8229600" cy="5668963"/>
          </a:xfrm>
        </p:spPr>
        <p:txBody>
          <a:bodyPr>
            <a:normAutofit fontScale="92500" lnSpcReduction="10000"/>
          </a:bodyPr>
          <a:lstStyle/>
          <a:p>
            <a:pPr marL="0" indent="0">
              <a:buNone/>
            </a:pPr>
            <a:r>
              <a:rPr lang="ja-JP" altLang="en-US" dirty="0"/>
              <a:t>さらに、</a:t>
            </a:r>
            <a:r>
              <a:rPr lang="ja-JP" altLang="en-US" dirty="0" smtClean="0"/>
              <a:t/>
            </a:r>
            <a:br>
              <a:rPr lang="ja-JP" altLang="en-US" dirty="0" smtClean="0"/>
            </a:br>
            <a:r>
              <a:rPr lang="ja-JP" altLang="en-US" dirty="0" smtClean="0"/>
              <a:t/>
            </a:r>
            <a:br>
              <a:rPr lang="ja-JP" altLang="en-US" dirty="0" smtClean="0"/>
            </a:br>
            <a:r>
              <a:rPr lang="ja-JP" altLang="en-US" dirty="0"/>
              <a:t>「ハゲハラだ！！！」</a:t>
            </a:r>
            <a:r>
              <a:rPr lang="ja-JP" altLang="en-US" dirty="0" smtClean="0"/>
              <a:t/>
            </a:r>
            <a:br>
              <a:rPr lang="ja-JP" altLang="en-US" dirty="0" smtClean="0"/>
            </a:br>
            <a:r>
              <a:rPr lang="ja-JP" altLang="en-US" dirty="0"/>
              <a:t>「コミュハラよりもハゲハラの例の方が</a:t>
            </a:r>
            <a:r>
              <a:rPr lang="ja-JP" altLang="en-US" u="sng" dirty="0"/>
              <a:t>効いてる</a:t>
            </a:r>
            <a:r>
              <a:rPr lang="ja-JP" altLang="en-US" dirty="0" smtClean="0"/>
              <a:t/>
            </a:r>
            <a:br>
              <a:rPr lang="ja-JP" altLang="en-US" dirty="0" smtClean="0"/>
            </a:br>
            <a:r>
              <a:rPr lang="ja-JP" altLang="en-US" dirty="0"/>
              <a:t>このツイートはハゲに対する侮辱だ！ハゲハラだ！」</a:t>
            </a:r>
            <a:r>
              <a:rPr lang="ja-JP" altLang="en-US" dirty="0" smtClean="0"/>
              <a:t/>
            </a:r>
            <a:br>
              <a:rPr lang="ja-JP" altLang="en-US" dirty="0" smtClean="0"/>
            </a:br>
            <a:r>
              <a:rPr lang="ja-JP" altLang="en-US" dirty="0"/>
              <a:t>「ハゲにハゲてるねって言うのはハゲハラ？」</a:t>
            </a:r>
            <a:r>
              <a:rPr lang="ja-JP" altLang="en-US" dirty="0" smtClean="0"/>
              <a:t/>
            </a:r>
            <a:br>
              <a:rPr lang="ja-JP" altLang="en-US" dirty="0" smtClean="0"/>
            </a:br>
            <a:r>
              <a:rPr lang="ja-JP" altLang="en-US" dirty="0"/>
              <a:t>「むしろハゲハラを広めていくべきでは</a:t>
            </a:r>
            <a:r>
              <a:rPr lang="en-US" altLang="ja-JP" dirty="0"/>
              <a:t>…</a:t>
            </a:r>
            <a:r>
              <a:rPr lang="ja-JP" altLang="en-US" dirty="0"/>
              <a:t>？」</a:t>
            </a:r>
            <a:r>
              <a:rPr lang="ja-JP" altLang="en-US" dirty="0" smtClean="0"/>
              <a:t/>
            </a:r>
            <a:br>
              <a:rPr lang="ja-JP" altLang="en-US" dirty="0" smtClean="0"/>
            </a:br>
            <a:r>
              <a:rPr lang="ja-JP" altLang="en-US" dirty="0"/>
              <a:t>「</a:t>
            </a:r>
            <a:r>
              <a:rPr lang="en-US" altLang="ja-JP" dirty="0"/>
              <a:t>o(</a:t>
            </a:r>
            <a:r>
              <a:rPr lang="ja-JP" altLang="en-US" dirty="0"/>
              <a:t>｀</a:t>
            </a:r>
            <a:r>
              <a:rPr lang="en-US" altLang="ja-JP" dirty="0"/>
              <a:t>ω´ )o</a:t>
            </a:r>
            <a:r>
              <a:rPr lang="ja-JP" altLang="en-US" dirty="0"/>
              <a:t>ハゲハラ許すまじ！」</a:t>
            </a:r>
            <a:r>
              <a:rPr lang="ja-JP" altLang="en-US" dirty="0" smtClean="0"/>
              <a:t/>
            </a:r>
            <a:br>
              <a:rPr lang="ja-JP" altLang="en-US" dirty="0" smtClean="0"/>
            </a:br>
            <a:r>
              <a:rPr lang="ja-JP" altLang="en-US" dirty="0" smtClean="0"/>
              <a:t/>
            </a:r>
            <a:br>
              <a:rPr lang="ja-JP" altLang="en-US" dirty="0" smtClean="0"/>
            </a:br>
            <a:r>
              <a:rPr lang="ja-JP" altLang="en-US" dirty="0"/>
              <a:t>など、「ハゲハラ」という言葉を用いて、ハゲている人に対するハラスメントをやめるべきだと声高に主張する人たちも現れた。</a:t>
            </a:r>
            <a:endParaRPr lang="zh-CN" altLang="en-US" dirty="0"/>
          </a:p>
        </p:txBody>
      </p:sp>
    </p:spTree>
    <p:extLst>
      <p:ext uri="{BB962C8B-B14F-4D97-AF65-F5344CB8AC3E}">
        <p14:creationId xmlns:p14="http://schemas.microsoft.com/office/powerpoint/2010/main" val="2756438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85800"/>
            <a:ext cx="8229600" cy="5440363"/>
          </a:xfrm>
        </p:spPr>
        <p:txBody>
          <a:bodyPr/>
          <a:lstStyle/>
          <a:p>
            <a:pPr marL="0" indent="0">
              <a:buNone/>
            </a:pPr>
            <a:r>
              <a:rPr lang="ja-JP" altLang="en-US" dirty="0"/>
              <a:t>昨今様々な「○○ハラ」という言葉が誕生するが、「コミュハラ」「ハゲハラ」なる言葉も定着するか？</a:t>
            </a:r>
            <a:endParaRPr lang="zh-CN" altLang="en-US" dirty="0"/>
          </a:p>
        </p:txBody>
      </p:sp>
    </p:spTree>
    <p:extLst>
      <p:ext uri="{BB962C8B-B14F-4D97-AF65-F5344CB8AC3E}">
        <p14:creationId xmlns:p14="http://schemas.microsoft.com/office/powerpoint/2010/main" val="466089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ja-JP" altLang="en-US" dirty="0"/>
              <a:t>不要だと思うビジネスマナー</a:t>
            </a:r>
            <a:r>
              <a:rPr lang="en-US" altLang="ja-JP" dirty="0"/>
              <a:t>1</a:t>
            </a:r>
            <a:r>
              <a:rPr lang="ja-JP" altLang="en-US" dirty="0"/>
              <a:t>位は</a:t>
            </a:r>
            <a:br>
              <a:rPr lang="ja-JP" altLang="en-US" dirty="0"/>
            </a:br>
            <a:endParaRPr lang="zh-CN" altLang="en-US" dirty="0"/>
          </a:p>
        </p:txBody>
      </p:sp>
      <p:sp>
        <p:nvSpPr>
          <p:cNvPr id="5" name="文本占位符 4"/>
          <p:cNvSpPr>
            <a:spLocks noGrp="1"/>
          </p:cNvSpPr>
          <p:nvPr>
            <p:ph type="body" idx="1"/>
          </p:nvPr>
        </p:nvSpPr>
        <p:spPr/>
        <p:txBody>
          <a:bodyPr/>
          <a:lstStyle/>
          <a:p>
            <a:endParaRPr lang="zh-CN" altLang="en-US" dirty="0"/>
          </a:p>
        </p:txBody>
      </p:sp>
      <p:pic>
        <p:nvPicPr>
          <p:cNvPr id="1026" name="Picture 2" descr="http://vee.jp/wp-content/uploads/2013/12/p_240_5_1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
            <a:ext cx="5724525"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10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57200" y="609600"/>
            <a:ext cx="8229600" cy="5516563"/>
          </a:xfrm>
        </p:spPr>
        <p:txBody>
          <a:bodyPr/>
          <a:lstStyle/>
          <a:p>
            <a:pPr marL="0" indent="0">
              <a:buNone/>
            </a:pPr>
            <a:r>
              <a:rPr lang="ja-JP" altLang="en-US" dirty="0"/>
              <a:t>社会人の基本ともいうべきビジネスマナー。相手に敬意を払い、円滑に仕事をすすめるうえで重要なのはわかるけど、なかには「堅苦しいな</a:t>
            </a:r>
            <a:r>
              <a:rPr lang="en-US" altLang="ja-JP" dirty="0"/>
              <a:t>…</a:t>
            </a:r>
            <a:r>
              <a:rPr lang="ja-JP" altLang="en-US" dirty="0"/>
              <a:t>」とか「そこまでしなくてもいいのに</a:t>
            </a:r>
            <a:r>
              <a:rPr lang="en-US" altLang="ja-JP" dirty="0"/>
              <a:t>…</a:t>
            </a:r>
            <a:r>
              <a:rPr lang="ja-JP" altLang="en-US" dirty="0"/>
              <a:t>」と思ってしまうものも。そこで、</a:t>
            </a:r>
            <a:r>
              <a:rPr lang="en-US" altLang="ja-JP" dirty="0"/>
              <a:t>20</a:t>
            </a:r>
            <a:r>
              <a:rPr lang="ja-JP" altLang="en-US" dirty="0"/>
              <a:t>～</a:t>
            </a:r>
            <a:r>
              <a:rPr lang="en-US" altLang="ja-JP" dirty="0"/>
              <a:t>30</a:t>
            </a:r>
            <a:r>
              <a:rPr lang="ja-JP" altLang="en-US" dirty="0"/>
              <a:t>代社会人男性</a:t>
            </a:r>
            <a:r>
              <a:rPr lang="en-US" altLang="ja-JP" dirty="0"/>
              <a:t>200</a:t>
            </a:r>
            <a:r>
              <a:rPr lang="ja-JP" altLang="en-US" dirty="0"/>
              <a:t>人に、「そんなに堅苦しく</a:t>
            </a:r>
            <a:r>
              <a:rPr lang="ja-JP" altLang="en-US" u="sng" dirty="0"/>
              <a:t>振る舞わなくても</a:t>
            </a:r>
            <a:r>
              <a:rPr lang="ja-JP" altLang="en-US" dirty="0"/>
              <a:t>いいのでは？　と思うビジネスマナー」についてアンケート調査してみた（協力／アイ・リサーチ）。</a:t>
            </a:r>
            <a:endParaRPr lang="zh-CN" altLang="en-US" dirty="0"/>
          </a:p>
        </p:txBody>
      </p:sp>
    </p:spTree>
    <p:extLst>
      <p:ext uri="{BB962C8B-B14F-4D97-AF65-F5344CB8AC3E}">
        <p14:creationId xmlns:p14="http://schemas.microsoft.com/office/powerpoint/2010/main" val="16542092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363</Words>
  <Application>Microsoft Office PowerPoint</Application>
  <PresentationFormat>全屏显示(4:3)</PresentationFormat>
  <Paragraphs>26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コイヌの単語帳</vt:lpstr>
      <vt:lpstr>PowerPoint 演示文稿</vt:lpstr>
      <vt:lpstr>PowerPoint 演示文稿</vt:lpstr>
      <vt:lpstr>PowerPoint 演示文稿</vt:lpstr>
      <vt:lpstr>PowerPoint 演示文稿</vt:lpstr>
      <vt:lpstr>PowerPoint 演示文稿</vt:lpstr>
      <vt:lpstr>PowerPoint 演示文稿</vt:lpstr>
      <vt:lpstr>不要だと思うビジネスマナー1位は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ご清聴有難う御座いました！！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HuangWeijing</dc:creator>
  <cp:lastModifiedBy>HuangWeijing</cp:lastModifiedBy>
  <cp:revision>5</cp:revision>
  <dcterms:created xsi:type="dcterms:W3CDTF">2015-09-02T14:56:02Z</dcterms:created>
  <dcterms:modified xsi:type="dcterms:W3CDTF">2015-09-03T08:38:08Z</dcterms:modified>
</cp:coreProperties>
</file>