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4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7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9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1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2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7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6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9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6B42-86D0-4704-8C23-6F0502B3BD33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7C36-51B1-4846-AB04-DC97E84C2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3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5400" b="0" dirty="0" smtClean="0">
                <a:latin typeface="DCGHigeMoji-W5" panose="03000500010101010101" pitchFamily="66" charset="-128"/>
                <a:ea typeface="DCGHigeMoji-W5" panose="03000500010101010101" pitchFamily="66" charset="-128"/>
              </a:rPr>
              <a:t>コイヌの単語帳</a:t>
            </a:r>
            <a:endParaRPr lang="zh-CN" altLang="en-US" sz="5400" b="0" dirty="0">
              <a:latin typeface="DCGHigeMoji-W5" panose="03000500010101010101" pitchFamily="66" charset="-128"/>
              <a:ea typeface="DCGHigeMoji-W5" panose="03000500010101010101" pitchFamily="66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5800" y="4648200"/>
            <a:ext cx="7772400" cy="1500187"/>
          </a:xfrm>
        </p:spPr>
        <p:txBody>
          <a:bodyPr/>
          <a:lstStyle/>
          <a:p>
            <a:pPr algn="r"/>
            <a:r>
              <a:rPr lang="ja-JP" altLang="en-US" dirty="0" smtClean="0">
                <a:latin typeface="DCPHigeMoji-W5" panose="03000500010101010101" pitchFamily="66" charset="-128"/>
                <a:ea typeface="DCPHigeMoji-W5" panose="03000500010101010101" pitchFamily="66" charset="-128"/>
              </a:rPr>
              <a:t>司</a:t>
            </a:r>
            <a:r>
              <a:rPr lang="ja-JP" altLang="en-US" dirty="0">
                <a:latin typeface="DCPHigeMoji-W5" panose="03000500010101010101" pitchFamily="66" charset="-128"/>
                <a:ea typeface="DCPHigeMoji-W5" panose="03000500010101010101" pitchFamily="66" charset="-128"/>
              </a:rPr>
              <a:t>会</a:t>
            </a:r>
            <a:r>
              <a:rPr lang="ja-JP" altLang="en-US" dirty="0" smtClean="0">
                <a:latin typeface="DCPHigeMoji-W5" panose="03000500010101010101" pitchFamily="66" charset="-128"/>
                <a:ea typeface="DCPHigeMoji-W5" panose="03000500010101010101" pitchFamily="66" charset="-128"/>
              </a:rPr>
              <a:t>者：スリーピードッグ</a:t>
            </a:r>
            <a:endParaRPr lang="en-US" altLang="ja-JP" dirty="0" smtClean="0">
              <a:latin typeface="DCPHigeMoji-W5" panose="03000500010101010101" pitchFamily="66" charset="-128"/>
              <a:ea typeface="DCPHigeMoji-W5" panose="03000500010101010101" pitchFamily="66" charset="-128"/>
            </a:endParaRPr>
          </a:p>
          <a:p>
            <a:pPr algn="r"/>
            <a:r>
              <a:rPr lang="en-US" altLang="zh-CN" dirty="0" smtClean="0">
                <a:latin typeface="DCPHigeMoji-W5" panose="03000500010101010101" pitchFamily="66" charset="-128"/>
                <a:ea typeface="DCPHigeMoji-W5" panose="03000500010101010101" pitchFamily="66" charset="-128"/>
              </a:rPr>
              <a:t>2015/09/</a:t>
            </a:r>
            <a:r>
              <a:rPr lang="en-US" altLang="ja-JP" dirty="0" smtClean="0">
                <a:latin typeface="DCPHigeMoji-W5" panose="03000500010101010101" pitchFamily="66" charset="-128"/>
                <a:ea typeface="DCPHigeMoji-W5" panose="03000500010101010101" pitchFamily="66" charset="-128"/>
              </a:rPr>
              <a:t>18</a:t>
            </a:r>
            <a:endParaRPr lang="zh-CN" altLang="en-US" dirty="0">
              <a:latin typeface="DCPHigeMoji-W5" panose="03000500010101010101" pitchFamily="66" charset="-128"/>
              <a:ea typeface="DCPHigeMoji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8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メールや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SNS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が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やりとり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の“主役”ともいえる昨今、若い男性のなかで手書きのラブレターを送った経験のある人は、どれぐらいいるのだろう？　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20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～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30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代独身社会人男性に調査した結果は以下の通り。（協力／アイリサーチ</a:t>
            </a:r>
            <a:r>
              <a:rPr lang="ja-JP" altLang="en-US" dirty="0" smtClean="0">
                <a:latin typeface="G-OTF Kyoukasho ICA Pro R" pitchFamily="18" charset="-128"/>
                <a:ea typeface="G-OTF Kyoukasho ICA Pro R" pitchFamily="18" charset="-128"/>
              </a:rPr>
              <a:t>）</a:t>
            </a:r>
            <a:endParaRPr lang="en-US" altLang="ja-JP" dirty="0" smtClean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endParaRPr lang="en-US" altLang="zh-CN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〈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手書きのラブレターを渡したことはある？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〉</a:t>
            </a: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・「ある」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派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　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17.5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％</a:t>
            </a: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・「ない」派　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82.5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％</a:t>
            </a: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6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「ある」は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2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割に届かず、予想通り圧倒的な少数派。ラブレターが恋愛の定番アプローチだった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昭和世代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には、隔世の感があるだろう。そうした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肌感覚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との比較でしかないものの、やはりラブレター文化は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廃れる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一方と言えそうだ</a:t>
            </a:r>
            <a:r>
              <a:rPr lang="ja-JP" altLang="en-US" dirty="0" smtClean="0">
                <a:latin typeface="G-OTF Kyoukasho ICA Pro R" pitchFamily="18" charset="-128"/>
                <a:ea typeface="G-OTF Kyoukasho ICA Pro R" pitchFamily="18" charset="-128"/>
              </a:rPr>
              <a:t>。</a:t>
            </a:r>
            <a:endParaRPr lang="en-US" altLang="ja-JP" dirty="0" smtClean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endParaRPr lang="en-US" altLang="zh-CN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一方で、ちょっと気になるのが、付き合っているわけでもない相手を「待ち伏せ」する行為。一歩間違えれば「ストーカー」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扱いされかねない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行為だが、どれぐらいの男性が経験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アリ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なのか？</a:t>
            </a: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1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〈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好きな人に会いたくて、相手を待ち伏せしたことはある？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〉</a:t>
            </a: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・「ある」派　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19.0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％</a:t>
            </a: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・「ない」派　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81.0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％</a:t>
            </a:r>
          </a:p>
          <a:p>
            <a:pPr marL="0" indent="0">
              <a:buNone/>
            </a:pPr>
            <a:endParaRPr lang="ja-JP" altLang="en-US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こちらも「ある」派は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2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割に届かず。まあ、これがたくさんいても、ちょっと怖いけど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…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。ちなみに、「待ち伏せ経験アリ」の人に、その時の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シチュエーション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を聞いたところ、こんな証言が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…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。</a:t>
            </a: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1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●待ち伏せをしたシチュエーション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/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「学生時代の卒業式のとき、どうしても告白したかったので、学校の外で待っていた」（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39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歳）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/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「学生時代に、塾帰りの家の前で」（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37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歳）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/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電車の時間をうまく調整して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後からこっそりついていった」（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30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歳）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/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「高校生の時、相手の帰りを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見計らって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、偶然を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装って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やる事もないのに変に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時間を潰した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」（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25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歳）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/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1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「同じ職場の先輩と話すきっかけがほしくて帰り際、近くのコンビニで待ち伏せしてタイミングを見ていた」（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31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歳）</a:t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「顔だけ見たくてアルバイト先まで行った」（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25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歳）</a:t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「好きな人が働いている店で終わるところを待っていたことがある」（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39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歳）</a:t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「好きな事務員が来たのを見計らって 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親会社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に入る」（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30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歳）</a:t>
            </a: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/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3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コメントを見る限り、大半は学生時代の体験談のようす。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…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ということで、山本のアプローチは成功に至ったことまで考えると、相当にレアなケースであることは間違いない。残念ながら、我々が真似しても「ストーカー認定」される危険性が極めて大でしょうね。あーあ。</a:t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7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DFGKoIn-W4" panose="03000400010101010101" pitchFamily="66" charset="-128"/>
                <a:ea typeface="DFGKoIn-W4" panose="03000400010101010101" pitchFamily="66" charset="-128"/>
              </a:rPr>
              <a:t>ご清聴有難う御座</a:t>
            </a:r>
            <a:r>
              <a:rPr lang="ja-JP" altLang="en-US" dirty="0" smtClean="0">
                <a:latin typeface="DFGKoIn-W4" panose="03000400010101010101" pitchFamily="66" charset="-128"/>
                <a:ea typeface="DFGKoIn-W4" panose="03000400010101010101" pitchFamily="66" charset="-128"/>
              </a:rPr>
              <a:t>いました！！</a:t>
            </a:r>
            <a:endParaRPr lang="zh-CN" altLang="en-US" dirty="0">
              <a:latin typeface="DFGKoIn-W4" panose="03000400010101010101" pitchFamily="66" charset="-128"/>
              <a:ea typeface="DFGKoIn-W4" panose="03000400010101010101" pitchFamily="66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9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838200"/>
          </a:xfrm>
        </p:spPr>
        <p:txBody>
          <a:bodyPr/>
          <a:lstStyle/>
          <a:p>
            <a:pPr latinLnBrk="1"/>
            <a:r>
              <a:rPr lang="ja-JP" altLang="en-US" b="1" dirty="0">
                <a:latin typeface="DFGKoIn-W4" panose="03000400010101010101" pitchFamily="66" charset="-128"/>
                <a:ea typeface="DFGKoIn-W4" panose="03000400010101010101" pitchFamily="66" charset="-128"/>
              </a:rPr>
              <a:t>「</a:t>
            </a:r>
            <a:r>
              <a:rPr lang="ja-JP" altLang="en-US" b="1" u="sng" dirty="0">
                <a:latin typeface="DFGKoIn-W4" panose="03000400010101010101" pitchFamily="66" charset="-128"/>
                <a:ea typeface="DFGKoIn-W4" panose="03000400010101010101" pitchFamily="66" charset="-128"/>
              </a:rPr>
              <a:t>ブログ</a:t>
            </a:r>
            <a:r>
              <a:rPr lang="ja-JP" altLang="en-US" b="1" dirty="0">
                <a:latin typeface="DFGKoIn-W4" panose="03000400010101010101" pitchFamily="66" charset="-128"/>
                <a:ea typeface="DFGKoIn-W4" panose="03000400010101010101" pitchFamily="66" charset="-128"/>
              </a:rPr>
              <a:t>で離婚」驚きの理由とは？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2400" y="5410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DFGKoIn-W4" panose="03000400010101010101" pitchFamily="66" charset="-128"/>
                <a:ea typeface="DFGKoIn-W4" panose="03000400010101010101" pitchFamily="66" charset="-128"/>
              </a:rPr>
              <a:t>プライベートを発信する夫のブログに妻が激怒</a:t>
            </a:r>
            <a:endParaRPr lang="zh-CN" altLang="en-US" dirty="0">
              <a:latin typeface="DFGKoIn-W4" panose="03000400010101010101" pitchFamily="66" charset="-128"/>
              <a:ea typeface="DFGKoIn-W4" panose="03000400010101010101" pitchFamily="66" charset="-128"/>
            </a:endParaRPr>
          </a:p>
        </p:txBody>
      </p:sp>
      <p:pic>
        <p:nvPicPr>
          <p:cNvPr id="2" name="Picture 2" descr="D:\Desk\コイヌの単語帳\20150917\20150913-00044763-r25-001-1-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4953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「ブログが理由で離婚しそう」という、ブロガーにとっては聞き捨てならない話題がネット上で注目を集めている。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/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/>
            </a:r>
            <a:b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</a:b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9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月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9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日、はてな匿名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ダイアリー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に「友達がブログが理由で離婚しそう」という記事が登場した。それによると、その友人夫婦は夫がブログをやっており、ブログで月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10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万円前後の収入があるのだとか。しかし、</a:t>
            </a: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04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何か子供にある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とすぐブログに書く、物を買うときは私の意見よりもブログ受けするかを優先する、どこかに出かけたら旅ブログ、何かを食べに行ったら食ブログ、喧嘩してもブログ、ブログ、ブログ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…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」（一部抜粋</a:t>
            </a:r>
            <a:r>
              <a:rPr lang="ja-JP" altLang="en-US" dirty="0" smtClean="0">
                <a:latin typeface="G-OTF Kyoukasho ICA Pro R" pitchFamily="18" charset="-128"/>
                <a:ea typeface="G-OTF Kyoukasho ICA Pro R" pitchFamily="18" charset="-128"/>
              </a:rPr>
              <a:t>）</a:t>
            </a:r>
            <a:endParaRPr lang="en-US" altLang="ja-JP" dirty="0" smtClean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endParaRPr lang="en-US" altLang="zh-CN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という夫のブログのせいで家庭のことが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筒抜け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になっていることが妻には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耐えがたく</a:t>
            </a:r>
            <a:r>
              <a:rPr lang="ja-JP" altLang="en-US" dirty="0" smtClean="0">
                <a:latin typeface="G-OTF Kyoukasho ICA Pro R" pitchFamily="18" charset="-128"/>
                <a:ea typeface="G-OTF Kyoukasho ICA Pro R" pitchFamily="18" charset="-128"/>
              </a:rPr>
              <a:t>、</a:t>
            </a:r>
            <a:endParaRPr lang="en-US" altLang="ja-JP" dirty="0" smtClean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endParaRPr lang="en-US" altLang="zh-CN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68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「今では、どこかに行こう、あれ買おう、旦那からの提案が全て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『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ブログのため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』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にしか思えず、家族のための言葉に聴こえなく、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愛情も薄れてきた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」</a:t>
            </a:r>
          </a:p>
          <a:p>
            <a:pPr marL="0" indent="0">
              <a:buNone/>
            </a:pPr>
            <a:endParaRPr lang="ja-JP" altLang="en-US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という彼女は、「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子供にもう少し手がかからなくなったら、離婚する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」と言っているという。</a:t>
            </a: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74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これに対してツイッターには、</a:t>
            </a:r>
          </a:p>
          <a:p>
            <a:pPr marL="0" indent="0">
              <a:buNone/>
            </a:pPr>
            <a:endParaRPr lang="ja-JP" altLang="en-US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「これはつらそう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…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」</a:t>
            </a: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「すごく分かる。こんな旦那嫌だ。離婚したくなる」</a:t>
            </a: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「自分だけネタに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すりゃいい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のに、家族やらを巻き込むのは、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そりゃ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巻き込まれた方は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ツラい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わな」</a:t>
            </a:r>
          </a:p>
          <a:p>
            <a:pPr marL="0" indent="0">
              <a:buNone/>
            </a:pPr>
            <a:endParaRPr lang="ja-JP" altLang="en-US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と、妻の態度に理解を示す声が寄せられており、また、</a:t>
            </a: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3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「気を付けます」</a:t>
            </a: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…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妻が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Twitter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止めろと言ってきたらどうしよう」</a:t>
            </a: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「これは他人事じゃないかも。気をつけよ」</a:t>
            </a:r>
          </a:p>
          <a:p>
            <a:pPr marL="0" indent="0">
              <a:buNone/>
            </a:pPr>
            <a:endParaRPr lang="ja-JP" altLang="en-US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など、自分が“加害者”になる可能性に気付かされた人も少なくない。</a:t>
            </a:r>
          </a:p>
          <a:p>
            <a:pPr marL="0" indent="0">
              <a:buNone/>
            </a:pPr>
            <a:endParaRPr lang="ja-JP" altLang="en-US" dirty="0">
              <a:latin typeface="G-OTF Kyoukasho ICA Pro R" pitchFamily="18" charset="-128"/>
              <a:ea typeface="G-OTF Kyoukasho ICA Pro R" pitchFamily="18" charset="-128"/>
            </a:endParaRPr>
          </a:p>
          <a:p>
            <a:pPr marL="0" indent="0">
              <a:buNone/>
            </a:pP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アフィリエイト広告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などが広まり、個人でのブログ運営に夢中になる人も増えていると思われるが、ブログのためのプライベートにならないよう、注意が必要そうだ。</a:t>
            </a: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4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838200"/>
          </a:xfrm>
        </p:spPr>
        <p:txBody>
          <a:bodyPr/>
          <a:lstStyle/>
          <a:p>
            <a:pPr latinLnBrk="1"/>
            <a:r>
              <a:rPr lang="ja-JP" altLang="en-US" b="1" dirty="0">
                <a:latin typeface="DFGKoIn-W4" panose="03000400010101010101" pitchFamily="66" charset="-128"/>
                <a:ea typeface="DFGKoIn-W4" panose="03000400010101010101" pitchFamily="66" charset="-128"/>
              </a:rPr>
              <a:t>好きな子を「</a:t>
            </a:r>
            <a:r>
              <a:rPr lang="ja-JP" altLang="en-US" b="1" u="sng" dirty="0">
                <a:latin typeface="DFGKoIn-W4" panose="03000400010101010101" pitchFamily="66" charset="-128"/>
                <a:ea typeface="DFGKoIn-W4" panose="03000400010101010101" pitchFamily="66" charset="-128"/>
              </a:rPr>
              <a:t>待ち伏せ</a:t>
            </a:r>
            <a:r>
              <a:rPr lang="ja-JP" altLang="en-US" b="1" dirty="0">
                <a:latin typeface="DFGKoIn-W4" panose="03000400010101010101" pitchFamily="66" charset="-128"/>
                <a:ea typeface="DFGKoIn-W4" panose="03000400010101010101" pitchFamily="66" charset="-128"/>
              </a:rPr>
              <a:t>」経験者</a:t>
            </a:r>
            <a:r>
              <a:rPr lang="en-US" altLang="ja-JP" b="1" dirty="0">
                <a:latin typeface="DFGKoIn-W4" panose="03000400010101010101" pitchFamily="66" charset="-128"/>
                <a:ea typeface="DFGKoIn-W4" panose="03000400010101010101" pitchFamily="66" charset="-128"/>
              </a:rPr>
              <a:t>2</a:t>
            </a:r>
            <a:r>
              <a:rPr lang="ja-JP" altLang="en-US" b="1" dirty="0">
                <a:latin typeface="DFGKoIn-W4" panose="03000400010101010101" pitchFamily="66" charset="-128"/>
                <a:ea typeface="DFGKoIn-W4" panose="03000400010101010101" pitchFamily="66" charset="-128"/>
              </a:rPr>
              <a:t>割？</a:t>
            </a:r>
            <a:endParaRPr lang="ja-JP" altLang="en-US" b="1" dirty="0">
              <a:latin typeface="DFGKoIn-W4" panose="03000400010101010101" pitchFamily="66" charset="-128"/>
              <a:ea typeface="DFGKoIn-W4" panose="03000400010101010101" pitchFamily="66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2400" y="5410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DFGKoIn-W4" panose="03000400010101010101" pitchFamily="66" charset="-128"/>
                <a:ea typeface="DFGKoIn-W4" panose="03000400010101010101" pitchFamily="66" charset="-128"/>
              </a:rPr>
              <a:t>「</a:t>
            </a:r>
            <a:r>
              <a:rPr lang="ja-JP" altLang="en-US" u="sng" dirty="0">
                <a:latin typeface="DFGKoIn-W4" panose="03000400010101010101" pitchFamily="66" charset="-128"/>
                <a:ea typeface="DFGKoIn-W4" panose="03000400010101010101" pitchFamily="66" charset="-128"/>
              </a:rPr>
              <a:t>ラブレター</a:t>
            </a:r>
            <a:r>
              <a:rPr lang="ja-JP" altLang="en-US" dirty="0">
                <a:latin typeface="DFGKoIn-W4" panose="03000400010101010101" pitchFamily="66" charset="-128"/>
                <a:ea typeface="DFGKoIn-W4" panose="03000400010101010101" pitchFamily="66" charset="-128"/>
              </a:rPr>
              <a:t>渡したことない」男性が</a:t>
            </a:r>
            <a:r>
              <a:rPr lang="en-US" altLang="ja-JP" dirty="0">
                <a:latin typeface="DFGKoIn-W4" panose="03000400010101010101" pitchFamily="66" charset="-128"/>
                <a:ea typeface="DFGKoIn-W4" panose="03000400010101010101" pitchFamily="66" charset="-128"/>
              </a:rPr>
              <a:t>8</a:t>
            </a:r>
            <a:r>
              <a:rPr lang="ja-JP" altLang="en-US" dirty="0">
                <a:latin typeface="DFGKoIn-W4" panose="03000400010101010101" pitchFamily="66" charset="-128"/>
                <a:ea typeface="DFGKoIn-W4" panose="03000400010101010101" pitchFamily="66" charset="-128"/>
              </a:rPr>
              <a:t>割！山本耕史は</a:t>
            </a:r>
            <a:r>
              <a:rPr lang="ja-JP" altLang="en-US" u="sng" dirty="0">
                <a:latin typeface="DFGKoIn-W4" panose="03000400010101010101" pitchFamily="66" charset="-128"/>
                <a:ea typeface="DFGKoIn-W4" panose="03000400010101010101" pitchFamily="66" charset="-128"/>
              </a:rPr>
              <a:t>レア</a:t>
            </a:r>
            <a:endParaRPr lang="zh-CN" altLang="en-US" u="sng" dirty="0">
              <a:latin typeface="DFGKoIn-W4" panose="03000400010101010101" pitchFamily="66" charset="-128"/>
              <a:ea typeface="DFGKoIn-W4" panose="03000400010101010101" pitchFamily="66" charset="-128"/>
            </a:endParaRPr>
          </a:p>
        </p:txBody>
      </p:sp>
      <p:pic>
        <p:nvPicPr>
          <p:cNvPr id="2050" name="Picture 2" descr="D:\Desk\コイヌの単語帳\20150917\20150912-00044778-r25-001-1-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5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堀北真希の“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電撃婚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”で世間を驚かせたのが、山本耕史の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アプローチ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方法。なんでも、一方的に手書きの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ラブレター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を送りまくり、堀北の移動時に狙いをつけて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アポなし突撃</a:t>
            </a:r>
            <a:r>
              <a:rPr lang="en-US" altLang="ja-JP" dirty="0">
                <a:latin typeface="G-OTF Kyoukasho ICA Pro R" pitchFamily="18" charset="-128"/>
                <a:ea typeface="G-OTF Kyoukasho ICA Pro R" pitchFamily="18" charset="-128"/>
              </a:rPr>
              <a:t>…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という</a:t>
            </a:r>
            <a:r>
              <a:rPr lang="ja-JP" altLang="en-US" u="sng" dirty="0">
                <a:latin typeface="G-OTF Kyoukasho ICA Pro R" pitchFamily="18" charset="-128"/>
                <a:ea typeface="G-OTF Kyoukasho ICA Pro R" pitchFamily="18" charset="-128"/>
              </a:rPr>
              <a:t>今どき</a:t>
            </a:r>
            <a:r>
              <a:rPr lang="ja-JP" altLang="en-US" dirty="0">
                <a:latin typeface="G-OTF Kyoukasho ICA Pro R" pitchFamily="18" charset="-128"/>
                <a:ea typeface="G-OTF Kyoukasho ICA Pro R" pitchFamily="18" charset="-128"/>
              </a:rPr>
              <a:t>あまり聞かないアプローチだったとか。</a:t>
            </a:r>
            <a:endParaRPr lang="zh-CN" altLang="en-US" dirty="0">
              <a:latin typeface="G-OTF Kyoukasho ICA Pro R" pitchFamily="18" charset="-128"/>
              <a:ea typeface="G-OTF Kyoukasho ICA Pro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4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673</Words>
  <Application>Microsoft Office PowerPoint</Application>
  <PresentationFormat>全屏显示(4:3)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コイヌの単語帳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ご清聴有難う御座いました！！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</dc:title>
  <dc:creator>HuangWeijing</dc:creator>
  <cp:lastModifiedBy>HuangWeijing</cp:lastModifiedBy>
  <cp:revision>14</cp:revision>
  <dcterms:created xsi:type="dcterms:W3CDTF">2015-09-02T14:56:02Z</dcterms:created>
  <dcterms:modified xsi:type="dcterms:W3CDTF">2015-09-17T12:27:31Z</dcterms:modified>
</cp:coreProperties>
</file>