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4" r:id="rId5"/>
    <p:sldId id="265" r:id="rId6"/>
    <p:sldId id="266" r:id="rId7"/>
    <p:sldId id="267" r:id="rId8"/>
    <p:sldId id="279" r:id="rId9"/>
    <p:sldId id="280" r:id="rId10"/>
    <p:sldId id="278" r:id="rId11"/>
    <p:sldId id="281" r:id="rId12"/>
    <p:sldId id="269" r:id="rId13"/>
    <p:sldId id="270" r:id="rId14"/>
    <p:sldId id="271" r:id="rId15"/>
    <p:sldId id="283" r:id="rId16"/>
    <p:sldId id="272" r:id="rId17"/>
    <p:sldId id="284" r:id="rId18"/>
    <p:sldId id="273" r:id="rId19"/>
    <p:sldId id="274" r:id="rId20"/>
    <p:sldId id="275" r:id="rId21"/>
    <p:sldId id="276" r:id="rId22"/>
    <p:sldId id="282" r:id="rId23"/>
    <p:sldId id="285" r:id="rId24"/>
    <p:sldId id="26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74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56777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59865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9443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81269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94374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0259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60074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10252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9556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48376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34239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19000" r="-1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26B42-86D0-4704-8C23-6F0502B3BD33}" type="datetimeFigureOut">
              <a:rPr lang="zh-CN" altLang="en-US" smtClean="0"/>
              <a:t>2015/9/27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648530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ja-JP" altLang="en-US" sz="5400" b="0" dirty="0" smtClean="0">
                <a:latin typeface="DCGHigeMoji-W5" panose="03000500010101010101" pitchFamily="66" charset="-128"/>
                <a:ea typeface="DCGHigeMoji-W5" panose="03000500010101010101" pitchFamily="66" charset="-128"/>
              </a:rPr>
              <a:t>コイヌの単語帳</a:t>
            </a:r>
            <a:endParaRPr lang="zh-CN" altLang="en-US" sz="5400" b="0" dirty="0">
              <a:latin typeface="DCGHigeMoji-W5" panose="03000500010101010101" pitchFamily="66" charset="-128"/>
              <a:ea typeface="DCGHigeMoji-W5" panose="03000500010101010101" pitchFamily="66" charset="-128"/>
            </a:endParaRPr>
          </a:p>
        </p:txBody>
      </p:sp>
      <p:sp>
        <p:nvSpPr>
          <p:cNvPr id="5" name="文本占位符 4"/>
          <p:cNvSpPr>
            <a:spLocks noGrp="1"/>
          </p:cNvSpPr>
          <p:nvPr>
            <p:ph type="body" idx="1"/>
          </p:nvPr>
        </p:nvSpPr>
        <p:spPr>
          <a:xfrm>
            <a:off x="685800" y="4648200"/>
            <a:ext cx="7772400" cy="1500187"/>
          </a:xfrm>
        </p:spPr>
        <p:txBody>
          <a:bodyPr/>
          <a:lstStyle/>
          <a:p>
            <a:pPr algn="r"/>
            <a:r>
              <a:rPr lang="ja-JP" altLang="en-US" dirty="0" smtClean="0">
                <a:latin typeface="DCPHigeMoji-W5" panose="03000500010101010101" pitchFamily="66" charset="-128"/>
                <a:ea typeface="DCPHigeMoji-W5" panose="03000500010101010101" pitchFamily="66" charset="-128"/>
              </a:rPr>
              <a:t>司</a:t>
            </a:r>
            <a:r>
              <a:rPr lang="ja-JP" altLang="en-US" dirty="0">
                <a:latin typeface="DCPHigeMoji-W5" panose="03000500010101010101" pitchFamily="66" charset="-128"/>
                <a:ea typeface="DCPHigeMoji-W5" panose="03000500010101010101" pitchFamily="66" charset="-128"/>
              </a:rPr>
              <a:t>会</a:t>
            </a:r>
            <a:r>
              <a:rPr lang="ja-JP" altLang="en-US" dirty="0" smtClean="0">
                <a:latin typeface="DCPHigeMoji-W5" panose="03000500010101010101" pitchFamily="66" charset="-128"/>
                <a:ea typeface="DCPHigeMoji-W5" panose="03000500010101010101" pitchFamily="66" charset="-128"/>
              </a:rPr>
              <a:t>者：スリーピードッグ</a:t>
            </a:r>
            <a:endParaRPr lang="en-US" altLang="ja-JP" dirty="0" smtClean="0">
              <a:latin typeface="DCPHigeMoji-W5" panose="03000500010101010101" pitchFamily="66" charset="-128"/>
              <a:ea typeface="DCPHigeMoji-W5" panose="03000500010101010101" pitchFamily="66" charset="-128"/>
            </a:endParaRPr>
          </a:p>
          <a:p>
            <a:pPr algn="r"/>
            <a:r>
              <a:rPr lang="en-US" altLang="zh-CN" dirty="0" smtClean="0">
                <a:latin typeface="DCPHigeMoji-W5" panose="03000500010101010101" pitchFamily="66" charset="-128"/>
                <a:ea typeface="DCPHigeMoji-W5" panose="03000500010101010101" pitchFamily="66" charset="-128"/>
              </a:rPr>
              <a:t>2015/10/</a:t>
            </a:r>
            <a:r>
              <a:rPr lang="en-US" altLang="zh-CN" dirty="0" smtClean="0">
                <a:latin typeface="DCPHigeMoji-W5" panose="03000500010101010101" pitchFamily="66" charset="-128"/>
                <a:ea typeface="DCPHigeMoji-W5" panose="03000500010101010101" pitchFamily="66" charset="-128"/>
              </a:rPr>
              <a:t>01</a:t>
            </a:r>
            <a:endParaRPr lang="zh-CN" altLang="en-US" dirty="0">
              <a:latin typeface="DCPHigeMoji-W5" panose="03000500010101010101" pitchFamily="66" charset="-128"/>
              <a:ea typeface="DCPHigeMoji-W5" panose="03000500010101010101" pitchFamily="66" charset="-128"/>
            </a:endParaRPr>
          </a:p>
        </p:txBody>
      </p:sp>
    </p:spTree>
    <p:extLst>
      <p:ext uri="{BB962C8B-B14F-4D97-AF65-F5344CB8AC3E}">
        <p14:creationId xmlns:p14="http://schemas.microsoft.com/office/powerpoint/2010/main" val="129889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10000"/>
          </a:bodyPr>
          <a:lstStyle/>
          <a:p>
            <a:pPr marL="0" indent="0">
              <a:buNone/>
            </a:pPr>
            <a:r>
              <a:rPr lang="ja-JP" altLang="en-US" dirty="0">
                <a:latin typeface="G-OTF Kyoukasho ICA Pro R" pitchFamily="18" charset="-128"/>
                <a:ea typeface="G-OTF Kyoukasho ICA Pro R" pitchFamily="18" charset="-128"/>
              </a:rPr>
              <a:t>と、「おきかえ」と読んでもいいのではないかとの声もあった</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zh-CN"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ちなみにツイッターでは、</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置換は痴漢と紛らわしいので別の表現に</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というお題。</a:t>
            </a:r>
            <a:r>
              <a:rPr lang="en-US" altLang="ja-JP" u="sng" dirty="0">
                <a:latin typeface="G-OTF Kyoukasho ICA Pro R" pitchFamily="18" charset="-128"/>
                <a:ea typeface="G-OTF Kyoukasho ICA Pro R" pitchFamily="18" charset="-128"/>
              </a:rPr>
              <a:t>MS</a:t>
            </a:r>
            <a:r>
              <a:rPr lang="ja-JP" altLang="en-US" dirty="0">
                <a:latin typeface="G-OTF Kyoukasho ICA Pro R" pitchFamily="18" charset="-128"/>
                <a:ea typeface="G-OTF Kyoukasho ICA Pro R" pitchFamily="18" charset="-128"/>
              </a:rPr>
              <a:t>公式での</a:t>
            </a:r>
            <a:r>
              <a:rPr lang="ja-JP" altLang="en-US" u="sng" dirty="0">
                <a:latin typeface="G-OTF Kyoukasho ICA Pro R" pitchFamily="18" charset="-128"/>
                <a:ea typeface="G-OTF Kyoukasho ICA Pro R" pitchFamily="18" charset="-128"/>
              </a:rPr>
              <a:t>トピ</a:t>
            </a:r>
            <a:r>
              <a:rPr lang="ja-JP" altLang="en-US" dirty="0">
                <a:latin typeface="G-OTF Kyoukasho ICA Pro R" pitchFamily="18" charset="-128"/>
                <a:ea typeface="G-OTF Kyoukasho ICA Pro R" pitchFamily="18" charset="-128"/>
              </a:rPr>
              <a:t>で、</a:t>
            </a:r>
            <a:r>
              <a:rPr lang="ja-JP" altLang="en-US" u="sng" dirty="0">
                <a:latin typeface="G-OTF Kyoukasho ICA Pro R" pitchFamily="18" charset="-128"/>
                <a:ea typeface="G-OTF Kyoukasho ICA Pro R" pitchFamily="18" charset="-128"/>
              </a:rPr>
              <a:t>ネタじゃないのがすごい</a:t>
            </a:r>
            <a:r>
              <a:rPr lang="ja-JP" altLang="en-US" dirty="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「今勉強してる資格のテキストは置換なんて山程出るぞ？</a:t>
            </a:r>
            <a:r>
              <a:rPr lang="ja-JP" altLang="en-US" u="sng" dirty="0">
                <a:latin typeface="G-OTF Kyoukasho ICA Pro R" pitchFamily="18" charset="-128"/>
                <a:ea typeface="G-OTF Kyoukasho ICA Pro R" pitchFamily="18" charset="-128"/>
              </a:rPr>
              <a:t>んなもん</a:t>
            </a:r>
            <a:r>
              <a:rPr lang="ja-JP" altLang="en-US" dirty="0">
                <a:latin typeface="G-OTF Kyoukasho ICA Pro R" pitchFamily="18" charset="-128"/>
                <a:ea typeface="G-OTF Kyoukasho ICA Pro R" pitchFamily="18" charset="-128"/>
              </a:rPr>
              <a:t>気にしてたら何も出来んわ</a:t>
            </a:r>
            <a:r>
              <a:rPr lang="en-US" altLang="ja-JP" dirty="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「ちょっと笑える話だな」</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841877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lnSpcReduction="10000"/>
          </a:bodyPr>
          <a:lstStyle/>
          <a:p>
            <a:pPr marL="0" indent="0">
              <a:buNone/>
            </a:pPr>
            <a:r>
              <a:rPr lang="ja-JP" altLang="en-US" dirty="0">
                <a:latin typeface="G-OTF Kyoukasho ICA Pro R" pitchFamily="18" charset="-128"/>
                <a:ea typeface="G-OTF Kyoukasho ICA Pro R" pitchFamily="18" charset="-128"/>
              </a:rPr>
              <a:t>など、むしろ議論する必要性をあまり感じないとの意見も多い。</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たしかに、</a:t>
            </a:r>
            <a:r>
              <a:rPr lang="en-US" altLang="ja-JP" dirty="0">
                <a:latin typeface="G-OTF Kyoukasho ICA Pro R" pitchFamily="18" charset="-128"/>
                <a:ea typeface="G-OTF Kyoukasho ICA Pro R" pitchFamily="18" charset="-128"/>
              </a:rPr>
              <a:t>Excel</a:t>
            </a:r>
            <a:r>
              <a:rPr lang="ja-JP" altLang="en-US" dirty="0">
                <a:latin typeface="G-OTF Kyoukasho ICA Pro R" pitchFamily="18" charset="-128"/>
                <a:ea typeface="G-OTF Kyoukasho ICA Pro R" pitchFamily="18" charset="-128"/>
              </a:rPr>
              <a:t>の説明をしているときに「痴漢」なんて言葉が出てくることはほとんどありえない。ツイッターユーザーが</a:t>
            </a:r>
            <a:r>
              <a:rPr lang="ja-JP" altLang="en-US" u="sng" dirty="0">
                <a:latin typeface="G-OTF Kyoukasho ICA Pro R" pitchFamily="18" charset="-128"/>
                <a:ea typeface="G-OTF Kyoukasho ICA Pro R" pitchFamily="18" charset="-128"/>
              </a:rPr>
              <a:t>冷ややか</a:t>
            </a:r>
            <a:r>
              <a:rPr lang="ja-JP" altLang="en-US" dirty="0">
                <a:latin typeface="G-OTF Kyoukasho ICA Pro R" pitchFamily="18" charset="-128"/>
                <a:ea typeface="G-OTF Kyoukasho ICA Pro R" pitchFamily="18" charset="-128"/>
              </a:rPr>
              <a:t>に反応したように、そこまで気</a:t>
            </a:r>
            <a:r>
              <a:rPr lang="ja-JP" altLang="en-US" dirty="0" smtClean="0">
                <a:latin typeface="G-OTF Kyoukasho ICA Pro R" pitchFamily="18" charset="-128"/>
                <a:ea typeface="G-OTF Kyoukasho ICA Pro R" pitchFamily="18" charset="-128"/>
              </a:rPr>
              <a:t>にするべきことではないのかもしれない。</a:t>
            </a:r>
            <a:endParaRPr lang="en-US" altLang="ja-JP" dirty="0" smtClean="0">
              <a:latin typeface="G-OTF Kyoukasho ICA Pro R" pitchFamily="18" charset="-128"/>
              <a:ea typeface="G-OTF Kyoukasho ICA Pro R" pitchFamily="18" charset="-128"/>
            </a:endParaRPr>
          </a:p>
          <a:p>
            <a:pPr marL="0" indent="0">
              <a:buNone/>
            </a:pPr>
            <a:r>
              <a:rPr lang="en-US" altLang="ja-JP" dirty="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冷</a:t>
            </a:r>
            <a:r>
              <a:rPr lang="ja-JP" altLang="en-US" dirty="0" smtClean="0">
                <a:latin typeface="G-OTF Kyoukasho ICA Pro R" pitchFamily="18" charset="-128"/>
                <a:ea typeface="G-OTF Kyoukasho ICA Pro R" pitchFamily="18" charset="-128"/>
              </a:rPr>
              <a:t>ややか「</a:t>
            </a:r>
            <a:r>
              <a:rPr lang="ja-JP" altLang="en-US" dirty="0">
                <a:latin typeface="G-OTF Kyoukasho ICA Pro R" pitchFamily="18" charset="-128"/>
                <a:ea typeface="G-OTF Kyoukasho ICA Pro R" pitchFamily="18" charset="-128"/>
              </a:rPr>
              <a:t>ひややか」態度が冷淡であるさま。「</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な目つき」</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96004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lstStyle/>
          <a:p>
            <a:pPr latinLnBrk="1"/>
            <a:r>
              <a:rPr lang="ja-JP" altLang="en-US" b="1" dirty="0">
                <a:latin typeface="DFGKoIn-W4" panose="03000400010101010101" pitchFamily="66" charset="-128"/>
                <a:ea typeface="DFGKoIn-W4" panose="03000400010101010101" pitchFamily="66" charset="-128"/>
              </a:rPr>
              <a:t>電子レンジの</a:t>
            </a:r>
            <a:r>
              <a:rPr lang="ja-JP" altLang="en-US" b="1" u="sng" dirty="0">
                <a:latin typeface="DFGKoIn-W4" panose="03000400010101010101" pitchFamily="66" charset="-128"/>
                <a:ea typeface="DFGKoIn-W4" panose="03000400010101010101" pitchFamily="66" charset="-128"/>
              </a:rPr>
              <a:t>隠しコマンド</a:t>
            </a:r>
            <a:r>
              <a:rPr lang="ja-JP" altLang="en-US" b="1" dirty="0">
                <a:latin typeface="DFGKoIn-W4" panose="03000400010101010101" pitchFamily="66" charset="-128"/>
                <a:ea typeface="DFGKoIn-W4" panose="03000400010101010101" pitchFamily="66" charset="-128"/>
              </a:rPr>
              <a:t>を発見</a:t>
            </a:r>
            <a:endParaRPr lang="ja-JP" altLang="en-US" b="1" dirty="0">
              <a:latin typeface="DFGKoIn-W4" panose="03000400010101010101" pitchFamily="66" charset="-128"/>
              <a:ea typeface="DFGKoIn-W4" panose="03000400010101010101" pitchFamily="66" charset="-128"/>
            </a:endParaRPr>
          </a:p>
        </p:txBody>
      </p:sp>
      <p:pic>
        <p:nvPicPr>
          <p:cNvPr id="2" name="Picture 2" descr="http://image.itmedia.co.jp/nl/articles/1509/15/kontake_150915sharpdenshi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3581400" cy="36034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56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en-US" altLang="ja-JP" dirty="0">
                <a:latin typeface="G-OTF Kyoukasho ICA Pro R" pitchFamily="18" charset="-128"/>
                <a:ea typeface="G-OTF Kyoukasho ICA Pro R" pitchFamily="18" charset="-128"/>
              </a:rPr>
              <a:t>TV</a:t>
            </a:r>
            <a:r>
              <a:rPr lang="ja-JP" altLang="en-US" dirty="0">
                <a:latin typeface="G-OTF Kyoukasho ICA Pro R" pitchFamily="18" charset="-128"/>
                <a:ea typeface="G-OTF Kyoukasho ICA Pro R" pitchFamily="18" charset="-128"/>
              </a:rPr>
              <a:t>ゲームで</a:t>
            </a:r>
            <a:r>
              <a:rPr lang="ja-JP" altLang="en-US" u="sng" dirty="0">
                <a:latin typeface="G-OTF Kyoukasho ICA Pro R" pitchFamily="18" charset="-128"/>
                <a:ea typeface="G-OTF Kyoukasho ICA Pro R" pitchFamily="18" charset="-128"/>
              </a:rPr>
              <a:t>おなじみ</a:t>
            </a:r>
            <a:r>
              <a:rPr lang="ja-JP" altLang="en-US" dirty="0">
                <a:latin typeface="G-OTF Kyoukasho ICA Pro R" pitchFamily="18" charset="-128"/>
                <a:ea typeface="G-OTF Kyoukasho ICA Pro R" pitchFamily="18" charset="-128"/>
              </a:rPr>
              <a:t>の“隠しコマンド”が電子レンジにも存在したという報告がツイッターに登場し、</a:t>
            </a:r>
            <a:r>
              <a:rPr lang="ja-JP" altLang="en-US" u="sng" dirty="0">
                <a:latin typeface="G-OTF Kyoukasho ICA Pro R" pitchFamily="18" charset="-128"/>
                <a:ea typeface="G-OTF Kyoukasho ICA Pro R" pitchFamily="18" charset="-128"/>
              </a:rPr>
              <a:t>話題を集めている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zh-CN" dirty="0" smtClean="0">
              <a:latin typeface="G-OTF Kyoukasho ICA Pro R" pitchFamily="18" charset="-128"/>
              <a:ea typeface="G-OTF Kyoukasho ICA Pro R" pitchFamily="18" charset="-128"/>
            </a:endParaRPr>
          </a:p>
          <a:p>
            <a:pPr marL="0" indent="0">
              <a:buNone/>
            </a:pPr>
            <a:r>
              <a:rPr lang="en-US" altLang="ja-JP" dirty="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馴染み「</a:t>
            </a:r>
            <a:r>
              <a:rPr lang="ja-JP" altLang="en-US" dirty="0">
                <a:latin typeface="G-OTF Kyoukasho ICA Pro R" pitchFamily="18" charset="-128"/>
                <a:ea typeface="G-OTF Kyoukasho ICA Pro R" pitchFamily="18" charset="-128"/>
              </a:rPr>
              <a:t>なじみ」なれ親しんで知っていること。また、その人。「</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の店」「昔の</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に会う」</a:t>
            </a:r>
            <a:endParaRPr lang="en-US" altLang="zh-CN" dirty="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58145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まだ</a:t>
            </a:r>
            <a:r>
              <a:rPr lang="ja-JP" altLang="en-US" u="sng" dirty="0">
                <a:latin typeface="G-OTF Kyoukasho ICA Pro R" pitchFamily="18" charset="-128"/>
                <a:ea typeface="G-OTF Kyoukasho ICA Pro R" pitchFamily="18" charset="-128"/>
              </a:rPr>
              <a:t>ファミリーコンピューター</a:t>
            </a:r>
            <a:r>
              <a:rPr lang="ja-JP" altLang="en-US" dirty="0">
                <a:latin typeface="G-OTF Kyoukasho ICA Pro R" pitchFamily="18" charset="-128"/>
                <a:ea typeface="G-OTF Kyoukasho ICA Pro R" pitchFamily="18" charset="-128"/>
              </a:rPr>
              <a:t>が全盛期だった</a:t>
            </a:r>
            <a:r>
              <a:rPr lang="en-US" altLang="ja-JP" dirty="0">
                <a:latin typeface="G-OTF Kyoukasho ICA Pro R" pitchFamily="18" charset="-128"/>
                <a:ea typeface="G-OTF Kyoukasho ICA Pro R" pitchFamily="18" charset="-128"/>
              </a:rPr>
              <a:t>80</a:t>
            </a:r>
            <a:r>
              <a:rPr lang="ja-JP" altLang="en-US" dirty="0">
                <a:latin typeface="G-OTF Kyoukasho ICA Pro R" pitchFamily="18" charset="-128"/>
                <a:ea typeface="G-OTF Kyoukasho ICA Pro R" pitchFamily="18" charset="-128"/>
              </a:rPr>
              <a:t>年代、</a:t>
            </a:r>
            <a:r>
              <a:rPr lang="en-US" altLang="ja-JP" dirty="0">
                <a:latin typeface="G-OTF Kyoukasho ICA Pro R" pitchFamily="18" charset="-128"/>
                <a:ea typeface="G-OTF Kyoukasho ICA Pro R" pitchFamily="18" charset="-128"/>
              </a:rPr>
              <a:t>TV</a:t>
            </a:r>
            <a:r>
              <a:rPr lang="ja-JP" altLang="en-US" dirty="0">
                <a:latin typeface="G-OTF Kyoukasho ICA Pro R" pitchFamily="18" charset="-128"/>
                <a:ea typeface="G-OTF Kyoukasho ICA Pro R" pitchFamily="18" charset="-128"/>
              </a:rPr>
              <a:t>ゲームには説明書に記されていない裏技が多数存在した。ゲーム雑誌はそういった裏技を積極的に紹介し、子どもたちは</a:t>
            </a:r>
            <a:r>
              <a:rPr lang="ja-JP" altLang="en-US" u="sng" dirty="0">
                <a:latin typeface="G-OTF Kyoukasho ICA Pro R" pitchFamily="18" charset="-128"/>
                <a:ea typeface="G-OTF Kyoukasho ICA Pro R" pitchFamily="18" charset="-128"/>
              </a:rPr>
              <a:t>口コミ</a:t>
            </a:r>
            <a:r>
              <a:rPr lang="ja-JP" altLang="en-US" dirty="0">
                <a:latin typeface="G-OTF Kyoukasho ICA Pro R" pitchFamily="18" charset="-128"/>
                <a:ea typeface="G-OTF Kyoukasho ICA Pro R" pitchFamily="18" charset="-128"/>
              </a:rPr>
              <a:t>で裏技を共有。「上上下下左右左右</a:t>
            </a:r>
            <a:r>
              <a:rPr lang="en-US" altLang="ja-JP" dirty="0">
                <a:latin typeface="G-OTF Kyoukasho ICA Pro R" pitchFamily="18" charset="-128"/>
                <a:ea typeface="G-OTF Kyoukasho ICA Pro R" pitchFamily="18" charset="-128"/>
              </a:rPr>
              <a:t>BA</a:t>
            </a:r>
            <a:r>
              <a:rPr lang="ja-JP" altLang="en-US" dirty="0">
                <a:latin typeface="G-OTF Kyoukasho ICA Pro R" pitchFamily="18" charset="-128"/>
                <a:ea typeface="G-OTF Kyoukasho ICA Pro R" pitchFamily="18" charset="-128"/>
              </a:rPr>
              <a:t>」の順にボタンを押すとフル装備になったり、アイテムが登場したりする“</a:t>
            </a:r>
            <a:r>
              <a:rPr lang="ja-JP" altLang="en-US" u="sng" dirty="0">
                <a:latin typeface="G-OTF Kyoukasho ICA Pro R" pitchFamily="18" charset="-128"/>
                <a:ea typeface="G-OTF Kyoukasho ICA Pro R" pitchFamily="18" charset="-128"/>
              </a:rPr>
              <a:t>コナミコマンド</a:t>
            </a:r>
            <a:r>
              <a:rPr lang="ja-JP" altLang="en-US" dirty="0">
                <a:latin typeface="G-OTF Kyoukasho ICA Pro R" pitchFamily="18" charset="-128"/>
                <a:ea typeface="G-OTF Kyoukasho ICA Pro R" pitchFamily="18" charset="-128"/>
              </a:rPr>
              <a:t>”をはじめ、「</a:t>
            </a:r>
            <a:r>
              <a:rPr lang="ja-JP" altLang="en-US" u="sng" dirty="0">
                <a:latin typeface="G-OTF Kyoukasho ICA Pro R" pitchFamily="18" charset="-128"/>
                <a:ea typeface="G-OTF Kyoukasho ICA Pro R" pitchFamily="18" charset="-128"/>
              </a:rPr>
              <a:t>ゼビウス</a:t>
            </a:r>
            <a:r>
              <a:rPr lang="ja-JP" altLang="en-US" dirty="0">
                <a:latin typeface="G-OTF Kyoukasho ICA Pro R" pitchFamily="18" charset="-128"/>
                <a:ea typeface="G-OTF Kyoukasho ICA Pro R" pitchFamily="18" charset="-128"/>
              </a:rPr>
              <a:t>の無敵コマンド」「</a:t>
            </a:r>
            <a:r>
              <a:rPr lang="ja-JP" altLang="en-US" u="sng" dirty="0">
                <a:latin typeface="G-OTF Kyoukasho ICA Pro R" pitchFamily="18" charset="-128"/>
                <a:ea typeface="G-OTF Kyoukasho ICA Pro R" pitchFamily="18" charset="-128"/>
              </a:rPr>
              <a:t>スーパーマリオの無限</a:t>
            </a:r>
            <a:r>
              <a:rPr lang="en-US" altLang="ja-JP" u="sng" dirty="0">
                <a:latin typeface="G-OTF Kyoukasho ICA Pro R" pitchFamily="18" charset="-128"/>
                <a:ea typeface="G-OTF Kyoukasho ICA Pro R" pitchFamily="18" charset="-128"/>
              </a:rPr>
              <a:t>1UP</a:t>
            </a:r>
            <a:r>
              <a:rPr lang="ja-JP" altLang="en-US" dirty="0">
                <a:latin typeface="G-OTF Kyoukasho ICA Pro R" pitchFamily="18" charset="-128"/>
                <a:ea typeface="G-OTF Kyoukasho ICA Pro R" pitchFamily="18" charset="-128"/>
              </a:rPr>
              <a:t>」といったテクニックは、当時の小中学生の必須知識だった。</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615615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nenza.net/wp-content/uploads/fc2/kona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056" y="152400"/>
            <a:ext cx="4762500" cy="12668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http://www.konami.jp/images/kona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12" y="1676400"/>
            <a:ext cx="3407844" cy="19169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572000"/>
            <a:ext cx="2977880" cy="200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3930" y="4572000"/>
            <a:ext cx="2955126" cy="200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79056" y="4572000"/>
            <a:ext cx="2971566" cy="200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descr="http://getnews.jp/img/archives/imp/and_33301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50" y="603250"/>
            <a:ext cx="3860421" cy="3111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4" name="Picture 2" descr="https://encrypted-tbn1.gstatic.com/images?q=tbn:ANd9GcQ8YpyEzKlVW0t4oy7EXRTqASM6EJhUoC2b-W0039p0ReN3GTT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1585912"/>
            <a:ext cx="2370597"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09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lnSpcReduction="10000"/>
          </a:bodyPr>
          <a:lstStyle/>
          <a:p>
            <a:pPr marL="0" indent="0">
              <a:buNone/>
            </a:pPr>
            <a:r>
              <a:rPr lang="en-US" altLang="ja-JP" dirty="0">
                <a:latin typeface="G-OTF Kyoukasho ICA Pro R" pitchFamily="18" charset="-128"/>
                <a:ea typeface="G-OTF Kyoukasho ICA Pro R" pitchFamily="18" charset="-128"/>
              </a:rPr>
              <a:t>9</a:t>
            </a:r>
            <a:r>
              <a:rPr lang="ja-JP" altLang="en-US" dirty="0">
                <a:latin typeface="G-OTF Kyoukasho ICA Pro R" pitchFamily="18" charset="-128"/>
                <a:ea typeface="G-OTF Kyoukasho ICA Pro R" pitchFamily="18" charset="-128"/>
              </a:rPr>
              <a:t>月</a:t>
            </a:r>
            <a:r>
              <a:rPr lang="en-US" altLang="ja-JP" dirty="0">
                <a:latin typeface="G-OTF Kyoukasho ICA Pro R" pitchFamily="18" charset="-128"/>
                <a:ea typeface="G-OTF Kyoukasho ICA Pro R" pitchFamily="18" charset="-128"/>
              </a:rPr>
              <a:t>12</a:t>
            </a:r>
            <a:r>
              <a:rPr lang="ja-JP" altLang="en-US" dirty="0">
                <a:latin typeface="G-OTF Kyoukasho ICA Pro R" pitchFamily="18" charset="-128"/>
                <a:ea typeface="G-OTF Kyoukasho ICA Pro R" pitchFamily="18" charset="-128"/>
              </a:rPr>
              <a:t>日、あるツイッターユーザーが「我が家の電子レンジに隠しコマンドがあった模様」というツイートを</a:t>
            </a:r>
            <a:r>
              <a:rPr lang="ja-JP" altLang="en-US" u="sng" dirty="0">
                <a:latin typeface="G-OTF Kyoukasho ICA Pro R" pitchFamily="18" charset="-128"/>
                <a:ea typeface="G-OTF Kyoukasho ICA Pro R" pitchFamily="18" charset="-128"/>
              </a:rPr>
              <a:t>動画付き</a:t>
            </a:r>
            <a:r>
              <a:rPr lang="ja-JP" altLang="en-US" dirty="0">
                <a:latin typeface="G-OTF Kyoukasho ICA Pro R" pitchFamily="18" charset="-128"/>
                <a:ea typeface="G-OTF Kyoukasho ICA Pro R" pitchFamily="18" charset="-128"/>
              </a:rPr>
              <a:t>で発信した。動画の内容は、電子レンジの「</a:t>
            </a:r>
            <a:r>
              <a:rPr lang="ja-JP" altLang="en-US" u="sng" dirty="0">
                <a:latin typeface="G-OTF Kyoukasho ICA Pro R" pitchFamily="18" charset="-128"/>
                <a:ea typeface="G-OTF Kyoukasho ICA Pro R" pitchFamily="18" charset="-128"/>
              </a:rPr>
              <a:t>とりけし</a:t>
            </a:r>
            <a:r>
              <a:rPr lang="ja-JP" altLang="en-US" dirty="0">
                <a:latin typeface="G-OTF Kyoukasho ICA Pro R" pitchFamily="18" charset="-128"/>
                <a:ea typeface="G-OTF Kyoukasho ICA Pro R" pitchFamily="18" charset="-128"/>
              </a:rPr>
              <a:t>」のボタンを数回連打すると音楽が流れ、「沖縄のみなさんこんにちは」という表示が登場するというもの。さらに指定されたボタンを押すと、「さあ沖縄メニューを作りましょう」という案内が登場し、「</a:t>
            </a:r>
            <a:r>
              <a:rPr lang="ja-JP" altLang="en-US" u="sng" dirty="0">
                <a:latin typeface="G-OTF Kyoukasho ICA Pro R" pitchFamily="18" charset="-128"/>
                <a:ea typeface="G-OTF Kyoukasho ICA Pro R" pitchFamily="18" charset="-128"/>
              </a:rPr>
              <a:t>くずもち</a:t>
            </a:r>
            <a:r>
              <a:rPr lang="ja-JP" altLang="en-US" dirty="0">
                <a:latin typeface="G-OTF Kyoukasho ICA Pro R" pitchFamily="18" charset="-128"/>
                <a:ea typeface="G-OTF Kyoukasho ICA Pro R" pitchFamily="18" charset="-128"/>
              </a:rPr>
              <a:t>」「</a:t>
            </a:r>
            <a:r>
              <a:rPr lang="ja-JP" altLang="en-US" u="sng" dirty="0">
                <a:latin typeface="G-OTF Kyoukasho ICA Pro R" pitchFamily="18" charset="-128"/>
                <a:ea typeface="G-OTF Kyoukasho ICA Pro R" pitchFamily="18" charset="-128"/>
              </a:rPr>
              <a:t>ジーマーミ豆腐</a:t>
            </a:r>
            <a:r>
              <a:rPr lang="ja-JP" altLang="en-US" dirty="0">
                <a:latin typeface="G-OTF Kyoukasho ICA Pro R" pitchFamily="18" charset="-128"/>
                <a:ea typeface="G-OTF Kyoukasho ICA Pro R" pitchFamily="18" charset="-128"/>
              </a:rPr>
              <a:t>」「</a:t>
            </a:r>
            <a:r>
              <a:rPr lang="ja-JP" altLang="en-US" u="sng" dirty="0">
                <a:latin typeface="G-OTF Kyoukasho ICA Pro R" pitchFamily="18" charset="-128"/>
                <a:ea typeface="G-OTF Kyoukasho ICA Pro R" pitchFamily="18" charset="-128"/>
              </a:rPr>
              <a:t>ナーベーラーンブシー</a:t>
            </a:r>
            <a:r>
              <a:rPr lang="ja-JP" altLang="en-US" dirty="0">
                <a:latin typeface="G-OTF Kyoukasho ICA Pro R" pitchFamily="18" charset="-128"/>
                <a:ea typeface="G-OTF Kyoukasho ICA Pro R" pitchFamily="18" charset="-128"/>
              </a:rPr>
              <a:t>」「</a:t>
            </a:r>
            <a:r>
              <a:rPr lang="ja-JP" altLang="en-US" u="sng" dirty="0">
                <a:latin typeface="G-OTF Kyoukasho ICA Pro R" pitchFamily="18" charset="-128"/>
                <a:ea typeface="G-OTF Kyoukasho ICA Pro R" pitchFamily="18" charset="-128"/>
              </a:rPr>
              <a:t>田芋デンガク</a:t>
            </a:r>
            <a:r>
              <a:rPr lang="ja-JP" altLang="en-US" dirty="0">
                <a:latin typeface="G-OTF Kyoukasho ICA Pro R" pitchFamily="18" charset="-128"/>
                <a:ea typeface="G-OTF Kyoukasho ICA Pro R" pitchFamily="18" charset="-128"/>
              </a:rPr>
              <a:t>」のレシピが登場するという。</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3438150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s://ssl-ustat.amebame.com/exc/1403666313703/Psqgu.jpg?option=crop&amp;size=5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5003">
            <a:off x="612744" y="403195"/>
            <a:ext cx="4610100" cy="4610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www.okinawa-senka.com/photo/ji-ma-mi_t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65959"/>
            <a:ext cx="47625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098" name="Picture 2" descr="http://funabashiya.jp/pic-labo/om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685800"/>
            <a:ext cx="4770783"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4" name="Picture 8" descr="http://blog-imgs-24-origin.fc2.com/a/r/o/aromaclover/2009010119580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49" y="3937039"/>
            <a:ext cx="3200400" cy="2715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8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20000"/>
          </a:bodyPr>
          <a:lstStyle/>
          <a:p>
            <a:pPr marL="0" indent="0">
              <a:buNone/>
            </a:pPr>
            <a:r>
              <a:rPr lang="ja-JP" altLang="en-US" dirty="0">
                <a:latin typeface="G-OTF Kyoukasho ICA Pro R" pitchFamily="18" charset="-128"/>
                <a:ea typeface="G-OTF Kyoukasho ICA Pro R" pitchFamily="18" charset="-128"/>
              </a:rPr>
              <a:t>シャープ製の電子レンジに隠されていたこのコマンドには、多くのツイッターユーザーも驚きを隠せなかったようだ。ツイッターユーザーからは、</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「すげー！レンジで隠しコマンドとか誰も想像しないわ</a:t>
            </a:r>
            <a:r>
              <a:rPr lang="en-US" altLang="ja-JP" dirty="0" err="1">
                <a:latin typeface="G-OTF Kyoukasho ICA Pro R" pitchFamily="18" charset="-128"/>
                <a:ea typeface="G-OTF Kyoukasho ICA Pro R" pitchFamily="18" charset="-128"/>
              </a:rPr>
              <a:t>ww</a:t>
            </a:r>
            <a:r>
              <a:rPr lang="ja-JP" altLang="en-US" dirty="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「うちのシャープにはない！！不良品だ　交換！！」</a:t>
            </a:r>
          </a:p>
          <a:p>
            <a:pPr marL="0" indent="0">
              <a:buNone/>
            </a:pPr>
            <a:r>
              <a:rPr lang="ja-JP" altLang="en-US" dirty="0">
                <a:latin typeface="G-OTF Kyoukasho ICA Pro R" pitchFamily="18" charset="-128"/>
                <a:ea typeface="G-OTF Kyoukasho ICA Pro R" pitchFamily="18" charset="-128"/>
              </a:rPr>
              <a:t>「沖縄メニュー対応の隠しコマンドなんてあるんだね。 しかもナーベーラーンブシーとか</a:t>
            </a:r>
            <a:r>
              <a:rPr lang="ja-JP" altLang="en-US" u="sng" dirty="0">
                <a:latin typeface="G-OTF Kyoukasho ICA Pro R" pitchFamily="18" charset="-128"/>
                <a:ea typeface="G-OTF Kyoukasho ICA Pro R" pitchFamily="18" charset="-128"/>
              </a:rPr>
              <a:t>マニアック</a:t>
            </a:r>
            <a:r>
              <a:rPr lang="ja-JP" altLang="en-US" dirty="0">
                <a:latin typeface="G-OTF Kyoukasho ICA Pro R" pitchFamily="18" charset="-128"/>
                <a:ea typeface="G-OTF Kyoukasho ICA Pro R" pitchFamily="18" charset="-128"/>
              </a:rPr>
              <a:t>過ぎる</a:t>
            </a:r>
            <a:r>
              <a:rPr lang="en-US" altLang="ja-JP" dirty="0">
                <a:latin typeface="G-OTF Kyoukasho ICA Pro R" pitchFamily="18" charset="-128"/>
                <a:ea typeface="G-OTF Kyoukasho ICA Pro R" pitchFamily="18" charset="-128"/>
              </a:rPr>
              <a:t>www</a:t>
            </a:r>
            <a:r>
              <a:rPr lang="ja-JP" altLang="en-US" dirty="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「他の電子機器にもあったりするんだろうか」</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088117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といった声が登場。ネット上で大きな話題となり、拡散した。すると</a:t>
            </a:r>
            <a:r>
              <a:rPr lang="en-US" altLang="ja-JP" dirty="0">
                <a:latin typeface="G-OTF Kyoukasho ICA Pro R" pitchFamily="18" charset="-128"/>
                <a:ea typeface="G-OTF Kyoukasho ICA Pro R" pitchFamily="18" charset="-128"/>
              </a:rPr>
              <a:t>9</a:t>
            </a:r>
            <a:r>
              <a:rPr lang="ja-JP" altLang="en-US" dirty="0">
                <a:latin typeface="G-OTF Kyoukasho ICA Pro R" pitchFamily="18" charset="-128"/>
                <a:ea typeface="G-OTF Kyoukasho ICA Pro R" pitchFamily="18" charset="-128"/>
              </a:rPr>
              <a:t>月</a:t>
            </a:r>
            <a:r>
              <a:rPr lang="en-US" altLang="ja-JP" dirty="0">
                <a:latin typeface="G-OTF Kyoukasho ICA Pro R" pitchFamily="18" charset="-128"/>
                <a:ea typeface="G-OTF Kyoukasho ICA Pro R" pitchFamily="18" charset="-128"/>
              </a:rPr>
              <a:t>15</a:t>
            </a:r>
            <a:r>
              <a:rPr lang="ja-JP" altLang="en-US" dirty="0">
                <a:latin typeface="G-OTF Kyoukasho ICA Pro R" pitchFamily="18" charset="-128"/>
                <a:ea typeface="G-OTF Kyoukasho ICA Pro R" pitchFamily="18" charset="-128"/>
              </a:rPr>
              <a:t>日にはシャープの公式ツイッターアカウントも、「この電子レンジの隠しコマンド、私も知らなかったので詳細を調べました」と、参戦。隠しコマンドは、</a:t>
            </a:r>
            <a:r>
              <a:rPr lang="ja-JP" altLang="en-US" dirty="0">
                <a:latin typeface="G-OTF Kyoukasho ICA Pro R" pitchFamily="18" charset="-128"/>
                <a:ea typeface="G-OTF Kyoukasho ICA Pro R" pitchFamily="18" charset="-128"/>
              </a:rPr>
              <a:t/>
            </a:r>
            <a:br>
              <a:rPr lang="ja-JP" altLang="en-US" dirty="0">
                <a:latin typeface="G-OTF Kyoukasho ICA Pro R" pitchFamily="18" charset="-128"/>
                <a:ea typeface="G-OTF Kyoukasho ICA Pro R" pitchFamily="18" charset="-128"/>
              </a:rPr>
            </a:b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85141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lstStyle/>
          <a:p>
            <a:pPr latinLnBrk="1"/>
            <a:r>
              <a:rPr lang="en-US" altLang="ja-JP" b="1" dirty="0">
                <a:latin typeface="DFGKoIn-W4" panose="03000400010101010101" pitchFamily="66" charset="-128"/>
                <a:ea typeface="DFGKoIn-W4" panose="03000400010101010101" pitchFamily="66" charset="-128"/>
              </a:rPr>
              <a:t>Excel</a:t>
            </a:r>
            <a:r>
              <a:rPr lang="ja-JP" altLang="en-US" b="1" dirty="0">
                <a:latin typeface="DFGKoIn-W4" panose="03000400010101010101" pitchFamily="66" charset="-128"/>
                <a:ea typeface="DFGKoIn-W4" panose="03000400010101010101" pitchFamily="66" charset="-128"/>
              </a:rPr>
              <a:t>の「ちかん」機能は不適切？</a:t>
            </a:r>
            <a:endParaRPr lang="ja-JP" altLang="en-US" b="1" dirty="0">
              <a:latin typeface="DFGKoIn-W4" panose="03000400010101010101" pitchFamily="66" charset="-128"/>
              <a:ea typeface="DFGKoIn-W4" panose="03000400010101010101" pitchFamily="66" charset="-128"/>
            </a:endParaRPr>
          </a:p>
        </p:txBody>
      </p:sp>
      <p:pic>
        <p:nvPicPr>
          <p:cNvPr id="1026" name="Picture 2" descr="http://officetanaka.net/excel/function/tips/09-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74700"/>
            <a:ext cx="5042410" cy="3810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0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a:t>
            </a:r>
            <a:r>
              <a:rPr lang="en-US" altLang="ja-JP" dirty="0">
                <a:latin typeface="G-OTF Kyoukasho ICA Pro R" pitchFamily="18" charset="-128"/>
                <a:ea typeface="G-OTF Kyoukasho ICA Pro R" pitchFamily="18" charset="-128"/>
              </a:rPr>
              <a:t>1997</a:t>
            </a:r>
            <a:r>
              <a:rPr lang="ja-JP" altLang="en-US" dirty="0">
                <a:latin typeface="G-OTF Kyoukasho ICA Pro R" pitchFamily="18" charset="-128"/>
                <a:ea typeface="G-OTF Kyoukasho ICA Pro R" pitchFamily="18" charset="-128"/>
              </a:rPr>
              <a:t>年</a:t>
            </a:r>
            <a:r>
              <a:rPr lang="en-US" altLang="ja-JP" dirty="0">
                <a:latin typeface="G-OTF Kyoukasho ICA Pro R" pitchFamily="18" charset="-128"/>
                <a:ea typeface="G-OTF Kyoukasho ICA Pro R" pitchFamily="18" charset="-128"/>
              </a:rPr>
              <a:t>RE-BM5</a:t>
            </a:r>
            <a:r>
              <a:rPr lang="ja-JP" altLang="en-US" dirty="0">
                <a:latin typeface="G-OTF Kyoukasho ICA Pro R" pitchFamily="18" charset="-128"/>
                <a:ea typeface="G-OTF Kyoukasho ICA Pro R" pitchFamily="18" charset="-128"/>
              </a:rPr>
              <a:t>という全国モデル・だが弊社沖縄の販売会社が</a:t>
            </a:r>
            <a:r>
              <a:rPr lang="ja-JP" altLang="en-US" u="sng" dirty="0">
                <a:latin typeface="G-OTF Kyoukasho ICA Pro R" pitchFamily="18" charset="-128"/>
                <a:ea typeface="G-OTF Kyoukasho ICA Pro R" pitchFamily="18" charset="-128"/>
              </a:rPr>
              <a:t>売るネタ</a:t>
            </a:r>
            <a:r>
              <a:rPr lang="ja-JP" altLang="en-US" dirty="0">
                <a:latin typeface="G-OTF Kyoukasho ICA Pro R" pitchFamily="18" charset="-128"/>
                <a:ea typeface="G-OTF Kyoukasho ICA Pro R" pitchFamily="18" charset="-128"/>
              </a:rPr>
              <a:t>にするため企画・隠しコマンドを沖縄限定の</a:t>
            </a:r>
            <a:r>
              <a:rPr lang="ja-JP" altLang="en-US" u="sng" dirty="0">
                <a:latin typeface="G-OTF Kyoukasho ICA Pro R" pitchFamily="18" charset="-128"/>
                <a:ea typeface="G-OTF Kyoukasho ICA Pro R" pitchFamily="18" charset="-128"/>
              </a:rPr>
              <a:t>チラシ</a:t>
            </a:r>
            <a:r>
              <a:rPr lang="ja-JP" altLang="en-US" dirty="0">
                <a:latin typeface="G-OTF Kyoukasho ICA Pro R" pitchFamily="18" charset="-128"/>
                <a:ea typeface="G-OTF Kyoukasho ICA Pro R" pitchFamily="18" charset="-128"/>
              </a:rPr>
              <a:t>で配布・特に知られず時が過ぎ・先週ツイートしてくださった」</a:t>
            </a:r>
            <a:br>
              <a:rPr lang="ja-JP" altLang="en-US" dirty="0">
                <a:latin typeface="G-OTF Kyoukasho ICA Pro R" pitchFamily="18" charset="-128"/>
                <a:ea typeface="G-OTF Kyoukasho ICA Pro R" pitchFamily="18" charset="-128"/>
              </a:rPr>
            </a:b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908336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6153150"/>
          </a:xfrm>
        </p:spPr>
        <p:txBody>
          <a:bodyPr vert="horz" lIns="91440" tIns="45720" rIns="91440" bIns="45720" rtlCol="0">
            <a:normAutofit fontScale="85000" lnSpcReduction="20000"/>
          </a:bodyPr>
          <a:lstStyle/>
          <a:p>
            <a:pPr marL="0" indent="0">
              <a:buNone/>
            </a:pPr>
            <a:r>
              <a:rPr lang="ja-JP" altLang="en-US" dirty="0">
                <a:latin typeface="G-OTF Kyoukasho ICA Pro R" pitchFamily="18" charset="-128"/>
                <a:ea typeface="G-OTF Kyoukasho ICA Pro R" pitchFamily="18" charset="-128"/>
              </a:rPr>
              <a:t>ということだった。これには「さすが、目の付け所が違う</a:t>
            </a:r>
            <a:r>
              <a:rPr lang="en-US" altLang="ja-JP" dirty="0">
                <a:latin typeface="G-OTF Kyoukasho ICA Pro R" pitchFamily="18" charset="-128"/>
                <a:ea typeface="G-OTF Kyoukasho ICA Pro R" pitchFamily="18" charset="-128"/>
              </a:rPr>
              <a:t>w</a:t>
            </a:r>
            <a:r>
              <a:rPr lang="ja-JP" altLang="en-US" dirty="0">
                <a:latin typeface="G-OTF Kyoukasho ICA Pro R" pitchFamily="18" charset="-128"/>
                <a:ea typeface="G-OTF Kyoukasho ICA Pro R" pitchFamily="18" charset="-128"/>
              </a:rPr>
              <a:t>」「その辺はさすがに</a:t>
            </a:r>
            <a:r>
              <a:rPr lang="en-US" altLang="ja-JP" dirty="0">
                <a:latin typeface="G-OTF Kyoukasho ICA Pro R" pitchFamily="18" charset="-128"/>
                <a:ea typeface="G-OTF Kyoukasho ICA Pro R" pitchFamily="18" charset="-128"/>
              </a:rPr>
              <a:t>『</a:t>
            </a:r>
            <a:r>
              <a:rPr lang="ja-JP" altLang="en-US" u="sng" dirty="0">
                <a:latin typeface="G-OTF Kyoukasho ICA Pro R" pitchFamily="18" charset="-128"/>
                <a:ea typeface="G-OTF Kyoukasho ICA Pro R" pitchFamily="18" charset="-128"/>
              </a:rPr>
              <a:t>手の抜きどころ</a:t>
            </a:r>
            <a:r>
              <a:rPr lang="ja-JP" altLang="en-US" dirty="0">
                <a:latin typeface="G-OTF Kyoukasho ICA Pro R" pitchFamily="18" charset="-128"/>
                <a:ea typeface="G-OTF Kyoukasho ICA Pro R" pitchFamily="18" charset="-128"/>
              </a:rPr>
              <a:t>が</a:t>
            </a:r>
            <a:r>
              <a:rPr lang="en-US" altLang="ja-JP" dirty="0">
                <a:latin typeface="G-OTF Kyoukasho ICA Pro R" pitchFamily="18" charset="-128"/>
                <a:ea typeface="G-OTF Kyoukasho ICA Pro R" pitchFamily="18" charset="-128"/>
              </a:rPr>
              <a:t>SHARP</a:t>
            </a:r>
            <a:r>
              <a:rPr lang="ja-JP" altLang="en-US" dirty="0">
                <a:latin typeface="G-OTF Kyoukasho ICA Pro R" pitchFamily="18" charset="-128"/>
                <a:ea typeface="G-OTF Kyoukasho ICA Pro R" pitchFamily="18" charset="-128"/>
              </a:rPr>
              <a:t>でしょ</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大好き」と好意的な声が寄せられている。さらに、</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「各地の隠しコマンドも作りませんかシャープさん」</a:t>
            </a:r>
          </a:p>
          <a:p>
            <a:pPr marL="0" indent="0">
              <a:buNone/>
            </a:pPr>
            <a:r>
              <a:rPr lang="ja-JP" altLang="en-US" dirty="0">
                <a:latin typeface="G-OTF Kyoukasho ICA Pro R" pitchFamily="18" charset="-128"/>
                <a:ea typeface="G-OTF Kyoukasho ICA Pro R" pitchFamily="18" charset="-128"/>
              </a:rPr>
              <a:t>「これって、隠しコマンドは沖縄のみですか？」</a:t>
            </a:r>
          </a:p>
          <a:p>
            <a:pPr marL="0" indent="0">
              <a:buNone/>
            </a:pPr>
            <a:r>
              <a:rPr lang="ja-JP" altLang="en-US" dirty="0">
                <a:latin typeface="G-OTF Kyoukasho ICA Pro R" pitchFamily="18" charset="-128"/>
                <a:ea typeface="G-OTF Kyoukasho ICA Pro R" pitchFamily="18" charset="-128"/>
              </a:rPr>
              <a:t>「うちの</a:t>
            </a:r>
            <a:r>
              <a:rPr lang="ja-JP" altLang="en-US" u="sng" dirty="0">
                <a:latin typeface="G-OTF Kyoukasho ICA Pro R" pitchFamily="18" charset="-128"/>
                <a:ea typeface="G-OTF Kyoukasho ICA Pro R" pitchFamily="18" charset="-128"/>
              </a:rPr>
              <a:t>ヘルシオ</a:t>
            </a:r>
            <a:r>
              <a:rPr lang="ja-JP" altLang="en-US" dirty="0">
                <a:latin typeface="G-OTF Kyoukasho ICA Pro R" pitchFamily="18" charset="-128"/>
                <a:ea typeface="G-OTF Kyoukasho ICA Pro R" pitchFamily="18" charset="-128"/>
              </a:rPr>
              <a:t>ちゃんには隠しコマンド無いのかなぁ？</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ja-JP" dirty="0" smtClean="0">
              <a:latin typeface="G-OTF Kyoukasho ICA Pro R" pitchFamily="18" charset="-128"/>
              <a:ea typeface="G-OTF Kyoukasho ICA Pro R" pitchFamily="18" charset="-128"/>
            </a:endParaRPr>
          </a:p>
          <a:p>
            <a:pPr marL="0" indent="0">
              <a:buNone/>
            </a:pPr>
            <a:endParaRPr lang="en-US" altLang="ja-JP" dirty="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a:latin typeface="G-OTF Kyoukasho ICA Pro R" pitchFamily="18" charset="-128"/>
                <a:ea typeface="G-OTF Kyoukasho ICA Pro R" pitchFamily="18" charset="-128"/>
              </a:rPr>
              <a:t>手抜き（てぬき）とは、定められた手続きを踏まず、行うべき事を行わないことである。</a:t>
            </a:r>
            <a:r>
              <a:rPr lang="ja-JP" altLang="en-US" dirty="0">
                <a:latin typeface="G-OTF Kyoukasho ICA Pro R" pitchFamily="18" charset="-128"/>
                <a:ea typeface="G-OTF Kyoukasho ICA Pro R" pitchFamily="18" charset="-128"/>
              </a:rPr>
              <a:t/>
            </a:r>
            <a:br>
              <a:rPr lang="ja-JP" altLang="en-US" dirty="0">
                <a:latin typeface="G-OTF Kyoukasho ICA Pro R" pitchFamily="18" charset="-128"/>
                <a:ea typeface="G-OTF Kyoukasho ICA Pro R" pitchFamily="18" charset="-128"/>
              </a:rPr>
            </a:br>
            <a:endParaRPr lang="zh-CN" altLang="en-US" dirty="0">
              <a:latin typeface="G-OTF Kyoukasho ICA Pro R" pitchFamily="18" charset="-128"/>
              <a:ea typeface="G-OTF Kyoukasho ICA Pro R" pitchFamily="18" charset="-128"/>
            </a:endParaRPr>
          </a:p>
        </p:txBody>
      </p:sp>
      <p:pic>
        <p:nvPicPr>
          <p:cNvPr id="5122" name="Picture 2" descr="http://sharp.tuhan-love.com/_image/p_image/4851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3733800"/>
            <a:ext cx="1225550" cy="1225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310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と、さらなる隠しコマンドを期待する声もあった。もしかしたら、あなたの自宅の家電にも、知られざる機能が搭載されているかも？ ただし、</a:t>
            </a:r>
            <a:r>
              <a:rPr lang="ja-JP" altLang="en-US" u="sng" dirty="0">
                <a:latin typeface="G-OTF Kyoukasho ICA Pro R" pitchFamily="18" charset="-128"/>
                <a:ea typeface="G-OTF Kyoukasho ICA Pro R" pitchFamily="18" charset="-128"/>
              </a:rPr>
              <a:t>むやみやたらに</a:t>
            </a:r>
            <a:r>
              <a:rPr lang="ja-JP" altLang="en-US" dirty="0">
                <a:latin typeface="G-OTF Kyoukasho ICA Pro R" pitchFamily="18" charset="-128"/>
                <a:ea typeface="G-OTF Kyoukasho ICA Pro R" pitchFamily="18" charset="-128"/>
              </a:rPr>
              <a:t>ボタンを押して故障を招かないよう、ご注意を</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a:t>
            </a:r>
            <a:r>
              <a:rPr lang="ja-JP" altLang="en-US" dirty="0" smtClean="0">
                <a:latin typeface="G-OTF Kyoukasho ICA Pro R" pitchFamily="18" charset="-128"/>
                <a:ea typeface="G-OTF Kyoukasho ICA Pro R" pitchFamily="18" charset="-128"/>
              </a:rPr>
              <a:t/>
            </a:r>
            <a:br>
              <a:rPr lang="ja-JP" altLang="en-US" dirty="0" smtClean="0">
                <a:latin typeface="G-OTF Kyoukasho ICA Pro R" pitchFamily="18" charset="-128"/>
                <a:ea typeface="G-OTF Kyoukasho ICA Pro R" pitchFamily="18" charset="-128"/>
              </a:rPr>
            </a:b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むやみやたらに：そうすべき</a:t>
            </a:r>
            <a:r>
              <a:rPr lang="ja-JP" altLang="en-US" dirty="0">
                <a:latin typeface="G-OTF Kyoukasho ICA Pro R" pitchFamily="18" charset="-128"/>
                <a:ea typeface="G-OTF Kyoukasho ICA Pro R" pitchFamily="18" charset="-128"/>
              </a:rPr>
              <a:t>理由もないのに結果を考えずに行うこと。</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415416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762000"/>
            <a:ext cx="7772400" cy="5006975"/>
          </a:xfrm>
        </p:spPr>
        <p:txBody>
          <a:bodyPr>
            <a:normAutofit/>
          </a:bodyPr>
          <a:lstStyle/>
          <a:p>
            <a:pPr algn="ctr"/>
            <a:r>
              <a:rPr lang="ja-JP" altLang="en-US" sz="8000" b="0" dirty="0" smtClean="0">
                <a:solidFill>
                  <a:srgbClr val="7030A0"/>
                </a:solidFill>
                <a:effectLst>
                  <a:outerShdw blurRad="38100" dist="38100" dir="2700000" algn="tl">
                    <a:srgbClr val="000000">
                      <a:alpha val="43137"/>
                    </a:srgbClr>
                  </a:outerShdw>
                </a:effectLst>
                <a:latin typeface="Adobe 楷体 Std R" pitchFamily="18" charset="-122"/>
                <a:ea typeface="Adobe 楷体 Std R" pitchFamily="18" charset="-122"/>
              </a:rPr>
              <a:t>フリートーク</a:t>
            </a:r>
            <a:r>
              <a:rPr lang="en-US" altLang="ja-JP" sz="6000" b="0" dirty="0">
                <a:solidFill>
                  <a:srgbClr val="7030A0"/>
                </a:solidFill>
                <a:effectLst>
                  <a:outerShdw blurRad="38100" dist="38100" dir="2700000" algn="tl">
                    <a:srgbClr val="000000">
                      <a:alpha val="43137"/>
                    </a:srgbClr>
                  </a:outerShdw>
                </a:effectLst>
                <a:latin typeface="Adobe 楷体 Std R" pitchFamily="18" charset="-122"/>
                <a:ea typeface="Adobe 楷体 Std R" pitchFamily="18" charset="-122"/>
              </a:rPr>
              <a:t/>
            </a:r>
            <a:br>
              <a:rPr lang="en-US" altLang="ja-JP" sz="6000" b="0" dirty="0">
                <a:solidFill>
                  <a:srgbClr val="7030A0"/>
                </a:solidFill>
                <a:effectLst>
                  <a:outerShdw blurRad="38100" dist="38100" dir="2700000" algn="tl">
                    <a:srgbClr val="000000">
                      <a:alpha val="43137"/>
                    </a:srgbClr>
                  </a:outerShdw>
                </a:effectLst>
                <a:latin typeface="Adobe 楷体 Std R" pitchFamily="18" charset="-122"/>
                <a:ea typeface="Adobe 楷体 Std R" pitchFamily="18" charset="-122"/>
              </a:rPr>
            </a:br>
            <a:r>
              <a:rPr lang="en-US" altLang="ja-JP" sz="6000" b="0" dirty="0">
                <a:solidFill>
                  <a:srgbClr val="7030A0"/>
                </a:solidFill>
                <a:effectLst>
                  <a:outerShdw blurRad="38100" dist="38100" dir="2700000" algn="tl">
                    <a:srgbClr val="000000">
                      <a:alpha val="43137"/>
                    </a:srgbClr>
                  </a:outerShdw>
                </a:effectLst>
                <a:latin typeface="Adobe 楷体 Std R" pitchFamily="18" charset="-122"/>
                <a:ea typeface="Adobe 楷体 Std R" pitchFamily="18" charset="-122"/>
              </a:rPr>
              <a:t/>
            </a:r>
            <a:br>
              <a:rPr lang="en-US" altLang="ja-JP" sz="6000" b="0" dirty="0">
                <a:solidFill>
                  <a:srgbClr val="7030A0"/>
                </a:solidFill>
                <a:effectLst>
                  <a:outerShdw blurRad="38100" dist="38100" dir="2700000" algn="tl">
                    <a:srgbClr val="000000">
                      <a:alpha val="43137"/>
                    </a:srgbClr>
                  </a:outerShdw>
                </a:effectLst>
                <a:latin typeface="Adobe 楷体 Std R" pitchFamily="18" charset="-122"/>
                <a:ea typeface="Adobe 楷体 Std R" pitchFamily="18" charset="-122"/>
              </a:rPr>
            </a:br>
            <a:r>
              <a:rPr lang="ja-JP" altLang="en-US" sz="4800" b="0" dirty="0" smtClean="0">
                <a:solidFill>
                  <a:srgbClr val="7030A0"/>
                </a:solidFill>
                <a:effectLst>
                  <a:outerShdw blurRad="38100" dist="38100" dir="2700000" algn="tl">
                    <a:srgbClr val="000000">
                      <a:alpha val="43137"/>
                    </a:srgbClr>
                  </a:outerShdw>
                </a:effectLst>
                <a:latin typeface="Adobe 楷体 Std R" pitchFamily="18" charset="-122"/>
                <a:ea typeface="Adobe 楷体 Std R" pitchFamily="18" charset="-122"/>
              </a:rPr>
              <a:t>まだ記憶に残されている隠しコマンドがありますか</a:t>
            </a:r>
            <a:r>
              <a:rPr lang="ja-JP" altLang="en-US" sz="4800" b="0" dirty="0" smtClean="0">
                <a:solidFill>
                  <a:srgbClr val="7030A0"/>
                </a:solidFill>
                <a:latin typeface="Adobe 楷体 Std R" pitchFamily="18" charset="-122"/>
                <a:ea typeface="Adobe 楷体 Std R" pitchFamily="18" charset="-122"/>
              </a:rPr>
              <a:t>。</a:t>
            </a:r>
            <a:endParaRPr lang="zh-CN" altLang="en-US" sz="4800" b="0" dirty="0">
              <a:solidFill>
                <a:srgbClr val="7030A0"/>
              </a:solidFill>
              <a:latin typeface="Adobe 楷体 Std R" pitchFamily="18" charset="-122"/>
              <a:ea typeface="Adobe 楷体 Std R" pitchFamily="18" charset="-122"/>
            </a:endParaRPr>
          </a:p>
        </p:txBody>
      </p:sp>
    </p:spTree>
    <p:extLst>
      <p:ext uri="{BB962C8B-B14F-4D97-AF65-F5344CB8AC3E}">
        <p14:creationId xmlns:p14="http://schemas.microsoft.com/office/powerpoint/2010/main" val="200613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ja-JP" altLang="en-US" dirty="0">
                <a:latin typeface="DFGKoIn-W4" panose="03000400010101010101" pitchFamily="66" charset="-128"/>
                <a:ea typeface="DFGKoIn-W4" panose="03000400010101010101" pitchFamily="66" charset="-128"/>
              </a:rPr>
              <a:t>ご清聴有難う御座</a:t>
            </a:r>
            <a:r>
              <a:rPr lang="ja-JP" altLang="en-US" dirty="0" smtClean="0">
                <a:latin typeface="DFGKoIn-W4" panose="03000400010101010101" pitchFamily="66" charset="-128"/>
                <a:ea typeface="DFGKoIn-W4" panose="03000400010101010101" pitchFamily="66" charset="-128"/>
              </a:rPr>
              <a:t>いました！！</a:t>
            </a:r>
            <a:endParaRPr lang="zh-CN" altLang="en-US" dirty="0">
              <a:latin typeface="DFGKoIn-W4" panose="03000400010101010101" pitchFamily="66" charset="-128"/>
              <a:ea typeface="DFGKoIn-W4" panose="03000400010101010101" pitchFamily="66" charset="-128"/>
            </a:endParaRPr>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492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019800"/>
          </a:xfrm>
        </p:spPr>
        <p:txBody>
          <a:bodyPr>
            <a:normAutofit/>
          </a:bodyPr>
          <a:lstStyle/>
          <a:p>
            <a:pPr marL="0" indent="0">
              <a:buNone/>
            </a:pPr>
            <a:r>
              <a:rPr lang="ja-JP" altLang="en-US" dirty="0">
                <a:latin typeface="G-OTF Kyoukasho ICA Pro R" pitchFamily="18" charset="-128"/>
                <a:ea typeface="G-OTF Kyoukasho ICA Pro R" pitchFamily="18" charset="-128"/>
              </a:rPr>
              <a:t>ビジネス</a:t>
            </a:r>
            <a:r>
              <a:rPr lang="ja-JP" altLang="en-US" u="sng" dirty="0">
                <a:latin typeface="G-OTF Kyoukasho ICA Pro R" pitchFamily="18" charset="-128"/>
                <a:ea typeface="G-OTF Kyoukasho ICA Pro R" pitchFamily="18" charset="-128"/>
              </a:rPr>
              <a:t>シーン</a:t>
            </a:r>
            <a:r>
              <a:rPr lang="ja-JP" altLang="en-US" dirty="0">
                <a:latin typeface="G-OTF Kyoukasho ICA Pro R" pitchFamily="18" charset="-128"/>
                <a:ea typeface="G-OTF Kyoukasho ICA Pro R" pitchFamily="18" charset="-128"/>
              </a:rPr>
              <a:t>で活躍することが多い</a:t>
            </a:r>
            <a:r>
              <a:rPr lang="ja-JP" altLang="en-US" u="sng" dirty="0">
                <a:latin typeface="G-OTF Kyoukasho ICA Pro R" pitchFamily="18" charset="-128"/>
                <a:ea typeface="G-OTF Kyoukasho ICA Pro R" pitchFamily="18" charset="-128"/>
              </a:rPr>
              <a:t>マイクロソフト</a:t>
            </a:r>
            <a:r>
              <a:rPr lang="ja-JP" altLang="en-US" dirty="0">
                <a:latin typeface="G-OTF Kyoukasho ICA Pro R" pitchFamily="18" charset="-128"/>
                <a:ea typeface="G-OTF Kyoukasho ICA Pro R" pitchFamily="18" charset="-128"/>
              </a:rPr>
              <a:t>の表計算ソフト「</a:t>
            </a:r>
            <a:r>
              <a:rPr lang="en-US" altLang="ja-JP" dirty="0">
                <a:latin typeface="G-OTF Kyoukasho ICA Pro R" pitchFamily="18" charset="-128"/>
                <a:ea typeface="G-OTF Kyoukasho ICA Pro R" pitchFamily="18" charset="-128"/>
              </a:rPr>
              <a:t>Excel</a:t>
            </a:r>
            <a:r>
              <a:rPr lang="ja-JP" altLang="en-US" dirty="0">
                <a:latin typeface="G-OTF Kyoukasho ICA Pro R" pitchFamily="18" charset="-128"/>
                <a:ea typeface="G-OTF Kyoukasho ICA Pro R" pitchFamily="18" charset="-128"/>
              </a:rPr>
              <a:t>」。その「置換」機能の名称が不快感を与えるのではないかとの意見が寄せられ、ネット上で議論の</a:t>
            </a:r>
            <a:r>
              <a:rPr lang="ja-JP" altLang="en-US" u="sng" dirty="0">
                <a:latin typeface="G-OTF Kyoukasho ICA Pro R" pitchFamily="18" charset="-128"/>
                <a:ea typeface="G-OTF Kyoukasho ICA Pro R" pitchFamily="18" charset="-128"/>
              </a:rPr>
              <a:t>的</a:t>
            </a:r>
            <a:r>
              <a:rPr lang="ja-JP" altLang="en-US" dirty="0">
                <a:latin typeface="G-OTF Kyoukasho ICA Pro R" pitchFamily="18" charset="-128"/>
                <a:ea typeface="G-OTF Kyoukasho ICA Pro R" pitchFamily="18" charset="-128"/>
              </a:rPr>
              <a:t>となっている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zh-CN"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的「まと」：物事をするときの目標・対象。めあて</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「非難の</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になる」「受験校の</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を絞る」</a:t>
            </a:r>
            <a:endParaRPr lang="zh-CN" altLang="en-US" dirty="0">
              <a:latin typeface="G-OTF Kyoukasho ICA Pro R" pitchFamily="18" charset="-128"/>
              <a:ea typeface="G-OTF Kyoukasho ICA Pro R" pitchFamily="18" charset="-128"/>
            </a:endParaRPr>
          </a:p>
        </p:txBody>
      </p:sp>
      <p:pic>
        <p:nvPicPr>
          <p:cNvPr id="6146" name="Picture 2" descr="http://getnews.jp/img/archives/imp/and_245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105400"/>
            <a:ext cx="2205567" cy="15880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40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en-US" altLang="ja-JP" dirty="0">
                <a:latin typeface="G-OTF Kyoukasho ICA Pro R" pitchFamily="18" charset="-128"/>
                <a:ea typeface="G-OTF Kyoukasho ICA Pro R" pitchFamily="18" charset="-128"/>
              </a:rPr>
              <a:t>9</a:t>
            </a:r>
            <a:r>
              <a:rPr lang="ja-JP" altLang="en-US" dirty="0">
                <a:latin typeface="G-OTF Kyoukasho ICA Pro R" pitchFamily="18" charset="-128"/>
                <a:ea typeface="G-OTF Kyoukasho ICA Pro R" pitchFamily="18" charset="-128"/>
              </a:rPr>
              <a:t>月</a:t>
            </a:r>
            <a:r>
              <a:rPr lang="en-US" altLang="ja-JP" dirty="0">
                <a:latin typeface="G-OTF Kyoukasho ICA Pro R" pitchFamily="18" charset="-128"/>
                <a:ea typeface="G-OTF Kyoukasho ICA Pro R" pitchFamily="18" charset="-128"/>
              </a:rPr>
              <a:t>16</a:t>
            </a:r>
            <a:r>
              <a:rPr lang="ja-JP" altLang="en-US" dirty="0">
                <a:latin typeface="G-OTF Kyoukasho ICA Pro R" pitchFamily="18" charset="-128"/>
                <a:ea typeface="G-OTF Kyoukasho ICA Pro R" pitchFamily="18" charset="-128"/>
              </a:rPr>
              <a:t>日、マイクロソフト製品に関する様々な質問や意見が投稿される公式サイト内の「コミュニティ」に以下のような要望が投稿された。</a:t>
            </a:r>
            <a:endParaRPr lang="en-US" altLang="zh-CN" dirty="0" smtClean="0">
              <a:latin typeface="G-OTF Kyoukasho ICA Pro R" pitchFamily="18" charset="-128"/>
              <a:ea typeface="G-OTF Kyoukasho ICA Pro R" pitchFamily="18" charset="-128"/>
            </a:endParaRPr>
          </a:p>
          <a:p>
            <a:pPr marL="0" indent="0">
              <a:buNone/>
            </a:pP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456802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a:bodyPr>
          <a:lstStyle/>
          <a:p>
            <a:pPr marL="0" indent="0">
              <a:buNone/>
            </a:pPr>
            <a:r>
              <a:rPr lang="ja-JP" altLang="en-US" dirty="0">
                <a:latin typeface="G-OTF Kyoukasho ICA Pro R" pitchFamily="18" charset="-128"/>
                <a:ea typeface="G-OTF Kyoukasho ICA Pro R" pitchFamily="18" charset="-128"/>
              </a:rPr>
              <a:t>「</a:t>
            </a:r>
            <a:r>
              <a:rPr lang="en-US" altLang="ja-JP" dirty="0">
                <a:latin typeface="G-OTF Kyoukasho ICA Pro R" pitchFamily="18" charset="-128"/>
                <a:ea typeface="G-OTF Kyoukasho ICA Pro R" pitchFamily="18" charset="-128"/>
              </a:rPr>
              <a:t>Excel</a:t>
            </a:r>
            <a:r>
              <a:rPr lang="ja-JP" altLang="en-US" dirty="0">
                <a:latin typeface="G-OTF Kyoukasho ICA Pro R" pitchFamily="18" charset="-128"/>
                <a:ea typeface="G-OTF Kyoukasho ICA Pro R" pitchFamily="18" charset="-128"/>
              </a:rPr>
              <a:t>には、</a:t>
            </a:r>
            <a:r>
              <a:rPr lang="en-US" altLang="ja-JP" u="sng" dirty="0" err="1">
                <a:latin typeface="G-OTF Kyoukasho ICA Pro R" pitchFamily="18" charset="-128"/>
                <a:ea typeface="G-OTF Kyoukasho ICA Pro R" pitchFamily="18" charset="-128"/>
              </a:rPr>
              <a:t>Ctl+F</a:t>
            </a:r>
            <a:r>
              <a:rPr lang="ja-JP" altLang="en-US" dirty="0">
                <a:latin typeface="G-OTF Kyoukasho ICA Pro R" pitchFamily="18" charset="-128"/>
                <a:ea typeface="G-OTF Kyoukasho ICA Pro R" pitchFamily="18" charset="-128"/>
              </a:rPr>
              <a:t>（</a:t>
            </a:r>
            <a:r>
              <a:rPr lang="en-US" altLang="ja-JP" u="sng"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）などの操作で行える</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置換</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機能がありますが、</a:t>
            </a:r>
          </a:p>
          <a:p>
            <a:pPr marL="0" indent="0">
              <a:buNone/>
            </a:pPr>
            <a:r>
              <a:rPr lang="ja-JP" altLang="en-US" dirty="0">
                <a:latin typeface="G-OTF Kyoukasho ICA Pro R" pitchFamily="18" charset="-128"/>
                <a:ea typeface="G-OTF Kyoukasho ICA Pro R" pitchFamily="18" charset="-128"/>
              </a:rPr>
              <a:t>置換（ちかん）という日本語の名称は、イメージから不快に感じてしまう方もいるかもしれません。</a:t>
            </a:r>
          </a:p>
          <a:p>
            <a:pPr marL="0" indent="0">
              <a:buNone/>
            </a:pPr>
            <a:r>
              <a:rPr lang="ja-JP" altLang="en-US" dirty="0">
                <a:latin typeface="G-OTF Kyoukasho ICA Pro R" pitchFamily="18" charset="-128"/>
                <a:ea typeface="G-OTF Kyoukasho ICA Pro R" pitchFamily="18" charset="-128"/>
              </a:rPr>
              <a:t>もし可能でしたら、名称を</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置き換え</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等への変更をご検討願えませんでしょうか？」（原文ママ、</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正しくは</a:t>
            </a:r>
            <a:r>
              <a:rPr lang="en-US" altLang="ja-JP" u="sng" dirty="0">
                <a:latin typeface="G-OTF Kyoukasho ICA Pro R" pitchFamily="18" charset="-128"/>
                <a:ea typeface="G-OTF Kyoukasho ICA Pro R" pitchFamily="18" charset="-128"/>
              </a:rPr>
              <a:t>Ctrl</a:t>
            </a:r>
            <a:r>
              <a:rPr lang="ja-JP" altLang="en-US" u="sng" dirty="0">
                <a:latin typeface="G-OTF Kyoukasho ICA Pro R" pitchFamily="18" charset="-128"/>
                <a:ea typeface="G-OTF Kyoukasho ICA Pro R" pitchFamily="18" charset="-128"/>
              </a:rPr>
              <a:t>＋</a:t>
            </a:r>
            <a:r>
              <a:rPr lang="en-US" altLang="ja-JP" u="sng" dirty="0">
                <a:latin typeface="G-OTF Kyoukasho ICA Pro R" pitchFamily="18" charset="-128"/>
                <a:ea typeface="G-OTF Kyoukasho ICA Pro R" pitchFamily="18" charset="-128"/>
              </a:rPr>
              <a:t>H</a:t>
            </a:r>
            <a:r>
              <a:rPr lang="ja-JP" altLang="en-US" dirty="0">
                <a:latin typeface="G-OTF Kyoukasho ICA Pro R" pitchFamily="18" charset="-128"/>
                <a:ea typeface="G-OTF Kyoukasho ICA Pro R" pitchFamily="18" charset="-128"/>
              </a:rPr>
              <a:t>）</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24748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a:bodyPr>
          <a:lstStyle/>
          <a:p>
            <a:pPr marL="0" indent="0">
              <a:buNone/>
            </a:pPr>
            <a:r>
              <a:rPr lang="ja-JP" altLang="en-US" dirty="0">
                <a:latin typeface="G-OTF Kyoukasho ICA Pro R" pitchFamily="18" charset="-128"/>
                <a:ea typeface="G-OTF Kyoukasho ICA Pro R" pitchFamily="18" charset="-128"/>
              </a:rPr>
              <a:t>さらに、こんな補足説明も</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zh-CN"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「例えば、会社内の事務所で置換機能を部下などに操作説明をする際、</a:t>
            </a:r>
          </a:p>
          <a:p>
            <a:pPr marL="0" indent="0">
              <a:buNone/>
            </a:pPr>
            <a:r>
              <a:rPr lang="ja-JP" altLang="en-US" dirty="0">
                <a:latin typeface="G-OTF Kyoukasho ICA Pro R" pitchFamily="18" charset="-128"/>
                <a:ea typeface="G-OTF Kyoukasho ICA Pro R" pitchFamily="18" charset="-128"/>
              </a:rPr>
              <a:t>同じ事務所内には男性も女性もおり、他の作業をしていると、言葉だけが耳に入ってきます。</a:t>
            </a:r>
          </a:p>
          <a:p>
            <a:pPr marL="0" indent="0">
              <a:buNone/>
            </a:pPr>
            <a:r>
              <a:rPr lang="ja-JP" altLang="en-US" dirty="0">
                <a:latin typeface="G-OTF Kyoukasho ICA Pro R" pitchFamily="18" charset="-128"/>
                <a:ea typeface="G-OTF Kyoukasho ICA Pro R" pitchFamily="18" charset="-128"/>
              </a:rPr>
              <a:t>耳に入ってくる言葉は</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ここでちかんする</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とか</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すべてちかんする</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ちかんを実行する</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等、</a:t>
            </a:r>
          </a:p>
          <a:p>
            <a:pPr marL="0" indent="0">
              <a:buNone/>
            </a:pPr>
            <a:r>
              <a:rPr lang="ja-JP" altLang="en-US" dirty="0">
                <a:latin typeface="G-OTF Kyoukasho ICA Pro R" pitchFamily="18" charset="-128"/>
                <a:ea typeface="G-OTF Kyoukasho ICA Pro R" pitchFamily="18" charset="-128"/>
              </a:rPr>
              <a:t>****と勘違いされてしまうような言葉になってしまいます」</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09393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10000"/>
          </a:bodyPr>
          <a:lstStyle/>
          <a:p>
            <a:pPr marL="0" indent="0">
              <a:buNone/>
            </a:pPr>
            <a:r>
              <a:rPr lang="ja-JP" altLang="en-US" dirty="0">
                <a:latin typeface="G-OTF Kyoukasho ICA Pro R" pitchFamily="18" charset="-128"/>
                <a:ea typeface="G-OTF Kyoukasho ICA Pro R" pitchFamily="18" charset="-128"/>
              </a:rPr>
              <a:t>ここでは</a:t>
            </a:r>
            <a:r>
              <a:rPr lang="ja-JP" altLang="en-US" u="sng" dirty="0">
                <a:latin typeface="G-OTF Kyoukasho ICA Pro R" pitchFamily="18" charset="-128"/>
                <a:ea typeface="G-OTF Kyoukasho ICA Pro R" pitchFamily="18" charset="-128"/>
              </a:rPr>
              <a:t>伏せ字</a:t>
            </a:r>
            <a:r>
              <a:rPr lang="ja-JP" altLang="en-US" dirty="0">
                <a:latin typeface="G-OTF Kyoukasho ICA Pro R" pitchFamily="18" charset="-128"/>
                <a:ea typeface="G-OTF Kyoukasho ICA Pro R" pitchFamily="18" charset="-128"/>
              </a:rPr>
              <a:t>になっているが、つまり「置換」を「痴漢」と勘違いされる可能性があるということで、機能の名称を「置き換え」などに変更してほしいという意見なのだ。</a:t>
            </a:r>
          </a:p>
          <a:p>
            <a:pPr marL="0" indent="0">
              <a:buNone/>
            </a:pPr>
            <a:endParaRPr lang="ja-JP" altLang="en-US"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コミュニティでは、この提案に対して以下のような意見が寄せられている</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zh-CN" dirty="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p>
          <a:p>
            <a:pPr marL="0" indent="0">
              <a:buNone/>
            </a:pPr>
            <a:r>
              <a:rPr lang="ja-JP" altLang="en-US" dirty="0" smtClean="0">
                <a:latin typeface="G-OTF Kyoukasho ICA Pro R" pitchFamily="18" charset="-128"/>
                <a:ea typeface="G-OTF Kyoukasho ICA Pro R" pitchFamily="18" charset="-128"/>
              </a:rPr>
              <a:t>伏せ字「ふせじ</a:t>
            </a:r>
            <a:r>
              <a:rPr lang="ja-JP" altLang="en-US" dirty="0">
                <a:latin typeface="G-OTF Kyoukasho ICA Pro R" pitchFamily="18" charset="-128"/>
                <a:ea typeface="G-OTF Kyoukasho ICA Pro R" pitchFamily="18" charset="-128"/>
              </a:rPr>
              <a:t>」：印刷物で、明記を避けるために、その部分を空白にしたり、○や</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で表したりすること。</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132468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vert="horz" lIns="91440" tIns="45720" rIns="91440" bIns="45720" rtlCol="0">
            <a:normAutofit fontScale="92500" lnSpcReduction="10000"/>
          </a:bodyPr>
          <a:lstStyle/>
          <a:p>
            <a:pPr marL="0" indent="0">
              <a:buNone/>
            </a:pPr>
            <a:r>
              <a:rPr lang="ja-JP" altLang="en-US" dirty="0">
                <a:latin typeface="G-OTF Kyoukasho ICA Pro R" pitchFamily="18" charset="-128"/>
                <a:ea typeface="G-OTF Kyoukasho ICA Pro R" pitchFamily="18" charset="-128"/>
              </a:rPr>
              <a:t>「世間話ではなく、仕事上でソフトの機能、操作上の説明をしているのは周りも</a:t>
            </a:r>
            <a:r>
              <a:rPr lang="ja-JP" altLang="en-US" u="sng" dirty="0">
                <a:latin typeface="G-OTF Kyoukasho ICA Pro R" pitchFamily="18" charset="-128"/>
                <a:ea typeface="G-OTF Kyoukasho ICA Pro R" pitchFamily="18" charset="-128"/>
              </a:rPr>
              <a:t>解っている</a:t>
            </a:r>
            <a:r>
              <a:rPr lang="ja-JP" altLang="en-US" dirty="0">
                <a:latin typeface="G-OTF Kyoukasho ICA Pro R" pitchFamily="18" charset="-128"/>
                <a:ea typeface="G-OTF Kyoukasho ICA Pro R" pitchFamily="18" charset="-128"/>
              </a:rPr>
              <a:t>でしょうから、ソフトを全く知らない人ならどう理解するかわかりませんが、ソフトを多少でも使用した人であれば違和感は持たないのではないかと思います」</a:t>
            </a:r>
          </a:p>
          <a:p>
            <a:pPr marL="0" indent="0">
              <a:buNone/>
            </a:pPr>
            <a:r>
              <a:rPr lang="ja-JP" altLang="en-US" dirty="0">
                <a:latin typeface="G-OTF Kyoukasho ICA Pro R" pitchFamily="18" charset="-128"/>
                <a:ea typeface="G-OTF Kyoukasho ICA Pro R" pitchFamily="18" charset="-128"/>
              </a:rPr>
              <a:t>「私の勤める会社でも稀に口頭で支持・打ち合わせなどで</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ちかん</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と聞こえてきますが、何も犯罪のほうの</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ちかん</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だとは誰も思いません。</a:t>
            </a:r>
          </a:p>
          <a:p>
            <a:pPr marL="0" indent="0">
              <a:buNone/>
            </a:pPr>
            <a:r>
              <a:rPr lang="ja-JP" altLang="en-US" dirty="0">
                <a:latin typeface="G-OTF Kyoukasho ICA Pro R" pitchFamily="18" charset="-128"/>
                <a:ea typeface="G-OTF Kyoukasho ICA Pro R" pitchFamily="18" charset="-128"/>
              </a:rPr>
              <a:t>自意識過剰すぎる人のために、こういった</a:t>
            </a:r>
            <a:r>
              <a:rPr lang="ja-JP" altLang="en-US" u="sng" dirty="0">
                <a:latin typeface="G-OTF Kyoukasho ICA Pro R" pitchFamily="18" charset="-128"/>
                <a:ea typeface="G-OTF Kyoukasho ICA Pro R" pitchFamily="18" charset="-128"/>
              </a:rPr>
              <a:t>ワールドスタンダード</a:t>
            </a:r>
            <a:r>
              <a:rPr lang="ja-JP" altLang="en-US" dirty="0">
                <a:latin typeface="G-OTF Kyoukasho ICA Pro R" pitchFamily="18" charset="-128"/>
                <a:ea typeface="G-OTF Kyoukasho ICA Pro R" pitchFamily="18" charset="-128"/>
              </a:rPr>
              <a:t>なものを崩されるのは如何なものかと思います」</a:t>
            </a:r>
            <a:endParaRPr lang="zh-CN" altLang="en-US"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2442514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477000"/>
          </a:xfrm>
        </p:spPr>
        <p:txBody>
          <a:bodyPr vert="horz" lIns="91440" tIns="45720" rIns="91440" bIns="45720" rtlCol="0">
            <a:normAutofit fontScale="77500" lnSpcReduction="20000"/>
          </a:bodyPr>
          <a:lstStyle/>
          <a:p>
            <a:pPr marL="0" indent="0">
              <a:buNone/>
            </a:pPr>
            <a:r>
              <a:rPr lang="ja-JP" altLang="en-US" dirty="0">
                <a:latin typeface="G-OTF Kyoukasho ICA Pro R" pitchFamily="18" charset="-128"/>
                <a:ea typeface="G-OTF Kyoukasho ICA Pro R" pitchFamily="18" charset="-128"/>
              </a:rPr>
              <a:t>などと、「置換」という言葉は決して不適切なものではないとの意見がある一方で</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endParaRPr lang="en-US" altLang="zh-CN" dirty="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「今まで</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置換</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は</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おきかえ</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と読んでいました（中略）</a:t>
            </a:r>
          </a:p>
          <a:p>
            <a:pPr marL="0" indent="0">
              <a:buNone/>
            </a:pPr>
            <a:r>
              <a:rPr lang="ja-JP" altLang="en-US" dirty="0">
                <a:latin typeface="G-OTF Kyoukasho ICA Pro R" pitchFamily="18" charset="-128"/>
                <a:ea typeface="G-OTF Kyoukasho ICA Pro R" pitchFamily="18" charset="-128"/>
              </a:rPr>
              <a:t>問題とされているのが説明の場においての読み方についてのようですので、説明の時には</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おきかえ</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と読んでしまっていいのではないでしょうか」</a:t>
            </a:r>
          </a:p>
          <a:p>
            <a:pPr marL="0" indent="0">
              <a:buNone/>
            </a:pPr>
            <a:r>
              <a:rPr lang="ja-JP" altLang="en-US" dirty="0">
                <a:latin typeface="G-OTF Kyoukasho ICA Pro R" pitchFamily="18" charset="-128"/>
                <a:ea typeface="G-OTF Kyoukasho ICA Pro R" pitchFamily="18" charset="-128"/>
              </a:rPr>
              <a:t>「</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置換</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を“ちかん”と国語辞書に掲載されているまま読まずとも宜しいのかと思います。</a:t>
            </a:r>
          </a:p>
          <a:p>
            <a:pPr marL="0" indent="0">
              <a:buNone/>
            </a:pPr>
            <a:r>
              <a:rPr lang="ja-JP" altLang="en-US" dirty="0">
                <a:latin typeface="G-OTF Kyoukasho ICA Pro R" pitchFamily="18" charset="-128"/>
                <a:ea typeface="G-OTF Kyoukasho ICA Pro R" pitchFamily="18" charset="-128"/>
              </a:rPr>
              <a:t>“おきかえ”でも</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置換え</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と表記できますから</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え</a:t>
            </a:r>
            <a:r>
              <a:rPr lang="en-US" altLang="ja-JP" dirty="0">
                <a:latin typeface="G-OTF Kyoukasho ICA Pro R" pitchFamily="18" charset="-128"/>
                <a:ea typeface="G-OTF Kyoukasho ICA Pro R" pitchFamily="18" charset="-128"/>
              </a:rPr>
              <a:t>』</a:t>
            </a:r>
            <a:r>
              <a:rPr lang="ja-JP" altLang="en-US" dirty="0">
                <a:latin typeface="G-OTF Kyoukasho ICA Pro R" pitchFamily="18" charset="-128"/>
                <a:ea typeface="G-OTF Kyoukasho ICA Pro R" pitchFamily="18" charset="-128"/>
              </a:rPr>
              <a:t>が欠如しているだけで、</a:t>
            </a:r>
            <a:r>
              <a:rPr lang="ja-JP" altLang="en-US" u="sng" dirty="0">
                <a:latin typeface="G-OTF Kyoukasho ICA Pro R" pitchFamily="18" charset="-128"/>
                <a:ea typeface="G-OTF Kyoukasho ICA Pro R" pitchFamily="18" charset="-128"/>
              </a:rPr>
              <a:t>送り仮名</a:t>
            </a:r>
            <a:r>
              <a:rPr lang="ja-JP" altLang="en-US" dirty="0">
                <a:latin typeface="G-OTF Kyoukasho ICA Pro R" pitchFamily="18" charset="-128"/>
                <a:ea typeface="G-OTF Kyoukasho ICA Pro R" pitchFamily="18" charset="-128"/>
              </a:rPr>
              <a:t>の省略くらいであれば十分に意味は通じると思います</a:t>
            </a:r>
            <a:r>
              <a:rPr lang="ja-JP" altLang="en-US" dirty="0" smtClean="0">
                <a:latin typeface="G-OTF Kyoukasho ICA Pro R" pitchFamily="18" charset="-128"/>
                <a:ea typeface="G-OTF Kyoukasho ICA Pro R" pitchFamily="18" charset="-128"/>
              </a:rPr>
              <a:t>」</a:t>
            </a:r>
            <a:endParaRPr lang="en-US" altLang="ja-JP" dirty="0" smtClean="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endParaRPr lang="en-US" altLang="zh-CN" dirty="0">
              <a:latin typeface="G-OTF Kyoukasho ICA Pro R" pitchFamily="18" charset="-128"/>
              <a:ea typeface="G-OTF Kyoukasho ICA Pro R" pitchFamily="18" charset="-128"/>
            </a:endParaRPr>
          </a:p>
          <a:p>
            <a:pPr marL="0" indent="0">
              <a:buNone/>
            </a:pPr>
            <a:r>
              <a:rPr lang="en-US" altLang="ja-JP" dirty="0" smtClean="0">
                <a:latin typeface="G-OTF Kyoukasho ICA Pro R" pitchFamily="18" charset="-128"/>
                <a:ea typeface="G-OTF Kyoukasho ICA Pro R" pitchFamily="18" charset="-128"/>
              </a:rPr>
              <a:t>※</a:t>
            </a:r>
            <a:r>
              <a:rPr lang="zh-CN" altLang="en-US" dirty="0" smtClean="0">
                <a:latin typeface="G-OTF Kyoukasho ICA Pro R" pitchFamily="18" charset="-128"/>
                <a:ea typeface="G-OTF Kyoukasho ICA Pro R" pitchFamily="18" charset="-128"/>
              </a:rPr>
              <a:t>送</a:t>
            </a:r>
            <a:r>
              <a:rPr lang="ja-JP" altLang="en-US" dirty="0">
                <a:latin typeface="G-OTF Kyoukasho ICA Pro R" pitchFamily="18" charset="-128"/>
                <a:ea typeface="G-OTF Kyoukasho ICA Pro R" pitchFamily="18" charset="-128"/>
              </a:rPr>
              <a:t>り</a:t>
            </a:r>
            <a:r>
              <a:rPr lang="zh-CN" altLang="en-US" dirty="0">
                <a:latin typeface="G-OTF Kyoukasho ICA Pro R" pitchFamily="18" charset="-128"/>
                <a:ea typeface="G-OTF Kyoukasho ICA Pro R" pitchFamily="18" charset="-128"/>
              </a:rPr>
              <a:t>仮</a:t>
            </a:r>
            <a:r>
              <a:rPr lang="zh-CN" altLang="en-US" dirty="0" smtClean="0">
                <a:latin typeface="G-OTF Kyoukasho ICA Pro R" pitchFamily="18" charset="-128"/>
                <a:ea typeface="G-OTF Kyoukasho ICA Pro R" pitchFamily="18" charset="-128"/>
              </a:rPr>
              <a:t>名</a:t>
            </a:r>
            <a:r>
              <a:rPr lang="ja-JP" altLang="en-US" dirty="0">
                <a:latin typeface="G-OTF Kyoukasho ICA Pro R" pitchFamily="18" charset="-128"/>
                <a:ea typeface="G-OTF Kyoukasho ICA Pro R" pitchFamily="18" charset="-128"/>
              </a:rPr>
              <a:t>：横書きならば漢字の右につける仮名のことである</a:t>
            </a:r>
            <a:endParaRPr lang="en-US" altLang="ja-JP" dirty="0" smtClean="0">
              <a:latin typeface="G-OTF Kyoukasho ICA Pro R" pitchFamily="18" charset="-128"/>
              <a:ea typeface="G-OTF Kyoukasho ICA Pro R" pitchFamily="18" charset="-128"/>
            </a:endParaRPr>
          </a:p>
          <a:p>
            <a:pPr marL="0" indent="0">
              <a:buNone/>
            </a:pPr>
            <a:r>
              <a:rPr lang="ja-JP" altLang="en-US" dirty="0" smtClean="0">
                <a:latin typeface="G-OTF Kyoukasho ICA Pro R" pitchFamily="18" charset="-128"/>
                <a:ea typeface="G-OTF Kyoukasho ICA Pro R" pitchFamily="18" charset="-128"/>
              </a:rPr>
              <a:t>下</a:t>
            </a:r>
            <a:r>
              <a:rPr lang="ja-JP" altLang="en-US" dirty="0">
                <a:latin typeface="G-OTF Kyoukasho ICA Pro R" pitchFamily="18" charset="-128"/>
                <a:ea typeface="G-OTF Kyoukasho ICA Pro R" pitchFamily="18" charset="-128"/>
              </a:rPr>
              <a:t>線部が送</a:t>
            </a:r>
            <a:r>
              <a:rPr lang="ja-JP" altLang="en-US" dirty="0" smtClean="0">
                <a:latin typeface="G-OTF Kyoukasho ICA Pro R" pitchFamily="18" charset="-128"/>
                <a:ea typeface="G-OTF Kyoukasho ICA Pro R" pitchFamily="18" charset="-128"/>
              </a:rPr>
              <a:t>りがな↓</a:t>
            </a:r>
            <a:endParaRPr lang="en-US" altLang="ja-JP" dirty="0" smtClean="0">
              <a:latin typeface="G-OTF Kyoukasho ICA Pro R" pitchFamily="18" charset="-128"/>
              <a:ea typeface="G-OTF Kyoukasho ICA Pro R" pitchFamily="18" charset="-128"/>
            </a:endParaRPr>
          </a:p>
          <a:p>
            <a:pPr marL="0" indent="0">
              <a:buNone/>
            </a:pPr>
            <a:r>
              <a:rPr lang="ja-JP" altLang="en-US" dirty="0">
                <a:latin typeface="G-OTF Kyoukasho ICA Pro R" pitchFamily="18" charset="-128"/>
                <a:ea typeface="G-OTF Kyoukasho ICA Pro R" pitchFamily="18" charset="-128"/>
              </a:rPr>
              <a:t>お</a:t>
            </a:r>
            <a:r>
              <a:rPr lang="zh-CN" altLang="en-US" dirty="0">
                <a:latin typeface="G-OTF Kyoukasho ICA Pro R" pitchFamily="18" charset="-128"/>
                <a:ea typeface="G-OTF Kyoukasho ICA Pro R" pitchFamily="18" charset="-128"/>
              </a:rPr>
              <a:t>祭</a:t>
            </a:r>
            <a:r>
              <a:rPr lang="ja-JP" altLang="en-US" u="sng" dirty="0" smtClean="0">
                <a:latin typeface="G-OTF Kyoukasho ICA Pro R" pitchFamily="18" charset="-128"/>
                <a:ea typeface="G-OTF Kyoukasho ICA Pro R" pitchFamily="18" charset="-128"/>
              </a:rPr>
              <a:t>り</a:t>
            </a:r>
            <a:r>
              <a:rPr lang="ja-JP" altLang="en-US" dirty="0" smtClean="0">
                <a:latin typeface="G-OTF Kyoukasho ICA Pro R" pitchFamily="18" charset="-128"/>
                <a:ea typeface="G-OTF Kyoukasho ICA Pro R" pitchFamily="18" charset="-128"/>
              </a:rPr>
              <a:t>　身動</a:t>
            </a:r>
            <a:r>
              <a:rPr lang="ja-JP" altLang="en-US" u="sng" dirty="0" smtClean="0">
                <a:latin typeface="G-OTF Kyoukasho ICA Pro R" pitchFamily="18" charset="-128"/>
                <a:ea typeface="G-OTF Kyoukasho ICA Pro R" pitchFamily="18" charset="-128"/>
              </a:rPr>
              <a:t>き</a:t>
            </a:r>
            <a:r>
              <a:rPr lang="ja-JP" altLang="en-US" dirty="0" smtClean="0">
                <a:latin typeface="G-OTF Kyoukasho ICA Pro R" pitchFamily="18" charset="-128"/>
                <a:ea typeface="G-OTF Kyoukasho ICA Pro R" pitchFamily="18" charset="-128"/>
              </a:rPr>
              <a:t>　行</a:t>
            </a:r>
            <a:r>
              <a:rPr lang="ja-JP" altLang="en-US" u="sng" dirty="0" smtClean="0">
                <a:latin typeface="G-OTF Kyoukasho ICA Pro R" pitchFamily="18" charset="-128"/>
                <a:ea typeface="G-OTF Kyoukasho ICA Pro R" pitchFamily="18" charset="-128"/>
              </a:rPr>
              <a:t>き</a:t>
            </a:r>
            <a:endParaRPr lang="zh-CN" altLang="en-US" u="sng" dirty="0">
              <a:latin typeface="G-OTF Kyoukasho ICA Pro R" pitchFamily="18" charset="-128"/>
              <a:ea typeface="G-OTF Kyoukasho ICA Pro R" pitchFamily="18" charset="-128"/>
            </a:endParaRPr>
          </a:p>
        </p:txBody>
      </p:sp>
    </p:spTree>
    <p:extLst>
      <p:ext uri="{BB962C8B-B14F-4D97-AF65-F5344CB8AC3E}">
        <p14:creationId xmlns:p14="http://schemas.microsoft.com/office/powerpoint/2010/main" val="412352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6629</TotalTime>
  <Words>1408</Words>
  <Application>Microsoft Office PowerPoint</Application>
  <PresentationFormat>全屏显示(4:3)</PresentationFormat>
  <Paragraphs>78</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コイヌの単語帳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フリートーク  まだ記憶に残されている隠しコマンドがありますか。</vt:lpstr>
      <vt:lpstr>ご清聴有難う御座いました！！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HuangWeijing</dc:creator>
  <cp:lastModifiedBy>HuangWeijing</cp:lastModifiedBy>
  <cp:revision>30</cp:revision>
  <dcterms:created xsi:type="dcterms:W3CDTF">2015-09-02T14:56:02Z</dcterms:created>
  <dcterms:modified xsi:type="dcterms:W3CDTF">2015-09-27T03:43:45Z</dcterms:modified>
</cp:coreProperties>
</file>