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4" r:id="rId5"/>
    <p:sldId id="265" r:id="rId6"/>
    <p:sldId id="290" r:id="rId7"/>
    <p:sldId id="266" r:id="rId8"/>
    <p:sldId id="267" r:id="rId9"/>
    <p:sldId id="279" r:id="rId10"/>
    <p:sldId id="280" r:id="rId11"/>
    <p:sldId id="288" r:id="rId12"/>
    <p:sldId id="278" r:id="rId13"/>
    <p:sldId id="289" r:id="rId14"/>
    <p:sldId id="269" r:id="rId15"/>
    <p:sldId id="270" r:id="rId16"/>
    <p:sldId id="271" r:id="rId17"/>
    <p:sldId id="287" r:id="rId18"/>
    <p:sldId id="292" r:id="rId19"/>
    <p:sldId id="272" r:id="rId20"/>
    <p:sldId id="293" r:id="rId21"/>
    <p:sldId id="294" r:id="rId22"/>
    <p:sldId id="273" r:id="rId23"/>
    <p:sldId id="286" r:id="rId24"/>
    <p:sldId id="291" r:id="rId25"/>
    <p:sldId id="274" r:id="rId26"/>
    <p:sldId id="26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333" y="-5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56777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59865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94432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81269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94374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02591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60074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10252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9556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48376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34239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19000" r="-1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26B42-86D0-4704-8C23-6F0502B3BD33}" type="datetimeFigureOut">
              <a:rPr lang="zh-CN" altLang="en-US" smtClean="0"/>
              <a:t>2015/10/13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648530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13" Type="http://schemas.microsoft.com/office/2007/relationships/hdphoto" Target="../media/hdphoto2.wdp"/><Relationship Id="rId3" Type="http://schemas.openxmlformats.org/officeDocument/2006/relationships/image" Target="../media/image10.jpeg"/><Relationship Id="rId7" Type="http://schemas.openxmlformats.org/officeDocument/2006/relationships/image" Target="../media/image14.gif"/><Relationship Id="rId12"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11" Type="http://schemas.microsoft.com/office/2007/relationships/hdphoto" Target="../media/hdphoto1.wdp"/><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ja-JP" altLang="en-US" sz="5400" b="0" dirty="0" smtClean="0">
                <a:latin typeface="DCGHigeMoji-W5" panose="03000500010101010101" pitchFamily="66" charset="-128"/>
                <a:ea typeface="DCGHigeMoji-W5" panose="03000500010101010101" pitchFamily="66" charset="-128"/>
              </a:rPr>
              <a:t>コイヌの単語帳</a:t>
            </a:r>
            <a:endParaRPr lang="zh-CN" altLang="en-US" sz="5400" b="0" dirty="0">
              <a:latin typeface="DCGHigeMoji-W5" panose="03000500010101010101" pitchFamily="66" charset="-128"/>
              <a:ea typeface="DCGHigeMoji-W5" panose="03000500010101010101" pitchFamily="66" charset="-128"/>
            </a:endParaRPr>
          </a:p>
        </p:txBody>
      </p:sp>
      <p:sp>
        <p:nvSpPr>
          <p:cNvPr id="5" name="文本占位符 4"/>
          <p:cNvSpPr>
            <a:spLocks noGrp="1"/>
          </p:cNvSpPr>
          <p:nvPr>
            <p:ph type="body" idx="1"/>
          </p:nvPr>
        </p:nvSpPr>
        <p:spPr>
          <a:xfrm>
            <a:off x="685800" y="4648200"/>
            <a:ext cx="7772400" cy="1500187"/>
          </a:xfrm>
        </p:spPr>
        <p:txBody>
          <a:bodyPr/>
          <a:lstStyle/>
          <a:p>
            <a:pPr algn="r"/>
            <a:r>
              <a:rPr lang="ja-JP" altLang="en-US" dirty="0" smtClean="0">
                <a:latin typeface="DCPHigeMoji-W5" panose="03000500010101010101" pitchFamily="66" charset="-128"/>
                <a:ea typeface="DCPHigeMoji-W5" panose="03000500010101010101" pitchFamily="66" charset="-128"/>
              </a:rPr>
              <a:t>司</a:t>
            </a:r>
            <a:r>
              <a:rPr lang="ja-JP" altLang="en-US" dirty="0">
                <a:latin typeface="DCPHigeMoji-W5" panose="03000500010101010101" pitchFamily="66" charset="-128"/>
                <a:ea typeface="DCPHigeMoji-W5" panose="03000500010101010101" pitchFamily="66" charset="-128"/>
              </a:rPr>
              <a:t>会</a:t>
            </a:r>
            <a:r>
              <a:rPr lang="ja-JP" altLang="en-US" dirty="0" smtClean="0">
                <a:latin typeface="DCPHigeMoji-W5" panose="03000500010101010101" pitchFamily="66" charset="-128"/>
                <a:ea typeface="DCPHigeMoji-W5" panose="03000500010101010101" pitchFamily="66" charset="-128"/>
              </a:rPr>
              <a:t>者：スリーピードッグ</a:t>
            </a:r>
            <a:endParaRPr lang="en-US" altLang="ja-JP" dirty="0" smtClean="0">
              <a:latin typeface="DCPHigeMoji-W5" panose="03000500010101010101" pitchFamily="66" charset="-128"/>
              <a:ea typeface="DCPHigeMoji-W5" panose="03000500010101010101" pitchFamily="66" charset="-128"/>
            </a:endParaRPr>
          </a:p>
          <a:p>
            <a:pPr algn="r"/>
            <a:r>
              <a:rPr lang="en-US" altLang="zh-CN" dirty="0" smtClean="0">
                <a:latin typeface="DCPHigeMoji-W5" panose="03000500010101010101" pitchFamily="66" charset="-128"/>
                <a:ea typeface="DCPHigeMoji-W5" panose="03000500010101010101" pitchFamily="66" charset="-128"/>
              </a:rPr>
              <a:t>2015/10/15</a:t>
            </a:r>
            <a:endParaRPr lang="zh-CN" altLang="en-US" dirty="0">
              <a:latin typeface="DCPHigeMoji-W5" panose="03000500010101010101" pitchFamily="66" charset="-128"/>
              <a:ea typeface="DCPHigeMoji-W5" panose="03000500010101010101" pitchFamily="66" charset="-128"/>
            </a:endParaRPr>
          </a:p>
        </p:txBody>
      </p:sp>
    </p:spTree>
    <p:extLst>
      <p:ext uri="{BB962C8B-B14F-4D97-AF65-F5344CB8AC3E}">
        <p14:creationId xmlns:p14="http://schemas.microsoft.com/office/powerpoint/2010/main" val="129889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8229600" cy="6477000"/>
          </a:xfrm>
        </p:spPr>
        <p:txBody>
          <a:bodyPr vert="horz" lIns="91440" tIns="45720" rIns="91440" bIns="45720" rtlCol="0">
            <a:normAutofit fontScale="92500" lnSpcReduction="10000"/>
          </a:bodyPr>
          <a:lstStyle/>
          <a:p>
            <a:pPr marL="0" indent="0">
              <a:buNone/>
            </a:pPr>
            <a:r>
              <a:rPr lang="ja-JP" altLang="en-US" dirty="0">
                <a:latin typeface="G-OTF Kyoukasho ICA Pro R" pitchFamily="18" charset="-128"/>
                <a:ea typeface="G-OTF Kyoukasho ICA Pro R" pitchFamily="18" charset="-128"/>
              </a:rPr>
              <a:t>「“物を見る”というメカニズムは、眼球の</a:t>
            </a:r>
            <a:r>
              <a:rPr lang="ja-JP" altLang="en-US" u="sng" dirty="0">
                <a:latin typeface="G-OTF Kyoukasho ICA Pro R" pitchFamily="18" charset="-128"/>
                <a:ea typeface="G-OTF Kyoukasho ICA Pro R" pitchFamily="18" charset="-128"/>
              </a:rPr>
              <a:t>レンズ</a:t>
            </a:r>
            <a:r>
              <a:rPr lang="ja-JP" altLang="en-US" dirty="0">
                <a:latin typeface="G-OTF Kyoukasho ICA Pro R" pitchFamily="18" charset="-128"/>
                <a:ea typeface="G-OTF Kyoukasho ICA Pro R" pitchFamily="18" charset="-128"/>
              </a:rPr>
              <a:t>を通して網膜に情報が伝わり、さらに視神経を通じてその情報が脳に送られ</a:t>
            </a:r>
            <a:r>
              <a:rPr lang="ja-JP" altLang="en-US" dirty="0" smtClean="0">
                <a:latin typeface="G-OTF Kyoukasho ICA Pro R" pitchFamily="18" charset="-128"/>
                <a:ea typeface="G-OTF Kyoukasho ICA Pro R" pitchFamily="18" charset="-128"/>
              </a:rPr>
              <a:t>、</a:t>
            </a:r>
            <a:r>
              <a:rPr lang="ja-JP" altLang="en-US" u="sng" dirty="0" smtClean="0">
                <a:latin typeface="G-OTF Kyoukasho ICA Pro R" pitchFamily="18" charset="-128"/>
                <a:ea typeface="G-OTF Kyoukasho ICA Pro R" pitchFamily="18" charset="-128"/>
              </a:rPr>
              <a:t>外側膝状体</a:t>
            </a:r>
            <a:r>
              <a:rPr lang="ja-JP" altLang="en-US" dirty="0" smtClean="0">
                <a:latin typeface="G-OTF Kyoukasho ICA Pro R" pitchFamily="18" charset="-128"/>
                <a:ea typeface="G-OTF Kyoukasho ICA Pro R" pitchFamily="18" charset="-128"/>
              </a:rPr>
              <a:t>を</a:t>
            </a:r>
            <a:r>
              <a:rPr lang="ja-JP" altLang="en-US" dirty="0">
                <a:latin typeface="G-OTF Kyoukasho ICA Pro R" pitchFamily="18" charset="-128"/>
                <a:ea typeface="G-OTF Kyoukasho ICA Pro R" pitchFamily="18" charset="-128"/>
              </a:rPr>
              <a:t>経由して</a:t>
            </a:r>
            <a:r>
              <a:rPr lang="ja-JP" altLang="en-US" u="sng" dirty="0">
                <a:latin typeface="G-OTF Kyoukasho ICA Pro R" pitchFamily="18" charset="-128"/>
                <a:ea typeface="G-OTF Kyoukasho ICA Pro R" pitchFamily="18" charset="-128"/>
              </a:rPr>
              <a:t>後頭葉</a:t>
            </a:r>
            <a:r>
              <a:rPr lang="ja-JP" altLang="en-US" dirty="0">
                <a:latin typeface="G-OTF Kyoukasho ICA Pro R" pitchFamily="18" charset="-128"/>
                <a:ea typeface="G-OTF Kyoukasho ICA Pro R" pitchFamily="18" charset="-128"/>
              </a:rPr>
              <a:t>の第</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次</a:t>
            </a:r>
            <a:r>
              <a:rPr lang="ja-JP" altLang="en-US" u="sng" dirty="0">
                <a:latin typeface="G-OTF Kyoukasho ICA Pro R" pitchFamily="18" charset="-128"/>
                <a:ea typeface="G-OTF Kyoukasho ICA Pro R" pitchFamily="18" charset="-128"/>
              </a:rPr>
              <a:t>視覚野</a:t>
            </a:r>
            <a:r>
              <a:rPr lang="ja-JP" altLang="en-US" dirty="0">
                <a:latin typeface="G-OTF Kyoukasho ICA Pro R" pitchFamily="18" charset="-128"/>
                <a:ea typeface="G-OTF Kyoukasho ICA Pro R" pitchFamily="18" charset="-128"/>
              </a:rPr>
              <a:t>に達することで映像として認識されます。眼球だけでなく脳とも深くかかわっているため、異変を感じたら眼科だけでなく、</a:t>
            </a:r>
            <a:r>
              <a:rPr lang="en-US" altLang="ja-JP" u="sng" dirty="0">
                <a:latin typeface="G-OTF Kyoukasho ICA Pro R" pitchFamily="18" charset="-128"/>
                <a:ea typeface="G-OTF Kyoukasho ICA Pro R" pitchFamily="18" charset="-128"/>
              </a:rPr>
              <a:t>MRI</a:t>
            </a:r>
            <a:r>
              <a:rPr lang="ja-JP" altLang="en-US" dirty="0">
                <a:latin typeface="G-OTF Kyoukasho ICA Pro R" pitchFamily="18" charset="-128"/>
                <a:ea typeface="G-OTF Kyoukasho ICA Pro R" pitchFamily="18" charset="-128"/>
              </a:rPr>
              <a:t>による脳画像検査や脳の専門科への受診もお勧めします」</a:t>
            </a:r>
            <a:endParaRPr lang="zh-CN" altLang="en-US" dirty="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zh-CN" dirty="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レンズ①</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外側膝状体「がいそくしつじょうたい」⑧</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後頭</a:t>
            </a:r>
            <a:r>
              <a:rPr lang="ja-JP" altLang="en-US" dirty="0" smtClean="0">
                <a:latin typeface="G-OTF Kyoukasho ICA Pro R" pitchFamily="18" charset="-128"/>
                <a:ea typeface="G-OTF Kyoukasho ICA Pro R" pitchFamily="18" charset="-128"/>
              </a:rPr>
              <a:t>葉「こうとうよう」③</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視覚</a:t>
            </a:r>
            <a:r>
              <a:rPr lang="ja-JP" altLang="en-US" dirty="0" smtClean="0">
                <a:latin typeface="G-OTF Kyoukasho ICA Pro R" pitchFamily="18" charset="-128"/>
                <a:ea typeface="G-OTF Kyoukasho ICA Pro R" pitchFamily="18" charset="-128"/>
              </a:rPr>
              <a:t>野「しかくや」③</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MRI</a:t>
            </a:r>
            <a:r>
              <a:rPr lang="ja-JP" altLang="en-US" dirty="0" smtClean="0">
                <a:latin typeface="G-OTF Kyoukasho ICA Pro R" pitchFamily="18" charset="-128"/>
                <a:ea typeface="G-OTF Kyoukasho ICA Pro R" pitchFamily="18" charset="-128"/>
              </a:rPr>
              <a:t>「エムラルアイ」⑤</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412352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amerimedimaging.com/wp-content/uploads/2013/04/Closed-vs-Open-comp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07119"/>
            <a:ext cx="8077200" cy="25718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m-satellite.jp/info/img/mri_toha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850899"/>
            <a:ext cx="3505199" cy="277866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eng.auburn.edu/campaign003/img/mri/2mr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588" y="838200"/>
            <a:ext cx="4378612" cy="27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2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a:bodyPr>
          <a:lstStyle/>
          <a:p>
            <a:pPr marL="0" indent="0">
              <a:buNone/>
            </a:pPr>
            <a:r>
              <a:rPr lang="ja-JP" altLang="en-US" dirty="0">
                <a:latin typeface="G-OTF Kyoukasho ICA Pro R" pitchFamily="18" charset="-128"/>
                <a:ea typeface="G-OTF Kyoukasho ICA Pro R" pitchFamily="18" charset="-128"/>
              </a:rPr>
              <a:t>「“物を見る”というメカニズムは、眼球のレンズを通して網膜に情報が伝わり、さらに視神経を通じてその情報が脳に送られ、外側膝状体を経由して</a:t>
            </a:r>
            <a:r>
              <a:rPr lang="ja-JP" altLang="en-US" u="sng" dirty="0">
                <a:latin typeface="G-OTF Kyoukasho ICA Pro R" pitchFamily="18" charset="-128"/>
                <a:ea typeface="G-OTF Kyoukasho ICA Pro R" pitchFamily="18" charset="-128"/>
              </a:rPr>
              <a:t>後頭葉</a:t>
            </a:r>
            <a:r>
              <a:rPr lang="ja-JP" altLang="en-US" dirty="0">
                <a:latin typeface="G-OTF Kyoukasho ICA Pro R" pitchFamily="18" charset="-128"/>
                <a:ea typeface="G-OTF Kyoukasho ICA Pro R" pitchFamily="18" charset="-128"/>
              </a:rPr>
              <a:t>の第</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次視覚野に達することで映像として認識されます。眼球だけでなく脳とも深くかかわっているため、異変を感じたら眼科だけでなく、</a:t>
            </a:r>
            <a:r>
              <a:rPr lang="en-US" altLang="ja-JP" dirty="0">
                <a:latin typeface="G-OTF Kyoukasho ICA Pro R" pitchFamily="18" charset="-128"/>
                <a:ea typeface="G-OTF Kyoukasho ICA Pro R" pitchFamily="18" charset="-128"/>
              </a:rPr>
              <a:t>MRI</a:t>
            </a:r>
            <a:r>
              <a:rPr lang="ja-JP" altLang="en-US" dirty="0">
                <a:latin typeface="G-OTF Kyoukasho ICA Pro R" pitchFamily="18" charset="-128"/>
                <a:ea typeface="G-OTF Kyoukasho ICA Pro R" pitchFamily="18" charset="-128"/>
              </a:rPr>
              <a:t>による脳画像検査や脳の専門科への受診もお勧めします</a:t>
            </a:r>
            <a:r>
              <a:rPr lang="ja-JP" altLang="en-US" dirty="0" smtClean="0">
                <a:latin typeface="G-OTF Kyoukasho ICA Pro R" pitchFamily="18" charset="-128"/>
                <a:ea typeface="G-OTF Kyoukasho ICA Pro R" pitchFamily="18" charset="-128"/>
              </a:rPr>
              <a:t>」</a:t>
            </a: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チカチカと瞬く星を見て、「わあ、キレイだな」などとお気楽に考えてはいけないのだ</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841877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https://upload.wikimedia.org/wikipedia/commons/thumb/b/b5/Brain_diagram_ja.svg/2000px-Brain_diagram_ja.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76200"/>
            <a:ext cx="5282774" cy="37719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kk-health.net/me/01/01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 y="1905000"/>
            <a:ext cx="5021149" cy="4910138"/>
          </a:xfrm>
          <a:prstGeom prst="rect">
            <a:avLst/>
          </a:prstGeom>
          <a:noFill/>
          <a:extLst>
            <a:ext uri="{909E8E84-426E-40DD-AFC4-6F175D3DCCD1}">
              <a14:hiddenFill xmlns:a14="http://schemas.microsoft.com/office/drawing/2010/main">
                <a:solidFill>
                  <a:srgbClr val="FFFFFF"/>
                </a:solidFill>
              </a14:hiddenFill>
            </a:ext>
          </a:extLst>
        </p:spPr>
      </p:pic>
      <p:sp>
        <p:nvSpPr>
          <p:cNvPr id="4" name="任意多边形 3"/>
          <p:cNvSpPr/>
          <p:nvPr/>
        </p:nvSpPr>
        <p:spPr>
          <a:xfrm>
            <a:off x="4343400" y="3627120"/>
            <a:ext cx="3008376" cy="1512487"/>
          </a:xfrm>
          <a:custGeom>
            <a:avLst/>
            <a:gdLst>
              <a:gd name="connsiteX0" fmla="*/ 0 w 2798064"/>
              <a:gd name="connsiteY0" fmla="*/ 1249680 h 1512487"/>
              <a:gd name="connsiteX1" fmla="*/ 42672 w 2798064"/>
              <a:gd name="connsiteY1" fmla="*/ 1298448 h 1512487"/>
              <a:gd name="connsiteX2" fmla="*/ 60960 w 2798064"/>
              <a:gd name="connsiteY2" fmla="*/ 1304544 h 1512487"/>
              <a:gd name="connsiteX3" fmla="*/ 134112 w 2798064"/>
              <a:gd name="connsiteY3" fmla="*/ 1335024 h 1512487"/>
              <a:gd name="connsiteX4" fmla="*/ 170688 w 2798064"/>
              <a:gd name="connsiteY4" fmla="*/ 1341120 h 1512487"/>
              <a:gd name="connsiteX5" fmla="*/ 219456 w 2798064"/>
              <a:gd name="connsiteY5" fmla="*/ 1353312 h 1512487"/>
              <a:gd name="connsiteX6" fmla="*/ 414528 w 2798064"/>
              <a:gd name="connsiteY6" fmla="*/ 1347216 h 1512487"/>
              <a:gd name="connsiteX7" fmla="*/ 463296 w 2798064"/>
              <a:gd name="connsiteY7" fmla="*/ 1335024 h 1512487"/>
              <a:gd name="connsiteX8" fmla="*/ 505968 w 2798064"/>
              <a:gd name="connsiteY8" fmla="*/ 1304544 h 1512487"/>
              <a:gd name="connsiteX9" fmla="*/ 524256 w 2798064"/>
              <a:gd name="connsiteY9" fmla="*/ 1292352 h 1512487"/>
              <a:gd name="connsiteX10" fmla="*/ 548640 w 2798064"/>
              <a:gd name="connsiteY10" fmla="*/ 1274064 h 1512487"/>
              <a:gd name="connsiteX11" fmla="*/ 566928 w 2798064"/>
              <a:gd name="connsiteY11" fmla="*/ 1267968 h 1512487"/>
              <a:gd name="connsiteX12" fmla="*/ 579120 w 2798064"/>
              <a:gd name="connsiteY12" fmla="*/ 1243584 h 1512487"/>
              <a:gd name="connsiteX13" fmla="*/ 597408 w 2798064"/>
              <a:gd name="connsiteY13" fmla="*/ 1213104 h 1512487"/>
              <a:gd name="connsiteX14" fmla="*/ 609600 w 2798064"/>
              <a:gd name="connsiteY14" fmla="*/ 1176528 h 1512487"/>
              <a:gd name="connsiteX15" fmla="*/ 621792 w 2798064"/>
              <a:gd name="connsiteY15" fmla="*/ 1152144 h 1512487"/>
              <a:gd name="connsiteX16" fmla="*/ 633984 w 2798064"/>
              <a:gd name="connsiteY16" fmla="*/ 1115568 h 1512487"/>
              <a:gd name="connsiteX17" fmla="*/ 646176 w 2798064"/>
              <a:gd name="connsiteY17" fmla="*/ 1078992 h 1512487"/>
              <a:gd name="connsiteX18" fmla="*/ 652272 w 2798064"/>
              <a:gd name="connsiteY18" fmla="*/ 1060704 h 1512487"/>
              <a:gd name="connsiteX19" fmla="*/ 658368 w 2798064"/>
              <a:gd name="connsiteY19" fmla="*/ 1042416 h 1512487"/>
              <a:gd name="connsiteX20" fmla="*/ 670560 w 2798064"/>
              <a:gd name="connsiteY20" fmla="*/ 987552 h 1512487"/>
              <a:gd name="connsiteX21" fmla="*/ 664464 w 2798064"/>
              <a:gd name="connsiteY21" fmla="*/ 920496 h 1512487"/>
              <a:gd name="connsiteX22" fmla="*/ 646176 w 2798064"/>
              <a:gd name="connsiteY22" fmla="*/ 908304 h 1512487"/>
              <a:gd name="connsiteX23" fmla="*/ 597408 w 2798064"/>
              <a:gd name="connsiteY23" fmla="*/ 896112 h 1512487"/>
              <a:gd name="connsiteX24" fmla="*/ 499872 w 2798064"/>
              <a:gd name="connsiteY24" fmla="*/ 890016 h 1512487"/>
              <a:gd name="connsiteX25" fmla="*/ 426720 w 2798064"/>
              <a:gd name="connsiteY25" fmla="*/ 902208 h 1512487"/>
              <a:gd name="connsiteX26" fmla="*/ 408432 w 2798064"/>
              <a:gd name="connsiteY26" fmla="*/ 914400 h 1512487"/>
              <a:gd name="connsiteX27" fmla="*/ 371856 w 2798064"/>
              <a:gd name="connsiteY27" fmla="*/ 981456 h 1512487"/>
              <a:gd name="connsiteX28" fmla="*/ 365760 w 2798064"/>
              <a:gd name="connsiteY28" fmla="*/ 1011936 h 1512487"/>
              <a:gd name="connsiteX29" fmla="*/ 341376 w 2798064"/>
              <a:gd name="connsiteY29" fmla="*/ 1060704 h 1512487"/>
              <a:gd name="connsiteX30" fmla="*/ 329184 w 2798064"/>
              <a:gd name="connsiteY30" fmla="*/ 1103376 h 1512487"/>
              <a:gd name="connsiteX31" fmla="*/ 341376 w 2798064"/>
              <a:gd name="connsiteY31" fmla="*/ 1255776 h 1512487"/>
              <a:gd name="connsiteX32" fmla="*/ 359664 w 2798064"/>
              <a:gd name="connsiteY32" fmla="*/ 1292352 h 1512487"/>
              <a:gd name="connsiteX33" fmla="*/ 396240 w 2798064"/>
              <a:gd name="connsiteY33" fmla="*/ 1341120 h 1512487"/>
              <a:gd name="connsiteX34" fmla="*/ 414528 w 2798064"/>
              <a:gd name="connsiteY34" fmla="*/ 1347216 h 1512487"/>
              <a:gd name="connsiteX35" fmla="*/ 438912 w 2798064"/>
              <a:gd name="connsiteY35" fmla="*/ 1371600 h 1512487"/>
              <a:gd name="connsiteX36" fmla="*/ 499872 w 2798064"/>
              <a:gd name="connsiteY36" fmla="*/ 1395984 h 1512487"/>
              <a:gd name="connsiteX37" fmla="*/ 548640 w 2798064"/>
              <a:gd name="connsiteY37" fmla="*/ 1420368 h 1512487"/>
              <a:gd name="connsiteX38" fmla="*/ 566928 w 2798064"/>
              <a:gd name="connsiteY38" fmla="*/ 1432560 h 1512487"/>
              <a:gd name="connsiteX39" fmla="*/ 627888 w 2798064"/>
              <a:gd name="connsiteY39" fmla="*/ 1450848 h 1512487"/>
              <a:gd name="connsiteX40" fmla="*/ 652272 w 2798064"/>
              <a:gd name="connsiteY40" fmla="*/ 1463040 h 1512487"/>
              <a:gd name="connsiteX41" fmla="*/ 719328 w 2798064"/>
              <a:gd name="connsiteY41" fmla="*/ 1475232 h 1512487"/>
              <a:gd name="connsiteX42" fmla="*/ 743712 w 2798064"/>
              <a:gd name="connsiteY42" fmla="*/ 1481328 h 1512487"/>
              <a:gd name="connsiteX43" fmla="*/ 1109472 w 2798064"/>
              <a:gd name="connsiteY43" fmla="*/ 1475232 h 1512487"/>
              <a:gd name="connsiteX44" fmla="*/ 1176528 w 2798064"/>
              <a:gd name="connsiteY44" fmla="*/ 1463040 h 1512487"/>
              <a:gd name="connsiteX45" fmla="*/ 1267968 w 2798064"/>
              <a:gd name="connsiteY45" fmla="*/ 1456944 h 1512487"/>
              <a:gd name="connsiteX46" fmla="*/ 1304544 w 2798064"/>
              <a:gd name="connsiteY46" fmla="*/ 1450848 h 1512487"/>
              <a:gd name="connsiteX47" fmla="*/ 1353312 w 2798064"/>
              <a:gd name="connsiteY47" fmla="*/ 1444752 h 1512487"/>
              <a:gd name="connsiteX48" fmla="*/ 1395984 w 2798064"/>
              <a:gd name="connsiteY48" fmla="*/ 1432560 h 1512487"/>
              <a:gd name="connsiteX49" fmla="*/ 1420368 w 2798064"/>
              <a:gd name="connsiteY49" fmla="*/ 1414272 h 1512487"/>
              <a:gd name="connsiteX50" fmla="*/ 1438656 w 2798064"/>
              <a:gd name="connsiteY50" fmla="*/ 1408176 h 1512487"/>
              <a:gd name="connsiteX51" fmla="*/ 1456944 w 2798064"/>
              <a:gd name="connsiteY51" fmla="*/ 1389888 h 1512487"/>
              <a:gd name="connsiteX52" fmla="*/ 1517904 w 2798064"/>
              <a:gd name="connsiteY52" fmla="*/ 1335024 h 1512487"/>
              <a:gd name="connsiteX53" fmla="*/ 1548384 w 2798064"/>
              <a:gd name="connsiteY53" fmla="*/ 1304544 h 1512487"/>
              <a:gd name="connsiteX54" fmla="*/ 1603248 w 2798064"/>
              <a:gd name="connsiteY54" fmla="*/ 1255776 h 1512487"/>
              <a:gd name="connsiteX55" fmla="*/ 1609344 w 2798064"/>
              <a:gd name="connsiteY55" fmla="*/ 1237488 h 1512487"/>
              <a:gd name="connsiteX56" fmla="*/ 1645920 w 2798064"/>
              <a:gd name="connsiteY56" fmla="*/ 1194816 h 1512487"/>
              <a:gd name="connsiteX57" fmla="*/ 1658112 w 2798064"/>
              <a:gd name="connsiteY57" fmla="*/ 1158240 h 1512487"/>
              <a:gd name="connsiteX58" fmla="*/ 1664208 w 2798064"/>
              <a:gd name="connsiteY58" fmla="*/ 1139952 h 1512487"/>
              <a:gd name="connsiteX59" fmla="*/ 1670304 w 2798064"/>
              <a:gd name="connsiteY59" fmla="*/ 1121664 h 1512487"/>
              <a:gd name="connsiteX60" fmla="*/ 1688592 w 2798064"/>
              <a:gd name="connsiteY60" fmla="*/ 1072896 h 1512487"/>
              <a:gd name="connsiteX61" fmla="*/ 1700784 w 2798064"/>
              <a:gd name="connsiteY61" fmla="*/ 1005840 h 1512487"/>
              <a:gd name="connsiteX62" fmla="*/ 1712976 w 2798064"/>
              <a:gd name="connsiteY62" fmla="*/ 950976 h 1512487"/>
              <a:gd name="connsiteX63" fmla="*/ 1700784 w 2798064"/>
              <a:gd name="connsiteY63" fmla="*/ 877824 h 1512487"/>
              <a:gd name="connsiteX64" fmla="*/ 1664208 w 2798064"/>
              <a:gd name="connsiteY64" fmla="*/ 853440 h 1512487"/>
              <a:gd name="connsiteX65" fmla="*/ 1615440 w 2798064"/>
              <a:gd name="connsiteY65" fmla="*/ 835152 h 1512487"/>
              <a:gd name="connsiteX66" fmla="*/ 1560576 w 2798064"/>
              <a:gd name="connsiteY66" fmla="*/ 816864 h 1512487"/>
              <a:gd name="connsiteX67" fmla="*/ 1517904 w 2798064"/>
              <a:gd name="connsiteY67" fmla="*/ 804672 h 1512487"/>
              <a:gd name="connsiteX68" fmla="*/ 1414272 w 2798064"/>
              <a:gd name="connsiteY68" fmla="*/ 792480 h 1512487"/>
              <a:gd name="connsiteX69" fmla="*/ 1328928 w 2798064"/>
              <a:gd name="connsiteY69" fmla="*/ 804672 h 1512487"/>
              <a:gd name="connsiteX70" fmla="*/ 1286256 w 2798064"/>
              <a:gd name="connsiteY70" fmla="*/ 859536 h 1512487"/>
              <a:gd name="connsiteX71" fmla="*/ 1261872 w 2798064"/>
              <a:gd name="connsiteY71" fmla="*/ 902208 h 1512487"/>
              <a:gd name="connsiteX72" fmla="*/ 1249680 w 2798064"/>
              <a:gd name="connsiteY72" fmla="*/ 920496 h 1512487"/>
              <a:gd name="connsiteX73" fmla="*/ 1225296 w 2798064"/>
              <a:gd name="connsiteY73" fmla="*/ 969264 h 1512487"/>
              <a:gd name="connsiteX74" fmla="*/ 1213104 w 2798064"/>
              <a:gd name="connsiteY74" fmla="*/ 987552 h 1512487"/>
              <a:gd name="connsiteX75" fmla="*/ 1188720 w 2798064"/>
              <a:gd name="connsiteY75" fmla="*/ 1042416 h 1512487"/>
              <a:gd name="connsiteX76" fmla="*/ 1200912 w 2798064"/>
              <a:gd name="connsiteY76" fmla="*/ 1255776 h 1512487"/>
              <a:gd name="connsiteX77" fmla="*/ 1207008 w 2798064"/>
              <a:gd name="connsiteY77" fmla="*/ 1280160 h 1512487"/>
              <a:gd name="connsiteX78" fmla="*/ 1249680 w 2798064"/>
              <a:gd name="connsiteY78" fmla="*/ 1328928 h 1512487"/>
              <a:gd name="connsiteX79" fmla="*/ 1261872 w 2798064"/>
              <a:gd name="connsiteY79" fmla="*/ 1347216 h 1512487"/>
              <a:gd name="connsiteX80" fmla="*/ 1286256 w 2798064"/>
              <a:gd name="connsiteY80" fmla="*/ 1365504 h 1512487"/>
              <a:gd name="connsiteX81" fmla="*/ 1371600 w 2798064"/>
              <a:gd name="connsiteY81" fmla="*/ 1414272 h 1512487"/>
              <a:gd name="connsiteX82" fmla="*/ 1389888 w 2798064"/>
              <a:gd name="connsiteY82" fmla="*/ 1420368 h 1512487"/>
              <a:gd name="connsiteX83" fmla="*/ 1408176 w 2798064"/>
              <a:gd name="connsiteY83" fmla="*/ 1432560 h 1512487"/>
              <a:gd name="connsiteX84" fmla="*/ 1426464 w 2798064"/>
              <a:gd name="connsiteY84" fmla="*/ 1438656 h 1512487"/>
              <a:gd name="connsiteX85" fmla="*/ 1475232 w 2798064"/>
              <a:gd name="connsiteY85" fmla="*/ 1450848 h 1512487"/>
              <a:gd name="connsiteX86" fmla="*/ 1499616 w 2798064"/>
              <a:gd name="connsiteY86" fmla="*/ 1456944 h 1512487"/>
              <a:gd name="connsiteX87" fmla="*/ 1578864 w 2798064"/>
              <a:gd name="connsiteY87" fmla="*/ 1487424 h 1512487"/>
              <a:gd name="connsiteX88" fmla="*/ 1633728 w 2798064"/>
              <a:gd name="connsiteY88" fmla="*/ 1493520 h 1512487"/>
              <a:gd name="connsiteX89" fmla="*/ 1670304 w 2798064"/>
              <a:gd name="connsiteY89" fmla="*/ 1505712 h 1512487"/>
              <a:gd name="connsiteX90" fmla="*/ 1877568 w 2798064"/>
              <a:gd name="connsiteY90" fmla="*/ 1505712 h 1512487"/>
              <a:gd name="connsiteX91" fmla="*/ 1950720 w 2798064"/>
              <a:gd name="connsiteY91" fmla="*/ 1493520 h 1512487"/>
              <a:gd name="connsiteX92" fmla="*/ 1981200 w 2798064"/>
              <a:gd name="connsiteY92" fmla="*/ 1475232 h 1512487"/>
              <a:gd name="connsiteX93" fmla="*/ 2017776 w 2798064"/>
              <a:gd name="connsiteY93" fmla="*/ 1463040 h 1512487"/>
              <a:gd name="connsiteX94" fmla="*/ 2109216 w 2798064"/>
              <a:gd name="connsiteY94" fmla="*/ 1408176 h 1512487"/>
              <a:gd name="connsiteX95" fmla="*/ 2133600 w 2798064"/>
              <a:gd name="connsiteY95" fmla="*/ 1395984 h 1512487"/>
              <a:gd name="connsiteX96" fmla="*/ 2164080 w 2798064"/>
              <a:gd name="connsiteY96" fmla="*/ 1365504 h 1512487"/>
              <a:gd name="connsiteX97" fmla="*/ 2188464 w 2798064"/>
              <a:gd name="connsiteY97" fmla="*/ 1347216 h 1512487"/>
              <a:gd name="connsiteX98" fmla="*/ 2212848 w 2798064"/>
              <a:gd name="connsiteY98" fmla="*/ 1304544 h 1512487"/>
              <a:gd name="connsiteX99" fmla="*/ 2243328 w 2798064"/>
              <a:gd name="connsiteY99" fmla="*/ 1267968 h 1512487"/>
              <a:gd name="connsiteX100" fmla="*/ 2261616 w 2798064"/>
              <a:gd name="connsiteY100" fmla="*/ 1219200 h 1512487"/>
              <a:gd name="connsiteX101" fmla="*/ 2279904 w 2798064"/>
              <a:gd name="connsiteY101" fmla="*/ 1182624 h 1512487"/>
              <a:gd name="connsiteX102" fmla="*/ 2286000 w 2798064"/>
              <a:gd name="connsiteY102" fmla="*/ 1158240 h 1512487"/>
              <a:gd name="connsiteX103" fmla="*/ 2298192 w 2798064"/>
              <a:gd name="connsiteY103" fmla="*/ 1127760 h 1512487"/>
              <a:gd name="connsiteX104" fmla="*/ 2292096 w 2798064"/>
              <a:gd name="connsiteY104" fmla="*/ 987552 h 1512487"/>
              <a:gd name="connsiteX105" fmla="*/ 2273808 w 2798064"/>
              <a:gd name="connsiteY105" fmla="*/ 914400 h 1512487"/>
              <a:gd name="connsiteX106" fmla="*/ 2261616 w 2798064"/>
              <a:gd name="connsiteY106" fmla="*/ 877824 h 1512487"/>
              <a:gd name="connsiteX107" fmla="*/ 2249424 w 2798064"/>
              <a:gd name="connsiteY107" fmla="*/ 847344 h 1512487"/>
              <a:gd name="connsiteX108" fmla="*/ 2237232 w 2798064"/>
              <a:gd name="connsiteY108" fmla="*/ 804672 h 1512487"/>
              <a:gd name="connsiteX109" fmla="*/ 2225040 w 2798064"/>
              <a:gd name="connsiteY109" fmla="*/ 786384 h 1512487"/>
              <a:gd name="connsiteX110" fmla="*/ 2200656 w 2798064"/>
              <a:gd name="connsiteY110" fmla="*/ 755904 h 1512487"/>
              <a:gd name="connsiteX111" fmla="*/ 2182368 w 2798064"/>
              <a:gd name="connsiteY111" fmla="*/ 743712 h 1512487"/>
              <a:gd name="connsiteX112" fmla="*/ 2139696 w 2798064"/>
              <a:gd name="connsiteY112" fmla="*/ 725424 h 1512487"/>
              <a:gd name="connsiteX113" fmla="*/ 2072640 w 2798064"/>
              <a:gd name="connsiteY113" fmla="*/ 749808 h 1512487"/>
              <a:gd name="connsiteX114" fmla="*/ 2036064 w 2798064"/>
              <a:gd name="connsiteY114" fmla="*/ 786384 h 1512487"/>
              <a:gd name="connsiteX115" fmla="*/ 2017776 w 2798064"/>
              <a:gd name="connsiteY115" fmla="*/ 804672 h 1512487"/>
              <a:gd name="connsiteX116" fmla="*/ 2005584 w 2798064"/>
              <a:gd name="connsiteY116" fmla="*/ 835152 h 1512487"/>
              <a:gd name="connsiteX117" fmla="*/ 1981200 w 2798064"/>
              <a:gd name="connsiteY117" fmla="*/ 859536 h 1512487"/>
              <a:gd name="connsiteX118" fmla="*/ 1969008 w 2798064"/>
              <a:gd name="connsiteY118" fmla="*/ 877824 h 1512487"/>
              <a:gd name="connsiteX119" fmla="*/ 1950720 w 2798064"/>
              <a:gd name="connsiteY119" fmla="*/ 920496 h 1512487"/>
              <a:gd name="connsiteX120" fmla="*/ 1944624 w 2798064"/>
              <a:gd name="connsiteY120" fmla="*/ 944880 h 1512487"/>
              <a:gd name="connsiteX121" fmla="*/ 1950720 w 2798064"/>
              <a:gd name="connsiteY121" fmla="*/ 1030224 h 1512487"/>
              <a:gd name="connsiteX122" fmla="*/ 1956816 w 2798064"/>
              <a:gd name="connsiteY122" fmla="*/ 1048512 h 1512487"/>
              <a:gd name="connsiteX123" fmla="*/ 1999488 w 2798064"/>
              <a:gd name="connsiteY123" fmla="*/ 1091184 h 1512487"/>
              <a:gd name="connsiteX124" fmla="*/ 2042160 w 2798064"/>
              <a:gd name="connsiteY124" fmla="*/ 1127760 h 1512487"/>
              <a:gd name="connsiteX125" fmla="*/ 2090928 w 2798064"/>
              <a:gd name="connsiteY125" fmla="*/ 1152144 h 1512487"/>
              <a:gd name="connsiteX126" fmla="*/ 2109216 w 2798064"/>
              <a:gd name="connsiteY126" fmla="*/ 1164336 h 1512487"/>
              <a:gd name="connsiteX127" fmla="*/ 2157984 w 2798064"/>
              <a:gd name="connsiteY127" fmla="*/ 1176528 h 1512487"/>
              <a:gd name="connsiteX128" fmla="*/ 2243328 w 2798064"/>
              <a:gd name="connsiteY128" fmla="*/ 1188720 h 1512487"/>
              <a:gd name="connsiteX129" fmla="*/ 2395728 w 2798064"/>
              <a:gd name="connsiteY129" fmla="*/ 1182624 h 1512487"/>
              <a:gd name="connsiteX130" fmla="*/ 2462784 w 2798064"/>
              <a:gd name="connsiteY130" fmla="*/ 1139952 h 1512487"/>
              <a:gd name="connsiteX131" fmla="*/ 2493264 w 2798064"/>
              <a:gd name="connsiteY131" fmla="*/ 1127760 h 1512487"/>
              <a:gd name="connsiteX132" fmla="*/ 2548128 w 2798064"/>
              <a:gd name="connsiteY132" fmla="*/ 1060704 h 1512487"/>
              <a:gd name="connsiteX133" fmla="*/ 2578608 w 2798064"/>
              <a:gd name="connsiteY133" fmla="*/ 1036320 h 1512487"/>
              <a:gd name="connsiteX134" fmla="*/ 2621280 w 2798064"/>
              <a:gd name="connsiteY134" fmla="*/ 999744 h 1512487"/>
              <a:gd name="connsiteX135" fmla="*/ 2645664 w 2798064"/>
              <a:gd name="connsiteY135" fmla="*/ 963168 h 1512487"/>
              <a:gd name="connsiteX136" fmla="*/ 2663952 w 2798064"/>
              <a:gd name="connsiteY136" fmla="*/ 944880 h 1512487"/>
              <a:gd name="connsiteX137" fmla="*/ 2676144 w 2798064"/>
              <a:gd name="connsiteY137" fmla="*/ 926592 h 1512487"/>
              <a:gd name="connsiteX138" fmla="*/ 2694432 w 2798064"/>
              <a:gd name="connsiteY138" fmla="*/ 914400 h 1512487"/>
              <a:gd name="connsiteX139" fmla="*/ 2712720 w 2798064"/>
              <a:gd name="connsiteY139" fmla="*/ 877824 h 1512487"/>
              <a:gd name="connsiteX140" fmla="*/ 2724912 w 2798064"/>
              <a:gd name="connsiteY140" fmla="*/ 853440 h 1512487"/>
              <a:gd name="connsiteX141" fmla="*/ 2737104 w 2798064"/>
              <a:gd name="connsiteY141" fmla="*/ 835152 h 1512487"/>
              <a:gd name="connsiteX142" fmla="*/ 2749296 w 2798064"/>
              <a:gd name="connsiteY142" fmla="*/ 798576 h 1512487"/>
              <a:gd name="connsiteX143" fmla="*/ 2761488 w 2798064"/>
              <a:gd name="connsiteY143" fmla="*/ 774192 h 1512487"/>
              <a:gd name="connsiteX144" fmla="*/ 2773680 w 2798064"/>
              <a:gd name="connsiteY144" fmla="*/ 731520 h 1512487"/>
              <a:gd name="connsiteX145" fmla="*/ 2779776 w 2798064"/>
              <a:gd name="connsiteY145" fmla="*/ 713232 h 1512487"/>
              <a:gd name="connsiteX146" fmla="*/ 2785872 w 2798064"/>
              <a:gd name="connsiteY146" fmla="*/ 676656 h 1512487"/>
              <a:gd name="connsiteX147" fmla="*/ 2798064 w 2798064"/>
              <a:gd name="connsiteY147" fmla="*/ 640080 h 1512487"/>
              <a:gd name="connsiteX148" fmla="*/ 2791968 w 2798064"/>
              <a:gd name="connsiteY148" fmla="*/ 469392 h 1512487"/>
              <a:gd name="connsiteX149" fmla="*/ 2779776 w 2798064"/>
              <a:gd name="connsiteY149" fmla="*/ 420624 h 1512487"/>
              <a:gd name="connsiteX150" fmla="*/ 2767584 w 2798064"/>
              <a:gd name="connsiteY150" fmla="*/ 390144 h 1512487"/>
              <a:gd name="connsiteX151" fmla="*/ 2749296 w 2798064"/>
              <a:gd name="connsiteY151" fmla="*/ 329184 h 1512487"/>
              <a:gd name="connsiteX152" fmla="*/ 2737104 w 2798064"/>
              <a:gd name="connsiteY152" fmla="*/ 298704 h 1512487"/>
              <a:gd name="connsiteX153" fmla="*/ 2706624 w 2798064"/>
              <a:gd name="connsiteY153" fmla="*/ 225552 h 1512487"/>
              <a:gd name="connsiteX154" fmla="*/ 2688336 w 2798064"/>
              <a:gd name="connsiteY154" fmla="*/ 182880 h 1512487"/>
              <a:gd name="connsiteX155" fmla="*/ 2670048 w 2798064"/>
              <a:gd name="connsiteY155" fmla="*/ 134112 h 1512487"/>
              <a:gd name="connsiteX156" fmla="*/ 2651760 w 2798064"/>
              <a:gd name="connsiteY156" fmla="*/ 121920 h 1512487"/>
              <a:gd name="connsiteX157" fmla="*/ 2639568 w 2798064"/>
              <a:gd name="connsiteY157" fmla="*/ 103632 h 1512487"/>
              <a:gd name="connsiteX158" fmla="*/ 2633472 w 2798064"/>
              <a:gd name="connsiteY158" fmla="*/ 85344 h 1512487"/>
              <a:gd name="connsiteX159" fmla="*/ 2615184 w 2798064"/>
              <a:gd name="connsiteY159" fmla="*/ 73152 h 1512487"/>
              <a:gd name="connsiteX160" fmla="*/ 2609088 w 2798064"/>
              <a:gd name="connsiteY160" fmla="*/ 42672 h 1512487"/>
              <a:gd name="connsiteX161" fmla="*/ 2602992 w 2798064"/>
              <a:gd name="connsiteY161" fmla="*/ 18288 h 1512487"/>
              <a:gd name="connsiteX162" fmla="*/ 2602992 w 2798064"/>
              <a:gd name="connsiteY162" fmla="*/ 0 h 151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2798064" h="1512487">
                <a:moveTo>
                  <a:pt x="0" y="1249680"/>
                </a:moveTo>
                <a:cubicBezTo>
                  <a:pt x="6063" y="1257259"/>
                  <a:pt x="30891" y="1290594"/>
                  <a:pt x="42672" y="1298448"/>
                </a:cubicBezTo>
                <a:cubicBezTo>
                  <a:pt x="48019" y="1302012"/>
                  <a:pt x="55213" y="1301670"/>
                  <a:pt x="60960" y="1304544"/>
                </a:cubicBezTo>
                <a:cubicBezTo>
                  <a:pt x="100705" y="1324416"/>
                  <a:pt x="58044" y="1322346"/>
                  <a:pt x="134112" y="1335024"/>
                </a:cubicBezTo>
                <a:cubicBezTo>
                  <a:pt x="146304" y="1337056"/>
                  <a:pt x="158602" y="1338530"/>
                  <a:pt x="170688" y="1341120"/>
                </a:cubicBezTo>
                <a:cubicBezTo>
                  <a:pt x="187072" y="1344631"/>
                  <a:pt x="219456" y="1353312"/>
                  <a:pt x="219456" y="1353312"/>
                </a:cubicBezTo>
                <a:cubicBezTo>
                  <a:pt x="284480" y="1351280"/>
                  <a:pt x="349567" y="1350727"/>
                  <a:pt x="414528" y="1347216"/>
                </a:cubicBezTo>
                <a:cubicBezTo>
                  <a:pt x="422327" y="1346794"/>
                  <a:pt x="453152" y="1340096"/>
                  <a:pt x="463296" y="1335024"/>
                </a:cubicBezTo>
                <a:cubicBezTo>
                  <a:pt x="472874" y="1330235"/>
                  <a:pt x="499525" y="1309146"/>
                  <a:pt x="505968" y="1304544"/>
                </a:cubicBezTo>
                <a:cubicBezTo>
                  <a:pt x="511930" y="1300286"/>
                  <a:pt x="518294" y="1296610"/>
                  <a:pt x="524256" y="1292352"/>
                </a:cubicBezTo>
                <a:cubicBezTo>
                  <a:pt x="532524" y="1286447"/>
                  <a:pt x="539819" y="1279105"/>
                  <a:pt x="548640" y="1274064"/>
                </a:cubicBezTo>
                <a:cubicBezTo>
                  <a:pt x="554219" y="1270876"/>
                  <a:pt x="560832" y="1270000"/>
                  <a:pt x="566928" y="1267968"/>
                </a:cubicBezTo>
                <a:cubicBezTo>
                  <a:pt x="570992" y="1259840"/>
                  <a:pt x="574707" y="1251528"/>
                  <a:pt x="579120" y="1243584"/>
                </a:cubicBezTo>
                <a:cubicBezTo>
                  <a:pt x="584874" y="1233227"/>
                  <a:pt x="592505" y="1223890"/>
                  <a:pt x="597408" y="1213104"/>
                </a:cubicBezTo>
                <a:cubicBezTo>
                  <a:pt x="602726" y="1201404"/>
                  <a:pt x="603853" y="1188023"/>
                  <a:pt x="609600" y="1176528"/>
                </a:cubicBezTo>
                <a:cubicBezTo>
                  <a:pt x="613664" y="1168400"/>
                  <a:pt x="618417" y="1160581"/>
                  <a:pt x="621792" y="1152144"/>
                </a:cubicBezTo>
                <a:cubicBezTo>
                  <a:pt x="626565" y="1140212"/>
                  <a:pt x="629920" y="1127760"/>
                  <a:pt x="633984" y="1115568"/>
                </a:cubicBezTo>
                <a:lnTo>
                  <a:pt x="646176" y="1078992"/>
                </a:lnTo>
                <a:lnTo>
                  <a:pt x="652272" y="1060704"/>
                </a:lnTo>
                <a:cubicBezTo>
                  <a:pt x="654304" y="1054608"/>
                  <a:pt x="657312" y="1048754"/>
                  <a:pt x="658368" y="1042416"/>
                </a:cubicBezTo>
                <a:cubicBezTo>
                  <a:pt x="665520" y="999502"/>
                  <a:pt x="660555" y="1017566"/>
                  <a:pt x="670560" y="987552"/>
                </a:cubicBezTo>
                <a:cubicBezTo>
                  <a:pt x="668528" y="965200"/>
                  <a:pt x="671065" y="941948"/>
                  <a:pt x="664464" y="920496"/>
                </a:cubicBezTo>
                <a:cubicBezTo>
                  <a:pt x="662309" y="913494"/>
                  <a:pt x="652729" y="911581"/>
                  <a:pt x="646176" y="908304"/>
                </a:cubicBezTo>
                <a:cubicBezTo>
                  <a:pt x="635540" y="902986"/>
                  <a:pt x="606001" y="896930"/>
                  <a:pt x="597408" y="896112"/>
                </a:cubicBezTo>
                <a:cubicBezTo>
                  <a:pt x="564979" y="893024"/>
                  <a:pt x="532384" y="892048"/>
                  <a:pt x="499872" y="890016"/>
                </a:cubicBezTo>
                <a:cubicBezTo>
                  <a:pt x="489119" y="891360"/>
                  <a:pt x="443305" y="895100"/>
                  <a:pt x="426720" y="902208"/>
                </a:cubicBezTo>
                <a:cubicBezTo>
                  <a:pt x="419986" y="905094"/>
                  <a:pt x="414528" y="910336"/>
                  <a:pt x="408432" y="914400"/>
                </a:cubicBezTo>
                <a:cubicBezTo>
                  <a:pt x="380771" y="969721"/>
                  <a:pt x="394130" y="948046"/>
                  <a:pt x="371856" y="981456"/>
                </a:cubicBezTo>
                <a:cubicBezTo>
                  <a:pt x="369824" y="991616"/>
                  <a:pt x="369479" y="1002265"/>
                  <a:pt x="365760" y="1011936"/>
                </a:cubicBezTo>
                <a:cubicBezTo>
                  <a:pt x="359236" y="1028899"/>
                  <a:pt x="345784" y="1043072"/>
                  <a:pt x="341376" y="1060704"/>
                </a:cubicBezTo>
                <a:cubicBezTo>
                  <a:pt x="333722" y="1091322"/>
                  <a:pt x="337929" y="1077140"/>
                  <a:pt x="329184" y="1103376"/>
                </a:cubicBezTo>
                <a:cubicBezTo>
                  <a:pt x="330217" y="1126105"/>
                  <a:pt x="321898" y="1211950"/>
                  <a:pt x="341376" y="1255776"/>
                </a:cubicBezTo>
                <a:cubicBezTo>
                  <a:pt x="346912" y="1268232"/>
                  <a:pt x="353137" y="1280385"/>
                  <a:pt x="359664" y="1292352"/>
                </a:cubicBezTo>
                <a:cubicBezTo>
                  <a:pt x="368670" y="1308863"/>
                  <a:pt x="379555" y="1329996"/>
                  <a:pt x="396240" y="1341120"/>
                </a:cubicBezTo>
                <a:cubicBezTo>
                  <a:pt x="401587" y="1344684"/>
                  <a:pt x="408432" y="1345184"/>
                  <a:pt x="414528" y="1347216"/>
                </a:cubicBezTo>
                <a:cubicBezTo>
                  <a:pt x="422656" y="1355344"/>
                  <a:pt x="429716" y="1364703"/>
                  <a:pt x="438912" y="1371600"/>
                </a:cubicBezTo>
                <a:cubicBezTo>
                  <a:pt x="453263" y="1382364"/>
                  <a:pt x="485119" y="1391066"/>
                  <a:pt x="499872" y="1395984"/>
                </a:cubicBezTo>
                <a:cubicBezTo>
                  <a:pt x="534557" y="1430669"/>
                  <a:pt x="498805" y="1401680"/>
                  <a:pt x="548640" y="1420368"/>
                </a:cubicBezTo>
                <a:cubicBezTo>
                  <a:pt x="555500" y="1422940"/>
                  <a:pt x="560233" y="1429584"/>
                  <a:pt x="566928" y="1432560"/>
                </a:cubicBezTo>
                <a:cubicBezTo>
                  <a:pt x="641964" y="1465909"/>
                  <a:pt x="571145" y="1429569"/>
                  <a:pt x="627888" y="1450848"/>
                </a:cubicBezTo>
                <a:cubicBezTo>
                  <a:pt x="636397" y="1454039"/>
                  <a:pt x="643763" y="1459849"/>
                  <a:pt x="652272" y="1463040"/>
                </a:cubicBezTo>
                <a:cubicBezTo>
                  <a:pt x="671791" y="1470360"/>
                  <a:pt x="700611" y="1471829"/>
                  <a:pt x="719328" y="1475232"/>
                </a:cubicBezTo>
                <a:cubicBezTo>
                  <a:pt x="727571" y="1476731"/>
                  <a:pt x="735584" y="1479296"/>
                  <a:pt x="743712" y="1481328"/>
                </a:cubicBezTo>
                <a:cubicBezTo>
                  <a:pt x="865632" y="1479296"/>
                  <a:pt x="987644" y="1480380"/>
                  <a:pt x="1109472" y="1475232"/>
                </a:cubicBezTo>
                <a:cubicBezTo>
                  <a:pt x="1132170" y="1474273"/>
                  <a:pt x="1153959" y="1465644"/>
                  <a:pt x="1176528" y="1463040"/>
                </a:cubicBezTo>
                <a:cubicBezTo>
                  <a:pt x="1206874" y="1459539"/>
                  <a:pt x="1237488" y="1458976"/>
                  <a:pt x="1267968" y="1456944"/>
                </a:cubicBezTo>
                <a:cubicBezTo>
                  <a:pt x="1280160" y="1454912"/>
                  <a:pt x="1292308" y="1452596"/>
                  <a:pt x="1304544" y="1450848"/>
                </a:cubicBezTo>
                <a:cubicBezTo>
                  <a:pt x="1320762" y="1448531"/>
                  <a:pt x="1337152" y="1447445"/>
                  <a:pt x="1353312" y="1444752"/>
                </a:cubicBezTo>
                <a:cubicBezTo>
                  <a:pt x="1368621" y="1442201"/>
                  <a:pt x="1381489" y="1437392"/>
                  <a:pt x="1395984" y="1432560"/>
                </a:cubicBezTo>
                <a:cubicBezTo>
                  <a:pt x="1404112" y="1426464"/>
                  <a:pt x="1411547" y="1419313"/>
                  <a:pt x="1420368" y="1414272"/>
                </a:cubicBezTo>
                <a:cubicBezTo>
                  <a:pt x="1425947" y="1411084"/>
                  <a:pt x="1433309" y="1411740"/>
                  <a:pt x="1438656" y="1408176"/>
                </a:cubicBezTo>
                <a:cubicBezTo>
                  <a:pt x="1445829" y="1403394"/>
                  <a:pt x="1450398" y="1395499"/>
                  <a:pt x="1456944" y="1389888"/>
                </a:cubicBezTo>
                <a:cubicBezTo>
                  <a:pt x="1523755" y="1332621"/>
                  <a:pt x="1425552" y="1427376"/>
                  <a:pt x="1517904" y="1335024"/>
                </a:cubicBezTo>
                <a:cubicBezTo>
                  <a:pt x="1528064" y="1324864"/>
                  <a:pt x="1536889" y="1313165"/>
                  <a:pt x="1548384" y="1304544"/>
                </a:cubicBezTo>
                <a:cubicBezTo>
                  <a:pt x="1584263" y="1277635"/>
                  <a:pt x="1565584" y="1293440"/>
                  <a:pt x="1603248" y="1255776"/>
                </a:cubicBezTo>
                <a:cubicBezTo>
                  <a:pt x="1605280" y="1249680"/>
                  <a:pt x="1605609" y="1242717"/>
                  <a:pt x="1609344" y="1237488"/>
                </a:cubicBezTo>
                <a:cubicBezTo>
                  <a:pt x="1627117" y="1212606"/>
                  <a:pt x="1634868" y="1219683"/>
                  <a:pt x="1645920" y="1194816"/>
                </a:cubicBezTo>
                <a:cubicBezTo>
                  <a:pt x="1651139" y="1183072"/>
                  <a:pt x="1654048" y="1170432"/>
                  <a:pt x="1658112" y="1158240"/>
                </a:cubicBezTo>
                <a:lnTo>
                  <a:pt x="1664208" y="1139952"/>
                </a:lnTo>
                <a:cubicBezTo>
                  <a:pt x="1666240" y="1133856"/>
                  <a:pt x="1667918" y="1127630"/>
                  <a:pt x="1670304" y="1121664"/>
                </a:cubicBezTo>
                <a:cubicBezTo>
                  <a:pt x="1672677" y="1115731"/>
                  <a:pt x="1686203" y="1083647"/>
                  <a:pt x="1688592" y="1072896"/>
                </a:cubicBezTo>
                <a:cubicBezTo>
                  <a:pt x="1699462" y="1023981"/>
                  <a:pt x="1689690" y="1050216"/>
                  <a:pt x="1700784" y="1005840"/>
                </a:cubicBezTo>
                <a:cubicBezTo>
                  <a:pt x="1715791" y="945812"/>
                  <a:pt x="1696201" y="1051623"/>
                  <a:pt x="1712976" y="950976"/>
                </a:cubicBezTo>
                <a:cubicBezTo>
                  <a:pt x="1708912" y="926592"/>
                  <a:pt x="1708601" y="901276"/>
                  <a:pt x="1700784" y="877824"/>
                </a:cubicBezTo>
                <a:cubicBezTo>
                  <a:pt x="1693850" y="857023"/>
                  <a:pt x="1678825" y="860748"/>
                  <a:pt x="1664208" y="853440"/>
                </a:cubicBezTo>
                <a:cubicBezTo>
                  <a:pt x="1605717" y="824194"/>
                  <a:pt x="1697768" y="858674"/>
                  <a:pt x="1615440" y="835152"/>
                </a:cubicBezTo>
                <a:cubicBezTo>
                  <a:pt x="1596904" y="829856"/>
                  <a:pt x="1578864" y="822960"/>
                  <a:pt x="1560576" y="816864"/>
                </a:cubicBezTo>
                <a:cubicBezTo>
                  <a:pt x="1544907" y="811641"/>
                  <a:pt x="1534744" y="807734"/>
                  <a:pt x="1517904" y="804672"/>
                </a:cubicBezTo>
                <a:cubicBezTo>
                  <a:pt x="1484963" y="798683"/>
                  <a:pt x="1446967" y="795749"/>
                  <a:pt x="1414272" y="792480"/>
                </a:cubicBezTo>
                <a:cubicBezTo>
                  <a:pt x="1385824" y="796544"/>
                  <a:pt x="1354384" y="791338"/>
                  <a:pt x="1328928" y="804672"/>
                </a:cubicBezTo>
                <a:cubicBezTo>
                  <a:pt x="1308405" y="815422"/>
                  <a:pt x="1299107" y="840259"/>
                  <a:pt x="1286256" y="859536"/>
                </a:cubicBezTo>
                <a:cubicBezTo>
                  <a:pt x="1256552" y="904092"/>
                  <a:pt x="1292809" y="848068"/>
                  <a:pt x="1261872" y="902208"/>
                </a:cubicBezTo>
                <a:cubicBezTo>
                  <a:pt x="1258237" y="908569"/>
                  <a:pt x="1253188" y="914064"/>
                  <a:pt x="1249680" y="920496"/>
                </a:cubicBezTo>
                <a:cubicBezTo>
                  <a:pt x="1240977" y="936452"/>
                  <a:pt x="1235378" y="954142"/>
                  <a:pt x="1225296" y="969264"/>
                </a:cubicBezTo>
                <a:cubicBezTo>
                  <a:pt x="1221232" y="975360"/>
                  <a:pt x="1216080" y="980857"/>
                  <a:pt x="1213104" y="987552"/>
                </a:cubicBezTo>
                <a:cubicBezTo>
                  <a:pt x="1184086" y="1052842"/>
                  <a:pt x="1216312" y="1001028"/>
                  <a:pt x="1188720" y="1042416"/>
                </a:cubicBezTo>
                <a:cubicBezTo>
                  <a:pt x="1192784" y="1113536"/>
                  <a:pt x="1195448" y="1184750"/>
                  <a:pt x="1200912" y="1255776"/>
                </a:cubicBezTo>
                <a:cubicBezTo>
                  <a:pt x="1201555" y="1264129"/>
                  <a:pt x="1203605" y="1272504"/>
                  <a:pt x="1207008" y="1280160"/>
                </a:cubicBezTo>
                <a:cubicBezTo>
                  <a:pt x="1227448" y="1326149"/>
                  <a:pt x="1218455" y="1297703"/>
                  <a:pt x="1249680" y="1328928"/>
                </a:cubicBezTo>
                <a:cubicBezTo>
                  <a:pt x="1254861" y="1334109"/>
                  <a:pt x="1256691" y="1342035"/>
                  <a:pt x="1261872" y="1347216"/>
                </a:cubicBezTo>
                <a:cubicBezTo>
                  <a:pt x="1269056" y="1354400"/>
                  <a:pt x="1277710" y="1360010"/>
                  <a:pt x="1286256" y="1365504"/>
                </a:cubicBezTo>
                <a:cubicBezTo>
                  <a:pt x="1301639" y="1375393"/>
                  <a:pt x="1346487" y="1403509"/>
                  <a:pt x="1371600" y="1414272"/>
                </a:cubicBezTo>
                <a:cubicBezTo>
                  <a:pt x="1377506" y="1416803"/>
                  <a:pt x="1384141" y="1417494"/>
                  <a:pt x="1389888" y="1420368"/>
                </a:cubicBezTo>
                <a:cubicBezTo>
                  <a:pt x="1396441" y="1423645"/>
                  <a:pt x="1401623" y="1429283"/>
                  <a:pt x="1408176" y="1432560"/>
                </a:cubicBezTo>
                <a:cubicBezTo>
                  <a:pt x="1413923" y="1435434"/>
                  <a:pt x="1420265" y="1436965"/>
                  <a:pt x="1426464" y="1438656"/>
                </a:cubicBezTo>
                <a:cubicBezTo>
                  <a:pt x="1442630" y="1443065"/>
                  <a:pt x="1458976" y="1446784"/>
                  <a:pt x="1475232" y="1450848"/>
                </a:cubicBezTo>
                <a:cubicBezTo>
                  <a:pt x="1483360" y="1452880"/>
                  <a:pt x="1492122" y="1453197"/>
                  <a:pt x="1499616" y="1456944"/>
                </a:cubicBezTo>
                <a:cubicBezTo>
                  <a:pt x="1524141" y="1469206"/>
                  <a:pt x="1551656" y="1484401"/>
                  <a:pt x="1578864" y="1487424"/>
                </a:cubicBezTo>
                <a:lnTo>
                  <a:pt x="1633728" y="1493520"/>
                </a:lnTo>
                <a:cubicBezTo>
                  <a:pt x="1645920" y="1497584"/>
                  <a:pt x="1657738" y="1503019"/>
                  <a:pt x="1670304" y="1505712"/>
                </a:cubicBezTo>
                <a:cubicBezTo>
                  <a:pt x="1735774" y="1519741"/>
                  <a:pt x="1818112" y="1507999"/>
                  <a:pt x="1877568" y="1505712"/>
                </a:cubicBezTo>
                <a:cubicBezTo>
                  <a:pt x="1886710" y="1504569"/>
                  <a:pt x="1934959" y="1500525"/>
                  <a:pt x="1950720" y="1493520"/>
                </a:cubicBezTo>
                <a:cubicBezTo>
                  <a:pt x="1961547" y="1488708"/>
                  <a:pt x="1970414" y="1480135"/>
                  <a:pt x="1981200" y="1475232"/>
                </a:cubicBezTo>
                <a:cubicBezTo>
                  <a:pt x="1992900" y="1469914"/>
                  <a:pt x="2005844" y="1467813"/>
                  <a:pt x="2017776" y="1463040"/>
                </a:cubicBezTo>
                <a:cubicBezTo>
                  <a:pt x="2052726" y="1449060"/>
                  <a:pt x="2072778" y="1426395"/>
                  <a:pt x="2109216" y="1408176"/>
                </a:cubicBezTo>
                <a:cubicBezTo>
                  <a:pt x="2117344" y="1404112"/>
                  <a:pt x="2126427" y="1401563"/>
                  <a:pt x="2133600" y="1395984"/>
                </a:cubicBezTo>
                <a:cubicBezTo>
                  <a:pt x="2144942" y="1387163"/>
                  <a:pt x="2153341" y="1375050"/>
                  <a:pt x="2164080" y="1365504"/>
                </a:cubicBezTo>
                <a:cubicBezTo>
                  <a:pt x="2171674" y="1358754"/>
                  <a:pt x="2181280" y="1354400"/>
                  <a:pt x="2188464" y="1347216"/>
                </a:cubicBezTo>
                <a:cubicBezTo>
                  <a:pt x="2198365" y="1337315"/>
                  <a:pt x="2206473" y="1315700"/>
                  <a:pt x="2212848" y="1304544"/>
                </a:cubicBezTo>
                <a:cubicBezTo>
                  <a:pt x="2224164" y="1284741"/>
                  <a:pt x="2226517" y="1284779"/>
                  <a:pt x="2243328" y="1267968"/>
                </a:cubicBezTo>
                <a:cubicBezTo>
                  <a:pt x="2254567" y="1223012"/>
                  <a:pt x="2242489" y="1263829"/>
                  <a:pt x="2261616" y="1219200"/>
                </a:cubicBezTo>
                <a:cubicBezTo>
                  <a:pt x="2276759" y="1183866"/>
                  <a:pt x="2256474" y="1217769"/>
                  <a:pt x="2279904" y="1182624"/>
                </a:cubicBezTo>
                <a:cubicBezTo>
                  <a:pt x="2281936" y="1174496"/>
                  <a:pt x="2283351" y="1166188"/>
                  <a:pt x="2286000" y="1158240"/>
                </a:cubicBezTo>
                <a:cubicBezTo>
                  <a:pt x="2289460" y="1147859"/>
                  <a:pt x="2297801" y="1138696"/>
                  <a:pt x="2298192" y="1127760"/>
                </a:cubicBezTo>
                <a:cubicBezTo>
                  <a:pt x="2299862" y="1081010"/>
                  <a:pt x="2295315" y="1034221"/>
                  <a:pt x="2292096" y="987552"/>
                </a:cubicBezTo>
                <a:cubicBezTo>
                  <a:pt x="2289955" y="956501"/>
                  <a:pt x="2283600" y="943776"/>
                  <a:pt x="2273808" y="914400"/>
                </a:cubicBezTo>
                <a:cubicBezTo>
                  <a:pt x="2269744" y="902208"/>
                  <a:pt x="2266389" y="889756"/>
                  <a:pt x="2261616" y="877824"/>
                </a:cubicBezTo>
                <a:cubicBezTo>
                  <a:pt x="2257552" y="867664"/>
                  <a:pt x="2252884" y="857725"/>
                  <a:pt x="2249424" y="847344"/>
                </a:cubicBezTo>
                <a:cubicBezTo>
                  <a:pt x="2245518" y="835625"/>
                  <a:pt x="2243103" y="816413"/>
                  <a:pt x="2237232" y="804672"/>
                </a:cubicBezTo>
                <a:cubicBezTo>
                  <a:pt x="2233955" y="798119"/>
                  <a:pt x="2229436" y="792245"/>
                  <a:pt x="2225040" y="786384"/>
                </a:cubicBezTo>
                <a:cubicBezTo>
                  <a:pt x="2217233" y="775975"/>
                  <a:pt x="2209856" y="765104"/>
                  <a:pt x="2200656" y="755904"/>
                </a:cubicBezTo>
                <a:cubicBezTo>
                  <a:pt x="2195475" y="750723"/>
                  <a:pt x="2188729" y="747347"/>
                  <a:pt x="2182368" y="743712"/>
                </a:cubicBezTo>
                <a:cubicBezTo>
                  <a:pt x="2161276" y="731659"/>
                  <a:pt x="2160213" y="732263"/>
                  <a:pt x="2139696" y="725424"/>
                </a:cubicBezTo>
                <a:cubicBezTo>
                  <a:pt x="2097018" y="731521"/>
                  <a:pt x="2101411" y="723914"/>
                  <a:pt x="2072640" y="749808"/>
                </a:cubicBezTo>
                <a:cubicBezTo>
                  <a:pt x="2059824" y="761342"/>
                  <a:pt x="2048256" y="774192"/>
                  <a:pt x="2036064" y="786384"/>
                </a:cubicBezTo>
                <a:lnTo>
                  <a:pt x="2017776" y="804672"/>
                </a:lnTo>
                <a:cubicBezTo>
                  <a:pt x="2013712" y="814832"/>
                  <a:pt x="2011654" y="826047"/>
                  <a:pt x="2005584" y="835152"/>
                </a:cubicBezTo>
                <a:cubicBezTo>
                  <a:pt x="1999208" y="844716"/>
                  <a:pt x="1988681" y="850809"/>
                  <a:pt x="1981200" y="859536"/>
                </a:cubicBezTo>
                <a:cubicBezTo>
                  <a:pt x="1976432" y="865099"/>
                  <a:pt x="1973072" y="871728"/>
                  <a:pt x="1969008" y="877824"/>
                </a:cubicBezTo>
                <a:cubicBezTo>
                  <a:pt x="1951507" y="947829"/>
                  <a:pt x="1975979" y="861558"/>
                  <a:pt x="1950720" y="920496"/>
                </a:cubicBezTo>
                <a:cubicBezTo>
                  <a:pt x="1947420" y="928197"/>
                  <a:pt x="1946656" y="936752"/>
                  <a:pt x="1944624" y="944880"/>
                </a:cubicBezTo>
                <a:cubicBezTo>
                  <a:pt x="1946656" y="973328"/>
                  <a:pt x="1947388" y="1001899"/>
                  <a:pt x="1950720" y="1030224"/>
                </a:cubicBezTo>
                <a:cubicBezTo>
                  <a:pt x="1951471" y="1036606"/>
                  <a:pt x="1953628" y="1042933"/>
                  <a:pt x="1956816" y="1048512"/>
                </a:cubicBezTo>
                <a:cubicBezTo>
                  <a:pt x="1974233" y="1078992"/>
                  <a:pt x="1973943" y="1068832"/>
                  <a:pt x="1999488" y="1091184"/>
                </a:cubicBezTo>
                <a:cubicBezTo>
                  <a:pt x="2024194" y="1112802"/>
                  <a:pt x="2017405" y="1114257"/>
                  <a:pt x="2042160" y="1127760"/>
                </a:cubicBezTo>
                <a:cubicBezTo>
                  <a:pt x="2058116" y="1136463"/>
                  <a:pt x="2075806" y="1142062"/>
                  <a:pt x="2090928" y="1152144"/>
                </a:cubicBezTo>
                <a:cubicBezTo>
                  <a:pt x="2097024" y="1156208"/>
                  <a:pt x="2102331" y="1161832"/>
                  <a:pt x="2109216" y="1164336"/>
                </a:cubicBezTo>
                <a:cubicBezTo>
                  <a:pt x="2124963" y="1170062"/>
                  <a:pt x="2141553" y="1173242"/>
                  <a:pt x="2157984" y="1176528"/>
                </a:cubicBezTo>
                <a:cubicBezTo>
                  <a:pt x="2206507" y="1186233"/>
                  <a:pt x="2178166" y="1181480"/>
                  <a:pt x="2243328" y="1188720"/>
                </a:cubicBezTo>
                <a:cubicBezTo>
                  <a:pt x="2294128" y="1186688"/>
                  <a:pt x="2345707" y="1191719"/>
                  <a:pt x="2395728" y="1182624"/>
                </a:cubicBezTo>
                <a:cubicBezTo>
                  <a:pt x="2421054" y="1178019"/>
                  <a:pt x="2439879" y="1151404"/>
                  <a:pt x="2462784" y="1139952"/>
                </a:cubicBezTo>
                <a:cubicBezTo>
                  <a:pt x="2472571" y="1135058"/>
                  <a:pt x="2483104" y="1131824"/>
                  <a:pt x="2493264" y="1127760"/>
                </a:cubicBezTo>
                <a:cubicBezTo>
                  <a:pt x="2514020" y="1100085"/>
                  <a:pt x="2524378" y="1081485"/>
                  <a:pt x="2548128" y="1060704"/>
                </a:cubicBezTo>
                <a:cubicBezTo>
                  <a:pt x="2557920" y="1052136"/>
                  <a:pt x="2568199" y="1044127"/>
                  <a:pt x="2578608" y="1036320"/>
                </a:cubicBezTo>
                <a:cubicBezTo>
                  <a:pt x="2601680" y="1019016"/>
                  <a:pt x="2599215" y="1027326"/>
                  <a:pt x="2621280" y="999744"/>
                </a:cubicBezTo>
                <a:cubicBezTo>
                  <a:pt x="2630434" y="988302"/>
                  <a:pt x="2635303" y="973529"/>
                  <a:pt x="2645664" y="963168"/>
                </a:cubicBezTo>
                <a:cubicBezTo>
                  <a:pt x="2651760" y="957072"/>
                  <a:pt x="2658433" y="951503"/>
                  <a:pt x="2663952" y="944880"/>
                </a:cubicBezTo>
                <a:cubicBezTo>
                  <a:pt x="2668642" y="939252"/>
                  <a:pt x="2670963" y="931773"/>
                  <a:pt x="2676144" y="926592"/>
                </a:cubicBezTo>
                <a:cubicBezTo>
                  <a:pt x="2681325" y="921411"/>
                  <a:pt x="2688336" y="918464"/>
                  <a:pt x="2694432" y="914400"/>
                </a:cubicBezTo>
                <a:cubicBezTo>
                  <a:pt x="2705609" y="880870"/>
                  <a:pt x="2693812" y="910912"/>
                  <a:pt x="2712720" y="877824"/>
                </a:cubicBezTo>
                <a:cubicBezTo>
                  <a:pt x="2717229" y="869934"/>
                  <a:pt x="2720403" y="861330"/>
                  <a:pt x="2724912" y="853440"/>
                </a:cubicBezTo>
                <a:cubicBezTo>
                  <a:pt x="2728547" y="847079"/>
                  <a:pt x="2734128" y="841847"/>
                  <a:pt x="2737104" y="835152"/>
                </a:cubicBezTo>
                <a:cubicBezTo>
                  <a:pt x="2742323" y="823408"/>
                  <a:pt x="2743549" y="810071"/>
                  <a:pt x="2749296" y="798576"/>
                </a:cubicBezTo>
                <a:cubicBezTo>
                  <a:pt x="2753360" y="790448"/>
                  <a:pt x="2758382" y="782732"/>
                  <a:pt x="2761488" y="774192"/>
                </a:cubicBezTo>
                <a:cubicBezTo>
                  <a:pt x="2766543" y="760289"/>
                  <a:pt x="2769429" y="745689"/>
                  <a:pt x="2773680" y="731520"/>
                </a:cubicBezTo>
                <a:cubicBezTo>
                  <a:pt x="2775526" y="725365"/>
                  <a:pt x="2778382" y="719505"/>
                  <a:pt x="2779776" y="713232"/>
                </a:cubicBezTo>
                <a:cubicBezTo>
                  <a:pt x="2782457" y="701166"/>
                  <a:pt x="2782874" y="688647"/>
                  <a:pt x="2785872" y="676656"/>
                </a:cubicBezTo>
                <a:cubicBezTo>
                  <a:pt x="2788989" y="664188"/>
                  <a:pt x="2794000" y="652272"/>
                  <a:pt x="2798064" y="640080"/>
                </a:cubicBezTo>
                <a:cubicBezTo>
                  <a:pt x="2796032" y="583184"/>
                  <a:pt x="2795412" y="526220"/>
                  <a:pt x="2791968" y="469392"/>
                </a:cubicBezTo>
                <a:cubicBezTo>
                  <a:pt x="2791091" y="454927"/>
                  <a:pt x="2785130" y="434901"/>
                  <a:pt x="2779776" y="420624"/>
                </a:cubicBezTo>
                <a:cubicBezTo>
                  <a:pt x="2775934" y="410378"/>
                  <a:pt x="2771044" y="400525"/>
                  <a:pt x="2767584" y="390144"/>
                </a:cubicBezTo>
                <a:cubicBezTo>
                  <a:pt x="2749621" y="336254"/>
                  <a:pt x="2777560" y="399844"/>
                  <a:pt x="2749296" y="329184"/>
                </a:cubicBezTo>
                <a:cubicBezTo>
                  <a:pt x="2745232" y="319024"/>
                  <a:pt x="2740322" y="309163"/>
                  <a:pt x="2737104" y="298704"/>
                </a:cubicBezTo>
                <a:cubicBezTo>
                  <a:pt x="2716713" y="232433"/>
                  <a:pt x="2738443" y="267978"/>
                  <a:pt x="2706624" y="225552"/>
                </a:cubicBezTo>
                <a:cubicBezTo>
                  <a:pt x="2693937" y="174804"/>
                  <a:pt x="2709385" y="224978"/>
                  <a:pt x="2688336" y="182880"/>
                </a:cubicBezTo>
                <a:cubicBezTo>
                  <a:pt x="2678547" y="163302"/>
                  <a:pt x="2685022" y="155076"/>
                  <a:pt x="2670048" y="134112"/>
                </a:cubicBezTo>
                <a:cubicBezTo>
                  <a:pt x="2665790" y="128150"/>
                  <a:pt x="2657856" y="125984"/>
                  <a:pt x="2651760" y="121920"/>
                </a:cubicBezTo>
                <a:cubicBezTo>
                  <a:pt x="2647696" y="115824"/>
                  <a:pt x="2642845" y="110185"/>
                  <a:pt x="2639568" y="103632"/>
                </a:cubicBezTo>
                <a:cubicBezTo>
                  <a:pt x="2636694" y="97885"/>
                  <a:pt x="2637486" y="90362"/>
                  <a:pt x="2633472" y="85344"/>
                </a:cubicBezTo>
                <a:cubicBezTo>
                  <a:pt x="2628895" y="79623"/>
                  <a:pt x="2621280" y="77216"/>
                  <a:pt x="2615184" y="73152"/>
                </a:cubicBezTo>
                <a:cubicBezTo>
                  <a:pt x="2613152" y="62992"/>
                  <a:pt x="2611336" y="52786"/>
                  <a:pt x="2609088" y="42672"/>
                </a:cubicBezTo>
                <a:cubicBezTo>
                  <a:pt x="2607271" y="34493"/>
                  <a:pt x="2604177" y="26582"/>
                  <a:pt x="2602992" y="18288"/>
                </a:cubicBezTo>
                <a:cubicBezTo>
                  <a:pt x="2602130" y="12253"/>
                  <a:pt x="2602992" y="6096"/>
                  <a:pt x="2602992" y="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72920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724400"/>
            <a:ext cx="6400800" cy="838200"/>
          </a:xfrm>
        </p:spPr>
        <p:txBody>
          <a:bodyPr/>
          <a:lstStyle/>
          <a:p>
            <a:pPr latinLnBrk="1"/>
            <a:r>
              <a:rPr lang="ja-JP" altLang="en-US" b="1" dirty="0">
                <a:latin typeface="DFGKoIn-W4" panose="03000400010101010101" pitchFamily="66" charset="-128"/>
                <a:ea typeface="DFGKoIn-W4" panose="03000400010101010101" pitchFamily="66" charset="-128"/>
              </a:rPr>
              <a:t>「人をダメにする○○」に新作登場</a:t>
            </a:r>
            <a:endParaRPr lang="ja-JP" altLang="en-US" b="1" dirty="0">
              <a:latin typeface="DFGKoIn-W4" panose="03000400010101010101" pitchFamily="66" charset="-128"/>
              <a:ea typeface="DFGKoIn-W4" panose="03000400010101010101" pitchFamily="66" charset="-128"/>
            </a:endParaRPr>
          </a:p>
        </p:txBody>
      </p:sp>
      <p:pic>
        <p:nvPicPr>
          <p:cNvPr id="2050" name="Picture 2" descr="キャッチフレーズは「自堕落を愛する『だらくびと』におくる、禁断のゆるパジャマ」&lt;br /&gt;&#10;※この画像はサイトのスクリーンショットで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8006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56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「人をダメにする○○」シリーズの“最新作”として、「人をダメにする男性用</a:t>
            </a:r>
            <a:r>
              <a:rPr lang="ja-JP" altLang="en-US" u="sng" dirty="0">
                <a:latin typeface="G-OTF Kyoukasho ICA Pro R" pitchFamily="18" charset="-128"/>
                <a:ea typeface="G-OTF Kyoukasho ICA Pro R" pitchFamily="18" charset="-128"/>
              </a:rPr>
              <a:t>ルームウェア</a:t>
            </a:r>
            <a:r>
              <a:rPr lang="ja-JP" altLang="en-US" dirty="0">
                <a:latin typeface="G-OTF Kyoukasho ICA Pro R" pitchFamily="18" charset="-128"/>
                <a:ea typeface="G-OTF Kyoukasho ICA Pro R" pitchFamily="18" charset="-128"/>
              </a:rPr>
              <a:t>」が登場し、ネットユーザーの間で話題となっている。</a:t>
            </a:r>
            <a:endParaRPr lang="en-US" altLang="zh-CN"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ja-JP" dirty="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ルームウェア</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581459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Autofit/>
          </a:bodyPr>
          <a:lstStyle/>
          <a:p>
            <a:pPr marL="0" indent="0">
              <a:buNone/>
            </a:pPr>
            <a:r>
              <a:rPr lang="ja-JP" altLang="en-US" sz="2400" dirty="0">
                <a:latin typeface="G-OTF Kyoukasho ICA Pro R" pitchFamily="18" charset="-128"/>
                <a:ea typeface="G-OTF Kyoukasho ICA Pro R" pitchFamily="18" charset="-128"/>
              </a:rPr>
              <a:t>「人をダメにする○○」とは、快適すぎるがゆえにそれから離れることができなくなり、いつまでも</a:t>
            </a:r>
            <a:r>
              <a:rPr lang="ja-JP" altLang="en-US" sz="2400" u="sng" dirty="0">
                <a:latin typeface="G-OTF Kyoukasho ICA Pro R" pitchFamily="18" charset="-128"/>
                <a:ea typeface="G-OTF Kyoukasho ICA Pro R" pitchFamily="18" charset="-128"/>
              </a:rPr>
              <a:t>ダラダラ</a:t>
            </a:r>
            <a:r>
              <a:rPr lang="ja-JP" altLang="en-US" sz="2400" dirty="0">
                <a:latin typeface="G-OTF Kyoukasho ICA Pro R" pitchFamily="18" charset="-128"/>
                <a:ea typeface="G-OTF Kyoukasho ICA Pro R" pitchFamily="18" charset="-128"/>
              </a:rPr>
              <a:t>・</a:t>
            </a:r>
            <a:r>
              <a:rPr lang="ja-JP" altLang="en-US" sz="2400" u="sng" dirty="0">
                <a:latin typeface="G-OTF Kyoukasho ICA Pro R" pitchFamily="18" charset="-128"/>
                <a:ea typeface="G-OTF Kyoukasho ICA Pro R" pitchFamily="18" charset="-128"/>
              </a:rPr>
              <a:t>ゴロゴロ</a:t>
            </a:r>
            <a:r>
              <a:rPr lang="ja-JP" altLang="en-US" sz="2400" dirty="0">
                <a:latin typeface="G-OTF Kyoukasho ICA Pro R" pitchFamily="18" charset="-128"/>
                <a:ea typeface="G-OTF Kyoukasho ICA Pro R" pitchFamily="18" charset="-128"/>
              </a:rPr>
              <a:t>と</a:t>
            </a:r>
            <a:r>
              <a:rPr lang="ja-JP" altLang="en-US" sz="2400" u="sng" dirty="0">
                <a:latin typeface="G-OTF Kyoukasho ICA Pro R" pitchFamily="18" charset="-128"/>
                <a:ea typeface="G-OTF Kyoukasho ICA Pro R" pitchFamily="18" charset="-128"/>
              </a:rPr>
              <a:t>ぐうたら</a:t>
            </a:r>
            <a:r>
              <a:rPr lang="ja-JP" altLang="en-US" sz="2400" dirty="0">
                <a:latin typeface="G-OTF Kyoukasho ICA Pro R" pitchFamily="18" charset="-128"/>
                <a:ea typeface="G-OTF Kyoukasho ICA Pro R" pitchFamily="18" charset="-128"/>
              </a:rPr>
              <a:t>生活を送ってしまうような快適アイテムに付けられる形容詞。もともとは、</a:t>
            </a:r>
            <a:r>
              <a:rPr lang="ja-JP" altLang="en-US" sz="2400" u="sng" dirty="0">
                <a:latin typeface="G-OTF Kyoukasho ICA Pro R" pitchFamily="18" charset="-128"/>
                <a:ea typeface="G-OTF Kyoukasho ICA Pro R" pitchFamily="18" charset="-128"/>
              </a:rPr>
              <a:t>無印良品</a:t>
            </a:r>
            <a:r>
              <a:rPr lang="ja-JP" altLang="en-US" sz="2400" dirty="0">
                <a:latin typeface="G-OTF Kyoukasho ICA Pro R" pitchFamily="18" charset="-128"/>
                <a:ea typeface="G-OTF Kyoukasho ICA Pro R" pitchFamily="18" charset="-128"/>
              </a:rPr>
              <a:t>の「体にフィットするソファ」を使ったあるネットユーザーが、ソファで</a:t>
            </a:r>
            <a:r>
              <a:rPr lang="ja-JP" altLang="en-US" sz="2400" u="sng" dirty="0">
                <a:latin typeface="G-OTF Kyoukasho ICA Pro R" pitchFamily="18" charset="-128"/>
                <a:ea typeface="G-OTF Kyoukasho ICA Pro R" pitchFamily="18" charset="-128"/>
              </a:rPr>
              <a:t>くつろいでいる</a:t>
            </a:r>
            <a:r>
              <a:rPr lang="ja-JP" altLang="en-US" sz="2400" dirty="0">
                <a:latin typeface="G-OTF Kyoukasho ICA Pro R" pitchFamily="18" charset="-128"/>
                <a:ea typeface="G-OTF Kyoukasho ICA Pro R" pitchFamily="18" charset="-128"/>
              </a:rPr>
              <a:t>様子をイラスト付きでリポートして、ネットユーザーから「人をダメにするソファ」という“尊称”が与えられたことが始まり。以降「こたつ」「ベッド」などのバージョンも登場している</a:t>
            </a:r>
            <a:r>
              <a:rPr lang="ja-JP" altLang="en-US" sz="2400" dirty="0" smtClean="0">
                <a:latin typeface="G-OTF Kyoukasho ICA Pro R" pitchFamily="18" charset="-128"/>
                <a:ea typeface="G-OTF Kyoukasho ICA Pro R" pitchFamily="18" charset="-128"/>
              </a:rPr>
              <a:t>。</a:t>
            </a:r>
            <a:endParaRPr lang="en-US" altLang="ja-JP" sz="2400" dirty="0" smtClean="0">
              <a:latin typeface="G-OTF Kyoukasho ICA Pro R" pitchFamily="18" charset="-128"/>
              <a:ea typeface="G-OTF Kyoukasho ICA Pro R" pitchFamily="18" charset="-128"/>
            </a:endParaRPr>
          </a:p>
          <a:p>
            <a:pPr marL="0" indent="0">
              <a:buNone/>
            </a:pPr>
            <a:r>
              <a:rPr lang="en-US" altLang="zh-CN" sz="2400" dirty="0" smtClean="0">
                <a:latin typeface="G-OTF Kyoukasho ICA Pro R" pitchFamily="18" charset="-128"/>
                <a:ea typeface="G-OTF Kyoukasho ICA Pro R" pitchFamily="18" charset="-128"/>
              </a:rPr>
              <a:t>-------</a:t>
            </a:r>
          </a:p>
          <a:p>
            <a:pPr marL="0" indent="0">
              <a:buNone/>
            </a:pPr>
            <a:r>
              <a:rPr lang="ja-JP" altLang="en-US" sz="2400" dirty="0" smtClean="0">
                <a:latin typeface="G-OTF Kyoukasho ICA Pro R" pitchFamily="18" charset="-128"/>
                <a:ea typeface="G-OTF Kyoukasho ICA Pro R" pitchFamily="18" charset="-128"/>
              </a:rPr>
              <a:t>ダラダラ　</a:t>
            </a:r>
            <a:r>
              <a:rPr lang="ja-JP" altLang="en-US" sz="2400" dirty="0" smtClean="0">
                <a:latin typeface="G-OTF Kyoukasho ICA Pro R" pitchFamily="18" charset="-128"/>
                <a:ea typeface="G-OTF Kyoukasho ICA Pro R" pitchFamily="18" charset="-128"/>
              </a:rPr>
              <a:t>ゴロゴロ</a:t>
            </a:r>
            <a:endParaRPr lang="en-US" altLang="ja-JP" sz="2400" dirty="0">
              <a:latin typeface="G-OTF Kyoukasho ICA Pro R" pitchFamily="18" charset="-128"/>
              <a:ea typeface="G-OTF Kyoukasho ICA Pro R" pitchFamily="18" charset="-128"/>
            </a:endParaRPr>
          </a:p>
          <a:p>
            <a:pPr marL="0" indent="0">
              <a:buNone/>
            </a:pPr>
            <a:r>
              <a:rPr lang="ja-JP" altLang="en-US" sz="2400" dirty="0">
                <a:latin typeface="G-OTF Kyoukasho ICA Pro R" pitchFamily="18" charset="-128"/>
                <a:ea typeface="G-OTF Kyoukasho ICA Pro R" pitchFamily="18" charset="-128"/>
              </a:rPr>
              <a:t>ぐうだら　気力に欠けていて、すぐ怠けようとすること。不精でいいかげんなさま。また、そういう人。「</a:t>
            </a:r>
            <a:r>
              <a:rPr lang="en-US" altLang="ja-JP" sz="2400" dirty="0">
                <a:latin typeface="G-OTF Kyoukasho ICA Pro R" pitchFamily="18" charset="-128"/>
                <a:ea typeface="G-OTF Kyoukasho ICA Pro R" pitchFamily="18" charset="-128"/>
              </a:rPr>
              <a:t>―</a:t>
            </a:r>
            <a:r>
              <a:rPr lang="ja-JP" altLang="en-US" sz="2400" dirty="0">
                <a:latin typeface="G-OTF Kyoukasho ICA Pro R" pitchFamily="18" charset="-128"/>
                <a:ea typeface="G-OTF Kyoukasho ICA Pro R" pitchFamily="18" charset="-128"/>
              </a:rPr>
              <a:t>な生活を送る</a:t>
            </a:r>
            <a:r>
              <a:rPr lang="ja-JP" altLang="en-US" sz="2400" dirty="0" smtClean="0">
                <a:latin typeface="G-OTF Kyoukasho ICA Pro R" pitchFamily="18" charset="-128"/>
                <a:ea typeface="G-OTF Kyoukasho ICA Pro R" pitchFamily="18" charset="-128"/>
              </a:rPr>
              <a:t>」</a:t>
            </a:r>
            <a:endParaRPr lang="en-US" altLang="ja-JP" sz="2400" dirty="0" smtClean="0">
              <a:latin typeface="G-OTF Kyoukasho ICA Pro R" pitchFamily="18" charset="-128"/>
              <a:ea typeface="G-OTF Kyoukasho ICA Pro R" pitchFamily="18" charset="-128"/>
            </a:endParaRPr>
          </a:p>
          <a:p>
            <a:pPr marL="0" indent="0">
              <a:buNone/>
            </a:pPr>
            <a:r>
              <a:rPr lang="ja-JP" altLang="en-US" sz="2400" dirty="0">
                <a:latin typeface="G-OTF Kyoukasho ICA Pro R" pitchFamily="18" charset="-128"/>
                <a:ea typeface="G-OTF Kyoukasho ICA Pro R" pitchFamily="18" charset="-128"/>
              </a:rPr>
              <a:t>寛</a:t>
            </a:r>
            <a:r>
              <a:rPr lang="ja-JP" altLang="en-US" sz="2400" dirty="0" smtClean="0">
                <a:latin typeface="G-OTF Kyoukasho ICA Pro R" pitchFamily="18" charset="-128"/>
                <a:ea typeface="G-OTF Kyoukasho ICA Pro R" pitchFamily="18" charset="-128"/>
              </a:rPr>
              <a:t>ぐ「くつろぐ」</a:t>
            </a:r>
            <a:endParaRPr lang="en-US" altLang="ja-JP" sz="2400"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615615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descr="https://pbs.twimg.com/media/Bpr28oSCIAEFd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404" y="4375150"/>
            <a:ext cx="2218246" cy="2298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encrypted-tbn0.gstatic.com/images?q=tbn:ANd9GcQCJqGBYsK7udIW_gexMr28j8UmaVvFmdeBUEDVneNiVsv-QYl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90800"/>
            <a:ext cx="1524000" cy="1095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kuroneko-poo-karya.cocolog-nifty.com/photos/uncategorized/2008/08/03/003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0974"/>
            <a:ext cx="28448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calico-doh.up.n.seesaa.net/calico-doh/image/081106kerodara.jpg?d=a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06374"/>
            <a:ext cx="2644060" cy="19272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line-tatsujin.com/stamp/outline/a37888-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400" y="1768475"/>
            <a:ext cx="2286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g.galman.jp/img/00gr6_90128/%E3%81%A0%E3%82%89%E3%81%A0%E3%82%89_l.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3319463" y="1819273"/>
            <a:ext cx="1905000" cy="99060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p.twpl.jp/show/large/uZuP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7114" y="2743200"/>
            <a:ext cx="2788736"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encrypted-tbn0.gstatic.com/images?q=tbn:ANd9GcSSjweGVz3yJo5vSp89XQbcrqfOENWo3b-yR6tY1YhZj4ugXm0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9450" y="1057274"/>
            <a:ext cx="16764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lohas.nicoseiga.jp/thumb/4259997i?"/>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5000" l="7600" r="94800">
                        <a14:foregroundMark x1="64400" y1="77500" x2="82400" y2="47500"/>
                        <a14:foregroundMark x1="65200" y1="49000" x2="82800" y2="79000"/>
                        <a14:foregroundMark x1="79600" y1="77500" x2="92000" y2="76500"/>
                        <a14:foregroundMark x1="25600" y1="15500" x2="38400" y2="18000"/>
                        <a14:foregroundMark x1="62800" y1="30500" x2="76400" y2="24000"/>
                        <a14:foregroundMark x1="60000" y1="20000" x2="76000" y2="29000"/>
                        <a14:foregroundMark x1="74000" y1="18000" x2="65200" y2="30000"/>
                        <a14:foregroundMark x1="38000" y1="73500" x2="13600" y2="51500"/>
                        <a14:foregroundMark x1="34000" y1="80000" x2="17200" y2="81000"/>
                        <a14:foregroundMark x1="7600" y1="52500" x2="25200" y2="54500"/>
                        <a14:foregroundMark x1="25600" y1="18500" x2="20800" y2="13000"/>
                        <a14:foregroundMark x1="11600" y1="33000" x2="20400" y2="39000"/>
                        <a14:foregroundMark x1="22800" y1="93500" x2="27600" y2="83500"/>
                        <a14:foregroundMark x1="32800" y1="87500" x2="24800" y2="95000"/>
                        <a14:foregroundMark x1="50800" y1="76500" x2="56400" y2="86500"/>
                        <a14:foregroundMark x1="88400" y1="36500" x2="94800" y2="48500"/>
                      </a14:backgroundRemoval>
                    </a14:imgEffect>
                  </a14:imgLayer>
                </a14:imgProps>
              </a:ext>
              <a:ext uri="{28A0092B-C50C-407E-A947-70E740481C1C}">
                <a14:useLocalDpi xmlns:a14="http://schemas.microsoft.com/office/drawing/2010/main" val="0"/>
              </a:ext>
            </a:extLst>
          </a:blip>
          <a:srcRect/>
          <a:stretch>
            <a:fillRect/>
          </a:stretch>
        </p:blipFill>
        <p:spPr bwMode="auto">
          <a:xfrm>
            <a:off x="6724650" y="4660900"/>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49.212.135.60/p/79/75279/16745322.jpg"/>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39063" y1="61587" x2="39063" y2="61587"/>
                        <a14:foregroundMark x1="42813" y1="62857" x2="24375" y2="75873"/>
                        <a14:foregroundMark x1="68750" y1="51111" x2="53125" y2="68571"/>
                        <a14:foregroundMark x1="45000" y1="51111" x2="49375" y2="34286"/>
                        <a14:foregroundMark x1="38125" y1="44444" x2="21875" y2="55238"/>
                        <a14:foregroundMark x1="37813" y1="50794" x2="28438" y2="39365"/>
                        <a14:foregroundMark x1="44688" y1="83175" x2="41875" y2="73016"/>
                        <a14:foregroundMark x1="30312" y1="26032" x2="20938" y2="27619"/>
                        <a14:foregroundMark x1="67813" y1="27302" x2="55000" y2="25397"/>
                        <a14:foregroundMark x1="78125" y1="47302" x2="84063" y2="47619"/>
                        <a14:foregroundMark x1="84688" y1="49841" x2="77813" y2="50159"/>
                        <a14:foregroundMark x1="80313" y1="52381" x2="80625" y2="43175"/>
                      </a14:backgroundRemoval>
                    </a14:imgEffect>
                  </a14:imgLayer>
                </a14:imgProps>
              </a:ext>
              <a:ext uri="{28A0092B-C50C-407E-A947-70E740481C1C}">
                <a14:useLocalDpi xmlns:a14="http://schemas.microsoft.com/office/drawing/2010/main" val="0"/>
              </a:ext>
            </a:extLst>
          </a:blip>
          <a:srcRect/>
          <a:stretch>
            <a:fillRect/>
          </a:stretch>
        </p:blipFill>
        <p:spPr bwMode="auto">
          <a:xfrm>
            <a:off x="1547386" y="3686176"/>
            <a:ext cx="3481814" cy="342741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392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www.tokyo-midtown.com/jp/shop-restaurants/assets_c/2013/04/SOP0000108_02-thumb-704xauto-88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6841781" cy="333342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feely.jp/wp-content/uploads/2014/04/f77d6531bb58804a0180a7314c95af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76600"/>
            <a:ext cx="6191066"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158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lnSpcReduction="20000"/>
          </a:bodyPr>
          <a:lstStyle/>
          <a:p>
            <a:pPr marL="0" indent="0">
              <a:buNone/>
            </a:pPr>
            <a:r>
              <a:rPr lang="ja-JP" altLang="en-US" dirty="0">
                <a:latin typeface="G-OTF Kyoukasho ICA Pro R" pitchFamily="18" charset="-128"/>
                <a:ea typeface="G-OTF Kyoukasho ICA Pro R" pitchFamily="18" charset="-128"/>
              </a:rPr>
              <a:t>今回の「人をダメにするルームウェア」は、</a:t>
            </a:r>
            <a:r>
              <a:rPr lang="ja-JP" altLang="en-US" u="sng" dirty="0">
                <a:latin typeface="G-OTF Kyoukasho ICA Pro R" pitchFamily="18" charset="-128"/>
                <a:ea typeface="G-OTF Kyoukasho ICA Pro R" pitchFamily="18" charset="-128"/>
              </a:rPr>
              <a:t>スッポリ</a:t>
            </a:r>
            <a:r>
              <a:rPr lang="ja-JP" altLang="en-US" dirty="0">
                <a:latin typeface="G-OTF Kyoukasho ICA Pro R" pitchFamily="18" charset="-128"/>
                <a:ea typeface="G-OTF Kyoukasho ICA Pro R" pitchFamily="18" charset="-128"/>
              </a:rPr>
              <a:t>と全身を覆う“ダブダブの全身タイツ”のような構造をしており、体の冷えを防ぎつつ、全裸のような開放感が味わえる優れモノ。試着したスタッフが「楽すぎる」と</a:t>
            </a:r>
            <a:r>
              <a:rPr lang="ja-JP" altLang="en-US" u="sng" dirty="0">
                <a:latin typeface="G-OTF Kyoukasho ICA Pro R" pitchFamily="18" charset="-128"/>
                <a:ea typeface="G-OTF Kyoukasho ICA Pro R" pitchFamily="18" charset="-128"/>
              </a:rPr>
              <a:t>脱ぎたがらない</a:t>
            </a:r>
            <a:r>
              <a:rPr lang="ja-JP" altLang="en-US" dirty="0">
                <a:latin typeface="G-OTF Kyoukasho ICA Pro R" pitchFamily="18" charset="-128"/>
                <a:ea typeface="G-OTF Kyoukasho ICA Pro R" pitchFamily="18" charset="-128"/>
              </a:rPr>
              <a:t>様子から、人をダメにする服→「ダメ着」と名付けられたという</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すっぽり</a:t>
            </a:r>
            <a:r>
              <a:rPr lang="ja-JP" altLang="en-US" dirty="0">
                <a:latin typeface="G-OTF Kyoukasho ICA Pro R" pitchFamily="18" charset="-128"/>
                <a:ea typeface="G-OTF Kyoukasho ICA Pro R" pitchFamily="18" charset="-128"/>
              </a:rPr>
              <a:t>　</a:t>
            </a:r>
            <a:r>
              <a:rPr lang="ja-JP" altLang="en-US" dirty="0" smtClean="0">
                <a:latin typeface="G-OTF Kyoukasho ICA Pro R" pitchFamily="18" charset="-128"/>
                <a:ea typeface="G-OTF Kyoukasho ICA Pro R" pitchFamily="18" charset="-128"/>
              </a:rPr>
              <a:t>窪みにピッタリとはまるさま。</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覆う「おおう」</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ダブダブ　衣服などが大きすぎて，身に合わないさま。</a:t>
            </a:r>
            <a:r>
              <a:rPr lang="ja-JP" altLang="en-US" dirty="0" smtClean="0">
                <a:latin typeface="G-OTF Kyoukasho ICA Pro R" pitchFamily="18" charset="-128"/>
                <a:ea typeface="G-OTF Kyoukasho ICA Pro R" pitchFamily="18" charset="-128"/>
              </a:rPr>
              <a:t>　</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タイツ</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438150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724400"/>
            <a:ext cx="6400800" cy="838200"/>
          </a:xfrm>
        </p:spPr>
        <p:txBody>
          <a:bodyPr/>
          <a:lstStyle/>
          <a:p>
            <a:pPr latinLnBrk="1"/>
            <a:r>
              <a:rPr lang="ja-JP" altLang="en-US" b="1" dirty="0">
                <a:latin typeface="DFGKoIn-W4" panose="03000400010101010101" pitchFamily="66" charset="-128"/>
                <a:ea typeface="DFGKoIn-W4" panose="03000400010101010101" pitchFamily="66" charset="-128"/>
              </a:rPr>
              <a:t>頭を打つと見える“星”の正体は？</a:t>
            </a:r>
            <a:endParaRPr lang="ja-JP" altLang="en-US" b="1" dirty="0">
              <a:latin typeface="DFGKoIn-W4" panose="03000400010101010101" pitchFamily="66" charset="-128"/>
              <a:ea typeface="DFGKoIn-W4" panose="03000400010101010101" pitchFamily="66" charset="-128"/>
            </a:endParaRPr>
          </a:p>
        </p:txBody>
      </p:sp>
      <p:pic>
        <p:nvPicPr>
          <p:cNvPr id="2" name="Picture 2" descr="頭を強打した時に見えるチカチカは、眼球への刺激がもたらす誤作動だった。大抵の場合はすぐに収まるが、10分以上続くようであれば病院で診察してもらおう。&lt;br /&gt;&#10;Andrew L / PIXTA(ピクス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4673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0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http://ascii.jp/elem/000/001/064/1064635/009_300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57200"/>
            <a:ext cx="2857500"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enuchi.jp/upload/201509/images/kanaridam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5410200" cy="379533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prw.kyodonews.jp/prwfile/release/M101579/201510094481/_prw_PI11im_KFGeM6F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630" y="3886200"/>
            <a:ext cx="4015740" cy="2846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87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prw.kyodonews.jp/prwfile/release/M101579/201510094481/_prw_PI2fl_eOCZC4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348345" cy="591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51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77500" lnSpcReduction="20000"/>
          </a:bodyPr>
          <a:lstStyle/>
          <a:p>
            <a:pPr marL="0" indent="0">
              <a:buNone/>
            </a:pPr>
            <a:r>
              <a:rPr lang="ja-JP" altLang="en-US" u="sng" dirty="0">
                <a:latin typeface="G-OTF Kyoukasho ICA Pro R" pitchFamily="18" charset="-128"/>
                <a:ea typeface="G-OTF Kyoukasho ICA Pro R" pitchFamily="18" charset="-128"/>
              </a:rPr>
              <a:t>ヒップ</a:t>
            </a:r>
            <a:r>
              <a:rPr lang="ja-JP" altLang="en-US" dirty="0">
                <a:latin typeface="G-OTF Kyoukasho ICA Pro R" pitchFamily="18" charset="-128"/>
                <a:ea typeface="G-OTF Kyoukasho ICA Pro R" pitchFamily="18" charset="-128"/>
              </a:rPr>
              <a:t>に沿って付けられた</a:t>
            </a:r>
            <a:r>
              <a:rPr lang="ja-JP" altLang="en-US" u="sng" dirty="0">
                <a:latin typeface="G-OTF Kyoukasho ICA Pro R" pitchFamily="18" charset="-128"/>
                <a:ea typeface="G-OTF Kyoukasho ICA Pro R" pitchFamily="18" charset="-128"/>
              </a:rPr>
              <a:t>ファスナー</a:t>
            </a:r>
            <a:r>
              <a:rPr lang="ja-JP" altLang="en-US" dirty="0">
                <a:latin typeface="G-OTF Kyoukasho ICA Pro R" pitchFamily="18" charset="-128"/>
                <a:ea typeface="G-OTF Kyoukasho ICA Pro R" pitchFamily="18" charset="-128"/>
              </a:rPr>
              <a:t>を開けることで、服を脱がずとも驚くほどスピーディーにお尻が出せる「着たままトイレシステム」も採用され、まさに「人をダメにする○○」と呼ばれるにふさわしい「ダメ着」。ツイッターには</a:t>
            </a:r>
            <a:r>
              <a:rPr lang="ja-JP" altLang="en-US" dirty="0" smtClean="0">
                <a:latin typeface="G-OTF Kyoukasho ICA Pro R" pitchFamily="18" charset="-128"/>
                <a:ea typeface="G-OTF Kyoukasho ICA Pro R" pitchFamily="18" charset="-128"/>
              </a:rPr>
              <a:t>、</a:t>
            </a: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「おっと危ない！</a:t>
            </a:r>
            <a:r>
              <a:rPr lang="ja-JP" altLang="en-US" u="sng" dirty="0">
                <a:latin typeface="G-OTF Kyoukasho ICA Pro R" pitchFamily="18" charset="-128"/>
                <a:ea typeface="G-OTF Kyoukasho ICA Pro R" pitchFamily="18" charset="-128"/>
              </a:rPr>
              <a:t>ポチり</a:t>
            </a:r>
            <a:r>
              <a:rPr lang="ja-JP" altLang="en-US" dirty="0">
                <a:latin typeface="G-OTF Kyoukasho ICA Pro R" pitchFamily="18" charset="-128"/>
                <a:ea typeface="G-OTF Kyoukasho ICA Pro R" pitchFamily="18" charset="-128"/>
              </a:rPr>
              <a:t>そうになった！！</a:t>
            </a:r>
            <a:r>
              <a:rPr lang="en-US" altLang="ja-JP" dirty="0" err="1">
                <a:latin typeface="G-OTF Kyoukasho ICA Pro R" pitchFamily="18" charset="-128"/>
                <a:ea typeface="G-OTF Kyoukasho ICA Pro R" pitchFamily="18" charset="-128"/>
              </a:rPr>
              <a:t>ww</a:t>
            </a:r>
            <a:r>
              <a:rPr lang="ja-JP" altLang="en-US" dirty="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「これを着て</a:t>
            </a:r>
            <a:r>
              <a:rPr lang="ja-JP" altLang="en-US" u="sng" dirty="0">
                <a:latin typeface="G-OTF Kyoukasho ICA Pro R" pitchFamily="18" charset="-128"/>
                <a:ea typeface="G-OTF Kyoukasho ICA Pro R" pitchFamily="18" charset="-128"/>
              </a:rPr>
              <a:t>ぐでん</a:t>
            </a:r>
            <a:r>
              <a:rPr lang="ja-JP" altLang="en-US" dirty="0">
                <a:latin typeface="G-OTF Kyoukasho ICA Pro R" pitchFamily="18" charset="-128"/>
                <a:ea typeface="G-OTF Kyoukasho ICA Pro R" pitchFamily="18" charset="-128"/>
              </a:rPr>
              <a:t>としたい」</a:t>
            </a:r>
          </a:p>
          <a:p>
            <a:pPr marL="0" indent="0">
              <a:buNone/>
            </a:pPr>
            <a:r>
              <a:rPr lang="ja-JP" altLang="en-US" dirty="0">
                <a:latin typeface="G-OTF Kyoukasho ICA Pro R" pitchFamily="18" charset="-128"/>
                <a:ea typeface="G-OTF Kyoukasho ICA Pro R" pitchFamily="18" charset="-128"/>
              </a:rPr>
              <a:t>「ダメ着・・・魅力的なひびき」</a:t>
            </a:r>
          </a:p>
          <a:p>
            <a:pPr marL="0" indent="0">
              <a:buNone/>
            </a:pPr>
            <a:r>
              <a:rPr lang="ja-JP" altLang="en-US" dirty="0">
                <a:latin typeface="G-OTF Kyoukasho ICA Pro R" pitchFamily="18" charset="-128"/>
                <a:ea typeface="G-OTF Kyoukasho ICA Pro R" pitchFamily="18" charset="-128"/>
              </a:rPr>
              <a:t>「これ欲しいなぁ。一人暮らしだったら間違いなく買ってる</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ヒップ</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ファスナ</a:t>
            </a:r>
            <a:r>
              <a:rPr lang="ja-JP" altLang="en-US" dirty="0" smtClean="0">
                <a:latin typeface="G-OTF Kyoukasho ICA Pro R" pitchFamily="18" charset="-128"/>
                <a:ea typeface="G-OTF Kyoukasho ICA Pro R" pitchFamily="18" charset="-128"/>
              </a:rPr>
              <a:t>ー①</a:t>
            </a:r>
            <a:endParaRPr lang="en-US" altLang="zh-CN"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ポチり　→　説明は次ページをご参照</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ぐでん</a:t>
            </a:r>
            <a:r>
              <a:rPr lang="ja-JP" altLang="en-US" dirty="0">
                <a:latin typeface="G-OTF Kyoukasho ICA Pro R" pitchFamily="18" charset="-128"/>
                <a:ea typeface="G-OTF Kyoukasho ICA Pro R" pitchFamily="18" charset="-128"/>
              </a:rPr>
              <a:t>　酒に酔って正体がなくなっているさま。</a:t>
            </a:r>
            <a:endParaRPr lang="en-US" altLang="ja-JP" dirty="0" smtClean="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pic>
        <p:nvPicPr>
          <p:cNvPr id="5122" name="Picture 2" descr="http://blog-imgs-42.fc2.com/o/o/k/ookumaneko40/10122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810000"/>
            <a:ext cx="2028825" cy="15240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cropozaki.com/image/idealA5D5A5A1A5B9A5CAA1BC_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57600"/>
            <a:ext cx="19431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117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70000" lnSpcReduction="20000"/>
          </a:bodyPr>
          <a:lstStyle/>
          <a:p>
            <a:pPr marL="0" indent="0">
              <a:buNone/>
            </a:pPr>
            <a:r>
              <a:rPr lang="ja-JP" altLang="en-US" u="sng" dirty="0">
                <a:latin typeface="G-OTF Kyoukasho ICA Pro R" pitchFamily="18" charset="-128"/>
                <a:ea typeface="G-OTF Kyoukasho ICA Pro R" pitchFamily="18" charset="-128"/>
              </a:rPr>
              <a:t>ポチリ病の末期</a:t>
            </a:r>
            <a:r>
              <a:rPr lang="ja-JP" altLang="en-US" u="sng" dirty="0" smtClean="0">
                <a:latin typeface="G-OTF Kyoukasho ICA Pro R" pitchFamily="18" charset="-128"/>
                <a:ea typeface="G-OTF Kyoukasho ICA Pro R" pitchFamily="18" charset="-128"/>
              </a:rPr>
              <a:t>症状</a:t>
            </a:r>
            <a:endParaRPr lang="en-US" altLang="ja-JP" u="sng"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やぁ、ついにやってしまったよ</a:t>
            </a:r>
          </a:p>
          <a:p>
            <a:pPr marL="0" indent="0">
              <a:buNone/>
            </a:pPr>
            <a:r>
              <a:rPr lang="ja-JP" altLang="en-US" dirty="0" smtClean="0">
                <a:latin typeface="G-OTF Kyoukasho ICA Pro R" pitchFamily="18" charset="-128"/>
                <a:ea typeface="G-OTF Kyoukasho ICA Pro R" pitchFamily="18" charset="-128"/>
              </a:rPr>
              <a:t>まさか</a:t>
            </a:r>
            <a:r>
              <a:rPr lang="ja-JP" altLang="en-US" dirty="0">
                <a:latin typeface="G-OTF Kyoukasho ICA Pro R" pitchFamily="18" charset="-128"/>
                <a:ea typeface="G-OTF Kyoukasho ICA Pro R" pitchFamily="18" charset="-128"/>
              </a:rPr>
              <a:t>自分がこんなにダメな人間になるとはねぇ</a:t>
            </a:r>
          </a:p>
          <a:p>
            <a:pPr marL="0" indent="0">
              <a:buNone/>
            </a:pPr>
            <a:r>
              <a:rPr lang="ja-JP" altLang="en-US" dirty="0" smtClean="0">
                <a:latin typeface="G-OTF Kyoukasho ICA Pro R" pitchFamily="18" charset="-128"/>
                <a:ea typeface="G-OTF Kyoukasho ICA Pro R" pitchFamily="18" charset="-128"/>
              </a:rPr>
              <a:t>なにって</a:t>
            </a:r>
            <a:r>
              <a:rPr lang="ja-JP" altLang="en-US" dirty="0">
                <a:latin typeface="G-OTF Kyoukasho ICA Pro R" pitchFamily="18" charset="-128"/>
                <a:ea typeface="G-OTF Kyoukasho ICA Pro R" pitchFamily="18" charset="-128"/>
              </a:rPr>
              <a:t>、ポチリ病だよ通販依存症</a:t>
            </a:r>
            <a:r>
              <a:rPr lang="ja-JP" altLang="en-US" dirty="0" smtClean="0">
                <a:latin typeface="G-OTF Kyoukasho ICA Pro R" pitchFamily="18" charset="-128"/>
                <a:ea typeface="G-OTF Kyoukasho ICA Pro R" pitchFamily="18" charset="-128"/>
              </a:rPr>
              <a:t>だよ</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アマゾンでまさかのタイラップのみ購入！</a:t>
            </a:r>
          </a:p>
          <a:p>
            <a:pPr marL="0" indent="0">
              <a:buNone/>
            </a:pPr>
            <a:r>
              <a:rPr lang="en-US" altLang="ja-JP" dirty="0">
                <a:latin typeface="G-OTF Kyoukasho ICA Pro R" pitchFamily="18" charset="-128"/>
                <a:ea typeface="G-OTF Kyoukasho ICA Pro R" pitchFamily="18" charset="-128"/>
              </a:rPr>
              <a:t>100</a:t>
            </a:r>
            <a:r>
              <a:rPr lang="ja-JP" altLang="en-US" dirty="0">
                <a:latin typeface="G-OTF Kyoukasho ICA Pro R" pitchFamily="18" charset="-128"/>
                <a:ea typeface="G-OTF Kyoukasho ICA Pro R" pitchFamily="18" charset="-128"/>
              </a:rPr>
              <a:t>本入り</a:t>
            </a:r>
            <a:r>
              <a:rPr lang="en-US" altLang="ja-JP" dirty="0">
                <a:latin typeface="G-OTF Kyoukasho ICA Pro R" pitchFamily="18" charset="-128"/>
                <a:ea typeface="G-OTF Kyoukasho ICA Pro R" pitchFamily="18" charset="-128"/>
              </a:rPr>
              <a:t>532</a:t>
            </a:r>
            <a:r>
              <a:rPr lang="ja-JP" altLang="en-US" dirty="0">
                <a:latin typeface="G-OTF Kyoukasho ICA Pro R" pitchFamily="18" charset="-128"/>
                <a:ea typeface="G-OTF Kyoukasho ICA Pro R" pitchFamily="18" charset="-128"/>
              </a:rPr>
              <a:t>円で送料無料！</a:t>
            </a:r>
          </a:p>
          <a:p>
            <a:pPr marL="0" indent="0">
              <a:buNone/>
            </a:pPr>
            <a:r>
              <a:rPr lang="ja-JP" altLang="en-US" dirty="0">
                <a:latin typeface="G-OTF Kyoukasho ICA Pro R" pitchFamily="18" charset="-128"/>
                <a:ea typeface="G-OTF Kyoukasho ICA Pro R" pitchFamily="18" charset="-128"/>
              </a:rPr>
              <a:t>バンパーの脱着したいのにタイラップが欠乏中でさ</a:t>
            </a:r>
          </a:p>
          <a:p>
            <a:pPr marL="0" indent="0">
              <a:buNone/>
            </a:pPr>
            <a:r>
              <a:rPr lang="ja-JP" altLang="en-US" dirty="0">
                <a:latin typeface="G-OTF Kyoukasho ICA Pro R" pitchFamily="18" charset="-128"/>
                <a:ea typeface="G-OTF Kyoukasho ICA Pro R" pitchFamily="18" charset="-128"/>
              </a:rPr>
              <a:t>買いに行く時間とガソリン代と駐車料金を考えたら、つぎの瞬間ポチってた</a:t>
            </a:r>
          </a:p>
          <a:p>
            <a:pPr marL="0" indent="0">
              <a:buNone/>
            </a:pPr>
            <a:r>
              <a:rPr lang="ja-JP" altLang="en-US" dirty="0">
                <a:latin typeface="G-OTF Kyoukasho ICA Pro R" pitchFamily="18" charset="-128"/>
                <a:ea typeface="G-OTF Kyoukasho ICA Pro R" pitchFamily="18" charset="-128"/>
              </a:rPr>
              <a:t>アルバイトに買いに行かせたら１時間はかかる</a:t>
            </a:r>
          </a:p>
          <a:p>
            <a:pPr marL="0" indent="0">
              <a:buNone/>
            </a:pPr>
            <a:r>
              <a:rPr lang="ja-JP" altLang="en-US" dirty="0">
                <a:latin typeface="G-OTF Kyoukasho ICA Pro R" pitchFamily="18" charset="-128"/>
                <a:ea typeface="G-OTF Kyoukasho ICA Pro R" pitchFamily="18" charset="-128"/>
              </a:rPr>
              <a:t>あげく、ちがうヤツ買ってきたり</a:t>
            </a:r>
          </a:p>
          <a:p>
            <a:pPr marL="0" indent="0">
              <a:buNone/>
            </a:pPr>
            <a:r>
              <a:rPr lang="ja-JP" altLang="en-US" dirty="0">
                <a:latin typeface="G-OTF Kyoukasho ICA Pro R" pitchFamily="18" charset="-128"/>
                <a:ea typeface="G-OTF Kyoukasho ICA Pro R" pitchFamily="18" charset="-128"/>
              </a:rPr>
              <a:t>支払う時給を考えたら通販のほうが賢い選択だ</a:t>
            </a:r>
          </a:p>
          <a:p>
            <a:pPr marL="0" indent="0">
              <a:buNone/>
            </a:pPr>
            <a:r>
              <a:rPr lang="ja-JP" altLang="en-US" dirty="0">
                <a:latin typeface="G-OTF Kyoukasho ICA Pro R" pitchFamily="18" charset="-128"/>
                <a:ea typeface="G-OTF Kyoukasho ICA Pro R" pitchFamily="18" charset="-128"/>
              </a:rPr>
              <a:t>翌日配達ならぜんぜん困らないし</a:t>
            </a:r>
          </a:p>
          <a:p>
            <a:pPr marL="0" indent="0">
              <a:buNone/>
            </a:pPr>
            <a:r>
              <a:rPr lang="ja-JP" altLang="en-US" dirty="0">
                <a:latin typeface="G-OTF Kyoukasho ICA Pro R" pitchFamily="18" charset="-128"/>
                <a:ea typeface="G-OTF Kyoukasho ICA Pro R" pitchFamily="18" charset="-128"/>
              </a:rPr>
              <a:t>ああああ</a:t>
            </a:r>
          </a:p>
          <a:p>
            <a:pPr marL="0" indent="0">
              <a:buNone/>
            </a:pPr>
            <a:r>
              <a:rPr lang="ja-JP" altLang="en-US" dirty="0">
                <a:latin typeface="G-OTF Kyoukasho ICA Pro R" pitchFamily="18" charset="-128"/>
                <a:ea typeface="G-OTF Kyoukasho ICA Pro R" pitchFamily="18" charset="-128"/>
              </a:rPr>
              <a:t>便利さやコスト削減を優先すると人間のスキルアップチャンスが失われるんだろうね</a:t>
            </a:r>
            <a:endParaRPr lang="en-US" altLang="zh-CN" dirty="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79642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pds.exblog.jp/pds/1/200812/12/65/c0086965_13442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51261">
            <a:off x="4114800" y="914400"/>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file.bannin.blog.shinobi.jp/f35dd044.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1" y="228600"/>
            <a:ext cx="3886200" cy="291558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askul.c.yimg.jp/ais/img/product/LL1/9521297_LL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352800"/>
            <a:ext cx="3124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57800" y="5334000"/>
            <a:ext cx="3241593" cy="923330"/>
          </a:xfrm>
          <a:prstGeom prst="rect">
            <a:avLst/>
          </a:prstGeom>
          <a:noFill/>
        </p:spPr>
        <p:txBody>
          <a:bodyPr wrap="none" rtlCol="0">
            <a:spAutoFit/>
          </a:bodyPr>
          <a:lstStyle/>
          <a:p>
            <a:r>
              <a:rPr lang="ja-JP" altLang="en-US" sz="5400" dirty="0" smtClean="0">
                <a:latin typeface="DFGSoGei-W5" panose="040B0500010101010101" pitchFamily="50" charset="-128"/>
                <a:ea typeface="DFGSoGei-W5" panose="040B0500010101010101" pitchFamily="50" charset="-128"/>
              </a:rPr>
              <a:t>タイラップ</a:t>
            </a:r>
            <a:endParaRPr lang="zh-CN" altLang="en-US" dirty="0">
              <a:latin typeface="DFGSoGei-W5" panose="040B0500010101010101" pitchFamily="50" charset="-128"/>
              <a:ea typeface="DFGSoGei-W5" panose="040B0500010101010101" pitchFamily="50" charset="-128"/>
            </a:endParaRPr>
          </a:p>
        </p:txBody>
      </p:sp>
    </p:spTree>
    <p:extLst>
      <p:ext uri="{BB962C8B-B14F-4D97-AF65-F5344CB8AC3E}">
        <p14:creationId xmlns:p14="http://schemas.microsoft.com/office/powerpoint/2010/main" val="3096033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など、「欲しい」という声が次々と寄せられている。</a:t>
            </a:r>
            <a:r>
              <a:rPr lang="ja-JP" altLang="en-US" u="sng" dirty="0">
                <a:latin typeface="G-OTF Kyoukasho ICA Pro R" pitchFamily="18" charset="-128"/>
                <a:ea typeface="G-OTF Kyoukasho ICA Pro R" pitchFamily="18" charset="-128"/>
              </a:rPr>
              <a:t>先述</a:t>
            </a:r>
            <a:r>
              <a:rPr lang="ja-JP" altLang="en-US" dirty="0">
                <a:latin typeface="G-OTF Kyoukasho ICA Pro R" pitchFamily="18" charset="-128"/>
                <a:ea typeface="G-OTF Kyoukasho ICA Pro R" pitchFamily="18" charset="-128"/>
              </a:rPr>
              <a:t>の「人をダメにするソファ」は、ネットでの評判が評判を呼んで大ヒットとなっている。「人をダメにする○○」というフレーズは、今後も多用</a:t>
            </a:r>
            <a:r>
              <a:rPr lang="ja-JP" altLang="en-US" dirty="0" smtClean="0">
                <a:latin typeface="G-OTF Kyoukasho ICA Pro R" pitchFamily="18" charset="-128"/>
                <a:ea typeface="G-OTF Kyoukasho ICA Pro R" pitchFamily="18" charset="-128"/>
              </a:rPr>
              <a:t>されそうだ。</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先</a:t>
            </a:r>
            <a:r>
              <a:rPr lang="ja-JP" altLang="en-US" dirty="0" smtClean="0">
                <a:latin typeface="G-OTF Kyoukasho ICA Pro R" pitchFamily="18" charset="-128"/>
                <a:ea typeface="G-OTF Kyoukasho ICA Pro R" pitchFamily="18" charset="-128"/>
              </a:rPr>
              <a:t>述「せんじゅつ」</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85141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ja-JP" altLang="en-US" dirty="0">
                <a:latin typeface="DFGKoIn-W4" panose="03000400010101010101" pitchFamily="66" charset="-128"/>
                <a:ea typeface="DFGKoIn-W4" panose="03000400010101010101" pitchFamily="66" charset="-128"/>
              </a:rPr>
              <a:t>ご清聴有難う御座</a:t>
            </a:r>
            <a:r>
              <a:rPr lang="ja-JP" altLang="en-US" dirty="0" smtClean="0">
                <a:latin typeface="DFGKoIn-W4" panose="03000400010101010101" pitchFamily="66" charset="-128"/>
                <a:ea typeface="DFGKoIn-W4" panose="03000400010101010101" pitchFamily="66" charset="-128"/>
              </a:rPr>
              <a:t>いました！！</a:t>
            </a:r>
            <a:endParaRPr lang="zh-CN" altLang="en-US" dirty="0">
              <a:latin typeface="DFGKoIn-W4" panose="03000400010101010101" pitchFamily="66" charset="-128"/>
              <a:ea typeface="DFGKoIn-W4" panose="03000400010101010101" pitchFamily="66" charset="-128"/>
            </a:endParaRPr>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492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8229600" cy="6019800"/>
          </a:xfrm>
        </p:spPr>
        <p:txBody>
          <a:bodyPr>
            <a:normAutofit/>
          </a:bodyPr>
          <a:lstStyle/>
          <a:p>
            <a:pPr marL="0" indent="0">
              <a:buNone/>
            </a:pPr>
            <a:r>
              <a:rPr lang="ja-JP" altLang="en-US" dirty="0">
                <a:latin typeface="G-OTF Kyoukasho ICA Pro R" pitchFamily="18" charset="-128"/>
                <a:ea typeface="G-OTF Kyoukasho ICA Pro R" pitchFamily="18" charset="-128"/>
              </a:rPr>
              <a:t>頭を強くぶつけたりすると、</a:t>
            </a:r>
            <a:r>
              <a:rPr lang="ja-JP" altLang="en-US" u="sng" dirty="0">
                <a:latin typeface="G-OTF Kyoukasho ICA Pro R" pitchFamily="18" charset="-128"/>
                <a:ea typeface="G-OTF Kyoukasho ICA Pro R" pitchFamily="18" charset="-128"/>
              </a:rPr>
              <a:t>チカチカ</a:t>
            </a:r>
            <a:r>
              <a:rPr lang="ja-JP" altLang="en-US" dirty="0">
                <a:latin typeface="G-OTF Kyoukasho ICA Pro R" pitchFamily="18" charset="-128"/>
                <a:ea typeface="G-OTF Kyoukasho ICA Pro R" pitchFamily="18" charset="-128"/>
              </a:rPr>
              <a:t>と視界に星が</a:t>
            </a:r>
            <a:r>
              <a:rPr lang="ja-JP" altLang="en-US" u="sng" dirty="0">
                <a:latin typeface="G-OTF Kyoukasho ICA Pro R" pitchFamily="18" charset="-128"/>
                <a:ea typeface="G-OTF Kyoukasho ICA Pro R" pitchFamily="18" charset="-128"/>
              </a:rPr>
              <a:t>瞬いて</a:t>
            </a:r>
            <a:r>
              <a:rPr lang="ja-JP" altLang="en-US" dirty="0">
                <a:latin typeface="G-OTF Kyoukasho ICA Pro R" pitchFamily="18" charset="-128"/>
                <a:ea typeface="G-OTF Kyoukasho ICA Pro R" pitchFamily="18" charset="-128"/>
              </a:rPr>
              <a:t>見えることがある。マンガなどではよく見られる表現だが、見方によってはかなり深刻なダメージにも見え、ちょっと不安。脳に</a:t>
            </a:r>
            <a:r>
              <a:rPr lang="ja-JP" altLang="en-US" u="sng" dirty="0">
                <a:latin typeface="G-OTF Kyoukasho ICA Pro R" pitchFamily="18" charset="-128"/>
                <a:ea typeface="G-OTF Kyoukasho ICA Pro R" pitchFamily="18" charset="-128"/>
              </a:rPr>
              <a:t>後遺症</a:t>
            </a:r>
            <a:r>
              <a:rPr lang="ja-JP" altLang="en-US" dirty="0">
                <a:latin typeface="G-OTF Kyoukasho ICA Pro R" pitchFamily="18" charset="-128"/>
                <a:ea typeface="G-OTF Kyoukasho ICA Pro R" pitchFamily="18" charset="-128"/>
              </a:rPr>
              <a:t>でも残ったら</a:t>
            </a:r>
            <a:r>
              <a:rPr lang="ja-JP" altLang="en-US" u="sng" dirty="0">
                <a:latin typeface="G-OTF Kyoukasho ICA Pro R" pitchFamily="18" charset="-128"/>
                <a:ea typeface="G-OTF Kyoukasho ICA Pro R" pitchFamily="18" charset="-128"/>
              </a:rPr>
              <a:t>一大事</a:t>
            </a:r>
            <a:r>
              <a:rPr lang="ja-JP" altLang="en-US" dirty="0">
                <a:latin typeface="G-OTF Kyoukasho ICA Pro R" pitchFamily="18" charset="-128"/>
                <a:ea typeface="G-OTF Kyoukasho ICA Pro R" pitchFamily="18" charset="-128"/>
              </a:rPr>
              <a:t>だ</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zh-CN"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チカチカ①</a:t>
            </a:r>
            <a:r>
              <a:rPr lang="en-US" altLang="ja-JP" dirty="0" smtClean="0">
                <a:latin typeface="G-OTF Kyoukasho ICA Pro R" pitchFamily="18" charset="-128"/>
                <a:ea typeface="G-OTF Kyoukasho ICA Pro R" pitchFamily="18" charset="-128"/>
              </a:rPr>
              <a:t>/</a:t>
            </a:r>
            <a:r>
              <a:rPr lang="ja-JP" altLang="en-US" dirty="0" smtClean="0">
                <a:latin typeface="G-OTF Kyoukasho ICA Pro R" pitchFamily="18" charset="-128"/>
                <a:ea typeface="G-OTF Kyoukasho ICA Pro R" pitchFamily="18" charset="-128"/>
              </a:rPr>
              <a:t>②</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瞬</a:t>
            </a:r>
            <a:r>
              <a:rPr lang="ja-JP" altLang="en-US" dirty="0" smtClean="0">
                <a:latin typeface="G-OTF Kyoukasho ICA Pro R" pitchFamily="18" charset="-128"/>
                <a:ea typeface="G-OTF Kyoukasho ICA Pro R" pitchFamily="18" charset="-128"/>
              </a:rPr>
              <a:t>く「まばたく」③</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後遺</a:t>
            </a:r>
            <a:r>
              <a:rPr lang="ja-JP" altLang="en-US" dirty="0" smtClean="0">
                <a:latin typeface="G-OTF Kyoukasho ICA Pro R" pitchFamily="18" charset="-128"/>
                <a:ea typeface="G-OTF Kyoukasho ICA Pro R" pitchFamily="18" charset="-128"/>
              </a:rPr>
              <a:t>症「こういしょう」</a:t>
            </a:r>
            <a:r>
              <a:rPr lang="en-US" altLang="ja-JP" dirty="0">
                <a:latin typeface="G-OTF Kyoukasho ICA Pro R" pitchFamily="18" charset="-128"/>
                <a:ea typeface="G-OTF Kyoukasho ICA Pro R" pitchFamily="18" charset="-128"/>
              </a:rPr>
              <a:t> </a:t>
            </a:r>
            <a:r>
              <a:rPr lang="ja-JP" altLang="en-US" dirty="0" smtClean="0">
                <a:latin typeface="G-OTF Kyoukasho ICA Pro R" pitchFamily="18" charset="-128"/>
                <a:ea typeface="G-OTF Kyoukasho ICA Pro R" pitchFamily="18" charset="-128"/>
              </a:rPr>
              <a:t>○</a:t>
            </a:r>
            <a:r>
              <a:rPr lang="en-US" altLang="ja-JP" dirty="0" smtClean="0">
                <a:latin typeface="G-OTF Kyoukasho ICA Pro R" pitchFamily="18" charset="-128"/>
                <a:ea typeface="G-OTF Kyoukasho ICA Pro R" pitchFamily="18" charset="-128"/>
              </a:rPr>
              <a:t>/</a:t>
            </a:r>
            <a:r>
              <a:rPr lang="ja-JP" altLang="en-US" dirty="0" smtClean="0">
                <a:latin typeface="G-OTF Kyoukasho ICA Pro R" pitchFamily="18" charset="-128"/>
                <a:ea typeface="G-OTF Kyoukasho ICA Pro R" pitchFamily="18" charset="-128"/>
              </a:rPr>
              <a:t>③</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一</a:t>
            </a:r>
            <a:r>
              <a:rPr lang="ja-JP" altLang="en-US" dirty="0" smtClean="0">
                <a:latin typeface="G-OTF Kyoukasho ICA Pro R" pitchFamily="18" charset="-128"/>
                <a:ea typeface="G-OTF Kyoukasho ICA Pro R" pitchFamily="18" charset="-128"/>
              </a:rPr>
              <a:t>大事「いちだいじ」</a:t>
            </a:r>
            <a:r>
              <a:rPr lang="ja-JP" altLang="en-US" dirty="0">
                <a:latin typeface="G-OTF Kyoukasho ICA Pro R" pitchFamily="18" charset="-128"/>
                <a:ea typeface="G-OTF Kyoukasho ICA Pro R" pitchFamily="18" charset="-128"/>
              </a:rPr>
              <a:t>③</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600440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それにしてもなぜ、頭を強打すると、こうした光が見えるのか。この星の正体はいったい何だろう？　脳研究者であり医学博士</a:t>
            </a:r>
            <a:r>
              <a:rPr lang="ja-JP" altLang="en-US" dirty="0" smtClean="0">
                <a:latin typeface="G-OTF Kyoukasho ICA Pro R" pitchFamily="18" charset="-128"/>
                <a:ea typeface="G-OTF Kyoukasho ICA Pro R" pitchFamily="18" charset="-128"/>
              </a:rPr>
              <a:t>の</a:t>
            </a:r>
            <a:r>
              <a:rPr lang="ja-JP" altLang="en-US" u="sng" dirty="0" smtClean="0">
                <a:latin typeface="G-OTF Kyoukasho ICA Pro R" pitchFamily="18" charset="-128"/>
                <a:ea typeface="G-OTF Kyoukasho ICA Pro R" pitchFamily="18" charset="-128"/>
              </a:rPr>
              <a:t>加藤俊徳</a:t>
            </a:r>
            <a:r>
              <a:rPr lang="ja-JP" altLang="en-US" dirty="0" smtClean="0">
                <a:latin typeface="G-OTF Kyoukasho ICA Pro R" pitchFamily="18" charset="-128"/>
                <a:ea typeface="G-OTF Kyoukasho ICA Pro R" pitchFamily="18" charset="-128"/>
              </a:rPr>
              <a:t>先生に</a:t>
            </a:r>
            <a:r>
              <a:rPr lang="ja-JP" altLang="en-US" dirty="0">
                <a:latin typeface="G-OTF Kyoukasho ICA Pro R" pitchFamily="18" charset="-128"/>
                <a:ea typeface="G-OTF Kyoukasho ICA Pro R" pitchFamily="18" charset="-128"/>
              </a:rPr>
              <a:t>聞いてみた</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加藤俊徳「かとうとしのり」</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456802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「これは脳ではなく、</a:t>
            </a:r>
            <a:r>
              <a:rPr lang="ja-JP" altLang="en-US" u="sng" dirty="0">
                <a:latin typeface="G-OTF Kyoukasho ICA Pro R" pitchFamily="18" charset="-128"/>
                <a:ea typeface="G-OTF Kyoukasho ICA Pro R" pitchFamily="18" charset="-128"/>
              </a:rPr>
              <a:t>眼球</a:t>
            </a:r>
            <a:r>
              <a:rPr lang="ja-JP" altLang="en-US" dirty="0">
                <a:latin typeface="G-OTF Kyoukasho ICA Pro R" pitchFamily="18" charset="-128"/>
                <a:ea typeface="G-OTF Kyoukasho ICA Pro R" pitchFamily="18" charset="-128"/>
              </a:rPr>
              <a:t>への衝撃によって起こっているケースが一般的でしょう。物理的な</a:t>
            </a:r>
            <a:r>
              <a:rPr lang="ja-JP" altLang="en-US" u="sng" dirty="0">
                <a:latin typeface="G-OTF Kyoukasho ICA Pro R" pitchFamily="18" charset="-128"/>
                <a:ea typeface="G-OTF Kyoukasho ICA Pro R" pitchFamily="18" charset="-128"/>
              </a:rPr>
              <a:t>衝撃</a:t>
            </a:r>
            <a:r>
              <a:rPr lang="ja-JP" altLang="en-US" dirty="0">
                <a:latin typeface="G-OTF Kyoukasho ICA Pro R" pitchFamily="18" charset="-128"/>
                <a:ea typeface="G-OTF Kyoukasho ICA Pro R" pitchFamily="18" charset="-128"/>
              </a:rPr>
              <a:t>が</a:t>
            </a:r>
            <a:r>
              <a:rPr lang="ja-JP" altLang="en-US" u="sng" dirty="0">
                <a:latin typeface="G-OTF Kyoukasho ICA Pro R" pitchFamily="18" charset="-128"/>
                <a:ea typeface="G-OTF Kyoukasho ICA Pro R" pitchFamily="18" charset="-128"/>
              </a:rPr>
              <a:t>硝子体</a:t>
            </a:r>
            <a:r>
              <a:rPr lang="ja-JP" altLang="en-US" dirty="0">
                <a:latin typeface="G-OTF Kyoukasho ICA Pro R" pitchFamily="18" charset="-128"/>
                <a:ea typeface="G-OTF Kyoukasho ICA Pro R" pitchFamily="18" charset="-128"/>
              </a:rPr>
              <a:t>に伝わり、</a:t>
            </a:r>
            <a:r>
              <a:rPr lang="ja-JP" altLang="en-US" u="sng" dirty="0">
                <a:latin typeface="G-OTF Kyoukasho ICA Pro R" pitchFamily="18" charset="-128"/>
                <a:ea typeface="G-OTF Kyoukasho ICA Pro R" pitchFamily="18" charset="-128"/>
              </a:rPr>
              <a:t>網膜</a:t>
            </a:r>
            <a:r>
              <a:rPr lang="ja-JP" altLang="en-US" dirty="0">
                <a:latin typeface="G-OTF Kyoukasho ICA Pro R" pitchFamily="18" charset="-128"/>
                <a:ea typeface="G-OTF Kyoukasho ICA Pro R" pitchFamily="18" charset="-128"/>
              </a:rPr>
              <a:t>を刺激してチカチカと光を感じさせるのです。これを医学的には</a:t>
            </a:r>
            <a:r>
              <a:rPr lang="ja-JP" altLang="en-US" u="sng" dirty="0">
                <a:latin typeface="G-OTF Kyoukasho ICA Pro R" pitchFamily="18" charset="-128"/>
                <a:ea typeface="G-OTF Kyoukasho ICA Pro R" pitchFamily="18" charset="-128"/>
              </a:rPr>
              <a:t>光視症</a:t>
            </a:r>
            <a:r>
              <a:rPr lang="ja-JP" altLang="en-US" dirty="0">
                <a:latin typeface="G-OTF Kyoukasho ICA Pro R" pitchFamily="18" charset="-128"/>
                <a:ea typeface="G-OTF Kyoukasho ICA Pro R" pitchFamily="18" charset="-128"/>
              </a:rPr>
              <a:t>と呼んでいます</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衝</a:t>
            </a:r>
            <a:r>
              <a:rPr lang="ja-JP" altLang="en-US" dirty="0" smtClean="0">
                <a:latin typeface="G-OTF Kyoukasho ICA Pro R" pitchFamily="18" charset="-128"/>
                <a:ea typeface="G-OTF Kyoukasho ICA Pro R" pitchFamily="18" charset="-128"/>
              </a:rPr>
              <a:t>撃「しょうげき」○</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網膜「もうまく」○</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硝子</a:t>
            </a:r>
            <a:r>
              <a:rPr lang="ja-JP" altLang="en-US" dirty="0" smtClean="0">
                <a:latin typeface="G-OTF Kyoukasho ICA Pro R" pitchFamily="18" charset="-128"/>
                <a:ea typeface="G-OTF Kyoukasho ICA Pro R" pitchFamily="18" charset="-128"/>
              </a:rPr>
              <a:t>体「がらすたい」○</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光視</a:t>
            </a:r>
            <a:r>
              <a:rPr lang="ja-JP" altLang="en-US" dirty="0" smtClean="0">
                <a:latin typeface="G-OTF Kyoukasho ICA Pro R" pitchFamily="18" charset="-128"/>
                <a:ea typeface="G-OTF Kyoukasho ICA Pro R" pitchFamily="18" charset="-128"/>
              </a:rPr>
              <a:t>症「こうししょう」○</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24748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skk-health.net/me/01/01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399"/>
            <a:ext cx="6553200" cy="640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230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6096000"/>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実際には光を受け取っていなくても、網膜が刺激を受けることで光が見えることがある。いわば眼球の</a:t>
            </a:r>
            <a:r>
              <a:rPr lang="ja-JP" altLang="en-US" u="sng" dirty="0">
                <a:latin typeface="G-OTF Kyoukasho ICA Pro R" pitchFamily="18" charset="-128"/>
                <a:ea typeface="G-OTF Kyoukasho ICA Pro R" pitchFamily="18" charset="-128"/>
              </a:rPr>
              <a:t>誤作動</a:t>
            </a:r>
            <a:r>
              <a:rPr lang="ja-JP" altLang="en-US" dirty="0">
                <a:latin typeface="G-OTF Kyoukasho ICA Pro R" pitchFamily="18" charset="-128"/>
                <a:ea typeface="G-OTF Kyoukasho ICA Pro R" pitchFamily="18" charset="-128"/>
              </a:rPr>
              <a:t>のようなものと考えていいだろう</a:t>
            </a:r>
            <a:r>
              <a:rPr lang="ja-JP" altLang="en-US" dirty="0" smtClean="0">
                <a:latin typeface="G-OTF Kyoukasho ICA Pro R" pitchFamily="18" charset="-128"/>
                <a:ea typeface="G-OTF Kyoukasho ICA Pro R" pitchFamily="18" charset="-128"/>
              </a:rPr>
              <a:t>。</a:t>
            </a: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体験的にいえば、こうしたチカチカはたいてい、一定時間が</a:t>
            </a:r>
            <a:r>
              <a:rPr lang="ja-JP" altLang="en-US" u="sng" dirty="0">
                <a:latin typeface="G-OTF Kyoukasho ICA Pro R" pitchFamily="18" charset="-128"/>
                <a:ea typeface="G-OTF Kyoukasho ICA Pro R" pitchFamily="18" charset="-128"/>
              </a:rPr>
              <a:t>経て</a:t>
            </a:r>
            <a:r>
              <a:rPr lang="ja-JP" altLang="en-US" dirty="0">
                <a:latin typeface="G-OTF Kyoukasho ICA Pro R" pitchFamily="18" charset="-128"/>
                <a:ea typeface="G-OTF Kyoukasho ICA Pro R" pitchFamily="18" charset="-128"/>
              </a:rPr>
              <a:t>ば収まるもの。でも、その後の健康への影響はどうか。後遺症が残るようなケースもあるのだろうか</a:t>
            </a:r>
            <a:r>
              <a:rPr lang="en-US" altLang="ja-JP" dirty="0">
                <a:latin typeface="G-OTF Kyoukasho ICA Pro R" pitchFamily="18" charset="-128"/>
                <a:ea typeface="G-OTF Kyoukasho ICA Pro R" pitchFamily="18" charset="-128"/>
              </a:rPr>
              <a:t>…</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誤作動「ごさどう」②</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経つ「たつ」①</a:t>
            </a:r>
            <a:endParaRPr lang="en-US" altLang="ja-JP"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09393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85000" lnSpcReduction="10000"/>
          </a:bodyPr>
          <a:lstStyle/>
          <a:p>
            <a:pPr marL="0" indent="0">
              <a:buNone/>
            </a:pPr>
            <a:r>
              <a:rPr lang="ja-JP" altLang="en-US" dirty="0">
                <a:latin typeface="G-OTF Kyoukasho ICA Pro R" pitchFamily="18" charset="-128"/>
                <a:ea typeface="G-OTF Kyoukasho ICA Pro R" pitchFamily="18" charset="-128"/>
              </a:rPr>
              <a:t>「もし、</a:t>
            </a:r>
            <a:r>
              <a:rPr lang="en-US" altLang="ja-JP" dirty="0">
                <a:latin typeface="G-OTF Kyoukasho ICA Pro R" pitchFamily="18" charset="-128"/>
                <a:ea typeface="G-OTF Kyoukasho ICA Pro R" pitchFamily="18" charset="-128"/>
              </a:rPr>
              <a:t>10</a:t>
            </a:r>
            <a:r>
              <a:rPr lang="ja-JP" altLang="en-US" dirty="0">
                <a:latin typeface="G-OTF Kyoukasho ICA Pro R" pitchFamily="18" charset="-128"/>
                <a:ea typeface="G-OTF Kyoukasho ICA Pro R" pitchFamily="18" charset="-128"/>
              </a:rPr>
              <a:t>分以上</a:t>
            </a:r>
            <a:r>
              <a:rPr lang="ja-JP" altLang="en-US" u="sng" dirty="0">
                <a:latin typeface="G-OTF Kyoukasho ICA Pro R" pitchFamily="18" charset="-128"/>
                <a:ea typeface="G-OTF Kyoukasho ICA Pro R" pitchFamily="18" charset="-128"/>
              </a:rPr>
              <a:t>経過</a:t>
            </a:r>
            <a:r>
              <a:rPr lang="ja-JP" altLang="en-US" dirty="0">
                <a:latin typeface="G-OTF Kyoukasho ICA Pro R" pitchFamily="18" charset="-128"/>
                <a:ea typeface="G-OTF Kyoukasho ICA Pro R" pitchFamily="18" charset="-128"/>
              </a:rPr>
              <a:t>しても光の</a:t>
            </a:r>
            <a:r>
              <a:rPr lang="ja-JP" altLang="en-US" u="sng" dirty="0">
                <a:latin typeface="G-OTF Kyoukasho ICA Pro R" pitchFamily="18" charset="-128"/>
                <a:ea typeface="G-OTF Kyoukasho ICA Pro R" pitchFamily="18" charset="-128"/>
              </a:rPr>
              <a:t>明滅</a:t>
            </a:r>
            <a:r>
              <a:rPr lang="ja-JP" altLang="en-US" dirty="0">
                <a:latin typeface="G-OTF Kyoukasho ICA Pro R" pitchFamily="18" charset="-128"/>
                <a:ea typeface="G-OTF Kyoukasho ICA Pro R" pitchFamily="18" charset="-128"/>
              </a:rPr>
              <a:t>が継続していたり、</a:t>
            </a:r>
            <a:r>
              <a:rPr lang="ja-JP" altLang="en-US" u="sng" dirty="0">
                <a:latin typeface="G-OTF Kyoukasho ICA Pro R" pitchFamily="18" charset="-128"/>
                <a:ea typeface="G-OTF Kyoukasho ICA Pro R" pitchFamily="18" charset="-128"/>
              </a:rPr>
              <a:t>嘔吐</a:t>
            </a:r>
            <a:r>
              <a:rPr lang="ja-JP" altLang="en-US" dirty="0">
                <a:latin typeface="G-OTF Kyoukasho ICA Pro R" pitchFamily="18" charset="-128"/>
                <a:ea typeface="G-OTF Kyoukasho ICA Pro R" pitchFamily="18" charset="-128"/>
              </a:rPr>
              <a:t>や頭痛、めまいといった症状を併発したりするようであれば、すぐに医師の診断を</a:t>
            </a:r>
            <a:r>
              <a:rPr lang="ja-JP" altLang="en-US" u="sng" dirty="0">
                <a:latin typeface="G-OTF Kyoukasho ICA Pro R" pitchFamily="18" charset="-128"/>
                <a:ea typeface="G-OTF Kyoukasho ICA Pro R" pitchFamily="18" charset="-128"/>
              </a:rPr>
              <a:t>仰いで</a:t>
            </a:r>
            <a:r>
              <a:rPr lang="ja-JP" altLang="en-US" dirty="0">
                <a:latin typeface="G-OTF Kyoukasho ICA Pro R" pitchFamily="18" charset="-128"/>
                <a:ea typeface="G-OTF Kyoukasho ICA Pro R" pitchFamily="18" charset="-128"/>
              </a:rPr>
              <a:t>ください。</a:t>
            </a:r>
            <a:r>
              <a:rPr lang="ja-JP" altLang="en-US" u="sng" dirty="0">
                <a:latin typeface="G-OTF Kyoukasho ICA Pro R" pitchFamily="18" charset="-128"/>
                <a:ea typeface="G-OTF Kyoukasho ICA Pro R" pitchFamily="18" charset="-128"/>
              </a:rPr>
              <a:t>眼球</a:t>
            </a:r>
            <a:r>
              <a:rPr lang="ja-JP" altLang="en-US" dirty="0">
                <a:latin typeface="G-OTF Kyoukasho ICA Pro R" pitchFamily="18" charset="-128"/>
                <a:ea typeface="G-OTF Kyoukasho ICA Pro R" pitchFamily="18" charset="-128"/>
              </a:rPr>
              <a:t>のダメージが強いだけでなく、眼球内の</a:t>
            </a:r>
            <a:r>
              <a:rPr lang="ja-JP" altLang="en-US" u="sng" dirty="0">
                <a:latin typeface="G-OTF Kyoukasho ICA Pro R" pitchFamily="18" charset="-128"/>
                <a:ea typeface="G-OTF Kyoukasho ICA Pro R" pitchFamily="18" charset="-128"/>
              </a:rPr>
              <a:t>毛細血管</a:t>
            </a:r>
            <a:r>
              <a:rPr lang="ja-JP" altLang="en-US" dirty="0">
                <a:latin typeface="G-OTF Kyoukasho ICA Pro R" pitchFamily="18" charset="-128"/>
                <a:ea typeface="G-OTF Kyoukasho ICA Pro R" pitchFamily="18" charset="-128"/>
              </a:rPr>
              <a:t>が切れて微小な出血を起こしている可能性も考えられます。また、チカチカだけでなく、視界の一部が黒く欠けたり、気持ち悪くなったりするなど、他の症状があるときには、脳へのダメージも考慮する必要があります」</a:t>
            </a:r>
            <a:endParaRPr lang="en-US" altLang="zh-CN"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経過「けいか」○</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明滅「めいめつ」○　仰ぐ「あおぐ」②</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嘔</a:t>
            </a:r>
            <a:r>
              <a:rPr lang="ja-JP" altLang="en-US" dirty="0" smtClean="0">
                <a:latin typeface="G-OTF Kyoukasho ICA Pro R" pitchFamily="18" charset="-128"/>
                <a:ea typeface="G-OTF Kyoukasho ICA Pro R" pitchFamily="18" charset="-128"/>
              </a:rPr>
              <a:t>吐「おうと」①　眼球「がんきゅう」○</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毛細</a:t>
            </a:r>
            <a:r>
              <a:rPr lang="ja-JP" altLang="en-US" dirty="0" smtClean="0">
                <a:latin typeface="G-OTF Kyoukasho ICA Pro R" pitchFamily="18" charset="-128"/>
                <a:ea typeface="G-OTF Kyoukasho ICA Pro R" pitchFamily="18" charset="-128"/>
              </a:rPr>
              <a:t>血管「もうさいけっかん」⑤</a:t>
            </a:r>
            <a:endParaRPr lang="en-US" altLang="ja-JP" dirty="0" smtClean="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2468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加藤先生によれば、頭部</a:t>
            </a:r>
            <a:r>
              <a:rPr lang="ja-JP" altLang="en-US" u="sng" dirty="0">
                <a:latin typeface="G-OTF Kyoukasho ICA Pro R" pitchFamily="18" charset="-128"/>
                <a:ea typeface="G-OTF Kyoukasho ICA Pro R" pitchFamily="18" charset="-128"/>
              </a:rPr>
              <a:t>打撲</a:t>
            </a:r>
            <a:r>
              <a:rPr lang="ja-JP" altLang="en-US" dirty="0">
                <a:latin typeface="G-OTF Kyoukasho ICA Pro R" pitchFamily="18" charset="-128"/>
                <a:ea typeface="G-OTF Kyoukasho ICA Pro R" pitchFamily="18" charset="-128"/>
              </a:rPr>
              <a:t>は一見</a:t>
            </a:r>
            <a:r>
              <a:rPr lang="ja-JP" altLang="en-US" u="sng" dirty="0">
                <a:latin typeface="G-OTF Kyoukasho ICA Pro R" pitchFamily="18" charset="-128"/>
                <a:ea typeface="G-OTF Kyoukasho ICA Pro R" pitchFamily="18" charset="-128"/>
              </a:rPr>
              <a:t>軽症</a:t>
            </a:r>
            <a:r>
              <a:rPr lang="ja-JP" altLang="en-US" dirty="0">
                <a:latin typeface="G-OTF Kyoukasho ICA Pro R" pitchFamily="18" charset="-128"/>
                <a:ea typeface="G-OTF Kyoukasho ICA Pro R" pitchFamily="18" charset="-128"/>
              </a:rPr>
              <a:t>に見えても脳の損傷を起こさないとはかぎらないという。異変には敏感であるべきなのだ</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打</a:t>
            </a:r>
            <a:r>
              <a:rPr lang="ja-JP" altLang="en-US" dirty="0" smtClean="0">
                <a:latin typeface="G-OTF Kyoukasho ICA Pro R" pitchFamily="18" charset="-128"/>
                <a:ea typeface="G-OTF Kyoukasho ICA Pro R" pitchFamily="18" charset="-128"/>
              </a:rPr>
              <a:t>撲「だぼく」○</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軽</a:t>
            </a:r>
            <a:r>
              <a:rPr lang="ja-JP" altLang="en-US" dirty="0" smtClean="0">
                <a:latin typeface="G-OTF Kyoukasho ICA Pro R" pitchFamily="18" charset="-128"/>
                <a:ea typeface="G-OTF Kyoukasho ICA Pro R" pitchFamily="18" charset="-128"/>
              </a:rPr>
              <a:t>症「けいしょう」○</a:t>
            </a:r>
            <a:endParaRPr lang="en-US" altLang="ja-JP" dirty="0" smtClean="0">
              <a:latin typeface="G-OTF Kyoukasho ICA Pro R" pitchFamily="18" charset="-128"/>
              <a:ea typeface="G-OTF Kyoukasho ICA Pro R" pitchFamily="18" charset="-128"/>
            </a:endParaRPr>
          </a:p>
          <a:p>
            <a:pPr marL="0" indent="0">
              <a:buNone/>
            </a:pPr>
            <a:endParaRPr lang="en-US" altLang="ja-JP"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442514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8159</TotalTime>
  <Words>1183</Words>
  <Application>Microsoft Office PowerPoint</Application>
  <PresentationFormat>全屏显示(4:3)</PresentationFormat>
  <Paragraphs>88</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コイヌの単語帳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ご清聴有難う御座いました！！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HuangWeijing</dc:creator>
  <cp:lastModifiedBy>HuangWeijing</cp:lastModifiedBy>
  <cp:revision>51</cp:revision>
  <dcterms:created xsi:type="dcterms:W3CDTF">2015-09-02T14:56:02Z</dcterms:created>
  <dcterms:modified xsi:type="dcterms:W3CDTF">2015-10-14T13:56:14Z</dcterms:modified>
</cp:coreProperties>
</file>