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64" r:id="rId5"/>
    <p:sldId id="265" r:id="rId6"/>
    <p:sldId id="266" r:id="rId7"/>
    <p:sldId id="267" r:id="rId8"/>
    <p:sldId id="279" r:id="rId9"/>
    <p:sldId id="280" r:id="rId10"/>
    <p:sldId id="278" r:id="rId11"/>
    <p:sldId id="270" r:id="rId12"/>
    <p:sldId id="295" r:id="rId13"/>
    <p:sldId id="269" r:id="rId14"/>
    <p:sldId id="271" r:id="rId15"/>
    <p:sldId id="287" r:id="rId16"/>
    <p:sldId id="272" r:id="rId17"/>
    <p:sldId id="273" r:id="rId18"/>
    <p:sldId id="286" r:id="rId19"/>
    <p:sldId id="274" r:id="rId20"/>
    <p:sldId id="296" r:id="rId21"/>
    <p:sldId id="297" r:id="rId22"/>
    <p:sldId id="263"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1027"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9326B42-86D0-4704-8C23-6F0502B3BD33}" type="datetimeFigureOut">
              <a:rPr lang="zh-CN" altLang="en-US" smtClean="0"/>
              <a:t>2015/10/25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3567776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326B42-86D0-4704-8C23-6F0502B3BD33}" type="datetimeFigureOut">
              <a:rPr lang="zh-CN" altLang="en-US" smtClean="0"/>
              <a:t>2015/10/25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598657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326B42-86D0-4704-8C23-6F0502B3BD33}" type="datetimeFigureOut">
              <a:rPr lang="zh-CN" altLang="en-US" smtClean="0"/>
              <a:t>2015/10/25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1944322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326B42-86D0-4704-8C23-6F0502B3BD33}" type="datetimeFigureOut">
              <a:rPr lang="zh-CN" altLang="en-US" smtClean="0"/>
              <a:t>2015/10/25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812699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9326B42-86D0-4704-8C23-6F0502B3BD33}" type="datetimeFigureOut">
              <a:rPr lang="zh-CN" altLang="en-US" smtClean="0"/>
              <a:t>2015/10/25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294374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9326B42-86D0-4704-8C23-6F0502B3BD33}" type="datetimeFigureOut">
              <a:rPr lang="zh-CN" altLang="en-US" smtClean="0"/>
              <a:t>2015/10/25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1025910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9326B42-86D0-4704-8C23-6F0502B3BD33}" type="datetimeFigureOut">
              <a:rPr lang="zh-CN" altLang="en-US" smtClean="0"/>
              <a:t>2015/10/25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3600747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9326B42-86D0-4704-8C23-6F0502B3BD33}" type="datetimeFigureOut">
              <a:rPr lang="zh-CN" altLang="en-US" smtClean="0"/>
              <a:t>2015/10/25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110252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9326B42-86D0-4704-8C23-6F0502B3BD33}" type="datetimeFigureOut">
              <a:rPr lang="zh-CN" altLang="en-US" smtClean="0"/>
              <a:t>2015/10/25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955672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9326B42-86D0-4704-8C23-6F0502B3BD33}" type="datetimeFigureOut">
              <a:rPr lang="zh-CN" altLang="en-US" smtClean="0"/>
              <a:t>2015/10/25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3483769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9326B42-86D0-4704-8C23-6F0502B3BD33}" type="datetimeFigureOut">
              <a:rPr lang="zh-CN" altLang="en-US" smtClean="0"/>
              <a:t>2015/10/25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1342393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0000"/>
            <a:lum/>
          </a:blip>
          <a:srcRect/>
          <a:stretch>
            <a:fillRect l="-19000" r="-19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326B42-86D0-4704-8C23-6F0502B3BD33}" type="datetimeFigureOut">
              <a:rPr lang="zh-CN" altLang="en-US" smtClean="0"/>
              <a:t>2015/10/25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2648530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pPr algn="r"/>
            <a:r>
              <a:rPr lang="ja-JP" altLang="en-US" sz="5400" b="0" dirty="0" smtClean="0">
                <a:latin typeface="DCGHigeMoji-W5" panose="03000500010101010101" pitchFamily="66" charset="-128"/>
                <a:ea typeface="DCGHigeMoji-W5" panose="03000500010101010101" pitchFamily="66" charset="-128"/>
              </a:rPr>
              <a:t>コイヌの単語帳</a:t>
            </a:r>
            <a:endParaRPr lang="zh-CN" altLang="en-US" sz="5400" b="0" dirty="0">
              <a:latin typeface="DCGHigeMoji-W5" panose="03000500010101010101" pitchFamily="66" charset="-128"/>
              <a:ea typeface="DCGHigeMoji-W5" panose="03000500010101010101" pitchFamily="66" charset="-128"/>
            </a:endParaRPr>
          </a:p>
        </p:txBody>
      </p:sp>
      <p:sp>
        <p:nvSpPr>
          <p:cNvPr id="5" name="文本占位符 4"/>
          <p:cNvSpPr>
            <a:spLocks noGrp="1"/>
          </p:cNvSpPr>
          <p:nvPr>
            <p:ph type="body" idx="1"/>
          </p:nvPr>
        </p:nvSpPr>
        <p:spPr>
          <a:xfrm>
            <a:off x="685800" y="4648200"/>
            <a:ext cx="7772400" cy="1500187"/>
          </a:xfrm>
        </p:spPr>
        <p:txBody>
          <a:bodyPr/>
          <a:lstStyle/>
          <a:p>
            <a:pPr algn="r"/>
            <a:r>
              <a:rPr lang="ja-JP" altLang="en-US" dirty="0" smtClean="0">
                <a:latin typeface="DCPHigeMoji-W5" panose="03000500010101010101" pitchFamily="66" charset="-128"/>
                <a:ea typeface="DCPHigeMoji-W5" panose="03000500010101010101" pitchFamily="66" charset="-128"/>
              </a:rPr>
              <a:t>司</a:t>
            </a:r>
            <a:r>
              <a:rPr lang="ja-JP" altLang="en-US" dirty="0">
                <a:latin typeface="DCPHigeMoji-W5" panose="03000500010101010101" pitchFamily="66" charset="-128"/>
                <a:ea typeface="DCPHigeMoji-W5" panose="03000500010101010101" pitchFamily="66" charset="-128"/>
              </a:rPr>
              <a:t>会</a:t>
            </a:r>
            <a:r>
              <a:rPr lang="ja-JP" altLang="en-US" dirty="0" smtClean="0">
                <a:latin typeface="DCPHigeMoji-W5" panose="03000500010101010101" pitchFamily="66" charset="-128"/>
                <a:ea typeface="DCPHigeMoji-W5" panose="03000500010101010101" pitchFamily="66" charset="-128"/>
              </a:rPr>
              <a:t>者：スリーピードッグ</a:t>
            </a:r>
            <a:endParaRPr lang="en-US" altLang="ja-JP" dirty="0" smtClean="0">
              <a:latin typeface="DCPHigeMoji-W5" panose="03000500010101010101" pitchFamily="66" charset="-128"/>
              <a:ea typeface="DCPHigeMoji-W5" panose="03000500010101010101" pitchFamily="66" charset="-128"/>
            </a:endParaRPr>
          </a:p>
          <a:p>
            <a:pPr algn="r"/>
            <a:r>
              <a:rPr lang="en-US" altLang="zh-CN" dirty="0" smtClean="0">
                <a:latin typeface="DCPHigeMoji-W5" panose="03000500010101010101" pitchFamily="66" charset="-128"/>
                <a:ea typeface="DCPHigeMoji-W5" panose="03000500010101010101" pitchFamily="66" charset="-128"/>
              </a:rPr>
              <a:t>2015/10/29</a:t>
            </a:r>
            <a:endParaRPr lang="zh-CN" altLang="en-US" dirty="0">
              <a:latin typeface="DCPHigeMoji-W5" panose="03000500010101010101" pitchFamily="66" charset="-128"/>
              <a:ea typeface="DCPHigeMoji-W5" panose="03000500010101010101" pitchFamily="66" charset="-128"/>
            </a:endParaRPr>
          </a:p>
        </p:txBody>
      </p:sp>
    </p:spTree>
    <p:extLst>
      <p:ext uri="{BB962C8B-B14F-4D97-AF65-F5344CB8AC3E}">
        <p14:creationId xmlns:p14="http://schemas.microsoft.com/office/powerpoint/2010/main" val="1298898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5745163"/>
          </a:xfrm>
        </p:spPr>
        <p:txBody>
          <a:bodyPr vert="horz" lIns="91440" tIns="45720" rIns="91440" bIns="45720" rtlCol="0">
            <a:normAutofit/>
          </a:bodyPr>
          <a:lstStyle/>
          <a:p>
            <a:pPr marL="0" indent="0">
              <a:buNone/>
            </a:pPr>
            <a:r>
              <a:rPr lang="ja-JP" altLang="en-US" dirty="0">
                <a:latin typeface="G-OTF Kyoukasho ICA Pro R" pitchFamily="18" charset="-128"/>
                <a:ea typeface="G-OTF Kyoukasho ICA Pro R" pitchFamily="18" charset="-128"/>
              </a:rPr>
              <a:t>●自分の講義の学生がインコを持ってきていた。そのインコが鳴くまで気がつかなかったが、もっとも「今のはなんだ？」となった瞬間だった。</a:t>
            </a:r>
          </a:p>
          <a:p>
            <a:pPr marL="0" indent="0">
              <a:buNone/>
            </a:pPr>
            <a:endParaRPr lang="ja-JP" altLang="en-US" dirty="0">
              <a:latin typeface="G-OTF Kyoukasho ICA Pro R" pitchFamily="18" charset="-128"/>
              <a:ea typeface="G-OTF Kyoukasho ICA Pro R" pitchFamily="18" charset="-128"/>
            </a:endParaRPr>
          </a:p>
          <a:p>
            <a:pPr marL="0" indent="0">
              <a:buNone/>
            </a:pPr>
            <a:r>
              <a:rPr lang="ja-JP" altLang="en-US" dirty="0">
                <a:latin typeface="G-OTF Kyoukasho ICA Pro R" pitchFamily="18" charset="-128"/>
                <a:ea typeface="G-OTF Kyoukasho ICA Pro R" pitchFamily="18" charset="-128"/>
              </a:rPr>
              <a:t>●ミニのこぎりを持ってきて、講義中にデスクを切ってるやつがいた。ハロウィーンの日に真っ二つに折れた</a:t>
            </a:r>
            <a:r>
              <a:rPr lang="ja-JP" altLang="en-US" dirty="0" smtClean="0">
                <a:latin typeface="G-OTF Kyoukasho ICA Pro R" pitchFamily="18" charset="-128"/>
                <a:ea typeface="G-OTF Kyoukasho ICA Pro R" pitchFamily="18" charset="-128"/>
              </a:rPr>
              <a:t>。</a:t>
            </a:r>
            <a:endParaRPr lang="en-US" altLang="ja-JP" dirty="0" smtClean="0">
              <a:latin typeface="G-OTF Kyoukasho ICA Pro R" pitchFamily="18" charset="-128"/>
              <a:ea typeface="G-OTF Kyoukasho ICA Pro R" pitchFamily="18" charset="-128"/>
            </a:endParaRPr>
          </a:p>
          <a:p>
            <a:pPr marL="0" indent="0">
              <a:buNone/>
            </a:pPr>
            <a:r>
              <a:rPr lang="en-US" altLang="zh-CN" dirty="0" smtClean="0">
                <a:latin typeface="G-OTF Kyoukasho ICA Pro R" pitchFamily="18" charset="-128"/>
                <a:ea typeface="G-OTF Kyoukasho ICA Pro R" pitchFamily="18" charset="-128"/>
              </a:rPr>
              <a:t>-------</a:t>
            </a:r>
          </a:p>
          <a:p>
            <a:pPr marL="0" indent="0">
              <a:buNone/>
            </a:pPr>
            <a:r>
              <a:rPr lang="ja-JP" altLang="en-US" dirty="0">
                <a:latin typeface="G-OTF Kyoukasho ICA Pro R" pitchFamily="18" charset="-128"/>
                <a:ea typeface="G-OTF Kyoukasho ICA Pro R" pitchFamily="18" charset="-128"/>
              </a:rPr>
              <a:t>こぎり</a:t>
            </a:r>
            <a:endParaRPr lang="en-US" altLang="zh-CN" dirty="0" smtClean="0">
              <a:latin typeface="G-OTF Kyoukasho ICA Pro R" pitchFamily="18" charset="-128"/>
              <a:ea typeface="G-OTF Kyoukasho ICA Pro R" pitchFamily="18" charset="-128"/>
            </a:endParaRPr>
          </a:p>
          <a:p>
            <a:pPr marL="0" indent="0">
              <a:buNone/>
            </a:pPr>
            <a:endParaRPr lang="zh-CN" altLang="en-US" dirty="0">
              <a:latin typeface="G-OTF Kyoukasho ICA Pro R" pitchFamily="18" charset="-128"/>
              <a:ea typeface="G-OTF Kyoukasho ICA Pro R" pitchFamily="18" charset="-128"/>
            </a:endParaRPr>
          </a:p>
        </p:txBody>
      </p:sp>
    </p:spTree>
    <p:extLst>
      <p:ext uri="{BB962C8B-B14F-4D97-AF65-F5344CB8AC3E}">
        <p14:creationId xmlns:p14="http://schemas.microsoft.com/office/powerpoint/2010/main" val="38418779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5745163"/>
          </a:xfrm>
        </p:spPr>
        <p:txBody>
          <a:bodyPr vert="horz" lIns="91440" tIns="45720" rIns="91440" bIns="45720" rtlCol="0">
            <a:normAutofit/>
          </a:bodyPr>
          <a:lstStyle/>
          <a:p>
            <a:pPr marL="0" indent="0">
              <a:buNone/>
            </a:pPr>
            <a:r>
              <a:rPr lang="ja-JP" altLang="en-US" dirty="0">
                <a:latin typeface="G-OTF Kyoukasho ICA Pro R" pitchFamily="18" charset="-128"/>
                <a:ea typeface="G-OTF Kyoukasho ICA Pro R" pitchFamily="18" charset="-128"/>
              </a:rPr>
              <a:t>●講義中に安いクルーズ旅行を売ってる学生がいた。現金で支払いを受け付けたり、クレジットカードのスキャナまで持っていた。結局詐欺だったらしく教授がセキュリティを呼んでいた。お金は全部返させた。</a:t>
            </a:r>
          </a:p>
        </p:txBody>
      </p:sp>
    </p:spTree>
    <p:extLst>
      <p:ext uri="{BB962C8B-B14F-4D97-AF65-F5344CB8AC3E}">
        <p14:creationId xmlns:p14="http://schemas.microsoft.com/office/powerpoint/2010/main" val="5814592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5745163"/>
          </a:xfrm>
        </p:spPr>
        <p:txBody>
          <a:bodyPr vert="horz" lIns="91440" tIns="45720" rIns="91440" bIns="45720" rtlCol="0">
            <a:normAutofit/>
          </a:bodyPr>
          <a:lstStyle/>
          <a:p>
            <a:pPr marL="0" indent="0">
              <a:buNone/>
            </a:pPr>
            <a:r>
              <a:rPr lang="ja-JP" altLang="en-US" dirty="0">
                <a:latin typeface="G-OTF Kyoukasho ICA Pro R" pitchFamily="18" charset="-128"/>
                <a:ea typeface="G-OTF Kyoukasho ICA Pro R" pitchFamily="18" charset="-128"/>
              </a:rPr>
              <a:t>●大学には異文化の学生も集まることもあり、変わった学生のエピソードについて多くの書き込みがありました。</a:t>
            </a:r>
          </a:p>
          <a:p>
            <a:pPr marL="0" indent="0">
              <a:buNone/>
            </a:pPr>
            <a:endParaRPr lang="ja-JP" altLang="en-US" dirty="0">
              <a:latin typeface="G-OTF Kyoukasho ICA Pro R" pitchFamily="18" charset="-128"/>
              <a:ea typeface="G-OTF Kyoukasho ICA Pro R" pitchFamily="18" charset="-128"/>
            </a:endParaRPr>
          </a:p>
          <a:p>
            <a:pPr marL="0" indent="0">
              <a:buNone/>
            </a:pPr>
            <a:r>
              <a:rPr lang="ja-JP" altLang="en-US" dirty="0">
                <a:latin typeface="G-OTF Kyoukasho ICA Pro R" pitchFamily="18" charset="-128"/>
                <a:ea typeface="G-OTF Kyoukasho ICA Pro R" pitchFamily="18" charset="-128"/>
              </a:rPr>
              <a:t>教授という職業は、動じない精神力も必須のようです</a:t>
            </a:r>
            <a:r>
              <a:rPr lang="ja-JP" altLang="en-US" dirty="0" smtClean="0">
                <a:latin typeface="G-OTF Kyoukasho ICA Pro R" pitchFamily="18" charset="-128"/>
                <a:ea typeface="G-OTF Kyoukasho ICA Pro R" pitchFamily="18" charset="-128"/>
              </a:rPr>
              <a:t>。</a:t>
            </a:r>
            <a:endParaRPr lang="en-US" altLang="ja-JP" dirty="0" smtClean="0">
              <a:latin typeface="G-OTF Kyoukasho ICA Pro R" pitchFamily="18" charset="-128"/>
              <a:ea typeface="G-OTF Kyoukasho ICA Pro R" pitchFamily="18" charset="-128"/>
            </a:endParaRPr>
          </a:p>
          <a:p>
            <a:pPr marL="0" indent="0">
              <a:buNone/>
            </a:pPr>
            <a:r>
              <a:rPr lang="en-US" altLang="ja-JP" dirty="0" smtClean="0">
                <a:latin typeface="G-OTF Kyoukasho ICA Pro R" pitchFamily="18" charset="-128"/>
                <a:ea typeface="G-OTF Kyoukasho ICA Pro R" pitchFamily="18" charset="-128"/>
              </a:rPr>
              <a:t>------------------</a:t>
            </a:r>
          </a:p>
          <a:p>
            <a:pPr marL="0" indent="0">
              <a:buNone/>
            </a:pPr>
            <a:r>
              <a:rPr lang="ja-JP" altLang="en-US" dirty="0">
                <a:latin typeface="G-OTF Kyoukasho ICA Pro R" pitchFamily="18" charset="-128"/>
                <a:ea typeface="G-OTF Kyoukasho ICA Pro R" pitchFamily="18" charset="-128"/>
              </a:rPr>
              <a:t>動</a:t>
            </a:r>
            <a:r>
              <a:rPr lang="ja-JP" altLang="en-US" dirty="0" smtClean="0">
                <a:latin typeface="G-OTF Kyoukasho ICA Pro R" pitchFamily="18" charset="-128"/>
                <a:ea typeface="G-OTF Kyoukasho ICA Pro R" pitchFamily="18" charset="-128"/>
              </a:rPr>
              <a:t>じる「どうじる」</a:t>
            </a:r>
            <a:endParaRPr lang="ja-JP" altLang="en-US" dirty="0">
              <a:latin typeface="G-OTF Kyoukasho ICA Pro R" pitchFamily="18" charset="-128"/>
              <a:ea typeface="G-OTF Kyoukasho ICA Pro R" pitchFamily="18" charset="-128"/>
            </a:endParaRPr>
          </a:p>
        </p:txBody>
      </p:sp>
    </p:spTree>
    <p:extLst>
      <p:ext uri="{BB962C8B-B14F-4D97-AF65-F5344CB8AC3E}">
        <p14:creationId xmlns:p14="http://schemas.microsoft.com/office/powerpoint/2010/main" val="1667901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4724400"/>
            <a:ext cx="6400800" cy="838200"/>
          </a:xfrm>
        </p:spPr>
        <p:txBody>
          <a:bodyPr>
            <a:normAutofit fontScale="92500" lnSpcReduction="20000"/>
          </a:bodyPr>
          <a:lstStyle/>
          <a:p>
            <a:pPr latinLnBrk="1"/>
            <a:r>
              <a:rPr lang="ja-JP" altLang="en-US" b="1" dirty="0">
                <a:latin typeface="DFGKoIn-W4" panose="03000400010101010101" pitchFamily="66" charset="-128"/>
                <a:ea typeface="DFGKoIn-W4" panose="03000400010101010101" pitchFamily="66" charset="-128"/>
              </a:rPr>
              <a:t>アヒル「郷に入っては郷に従え</a:t>
            </a:r>
            <a:r>
              <a:rPr lang="en-US" altLang="ja-JP" b="1" dirty="0">
                <a:latin typeface="DFGKoIn-W4" panose="03000400010101010101" pitchFamily="66" charset="-128"/>
                <a:ea typeface="DFGKoIn-W4" panose="03000400010101010101" pitchFamily="66" charset="-128"/>
              </a:rPr>
              <a:t>…</a:t>
            </a:r>
            <a:r>
              <a:rPr lang="ja-JP" altLang="en-US" b="1" dirty="0">
                <a:latin typeface="DFGKoIn-W4" panose="03000400010101010101" pitchFamily="66" charset="-128"/>
                <a:ea typeface="DFGKoIn-W4" panose="03000400010101010101" pitchFamily="66" charset="-128"/>
              </a:rPr>
              <a:t>だよね」←こんな感じの写真が人気を呼ぶ</a:t>
            </a:r>
            <a:endParaRPr lang="ja-JP" altLang="en-US" b="1" dirty="0">
              <a:latin typeface="DFGKoIn-W4" panose="03000400010101010101" pitchFamily="66" charset="-128"/>
              <a:ea typeface="DFGKoIn-W4" panose="03000400010101010101" pitchFamily="66" charset="-128"/>
            </a:endParaRPr>
          </a:p>
        </p:txBody>
      </p:sp>
      <p:pic>
        <p:nvPicPr>
          <p:cNvPr id="2" name="Picture 2" descr="アヒル「郷に入っては郷に従え」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914400"/>
            <a:ext cx="47625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05569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5745163"/>
          </a:xfrm>
        </p:spPr>
        <p:txBody>
          <a:bodyPr vert="horz" lIns="91440" tIns="45720" rIns="91440" bIns="45720" rtlCol="0">
            <a:noAutofit/>
          </a:bodyPr>
          <a:lstStyle/>
          <a:p>
            <a:pPr marL="0" indent="0">
              <a:buNone/>
            </a:pPr>
            <a:r>
              <a:rPr lang="ja-JP" altLang="en-US" sz="2400" dirty="0">
                <a:latin typeface="G-OTF Kyoukasho ICA Pro R" pitchFamily="18" charset="-128"/>
                <a:ea typeface="G-OTF Kyoukasho ICA Pro R" pitchFamily="18" charset="-128"/>
              </a:rPr>
              <a:t>日本では「</a:t>
            </a:r>
            <a:r>
              <a:rPr lang="ja-JP" altLang="en-US" sz="2400" u="sng" dirty="0">
                <a:latin typeface="G-OTF Kyoukasho ICA Pro R" pitchFamily="18" charset="-128"/>
                <a:ea typeface="G-OTF Kyoukasho ICA Pro R" pitchFamily="18" charset="-128"/>
              </a:rPr>
              <a:t>郷に入っては郷に従え</a:t>
            </a:r>
            <a:r>
              <a:rPr lang="ja-JP" altLang="en-US" sz="2400" dirty="0">
                <a:latin typeface="G-OTF Kyoukasho ICA Pro R" pitchFamily="18" charset="-128"/>
                <a:ea typeface="G-OTF Kyoukasho ICA Pro R" pitchFamily="18" charset="-128"/>
              </a:rPr>
              <a:t>」、ヨーロッパでは「ローマではローマ人のするようにせよ」ということわざがあります。</a:t>
            </a:r>
          </a:p>
          <a:p>
            <a:pPr marL="0" indent="0">
              <a:buNone/>
            </a:pPr>
            <a:endParaRPr lang="ja-JP" altLang="en-US" sz="2400" dirty="0">
              <a:latin typeface="G-OTF Kyoukasho ICA Pro R" pitchFamily="18" charset="-128"/>
              <a:ea typeface="G-OTF Kyoukasho ICA Pro R" pitchFamily="18" charset="-128"/>
            </a:endParaRPr>
          </a:p>
          <a:p>
            <a:pPr marL="0" indent="0">
              <a:buNone/>
            </a:pPr>
            <a:r>
              <a:rPr lang="ja-JP" altLang="en-US" sz="2400" dirty="0">
                <a:latin typeface="G-OTF Kyoukasho ICA Pro R" pitchFamily="18" charset="-128"/>
                <a:ea typeface="G-OTF Kyoukasho ICA Pro R" pitchFamily="18" charset="-128"/>
              </a:rPr>
              <a:t>新しい土地に来たら、その土地の風俗や習慣に従うべき、という先人たちの知恵ですが、それは鳥にも当てはまるようです。</a:t>
            </a:r>
          </a:p>
          <a:p>
            <a:pPr marL="0" indent="0">
              <a:buNone/>
            </a:pPr>
            <a:endParaRPr lang="ja-JP" altLang="en-US" sz="2400" dirty="0">
              <a:latin typeface="G-OTF Kyoukasho ICA Pro R" pitchFamily="18" charset="-128"/>
              <a:ea typeface="G-OTF Kyoukasho ICA Pro R" pitchFamily="18" charset="-128"/>
            </a:endParaRPr>
          </a:p>
          <a:p>
            <a:pPr marL="0" indent="0">
              <a:buNone/>
            </a:pPr>
            <a:r>
              <a:rPr lang="ja-JP" altLang="en-US" sz="2400" dirty="0">
                <a:latin typeface="G-OTF Kyoukasho ICA Pro R" pitchFamily="18" charset="-128"/>
                <a:ea typeface="G-OTF Kyoukasho ICA Pro R" pitchFamily="18" charset="-128"/>
              </a:rPr>
              <a:t>アヒルがまわりに合わせている様子をご覧ください</a:t>
            </a:r>
            <a:r>
              <a:rPr lang="ja-JP" altLang="en-US" sz="2400" dirty="0" smtClean="0">
                <a:latin typeface="G-OTF Kyoukasho ICA Pro R" pitchFamily="18" charset="-128"/>
                <a:ea typeface="G-OTF Kyoukasho ICA Pro R" pitchFamily="18" charset="-128"/>
              </a:rPr>
              <a:t>。</a:t>
            </a:r>
            <a:endParaRPr lang="en-US" altLang="ja-JP" sz="2400" dirty="0" smtClean="0">
              <a:latin typeface="G-OTF Kyoukasho ICA Pro R" pitchFamily="18" charset="-128"/>
              <a:ea typeface="G-OTF Kyoukasho ICA Pro R" pitchFamily="18" charset="-128"/>
            </a:endParaRPr>
          </a:p>
          <a:p>
            <a:pPr marL="0" indent="0">
              <a:buNone/>
            </a:pPr>
            <a:r>
              <a:rPr lang="en-US" altLang="zh-CN" sz="2400" dirty="0" smtClean="0">
                <a:latin typeface="G-OTF Kyoukasho ICA Pro R" pitchFamily="18" charset="-128"/>
                <a:ea typeface="G-OTF Kyoukasho ICA Pro R" pitchFamily="18" charset="-128"/>
              </a:rPr>
              <a:t>-------</a:t>
            </a:r>
            <a:endParaRPr lang="en-US" altLang="zh-CN" sz="2400" dirty="0" smtClean="0">
              <a:latin typeface="G-OTF Kyoukasho ICA Pro R" pitchFamily="18" charset="-128"/>
              <a:ea typeface="G-OTF Kyoukasho ICA Pro R" pitchFamily="18" charset="-128"/>
            </a:endParaRPr>
          </a:p>
          <a:p>
            <a:pPr marL="0" indent="0">
              <a:buNone/>
            </a:pPr>
            <a:r>
              <a:rPr lang="ja-JP" altLang="en-US" sz="2400" dirty="0" smtClean="0">
                <a:latin typeface="G-OTF Kyoukasho ICA Pro R" pitchFamily="18" charset="-128"/>
                <a:ea typeface="G-OTF Kyoukasho ICA Pro R" pitchFamily="18" charset="-128"/>
              </a:rPr>
              <a:t>郷に入っては郷に従え「ごうにいってはごうにしたがえ」</a:t>
            </a:r>
            <a:endParaRPr lang="en-US" altLang="ja-JP" sz="2400" dirty="0" smtClean="0">
              <a:latin typeface="G-OTF Kyoukasho ICA Pro R" pitchFamily="18" charset="-128"/>
              <a:ea typeface="G-OTF Kyoukasho ICA Pro R" pitchFamily="18" charset="-128"/>
            </a:endParaRPr>
          </a:p>
        </p:txBody>
      </p:sp>
    </p:spTree>
    <p:extLst>
      <p:ext uri="{BB962C8B-B14F-4D97-AF65-F5344CB8AC3E}">
        <p14:creationId xmlns:p14="http://schemas.microsoft.com/office/powerpoint/2010/main" val="3615615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アヒル「郷に入っては郷に従え」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0"/>
            <a:ext cx="4762500" cy="50196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アヒル「郷に入っては郷に従え」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3276600"/>
            <a:ext cx="4762500"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3925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5745163"/>
          </a:xfrm>
        </p:spPr>
        <p:txBody>
          <a:bodyPr vert="horz" lIns="91440" tIns="45720" rIns="91440" bIns="45720" rtlCol="0">
            <a:normAutofit/>
          </a:bodyPr>
          <a:lstStyle/>
          <a:p>
            <a:pPr marL="0" indent="0">
              <a:buNone/>
            </a:pPr>
            <a:r>
              <a:rPr lang="ja-JP" altLang="en-US" dirty="0">
                <a:latin typeface="G-OTF Kyoukasho ICA Pro R" pitchFamily="18" charset="-128"/>
                <a:ea typeface="G-OTF Kyoukasho ICA Pro R" pitchFamily="18" charset="-128"/>
              </a:rPr>
              <a:t>「僕もしなくちゃ</a:t>
            </a:r>
            <a:r>
              <a:rPr lang="en-US" altLang="ja-JP" dirty="0">
                <a:latin typeface="G-OTF Kyoukasho ICA Pro R" pitchFamily="18" charset="-128"/>
                <a:ea typeface="G-OTF Kyoukasho ICA Pro R" pitchFamily="18" charset="-128"/>
              </a:rPr>
              <a:t>……</a:t>
            </a:r>
            <a:r>
              <a:rPr lang="ja-JP" altLang="en-US" dirty="0">
                <a:latin typeface="G-OTF Kyoukasho ICA Pro R" pitchFamily="18" charset="-128"/>
                <a:ea typeface="G-OTF Kyoukasho ICA Pro R" pitchFamily="18" charset="-128"/>
              </a:rPr>
              <a:t>」</a:t>
            </a:r>
          </a:p>
          <a:p>
            <a:pPr marL="0" indent="0">
              <a:buNone/>
            </a:pPr>
            <a:r>
              <a:rPr lang="ja-JP" altLang="en-US" dirty="0" smtClean="0">
                <a:latin typeface="G-OTF Kyoukasho ICA Pro R" pitchFamily="18" charset="-128"/>
                <a:ea typeface="G-OTF Kyoukasho ICA Pro R" pitchFamily="18" charset="-128"/>
              </a:rPr>
              <a:t>と</a:t>
            </a:r>
            <a:r>
              <a:rPr lang="ja-JP" altLang="en-US" dirty="0">
                <a:latin typeface="G-OTF Kyoukasho ICA Pro R" pitchFamily="18" charset="-128"/>
                <a:ea typeface="G-OTF Kyoukasho ICA Pro R" pitchFamily="18" charset="-128"/>
              </a:rPr>
              <a:t>思っているかはさておき、少なくともフラミンゴに釣られて足をあげています。</a:t>
            </a:r>
          </a:p>
          <a:p>
            <a:pPr marL="0" indent="0">
              <a:buNone/>
            </a:pPr>
            <a:r>
              <a:rPr lang="ja-JP" altLang="en-US" dirty="0" smtClean="0">
                <a:latin typeface="G-OTF Kyoukasho ICA Pro R" pitchFamily="18" charset="-128"/>
                <a:ea typeface="G-OTF Kyoukasho ICA Pro R" pitchFamily="18" charset="-128"/>
              </a:rPr>
              <a:t>やはりまわりがしていると</a:t>
            </a:r>
            <a:r>
              <a:rPr lang="ja-JP" altLang="en-US" dirty="0">
                <a:latin typeface="G-OTF Kyoukasho ICA Pro R" pitchFamily="18" charset="-128"/>
                <a:ea typeface="G-OTF Kyoukasho ICA Pro R" pitchFamily="18" charset="-128"/>
              </a:rPr>
              <a:t>、それが正しいことのように思えてくるのでしょうか。</a:t>
            </a:r>
          </a:p>
          <a:p>
            <a:pPr marL="0" indent="0">
              <a:buNone/>
            </a:pPr>
            <a:r>
              <a:rPr lang="ja-JP" altLang="en-US" dirty="0" smtClean="0">
                <a:latin typeface="G-OTF Kyoukasho ICA Pro R" pitchFamily="18" charset="-128"/>
                <a:ea typeface="G-OTF Kyoukasho ICA Pro R" pitchFamily="18" charset="-128"/>
              </a:rPr>
              <a:t>海外</a:t>
            </a:r>
            <a:r>
              <a:rPr lang="ja-JP" altLang="en-US" dirty="0">
                <a:latin typeface="G-OTF Kyoukasho ICA Pro R" pitchFamily="18" charset="-128"/>
                <a:ea typeface="G-OTF Kyoukasho ICA Pro R" pitchFamily="18" charset="-128"/>
              </a:rPr>
              <a:t>掲示板のコメントもご紹介します</a:t>
            </a:r>
            <a:r>
              <a:rPr lang="ja-JP" altLang="en-US" dirty="0" smtClean="0">
                <a:latin typeface="G-OTF Kyoukasho ICA Pro R" pitchFamily="18" charset="-128"/>
                <a:ea typeface="G-OTF Kyoukasho ICA Pro R" pitchFamily="18" charset="-128"/>
              </a:rPr>
              <a:t>。</a:t>
            </a:r>
            <a:endParaRPr lang="en-US" altLang="ja-JP" dirty="0" smtClean="0">
              <a:latin typeface="G-OTF Kyoukasho ICA Pro R" pitchFamily="18" charset="-128"/>
              <a:ea typeface="G-OTF Kyoukasho ICA Pro R" pitchFamily="18" charset="-128"/>
            </a:endParaRPr>
          </a:p>
          <a:p>
            <a:pPr marL="0" indent="0">
              <a:buNone/>
            </a:pPr>
            <a:r>
              <a:rPr lang="en-US" altLang="zh-CN" dirty="0" smtClean="0">
                <a:latin typeface="G-OTF Kyoukasho ICA Pro R" pitchFamily="18" charset="-128"/>
                <a:ea typeface="G-OTF Kyoukasho ICA Pro R" pitchFamily="18" charset="-128"/>
              </a:rPr>
              <a:t>------</a:t>
            </a:r>
            <a:endParaRPr lang="en-US" altLang="zh-CN" dirty="0" smtClean="0">
              <a:latin typeface="G-OTF Kyoukasho ICA Pro R" pitchFamily="18" charset="-128"/>
              <a:ea typeface="G-OTF Kyoukasho ICA Pro R" pitchFamily="18" charset="-128"/>
            </a:endParaRPr>
          </a:p>
        </p:txBody>
      </p:sp>
    </p:spTree>
    <p:extLst>
      <p:ext uri="{BB962C8B-B14F-4D97-AF65-F5344CB8AC3E}">
        <p14:creationId xmlns:p14="http://schemas.microsoft.com/office/powerpoint/2010/main" val="34381501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6248400"/>
          </a:xfrm>
        </p:spPr>
        <p:txBody>
          <a:bodyPr vert="horz" lIns="91440" tIns="45720" rIns="91440" bIns="45720" rtlCol="0">
            <a:normAutofit fontScale="77500" lnSpcReduction="20000"/>
          </a:bodyPr>
          <a:lstStyle/>
          <a:p>
            <a:pPr marL="0" indent="0">
              <a:buNone/>
            </a:pPr>
            <a:r>
              <a:rPr lang="ja-JP" altLang="en-US" dirty="0">
                <a:latin typeface="G-OTF Kyoukasho ICA Pro R" pitchFamily="18" charset="-128"/>
                <a:ea typeface="G-OTF Kyoukasho ICA Pro R" pitchFamily="18" charset="-128"/>
              </a:rPr>
              <a:t>●これを妻に見せて、「チビで白いフラミンゴだ」と言ったら混乱していた。</a:t>
            </a:r>
          </a:p>
          <a:p>
            <a:pPr marL="0" indent="0">
              <a:buNone/>
            </a:pPr>
            <a:endParaRPr lang="ja-JP" altLang="en-US" dirty="0">
              <a:latin typeface="G-OTF Kyoukasho ICA Pro R" pitchFamily="18" charset="-128"/>
              <a:ea typeface="G-OTF Kyoukasho ICA Pro R" pitchFamily="18" charset="-128"/>
            </a:endParaRPr>
          </a:p>
          <a:p>
            <a:pPr marL="0" indent="0">
              <a:buNone/>
            </a:pPr>
            <a:r>
              <a:rPr lang="ja-JP" altLang="en-US" dirty="0">
                <a:latin typeface="G-OTF Kyoukasho ICA Pro R" pitchFamily="18" charset="-128"/>
                <a:ea typeface="G-OTF Kyoukasho ICA Pro R" pitchFamily="18" charset="-128"/>
              </a:rPr>
              <a:t>●みにくいアヒルの子だな</a:t>
            </a:r>
            <a:r>
              <a:rPr lang="ja-JP" altLang="en-US" dirty="0" smtClean="0">
                <a:latin typeface="G-OTF Kyoukasho ICA Pro R" pitchFamily="18" charset="-128"/>
                <a:ea typeface="G-OTF Kyoukasho ICA Pro R" pitchFamily="18" charset="-128"/>
              </a:rPr>
              <a:t>。</a:t>
            </a:r>
            <a:endParaRPr lang="ja-JP" altLang="en-US" dirty="0">
              <a:latin typeface="G-OTF Kyoukasho ICA Pro R" pitchFamily="18" charset="-128"/>
              <a:ea typeface="G-OTF Kyoukasho ICA Pro R" pitchFamily="18" charset="-128"/>
            </a:endParaRPr>
          </a:p>
          <a:p>
            <a:pPr marL="0" indent="0">
              <a:buNone/>
            </a:pPr>
            <a:r>
              <a:rPr lang="ja-JP" altLang="en-US" dirty="0">
                <a:latin typeface="G-OTF Kyoukasho ICA Pro R" pitchFamily="18" charset="-128"/>
                <a:ea typeface="G-OTF Kyoukasho ICA Pro R" pitchFamily="18" charset="-128"/>
              </a:rPr>
              <a:t>↑みにくいフラミンゴの子だろ。</a:t>
            </a:r>
          </a:p>
          <a:p>
            <a:pPr marL="0" indent="0">
              <a:buNone/>
            </a:pPr>
            <a:endParaRPr lang="en-US" altLang="ja-JP" dirty="0" smtClean="0">
              <a:latin typeface="G-OTF Kyoukasho ICA Pro R" pitchFamily="18" charset="-128"/>
              <a:ea typeface="G-OTF Kyoukasho ICA Pro R" pitchFamily="18" charset="-128"/>
            </a:endParaRPr>
          </a:p>
          <a:p>
            <a:pPr marL="0" indent="0">
              <a:buNone/>
            </a:pPr>
            <a:r>
              <a:rPr lang="ja-JP" altLang="en-US" dirty="0" smtClean="0">
                <a:latin typeface="G-OTF Kyoukasho ICA Pro R" pitchFamily="18" charset="-128"/>
                <a:ea typeface="G-OTF Kyoukasho ICA Pro R" pitchFamily="18" charset="-128"/>
              </a:rPr>
              <a:t>●こういうのをクラブで</a:t>
            </a:r>
            <a:r>
              <a:rPr lang="ja-JP" altLang="en-US" dirty="0">
                <a:latin typeface="G-OTF Kyoukasho ICA Pro R" pitchFamily="18" charset="-128"/>
                <a:ea typeface="G-OTF Kyoukasho ICA Pro R" pitchFamily="18" charset="-128"/>
              </a:rPr>
              <a:t>体験したことはない？</a:t>
            </a:r>
          </a:p>
          <a:p>
            <a:pPr marL="0" indent="0">
              <a:buNone/>
            </a:pPr>
            <a:r>
              <a:rPr lang="ja-JP" altLang="en-US" dirty="0">
                <a:latin typeface="G-OTF Kyoukasho ICA Pro R" pitchFamily="18" charset="-128"/>
                <a:ea typeface="G-OTF Kyoukasho ICA Pro R" pitchFamily="18" charset="-128"/>
              </a:rPr>
              <a:t>すでに強い酒を</a:t>
            </a:r>
            <a:r>
              <a:rPr lang="en-US" altLang="ja-JP" dirty="0">
                <a:latin typeface="G-OTF Kyoukasho ICA Pro R" pitchFamily="18" charset="-128"/>
                <a:ea typeface="G-OTF Kyoukasho ICA Pro R" pitchFamily="18" charset="-128"/>
              </a:rPr>
              <a:t>2</a:t>
            </a:r>
            <a:r>
              <a:rPr lang="ja-JP" altLang="en-US" dirty="0">
                <a:latin typeface="G-OTF Kyoukasho ICA Pro R" pitchFamily="18" charset="-128"/>
                <a:ea typeface="G-OTF Kyoukasho ICA Pro R" pitchFamily="18" charset="-128"/>
              </a:rPr>
              <a:t>杯飲み、音楽が効いてくる。クラブ全体で同じ踊りをしている。そしてもうこの夜はどうなっていくか想像もつかない</a:t>
            </a:r>
            <a:r>
              <a:rPr lang="ja-JP" altLang="en-US" dirty="0" smtClean="0">
                <a:latin typeface="G-OTF Kyoukasho ICA Pro R" pitchFamily="18" charset="-128"/>
                <a:ea typeface="G-OTF Kyoukasho ICA Pro R" pitchFamily="18" charset="-128"/>
              </a:rPr>
              <a:t>。いいや</a:t>
            </a:r>
            <a:r>
              <a:rPr lang="ja-JP" altLang="en-US" dirty="0">
                <a:latin typeface="G-OTF Kyoukasho ICA Pro R" pitchFamily="18" charset="-128"/>
                <a:ea typeface="G-OTF Kyoukasho ICA Pro R" pitchFamily="18" charset="-128"/>
              </a:rPr>
              <a:t>、自分もやる！　自分はこのアヒルの気持ちがよくわかる</a:t>
            </a:r>
            <a:r>
              <a:rPr lang="ja-JP" altLang="en-US" dirty="0" smtClean="0">
                <a:latin typeface="G-OTF Kyoukasho ICA Pro R" pitchFamily="18" charset="-128"/>
                <a:ea typeface="G-OTF Kyoukasho ICA Pro R" pitchFamily="18" charset="-128"/>
              </a:rPr>
              <a:t>。</a:t>
            </a:r>
            <a:endParaRPr lang="en-US" altLang="ja-JP" dirty="0" smtClean="0">
              <a:latin typeface="G-OTF Kyoukasho ICA Pro R" pitchFamily="18" charset="-128"/>
              <a:ea typeface="G-OTF Kyoukasho ICA Pro R" pitchFamily="18" charset="-128"/>
            </a:endParaRPr>
          </a:p>
          <a:p>
            <a:pPr marL="0" indent="0">
              <a:buNone/>
            </a:pPr>
            <a:r>
              <a:rPr lang="ja-JP" altLang="en-US" dirty="0">
                <a:latin typeface="G-OTF Kyoukasho ICA Pro R" pitchFamily="18" charset="-128"/>
                <a:ea typeface="G-OTF Kyoukasho ICA Pro R" pitchFamily="18" charset="-128"/>
              </a:rPr>
              <a:t>↑</a:t>
            </a:r>
            <a:r>
              <a:rPr lang="en-US" altLang="ja-JP" dirty="0">
                <a:latin typeface="G-OTF Kyoukasho ICA Pro R" pitchFamily="18" charset="-128"/>
                <a:ea typeface="G-OTF Kyoukasho ICA Pro R" pitchFamily="18" charset="-128"/>
              </a:rPr>
              <a:t>2</a:t>
            </a:r>
            <a:r>
              <a:rPr lang="ja-JP" altLang="en-US" dirty="0">
                <a:latin typeface="G-OTF Kyoukasho ICA Pro R" pitchFamily="18" charset="-128"/>
                <a:ea typeface="G-OTF Kyoukasho ICA Pro R" pitchFamily="18" charset="-128"/>
              </a:rPr>
              <a:t>杯で踊れるの？　若さがうらやましい。あるいはアルコールの量の少なさが。</a:t>
            </a:r>
          </a:p>
          <a:p>
            <a:pPr marL="0" indent="0">
              <a:buNone/>
            </a:pPr>
            <a:r>
              <a:rPr lang="ja-JP" altLang="en-US" dirty="0" smtClean="0">
                <a:latin typeface="G-OTF Kyoukasho ICA Pro R" pitchFamily="18" charset="-128"/>
                <a:ea typeface="G-OTF Kyoukasho ICA Pro R" pitchFamily="18" charset="-128"/>
              </a:rPr>
              <a:t>↑</a:t>
            </a:r>
            <a:r>
              <a:rPr lang="ja-JP" altLang="en-US" dirty="0">
                <a:latin typeface="G-OTF Kyoukasho ICA Pro R" pitchFamily="18" charset="-128"/>
                <a:ea typeface="G-OTF Kyoukasho ICA Pro R" pitchFamily="18" charset="-128"/>
              </a:rPr>
              <a:t>踊りたいときは</a:t>
            </a:r>
            <a:r>
              <a:rPr lang="en-US" altLang="ja-JP" dirty="0">
                <a:latin typeface="G-OTF Kyoukasho ICA Pro R" pitchFamily="18" charset="-128"/>
                <a:ea typeface="G-OTF Kyoukasho ICA Pro R" pitchFamily="18" charset="-128"/>
              </a:rPr>
              <a:t>2</a:t>
            </a:r>
            <a:r>
              <a:rPr lang="ja-JP" altLang="en-US" dirty="0">
                <a:latin typeface="G-OTF Kyoukasho ICA Pro R" pitchFamily="18" charset="-128"/>
                <a:ea typeface="G-OTF Kyoukasho ICA Pro R" pitchFamily="18" charset="-128"/>
              </a:rPr>
              <a:t>杯飲んだからってのが理由になるんだよ。</a:t>
            </a:r>
          </a:p>
          <a:p>
            <a:pPr marL="0" indent="0">
              <a:buNone/>
            </a:pPr>
            <a:r>
              <a:rPr lang="ja-JP" altLang="en-US" dirty="0" smtClean="0">
                <a:latin typeface="G-OTF Kyoukasho ICA Pro R" pitchFamily="18" charset="-128"/>
                <a:ea typeface="G-OTF Kyoukasho ICA Pro R" pitchFamily="18" charset="-128"/>
              </a:rPr>
              <a:t>↑あるいは</a:t>
            </a:r>
            <a:r>
              <a:rPr lang="ja-JP" altLang="en-US" dirty="0">
                <a:latin typeface="G-OTF Kyoukasho ICA Pro R" pitchFamily="18" charset="-128"/>
                <a:ea typeface="G-OTF Kyoukasho ICA Pro R" pitchFamily="18" charset="-128"/>
              </a:rPr>
              <a:t>自分は飲みたいってときは、踊って理由にする。</a:t>
            </a:r>
            <a:endParaRPr lang="zh-CN" altLang="en-US" dirty="0">
              <a:latin typeface="G-OTF Kyoukasho ICA Pro R" pitchFamily="18" charset="-128"/>
              <a:ea typeface="G-OTF Kyoukasho ICA Pro R" pitchFamily="18" charset="-128"/>
            </a:endParaRPr>
          </a:p>
        </p:txBody>
      </p:sp>
    </p:spTree>
    <p:extLst>
      <p:ext uri="{BB962C8B-B14F-4D97-AF65-F5344CB8AC3E}">
        <p14:creationId xmlns:p14="http://schemas.microsoft.com/office/powerpoint/2010/main" val="10881172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5745163"/>
          </a:xfrm>
        </p:spPr>
        <p:txBody>
          <a:bodyPr vert="horz" lIns="91440" tIns="45720" rIns="91440" bIns="45720" rtlCol="0">
            <a:normAutofit fontScale="92500" lnSpcReduction="20000"/>
          </a:bodyPr>
          <a:lstStyle/>
          <a:p>
            <a:pPr marL="0" indent="0">
              <a:buNone/>
            </a:pPr>
            <a:r>
              <a:rPr lang="ja-JP" altLang="en-US" dirty="0">
                <a:latin typeface="G-OTF Kyoukasho ICA Pro R" pitchFamily="18" charset="-128"/>
                <a:ea typeface="G-OTF Kyoukasho ICA Pro R" pitchFamily="18" charset="-128"/>
              </a:rPr>
              <a:t>●そいつはおとりなんだ。</a:t>
            </a:r>
          </a:p>
          <a:p>
            <a:pPr marL="0" indent="0">
              <a:buNone/>
            </a:pPr>
            <a:endParaRPr lang="ja-JP" altLang="en-US" dirty="0">
              <a:latin typeface="G-OTF Kyoukasho ICA Pro R" pitchFamily="18" charset="-128"/>
              <a:ea typeface="G-OTF Kyoukasho ICA Pro R" pitchFamily="18" charset="-128"/>
            </a:endParaRPr>
          </a:p>
          <a:p>
            <a:pPr marL="0" indent="0">
              <a:buNone/>
            </a:pPr>
            <a:r>
              <a:rPr lang="ja-JP" altLang="en-US" dirty="0">
                <a:latin typeface="G-OTF Kyoukasho ICA Pro R" pitchFamily="18" charset="-128"/>
                <a:ea typeface="G-OTF Kyoukasho ICA Pro R" pitchFamily="18" charset="-128"/>
              </a:rPr>
              <a:t>●みんながあひるのジョークを言ってるところで、ちょっと場をしらけさせるかもしれないが、実はそれはアヒルではない。それはカモハクチョウだ。</a:t>
            </a:r>
          </a:p>
          <a:p>
            <a:pPr marL="0" indent="0">
              <a:buNone/>
            </a:pPr>
            <a:r>
              <a:rPr lang="ja-JP" altLang="en-US" dirty="0">
                <a:latin typeface="G-OTF Kyoukasho ICA Pro R" pitchFamily="18" charset="-128"/>
                <a:ea typeface="G-OTF Kyoukasho ICA Pro R" pitchFamily="18" charset="-128"/>
              </a:rPr>
              <a:t>それからトリビアだが、ほとんどの水鳥は体温を調節するために</a:t>
            </a:r>
            <a:r>
              <a:rPr lang="en-US" altLang="ja-JP" dirty="0">
                <a:latin typeface="G-OTF Kyoukasho ICA Pro R" pitchFamily="18" charset="-128"/>
                <a:ea typeface="G-OTF Kyoukasho ICA Pro R" pitchFamily="18" charset="-128"/>
              </a:rPr>
              <a:t>1</a:t>
            </a:r>
            <a:r>
              <a:rPr lang="ja-JP" altLang="en-US" dirty="0">
                <a:latin typeface="G-OTF Kyoukasho ICA Pro R" pitchFamily="18" charset="-128"/>
                <a:ea typeface="G-OTF Kyoukasho ICA Pro R" pitchFamily="18" charset="-128"/>
              </a:rPr>
              <a:t>本足で立つ。寒くなると片足を体に近づけて暖め、そしてまた足を交換するんだ</a:t>
            </a:r>
            <a:r>
              <a:rPr lang="ja-JP" altLang="en-US" dirty="0" smtClean="0">
                <a:latin typeface="G-OTF Kyoukasho ICA Pro R" pitchFamily="18" charset="-128"/>
                <a:ea typeface="G-OTF Kyoukasho ICA Pro R" pitchFamily="18" charset="-128"/>
              </a:rPr>
              <a:t>。</a:t>
            </a:r>
            <a:endParaRPr lang="en-US" altLang="ja-JP" dirty="0" smtClean="0">
              <a:latin typeface="G-OTF Kyoukasho ICA Pro R" pitchFamily="18" charset="-128"/>
              <a:ea typeface="G-OTF Kyoukasho ICA Pro R" pitchFamily="18" charset="-128"/>
            </a:endParaRPr>
          </a:p>
          <a:p>
            <a:pPr marL="0" indent="0">
              <a:buNone/>
            </a:pPr>
            <a:r>
              <a:rPr lang="en-US" altLang="zh-CN" dirty="0" smtClean="0">
                <a:latin typeface="G-OTF Kyoukasho ICA Pro R" pitchFamily="18" charset="-128"/>
                <a:ea typeface="G-OTF Kyoukasho ICA Pro R" pitchFamily="18" charset="-128"/>
              </a:rPr>
              <a:t>--------</a:t>
            </a:r>
          </a:p>
          <a:p>
            <a:pPr marL="0" indent="0">
              <a:buNone/>
            </a:pPr>
            <a:r>
              <a:rPr lang="ja-JP" altLang="en-US" dirty="0">
                <a:latin typeface="G-OTF Kyoukasho ICA Pro R" pitchFamily="18" charset="-128"/>
                <a:ea typeface="G-OTF Kyoukasho ICA Pro R" pitchFamily="18" charset="-128"/>
              </a:rPr>
              <a:t>白</a:t>
            </a:r>
            <a:r>
              <a:rPr lang="ja-JP" altLang="en-US" dirty="0" smtClean="0">
                <a:latin typeface="G-OTF Kyoukasho ICA Pro R" pitchFamily="18" charset="-128"/>
                <a:ea typeface="G-OTF Kyoukasho ICA Pro R" pitchFamily="18" charset="-128"/>
              </a:rPr>
              <a:t>ける「しらける」気分が壊れる。興が冷める</a:t>
            </a:r>
            <a:endParaRPr lang="en-US" altLang="ja-JP" dirty="0" smtClean="0">
              <a:latin typeface="G-OTF Kyoukasho ICA Pro R" pitchFamily="18" charset="-128"/>
              <a:ea typeface="G-OTF Kyoukasho ICA Pro R" pitchFamily="18" charset="-128"/>
            </a:endParaRPr>
          </a:p>
          <a:p>
            <a:pPr marL="0" indent="0">
              <a:buNone/>
            </a:pPr>
            <a:r>
              <a:rPr lang="ja-JP" altLang="en-US" dirty="0" smtClean="0">
                <a:latin typeface="G-OTF Kyoukasho ICA Pro R" pitchFamily="18" charset="-128"/>
                <a:ea typeface="G-OTF Kyoukasho ICA Pro R" pitchFamily="18" charset="-128"/>
              </a:rPr>
              <a:t>トリビア　</a:t>
            </a:r>
            <a:r>
              <a:rPr lang="en-US" altLang="ja-JP" dirty="0" smtClean="0">
                <a:latin typeface="G-OTF Kyoukasho ICA Pro R" pitchFamily="18" charset="-128"/>
                <a:ea typeface="G-OTF Kyoukasho ICA Pro R" pitchFamily="18" charset="-128"/>
              </a:rPr>
              <a:t>trivia </a:t>
            </a:r>
            <a:r>
              <a:rPr lang="ja-JP" altLang="en-US" dirty="0" smtClean="0">
                <a:latin typeface="G-OTF Kyoukasho ICA Pro R" pitchFamily="18" charset="-128"/>
                <a:ea typeface="G-OTF Kyoukasho ICA Pro R" pitchFamily="18" charset="-128"/>
              </a:rPr>
              <a:t>くだらないこと</a:t>
            </a:r>
            <a:endParaRPr lang="zh-CN" altLang="en-US" dirty="0">
              <a:latin typeface="G-OTF Kyoukasho ICA Pro R" pitchFamily="18" charset="-128"/>
              <a:ea typeface="G-OTF Kyoukasho ICA Pro R" pitchFamily="18" charset="-128"/>
            </a:endParaRPr>
          </a:p>
        </p:txBody>
      </p:sp>
    </p:spTree>
    <p:extLst>
      <p:ext uri="{BB962C8B-B14F-4D97-AF65-F5344CB8AC3E}">
        <p14:creationId xmlns:p14="http://schemas.microsoft.com/office/powerpoint/2010/main" val="3796426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5745163"/>
          </a:xfrm>
        </p:spPr>
        <p:txBody>
          <a:bodyPr vert="horz" lIns="91440" tIns="45720" rIns="91440" bIns="45720" rtlCol="0">
            <a:normAutofit/>
          </a:bodyPr>
          <a:lstStyle/>
          <a:p>
            <a:pPr marL="0" indent="0">
              <a:buNone/>
            </a:pPr>
            <a:r>
              <a:rPr lang="ja-JP" altLang="en-US" dirty="0">
                <a:latin typeface="G-OTF Kyoukasho ICA Pro R" pitchFamily="18" charset="-128"/>
                <a:ea typeface="G-OTF Kyoukasho ICA Pro R" pitchFamily="18" charset="-128"/>
              </a:rPr>
              <a:t>↑誰かが</a:t>
            </a:r>
            <a:r>
              <a:rPr lang="en-US" altLang="ja-JP" dirty="0">
                <a:latin typeface="G-OTF Kyoukasho ICA Pro R" pitchFamily="18" charset="-128"/>
                <a:ea typeface="G-OTF Kyoukasho ICA Pro R" pitchFamily="18" charset="-128"/>
              </a:rPr>
              <a:t>1</a:t>
            </a:r>
            <a:r>
              <a:rPr lang="ja-JP" altLang="en-US" dirty="0">
                <a:latin typeface="G-OTF Kyoukasho ICA Pro R" pitchFamily="18" charset="-128"/>
                <a:ea typeface="G-OTF Kyoukasho ICA Pro R" pitchFamily="18" charset="-128"/>
              </a:rPr>
              <a:t>本足の説明してくれるのを待っていた。</a:t>
            </a:r>
          </a:p>
          <a:p>
            <a:pPr marL="0" indent="0">
              <a:buNone/>
            </a:pPr>
            <a:endParaRPr lang="ja-JP" altLang="en-US" dirty="0">
              <a:latin typeface="G-OTF Kyoukasho ICA Pro R" pitchFamily="18" charset="-128"/>
              <a:ea typeface="G-OTF Kyoukasho ICA Pro R" pitchFamily="18" charset="-128"/>
            </a:endParaRPr>
          </a:p>
          <a:p>
            <a:pPr marL="0" indent="0">
              <a:buNone/>
            </a:pPr>
            <a:r>
              <a:rPr lang="ja-JP" altLang="en-US" dirty="0">
                <a:latin typeface="G-OTF Kyoukasho ICA Pro R" pitchFamily="18" charset="-128"/>
                <a:ea typeface="G-OTF Kyoukasho ICA Pro R" pitchFamily="18" charset="-128"/>
              </a:rPr>
              <a:t>↑ほとんどの鳥が</a:t>
            </a:r>
            <a:r>
              <a:rPr lang="en-US" altLang="ja-JP" dirty="0">
                <a:latin typeface="G-OTF Kyoukasho ICA Pro R" pitchFamily="18" charset="-128"/>
                <a:ea typeface="G-OTF Kyoukasho ICA Pro R" pitchFamily="18" charset="-128"/>
              </a:rPr>
              <a:t>1</a:t>
            </a:r>
            <a:r>
              <a:rPr lang="ja-JP" altLang="en-US" dirty="0">
                <a:latin typeface="G-OTF Kyoukasho ICA Pro R" pitchFamily="18" charset="-128"/>
                <a:ea typeface="G-OTF Kyoukasho ICA Pro R" pitchFamily="18" charset="-128"/>
              </a:rPr>
              <a:t>本足をするよね。うちのインコは疲れると</a:t>
            </a:r>
            <a:r>
              <a:rPr lang="en-US" altLang="ja-JP" dirty="0">
                <a:latin typeface="G-OTF Kyoukasho ICA Pro R" pitchFamily="18" charset="-128"/>
                <a:ea typeface="G-OTF Kyoukasho ICA Pro R" pitchFamily="18" charset="-128"/>
              </a:rPr>
              <a:t>1</a:t>
            </a:r>
            <a:r>
              <a:rPr lang="ja-JP" altLang="en-US" dirty="0">
                <a:latin typeface="G-OTF Kyoukasho ICA Pro R" pitchFamily="18" charset="-128"/>
                <a:ea typeface="G-OTF Kyoukasho ICA Pro R" pitchFamily="18" charset="-128"/>
              </a:rPr>
              <a:t>本足ずつ休めるためにそうするよ。横になることがないからね</a:t>
            </a:r>
            <a:r>
              <a:rPr lang="ja-JP" altLang="en-US" dirty="0" smtClean="0">
                <a:latin typeface="G-OTF Kyoukasho ICA Pro R" pitchFamily="18" charset="-128"/>
                <a:ea typeface="G-OTF Kyoukasho ICA Pro R" pitchFamily="18" charset="-128"/>
              </a:rPr>
              <a:t>。</a:t>
            </a:r>
            <a:endParaRPr lang="en-US" altLang="ja-JP" dirty="0" smtClean="0">
              <a:latin typeface="G-OTF Kyoukasho ICA Pro R" pitchFamily="18" charset="-128"/>
              <a:ea typeface="G-OTF Kyoukasho ICA Pro R" pitchFamily="18" charset="-128"/>
            </a:endParaRPr>
          </a:p>
          <a:p>
            <a:pPr marL="0" indent="0">
              <a:buNone/>
            </a:pPr>
            <a:r>
              <a:rPr lang="en-US" altLang="ja-JP" dirty="0" smtClean="0">
                <a:latin typeface="G-OTF Kyoukasho ICA Pro R" pitchFamily="18" charset="-128"/>
                <a:ea typeface="G-OTF Kyoukasho ICA Pro R" pitchFamily="18" charset="-128"/>
              </a:rPr>
              <a:t>-----</a:t>
            </a:r>
            <a:endParaRPr lang="en-US" altLang="ja-JP" dirty="0" smtClean="0">
              <a:latin typeface="G-OTF Kyoukasho ICA Pro R" pitchFamily="18" charset="-128"/>
              <a:ea typeface="G-OTF Kyoukasho ICA Pro R" pitchFamily="18" charset="-128"/>
            </a:endParaRPr>
          </a:p>
          <a:p>
            <a:pPr marL="0" indent="0">
              <a:buNone/>
            </a:pPr>
            <a:endParaRPr lang="zh-CN" altLang="en-US" dirty="0">
              <a:latin typeface="G-OTF Kyoukasho ICA Pro R" pitchFamily="18" charset="-128"/>
              <a:ea typeface="G-OTF Kyoukasho ICA Pro R" pitchFamily="18" charset="-128"/>
            </a:endParaRPr>
          </a:p>
        </p:txBody>
      </p:sp>
    </p:spTree>
    <p:extLst>
      <p:ext uri="{BB962C8B-B14F-4D97-AF65-F5344CB8AC3E}">
        <p14:creationId xmlns:p14="http://schemas.microsoft.com/office/powerpoint/2010/main" val="1385141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4724400"/>
            <a:ext cx="6400800" cy="838200"/>
          </a:xfrm>
        </p:spPr>
        <p:txBody>
          <a:bodyPr>
            <a:normAutofit fontScale="77500" lnSpcReduction="20000"/>
          </a:bodyPr>
          <a:lstStyle/>
          <a:p>
            <a:pPr latinLnBrk="1"/>
            <a:r>
              <a:rPr lang="ja-JP" altLang="en-US" b="1" dirty="0">
                <a:latin typeface="DFGKoIn-W4" panose="03000400010101010101" pitchFamily="66" charset="-128"/>
                <a:ea typeface="DFGKoIn-W4" panose="03000400010101010101" pitchFamily="66" charset="-128"/>
              </a:rPr>
              <a:t>「大学の教授に質問、学生が講義中にとった最も変な行動はどんなこと？」エピソードいろいろ</a:t>
            </a:r>
            <a:endParaRPr lang="ja-JP" altLang="en-US" b="1" dirty="0">
              <a:latin typeface="DFGKoIn-W4" panose="03000400010101010101" pitchFamily="66" charset="-128"/>
              <a:ea typeface="DFGKoIn-W4" panose="03000400010101010101" pitchFamily="66" charset="-128"/>
            </a:endParaRPr>
          </a:p>
        </p:txBody>
      </p:sp>
      <p:pic>
        <p:nvPicPr>
          <p:cNvPr id="1026" name="Picture 2" descr="大学の講義"/>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685800"/>
            <a:ext cx="47625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807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5745163"/>
          </a:xfrm>
        </p:spPr>
        <p:txBody>
          <a:bodyPr vert="horz" lIns="91440" tIns="45720" rIns="91440" bIns="45720" rtlCol="0">
            <a:normAutofit fontScale="92500"/>
          </a:bodyPr>
          <a:lstStyle/>
          <a:p>
            <a:pPr marL="0" indent="0">
              <a:buNone/>
            </a:pPr>
            <a:r>
              <a:rPr lang="ja-JP" altLang="en-US" dirty="0">
                <a:latin typeface="G-OTF Kyoukasho ICA Pro R" pitchFamily="18" charset="-128"/>
                <a:ea typeface="G-OTF Kyoukasho ICA Pro R" pitchFamily="18" charset="-128"/>
              </a:rPr>
              <a:t>●おーまいがっ、自分も同じことをする。ただし水の代わりにベッドの毛布でだけど。必ず</a:t>
            </a:r>
            <a:r>
              <a:rPr lang="en-US" altLang="ja-JP" dirty="0">
                <a:latin typeface="G-OTF Kyoukasho ICA Pro R" pitchFamily="18" charset="-128"/>
                <a:ea typeface="G-OTF Kyoukasho ICA Pro R" pitchFamily="18" charset="-128"/>
              </a:rPr>
              <a:t>1</a:t>
            </a:r>
            <a:r>
              <a:rPr lang="ja-JP" altLang="en-US" dirty="0">
                <a:latin typeface="G-OTF Kyoukasho ICA Pro R" pitchFamily="18" charset="-128"/>
                <a:ea typeface="G-OTF Kyoukasho ICA Pro R" pitchFamily="18" charset="-128"/>
              </a:rPr>
              <a:t>本の足を出して、</a:t>
            </a:r>
            <a:r>
              <a:rPr lang="en-US" altLang="ja-JP" dirty="0">
                <a:latin typeface="G-OTF Kyoukasho ICA Pro R" pitchFamily="18" charset="-128"/>
                <a:ea typeface="G-OTF Kyoukasho ICA Pro R" pitchFamily="18" charset="-128"/>
              </a:rPr>
              <a:t>1</a:t>
            </a:r>
            <a:r>
              <a:rPr lang="ja-JP" altLang="en-US" dirty="0">
                <a:latin typeface="G-OTF Kyoukasho ICA Pro R" pitchFamily="18" charset="-128"/>
                <a:ea typeface="G-OTF Kyoukasho ICA Pro R" pitchFamily="18" charset="-128"/>
              </a:rPr>
              <a:t>本の足を入れてるんだ。</a:t>
            </a:r>
          </a:p>
          <a:p>
            <a:pPr marL="0" indent="0">
              <a:buNone/>
            </a:pPr>
            <a:endParaRPr lang="ja-JP" altLang="en-US" dirty="0">
              <a:latin typeface="G-OTF Kyoukasho ICA Pro R" pitchFamily="18" charset="-128"/>
              <a:ea typeface="G-OTF Kyoukasho ICA Pro R" pitchFamily="18" charset="-128"/>
            </a:endParaRPr>
          </a:p>
          <a:p>
            <a:pPr marL="0" indent="0">
              <a:buNone/>
            </a:pPr>
            <a:r>
              <a:rPr lang="ja-JP" altLang="en-US" dirty="0">
                <a:latin typeface="G-OTF Kyoukasho ICA Pro R" pitchFamily="18" charset="-128"/>
                <a:ea typeface="G-OTF Kyoukasho ICA Pro R" pitchFamily="18" charset="-128"/>
              </a:rPr>
              <a:t>●なぜフラミンゴが</a:t>
            </a:r>
            <a:r>
              <a:rPr lang="en-US" altLang="ja-JP" dirty="0">
                <a:latin typeface="G-OTF Kyoukasho ICA Pro R" pitchFamily="18" charset="-128"/>
                <a:ea typeface="G-OTF Kyoukasho ICA Pro R" pitchFamily="18" charset="-128"/>
              </a:rPr>
              <a:t>1</a:t>
            </a:r>
            <a:r>
              <a:rPr lang="ja-JP" altLang="en-US" dirty="0">
                <a:latin typeface="G-OTF Kyoukasho ICA Pro R" pitchFamily="18" charset="-128"/>
                <a:ea typeface="G-OTF Kyoukasho ICA Pro R" pitchFamily="18" charset="-128"/>
              </a:rPr>
              <a:t>本足で立つのか。本当の理由は、もう</a:t>
            </a:r>
            <a:r>
              <a:rPr lang="en-US" altLang="ja-JP" dirty="0">
                <a:latin typeface="G-OTF Kyoukasho ICA Pro R" pitchFamily="18" charset="-128"/>
                <a:ea typeface="G-OTF Kyoukasho ICA Pro R" pitchFamily="18" charset="-128"/>
              </a:rPr>
              <a:t>1</a:t>
            </a:r>
            <a:r>
              <a:rPr lang="ja-JP" altLang="en-US" dirty="0">
                <a:latin typeface="G-OTF Kyoukasho ICA Pro R" pitchFamily="18" charset="-128"/>
                <a:ea typeface="G-OTF Kyoukasho ICA Pro R" pitchFamily="18" charset="-128"/>
              </a:rPr>
              <a:t>本の足も上げたら転ぶからだよ。</a:t>
            </a:r>
          </a:p>
          <a:p>
            <a:pPr marL="0" indent="0">
              <a:buNone/>
            </a:pPr>
            <a:endParaRPr lang="ja-JP" altLang="en-US" dirty="0">
              <a:latin typeface="G-OTF Kyoukasho ICA Pro R" pitchFamily="18" charset="-128"/>
              <a:ea typeface="G-OTF Kyoukasho ICA Pro R" pitchFamily="18" charset="-128"/>
            </a:endParaRPr>
          </a:p>
          <a:p>
            <a:pPr marL="0" indent="0">
              <a:buNone/>
            </a:pPr>
            <a:r>
              <a:rPr lang="ja-JP" altLang="en-US" dirty="0">
                <a:latin typeface="G-OTF Kyoukasho ICA Pro R" pitchFamily="18" charset="-128"/>
                <a:ea typeface="G-OTF Kyoukasho ICA Pro R" pitchFamily="18" charset="-128"/>
              </a:rPr>
              <a:t>●別のトリビア。アヒルやカモは寝るときに、くちばしを翼の下にしまいこんで寝る。たまに片足で立つのもいる</a:t>
            </a:r>
            <a:r>
              <a:rPr lang="ja-JP" altLang="en-US" dirty="0" smtClean="0">
                <a:latin typeface="G-OTF Kyoukasho ICA Pro R" pitchFamily="18" charset="-128"/>
                <a:ea typeface="G-OTF Kyoukasho ICA Pro R" pitchFamily="18" charset="-128"/>
              </a:rPr>
              <a:t>。</a:t>
            </a:r>
            <a:endParaRPr lang="en-US" altLang="ja-JP" dirty="0" smtClean="0">
              <a:latin typeface="G-OTF Kyoukasho ICA Pro R" pitchFamily="18" charset="-128"/>
              <a:ea typeface="G-OTF Kyoukasho ICA Pro R" pitchFamily="18" charset="-128"/>
            </a:endParaRPr>
          </a:p>
          <a:p>
            <a:pPr marL="0" indent="0">
              <a:buNone/>
            </a:pPr>
            <a:r>
              <a:rPr lang="en-US" altLang="ja-JP" dirty="0" smtClean="0">
                <a:latin typeface="G-OTF Kyoukasho ICA Pro R" pitchFamily="18" charset="-128"/>
                <a:ea typeface="G-OTF Kyoukasho ICA Pro R" pitchFamily="18" charset="-128"/>
              </a:rPr>
              <a:t>-----</a:t>
            </a:r>
            <a:endParaRPr lang="en-US" altLang="ja-JP" dirty="0" smtClean="0">
              <a:latin typeface="G-OTF Kyoukasho ICA Pro R" pitchFamily="18" charset="-128"/>
              <a:ea typeface="G-OTF Kyoukasho ICA Pro R" pitchFamily="18" charset="-128"/>
            </a:endParaRPr>
          </a:p>
          <a:p>
            <a:pPr marL="0" indent="0">
              <a:buNone/>
            </a:pPr>
            <a:endParaRPr lang="zh-CN" altLang="en-US" dirty="0">
              <a:latin typeface="G-OTF Kyoukasho ICA Pro R" pitchFamily="18" charset="-128"/>
              <a:ea typeface="G-OTF Kyoukasho ICA Pro R" pitchFamily="18" charset="-128"/>
            </a:endParaRPr>
          </a:p>
        </p:txBody>
      </p:sp>
    </p:spTree>
    <p:extLst>
      <p:ext uri="{BB962C8B-B14F-4D97-AF65-F5344CB8AC3E}">
        <p14:creationId xmlns:p14="http://schemas.microsoft.com/office/powerpoint/2010/main" val="27486138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5745163"/>
          </a:xfrm>
        </p:spPr>
        <p:txBody>
          <a:bodyPr vert="horz" lIns="91440" tIns="45720" rIns="91440" bIns="45720" rtlCol="0">
            <a:normAutofit/>
          </a:bodyPr>
          <a:lstStyle/>
          <a:p>
            <a:pPr marL="0" indent="0">
              <a:buNone/>
            </a:pPr>
            <a:r>
              <a:rPr lang="ja-JP" altLang="en-US" dirty="0">
                <a:latin typeface="G-OTF Kyoukasho ICA Pro R" pitchFamily="18" charset="-128"/>
                <a:ea typeface="G-OTF Kyoukasho ICA Pro R" pitchFamily="18" charset="-128"/>
              </a:rPr>
              <a:t>フラミンゴが片足で立つことでよく知られていますが、どの水鳥もする行動とのことです。</a:t>
            </a:r>
          </a:p>
          <a:p>
            <a:pPr marL="0" indent="0">
              <a:buNone/>
            </a:pPr>
            <a:endParaRPr lang="ja-JP" altLang="en-US" dirty="0">
              <a:latin typeface="G-OTF Kyoukasho ICA Pro R" pitchFamily="18" charset="-128"/>
              <a:ea typeface="G-OTF Kyoukasho ICA Pro R" pitchFamily="18" charset="-128"/>
            </a:endParaRPr>
          </a:p>
          <a:p>
            <a:pPr marL="0" indent="0">
              <a:buNone/>
            </a:pPr>
            <a:r>
              <a:rPr lang="ja-JP" altLang="en-US" dirty="0">
                <a:latin typeface="G-OTF Kyoukasho ICA Pro R" pitchFamily="18" charset="-128"/>
                <a:ea typeface="G-OTF Kyoukasho ICA Pro R" pitchFamily="18" charset="-128"/>
              </a:rPr>
              <a:t>体温調節の目的があったのですね</a:t>
            </a:r>
            <a:r>
              <a:rPr lang="ja-JP" altLang="en-US" dirty="0" smtClean="0">
                <a:latin typeface="G-OTF Kyoukasho ICA Pro R" pitchFamily="18" charset="-128"/>
                <a:ea typeface="G-OTF Kyoukasho ICA Pro R" pitchFamily="18" charset="-128"/>
              </a:rPr>
              <a:t>。</a:t>
            </a:r>
            <a:endParaRPr lang="en-US" altLang="ja-JP" dirty="0" smtClean="0">
              <a:latin typeface="G-OTF Kyoukasho ICA Pro R" pitchFamily="18" charset="-128"/>
              <a:ea typeface="G-OTF Kyoukasho ICA Pro R" pitchFamily="18" charset="-128"/>
            </a:endParaRPr>
          </a:p>
          <a:p>
            <a:pPr marL="0" indent="0">
              <a:buNone/>
            </a:pPr>
            <a:r>
              <a:rPr lang="en-US" altLang="ja-JP" dirty="0" smtClean="0">
                <a:latin typeface="G-OTF Kyoukasho ICA Pro R" pitchFamily="18" charset="-128"/>
                <a:ea typeface="G-OTF Kyoukasho ICA Pro R" pitchFamily="18" charset="-128"/>
              </a:rPr>
              <a:t>-----</a:t>
            </a:r>
            <a:endParaRPr lang="en-US" altLang="ja-JP" dirty="0" smtClean="0">
              <a:latin typeface="G-OTF Kyoukasho ICA Pro R" pitchFamily="18" charset="-128"/>
              <a:ea typeface="G-OTF Kyoukasho ICA Pro R" pitchFamily="18" charset="-128"/>
            </a:endParaRPr>
          </a:p>
          <a:p>
            <a:pPr marL="0" indent="0">
              <a:buNone/>
            </a:pPr>
            <a:endParaRPr lang="zh-CN" altLang="en-US" dirty="0">
              <a:latin typeface="G-OTF Kyoukasho ICA Pro R" pitchFamily="18" charset="-128"/>
              <a:ea typeface="G-OTF Kyoukasho ICA Pro R" pitchFamily="18" charset="-128"/>
            </a:endParaRPr>
          </a:p>
        </p:txBody>
      </p:sp>
    </p:spTree>
    <p:extLst>
      <p:ext uri="{BB962C8B-B14F-4D97-AF65-F5344CB8AC3E}">
        <p14:creationId xmlns:p14="http://schemas.microsoft.com/office/powerpoint/2010/main" val="3307497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ja-JP" altLang="en-US" dirty="0">
                <a:latin typeface="DFGKoIn-W4" panose="03000400010101010101" pitchFamily="66" charset="-128"/>
                <a:ea typeface="DFGKoIn-W4" panose="03000400010101010101" pitchFamily="66" charset="-128"/>
              </a:rPr>
              <a:t>ご清聴有難う御座</a:t>
            </a:r>
            <a:r>
              <a:rPr lang="ja-JP" altLang="en-US" dirty="0" smtClean="0">
                <a:latin typeface="DFGKoIn-W4" panose="03000400010101010101" pitchFamily="66" charset="-128"/>
                <a:ea typeface="DFGKoIn-W4" panose="03000400010101010101" pitchFamily="66" charset="-128"/>
              </a:rPr>
              <a:t>いました！！</a:t>
            </a:r>
            <a:endParaRPr lang="zh-CN" altLang="en-US" dirty="0">
              <a:latin typeface="DFGKoIn-W4" panose="03000400010101010101" pitchFamily="66" charset="-128"/>
              <a:ea typeface="DFGKoIn-W4" panose="03000400010101010101" pitchFamily="66" charset="-128"/>
            </a:endParaRPr>
          </a:p>
        </p:txBody>
      </p:sp>
      <p:sp>
        <p:nvSpPr>
          <p:cNvPr id="5" name="文本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44920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28600"/>
            <a:ext cx="8229600" cy="6019800"/>
          </a:xfrm>
        </p:spPr>
        <p:txBody>
          <a:bodyPr>
            <a:normAutofit/>
          </a:bodyPr>
          <a:lstStyle/>
          <a:p>
            <a:pPr marL="0" indent="0">
              <a:buNone/>
            </a:pPr>
            <a:r>
              <a:rPr lang="ja-JP" altLang="en-US" dirty="0">
                <a:latin typeface="G-OTF Kyoukasho ICA Pro R" pitchFamily="18" charset="-128"/>
                <a:ea typeface="G-OTF Kyoukasho ICA Pro R" pitchFamily="18" charset="-128"/>
              </a:rPr>
              <a:t>大学の講義は大教室で行われることも多く、また、学生のタイプも多様です</a:t>
            </a:r>
            <a:r>
              <a:rPr lang="ja-JP" altLang="en-US" dirty="0" smtClean="0">
                <a:latin typeface="G-OTF Kyoukasho ICA Pro R" pitchFamily="18" charset="-128"/>
                <a:ea typeface="G-OTF Kyoukasho ICA Pro R" pitchFamily="18" charset="-128"/>
              </a:rPr>
              <a:t>。</a:t>
            </a:r>
            <a:endParaRPr lang="ja-JP" altLang="en-US" dirty="0">
              <a:latin typeface="G-OTF Kyoukasho ICA Pro R" pitchFamily="18" charset="-128"/>
              <a:ea typeface="G-OTF Kyoukasho ICA Pro R" pitchFamily="18" charset="-128"/>
            </a:endParaRPr>
          </a:p>
          <a:p>
            <a:pPr marL="0" indent="0">
              <a:buNone/>
            </a:pPr>
            <a:r>
              <a:rPr lang="ja-JP" altLang="en-US" dirty="0">
                <a:latin typeface="G-OTF Kyoukasho ICA Pro R" pitchFamily="18" charset="-128"/>
                <a:ea typeface="G-OTF Kyoukasho ICA Pro R" pitchFamily="18" charset="-128"/>
              </a:rPr>
              <a:t>海外掲示板に、「学生が講義中にとった最も変な行動」を、大学教授に向けて質問している人がいました。</a:t>
            </a:r>
          </a:p>
          <a:p>
            <a:pPr marL="0" indent="0">
              <a:buNone/>
            </a:pPr>
            <a:r>
              <a:rPr lang="ja-JP" altLang="en-US" dirty="0" smtClean="0">
                <a:latin typeface="G-OTF Kyoukasho ICA Pro R" pitchFamily="18" charset="-128"/>
                <a:ea typeface="G-OTF Kyoukasho ICA Pro R" pitchFamily="18" charset="-128"/>
              </a:rPr>
              <a:t>その</a:t>
            </a:r>
            <a:r>
              <a:rPr lang="ja-JP" altLang="en-US" dirty="0">
                <a:latin typeface="G-OTF Kyoukasho ICA Pro R" pitchFamily="18" charset="-128"/>
                <a:ea typeface="G-OTF Kyoukasho ICA Pro R" pitchFamily="18" charset="-128"/>
              </a:rPr>
              <a:t>中から興味深かった回答をご紹介します</a:t>
            </a:r>
            <a:r>
              <a:rPr lang="ja-JP" altLang="en-US" dirty="0" smtClean="0">
                <a:latin typeface="G-OTF Kyoukasho ICA Pro R" pitchFamily="18" charset="-128"/>
                <a:ea typeface="G-OTF Kyoukasho ICA Pro R" pitchFamily="18" charset="-128"/>
              </a:rPr>
              <a:t>。</a:t>
            </a:r>
            <a:endParaRPr lang="en-US" altLang="ja-JP" dirty="0" smtClean="0">
              <a:latin typeface="G-OTF Kyoukasho ICA Pro R" pitchFamily="18" charset="-128"/>
              <a:ea typeface="G-OTF Kyoukasho ICA Pro R" pitchFamily="18" charset="-128"/>
            </a:endParaRPr>
          </a:p>
          <a:p>
            <a:pPr marL="0" indent="0">
              <a:buNone/>
            </a:pPr>
            <a:r>
              <a:rPr lang="en-US" altLang="ja-JP" dirty="0" smtClean="0">
                <a:latin typeface="G-OTF Kyoukasho ICA Pro R" pitchFamily="18" charset="-128"/>
                <a:ea typeface="G-OTF Kyoukasho ICA Pro R" pitchFamily="18" charset="-128"/>
              </a:rPr>
              <a:t>------------------------</a:t>
            </a:r>
            <a:endParaRPr lang="en-US" altLang="zh-CN" dirty="0" smtClean="0">
              <a:latin typeface="G-OTF Kyoukasho ICA Pro R" pitchFamily="18" charset="-128"/>
              <a:ea typeface="G-OTF Kyoukasho ICA Pro R" pitchFamily="18" charset="-128"/>
            </a:endParaRPr>
          </a:p>
          <a:p>
            <a:pPr marL="0" indent="0">
              <a:buNone/>
            </a:pPr>
            <a:r>
              <a:rPr lang="ja-JP" altLang="en-US" dirty="0">
                <a:latin typeface="G-OTF Kyoukasho ICA Pro R" pitchFamily="18" charset="-128"/>
                <a:ea typeface="G-OTF Kyoukasho ICA Pro R" pitchFamily="18" charset="-128"/>
              </a:rPr>
              <a:t>興味深</a:t>
            </a:r>
            <a:r>
              <a:rPr lang="ja-JP" altLang="en-US" dirty="0" smtClean="0">
                <a:latin typeface="G-OTF Kyoukasho ICA Pro R" pitchFamily="18" charset="-128"/>
                <a:ea typeface="G-OTF Kyoukasho ICA Pro R" pitchFamily="18" charset="-128"/>
              </a:rPr>
              <a:t>い「きょうみぶかい」</a:t>
            </a:r>
            <a:endParaRPr lang="en-US" altLang="ja-JP" dirty="0" smtClean="0">
              <a:latin typeface="G-OTF Kyoukasho ICA Pro R" pitchFamily="18" charset="-128"/>
              <a:ea typeface="G-OTF Kyoukasho ICA Pro R" pitchFamily="18" charset="-128"/>
            </a:endParaRPr>
          </a:p>
        </p:txBody>
      </p:sp>
    </p:spTree>
    <p:extLst>
      <p:ext uri="{BB962C8B-B14F-4D97-AF65-F5344CB8AC3E}">
        <p14:creationId xmlns:p14="http://schemas.microsoft.com/office/powerpoint/2010/main" val="16004405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5745163"/>
          </a:xfrm>
        </p:spPr>
        <p:txBody>
          <a:bodyPr vert="horz" lIns="91440" tIns="45720" rIns="91440" bIns="45720" rtlCol="0">
            <a:normAutofit/>
          </a:bodyPr>
          <a:lstStyle/>
          <a:p>
            <a:pPr marL="0" indent="0">
              <a:buNone/>
            </a:pPr>
            <a:r>
              <a:rPr lang="ja-JP" altLang="en-US" dirty="0">
                <a:latin typeface="G-OTF Kyoukasho ICA Pro R" pitchFamily="18" charset="-128"/>
                <a:ea typeface="G-OTF Kyoukasho ICA Pro R" pitchFamily="18" charset="-128"/>
              </a:rPr>
              <a:t>●自分の朝の講義に</a:t>
            </a:r>
            <a:r>
              <a:rPr lang="en-US" altLang="ja-JP" dirty="0">
                <a:latin typeface="G-OTF Kyoukasho ICA Pro R" pitchFamily="18" charset="-128"/>
                <a:ea typeface="G-OTF Kyoukasho ICA Pro R" pitchFamily="18" charset="-128"/>
              </a:rPr>
              <a:t>45</a:t>
            </a:r>
            <a:r>
              <a:rPr lang="ja-JP" altLang="en-US" dirty="0">
                <a:latin typeface="G-OTF Kyoukasho ICA Pro R" pitchFamily="18" charset="-128"/>
                <a:ea typeface="G-OTF Kyoukasho ICA Pro R" pitchFamily="18" charset="-128"/>
              </a:rPr>
              <a:t>分も遅れてきた学生がいた。前の晩からなのか、とてもひどい状態だった。</a:t>
            </a:r>
            <a:r>
              <a:rPr lang="ja-JP" altLang="en-US" u="sng" dirty="0">
                <a:latin typeface="G-OTF Kyoukasho ICA Pro R" pitchFamily="18" charset="-128"/>
                <a:ea typeface="G-OTF Kyoukasho ICA Pro R" pitchFamily="18" charset="-128"/>
              </a:rPr>
              <a:t>よたよた</a:t>
            </a:r>
            <a:r>
              <a:rPr lang="ja-JP" altLang="en-US" dirty="0">
                <a:latin typeface="G-OTF Kyoukasho ICA Pro R" pitchFamily="18" charset="-128"/>
                <a:ea typeface="G-OTF Kyoukasho ICA Pro R" pitchFamily="18" charset="-128"/>
              </a:rPr>
              <a:t>と自分の席に向かって行き、自分の席を間違えた上にそのまま倒れ、その場で吐いた。</a:t>
            </a:r>
          </a:p>
          <a:p>
            <a:pPr marL="0" indent="0">
              <a:buNone/>
            </a:pPr>
            <a:r>
              <a:rPr lang="ja-JP" altLang="en-US" dirty="0" smtClean="0">
                <a:latin typeface="G-OTF Kyoukasho ICA Pro R" pitchFamily="18" charset="-128"/>
                <a:ea typeface="G-OTF Kyoukasho ICA Pro R" pitchFamily="18" charset="-128"/>
              </a:rPr>
              <a:t>↑</a:t>
            </a:r>
            <a:r>
              <a:rPr lang="ja-JP" altLang="en-US" dirty="0">
                <a:latin typeface="G-OTF Kyoukasho ICA Pro R" pitchFamily="18" charset="-128"/>
                <a:ea typeface="G-OTF Kyoukasho ICA Pro R" pitchFamily="18" charset="-128"/>
              </a:rPr>
              <a:t>少なくとも彼は努力したんだ。</a:t>
            </a:r>
          </a:p>
          <a:p>
            <a:pPr marL="0" indent="0">
              <a:buNone/>
            </a:pPr>
            <a:r>
              <a:rPr lang="ja-JP" altLang="en-US" dirty="0" smtClean="0">
                <a:latin typeface="G-OTF Kyoukasho ICA Pro R" pitchFamily="18" charset="-128"/>
                <a:ea typeface="G-OTF Kyoukasho ICA Pro R" pitchFamily="18" charset="-128"/>
              </a:rPr>
              <a:t>↑</a:t>
            </a:r>
            <a:r>
              <a:rPr lang="ja-JP" altLang="en-US" dirty="0">
                <a:latin typeface="G-OTF Kyoukasho ICA Pro R" pitchFamily="18" charset="-128"/>
                <a:ea typeface="G-OTF Kyoukasho ICA Pro R" pitchFamily="18" charset="-128"/>
              </a:rPr>
              <a:t>教育は大事だと思ったんだろう</a:t>
            </a:r>
            <a:r>
              <a:rPr lang="ja-JP" altLang="en-US" dirty="0" smtClean="0">
                <a:latin typeface="G-OTF Kyoukasho ICA Pro R" pitchFamily="18" charset="-128"/>
                <a:ea typeface="G-OTF Kyoukasho ICA Pro R" pitchFamily="18" charset="-128"/>
              </a:rPr>
              <a:t>。</a:t>
            </a:r>
          </a:p>
          <a:p>
            <a:pPr marL="0" indent="0">
              <a:buNone/>
            </a:pPr>
            <a:r>
              <a:rPr lang="en-US" altLang="zh-CN" dirty="0" smtClean="0">
                <a:latin typeface="G-OTF Kyoukasho ICA Pro R" pitchFamily="18" charset="-128"/>
                <a:ea typeface="G-OTF Kyoukasho ICA Pro R" pitchFamily="18" charset="-128"/>
              </a:rPr>
              <a:t>------------------</a:t>
            </a:r>
          </a:p>
          <a:p>
            <a:pPr marL="0" indent="0">
              <a:buNone/>
            </a:pPr>
            <a:r>
              <a:rPr lang="ja-JP" altLang="en-US" dirty="0">
                <a:latin typeface="G-OTF Kyoukasho ICA Pro R" pitchFamily="18" charset="-128"/>
                <a:ea typeface="G-OTF Kyoukasho ICA Pro R" pitchFamily="18" charset="-128"/>
              </a:rPr>
              <a:t>よたよた</a:t>
            </a:r>
            <a:endParaRPr lang="en-US" altLang="zh-CN" dirty="0" smtClean="0">
              <a:latin typeface="G-OTF Kyoukasho ICA Pro R" pitchFamily="18" charset="-128"/>
              <a:ea typeface="G-OTF Kyoukasho ICA Pro R" pitchFamily="18" charset="-128"/>
            </a:endParaRPr>
          </a:p>
        </p:txBody>
      </p:sp>
    </p:spTree>
    <p:extLst>
      <p:ext uri="{BB962C8B-B14F-4D97-AF65-F5344CB8AC3E}">
        <p14:creationId xmlns:p14="http://schemas.microsoft.com/office/powerpoint/2010/main" val="24568024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5745163"/>
          </a:xfrm>
        </p:spPr>
        <p:txBody>
          <a:bodyPr vert="horz" lIns="91440" tIns="45720" rIns="91440" bIns="45720" rtlCol="0">
            <a:normAutofit lnSpcReduction="10000"/>
          </a:bodyPr>
          <a:lstStyle/>
          <a:p>
            <a:pPr marL="0" indent="0">
              <a:buNone/>
            </a:pPr>
            <a:r>
              <a:rPr lang="ja-JP" altLang="en-US" dirty="0">
                <a:latin typeface="G-OTF Kyoukasho ICA Pro R" pitchFamily="18" charset="-128"/>
                <a:ea typeface="G-OTF Kyoukasho ICA Pro R" pitchFamily="18" charset="-128"/>
              </a:rPr>
              <a:t>●ノートパソコンを使う学生を一番後ろの席にする教授がいる。その理由は以前に起きた事件のせいらしい。何年か前に真ん中に座って講義中にずっと</a:t>
            </a:r>
            <a:r>
              <a:rPr lang="en-US" altLang="ja-JP" dirty="0">
                <a:latin typeface="G-OTF Kyoukasho ICA Pro R" pitchFamily="18" charset="-128"/>
                <a:ea typeface="G-OTF Kyoukasho ICA Pro R" pitchFamily="18" charset="-128"/>
              </a:rPr>
              <a:t>DOOM</a:t>
            </a:r>
            <a:r>
              <a:rPr lang="ja-JP" altLang="en-US" dirty="0">
                <a:latin typeface="G-OTF Kyoukasho ICA Pro R" pitchFamily="18" charset="-128"/>
                <a:ea typeface="G-OTF Kyoukasho ICA Pro R" pitchFamily="18" charset="-128"/>
              </a:rPr>
              <a:t>（ゲーム）をプレイする学生がいた。</a:t>
            </a:r>
          </a:p>
          <a:p>
            <a:pPr marL="0" indent="0">
              <a:buNone/>
            </a:pPr>
            <a:r>
              <a:rPr lang="ja-JP" altLang="en-US" dirty="0">
                <a:latin typeface="G-OTF Kyoukasho ICA Pro R" pitchFamily="18" charset="-128"/>
                <a:ea typeface="G-OTF Kyoukasho ICA Pro R" pitchFamily="18" charset="-128"/>
              </a:rPr>
              <a:t>その後ろの学生たちはノートを取らずにほぼ全員がそのゲームを見ていた。たった</a:t>
            </a:r>
            <a:r>
              <a:rPr lang="en-US" altLang="ja-JP" dirty="0">
                <a:latin typeface="G-OTF Kyoukasho ICA Pro R" pitchFamily="18" charset="-128"/>
                <a:ea typeface="G-OTF Kyoukasho ICA Pro R" pitchFamily="18" charset="-128"/>
              </a:rPr>
              <a:t>1</a:t>
            </a:r>
            <a:r>
              <a:rPr lang="ja-JP" altLang="en-US" dirty="0">
                <a:latin typeface="G-OTF Kyoukasho ICA Pro R" pitchFamily="18" charset="-128"/>
                <a:ea typeface="G-OTF Kyoukasho ICA Pro R" pitchFamily="18" charset="-128"/>
              </a:rPr>
              <a:t>人で</a:t>
            </a:r>
            <a:r>
              <a:rPr lang="en-US" altLang="ja-JP" dirty="0">
                <a:latin typeface="G-OTF Kyoukasho ICA Pro R" pitchFamily="18" charset="-128"/>
                <a:ea typeface="G-OTF Kyoukasho ICA Pro R" pitchFamily="18" charset="-128"/>
              </a:rPr>
              <a:t>100</a:t>
            </a:r>
            <a:r>
              <a:rPr lang="ja-JP" altLang="en-US" dirty="0">
                <a:latin typeface="G-OTF Kyoukasho ICA Pro R" pitchFamily="18" charset="-128"/>
                <a:ea typeface="G-OTF Kyoukasho ICA Pro R" pitchFamily="18" charset="-128"/>
              </a:rPr>
              <a:t>人中の</a:t>
            </a:r>
            <a:r>
              <a:rPr lang="en-US" altLang="ja-JP" dirty="0">
                <a:latin typeface="G-OTF Kyoukasho ICA Pro R" pitchFamily="18" charset="-128"/>
                <a:ea typeface="G-OTF Kyoukasho ICA Pro R" pitchFamily="18" charset="-128"/>
              </a:rPr>
              <a:t>4</a:t>
            </a:r>
            <a:r>
              <a:rPr lang="ja-JP" altLang="en-US" dirty="0">
                <a:latin typeface="G-OTF Kyoukasho ICA Pro R" pitchFamily="18" charset="-128"/>
                <a:ea typeface="G-OTF Kyoukasho ICA Pro R" pitchFamily="18" charset="-128"/>
              </a:rPr>
              <a:t>分の</a:t>
            </a:r>
            <a:r>
              <a:rPr lang="en-US" altLang="ja-JP" dirty="0">
                <a:latin typeface="G-OTF Kyoukasho ICA Pro R" pitchFamily="18" charset="-128"/>
                <a:ea typeface="G-OTF Kyoukasho ICA Pro R" pitchFamily="18" charset="-128"/>
              </a:rPr>
              <a:t>3</a:t>
            </a:r>
            <a:r>
              <a:rPr lang="ja-JP" altLang="en-US" dirty="0">
                <a:latin typeface="G-OTF Kyoukasho ICA Pro R" pitchFamily="18" charset="-128"/>
                <a:ea typeface="G-OTF Kyoukasho ICA Pro R" pitchFamily="18" charset="-128"/>
              </a:rPr>
              <a:t>の気を散らすことに成功したらしい</a:t>
            </a:r>
            <a:r>
              <a:rPr lang="ja-JP" altLang="en-US" dirty="0" smtClean="0">
                <a:latin typeface="G-OTF Kyoukasho ICA Pro R" pitchFamily="18" charset="-128"/>
                <a:ea typeface="G-OTF Kyoukasho ICA Pro R" pitchFamily="18" charset="-128"/>
              </a:rPr>
              <a:t>。</a:t>
            </a:r>
            <a:endParaRPr lang="en-US" altLang="ja-JP" dirty="0" smtClean="0">
              <a:latin typeface="G-OTF Kyoukasho ICA Pro R" pitchFamily="18" charset="-128"/>
              <a:ea typeface="G-OTF Kyoukasho ICA Pro R" pitchFamily="18" charset="-128"/>
            </a:endParaRPr>
          </a:p>
          <a:p>
            <a:pPr marL="0" indent="0">
              <a:buNone/>
            </a:pPr>
            <a:r>
              <a:rPr lang="en-US" altLang="zh-CN" dirty="0" smtClean="0">
                <a:latin typeface="G-OTF Kyoukasho ICA Pro R" pitchFamily="18" charset="-128"/>
                <a:ea typeface="G-OTF Kyoukasho ICA Pro R" pitchFamily="18" charset="-128"/>
              </a:rPr>
              <a:t>----------------</a:t>
            </a:r>
          </a:p>
          <a:p>
            <a:pPr marL="0" indent="0">
              <a:buNone/>
            </a:pPr>
            <a:r>
              <a:rPr lang="ja-JP" altLang="en-US" dirty="0" smtClean="0">
                <a:latin typeface="G-OTF Kyoukasho ICA Pro R" pitchFamily="18" charset="-128"/>
                <a:ea typeface="G-OTF Kyoukasho ICA Pro R" pitchFamily="18" charset="-128"/>
              </a:rPr>
              <a:t>気を散らす「きをちらす」</a:t>
            </a:r>
            <a:endParaRPr lang="en-US" altLang="zh-CN" dirty="0" smtClean="0">
              <a:latin typeface="G-OTF Kyoukasho ICA Pro R" pitchFamily="18" charset="-128"/>
              <a:ea typeface="G-OTF Kyoukasho ICA Pro R" pitchFamily="18" charset="-128"/>
            </a:endParaRPr>
          </a:p>
        </p:txBody>
      </p:sp>
    </p:spTree>
    <p:extLst>
      <p:ext uri="{BB962C8B-B14F-4D97-AF65-F5344CB8AC3E}">
        <p14:creationId xmlns:p14="http://schemas.microsoft.com/office/powerpoint/2010/main" val="2247482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6096000"/>
          </a:xfrm>
        </p:spPr>
        <p:txBody>
          <a:bodyPr vert="horz" lIns="91440" tIns="45720" rIns="91440" bIns="45720" rtlCol="0">
            <a:normAutofit fontScale="92500"/>
          </a:bodyPr>
          <a:lstStyle/>
          <a:p>
            <a:pPr marL="0" indent="0">
              <a:buNone/>
            </a:pPr>
            <a:r>
              <a:rPr lang="ja-JP" altLang="en-US" dirty="0">
                <a:latin typeface="G-OTF Kyoukasho ICA Pro R" pitchFamily="18" charset="-128"/>
                <a:ea typeface="G-OTF Kyoukasho ICA Pro R" pitchFamily="18" charset="-128"/>
              </a:rPr>
              <a:t>●</a:t>
            </a:r>
            <a:r>
              <a:rPr lang="ja-JP" altLang="en-US" u="sng" dirty="0">
                <a:latin typeface="G-OTF Kyoukasho ICA Pro R" pitchFamily="18" charset="-128"/>
                <a:ea typeface="G-OTF Kyoukasho ICA Pro R" pitchFamily="18" charset="-128"/>
              </a:rPr>
              <a:t>コンピューターサイエンス</a:t>
            </a:r>
            <a:r>
              <a:rPr lang="ja-JP" altLang="en-US" dirty="0">
                <a:latin typeface="G-OTF Kyoukasho ICA Pro R" pitchFamily="18" charset="-128"/>
                <a:ea typeface="G-OTF Kyoukasho ICA Pro R" pitchFamily="18" charset="-128"/>
              </a:rPr>
              <a:t>の授業で、見たこともないヤツが講義の半分のところで入ってきて、自分の隣に座った。そのとき教授はノートパソコンで</a:t>
            </a:r>
            <a:r>
              <a:rPr lang="ja-JP" altLang="en-US" u="sng" dirty="0">
                <a:latin typeface="G-OTF Kyoukasho ICA Pro R" pitchFamily="18" charset="-128"/>
                <a:ea typeface="G-OTF Kyoukasho ICA Pro R" pitchFamily="18" charset="-128"/>
              </a:rPr>
              <a:t>プログラミング</a:t>
            </a:r>
            <a:r>
              <a:rPr lang="ja-JP" altLang="en-US" dirty="0">
                <a:latin typeface="G-OTF Kyoukasho ICA Pro R" pitchFamily="18" charset="-128"/>
                <a:ea typeface="G-OTF Kyoukasho ICA Pro R" pitchFamily="18" charset="-128"/>
              </a:rPr>
              <a:t>をしていて、それが前の</a:t>
            </a:r>
            <a:r>
              <a:rPr lang="ja-JP" altLang="en-US" u="sng" dirty="0">
                <a:latin typeface="G-OTF Kyoukasho ICA Pro R" pitchFamily="18" charset="-128"/>
                <a:ea typeface="G-OTF Kyoukasho ICA Pro R" pitchFamily="18" charset="-128"/>
              </a:rPr>
              <a:t>スクリーン</a:t>
            </a:r>
            <a:r>
              <a:rPr lang="ja-JP" altLang="en-US" dirty="0">
                <a:latin typeface="G-OTF Kyoukasho ICA Pro R" pitchFamily="18" charset="-128"/>
                <a:ea typeface="G-OTF Kyoukasho ICA Pro R" pitchFamily="18" charset="-128"/>
              </a:rPr>
              <a:t>に映し出された。</a:t>
            </a:r>
          </a:p>
          <a:p>
            <a:pPr marL="0" indent="0">
              <a:buNone/>
            </a:pPr>
            <a:r>
              <a:rPr lang="ja-JP" altLang="en-US" dirty="0">
                <a:latin typeface="G-OTF Kyoukasho ICA Pro R" pitchFamily="18" charset="-128"/>
                <a:ea typeface="G-OTF Kyoukasho ICA Pro R" pitchFamily="18" charset="-128"/>
              </a:rPr>
              <a:t>すると突然その男が立ち上がり、スクリーンを指さし叫んだ。「その</a:t>
            </a:r>
            <a:r>
              <a:rPr lang="ja-JP" altLang="en-US" u="sng" dirty="0">
                <a:latin typeface="G-OTF Kyoukasho ICA Pro R" pitchFamily="18" charset="-128"/>
                <a:ea typeface="G-OTF Kyoukasho ICA Pro R" pitchFamily="18" charset="-128"/>
              </a:rPr>
              <a:t>コード</a:t>
            </a:r>
            <a:r>
              <a:rPr lang="ja-JP" altLang="en-US" dirty="0">
                <a:latin typeface="G-OTF Kyoukasho ICA Pro R" pitchFamily="18" charset="-128"/>
                <a:ea typeface="G-OTF Kyoukasho ICA Pro R" pitchFamily="18" charset="-128"/>
              </a:rPr>
              <a:t>には</a:t>
            </a:r>
            <a:r>
              <a:rPr lang="ja-JP" altLang="en-US" u="sng" dirty="0">
                <a:latin typeface="G-OTF Kyoukasho ICA Pro R" pitchFamily="18" charset="-128"/>
                <a:ea typeface="G-OTF Kyoukasho ICA Pro R" pitchFamily="18" charset="-128"/>
              </a:rPr>
              <a:t>バグ</a:t>
            </a:r>
            <a:r>
              <a:rPr lang="ja-JP" altLang="en-US" dirty="0">
                <a:latin typeface="G-OTF Kyoukasho ICA Pro R" pitchFamily="18" charset="-128"/>
                <a:ea typeface="G-OTF Kyoukasho ICA Pro R" pitchFamily="18" charset="-128"/>
              </a:rPr>
              <a:t>がある！　バグだ！」教授は静かに「ああ、彼は正しいね。</a:t>
            </a:r>
            <a:r>
              <a:rPr lang="ja-JP" altLang="en-US" u="sng" dirty="0">
                <a:latin typeface="G-OTF Kyoukasho ICA Pro R" pitchFamily="18" charset="-128"/>
                <a:ea typeface="G-OTF Kyoukasho ICA Pro R" pitchFamily="18" charset="-128"/>
              </a:rPr>
              <a:t>セミコロン</a:t>
            </a:r>
            <a:r>
              <a:rPr lang="ja-JP" altLang="en-US" dirty="0">
                <a:latin typeface="G-OTF Kyoukasho ICA Pro R" pitchFamily="18" charset="-128"/>
                <a:ea typeface="G-OTF Kyoukasho ICA Pro R" pitchFamily="18" charset="-128"/>
              </a:rPr>
              <a:t>を忘れてたな」と言った。すると男は出ていった。教授は「彼はその</a:t>
            </a:r>
            <a:r>
              <a:rPr lang="en-US" altLang="ja-JP" dirty="0">
                <a:latin typeface="G-OTF Kyoukasho ICA Pro R" pitchFamily="18" charset="-128"/>
                <a:ea typeface="G-OTF Kyoukasho ICA Pro R" pitchFamily="18" charset="-128"/>
              </a:rPr>
              <a:t>1</a:t>
            </a:r>
            <a:r>
              <a:rPr lang="ja-JP" altLang="en-US" dirty="0">
                <a:latin typeface="G-OTF Kyoukasho ICA Pro R" pitchFamily="18" charset="-128"/>
                <a:ea typeface="G-OTF Kyoukasho ICA Pro R" pitchFamily="18" charset="-128"/>
              </a:rPr>
              <a:t>つのバグを指摘するためだけに来てたんだな」と言った</a:t>
            </a:r>
            <a:r>
              <a:rPr lang="ja-JP" altLang="en-US" dirty="0" smtClean="0">
                <a:latin typeface="G-OTF Kyoukasho ICA Pro R" pitchFamily="18" charset="-128"/>
                <a:ea typeface="G-OTF Kyoukasho ICA Pro R" pitchFamily="18" charset="-128"/>
              </a:rPr>
              <a:t>。</a:t>
            </a:r>
            <a:endParaRPr lang="en-US" altLang="ja-JP" dirty="0" smtClean="0">
              <a:latin typeface="G-OTF Kyoukasho ICA Pro R" pitchFamily="18" charset="-128"/>
              <a:ea typeface="G-OTF Kyoukasho ICA Pro R" pitchFamily="18" charset="-128"/>
            </a:endParaRPr>
          </a:p>
          <a:p>
            <a:pPr marL="0" indent="0">
              <a:buNone/>
            </a:pPr>
            <a:r>
              <a:rPr lang="en-US" altLang="zh-CN" dirty="0" smtClean="0">
                <a:latin typeface="G-OTF Kyoukasho ICA Pro R" pitchFamily="18" charset="-128"/>
                <a:ea typeface="G-OTF Kyoukasho ICA Pro R" pitchFamily="18" charset="-128"/>
              </a:rPr>
              <a:t>------</a:t>
            </a:r>
          </a:p>
        </p:txBody>
      </p:sp>
    </p:spTree>
    <p:extLst>
      <p:ext uri="{BB962C8B-B14F-4D97-AF65-F5344CB8AC3E}">
        <p14:creationId xmlns:p14="http://schemas.microsoft.com/office/powerpoint/2010/main" val="13093933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5745163"/>
          </a:xfrm>
        </p:spPr>
        <p:txBody>
          <a:bodyPr vert="horz" lIns="91440" tIns="45720" rIns="91440" bIns="45720" rtlCol="0">
            <a:normAutofit fontScale="92500" lnSpcReduction="20000"/>
          </a:bodyPr>
          <a:lstStyle/>
          <a:p>
            <a:pPr marL="0" indent="0">
              <a:buNone/>
            </a:pPr>
            <a:r>
              <a:rPr lang="ja-JP" altLang="en-US" dirty="0">
                <a:latin typeface="G-OTF Kyoukasho ICA Pro R" pitchFamily="18" charset="-128"/>
                <a:ea typeface="G-OTF Kyoukasho ICA Pro R" pitchFamily="18" charset="-128"/>
              </a:rPr>
              <a:t>●自分は学生だが、クラスの</a:t>
            </a:r>
            <a:r>
              <a:rPr lang="en-US" altLang="ja-JP" dirty="0">
                <a:latin typeface="G-OTF Kyoukasho ICA Pro R" pitchFamily="18" charset="-128"/>
                <a:ea typeface="G-OTF Kyoukasho ICA Pro R" pitchFamily="18" charset="-128"/>
              </a:rPr>
              <a:t>1</a:t>
            </a:r>
            <a:r>
              <a:rPr lang="ja-JP" altLang="en-US" dirty="0">
                <a:latin typeface="G-OTF Kyoukasho ICA Pro R" pitchFamily="18" charset="-128"/>
                <a:ea typeface="G-OTF Kyoukasho ICA Pro R" pitchFamily="18" charset="-128"/>
              </a:rPr>
              <a:t>人が講義を急にさえぎってこう言った。</a:t>
            </a:r>
          </a:p>
          <a:p>
            <a:pPr marL="0" indent="0">
              <a:buNone/>
            </a:pPr>
            <a:r>
              <a:rPr lang="ja-JP" altLang="en-US" dirty="0">
                <a:latin typeface="G-OTF Kyoukasho ICA Pro R" pitchFamily="18" charset="-128"/>
                <a:ea typeface="G-OTF Kyoukasho ICA Pro R" pitchFamily="18" charset="-128"/>
              </a:rPr>
              <a:t>「たった今、美しい夕日が見られるというのに、どうしてみんなここに座っていられるんだ？　自分は見にいかないといけない」</a:t>
            </a:r>
          </a:p>
          <a:p>
            <a:pPr marL="0" indent="0">
              <a:buNone/>
            </a:pPr>
            <a:r>
              <a:rPr lang="ja-JP" altLang="en-US" dirty="0">
                <a:latin typeface="G-OTF Kyoukasho ICA Pro R" pitchFamily="18" charset="-128"/>
                <a:ea typeface="G-OTF Kyoukasho ICA Pro R" pitchFamily="18" charset="-128"/>
              </a:rPr>
              <a:t>そして所持品を全部残して出ていった。</a:t>
            </a:r>
          </a:p>
          <a:p>
            <a:pPr marL="0" indent="0">
              <a:buNone/>
            </a:pPr>
            <a:r>
              <a:rPr lang="en-US" altLang="ja-JP" dirty="0">
                <a:latin typeface="G-OTF Kyoukasho ICA Pro R" pitchFamily="18" charset="-128"/>
                <a:ea typeface="G-OTF Kyoukasho ICA Pro R" pitchFamily="18" charset="-128"/>
              </a:rPr>
              <a:t>20</a:t>
            </a:r>
            <a:r>
              <a:rPr lang="ja-JP" altLang="en-US" dirty="0">
                <a:latin typeface="G-OTF Kyoukasho ICA Pro R" pitchFamily="18" charset="-128"/>
                <a:ea typeface="G-OTF Kyoukasho ICA Pro R" pitchFamily="18" charset="-128"/>
              </a:rPr>
              <a:t>分して帰ってくると、教授に夕日の写真を見せようとした。教授は笑いが止まらないようだった。他にも彼はとても奇妙なことをいっぱいしている</a:t>
            </a:r>
            <a:r>
              <a:rPr lang="ja-JP" altLang="en-US" dirty="0" smtClean="0">
                <a:latin typeface="G-OTF Kyoukasho ICA Pro R" pitchFamily="18" charset="-128"/>
                <a:ea typeface="G-OTF Kyoukasho ICA Pro R" pitchFamily="18" charset="-128"/>
              </a:rPr>
              <a:t>。</a:t>
            </a:r>
            <a:endParaRPr lang="en-US" altLang="ja-JP" dirty="0" smtClean="0">
              <a:latin typeface="G-OTF Kyoukasho ICA Pro R" pitchFamily="18" charset="-128"/>
              <a:ea typeface="G-OTF Kyoukasho ICA Pro R" pitchFamily="18" charset="-128"/>
            </a:endParaRPr>
          </a:p>
          <a:p>
            <a:pPr marL="0" indent="0">
              <a:buNone/>
            </a:pPr>
            <a:r>
              <a:rPr lang="en-US" altLang="ja-JP" dirty="0" smtClean="0">
                <a:latin typeface="G-OTF Kyoukasho ICA Pro R" pitchFamily="18" charset="-128"/>
                <a:ea typeface="G-OTF Kyoukasho ICA Pro R" pitchFamily="18" charset="-128"/>
              </a:rPr>
              <a:t>------------------------</a:t>
            </a:r>
          </a:p>
          <a:p>
            <a:pPr marL="0" indent="0">
              <a:buNone/>
            </a:pPr>
            <a:r>
              <a:rPr lang="ja-JP" altLang="en-US" dirty="0">
                <a:latin typeface="G-OTF Kyoukasho ICA Pro R" pitchFamily="18" charset="-128"/>
                <a:ea typeface="G-OTF Kyoukasho ICA Pro R" pitchFamily="18" charset="-128"/>
              </a:rPr>
              <a:t>所持</a:t>
            </a:r>
            <a:r>
              <a:rPr lang="ja-JP" altLang="en-US" dirty="0" smtClean="0">
                <a:latin typeface="G-OTF Kyoukasho ICA Pro R" pitchFamily="18" charset="-128"/>
                <a:ea typeface="G-OTF Kyoukasho ICA Pro R" pitchFamily="18" charset="-128"/>
              </a:rPr>
              <a:t>品「しょじひん」</a:t>
            </a:r>
            <a:endParaRPr lang="en-US" altLang="ja-JP" dirty="0" smtClean="0">
              <a:latin typeface="G-OTF Kyoukasho ICA Pro R" pitchFamily="18" charset="-128"/>
              <a:ea typeface="G-OTF Kyoukasho ICA Pro R" pitchFamily="18" charset="-128"/>
            </a:endParaRPr>
          </a:p>
          <a:p>
            <a:pPr marL="0" indent="0">
              <a:buNone/>
            </a:pPr>
            <a:r>
              <a:rPr lang="ja-JP" altLang="en-US" dirty="0" smtClean="0">
                <a:latin typeface="G-OTF Kyoukasho ICA Pro R" pitchFamily="18" charset="-128"/>
                <a:ea typeface="G-OTF Kyoukasho ICA Pro R" pitchFamily="18" charset="-128"/>
              </a:rPr>
              <a:t>夕日「ゆうひ」</a:t>
            </a:r>
            <a:endParaRPr lang="zh-CN" altLang="en-US" dirty="0">
              <a:latin typeface="G-OTF Kyoukasho ICA Pro R" pitchFamily="18" charset="-128"/>
              <a:ea typeface="G-OTF Kyoukasho ICA Pro R" pitchFamily="18" charset="-128"/>
            </a:endParaRPr>
          </a:p>
        </p:txBody>
      </p:sp>
    </p:spTree>
    <p:extLst>
      <p:ext uri="{BB962C8B-B14F-4D97-AF65-F5344CB8AC3E}">
        <p14:creationId xmlns:p14="http://schemas.microsoft.com/office/powerpoint/2010/main" val="1324689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5745163"/>
          </a:xfrm>
        </p:spPr>
        <p:txBody>
          <a:bodyPr vert="horz" lIns="91440" tIns="45720" rIns="91440" bIns="45720" rtlCol="0">
            <a:normAutofit/>
          </a:bodyPr>
          <a:lstStyle/>
          <a:p>
            <a:pPr marL="0" indent="0">
              <a:buNone/>
            </a:pPr>
            <a:r>
              <a:rPr lang="ja-JP" altLang="en-US" dirty="0">
                <a:latin typeface="G-OTF Kyoukasho ICA Pro R" pitchFamily="18" charset="-128"/>
                <a:ea typeface="G-OTF Kyoukasho ICA Pro R" pitchFamily="18" charset="-128"/>
              </a:rPr>
              <a:t>●学生のひとりが窓から飛び出して行った。窓の向こうに若い女の</a:t>
            </a:r>
            <a:r>
              <a:rPr lang="ja-JP" altLang="en-US" dirty="0" smtClean="0">
                <a:latin typeface="G-OTF Kyoukasho ICA Pro R" pitchFamily="18" charset="-128"/>
                <a:ea typeface="G-OTF Kyoukasho ICA Pro R" pitchFamily="18" charset="-128"/>
              </a:rPr>
              <a:t>子がいて</a:t>
            </a:r>
            <a:r>
              <a:rPr lang="ja-JP" altLang="en-US" dirty="0">
                <a:latin typeface="G-OTF Kyoukasho ICA Pro R" pitchFamily="18" charset="-128"/>
                <a:ea typeface="G-OTF Kyoukasho ICA Pro R" pitchFamily="18" charset="-128"/>
              </a:rPr>
              <a:t>、話しかけるためだったようだが、そのまま戻ってきた</a:t>
            </a:r>
            <a:r>
              <a:rPr lang="ja-JP" altLang="en-US" dirty="0" smtClean="0">
                <a:latin typeface="G-OTF Kyoukasho ICA Pro R" pitchFamily="18" charset="-128"/>
                <a:ea typeface="G-OTF Kyoukasho ICA Pro R" pitchFamily="18" charset="-128"/>
              </a:rPr>
              <a:t>。</a:t>
            </a:r>
            <a:endParaRPr lang="en-US" altLang="ja-JP" dirty="0" smtClean="0">
              <a:latin typeface="G-OTF Kyoukasho ICA Pro R" pitchFamily="18" charset="-128"/>
              <a:ea typeface="G-OTF Kyoukasho ICA Pro R" pitchFamily="18" charset="-128"/>
            </a:endParaRPr>
          </a:p>
          <a:p>
            <a:pPr marL="0" indent="0">
              <a:buNone/>
            </a:pPr>
            <a:r>
              <a:rPr lang="en-US" altLang="ja-JP" dirty="0" smtClean="0">
                <a:latin typeface="G-OTF Kyoukasho ICA Pro R" pitchFamily="18" charset="-128"/>
                <a:ea typeface="G-OTF Kyoukasho ICA Pro R" pitchFamily="18" charset="-128"/>
              </a:rPr>
              <a:t>---------</a:t>
            </a:r>
            <a:endParaRPr lang="en-US" altLang="ja-JP" dirty="0" smtClean="0">
              <a:latin typeface="G-OTF Kyoukasho ICA Pro R" pitchFamily="18" charset="-128"/>
              <a:ea typeface="G-OTF Kyoukasho ICA Pro R" pitchFamily="18" charset="-128"/>
            </a:endParaRPr>
          </a:p>
          <a:p>
            <a:pPr marL="0" indent="0">
              <a:buNone/>
            </a:pPr>
            <a:endParaRPr lang="en-US" altLang="ja-JP" dirty="0" smtClean="0">
              <a:latin typeface="G-OTF Kyoukasho ICA Pro R" pitchFamily="18" charset="-128"/>
              <a:ea typeface="G-OTF Kyoukasho ICA Pro R" pitchFamily="18" charset="-128"/>
            </a:endParaRPr>
          </a:p>
        </p:txBody>
      </p:sp>
    </p:spTree>
    <p:extLst>
      <p:ext uri="{BB962C8B-B14F-4D97-AF65-F5344CB8AC3E}">
        <p14:creationId xmlns:p14="http://schemas.microsoft.com/office/powerpoint/2010/main" val="24425142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28600"/>
            <a:ext cx="8229600" cy="6477000"/>
          </a:xfrm>
        </p:spPr>
        <p:txBody>
          <a:bodyPr vert="horz" lIns="91440" tIns="45720" rIns="91440" bIns="45720" rtlCol="0">
            <a:normAutofit/>
          </a:bodyPr>
          <a:lstStyle/>
          <a:p>
            <a:pPr marL="0" indent="0">
              <a:buNone/>
            </a:pPr>
            <a:r>
              <a:rPr lang="ja-JP" altLang="en-US" dirty="0">
                <a:latin typeface="G-OTF Kyoukasho ICA Pro R" pitchFamily="18" charset="-128"/>
                <a:ea typeface="G-OTF Kyoukasho ICA Pro R" pitchFamily="18" charset="-128"/>
              </a:rPr>
              <a:t>●最終試験のときに</a:t>
            </a:r>
            <a:r>
              <a:rPr lang="en-US" altLang="ja-JP" dirty="0">
                <a:latin typeface="G-OTF Kyoukasho ICA Pro R" pitchFamily="18" charset="-128"/>
                <a:ea typeface="G-OTF Kyoukasho ICA Pro R" pitchFamily="18" charset="-128"/>
              </a:rPr>
              <a:t>2</a:t>
            </a:r>
            <a:r>
              <a:rPr lang="ja-JP" altLang="en-US" dirty="0">
                <a:latin typeface="G-OTF Kyoukasho ICA Pro R" pitchFamily="18" charset="-128"/>
                <a:ea typeface="G-OTF Kyoukasho ICA Pro R" pitchFamily="18" charset="-128"/>
              </a:rPr>
              <a:t>人の学生がアラビア語で話していた。みんなに聞こえるほどで、明らかな</a:t>
            </a:r>
            <a:r>
              <a:rPr lang="ja-JP" altLang="en-US" u="sng" dirty="0">
                <a:latin typeface="G-OTF Kyoukasho ICA Pro R" pitchFamily="18" charset="-128"/>
                <a:ea typeface="G-OTF Kyoukasho ICA Pro R" pitchFamily="18" charset="-128"/>
              </a:rPr>
              <a:t>カンニング</a:t>
            </a:r>
            <a:r>
              <a:rPr lang="ja-JP" altLang="en-US" dirty="0">
                <a:latin typeface="G-OTF Kyoukasho ICA Pro R" pitchFamily="18" charset="-128"/>
                <a:ea typeface="G-OTF Kyoukasho ICA Pro R" pitchFamily="18" charset="-128"/>
              </a:rPr>
              <a:t>とみなして試験は不合格の旨を伝えた。彼らはそれを全く信じられないといった顔で、お互いに試験中に大きな声で話ができないことが理解できないようだった。あくまでその晩に何をするかを話し合っているだけと主張した。</a:t>
            </a:r>
          </a:p>
          <a:p>
            <a:pPr marL="0" indent="0">
              <a:buNone/>
            </a:pPr>
            <a:r>
              <a:rPr lang="ja-JP" altLang="en-US" dirty="0">
                <a:latin typeface="G-OTF Kyoukasho ICA Pro R" pitchFamily="18" charset="-128"/>
                <a:ea typeface="G-OTF Kyoukasho ICA Pro R" pitchFamily="18" charset="-128"/>
              </a:rPr>
              <a:t>だが奇妙なことに</a:t>
            </a:r>
            <a:r>
              <a:rPr lang="en-US" altLang="ja-JP" dirty="0">
                <a:latin typeface="G-OTF Kyoukasho ICA Pro R" pitchFamily="18" charset="-128"/>
                <a:ea typeface="G-OTF Kyoukasho ICA Pro R" pitchFamily="18" charset="-128"/>
              </a:rPr>
              <a:t>2</a:t>
            </a:r>
            <a:r>
              <a:rPr lang="ja-JP" altLang="en-US" dirty="0">
                <a:latin typeface="G-OTF Kyoukasho ICA Pro R" pitchFamily="18" charset="-128"/>
                <a:ea typeface="G-OTF Kyoukasho ICA Pro R" pitchFamily="18" charset="-128"/>
              </a:rPr>
              <a:t>人は間違った答えを、全く同じ</a:t>
            </a:r>
            <a:r>
              <a:rPr lang="ja-JP" altLang="en-US" u="sng" dirty="0">
                <a:latin typeface="G-OTF Kyoukasho ICA Pro R" pitchFamily="18" charset="-128"/>
                <a:ea typeface="G-OTF Kyoukasho ICA Pro R" pitchFamily="18" charset="-128"/>
              </a:rPr>
              <a:t>言い回し</a:t>
            </a:r>
            <a:r>
              <a:rPr lang="ja-JP" altLang="en-US" dirty="0">
                <a:latin typeface="G-OTF Kyoukasho ICA Pro R" pitchFamily="18" charset="-128"/>
                <a:ea typeface="G-OTF Kyoukasho ICA Pro R" pitchFamily="18" charset="-128"/>
              </a:rPr>
              <a:t>で書いていた</a:t>
            </a:r>
            <a:r>
              <a:rPr lang="ja-JP" altLang="en-US" dirty="0" smtClean="0">
                <a:latin typeface="G-OTF Kyoukasho ICA Pro R" pitchFamily="18" charset="-128"/>
                <a:ea typeface="G-OTF Kyoukasho ICA Pro R" pitchFamily="18" charset="-128"/>
              </a:rPr>
              <a:t>。</a:t>
            </a:r>
            <a:endParaRPr lang="en-US" altLang="ja-JP" dirty="0" smtClean="0">
              <a:latin typeface="G-OTF Kyoukasho ICA Pro R" pitchFamily="18" charset="-128"/>
              <a:ea typeface="G-OTF Kyoukasho ICA Pro R" pitchFamily="18" charset="-128"/>
            </a:endParaRPr>
          </a:p>
          <a:p>
            <a:pPr marL="0" indent="0">
              <a:buNone/>
            </a:pPr>
            <a:r>
              <a:rPr lang="en-US" altLang="ja-JP" dirty="0" smtClean="0">
                <a:latin typeface="G-OTF Kyoukasho ICA Pro R" pitchFamily="18" charset="-128"/>
                <a:ea typeface="G-OTF Kyoukasho ICA Pro R" pitchFamily="18" charset="-128"/>
              </a:rPr>
              <a:t>------------------------</a:t>
            </a:r>
            <a:endParaRPr lang="en-US" altLang="zh-CN" dirty="0">
              <a:latin typeface="G-OTF Kyoukasho ICA Pro R" pitchFamily="18" charset="-128"/>
              <a:ea typeface="G-OTF Kyoukasho ICA Pro R" pitchFamily="18" charset="-128"/>
            </a:endParaRPr>
          </a:p>
          <a:p>
            <a:pPr marL="0" indent="0">
              <a:buNone/>
            </a:pPr>
            <a:r>
              <a:rPr lang="ja-JP" altLang="en-US" dirty="0" smtClean="0">
                <a:latin typeface="G-OTF Kyoukasho ICA Pro R" pitchFamily="18" charset="-128"/>
                <a:ea typeface="G-OTF Kyoukasho ICA Pro R" pitchFamily="18" charset="-128"/>
              </a:rPr>
              <a:t>言い回し「いいまわし」</a:t>
            </a:r>
            <a:endParaRPr lang="zh-CN" altLang="en-US" dirty="0">
              <a:latin typeface="G-OTF Kyoukasho ICA Pro R" pitchFamily="18" charset="-128"/>
              <a:ea typeface="G-OTF Kyoukasho ICA Pro R" pitchFamily="18" charset="-128"/>
            </a:endParaRPr>
          </a:p>
        </p:txBody>
      </p:sp>
    </p:spTree>
    <p:extLst>
      <p:ext uri="{BB962C8B-B14F-4D97-AF65-F5344CB8AC3E}">
        <p14:creationId xmlns:p14="http://schemas.microsoft.com/office/powerpoint/2010/main" val="4123524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8203</TotalTime>
  <Words>1087</Words>
  <Application>Microsoft Office PowerPoint</Application>
  <PresentationFormat>全屏显示(4:3)</PresentationFormat>
  <Paragraphs>90</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DCGHigeMoji-W5</vt:lpstr>
      <vt:lpstr>DCPHigeMoji-W5</vt:lpstr>
      <vt:lpstr>DFGKoIn-W4</vt:lpstr>
      <vt:lpstr>G-OTF Kyoukasho ICA Pro R</vt:lpstr>
      <vt:lpstr>宋体</vt:lpstr>
      <vt:lpstr>Arial</vt:lpstr>
      <vt:lpstr>Calibri</vt:lpstr>
      <vt:lpstr>Office 主题​​</vt:lpstr>
      <vt:lpstr>コイヌの単語帳</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ご清聴有難う御座いました！！</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コイヌの単語帳</dc:title>
  <dc:creator>HuangWeijing</dc:creator>
  <cp:lastModifiedBy>weijing huang</cp:lastModifiedBy>
  <cp:revision>56</cp:revision>
  <dcterms:created xsi:type="dcterms:W3CDTF">2015-09-02T14:56:02Z</dcterms:created>
  <dcterms:modified xsi:type="dcterms:W3CDTF">2015-10-25T09:26:51Z</dcterms:modified>
</cp:coreProperties>
</file>