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6" r:id="rId4"/>
    <p:sldId id="258" r:id="rId5"/>
    <p:sldId id="257" r:id="rId6"/>
    <p:sldId id="259" r:id="rId7"/>
    <p:sldId id="268" r:id="rId8"/>
    <p:sldId id="260" r:id="rId9"/>
    <p:sldId id="269" r:id="rId10"/>
    <p:sldId id="261" r:id="rId11"/>
    <p:sldId id="270" r:id="rId12"/>
    <p:sldId id="262" r:id="rId13"/>
    <p:sldId id="263" r:id="rId14"/>
    <p:sldId id="272" r:id="rId15"/>
    <p:sldId id="273"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2015/11/14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CGHigeMoji-W5" panose="03000500010101010101" pitchFamily="66" charset="-128"/>
                <a:ea typeface="DCGHigeMoji-W5" panose="03000500010101010101" pitchFamily="66" charset="-128"/>
              </a:rPr>
              <a:t>コイヌの単語帳</a:t>
            </a:r>
            <a:r>
              <a:rPr lang="en-US" altLang="ja-JP" sz="2400" b="0" dirty="0" smtClean="0">
                <a:latin typeface="DFPSoGei-W5" panose="040B0500010101010101" pitchFamily="50" charset="-128"/>
                <a:ea typeface="DFPSoGei-W5" panose="040B0500010101010101" pitchFamily="50" charset="-128"/>
              </a:rPr>
              <a:t>v2.0</a:t>
            </a:r>
            <a:endParaRPr lang="zh-CN" altLang="en-US" sz="2400" dirty="0">
              <a:latin typeface="DFPSoGei-W5" panose="040B0500010101010101" pitchFamily="50" charset="-128"/>
              <a:ea typeface="DFPSoGei-W5" panose="040B0500010101010101" pitchFamily="50" charset="-128"/>
            </a:endParaRPr>
          </a:p>
        </p:txBody>
      </p:sp>
      <p:sp>
        <p:nvSpPr>
          <p:cNvPr id="5" name="文本占位符 4"/>
          <p:cNvSpPr>
            <a:spLocks noGrp="1"/>
          </p:cNvSpPr>
          <p:nvPr>
            <p:ph type="body" idx="1"/>
          </p:nvPr>
        </p:nvSpPr>
        <p:spPr/>
        <p:txBody>
          <a:bodyPr/>
          <a:lstStyle/>
          <a:p>
            <a:r>
              <a:rPr lang="ja-JP" altLang="en-US" dirty="0" smtClean="0">
                <a:latin typeface="CRＣ＆Ｇ半古印" panose="03000609000000000000" pitchFamily="65" charset="-128"/>
                <a:ea typeface="CRＣ＆Ｇ半古印" panose="03000609000000000000" pitchFamily="65" charset="-128"/>
              </a:rPr>
              <a:t>司会者：スリーピードッグ</a:t>
            </a:r>
            <a:endParaRPr lang="en-US" altLang="ja-JP" dirty="0" smtClean="0">
              <a:latin typeface="CRＣ＆Ｇ半古印" panose="03000609000000000000" pitchFamily="65" charset="-128"/>
              <a:ea typeface="CRＣ＆Ｇ半古印" panose="03000609000000000000" pitchFamily="65" charset="-128"/>
            </a:endParaRPr>
          </a:p>
          <a:p>
            <a:r>
              <a:rPr lang="en-US" altLang="zh-CN" dirty="0" smtClean="0">
                <a:latin typeface="CRＣ＆Ｇ半古印" panose="03000609000000000000" pitchFamily="65" charset="-128"/>
                <a:ea typeface="CRＣ＆Ｇ半古印" panose="03000609000000000000" pitchFamily="65" charset="-128"/>
              </a:rPr>
              <a:t>2015/11/14</a:t>
            </a:r>
            <a:endParaRPr lang="zh-CN" altLang="en-US" dirty="0" smtClean="0">
              <a:latin typeface="CRＣ＆Ｇ半古印" panose="03000609000000000000" pitchFamily="65" charset="-128"/>
              <a:ea typeface="CRＣ＆Ｇ半古印" panose="03000609000000000000" pitchFamily="65" charset="-128"/>
            </a:endParaRPr>
          </a:p>
          <a:p>
            <a:endParaRPr lang="zh-CN" altLang="en-US" dirty="0"/>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6003328"/>
          </a:xfrm>
          <a:effectLst>
            <a:outerShdw blurRad="50800" dist="50800" dir="8100000" algn="tr" rotWithShape="0">
              <a:prstClr val="black">
                <a:alpha val="40000"/>
              </a:prstClr>
            </a:outerShdw>
          </a:effectLst>
        </p:spPr>
        <p:txBody>
          <a:bodyPr vert="horz" lIns="91440" tIns="45720" rIns="91440" bIns="45720" rtlCol="0">
            <a:noAutofit/>
          </a:bodyPr>
          <a:lstStyle/>
          <a:p>
            <a:pPr marL="0" indent="0">
              <a:buNone/>
            </a:pPr>
            <a:r>
              <a:rPr lang="ja-JP" altLang="en-US" sz="4800" b="1" dirty="0">
                <a:latin typeface="G-OTF Kyoukasho ICA Pro R" panose="02020400000000000000" pitchFamily="18" charset="-128"/>
                <a:ea typeface="G-OTF Kyoukasho ICA Pro R" panose="02020400000000000000" pitchFamily="18" charset="-128"/>
              </a:rPr>
              <a:t>それから</a:t>
            </a:r>
            <a:r>
              <a:rPr lang="en-US" altLang="ja-JP" sz="4800" b="1" dirty="0">
                <a:latin typeface="G-OTF Kyoukasho ICA Pro R" panose="02020400000000000000" pitchFamily="18" charset="-128"/>
                <a:ea typeface="G-OTF Kyoukasho ICA Pro R" panose="02020400000000000000" pitchFamily="18" charset="-128"/>
              </a:rPr>
              <a:t>11</a:t>
            </a:r>
            <a:r>
              <a:rPr lang="ja-JP" altLang="en-US" sz="4800" b="1" dirty="0">
                <a:latin typeface="G-OTF Kyoukasho ICA Pro R" panose="02020400000000000000" pitchFamily="18" charset="-128"/>
                <a:ea typeface="G-OTF Kyoukasho ICA Pro R" panose="02020400000000000000" pitchFamily="18" charset="-128"/>
              </a:rPr>
              <a:t>ヶ月後、祖父が「夢にばぁさんが出て来た。新しい家建て終わったよ。来たかったら</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くれば</a:t>
            </a:r>
            <a:r>
              <a:rPr lang="ja-JP" altLang="en-US" sz="4800" b="1" dirty="0">
                <a:latin typeface="G-OTF Kyoukasho ICA Pro R" panose="02020400000000000000" pitchFamily="18" charset="-128"/>
                <a:ea typeface="G-OTF Kyoukasho ICA Pro R" panose="02020400000000000000" pitchFamily="18" charset="-128"/>
              </a:rPr>
              <a:t>？って言ってた。ばぁさんが車で迎えに来る」そう言って、食事を拒否するようになった。なんとか説得しても頑固で聞かないし、病院も行かない。</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点滴</a:t>
            </a:r>
            <a:r>
              <a:rPr lang="ja-JP" altLang="en-US" sz="4800" b="1" dirty="0">
                <a:latin typeface="G-OTF Kyoukasho ICA Pro R" panose="02020400000000000000" pitchFamily="18" charset="-128"/>
                <a:ea typeface="G-OTF Kyoukasho ICA Pro R" panose="02020400000000000000" pitchFamily="18" charset="-128"/>
              </a:rPr>
              <a:t>も目を離すと抜いてしまう。</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3943865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800" b="1" dirty="0">
                <a:latin typeface="G-OTF Kyoukasho ICA Pro R" panose="02020400000000000000" pitchFamily="18" charset="-128"/>
                <a:ea typeface="G-OTF Kyoukasho ICA Pro R" panose="02020400000000000000" pitchFamily="18" charset="-128"/>
              </a:rPr>
              <a:t>そうして、祖母の</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命日</a:t>
            </a:r>
            <a:r>
              <a:rPr lang="ja-JP" altLang="en-US" sz="4800" b="1" dirty="0">
                <a:latin typeface="G-OTF Kyoukasho ICA Pro R" panose="02020400000000000000" pitchFamily="18" charset="-128"/>
                <a:ea typeface="G-OTF Kyoukasho ICA Pro R" panose="02020400000000000000" pitchFamily="18" charset="-128"/>
              </a:rPr>
              <a:t>の</a:t>
            </a:r>
            <a:r>
              <a:rPr lang="en-US" altLang="ja-JP" sz="4800" b="1" dirty="0">
                <a:latin typeface="G-OTF Kyoukasho ICA Pro R" panose="02020400000000000000" pitchFamily="18" charset="-128"/>
                <a:ea typeface="G-OTF Kyoukasho ICA Pro R" panose="02020400000000000000" pitchFamily="18" charset="-128"/>
              </a:rPr>
              <a:t>2</a:t>
            </a:r>
            <a:r>
              <a:rPr lang="ja-JP" altLang="en-US" sz="4800" b="1" dirty="0">
                <a:latin typeface="G-OTF Kyoukasho ICA Pro R" panose="02020400000000000000" pitchFamily="18" charset="-128"/>
                <a:ea typeface="G-OTF Kyoukasho ICA Pro R" panose="02020400000000000000" pitchFamily="18" charset="-128"/>
              </a:rPr>
              <a:t>日前に亡くなった。祖母の</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初盆</a:t>
            </a:r>
            <a:r>
              <a:rPr lang="ja-JP" altLang="en-US" sz="4800" b="1" dirty="0">
                <a:latin typeface="G-OTF Kyoukasho ICA Pro R" panose="02020400000000000000" pitchFamily="18" charset="-128"/>
                <a:ea typeface="G-OTF Kyoukasho ICA Pro R" panose="02020400000000000000" pitchFamily="18" charset="-128"/>
              </a:rPr>
              <a:t>のために集まっていた人たちは、そのまま祖父の葬儀と祖母の</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初盆</a:t>
            </a:r>
            <a:r>
              <a:rPr lang="ja-JP" altLang="en-US" sz="4800" b="1" dirty="0">
                <a:latin typeface="G-OTF Kyoukasho ICA Pro R" panose="02020400000000000000" pitchFamily="18" charset="-128"/>
                <a:ea typeface="G-OTF Kyoukasho ICA Pro R" panose="02020400000000000000" pitchFamily="18" charset="-128"/>
              </a:rPr>
              <a:t>をまとめて参加することになった。お坊さんも</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使い回し</a:t>
            </a:r>
            <a:r>
              <a:rPr lang="ja-JP" altLang="en-US" sz="4800" b="1" dirty="0">
                <a:latin typeface="G-OTF Kyoukasho ICA Pro R" panose="02020400000000000000" pitchFamily="18" charset="-128"/>
                <a:ea typeface="G-OTF Kyoukasho ICA Pro R" panose="02020400000000000000" pitchFamily="18" charset="-128"/>
              </a:rPr>
              <a:t>と言ったら変だけど、そんな感じに</a:t>
            </a:r>
            <a:r>
              <a:rPr lang="ja-JP" altLang="en-US" sz="4800" b="1" dirty="0" smtClean="0">
                <a:latin typeface="G-OTF Kyoukasho ICA Pro R" panose="02020400000000000000" pitchFamily="18" charset="-128"/>
                <a:ea typeface="G-OTF Kyoukasho ICA Pro R" panose="02020400000000000000" pitchFamily="18" charset="-128"/>
              </a:rPr>
              <a:t>。</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523460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50800" dir="8100000" algn="tr" rotWithShape="0">
              <a:prstClr val="black">
                <a:alpha val="40000"/>
              </a:prstClr>
            </a:outerShdw>
          </a:effectLst>
        </p:spPr>
        <p:txBody>
          <a:bodyPr vert="horz" lIns="91440" tIns="45720" rIns="91440" bIns="45720" rtlCol="0">
            <a:normAutofit/>
          </a:bodyPr>
          <a:lstStyle/>
          <a:p>
            <a:pPr marL="0" indent="0">
              <a:buNone/>
            </a:pPr>
            <a:r>
              <a:rPr lang="ja-JP" altLang="en-US" sz="4800" b="1" dirty="0" smtClean="0">
                <a:latin typeface="G-OTF Kyoukasho ICA Pro R" panose="02020400000000000000" pitchFamily="18" charset="-128"/>
                <a:ea typeface="G-OTF Kyoukasho ICA Pro R" panose="02020400000000000000" pitchFamily="18" charset="-128"/>
              </a:rPr>
              <a:t>さすが</a:t>
            </a:r>
            <a:r>
              <a:rPr lang="ja-JP" altLang="en-US" sz="4800" b="1" dirty="0">
                <a:latin typeface="G-OTF Kyoukasho ICA Pro R" panose="02020400000000000000" pitchFamily="18" charset="-128"/>
                <a:ea typeface="G-OTF Kyoukasho ICA Pro R" panose="02020400000000000000" pitchFamily="18" charset="-128"/>
              </a:rPr>
              <a:t>、ばあちゃん</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段取り</a:t>
            </a:r>
            <a:r>
              <a:rPr lang="ja-JP" altLang="en-US" sz="4800" b="1" dirty="0">
                <a:latin typeface="G-OTF Kyoukasho ICA Pro R" panose="02020400000000000000" pitchFamily="18" charset="-128"/>
                <a:ea typeface="G-OTF Kyoukasho ICA Pro R" panose="02020400000000000000" pitchFamily="18" charset="-128"/>
              </a:rPr>
              <a:t>良過ぎるとみんなで笑いながら泣いた。祖母が</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生前</a:t>
            </a:r>
            <a:r>
              <a:rPr lang="ja-JP" altLang="en-US" sz="4800" b="1" dirty="0">
                <a:latin typeface="G-OTF Kyoukasho ICA Pro R" panose="02020400000000000000" pitchFamily="18" charset="-128"/>
                <a:ea typeface="G-OTF Kyoukasho ICA Pro R" panose="02020400000000000000" pitchFamily="18" charset="-128"/>
              </a:rPr>
              <a:t>良く言っていたことをみんな思い出していた「あの</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老いぼれ</a:t>
            </a:r>
            <a:r>
              <a:rPr lang="ja-JP" altLang="en-US" sz="4800" b="1" dirty="0">
                <a:latin typeface="G-OTF Kyoukasho ICA Pro R" panose="02020400000000000000" pitchFamily="18" charset="-128"/>
                <a:ea typeface="G-OTF Kyoukasho ICA Pro R" panose="02020400000000000000" pitchFamily="18" charset="-128"/>
              </a:rPr>
              <a:t>爺が先に死んだら私は長生きできるだろうねー。</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ちゃっちゃと</a:t>
            </a:r>
            <a:r>
              <a:rPr lang="ja-JP" altLang="en-US" sz="4800" b="1" dirty="0">
                <a:latin typeface="G-OTF Kyoukasho ICA Pro R" panose="02020400000000000000" pitchFamily="18" charset="-128"/>
                <a:ea typeface="G-OTF Kyoukasho ICA Pro R" panose="02020400000000000000" pitchFamily="18" charset="-128"/>
              </a:rPr>
              <a:t>大喜びで葬式しちゃうよ」って。</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2372282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400" b="1" dirty="0" smtClean="0">
                <a:latin typeface="G-OTF Kyoukasho ICA Pro R" panose="02020400000000000000" pitchFamily="18" charset="-128"/>
                <a:ea typeface="G-OTF Kyoukasho ICA Pro R" panose="02020400000000000000" pitchFamily="18" charset="-128"/>
              </a:rPr>
              <a:t>　　祖父</a:t>
            </a:r>
            <a:r>
              <a:rPr lang="ja-JP" altLang="en-US" sz="4400" b="1" dirty="0">
                <a:latin typeface="G-OTF Kyoukasho ICA Pro R" panose="02020400000000000000" pitchFamily="18" charset="-128"/>
                <a:ea typeface="G-OTF Kyoukasho ICA Pro R" panose="02020400000000000000" pitchFamily="18" charset="-128"/>
              </a:rPr>
              <a:t>の部屋から祖母の遺</a:t>
            </a:r>
            <a:r>
              <a:rPr lang="ja-JP" altLang="en-US" sz="4400" b="1" dirty="0" smtClean="0">
                <a:latin typeface="G-OTF Kyoukasho ICA Pro R" panose="02020400000000000000" pitchFamily="18" charset="-128"/>
                <a:ea typeface="G-OTF Kyoukasho ICA Pro R" panose="02020400000000000000" pitchFamily="18" charset="-128"/>
              </a:rPr>
              <a:t>書、手</a:t>
            </a:r>
            <a:r>
              <a:rPr lang="ja-JP" altLang="en-US" sz="4400" b="1" dirty="0">
                <a:latin typeface="G-OTF Kyoukasho ICA Pro R" panose="02020400000000000000" pitchFamily="18" charset="-128"/>
                <a:ea typeface="G-OTF Kyoukasho ICA Pro R" panose="02020400000000000000" pitchFamily="18" charset="-128"/>
              </a:rPr>
              <a:t>紙が見つかった。「私の</a:t>
            </a:r>
            <a:r>
              <a:rPr lang="ja-JP" altLang="en-US" sz="4400" b="1" dirty="0">
                <a:solidFill>
                  <a:srgbClr val="00B0F0"/>
                </a:solidFill>
                <a:latin typeface="G-OTF Kyoukasho ICA Pro R" panose="02020400000000000000" pitchFamily="18" charset="-128"/>
                <a:ea typeface="G-OTF Kyoukasho ICA Pro R" panose="02020400000000000000" pitchFamily="18" charset="-128"/>
              </a:rPr>
              <a:t>三回忌</a:t>
            </a:r>
            <a:r>
              <a:rPr lang="ja-JP" altLang="en-US" sz="4400" b="1" dirty="0">
                <a:latin typeface="G-OTF Kyoukasho ICA Pro R" panose="02020400000000000000" pitchFamily="18" charset="-128"/>
                <a:ea typeface="G-OTF Kyoukasho ICA Pro R" panose="02020400000000000000" pitchFamily="18" charset="-128"/>
              </a:rPr>
              <a:t>ぐらいで</a:t>
            </a:r>
            <a:r>
              <a:rPr lang="ja-JP" altLang="en-US" sz="4400" b="1" dirty="0">
                <a:solidFill>
                  <a:srgbClr val="00B0F0"/>
                </a:solidFill>
                <a:latin typeface="G-OTF Kyoukasho ICA Pro R" panose="02020400000000000000" pitchFamily="18" charset="-128"/>
                <a:ea typeface="G-OTF Kyoukasho ICA Pro R" panose="02020400000000000000" pitchFamily="18" charset="-128"/>
              </a:rPr>
              <a:t>湿っぽい</a:t>
            </a:r>
            <a:r>
              <a:rPr lang="ja-JP" altLang="en-US" sz="4400" b="1" dirty="0">
                <a:latin typeface="G-OTF Kyoukasho ICA Pro R" panose="02020400000000000000" pitchFamily="18" charset="-128"/>
                <a:ea typeface="G-OTF Kyoukasho ICA Pro R" panose="02020400000000000000" pitchFamily="18" charset="-128"/>
              </a:rPr>
              <a:t>のは終わらせること。遺骨は適当に</a:t>
            </a:r>
            <a:r>
              <a:rPr lang="ja-JP" altLang="en-US" sz="4400" b="1" dirty="0">
                <a:solidFill>
                  <a:srgbClr val="00B0F0"/>
                </a:solidFill>
                <a:latin typeface="G-OTF Kyoukasho ICA Pro R" panose="02020400000000000000" pitchFamily="18" charset="-128"/>
                <a:ea typeface="G-OTF Kyoukasho ICA Pro R" panose="02020400000000000000" pitchFamily="18" charset="-128"/>
              </a:rPr>
              <a:t>撒いて</a:t>
            </a:r>
            <a:r>
              <a:rPr lang="ja-JP" altLang="en-US" sz="4400" b="1" dirty="0">
                <a:latin typeface="G-OTF Kyoukasho ICA Pro R" panose="02020400000000000000" pitchFamily="18" charset="-128"/>
                <a:ea typeface="G-OTF Kyoukasho ICA Pro R" panose="02020400000000000000" pitchFamily="18" charset="-128"/>
              </a:rPr>
              <a:t>欲しい。海なら海外旅行もできるし、とても宜しい。爺さんも撒けば、大好きな釣りでお世話になった魚たちの</a:t>
            </a:r>
            <a:r>
              <a:rPr lang="ja-JP" altLang="en-US" sz="4400" b="1" dirty="0">
                <a:solidFill>
                  <a:srgbClr val="00B0F0"/>
                </a:solidFill>
                <a:latin typeface="G-OTF Kyoukasho ICA Pro R" panose="02020400000000000000" pitchFamily="18" charset="-128"/>
                <a:ea typeface="G-OTF Kyoukasho ICA Pro R" panose="02020400000000000000" pitchFamily="18" charset="-128"/>
              </a:rPr>
              <a:t>カルシウム</a:t>
            </a:r>
            <a:r>
              <a:rPr lang="ja-JP" altLang="en-US" sz="4400" b="1" dirty="0">
                <a:latin typeface="G-OTF Kyoukasho ICA Pro R" panose="02020400000000000000" pitchFamily="18" charset="-128"/>
                <a:ea typeface="G-OTF Kyoukasho ICA Pro R" panose="02020400000000000000" pitchFamily="18" charset="-128"/>
              </a:rPr>
              <a:t>にでもなるだろう」と書いてあった。</a:t>
            </a:r>
          </a:p>
          <a:p>
            <a:pPr marL="0" indent="0">
              <a:buNone/>
            </a:pPr>
            <a:r>
              <a:rPr lang="ja-JP" altLang="en-US" sz="4400" b="1" dirty="0" smtClean="0">
                <a:latin typeface="G-OTF Kyoukasho ICA Pro R" panose="02020400000000000000" pitchFamily="18" charset="-128"/>
                <a:ea typeface="G-OTF Kyoukasho ICA Pro R" panose="02020400000000000000" pitchFamily="18" charset="-128"/>
              </a:rPr>
              <a:t>　　なんだか</a:t>
            </a:r>
            <a:r>
              <a:rPr lang="ja-JP" altLang="en-US" sz="4400" b="1" dirty="0">
                <a:latin typeface="G-OTF Kyoukasho ICA Pro R" panose="02020400000000000000" pitchFamily="18" charset="-128"/>
                <a:ea typeface="G-OTF Kyoukasho ICA Pro R" panose="02020400000000000000" pitchFamily="18" charset="-128"/>
              </a:rPr>
              <a:t>祖父母に会いたくなったので、</a:t>
            </a:r>
            <a:r>
              <a:rPr lang="ja-JP" altLang="en-US" sz="4400" b="1" dirty="0">
                <a:solidFill>
                  <a:srgbClr val="00B0F0"/>
                </a:solidFill>
                <a:latin typeface="G-OTF Kyoukasho ICA Pro R" panose="02020400000000000000" pitchFamily="18" charset="-128"/>
                <a:ea typeface="G-OTF Kyoukasho ICA Pro R" panose="02020400000000000000" pitchFamily="18" charset="-128"/>
              </a:rPr>
              <a:t>書き込ませて</a:t>
            </a:r>
            <a:r>
              <a:rPr lang="ja-JP" altLang="en-US" sz="4400" b="1" dirty="0">
                <a:latin typeface="G-OTF Kyoukasho ICA Pro R" panose="02020400000000000000" pitchFamily="18" charset="-128"/>
                <a:ea typeface="G-OTF Kyoukasho ICA Pro R" panose="02020400000000000000" pitchFamily="18" charset="-128"/>
              </a:rPr>
              <a:t>いただきました。</a:t>
            </a:r>
            <a:endParaRPr lang="zh-CN" altLang="en-US" sz="44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73932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A-OTF Shinsei Kaisho CBSK1 Pro" panose="02020400000000000000" pitchFamily="18" charset="-128"/>
                <a:ea typeface="A-OTF Shinsei Kaisho CBSK1 Pro" panose="02020400000000000000" pitchFamily="18" charset="-128"/>
              </a:rPr>
              <a:t>テー</a:t>
            </a:r>
            <a:r>
              <a:rPr lang="ja-JP" altLang="en-US" dirty="0" smtClean="0">
                <a:latin typeface="A-OTF Shinsei Kaisho CBSK1 Pro" panose="02020400000000000000" pitchFamily="18" charset="-128"/>
                <a:ea typeface="A-OTF Shinsei Kaisho CBSK1 Pro" panose="02020400000000000000" pitchFamily="18" charset="-128"/>
              </a:rPr>
              <a:t>マトーク：</a:t>
            </a:r>
            <a:endParaRPr lang="zh-CN" altLang="en-US" dirty="0">
              <a:latin typeface="A-OTF Shinsei Kaisho CBSK1 Pro" panose="02020400000000000000" pitchFamily="18" charset="-128"/>
              <a:ea typeface="A-OTF Shinsei Kaisho CBSK1 Pro" panose="02020400000000000000" pitchFamily="18" charset="-128"/>
            </a:endParaRPr>
          </a:p>
        </p:txBody>
      </p:sp>
      <p:sp>
        <p:nvSpPr>
          <p:cNvPr id="3" name="内容占位符 2"/>
          <p:cNvSpPr>
            <a:spLocks noGrp="1"/>
          </p:cNvSpPr>
          <p:nvPr>
            <p:ph idx="1"/>
          </p:nvPr>
        </p:nvSpPr>
        <p:spPr/>
        <p:txBody>
          <a:bodyPr>
            <a:noAutofit/>
          </a:bodyPr>
          <a:lstStyle/>
          <a:p>
            <a:pPr marL="0" indent="0" algn="ctr">
              <a:buNone/>
            </a:pPr>
            <a:r>
              <a:rPr lang="ja-JP" altLang="en-US" sz="13800" dirty="0" smtClean="0">
                <a:effectLst>
                  <a:outerShdw blurRad="38100" dist="38100" dir="2700000" algn="tl">
                    <a:srgbClr val="000000">
                      <a:alpha val="43137"/>
                    </a:srgbClr>
                  </a:outerShdw>
                </a:effectLst>
                <a:latin typeface="ＤＣひげ文字W5" panose="02010609010101010101" pitchFamily="1" charset="-128"/>
                <a:ea typeface="ＤＣひげ文字W5" panose="02010609010101010101" pitchFamily="1" charset="-128"/>
              </a:rPr>
              <a:t>なりすまし</a:t>
            </a:r>
            <a:endParaRPr lang="zh-CN" altLang="en-US" sz="13800" dirty="0">
              <a:effectLst>
                <a:outerShdw blurRad="38100" dist="38100" dir="2700000" algn="tl">
                  <a:srgbClr val="000000">
                    <a:alpha val="43137"/>
                  </a:srgbClr>
                </a:outerShdw>
              </a:effectLst>
              <a:latin typeface="ＤＣひげ文字W5" panose="02010609010101010101" pitchFamily="1" charset="-128"/>
              <a:ea typeface="ＤＣひげ文字W5" panose="02010609010101010101" pitchFamily="1" charset="-128"/>
            </a:endParaRPr>
          </a:p>
        </p:txBody>
      </p:sp>
    </p:spTree>
    <p:extLst>
      <p:ext uri="{BB962C8B-B14F-4D97-AF65-F5344CB8AC3E}">
        <p14:creationId xmlns:p14="http://schemas.microsoft.com/office/powerpoint/2010/main" val="133226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effectLst>
                  <a:outerShdw blurRad="38100" dist="38100" dir="2700000" algn="tl">
                    <a:srgbClr val="000000">
                      <a:alpha val="43137"/>
                    </a:srgbClr>
                  </a:outerShdw>
                </a:effectLst>
                <a:latin typeface="ＤＣひげ文字W5" panose="02010609010101010101" pitchFamily="1" charset="-128"/>
                <a:ea typeface="ＤＣひげ文字W5" panose="02010609010101010101" pitchFamily="1" charset="-128"/>
              </a:rPr>
              <a:t>なりすまし</a:t>
            </a:r>
            <a:endParaRPr lang="zh-CN" altLang="en-US" dirty="0">
              <a:effectLst>
                <a:outerShdw blurRad="38100" dist="38100" dir="2700000" algn="tl">
                  <a:srgbClr val="000000">
                    <a:alpha val="43137"/>
                  </a:srgbClr>
                </a:outerShdw>
              </a:effectLst>
              <a:latin typeface="ＤＣひげ文字W5" panose="02010609010101010101" pitchFamily="1" charset="-128"/>
              <a:ea typeface="ＤＣひげ文字W5" panose="02010609010101010101" pitchFamily="1" charset="-128"/>
            </a:endParaRPr>
          </a:p>
        </p:txBody>
      </p:sp>
      <p:sp>
        <p:nvSpPr>
          <p:cNvPr id="3" name="内容占位符 2"/>
          <p:cNvSpPr>
            <a:spLocks noGrp="1"/>
          </p:cNvSpPr>
          <p:nvPr>
            <p:ph idx="1"/>
          </p:nvPr>
        </p:nvSpPr>
        <p:spPr>
          <a:xfrm>
            <a:off x="838200" y="1825625"/>
            <a:ext cx="10966704" cy="4351338"/>
          </a:xfrm>
        </p:spPr>
        <p:txBody>
          <a:bodyPr>
            <a:normAutofit fontScale="92500" lnSpcReduction="10000"/>
          </a:bodyPr>
          <a:lstStyle/>
          <a:p>
            <a:pPr marL="0" indent="0">
              <a:buNone/>
            </a:pPr>
            <a:r>
              <a:rPr lang="ja-JP" altLang="en-US" dirty="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なりすましとは、他人のふりをして活動することである</a:t>
            </a:r>
            <a:r>
              <a:rPr lang="ja-JP" altLang="en-US"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a:t>
            </a:r>
            <a:endParaRPr lang="en-US" altLang="ja-JP"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endParaRPr lang="en-US" altLang="zh-CN" dirty="0">
              <a:effectLst>
                <a:outerShdw blurRad="38100" dist="38100" dir="2700000" algn="tl">
                  <a:srgbClr val="000000">
                    <a:alpha val="43137"/>
                  </a:srgbClr>
                </a:outerShdw>
              </a:effectLst>
            </a:endParaRPr>
          </a:p>
          <a:p>
            <a:pPr marL="0" indent="0">
              <a:buNone/>
            </a:pPr>
            <a:r>
              <a:rPr lang="ja-JP" altLang="en-US"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□あなたが人になりすましたことがありますか。</a:t>
            </a:r>
            <a:endParaRPr lang="en-US" altLang="ja-JP"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pPr marL="0" indent="0">
              <a:buNone/>
            </a:pPr>
            <a:r>
              <a:rPr lang="ja-JP" altLang="en-US"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　経緯について説明。</a:t>
            </a:r>
            <a:endParaRPr lang="en-US" altLang="ja-JP"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pPr marL="0" indent="0">
              <a:buNone/>
            </a:pPr>
            <a:r>
              <a:rPr lang="ja-JP" altLang="en-US" sz="3900" dirty="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　</a:t>
            </a:r>
            <a:r>
              <a:rPr lang="ja-JP" altLang="en-US"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気づかられた？気付かれてなかった？</a:t>
            </a:r>
            <a:endParaRPr lang="en-US" altLang="ja-JP"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pPr marL="0" indent="0">
              <a:buNone/>
            </a:pPr>
            <a:r>
              <a:rPr lang="ja-JP" altLang="en-US"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□他の人になりすましで騙されたことがありますか。</a:t>
            </a:r>
            <a:endParaRPr lang="en-US" altLang="ja-JP"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pPr marL="0" indent="0">
              <a:buNone/>
            </a:pPr>
            <a:r>
              <a:rPr lang="ja-JP" altLang="en-US" sz="3900" dirty="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　</a:t>
            </a:r>
            <a:r>
              <a:rPr lang="ja-JP" altLang="en-US"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見破った？見破ってなかった？</a:t>
            </a:r>
            <a:endParaRPr lang="en-US" altLang="ja-JP"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pPr marL="0" indent="0">
              <a:buNone/>
            </a:pPr>
            <a:r>
              <a:rPr lang="ja-JP" altLang="en-US" sz="3900" dirty="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　</a:t>
            </a:r>
            <a:r>
              <a:rPr lang="ja-JP" altLang="en-US"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どんなしっぽで見破ったの。</a:t>
            </a:r>
            <a:endParaRPr lang="en-US" altLang="ja-JP" sz="39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a:p>
            <a:endParaRPr lang="en-US" altLang="ja-JP" dirty="0" smtClean="0">
              <a:effectLst>
                <a:outerShdw blurRad="38100" dist="38100" dir="2700000" algn="tl">
                  <a:srgbClr val="000000">
                    <a:alpha val="43137"/>
                  </a:srgbClr>
                </a:outerShdw>
              </a:effectLst>
            </a:endParaRPr>
          </a:p>
          <a:p>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99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ご清聴有難う御座いました！</a:t>
            </a:r>
            <a:endParaRPr lang="zh-CN" altLang="en-US" sz="5400" dirty="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8385048" y="5111496"/>
            <a:ext cx="2615184" cy="612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7973568" y="4370832"/>
            <a:ext cx="521208" cy="7406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468112" y="3776472"/>
            <a:ext cx="2615184" cy="612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088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76200" dir="8100000" algn="tr" rotWithShape="0">
              <a:prstClr val="black">
                <a:alpha val="40000"/>
              </a:prstClr>
            </a:outerShdw>
          </a:effectLst>
        </p:spPr>
        <p:txBody>
          <a:bodyPr>
            <a:noAutofit/>
          </a:bodyPr>
          <a:lstStyle/>
          <a:p>
            <a:pPr algn="ctr"/>
            <a:r>
              <a:rPr lang="ja-JP" altLang="en-US" sz="6600" b="1" dirty="0">
                <a:solidFill>
                  <a:srgbClr val="00B0F0"/>
                </a:solidFill>
                <a:latin typeface="DFGSoGei-W5" panose="040B0500010101010101" pitchFamily="50" charset="-128"/>
                <a:ea typeface="DFGSoGei-W5" panose="040B0500010101010101" pitchFamily="50" charset="-128"/>
              </a:rPr>
              <a:t>ツンデレ</a:t>
            </a:r>
            <a:r>
              <a:rPr lang="ja-JP" altLang="en-US" sz="6600" b="1" dirty="0">
                <a:latin typeface="DFGSoGei-W5" panose="040B0500010101010101" pitchFamily="50" charset="-128"/>
                <a:ea typeface="DFGSoGei-W5" panose="040B0500010101010101" pitchFamily="50" charset="-128"/>
              </a:rPr>
              <a:t>祖父が</a:t>
            </a:r>
            <a:r>
              <a:rPr lang="ja-JP" altLang="en-US" sz="6600" b="1" dirty="0">
                <a:solidFill>
                  <a:srgbClr val="00B0F0"/>
                </a:solidFill>
                <a:latin typeface="DFGSoGei-W5" panose="040B0500010101010101" pitchFamily="50" charset="-128"/>
                <a:ea typeface="DFGSoGei-W5" panose="040B0500010101010101" pitchFamily="50" charset="-128"/>
              </a:rPr>
              <a:t>餓死</a:t>
            </a:r>
            <a:r>
              <a:rPr lang="ja-JP" altLang="en-US" sz="6600" b="1" dirty="0">
                <a:latin typeface="DFGSoGei-W5" panose="040B0500010101010101" pitchFamily="50" charset="-128"/>
                <a:ea typeface="DFGSoGei-W5" panose="040B0500010101010101" pitchFamily="50" charset="-128"/>
              </a:rPr>
              <a:t>した</a:t>
            </a:r>
            <a:r>
              <a:rPr lang="en-US" altLang="ja-JP" sz="6600" b="1" dirty="0">
                <a:latin typeface="DFGSoGei-W5" panose="040B0500010101010101" pitchFamily="50" charset="-128"/>
                <a:ea typeface="DFGSoGei-W5" panose="040B0500010101010101" pitchFamily="50" charset="-128"/>
              </a:rPr>
              <a:t>……</a:t>
            </a:r>
            <a:br>
              <a:rPr lang="en-US" altLang="ja-JP" sz="6600" b="1" dirty="0">
                <a:latin typeface="DFGSoGei-W5" panose="040B0500010101010101" pitchFamily="50" charset="-128"/>
                <a:ea typeface="DFGSoGei-W5" panose="040B0500010101010101" pitchFamily="50" charset="-128"/>
              </a:rPr>
            </a:br>
            <a:endParaRPr lang="zh-CN" altLang="en-US" sz="6600" dirty="0">
              <a:latin typeface="DFGSoGei-W5" panose="040B0500010101010101" pitchFamily="50" charset="-128"/>
              <a:ea typeface="DFGSoGei-W5" panose="040B0500010101010101" pitchFamily="50" charset="-128"/>
            </a:endParaRPr>
          </a:p>
        </p:txBody>
      </p:sp>
    </p:spTree>
    <p:extLst>
      <p:ext uri="{BB962C8B-B14F-4D97-AF65-F5344CB8AC3E}">
        <p14:creationId xmlns:p14="http://schemas.microsoft.com/office/powerpoint/2010/main" val="147340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50800" dir="8100000" algn="tr" rotWithShape="0">
              <a:prstClr val="black">
                <a:alpha val="40000"/>
              </a:prstClr>
            </a:outerShdw>
          </a:effectLst>
        </p:spPr>
        <p:txBody>
          <a:bodyPr>
            <a:noAutofit/>
          </a:bodyPr>
          <a:lstStyle/>
          <a:p>
            <a:pPr marL="0" indent="0">
              <a:buNone/>
            </a:pPr>
            <a:r>
              <a:rPr lang="ja-JP" altLang="en-US" sz="4800" b="1" dirty="0" smtClean="0">
                <a:latin typeface="G-OTF Kyoukasho ICA Pro R" panose="02020400000000000000" pitchFamily="18" charset="-128"/>
                <a:ea typeface="G-OTF Kyoukasho ICA Pro R" panose="02020400000000000000" pitchFamily="18" charset="-128"/>
              </a:rPr>
              <a:t>祖父が餓死したと聞いたときが衝撃だった。</a:t>
            </a:r>
          </a:p>
          <a:p>
            <a:pPr marL="0" indent="0">
              <a:buNone/>
            </a:pPr>
            <a:endParaRPr lang="ja-JP" altLang="en-US" sz="4800" b="1" dirty="0" smtClean="0">
              <a:latin typeface="G-OTF Kyoukasho ICA Pro R" panose="02020400000000000000" pitchFamily="18" charset="-128"/>
              <a:ea typeface="G-OTF Kyoukasho ICA Pro R" panose="02020400000000000000" pitchFamily="18" charset="-128"/>
            </a:endParaRPr>
          </a:p>
          <a:p>
            <a:pPr marL="0" indent="0">
              <a:buNone/>
            </a:pPr>
            <a:r>
              <a:rPr lang="ja-JP" altLang="en-US" sz="4800" b="1" dirty="0" smtClean="0">
                <a:latin typeface="G-OTF Kyoukasho ICA Pro R" panose="02020400000000000000" pitchFamily="18" charset="-128"/>
                <a:ea typeface="G-OTF Kyoukasho ICA Pro R" panose="02020400000000000000" pitchFamily="18" charset="-128"/>
              </a:rPr>
              <a:t>祖父母は</a:t>
            </a:r>
            <a:r>
              <a:rPr lang="ja-JP" altLang="en-US" sz="4800" b="1" dirty="0" smtClean="0">
                <a:solidFill>
                  <a:srgbClr val="00B0F0"/>
                </a:solidFill>
                <a:latin typeface="G-OTF Kyoukasho ICA Pro R" panose="02020400000000000000" pitchFamily="18" charset="-128"/>
                <a:ea typeface="G-OTF Kyoukasho ICA Pro R" panose="02020400000000000000" pitchFamily="18" charset="-128"/>
              </a:rPr>
              <a:t>しょっちゅう</a:t>
            </a:r>
            <a:r>
              <a:rPr lang="ja-JP" altLang="en-US" sz="4800" b="1" dirty="0" smtClean="0">
                <a:latin typeface="G-OTF Kyoukasho ICA Pro R" panose="02020400000000000000" pitchFamily="18" charset="-128"/>
                <a:ea typeface="G-OTF Kyoukasho ICA Pro R" panose="02020400000000000000" pitchFamily="18" charset="-128"/>
              </a:rPr>
              <a:t>怒鳴りあってたけど、年に何度か車で旅行するような</a:t>
            </a:r>
            <a:r>
              <a:rPr lang="ja-JP" altLang="en-US" sz="4800" b="1" dirty="0" smtClean="0">
                <a:solidFill>
                  <a:srgbClr val="00B0F0"/>
                </a:solidFill>
                <a:latin typeface="G-OTF Kyoukasho ICA Pro R" panose="02020400000000000000" pitchFamily="18" charset="-128"/>
                <a:ea typeface="G-OTF Kyoukasho ICA Pro R" panose="02020400000000000000" pitchFamily="18" charset="-128"/>
              </a:rPr>
              <a:t>ツンデレ</a:t>
            </a:r>
            <a:r>
              <a:rPr lang="ja-JP" altLang="en-US" sz="4800" b="1" dirty="0" smtClean="0">
                <a:latin typeface="G-OTF Kyoukasho ICA Pro R" panose="02020400000000000000" pitchFamily="18" charset="-128"/>
                <a:ea typeface="G-OTF Kyoukasho ICA Pro R" panose="02020400000000000000" pitchFamily="18" charset="-128"/>
              </a:rPr>
              <a:t>仲良し。美味しそうなご当地ご飯や景色を求めて全国どこでも行った。</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9106"/>
            <a:ext cx="10515600" cy="6177064"/>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800" b="1" dirty="0" smtClean="0">
                <a:latin typeface="G-OTF Kyoukasho ICA Pro R" panose="02020400000000000000" pitchFamily="18" charset="-128"/>
                <a:ea typeface="G-OTF Kyoukasho ICA Pro R" panose="02020400000000000000" pitchFamily="18" charset="-128"/>
              </a:rPr>
              <a:t>　祖父</a:t>
            </a:r>
            <a:r>
              <a:rPr lang="ja-JP" altLang="en-US" sz="4800" b="1" dirty="0">
                <a:latin typeface="G-OTF Kyoukasho ICA Pro R" panose="02020400000000000000" pitchFamily="18" charset="-128"/>
                <a:ea typeface="G-OTF Kyoukasho ICA Pro R" panose="02020400000000000000" pitchFamily="18" charset="-128"/>
              </a:rPr>
              <a:t>が</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糖尿</a:t>
            </a:r>
            <a:r>
              <a:rPr lang="ja-JP" altLang="en-US" sz="4800" b="1" dirty="0">
                <a:latin typeface="G-OTF Kyoukasho ICA Pro R" panose="02020400000000000000" pitchFamily="18" charset="-128"/>
                <a:ea typeface="G-OTF Kyoukasho ICA Pro R" panose="02020400000000000000" pitchFamily="18" charset="-128"/>
              </a:rPr>
              <a:t>で目が見えなくなり大好きな運転が出来なくなると本当に落ち込んでいた</a:t>
            </a:r>
            <a:r>
              <a:rPr lang="ja-JP" altLang="en-US" sz="4800" b="1" dirty="0" smtClean="0">
                <a:latin typeface="G-OTF Kyoukasho ICA Pro R" panose="02020400000000000000" pitchFamily="18" charset="-128"/>
                <a:ea typeface="G-OTF Kyoukasho ICA Pro R" panose="02020400000000000000" pitchFamily="18" charset="-128"/>
              </a:rPr>
              <a:t>。</a:t>
            </a:r>
            <a:endParaRPr lang="en-US" altLang="ja-JP" sz="4800" b="1" dirty="0" smtClean="0">
              <a:latin typeface="G-OTF Kyoukasho ICA Pro R" panose="02020400000000000000" pitchFamily="18" charset="-128"/>
              <a:ea typeface="G-OTF Kyoukasho ICA Pro R" panose="02020400000000000000" pitchFamily="18" charset="-128"/>
            </a:endParaRPr>
          </a:p>
          <a:p>
            <a:pPr marL="0" indent="0">
              <a:buNone/>
            </a:pPr>
            <a:r>
              <a:rPr lang="ja-JP" altLang="en-US" sz="4800" b="1" dirty="0" smtClean="0">
                <a:latin typeface="G-OTF Kyoukasho ICA Pro R" panose="02020400000000000000" pitchFamily="18" charset="-128"/>
                <a:ea typeface="G-OTF Kyoukasho ICA Pro R" panose="02020400000000000000" pitchFamily="18" charset="-128"/>
              </a:rPr>
              <a:t>　すると</a:t>
            </a:r>
            <a:r>
              <a:rPr lang="ja-JP" altLang="en-US" sz="4800" b="1" dirty="0">
                <a:latin typeface="G-OTF Kyoukasho ICA Pro R" panose="02020400000000000000" pitchFamily="18" charset="-128"/>
                <a:ea typeface="G-OTF Kyoukasho ICA Pro R" panose="02020400000000000000" pitchFamily="18" charset="-128"/>
              </a:rPr>
              <a:t>、</a:t>
            </a:r>
            <a:r>
              <a:rPr lang="en-US" altLang="ja-JP" sz="4800" b="1" dirty="0">
                <a:latin typeface="G-OTF Kyoukasho ICA Pro R" panose="02020400000000000000" pitchFamily="18" charset="-128"/>
                <a:ea typeface="G-OTF Kyoukasho ICA Pro R" panose="02020400000000000000" pitchFamily="18" charset="-128"/>
              </a:rPr>
              <a:t>60</a:t>
            </a:r>
            <a:r>
              <a:rPr lang="ja-JP" altLang="en-US" sz="4800" b="1" dirty="0">
                <a:latin typeface="G-OTF Kyoukasho ICA Pro R" panose="02020400000000000000" pitchFamily="18" charset="-128"/>
                <a:ea typeface="G-OTF Kyoukasho ICA Pro R" panose="02020400000000000000" pitchFamily="18" charset="-128"/>
              </a:rPr>
              <a:t>過ぎた祖母が</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教習所</a:t>
            </a:r>
            <a:r>
              <a:rPr lang="ja-JP" altLang="en-US" sz="4800" b="1" dirty="0">
                <a:latin typeface="G-OTF Kyoukasho ICA Pro R" panose="02020400000000000000" pitchFamily="18" charset="-128"/>
                <a:ea typeface="G-OTF Kyoukasho ICA Pro R" panose="02020400000000000000" pitchFamily="18" charset="-128"/>
              </a:rPr>
              <a:t>通いを始め、運転をマスター。運転手が使えないから仕方ねえって言ってたけど、祖母が運転する時は必ず祖父が助手席</a:t>
            </a:r>
            <a:r>
              <a:rPr lang="ja-JP" altLang="en-US" sz="4800" b="1" dirty="0" smtClean="0">
                <a:latin typeface="G-OTF Kyoukasho ICA Pro R" panose="02020400000000000000" pitchFamily="18" charset="-128"/>
                <a:ea typeface="G-OTF Kyoukasho ICA Pro R" panose="02020400000000000000" pitchFamily="18" charset="-128"/>
              </a:rPr>
              <a:t>。</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557186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9106"/>
            <a:ext cx="10515600" cy="6177064"/>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800" b="1" dirty="0">
                <a:latin typeface="G-OTF Kyoukasho ICA Pro R" panose="02020400000000000000" pitchFamily="18" charset="-128"/>
                <a:ea typeface="G-OTF Kyoukasho ICA Pro R" panose="02020400000000000000" pitchFamily="18" charset="-128"/>
              </a:rPr>
              <a:t>「下手くそだ、目が見えなくても俺のほうが</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マシ</a:t>
            </a:r>
            <a:r>
              <a:rPr lang="ja-JP" altLang="en-US" sz="4800" b="1" dirty="0">
                <a:latin typeface="G-OTF Kyoukasho ICA Pro R" panose="02020400000000000000" pitchFamily="18" charset="-128"/>
                <a:ea typeface="G-OTF Kyoukasho ICA Pro R" panose="02020400000000000000" pitchFamily="18" charset="-128"/>
              </a:rPr>
              <a:t>だ！」と文句を言っていたけど、出かける時は、いつも念入りに髪を</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オールバック</a:t>
            </a:r>
            <a:r>
              <a:rPr lang="ja-JP" altLang="en-US" sz="4800" b="1" dirty="0">
                <a:latin typeface="G-OTF Kyoukasho ICA Pro R" panose="02020400000000000000" pitchFamily="18" charset="-128"/>
                <a:ea typeface="G-OTF Kyoukasho ICA Pro R" panose="02020400000000000000" pitchFamily="18" charset="-128"/>
              </a:rPr>
              <a:t>に整え、お気に入りの帽子を被って</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鼻歌</a:t>
            </a:r>
            <a:r>
              <a:rPr lang="ja-JP" altLang="en-US" sz="4800" b="1" dirty="0">
                <a:latin typeface="G-OTF Kyoukasho ICA Pro R" panose="02020400000000000000" pitchFamily="18" charset="-128"/>
                <a:ea typeface="G-OTF Kyoukasho ICA Pro R" panose="02020400000000000000" pitchFamily="18" charset="-128"/>
              </a:rPr>
              <a:t>を歌っていた。</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2599906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800" b="1" dirty="0">
                <a:latin typeface="G-OTF Kyoukasho ICA Pro R" panose="02020400000000000000" pitchFamily="18" charset="-128"/>
                <a:ea typeface="G-OTF Kyoukasho ICA Pro R" panose="02020400000000000000" pitchFamily="18" charset="-128"/>
              </a:rPr>
              <a:t>何年かして</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お盆</a:t>
            </a:r>
            <a:r>
              <a:rPr lang="ja-JP" altLang="en-US" sz="4800" b="1" dirty="0">
                <a:latin typeface="G-OTF Kyoukasho ICA Pro R" panose="02020400000000000000" pitchFamily="18" charset="-128"/>
                <a:ea typeface="G-OTF Kyoukasho ICA Pro R" panose="02020400000000000000" pitchFamily="18" charset="-128"/>
              </a:rPr>
              <a:t>の時期に祖母が亡くなった。親戚みんな揃っている時期に亡くなるなんて、賑やかなことが好きで行事が</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面倒くさがり</a:t>
            </a:r>
            <a:r>
              <a:rPr lang="ja-JP" altLang="en-US" sz="4800" b="1" dirty="0">
                <a:latin typeface="G-OTF Kyoukasho ICA Pro R" panose="02020400000000000000" pitchFamily="18" charset="-128"/>
                <a:ea typeface="G-OTF Kyoukasho ICA Pro R" panose="02020400000000000000" pitchFamily="18" charset="-128"/>
              </a:rPr>
              <a:t>な祖母らしいねってみんな言っていた</a:t>
            </a:r>
            <a:r>
              <a:rPr lang="ja-JP" altLang="en-US" sz="4800" b="1" dirty="0" smtClean="0">
                <a:latin typeface="G-OTF Kyoukasho ICA Pro R" panose="02020400000000000000" pitchFamily="18" charset="-128"/>
                <a:ea typeface="G-OTF Kyoukasho ICA Pro R" panose="02020400000000000000" pitchFamily="18" charset="-128"/>
              </a:rPr>
              <a:t>。</a:t>
            </a:r>
            <a:endParaRPr lang="ja-JP"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797284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800" b="1" dirty="0">
                <a:latin typeface="G-OTF Kyoukasho ICA Pro R" panose="02020400000000000000" pitchFamily="18" charset="-128"/>
                <a:ea typeface="G-OTF Kyoukasho ICA Pro R" panose="02020400000000000000" pitchFamily="18" charset="-128"/>
              </a:rPr>
              <a:t>祖父は大声をあげて泣いていた。</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慟哭</a:t>
            </a:r>
            <a:r>
              <a:rPr lang="ja-JP" altLang="en-US" sz="4800" b="1" dirty="0">
                <a:latin typeface="G-OTF Kyoukasho ICA Pro R" panose="02020400000000000000" pitchFamily="18" charset="-128"/>
                <a:ea typeface="G-OTF Kyoukasho ICA Pro R" panose="02020400000000000000" pitchFamily="18" charset="-128"/>
              </a:rPr>
              <a:t>といえばいいのか、こんなに悲しく辛そうに泣く人を後にも先にも見たことがない。</a:t>
            </a:r>
          </a:p>
          <a:p>
            <a:pPr marL="0" indent="0">
              <a:buNone/>
            </a:pPr>
            <a:r>
              <a:rPr lang="ja-JP" altLang="en-US" sz="4800" b="1" dirty="0">
                <a:latin typeface="G-OTF Kyoukasho ICA Pro R" panose="02020400000000000000" pitchFamily="18" charset="-128"/>
                <a:ea typeface="G-OTF Kyoukasho ICA Pro R" panose="02020400000000000000" pitchFamily="18" charset="-128"/>
              </a:rPr>
              <a:t>次の日になると、「ババァ俺の介護が嫌になって先に</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死にやがった</a:t>
            </a:r>
            <a:r>
              <a:rPr lang="ja-JP" altLang="en-US" sz="4800" b="1" dirty="0">
                <a:latin typeface="G-OTF Kyoukasho ICA Pro R" panose="02020400000000000000" pitchFamily="18" charset="-128"/>
                <a:ea typeface="G-OTF Kyoukasho ICA Pro R" panose="02020400000000000000" pitchFamily="18" charset="-128"/>
              </a:rPr>
              <a:t>」と葬儀中に</a:t>
            </a:r>
            <a:r>
              <a:rPr lang="ja-JP" altLang="en-US" sz="4800" b="1" dirty="0">
                <a:solidFill>
                  <a:srgbClr val="00B0F0"/>
                </a:solidFill>
                <a:latin typeface="G-OTF Kyoukasho ICA Pro R" panose="02020400000000000000" pitchFamily="18" charset="-128"/>
                <a:ea typeface="G-OTF Kyoukasho ICA Pro R" panose="02020400000000000000" pitchFamily="18" charset="-128"/>
              </a:rPr>
              <a:t>悪態をつく</a:t>
            </a:r>
            <a:r>
              <a:rPr lang="ja-JP" altLang="en-US" sz="4800" b="1" dirty="0">
                <a:latin typeface="G-OTF Kyoukasho ICA Pro R" panose="02020400000000000000" pitchFamily="18" charset="-128"/>
                <a:ea typeface="G-OTF Kyoukasho ICA Pro R" panose="02020400000000000000" pitchFamily="18" charset="-128"/>
              </a:rPr>
              <a:t>いつもの祖父だった。</a:t>
            </a:r>
            <a:endParaRPr lang="zh-CN" altLang="en-US" sz="48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634735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419</Words>
  <Application>Microsoft Office PowerPoint</Application>
  <PresentationFormat>宽屏</PresentationFormat>
  <Paragraphs>30</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A-OTF Shinsei Kaisho CBSK1 Pro</vt:lpstr>
      <vt:lpstr>CRＣ＆Ｇ半古印</vt:lpstr>
      <vt:lpstr>DCGHigeMoji-W5</vt:lpstr>
      <vt:lpstr>ＤＣひげ文字W5</vt:lpstr>
      <vt:lpstr>DFGSoGei-W5</vt:lpstr>
      <vt:lpstr>DFPSoGei-W5</vt:lpstr>
      <vt:lpstr>G-OTF Kyoukasho ICA Pro R</vt:lpstr>
      <vt:lpstr>ＭＳ Ｐゴシック</vt:lpstr>
      <vt:lpstr>宋体</vt:lpstr>
      <vt:lpstr>Arial</vt:lpstr>
      <vt:lpstr>Calibri</vt:lpstr>
      <vt:lpstr>Calibri Light</vt:lpstr>
      <vt:lpstr>Office 主题</vt:lpstr>
      <vt:lpstr>コイヌの単語帳v2.0</vt:lpstr>
      <vt:lpstr>PowerPoint 演示文稿</vt:lpstr>
      <vt:lpstr>PowerPoint 演示文稿</vt:lpstr>
      <vt:lpstr>ツンデレ祖父が餓死した……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テーマトーク：</vt:lpstr>
      <vt:lpstr>なりすまし</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15</cp:revision>
  <dcterms:created xsi:type="dcterms:W3CDTF">2015-11-06T13:38:46Z</dcterms:created>
  <dcterms:modified xsi:type="dcterms:W3CDTF">2015-11-14T12:08:23Z</dcterms:modified>
</cp:coreProperties>
</file>