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90" r:id="rId4"/>
    <p:sldId id="291" r:id="rId5"/>
    <p:sldId id="289" r:id="rId6"/>
    <p:sldId id="292" r:id="rId7"/>
    <p:sldId id="293" r:id="rId8"/>
    <p:sldId id="295" r:id="rId9"/>
    <p:sldId id="294" r:id="rId10"/>
    <p:sldId id="274" r:id="rId11"/>
    <p:sldId id="280" r:id="rId12"/>
    <p:sldId id="257" r:id="rId13"/>
    <p:sldId id="277" r:id="rId14"/>
    <p:sldId id="275" r:id="rId15"/>
    <p:sldId id="285" r:id="rId16"/>
    <p:sldId id="286" r:id="rId17"/>
    <p:sldId id="281" r:id="rId18"/>
    <p:sldId id="287" r:id="rId19"/>
    <p:sldId id="278" r:id="rId20"/>
    <p:sldId id="276" r:id="rId21"/>
    <p:sldId id="279" r:id="rId22"/>
    <p:sldId id="282" r:id="rId23"/>
    <p:sldId id="283" r:id="rId24"/>
    <p:sldId id="284" r:id="rId25"/>
    <p:sldId id="288" r:id="rId26"/>
    <p:sldId id="27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karapaia.livedoor.biz/archives/52179386.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2016/02/06</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私の勝手な</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思い込み</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エピソード１</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羽毛</a:t>
            </a:r>
            <a:r>
              <a:rPr lang="ja-JP" altLang="en-US" sz="9600" dirty="0">
                <a:latin typeface="A-OTF Shinsei Kaisho CBSK1 Pro" panose="02020400000000000000" pitchFamily="18" charset="-128"/>
                <a:ea typeface="A-OTF Shinsei Kaisho CBSK1 Pro" panose="02020400000000000000" pitchFamily="18" charset="-128"/>
              </a:rPr>
              <a:t>布団</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600732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私は布団の重量と温かさは比例するとずっと思いこんでいました。実家にいた頃、冬の季節に使うものは大変重たいものでした。下から式布団、毛布、自分、毛布、綿の布団、綿の布団。地元は北国ではありませんでしたが、隙</a:t>
            </a:r>
            <a:r>
              <a:rPr lang="ja-JP" altLang="en-US" sz="4400" dirty="0" smtClean="0">
                <a:latin typeface="A-OTF Shinsei Kaisho CBSK1 Pro" panose="02020400000000000000" pitchFamily="18" charset="-128"/>
                <a:ea typeface="A-OTF Shinsei Kaisho CBSK1 Pro" panose="02020400000000000000" pitchFamily="18" charset="-128"/>
              </a:rPr>
              <a:t>間から風</a:t>
            </a:r>
            <a:r>
              <a:rPr lang="ja-JP" altLang="en-US" sz="4400" dirty="0">
                <a:latin typeface="A-OTF Shinsei Kaisho CBSK1 Pro" panose="02020400000000000000" pitchFamily="18" charset="-128"/>
                <a:ea typeface="A-OTF Shinsei Kaisho CBSK1 Pro" panose="02020400000000000000" pitchFamily="18" charset="-128"/>
              </a:rPr>
              <a:t>が入る古家なのでこれぐらいでないととてもつらかったのです</a:t>
            </a:r>
            <a:r>
              <a:rPr lang="ja-JP" altLang="en-US" sz="4400" dirty="0" smtClean="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5908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しかし、二重の綿の布団は重く、夜中にも金縛りを気づかないほど布団は自分を圧迫し続けていました。当時はそれが当たり前だったので、温かく寝るためにはこれくらいの重さが必要だと感じていました。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25499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smtClean="0">
                <a:latin typeface="A-OTF Shinsei Kaisho CBSK1 Pro" panose="02020400000000000000" pitchFamily="18" charset="-128"/>
                <a:ea typeface="A-OTF Shinsei Kaisho CBSK1 Pro" panose="02020400000000000000" pitchFamily="18" charset="-128"/>
              </a:rPr>
              <a:t>時</a:t>
            </a:r>
            <a:r>
              <a:rPr lang="ja-JP" altLang="en-US" sz="4400" dirty="0">
                <a:latin typeface="A-OTF Shinsei Kaisho CBSK1 Pro" panose="02020400000000000000" pitchFamily="18" charset="-128"/>
                <a:ea typeface="A-OTF Shinsei Kaisho CBSK1 Pro" panose="02020400000000000000" pitchFamily="18" charset="-128"/>
              </a:rPr>
              <a:t>はすぎ、縁あって結婚した妻は私たちの新居に羽毛布団を持ってきました。それが驚くほど軽く、持っても持った気がしない。羽毛布団といえば、怪しい人が自宅へ高額料金で売りに来るイメージしかない私は、これが羽毛布団かと心の中でつぶやくことしかできませんでした</a:t>
            </a:r>
            <a:r>
              <a:rPr lang="ja-JP" altLang="en-US" sz="4400" dirty="0" smtClean="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236057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嫁さんはこれで冬を乗り切るつもりなのか。嫁さんは騙されたんじゃないのだろうか。心配を抱えながら迎えた冬の日、羽毛布団のデビューです。恐る恐る布団のなかにはいるとそれが温かく、しかも体は自由です。まるでアルプスの少女ハイジの干し草の布団のよう。何なのだこれは、これが羽毛の力なのか。こうして私の既成概念は粉々に砕け散ったのでしだ。私の思い込みで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67750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imgs-59.fc2.com/s/t/a/standardandpoors/20130721183404f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460" y="2394403"/>
            <a:ext cx="3048000"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QR3IgtwCrz_OZQIYD1pIJctq90p09v2NZ2vekel0CajZeVDl_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718" y="4186465"/>
            <a:ext cx="2825454" cy="21163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age.space.rakuten.co.jp/lg01/05/0000267805/44/imga7ebbf78n2zzl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0718" y="585332"/>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14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エピソード２</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南極は寒いの？</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356988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cdn.amanaimages.com/cen3tzG4fTr7Gtw1PoeRer/322400003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518" y="2566534"/>
            <a:ext cx="6096000" cy="40767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ssl-stat.amebame.com/pub/content/8265872137/user/article/104156064891892735/5c29c93f8d92f3437d7e53d4cb324b37/uploaded.jpg?option=crop&amp;width=7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47" y="288471"/>
            <a:ext cx="604837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548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私の勝手な思い込みは北極はとても寒く、南極はとても暑いと思っていたことです。ホッキョクグマは寒いから厚い毛に覆われ、南極ペンギンは熱いから海で泳ぐのかなと思っていました。高校卒業が迫った頃、先生が見せてくれたビデオで南極は北極よりも寒いことを知り、寒そうに一時困って暖を取るペンギンにとても衝撃を受け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646311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15250"/>
            <a:ext cx="10515600" cy="5546027"/>
          </a:xfrm>
          <a:effectLst/>
        </p:spPr>
        <p:txBody>
          <a:bodyPr>
            <a:noAutofit/>
          </a:bodyPr>
          <a:lstStyle/>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　　</a:t>
            </a:r>
            <a:r>
              <a:rPr lang="en-US" altLang="ja-JP" sz="4400" dirty="0">
                <a:latin typeface="A-OTF Shinsei Kaisho CBSK1 Pro" panose="02020400000000000000" pitchFamily="18" charset="-128"/>
                <a:ea typeface="A-OTF Shinsei Kaisho CBSK1 Pro" panose="02020400000000000000" pitchFamily="18" charset="-128"/>
              </a:rPr>
              <a:t>18</a:t>
            </a:r>
            <a:r>
              <a:rPr lang="ja-JP" altLang="en-US" sz="4400" dirty="0">
                <a:latin typeface="A-OTF Shinsei Kaisho CBSK1 Pro" panose="02020400000000000000" pitchFamily="18" charset="-128"/>
                <a:ea typeface="A-OTF Shinsei Kaisho CBSK1 Pro" panose="02020400000000000000" pitchFamily="18" charset="-128"/>
              </a:rPr>
              <a:t>年目の真実に動揺を隠せなかったのですが、友人たちは平然としていて、どうやら知らなかったのは私だけです。南極が熱いか寒いかなんて当たり前すぎてテスト問題にもならないでしょうね。</a:t>
            </a:r>
          </a:p>
        </p:txBody>
      </p:sp>
    </p:spTree>
    <p:extLst>
      <p:ext uri="{BB962C8B-B14F-4D97-AF65-F5344CB8AC3E}">
        <p14:creationId xmlns:p14="http://schemas.microsoft.com/office/powerpoint/2010/main" val="1963593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あやうく勘違いしたまま大人になるところだったので、ビデオを見せてくれた先生には卒業式に感謝の言葉を伝えました。今思えば最後の最後で先生のおかけで南極が寒いと分かりましたありがとうございますと言われた先生の気持ちを考えるといたたまれません。</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703485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エピソード３</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親の名前</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44818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両親をぱぱ、ままと小さいころから呼んでいるのですが、小学校四年生の頃クラスメートと自分の両親の名前は何かという話になりました。その時初めて自分の両親にも名前があるんだということに気づきました。親もお互いをぱぱ、ままと呼び合っているので、そのまま両親の名前など気にしていませんで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24848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クラスメートからは「へえ？！知らないの？」と驚かれてしまいました。その日の夜、「すみません！名前を教えてください！」と聞くと一瞬の間をおいてから大笑いされました。みなさんは一体どんな機会で親の名前を知りましたか。</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451815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私の勝手な</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思い込み</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790517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ja-JP" altLang="en-US" sz="5400" dirty="0" smtClean="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rPr>
              <a:t>ご清聴有難う御座いました！</a:t>
            </a:r>
            <a:endParaRPr lang="zh-CN" altLang="en-US" sz="5400" dirty="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87829" y="1194254"/>
            <a:ext cx="11353800" cy="4351338"/>
          </a:xfrm>
          <a:effectLst/>
        </p:spPr>
        <p:txBody>
          <a:bodyPr vert="horz" lIns="91440" tIns="45720" rIns="91440" bIns="45720" rtlCol="0">
            <a:noAutofit/>
          </a:bodyPr>
          <a:lstStyle/>
          <a:p>
            <a:pPr marL="0" indent="0" algn="ctr">
              <a:buNone/>
            </a:pPr>
            <a:r>
              <a:rPr lang="ja-JP" altLang="en-US" sz="9600" dirty="0" smtClean="0">
                <a:latin typeface="DFGSNGyoSho-W5" panose="03000500010101010101" pitchFamily="66" charset="-128"/>
                <a:ea typeface="DFGSNGyoSho-W5" panose="03000500010101010101" pitchFamily="66" charset="-128"/>
              </a:rPr>
              <a:t>もしかして私たちは</a:t>
            </a:r>
            <a:r>
              <a:rPr lang="ja-JP" altLang="en-US" sz="9600" dirty="0" smtClean="0">
                <a:latin typeface="DFGSNGyoSho-W5" panose="03000500010101010101" pitchFamily="66" charset="-128"/>
                <a:ea typeface="DFGSNGyoSho-W5" panose="03000500010101010101" pitchFamily="66" charset="-128"/>
              </a:rPr>
              <a:t>既にシミュレーション世界にいるの！？</a:t>
            </a:r>
            <a:endParaRPr lang="zh-CN" altLang="en-US" sz="9600"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2948343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51114"/>
            <a:ext cx="10515600" cy="5425849"/>
          </a:xfrm>
        </p:spPr>
        <p:txBody>
          <a:bodyPr/>
          <a:lstStyle/>
          <a:p>
            <a:r>
              <a:rPr lang="ja-JP" altLang="en-US" sz="4800" dirty="0" smtClean="0">
                <a:latin typeface="DFGSNGyoSho-W5" panose="03000500010101010101" pitchFamily="66" charset="-128"/>
                <a:ea typeface="DFGSNGyoSho-W5" panose="03000500010101010101" pitchFamily="66" charset="-128"/>
              </a:rPr>
              <a:t>バ</a:t>
            </a:r>
            <a:r>
              <a:rPr lang="ja-JP" altLang="en-US" sz="4800" dirty="0">
                <a:latin typeface="DFGSNGyoSho-W5" panose="03000500010101010101" pitchFamily="66" charset="-128"/>
                <a:ea typeface="DFGSNGyoSho-W5" panose="03000500010101010101" pitchFamily="66" charset="-128"/>
              </a:rPr>
              <a:t>ー</a:t>
            </a:r>
            <a:r>
              <a:rPr lang="ja-JP" altLang="en-US" sz="4800" dirty="0" smtClean="0">
                <a:latin typeface="DFGSNGyoSho-W5" panose="03000500010101010101" pitchFamily="66" charset="-128"/>
                <a:ea typeface="DFGSNGyoSho-W5" panose="03000500010101010101" pitchFamily="66" charset="-128"/>
              </a:rPr>
              <a:t>チャルマシンとは？</a:t>
            </a:r>
            <a:endParaRPr lang="en-US" altLang="ja-JP" sz="4800" dirty="0" smtClean="0">
              <a:latin typeface="DFGSNGyoSho-W5" panose="03000500010101010101" pitchFamily="66" charset="-128"/>
              <a:ea typeface="DFGSNGyoSho-W5" panose="03000500010101010101" pitchFamily="66" charset="-128"/>
            </a:endParaRPr>
          </a:p>
          <a:p>
            <a:r>
              <a:rPr lang="ja-JP" altLang="en-US" sz="4800" dirty="0" smtClean="0">
                <a:latin typeface="DFGSNGyoSho-W5" panose="03000500010101010101" pitchFamily="66" charset="-128"/>
                <a:ea typeface="DFGSNGyoSho-W5" panose="03000500010101010101" pitchFamily="66" charset="-128"/>
              </a:rPr>
              <a:t>シミュレーション仮設とは？</a:t>
            </a:r>
            <a:endParaRPr lang="en-US" altLang="ja-JP" sz="4800" dirty="0" smtClean="0">
              <a:latin typeface="DFGSNGyoSho-W5" panose="03000500010101010101" pitchFamily="66" charset="-128"/>
              <a:ea typeface="DFGSNGyoSho-W5" panose="03000500010101010101" pitchFamily="66" charset="-128"/>
            </a:endParaRPr>
          </a:p>
          <a:p>
            <a:r>
              <a:rPr lang="ja-JP" altLang="en-US" sz="4800" dirty="0">
                <a:latin typeface="DFGSNGyoSho-W5" panose="03000500010101010101" pitchFamily="66" charset="-128"/>
                <a:ea typeface="DFGSNGyoSho-W5" panose="03000500010101010101" pitchFamily="66" charset="-128"/>
              </a:rPr>
              <a:t>シミュレー</a:t>
            </a:r>
            <a:r>
              <a:rPr lang="ja-JP" altLang="en-US" sz="4800" dirty="0" smtClean="0">
                <a:latin typeface="DFGSNGyoSho-W5" panose="03000500010101010101" pitchFamily="66" charset="-128"/>
                <a:ea typeface="DFGSNGyoSho-W5" panose="03000500010101010101" pitchFamily="66" charset="-128"/>
              </a:rPr>
              <a:t>ション世界の中</a:t>
            </a:r>
            <a:r>
              <a:rPr lang="ja-JP" altLang="en-US" sz="4800" dirty="0">
                <a:latin typeface="DFGSNGyoSho-W5" panose="03000500010101010101" pitchFamily="66" charset="-128"/>
                <a:ea typeface="DFGSNGyoSho-W5" panose="03000500010101010101" pitchFamily="66" charset="-128"/>
              </a:rPr>
              <a:t>にいるかどうかを検証する</a:t>
            </a:r>
            <a:r>
              <a:rPr lang="ja-JP" altLang="en-US" sz="4800" dirty="0" smtClean="0">
                <a:latin typeface="DFGSNGyoSho-W5" panose="03000500010101010101" pitchFamily="66" charset="-128"/>
                <a:ea typeface="DFGSNGyoSho-W5" panose="03000500010101010101" pitchFamily="66" charset="-128"/>
              </a:rPr>
              <a:t>手段？</a:t>
            </a:r>
            <a:endParaRPr lang="en-US" altLang="ja-JP" sz="4800" dirty="0" smtClean="0">
              <a:latin typeface="DFGSNGyoSho-W5" panose="03000500010101010101" pitchFamily="66" charset="-128"/>
              <a:ea typeface="DFGSNGyoSho-W5" panose="03000500010101010101" pitchFamily="66" charset="-128"/>
            </a:endParaRPr>
          </a:p>
          <a:p>
            <a:r>
              <a:rPr lang="ja-JP" altLang="en-US" dirty="0" smtClean="0"/>
              <a:t>参考資料</a:t>
            </a:r>
            <a:endParaRPr lang="en-US" altLang="ja-JP" dirty="0" smtClean="0"/>
          </a:p>
          <a:p>
            <a:pPr lvl="1"/>
            <a:r>
              <a:rPr lang="en-US" altLang="ja-JP" dirty="0">
                <a:hlinkClick r:id="rId2"/>
              </a:rPr>
              <a:t>http://</a:t>
            </a:r>
            <a:r>
              <a:rPr lang="en-US" altLang="ja-JP" dirty="0" smtClean="0">
                <a:hlinkClick r:id="rId2"/>
              </a:rPr>
              <a:t>karapaia.livedoor.biz/archives/52179386.html</a:t>
            </a:r>
            <a:r>
              <a:rPr lang="ja-JP" altLang="en-US" dirty="0"/>
              <a:t>　</a:t>
            </a:r>
            <a:endParaRPr lang="en-US" altLang="ja-JP" dirty="0" smtClean="0"/>
          </a:p>
          <a:p>
            <a:pPr marL="457200" lvl="1" indent="0">
              <a:buNone/>
            </a:pPr>
            <a:r>
              <a:rPr lang="ja-JP" altLang="en-US" dirty="0"/>
              <a:t>　</a:t>
            </a:r>
            <a:r>
              <a:rPr lang="ja-JP" altLang="en-US" dirty="0" smtClean="0"/>
              <a:t>「この</a:t>
            </a:r>
            <a:r>
              <a:rPr lang="ja-JP" altLang="en-US" dirty="0"/>
              <a:t>宇宙が仮想現実である</a:t>
            </a:r>
            <a:r>
              <a:rPr lang="en-US" altLang="ja-JP" dirty="0"/>
              <a:t>10</a:t>
            </a:r>
            <a:r>
              <a:rPr lang="ja-JP" altLang="en-US" dirty="0"/>
              <a:t>の根</a:t>
            </a:r>
            <a:r>
              <a:rPr lang="ja-JP" altLang="en-US" dirty="0" smtClean="0"/>
              <a:t>拠」</a:t>
            </a:r>
            <a:endParaRPr lang="en-US" altLang="ja-JP" dirty="0" smtClean="0"/>
          </a:p>
          <a:p>
            <a:pPr lvl="1"/>
            <a:r>
              <a:rPr lang="en-US" altLang="zh-CN" dirty="0"/>
              <a:t>Are You Living In a Computer Simulation</a:t>
            </a:r>
            <a:r>
              <a:rPr lang="en-US" altLang="zh-CN" dirty="0" smtClean="0"/>
              <a:t>?</a:t>
            </a:r>
            <a:r>
              <a:rPr lang="ja-JP" altLang="en-US" dirty="0" smtClean="0"/>
              <a:t>　</a:t>
            </a:r>
            <a:r>
              <a:rPr lang="en-US" altLang="ja-JP" i="1" dirty="0"/>
              <a:t>Nick </a:t>
            </a:r>
            <a:r>
              <a:rPr lang="en-US" altLang="ja-JP" i="1" dirty="0" err="1" smtClean="0"/>
              <a:t>Bostrom</a:t>
            </a:r>
            <a:endParaRPr lang="en-US" altLang="ja-JP" i="1" dirty="0" smtClean="0"/>
          </a:p>
          <a:p>
            <a:pPr lvl="1"/>
            <a:r>
              <a:rPr lang="en-US" altLang="ja-JP" i="1" dirty="0"/>
              <a:t>https://ja.wikipedia.org/wiki/</a:t>
            </a:r>
            <a:r>
              <a:rPr lang="ja-JP" altLang="en-US" i="1" dirty="0"/>
              <a:t>シミュレーション仮</a:t>
            </a:r>
            <a:r>
              <a:rPr lang="ja-JP" altLang="en-US" i="1" dirty="0" smtClean="0"/>
              <a:t>説</a:t>
            </a:r>
            <a:endParaRPr lang="en-US" altLang="ja-JP" i="1" dirty="0" smtClean="0"/>
          </a:p>
          <a:p>
            <a:pPr marL="457200" lvl="1" indent="0">
              <a:buNone/>
            </a:pPr>
            <a:endParaRPr lang="en-US" altLang="ja-JP" i="1" dirty="0" smtClean="0"/>
          </a:p>
        </p:txBody>
      </p:sp>
    </p:spTree>
    <p:extLst>
      <p:ext uri="{BB962C8B-B14F-4D97-AF65-F5344CB8AC3E}">
        <p14:creationId xmlns:p14="http://schemas.microsoft.com/office/powerpoint/2010/main" val="202735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13828" y="135936"/>
            <a:ext cx="11524580" cy="6482577"/>
          </a:xfrm>
          <a:prstGeom prst="rect">
            <a:avLst/>
          </a:prstGeom>
        </p:spPr>
      </p:pic>
    </p:spTree>
    <p:extLst>
      <p:ext uri="{BB962C8B-B14F-4D97-AF65-F5344CB8AC3E}">
        <p14:creationId xmlns:p14="http://schemas.microsoft.com/office/powerpoint/2010/main" val="106126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43062" y="257849"/>
            <a:ext cx="2428421" cy="2467647"/>
            <a:chOff x="3388633" y="533401"/>
            <a:chExt cx="2428421" cy="2467647"/>
          </a:xfrm>
        </p:grpSpPr>
        <p:pic>
          <p:nvPicPr>
            <p:cNvPr id="3078" name="Picture 6" descr="http://metoo.up.n.seesaa.net/metoo/image/831243feeef812df989f660b43145ad8.jpg?d=a0"/>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56615" y1="12192" x2="56615" y2="12192"/>
                          <a14:foregroundMark x1="41926" y1="88716" x2="41926" y2="88716"/>
                        </a14:backgroundRemoval>
                      </a14:imgEffect>
                    </a14:imgLayer>
                  </a14:imgProps>
                </a:ext>
                <a:ext uri="{28A0092B-C50C-407E-A947-70E740481C1C}">
                  <a14:useLocalDpi xmlns:a14="http://schemas.microsoft.com/office/drawing/2010/main" val="0"/>
                </a:ext>
              </a:extLst>
            </a:blip>
            <a:srcRect/>
            <a:stretch>
              <a:fillRect/>
            </a:stretch>
          </p:blipFill>
          <p:spPr bwMode="auto">
            <a:xfrm>
              <a:off x="3388633" y="533401"/>
              <a:ext cx="2428421" cy="182131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3751488" y="2354717"/>
              <a:ext cx="1702710" cy="646331"/>
            </a:xfrm>
            <a:prstGeom prst="rect">
              <a:avLst/>
            </a:prstGeom>
            <a:noFill/>
          </p:spPr>
          <p:txBody>
            <a:bodyPr wrap="none" rtlCol="0">
              <a:spAutoFit/>
            </a:bodyPr>
            <a:lstStyle/>
            <a:p>
              <a:pPr algn="ctr"/>
              <a:r>
                <a:rPr lang="ja-JP" altLang="en-US" dirty="0" smtClean="0"/>
                <a:t>シミュレーション</a:t>
              </a:r>
              <a:endParaRPr lang="en-US" altLang="ja-JP" dirty="0" smtClean="0"/>
            </a:p>
            <a:p>
              <a:pPr algn="ctr"/>
              <a:r>
                <a:rPr lang="ja-JP" altLang="en-US" dirty="0" smtClean="0"/>
                <a:t>ワ</a:t>
              </a:r>
              <a:r>
                <a:rPr lang="ja-JP" altLang="en-US" dirty="0"/>
                <a:t>ールド</a:t>
              </a:r>
              <a:endParaRPr lang="zh-CN" altLang="en-US" dirty="0"/>
            </a:p>
          </p:txBody>
        </p:sp>
      </p:grpSp>
      <p:grpSp>
        <p:nvGrpSpPr>
          <p:cNvPr id="10" name="组合 9"/>
          <p:cNvGrpSpPr/>
          <p:nvPr/>
        </p:nvGrpSpPr>
        <p:grpSpPr>
          <a:xfrm>
            <a:off x="576942" y="1313762"/>
            <a:ext cx="1687286" cy="2347905"/>
            <a:chOff x="576942" y="1313762"/>
            <a:chExt cx="1687286" cy="2347905"/>
          </a:xfrm>
        </p:grpSpPr>
        <p:sp>
          <p:nvSpPr>
            <p:cNvPr id="14" name="文本框 13"/>
            <p:cNvSpPr txBox="1"/>
            <p:nvPr/>
          </p:nvSpPr>
          <p:spPr>
            <a:xfrm>
              <a:off x="919186" y="3015336"/>
              <a:ext cx="1018227" cy="646331"/>
            </a:xfrm>
            <a:prstGeom prst="rect">
              <a:avLst/>
            </a:prstGeom>
            <a:noFill/>
          </p:spPr>
          <p:txBody>
            <a:bodyPr wrap="none" rtlCol="0">
              <a:spAutoFit/>
            </a:bodyPr>
            <a:lstStyle/>
            <a:p>
              <a:pPr algn="ctr"/>
              <a:r>
                <a:rPr lang="ja-JP" altLang="en-US" dirty="0" smtClean="0"/>
                <a:t>リアル</a:t>
              </a:r>
              <a:endParaRPr lang="en-US" altLang="ja-JP" dirty="0" smtClean="0"/>
            </a:p>
            <a:p>
              <a:pPr algn="ctr"/>
              <a:r>
                <a:rPr lang="ja-JP" altLang="en-US" dirty="0" smtClean="0"/>
                <a:t>ワ</a:t>
              </a:r>
              <a:r>
                <a:rPr lang="ja-JP" altLang="en-US" dirty="0"/>
                <a:t>ールド</a:t>
              </a:r>
              <a:endParaRPr lang="zh-CN" altLang="en-US" dirty="0"/>
            </a:p>
          </p:txBody>
        </p:sp>
        <p:pic>
          <p:nvPicPr>
            <p:cNvPr id="3084" name="Picture 12" descr="「惑星」の画像検索結果"/>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2351" b="80080" l="3483" r="94030">
                          <a14:foregroundMark x1="33333" y1="17131" x2="33333" y2="17131"/>
                        </a14:backgroundRemoval>
                      </a14:imgEffect>
                    </a14:imgLayer>
                  </a14:imgProps>
                </a:ext>
                <a:ext uri="{28A0092B-C50C-407E-A947-70E740481C1C}">
                  <a14:useLocalDpi xmlns:a14="http://schemas.microsoft.com/office/drawing/2010/main" val="0"/>
                </a:ext>
              </a:extLst>
            </a:blip>
            <a:srcRect l="6089" t="9106" r="5780" b="20319"/>
            <a:stretch/>
          </p:blipFill>
          <p:spPr bwMode="auto">
            <a:xfrm>
              <a:off x="576942" y="1313762"/>
              <a:ext cx="1687286" cy="16872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组合 16"/>
          <p:cNvGrpSpPr/>
          <p:nvPr/>
        </p:nvGrpSpPr>
        <p:grpSpPr>
          <a:xfrm>
            <a:off x="3443062" y="2725496"/>
            <a:ext cx="2428421" cy="2467647"/>
            <a:chOff x="3388633" y="533401"/>
            <a:chExt cx="2428421" cy="2467647"/>
          </a:xfrm>
        </p:grpSpPr>
        <p:pic>
          <p:nvPicPr>
            <p:cNvPr id="18" name="Picture 6" descr="http://metoo.up.n.seesaa.net/metoo/image/831243feeef812df989f660b43145ad8.jpg?d=a0"/>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56615" y1="12192" x2="56615" y2="12192"/>
                          <a14:foregroundMark x1="41926" y1="88716" x2="41926" y2="88716"/>
                        </a14:backgroundRemoval>
                      </a14:imgEffect>
                    </a14:imgLayer>
                  </a14:imgProps>
                </a:ext>
                <a:ext uri="{28A0092B-C50C-407E-A947-70E740481C1C}">
                  <a14:useLocalDpi xmlns:a14="http://schemas.microsoft.com/office/drawing/2010/main" val="0"/>
                </a:ext>
              </a:extLst>
            </a:blip>
            <a:srcRect/>
            <a:stretch>
              <a:fillRect/>
            </a:stretch>
          </p:blipFill>
          <p:spPr bwMode="auto">
            <a:xfrm>
              <a:off x="3388633" y="533401"/>
              <a:ext cx="2428421" cy="1821316"/>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p:cNvSpPr txBox="1"/>
            <p:nvPr/>
          </p:nvSpPr>
          <p:spPr>
            <a:xfrm>
              <a:off x="3751488" y="2354717"/>
              <a:ext cx="1702710" cy="646331"/>
            </a:xfrm>
            <a:prstGeom prst="rect">
              <a:avLst/>
            </a:prstGeom>
            <a:noFill/>
          </p:spPr>
          <p:txBody>
            <a:bodyPr wrap="none" rtlCol="0">
              <a:spAutoFit/>
            </a:bodyPr>
            <a:lstStyle/>
            <a:p>
              <a:pPr algn="ctr"/>
              <a:r>
                <a:rPr lang="ja-JP" altLang="en-US" dirty="0" smtClean="0"/>
                <a:t>シミュレーション</a:t>
              </a:r>
              <a:endParaRPr lang="en-US" altLang="ja-JP" dirty="0" smtClean="0"/>
            </a:p>
            <a:p>
              <a:pPr algn="ctr"/>
              <a:r>
                <a:rPr lang="ja-JP" altLang="en-US" dirty="0" smtClean="0"/>
                <a:t>ワ</a:t>
              </a:r>
              <a:r>
                <a:rPr lang="ja-JP" altLang="en-US" dirty="0"/>
                <a:t>ールド</a:t>
              </a:r>
              <a:endParaRPr lang="zh-CN" altLang="en-US" dirty="0"/>
            </a:p>
          </p:txBody>
        </p:sp>
      </p:grpSp>
      <p:grpSp>
        <p:nvGrpSpPr>
          <p:cNvPr id="20" name="组合 19"/>
          <p:cNvGrpSpPr/>
          <p:nvPr/>
        </p:nvGrpSpPr>
        <p:grpSpPr>
          <a:xfrm>
            <a:off x="6523720" y="954534"/>
            <a:ext cx="2428421" cy="2467647"/>
            <a:chOff x="3388633" y="533401"/>
            <a:chExt cx="2428421" cy="2467647"/>
          </a:xfrm>
        </p:grpSpPr>
        <p:pic>
          <p:nvPicPr>
            <p:cNvPr id="21" name="Picture 6" descr="http://metoo.up.n.seesaa.net/metoo/image/831243feeef812df989f660b43145ad8.jpg?d=a0"/>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56615" y1="12192" x2="56615" y2="12192"/>
                          <a14:foregroundMark x1="41926" y1="88716" x2="41926" y2="88716"/>
                        </a14:backgroundRemoval>
                      </a14:imgEffect>
                    </a14:imgLayer>
                  </a14:imgProps>
                </a:ext>
                <a:ext uri="{28A0092B-C50C-407E-A947-70E740481C1C}">
                  <a14:useLocalDpi xmlns:a14="http://schemas.microsoft.com/office/drawing/2010/main" val="0"/>
                </a:ext>
              </a:extLst>
            </a:blip>
            <a:srcRect/>
            <a:stretch>
              <a:fillRect/>
            </a:stretch>
          </p:blipFill>
          <p:spPr bwMode="auto">
            <a:xfrm>
              <a:off x="3388633" y="533401"/>
              <a:ext cx="2428421" cy="1821316"/>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p:cNvSpPr txBox="1"/>
            <p:nvPr/>
          </p:nvSpPr>
          <p:spPr>
            <a:xfrm>
              <a:off x="3751488" y="2354717"/>
              <a:ext cx="1702710" cy="646331"/>
            </a:xfrm>
            <a:prstGeom prst="rect">
              <a:avLst/>
            </a:prstGeom>
            <a:noFill/>
          </p:spPr>
          <p:txBody>
            <a:bodyPr wrap="none" rtlCol="0">
              <a:spAutoFit/>
            </a:bodyPr>
            <a:lstStyle/>
            <a:p>
              <a:pPr algn="ctr"/>
              <a:r>
                <a:rPr lang="ja-JP" altLang="en-US" dirty="0" smtClean="0"/>
                <a:t>シミュレーション</a:t>
              </a:r>
              <a:endParaRPr lang="en-US" altLang="ja-JP" dirty="0" smtClean="0"/>
            </a:p>
            <a:p>
              <a:pPr algn="ctr"/>
              <a:r>
                <a:rPr lang="ja-JP" altLang="en-US" dirty="0" smtClean="0"/>
                <a:t>ワ</a:t>
              </a:r>
              <a:r>
                <a:rPr lang="ja-JP" altLang="en-US" dirty="0"/>
                <a:t>ールド</a:t>
              </a:r>
              <a:endParaRPr lang="zh-CN" altLang="en-US" dirty="0"/>
            </a:p>
          </p:txBody>
        </p:sp>
      </p:grpSp>
      <p:grpSp>
        <p:nvGrpSpPr>
          <p:cNvPr id="23" name="组合 22"/>
          <p:cNvGrpSpPr/>
          <p:nvPr/>
        </p:nvGrpSpPr>
        <p:grpSpPr>
          <a:xfrm>
            <a:off x="6525776" y="3302439"/>
            <a:ext cx="2428421" cy="2467647"/>
            <a:chOff x="3388633" y="533401"/>
            <a:chExt cx="2428421" cy="2467647"/>
          </a:xfrm>
        </p:grpSpPr>
        <p:pic>
          <p:nvPicPr>
            <p:cNvPr id="24" name="Picture 6" descr="http://metoo.up.n.seesaa.net/metoo/image/831243feeef812df989f660b43145ad8.jpg?d=a0"/>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56615" y1="12192" x2="56615" y2="12192"/>
                          <a14:foregroundMark x1="41926" y1="88716" x2="41926" y2="88716"/>
                        </a14:backgroundRemoval>
                      </a14:imgEffect>
                    </a14:imgLayer>
                  </a14:imgProps>
                </a:ext>
                <a:ext uri="{28A0092B-C50C-407E-A947-70E740481C1C}">
                  <a14:useLocalDpi xmlns:a14="http://schemas.microsoft.com/office/drawing/2010/main" val="0"/>
                </a:ext>
              </a:extLst>
            </a:blip>
            <a:srcRect/>
            <a:stretch>
              <a:fillRect/>
            </a:stretch>
          </p:blipFill>
          <p:spPr bwMode="auto">
            <a:xfrm>
              <a:off x="3388633" y="533401"/>
              <a:ext cx="2428421" cy="1821316"/>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p:cNvSpPr txBox="1"/>
            <p:nvPr/>
          </p:nvSpPr>
          <p:spPr>
            <a:xfrm>
              <a:off x="3751488" y="2354717"/>
              <a:ext cx="1702710" cy="646331"/>
            </a:xfrm>
            <a:prstGeom prst="rect">
              <a:avLst/>
            </a:prstGeom>
            <a:noFill/>
          </p:spPr>
          <p:txBody>
            <a:bodyPr wrap="none" rtlCol="0">
              <a:spAutoFit/>
            </a:bodyPr>
            <a:lstStyle/>
            <a:p>
              <a:pPr algn="ctr"/>
              <a:r>
                <a:rPr lang="ja-JP" altLang="en-US" dirty="0" smtClean="0"/>
                <a:t>シミュレーション</a:t>
              </a:r>
              <a:endParaRPr lang="en-US" altLang="ja-JP" dirty="0" smtClean="0"/>
            </a:p>
            <a:p>
              <a:pPr algn="ctr"/>
              <a:r>
                <a:rPr lang="ja-JP" altLang="en-US" dirty="0" smtClean="0"/>
                <a:t>ワ</a:t>
              </a:r>
              <a:r>
                <a:rPr lang="ja-JP" altLang="en-US" dirty="0"/>
                <a:t>ールド</a:t>
              </a:r>
              <a:endParaRPr lang="zh-CN" altLang="en-US" dirty="0"/>
            </a:p>
          </p:txBody>
        </p:sp>
      </p:grpSp>
      <p:sp>
        <p:nvSpPr>
          <p:cNvPr id="11" name="文本框 10"/>
          <p:cNvSpPr txBox="1"/>
          <p:nvPr/>
        </p:nvSpPr>
        <p:spPr>
          <a:xfrm>
            <a:off x="4487995" y="5308421"/>
            <a:ext cx="338554" cy="923330"/>
          </a:xfrm>
          <a:prstGeom prst="rect">
            <a:avLst/>
          </a:prstGeom>
          <a:noFill/>
        </p:spPr>
        <p:txBody>
          <a:bodyPr wrap="none" rtlCol="0">
            <a:spAutoFit/>
          </a:bodyPr>
          <a:lstStyle/>
          <a:p>
            <a:r>
              <a:rPr lang="ja-JP" altLang="en-US" dirty="0" smtClean="0"/>
              <a:t>。</a:t>
            </a:r>
            <a:endParaRPr lang="en-US" altLang="ja-JP" dirty="0" smtClean="0"/>
          </a:p>
          <a:p>
            <a:r>
              <a:rPr lang="ja-JP" altLang="en-US" dirty="0" smtClean="0"/>
              <a:t>。</a:t>
            </a:r>
            <a:endParaRPr lang="en-US" altLang="ja-JP" dirty="0" smtClean="0"/>
          </a:p>
          <a:p>
            <a:r>
              <a:rPr lang="ja-JP" altLang="en-US" dirty="0"/>
              <a:t>。</a:t>
            </a:r>
            <a:endParaRPr lang="zh-CN" altLang="en-US" dirty="0"/>
          </a:p>
        </p:txBody>
      </p:sp>
      <p:sp>
        <p:nvSpPr>
          <p:cNvPr id="27" name="文本框 26"/>
          <p:cNvSpPr txBox="1"/>
          <p:nvPr/>
        </p:nvSpPr>
        <p:spPr>
          <a:xfrm>
            <a:off x="7568653" y="5770086"/>
            <a:ext cx="338554" cy="923330"/>
          </a:xfrm>
          <a:prstGeom prst="rect">
            <a:avLst/>
          </a:prstGeom>
          <a:noFill/>
        </p:spPr>
        <p:txBody>
          <a:bodyPr wrap="none" rtlCol="0">
            <a:spAutoFit/>
          </a:bodyPr>
          <a:lstStyle/>
          <a:p>
            <a:r>
              <a:rPr lang="ja-JP" altLang="en-US" dirty="0" smtClean="0"/>
              <a:t>。</a:t>
            </a:r>
            <a:endParaRPr lang="en-US" altLang="ja-JP" dirty="0" smtClean="0"/>
          </a:p>
          <a:p>
            <a:r>
              <a:rPr lang="ja-JP" altLang="en-US" dirty="0" smtClean="0"/>
              <a:t>。</a:t>
            </a:r>
            <a:endParaRPr lang="en-US" altLang="ja-JP" dirty="0" smtClean="0"/>
          </a:p>
          <a:p>
            <a:r>
              <a:rPr lang="ja-JP" altLang="en-US" dirty="0"/>
              <a:t>。</a:t>
            </a:r>
            <a:endParaRPr lang="zh-CN" altLang="en-US" dirty="0"/>
          </a:p>
        </p:txBody>
      </p:sp>
      <p:sp>
        <p:nvSpPr>
          <p:cNvPr id="28" name="文本框 27"/>
          <p:cNvSpPr txBox="1"/>
          <p:nvPr/>
        </p:nvSpPr>
        <p:spPr>
          <a:xfrm>
            <a:off x="7568653" y="0"/>
            <a:ext cx="338554" cy="923330"/>
          </a:xfrm>
          <a:prstGeom prst="rect">
            <a:avLst/>
          </a:prstGeom>
          <a:noFill/>
        </p:spPr>
        <p:txBody>
          <a:bodyPr wrap="none" rtlCol="0">
            <a:spAutoFit/>
          </a:bodyPr>
          <a:lstStyle/>
          <a:p>
            <a:r>
              <a:rPr lang="ja-JP" altLang="en-US" dirty="0" smtClean="0"/>
              <a:t>。</a:t>
            </a:r>
            <a:endParaRPr lang="en-US" altLang="ja-JP" dirty="0" smtClean="0"/>
          </a:p>
          <a:p>
            <a:r>
              <a:rPr lang="ja-JP" altLang="en-US" dirty="0" smtClean="0"/>
              <a:t>。</a:t>
            </a:r>
            <a:endParaRPr lang="en-US" altLang="ja-JP" dirty="0" smtClean="0"/>
          </a:p>
          <a:p>
            <a:r>
              <a:rPr lang="ja-JP" altLang="en-US" dirty="0"/>
              <a:t>。</a:t>
            </a:r>
            <a:endParaRPr lang="zh-CN" altLang="en-US" dirty="0"/>
          </a:p>
        </p:txBody>
      </p:sp>
      <p:cxnSp>
        <p:nvCxnSpPr>
          <p:cNvPr id="15" name="直接箭头连接符 14"/>
          <p:cNvCxnSpPr/>
          <p:nvPr/>
        </p:nvCxnSpPr>
        <p:spPr>
          <a:xfrm flipV="1">
            <a:off x="5690056" y="2420265"/>
            <a:ext cx="1144470" cy="101433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a:off x="5647633" y="3948770"/>
            <a:ext cx="1279309" cy="40551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p:cNvCxnSpPr/>
          <p:nvPr/>
        </p:nvCxnSpPr>
        <p:spPr>
          <a:xfrm flipV="1">
            <a:off x="5487713" y="131994"/>
            <a:ext cx="1578235" cy="27969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p:nvPr/>
        </p:nvCxnSpPr>
        <p:spPr>
          <a:xfrm>
            <a:off x="5519746" y="4271935"/>
            <a:ext cx="1781169" cy="242148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3" name="直接箭头连接符 42"/>
          <p:cNvCxnSpPr/>
          <p:nvPr/>
        </p:nvCxnSpPr>
        <p:spPr>
          <a:xfrm flipV="1">
            <a:off x="2479102" y="1168508"/>
            <a:ext cx="1190525" cy="77849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p:cNvCxnSpPr/>
          <p:nvPr/>
        </p:nvCxnSpPr>
        <p:spPr>
          <a:xfrm>
            <a:off x="2480019" y="2511522"/>
            <a:ext cx="1139190" cy="112463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0" name="文本框 49"/>
          <p:cNvSpPr txBox="1"/>
          <p:nvPr/>
        </p:nvSpPr>
        <p:spPr>
          <a:xfrm>
            <a:off x="10660196" y="133303"/>
            <a:ext cx="338554" cy="6186309"/>
          </a:xfrm>
          <a:prstGeom prst="rect">
            <a:avLst/>
          </a:prstGeom>
          <a:noFill/>
        </p:spPr>
        <p:txBody>
          <a:bodyPr wrap="none" rtlCol="0">
            <a:spAutoFit/>
          </a:bodyPr>
          <a:lstStyle/>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r>
              <a:rPr lang="ja-JP" altLang="en-US" dirty="0"/>
              <a:t>。</a:t>
            </a:r>
            <a:endParaRPr lang="en-US" altLang="ja-JP" dirty="0"/>
          </a:p>
          <a:p>
            <a:endParaRPr lang="zh-CN" altLang="en-US" dirty="0"/>
          </a:p>
        </p:txBody>
      </p:sp>
      <p:cxnSp>
        <p:nvCxnSpPr>
          <p:cNvPr id="51" name="直接箭头连接符 50"/>
          <p:cNvCxnSpPr/>
          <p:nvPr/>
        </p:nvCxnSpPr>
        <p:spPr>
          <a:xfrm flipV="1">
            <a:off x="8716012" y="593152"/>
            <a:ext cx="1477668" cy="1139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8699991" y="1969745"/>
            <a:ext cx="1509709" cy="59886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p:cNvCxnSpPr/>
          <p:nvPr/>
        </p:nvCxnSpPr>
        <p:spPr>
          <a:xfrm>
            <a:off x="8716012" y="2363505"/>
            <a:ext cx="1745838" cy="229021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8350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194254"/>
            <a:ext cx="12039600" cy="4351338"/>
          </a:xfrm>
          <a:effectLst/>
        </p:spPr>
        <p:txBody>
          <a:bodyPr vert="horz" lIns="91440" tIns="45720" rIns="91440" bIns="45720" rtlCol="0">
            <a:noAutofit/>
          </a:bodyPr>
          <a:lstStyle/>
          <a:p>
            <a:pPr marL="0" indent="0" algn="ctr">
              <a:buNone/>
            </a:pPr>
            <a:r>
              <a:rPr lang="ja-JP" altLang="en-US" sz="8800" dirty="0"/>
              <a:t>リアルワー</a:t>
            </a:r>
            <a:r>
              <a:rPr lang="ja-JP" altLang="en-US" sz="8800" dirty="0" smtClean="0"/>
              <a:t>ルド：</a:t>
            </a:r>
            <a:endParaRPr lang="en-US" altLang="ja-JP" sz="8800" dirty="0" smtClean="0"/>
          </a:p>
          <a:p>
            <a:pPr marL="0" indent="0" algn="ctr">
              <a:buNone/>
            </a:pPr>
            <a:r>
              <a:rPr lang="ja-JP" altLang="en-US" sz="8800" dirty="0" smtClean="0"/>
              <a:t>シミュレ</a:t>
            </a:r>
            <a:r>
              <a:rPr lang="ja-JP" altLang="en-US" sz="8800" dirty="0"/>
              <a:t>ーションワー</a:t>
            </a:r>
            <a:r>
              <a:rPr lang="ja-JP" altLang="en-US" sz="8800" dirty="0" smtClean="0"/>
              <a:t>ルド＝１：</a:t>
            </a:r>
            <a:r>
              <a:rPr lang="en-US" altLang="ja-JP" sz="8800" dirty="0" smtClean="0"/>
              <a:t>N</a:t>
            </a:r>
            <a:endParaRPr lang="zh-CN" altLang="en-US" sz="8800" dirty="0"/>
          </a:p>
        </p:txBody>
      </p:sp>
    </p:spTree>
    <p:extLst>
      <p:ext uri="{BB962C8B-B14F-4D97-AF65-F5344CB8AC3E}">
        <p14:creationId xmlns:p14="http://schemas.microsoft.com/office/powerpoint/2010/main" val="1959129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285194" y="161924"/>
            <a:ext cx="8130949" cy="6696076"/>
          </a:xfrm>
          <a:prstGeom prst="rect">
            <a:avLst/>
          </a:prstGeom>
        </p:spPr>
      </p:pic>
      <p:sp>
        <p:nvSpPr>
          <p:cNvPr id="6" name="矩形 5"/>
          <p:cNvSpPr/>
          <p:nvPr/>
        </p:nvSpPr>
        <p:spPr>
          <a:xfrm>
            <a:off x="5192486" y="2438400"/>
            <a:ext cx="4386943" cy="6749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979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76307" y="388483"/>
            <a:ext cx="2857500" cy="2619375"/>
          </a:xfrm>
          <a:prstGeom prst="rect">
            <a:avLst/>
          </a:prstGeom>
        </p:spPr>
      </p:pic>
      <p:pic>
        <p:nvPicPr>
          <p:cNvPr id="3" name="图片 2"/>
          <p:cNvPicPr>
            <a:picLocks noChangeAspect="1"/>
          </p:cNvPicPr>
          <p:nvPr/>
        </p:nvPicPr>
        <p:blipFill>
          <a:blip r:embed="rId3"/>
          <a:stretch>
            <a:fillRect/>
          </a:stretch>
        </p:blipFill>
        <p:spPr>
          <a:xfrm>
            <a:off x="6376307" y="3565751"/>
            <a:ext cx="2857500" cy="2857500"/>
          </a:xfrm>
          <a:prstGeom prst="rect">
            <a:avLst/>
          </a:prstGeom>
        </p:spPr>
      </p:pic>
      <p:pic>
        <p:nvPicPr>
          <p:cNvPr id="4" name="图片 3"/>
          <p:cNvPicPr>
            <a:picLocks noChangeAspect="1"/>
          </p:cNvPicPr>
          <p:nvPr/>
        </p:nvPicPr>
        <p:blipFill>
          <a:blip r:embed="rId4"/>
          <a:stretch>
            <a:fillRect/>
          </a:stretch>
        </p:blipFill>
        <p:spPr>
          <a:xfrm>
            <a:off x="487136" y="1625371"/>
            <a:ext cx="3619500" cy="3619500"/>
          </a:xfrm>
          <a:prstGeom prst="rect">
            <a:avLst/>
          </a:prstGeom>
        </p:spPr>
      </p:pic>
      <p:cxnSp>
        <p:nvCxnSpPr>
          <p:cNvPr id="6" name="直接箭头连接符 5"/>
          <p:cNvCxnSpPr>
            <a:endCxn id="3" idx="1"/>
          </p:cNvCxnSpPr>
          <p:nvPr/>
        </p:nvCxnSpPr>
        <p:spPr>
          <a:xfrm>
            <a:off x="4223657" y="3690257"/>
            <a:ext cx="2152650" cy="130424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9" name="直接箭头连接符 8"/>
          <p:cNvCxnSpPr>
            <a:endCxn id="2" idx="1"/>
          </p:cNvCxnSpPr>
          <p:nvPr/>
        </p:nvCxnSpPr>
        <p:spPr>
          <a:xfrm flipV="1">
            <a:off x="4252232" y="1698171"/>
            <a:ext cx="2124075" cy="1307988"/>
          </a:xfrm>
          <a:prstGeom prst="straightConnector1">
            <a:avLst/>
          </a:prstGeom>
          <a:ln w="57150">
            <a:prstDash val="lgDash"/>
            <a:tailEnd type="triangle"/>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358523" y="1197409"/>
            <a:ext cx="4257897" cy="369332"/>
          </a:xfrm>
          <a:prstGeom prst="rect">
            <a:avLst/>
          </a:prstGeom>
          <a:noFill/>
        </p:spPr>
        <p:txBody>
          <a:bodyPr wrap="none" rtlCol="0">
            <a:spAutoFit/>
          </a:bodyPr>
          <a:lstStyle/>
          <a:p>
            <a:r>
              <a:rPr lang="ja-JP" altLang="en-US" dirty="0" smtClean="0"/>
              <a:t>なんでアクセススピードはこんな早いの？</a:t>
            </a:r>
            <a:endParaRPr lang="zh-CN" altLang="en-US" dirty="0"/>
          </a:p>
        </p:txBody>
      </p:sp>
    </p:spTree>
    <p:extLst>
      <p:ext uri="{BB962C8B-B14F-4D97-AF65-F5344CB8AC3E}">
        <p14:creationId xmlns:p14="http://schemas.microsoft.com/office/powerpoint/2010/main" val="1332156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237</Words>
  <Application>Microsoft Office PowerPoint</Application>
  <PresentationFormat>宽屏</PresentationFormat>
  <Paragraphs>75</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A-OTF Shinsei Kaisho CBSK1 Pro</vt:lpstr>
      <vt:lpstr>DFGSNGyoSho-W5</vt:lpstr>
      <vt:lpstr>ＭＳ Ｐゴシック</vt:lpstr>
      <vt:lpstr>宋体</vt:lpstr>
      <vt:lpstr>Arial</vt:lpstr>
      <vt:lpstr>Calibri</vt:lpstr>
      <vt:lpstr>Calibri Light</vt:lpstr>
      <vt:lpstr>Office 主题</vt:lpstr>
      <vt:lpstr>コイヌの単語帳v2.0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WEIJING-T420</cp:lastModifiedBy>
  <cp:revision>98</cp:revision>
  <dcterms:created xsi:type="dcterms:W3CDTF">2015-11-06T13:38:46Z</dcterms:created>
  <dcterms:modified xsi:type="dcterms:W3CDTF">2016-02-06T11:45:05Z</dcterms:modified>
</cp:coreProperties>
</file>