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64" r:id="rId3"/>
    <p:sldId id="266" r:id="rId4"/>
    <p:sldId id="270" r:id="rId5"/>
    <p:sldId id="269" r:id="rId6"/>
    <p:sldId id="271" r:id="rId7"/>
    <p:sldId id="268" r:id="rId8"/>
    <p:sldId id="27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9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4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5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3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3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570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41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9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7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6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9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9A01-E176-48C0-AF9F-86A0987CE66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4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ccount.uipath.com/log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8611" y="2404534"/>
            <a:ext cx="8265392" cy="1646302"/>
          </a:xfrm>
        </p:spPr>
        <p:txBody>
          <a:bodyPr/>
          <a:lstStyle/>
          <a:p>
            <a:r>
              <a:rPr lang="en-US" dirty="0" smtClean="0"/>
              <a:t>RPA</a:t>
            </a:r>
            <a:r>
              <a:rPr lang="zh-CN" altLang="en-US" dirty="0"/>
              <a:t>概要</a:t>
            </a:r>
            <a:r>
              <a:rPr lang="ja-JP" altLang="en-US" dirty="0"/>
              <a:t>と</a:t>
            </a:r>
            <a:r>
              <a:rPr lang="en-US" dirty="0" err="1"/>
              <a:t>UiPath</a:t>
            </a:r>
            <a:r>
              <a:rPr lang="zh-CN" altLang="en-US" dirty="0"/>
              <a:t>環境構築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２０２１年２月１８日</a:t>
            </a:r>
            <a:endParaRPr lang="en-US" altLang="zh-CN" dirty="0"/>
          </a:p>
          <a:p>
            <a:r>
              <a:rPr lang="zh-CN" altLang="en-US" dirty="0" smtClean="0"/>
              <a:t>黄蔚菁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RPA</a:t>
            </a:r>
            <a:r>
              <a:rPr lang="ja-JP" altLang="en-US" dirty="0" smtClean="0"/>
              <a:t>概要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RPA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RPA</a:t>
            </a:r>
            <a:r>
              <a:rPr lang="ja-JP" altLang="en-US" dirty="0" smtClean="0"/>
              <a:t>デモ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RPA</a:t>
            </a:r>
            <a:r>
              <a:rPr lang="ja-JP" altLang="en-US" dirty="0" smtClean="0"/>
              <a:t>の強みと弱み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RPA</a:t>
            </a:r>
            <a:r>
              <a:rPr lang="ja-JP" altLang="en-US" dirty="0" smtClean="0"/>
              <a:t>が求められる背景と理由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RPA</a:t>
            </a:r>
            <a:r>
              <a:rPr lang="ja-JP" altLang="en-US" dirty="0" smtClean="0"/>
              <a:t>の隠れた効果</a:t>
            </a:r>
            <a:endParaRPr lang="en-US" altLang="ja-JP" dirty="0" smtClean="0"/>
          </a:p>
          <a:p>
            <a:r>
              <a:rPr lang="en-US" dirty="0" err="1" smtClean="0"/>
              <a:t>UiPath</a:t>
            </a:r>
            <a:r>
              <a:rPr lang="zh-CN" altLang="en-US" dirty="0"/>
              <a:t>環</a:t>
            </a:r>
            <a:r>
              <a:rPr lang="zh-CN" altLang="en-US" dirty="0" smtClean="0"/>
              <a:t>境</a:t>
            </a:r>
            <a:r>
              <a:rPr lang="ja-JP" altLang="en-US" dirty="0" smtClean="0"/>
              <a:t>を</a:t>
            </a:r>
            <a:r>
              <a:rPr lang="zh-CN" altLang="en-US" dirty="0" smtClean="0"/>
              <a:t>構築</a:t>
            </a:r>
            <a:r>
              <a:rPr lang="ja-JP" altLang="en-US" dirty="0" smtClean="0"/>
              <a:t>してみよう</a:t>
            </a:r>
            <a:endParaRPr lang="en-US" altLang="zh-CN" dirty="0" smtClean="0"/>
          </a:p>
          <a:p>
            <a:r>
              <a:rPr lang="en-US" altLang="zh-CN" dirty="0" err="1" smtClean="0"/>
              <a:t>UiPath</a:t>
            </a:r>
            <a:r>
              <a:rPr lang="ja-JP" altLang="en-US" dirty="0" smtClean="0"/>
              <a:t>でロボを作ってみよう</a:t>
            </a:r>
            <a:endParaRPr lang="en-US" altLang="zh-CN" dirty="0" smtClean="0"/>
          </a:p>
          <a:p>
            <a:r>
              <a:rPr lang="ja-JP" altLang="en-US" dirty="0"/>
              <a:t>宿</a:t>
            </a:r>
            <a:r>
              <a:rPr lang="ja-JP" altLang="en-US" dirty="0" smtClean="0"/>
              <a:t>題</a:t>
            </a:r>
            <a:endParaRPr lang="en-US" altLang="ja-JP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4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</a:t>
            </a:r>
            <a:r>
              <a:rPr lang="ja-JP" altLang="en-US" dirty="0" smtClean="0"/>
              <a:t>概要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sz="2400" dirty="0" smtClean="0"/>
              <a:t>RPA</a:t>
            </a:r>
            <a:r>
              <a:rPr lang="ja-JP" altLang="en-US" sz="2400" dirty="0" smtClean="0"/>
              <a:t>とは？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RPA</a:t>
            </a:r>
            <a:r>
              <a:rPr lang="ja-JP" altLang="en-US" dirty="0" smtClean="0"/>
              <a:t>とは何でしょうか？総務省は以下のように説明しています。</a:t>
            </a:r>
            <a:endParaRPr lang="en-US" altLang="ja-JP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ja-JP" dirty="0" smtClean="0"/>
              <a:t>RPA</a:t>
            </a:r>
            <a:r>
              <a:rPr lang="ja-JP" altLang="en-US" dirty="0" smtClean="0"/>
              <a:t>はこれまで人間が行ってきた定型的なパソコン作業を</a:t>
            </a:r>
            <a:r>
              <a:rPr lang="ja-JP" altLang="en-US" u="sng" dirty="0" smtClean="0"/>
              <a:t>ソフトウェアのロボット</a:t>
            </a:r>
            <a:r>
              <a:rPr lang="ja-JP" altLang="en-US" dirty="0" smtClean="0"/>
              <a:t>により自動化するものです。具体的には、</a:t>
            </a:r>
            <a:r>
              <a:rPr lang="ja-JP" altLang="en-US" b="1" dirty="0" smtClean="0">
                <a:solidFill>
                  <a:srgbClr val="FF0000"/>
                </a:solidFill>
              </a:rPr>
              <a:t>ユーザ・インターフェース上の操作を認識する技術とワークフロー実行を組み合わせ</a:t>
            </a:r>
            <a:r>
              <a:rPr lang="ja-JP" altLang="en-US" dirty="0" smtClean="0"/>
              <a:t>、表計算ソフトやメールソフト、基幹業務システムなど複数のアプリケーションを使用する</a:t>
            </a:r>
            <a:r>
              <a:rPr lang="ja-JP" altLang="en-US" b="1" dirty="0" smtClean="0">
                <a:solidFill>
                  <a:srgbClr val="FF0000"/>
                </a:solidFill>
              </a:rPr>
              <a:t>業務プロセスをオートメーション化します</a:t>
            </a:r>
            <a:r>
              <a:rPr lang="ja-JP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5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RPA</a:t>
            </a:r>
            <a:r>
              <a:rPr lang="ja-JP" altLang="en-US" dirty="0" smtClean="0"/>
              <a:t>デモ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400" dirty="0" smtClean="0"/>
              <a:t>WEBSERVE</a:t>
            </a:r>
            <a:r>
              <a:rPr lang="ja-JP" altLang="en-US" sz="2400" dirty="0" smtClean="0"/>
              <a:t>自動入力ロボ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エクセルファイルから出退勤時刻を読み込み、</a:t>
            </a:r>
            <a:r>
              <a:rPr lang="en-US" altLang="ja-JP" dirty="0" smtClean="0"/>
              <a:t>WEBSERVE</a:t>
            </a:r>
            <a:r>
              <a:rPr lang="ja-JP" altLang="en-US" dirty="0" smtClean="0"/>
              <a:t>に入力するロボです。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69" y="2549347"/>
            <a:ext cx="6944888" cy="37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7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RPA</a:t>
            </a:r>
            <a:r>
              <a:rPr lang="ja-JP" altLang="en-US" dirty="0"/>
              <a:t>が求められる背景と理由</a:t>
            </a:r>
            <a:br>
              <a:rPr lang="ja-JP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endParaRPr lang="en-US" altLang="ja-JP" dirty="0" smtClean="0"/>
          </a:p>
          <a:p>
            <a:r>
              <a:rPr lang="ja-JP" altLang="en-US" dirty="0" smtClean="0"/>
              <a:t>人員不足と働き方改革</a:t>
            </a:r>
            <a:endParaRPr lang="en-US" altLang="ja-JP" dirty="0" smtClean="0"/>
          </a:p>
          <a:p>
            <a:r>
              <a:rPr lang="ja-JP" altLang="en-US" dirty="0" smtClean="0"/>
              <a:t>システムの乱立とつなぎ業務</a:t>
            </a:r>
            <a:endParaRPr lang="en-US" altLang="ja-JP" dirty="0" smtClean="0"/>
          </a:p>
          <a:p>
            <a:r>
              <a:rPr lang="ja-JP" altLang="en-US" dirty="0" smtClean="0"/>
              <a:t>製造業の成功</a:t>
            </a:r>
            <a:endParaRPr lang="en-US" altLang="ja-JP" dirty="0" smtClean="0"/>
          </a:p>
          <a:p>
            <a:endParaRPr lang="en-US" altLang="zh-CN" dirty="0" smtClean="0"/>
          </a:p>
          <a:p>
            <a:r>
              <a:rPr lang="ja-JP" altLang="en-US" dirty="0" smtClean="0"/>
              <a:t>理由</a:t>
            </a:r>
            <a:endParaRPr lang="en-US" altLang="ja-JP" dirty="0" smtClean="0"/>
          </a:p>
          <a:p>
            <a:r>
              <a:rPr lang="ja-JP" altLang="en-US" dirty="0" smtClean="0"/>
              <a:t>安価に標</a:t>
            </a:r>
            <a:r>
              <a:rPr lang="ja-JP" altLang="en-US" dirty="0"/>
              <a:t>準</a:t>
            </a:r>
            <a:r>
              <a:rPr lang="ja-JP" altLang="en-US" dirty="0" smtClean="0"/>
              <a:t>化が進む</a:t>
            </a:r>
            <a:endParaRPr lang="en-US" altLang="ja-JP" dirty="0" smtClean="0"/>
          </a:p>
          <a:p>
            <a:r>
              <a:rPr lang="ja-JP" altLang="en-US" dirty="0"/>
              <a:t>実務</a:t>
            </a:r>
            <a:r>
              <a:rPr lang="ja-JP" altLang="en-US" dirty="0" smtClean="0"/>
              <a:t>者が自分達で進められる</a:t>
            </a:r>
            <a:endParaRPr lang="en-US" altLang="ja-JP" dirty="0" smtClean="0"/>
          </a:p>
          <a:p>
            <a:r>
              <a:rPr lang="ja-JP" altLang="en-US" dirty="0"/>
              <a:t>今</a:t>
            </a:r>
            <a:r>
              <a:rPr lang="ja-JP" altLang="en-US" dirty="0" smtClean="0"/>
              <a:t>の仕事のやり方を大きく変えずに改善できる。</a:t>
            </a:r>
            <a:endParaRPr lang="en-US" altLang="ja-JP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49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</a:t>
            </a:r>
            <a:r>
              <a:rPr lang="ja-JP" altLang="en-US" dirty="0" smtClean="0"/>
              <a:t>の事例１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48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</a:t>
            </a:r>
            <a:r>
              <a:rPr lang="ja-JP" altLang="en-US" dirty="0" smtClean="0"/>
              <a:t>概要</a:t>
            </a:r>
            <a:br>
              <a:rPr lang="ja-JP" altLang="en-US" dirty="0" smtClean="0"/>
            </a:br>
            <a:r>
              <a:rPr lang="ja-JP" altLang="en-US" sz="2400" dirty="0" smtClean="0"/>
              <a:t>あなたが日常業務を行う際のステップ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79166" y="2438400"/>
            <a:ext cx="68207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PC</a:t>
            </a:r>
            <a:r>
              <a:rPr lang="ja-JP" altLang="en-US" sz="2800" dirty="0" smtClean="0"/>
              <a:t>画面を見る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179166" y="3624349"/>
            <a:ext cx="68207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画面</a:t>
            </a:r>
            <a:r>
              <a:rPr lang="ja-JP" altLang="en-US" sz="2800" smtClean="0"/>
              <a:t>情報から判断</a:t>
            </a:r>
            <a:r>
              <a:rPr lang="ja-JP" altLang="en-US" sz="2800" dirty="0" smtClean="0"/>
              <a:t>する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179166" y="4810298"/>
            <a:ext cx="68207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操作する</a:t>
            </a:r>
            <a:endParaRPr lang="zh-CN" altLang="en-US" sz="2800" dirty="0"/>
          </a:p>
        </p:txBody>
      </p:sp>
      <p:sp>
        <p:nvSpPr>
          <p:cNvPr id="8" name="下箭头 7"/>
          <p:cNvSpPr/>
          <p:nvPr/>
        </p:nvSpPr>
        <p:spPr>
          <a:xfrm>
            <a:off x="4621876" y="3280757"/>
            <a:ext cx="2056014" cy="41563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621876" y="4466706"/>
            <a:ext cx="2056014" cy="41563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手杖形箭头 9"/>
          <p:cNvSpPr/>
          <p:nvPr/>
        </p:nvSpPr>
        <p:spPr>
          <a:xfrm rot="16200000">
            <a:off x="180725" y="3568314"/>
            <a:ext cx="2970413" cy="1026468"/>
          </a:xfrm>
          <a:prstGeom prst="uturnArrow">
            <a:avLst>
              <a:gd name="adj1" fmla="val 27242"/>
              <a:gd name="adj2" fmla="val 25000"/>
              <a:gd name="adj3" fmla="val 16874"/>
              <a:gd name="adj4" fmla="val 43750"/>
              <a:gd name="adj5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5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</a:t>
            </a:r>
            <a:r>
              <a:rPr lang="ja-JP" altLang="en-US" dirty="0" smtClean="0"/>
              <a:t>分間でロボットを作ってみよう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レコ</a:t>
            </a:r>
            <a:r>
              <a:rPr lang="ja-JP" altLang="en-US" sz="2400" dirty="0"/>
              <a:t>ー</a:t>
            </a:r>
            <a:r>
              <a:rPr lang="ja-JP" altLang="en-US" sz="2400" dirty="0" smtClean="0"/>
              <a:t>ディング機能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36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宿題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下記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UiPath</a:t>
            </a:r>
            <a:r>
              <a:rPr lang="en-US" altLang="ja-JP" dirty="0" smtClean="0"/>
              <a:t> Platform</a:t>
            </a:r>
            <a:r>
              <a:rPr lang="ja-JP" altLang="en-US" dirty="0" smtClean="0"/>
              <a:t>のアカウントを登録してください。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account.uipath.com/login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ja-JP" altLang="en-US" dirty="0" smtClean="0"/>
              <a:t>上記ログイン後画面から</a:t>
            </a:r>
            <a:r>
              <a:rPr lang="en-US" altLang="ja-JP" dirty="0" err="1" smtClean="0"/>
              <a:t>UiPath</a:t>
            </a:r>
            <a:r>
              <a:rPr lang="en-US" altLang="ja-JP" dirty="0" smtClean="0"/>
              <a:t> Studio</a:t>
            </a:r>
            <a:r>
              <a:rPr lang="ja-JP" altLang="en-US" dirty="0" smtClean="0"/>
              <a:t>をダウンロードして、ローカル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にインストールしてください。</a:t>
            </a:r>
            <a:endParaRPr lang="en-US" altLang="ja-JP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en-US" altLang="ja-JP" dirty="0" smtClean="0"/>
              <a:t>Studio</a:t>
            </a:r>
            <a:r>
              <a:rPr lang="ja-JP" altLang="en-US" dirty="0" smtClean="0"/>
              <a:t>のアクティビティ部品を使ってみてください。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54" y="4136160"/>
            <a:ext cx="4548685" cy="2643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标注 5"/>
          <p:cNvSpPr/>
          <p:nvPr/>
        </p:nvSpPr>
        <p:spPr>
          <a:xfrm>
            <a:off x="9355455" y="2588895"/>
            <a:ext cx="2560320" cy="1028700"/>
          </a:xfrm>
          <a:prstGeom prst="wedgeRectCallout">
            <a:avLst>
              <a:gd name="adj1" fmla="val 10864"/>
              <a:gd name="adj2" fmla="val 21027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UiPath</a:t>
            </a:r>
            <a:r>
              <a:rPr lang="en-US" altLang="ja-JP" dirty="0" smtClean="0"/>
              <a:t> Studio</a:t>
            </a:r>
          </a:p>
          <a:p>
            <a:pPr algn="ctr"/>
            <a:r>
              <a:rPr lang="ja-JP" altLang="en-US" dirty="0" smtClean="0"/>
              <a:t>ダウンロード画面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31000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iryo">
      <a:majorFont>
        <a:latin typeface="Trebuchet MS"/>
        <a:ea typeface="メイリオ"/>
        <a:cs typeface=""/>
      </a:majorFont>
      <a:minorFont>
        <a:latin typeface="Trebuchet MS"/>
        <a:ea typeface="メイリオ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6687</TotalTime>
  <Words>306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メイリオ</vt:lpstr>
      <vt:lpstr>Arial</vt:lpstr>
      <vt:lpstr>Trebuchet MS</vt:lpstr>
      <vt:lpstr>Wingdings 3</vt:lpstr>
      <vt:lpstr>平面</vt:lpstr>
      <vt:lpstr>RPA概要とUiPath環境構築</vt:lpstr>
      <vt:lpstr>アジェンダ</vt:lpstr>
      <vt:lpstr>RPA概要 RPAとは？</vt:lpstr>
      <vt:lpstr>RPAデモ WEBSERVE自動入力ロボ</vt:lpstr>
      <vt:lpstr>RPAが求められる背景と理由 </vt:lpstr>
      <vt:lpstr>RPAの事例１</vt:lpstr>
      <vt:lpstr>RPA概要 あなたが日常業務を行う際のステップ</vt:lpstr>
      <vt:lpstr>5分間でロボットを作ってみよう レコーディング機能</vt:lpstr>
      <vt:lpstr>宿題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1H8S勉強会説明</dc:title>
  <dc:creator>RPA勉強会専用</dc:creator>
  <cp:lastModifiedBy>weijing huang</cp:lastModifiedBy>
  <cp:revision>88</cp:revision>
  <dcterms:created xsi:type="dcterms:W3CDTF">2021-02-11T03:50:56Z</dcterms:created>
  <dcterms:modified xsi:type="dcterms:W3CDTF">2021-03-03T11:35:48Z</dcterms:modified>
</cp:coreProperties>
</file>