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78" r:id="rId3"/>
    <p:sldId id="264" r:id="rId4"/>
    <p:sldId id="279" r:id="rId5"/>
    <p:sldId id="266" r:id="rId6"/>
    <p:sldId id="270" r:id="rId7"/>
    <p:sldId id="280" r:id="rId8"/>
    <p:sldId id="269" r:id="rId9"/>
    <p:sldId id="285" r:id="rId10"/>
    <p:sldId id="286" r:id="rId11"/>
    <p:sldId id="271" r:id="rId12"/>
    <p:sldId id="281" r:id="rId13"/>
    <p:sldId id="273" r:id="rId14"/>
    <p:sldId id="274" r:id="rId15"/>
    <p:sldId id="282" r:id="rId16"/>
    <p:sldId id="272" r:id="rId17"/>
    <p:sldId id="276" r:id="rId18"/>
    <p:sldId id="277" r:id="rId19"/>
    <p:sldId id="283" r:id="rId20"/>
    <p:sldId id="265" r:id="rId21"/>
    <p:sldId id="284" r:id="rId22"/>
    <p:sldId id="27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4660"/>
  </p:normalViewPr>
  <p:slideViewPr>
    <p:cSldViewPr snapToGrid="0">
      <p:cViewPr>
        <p:scale>
          <a:sx n="125" d="100"/>
          <a:sy n="125" d="100"/>
        </p:scale>
        <p:origin x="115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5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3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4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57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4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9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4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7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7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6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9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9A01-E176-48C0-AF9F-86A0987CE66A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2A11D7-D144-439A-8489-5F9E777BA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uipath.com/logi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uipath.com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08611" y="2404534"/>
            <a:ext cx="8265392" cy="1646302"/>
          </a:xfrm>
        </p:spPr>
        <p:txBody>
          <a:bodyPr/>
          <a:lstStyle/>
          <a:p>
            <a:r>
              <a:rPr lang="ja-JP" altLang="en-US" dirty="0"/>
              <a:t>第１回目：</a:t>
            </a:r>
            <a:r>
              <a:rPr lang="en-US" dirty="0"/>
              <a:t>RPA </a:t>
            </a:r>
            <a:r>
              <a:rPr lang="ja-JP" altLang="en-US" dirty="0"/>
              <a:t>紹介</a:t>
            </a:r>
            <a:r>
              <a:rPr lang="ja-JP" altLang="en-US" dirty="0" smtClean="0"/>
              <a:t>と無料な </a:t>
            </a:r>
            <a:r>
              <a:rPr lang="en-US" dirty="0" smtClean="0"/>
              <a:t>UiPath </a:t>
            </a:r>
            <a:r>
              <a:rPr lang="ja-JP" altLang="en-US" dirty="0" smtClean="0"/>
              <a:t>開</a:t>
            </a:r>
            <a:r>
              <a:rPr lang="ja-JP" altLang="en-US" dirty="0"/>
              <a:t>発環境構築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2021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3</a:t>
            </a:r>
            <a:r>
              <a:rPr lang="ja-JP" altLang="en-US" dirty="0" smtClean="0"/>
              <a:t>月</a:t>
            </a:r>
            <a:r>
              <a:rPr lang="en-US" altLang="ja-JP" dirty="0" smtClean="0"/>
              <a:t>4</a:t>
            </a:r>
            <a:r>
              <a:rPr lang="ja-JP" altLang="en-US" dirty="0" smtClean="0"/>
              <a:t>日 </a:t>
            </a:r>
            <a:r>
              <a:rPr lang="en-US" altLang="ja-JP" dirty="0" smtClean="0"/>
              <a:t>19</a:t>
            </a:r>
            <a:r>
              <a:rPr lang="ja-JP" altLang="en-US" dirty="0" smtClean="0"/>
              <a:t>時</a:t>
            </a:r>
            <a:endParaRPr lang="en-US" altLang="zh-CN" dirty="0"/>
          </a:p>
          <a:p>
            <a:r>
              <a:rPr lang="en-US" altLang="zh-CN" dirty="0" smtClean="0"/>
              <a:t>1HB-8S </a:t>
            </a:r>
            <a:r>
              <a:rPr lang="zh-CN" altLang="en-US" dirty="0" smtClean="0"/>
              <a:t>黄</a:t>
            </a:r>
            <a:r>
              <a:rPr lang="ja-JP" altLang="en-US" dirty="0" smtClean="0"/>
              <a:t>　</a:t>
            </a:r>
            <a:r>
              <a:rPr lang="zh-CN" altLang="en-US" dirty="0" smtClean="0"/>
              <a:t>蔚</a:t>
            </a:r>
            <a:r>
              <a:rPr lang="zh-CN" altLang="en-US" dirty="0" smtClean="0"/>
              <a:t>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</a:t>
            </a:r>
            <a:r>
              <a:rPr lang="ja-JP" altLang="en-US" dirty="0" smtClean="0"/>
              <a:t>概要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sz="2400" dirty="0" smtClean="0"/>
              <a:t>事例２：</a:t>
            </a:r>
            <a:r>
              <a:rPr lang="ja-JP" altLang="en-US" sz="2400" dirty="0" smtClean="0"/>
              <a:t>入館証打刻チェック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■課題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とある会社は、打刻システムと勤怠入力システムが分かれているが、月次締めの際に、両方の間に大きな乖離（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分以上）があった場合は、管理部門に怒られる。そのため、月末の際は勤怠入力の承認者が頑張って、入力時刻を打刻システムと突き合わせて確認を行っている。承認作業が負担になっている。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■</a:t>
            </a:r>
            <a:r>
              <a:rPr kumimoji="1" lang="en-US" altLang="ja-JP" dirty="0" smtClean="0"/>
              <a:t>RPA</a:t>
            </a:r>
            <a:r>
              <a:rPr kumimoji="1" lang="ja-JP" altLang="en-US" dirty="0" smtClean="0"/>
              <a:t>ソリューション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申請</a:t>
            </a:r>
            <a:r>
              <a:rPr kumimoji="1" lang="ja-JP" altLang="en-US" dirty="0" smtClean="0"/>
              <a:t>者単位に、打刻システムと勤怠システムを同時にアクセスし、申請中の出退勤時刻を参照し、差が</a:t>
            </a:r>
            <a:r>
              <a:rPr kumimoji="1" lang="en-US" altLang="ja-JP" dirty="0" smtClean="0"/>
              <a:t>30</a:t>
            </a:r>
            <a:r>
              <a:rPr kumimoji="1" lang="ja-JP" altLang="en-US" dirty="0" smtClean="0"/>
              <a:t>分以上の場合、一覧にまとめて承認者に通知するロボットを作成。ロボは定期的に起動する仕組みとなっている。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0229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</a:t>
            </a:r>
            <a:r>
              <a:rPr lang="ja-JP" altLang="en-US" dirty="0" smtClean="0"/>
              <a:t>概要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sz="2400" dirty="0" smtClean="0"/>
              <a:t>事例３：</a:t>
            </a:r>
            <a:r>
              <a:rPr lang="ja-JP" altLang="en-US" sz="2400" dirty="0" smtClean="0"/>
              <a:t>テスト自動化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■課題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某ウェブシステムの開発チームがある。新しいバージョンの開発後は、必ず</a:t>
            </a:r>
            <a:r>
              <a:rPr lang="en-US" altLang="ja-JP" dirty="0" smtClean="0"/>
              <a:t>IDE</a:t>
            </a:r>
            <a:r>
              <a:rPr lang="ja-JP" altLang="en-US" dirty="0" smtClean="0"/>
              <a:t>でソースからパッケージ化して、それからテスト用のウェブサーバにデプロイする。最後、</a:t>
            </a:r>
            <a:r>
              <a:rPr lang="ja-JP" altLang="en-US" dirty="0" smtClean="0"/>
              <a:t>チェックリストに従い、事前に決まったテストケースを流して、基本の動作確認を行う。それらは作業担当者が毎日行っている。</a:t>
            </a:r>
            <a:endParaRPr lang="en-US" altLang="ja-JP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ja-JP" altLang="en-US" dirty="0" smtClean="0"/>
              <a:t>■</a:t>
            </a:r>
            <a:r>
              <a:rPr lang="en-US" altLang="ja-JP" dirty="0" smtClean="0"/>
              <a:t>RPA</a:t>
            </a:r>
            <a:r>
              <a:rPr lang="ja-JP" altLang="en-US" dirty="0" smtClean="0"/>
              <a:t>ソリューション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ソースが所定のタグで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にコミットプッシュされたら、</a:t>
            </a:r>
            <a:r>
              <a:rPr lang="ja-JP" altLang="en-US" dirty="0" smtClean="0"/>
              <a:t>ロボットが自動的に起動され、人間と同様に、</a:t>
            </a:r>
            <a:r>
              <a:rPr lang="en-US" altLang="ja-JP" dirty="0" smtClean="0"/>
              <a:t>IDE</a:t>
            </a:r>
            <a:r>
              <a:rPr lang="ja-JP" altLang="en-US" dirty="0" smtClean="0"/>
              <a:t>でパッケージ化して、サーバにデプロイを行う。完了後、テスト用のウェブページをブラウザーで開き、テストケースを流す。上記の流れが終わったら、該当パッケージを基本動作確認済と表記して</a:t>
            </a:r>
            <a:r>
              <a:rPr lang="en-US" altLang="ja-JP" dirty="0" smtClean="0"/>
              <a:t>GIT</a:t>
            </a:r>
            <a:r>
              <a:rPr lang="ja-JP" altLang="en-US" dirty="0" smtClean="0"/>
              <a:t>に格納する。担当者にメールを飛ばす。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48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RPA</a:t>
            </a:r>
            <a:r>
              <a:rPr kumimoji="1" lang="ja-JP" altLang="en-US" dirty="0" smtClean="0"/>
              <a:t>製品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1270000"/>
            <a:ext cx="5113020" cy="533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5996940" y="3066870"/>
            <a:ext cx="5715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UiPath</a:t>
            </a:r>
            <a:r>
              <a:rPr kumimoji="1" lang="ja-JP" altLang="en-US" dirty="0"/>
              <a:t>と</a:t>
            </a:r>
            <a:r>
              <a:rPr kumimoji="1" lang="en-US" altLang="ja-JP" dirty="0"/>
              <a:t>Automation Anywhere</a:t>
            </a:r>
            <a:r>
              <a:rPr kumimoji="1" lang="ja-JP" altLang="en-US" dirty="0"/>
              <a:t>、</a:t>
            </a:r>
            <a:r>
              <a:rPr kumimoji="1" lang="en-US" altLang="ja-JP" dirty="0"/>
              <a:t>Blue Prism</a:t>
            </a:r>
            <a:r>
              <a:rPr kumimoji="1" lang="ja-JP" altLang="en-US" dirty="0"/>
              <a:t>が１、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、３位を占め、特に</a:t>
            </a:r>
            <a:r>
              <a:rPr kumimoji="1" lang="en-US" altLang="ja-JP" dirty="0"/>
              <a:t>UiPath</a:t>
            </a:r>
            <a:r>
              <a:rPr kumimoji="1" lang="ja-JP" altLang="en-US" dirty="0"/>
              <a:t>はシェア率約</a:t>
            </a:r>
            <a:r>
              <a:rPr kumimoji="1" lang="en-US" altLang="ja-JP" dirty="0"/>
              <a:t>10</a:t>
            </a:r>
            <a:r>
              <a:rPr kumimoji="1" lang="ja-JP" altLang="en-US" dirty="0"/>
              <a:t>％、２，３位の約</a:t>
            </a:r>
            <a:r>
              <a:rPr kumimoji="1" lang="en-US" altLang="ja-JP" dirty="0"/>
              <a:t>2</a:t>
            </a:r>
            <a:r>
              <a:rPr kumimoji="1" lang="ja-JP" altLang="en-US" dirty="0"/>
              <a:t>倍程度と突出しています（”</a:t>
            </a:r>
            <a:r>
              <a:rPr kumimoji="1" lang="en-US" altLang="ja-JP" dirty="0"/>
              <a:t>ETR RPA </a:t>
            </a:r>
            <a:r>
              <a:rPr kumimoji="1" lang="en-US" altLang="ja-JP" dirty="0" err="1"/>
              <a:t>NetScore</a:t>
            </a:r>
            <a:r>
              <a:rPr kumimoji="1" lang="en-US" altLang="ja-JP" dirty="0"/>
              <a:t> JUL20 “, the Enterprise Technical Review</a:t>
            </a:r>
            <a:r>
              <a:rPr kumimoji="1" lang="ja-JP" altLang="en-US" dirty="0"/>
              <a:t>による調査、</a:t>
            </a:r>
            <a:r>
              <a:rPr kumimoji="1" lang="en-US" altLang="ja-JP" dirty="0"/>
              <a:t>2020</a:t>
            </a:r>
            <a:r>
              <a:rPr kumimoji="1" lang="ja-JP" altLang="en-US" dirty="0"/>
              <a:t>年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月公表分）。</a:t>
            </a:r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944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595" y="2154914"/>
            <a:ext cx="5524813" cy="3710403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227600" cy="13208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分で無料な開発環境構築してみよう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smtClean="0"/>
              <a:t>UiPath</a:t>
            </a:r>
            <a:r>
              <a:rPr kumimoji="1" lang="ja-JP" altLang="en-US" sz="2400" dirty="0" smtClean="0"/>
              <a:t>コミュニティアカウント登録＆</a:t>
            </a:r>
            <a:r>
              <a:rPr kumimoji="1" lang="en-US" altLang="ja-JP" sz="2400" dirty="0" smtClean="0"/>
              <a:t>Studio CE</a:t>
            </a:r>
            <a:r>
              <a:rPr kumimoji="1" lang="ja-JP" altLang="en-US" sz="2400" dirty="0" smtClean="0"/>
              <a:t>をダウンロード</a:t>
            </a:r>
            <a:endParaRPr kumimoji="1" lang="ja-JP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9357" y="1854025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account.uipath.com/login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57" y="2458719"/>
            <a:ext cx="3377454" cy="2794001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550160" y="4531360"/>
            <a:ext cx="426720" cy="18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329" y="2293111"/>
            <a:ext cx="2711405" cy="332136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2976880" y="3953795"/>
            <a:ext cx="548449" cy="671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线形标注 1 10"/>
          <p:cNvSpPr/>
          <p:nvPr/>
        </p:nvSpPr>
        <p:spPr>
          <a:xfrm>
            <a:off x="4830334" y="4157980"/>
            <a:ext cx="2194560" cy="1122680"/>
          </a:xfrm>
          <a:prstGeom prst="borderCallout1">
            <a:avLst>
              <a:gd name="adj1" fmla="val 18750"/>
              <a:gd name="adj2" fmla="val -8333"/>
              <a:gd name="adj3" fmla="val -37274"/>
              <a:gd name="adj4" fmla="val -1938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メール以外の個人情報は適当で</a:t>
            </a:r>
            <a:r>
              <a:rPr kumimoji="1" lang="en-US" altLang="ja-JP" dirty="0" smtClean="0">
                <a:solidFill>
                  <a:srgbClr val="FF0000"/>
                </a:solidFill>
              </a:rPr>
              <a:t>OK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8158750" y="4157980"/>
            <a:ext cx="2547350" cy="394970"/>
          </a:xfrm>
          <a:prstGeom prst="borderCallout1">
            <a:avLst>
              <a:gd name="adj1" fmla="val 18750"/>
              <a:gd name="adj2" fmla="val -8333"/>
              <a:gd name="adj3" fmla="val -37274"/>
              <a:gd name="adj4" fmla="val -1938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Studio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をダウンロード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0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分で無料な開</a:t>
            </a:r>
            <a:r>
              <a:rPr kumimoji="1" lang="ja-JP" altLang="en-US" dirty="0"/>
              <a:t>発環境構築してみよう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 smtClean="0"/>
              <a:t>UiPath Studio</a:t>
            </a:r>
            <a:r>
              <a:rPr kumimoji="1" lang="ja-JP" altLang="en-US" sz="2400" dirty="0" smtClean="0"/>
              <a:t>のインストール</a:t>
            </a:r>
            <a:endParaRPr kumimoji="1" lang="ja-JP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00151"/>
            <a:ext cx="1914525" cy="60007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57" y="2925460"/>
            <a:ext cx="3831283" cy="2624429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364592" y="5275492"/>
            <a:ext cx="571413" cy="217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接箭头连接符 7"/>
          <p:cNvCxnSpPr>
            <a:stCxn id="5" idx="2"/>
            <a:endCxn id="7" idx="0"/>
          </p:cNvCxnSpPr>
          <p:nvPr/>
        </p:nvCxnSpPr>
        <p:spPr>
          <a:xfrm>
            <a:off x="1634597" y="2600226"/>
            <a:ext cx="15702" cy="2675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363" y="2300188"/>
            <a:ext cx="3856508" cy="2641708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/>
          <p:cNvCxnSpPr>
            <a:stCxn id="7" idx="3"/>
            <a:endCxn id="11" idx="1"/>
          </p:cNvCxnSpPr>
          <p:nvPr/>
        </p:nvCxnSpPr>
        <p:spPr>
          <a:xfrm flipV="1">
            <a:off x="1936005" y="3621042"/>
            <a:ext cx="2078358" cy="1763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481817" y="3069369"/>
            <a:ext cx="927976" cy="928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115" y="2046802"/>
            <a:ext cx="3581188" cy="2453114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直接箭头连接符 17"/>
          <p:cNvCxnSpPr>
            <a:stCxn id="16" idx="3"/>
            <a:endCxn id="17" idx="1"/>
          </p:cNvCxnSpPr>
          <p:nvPr/>
        </p:nvCxnSpPr>
        <p:spPr>
          <a:xfrm flipV="1">
            <a:off x="7409793" y="3273359"/>
            <a:ext cx="404322" cy="260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9553991" y="2789041"/>
            <a:ext cx="1034130" cy="1095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580" y="4246530"/>
            <a:ext cx="3812365" cy="261147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7" name="直接箭头连接符 26"/>
          <p:cNvCxnSpPr>
            <a:stCxn id="25" idx="2"/>
            <a:endCxn id="26" idx="0"/>
          </p:cNvCxnSpPr>
          <p:nvPr/>
        </p:nvCxnSpPr>
        <p:spPr>
          <a:xfrm flipH="1">
            <a:off x="9049763" y="3884254"/>
            <a:ext cx="1021293" cy="362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532340" y="4960640"/>
            <a:ext cx="1012569" cy="1232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8204" y="4728541"/>
            <a:ext cx="3403413" cy="2127133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7" name="直接箭头连接符 36"/>
          <p:cNvCxnSpPr>
            <a:stCxn id="35" idx="1"/>
            <a:endCxn id="36" idx="3"/>
          </p:cNvCxnSpPr>
          <p:nvPr/>
        </p:nvCxnSpPr>
        <p:spPr>
          <a:xfrm flipH="1">
            <a:off x="7311617" y="5576668"/>
            <a:ext cx="220723" cy="21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线形标注 1 41"/>
          <p:cNvSpPr/>
          <p:nvPr/>
        </p:nvSpPr>
        <p:spPr>
          <a:xfrm>
            <a:off x="889175" y="5641441"/>
            <a:ext cx="2599022" cy="1122680"/>
          </a:xfrm>
          <a:prstGeom prst="borderCallout1">
            <a:avLst>
              <a:gd name="adj1" fmla="val 45712"/>
              <a:gd name="adj2" fmla="val 105747"/>
              <a:gd name="adj3" fmla="val 17774"/>
              <a:gd name="adj4" fmla="val 14555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ここまで来たら開発環境構築が完了！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26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分で無料な開</a:t>
            </a:r>
            <a:r>
              <a:rPr kumimoji="1" lang="ja-JP" altLang="en-US" dirty="0"/>
              <a:t>発環境構築してみよう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2400" dirty="0" smtClean="0"/>
              <a:t>UiPath Studio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UI</a:t>
            </a:r>
            <a:r>
              <a:rPr kumimoji="1" lang="ja-JP" altLang="en-US" sz="2400" dirty="0" smtClean="0"/>
              <a:t>を覗いてみよう</a:t>
            </a:r>
            <a:endParaRPr kumimoji="1" lang="ja-JP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84019"/>
            <a:ext cx="2792418" cy="4951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310004" y="516314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プロジェクトパネル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プロジェクトファイルを管理する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89854" y="4271606"/>
            <a:ext cx="247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←</a:t>
            </a:r>
            <a:r>
              <a:rPr kumimoji="1" lang="en-US" altLang="ja-JP" dirty="0" smtClean="0">
                <a:solidFill>
                  <a:srgbClr val="FF0000"/>
                </a:solidFill>
              </a:rPr>
              <a:t>UiPath</a:t>
            </a:r>
            <a:r>
              <a:rPr kumimoji="1" lang="ja-JP" altLang="en-US" dirty="0" smtClean="0">
                <a:solidFill>
                  <a:srgbClr val="FF0000"/>
                </a:solidFill>
              </a:rPr>
              <a:t>ワークフロー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68874" y="22806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←パッケージ管理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292" y="1684019"/>
            <a:ext cx="2778648" cy="4956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文本框 11"/>
          <p:cNvSpPr txBox="1"/>
          <p:nvPr/>
        </p:nvSpPr>
        <p:spPr>
          <a:xfrm>
            <a:off x="4443161" y="562347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アクティビティパネル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自動</a:t>
            </a:r>
            <a:r>
              <a:rPr kumimoji="1" lang="ja-JP" altLang="en-US" dirty="0">
                <a:solidFill>
                  <a:srgbClr val="FF0000"/>
                </a:solidFill>
              </a:rPr>
              <a:t>化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の絵</a:t>
            </a:r>
            <a:r>
              <a:rPr kumimoji="1" lang="ja-JP" altLang="en-US" dirty="0">
                <a:solidFill>
                  <a:srgbClr val="FF0000"/>
                </a:solidFill>
              </a:rPr>
              <a:t>の具倉</a:t>
            </a:r>
            <a:r>
              <a:rPr kumimoji="1" lang="ja-JP" altLang="en-US" dirty="0" smtClean="0">
                <a:solidFill>
                  <a:srgbClr val="FF0000"/>
                </a:solidFill>
              </a:rPr>
              <a:t>庫！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0" y="1684019"/>
            <a:ext cx="3436606" cy="2615279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8756172" y="431777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ディザイナーパネル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絵のキャンバス！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6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初めてのロボを</a:t>
            </a:r>
            <a:r>
              <a:rPr lang="ja-JP" altLang="en-US" dirty="0" smtClean="0"/>
              <a:t>作ってみよう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レコ</a:t>
            </a:r>
            <a:r>
              <a:rPr lang="ja-JP" altLang="en-US" sz="2400" dirty="0"/>
              <a:t>ー</a:t>
            </a:r>
            <a:r>
              <a:rPr lang="ja-JP" altLang="en-US" sz="2400" dirty="0" smtClean="0"/>
              <a:t>ディング機</a:t>
            </a:r>
            <a:r>
              <a:rPr lang="ja-JP" altLang="en-US" sz="2400" dirty="0" smtClean="0"/>
              <a:t>能でサクッと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93" y="4428013"/>
            <a:ext cx="1450726" cy="2407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92" y="1820983"/>
            <a:ext cx="8153400" cy="8953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6741335" y="1652227"/>
            <a:ext cx="1210791" cy="1191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78629" y="136727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②レコーディングメニュー開く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205" y="3095655"/>
            <a:ext cx="4010550" cy="1193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2922381" y="3193981"/>
            <a:ext cx="636927" cy="882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25346" y="284736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③表示された画面でレコーディングボタン押す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385" y="3129054"/>
            <a:ext cx="3873025" cy="11391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782226" y="526220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④計算機ボタンを適当にガチャガチャ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80231" y="39202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⑤</a:t>
            </a:r>
            <a:r>
              <a:rPr kumimoji="1" lang="ja-JP" altLang="en-US" dirty="0" smtClean="0">
                <a:solidFill>
                  <a:srgbClr val="FF0000"/>
                </a:solidFill>
              </a:rPr>
              <a:t>保存して終了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385" y="4289106"/>
            <a:ext cx="3970042" cy="254469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59" y="3197522"/>
            <a:ext cx="1902662" cy="315690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75852" y="28281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①計算機開く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696951" y="58814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⑥できた！？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605948" y="3396341"/>
            <a:ext cx="692356" cy="592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364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dirty="0" smtClean="0"/>
              <a:t>初めてのロボを</a:t>
            </a:r>
            <a:r>
              <a:rPr lang="ja-JP" altLang="en-US" dirty="0" smtClean="0"/>
              <a:t>作</a:t>
            </a:r>
            <a:r>
              <a:rPr lang="ja-JP" altLang="en-US" dirty="0" smtClean="0"/>
              <a:t>ってみよう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さぁー、動かしてみよう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65962"/>
            <a:ext cx="6545898" cy="41957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39745" y="2680927"/>
            <a:ext cx="665305" cy="226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线形标注 1 6"/>
          <p:cNvSpPr/>
          <p:nvPr/>
        </p:nvSpPr>
        <p:spPr>
          <a:xfrm>
            <a:off x="2797328" y="2793978"/>
            <a:ext cx="2990062" cy="711222"/>
          </a:xfrm>
          <a:prstGeom prst="borderCallout1">
            <a:avLst>
              <a:gd name="adj1" fmla="val 60878"/>
              <a:gd name="adj2" fmla="val -3683"/>
              <a:gd name="adj3" fmla="val 9782"/>
              <a:gd name="adj4" fmla="val -162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実行ボタンを押すと録画した動きが再現される。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502" y="2301674"/>
            <a:ext cx="1450726" cy="2407051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6004560" y="2859024"/>
            <a:ext cx="481584" cy="64617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87390" y="476156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人生初</a:t>
            </a:r>
            <a:r>
              <a:rPr kumimoji="1" lang="ja-JP" altLang="en-US" dirty="0">
                <a:solidFill>
                  <a:srgbClr val="FF0000"/>
                </a:solidFill>
              </a:rPr>
              <a:t>めてのロボットが動いた</a:t>
            </a:r>
            <a:r>
              <a:rPr kumimoji="1" lang="ja-JP" altLang="en-US" dirty="0" smtClean="0">
                <a:solidFill>
                  <a:srgbClr val="FF0000"/>
                </a:solidFill>
              </a:rPr>
              <a:t>！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>
                <a:solidFill>
                  <a:srgbClr val="FF0000"/>
                </a:solidFill>
              </a:rPr>
              <a:t>おめでとう！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5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dirty="0" smtClean="0"/>
              <a:t>初めてのロボを</a:t>
            </a:r>
            <a:r>
              <a:rPr lang="ja-JP" altLang="en-US" dirty="0" smtClean="0"/>
              <a:t>作</a:t>
            </a:r>
            <a:r>
              <a:rPr lang="ja-JP" altLang="en-US" dirty="0" smtClean="0"/>
              <a:t>ってみよう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録画したロボの挙動を変えよう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9" y="1789911"/>
            <a:ext cx="6924856" cy="443865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4272560" y="4157472"/>
            <a:ext cx="3597642" cy="841248"/>
          </a:xfrm>
          <a:prstGeom prst="borderCallout1">
            <a:avLst>
              <a:gd name="adj1" fmla="val 60878"/>
              <a:gd name="adj2" fmla="val -3683"/>
              <a:gd name="adj3" fmla="val 9782"/>
              <a:gd name="adj4" fmla="val -162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ボタンを押す処理をコピーペで増やしてみてください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307" y="4157472"/>
            <a:ext cx="1819390" cy="25119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667" y="971296"/>
            <a:ext cx="1730669" cy="2871534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5400000">
            <a:off x="9125712" y="3756393"/>
            <a:ext cx="481584" cy="64617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050759" y="7866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修正前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50759" y="39728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修正後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8265440" y="5157328"/>
            <a:ext cx="3597642" cy="727908"/>
          </a:xfrm>
          <a:prstGeom prst="borderCallout1">
            <a:avLst>
              <a:gd name="adj1" fmla="val -9412"/>
              <a:gd name="adj2" fmla="val 17667"/>
              <a:gd name="adj3" fmla="val -72827"/>
              <a:gd name="adj4" fmla="val 4591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動かしてみたら、押した「</a:t>
            </a:r>
            <a:r>
              <a:rPr kumimoji="1" lang="en-US" altLang="ja-JP" dirty="0" smtClean="0">
                <a:solidFill>
                  <a:srgbClr val="FF0000"/>
                </a:solidFill>
              </a:rPr>
              <a:t>8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」が１個増えた。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dirty="0" smtClean="0"/>
              <a:t>初めてのロボを</a:t>
            </a:r>
            <a:r>
              <a:rPr lang="ja-JP" altLang="en-US" dirty="0" smtClean="0"/>
              <a:t>作</a:t>
            </a:r>
            <a:r>
              <a:rPr lang="ja-JP" altLang="en-US" dirty="0" smtClean="0"/>
              <a:t>ってみよう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400" dirty="0" smtClean="0"/>
              <a:t>次はループ入れる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11642"/>
            <a:ext cx="5257800" cy="4181475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3464840" y="4896612"/>
            <a:ext cx="3597642" cy="841248"/>
          </a:xfrm>
          <a:prstGeom prst="borderCallout1">
            <a:avLst>
              <a:gd name="adj1" fmla="val 60878"/>
              <a:gd name="adj2" fmla="val -3683"/>
              <a:gd name="adj3" fmla="val 9782"/>
              <a:gd name="adj4" fmla="val -1627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ボタンを押す処理をループに入れてみてください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832" y="1622106"/>
            <a:ext cx="3158339" cy="4360545"/>
          </a:xfrm>
          <a:prstGeom prst="rect">
            <a:avLst/>
          </a:prstGeom>
        </p:spPr>
      </p:pic>
      <p:sp>
        <p:nvSpPr>
          <p:cNvPr id="9" name="线形标注 1 8"/>
          <p:cNvSpPr/>
          <p:nvPr/>
        </p:nvSpPr>
        <p:spPr>
          <a:xfrm>
            <a:off x="7175780" y="5118734"/>
            <a:ext cx="3597642" cy="727908"/>
          </a:xfrm>
          <a:prstGeom prst="borderCallout1">
            <a:avLst>
              <a:gd name="adj1" fmla="val -9412"/>
              <a:gd name="adj2" fmla="val 17667"/>
              <a:gd name="adj3" fmla="val -72827"/>
              <a:gd name="adj4" fmla="val 4591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</a:rPr>
              <a:t>動かしてみたら、押した「</a:t>
            </a:r>
            <a:r>
              <a:rPr kumimoji="1" lang="en-US" altLang="ja-JP" dirty="0" smtClean="0">
                <a:solidFill>
                  <a:srgbClr val="FF0000"/>
                </a:solidFill>
              </a:rPr>
              <a:t>8</a:t>
            </a:r>
            <a:r>
              <a:rPr kumimoji="1" lang="ja-JP" altLang="en-US" dirty="0" smtClean="0">
                <a:solidFill>
                  <a:srgbClr val="FF0000"/>
                </a:solidFill>
              </a:rPr>
              <a:t>」が１０回押された。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56250" y="1526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修正後</a:t>
            </a:r>
            <a:endParaRPr kumimoji="1" lang="en-US" altLang="ja-JP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4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本日の勉強会を終えると、あなたは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RPA</a:t>
            </a:r>
            <a:r>
              <a:rPr kumimoji="1" lang="ja-JP" altLang="en-US" dirty="0" smtClean="0"/>
              <a:t>概念と特徴を説明できる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UiPath</a:t>
            </a:r>
            <a:r>
              <a:rPr kumimoji="1" lang="ja-JP" altLang="en-US" dirty="0" smtClean="0"/>
              <a:t>の開</a:t>
            </a:r>
            <a:r>
              <a:rPr kumimoji="1" lang="ja-JP" altLang="en-US" dirty="0"/>
              <a:t>発環</a:t>
            </a:r>
            <a:r>
              <a:rPr kumimoji="1" lang="ja-JP" altLang="en-US" dirty="0" smtClean="0"/>
              <a:t>境を構築できる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UiPath Studio</a:t>
            </a:r>
            <a:r>
              <a:rPr kumimoji="1" lang="ja-JP" altLang="en-US" dirty="0" smtClean="0"/>
              <a:t>の録画機能で初めてのロボットを作った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7005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宿題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まだ</a:t>
            </a:r>
            <a:r>
              <a:rPr lang="en-US" altLang="ja-JP" sz="2000" dirty="0" smtClean="0"/>
              <a:t>Studio</a:t>
            </a:r>
            <a:r>
              <a:rPr lang="ja-JP" altLang="en-US" sz="2000" dirty="0" smtClean="0"/>
              <a:t>のインストールを完了していない方はスライド「</a:t>
            </a:r>
            <a:r>
              <a:rPr lang="en-US" altLang="ja-JP" sz="2000" dirty="0"/>
              <a:t>10</a:t>
            </a:r>
            <a:r>
              <a:rPr lang="ja-JP" altLang="en-US" sz="2000" dirty="0"/>
              <a:t>分で無料な開発環境構築</a:t>
            </a:r>
            <a:r>
              <a:rPr lang="ja-JP" altLang="en-US" sz="2000" dirty="0" smtClean="0"/>
              <a:t>してみよう」を参照して、次回の勉強会までに完了してください。（必須）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ja-JP" altLang="en-US" sz="2000" dirty="0" smtClean="0"/>
              <a:t>普段の生活や仕事の中で、ロボ化できそうなとこってありますか。いくつか考えてみてください。（オプション。次回の勉強会で考えた人に</a:t>
            </a:r>
            <a:r>
              <a:rPr lang="ja-JP" altLang="en-US" sz="2000" dirty="0" smtClean="0"/>
              <a:t>３分</a:t>
            </a:r>
            <a:r>
              <a:rPr lang="ja-JP" altLang="en-US" sz="2000" dirty="0" smtClean="0"/>
              <a:t>ほど発表していただきます。）</a:t>
            </a:r>
            <a:endParaRPr lang="en-US" altLang="ja-JP" sz="20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231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次回予告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48012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 smtClean="0"/>
              <a:t>第二回目：</a:t>
            </a:r>
            <a:r>
              <a:rPr kumimoji="1" lang="en-US" altLang="ja-JP" dirty="0" smtClean="0"/>
              <a:t>UiPath</a:t>
            </a:r>
            <a:r>
              <a:rPr kumimoji="1" lang="ja-JP" altLang="en-US" dirty="0" smtClean="0"/>
              <a:t>でロボットをさくっと作ってみる（</a:t>
            </a:r>
            <a:r>
              <a:rPr kumimoji="1" lang="en-US" altLang="ja-JP" dirty="0" smtClean="0"/>
              <a:t>3/18 19</a:t>
            </a:r>
            <a:r>
              <a:rPr kumimoji="1" lang="ja-JP" altLang="en-US" dirty="0" smtClean="0"/>
              <a:t>時）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変数と引数</a:t>
            </a:r>
            <a:endParaRPr kumimoji="1" lang="en-US" altLang="ja-JP" dirty="0" smtClean="0"/>
          </a:p>
          <a:p>
            <a:r>
              <a:rPr kumimoji="1" lang="ja-JP" altLang="en-US" dirty="0"/>
              <a:t>フロ</a:t>
            </a:r>
            <a:r>
              <a:rPr kumimoji="1" lang="ja-JP" altLang="en-US" dirty="0" smtClean="0"/>
              <a:t>ー制御</a:t>
            </a:r>
            <a:endParaRPr kumimoji="1" lang="en-US" altLang="ja-JP" dirty="0" smtClean="0"/>
          </a:p>
          <a:p>
            <a:r>
              <a:rPr kumimoji="1" lang="ja-JP" altLang="en-US" dirty="0"/>
              <a:t>画面</a:t>
            </a:r>
            <a:r>
              <a:rPr kumimoji="1" lang="ja-JP" altLang="en-US" dirty="0" smtClean="0"/>
              <a:t>要素識別</a:t>
            </a:r>
            <a:endParaRPr kumimoji="1" lang="en-US" altLang="ja-JP" dirty="0" smtClean="0"/>
          </a:p>
          <a:p>
            <a:r>
              <a:rPr kumimoji="1" lang="en-US" altLang="ja-JP" dirty="0" smtClean="0"/>
              <a:t>UI</a:t>
            </a:r>
            <a:r>
              <a:rPr kumimoji="1" lang="ja-JP" altLang="en-US" dirty="0" smtClean="0"/>
              <a:t>操作と正規表現の活用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2400" dirty="0" smtClean="0">
                <a:solidFill>
                  <a:srgbClr val="FF0000"/>
                </a:solidFill>
              </a:rPr>
              <a:t>次回は本気にロボットを作ります！！</a:t>
            </a:r>
            <a:endParaRPr kumimoji="1" lang="en-US" altLang="ja-JP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ja-JP" altLang="en-US" sz="2400" dirty="0" smtClean="0">
                <a:solidFill>
                  <a:srgbClr val="FF0000"/>
                </a:solidFill>
              </a:rPr>
              <a:t>ご参加お待ちしております！！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無料な</a:t>
            </a:r>
            <a:r>
              <a:rPr kumimoji="1" lang="en-US" altLang="ja-JP" dirty="0" smtClean="0"/>
              <a:t>UiPath</a:t>
            </a:r>
            <a:r>
              <a:rPr kumimoji="1" lang="ja-JP" altLang="en-US" dirty="0" smtClean="0"/>
              <a:t>学習リソース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400" dirty="0" smtClean="0"/>
              <a:t>UiPath</a:t>
            </a:r>
            <a:r>
              <a:rPr kumimoji="1" lang="ja-JP" altLang="en-US" sz="2400" dirty="0" smtClean="0"/>
              <a:t>アカデミー</a:t>
            </a:r>
            <a:endParaRPr kumimoji="1" lang="ja-JP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8" y="1930400"/>
            <a:ext cx="6891203" cy="462805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620578" y="1561068"/>
            <a:ext cx="331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https://academy.uipath.com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/>
          </a:p>
        </p:txBody>
      </p:sp>
      <p:sp>
        <p:nvSpPr>
          <p:cNvPr id="6" name="线形标注 1 5"/>
          <p:cNvSpPr/>
          <p:nvPr/>
        </p:nvSpPr>
        <p:spPr>
          <a:xfrm>
            <a:off x="7235952" y="3104570"/>
            <a:ext cx="4706623" cy="1122680"/>
          </a:xfrm>
          <a:prstGeom prst="borderCallout1">
            <a:avLst>
              <a:gd name="adj1" fmla="val 60878"/>
              <a:gd name="adj2" fmla="val -3683"/>
              <a:gd name="adj3" fmla="val 135060"/>
              <a:gd name="adj4" fmla="val -2587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UiPath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をガッツリ勉強したい方は、こちら公式の無料日本語コース（１００時間＋）がオススメ！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748" y="4778439"/>
            <a:ext cx="6304827" cy="203541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9605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無料な</a:t>
            </a:r>
            <a:r>
              <a:rPr kumimoji="1" lang="en-US" altLang="ja-JP" dirty="0"/>
              <a:t>UiPath</a:t>
            </a:r>
            <a:r>
              <a:rPr kumimoji="1" lang="ja-JP" altLang="en-US" dirty="0"/>
              <a:t>学習リソース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71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RPA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r>
              <a:rPr lang="en-US" altLang="ja-JP" dirty="0" smtClean="0"/>
              <a:t>10</a:t>
            </a:r>
            <a:r>
              <a:rPr lang="ja-JP" altLang="en-US" dirty="0"/>
              <a:t>分で無料な開発環境構築</a:t>
            </a:r>
            <a:r>
              <a:rPr lang="ja-JP" altLang="en-US" dirty="0" smtClean="0"/>
              <a:t>してみよう</a:t>
            </a:r>
            <a:endParaRPr lang="en-US" altLang="zh-CN" dirty="0" smtClean="0"/>
          </a:p>
          <a:p>
            <a:r>
              <a:rPr lang="ja-JP" altLang="en-US" dirty="0"/>
              <a:t>初めてのロボを作</a:t>
            </a:r>
            <a:r>
              <a:rPr lang="ja-JP" altLang="en-US" dirty="0" smtClean="0"/>
              <a:t>ってみよう</a:t>
            </a:r>
            <a:endParaRPr lang="en-US" altLang="zh-CN" dirty="0" smtClean="0"/>
          </a:p>
          <a:p>
            <a:r>
              <a:rPr lang="ja-JP" altLang="en-US" dirty="0"/>
              <a:t>宿</a:t>
            </a:r>
            <a:r>
              <a:rPr lang="ja-JP" altLang="en-US" dirty="0" smtClean="0"/>
              <a:t>題など</a:t>
            </a:r>
            <a:endParaRPr lang="en-US" altLang="ja-JP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本コースについて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講</a:t>
            </a:r>
            <a:r>
              <a:rPr kumimoji="1" lang="ja-JP" altLang="en-US" dirty="0" smtClean="0"/>
              <a:t>義資料の共有場所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/>
              <a:t>https://github.com/huangweijing/rpastudy/tree/main/030_%E8%AC%9B%E7%BE%A9%E3%81%A8%E8%B3%87%E6%96%99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挙手について</a:t>
            </a:r>
            <a:endParaRPr kumimoji="1" lang="ja-JP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01" y="4701921"/>
            <a:ext cx="3333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RPA</a:t>
            </a:r>
            <a:r>
              <a:rPr lang="ja-JP" altLang="en-US" dirty="0" smtClean="0"/>
              <a:t>概要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sz="2400" dirty="0" smtClean="0"/>
              <a:t>RPA</a:t>
            </a:r>
            <a:r>
              <a:rPr lang="ja-JP" altLang="en-US" sz="2400" dirty="0" smtClean="0"/>
              <a:t>とは？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RPA</a:t>
            </a:r>
            <a:r>
              <a:rPr lang="ja-JP" altLang="en-US" dirty="0" smtClean="0"/>
              <a:t>とは何でしょうか？総務省は以下のように説明しています。</a:t>
            </a:r>
            <a:endParaRPr lang="en-US" altLang="ja-JP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ja-JP" dirty="0" smtClean="0"/>
              <a:t>RPA</a:t>
            </a:r>
            <a:r>
              <a:rPr lang="ja-JP" altLang="en-US" dirty="0" smtClean="0"/>
              <a:t>はこれまで人間が行ってきた定型的なパソコン作業を</a:t>
            </a:r>
            <a:r>
              <a:rPr lang="ja-JP" altLang="en-US" u="sng" dirty="0" smtClean="0"/>
              <a:t>ソフトウェアのロボット</a:t>
            </a:r>
            <a:r>
              <a:rPr lang="ja-JP" altLang="en-US" dirty="0" smtClean="0"/>
              <a:t>により自動化するものです。具体的には、</a:t>
            </a:r>
            <a:r>
              <a:rPr lang="ja-JP" altLang="en-US" b="1" dirty="0" smtClean="0">
                <a:solidFill>
                  <a:srgbClr val="FF0000"/>
                </a:solidFill>
              </a:rPr>
              <a:t>ユーザ・インターフェース上の操作を認識する技術とワークフロー実行を組み合わせ</a:t>
            </a:r>
            <a:r>
              <a:rPr lang="ja-JP" altLang="en-US" dirty="0" smtClean="0"/>
              <a:t>、表計算ソフトやメールソフト、基幹業務システムなど複数のアプリケーションを使用する</a:t>
            </a:r>
            <a:r>
              <a:rPr lang="ja-JP" altLang="en-US" b="1" dirty="0" smtClean="0">
                <a:solidFill>
                  <a:srgbClr val="FF0000"/>
                </a:solidFill>
              </a:rPr>
              <a:t>業務プロセスをオートメーション化します</a:t>
            </a:r>
            <a:r>
              <a:rPr lang="ja-JP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58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RPA</a:t>
            </a:r>
            <a:r>
              <a:rPr lang="ja-JP" altLang="en-US" dirty="0" smtClean="0"/>
              <a:t>概要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/>
              <a:t>RPA</a:t>
            </a:r>
            <a:r>
              <a:rPr lang="ja-JP" altLang="en-US" sz="2400" dirty="0" smtClean="0"/>
              <a:t>デモ：</a:t>
            </a:r>
            <a:r>
              <a:rPr lang="en-US" altLang="ja-JP" sz="2400" dirty="0" smtClean="0"/>
              <a:t>WEBSERVE</a:t>
            </a:r>
            <a:r>
              <a:rPr lang="ja-JP" altLang="en-US" sz="2400" dirty="0" smtClean="0"/>
              <a:t>自動入力</a:t>
            </a:r>
            <a:r>
              <a:rPr lang="ja-JP" altLang="en-US" sz="2400" dirty="0" smtClean="0"/>
              <a:t>ロボ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エクセルファイルから出退勤時刻を読み込み、</a:t>
            </a:r>
            <a:r>
              <a:rPr lang="en-US" altLang="ja-JP" dirty="0" smtClean="0"/>
              <a:t>WEBSERVE</a:t>
            </a:r>
            <a:r>
              <a:rPr lang="ja-JP" altLang="en-US" dirty="0" smtClean="0"/>
              <a:t>に入力するロボです。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69" y="2549347"/>
            <a:ext cx="6944888" cy="37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73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988886" cy="1320800"/>
          </a:xfrm>
        </p:spPr>
        <p:txBody>
          <a:bodyPr/>
          <a:lstStyle/>
          <a:p>
            <a:r>
              <a:rPr lang="en-US" altLang="ja-JP" dirty="0"/>
              <a:t>RPA</a:t>
            </a:r>
            <a:r>
              <a:rPr lang="ja-JP" altLang="en-US" dirty="0"/>
              <a:t>概要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伝統的なプログラミング言語との比較</a:t>
            </a:r>
            <a:endParaRPr kumimoji="1" lang="ja-JP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21827"/>
              </p:ext>
            </p:extLst>
          </p:nvPr>
        </p:nvGraphicFramePr>
        <p:xfrm>
          <a:off x="677334" y="1658451"/>
          <a:ext cx="10390125" cy="5020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5282"/>
                <a:gridCol w="3747222"/>
                <a:gridCol w="3817621"/>
              </a:tblGrid>
              <a:tr h="65306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比較項目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UI</a:t>
                      </a:r>
                      <a:r>
                        <a:rPr kumimoji="1" lang="ja-JP" altLang="en-US" dirty="0" smtClean="0"/>
                        <a:t>操作系の</a:t>
                      </a:r>
                      <a:r>
                        <a:rPr kumimoji="1" lang="en-US" altLang="ja-JP" dirty="0" smtClean="0"/>
                        <a:t>RPA</a:t>
                      </a:r>
                    </a:p>
                    <a:p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smtClean="0"/>
                        <a:t>UiPath</a:t>
                      </a:r>
                      <a:r>
                        <a:rPr kumimoji="1" lang="ja-JP" altLang="en-US" dirty="0" smtClean="0"/>
                        <a:t>、</a:t>
                      </a:r>
                      <a:r>
                        <a:rPr kumimoji="1" lang="en-US" altLang="ja-JP" dirty="0" smtClean="0"/>
                        <a:t>…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伝統的なプログラミング言語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（</a:t>
                      </a:r>
                      <a:r>
                        <a:rPr kumimoji="1" lang="en-US" altLang="ja-JP" dirty="0" smtClean="0"/>
                        <a:t>Java</a:t>
                      </a:r>
                      <a:r>
                        <a:rPr kumimoji="1" lang="ja-JP" altLang="en-US" dirty="0" smtClean="0"/>
                        <a:t>、</a:t>
                      </a:r>
                      <a:r>
                        <a:rPr kumimoji="1" lang="en-US" altLang="ja-JP" dirty="0" smtClean="0"/>
                        <a:t>C#</a:t>
                      </a:r>
                      <a:r>
                        <a:rPr kumimoji="1" lang="ja-JP" altLang="en-US" dirty="0" smtClean="0"/>
                        <a:t>、</a:t>
                      </a:r>
                      <a:r>
                        <a:rPr kumimoji="1" lang="en-US" altLang="ja-JP" dirty="0" smtClean="0"/>
                        <a:t>…</a:t>
                      </a:r>
                      <a:r>
                        <a:rPr kumimoji="1" lang="ja-JP" altLang="en-US" dirty="0" smtClean="0"/>
                        <a:t>）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207868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開発ハードルの高さ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やや低い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業務担当者自らでも開発可能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注：入門が簡単だが、メンテンナンス性、拡張性、安定性の高いロボットを開発するのに、右記の知識が必要になってくる。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高い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コーディング、ソフトウェア設計の知識がないとまずは作れない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17767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移植しやすさ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移植がやや面倒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稼働環境が開発環境との一致性（ソフト、解像度、設定など）を保たないとリリース後に動かない可能性が高い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移植しやすい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sz="1400" dirty="0" smtClean="0"/>
                        <a:t>Java</a:t>
                      </a:r>
                      <a:r>
                        <a:rPr kumimoji="1" lang="ja-JP" altLang="en-US" sz="1400" dirty="0" smtClean="0"/>
                        <a:t>なら</a:t>
                      </a:r>
                      <a:r>
                        <a:rPr kumimoji="1" lang="en-US" altLang="ja-JP" sz="1400" dirty="0" smtClean="0"/>
                        <a:t>JVM</a:t>
                      </a:r>
                      <a:r>
                        <a:rPr kumimoji="1" lang="ja-JP" altLang="en-US" sz="1400" dirty="0" smtClean="0"/>
                        <a:t>、</a:t>
                      </a:r>
                      <a:r>
                        <a:rPr kumimoji="1" lang="en-US" altLang="ja-JP" sz="1400" dirty="0" smtClean="0"/>
                        <a:t>.NET</a:t>
                      </a:r>
                      <a:r>
                        <a:rPr kumimoji="1" lang="ja-JP" altLang="en-US" sz="1400" dirty="0" smtClean="0"/>
                        <a:t>なら</a:t>
                      </a:r>
                      <a:r>
                        <a:rPr kumimoji="1" lang="en-US" altLang="ja-JP" sz="1400" dirty="0" smtClean="0"/>
                        <a:t>CLR</a:t>
                      </a:r>
                      <a:r>
                        <a:rPr kumimoji="1" lang="ja-JP" altLang="en-US" sz="1400" dirty="0" smtClean="0"/>
                        <a:t>があればとにかく動く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733339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UI</a:t>
                      </a:r>
                      <a:r>
                        <a:rPr kumimoji="1" lang="ja-JP" altLang="en-US" dirty="0" smtClean="0"/>
                        <a:t>操作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得意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sz="1400" dirty="0" smtClean="0"/>
                        <a:t>UI</a:t>
                      </a:r>
                      <a:r>
                        <a:rPr kumimoji="1" lang="ja-JP" altLang="en-US" sz="1400" dirty="0" smtClean="0"/>
                        <a:t>操作のために生まれた技術なので、得意なのは当然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普通はやらない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sz="1400" dirty="0" err="1" smtClean="0"/>
                        <a:t>.net</a:t>
                      </a:r>
                      <a:r>
                        <a:rPr kumimoji="1" lang="ja-JP" altLang="en-US" sz="1400" dirty="0" smtClean="0"/>
                        <a:t>ならマウスイベントなどを発生させることもできるのだが、開発がとても難しい</a:t>
                      </a:r>
                      <a:endParaRPr kumimoji="1" lang="ja-JP" altLang="en-US" sz="1400" dirty="0"/>
                    </a:p>
                  </a:txBody>
                  <a:tcPr/>
                </a:tc>
              </a:tr>
              <a:tr h="1177671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スピード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遅い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人間のように</a:t>
                      </a:r>
                      <a:r>
                        <a:rPr kumimoji="1" lang="en-US" altLang="ja-JP" sz="1400" dirty="0" smtClean="0"/>
                        <a:t>UI</a:t>
                      </a:r>
                      <a:r>
                        <a:rPr kumimoji="1" lang="ja-JP" altLang="en-US" sz="1400" dirty="0" smtClean="0"/>
                        <a:t>操作で処理するため、人間の操作と比べ数倍だけ早い。それに実行中に</a:t>
                      </a:r>
                      <a:r>
                        <a:rPr kumimoji="1" lang="en-US" altLang="ja-JP" sz="1400" dirty="0" smtClean="0"/>
                        <a:t>UI</a:t>
                      </a:r>
                      <a:r>
                        <a:rPr kumimoji="1" lang="ja-JP" altLang="en-US" sz="1400" dirty="0" smtClean="0"/>
                        <a:t>を占有するため、二重実行が不可。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高速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sz="1400" dirty="0" smtClean="0"/>
                        <a:t>CPU</a:t>
                      </a:r>
                      <a:r>
                        <a:rPr kumimoji="1" lang="ja-JP" altLang="en-US" sz="1400" dirty="0" smtClean="0"/>
                        <a:t>とメモリの世界で動くため、</a:t>
                      </a:r>
                      <a:r>
                        <a:rPr kumimoji="1" lang="en-US" altLang="ja-JP" sz="1400" dirty="0" smtClean="0"/>
                        <a:t>RPA</a:t>
                      </a:r>
                      <a:r>
                        <a:rPr kumimoji="1" lang="ja-JP" altLang="en-US" sz="1400" dirty="0" smtClean="0"/>
                        <a:t>の数万倍も速い。マルチスレッド実行も可能。</a:t>
                      </a:r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34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RPA</a:t>
            </a:r>
            <a:r>
              <a:rPr lang="ja-JP" altLang="en-US" dirty="0" smtClean="0"/>
              <a:t>概要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400" dirty="0" smtClean="0"/>
              <a:t>RPA</a:t>
            </a:r>
            <a:r>
              <a:rPr lang="ja-JP" altLang="en-US" sz="2400" dirty="0"/>
              <a:t>が求</a:t>
            </a:r>
            <a:r>
              <a:rPr lang="ja-JP" altLang="en-US" sz="2400" dirty="0" smtClean="0"/>
              <a:t>められる理由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人</a:t>
            </a:r>
            <a:r>
              <a:rPr lang="ja-JP" altLang="en-US" dirty="0" smtClean="0"/>
              <a:t>員不足と働き方改革</a:t>
            </a:r>
            <a:endParaRPr lang="en-US" altLang="ja-JP" dirty="0" smtClean="0"/>
          </a:p>
          <a:p>
            <a:r>
              <a:rPr lang="ja-JP" altLang="en-US" dirty="0" smtClean="0"/>
              <a:t>システムの乱立とつなぎ業務</a:t>
            </a:r>
            <a:endParaRPr lang="en-US" altLang="ja-JP" dirty="0" smtClean="0"/>
          </a:p>
          <a:p>
            <a:r>
              <a:rPr lang="ja-JP" altLang="en-US" dirty="0" smtClean="0"/>
              <a:t>今</a:t>
            </a:r>
            <a:r>
              <a:rPr lang="ja-JP" altLang="en-US" dirty="0" smtClean="0"/>
              <a:t>の仕事のやり方を大きく変えずに改善できる。</a:t>
            </a:r>
            <a:endParaRPr lang="en-US" altLang="ja-JP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49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RPA</a:t>
            </a:r>
            <a:r>
              <a:rPr kumimoji="1" lang="ja-JP" altLang="en-US" dirty="0" smtClean="0"/>
              <a:t>概要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2400" dirty="0" smtClean="0"/>
              <a:t>事例１：スポ</a:t>
            </a:r>
            <a:r>
              <a:rPr kumimoji="1" lang="ja-JP" altLang="en-US" sz="2400" dirty="0"/>
              <a:t>ー</a:t>
            </a:r>
            <a:r>
              <a:rPr kumimoji="1" lang="ja-JP" altLang="en-US" sz="2400" dirty="0" smtClean="0"/>
              <a:t>ツセンターの予約</a:t>
            </a:r>
            <a:endParaRPr kumimoji="1" lang="ja-JP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■課題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スポ</a:t>
            </a:r>
            <a:r>
              <a:rPr kumimoji="1" lang="ja-JP" altLang="en-US" dirty="0"/>
              <a:t>ーツセンタ</a:t>
            </a:r>
            <a:r>
              <a:rPr kumimoji="1" lang="ja-JP" altLang="en-US" dirty="0" smtClean="0"/>
              <a:t>ーの卓球は三日前から予約の受付が始まるが、土曜日はあまりにも人気のため、水曜の</a:t>
            </a:r>
            <a:r>
              <a:rPr kumimoji="1" lang="ja-JP" altLang="en-US" dirty="0"/>
              <a:t>０</a:t>
            </a:r>
            <a:r>
              <a:rPr kumimoji="1" lang="ja-JP" altLang="en-US" dirty="0" smtClean="0"/>
              <a:t>時を過ぎた瞬間にすべての予約が取られてしまい、なかなか卓球がやれない、と課題になっている。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■</a:t>
            </a:r>
            <a:r>
              <a:rPr kumimoji="1" lang="en-US" altLang="ja-JP" dirty="0" smtClean="0"/>
              <a:t>RPA</a:t>
            </a:r>
            <a:r>
              <a:rPr kumimoji="1" lang="ja-JP" altLang="en-US" dirty="0"/>
              <a:t>ソリュー</a:t>
            </a:r>
            <a:r>
              <a:rPr kumimoji="1" lang="ja-JP" altLang="en-US" dirty="0" smtClean="0"/>
              <a:t>ション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スポーツセンターの予約システムにアクセスして、空きがあればを予約を取って、結果画面から予約番号を抽出して、携帯にメールを送信するロボットを作る。該当ロボットを</a:t>
            </a:r>
            <a:r>
              <a:rPr kumimoji="1" lang="ja-JP" altLang="en-US" dirty="0"/>
              <a:t>毎</a:t>
            </a:r>
            <a:r>
              <a:rPr kumimoji="1" lang="ja-JP" altLang="en-US" dirty="0" smtClean="0"/>
              <a:t>週水曜０時に自動的に稼働するように設定する。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441568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绿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iryo">
      <a:majorFont>
        <a:latin typeface="Trebuchet MS"/>
        <a:ea typeface="メイリオ"/>
        <a:cs typeface=""/>
      </a:majorFont>
      <a:minorFont>
        <a:latin typeface="Trebuchet MS"/>
        <a:ea typeface="メイリオ"/>
        <a:cs typeface="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7876</TotalTime>
  <Words>1454</Words>
  <Application>Microsoft Office PowerPoint</Application>
  <PresentationFormat>宽屏</PresentationFormat>
  <Paragraphs>128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メイリオ</vt:lpstr>
      <vt:lpstr>Arial</vt:lpstr>
      <vt:lpstr>Trebuchet MS</vt:lpstr>
      <vt:lpstr>Wingdings 3</vt:lpstr>
      <vt:lpstr>平面</vt:lpstr>
      <vt:lpstr>第１回目：RPA 紹介と無料な UiPath 開発環境構築</vt:lpstr>
      <vt:lpstr>本日の勉強会を終えると、あなたは…</vt:lpstr>
      <vt:lpstr>アジェンダ</vt:lpstr>
      <vt:lpstr>本コースについて</vt:lpstr>
      <vt:lpstr>RPA概要 RPAとは？</vt:lpstr>
      <vt:lpstr>RPA概要 RPAデモ：WEBSERVE自動入力ロボ</vt:lpstr>
      <vt:lpstr>RPA概要 伝統的なプログラミング言語との比較</vt:lpstr>
      <vt:lpstr>RPA概要 RPAが求められる理由</vt:lpstr>
      <vt:lpstr>RPA概要 事例１：スポーツセンターの予約</vt:lpstr>
      <vt:lpstr>RPA概要 事例２：入館証打刻チェック</vt:lpstr>
      <vt:lpstr>RPA概要 事例３：テスト自動化</vt:lpstr>
      <vt:lpstr>RPA製品</vt:lpstr>
      <vt:lpstr>10分で無料な開発環境構築してみよう UiPathコミュニティアカウント登録＆Studio CEをダウンロード</vt:lpstr>
      <vt:lpstr>10分で無料な開発環境構築してみよう UiPath Studioのインストール</vt:lpstr>
      <vt:lpstr>10分で無料な開発環境構築してみよう UiPath StudioのUIを覗いてみよう</vt:lpstr>
      <vt:lpstr>初めてのロボを作ってみよう レコーディング機能でサクッと</vt:lpstr>
      <vt:lpstr>初めてのロボを作ってみよう さぁー、動かしてみよう</vt:lpstr>
      <vt:lpstr>初めてのロボを作ってみよう 録画したロボの挙動を変えよう</vt:lpstr>
      <vt:lpstr>初めてのロボを作ってみよう 次はループ入れる</vt:lpstr>
      <vt:lpstr>宿題</vt:lpstr>
      <vt:lpstr>次回予告</vt:lpstr>
      <vt:lpstr>無料なUiPath学習リソース UiPathアカデミー</vt:lpstr>
      <vt:lpstr>無料なUiPath学習リソース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1H8S勉強会説明</dc:title>
  <dc:creator>RPA勉強会専用</dc:creator>
  <cp:lastModifiedBy>rpastudy</cp:lastModifiedBy>
  <cp:revision>308</cp:revision>
  <dcterms:created xsi:type="dcterms:W3CDTF">2021-02-11T03:50:56Z</dcterms:created>
  <dcterms:modified xsi:type="dcterms:W3CDTF">2021-03-04T07:46:56Z</dcterms:modified>
</cp:coreProperties>
</file>