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60" r:id="rId3"/>
    <p:sldId id="348" r:id="rId4"/>
    <p:sldId id="328" r:id="rId5"/>
    <p:sldId id="324" r:id="rId6"/>
    <p:sldId id="258" r:id="rId7"/>
    <p:sldId id="259" r:id="rId8"/>
    <p:sldId id="349" r:id="rId9"/>
    <p:sldId id="354" r:id="rId10"/>
    <p:sldId id="352" r:id="rId11"/>
    <p:sldId id="353" r:id="rId12"/>
    <p:sldId id="350" r:id="rId13"/>
    <p:sldId id="351" r:id="rId14"/>
    <p:sldId id="355" r:id="rId15"/>
    <p:sldId id="356" r:id="rId16"/>
    <p:sldId id="357" r:id="rId17"/>
    <p:sldId id="358" r:id="rId18"/>
    <p:sldId id="361" r:id="rId19"/>
    <p:sldId id="362" r:id="rId20"/>
    <p:sldId id="359" r:id="rId21"/>
    <p:sldId id="363" r:id="rId22"/>
    <p:sldId id="291" r:id="rId23"/>
    <p:sldId id="263" r:id="rId24"/>
    <p:sldId id="292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DEF0F2"/>
    <a:srgbClr val="CCECFF"/>
    <a:srgbClr val="99CCFF"/>
    <a:srgbClr val="CCFFFF"/>
    <a:srgbClr val="FFCC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41D4D-B31A-4C6F-B131-8B8FB80E15C0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1B2A9-86B3-4D0F-91CC-71AE70E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77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1B2A9-86B3-4D0F-91CC-71AE70ECCD6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6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1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40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6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87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6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7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4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5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4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5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5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2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9A01-E176-48C0-AF9F-86A0987CE66A}" type="datetimeFigureOut">
              <a:rPr kumimoji="0" lang="en-US" smtClean="0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2A11D7-D144-439A-8489-5F9E777BA51F}" type="slidenum">
              <a:rPr kumimoji="0" lang="en-US" smtClean="0">
                <a:solidFill>
                  <a:srgbClr val="3494BA"/>
                </a:solidFill>
              </a:rPr>
              <a:pPr/>
              <a:t>‹#›</a:t>
            </a:fld>
            <a:endParaRPr kumimoji="0"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api-management/?&amp;ef_id=EAIaIQobChMIyb-6oPK15AIVlXZgCh2WXgTQEAAYASAAEgJtU_D_BwE:G:s&amp;OCID=AID2000091_SEM_ZK81iwm3&amp;MarinID=ZK81iwm3_368983545795_%2Bazure%20%2Bapi_b_c__76837313019_kwd-296625216173&amp;lnkd=Google_Azure_Brand&amp;dclid=CIqSj6LyteQCFdW6lgod4V0BzA" TargetMode="External"/><Relationship Id="rId2" Type="http://schemas.openxmlformats.org/officeDocument/2006/relationships/hyperlink" Target="https://cloud.google.com/vision/docs/quickstart?hl=j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ja-jp/pricing/calculator/" TargetMode="External"/><Relationship Id="rId5" Type="http://schemas.openxmlformats.org/officeDocument/2006/relationships/hyperlink" Target="https://www.programmableweb.com/api/microsoft-project-oxford-vision" TargetMode="External"/><Relationship Id="rId4" Type="http://schemas.openxmlformats.org/officeDocument/2006/relationships/hyperlink" Target="https://azure.microsoft.com/ja-jp/pricing/details/cognitive-services/computer-visi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8611" y="2404534"/>
            <a:ext cx="8265392" cy="1646302"/>
          </a:xfrm>
        </p:spPr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RPA</a:t>
            </a:r>
            <a:r>
              <a:rPr lang="ja-JP" altLang="en-US" dirty="0" smtClean="0"/>
              <a:t>学習コース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第５回目</a:t>
            </a:r>
            <a:r>
              <a:rPr lang="ja-JP" altLang="en-US" sz="2400" dirty="0"/>
              <a:t>：高度な</a:t>
            </a:r>
            <a:r>
              <a:rPr lang="en-US" altLang="ja-JP" sz="2400" dirty="0" err="1"/>
              <a:t>UiPath</a:t>
            </a:r>
            <a:r>
              <a:rPr lang="ja-JP" altLang="en-US" sz="2400" dirty="0"/>
              <a:t>機能</a:t>
            </a:r>
            <a:r>
              <a:rPr lang="ja-JP" altLang="en-US" sz="2400" dirty="0" smtClean="0"/>
              <a:t>（</a:t>
            </a:r>
            <a:r>
              <a:rPr lang="ja-JP" altLang="en-US" sz="2400" dirty="0"/>
              <a:t>３</a:t>
            </a:r>
            <a:r>
              <a:rPr lang="ja-JP" altLang="en-US" sz="2400" dirty="0" smtClean="0"/>
              <a:t>）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2021</a:t>
            </a:r>
            <a:r>
              <a:rPr lang="ja-JP" altLang="en-US" dirty="0" smtClean="0"/>
              <a:t>年</a:t>
            </a:r>
            <a:r>
              <a:rPr lang="en-US" altLang="ja-JP" dirty="0" smtClean="0"/>
              <a:t>5</a:t>
            </a:r>
            <a:r>
              <a:rPr lang="ja-JP" altLang="en-US" dirty="0" smtClean="0"/>
              <a:t>月</a:t>
            </a:r>
            <a:r>
              <a:rPr lang="en-US" altLang="ja-JP" dirty="0" smtClean="0"/>
              <a:t>6</a:t>
            </a:r>
            <a:r>
              <a:rPr lang="ja-JP" altLang="en-US" dirty="0" smtClean="0"/>
              <a:t>日 </a:t>
            </a:r>
            <a:r>
              <a:rPr lang="en-US" altLang="ja-JP" dirty="0" smtClean="0"/>
              <a:t>19</a:t>
            </a:r>
            <a:r>
              <a:rPr lang="ja-JP" altLang="en-US" dirty="0" smtClean="0"/>
              <a:t>時</a:t>
            </a:r>
            <a:endParaRPr lang="en-US" altLang="zh-CN" dirty="0"/>
          </a:p>
          <a:p>
            <a:r>
              <a:rPr lang="en-US" altLang="zh-CN" dirty="0" smtClean="0"/>
              <a:t>1HB-8S </a:t>
            </a:r>
            <a:r>
              <a:rPr lang="zh-CN" altLang="en-US" dirty="0" smtClean="0"/>
              <a:t>黄</a:t>
            </a:r>
            <a:r>
              <a:rPr lang="ja-JP" altLang="en-US" dirty="0" smtClean="0"/>
              <a:t>　</a:t>
            </a:r>
            <a:r>
              <a:rPr lang="zh-CN" altLang="en-US" dirty="0" smtClean="0"/>
              <a:t>蔚菁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OCR</a:t>
            </a:r>
            <a:r>
              <a:rPr lang="ja-JP" altLang="en-US" dirty="0"/>
              <a:t>操作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さっそくやってみよう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77335" y="1742440"/>
            <a:ext cx="5266266" cy="38419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練習時間（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分）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～～画像から文字抽出～～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①サンプル帳票画像「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https://www.pplelectric.com/-/media/PPLElectric/My-Account/Images/Sample-bill-page-1-06-09-15.ashx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」をアクセスする。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②右下の電気代合計値を取得してログに出力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07" y="155121"/>
            <a:ext cx="5178190" cy="6702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0408206" y="5094514"/>
            <a:ext cx="850343" cy="277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矩形标注 6"/>
          <p:cNvSpPr/>
          <p:nvPr/>
        </p:nvSpPr>
        <p:spPr>
          <a:xfrm>
            <a:off x="8425700" y="5415149"/>
            <a:ext cx="1982506" cy="338444"/>
          </a:xfrm>
          <a:prstGeom prst="wedgeRectCallout">
            <a:avLst>
              <a:gd name="adj1" fmla="val 57101"/>
              <a:gd name="adj2" fmla="val -77675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ログに出力したい内容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095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OCR</a:t>
            </a:r>
            <a:r>
              <a:rPr lang="ja-JP" altLang="en-US" dirty="0"/>
              <a:t>操作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2400" dirty="0" smtClean="0"/>
              <a:t>OCR</a:t>
            </a:r>
            <a:r>
              <a:rPr lang="ja-JP" altLang="en-US" sz="2400" dirty="0" smtClean="0"/>
              <a:t>エンジン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27882"/>
            <a:ext cx="8596668" cy="3880773"/>
          </a:xfrm>
        </p:spPr>
        <p:txBody>
          <a:bodyPr/>
          <a:lstStyle/>
          <a:p>
            <a:r>
              <a:rPr lang="en-US" altLang="ja-JP" dirty="0" smtClean="0"/>
              <a:t>OCR</a:t>
            </a:r>
            <a:r>
              <a:rPr lang="ja-JP" altLang="en-US" dirty="0" smtClean="0"/>
              <a:t>エンジンアクティビティは、無償で利用できるものと有償のものがある。</a:t>
            </a:r>
            <a:endParaRPr lang="en-US" altLang="ja-JP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16950"/>
              </p:ext>
            </p:extLst>
          </p:nvPr>
        </p:nvGraphicFramePr>
        <p:xfrm>
          <a:off x="431801" y="2200792"/>
          <a:ext cx="11061700" cy="432315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71310"/>
                <a:gridCol w="3316797"/>
                <a:gridCol w="1094203"/>
                <a:gridCol w="1094203"/>
                <a:gridCol w="3385187"/>
              </a:tblGrid>
              <a:tr h="32177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rgbClr val="073763"/>
                          </a:solidFill>
                          <a:effectLst/>
                          <a:latin typeface="Open Sans" panose="020B0606030504020204" pitchFamily="34" charset="0"/>
                        </a:rPr>
                        <a:t>アクティビティ名</a:t>
                      </a:r>
                      <a:endParaRPr lang="ja-JP" alt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073763"/>
                          </a:solidFill>
                          <a:effectLst/>
                          <a:latin typeface="Open Sans" panose="020B0606030504020204" pitchFamily="34" charset="0"/>
                        </a:rPr>
                        <a:t>特徴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solidFill>
                            <a:srgbClr val="073763"/>
                          </a:solidFill>
                          <a:effectLst/>
                          <a:latin typeface="Open Sans" panose="020B0606030504020204" pitchFamily="34" charset="0"/>
                        </a:rPr>
                        <a:t>日本語対応</a:t>
                      </a:r>
                      <a:endParaRPr lang="zh-CN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solidFill>
                            <a:srgbClr val="073763"/>
                          </a:solidFill>
                          <a:effectLst/>
                          <a:latin typeface="Open Sans" panose="020B0606030504020204" pitchFamily="34" charset="0"/>
                        </a:rPr>
                        <a:t>別途料金</a:t>
                      </a:r>
                      <a:endParaRPr lang="zh-CN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073763"/>
                          </a:solidFill>
                          <a:effectLst/>
                          <a:latin typeface="Open Sans" panose="020B0606030504020204" pitchFamily="34" charset="0"/>
                        </a:rPr>
                        <a:t>利用条件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</a:tr>
              <a:tr h="321777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Abbyy</a:t>
                      </a:r>
                      <a:r>
                        <a:rPr 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 Cloud OCR</a:t>
                      </a:r>
                      <a:endParaRPr 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0" dirty="0" err="1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Abbyy</a:t>
                      </a:r>
                      <a:r>
                        <a:rPr lang="en-US" altLang="ja-JP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 Cloud OCR </a:t>
                      </a:r>
                      <a:r>
                        <a:rPr lang="ja-JP" alt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エンジンを使用、別ライセンス購入が必要</a:t>
                      </a:r>
                      <a:endParaRPr lang="ja-JP" alt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有</a:t>
                      </a:r>
                      <a:endParaRPr lang="zh-CN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有</a:t>
                      </a:r>
                      <a:endParaRPr lang="zh-CN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Cloud OCR </a:t>
                      </a:r>
                      <a:r>
                        <a:rPr lang="ja-JP" alt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エンジンライセンス （</a:t>
                      </a:r>
                      <a:r>
                        <a:rPr lang="en-US" altLang="ja-JP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Japan</a:t>
                      </a:r>
                      <a:r>
                        <a:rPr lang="ja-JP" alt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では取り扱いなし）</a:t>
                      </a:r>
                      <a:endParaRPr lang="ja-JP" alt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777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Abbyy OCR</a:t>
                      </a:r>
                      <a:endParaRPr 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Abbyy FineReader 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エンジンを使用、別ライセンス購入が必要</a:t>
                      </a:r>
                      <a:endParaRPr lang="ja-JP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有</a:t>
                      </a:r>
                      <a:endParaRPr lang="zh-CN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有</a:t>
                      </a:r>
                      <a:endParaRPr lang="zh-CN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FineReader 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エンジンライセンス （</a:t>
                      </a:r>
                      <a:r>
                        <a:rPr lang="en-US" altLang="ja-JP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Japan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では取り扱いなし）</a:t>
                      </a:r>
                      <a:endParaRPr lang="ja-JP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10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Google Cloud Vision OCR</a:t>
                      </a:r>
                      <a:endParaRPr 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Google Cloud OCR 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エンジンを使用、無償利用基準を超過した場合料金が発生</a:t>
                      </a:r>
                      <a:endParaRPr lang="ja-JP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有</a:t>
                      </a:r>
                      <a:endParaRPr lang="zh-CN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場合</a:t>
                      </a:r>
                      <a:r>
                        <a:rPr lang="ja-JP" alt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に</a:t>
                      </a:r>
                      <a:r>
                        <a:rPr lang="zh-CN" alt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有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Google Cloud OCR 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へのアクセスに</a:t>
                      </a:r>
                      <a:r>
                        <a:rPr lang="ja-JP" altLang="en-US" sz="1200" b="0" u="none" strike="noStrike">
                          <a:solidFill>
                            <a:srgbClr val="0088CC"/>
                          </a:solidFill>
                          <a:effectLst/>
                          <a:latin typeface="Inter"/>
                          <a:hlinkClick r:id="rId2"/>
                        </a:rPr>
                        <a:t>必要な </a:t>
                      </a:r>
                      <a:r>
                        <a:rPr lang="en-US" altLang="ja-JP" sz="1200" b="0" u="none" strike="noStrike">
                          <a:solidFill>
                            <a:srgbClr val="0088CC"/>
                          </a:solidFill>
                          <a:effectLst/>
                          <a:latin typeface="Inter"/>
                          <a:hlinkClick r:id="rId2"/>
                        </a:rPr>
                        <a:t>API </a:t>
                      </a:r>
                      <a:r>
                        <a:rPr lang="ja-JP" altLang="en-US" sz="1200" b="0" u="none" strike="noStrike">
                          <a:solidFill>
                            <a:srgbClr val="0088CC"/>
                          </a:solidFill>
                          <a:effectLst/>
                          <a:latin typeface="Inter"/>
                          <a:hlinkClick r:id="rId2"/>
                        </a:rPr>
                        <a:t>キー</a:t>
                      </a:r>
                      <a:endParaRPr lang="ja-JP" altLang="en-US" sz="1200" b="0">
                        <a:solidFill>
                          <a:srgbClr val="131D4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  <a:p>
                      <a:r>
                        <a:rPr lang="en-US" altLang="ja-JP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※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月に</a:t>
                      </a:r>
                      <a:r>
                        <a:rPr lang="en-US" altLang="ja-JP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1,000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回の解析は無料、</a:t>
                      </a:r>
                      <a:r>
                        <a:rPr lang="en-US" altLang="ja-JP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$1.50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（≒</a:t>
                      </a:r>
                      <a:r>
                        <a:rPr lang="en-US" altLang="ja-JP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¥161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）</a:t>
                      </a:r>
                      <a:r>
                        <a:rPr lang="en-US" altLang="ja-JP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/1,000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回の解析</a:t>
                      </a: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3110">
                <a:tc>
                  <a:txBody>
                    <a:bodyPr/>
                    <a:lstStyle/>
                    <a:p>
                      <a:r>
                        <a:rPr lang="it-IT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Microsoft Azure Computer Vision OCR</a:t>
                      </a:r>
                      <a:endParaRPr lang="it-IT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Microsoft Azure Computer Vision OCR 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エンジンを</a:t>
                      </a:r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使用、</a:t>
                      </a:r>
                      <a:r>
                        <a:rPr 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Free 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と </a:t>
                      </a:r>
                      <a:r>
                        <a:rPr 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Standard 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の </a:t>
                      </a:r>
                      <a:r>
                        <a:rPr lang="en-US" altLang="ja-JP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2 </a:t>
                      </a:r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種類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の</a:t>
                      </a:r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価格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から</a:t>
                      </a:r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選択</a:t>
                      </a:r>
                      <a:endParaRPr lang="zh-CN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有</a:t>
                      </a:r>
                      <a:endParaRPr lang="zh-CN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場合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に</a:t>
                      </a:r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有</a:t>
                      </a:r>
                      <a:endParaRPr lang="zh-CN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Microsoft Azure Computer Vision OCR 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へのアクセスに</a:t>
                      </a:r>
                      <a:r>
                        <a:rPr lang="zh-CN" altLang="en-US" sz="1200" b="0" u="none" strike="noStrike">
                          <a:solidFill>
                            <a:srgbClr val="0088CC"/>
                          </a:solidFill>
                          <a:effectLst/>
                          <a:latin typeface="Inter"/>
                          <a:hlinkClick r:id="rId3"/>
                        </a:rPr>
                        <a:t>必要</a:t>
                      </a:r>
                      <a:r>
                        <a:rPr lang="ja-JP" altLang="en-US" sz="1200" b="0" u="none" strike="noStrike">
                          <a:solidFill>
                            <a:srgbClr val="0088CC"/>
                          </a:solidFill>
                          <a:effectLst/>
                          <a:latin typeface="Inter"/>
                          <a:hlinkClick r:id="rId3"/>
                        </a:rPr>
                        <a:t>な </a:t>
                      </a:r>
                      <a:r>
                        <a:rPr lang="en-US" sz="1200" b="0" u="none" strike="noStrike">
                          <a:solidFill>
                            <a:srgbClr val="0088CC"/>
                          </a:solidFill>
                          <a:effectLst/>
                          <a:latin typeface="Inter"/>
                          <a:hlinkClick r:id="rId3"/>
                        </a:rPr>
                        <a:t>API </a:t>
                      </a:r>
                      <a:r>
                        <a:rPr lang="ja-JP" altLang="en-US" sz="1200" b="0" u="none" strike="noStrike">
                          <a:solidFill>
                            <a:srgbClr val="0088CC"/>
                          </a:solidFill>
                          <a:effectLst/>
                          <a:latin typeface="Inter"/>
                          <a:hlinkClick r:id="rId3"/>
                        </a:rPr>
                        <a:t>キー</a:t>
                      </a:r>
                      <a:endParaRPr lang="ja-JP" altLang="en-US" sz="1200" b="0">
                        <a:solidFill>
                          <a:srgbClr val="131D4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  <a:p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課金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ページは</a:t>
                      </a:r>
                      <a:r>
                        <a:rPr lang="ja-JP" altLang="en-US" sz="1200" b="0" u="none" strike="noStrike">
                          <a:solidFill>
                            <a:srgbClr val="0088CC"/>
                          </a:solidFill>
                          <a:effectLst/>
                          <a:latin typeface="Inter"/>
                          <a:hlinkClick r:id="rId4"/>
                        </a:rPr>
                        <a:t>こちら</a:t>
                      </a:r>
                      <a:endParaRPr lang="ja-JP" altLang="en-US" sz="1200" b="0">
                        <a:solidFill>
                          <a:srgbClr val="131D4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777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Microsoft OCR</a:t>
                      </a:r>
                      <a:endParaRPr 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MODI OCR </a:t>
                      </a:r>
                      <a:r>
                        <a:rPr lang="ja-JP" alt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エンジンを使用、前処理プロファイルのプロパティを設定可能</a:t>
                      </a:r>
                      <a:endParaRPr lang="ja-JP" alt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有</a:t>
                      </a:r>
                      <a:endParaRPr lang="zh-CN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無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ローカルで即時利用可能</a:t>
                      </a:r>
                      <a:endParaRPr lang="ja-JP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77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Microsoft Project Oxford Online OCR</a:t>
                      </a:r>
                      <a:endParaRPr 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MODI Microsoft Cloud OCR 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エンジンを</a:t>
                      </a:r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使用、</a:t>
                      </a:r>
                      <a:r>
                        <a:rPr 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Free 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と </a:t>
                      </a:r>
                      <a:r>
                        <a:rPr 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Standard 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の </a:t>
                      </a:r>
                      <a:r>
                        <a:rPr lang="en-US" altLang="ja-JP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2 </a:t>
                      </a:r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種類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の</a:t>
                      </a:r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価格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から</a:t>
                      </a:r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選択可能</a:t>
                      </a:r>
                      <a:endParaRPr lang="zh-CN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有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場合</a:t>
                      </a:r>
                      <a:r>
                        <a:rPr lang="ja-JP" alt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に</a:t>
                      </a:r>
                      <a:r>
                        <a:rPr lang="zh-CN" alt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有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Microsoft Cloud OCR </a:t>
                      </a:r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へのアクセスに</a:t>
                      </a:r>
                      <a:r>
                        <a:rPr lang="ja-JP" altLang="en-US" sz="1200" b="0" u="none" strike="noStrike">
                          <a:solidFill>
                            <a:srgbClr val="0088CC"/>
                          </a:solidFill>
                          <a:effectLst/>
                          <a:latin typeface="Inter"/>
                          <a:hlinkClick r:id="rId5"/>
                        </a:rPr>
                        <a:t>必要な </a:t>
                      </a:r>
                      <a:r>
                        <a:rPr lang="en-US" altLang="ja-JP" sz="1200" b="0" u="none" strike="noStrike">
                          <a:solidFill>
                            <a:srgbClr val="0088CC"/>
                          </a:solidFill>
                          <a:effectLst/>
                          <a:latin typeface="Inter"/>
                          <a:hlinkClick r:id="rId5"/>
                        </a:rPr>
                        <a:t>API </a:t>
                      </a:r>
                      <a:r>
                        <a:rPr lang="ja-JP" altLang="en-US" sz="1200" b="0" u="none" strike="noStrike">
                          <a:solidFill>
                            <a:srgbClr val="0088CC"/>
                          </a:solidFill>
                          <a:effectLst/>
                          <a:latin typeface="Inter"/>
                          <a:hlinkClick r:id="rId5"/>
                        </a:rPr>
                        <a:t>キー</a:t>
                      </a:r>
                      <a:endParaRPr lang="ja-JP" altLang="en-US" sz="1200" b="0">
                        <a:solidFill>
                          <a:srgbClr val="131D4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  <a:p>
                      <a:r>
                        <a:rPr lang="ja-JP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課金ページは</a:t>
                      </a:r>
                      <a:r>
                        <a:rPr lang="ja-JP" altLang="en-US" sz="1200" b="0" u="none" strike="noStrike">
                          <a:solidFill>
                            <a:srgbClr val="0088CC"/>
                          </a:solidFill>
                          <a:effectLst/>
                          <a:latin typeface="Inter"/>
                          <a:hlinkClick r:id="rId6"/>
                        </a:rPr>
                        <a:t>こちら</a:t>
                      </a:r>
                      <a:endParaRPr lang="ja-JP" altLang="en-US" sz="1200" b="0">
                        <a:solidFill>
                          <a:srgbClr val="131D4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777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Tesseract OCR</a:t>
                      </a:r>
                      <a:endParaRPr 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Tesseract OCR </a:t>
                      </a:r>
                      <a:r>
                        <a:rPr lang="ja-JP" alt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エンジンを使用、前処理プロファイル、白黒反転、使用できる・できない文字のプロパティを設定可能</a:t>
                      </a:r>
                      <a:endParaRPr lang="ja-JP" alt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有</a:t>
                      </a:r>
                      <a:endParaRPr lang="zh-CN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無</a:t>
                      </a:r>
                      <a:endParaRPr lang="zh-CN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ローカルで即時利用可能</a:t>
                      </a:r>
                      <a:endParaRPr lang="ja-JP" alt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777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OmniPage</a:t>
                      </a:r>
                      <a:r>
                        <a:rPr 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 OCR</a:t>
                      </a:r>
                      <a:endParaRPr 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0" dirty="0" err="1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OmniPage</a:t>
                      </a:r>
                      <a:r>
                        <a:rPr lang="en-US" altLang="ja-JP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 OCR </a:t>
                      </a:r>
                      <a:r>
                        <a:rPr lang="ja-JP" alt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エンジンを使用、前処理プロファイルのプロパティを設定可能</a:t>
                      </a:r>
                      <a:endParaRPr lang="ja-JP" alt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有</a:t>
                      </a:r>
                      <a:endParaRPr lang="zh-CN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無</a:t>
                      </a:r>
                      <a:endParaRPr lang="zh-CN" altLang="en-US" sz="120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b="0" dirty="0">
                          <a:solidFill>
                            <a:srgbClr val="131D40"/>
                          </a:solidFill>
                          <a:effectLst/>
                          <a:latin typeface="Open Sans" panose="020B0606030504020204" pitchFamily="34" charset="0"/>
                        </a:rPr>
                        <a:t>ローカルで即時利用可能</a:t>
                      </a:r>
                      <a:endParaRPr lang="ja-JP" altLang="en-US" sz="1200" dirty="0">
                        <a:effectLst/>
                      </a:endParaRPr>
                    </a:p>
                  </a:txBody>
                  <a:tcPr marL="20111" marR="20111" marT="10056" marB="100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4711" y="4589948"/>
            <a:ext cx="11431232" cy="439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矩形 6"/>
          <p:cNvSpPr/>
          <p:nvPr/>
        </p:nvSpPr>
        <p:spPr>
          <a:xfrm>
            <a:off x="194711" y="5608655"/>
            <a:ext cx="11431232" cy="1004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矩形标注 7"/>
          <p:cNvSpPr/>
          <p:nvPr/>
        </p:nvSpPr>
        <p:spPr>
          <a:xfrm>
            <a:off x="10010647" y="5299592"/>
            <a:ext cx="1983015" cy="558614"/>
          </a:xfrm>
          <a:prstGeom prst="wedgeRectCallout">
            <a:avLst>
              <a:gd name="adj1" fmla="val -61402"/>
              <a:gd name="adj2" fmla="val 4494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日本語トレーニング結果データの配置が必要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0010647" y="6110863"/>
            <a:ext cx="1983015" cy="454801"/>
          </a:xfrm>
          <a:prstGeom prst="wedgeRectCallout">
            <a:avLst>
              <a:gd name="adj1" fmla="val -59755"/>
              <a:gd name="adj2" fmla="val -767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ライブラリの追加が必要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49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OCR</a:t>
            </a:r>
            <a:r>
              <a:rPr lang="ja-JP" altLang="en-US" dirty="0"/>
              <a:t>操作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識字率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OCR</a:t>
            </a:r>
            <a:r>
              <a:rPr lang="ja-JP" altLang="en-US" dirty="0" smtClean="0"/>
              <a:t>の世界では、画像情報になっている文字をどれだけ間違えずにテキストデータに変換できるかを示す指標である。これが１００％なら、まったく間違えずに認識できるという意味。</a:t>
            </a:r>
            <a:endParaRPr lang="en-US" altLang="ja-JP" dirty="0" smtClean="0"/>
          </a:p>
          <a:p>
            <a:endParaRPr lang="en-US" dirty="0"/>
          </a:p>
          <a:p>
            <a:r>
              <a:rPr lang="ja-JP" altLang="en-US" dirty="0" smtClean="0"/>
              <a:t>この数年で</a:t>
            </a:r>
            <a:r>
              <a:rPr lang="en-US" altLang="ja-JP" dirty="0" smtClean="0"/>
              <a:t>OCR</a:t>
            </a:r>
            <a:r>
              <a:rPr lang="ja-JP" altLang="en-US" dirty="0" smtClean="0"/>
              <a:t>の識字率は向上してきたが、日本語は文字の種類が多く、現状１００％にすることは困難。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9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OCR</a:t>
            </a:r>
            <a:r>
              <a:rPr lang="ja-JP" altLang="en-US" dirty="0"/>
              <a:t>操作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2400" dirty="0" smtClean="0"/>
              <a:t>OCR</a:t>
            </a:r>
            <a:r>
              <a:rPr lang="ja-JP" altLang="en-US" sz="2400" dirty="0" smtClean="0"/>
              <a:t>を活用するコツ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OCR</a:t>
            </a:r>
            <a:r>
              <a:rPr lang="ja-JP" altLang="en-US" dirty="0" smtClean="0"/>
              <a:t>で実用的な識字率を得ることはそれほど簡単ではない。</a:t>
            </a:r>
            <a:r>
              <a:rPr lang="en-US" altLang="ja-JP" dirty="0" smtClean="0"/>
              <a:t>OCR</a:t>
            </a:r>
            <a:r>
              <a:rPr lang="ja-JP" altLang="en-US" dirty="0" smtClean="0"/>
              <a:t>を利用するワークフローを本格的に作りこむ前に、次のことを検討するとよいでしょう。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43631" y="3049867"/>
            <a:ext cx="6302197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OCR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が不要となる方法を探る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631" y="3901924"/>
            <a:ext cx="6302197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②簡単な</a:t>
            </a:r>
            <a:r>
              <a:rPr lang="en-US" altLang="ja-JP" sz="20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PoC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をして、得られる識字率を確認する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631" y="4753981"/>
            <a:ext cx="6302197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精度が得られないことを受け入れて、使いどころを工夫する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631" y="5606037"/>
            <a:ext cx="6302197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④精度が得られない部分は、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OCR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の利用を諦める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5524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画像認識で</a:t>
            </a:r>
            <a:r>
              <a:rPr lang="en-US" altLang="ja-JP" dirty="0" smtClean="0"/>
              <a:t>UI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なぜ画像認識の</a:t>
            </a:r>
            <a:r>
              <a:rPr lang="en-US" altLang="ja-JP" sz="2400" dirty="0" smtClean="0"/>
              <a:t>UI</a:t>
            </a:r>
            <a:r>
              <a:rPr lang="ja-JP" altLang="en-US" sz="2400" dirty="0" smtClean="0"/>
              <a:t>操作が必要か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セレクターを利用する高精度な</a:t>
            </a:r>
            <a:r>
              <a:rPr lang="en-US" altLang="ja-JP" dirty="0" smtClean="0"/>
              <a:t>UI</a:t>
            </a:r>
            <a:r>
              <a:rPr lang="ja-JP" altLang="en-US" dirty="0" smtClean="0"/>
              <a:t>操作の方法を以前紹介した。偶にセレクターの取得できない場合がある。（例えば：エクセルのマクロボタン、ボタンのないところをクリック、ゲームの中）そういう場合は画像認識を使う必要がある。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46" y="3200400"/>
            <a:ext cx="2459132" cy="3306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494064" y="5021036"/>
            <a:ext cx="791936" cy="330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矩形标注 5"/>
          <p:cNvSpPr/>
          <p:nvPr/>
        </p:nvSpPr>
        <p:spPr>
          <a:xfrm>
            <a:off x="2613112" y="4574361"/>
            <a:ext cx="3420295" cy="558614"/>
          </a:xfrm>
          <a:prstGeom prst="wedgeRectCallout">
            <a:avLst>
              <a:gd name="adj1" fmla="val -61402"/>
              <a:gd name="adj2" fmla="val 4494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例：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HTML5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ゲームのボタンはセレクターがないため、通常のボタンクリックができない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46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画像認識で</a:t>
            </a:r>
            <a:r>
              <a:rPr lang="en-US" altLang="ja-JP" dirty="0"/>
              <a:t>UI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利用方法説明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52" y="1815873"/>
            <a:ext cx="2638425" cy="469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93" y="1815873"/>
            <a:ext cx="3771900" cy="1857375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3268738" y="5780273"/>
            <a:ext cx="2952448" cy="334777"/>
          </a:xfrm>
          <a:prstGeom prst="wedgeRectCallout">
            <a:avLst>
              <a:gd name="adj1" fmla="val -56922"/>
              <a:gd name="adj2" fmla="val -12333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画像認識で使えるアクティビティ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998984" y="2744560"/>
            <a:ext cx="836009" cy="334777"/>
          </a:xfrm>
          <a:prstGeom prst="wedgeRectCallout">
            <a:avLst>
              <a:gd name="adj1" fmla="val -93097"/>
              <a:gd name="adj2" fmla="val -6724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133571" y="3505859"/>
            <a:ext cx="2112358" cy="334777"/>
          </a:xfrm>
          <a:prstGeom prst="wedgeRectCallout">
            <a:avLst>
              <a:gd name="adj1" fmla="val -67706"/>
              <a:gd name="adj2" fmla="val -6724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画像に対するアクション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133570" y="1490321"/>
            <a:ext cx="2112359" cy="334777"/>
          </a:xfrm>
          <a:prstGeom prst="wedgeRectCallout">
            <a:avLst>
              <a:gd name="adj1" fmla="val -46835"/>
              <a:gd name="adj2" fmla="val 10103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マウスクリックアクティビティ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1343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画像認識で</a:t>
            </a:r>
            <a:r>
              <a:rPr lang="en-US" altLang="ja-JP" dirty="0"/>
              <a:t>UI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/>
              <a:t>練</a:t>
            </a:r>
            <a:r>
              <a:rPr lang="ja-JP" altLang="en-US" sz="2400" dirty="0" smtClean="0"/>
              <a:t>習時間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2057401"/>
            <a:ext cx="8596668" cy="30779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練習時間（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分）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～～ゲームのメニューをクリック～～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20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FlappyBird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HTML5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ゲーム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）の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http://flappybird.io/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」をアクセスする。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 「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 Over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」まで、適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当に遊ぶ。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③ゲーム終了画面の「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Restart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」をクリックするロボットプロセス（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ステップオンリー）を作ってください。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414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画像認識で</a:t>
            </a:r>
            <a:r>
              <a:rPr lang="en-US" altLang="ja-JP" dirty="0"/>
              <a:t>UI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画像認識のコツ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セレクターで操作できる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はセレクターを利用する</a:t>
            </a:r>
            <a:endParaRPr lang="en-US" altLang="ja-JP" dirty="0" smtClean="0"/>
          </a:p>
          <a:p>
            <a:r>
              <a:rPr lang="ja-JP" altLang="en-US" dirty="0" smtClean="0"/>
              <a:t>画像認識は環境依存するため、開発は稼働時とできるだけ同様な環境で行う。（特に下記の項目をご注意）</a:t>
            </a:r>
            <a:endParaRPr lang="en-US" altLang="ja-JP" dirty="0" smtClean="0"/>
          </a:p>
          <a:p>
            <a:pPr lvl="1"/>
            <a:r>
              <a:rPr lang="ja-JP" altLang="en-US" dirty="0"/>
              <a:t>解像</a:t>
            </a:r>
            <a:r>
              <a:rPr lang="ja-JP" altLang="en-US" dirty="0" smtClean="0"/>
              <a:t>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テキストサイズ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ウィンドースタイル</a:t>
            </a:r>
            <a:endParaRPr lang="en-US" altLang="ja-JP" dirty="0" smtClean="0"/>
          </a:p>
          <a:p>
            <a:r>
              <a:rPr lang="ja-JP" altLang="en-US" dirty="0" smtClean="0"/>
              <a:t>「保存された画像のインポート」を活用する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9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RDP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デモ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875" y="2711670"/>
            <a:ext cx="1185862" cy="11858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01" y="2233038"/>
            <a:ext cx="2143125" cy="21431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64487" y="4009331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RDP</a:t>
            </a:r>
            <a:r>
              <a:rPr lang="ja-JP" altLang="en-US" dirty="0" smtClean="0"/>
              <a:t>先環境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（ポート</a:t>
            </a:r>
            <a:r>
              <a:rPr lang="en-US" altLang="ja-JP" dirty="0" smtClean="0"/>
              <a:t>3389</a:t>
            </a:r>
            <a:r>
              <a:rPr lang="ja-JP" altLang="en-US" dirty="0" smtClean="0"/>
              <a:t>開放済）</a:t>
            </a:r>
            <a:endParaRPr 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5567" y="4052997"/>
            <a:ext cx="4319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クライアント側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err="1" smtClean="0"/>
              <a:t>UiPath</a:t>
            </a:r>
            <a:r>
              <a:rPr lang="ja-JP" altLang="en-US" dirty="0" smtClean="0"/>
              <a:t>がインストールされてる環境）</a:t>
            </a:r>
            <a:endParaRPr lang="en-US" altLang="ja-JP" dirty="0" smtClean="0"/>
          </a:p>
        </p:txBody>
      </p:sp>
      <p:cxnSp>
        <p:nvCxnSpPr>
          <p:cNvPr id="14" name="直接箭头连接符 13"/>
          <p:cNvCxnSpPr>
            <a:stCxn id="11" idx="3"/>
            <a:endCxn id="10" idx="1"/>
          </p:cNvCxnSpPr>
          <p:nvPr/>
        </p:nvCxnSpPr>
        <p:spPr>
          <a:xfrm>
            <a:off x="3746726" y="3304601"/>
            <a:ext cx="3784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113656" y="344293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RDP</a:t>
            </a:r>
            <a:r>
              <a:rPr lang="ja-JP" altLang="en-US" dirty="0"/>
              <a:t>接続</a:t>
            </a:r>
            <a:endParaRPr lang="en-US" dirty="0"/>
          </a:p>
        </p:txBody>
      </p:sp>
      <p:sp>
        <p:nvSpPr>
          <p:cNvPr id="18" name="矩形标注 17"/>
          <p:cNvSpPr/>
          <p:nvPr/>
        </p:nvSpPr>
        <p:spPr>
          <a:xfrm>
            <a:off x="8458668" y="1930400"/>
            <a:ext cx="2848867" cy="669471"/>
          </a:xfrm>
          <a:prstGeom prst="wedgeRectCallout">
            <a:avLst>
              <a:gd name="adj1" fmla="val -49653"/>
              <a:gd name="adj2" fmla="val 102245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UiPath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環境から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でリモート環境に接続し、電卓起動してボタン押下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1081699" y="2088638"/>
            <a:ext cx="2241165" cy="464794"/>
          </a:xfrm>
          <a:prstGeom prst="wedgeRectCallout">
            <a:avLst>
              <a:gd name="adj1" fmla="val -3402"/>
              <a:gd name="adj2" fmla="val 84445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ロボットプロセスの実行環境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0275" y="6073493"/>
            <a:ext cx="975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リモートデスクトップ（</a:t>
            </a:r>
            <a:r>
              <a:rPr lang="en-US" altLang="ja-JP" dirty="0"/>
              <a:t>RDP</a:t>
            </a:r>
            <a:r>
              <a:rPr lang="ja-JP" altLang="en-US" dirty="0"/>
              <a:t>）の環</a:t>
            </a:r>
            <a:r>
              <a:rPr lang="ja-JP" altLang="en-US" dirty="0" smtClean="0"/>
              <a:t>境はご用意頂いている前提</a:t>
            </a:r>
            <a:r>
              <a:rPr lang="ja-JP" altLang="en-US" dirty="0"/>
              <a:t>で進</a:t>
            </a:r>
            <a:r>
              <a:rPr lang="ja-JP" altLang="en-US" dirty="0" smtClean="0"/>
              <a:t>めていく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4067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RDP</a:t>
            </a:r>
            <a:r>
              <a:rPr lang="ja-JP" altLang="en-US" dirty="0"/>
              <a:t>操作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2400" dirty="0"/>
              <a:t>RDP</a:t>
            </a:r>
            <a:r>
              <a:rPr lang="ja-JP" altLang="en-US" sz="2400" dirty="0"/>
              <a:t>操作するための設定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882706" cy="4246108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895846" y="2286970"/>
            <a:ext cx="4325839" cy="1378794"/>
          </a:xfrm>
          <a:prstGeom prst="wedgeRectCallout">
            <a:avLst>
              <a:gd name="adj1" fmla="val -61402"/>
              <a:gd name="adj2" fmla="val 4494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設定が行われなかった場合は、「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UIExplorer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」から見ると、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ウィンドーの全体が一つ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要素として識別される。この場合、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909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前回のおさらい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400" dirty="0" smtClean="0"/>
              <a:t>第４回目</a:t>
            </a:r>
            <a:r>
              <a:rPr lang="ja-JP" altLang="en-US" sz="2400" dirty="0" smtClean="0"/>
              <a:t>：高度な</a:t>
            </a:r>
            <a:r>
              <a:rPr lang="en-US" altLang="ja-JP" sz="2400" dirty="0" err="1" smtClean="0"/>
              <a:t>UiPath</a:t>
            </a:r>
            <a:r>
              <a:rPr lang="ja-JP" altLang="en-US" sz="2400" dirty="0" smtClean="0"/>
              <a:t>機能（２）</a:t>
            </a:r>
            <a:endParaRPr kumimoji="1" lang="ja-JP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3rd</a:t>
            </a:r>
            <a:r>
              <a:rPr kumimoji="1" lang="ja-JP" altLang="en-US" dirty="0"/>
              <a:t>パーティ</a:t>
            </a:r>
            <a:r>
              <a:rPr kumimoji="1" lang="en-US" altLang="ja-JP" dirty="0" err="1"/>
              <a:t>UiPath</a:t>
            </a:r>
            <a:r>
              <a:rPr kumimoji="1" lang="ja-JP" altLang="en-US" dirty="0"/>
              <a:t>ライブラリでロボ機能を拡</a:t>
            </a:r>
            <a:r>
              <a:rPr kumimoji="1" lang="ja-JP" altLang="en-US" dirty="0" smtClean="0"/>
              <a:t>張</a:t>
            </a:r>
            <a:endParaRPr kumimoji="1" lang="ja-JP" altLang="en-US" dirty="0"/>
          </a:p>
          <a:p>
            <a:r>
              <a:rPr kumimoji="1" lang="en-US" altLang="ja-JP" dirty="0" err="1"/>
              <a:t>UiPath</a:t>
            </a:r>
            <a:r>
              <a:rPr kumimoji="1" lang="ja-JP" altLang="en-US" dirty="0" smtClean="0"/>
              <a:t>ライブラリを自作</a:t>
            </a:r>
            <a:endParaRPr kumimoji="1" lang="ja-JP" altLang="en-US" dirty="0"/>
          </a:p>
          <a:p>
            <a:r>
              <a:rPr kumimoji="1" lang="en-US" altLang="ja-JP" dirty="0"/>
              <a:t>C#</a:t>
            </a:r>
            <a:r>
              <a:rPr kumimoji="1" lang="ja-JP" altLang="en-US" dirty="0"/>
              <a:t>（もしくは</a:t>
            </a:r>
            <a:r>
              <a:rPr kumimoji="1" lang="en-US" altLang="ja-JP" dirty="0"/>
              <a:t>VB.net</a:t>
            </a:r>
            <a:r>
              <a:rPr kumimoji="1" lang="ja-JP" altLang="en-US" dirty="0"/>
              <a:t>）でカスタマイズ機能を開</a:t>
            </a:r>
            <a:r>
              <a:rPr kumimoji="1" lang="ja-JP" altLang="en-US" dirty="0" smtClean="0"/>
              <a:t>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01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RDP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400" dirty="0" smtClean="0"/>
              <a:t>RDP</a:t>
            </a:r>
            <a:r>
              <a:rPr lang="ja-JP" altLang="en-US" sz="2400" dirty="0"/>
              <a:t>操作</a:t>
            </a:r>
            <a:r>
              <a:rPr lang="ja-JP" altLang="en-US" sz="2400" dirty="0" smtClean="0"/>
              <a:t>するための設定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85890"/>
            <a:ext cx="8596668" cy="3880773"/>
          </a:xfrm>
        </p:spPr>
        <p:txBody>
          <a:bodyPr/>
          <a:lstStyle/>
          <a:p>
            <a:r>
              <a:rPr lang="ja-JP" altLang="en-US" dirty="0" smtClean="0"/>
              <a:t>リモ</a:t>
            </a:r>
            <a:r>
              <a:rPr lang="ja-JP" altLang="en-US" dirty="0"/>
              <a:t>ー</a:t>
            </a:r>
            <a:r>
              <a:rPr lang="ja-JP" altLang="en-US" dirty="0" smtClean="0"/>
              <a:t>ト環境で「</a:t>
            </a:r>
            <a:r>
              <a:rPr lang="en-US" altLang="ja-JP" dirty="0" err="1" smtClean="0"/>
              <a:t>UiPathRemoteRuntime</a:t>
            </a:r>
            <a:r>
              <a:rPr lang="ja-JP" altLang="en-US" dirty="0" smtClean="0"/>
              <a:t>」のインストール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https://download.uipath.com/UiPathRemoteRuntime.msi</a:t>
            </a:r>
            <a:endParaRPr lang="en-US" altLang="ja-JP" dirty="0" smtClean="0"/>
          </a:p>
          <a:p>
            <a:r>
              <a:rPr lang="en-US" altLang="ja-JP" dirty="0" err="1" smtClean="0"/>
              <a:t>UiPath</a:t>
            </a:r>
            <a:r>
              <a:rPr lang="ja-JP" altLang="en-US" dirty="0" smtClean="0"/>
              <a:t>開発環境で「</a:t>
            </a:r>
            <a:r>
              <a:rPr lang="en-US" altLang="ja-JP" dirty="0" smtClean="0"/>
              <a:t>RDP</a:t>
            </a:r>
            <a:r>
              <a:rPr lang="ja-JP" altLang="en-US" dirty="0" smtClean="0"/>
              <a:t>プラグイン」のインストール（次ページ参照）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346" y="3641272"/>
            <a:ext cx="1185862" cy="1185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72" y="3162640"/>
            <a:ext cx="2143125" cy="2143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09717" y="4936433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RDP</a:t>
            </a:r>
            <a:r>
              <a:rPr lang="ja-JP" altLang="en-US" dirty="0" smtClean="0"/>
              <a:t>先環境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038" y="4982599"/>
            <a:ext cx="4319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クライアント側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err="1" smtClean="0"/>
              <a:t>UiPath</a:t>
            </a:r>
            <a:r>
              <a:rPr lang="ja-JP" altLang="en-US" dirty="0" smtClean="0"/>
              <a:t>がインストールされてる環境）</a:t>
            </a:r>
            <a:endParaRPr lang="en-US" altLang="ja-JP" dirty="0" smtClean="0"/>
          </a:p>
        </p:txBody>
      </p:sp>
      <p:cxnSp>
        <p:nvCxnSpPr>
          <p:cNvPr id="13" name="直接箭头连接符 12"/>
          <p:cNvCxnSpPr>
            <a:stCxn id="8" idx="3"/>
            <a:endCxn id="4" idx="1"/>
          </p:cNvCxnSpPr>
          <p:nvPr/>
        </p:nvCxnSpPr>
        <p:spPr>
          <a:xfrm>
            <a:off x="3273197" y="4234203"/>
            <a:ext cx="3784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40127" y="437253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RDP</a:t>
            </a:r>
            <a:r>
              <a:rPr lang="ja-JP" altLang="en-US" dirty="0"/>
              <a:t>接続</a:t>
            </a:r>
            <a:endParaRPr lang="en-US" dirty="0"/>
          </a:p>
        </p:txBody>
      </p:sp>
      <p:sp>
        <p:nvSpPr>
          <p:cNvPr id="15" name="矩形标注 14"/>
          <p:cNvSpPr/>
          <p:nvPr/>
        </p:nvSpPr>
        <p:spPr>
          <a:xfrm>
            <a:off x="8354255" y="3306536"/>
            <a:ext cx="2577724" cy="669471"/>
          </a:xfrm>
          <a:prstGeom prst="wedgeRectCallout">
            <a:avLst>
              <a:gd name="adj1" fmla="val -73407"/>
              <a:gd name="adj2" fmla="val 3395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UiPathRemoteRuntime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をインストール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3014812" y="3306537"/>
            <a:ext cx="2471588" cy="465364"/>
          </a:xfrm>
          <a:prstGeom prst="wedgeRectCallout">
            <a:avLst>
              <a:gd name="adj1" fmla="val -73407"/>
              <a:gd name="adj2" fmla="val 3395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プラグインをインスト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ール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6380" y="5971884"/>
            <a:ext cx="10834006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上記完了後、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RPA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内の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要素が識別されるようになり、通常のロボプロセスと同様に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操作が可能に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2789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RDP</a:t>
            </a:r>
            <a:r>
              <a:rPr lang="ja-JP" altLang="en-US" dirty="0"/>
              <a:t>操作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2400" dirty="0"/>
              <a:t>RDP</a:t>
            </a:r>
            <a:r>
              <a:rPr lang="ja-JP" altLang="en-US" sz="2400" dirty="0"/>
              <a:t>操作するための設定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47156"/>
            <a:ext cx="8134470" cy="48169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27542" y="5412921"/>
            <a:ext cx="3511901" cy="547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矩形标注 6"/>
          <p:cNvSpPr/>
          <p:nvPr/>
        </p:nvSpPr>
        <p:spPr>
          <a:xfrm>
            <a:off x="4744569" y="6008915"/>
            <a:ext cx="3468702" cy="465364"/>
          </a:xfrm>
          <a:prstGeom prst="wedgeRectCallout">
            <a:avLst>
              <a:gd name="adj1" fmla="val -55239"/>
              <a:gd name="adj2" fmla="val -8710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クライアント側で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プラグインをインスト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ール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523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7766937" cy="1646302"/>
          </a:xfrm>
        </p:spPr>
        <p:txBody>
          <a:bodyPr/>
          <a:lstStyle/>
          <a:p>
            <a:r>
              <a:rPr kumimoji="1" lang="ja-JP" altLang="en-US" dirty="0" smtClean="0"/>
              <a:t>質問コーナー</a:t>
            </a:r>
            <a:endParaRPr kumimoji="1" lang="ja-JP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0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宿題</a:t>
            </a:r>
            <a:endParaRPr kumimoji="1" lang="ja-JP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264920"/>
            <a:ext cx="10714566" cy="50097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～～リモート電卓操作ロボ～～</a:t>
            </a:r>
            <a:endParaRPr lang="en-US" altLang="ja-JP" sz="4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メモ帳に書かれている計算式を拾い、電卓に移して計算し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、計算結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果をまたメモ帳に転記するロボットを作ってください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メモ帳はローカル環境のメモ帳、</a:t>
            </a: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電卓はリモート環境の電卓を使ってください。</a:t>
            </a:r>
            <a:endParaRPr lang="en-US" altLang="ja-JP" sz="20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2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次回予告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48012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第６回目：</a:t>
            </a:r>
            <a:r>
              <a:rPr kumimoji="1" lang="en-US" altLang="ja-JP" dirty="0" smtClean="0"/>
              <a:t>Orchestrator</a:t>
            </a:r>
            <a:r>
              <a:rPr kumimoji="1" lang="ja-JP" altLang="en-US" dirty="0" smtClean="0"/>
              <a:t>の活用（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5/20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（</a:t>
            </a:r>
            <a:r>
              <a:rPr kumimoji="1" lang="ja-JP" altLang="en-US" dirty="0" smtClean="0">
                <a:solidFill>
                  <a:srgbClr val="FF0000"/>
                </a:solidFill>
              </a:rPr>
              <a:t>木）</a:t>
            </a:r>
            <a:r>
              <a:rPr kumimoji="1" lang="en-US" altLang="ja-JP" dirty="0" smtClean="0">
                <a:solidFill>
                  <a:srgbClr val="FF0000"/>
                </a:solidFill>
              </a:rPr>
              <a:t> 19</a:t>
            </a:r>
            <a:r>
              <a:rPr kumimoji="1" lang="ja-JP" altLang="en-US" dirty="0" smtClean="0">
                <a:solidFill>
                  <a:srgbClr val="FF0000"/>
                </a:solidFill>
              </a:rPr>
              <a:t>時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sz="3200" dirty="0"/>
              <a:t>次</a:t>
            </a:r>
            <a:r>
              <a:rPr kumimoji="1" lang="ja-JP" altLang="en-US" sz="3200" dirty="0" smtClean="0"/>
              <a:t>回は最終回です！ご参加お待ちしております！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9387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前回宿題の解説</a:t>
            </a:r>
          </a:p>
        </p:txBody>
      </p:sp>
      <p:sp>
        <p:nvSpPr>
          <p:cNvPr id="5" name="矩形 4"/>
          <p:cNvSpPr/>
          <p:nvPr/>
        </p:nvSpPr>
        <p:spPr>
          <a:xfrm>
            <a:off x="677334" y="1264920"/>
            <a:ext cx="10714566" cy="50097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r>
              <a:rPr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第四回目</a:t>
            </a:r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宿題の解説＆質問コーナー～～</a:t>
            </a: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宿題内容：株価読み上げロボットを完成してください。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■処理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①「おしゃべりライブラリ」を完成してパブリッシュする。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②ロボットプロセスの利用者に銘柄コードを入力してもらう。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銘柄コードで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下記サイトから銘柄名称と株価を取得する。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サイト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https://finance.yahoo.co.jp/quote/4481.T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銘柄名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 + “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の株価は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 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「株価」 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 “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です！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の文字列を組み立てる。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⑤上記文字列を①の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「おしゃべりライブラリ」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で読み上げる。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9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前回宿題の解</a:t>
            </a:r>
            <a:r>
              <a:rPr kumimoji="1" lang="ja-JP" altLang="en-US" dirty="0" smtClean="0"/>
              <a:t>説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/>
              <a:t>詳細</a:t>
            </a:r>
            <a:r>
              <a:rPr kumimoji="1" lang="ja-JP" altLang="en-US" sz="2400" dirty="0" smtClean="0"/>
              <a:t>画面に辿り着く方法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3" y="1820941"/>
            <a:ext cx="4329137" cy="4556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63" y="1771039"/>
            <a:ext cx="4533900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7003700" y="1820941"/>
            <a:ext cx="653143" cy="399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矩形标注 6"/>
          <p:cNvSpPr/>
          <p:nvPr/>
        </p:nvSpPr>
        <p:spPr>
          <a:xfrm>
            <a:off x="7656843" y="2371114"/>
            <a:ext cx="2371413" cy="497623"/>
          </a:xfrm>
          <a:prstGeom prst="wedgeRectCallout">
            <a:avLst>
              <a:gd name="adj1" fmla="val -54903"/>
              <a:gd name="adj2" fmla="val -6956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柄コードで変わる部分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996424" y="1270000"/>
            <a:ext cx="1426867" cy="383807"/>
          </a:xfrm>
          <a:prstGeom prst="wedgeRectCallout">
            <a:avLst>
              <a:gd name="adj1" fmla="val -6174"/>
              <a:gd name="adj2" fmla="val 98035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固定文字列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81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前回宿題の解説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259" y="2607375"/>
            <a:ext cx="1365476" cy="1365476"/>
          </a:xfrm>
          <a:prstGeom prst="rect">
            <a:avLst/>
          </a:prstGeom>
        </p:spPr>
      </p:pic>
      <p:sp>
        <p:nvSpPr>
          <p:cNvPr id="12" name="矩形标注 11"/>
          <p:cNvSpPr/>
          <p:nvPr/>
        </p:nvSpPr>
        <p:spPr>
          <a:xfrm>
            <a:off x="9070160" y="1730689"/>
            <a:ext cx="2699314" cy="1074367"/>
          </a:xfrm>
          <a:prstGeom prst="wedgeRectCallout">
            <a:avLst>
              <a:gd name="adj1" fmla="val -46713"/>
              <a:gd name="adj2" fmla="val 8662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読み上げ：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ＵＦＪフィナンシャル・グルー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プの株価は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538.8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円です！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971" y="2050654"/>
            <a:ext cx="3776401" cy="2322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286382" y="3009046"/>
            <a:ext cx="2098726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銘柄コードを入力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652765" y="2388452"/>
            <a:ext cx="361740" cy="17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箭头 15"/>
          <p:cNvSpPr/>
          <p:nvPr/>
        </p:nvSpPr>
        <p:spPr>
          <a:xfrm>
            <a:off x="7489211" y="2388452"/>
            <a:ext cx="361740" cy="17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3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本日の勉強会を終えると、あなたは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画像から文字を抽出することができる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セレクタのない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操作ができる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リモート端末の自動化ができる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/>
              <a:t>今日</a:t>
            </a:r>
            <a:r>
              <a:rPr kumimoji="1" lang="ja-JP" altLang="en-US" dirty="0" smtClean="0"/>
              <a:t>の授業を終えると、</a:t>
            </a:r>
            <a:r>
              <a:rPr kumimoji="1" lang="ja-JP" altLang="en-US" dirty="0" smtClean="0"/>
              <a:t>あなたはこんなことができる！</a:t>
            </a:r>
            <a:endParaRPr kumimoji="1" lang="en-US" altLang="ja-JP" dirty="0" smtClean="0"/>
          </a:p>
          <a:p>
            <a:endParaRPr kumimoji="1" lang="en-US" altLang="ja-JP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15275"/>
            <a:ext cx="3592286" cy="237068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3215471" y="6071678"/>
            <a:ext cx="825850" cy="399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矩形标注 12"/>
          <p:cNvSpPr/>
          <p:nvPr/>
        </p:nvSpPr>
        <p:spPr>
          <a:xfrm>
            <a:off x="1836604" y="5592535"/>
            <a:ext cx="2204718" cy="364605"/>
          </a:xfrm>
          <a:prstGeom prst="wedgeRectCallout">
            <a:avLst>
              <a:gd name="adj1" fmla="val 22590"/>
              <a:gd name="adj2" fmla="val 7674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画像の帳票から文字を拾う。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868" y="4954360"/>
            <a:ext cx="4514850" cy="6953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箭头 16"/>
          <p:cNvSpPr/>
          <p:nvPr/>
        </p:nvSpPr>
        <p:spPr>
          <a:xfrm>
            <a:off x="4799874" y="4425101"/>
            <a:ext cx="361740" cy="17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矩形标注 17"/>
          <p:cNvSpPr/>
          <p:nvPr/>
        </p:nvSpPr>
        <p:spPr>
          <a:xfrm>
            <a:off x="6766188" y="4425101"/>
            <a:ext cx="3340003" cy="364605"/>
          </a:xfrm>
          <a:prstGeom prst="wedgeRectCallout">
            <a:avLst>
              <a:gd name="adj1" fmla="val 3704"/>
              <a:gd name="adj2" fmla="val 10361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画像の帳票から拾った文字をログに出力。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12014" y="5112462"/>
            <a:ext cx="654400" cy="278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8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OCR</a:t>
            </a:r>
            <a:r>
              <a:rPr kumimoji="1" lang="ja-JP" altLang="en-US" dirty="0" smtClean="0"/>
              <a:t>の操作</a:t>
            </a:r>
            <a:endParaRPr kumimoji="1" lang="en-US" altLang="ja-JP" dirty="0" smtClean="0"/>
          </a:p>
          <a:p>
            <a:r>
              <a:rPr kumimoji="1" lang="ja-JP" altLang="en-US" dirty="0" smtClean="0"/>
              <a:t>画像認識で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操作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リモートデスクトップの操作</a:t>
            </a:r>
            <a:endParaRPr kumimoji="1" lang="en-US" altLang="ja-JP" dirty="0" smtClean="0"/>
          </a:p>
          <a:p>
            <a:r>
              <a:rPr kumimoji="1" lang="ja-JP" altLang="en-US" dirty="0" smtClean="0"/>
              <a:t>宿</a:t>
            </a:r>
            <a:r>
              <a:rPr kumimoji="1" lang="ja-JP" altLang="en-US" dirty="0"/>
              <a:t>題</a:t>
            </a:r>
          </a:p>
        </p:txBody>
      </p:sp>
    </p:spTree>
    <p:extLst>
      <p:ext uri="{BB962C8B-B14F-4D97-AF65-F5344CB8AC3E}">
        <p14:creationId xmlns:p14="http://schemas.microsoft.com/office/powerpoint/2010/main" val="10690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OCR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400" dirty="0" smtClean="0"/>
              <a:t>OCR</a:t>
            </a:r>
            <a:r>
              <a:rPr lang="ja-JP" altLang="en-US" sz="2400" dirty="0" smtClean="0"/>
              <a:t>について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OCR</a:t>
            </a:r>
            <a:r>
              <a:rPr lang="ja-JP" altLang="en-US" dirty="0" smtClean="0"/>
              <a:t>（</a:t>
            </a:r>
            <a:r>
              <a:rPr lang="en-US" altLang="ja-JP" dirty="0" smtClean="0"/>
              <a:t>Optical Character Recognition</a:t>
            </a:r>
            <a:r>
              <a:rPr lang="ja-JP" altLang="en-US" dirty="0" smtClean="0"/>
              <a:t>）は、光学文字認識のテクノロジーのことで、スキャナーやデジタルカメラで撮影した</a:t>
            </a:r>
            <a:r>
              <a:rPr lang="ja-JP" altLang="en-US" b="1" dirty="0" smtClean="0"/>
              <a:t>画像に含まれる文字をテキストデータに変換する。</a:t>
            </a:r>
            <a:endParaRPr 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65" y="3094264"/>
            <a:ext cx="2598445" cy="3579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3692299"/>
            <a:ext cx="381000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标注 5"/>
          <p:cNvSpPr/>
          <p:nvPr/>
        </p:nvSpPr>
        <p:spPr>
          <a:xfrm>
            <a:off x="4846473" y="5573726"/>
            <a:ext cx="2607520" cy="573981"/>
          </a:xfrm>
          <a:prstGeom prst="wedgeRectCallout">
            <a:avLst>
              <a:gd name="adj1" fmla="val -3554"/>
              <a:gd name="adj2" fmla="val -10351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アクティビティに使わせる</a:t>
            </a:r>
            <a:r>
              <a:rPr lang="en-US" altLang="ja-JP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OCR</a:t>
            </a:r>
            <a:r>
              <a:rPr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エンジン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はドロップして設定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107980" y="3109568"/>
            <a:ext cx="1652299" cy="410686"/>
          </a:xfrm>
          <a:prstGeom prst="wedgeRectCallout">
            <a:avLst>
              <a:gd name="adj1" fmla="val -46169"/>
              <a:gd name="adj2" fmla="val 87326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OCR</a:t>
            </a:r>
            <a:r>
              <a:rPr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</a:t>
            </a:r>
            <a:endParaRPr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791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OCR</a:t>
            </a:r>
            <a:r>
              <a:rPr lang="ja-JP" altLang="en-US" dirty="0"/>
              <a:t>操作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2400" dirty="0" smtClean="0"/>
              <a:t>OCR</a:t>
            </a:r>
            <a:r>
              <a:rPr lang="ja-JP" altLang="en-US" sz="2400" dirty="0"/>
              <a:t>機</a:t>
            </a:r>
            <a:r>
              <a:rPr lang="ja-JP" altLang="en-US" sz="2400" dirty="0" smtClean="0"/>
              <a:t>能を利用するには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9355"/>
            <a:ext cx="2816679" cy="14576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487" y="3441114"/>
            <a:ext cx="3527211" cy="319098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3494013" y="2518170"/>
            <a:ext cx="21021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6" idx="1"/>
          </p:cNvCxnSpPr>
          <p:nvPr/>
        </p:nvCxnSpPr>
        <p:spPr>
          <a:xfrm>
            <a:off x="1649186" y="3105941"/>
            <a:ext cx="844301" cy="193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154" y="789779"/>
            <a:ext cx="3739242" cy="345678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标注 14"/>
          <p:cNvSpPr/>
          <p:nvPr/>
        </p:nvSpPr>
        <p:spPr>
          <a:xfrm>
            <a:off x="6492701" y="5036606"/>
            <a:ext cx="5562602" cy="1463201"/>
          </a:xfrm>
          <a:prstGeom prst="wedgeRectCallout">
            <a:avLst>
              <a:gd name="adj1" fmla="val -73345"/>
              <a:gd name="adj2" fmla="val -67735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言語設定。デフォルトは英語。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設定方法は各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OCR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エンジンのサイトで確認すること。例：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MicrosoftOCR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の場合は、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https://docs.microsoft.com/en-us/azure/cognitive-services/computer-vision/language-support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日本語→”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ja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96874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iryo">
      <a:majorFont>
        <a:latin typeface="Trebuchet MS"/>
        <a:ea typeface="メイリオ"/>
        <a:cs typeface=""/>
      </a:majorFont>
      <a:minorFont>
        <a:latin typeface="Trebuchet MS"/>
        <a:ea typeface="メイリオ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4330</TotalTime>
  <Words>1402</Words>
  <Application>Microsoft Office PowerPoint</Application>
  <PresentationFormat>宽屏</PresentationFormat>
  <Paragraphs>173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Inter</vt:lpstr>
      <vt:lpstr>Meiryo</vt:lpstr>
      <vt:lpstr>Meiryo UI</vt:lpstr>
      <vt:lpstr>MS PGothic</vt:lpstr>
      <vt:lpstr>宋体</vt:lpstr>
      <vt:lpstr>Arial</vt:lpstr>
      <vt:lpstr>Calibri</vt:lpstr>
      <vt:lpstr>Open Sans</vt:lpstr>
      <vt:lpstr>Trebuchet MS</vt:lpstr>
      <vt:lpstr>Wingdings 3</vt:lpstr>
      <vt:lpstr>平面</vt:lpstr>
      <vt:lpstr>  RPA学習コース 第５回目：高度なUiPath機能（３）</vt:lpstr>
      <vt:lpstr>前回のおさらい 第４回目：高度なUiPath機能（２）</vt:lpstr>
      <vt:lpstr>前回宿題の解説</vt:lpstr>
      <vt:lpstr>前回宿題の解説 詳細画面に辿り着く方法</vt:lpstr>
      <vt:lpstr>前回宿題の解説</vt:lpstr>
      <vt:lpstr>本日の勉強会を終えると、あなたは…</vt:lpstr>
      <vt:lpstr>アジェンダ</vt:lpstr>
      <vt:lpstr>OCR操作 OCRについて</vt:lpstr>
      <vt:lpstr>OCR操作 OCR機能を利用するには</vt:lpstr>
      <vt:lpstr>OCR操作 さっそくやってみよう</vt:lpstr>
      <vt:lpstr>OCR操作 OCRエンジン</vt:lpstr>
      <vt:lpstr>OCR操作 識字率</vt:lpstr>
      <vt:lpstr>OCR操作 OCRを活用するコツ</vt:lpstr>
      <vt:lpstr>画像認識でUI操作 なぜ画像認識のUI操作が必要か</vt:lpstr>
      <vt:lpstr>画像認識でUI操作 利用方法説明</vt:lpstr>
      <vt:lpstr>画像認識でUI操作 練習時間</vt:lpstr>
      <vt:lpstr>画像認識でUI操作 画像認識のコツ</vt:lpstr>
      <vt:lpstr>RDP操作 デモ</vt:lpstr>
      <vt:lpstr>RDP操作 RDP操作するための設定</vt:lpstr>
      <vt:lpstr>RDP操作 RDP操作するための設定</vt:lpstr>
      <vt:lpstr>RDP操作 RDP操作するための設定</vt:lpstr>
      <vt:lpstr>質問コーナー</vt:lpstr>
      <vt:lpstr>宿題</vt:lpstr>
      <vt:lpstr>次回予告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RPA学習コース 第２回目：UiPathでロボプロセスをサクッと作ってみる</dc:title>
  <dc:creator>rpastudy</dc:creator>
  <cp:lastModifiedBy>RPA勉強会専用</cp:lastModifiedBy>
  <cp:revision>679</cp:revision>
  <dcterms:created xsi:type="dcterms:W3CDTF">2021-03-17T10:00:12Z</dcterms:created>
  <dcterms:modified xsi:type="dcterms:W3CDTF">2021-05-06T09:09:20Z</dcterms:modified>
</cp:coreProperties>
</file>