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60" r:id="rId3"/>
    <p:sldId id="285" r:id="rId4"/>
    <p:sldId id="324" r:id="rId5"/>
    <p:sldId id="325" r:id="rId6"/>
    <p:sldId id="328" r:id="rId7"/>
    <p:sldId id="258" r:id="rId8"/>
    <p:sldId id="259" r:id="rId9"/>
    <p:sldId id="326" r:id="rId10"/>
    <p:sldId id="327" r:id="rId11"/>
    <p:sldId id="329" r:id="rId12"/>
    <p:sldId id="330" r:id="rId13"/>
    <p:sldId id="332" r:id="rId14"/>
    <p:sldId id="331" r:id="rId15"/>
    <p:sldId id="347" r:id="rId16"/>
    <p:sldId id="346" r:id="rId17"/>
    <p:sldId id="333" r:id="rId18"/>
    <p:sldId id="334" r:id="rId19"/>
    <p:sldId id="335" r:id="rId20"/>
    <p:sldId id="336" r:id="rId21"/>
    <p:sldId id="337" r:id="rId22"/>
    <p:sldId id="338" r:id="rId23"/>
    <p:sldId id="340" r:id="rId24"/>
    <p:sldId id="343" r:id="rId25"/>
    <p:sldId id="339" r:id="rId26"/>
    <p:sldId id="344" r:id="rId27"/>
    <p:sldId id="345" r:id="rId28"/>
    <p:sldId id="341" r:id="rId29"/>
    <p:sldId id="342" r:id="rId30"/>
    <p:sldId id="291" r:id="rId31"/>
    <p:sldId id="263" r:id="rId32"/>
    <p:sldId id="292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EF0F2"/>
    <a:srgbClr val="CCECFF"/>
    <a:srgbClr val="99CCFF"/>
    <a:srgbClr val="CCFFFF"/>
    <a:srgbClr val="FFC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D4D-B31A-4C6F-B131-8B8FB80E15C0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1B2A9-86B3-4D0F-91CC-71AE70E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1B2A9-86B3-4D0F-91CC-71AE70ECCD6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0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8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7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5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4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kumimoji="0" lang="en-US" smtClean="0">
                <a:solidFill>
                  <a:srgbClr val="3494BA"/>
                </a:solidFill>
              </a:rPr>
              <a:pPr/>
              <a:t>‹#›</a:t>
            </a:fld>
            <a:endParaRPr kumimoji="0"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uipath.com/j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RPA</a:t>
            </a:r>
            <a:r>
              <a:rPr lang="ja-JP" altLang="en-US" dirty="0" smtClean="0"/>
              <a:t>学習コース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第４回目</a:t>
            </a:r>
            <a:r>
              <a:rPr lang="ja-JP" altLang="en-US" sz="2400" dirty="0"/>
              <a:t>：高度な</a:t>
            </a:r>
            <a:r>
              <a:rPr lang="en-US" altLang="ja-JP" sz="2400" dirty="0" err="1"/>
              <a:t>UiPath</a:t>
            </a:r>
            <a:r>
              <a:rPr lang="ja-JP" altLang="en-US" sz="2400" dirty="0"/>
              <a:t>機能</a:t>
            </a:r>
            <a:r>
              <a:rPr lang="ja-JP" altLang="en-US" sz="2400" dirty="0" smtClean="0"/>
              <a:t>（２）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19</a:t>
            </a:r>
            <a:r>
              <a:rPr lang="ja-JP" altLang="en-US" dirty="0" smtClean="0"/>
              <a:t>時</a:t>
            </a:r>
            <a:endParaRPr lang="en-US" altLang="zh-CN" dirty="0"/>
          </a:p>
          <a:p>
            <a:r>
              <a:rPr lang="en-US" altLang="zh-CN" dirty="0" smtClean="0"/>
              <a:t>1HB-8S </a:t>
            </a:r>
            <a:r>
              <a:rPr lang="zh-CN" altLang="en-US" dirty="0" smtClean="0"/>
              <a:t>黄</a:t>
            </a:r>
            <a:r>
              <a:rPr lang="ja-JP" altLang="en-US" dirty="0" smtClean="0"/>
              <a:t>　</a:t>
            </a:r>
            <a:r>
              <a:rPr lang="zh-CN" altLang="en-US" dirty="0" smtClean="0"/>
              <a:t>蔚菁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 err="1" smtClean="0"/>
              <a:t>UiPath</a:t>
            </a:r>
            <a:r>
              <a:rPr kumimoji="1" lang="en-US" altLang="ja-JP" sz="2400" dirty="0" smtClean="0"/>
              <a:t> Marketplace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</a:t>
            </a:r>
            <a:r>
              <a:rPr kumimoji="1" lang="en-US" altLang="ja-JP" dirty="0" smtClean="0">
                <a:hlinkClick r:id="rId2"/>
              </a:rPr>
              <a:t>marketplace.uipath.com/ja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34" y="2572085"/>
            <a:ext cx="5798675" cy="3809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841946" y="3657600"/>
            <a:ext cx="874559" cy="17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11209" y="2641601"/>
            <a:ext cx="352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■マーケットプレース</a:t>
            </a:r>
            <a:endParaRPr lang="en-US" altLang="ja-JP" b="1" dirty="0" smtClean="0"/>
          </a:p>
          <a:p>
            <a:r>
              <a:rPr lang="ja-JP" altLang="en-US" b="1" dirty="0" smtClean="0"/>
              <a:t>ユ</a:t>
            </a:r>
            <a:r>
              <a:rPr lang="ja-JP" altLang="en-US" b="1" dirty="0"/>
              <a:t>ーザや公式が作成した部品</a:t>
            </a:r>
            <a:r>
              <a:rPr lang="en-US" altLang="ja-JP" b="1" dirty="0"/>
              <a:t>(</a:t>
            </a:r>
            <a:r>
              <a:rPr lang="ja-JP" altLang="en-US" b="1" dirty="0"/>
              <a:t>アクティビティやワークフロー</a:t>
            </a:r>
            <a:r>
              <a:rPr lang="en-US" altLang="ja-JP" b="1" dirty="0"/>
              <a:t>)</a:t>
            </a:r>
            <a:r>
              <a:rPr lang="ja-JP" altLang="en-US" b="1" dirty="0"/>
              <a:t>等を共有するというサー</a:t>
            </a:r>
            <a:r>
              <a:rPr lang="ja-JP" altLang="en-US" b="1" dirty="0" smtClean="0"/>
              <a:t>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18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/>
              <a:t>3rd</a:t>
            </a:r>
            <a:r>
              <a:rPr kumimoji="1" lang="ja-JP" altLang="en-US" sz="2400" dirty="0"/>
              <a:t>パーティ</a:t>
            </a:r>
            <a:r>
              <a:rPr kumimoji="1" lang="en-US" altLang="ja-JP" sz="2400" dirty="0" err="1"/>
              <a:t>UiPath</a:t>
            </a:r>
            <a:r>
              <a:rPr kumimoji="1" lang="ja-JP" altLang="en-US" sz="2400" dirty="0"/>
              <a:t>ライブラリの追加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0256" r="80139" b="52308"/>
          <a:stretch/>
        </p:blipFill>
        <p:spPr>
          <a:xfrm>
            <a:off x="677334" y="1930400"/>
            <a:ext cx="3632200" cy="370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/>
          <p:nvPr/>
        </p:nvCxnSpPr>
        <p:spPr>
          <a:xfrm flipV="1">
            <a:off x="2824480" y="2849880"/>
            <a:ext cx="1097280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20" y="1496060"/>
            <a:ext cx="5497769" cy="343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7318572" y="1131888"/>
            <a:ext cx="3339268" cy="620712"/>
          </a:xfrm>
          <a:prstGeom prst="wedgeRectCallout">
            <a:avLst>
              <a:gd name="adj1" fmla="val -646"/>
              <a:gd name="adj2" fmla="val 13491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インストールして保存すると、該当ライブラリがプロジェクトの依存関係に追加される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46932" y="3239294"/>
            <a:ext cx="921188" cy="387032"/>
          </a:xfrm>
          <a:prstGeom prst="wedgeRectCallout">
            <a:avLst>
              <a:gd name="adj1" fmla="val 47375"/>
              <a:gd name="adj2" fmla="val -8961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右クリック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44570" y="3045857"/>
            <a:ext cx="2329180" cy="410686"/>
          </a:xfrm>
          <a:prstGeom prst="wedgeRectCallout">
            <a:avLst>
              <a:gd name="adj1" fmla="val -3554"/>
              <a:gd name="adj2" fmla="val -10351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マーケットプレースを選択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1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/>
              <a:t>3rd</a:t>
            </a:r>
            <a:r>
              <a:rPr kumimoji="1" lang="ja-JP" altLang="en-US" sz="2400" dirty="0"/>
              <a:t>パーティ</a:t>
            </a:r>
            <a:r>
              <a:rPr kumimoji="1" lang="en-US" altLang="ja-JP" sz="2400" dirty="0" err="1"/>
              <a:t>UiPath</a:t>
            </a:r>
            <a:r>
              <a:rPr kumimoji="1" lang="ja-JP" altLang="en-US" sz="2400" dirty="0" smtClean="0"/>
              <a:t>ライブラリの</a:t>
            </a:r>
            <a:r>
              <a:rPr kumimoji="1" lang="ja-JP" altLang="en-US" sz="2400" dirty="0"/>
              <a:t>利用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632"/>
            <a:ext cx="7991475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6195892" y="1183640"/>
            <a:ext cx="5381428" cy="620712"/>
          </a:xfrm>
          <a:prstGeom prst="wedgeRectCallout">
            <a:avLst>
              <a:gd name="adj1" fmla="val -47657"/>
              <a:gd name="adj2" fmla="val 8908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がクリップボードコピーされる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パッケージ管理画面に入力して検索すると該当ライブラリを追加できる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/>
              <a:t>3rd</a:t>
            </a:r>
            <a:r>
              <a:rPr kumimoji="1" lang="ja-JP" altLang="en-US" sz="2400" dirty="0"/>
              <a:t>パーティ</a:t>
            </a:r>
            <a:r>
              <a:rPr kumimoji="1" lang="en-US" altLang="ja-JP" sz="2400" dirty="0" err="1"/>
              <a:t>UiPath</a:t>
            </a:r>
            <a:r>
              <a:rPr kumimoji="1" lang="ja-JP" altLang="en-US" sz="2400" dirty="0"/>
              <a:t>ライブラリの利用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930400"/>
            <a:ext cx="345757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470732" y="2787174"/>
            <a:ext cx="3390068" cy="387032"/>
          </a:xfrm>
          <a:prstGeom prst="wedgeRectCallout">
            <a:avLst>
              <a:gd name="adj1" fmla="val -3274"/>
              <a:gd name="adj2" fmla="val -10273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追加されたライブラリが依存関係に表示される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1686559"/>
            <a:ext cx="2812130" cy="4666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标注 6"/>
          <p:cNvSpPr/>
          <p:nvPr/>
        </p:nvSpPr>
        <p:spPr>
          <a:xfrm>
            <a:off x="5672652" y="4483894"/>
            <a:ext cx="3171628" cy="387032"/>
          </a:xfrm>
          <a:prstGeom prst="wedgeRectCallout">
            <a:avLst>
              <a:gd name="adj1" fmla="val -46581"/>
              <a:gd name="adj2" fmla="val 9545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ライブラリ配下のアクティビティが追加される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5" y="1686559"/>
            <a:ext cx="2774790" cy="2488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8771452" y="2090976"/>
            <a:ext cx="3171628" cy="387032"/>
          </a:xfrm>
          <a:prstGeom prst="wedgeRectCallout">
            <a:avLst>
              <a:gd name="adj1" fmla="val -46581"/>
              <a:gd name="adj2" fmla="val 9545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他のアクティビティと同様に利用可能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894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742440"/>
            <a:ext cx="10984678" cy="40376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練習時間（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分）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～～ライブラリの利用練習～～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サイト「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https://info.finance.yahoo.co.jp/ranking/?kd=1&amp;tm=d&amp;mk=1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」をアクセスし、画面の銘柄情報をデータテーブルに抽出して、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JSON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フォーマットに変換したうえ、ログに出力してください。</a:t>
            </a:r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データテーブルから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JSON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への変換は下記ライブラリを利用してください。</a:t>
            </a:r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https://marketplace.uipath.com/ja/listings/datatable-to-json-string</a:t>
            </a:r>
          </a:p>
        </p:txBody>
      </p:sp>
    </p:spTree>
    <p:extLst>
      <p:ext uri="{BB962C8B-B14F-4D97-AF65-F5344CB8AC3E}">
        <p14:creationId xmlns:p14="http://schemas.microsoft.com/office/powerpoint/2010/main" val="275368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ライブラリ化するメリット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１つのワークフローで取り扱う問題を小さくする。</a:t>
            </a:r>
          </a:p>
          <a:p>
            <a:r>
              <a:rPr kumimoji="1" lang="ja-JP" altLang="en-US" dirty="0"/>
              <a:t>重複する処理を集約して、同一</a:t>
            </a:r>
            <a:r>
              <a:rPr kumimoji="1" lang="ja-JP" altLang="en-US" dirty="0" smtClean="0"/>
              <a:t>のライブラリとして</a:t>
            </a:r>
            <a:r>
              <a:rPr kumimoji="1" lang="ja-JP" altLang="en-US" dirty="0"/>
              <a:t>部品化する。</a:t>
            </a:r>
          </a:p>
          <a:p>
            <a:r>
              <a:rPr kumimoji="1" lang="ja-JP" altLang="en-US" dirty="0" smtClean="0"/>
              <a:t>ライブラリ単</a:t>
            </a:r>
            <a:r>
              <a:rPr kumimoji="1" lang="ja-JP" altLang="en-US" dirty="0"/>
              <a:t>位でテストができるようになる。</a:t>
            </a:r>
          </a:p>
          <a:p>
            <a:r>
              <a:rPr kumimoji="1" lang="ja-JP" altLang="en-US" dirty="0"/>
              <a:t>チーム開発を容易にする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/>
              <a:t>今</a:t>
            </a:r>
            <a:r>
              <a:rPr kumimoji="1" lang="ja-JP" altLang="en-US" dirty="0" smtClean="0"/>
              <a:t>後の開発で流用できる。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4179555" y="4205288"/>
            <a:ext cx="3339268" cy="620712"/>
          </a:xfrm>
          <a:prstGeom prst="wedgeRectCallout">
            <a:avLst>
              <a:gd name="adj1" fmla="val -60610"/>
              <a:gd name="adj2" fmla="val -901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以前紹介したサブワークフロー</a:t>
            </a:r>
            <a:r>
              <a:rPr lang="ja-JP" altLang="en-US" sz="14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  <a:r>
              <a:rPr lang="ja-JP" altLang="en-US" sz="14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のメリットがライブラリにもすべてある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20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ライブラリを開発する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ライブラリとサブワークフローの違い</a:t>
            </a:r>
            <a:endParaRPr kumimoji="1" lang="ja-JP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89950"/>
              </p:ext>
            </p:extLst>
          </p:nvPr>
        </p:nvGraphicFramePr>
        <p:xfrm>
          <a:off x="876301" y="2605617"/>
          <a:ext cx="8763000" cy="23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48997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ライブラリ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サブワークフロー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4571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複数の</a:t>
                      </a:r>
                      <a:r>
                        <a:rPr kumimoji="1" lang="en-US" altLang="ja-JP" dirty="0" err="1" smtClean="0"/>
                        <a:t>UiPath</a:t>
                      </a:r>
                      <a:r>
                        <a:rPr kumimoji="1" lang="ja-JP" altLang="en-US" dirty="0" smtClean="0"/>
                        <a:t>プロジェクト間の流用性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そのまま流用可能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コピーぺすれば流用可能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8997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依存管理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されている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されない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8997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バージョン管理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されている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されない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4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ライブラリを開発する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51000"/>
            <a:ext cx="7502144" cy="4688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70069" y="2565987"/>
            <a:ext cx="3138101" cy="55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1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例：こんにちわライブラリ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62" y="1647698"/>
            <a:ext cx="7196137" cy="5084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7697455" y="2744788"/>
            <a:ext cx="3339268" cy="620712"/>
          </a:xfrm>
          <a:prstGeom prst="wedgeRectCallout">
            <a:avLst>
              <a:gd name="adj1" fmla="val -63653"/>
              <a:gd name="adj2" fmla="val 6534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ライブラリのワークフロー（開発方法は通常のロボットプロセスと一緒）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64688" y="4751388"/>
            <a:ext cx="3339268" cy="587692"/>
          </a:xfrm>
          <a:prstGeom prst="wedgeRectCallout">
            <a:avLst>
              <a:gd name="adj1" fmla="val 32759"/>
              <a:gd name="adj2" fmla="val -8401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アクティビティ名（ライブラリインストール後に、アクティビティパネルで表示される名称）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038617" y="4751388"/>
            <a:ext cx="4165707" cy="394652"/>
          </a:xfrm>
          <a:prstGeom prst="wedgeRectCallout">
            <a:avLst>
              <a:gd name="adj1" fmla="val -48934"/>
              <a:gd name="adj2" fmla="val -8055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アクティビティの引数（サブルーチンの扱い方と一緒）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36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89" y="2835333"/>
            <a:ext cx="4327536" cy="2125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ライブラリのパブリッシュ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871287"/>
            <a:ext cx="8596312" cy="65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578749" y="2082800"/>
            <a:ext cx="809091" cy="528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5" y="2737388"/>
            <a:ext cx="5281506" cy="3640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>
            <a:stCxn id="5" idx="2"/>
            <a:endCxn id="6" idx="3"/>
          </p:cNvCxnSpPr>
          <p:nvPr/>
        </p:nvCxnSpPr>
        <p:spPr>
          <a:xfrm flipH="1">
            <a:off x="5958841" y="2611120"/>
            <a:ext cx="3024454" cy="194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62989" y="3713480"/>
            <a:ext cx="4004411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5144669" y="5999480"/>
            <a:ext cx="905611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832" y="4557476"/>
            <a:ext cx="3618827" cy="141033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3984651" y="2835334"/>
            <a:ext cx="3225646" cy="620712"/>
          </a:xfrm>
          <a:prstGeom prst="wedgeRectCallout">
            <a:avLst>
              <a:gd name="adj1" fmla="val -51787"/>
              <a:gd name="adj2" fmla="val 784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ローカルのライブラリフォルダを事前に用意したうえ、パブリッシュ先として設定する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9672789" y="5175697"/>
            <a:ext cx="1660691" cy="418922"/>
          </a:xfrm>
          <a:prstGeom prst="wedgeRectCallout">
            <a:avLst>
              <a:gd name="adj1" fmla="val -51787"/>
              <a:gd name="adj2" fmla="val 784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パブリッシュ完了！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9672789" y="2835332"/>
            <a:ext cx="2165132" cy="620714"/>
          </a:xfrm>
          <a:prstGeom prst="wedgeRectCallout">
            <a:avLst>
              <a:gd name="adj1" fmla="val -51787"/>
              <a:gd name="adj2" fmla="val 784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フォルダにコンパイル済のライブラリがパブリッシュされる。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918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前回のおさらい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第３回目：高度な</a:t>
            </a:r>
            <a:r>
              <a:rPr lang="en-US" altLang="ja-JP" sz="2400" dirty="0" err="1" smtClean="0"/>
              <a:t>UiPath</a:t>
            </a:r>
            <a:r>
              <a:rPr lang="ja-JP" altLang="en-US" sz="2400" dirty="0" smtClean="0"/>
              <a:t>機能（１）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エラーハンドリング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データテーブルの操作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開発したライブラリを利用：パッケージソースの追加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9750"/>
            <a:ext cx="7334814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5589739" y="3614736"/>
            <a:ext cx="2165132" cy="620714"/>
          </a:xfrm>
          <a:prstGeom prst="wedgeRectCallout">
            <a:avLst>
              <a:gd name="adj1" fmla="val -51787"/>
              <a:gd name="adj2" fmla="val 784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ライブラリのパブリッシュ先をパッケージソースに追加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1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0198"/>
            <a:ext cx="7890250" cy="4938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開発したライブラリを利用</a:t>
            </a:r>
            <a:r>
              <a:rPr kumimoji="1" lang="ja-JP" altLang="en-US" sz="2400" dirty="0" smtClean="0"/>
              <a:t>：自作ライブラリを選択</a:t>
            </a:r>
            <a:endParaRPr kumimoji="1" lang="ja-JP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1424139" y="4119554"/>
            <a:ext cx="2165132" cy="620714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追加したパッケージソースのタブが表示される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703789" y="2811454"/>
            <a:ext cx="1418544" cy="431279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作ったライブラリ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21" y="1778000"/>
            <a:ext cx="7261382" cy="490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開発したライブラリを利用：自作</a:t>
            </a:r>
            <a:r>
              <a:rPr kumimoji="1" lang="ja-JP" altLang="en-US" sz="2400" dirty="0" smtClean="0"/>
              <a:t>ライブラリを使う</a:t>
            </a:r>
            <a:endParaRPr kumimoji="1" lang="ja-JP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3187494" cy="3216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2603122" y="4149188"/>
            <a:ext cx="2756278" cy="431279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アクティビティファイル名で表示される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613" y="4364827"/>
            <a:ext cx="1303187" cy="147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9677022" y="3444338"/>
            <a:ext cx="876678" cy="431279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7503475" y="5755739"/>
            <a:ext cx="1076924" cy="359312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実行結果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459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152650"/>
            <a:ext cx="9882716" cy="23193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練習時間（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分）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～～ライブラリの開発練習～～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サンプルの「こんにちわライブラリ」を作って、ロボットプロセスから呼び出してください。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01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「コ</a:t>
            </a:r>
            <a:r>
              <a:rPr kumimoji="1" lang="ja-JP" altLang="en-US" sz="2400" dirty="0"/>
              <a:t>ード呼び出</a:t>
            </a:r>
            <a:r>
              <a:rPr kumimoji="1" lang="ja-JP" altLang="en-US" sz="2400" dirty="0" smtClean="0"/>
              <a:t>し」アクティビティについて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「コード呼び出し」アクティビティを利用して、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＃もしくは</a:t>
            </a:r>
            <a:r>
              <a:rPr kumimoji="1" lang="en-US" altLang="ja-JP" dirty="0" smtClean="0"/>
              <a:t>VB.net</a:t>
            </a:r>
            <a:r>
              <a:rPr kumimoji="1" lang="ja-JP" altLang="en-US" dirty="0" smtClean="0"/>
              <a:t>で書いたコードをロボットプロセスに組み込むことができる。</a:t>
            </a:r>
            <a:r>
              <a:rPr kumimoji="1" lang="ja-JP" altLang="en-US" dirty="0"/>
              <a:t> 「コード呼び出し</a:t>
            </a:r>
            <a:r>
              <a:rPr kumimoji="1" lang="ja-JP" altLang="en-US" dirty="0" smtClean="0"/>
              <a:t>」をうまく利用することで、より安定的な、強いロボットを作れる。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65" y="3394075"/>
            <a:ext cx="492442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8229503" y="4413250"/>
            <a:ext cx="2355947" cy="408301"/>
          </a:xfrm>
          <a:prstGeom prst="wedgeRectCallout">
            <a:avLst>
              <a:gd name="adj1" fmla="val -42476"/>
              <a:gd name="adj2" fmla="val -10159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カスタマイズコードを組み込める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17875"/>
            <a:ext cx="2360765" cy="3271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3575050" y="4641850"/>
            <a:ext cx="555615" cy="124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50949" y="5745139"/>
            <a:ext cx="2165351" cy="27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9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/>
              <a:t>なぜカスタマイズコー</a:t>
            </a:r>
            <a:r>
              <a:rPr kumimoji="1" lang="ja-JP" altLang="en-US" sz="2400" dirty="0" smtClean="0"/>
              <a:t>ディングが必要か</a:t>
            </a:r>
            <a:endParaRPr kumimoji="1" lang="ja-JP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44340"/>
              </p:ext>
            </p:extLst>
          </p:nvPr>
        </p:nvGraphicFramePr>
        <p:xfrm>
          <a:off x="677334" y="1658451"/>
          <a:ext cx="10390125" cy="5020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82"/>
                <a:gridCol w="3747222"/>
                <a:gridCol w="3817621"/>
              </a:tblGrid>
              <a:tr h="65306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比較項目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操作系の</a:t>
                      </a:r>
                      <a:r>
                        <a:rPr kumimoji="1" lang="en-US" altLang="ja-JP" dirty="0" smtClean="0"/>
                        <a:t>RPA</a:t>
                      </a:r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UiPath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伝統的なプログラミング言語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Java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C#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20786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開発ハードルの高さ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やや低い</a:t>
                      </a:r>
                      <a:endParaRPr kumimoji="1" lang="en-US" altLang="ja-JP" b="1" dirty="0" smtClean="0"/>
                    </a:p>
                    <a:p>
                      <a:r>
                        <a:rPr kumimoji="1" lang="ja-JP" altLang="en-US" sz="1400" dirty="0" smtClean="0"/>
                        <a:t>業務担当者自らでも開発可能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注：入門が簡単だが、メンテンナンス性、拡張性、安定性の高いロボットを開発するのに、右記の知識が必要になってくる。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コーディング、ソフトウェア設計の知識がないとまずは作れない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17767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移植しやすさ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移植がやや面倒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稼働環境が開発環境との一致性（ソフト、解像度、設定など）を保たないとリリース後に動かない可能性が高い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移植しやすい</a:t>
                      </a:r>
                      <a:endParaRPr kumimoji="1" lang="en-US" altLang="ja-JP" b="1" dirty="0" smtClean="0"/>
                    </a:p>
                    <a:p>
                      <a:r>
                        <a:rPr kumimoji="1" lang="en-US" altLang="ja-JP" sz="1400" dirty="0" smtClean="0"/>
                        <a:t>Java</a:t>
                      </a:r>
                      <a:r>
                        <a:rPr kumimoji="1" lang="ja-JP" altLang="en-US" sz="1400" dirty="0" smtClean="0"/>
                        <a:t>なら</a:t>
                      </a:r>
                      <a:r>
                        <a:rPr kumimoji="1" lang="en-US" altLang="ja-JP" sz="1400" dirty="0" smtClean="0"/>
                        <a:t>JVM</a:t>
                      </a:r>
                      <a:r>
                        <a:rPr kumimoji="1" lang="ja-JP" altLang="en-US" sz="1400" dirty="0" smtClean="0"/>
                        <a:t>、</a:t>
                      </a:r>
                      <a:r>
                        <a:rPr kumimoji="1" lang="en-US" altLang="ja-JP" sz="1400" dirty="0" smtClean="0"/>
                        <a:t>.NET</a:t>
                      </a:r>
                      <a:r>
                        <a:rPr kumimoji="1" lang="ja-JP" altLang="en-US" sz="1400" dirty="0" smtClean="0"/>
                        <a:t>なら</a:t>
                      </a:r>
                      <a:r>
                        <a:rPr kumimoji="1" lang="en-US" altLang="ja-JP" sz="1400" dirty="0" smtClean="0"/>
                        <a:t>CLR</a:t>
                      </a:r>
                      <a:r>
                        <a:rPr kumimoji="1" lang="ja-JP" altLang="en-US" sz="1400" dirty="0" smtClean="0"/>
                        <a:t>があればとにかく動く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73333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操作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得意</a:t>
                      </a:r>
                      <a:endParaRPr kumimoji="1" lang="en-US" altLang="ja-JP" b="1" dirty="0" smtClean="0"/>
                    </a:p>
                    <a:p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操作のために生まれた技術なので、得意なのは当然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普通はやらない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err="1" smtClean="0"/>
                        <a:t>.net</a:t>
                      </a:r>
                      <a:r>
                        <a:rPr kumimoji="1" lang="ja-JP" altLang="en-US" sz="1400" dirty="0" smtClean="0"/>
                        <a:t>ならマウスイベントなどを発生させることもできるのだが、開発がとても難しい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17767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スピード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人間のように</a:t>
                      </a:r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操作で処理するため、人間の操作と比べ数倍だけ早い。それに実行中に</a:t>
                      </a:r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を占有するため、二重実行が不可。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高速</a:t>
                      </a:r>
                      <a:endParaRPr kumimoji="1" lang="en-US" altLang="ja-JP" b="1" dirty="0" smtClean="0"/>
                    </a:p>
                    <a:p>
                      <a:r>
                        <a:rPr kumimoji="1" lang="en-US" altLang="ja-JP" sz="1400" dirty="0" smtClean="0"/>
                        <a:t>CPU</a:t>
                      </a:r>
                      <a:r>
                        <a:rPr kumimoji="1" lang="ja-JP" altLang="en-US" sz="1400" dirty="0" smtClean="0"/>
                        <a:t>とメモリの世界で動くため、</a:t>
                      </a:r>
                      <a:r>
                        <a:rPr kumimoji="1" lang="en-US" altLang="ja-JP" sz="1400" dirty="0" smtClean="0"/>
                        <a:t>RPA</a:t>
                      </a:r>
                      <a:r>
                        <a:rPr kumimoji="1" lang="ja-JP" altLang="en-US" sz="1400" dirty="0" smtClean="0"/>
                        <a:t>の数万倍も速い。マルチスレッド実行も可能。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标注 5"/>
          <p:cNvSpPr/>
          <p:nvPr/>
        </p:nvSpPr>
        <p:spPr>
          <a:xfrm>
            <a:off x="9274002" y="2368550"/>
            <a:ext cx="2992459" cy="408301"/>
          </a:xfrm>
          <a:prstGeom prst="wedgeRectCallout">
            <a:avLst>
              <a:gd name="adj1" fmla="val -42476"/>
              <a:gd name="adj2" fmla="val -10159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回目の勉強会でお見せした比較表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11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サンプル①</a:t>
            </a:r>
            <a:r>
              <a:rPr kumimoji="1" lang="ja-JP" altLang="en-US" sz="2400" smtClean="0"/>
              <a:t>：数字二倍化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8187"/>
            <a:ext cx="4886325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箭头连接符 5"/>
          <p:cNvCxnSpPr/>
          <p:nvPr/>
        </p:nvCxnSpPr>
        <p:spPr>
          <a:xfrm flipV="1">
            <a:off x="3479800" y="2811463"/>
            <a:ext cx="1495868" cy="1328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7" y="1930400"/>
            <a:ext cx="6179645" cy="173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标注 8"/>
          <p:cNvSpPr/>
          <p:nvPr/>
        </p:nvSpPr>
        <p:spPr>
          <a:xfrm>
            <a:off x="9210503" y="2138205"/>
            <a:ext cx="1527347" cy="408301"/>
          </a:xfrm>
          <a:prstGeom prst="wedgeRectCallout">
            <a:avLst>
              <a:gd name="adj1" fmla="val -40142"/>
              <a:gd name="adj2" fmla="val 8348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外から引数を渡す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885834" y="3251199"/>
            <a:ext cx="3784600" cy="408301"/>
          </a:xfrm>
          <a:prstGeom prst="wedgeRectCallout">
            <a:avLst>
              <a:gd name="adj1" fmla="val 43176"/>
              <a:gd name="adj2" fmla="val -10003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カスタマイズコーディングで処理した結果を外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渡す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2000" y="4892047"/>
            <a:ext cx="5346700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入力した数字を二倍にして返すカスタマイズ処理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18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サンプル②：おしゃべり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930400"/>
            <a:ext cx="5559540" cy="1565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342966" cy="302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3175000" y="2713054"/>
            <a:ext cx="2463800" cy="163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22600" y="5171447"/>
            <a:ext cx="8820150" cy="7467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new 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System.Speech.Synthesis.SpeechSynthesizer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().Speak(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1733550" y="4438650"/>
            <a:ext cx="1289050" cy="1106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6882784" y="4612356"/>
            <a:ext cx="3784600" cy="408301"/>
          </a:xfrm>
          <a:prstGeom prst="wedgeRectCallout">
            <a:avLst>
              <a:gd name="adj1" fmla="val 50055"/>
              <a:gd name="adj2" fmla="val 13014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渡された引数（テキスト）の内容を読み上げる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2964834" y="6068990"/>
            <a:ext cx="4534516" cy="562925"/>
          </a:xfrm>
          <a:prstGeom prst="wedgeRectCallout">
            <a:avLst>
              <a:gd name="adj1" fmla="val 894"/>
              <a:gd name="adj2" fmla="val -11818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音声合成のライブラリは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のデフォルトについてないため、次のページに従い、追加する必要がある。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530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43" y="1504011"/>
            <a:ext cx="4567608" cy="277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4" y="2054347"/>
            <a:ext cx="7186357" cy="342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カスタマイズコーディング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err="1" smtClean="0"/>
              <a:t>.net</a:t>
            </a:r>
            <a:r>
              <a:rPr kumimoji="1" lang="ja-JP" altLang="en-US" sz="2400" dirty="0" smtClean="0"/>
              <a:t>リファレンスの追加</a:t>
            </a:r>
            <a:endParaRPr kumimoji="1" lang="ja-JP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5639966" y="4485620"/>
            <a:ext cx="2610228" cy="795843"/>
          </a:xfrm>
          <a:prstGeom prst="wedgeRectCallout">
            <a:avLst>
              <a:gd name="adj1" fmla="val -61584"/>
              <a:gd name="adj2" fmla="val -4818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音声合成ライブラリを追加する。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追加後、アクティビティファイルを開きなおしてください。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02250" y="3088737"/>
            <a:ext cx="2262187" cy="1384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665" y="3541112"/>
            <a:ext cx="2605892" cy="292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9364557" y="3746806"/>
            <a:ext cx="2610228" cy="530761"/>
          </a:xfrm>
          <a:prstGeom prst="wedgeRectCallout">
            <a:avLst>
              <a:gd name="adj1" fmla="val -54956"/>
              <a:gd name="adj2" fmla="val 5309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追加前になかったクラスが増えた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19236" y="2111647"/>
            <a:ext cx="2610228" cy="795843"/>
          </a:xfrm>
          <a:prstGeom prst="wedgeRectCallout">
            <a:avLst>
              <a:gd name="adj1" fmla="val -27026"/>
              <a:gd name="adj2" fmla="val -2877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プロジェクト以外のデフォルト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.net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ライブラリを参照する場合、下記の追加手順が必要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236" y="5604119"/>
            <a:ext cx="8439150" cy="7467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AssemblyReference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System.Speech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&lt;/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AssemblyReference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4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株価の読み上げ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59" y="3382075"/>
            <a:ext cx="1365476" cy="1365476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8968560" y="2505389"/>
            <a:ext cx="2699314" cy="1074367"/>
          </a:xfrm>
          <a:prstGeom prst="wedgeRectCallout">
            <a:avLst>
              <a:gd name="adj1" fmla="val -46713"/>
              <a:gd name="adj2" fmla="val 866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読み上げ：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ＵＦＪフィナンシャル・グルー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プの株価は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538.8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円です！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71" y="2825354"/>
            <a:ext cx="3776401" cy="2322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84782" y="3783746"/>
            <a:ext cx="2098726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銘柄コードを入力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551165" y="31631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箭头 8"/>
          <p:cNvSpPr/>
          <p:nvPr/>
        </p:nvSpPr>
        <p:spPr>
          <a:xfrm>
            <a:off x="7387611" y="31631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9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前回宿題の解説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449767"/>
            <a:ext cx="10984678" cy="48282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～～第三回目宿題の解説＆質問コーナー～～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zh-TW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宿題内容：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https://info.finance.yahoo.co.jp/ranking/?kd=1&amp;tm=d&amp;mk=1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」をアクセスし、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東証</a:t>
            </a:r>
            <a:r>
              <a:rPr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部に上場する銘柄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の中から、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出来高先頭</a:t>
            </a:r>
            <a:r>
              <a:rPr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位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の銘柄情報を抽出して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保存してください。抽出してほしい情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報は「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銘柄コード、銘柄名称、前日終値、</a:t>
            </a:r>
            <a:r>
              <a:rPr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」となる。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前日終値と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は、銘柄詳細画面にある。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69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766937" cy="1646302"/>
          </a:xfrm>
        </p:spPr>
        <p:txBody>
          <a:bodyPr/>
          <a:lstStyle/>
          <a:p>
            <a:r>
              <a:rPr kumimoji="1" lang="ja-JP" altLang="en-US" dirty="0" smtClean="0"/>
              <a:t>質問コーナー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宿題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64920"/>
            <a:ext cx="10714566" cy="5009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～～株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価読</a:t>
            </a:r>
            <a:r>
              <a:rPr lang="ja-JP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み上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げロボ～～</a:t>
            </a:r>
            <a:endParaRPr lang="en-US" altLang="ja-JP" sz="4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カスタマイズコーディングの株価読み上げロボットを完成してください。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■処理内容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①「おしゃべりライブラリ」を完成してパブリッシュする。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②ロボットプロセスの利用者に銘柄コードを入力してもらう。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銘柄コードで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下記サイトから銘柄名称と株価を取得する。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サイト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https://finance.yahoo.co.jp/quote/4481.T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銘柄名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+ “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の株価は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「株価」 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“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の文字列を組み立てる。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⑤上記文字列を①の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「おしゃべりライブラリ」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で読み上げる。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2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次回予告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4801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第５回目：高度な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機能（３）（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5/6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（木）</a:t>
            </a:r>
            <a:r>
              <a:rPr kumimoji="1" lang="en-US" altLang="ja-JP" dirty="0" smtClean="0">
                <a:solidFill>
                  <a:srgbClr val="FF0000"/>
                </a:solidFill>
              </a:rPr>
              <a:t> 19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リモートデスクトップ処理の自動化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デバッグ方法の紹介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でロボットのバージョン管理を行う</a:t>
            </a:r>
            <a:endParaRPr kumimoji="1" lang="en-US" altLang="ja-JP" dirty="0" smtClean="0"/>
          </a:p>
        </p:txBody>
      </p:sp>
      <p:sp>
        <p:nvSpPr>
          <p:cNvPr id="4" name="矩形标注 3"/>
          <p:cNvSpPr/>
          <p:nvPr/>
        </p:nvSpPr>
        <p:spPr>
          <a:xfrm>
            <a:off x="5417397" y="2641907"/>
            <a:ext cx="2348653" cy="463244"/>
          </a:xfrm>
          <a:prstGeom prst="wedgeRectCallout">
            <a:avLst>
              <a:gd name="adj1" fmla="val -44252"/>
              <a:gd name="adj2" fmla="val -8449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じゃない、ご注意！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7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162050"/>
            <a:ext cx="7961948" cy="308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499457" y="4453029"/>
            <a:ext cx="1641764" cy="446631"/>
          </a:xfrm>
          <a:prstGeom prst="wedgeRectCallout">
            <a:avLst>
              <a:gd name="adj1" fmla="val -6218"/>
              <a:gd name="adj2" fmla="val -11187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銘柄一覧画面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070" y="1600615"/>
            <a:ext cx="3777013" cy="4974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9504721" y="5474636"/>
            <a:ext cx="742866" cy="339688"/>
          </a:xfrm>
          <a:prstGeom prst="wedgeRectCallout">
            <a:avLst>
              <a:gd name="adj1" fmla="val -6218"/>
              <a:gd name="adj2" fmla="val -11187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77795" y="3582697"/>
            <a:ext cx="3479760" cy="446631"/>
          </a:xfrm>
          <a:prstGeom prst="wedgeRectCallout">
            <a:avLst>
              <a:gd name="adj1" fmla="val -56442"/>
              <a:gd name="adj2" fmla="val -9351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銘柄コードをクリックしたら右のページに遷移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9926603" y="2605945"/>
            <a:ext cx="932685" cy="339688"/>
          </a:xfrm>
          <a:prstGeom prst="wedgeRectCallout">
            <a:avLst>
              <a:gd name="adj1" fmla="val -91108"/>
              <a:gd name="adj2" fmla="val -4318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前日終値</a:t>
            </a:r>
          </a:p>
        </p:txBody>
      </p:sp>
    </p:spTree>
    <p:extLst>
      <p:ext uri="{BB962C8B-B14F-4D97-AF65-F5344CB8AC3E}">
        <p14:creationId xmlns:p14="http://schemas.microsoft.com/office/powerpoint/2010/main" val="629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前回宿題の解説</a:t>
            </a:r>
          </a:p>
        </p:txBody>
      </p:sp>
      <p:sp>
        <p:nvSpPr>
          <p:cNvPr id="4" name="矩形 3"/>
          <p:cNvSpPr/>
          <p:nvPr/>
        </p:nvSpPr>
        <p:spPr>
          <a:xfrm>
            <a:off x="873807" y="2306127"/>
            <a:ext cx="5667555" cy="3680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銘柄一覧画面のすべて情報をデータテーブルに格納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3807" y="2884096"/>
            <a:ext cx="2542253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データ行ごとに繰り返し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4304" y="4035245"/>
            <a:ext cx="6234359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銘柄詳細の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をアクセスし、前日終値、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BPR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を取得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4305" y="4576791"/>
            <a:ext cx="6234359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空のデータ行に銘柄コード、名称、前日終値、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BPR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を格納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4305" y="3475485"/>
            <a:ext cx="6234358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柄コードから銘柄詳細の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を組み立てる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4305" y="5154765"/>
            <a:ext cx="6234359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上記データ行を結果データテーブルに追加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左中括号 9"/>
          <p:cNvSpPr/>
          <p:nvPr/>
        </p:nvSpPr>
        <p:spPr>
          <a:xfrm>
            <a:off x="1475118" y="3571335"/>
            <a:ext cx="45719" cy="195724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1" name="矩形 10"/>
          <p:cNvSpPr/>
          <p:nvPr/>
        </p:nvSpPr>
        <p:spPr>
          <a:xfrm>
            <a:off x="873807" y="5810375"/>
            <a:ext cx="5667554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結果データテーブルを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に出力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806" y="1694608"/>
            <a:ext cx="5667555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空の結果データテーブルを構築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2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</a:t>
            </a:r>
            <a:r>
              <a:rPr kumimoji="1" lang="ja-JP" altLang="en-US" dirty="0" smtClean="0"/>
              <a:t>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/>
              <a:t>詳細</a:t>
            </a:r>
            <a:r>
              <a:rPr kumimoji="1" lang="ja-JP" altLang="en-US" sz="2400" dirty="0" smtClean="0"/>
              <a:t>画面に辿り着く方法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3" y="1820941"/>
            <a:ext cx="4329137" cy="4556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63" y="1771039"/>
            <a:ext cx="453390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003700" y="1820941"/>
            <a:ext cx="653143" cy="399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标注 6"/>
          <p:cNvSpPr/>
          <p:nvPr/>
        </p:nvSpPr>
        <p:spPr>
          <a:xfrm>
            <a:off x="7656843" y="2371114"/>
            <a:ext cx="2371413" cy="497623"/>
          </a:xfrm>
          <a:prstGeom prst="wedgeRectCallout">
            <a:avLst>
              <a:gd name="adj1" fmla="val -54903"/>
              <a:gd name="adj2" fmla="val -6956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柄コードで変わる部分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996424" y="1270000"/>
            <a:ext cx="1426867" cy="383807"/>
          </a:xfrm>
          <a:prstGeom prst="wedgeRectCallout">
            <a:avLst>
              <a:gd name="adj1" fmla="val -6174"/>
              <a:gd name="adj2" fmla="val 9803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固定文字列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81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本日の勉強会を終えると、あなたは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ja-JP" altLang="en-US" dirty="0" smtClean="0"/>
              <a:t>パーティ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ライブラリでロボ機能を拡張できる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ライブラリを開発できる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（もしくは</a:t>
            </a:r>
            <a:r>
              <a:rPr kumimoji="1" lang="en-US" altLang="ja-JP" dirty="0" smtClean="0"/>
              <a:t>VB.net</a:t>
            </a:r>
            <a:r>
              <a:rPr kumimoji="1" lang="ja-JP" altLang="en-US" dirty="0" smtClean="0"/>
              <a:t>）でカスタマイズ機能を開発できる（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知識が必要）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/>
              <a:t>今日</a:t>
            </a:r>
            <a:r>
              <a:rPr kumimoji="1" lang="ja-JP" altLang="en-US" dirty="0" smtClean="0"/>
              <a:t>の授業を終えると、あなたはこんなロボットを作れる！</a:t>
            </a:r>
            <a:endParaRPr kumimoji="1" lang="en-US" altLang="ja-JP" dirty="0" smtClean="0"/>
          </a:p>
          <a:p>
            <a:endParaRPr kumimoji="1" lang="en-US" altLang="ja-JP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259" y="4906075"/>
            <a:ext cx="1365476" cy="1365476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9070160" y="4029389"/>
            <a:ext cx="2699314" cy="1074367"/>
          </a:xfrm>
          <a:prstGeom prst="wedgeRectCallout">
            <a:avLst>
              <a:gd name="adj1" fmla="val -46713"/>
              <a:gd name="adj2" fmla="val 866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読み上げ：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ＵＦＪフィナンシャル・グルー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プの株価は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538.8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円です！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71" y="4349354"/>
            <a:ext cx="3776401" cy="2322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286382" y="5307746"/>
            <a:ext cx="2098726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銘柄コードを入力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652765" y="46871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箭头 15"/>
          <p:cNvSpPr/>
          <p:nvPr/>
        </p:nvSpPr>
        <p:spPr>
          <a:xfrm>
            <a:off x="7489211" y="46871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8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</a:t>
            </a:r>
            <a:endParaRPr kumimoji="1" lang="en-US" altLang="ja-JP" dirty="0" smtClean="0"/>
          </a:p>
          <a:p>
            <a:r>
              <a:rPr kumimoji="1" lang="ja-JP" altLang="en-US" dirty="0" smtClean="0"/>
              <a:t>カスタマイズコーディング（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で実現）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宿</a:t>
            </a:r>
            <a:r>
              <a:rPr kumimoji="1" lang="ja-JP" altLang="en-US" dirty="0"/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10690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ライブラリについて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ライブラリとは、複数の再利用可能なコンポーネントを含</a:t>
            </a:r>
            <a:r>
              <a:rPr kumimoji="1" lang="ja-JP" altLang="en-US" dirty="0" smtClean="0"/>
              <a:t>むパッケージをいう。ライブラリをプロジェクトに追加することにより、利用可能なアクティビティを増やすことができ、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に本来なかった機能を簡単に使える。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07" y="3156876"/>
            <a:ext cx="297180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708219" y="4201747"/>
            <a:ext cx="2562329" cy="1024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9348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绿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蓝绿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1474</Words>
  <Application>Microsoft Office PowerPoint</Application>
  <PresentationFormat>宽屏</PresentationFormat>
  <Paragraphs>174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Meiryo UI</vt:lpstr>
      <vt:lpstr>ＭＳ Ｐゴシック</vt:lpstr>
      <vt:lpstr>宋体</vt:lpstr>
      <vt:lpstr>メイリオ</vt:lpstr>
      <vt:lpstr>Arial</vt:lpstr>
      <vt:lpstr>Calibri</vt:lpstr>
      <vt:lpstr>Trebuchet MS</vt:lpstr>
      <vt:lpstr>Wingdings 3</vt:lpstr>
      <vt:lpstr>平面</vt:lpstr>
      <vt:lpstr>  RPA学習コース 第４回目：高度なUiPath機能（２）</vt:lpstr>
      <vt:lpstr>前回のおさらい 第３回目：高度なUiPath機能（１）</vt:lpstr>
      <vt:lpstr>前回宿題の解説</vt:lpstr>
      <vt:lpstr>前回宿題の解説</vt:lpstr>
      <vt:lpstr>前回宿題の解説</vt:lpstr>
      <vt:lpstr>前回宿題の解説 詳細画面に辿り着く方法</vt:lpstr>
      <vt:lpstr>本日の勉強会を終えると、あなたは…</vt:lpstr>
      <vt:lpstr>アジェンダ</vt:lpstr>
      <vt:lpstr>UiPathライブラリ ライブラリについて</vt:lpstr>
      <vt:lpstr>UiPathライブラリ UiPath Marketplace</vt:lpstr>
      <vt:lpstr>UiPathライブラリ 3rdパーティUiPathライブラリの追加</vt:lpstr>
      <vt:lpstr>UiPathライブラリ 3rdパーティUiPathライブラリの利用</vt:lpstr>
      <vt:lpstr>UiPathライブラリ 3rdパーティUiPathライブラリの利用</vt:lpstr>
      <vt:lpstr>UiPathライブラリ 練習時間</vt:lpstr>
      <vt:lpstr>UiPathライブラリ ライブラリ化するメリット</vt:lpstr>
      <vt:lpstr>UiPathライブラリ ライブラリを開発する</vt:lpstr>
      <vt:lpstr>UiPathライブラリ ライブラリを開発する</vt:lpstr>
      <vt:lpstr>UiPathライブラリ 例：こんにちわライブラリ</vt:lpstr>
      <vt:lpstr>UiPathライブラリ ライブラリのパブリッシュ</vt:lpstr>
      <vt:lpstr>UiPathライブラリ 開発したライブラリを利用：パッケージソースの追加</vt:lpstr>
      <vt:lpstr>UiPathライブラリ 開発したライブラリを利用：自作ライブラリを選択</vt:lpstr>
      <vt:lpstr>UiPathライブラリ 開発したライブラリを利用：自作ライブラリを使う</vt:lpstr>
      <vt:lpstr>UiPathライブラリ 練習時間</vt:lpstr>
      <vt:lpstr>カスタマイズコーディング 「コード呼び出し」アクティビティについて</vt:lpstr>
      <vt:lpstr>カスタマイズコーディング なぜカスタマイズコーディングが必要か</vt:lpstr>
      <vt:lpstr>カスタマイズコーディング サンプル①：数字二倍化</vt:lpstr>
      <vt:lpstr>カスタマイズコーディング サンプル②：おしゃべり</vt:lpstr>
      <vt:lpstr>カスタマイズコーディング .netリファレンスの追加</vt:lpstr>
      <vt:lpstr>カスタマイズコーディング 株価の読み上げ</vt:lpstr>
      <vt:lpstr>質問コーナー</vt:lpstr>
      <vt:lpstr>宿題</vt:lpstr>
      <vt:lpstr>次回予告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RPA学習コース 第２回目：UiPathでロボプロセスをサクッと作ってみる</dc:title>
  <dc:creator>rpastudy</dc:creator>
  <cp:lastModifiedBy>rpastudy</cp:lastModifiedBy>
  <cp:revision>582</cp:revision>
  <dcterms:created xsi:type="dcterms:W3CDTF">2021-03-17T10:00:12Z</dcterms:created>
  <dcterms:modified xsi:type="dcterms:W3CDTF">2021-04-15T09:58:57Z</dcterms:modified>
</cp:coreProperties>
</file>