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65" r:id="rId3"/>
    <p:sldId id="262" r:id="rId4"/>
    <p:sldId id="266" r:id="rId5"/>
    <p:sldId id="267" r:id="rId6"/>
    <p:sldId id="269" r:id="rId7"/>
    <p:sldId id="268" r:id="rId8"/>
    <p:sldId id="264" r:id="rId9"/>
    <p:sldId id="263" r:id="rId10"/>
    <p:sldId id="260" r:id="rId11"/>
    <p:sldId id="258"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6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316394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49595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333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351984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757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14274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803469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19404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97105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5705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AB59A01-E176-48C0-AF9F-86A0987CE66A}"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7397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AB59A01-E176-48C0-AF9F-86A0987CE66A}" type="datetimeFigureOut">
              <a:rPr lang="en-US" smtClean="0"/>
              <a:t>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03167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AB59A01-E176-48C0-AF9F-86A0987CE66A}" type="datetimeFigureOut">
              <a:rPr lang="en-US" smtClean="0"/>
              <a:t>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86277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59A01-E176-48C0-AF9F-86A0987CE66A}" type="datetimeFigureOut">
              <a:rPr lang="en-US" smtClean="0"/>
              <a:t>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68896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AB59A01-E176-48C0-AF9F-86A0987CE66A}"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403729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A11D7-D144-439A-8489-5F9E777BA51F}" type="slidenum">
              <a:rPr lang="en-US" smtClean="0"/>
              <a:t>‹#›</a:t>
            </a:fld>
            <a:endParaRPr lang="en-US"/>
          </a:p>
        </p:txBody>
      </p:sp>
      <p:sp>
        <p:nvSpPr>
          <p:cNvPr id="5" name="Date Placeholder 4"/>
          <p:cNvSpPr>
            <a:spLocks noGrp="1"/>
          </p:cNvSpPr>
          <p:nvPr>
            <p:ph type="dt" sz="half" idx="10"/>
          </p:nvPr>
        </p:nvSpPr>
        <p:spPr/>
        <p:txBody>
          <a:bodyPr/>
          <a:lstStyle/>
          <a:p>
            <a:fld id="{AAB59A01-E176-48C0-AF9F-86A0987CE66A}" type="datetimeFigureOut">
              <a:rPr lang="en-US" smtClean="0"/>
              <a:t>2/12/2021</a:t>
            </a:fld>
            <a:endParaRPr lang="en-US"/>
          </a:p>
        </p:txBody>
      </p:sp>
    </p:spTree>
    <p:extLst>
      <p:ext uri="{BB962C8B-B14F-4D97-AF65-F5344CB8AC3E}">
        <p14:creationId xmlns:p14="http://schemas.microsoft.com/office/powerpoint/2010/main" val="7877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B59A01-E176-48C0-AF9F-86A0987CE66A}" type="datetimeFigureOut">
              <a:rPr lang="en-US" smtClean="0"/>
              <a:t>2/12/2021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2A11D7-D144-439A-8489-5F9E777BA51F}" type="slidenum">
              <a:rPr lang="en-US" smtClean="0"/>
              <a:t>‹#›</a:t>
            </a:fld>
            <a:endParaRPr lang="en-US"/>
          </a:p>
        </p:txBody>
      </p:sp>
    </p:spTree>
    <p:extLst>
      <p:ext uri="{BB962C8B-B14F-4D97-AF65-F5344CB8AC3E}">
        <p14:creationId xmlns:p14="http://schemas.microsoft.com/office/powerpoint/2010/main" val="254864166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1H8S</a:t>
            </a:r>
            <a:r>
              <a:rPr lang="ja-JP" altLang="en-US" dirty="0" smtClean="0"/>
              <a:t>勉強会説明</a:t>
            </a:r>
            <a:endParaRPr lang="en-US" dirty="0"/>
          </a:p>
        </p:txBody>
      </p:sp>
      <p:sp>
        <p:nvSpPr>
          <p:cNvPr id="3" name="副标题 2"/>
          <p:cNvSpPr>
            <a:spLocks noGrp="1"/>
          </p:cNvSpPr>
          <p:nvPr>
            <p:ph type="subTitle" idx="1"/>
          </p:nvPr>
        </p:nvSpPr>
        <p:spPr/>
        <p:txBody>
          <a:bodyPr/>
          <a:lstStyle/>
          <a:p>
            <a:r>
              <a:rPr lang="ja-JP" altLang="en-US" dirty="0" smtClean="0"/>
              <a:t>２０２１年２月１２日</a:t>
            </a:r>
            <a:endParaRPr lang="en-US" altLang="zh-CN" dirty="0"/>
          </a:p>
          <a:p>
            <a:r>
              <a:rPr lang="zh-CN" altLang="en-US" dirty="0" smtClean="0"/>
              <a:t>黄蔚菁</a:t>
            </a:r>
            <a:endParaRPr lang="en-US" dirty="0"/>
          </a:p>
        </p:txBody>
      </p:sp>
    </p:spTree>
    <p:extLst>
      <p:ext uri="{BB962C8B-B14F-4D97-AF65-F5344CB8AC3E}">
        <p14:creationId xmlns:p14="http://schemas.microsoft.com/office/powerpoint/2010/main" val="3436649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参加者の採点について</a:t>
            </a:r>
            <a:endParaRPr lang="en-US" dirty="0"/>
          </a:p>
        </p:txBody>
      </p:sp>
      <p:sp>
        <p:nvSpPr>
          <p:cNvPr id="3" name="内容占位符 2"/>
          <p:cNvSpPr>
            <a:spLocks noGrp="1"/>
          </p:cNvSpPr>
          <p:nvPr>
            <p:ph idx="1"/>
          </p:nvPr>
        </p:nvSpPr>
        <p:spPr/>
        <p:txBody>
          <a:bodyPr/>
          <a:lstStyle/>
          <a:p>
            <a:r>
              <a:rPr lang="ja-JP" altLang="en-US" dirty="0" smtClean="0"/>
              <a:t>出席採点</a:t>
            </a:r>
          </a:p>
          <a:p>
            <a:pPr lvl="1"/>
            <a:r>
              <a:rPr lang="en-US" altLang="ja-JP" dirty="0" smtClean="0"/>
              <a:t>ZOOM</a:t>
            </a:r>
            <a:r>
              <a:rPr lang="ja-JP" altLang="en-US" dirty="0" smtClean="0"/>
              <a:t>参加時は</a:t>
            </a:r>
            <a:r>
              <a:rPr lang="ja-JP" altLang="en-US" sz="1800" b="1" dirty="0" smtClean="0">
                <a:solidFill>
                  <a:srgbClr val="FF0000"/>
                </a:solidFill>
              </a:rPr>
              <a:t>本名</a:t>
            </a:r>
            <a:r>
              <a:rPr lang="ja-JP" altLang="en-US" dirty="0" smtClean="0"/>
              <a:t>でお願いします。</a:t>
            </a:r>
          </a:p>
          <a:p>
            <a:endParaRPr lang="en-US" altLang="ja-JP" dirty="0" smtClean="0"/>
          </a:p>
          <a:p>
            <a:r>
              <a:rPr lang="ja-JP" altLang="en-US" dirty="0" smtClean="0"/>
              <a:t>付加採</a:t>
            </a:r>
            <a:r>
              <a:rPr lang="ja-JP" altLang="en-US" dirty="0" smtClean="0"/>
              <a:t>点</a:t>
            </a:r>
            <a:endParaRPr lang="en-US" altLang="ja-JP" dirty="0" smtClean="0"/>
          </a:p>
          <a:p>
            <a:pPr lvl="1"/>
            <a:r>
              <a:rPr lang="ja-JP" altLang="en-US" dirty="0" smtClean="0"/>
              <a:t>例</a:t>
            </a:r>
            <a:r>
              <a:rPr lang="ja-JP" altLang="en-US" dirty="0" smtClean="0"/>
              <a:t>：宿題、プロジェクト、試験</a:t>
            </a:r>
            <a:r>
              <a:rPr lang="ja-JP" altLang="en-US" dirty="0"/>
              <a:t>など（勉強会主催者に任</a:t>
            </a:r>
            <a:r>
              <a:rPr lang="ja-JP" altLang="en-US" dirty="0" smtClean="0"/>
              <a:t>せます）</a:t>
            </a:r>
            <a:endParaRPr lang="ja-JP" altLang="en-US" dirty="0"/>
          </a:p>
          <a:p>
            <a:endParaRPr lang="en-US" altLang="ja-JP" dirty="0" smtClean="0"/>
          </a:p>
        </p:txBody>
      </p:sp>
      <p:sp>
        <p:nvSpPr>
          <p:cNvPr id="4" name="矩形 3"/>
          <p:cNvSpPr/>
          <p:nvPr/>
        </p:nvSpPr>
        <p:spPr>
          <a:xfrm>
            <a:off x="974955" y="4771836"/>
            <a:ext cx="9973622" cy="914400"/>
          </a:xfrm>
          <a:prstGeom prst="rect">
            <a:avLst/>
          </a:prstGeom>
          <a:solidFill>
            <a:schemeClr val="accent3">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800" dirty="0" smtClean="0"/>
              <a:t>出席採点＋付加採点　→　年末評価時の</a:t>
            </a:r>
            <a:r>
              <a:rPr lang="ja-JP" altLang="en-US" sz="2800" b="1" dirty="0" smtClean="0">
                <a:solidFill>
                  <a:srgbClr val="FF0000"/>
                </a:solidFill>
              </a:rPr>
              <a:t>加点材料</a:t>
            </a:r>
            <a:r>
              <a:rPr lang="ja-JP" altLang="en-US" sz="2800" dirty="0" smtClean="0"/>
              <a:t>となる</a:t>
            </a:r>
            <a:endParaRPr lang="en-US" sz="2800" dirty="0" smtClean="0"/>
          </a:p>
        </p:txBody>
      </p:sp>
    </p:spTree>
    <p:extLst>
      <p:ext uri="{BB962C8B-B14F-4D97-AF65-F5344CB8AC3E}">
        <p14:creationId xmlns:p14="http://schemas.microsoft.com/office/powerpoint/2010/main" val="407139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資料共有場所</a:t>
            </a:r>
            <a:endParaRPr lang="en-US" dirty="0"/>
          </a:p>
        </p:txBody>
      </p:sp>
      <p:sp>
        <p:nvSpPr>
          <p:cNvPr id="3" name="内容占位符 2"/>
          <p:cNvSpPr>
            <a:spLocks noGrp="1"/>
          </p:cNvSpPr>
          <p:nvPr>
            <p:ph idx="1"/>
          </p:nvPr>
        </p:nvSpPr>
        <p:spPr/>
        <p:txBody>
          <a:bodyPr/>
          <a:lstStyle/>
          <a:p>
            <a:pPr marL="0" indent="0">
              <a:buNone/>
            </a:pPr>
            <a:r>
              <a:rPr lang="ja-JP" altLang="en-US" dirty="0" smtClean="0"/>
              <a:t>■資料共有場所</a:t>
            </a:r>
            <a:endParaRPr lang="en-US" altLang="ja-JP" dirty="0" smtClean="0"/>
          </a:p>
          <a:p>
            <a:pPr marL="0" indent="0">
              <a:buNone/>
            </a:pPr>
            <a:r>
              <a:rPr lang="ja-JP" altLang="en-US" dirty="0" smtClean="0"/>
              <a:t>募集要項や講義などの勉強会関連マスタ資料</a:t>
            </a:r>
            <a:endParaRPr lang="en-US" altLang="ja-JP" dirty="0" smtClean="0"/>
          </a:p>
          <a:p>
            <a:pPr lvl="1"/>
            <a:r>
              <a:rPr lang="en-US" altLang="ja-JP" dirty="0" smtClean="0"/>
              <a:t>Teams</a:t>
            </a:r>
            <a:r>
              <a:rPr lang="ja-JP" altLang="en-US" dirty="0" smtClean="0"/>
              <a:t>：勉</a:t>
            </a:r>
            <a:r>
              <a:rPr lang="ja-JP" altLang="en-US" dirty="0" smtClean="0"/>
              <a:t>強会／各テーマフォルダ配</a:t>
            </a:r>
            <a:r>
              <a:rPr lang="ja-JP" altLang="en-US" dirty="0" smtClean="0"/>
              <a:t>下</a:t>
            </a:r>
            <a:endParaRPr lang="en-US" altLang="ja-JP" dirty="0" smtClean="0"/>
          </a:p>
          <a:p>
            <a:pPr lvl="1"/>
            <a:endParaRPr lang="en-US" altLang="ja-JP" dirty="0"/>
          </a:p>
          <a:p>
            <a:pPr marL="0" indent="0">
              <a:buNone/>
            </a:pPr>
            <a:r>
              <a:rPr lang="ja-JP" altLang="en-US" dirty="0" smtClean="0"/>
              <a:t>宿題／プロジェクト／試験の配置場所</a:t>
            </a:r>
            <a:endParaRPr lang="en-US" altLang="ja-JP" dirty="0" smtClean="0"/>
          </a:p>
          <a:p>
            <a:pPr lvl="1"/>
            <a:r>
              <a:rPr lang="ja-JP" altLang="en-US" dirty="0" smtClean="0"/>
              <a:t>主催者より別途連携する</a:t>
            </a:r>
            <a:endParaRPr lang="en-US" dirty="0"/>
          </a:p>
          <a:p>
            <a:endParaRPr lang="en-US" dirty="0"/>
          </a:p>
        </p:txBody>
      </p:sp>
    </p:spTree>
    <p:extLst>
      <p:ext uri="{BB962C8B-B14F-4D97-AF65-F5344CB8AC3E}">
        <p14:creationId xmlns:p14="http://schemas.microsoft.com/office/powerpoint/2010/main" val="56143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latin typeface="Meiryo" panose="020B0604030504040204" pitchFamily="34" charset="-128"/>
                <a:ea typeface="Meiryo" panose="020B0604030504040204" pitchFamily="34" charset="-128"/>
              </a:rPr>
              <a:t>主催者連絡先</a:t>
            </a:r>
            <a:endParaRPr lang="en-US" dirty="0">
              <a:latin typeface="Meiryo" panose="020B0604030504040204" pitchFamily="34" charset="-128"/>
              <a:ea typeface="Meiryo" panose="020B0604030504040204" pitchFamily="34" charset="-128"/>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86712926"/>
              </p:ext>
            </p:extLst>
          </p:nvPr>
        </p:nvGraphicFramePr>
        <p:xfrm>
          <a:off x="838200" y="1825625"/>
          <a:ext cx="9916598" cy="3343804"/>
        </p:xfrm>
        <a:graphic>
          <a:graphicData uri="http://schemas.openxmlformats.org/drawingml/2006/table">
            <a:tbl>
              <a:tblPr firstRow="1" bandRow="1">
                <a:tableStyleId>{5C22544A-7EE6-4342-B048-85BDC9FD1C3A}</a:tableStyleId>
              </a:tblPr>
              <a:tblGrid>
                <a:gridCol w="1587605"/>
                <a:gridCol w="3570366"/>
                <a:gridCol w="4758627"/>
              </a:tblGrid>
              <a:tr h="318433">
                <a:tc>
                  <a:txBody>
                    <a:bodyPr/>
                    <a:lstStyle/>
                    <a:p>
                      <a:r>
                        <a:rPr lang="ja-JP" altLang="en-US" sz="1800" dirty="0" smtClean="0">
                          <a:latin typeface="Meiryo" panose="020B0604030504040204" pitchFamily="34" charset="-128"/>
                          <a:ea typeface="Meiryo" panose="020B0604030504040204" pitchFamily="34" charset="-128"/>
                        </a:rPr>
                        <a:t>主催者</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テーマ</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ベースメール</a:t>
                      </a:r>
                      <a:endParaRPr lang="en-US" sz="1800" dirty="0">
                        <a:latin typeface="Meiryo" panose="020B0604030504040204" pitchFamily="34" charset="-128"/>
                        <a:ea typeface="Meiryo" panose="020B0604030504040204" pitchFamily="34" charset="-128"/>
                      </a:endParaRPr>
                    </a:p>
                  </a:txBody>
                  <a:tcPr/>
                </a:tc>
              </a:tr>
              <a:tr h="471106">
                <a:tc>
                  <a:txBody>
                    <a:bodyPr/>
                    <a:lstStyle/>
                    <a:p>
                      <a:r>
                        <a:rPr lang="zh-CN" altLang="en-US" sz="1800" dirty="0" smtClean="0">
                          <a:latin typeface="Meiryo" panose="020B0604030504040204" pitchFamily="34" charset="-128"/>
                          <a:ea typeface="Meiryo" panose="020B0604030504040204" pitchFamily="34" charset="-128"/>
                        </a:rPr>
                        <a:t>黄蔚菁</a:t>
                      </a:r>
                      <a:endParaRPr lang="en-US" altLang="zh-CN" sz="1800" dirty="0" smtClean="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RPA</a:t>
                      </a:r>
                    </a:p>
                    <a:p>
                      <a:r>
                        <a:rPr lang="en-US" sz="1200" dirty="0" smtClean="0">
                          <a:latin typeface="Meiryo" panose="020B0604030504040204" pitchFamily="34" charset="-128"/>
                          <a:ea typeface="Meiryo" panose="020B0604030504040204" pitchFamily="34" charset="-128"/>
                        </a:rPr>
                        <a:t>Robotic Process Automation</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huangweijing@basenet.nri.co.jp</a:t>
                      </a:r>
                      <a:endParaRPr lang="en-US" sz="1800" dirty="0">
                        <a:latin typeface="Meiryo" panose="020B0604030504040204" pitchFamily="34" charset="-128"/>
                        <a:ea typeface="Meiryo" panose="020B0604030504040204" pitchFamily="34" charset="-128"/>
                      </a:endParaRPr>
                    </a:p>
                  </a:txBody>
                  <a:tcPr/>
                </a:tc>
              </a:tr>
              <a:tr h="471106">
                <a:tc>
                  <a:txBody>
                    <a:bodyPr/>
                    <a:lstStyle/>
                    <a:p>
                      <a:r>
                        <a:rPr lang="ja-JP" altLang="en-US" sz="1800" dirty="0" smtClean="0">
                          <a:latin typeface="Meiryo" panose="020B0604030504040204" pitchFamily="34" charset="-128"/>
                          <a:ea typeface="Meiryo" panose="020B0604030504040204" pitchFamily="34" charset="-128"/>
                        </a:rPr>
                        <a:t>渡部義隆</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PM</a:t>
                      </a:r>
                    </a:p>
                    <a:p>
                      <a:r>
                        <a:rPr lang="en-US" altLang="ja-JP" sz="1200" dirty="0" smtClean="0">
                          <a:latin typeface="Meiryo" panose="020B0604030504040204" pitchFamily="34" charset="-128"/>
                          <a:ea typeface="Meiryo" panose="020B0604030504040204" pitchFamily="34" charset="-128"/>
                        </a:rPr>
                        <a:t>Project Management</a:t>
                      </a:r>
                      <a:r>
                        <a:rPr lang="ja-JP" altLang="en-US" sz="1200" baseline="0" dirty="0" smtClean="0">
                          <a:latin typeface="Meiryo" panose="020B0604030504040204" pitchFamily="34" charset="-128"/>
                          <a:ea typeface="Meiryo" panose="020B0604030504040204" pitchFamily="34" charset="-128"/>
                        </a:rPr>
                        <a:t>：</a:t>
                      </a:r>
                      <a:r>
                        <a:rPr lang="ja-JP" altLang="en-US" sz="1200" dirty="0" smtClean="0">
                          <a:latin typeface="Meiryo" panose="020B0604030504040204" pitchFamily="34" charset="-128"/>
                          <a:ea typeface="Meiryo" panose="020B0604030504040204" pitchFamily="34" charset="-128"/>
                        </a:rPr>
                        <a:t>プロジェクト管理</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watanabe@basenet.co.jp</a:t>
                      </a:r>
                      <a:endParaRPr lang="en-US" sz="1800" dirty="0">
                        <a:latin typeface="Meiryo" panose="020B0604030504040204" pitchFamily="34" charset="-128"/>
                        <a:ea typeface="Meiryo" panose="020B0604030504040204" pitchFamily="34" charset="-128"/>
                      </a:endParaRPr>
                    </a:p>
                  </a:txBody>
                  <a:tcPr/>
                </a:tc>
              </a:tr>
              <a:tr h="471106">
                <a:tc>
                  <a:txBody>
                    <a:bodyPr/>
                    <a:lstStyle/>
                    <a:p>
                      <a:r>
                        <a:rPr lang="ja-JP" altLang="en-US" sz="1800" dirty="0" smtClean="0">
                          <a:latin typeface="Meiryo" panose="020B0604030504040204" pitchFamily="34" charset="-128"/>
                          <a:ea typeface="Meiryo" panose="020B0604030504040204" pitchFamily="34" charset="-128"/>
                        </a:rPr>
                        <a:t>渡部格</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TOC</a:t>
                      </a:r>
                    </a:p>
                    <a:p>
                      <a:r>
                        <a:rPr lang="en-US" altLang="ja-JP" sz="1200" dirty="0" smtClean="0">
                          <a:latin typeface="Meiryo" panose="020B0604030504040204" pitchFamily="34" charset="-128"/>
                          <a:ea typeface="Meiryo" panose="020B0604030504040204" pitchFamily="34" charset="-128"/>
                        </a:rPr>
                        <a:t>Theory Of Constraints</a:t>
                      </a:r>
                      <a:r>
                        <a:rPr lang="ja-JP" altLang="en-US" sz="1200" dirty="0" smtClean="0">
                          <a:latin typeface="Meiryo" panose="020B0604030504040204" pitchFamily="34" charset="-128"/>
                          <a:ea typeface="Meiryo" panose="020B0604030504040204" pitchFamily="34" charset="-128"/>
                        </a:rPr>
                        <a:t>：制約条件の理論</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kk_watanabe@basenet.co.jp</a:t>
                      </a:r>
                      <a:endParaRPr lang="en-US" sz="1800" dirty="0">
                        <a:latin typeface="Meiryo" panose="020B0604030504040204" pitchFamily="34" charset="-128"/>
                        <a:ea typeface="Meiryo" panose="020B0604030504040204" pitchFamily="34" charset="-128"/>
                      </a:endParaRPr>
                    </a:p>
                  </a:txBody>
                  <a:tcPr/>
                </a:tc>
              </a:tr>
              <a:tr h="1332124">
                <a:tc>
                  <a:txBody>
                    <a:bodyPr/>
                    <a:lstStyle/>
                    <a:p>
                      <a:r>
                        <a:rPr lang="ja-JP" altLang="en-US" sz="1800" dirty="0" smtClean="0">
                          <a:latin typeface="Meiryo" panose="020B0604030504040204" pitchFamily="34" charset="-128"/>
                          <a:ea typeface="Meiryo" panose="020B0604030504040204" pitchFamily="34" charset="-128"/>
                        </a:rPr>
                        <a:t>夏目豊和</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JP1</a:t>
                      </a:r>
                    </a:p>
                    <a:p>
                      <a:r>
                        <a:rPr lang="ja-JP" altLang="en-US" sz="1200" dirty="0" smtClean="0">
                          <a:latin typeface="Meiryo" panose="020B0604030504040204" pitchFamily="34" charset="-128"/>
                          <a:ea typeface="Meiryo" panose="020B0604030504040204" pitchFamily="34" charset="-128"/>
                        </a:rPr>
                        <a:t>統合システム運用管理</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natsume@basenet.co.jp</a:t>
                      </a:r>
                      <a:endParaRPr lang="en-US" sz="1800" dirty="0">
                        <a:latin typeface="Meiryo" panose="020B0604030504040204" pitchFamily="34" charset="-128"/>
                        <a:ea typeface="Meiryo" panose="020B0604030504040204" pitchFamily="34" charset="-128"/>
                      </a:endParaRPr>
                    </a:p>
                  </a:txBody>
                  <a:tcPr/>
                </a:tc>
              </a:tr>
            </a:tbl>
          </a:graphicData>
        </a:graphic>
      </p:graphicFrame>
      <p:sp>
        <p:nvSpPr>
          <p:cNvPr id="5" name="矩形 4"/>
          <p:cNvSpPr/>
          <p:nvPr/>
        </p:nvSpPr>
        <p:spPr>
          <a:xfrm>
            <a:off x="838200" y="5317936"/>
            <a:ext cx="9973622" cy="1311464"/>
          </a:xfrm>
          <a:prstGeom prst="rect">
            <a:avLst/>
          </a:prstGeom>
          <a:solidFill>
            <a:schemeClr val="accent3">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800" dirty="0" smtClean="0"/>
              <a:t>所属、氏名と参加する旨を上記の連絡先に送ってください！</a:t>
            </a:r>
            <a:endParaRPr lang="en-US" altLang="ja-JP" sz="2800" dirty="0" smtClean="0"/>
          </a:p>
          <a:p>
            <a:pPr algn="ctr"/>
            <a:r>
              <a:rPr lang="ja-JP" altLang="en-US" sz="2800" dirty="0"/>
              <a:t>皆</a:t>
            </a:r>
            <a:r>
              <a:rPr lang="ja-JP" altLang="en-US" sz="2800" dirty="0" smtClean="0"/>
              <a:t>さんのお申込みをお待ちしております。</a:t>
            </a:r>
            <a:endParaRPr lang="en-US" sz="2800" dirty="0" smtClean="0"/>
          </a:p>
        </p:txBody>
      </p:sp>
    </p:spTree>
    <p:extLst>
      <p:ext uri="{BB962C8B-B14F-4D97-AF65-F5344CB8AC3E}">
        <p14:creationId xmlns:p14="http://schemas.microsoft.com/office/powerpoint/2010/main" val="178901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勉強</a:t>
            </a:r>
            <a:r>
              <a:rPr lang="ja-JP" altLang="en-US" dirty="0" smtClean="0"/>
              <a:t>会のテ</a:t>
            </a:r>
            <a:r>
              <a:rPr lang="ja-JP" altLang="en-US" dirty="0" smtClean="0"/>
              <a:t>ーマと日程</a:t>
            </a:r>
            <a:endParaRPr lang="en-US" dirty="0"/>
          </a:p>
        </p:txBody>
      </p:sp>
      <p:graphicFrame>
        <p:nvGraphicFramePr>
          <p:cNvPr id="5" name="内容占位符 3"/>
          <p:cNvGraphicFramePr>
            <a:graphicFrameLocks/>
          </p:cNvGraphicFramePr>
          <p:nvPr>
            <p:extLst>
              <p:ext uri="{D42A27DB-BD31-4B8C-83A1-F6EECF244321}">
                <p14:modId xmlns:p14="http://schemas.microsoft.com/office/powerpoint/2010/main" val="733502473"/>
              </p:ext>
            </p:extLst>
          </p:nvPr>
        </p:nvGraphicFramePr>
        <p:xfrm>
          <a:off x="838200" y="1825625"/>
          <a:ext cx="9916598" cy="3842444"/>
        </p:xfrm>
        <a:graphic>
          <a:graphicData uri="http://schemas.openxmlformats.org/drawingml/2006/table">
            <a:tbl>
              <a:tblPr firstRow="1" bandRow="1">
                <a:tableStyleId>{5C22544A-7EE6-4342-B048-85BDC9FD1C3A}</a:tableStyleId>
              </a:tblPr>
              <a:tblGrid>
                <a:gridCol w="1323660"/>
                <a:gridCol w="3354818"/>
                <a:gridCol w="5238120"/>
              </a:tblGrid>
              <a:tr h="370840">
                <a:tc>
                  <a:txBody>
                    <a:bodyPr/>
                    <a:lstStyle/>
                    <a:p>
                      <a:r>
                        <a:rPr lang="ja-JP" altLang="en-US" sz="1800" dirty="0" smtClean="0">
                          <a:latin typeface="Meiryo" panose="020B0604030504040204" pitchFamily="34" charset="-128"/>
                          <a:ea typeface="Meiryo" panose="020B0604030504040204" pitchFamily="34" charset="-128"/>
                        </a:rPr>
                        <a:t>主催者</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テーマ</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開催日程</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zh-CN" altLang="en-US" sz="1800" dirty="0" smtClean="0">
                          <a:latin typeface="Meiryo" panose="020B0604030504040204" pitchFamily="34" charset="-128"/>
                          <a:ea typeface="Meiryo" panose="020B0604030504040204" pitchFamily="34" charset="-128"/>
                        </a:rPr>
                        <a:t>黄蔚菁</a:t>
                      </a:r>
                      <a:endParaRPr lang="en-US" altLang="zh-CN" sz="1800" dirty="0" smtClean="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RPA</a:t>
                      </a:r>
                    </a:p>
                    <a:p>
                      <a:r>
                        <a:rPr lang="en-US" sz="1200" dirty="0" smtClean="0">
                          <a:latin typeface="Meiryo" panose="020B0604030504040204" pitchFamily="34" charset="-128"/>
                          <a:ea typeface="Meiryo" panose="020B0604030504040204" pitchFamily="34" charset="-128"/>
                        </a:rPr>
                        <a:t>Robotic Process Automation</a:t>
                      </a:r>
                      <a:endParaRPr lang="en-US" sz="12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第１、３木曜日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18</a:t>
                      </a:r>
                      <a:r>
                        <a:rPr lang="ja-JP" altLang="en-US" sz="1800" dirty="0" smtClean="0">
                          <a:latin typeface="Meiryo" panose="020B0604030504040204" pitchFamily="34" charset="-128"/>
                          <a:ea typeface="Meiryo" panose="020B0604030504040204" pitchFamily="34" charset="-128"/>
                        </a:rPr>
                        <a:t>日（木）</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ja-JP" altLang="en-US" sz="1800" dirty="0" smtClean="0">
                          <a:latin typeface="Meiryo" panose="020B0604030504040204" pitchFamily="34" charset="-128"/>
                          <a:ea typeface="Meiryo" panose="020B0604030504040204" pitchFamily="34" charset="-128"/>
                        </a:rPr>
                        <a:t>渡部義隆</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PM</a:t>
                      </a:r>
                    </a:p>
                    <a:p>
                      <a:r>
                        <a:rPr lang="en-US" altLang="ja-JP" sz="1200" dirty="0" smtClean="0">
                          <a:latin typeface="Meiryo" panose="020B0604030504040204" pitchFamily="34" charset="-128"/>
                          <a:ea typeface="Meiryo" panose="020B0604030504040204" pitchFamily="34" charset="-128"/>
                        </a:rPr>
                        <a:t>Project Management</a:t>
                      </a:r>
                      <a:r>
                        <a:rPr lang="ja-JP" altLang="en-US" sz="1200" baseline="0" dirty="0" smtClean="0">
                          <a:latin typeface="Meiryo" panose="020B0604030504040204" pitchFamily="34" charset="-128"/>
                          <a:ea typeface="Meiryo" panose="020B0604030504040204" pitchFamily="34" charset="-128"/>
                        </a:rPr>
                        <a:t>：</a:t>
                      </a:r>
                      <a:r>
                        <a:rPr lang="ja-JP" altLang="en-US" sz="1200" dirty="0" smtClean="0">
                          <a:latin typeface="Meiryo" panose="020B0604030504040204" pitchFamily="34" charset="-128"/>
                          <a:ea typeface="Meiryo" panose="020B0604030504040204" pitchFamily="34" charset="-128"/>
                        </a:rPr>
                        <a:t>プロジェクト管理</a:t>
                      </a:r>
                      <a:endParaRPr lang="en-US" sz="1200" dirty="0">
                        <a:latin typeface="Meiryo" panose="020B0604030504040204" pitchFamily="34" charset="-128"/>
                        <a:ea typeface="Meiryo"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第１、３水曜日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17</a:t>
                      </a:r>
                      <a:r>
                        <a:rPr lang="ja-JP" altLang="en-US" sz="1800" dirty="0" smtClean="0">
                          <a:latin typeface="Meiryo" panose="020B0604030504040204" pitchFamily="34" charset="-128"/>
                          <a:ea typeface="Meiryo" panose="020B0604030504040204" pitchFamily="34" charset="-128"/>
                        </a:rPr>
                        <a:t>日（水）</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ja-JP" altLang="en-US" sz="1800" dirty="0" smtClean="0">
                          <a:latin typeface="Meiryo" panose="020B0604030504040204" pitchFamily="34" charset="-128"/>
                          <a:ea typeface="Meiryo" panose="020B0604030504040204" pitchFamily="34" charset="-128"/>
                        </a:rPr>
                        <a:t>渡部格</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TOC</a:t>
                      </a:r>
                    </a:p>
                    <a:p>
                      <a:r>
                        <a:rPr lang="en-US" altLang="ja-JP" sz="1200" dirty="0" smtClean="0">
                          <a:latin typeface="Meiryo" panose="020B0604030504040204" pitchFamily="34" charset="-128"/>
                          <a:ea typeface="Meiryo" panose="020B0604030504040204" pitchFamily="34" charset="-128"/>
                        </a:rPr>
                        <a:t>Theory Of Constraints</a:t>
                      </a:r>
                      <a:r>
                        <a:rPr lang="ja-JP" altLang="en-US" sz="1200" dirty="0" smtClean="0">
                          <a:latin typeface="Meiryo" panose="020B0604030504040204" pitchFamily="34" charset="-128"/>
                          <a:ea typeface="Meiryo" panose="020B0604030504040204" pitchFamily="34" charset="-128"/>
                        </a:rPr>
                        <a:t>：制約条件の理論</a:t>
                      </a:r>
                      <a:endParaRPr lang="en-US" sz="1200" dirty="0">
                        <a:latin typeface="Meiryo" panose="020B0604030504040204" pitchFamily="34" charset="-128"/>
                        <a:ea typeface="Meiryo"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第２、４木曜日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25</a:t>
                      </a:r>
                      <a:r>
                        <a:rPr lang="ja-JP" altLang="en-US" sz="1800" dirty="0" smtClean="0">
                          <a:latin typeface="Meiryo" panose="020B0604030504040204" pitchFamily="34" charset="-128"/>
                          <a:ea typeface="Meiryo" panose="020B0604030504040204" pitchFamily="34" charset="-128"/>
                        </a:rPr>
                        <a:t>日（木）</a:t>
                      </a:r>
                      <a:endParaRPr lang="en-US" sz="1800" dirty="0">
                        <a:latin typeface="Meiryo" panose="020B0604030504040204" pitchFamily="34" charset="-128"/>
                        <a:ea typeface="Meiryo" panose="020B0604030504040204" pitchFamily="34" charset="-128"/>
                      </a:endParaRPr>
                    </a:p>
                  </a:txBody>
                  <a:tcPr/>
                </a:tc>
              </a:tr>
              <a:tr h="1551364">
                <a:tc>
                  <a:txBody>
                    <a:bodyPr/>
                    <a:lstStyle/>
                    <a:p>
                      <a:r>
                        <a:rPr lang="ja-JP" altLang="en-US" sz="1800" dirty="0" smtClean="0">
                          <a:latin typeface="Meiryo" panose="020B0604030504040204" pitchFamily="34" charset="-128"/>
                          <a:ea typeface="Meiryo" panose="020B0604030504040204" pitchFamily="34" charset="-128"/>
                        </a:rPr>
                        <a:t>夏目豊和</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JP1</a:t>
                      </a:r>
                    </a:p>
                    <a:p>
                      <a:r>
                        <a:rPr lang="ja-JP" altLang="en-US" sz="1200" dirty="0" smtClean="0">
                          <a:latin typeface="Meiryo" panose="020B0604030504040204" pitchFamily="34" charset="-128"/>
                          <a:ea typeface="Meiryo" panose="020B0604030504040204" pitchFamily="34" charset="-128"/>
                        </a:rPr>
                        <a:t>統合システム運用管理</a:t>
                      </a:r>
                      <a:endParaRPr lang="en-US" sz="1200" dirty="0">
                        <a:latin typeface="Meiryo" panose="020B0604030504040204" pitchFamily="34" charset="-128"/>
                        <a:ea typeface="Meiryo"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第２、４水曜日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24</a:t>
                      </a:r>
                      <a:r>
                        <a:rPr lang="ja-JP" altLang="en-US" sz="1800" dirty="0" smtClean="0">
                          <a:latin typeface="Meiryo" panose="020B0604030504040204" pitchFamily="34" charset="-128"/>
                          <a:ea typeface="Meiryo" panose="020B0604030504040204" pitchFamily="34" charset="-128"/>
                        </a:rPr>
                        <a:t>日（水）</a:t>
                      </a:r>
                      <a:endParaRPr lang="en-US" altLang="ja-JP" sz="1800" dirty="0" smtClean="0">
                        <a:latin typeface="Meiryo" panose="020B0604030504040204" pitchFamily="34" charset="-128"/>
                        <a:ea typeface="Meiryo" panose="020B0604030504040204" pitchFamily="34" charset="-128"/>
                      </a:endParaRPr>
                    </a:p>
                  </a:txBody>
                  <a:tcPr/>
                </a:tc>
              </a:tr>
            </a:tbl>
          </a:graphicData>
        </a:graphic>
      </p:graphicFrame>
      <p:sp>
        <p:nvSpPr>
          <p:cNvPr id="6" name="文本框 5"/>
          <p:cNvSpPr txBox="1"/>
          <p:nvPr/>
        </p:nvSpPr>
        <p:spPr>
          <a:xfrm>
            <a:off x="838200" y="5724283"/>
            <a:ext cx="3647152" cy="369332"/>
          </a:xfrm>
          <a:prstGeom prst="rect">
            <a:avLst/>
          </a:prstGeom>
          <a:noFill/>
        </p:spPr>
        <p:txBody>
          <a:bodyPr wrap="none" rtlCol="0">
            <a:spAutoFit/>
          </a:bodyPr>
          <a:lstStyle/>
          <a:p>
            <a:r>
              <a:rPr lang="en-US" altLang="ja-JP" dirty="0" smtClean="0">
                <a:latin typeface="Meiryo" panose="020B0604030504040204" pitchFamily="34" charset="-128"/>
                <a:ea typeface="Meiryo" panose="020B0604030504040204" pitchFamily="34" charset="-128"/>
              </a:rPr>
              <a:t>※</a:t>
            </a:r>
            <a:r>
              <a:rPr lang="ja-JP" altLang="en-US" dirty="0" smtClean="0">
                <a:latin typeface="Meiryo" panose="020B0604030504040204" pitchFamily="34" charset="-128"/>
                <a:ea typeface="Meiryo" panose="020B0604030504040204" pitchFamily="34" charset="-128"/>
              </a:rPr>
              <a:t>開催日が祝日の場合はスキップ</a:t>
            </a:r>
            <a:endParaRPr 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732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勉強会開催年間スケジュール</a:t>
            </a:r>
            <a:endParaRPr lang="en-US" dirty="0"/>
          </a:p>
        </p:txBody>
      </p:sp>
      <p:pic>
        <p:nvPicPr>
          <p:cNvPr id="4" name="图片 3"/>
          <p:cNvPicPr>
            <a:picLocks noChangeAspect="1"/>
          </p:cNvPicPr>
          <p:nvPr/>
        </p:nvPicPr>
        <p:blipFill>
          <a:blip r:embed="rId2"/>
          <a:stretch>
            <a:fillRect/>
          </a:stretch>
        </p:blipFill>
        <p:spPr>
          <a:xfrm>
            <a:off x="677334" y="1549606"/>
            <a:ext cx="7663296" cy="3519109"/>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180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dirty="0"/>
              <a:t>勉強会テーマ紹介</a:t>
            </a:r>
            <a:r>
              <a:rPr lang="en-US" altLang="ja-JP" dirty="0" smtClean="0"/>
              <a:t/>
            </a:r>
            <a:br>
              <a:rPr lang="en-US" altLang="ja-JP" dirty="0" smtClean="0"/>
            </a:br>
            <a:r>
              <a:rPr lang="ja-JP" altLang="en-US" sz="2400" dirty="0" smtClean="0"/>
              <a:t>ＲＰＡ（</a:t>
            </a:r>
            <a:r>
              <a:rPr lang="en-US" altLang="ja-JP" sz="2400" dirty="0"/>
              <a:t>Robotic Process </a:t>
            </a:r>
            <a:r>
              <a:rPr lang="en-US" altLang="ja-JP" sz="2400" dirty="0" smtClean="0"/>
              <a:t>Automation</a:t>
            </a:r>
            <a:r>
              <a:rPr lang="ja-JP" altLang="en-US" sz="2400" dirty="0" smtClean="0"/>
              <a:t>）</a:t>
            </a:r>
            <a:endParaRPr lang="en-US" dirty="0"/>
          </a:p>
        </p:txBody>
      </p:sp>
      <p:sp>
        <p:nvSpPr>
          <p:cNvPr id="3" name="内容占位符 2"/>
          <p:cNvSpPr>
            <a:spLocks noGrp="1"/>
          </p:cNvSpPr>
          <p:nvPr>
            <p:ph idx="1"/>
          </p:nvPr>
        </p:nvSpPr>
        <p:spPr/>
        <p:txBody>
          <a:bodyPr/>
          <a:lstStyle/>
          <a:p>
            <a:r>
              <a:rPr lang="ja-JP" altLang="en-US" dirty="0" smtClean="0"/>
              <a:t>ＲＰＡとは</a:t>
            </a:r>
            <a:r>
              <a:rPr lang="ja-JP" altLang="en-US" dirty="0"/>
              <a:t>「</a:t>
            </a:r>
            <a:r>
              <a:rPr lang="en-US" altLang="ja-JP" dirty="0"/>
              <a:t>Robotic Process Automation</a:t>
            </a:r>
            <a:r>
              <a:rPr lang="ja-JP" altLang="en-US" dirty="0"/>
              <a:t>」の略語で</a:t>
            </a:r>
            <a:r>
              <a:rPr lang="ja-JP" altLang="en-US" dirty="0" smtClean="0"/>
              <a:t>、</a:t>
            </a:r>
            <a:r>
              <a:rPr lang="en-US" altLang="ja-JP" dirty="0" smtClean="0"/>
              <a:t>PC</a:t>
            </a:r>
            <a:r>
              <a:rPr lang="ja-JP" altLang="en-US" dirty="0"/>
              <a:t>などを用いて行っている一連の作業を自動化できる「ソフトウェアロボット」のことである</a:t>
            </a:r>
            <a:r>
              <a:rPr lang="ja-JP" altLang="en-US" dirty="0" smtClean="0"/>
              <a:t>。本勉強会では、主</a:t>
            </a:r>
            <a:r>
              <a:rPr lang="ja-JP" altLang="en-US" dirty="0"/>
              <a:t>に</a:t>
            </a:r>
            <a:r>
              <a:rPr lang="en-US" altLang="ja-JP" dirty="0" err="1" smtClean="0"/>
              <a:t>UiPath</a:t>
            </a:r>
            <a:r>
              <a:rPr lang="ja-JP" altLang="en-US" dirty="0" smtClean="0"/>
              <a:t>を利用して、ＲＰＡの知</a:t>
            </a:r>
            <a:r>
              <a:rPr lang="ja-JP" altLang="en-US" dirty="0"/>
              <a:t>識を共有しながら</a:t>
            </a:r>
            <a:r>
              <a:rPr lang="ja-JP" altLang="en-US" dirty="0" smtClean="0"/>
              <a:t>、業</a:t>
            </a:r>
            <a:r>
              <a:rPr lang="ja-JP" altLang="en-US" dirty="0"/>
              <a:t>務自動化に関する様々な情報を参加者同士で楽しく交換し合える勉強会です</a:t>
            </a:r>
            <a:r>
              <a:rPr lang="ja-JP" altLang="en-US" dirty="0" smtClean="0"/>
              <a:t>。</a:t>
            </a:r>
            <a:endParaRPr lang="en-US" altLang="ja-JP" dirty="0" smtClean="0"/>
          </a:p>
          <a:p>
            <a:endParaRPr lang="en-US" dirty="0"/>
          </a:p>
          <a:p>
            <a:r>
              <a:rPr lang="zh-CN" altLang="en-US" dirty="0"/>
              <a:t>第１、３木曜日　</a:t>
            </a:r>
            <a:r>
              <a:rPr lang="en-US" altLang="zh-CN" dirty="0"/>
              <a:t>19:00-20:30</a:t>
            </a:r>
            <a:r>
              <a:rPr lang="zh-CN" altLang="en-US" dirty="0"/>
              <a:t>（休憩</a:t>
            </a:r>
            <a:r>
              <a:rPr lang="en-US" altLang="zh-CN" dirty="0"/>
              <a:t>10</a:t>
            </a:r>
            <a:r>
              <a:rPr lang="zh-CN" altLang="en-US" dirty="0"/>
              <a:t>分）</a:t>
            </a:r>
          </a:p>
          <a:p>
            <a:r>
              <a:rPr lang="zh-CN" altLang="en-US" dirty="0"/>
              <a:t>初回：</a:t>
            </a:r>
            <a:r>
              <a:rPr lang="en-US" altLang="zh-CN" dirty="0"/>
              <a:t>2</a:t>
            </a:r>
            <a:r>
              <a:rPr lang="zh-CN" altLang="en-US" dirty="0"/>
              <a:t>月</a:t>
            </a:r>
            <a:r>
              <a:rPr lang="en-US" altLang="zh-CN" dirty="0"/>
              <a:t>18</a:t>
            </a:r>
            <a:r>
              <a:rPr lang="zh-CN" altLang="en-US" dirty="0"/>
              <a:t>日（木）</a:t>
            </a:r>
          </a:p>
          <a:p>
            <a:endParaRPr lang="en-US" dirty="0"/>
          </a:p>
        </p:txBody>
      </p:sp>
    </p:spTree>
    <p:extLst>
      <p:ext uri="{BB962C8B-B14F-4D97-AF65-F5344CB8AC3E}">
        <p14:creationId xmlns:p14="http://schemas.microsoft.com/office/powerpoint/2010/main" val="151835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dirty="0"/>
              <a:t>勉強会テーマ紹介</a:t>
            </a:r>
            <a:r>
              <a:rPr lang="en-US" sz="2400" dirty="0" smtClean="0"/>
              <a:t/>
            </a:r>
            <a:br>
              <a:rPr lang="en-US" sz="2400" dirty="0" smtClean="0"/>
            </a:br>
            <a:r>
              <a:rPr lang="ja-JP" altLang="en-US" sz="2400" dirty="0" smtClean="0"/>
              <a:t>ＰＭ（</a:t>
            </a:r>
            <a:r>
              <a:rPr lang="en-US" altLang="ja-JP" sz="2400" dirty="0"/>
              <a:t>Project Management</a:t>
            </a:r>
            <a:r>
              <a:rPr lang="ja-JP" altLang="en-US" sz="2400" dirty="0"/>
              <a:t>：プロジェクト</a:t>
            </a:r>
            <a:r>
              <a:rPr lang="ja-JP" altLang="en-US" sz="2400" dirty="0" smtClean="0"/>
              <a:t>管理）</a:t>
            </a:r>
            <a:endParaRPr lang="zh-CN" altLang="en-US" sz="2400" dirty="0"/>
          </a:p>
        </p:txBody>
      </p:sp>
      <p:sp>
        <p:nvSpPr>
          <p:cNvPr id="3" name="内容占位符 2"/>
          <p:cNvSpPr>
            <a:spLocks noGrp="1"/>
          </p:cNvSpPr>
          <p:nvPr>
            <p:ph idx="1"/>
          </p:nvPr>
        </p:nvSpPr>
        <p:spPr/>
        <p:txBody>
          <a:bodyPr/>
          <a:lstStyle/>
          <a:p>
            <a:r>
              <a:rPr lang="ja-JP" altLang="en-US" dirty="0"/>
              <a:t>ディスカッションを中心に管理能力向上の勉強会です</a:t>
            </a:r>
            <a:r>
              <a:rPr lang="ja-JP" altLang="en-US" dirty="0" smtClean="0"/>
              <a:t>。第</a:t>
            </a:r>
            <a:r>
              <a:rPr lang="en-US" altLang="ja-JP" dirty="0" smtClean="0"/>
              <a:t>1</a:t>
            </a:r>
            <a:r>
              <a:rPr lang="ja-JP" altLang="en-US" dirty="0"/>
              <a:t>回目は、参加者の向上させたい管理能力を確認を行う予定です。</a:t>
            </a:r>
          </a:p>
          <a:p>
            <a:endParaRPr lang="en-US" dirty="0" smtClean="0"/>
          </a:p>
          <a:p>
            <a:r>
              <a:rPr lang="zh-CN" altLang="en-US" dirty="0"/>
              <a:t>第１、３水曜日　</a:t>
            </a:r>
            <a:r>
              <a:rPr lang="en-US" altLang="zh-CN" dirty="0"/>
              <a:t>19:00-20:30</a:t>
            </a:r>
            <a:r>
              <a:rPr lang="zh-CN" altLang="en-US" dirty="0"/>
              <a:t>（休憩</a:t>
            </a:r>
            <a:r>
              <a:rPr lang="en-US" altLang="zh-CN" dirty="0"/>
              <a:t>10</a:t>
            </a:r>
            <a:r>
              <a:rPr lang="zh-CN" altLang="en-US" dirty="0"/>
              <a:t>分）</a:t>
            </a:r>
          </a:p>
          <a:p>
            <a:r>
              <a:rPr lang="zh-CN" altLang="en-US" dirty="0"/>
              <a:t>初回：</a:t>
            </a:r>
            <a:r>
              <a:rPr lang="en-US" altLang="zh-CN" dirty="0"/>
              <a:t>2</a:t>
            </a:r>
            <a:r>
              <a:rPr lang="zh-CN" altLang="en-US" dirty="0"/>
              <a:t>月</a:t>
            </a:r>
            <a:r>
              <a:rPr lang="en-US" altLang="zh-CN" dirty="0"/>
              <a:t>17</a:t>
            </a:r>
            <a:r>
              <a:rPr lang="zh-CN" altLang="en-US" dirty="0"/>
              <a:t>日（水）</a:t>
            </a:r>
          </a:p>
          <a:p>
            <a:endParaRPr lang="en-US" dirty="0"/>
          </a:p>
        </p:txBody>
      </p:sp>
    </p:spTree>
    <p:extLst>
      <p:ext uri="{BB962C8B-B14F-4D97-AF65-F5344CB8AC3E}">
        <p14:creationId xmlns:p14="http://schemas.microsoft.com/office/powerpoint/2010/main" val="299361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a:t>勉強会</a:t>
            </a:r>
            <a:r>
              <a:rPr lang="ja-JP" altLang="en-US" sz="4000" dirty="0"/>
              <a:t>テーマ</a:t>
            </a:r>
            <a:r>
              <a:rPr lang="zh-CN" altLang="en-US" sz="4000" dirty="0"/>
              <a:t>紹</a:t>
            </a:r>
            <a:r>
              <a:rPr lang="zh-CN" altLang="en-US" sz="4000" dirty="0" smtClean="0"/>
              <a:t>介</a:t>
            </a:r>
            <a:r>
              <a:rPr lang="en-US" altLang="zh-CN" dirty="0" smtClean="0"/>
              <a:t/>
            </a:r>
            <a:br>
              <a:rPr lang="en-US" altLang="zh-CN" dirty="0" smtClean="0"/>
            </a:br>
            <a:r>
              <a:rPr lang="ja-JP" altLang="en-US" sz="2400" dirty="0" smtClean="0"/>
              <a:t>ＴＯＣ（</a:t>
            </a:r>
            <a:r>
              <a:rPr lang="en-US" altLang="zh-CN" sz="2400" dirty="0" smtClean="0"/>
              <a:t>Theory </a:t>
            </a:r>
            <a:r>
              <a:rPr lang="en-US" altLang="zh-CN" sz="2400" dirty="0"/>
              <a:t>Of Constraints</a:t>
            </a:r>
            <a:r>
              <a:rPr lang="zh-CN" altLang="en-US" sz="2400" dirty="0"/>
              <a:t>：制約条件</a:t>
            </a:r>
            <a:r>
              <a:rPr lang="ja-JP" altLang="en-US" sz="2400" dirty="0"/>
              <a:t>の</a:t>
            </a:r>
            <a:r>
              <a:rPr lang="zh-CN" altLang="en-US" sz="2400" dirty="0"/>
              <a:t>理</a:t>
            </a:r>
            <a:r>
              <a:rPr lang="zh-CN" altLang="en-US" sz="2400" dirty="0" smtClean="0"/>
              <a:t>論</a:t>
            </a:r>
            <a:r>
              <a:rPr lang="ja-JP" altLang="en-US" sz="2400" dirty="0" smtClean="0"/>
              <a:t>）</a:t>
            </a:r>
            <a:r>
              <a:rPr lang="zh-CN" altLang="en-US" sz="2400" dirty="0"/>
              <a:t/>
            </a:r>
            <a:br>
              <a:rPr lang="zh-CN" altLang="en-US" sz="2400" dirty="0"/>
            </a:br>
            <a:endParaRPr lang="zh-CN" altLang="en-US" sz="2400" dirty="0"/>
          </a:p>
        </p:txBody>
      </p:sp>
      <p:sp>
        <p:nvSpPr>
          <p:cNvPr id="3" name="内容占位符 2"/>
          <p:cNvSpPr>
            <a:spLocks noGrp="1"/>
          </p:cNvSpPr>
          <p:nvPr>
            <p:ph idx="1"/>
          </p:nvPr>
        </p:nvSpPr>
        <p:spPr/>
        <p:txBody>
          <a:bodyPr/>
          <a:lstStyle/>
          <a:p>
            <a:r>
              <a:rPr lang="ja-JP" altLang="en-US" dirty="0"/>
              <a:t>プロジェクト管理や設計、プログラミング、私生活等に幅広く使える論理的思考法、</a:t>
            </a:r>
            <a:r>
              <a:rPr lang="en-US" altLang="ja-JP" dirty="0"/>
              <a:t>TOC(</a:t>
            </a:r>
            <a:r>
              <a:rPr lang="ja-JP" altLang="en-US" dirty="0"/>
              <a:t>制約条件の理論</a:t>
            </a:r>
            <a:r>
              <a:rPr lang="en-US" altLang="ja-JP" dirty="0"/>
              <a:t>)</a:t>
            </a:r>
            <a:r>
              <a:rPr lang="ja-JP" altLang="en-US" dirty="0"/>
              <a:t>について、理論や実践方法を習得し参加者全員の問題解決力を高めることを目的とする勉強会です</a:t>
            </a:r>
            <a:r>
              <a:rPr lang="ja-JP" altLang="en-US" dirty="0" smtClean="0"/>
              <a:t>。</a:t>
            </a:r>
            <a:endParaRPr lang="en-US" altLang="ja-JP" dirty="0"/>
          </a:p>
          <a:p>
            <a:endParaRPr lang="en-US" altLang="ja-JP" dirty="0" smtClean="0">
              <a:latin typeface="Meiryo" panose="020B0604030504040204" pitchFamily="34" charset="-128"/>
              <a:ea typeface="Meiryo" panose="020B0604030504040204" pitchFamily="34" charset="-128"/>
            </a:endParaRPr>
          </a:p>
          <a:p>
            <a:r>
              <a:rPr lang="ja-JP" altLang="en-US" dirty="0" smtClean="0">
                <a:latin typeface="Meiryo" panose="020B0604030504040204" pitchFamily="34" charset="-128"/>
                <a:ea typeface="Meiryo" panose="020B0604030504040204" pitchFamily="34" charset="-128"/>
              </a:rPr>
              <a:t>第２</a:t>
            </a:r>
            <a:r>
              <a:rPr lang="ja-JP" altLang="en-US" dirty="0">
                <a:latin typeface="Meiryo" panose="020B0604030504040204" pitchFamily="34" charset="-128"/>
                <a:ea typeface="Meiryo" panose="020B0604030504040204" pitchFamily="34" charset="-128"/>
              </a:rPr>
              <a:t>、４木曜日　</a:t>
            </a:r>
            <a:r>
              <a:rPr lang="en-US" altLang="ja-JP" dirty="0">
                <a:latin typeface="Meiryo" panose="020B0604030504040204" pitchFamily="34" charset="-128"/>
                <a:ea typeface="Meiryo" panose="020B0604030504040204" pitchFamily="34" charset="-128"/>
              </a:rPr>
              <a:t>19:00-20:30</a:t>
            </a:r>
            <a:r>
              <a:rPr lang="ja-JP" altLang="en-US" dirty="0">
                <a:latin typeface="Meiryo" panose="020B0604030504040204" pitchFamily="34" charset="-128"/>
                <a:ea typeface="Meiryo" panose="020B0604030504040204" pitchFamily="34" charset="-128"/>
              </a:rPr>
              <a:t>（休憩</a:t>
            </a:r>
            <a:r>
              <a:rPr lang="en-US" altLang="ja-JP" dirty="0">
                <a:latin typeface="Meiryo" panose="020B0604030504040204" pitchFamily="34" charset="-128"/>
                <a:ea typeface="Meiryo" panose="020B0604030504040204" pitchFamily="34" charset="-128"/>
              </a:rPr>
              <a:t>10</a:t>
            </a:r>
            <a:r>
              <a:rPr lang="ja-JP" altLang="en-US" dirty="0">
                <a:latin typeface="Meiryo" panose="020B0604030504040204" pitchFamily="34" charset="-128"/>
                <a:ea typeface="Meiryo" panose="020B0604030504040204" pitchFamily="34" charset="-128"/>
              </a:rPr>
              <a:t>分）</a:t>
            </a:r>
            <a:endParaRPr lang="en-US" altLang="ja-JP" dirty="0">
              <a:latin typeface="Meiryo" panose="020B0604030504040204" pitchFamily="34" charset="-128"/>
              <a:ea typeface="Meiryo" panose="020B0604030504040204" pitchFamily="34" charset="-128"/>
            </a:endParaRPr>
          </a:p>
          <a:p>
            <a:r>
              <a:rPr lang="ja-JP" altLang="en-US" dirty="0">
                <a:latin typeface="Meiryo" panose="020B0604030504040204" pitchFamily="34" charset="-128"/>
                <a:ea typeface="Meiryo" panose="020B0604030504040204" pitchFamily="34" charset="-128"/>
              </a:rPr>
              <a:t>初回：</a:t>
            </a:r>
            <a:r>
              <a:rPr lang="en-US" altLang="ja-JP" dirty="0">
                <a:latin typeface="Meiryo" panose="020B0604030504040204" pitchFamily="34" charset="-128"/>
                <a:ea typeface="Meiryo" panose="020B0604030504040204" pitchFamily="34" charset="-128"/>
              </a:rPr>
              <a:t>2</a:t>
            </a:r>
            <a:r>
              <a:rPr lang="ja-JP" altLang="en-US" dirty="0">
                <a:latin typeface="Meiryo" panose="020B0604030504040204" pitchFamily="34" charset="-128"/>
                <a:ea typeface="Meiryo" panose="020B0604030504040204" pitchFamily="34" charset="-128"/>
              </a:rPr>
              <a:t>月</a:t>
            </a:r>
            <a:r>
              <a:rPr lang="en-US" altLang="ja-JP" dirty="0">
                <a:latin typeface="Meiryo" panose="020B0604030504040204" pitchFamily="34" charset="-128"/>
                <a:ea typeface="Meiryo" panose="020B0604030504040204" pitchFamily="34" charset="-128"/>
              </a:rPr>
              <a:t>25</a:t>
            </a:r>
            <a:r>
              <a:rPr lang="ja-JP" altLang="en-US" dirty="0">
                <a:latin typeface="Meiryo" panose="020B0604030504040204" pitchFamily="34" charset="-128"/>
                <a:ea typeface="Meiryo" panose="020B0604030504040204" pitchFamily="34" charset="-128"/>
              </a:rPr>
              <a:t>日（木）</a:t>
            </a:r>
            <a:endParaRPr lang="en-US" altLang="zh-CN" dirty="0">
              <a:latin typeface="Meiryo" panose="020B0604030504040204" pitchFamily="34" charset="-128"/>
              <a:ea typeface="Meiryo" panose="020B0604030504040204" pitchFamily="34" charset="-128"/>
            </a:endParaRPr>
          </a:p>
          <a:p>
            <a:endParaRPr lang="zh-CN" altLang="en-US" dirty="0"/>
          </a:p>
        </p:txBody>
      </p:sp>
    </p:spTree>
    <p:extLst>
      <p:ext uri="{BB962C8B-B14F-4D97-AF65-F5344CB8AC3E}">
        <p14:creationId xmlns:p14="http://schemas.microsoft.com/office/powerpoint/2010/main" val="347938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dirty="0"/>
              <a:t>勉強会テーマ紹介</a:t>
            </a:r>
            <a:r>
              <a:rPr lang="en-US" altLang="ja-JP" dirty="0" smtClean="0"/>
              <a:t/>
            </a:r>
            <a:br>
              <a:rPr lang="en-US" altLang="ja-JP" dirty="0" smtClean="0"/>
            </a:br>
            <a:r>
              <a:rPr lang="ja-JP" altLang="en-US" sz="2400" dirty="0" smtClean="0"/>
              <a:t>ＪＰ１（</a:t>
            </a:r>
            <a:r>
              <a:rPr lang="ja-JP" altLang="en-US" sz="2400" dirty="0" smtClean="0"/>
              <a:t>統</a:t>
            </a:r>
            <a:r>
              <a:rPr lang="ja-JP" altLang="en-US" sz="2400" dirty="0"/>
              <a:t>合システム運用</a:t>
            </a:r>
            <a:r>
              <a:rPr lang="ja-JP" altLang="en-US" sz="2400" dirty="0" smtClean="0"/>
              <a:t>管理製品）</a:t>
            </a:r>
            <a:endParaRPr lang="en-US" dirty="0"/>
          </a:p>
        </p:txBody>
      </p:sp>
      <p:sp>
        <p:nvSpPr>
          <p:cNvPr id="3" name="内容占位符 2"/>
          <p:cNvSpPr>
            <a:spLocks noGrp="1"/>
          </p:cNvSpPr>
          <p:nvPr>
            <p:ph idx="1"/>
          </p:nvPr>
        </p:nvSpPr>
        <p:spPr/>
        <p:txBody>
          <a:bodyPr/>
          <a:lstStyle/>
          <a:p>
            <a:r>
              <a:rPr lang="en-US" altLang="ja-JP" dirty="0"/>
              <a:t>JP1</a:t>
            </a:r>
            <a:r>
              <a:rPr lang="ja-JP" altLang="en-US" dirty="0"/>
              <a:t>製品の機能についてジョブ管理、統合監視をメインに説明を行い、使用できる機能の理解や業務活用方法を共有することを目的とする勉強会です。製品としては主に自動化のツールとして幅広く使用され、</a:t>
            </a:r>
            <a:r>
              <a:rPr lang="en-US" altLang="ja-JP" dirty="0"/>
              <a:t>RPA</a:t>
            </a:r>
            <a:r>
              <a:rPr lang="ja-JP" altLang="en-US" dirty="0"/>
              <a:t>との連動などもできます</a:t>
            </a:r>
            <a:r>
              <a:rPr lang="ja-JP" altLang="en-US" dirty="0" smtClean="0"/>
              <a:t>。</a:t>
            </a:r>
            <a:endParaRPr lang="en-US" altLang="ja-JP" dirty="0" smtClean="0"/>
          </a:p>
          <a:p>
            <a:endParaRPr lang="en-US" dirty="0"/>
          </a:p>
          <a:p>
            <a:r>
              <a:rPr lang="zh-CN" altLang="en-US" dirty="0"/>
              <a:t>第２、４水曜日　</a:t>
            </a:r>
            <a:r>
              <a:rPr lang="en-US" altLang="zh-CN" dirty="0"/>
              <a:t>19:00-20:30</a:t>
            </a:r>
            <a:r>
              <a:rPr lang="zh-CN" altLang="en-US" dirty="0"/>
              <a:t>（休憩</a:t>
            </a:r>
            <a:r>
              <a:rPr lang="en-US" altLang="zh-CN" dirty="0"/>
              <a:t>10</a:t>
            </a:r>
            <a:r>
              <a:rPr lang="zh-CN" altLang="en-US" dirty="0"/>
              <a:t>分）</a:t>
            </a:r>
          </a:p>
          <a:p>
            <a:r>
              <a:rPr lang="zh-CN" altLang="en-US" dirty="0"/>
              <a:t>初回：</a:t>
            </a:r>
            <a:r>
              <a:rPr lang="en-US" altLang="zh-CN" dirty="0"/>
              <a:t>2</a:t>
            </a:r>
            <a:r>
              <a:rPr lang="zh-CN" altLang="en-US" dirty="0"/>
              <a:t>月</a:t>
            </a:r>
            <a:r>
              <a:rPr lang="en-US" altLang="zh-CN" dirty="0"/>
              <a:t>24</a:t>
            </a:r>
            <a:r>
              <a:rPr lang="zh-CN" altLang="en-US" dirty="0"/>
              <a:t>日（水）</a:t>
            </a:r>
          </a:p>
          <a:p>
            <a:endParaRPr lang="en-US" dirty="0"/>
          </a:p>
        </p:txBody>
      </p:sp>
    </p:spTree>
    <p:extLst>
      <p:ext uri="{BB962C8B-B14F-4D97-AF65-F5344CB8AC3E}">
        <p14:creationId xmlns:p14="http://schemas.microsoft.com/office/powerpoint/2010/main" val="277006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t>勉強</a:t>
            </a:r>
            <a:r>
              <a:rPr lang="ja-JP" altLang="en-US" dirty="0" smtClean="0"/>
              <a:t>会目的</a:t>
            </a:r>
            <a:endParaRPr lang="en-US" dirty="0"/>
          </a:p>
        </p:txBody>
      </p:sp>
      <p:sp>
        <p:nvSpPr>
          <p:cNvPr id="3" name="内容占位符 2"/>
          <p:cNvSpPr>
            <a:spLocks noGrp="1"/>
          </p:cNvSpPr>
          <p:nvPr>
            <p:ph idx="1"/>
          </p:nvPr>
        </p:nvSpPr>
        <p:spPr/>
        <p:txBody>
          <a:bodyPr/>
          <a:lstStyle/>
          <a:p>
            <a:r>
              <a:rPr lang="ja-JP" altLang="en-US" dirty="0"/>
              <a:t>部員</a:t>
            </a:r>
            <a:r>
              <a:rPr lang="ja-JP" altLang="en-US" dirty="0" smtClean="0"/>
              <a:t>のスキルアップ</a:t>
            </a:r>
            <a:endParaRPr lang="en-US" altLang="ja-JP" dirty="0" smtClean="0"/>
          </a:p>
          <a:p>
            <a:r>
              <a:rPr lang="ja-JP" altLang="en-US" dirty="0"/>
              <a:t>部内のコミュニケーションを促進</a:t>
            </a:r>
            <a:r>
              <a:rPr lang="ja-JP" altLang="en-US" dirty="0" smtClean="0"/>
              <a:t>する</a:t>
            </a:r>
            <a:endParaRPr lang="en-US" altLang="ja-JP" dirty="0" smtClean="0"/>
          </a:p>
          <a:p>
            <a:r>
              <a:rPr lang="ja-JP" altLang="en-US" dirty="0" smtClean="0"/>
              <a:t>ビジネスチャンスを広げる</a:t>
            </a:r>
            <a:endParaRPr lang="en-US" dirty="0"/>
          </a:p>
        </p:txBody>
      </p:sp>
    </p:spTree>
    <p:extLst>
      <p:ext uri="{BB962C8B-B14F-4D97-AF65-F5344CB8AC3E}">
        <p14:creationId xmlns:p14="http://schemas.microsoft.com/office/powerpoint/2010/main" val="299534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参加対象</a:t>
            </a:r>
            <a:r>
              <a:rPr lang="ja-JP" altLang="en-US" dirty="0" smtClean="0"/>
              <a:t>について</a:t>
            </a:r>
            <a:endParaRPr lang="en-US" dirty="0"/>
          </a:p>
        </p:txBody>
      </p:sp>
      <p:sp>
        <p:nvSpPr>
          <p:cNvPr id="5" name="内容占位符 4"/>
          <p:cNvSpPr>
            <a:spLocks noGrp="1"/>
          </p:cNvSpPr>
          <p:nvPr>
            <p:ph idx="1"/>
          </p:nvPr>
        </p:nvSpPr>
        <p:spPr/>
        <p:txBody>
          <a:bodyPr/>
          <a:lstStyle/>
          <a:p>
            <a:r>
              <a:rPr lang="en-US" b="1" dirty="0" smtClean="0"/>
              <a:t>1H8S</a:t>
            </a:r>
            <a:r>
              <a:rPr lang="ja-JP" altLang="en-US" b="1" dirty="0" smtClean="0"/>
              <a:t>部員（勉強会書籍の部費支給対象）</a:t>
            </a:r>
            <a:endParaRPr lang="en-US" altLang="ja-JP" b="1" dirty="0" smtClean="0"/>
          </a:p>
          <a:p>
            <a:r>
              <a:rPr lang="en-US" dirty="0" smtClean="0"/>
              <a:t>1H8S</a:t>
            </a:r>
            <a:r>
              <a:rPr lang="ja-JP" altLang="en-US" dirty="0" smtClean="0"/>
              <a:t>部内</a:t>
            </a:r>
            <a:r>
              <a:rPr lang="en-US" altLang="ja-JP" dirty="0" smtClean="0"/>
              <a:t>BP</a:t>
            </a:r>
          </a:p>
          <a:p>
            <a:r>
              <a:rPr lang="ja-JP" altLang="en-US" dirty="0" smtClean="0"/>
              <a:t>ベース他部社員</a:t>
            </a:r>
            <a:endParaRPr lang="en-US" altLang="ja-JP" dirty="0" smtClean="0"/>
          </a:p>
          <a:p>
            <a:r>
              <a:rPr lang="ja-JP" altLang="en-US" dirty="0" smtClean="0"/>
              <a:t>その他（</a:t>
            </a:r>
            <a:r>
              <a:rPr lang="en-US" altLang="ja-JP" dirty="0" smtClean="0"/>
              <a:t>NRI</a:t>
            </a:r>
            <a:r>
              <a:rPr lang="ja-JP" altLang="en-US" dirty="0" smtClean="0"/>
              <a:t>顧客など）</a:t>
            </a:r>
            <a:endParaRPr lang="en-US" dirty="0"/>
          </a:p>
        </p:txBody>
      </p:sp>
    </p:spTree>
    <p:extLst>
      <p:ext uri="{BB962C8B-B14F-4D97-AF65-F5344CB8AC3E}">
        <p14:creationId xmlns:p14="http://schemas.microsoft.com/office/powerpoint/2010/main" val="3740818854"/>
      </p:ext>
    </p:extLst>
  </p:cSld>
  <p:clrMapOvr>
    <a:masterClrMapping/>
  </p:clrMapOvr>
</p:sld>
</file>

<file path=ppt/theme/theme1.xml><?xml version="1.0" encoding="utf-8"?>
<a:theme xmlns:a="http://schemas.openxmlformats.org/drawingml/2006/main" name="平面">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eiryo">
      <a:majorFont>
        <a:latin typeface="Trebuchet MS"/>
        <a:ea typeface="メイリオ"/>
        <a:cs typeface=""/>
      </a:majorFont>
      <a:minorFont>
        <a:latin typeface="Trebuchet MS"/>
        <a:ea typeface="メイリオ"/>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405</TotalTime>
  <Words>650</Words>
  <Application>Microsoft Office PowerPoint</Application>
  <PresentationFormat>宽屏</PresentationFormat>
  <Paragraphs>94</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メイリオ</vt:lpstr>
      <vt:lpstr>メイリオ</vt:lpstr>
      <vt:lpstr>Arial</vt:lpstr>
      <vt:lpstr>Trebuchet MS</vt:lpstr>
      <vt:lpstr>Wingdings 3</vt:lpstr>
      <vt:lpstr>平面</vt:lpstr>
      <vt:lpstr>1H8S勉強会説明</vt:lpstr>
      <vt:lpstr>勉強会のテーマと日程</vt:lpstr>
      <vt:lpstr>勉強会開催年間スケジュール</vt:lpstr>
      <vt:lpstr>勉強会テーマ紹介 ＲＰＡ（Robotic Process Automation）</vt:lpstr>
      <vt:lpstr>勉強会テーマ紹介 ＰＭ（Project Management：プロジェクト管理）</vt:lpstr>
      <vt:lpstr>勉強会テーマ紹介 ＴＯＣ（Theory Of Constraints：制約条件の理論） </vt:lpstr>
      <vt:lpstr>勉強会テーマ紹介 ＪＰ１（統合システム運用管理製品）</vt:lpstr>
      <vt:lpstr>勉強会目的</vt:lpstr>
      <vt:lpstr>参加対象について</vt:lpstr>
      <vt:lpstr>参加者の採点について</vt:lpstr>
      <vt:lpstr>資料共有場所</vt:lpstr>
      <vt:lpstr>主催者連絡先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1H8S勉強会説明</dc:title>
  <dc:creator>RPA勉強会専用</dc:creator>
  <cp:lastModifiedBy>huang weijing</cp:lastModifiedBy>
  <cp:revision>45</cp:revision>
  <dcterms:created xsi:type="dcterms:W3CDTF">2021-02-11T03:50:56Z</dcterms:created>
  <dcterms:modified xsi:type="dcterms:W3CDTF">2021-02-12T09:51:18Z</dcterms:modified>
</cp:coreProperties>
</file>