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7" r:id="rId2"/>
    <p:sldId id="260" r:id="rId3"/>
    <p:sldId id="285" r:id="rId4"/>
    <p:sldId id="258" r:id="rId5"/>
    <p:sldId id="259" r:id="rId6"/>
    <p:sldId id="293" r:id="rId7"/>
    <p:sldId id="296" r:id="rId8"/>
    <p:sldId id="297" r:id="rId9"/>
    <p:sldId id="315" r:id="rId10"/>
    <p:sldId id="300" r:id="rId11"/>
    <p:sldId id="299" r:id="rId12"/>
    <p:sldId id="301" r:id="rId13"/>
    <p:sldId id="298" r:id="rId14"/>
    <p:sldId id="304" r:id="rId15"/>
    <p:sldId id="308" r:id="rId16"/>
    <p:sldId id="302" r:id="rId17"/>
    <p:sldId id="306" r:id="rId18"/>
    <p:sldId id="305" r:id="rId19"/>
    <p:sldId id="307" r:id="rId20"/>
    <p:sldId id="309" r:id="rId21"/>
    <p:sldId id="310" r:id="rId22"/>
    <p:sldId id="311" r:id="rId23"/>
    <p:sldId id="314" r:id="rId24"/>
    <p:sldId id="316" r:id="rId25"/>
    <p:sldId id="317" r:id="rId26"/>
    <p:sldId id="318" r:id="rId27"/>
    <p:sldId id="319" r:id="rId28"/>
    <p:sldId id="320" r:id="rId29"/>
    <p:sldId id="321" r:id="rId30"/>
    <p:sldId id="323" r:id="rId31"/>
    <p:sldId id="291" r:id="rId32"/>
    <p:sldId id="263" r:id="rId33"/>
    <p:sldId id="313" r:id="rId34"/>
    <p:sldId id="292" r:id="rId3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DEF0F2"/>
    <a:srgbClr val="CCECFF"/>
    <a:srgbClr val="99CCFF"/>
    <a:srgbClr val="CCFFFF"/>
    <a:srgbClr val="FFCCFF"/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41D4D-B31A-4C6F-B131-8B8FB80E15C0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1B2A9-86B3-4D0F-91CC-71AE70E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77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1B2A9-86B3-4D0F-91CC-71AE70ECCD6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26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91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49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0"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0"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2406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61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0"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0"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4879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63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376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4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75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4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95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25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12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36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29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18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59A01-E176-48C0-AF9F-86A0987CE66A}" type="datetimeFigureOut">
              <a:rPr kumimoji="0" lang="en-US" smtClean="0">
                <a:solidFill>
                  <a:prstClr val="black">
                    <a:tint val="75000"/>
                  </a:prstClr>
                </a:solidFill>
              </a:rPr>
              <a:pPr/>
              <a:t>4/1/2021</a:t>
            </a:fld>
            <a:endParaRPr kumimoji="0"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2A11D7-D144-439A-8489-5F9E777BA51F}" type="slidenum">
              <a:rPr kumimoji="0" lang="en-US" smtClean="0">
                <a:solidFill>
                  <a:srgbClr val="3494BA"/>
                </a:solidFill>
              </a:rPr>
              <a:pPr/>
              <a:t>‹#›</a:t>
            </a:fld>
            <a:endParaRPr kumimoji="0"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6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08611" y="2404534"/>
            <a:ext cx="8265392" cy="1646302"/>
          </a:xfrm>
        </p:spPr>
        <p:txBody>
          <a:bodyPr/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RPA</a:t>
            </a:r>
            <a:r>
              <a:rPr lang="ja-JP" altLang="en-US" dirty="0" smtClean="0"/>
              <a:t>学習コース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400" dirty="0"/>
              <a:t>第３回目：高度な</a:t>
            </a:r>
            <a:r>
              <a:rPr lang="en-US" altLang="ja-JP" sz="2400" dirty="0" err="1"/>
              <a:t>UiPath</a:t>
            </a:r>
            <a:r>
              <a:rPr lang="ja-JP" altLang="en-US" sz="2400" dirty="0"/>
              <a:t>機能（１）</a:t>
            </a:r>
            <a:endParaRPr 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2021</a:t>
            </a:r>
            <a:r>
              <a:rPr lang="ja-JP" altLang="en-US" dirty="0" smtClean="0"/>
              <a:t>年</a:t>
            </a:r>
            <a:r>
              <a:rPr lang="en-US" altLang="ja-JP" dirty="0" smtClean="0"/>
              <a:t>4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</a:t>
            </a:r>
            <a:r>
              <a:rPr lang="ja-JP" altLang="en-US" dirty="0" smtClean="0"/>
              <a:t>日 </a:t>
            </a:r>
            <a:r>
              <a:rPr lang="en-US" altLang="ja-JP" dirty="0" smtClean="0"/>
              <a:t>19</a:t>
            </a:r>
            <a:r>
              <a:rPr lang="ja-JP" altLang="en-US" dirty="0" smtClean="0"/>
              <a:t>時</a:t>
            </a:r>
            <a:endParaRPr lang="en-US" altLang="zh-CN" dirty="0"/>
          </a:p>
          <a:p>
            <a:r>
              <a:rPr lang="en-US" altLang="zh-CN" dirty="0" smtClean="0"/>
              <a:t>1HB-8S </a:t>
            </a:r>
            <a:r>
              <a:rPr lang="zh-CN" altLang="en-US" dirty="0" smtClean="0"/>
              <a:t>黄</a:t>
            </a:r>
            <a:r>
              <a:rPr lang="ja-JP" altLang="en-US" dirty="0" smtClean="0"/>
              <a:t>　</a:t>
            </a:r>
            <a:r>
              <a:rPr lang="zh-CN" altLang="en-US" dirty="0" smtClean="0"/>
              <a:t>蔚菁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4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47742" y="1757897"/>
            <a:ext cx="6167470" cy="4914069"/>
          </a:xfrm>
          <a:prstGeom prst="rect">
            <a:avLst/>
          </a:prstGeom>
          <a:solidFill>
            <a:schemeClr val="accent3">
              <a:lumMod val="40000"/>
              <a:lumOff val="60000"/>
              <a:alpha val="20000"/>
            </a:schemeClr>
          </a:solidFill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try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エラーハンドリング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sz="2400" dirty="0"/>
              <a:t>サンプル</a:t>
            </a:r>
            <a:endParaRPr kumimoji="1" lang="ja-JP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62803" y="2072697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①玉ねぎを切る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62803" y="2545984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②人参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を切る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62803" y="3019271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③じゃがを切る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62803" y="3491214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④バケットに入れる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86360" y="2072697"/>
            <a:ext cx="1321733" cy="4245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準備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86360" y="4084378"/>
            <a:ext cx="1321733" cy="4245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調理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62803" y="4084378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①野菜を炒める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62803" y="4556321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②肉を炒める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62803" y="5028264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③煮込む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62803" y="5500207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④ルーを入れる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86360" y="6096060"/>
            <a:ext cx="1321733" cy="4245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盛る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7334" y="2072697"/>
            <a:ext cx="1321733" cy="4245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カレーを作る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左大括号 18"/>
          <p:cNvSpPr/>
          <p:nvPr/>
        </p:nvSpPr>
        <p:spPr>
          <a:xfrm>
            <a:off x="2149475" y="2072697"/>
            <a:ext cx="586477" cy="4447923"/>
          </a:xfrm>
          <a:prstGeom prst="leftBrace">
            <a:avLst>
              <a:gd name="adj1" fmla="val 8333"/>
              <a:gd name="adj2" fmla="val 50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左大括号 19"/>
          <p:cNvSpPr/>
          <p:nvPr/>
        </p:nvSpPr>
        <p:spPr>
          <a:xfrm>
            <a:off x="4242209" y="2072697"/>
            <a:ext cx="586477" cy="1711027"/>
          </a:xfrm>
          <a:prstGeom prst="leftBrace">
            <a:avLst>
              <a:gd name="adj1" fmla="val 8333"/>
              <a:gd name="adj2" fmla="val 50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左大括号 20"/>
          <p:cNvSpPr/>
          <p:nvPr/>
        </p:nvSpPr>
        <p:spPr>
          <a:xfrm>
            <a:off x="4242209" y="4156985"/>
            <a:ext cx="586477" cy="1711027"/>
          </a:xfrm>
          <a:prstGeom prst="leftBrace">
            <a:avLst>
              <a:gd name="adj1" fmla="val 8333"/>
              <a:gd name="adj2" fmla="val 50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曲线连接符 22"/>
          <p:cNvCxnSpPr>
            <a:stCxn id="4" idx="3"/>
            <a:endCxn id="5" idx="3"/>
          </p:cNvCxnSpPr>
          <p:nvPr/>
        </p:nvCxnSpPr>
        <p:spPr>
          <a:xfrm>
            <a:off x="6444944" y="2256600"/>
            <a:ext cx="12700" cy="47328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爆炸形 1 23"/>
          <p:cNvSpPr/>
          <p:nvPr/>
        </p:nvSpPr>
        <p:spPr>
          <a:xfrm>
            <a:off x="6649328" y="3073768"/>
            <a:ext cx="246031" cy="258809"/>
          </a:xfrm>
          <a:prstGeom prst="irregularSeal1">
            <a:avLst/>
          </a:prstGeom>
          <a:solidFill>
            <a:srgbClr val="FF7C8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846822" y="3019271"/>
            <a:ext cx="279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やべぇー！手、切っちゃった！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6" name="曲线连接符 25"/>
          <p:cNvCxnSpPr>
            <a:stCxn id="5" idx="3"/>
            <a:endCxn id="6" idx="3"/>
          </p:cNvCxnSpPr>
          <p:nvPr/>
        </p:nvCxnSpPr>
        <p:spPr>
          <a:xfrm>
            <a:off x="6444944" y="2729887"/>
            <a:ext cx="12700" cy="47328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755592" y="1757898"/>
            <a:ext cx="3283889" cy="1155891"/>
          </a:xfrm>
          <a:prstGeom prst="rect">
            <a:avLst/>
          </a:prstGeom>
          <a:solidFill>
            <a:schemeClr val="accent3">
              <a:lumMod val="40000"/>
              <a:lumOff val="60000"/>
              <a:alpha val="20000"/>
            </a:schemeClr>
          </a:solidFill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catch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926218" y="2209814"/>
            <a:ext cx="2942995" cy="4245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カレー諦めて、今夜はウ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ーバ</a:t>
            </a:r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ーに</a:t>
            </a:r>
            <a:endParaRPr lang="en-US" altLang="ja-JP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曲线连接符 28"/>
          <p:cNvCxnSpPr>
            <a:stCxn id="6" idx="3"/>
            <a:endCxn id="28" idx="1"/>
          </p:cNvCxnSpPr>
          <p:nvPr/>
        </p:nvCxnSpPr>
        <p:spPr>
          <a:xfrm flipV="1">
            <a:off x="6444944" y="2422094"/>
            <a:ext cx="481274" cy="781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标注 29"/>
          <p:cNvSpPr/>
          <p:nvPr/>
        </p:nvSpPr>
        <p:spPr>
          <a:xfrm>
            <a:off x="7358676" y="870841"/>
            <a:ext cx="2447476" cy="790725"/>
          </a:xfrm>
          <a:prstGeom prst="wedgeRectCallout">
            <a:avLst>
              <a:gd name="adj1" fmla="val -46713"/>
              <a:gd name="adj2" fmla="val 86628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全体処理に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か所でも例外があれば、カレーをやめるサンプル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381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47742" y="1757897"/>
            <a:ext cx="6167470" cy="4914069"/>
          </a:xfrm>
          <a:prstGeom prst="rect">
            <a:avLst/>
          </a:prstGeom>
          <a:solidFill>
            <a:schemeClr val="accent3">
              <a:lumMod val="40000"/>
              <a:lumOff val="60000"/>
              <a:alpha val="20000"/>
            </a:schemeClr>
          </a:solidFill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try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エラーハンドリング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sz="2400" dirty="0"/>
              <a:t>サンプル</a:t>
            </a:r>
            <a:endParaRPr kumimoji="1" lang="ja-JP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62803" y="2072697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①玉ねぎを切る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62803" y="2545984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②人参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を切る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62803" y="3019271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③じゃがを切る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62803" y="3491214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④バケットに入れる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86360" y="2072697"/>
            <a:ext cx="1321733" cy="4245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準備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86360" y="4084378"/>
            <a:ext cx="1321733" cy="4245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調理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62803" y="4084378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①野菜を炒める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62803" y="4556321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②肉を炒める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62803" y="5028264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③煮込む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62803" y="5500207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④ルーを入れる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86360" y="6096060"/>
            <a:ext cx="1321733" cy="4245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盛る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7334" y="2072697"/>
            <a:ext cx="1321733" cy="4245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カレーを作る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左大括号 18"/>
          <p:cNvSpPr/>
          <p:nvPr/>
        </p:nvSpPr>
        <p:spPr>
          <a:xfrm>
            <a:off x="2149475" y="2072697"/>
            <a:ext cx="586477" cy="4447923"/>
          </a:xfrm>
          <a:prstGeom prst="leftBrace">
            <a:avLst>
              <a:gd name="adj1" fmla="val 8333"/>
              <a:gd name="adj2" fmla="val 50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左大括号 19"/>
          <p:cNvSpPr/>
          <p:nvPr/>
        </p:nvSpPr>
        <p:spPr>
          <a:xfrm>
            <a:off x="4242209" y="2072697"/>
            <a:ext cx="586477" cy="1711027"/>
          </a:xfrm>
          <a:prstGeom prst="leftBrace">
            <a:avLst>
              <a:gd name="adj1" fmla="val 8333"/>
              <a:gd name="adj2" fmla="val 50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左大括号 20"/>
          <p:cNvSpPr/>
          <p:nvPr/>
        </p:nvSpPr>
        <p:spPr>
          <a:xfrm>
            <a:off x="4242209" y="4156985"/>
            <a:ext cx="586477" cy="1711027"/>
          </a:xfrm>
          <a:prstGeom prst="leftBrace">
            <a:avLst>
              <a:gd name="adj1" fmla="val 8333"/>
              <a:gd name="adj2" fmla="val 50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曲线连接符 22"/>
          <p:cNvCxnSpPr>
            <a:stCxn id="4" idx="3"/>
            <a:endCxn id="5" idx="3"/>
          </p:cNvCxnSpPr>
          <p:nvPr/>
        </p:nvCxnSpPr>
        <p:spPr>
          <a:xfrm>
            <a:off x="6444944" y="2256600"/>
            <a:ext cx="12700" cy="47328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5" idx="3"/>
            <a:endCxn id="6" idx="3"/>
          </p:cNvCxnSpPr>
          <p:nvPr/>
        </p:nvCxnSpPr>
        <p:spPr>
          <a:xfrm>
            <a:off x="6444944" y="2729887"/>
            <a:ext cx="12700" cy="47328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755592" y="1757898"/>
            <a:ext cx="3283889" cy="1155891"/>
          </a:xfrm>
          <a:prstGeom prst="rect">
            <a:avLst/>
          </a:prstGeom>
          <a:solidFill>
            <a:schemeClr val="accent3">
              <a:lumMod val="40000"/>
              <a:lumOff val="60000"/>
              <a:alpha val="20000"/>
            </a:schemeClr>
          </a:solidFill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catch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926218" y="2209814"/>
            <a:ext cx="2942995" cy="4245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カレー諦めて、今夜はウ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ーバ</a:t>
            </a:r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ーに</a:t>
            </a:r>
            <a:endParaRPr lang="en-US" altLang="ja-JP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曲线连接符 28"/>
          <p:cNvCxnSpPr>
            <a:stCxn id="6" idx="3"/>
            <a:endCxn id="7" idx="3"/>
          </p:cNvCxnSpPr>
          <p:nvPr/>
        </p:nvCxnSpPr>
        <p:spPr>
          <a:xfrm>
            <a:off x="6444944" y="3203174"/>
            <a:ext cx="12700" cy="47194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标注 30"/>
          <p:cNvSpPr/>
          <p:nvPr/>
        </p:nvSpPr>
        <p:spPr>
          <a:xfrm>
            <a:off x="7358676" y="870841"/>
            <a:ext cx="2447476" cy="790725"/>
          </a:xfrm>
          <a:prstGeom prst="wedgeRectCallout">
            <a:avLst>
              <a:gd name="adj1" fmla="val -46713"/>
              <a:gd name="adj2" fmla="val 86628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全体処理に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か所でも例外があれば、カレーをやめるサンプル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爆炸形 1 31"/>
          <p:cNvSpPr/>
          <p:nvPr/>
        </p:nvSpPr>
        <p:spPr>
          <a:xfrm>
            <a:off x="6649328" y="4171014"/>
            <a:ext cx="246031" cy="258809"/>
          </a:xfrm>
          <a:prstGeom prst="irregularSeal1">
            <a:avLst/>
          </a:prstGeom>
          <a:solidFill>
            <a:srgbClr val="FF7C8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846822" y="4116517"/>
            <a:ext cx="361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やべぇー！鉄鍋、錆が入っちゃってる！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4" name="曲线连接符 33"/>
          <p:cNvCxnSpPr>
            <a:stCxn id="7" idx="3"/>
            <a:endCxn id="13" idx="3"/>
          </p:cNvCxnSpPr>
          <p:nvPr/>
        </p:nvCxnSpPr>
        <p:spPr>
          <a:xfrm>
            <a:off x="6444944" y="3675117"/>
            <a:ext cx="12700" cy="59316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13" idx="3"/>
            <a:endCxn id="28" idx="1"/>
          </p:cNvCxnSpPr>
          <p:nvPr/>
        </p:nvCxnSpPr>
        <p:spPr>
          <a:xfrm flipV="1">
            <a:off x="6444944" y="2422094"/>
            <a:ext cx="481274" cy="18461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02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エラーハンドリング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sz="2400" dirty="0"/>
              <a:t>サンプル</a:t>
            </a:r>
            <a:endParaRPr kumimoji="1" lang="ja-JP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62803" y="3491214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④バケットに入れる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86360" y="2072697"/>
            <a:ext cx="1321733" cy="4245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準備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86360" y="4084378"/>
            <a:ext cx="1321733" cy="4245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調理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62803" y="4084378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①野菜を炒める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62803" y="4556321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②肉を炒める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62803" y="5028264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③煮込む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62803" y="5500207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④ルーを入れる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86360" y="6096060"/>
            <a:ext cx="1321733" cy="4245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盛る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7334" y="2072697"/>
            <a:ext cx="1321733" cy="4245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カレーを作る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左大括号 18"/>
          <p:cNvSpPr/>
          <p:nvPr/>
        </p:nvSpPr>
        <p:spPr>
          <a:xfrm>
            <a:off x="2149475" y="2072697"/>
            <a:ext cx="586477" cy="4447923"/>
          </a:xfrm>
          <a:prstGeom prst="leftBrace">
            <a:avLst>
              <a:gd name="adj1" fmla="val 8333"/>
              <a:gd name="adj2" fmla="val 50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左大括号 19"/>
          <p:cNvSpPr/>
          <p:nvPr/>
        </p:nvSpPr>
        <p:spPr>
          <a:xfrm>
            <a:off x="4242209" y="2072697"/>
            <a:ext cx="586477" cy="1711027"/>
          </a:xfrm>
          <a:prstGeom prst="leftBrace">
            <a:avLst>
              <a:gd name="adj1" fmla="val 8333"/>
              <a:gd name="adj2" fmla="val 50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左大括号 20"/>
          <p:cNvSpPr/>
          <p:nvPr/>
        </p:nvSpPr>
        <p:spPr>
          <a:xfrm>
            <a:off x="4242209" y="4156985"/>
            <a:ext cx="586477" cy="1711027"/>
          </a:xfrm>
          <a:prstGeom prst="leftBrace">
            <a:avLst>
              <a:gd name="adj1" fmla="val 8333"/>
              <a:gd name="adj2" fmla="val 50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爆炸形 1 21"/>
          <p:cNvSpPr/>
          <p:nvPr/>
        </p:nvSpPr>
        <p:spPr>
          <a:xfrm>
            <a:off x="6649328" y="3073768"/>
            <a:ext cx="246031" cy="258809"/>
          </a:xfrm>
          <a:prstGeom prst="irregularSeal1">
            <a:avLst/>
          </a:prstGeom>
          <a:solidFill>
            <a:srgbClr val="FF7C8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846822" y="3019271"/>
            <a:ext cx="279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やべぇー！手、切っちゃった！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862803" y="2072697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①玉ねぎを切る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862803" y="2545984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②人参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を切る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62803" y="3019271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③じゃがを切る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7" name="曲线连接符 26"/>
          <p:cNvCxnSpPr>
            <a:stCxn id="24" idx="3"/>
            <a:endCxn id="25" idx="3"/>
          </p:cNvCxnSpPr>
          <p:nvPr/>
        </p:nvCxnSpPr>
        <p:spPr>
          <a:xfrm>
            <a:off x="6444944" y="2256600"/>
            <a:ext cx="12700" cy="47328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25" idx="3"/>
            <a:endCxn id="26" idx="3"/>
          </p:cNvCxnSpPr>
          <p:nvPr/>
        </p:nvCxnSpPr>
        <p:spPr>
          <a:xfrm>
            <a:off x="6444944" y="2729887"/>
            <a:ext cx="12700" cy="47328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8242396" y="39723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異常終了</a:t>
            </a:r>
            <a:endParaRPr lang="ja-JP" altLang="en-US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0" name="曲线连接符 29"/>
          <p:cNvCxnSpPr>
            <a:stCxn id="23" idx="2"/>
            <a:endCxn id="29" idx="0"/>
          </p:cNvCxnSpPr>
          <p:nvPr/>
        </p:nvCxnSpPr>
        <p:spPr>
          <a:xfrm rot="16200000" flipH="1">
            <a:off x="8227537" y="3403462"/>
            <a:ext cx="583716" cy="5539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标注 30"/>
          <p:cNvSpPr/>
          <p:nvPr/>
        </p:nvSpPr>
        <p:spPr>
          <a:xfrm>
            <a:off x="7295657" y="4528763"/>
            <a:ext cx="2447476" cy="790725"/>
          </a:xfrm>
          <a:prstGeom prst="wedgeRectCallout">
            <a:avLst>
              <a:gd name="adj1" fmla="val 9457"/>
              <a:gd name="adj2" fmla="val -83244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例外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をキャッチする処理がなければ異常終了。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401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358500" y="1757897"/>
            <a:ext cx="2256711" cy="2222343"/>
          </a:xfrm>
          <a:prstGeom prst="rect">
            <a:avLst/>
          </a:prstGeom>
          <a:solidFill>
            <a:schemeClr val="accent3">
              <a:lumMod val="40000"/>
              <a:lumOff val="60000"/>
              <a:alpha val="20000"/>
            </a:schemeClr>
          </a:solidFill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try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エラーハンドリング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sz="2400" dirty="0"/>
              <a:t>サンプル</a:t>
            </a:r>
            <a:endParaRPr kumimoji="1" lang="ja-JP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62803" y="2072697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①玉ねぎを切る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62803" y="2545984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②人参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を切る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62803" y="3019271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③じゃがを切る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62803" y="3491214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④バケットに入れる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86360" y="2072697"/>
            <a:ext cx="1321733" cy="4245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準備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86360" y="4084378"/>
            <a:ext cx="1321733" cy="4245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調理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62803" y="4084378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①野菜を炒める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62803" y="4556321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②肉を炒める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62803" y="5028264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③煮込む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62803" y="5500207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④ルーを入れる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86360" y="6096060"/>
            <a:ext cx="1321733" cy="4245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盛る</a:t>
            </a:r>
            <a:endParaRPr kumimoji="1" lang="ja-JP" altLang="en-US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7334" y="2072697"/>
            <a:ext cx="1321733" cy="4245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カレーを作る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左大括号 18"/>
          <p:cNvSpPr/>
          <p:nvPr/>
        </p:nvSpPr>
        <p:spPr>
          <a:xfrm>
            <a:off x="2149475" y="2072697"/>
            <a:ext cx="586477" cy="4447923"/>
          </a:xfrm>
          <a:prstGeom prst="leftBrace">
            <a:avLst>
              <a:gd name="adj1" fmla="val 8333"/>
              <a:gd name="adj2" fmla="val 50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左大括号 19"/>
          <p:cNvSpPr/>
          <p:nvPr/>
        </p:nvSpPr>
        <p:spPr>
          <a:xfrm>
            <a:off x="4242209" y="2072697"/>
            <a:ext cx="586477" cy="1711027"/>
          </a:xfrm>
          <a:prstGeom prst="leftBrace">
            <a:avLst>
              <a:gd name="adj1" fmla="val 8333"/>
              <a:gd name="adj2" fmla="val 50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左大括号 20"/>
          <p:cNvSpPr/>
          <p:nvPr/>
        </p:nvSpPr>
        <p:spPr>
          <a:xfrm>
            <a:off x="4242209" y="4156985"/>
            <a:ext cx="586477" cy="1711027"/>
          </a:xfrm>
          <a:prstGeom prst="leftBrace">
            <a:avLst>
              <a:gd name="adj1" fmla="val 8333"/>
              <a:gd name="adj2" fmla="val 50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曲线连接符 22"/>
          <p:cNvCxnSpPr>
            <a:stCxn id="4" idx="3"/>
            <a:endCxn id="5" idx="3"/>
          </p:cNvCxnSpPr>
          <p:nvPr/>
        </p:nvCxnSpPr>
        <p:spPr>
          <a:xfrm>
            <a:off x="6444944" y="2256600"/>
            <a:ext cx="12700" cy="47328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爆炸形 1 23"/>
          <p:cNvSpPr/>
          <p:nvPr/>
        </p:nvSpPr>
        <p:spPr>
          <a:xfrm>
            <a:off x="6649328" y="3073768"/>
            <a:ext cx="246031" cy="258809"/>
          </a:xfrm>
          <a:prstGeom prst="irregularSeal1">
            <a:avLst/>
          </a:prstGeom>
          <a:solidFill>
            <a:srgbClr val="FF7C8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846822" y="3019271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やべぇー！手、切っちゃった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6" name="曲线连接符 25"/>
          <p:cNvCxnSpPr>
            <a:stCxn id="5" idx="3"/>
            <a:endCxn id="6" idx="3"/>
          </p:cNvCxnSpPr>
          <p:nvPr/>
        </p:nvCxnSpPr>
        <p:spPr>
          <a:xfrm>
            <a:off x="6444944" y="2729887"/>
            <a:ext cx="12700" cy="47328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755593" y="1757898"/>
            <a:ext cx="2810924" cy="1155891"/>
          </a:xfrm>
          <a:prstGeom prst="rect">
            <a:avLst/>
          </a:prstGeom>
          <a:solidFill>
            <a:schemeClr val="accent3">
              <a:lumMod val="40000"/>
              <a:lumOff val="60000"/>
              <a:alpha val="20000"/>
            </a:schemeClr>
          </a:solidFill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catch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926219" y="2209814"/>
            <a:ext cx="2211476" cy="4245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ー</a:t>
            </a:r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ブルを片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付</a:t>
            </a:r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ける</a:t>
            </a:r>
            <a:endParaRPr lang="en-US" altLang="ja-JP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矩形标注 28"/>
          <p:cNvSpPr/>
          <p:nvPr/>
        </p:nvSpPr>
        <p:spPr>
          <a:xfrm>
            <a:off x="7358675" y="1142314"/>
            <a:ext cx="3172691" cy="519252"/>
          </a:xfrm>
          <a:prstGeom prst="wedgeRectCallout">
            <a:avLst>
              <a:gd name="adj1" fmla="val -45719"/>
              <a:gd name="adj2" fmla="val 135207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一部処理をトライキャッチ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例外を</a:t>
            </a:r>
            <a:r>
              <a:rPr lang="ja-JP" altLang="en-US" sz="1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握りつぶして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、後続処理は進める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5" name="曲线连接符 34"/>
          <p:cNvCxnSpPr>
            <a:stCxn id="6" idx="3"/>
            <a:endCxn id="28" idx="1"/>
          </p:cNvCxnSpPr>
          <p:nvPr/>
        </p:nvCxnSpPr>
        <p:spPr>
          <a:xfrm flipV="1">
            <a:off x="6444944" y="2422094"/>
            <a:ext cx="481275" cy="781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28" idx="3"/>
            <a:endCxn id="13" idx="3"/>
          </p:cNvCxnSpPr>
          <p:nvPr/>
        </p:nvCxnSpPr>
        <p:spPr>
          <a:xfrm flipH="1">
            <a:off x="6444944" y="2422094"/>
            <a:ext cx="2692751" cy="1846187"/>
          </a:xfrm>
          <a:prstGeom prst="curvedConnector3">
            <a:avLst>
              <a:gd name="adj1" fmla="val -84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13" idx="3"/>
            <a:endCxn id="14" idx="3"/>
          </p:cNvCxnSpPr>
          <p:nvPr/>
        </p:nvCxnSpPr>
        <p:spPr>
          <a:xfrm>
            <a:off x="6444944" y="4268281"/>
            <a:ext cx="12700" cy="47194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14" idx="3"/>
            <a:endCxn id="15" idx="3"/>
          </p:cNvCxnSpPr>
          <p:nvPr/>
        </p:nvCxnSpPr>
        <p:spPr>
          <a:xfrm>
            <a:off x="6444944" y="4740224"/>
            <a:ext cx="12700" cy="47194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stCxn id="15" idx="3"/>
            <a:endCxn id="16" idx="3"/>
          </p:cNvCxnSpPr>
          <p:nvPr/>
        </p:nvCxnSpPr>
        <p:spPr>
          <a:xfrm>
            <a:off x="6444944" y="5212167"/>
            <a:ext cx="12700" cy="47194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曲线连接符 50"/>
          <p:cNvCxnSpPr>
            <a:stCxn id="16" idx="3"/>
            <a:endCxn id="17" idx="3"/>
          </p:cNvCxnSpPr>
          <p:nvPr/>
        </p:nvCxnSpPr>
        <p:spPr>
          <a:xfrm flipH="1">
            <a:off x="4208093" y="5684110"/>
            <a:ext cx="2236851" cy="624230"/>
          </a:xfrm>
          <a:prstGeom prst="curvedConnector3">
            <a:avLst>
              <a:gd name="adj1" fmla="val -102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51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358500" y="1757897"/>
            <a:ext cx="2256711" cy="2222343"/>
          </a:xfrm>
          <a:prstGeom prst="rect">
            <a:avLst/>
          </a:prstGeom>
          <a:solidFill>
            <a:schemeClr val="accent3">
              <a:lumMod val="40000"/>
              <a:lumOff val="60000"/>
              <a:alpha val="20000"/>
            </a:schemeClr>
          </a:solidFill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try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55593" y="1757898"/>
            <a:ext cx="2810924" cy="1155891"/>
          </a:xfrm>
          <a:prstGeom prst="rect">
            <a:avLst/>
          </a:prstGeom>
          <a:solidFill>
            <a:schemeClr val="accent3">
              <a:lumMod val="40000"/>
              <a:lumOff val="60000"/>
              <a:alpha val="20000"/>
            </a:schemeClr>
          </a:solidFill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catch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エラーハンドリング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sz="2400" dirty="0"/>
              <a:t>サンプル</a:t>
            </a:r>
            <a:endParaRPr kumimoji="1" lang="ja-JP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62803" y="3491214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④バケットに入れる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86360" y="2072697"/>
            <a:ext cx="1321733" cy="4245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準備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86360" y="4084378"/>
            <a:ext cx="1321733" cy="4245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調理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62803" y="4084378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①野菜を炒める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62803" y="4556321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②肉を炒める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62803" y="5028264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③煮込む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62803" y="5500207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④ルーを入れる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86360" y="6096060"/>
            <a:ext cx="1321733" cy="4245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盛る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7334" y="2072697"/>
            <a:ext cx="1321733" cy="4245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カレーを作る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左大括号 18"/>
          <p:cNvSpPr/>
          <p:nvPr/>
        </p:nvSpPr>
        <p:spPr>
          <a:xfrm>
            <a:off x="2149475" y="2072697"/>
            <a:ext cx="586477" cy="4447923"/>
          </a:xfrm>
          <a:prstGeom prst="leftBrace">
            <a:avLst>
              <a:gd name="adj1" fmla="val 8333"/>
              <a:gd name="adj2" fmla="val 50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左大括号 19"/>
          <p:cNvSpPr/>
          <p:nvPr/>
        </p:nvSpPr>
        <p:spPr>
          <a:xfrm>
            <a:off x="4242209" y="2072697"/>
            <a:ext cx="586477" cy="1711027"/>
          </a:xfrm>
          <a:prstGeom prst="leftBrace">
            <a:avLst>
              <a:gd name="adj1" fmla="val 8333"/>
              <a:gd name="adj2" fmla="val 50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左大括号 20"/>
          <p:cNvSpPr/>
          <p:nvPr/>
        </p:nvSpPr>
        <p:spPr>
          <a:xfrm>
            <a:off x="4242209" y="4156985"/>
            <a:ext cx="586477" cy="1711027"/>
          </a:xfrm>
          <a:prstGeom prst="leftBrace">
            <a:avLst>
              <a:gd name="adj1" fmla="val 8333"/>
              <a:gd name="adj2" fmla="val 50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爆炸形 1 21"/>
          <p:cNvSpPr/>
          <p:nvPr/>
        </p:nvSpPr>
        <p:spPr>
          <a:xfrm>
            <a:off x="6649328" y="3073768"/>
            <a:ext cx="246031" cy="258809"/>
          </a:xfrm>
          <a:prstGeom prst="irregularSeal1">
            <a:avLst/>
          </a:prstGeom>
          <a:solidFill>
            <a:srgbClr val="FF7C8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846822" y="3019271"/>
            <a:ext cx="279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やべぇー！手、切っちゃった！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862803" y="2072697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①玉ねぎを切る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862803" y="2545984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②人参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を切る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62803" y="3019271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③じゃがを切る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7" name="曲线连接符 26"/>
          <p:cNvCxnSpPr>
            <a:stCxn id="24" idx="3"/>
            <a:endCxn id="25" idx="3"/>
          </p:cNvCxnSpPr>
          <p:nvPr/>
        </p:nvCxnSpPr>
        <p:spPr>
          <a:xfrm>
            <a:off x="6444944" y="2256600"/>
            <a:ext cx="12700" cy="47328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25" idx="3"/>
            <a:endCxn id="26" idx="3"/>
          </p:cNvCxnSpPr>
          <p:nvPr/>
        </p:nvCxnSpPr>
        <p:spPr>
          <a:xfrm>
            <a:off x="6444944" y="2729887"/>
            <a:ext cx="12700" cy="47328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9472106" y="34246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異常終了</a:t>
            </a:r>
            <a:endParaRPr lang="ja-JP" altLang="en-US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0" name="曲线连接符 29"/>
          <p:cNvCxnSpPr>
            <a:stCxn id="34" idx="3"/>
            <a:endCxn id="29" idx="0"/>
          </p:cNvCxnSpPr>
          <p:nvPr/>
        </p:nvCxnSpPr>
        <p:spPr>
          <a:xfrm>
            <a:off x="9274002" y="2419324"/>
            <a:ext cx="752102" cy="10053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标注 30"/>
          <p:cNvSpPr/>
          <p:nvPr/>
        </p:nvSpPr>
        <p:spPr>
          <a:xfrm>
            <a:off x="8537981" y="4082334"/>
            <a:ext cx="2447476" cy="790725"/>
          </a:xfrm>
          <a:prstGeom prst="wedgeRectCallout">
            <a:avLst>
              <a:gd name="adj1" fmla="val 9457"/>
              <a:gd name="adj2" fmla="val -83244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再スローした例外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をキャッチする処理がなければ異常終了。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062526" y="2142446"/>
            <a:ext cx="2211476" cy="55375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ー</a:t>
            </a:r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ブルを片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付</a:t>
            </a:r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けて、</a:t>
            </a:r>
            <a:endParaRPr lang="en-US" altLang="ja-JP" sz="14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例外を</a:t>
            </a:r>
            <a:r>
              <a:rPr lang="ja-JP" altLang="en-US" sz="14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再スロー</a:t>
            </a:r>
            <a:endParaRPr lang="en-US" altLang="ja-JP" sz="1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5" name="曲线连接符 34"/>
          <p:cNvCxnSpPr>
            <a:stCxn id="26" idx="3"/>
            <a:endCxn id="34" idx="1"/>
          </p:cNvCxnSpPr>
          <p:nvPr/>
        </p:nvCxnSpPr>
        <p:spPr>
          <a:xfrm flipV="1">
            <a:off x="6444944" y="2419324"/>
            <a:ext cx="617582" cy="7838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72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9870653" y="1771371"/>
            <a:ext cx="2250501" cy="1155891"/>
          </a:xfrm>
          <a:prstGeom prst="rect">
            <a:avLst/>
          </a:prstGeom>
          <a:solidFill>
            <a:schemeClr val="accent3">
              <a:lumMod val="40000"/>
              <a:lumOff val="60000"/>
              <a:alpha val="20000"/>
            </a:schemeClr>
          </a:solidFill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catch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49075" y="1595814"/>
            <a:ext cx="7844899" cy="4429098"/>
          </a:xfrm>
          <a:prstGeom prst="rect">
            <a:avLst/>
          </a:prstGeom>
          <a:solidFill>
            <a:schemeClr val="accent3">
              <a:lumMod val="40000"/>
              <a:lumOff val="60000"/>
              <a:alpha val="20000"/>
            </a:schemeClr>
          </a:solidFill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try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358500" y="1757897"/>
            <a:ext cx="2256711" cy="2222343"/>
          </a:xfrm>
          <a:prstGeom prst="rect">
            <a:avLst/>
          </a:prstGeom>
          <a:solidFill>
            <a:schemeClr val="accent3">
              <a:lumMod val="40000"/>
              <a:lumOff val="60000"/>
              <a:alpha val="20000"/>
            </a:schemeClr>
          </a:solidFill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try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55593" y="1757898"/>
            <a:ext cx="2810924" cy="1155891"/>
          </a:xfrm>
          <a:prstGeom prst="rect">
            <a:avLst/>
          </a:prstGeom>
          <a:solidFill>
            <a:schemeClr val="accent3">
              <a:lumMod val="40000"/>
              <a:lumOff val="60000"/>
              <a:alpha val="20000"/>
            </a:schemeClr>
          </a:solidFill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catch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エラーハンドリング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sz="2400" dirty="0"/>
              <a:t>サンプル</a:t>
            </a:r>
            <a:endParaRPr kumimoji="1" lang="ja-JP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62803" y="3491214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④バケットに入れる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86360" y="2072697"/>
            <a:ext cx="1321733" cy="4245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準備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86360" y="4084378"/>
            <a:ext cx="1321733" cy="4245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調理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62803" y="4084378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①野菜を炒める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62803" y="4556321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②肉を炒める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62803" y="5028264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③煮込む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62803" y="5500207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④ルーを入れる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86360" y="6096060"/>
            <a:ext cx="1321733" cy="4245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盛る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7334" y="2072697"/>
            <a:ext cx="1321733" cy="4245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カレーを作る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左大括号 18"/>
          <p:cNvSpPr/>
          <p:nvPr/>
        </p:nvSpPr>
        <p:spPr>
          <a:xfrm>
            <a:off x="2149475" y="2072697"/>
            <a:ext cx="586477" cy="4447923"/>
          </a:xfrm>
          <a:prstGeom prst="leftBrace">
            <a:avLst>
              <a:gd name="adj1" fmla="val 8333"/>
              <a:gd name="adj2" fmla="val 50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左大括号 19"/>
          <p:cNvSpPr/>
          <p:nvPr/>
        </p:nvSpPr>
        <p:spPr>
          <a:xfrm>
            <a:off x="4242209" y="2072697"/>
            <a:ext cx="586477" cy="1711027"/>
          </a:xfrm>
          <a:prstGeom prst="leftBrace">
            <a:avLst>
              <a:gd name="adj1" fmla="val 8333"/>
              <a:gd name="adj2" fmla="val 50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左大括号 20"/>
          <p:cNvSpPr/>
          <p:nvPr/>
        </p:nvSpPr>
        <p:spPr>
          <a:xfrm>
            <a:off x="4242209" y="4156985"/>
            <a:ext cx="586477" cy="1711027"/>
          </a:xfrm>
          <a:prstGeom prst="leftBrace">
            <a:avLst>
              <a:gd name="adj1" fmla="val 8333"/>
              <a:gd name="adj2" fmla="val 50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爆炸形 1 21"/>
          <p:cNvSpPr/>
          <p:nvPr/>
        </p:nvSpPr>
        <p:spPr>
          <a:xfrm>
            <a:off x="6649328" y="3073768"/>
            <a:ext cx="246031" cy="258809"/>
          </a:xfrm>
          <a:prstGeom prst="irregularSeal1">
            <a:avLst/>
          </a:prstGeom>
          <a:solidFill>
            <a:srgbClr val="FF7C8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846822" y="3019271"/>
            <a:ext cx="279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やべぇー！手、切っちゃった！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862803" y="2072697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①玉ねぎを切る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862803" y="2545984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②人参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を切る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62803" y="3019271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③じゃがを切る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7" name="曲线连接符 26"/>
          <p:cNvCxnSpPr>
            <a:stCxn id="24" idx="3"/>
            <a:endCxn id="25" idx="3"/>
          </p:cNvCxnSpPr>
          <p:nvPr/>
        </p:nvCxnSpPr>
        <p:spPr>
          <a:xfrm>
            <a:off x="6444944" y="2256600"/>
            <a:ext cx="12700" cy="47328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25" idx="3"/>
            <a:endCxn id="26" idx="3"/>
          </p:cNvCxnSpPr>
          <p:nvPr/>
        </p:nvCxnSpPr>
        <p:spPr>
          <a:xfrm>
            <a:off x="6444944" y="2729887"/>
            <a:ext cx="12700" cy="47328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34" idx="3"/>
            <a:endCxn id="38" idx="1"/>
          </p:cNvCxnSpPr>
          <p:nvPr/>
        </p:nvCxnSpPr>
        <p:spPr>
          <a:xfrm>
            <a:off x="9274002" y="2419324"/>
            <a:ext cx="903584" cy="134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062526" y="2142446"/>
            <a:ext cx="2211476" cy="55375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ー</a:t>
            </a:r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ブルを片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付</a:t>
            </a:r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けて、</a:t>
            </a:r>
            <a:endParaRPr lang="en-US" altLang="ja-JP" sz="14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例外を</a:t>
            </a:r>
            <a:r>
              <a:rPr lang="ja-JP" altLang="en-US" sz="14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再スロー</a:t>
            </a:r>
            <a:endParaRPr lang="en-US" altLang="ja-JP" sz="1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5" name="曲线连接符 34"/>
          <p:cNvCxnSpPr>
            <a:stCxn id="26" idx="3"/>
            <a:endCxn id="34" idx="1"/>
          </p:cNvCxnSpPr>
          <p:nvPr/>
        </p:nvCxnSpPr>
        <p:spPr>
          <a:xfrm flipV="1">
            <a:off x="6444944" y="2419324"/>
            <a:ext cx="617582" cy="7838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177586" y="2155919"/>
            <a:ext cx="1643574" cy="55375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お母さんに報告する</a:t>
            </a:r>
            <a:endParaRPr lang="en-US" altLang="ja-JP" sz="1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矩形标注 30"/>
          <p:cNvSpPr/>
          <p:nvPr/>
        </p:nvSpPr>
        <p:spPr>
          <a:xfrm>
            <a:off x="9994374" y="3103594"/>
            <a:ext cx="1808461" cy="351584"/>
          </a:xfrm>
          <a:prstGeom prst="wedgeRectCallout">
            <a:avLst>
              <a:gd name="adj1" fmla="val -7044"/>
              <a:gd name="adj2" fmla="val -167770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入れ子構造も可能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51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エラー</a:t>
            </a:r>
            <a:r>
              <a:rPr kumimoji="1" lang="ja-JP" altLang="en-US" dirty="0" smtClean="0"/>
              <a:t>ハンドリング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 smtClean="0"/>
              <a:t>よくある利用シナリオ（他行式データの操作）</a:t>
            </a:r>
            <a:endParaRPr kumimoji="1" lang="ja-JP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3533" y="1908738"/>
            <a:ext cx="2841529" cy="35519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データ行毎の繰り返し開始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27003" y="2406228"/>
            <a:ext cx="3120661" cy="2051051"/>
          </a:xfrm>
          <a:prstGeom prst="rect">
            <a:avLst/>
          </a:prstGeom>
          <a:solidFill>
            <a:schemeClr val="accent3">
              <a:lumMod val="40000"/>
              <a:lumOff val="60000"/>
              <a:alpha val="20000"/>
            </a:schemeClr>
          </a:solidFill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try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31306" y="2721028"/>
            <a:ext cx="2256904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処理①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31306" y="3211040"/>
            <a:ext cx="2256904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処理②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27003" y="4579486"/>
            <a:ext cx="3120661" cy="935621"/>
          </a:xfrm>
          <a:prstGeom prst="rect">
            <a:avLst/>
          </a:prstGeom>
          <a:solidFill>
            <a:schemeClr val="accent3">
              <a:lumMod val="40000"/>
              <a:lumOff val="60000"/>
              <a:alpha val="20000"/>
            </a:schemeClr>
          </a:solidFill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catch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31306" y="4912692"/>
            <a:ext cx="2256904" cy="51182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該当データ行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NG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記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録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例外を握りつぶす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31306" y="3701052"/>
            <a:ext cx="2256904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該当データ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行が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で記録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93533" y="5668774"/>
            <a:ext cx="2841529" cy="35519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データ行毎の繰り返し終了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93533" y="6177634"/>
            <a:ext cx="2841529" cy="35519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各行の処理結果を纏めて送信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205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エラー</a:t>
            </a:r>
            <a:r>
              <a:rPr kumimoji="1" lang="ja-JP" altLang="en-US" dirty="0" smtClean="0"/>
              <a:t>ハンドリング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2400" dirty="0" err="1" smtClean="0"/>
              <a:t>UiPath</a:t>
            </a:r>
            <a:r>
              <a:rPr kumimoji="1" lang="ja-JP" altLang="en-US" sz="2400" dirty="0" smtClean="0"/>
              <a:t>のトライキャッチスコープサンプル</a:t>
            </a:r>
            <a:endParaRPr kumimoji="1" lang="ja-JP" altLang="en-US" dirty="0"/>
          </a:p>
        </p:txBody>
      </p:sp>
      <p:sp>
        <p:nvSpPr>
          <p:cNvPr id="9" name="矩形 8"/>
          <p:cNvSpPr/>
          <p:nvPr/>
        </p:nvSpPr>
        <p:spPr>
          <a:xfrm>
            <a:off x="4566604" y="1930400"/>
            <a:ext cx="3511645" cy="2051051"/>
          </a:xfrm>
          <a:prstGeom prst="rect">
            <a:avLst/>
          </a:prstGeom>
          <a:solidFill>
            <a:schemeClr val="accent3">
              <a:lumMod val="40000"/>
              <a:lumOff val="60000"/>
              <a:alpha val="20000"/>
            </a:schemeClr>
          </a:solidFill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try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70907" y="2245200"/>
            <a:ext cx="2565908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メモ帳から内容を拾う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70907" y="2735212"/>
            <a:ext cx="2565908" cy="54734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上記内容を数字に変換して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倍に計算する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66604" y="4103658"/>
            <a:ext cx="3511645" cy="935621"/>
          </a:xfrm>
          <a:prstGeom prst="rect">
            <a:avLst/>
          </a:prstGeom>
          <a:solidFill>
            <a:schemeClr val="accent3">
              <a:lumMod val="40000"/>
              <a:lumOff val="60000"/>
              <a:alpha val="20000"/>
            </a:schemeClr>
          </a:solidFill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catch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70907" y="4436864"/>
            <a:ext cx="2565908" cy="51182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「処理中に異常が発生」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をポップアップする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70907" y="3436223"/>
            <a:ext cx="2565908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上記計算結果をメモ帳に転記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8229597" y="3408665"/>
            <a:ext cx="2447476" cy="790725"/>
          </a:xfrm>
          <a:prstGeom prst="wedgeRectCallout">
            <a:avLst>
              <a:gd name="adj1" fmla="val -61142"/>
              <a:gd name="adj2" fmla="val -97599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例外が起きた場合はトライスコープ内の後続処理が実施せず、キャッチスコープに入る。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646714" y="1930400"/>
            <a:ext cx="3768542" cy="3880773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右記のようなロボットプロセスがあるが、メモ帳に入力された内容が数字でなかった場合、数字に変換するステップで例外が発生し、キャッチに入る想定。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また、例外が発生しなかった場合、計算結果がメモ帳に転記される。</a:t>
            </a:r>
            <a:endParaRPr kumimoji="1" lang="ja-JP" altLang="en-US" dirty="0"/>
          </a:p>
        </p:txBody>
      </p:sp>
      <p:sp>
        <p:nvSpPr>
          <p:cNvPr id="19" name="爆炸形 1 18"/>
          <p:cNvSpPr/>
          <p:nvPr/>
        </p:nvSpPr>
        <p:spPr>
          <a:xfrm>
            <a:off x="7665147" y="2879479"/>
            <a:ext cx="246031" cy="258809"/>
          </a:xfrm>
          <a:prstGeom prst="irregularSeal1">
            <a:avLst/>
          </a:prstGeom>
          <a:solidFill>
            <a:srgbClr val="FF7C8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曲线连接符 19"/>
          <p:cNvCxnSpPr>
            <a:stCxn id="19" idx="3"/>
            <a:endCxn id="13" idx="3"/>
          </p:cNvCxnSpPr>
          <p:nvPr/>
        </p:nvCxnSpPr>
        <p:spPr>
          <a:xfrm flipH="1">
            <a:off x="7636815" y="3038718"/>
            <a:ext cx="274363" cy="1654059"/>
          </a:xfrm>
          <a:prstGeom prst="curvedConnector3">
            <a:avLst>
              <a:gd name="adj1" fmla="val -833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2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エラー</a:t>
            </a:r>
            <a:r>
              <a:rPr kumimoji="1" lang="ja-JP" altLang="en-US" dirty="0" smtClean="0"/>
              <a:t>ハンドリング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2400" dirty="0" err="1" smtClean="0"/>
              <a:t>UiPath</a:t>
            </a:r>
            <a:r>
              <a:rPr kumimoji="1" lang="ja-JP" altLang="en-US" sz="2400" dirty="0" smtClean="0"/>
              <a:t>のトライキャッチスコープの解説</a:t>
            </a:r>
            <a:endParaRPr kumimoji="1" lang="ja-JP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31001"/>
            <a:ext cx="2619375" cy="1190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63" y="1778349"/>
            <a:ext cx="3122982" cy="4993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070" y="1778349"/>
            <a:ext cx="3110104" cy="2147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矩形标注 17"/>
          <p:cNvSpPr/>
          <p:nvPr/>
        </p:nvSpPr>
        <p:spPr>
          <a:xfrm>
            <a:off x="7566660" y="419100"/>
            <a:ext cx="3781938" cy="1246263"/>
          </a:xfrm>
          <a:prstGeom prst="wedgeRectCallout">
            <a:avLst>
              <a:gd name="adj1" fmla="val -39867"/>
              <a:gd name="adj2" fmla="val 120911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Exception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はどんな例外でも該当する。（一番汎用化されている例外）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例外種類を指定して、違う制御ロジックを組むことができるが、今回は割愛する</a:t>
            </a:r>
            <a:endParaRPr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1203510" y="4160171"/>
            <a:ext cx="2447476" cy="790725"/>
          </a:xfrm>
          <a:prstGeom prst="wedgeRectCallout">
            <a:avLst>
              <a:gd name="adj1" fmla="val 89847"/>
              <a:gd name="adj2" fmla="val -50545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数字に転換する方法：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Int32.Parse(String)</a:t>
            </a:r>
            <a:endParaRPr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225136" y="3165249"/>
            <a:ext cx="2579023" cy="446631"/>
          </a:xfrm>
          <a:prstGeom prst="wedgeRectCallout">
            <a:avLst>
              <a:gd name="adj1" fmla="val 36919"/>
              <a:gd name="adj2" fmla="val -79455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トライキャッチのアクティビティ</a:t>
            </a:r>
            <a:endParaRPr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271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kumimoji="1" lang="ja-JP" altLang="en-US" dirty="0"/>
              <a:t>エラーハンドリング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sz="2400" dirty="0" smtClean="0"/>
              <a:t>練習時間</a:t>
            </a:r>
            <a:endParaRPr kumimoji="1" lang="ja-JP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7334" y="2052340"/>
            <a:ext cx="9678246" cy="422233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～～</a:t>
            </a:r>
            <a:r>
              <a:rPr lang="zh-TW" altLang="en-US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練</a:t>
            </a:r>
            <a:r>
              <a:rPr lang="zh-TW" altLang="en-US" sz="4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習時間</a:t>
            </a:r>
            <a:r>
              <a:rPr lang="zh-TW" altLang="en-US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zh-TW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zh-TW" altLang="en-US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r>
              <a:rPr lang="zh-TW" altLang="en-US" sz="4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間</a:t>
            </a:r>
            <a:r>
              <a:rPr lang="zh-TW" altLang="en-US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ja-JP" altLang="en-US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～～</a:t>
            </a:r>
            <a:endParaRPr lang="en-US" altLang="ja-JP" sz="48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エラーハンドリングサンプルを各自に実装してください</a:t>
            </a:r>
            <a:endParaRPr lang="en-US" altLang="zh-TW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①メモ帳の内容</a:t>
            </a: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倍に変換して上書きする。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②上記に英字など計算不可の</a:t>
            </a: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内容が入</a:t>
            </a:r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力</a:t>
            </a: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された場合、</a:t>
            </a:r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ポップアップで「処理中に異常が発生！</a:t>
            </a: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」を表示。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③問題なく処理できた場合は、上記のポップアップを出力しない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286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前回のおさらい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2400" dirty="0" smtClean="0"/>
              <a:t>第２</a:t>
            </a:r>
            <a:r>
              <a:rPr lang="ja-JP" altLang="en-US" sz="2400" dirty="0"/>
              <a:t>回目：</a:t>
            </a:r>
            <a:r>
              <a:rPr lang="en-US" altLang="ja-JP" sz="2400" dirty="0" err="1"/>
              <a:t>UiPath</a:t>
            </a:r>
            <a:r>
              <a:rPr lang="ja-JP" altLang="en-US" sz="2400" dirty="0" smtClean="0"/>
              <a:t>でロボットプロセスをサクッと</a:t>
            </a:r>
            <a:r>
              <a:rPr lang="ja-JP" altLang="en-US" sz="2400" dirty="0"/>
              <a:t>作ってみる</a:t>
            </a:r>
            <a:endParaRPr kumimoji="1" lang="ja-JP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セレクターで画面</a:t>
            </a:r>
            <a:r>
              <a:rPr kumimoji="1" lang="en-US" altLang="ja-JP" dirty="0"/>
              <a:t>UI</a:t>
            </a:r>
            <a:r>
              <a:rPr kumimoji="1" lang="ja-JP" altLang="en-US" dirty="0"/>
              <a:t>要素の</a:t>
            </a:r>
            <a:r>
              <a:rPr kumimoji="1" lang="ja-JP" altLang="en-US" dirty="0" smtClean="0"/>
              <a:t>操作</a:t>
            </a:r>
            <a:endParaRPr kumimoji="1" lang="ja-JP" altLang="en-US" dirty="0"/>
          </a:p>
          <a:p>
            <a:r>
              <a:rPr kumimoji="1" lang="ja-JP" altLang="en-US" dirty="0"/>
              <a:t>変数を利用して、アプリケーションの間にデータ連</a:t>
            </a:r>
            <a:r>
              <a:rPr kumimoji="1" lang="ja-JP" altLang="en-US" dirty="0" smtClean="0"/>
              <a:t>携</a:t>
            </a:r>
            <a:endParaRPr kumimoji="1" lang="ja-JP" altLang="en-US" dirty="0"/>
          </a:p>
          <a:p>
            <a:r>
              <a:rPr kumimoji="1" lang="ja-JP" altLang="en-US" dirty="0"/>
              <a:t>分岐／繰り返し／サブフローを使って処理フローの制</a:t>
            </a:r>
            <a:r>
              <a:rPr kumimoji="1" lang="ja-JP" altLang="en-US" dirty="0" smtClean="0"/>
              <a:t>御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016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エラー</a:t>
            </a:r>
            <a:r>
              <a:rPr kumimoji="1" lang="ja-JP" altLang="en-US" dirty="0" smtClean="0"/>
              <a:t>ハンドリング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 smtClean="0"/>
              <a:t>エラーハンドリングを設計するコツ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9495366" cy="3880773"/>
          </a:xfrm>
        </p:spPr>
        <p:txBody>
          <a:bodyPr/>
          <a:lstStyle/>
          <a:p>
            <a:r>
              <a:rPr kumimoji="1" lang="ja-JP" altLang="en-US" dirty="0" smtClean="0"/>
              <a:t>どんな例外でも漏らしたくないときは、</a:t>
            </a:r>
            <a:r>
              <a:rPr kumimoji="1" lang="en-US" altLang="ja-JP" dirty="0" smtClean="0"/>
              <a:t>Exception</a:t>
            </a:r>
            <a:r>
              <a:rPr kumimoji="1" lang="ja-JP" altLang="en-US" dirty="0" smtClean="0"/>
              <a:t>をキャッチする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例外を</a:t>
            </a:r>
            <a:r>
              <a:rPr kumimoji="1" lang="en-US" altLang="ja-JP" dirty="0" err="1" smtClean="0"/>
              <a:t>Main.xaml</a:t>
            </a:r>
            <a:r>
              <a:rPr kumimoji="1" lang="ja-JP" altLang="en-US" dirty="0" smtClean="0"/>
              <a:t>の外に漏らすことも選択肢（ロボプロセスを異常終了させる）</a:t>
            </a:r>
            <a:endParaRPr kumimoji="1" lang="en-US" altLang="ja-JP" dirty="0" smtClean="0"/>
          </a:p>
          <a:p>
            <a:r>
              <a:rPr kumimoji="1" lang="en-US" altLang="ja-JP" dirty="0" smtClean="0"/>
              <a:t>Catch</a:t>
            </a:r>
            <a:r>
              <a:rPr kumimoji="1" lang="ja-JP" altLang="en-US" dirty="0" smtClean="0"/>
              <a:t>ハンドラーを空のままにしない</a:t>
            </a:r>
            <a:endParaRPr kumimoji="1" lang="en-US" altLang="ja-JP" dirty="0" smtClean="0"/>
          </a:p>
          <a:p>
            <a:r>
              <a:rPr kumimoji="1" lang="en-US" altLang="ja-JP" dirty="0" smtClean="0"/>
              <a:t>Catch</a:t>
            </a:r>
            <a:r>
              <a:rPr kumimoji="1" lang="ja-JP" altLang="en-US" dirty="0" smtClean="0"/>
              <a:t>ハンドラーの中では複雑な処理は避ける。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「エラー発生時に実行を継続」プロパティの活用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995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テーブル系のデータ操作</a:t>
            </a:r>
            <a:br>
              <a:rPr kumimoji="1" lang="ja-JP" altLang="en-US" dirty="0"/>
            </a:br>
            <a:r>
              <a:rPr kumimoji="1" lang="ja-JP" altLang="en-US" sz="2400" dirty="0" smtClean="0"/>
              <a:t>概念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UiPath</a:t>
            </a:r>
            <a:r>
              <a:rPr kumimoji="1" lang="ja-JP" altLang="en-US" dirty="0" smtClean="0"/>
              <a:t>では、</a:t>
            </a:r>
            <a:r>
              <a:rPr kumimoji="1" lang="en-US" altLang="ja-JP" b="1" dirty="0" smtClean="0"/>
              <a:t>2</a:t>
            </a:r>
            <a:r>
              <a:rPr kumimoji="1" lang="ja-JP" altLang="en-US" b="1" dirty="0" smtClean="0"/>
              <a:t>次元の表形式</a:t>
            </a:r>
            <a:r>
              <a:rPr kumimoji="1" lang="ja-JP" altLang="en-US" dirty="0" smtClean="0"/>
              <a:t>のデータを</a:t>
            </a:r>
            <a:r>
              <a:rPr kumimoji="1" lang="en-US" altLang="ja-JP" dirty="0" err="1" smtClean="0"/>
              <a:t>DataTable</a:t>
            </a:r>
            <a:r>
              <a:rPr kumimoji="1" lang="ja-JP" altLang="en-US" dirty="0" smtClean="0"/>
              <a:t>型の変数で扱える。このような変数式のデータはエクセルファイルや、</a:t>
            </a:r>
            <a:r>
              <a:rPr kumimoji="1" lang="en-US" altLang="ja-JP" dirty="0" smtClean="0"/>
              <a:t>CSV</a:t>
            </a:r>
            <a:r>
              <a:rPr kumimoji="1" lang="ja-JP" altLang="en-US" dirty="0" smtClean="0"/>
              <a:t>ファイルのほか、データベース、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ページなどで広く使われている。</a:t>
            </a:r>
            <a:r>
              <a:rPr kumimoji="1" lang="en-US" altLang="ja-JP" dirty="0" err="1" smtClean="0"/>
              <a:t>DataTable</a:t>
            </a:r>
            <a:r>
              <a:rPr kumimoji="1" lang="ja-JP" altLang="en-US" dirty="0" smtClean="0"/>
              <a:t>型は、下記のような表形式のデータを簡単に扱える。</a:t>
            </a:r>
            <a:endParaRPr kumimoji="1" lang="ja-JP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840777"/>
              </p:ext>
            </p:extLst>
          </p:nvPr>
        </p:nvGraphicFramePr>
        <p:xfrm>
          <a:off x="3098800" y="4423189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銘柄コード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銘柄名称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終値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4481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ベース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5,880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7974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任天堂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62,920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标注 4"/>
          <p:cNvSpPr/>
          <p:nvPr/>
        </p:nvSpPr>
        <p:spPr>
          <a:xfrm>
            <a:off x="762000" y="4306918"/>
            <a:ext cx="2118360" cy="411886"/>
          </a:xfrm>
          <a:prstGeom prst="wedgeRectCallout">
            <a:avLst>
              <a:gd name="adj1" fmla="val 65286"/>
              <a:gd name="adj2" fmla="val 35095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ヘッダ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行（列名行）</a:t>
            </a:r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411480" y="5480398"/>
            <a:ext cx="2468880" cy="411886"/>
          </a:xfrm>
          <a:prstGeom prst="wedgeRectCallout">
            <a:avLst>
              <a:gd name="adj1" fmla="val 65736"/>
              <a:gd name="adj2" fmla="val -48156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行（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DataRow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5303520" y="6041362"/>
            <a:ext cx="2468880" cy="411886"/>
          </a:xfrm>
          <a:prstGeom prst="wedgeRectCallout">
            <a:avLst>
              <a:gd name="adj1" fmla="val -22227"/>
              <a:gd name="adj2" fmla="val -201708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セル（</a:t>
            </a:r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DataCell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063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テーブル系のデータ</a:t>
            </a:r>
            <a:r>
              <a:rPr kumimoji="1" lang="ja-JP" altLang="en-US" dirty="0" smtClean="0"/>
              <a:t>操作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 smtClean="0"/>
              <a:t>なぜデータテーブルが重要か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46" y="3702925"/>
            <a:ext cx="1086803" cy="10868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718" y="3683876"/>
            <a:ext cx="1124902" cy="112490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46339" y="49814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ウェブページ</a:t>
            </a:r>
            <a:endParaRPr kumimoji="1" lang="ja-JP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676890" y="4784330"/>
            <a:ext cx="1210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err="1" smtClean="0"/>
              <a:t>DataTable</a:t>
            </a:r>
            <a:endParaRPr kumimoji="1" lang="ja-JP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135" y="3511156"/>
            <a:ext cx="1185793" cy="11391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009033" y="49814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エクセル</a:t>
            </a:r>
            <a:endParaRPr kumimoji="1" lang="ja-JP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382" y="3702925"/>
            <a:ext cx="1086803" cy="108680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637426" y="4784330"/>
            <a:ext cx="1210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err="1" smtClean="0"/>
              <a:t>DataTable</a:t>
            </a:r>
            <a:endParaRPr kumimoji="1" lang="ja-JP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2571413" y="3748128"/>
            <a:ext cx="883097" cy="1082040"/>
          </a:xfrm>
          <a:prstGeom prst="rightArrow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抽出</a:t>
            </a:r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kumimoji="1" lang="ja-JP" altLang="en-US" dirty="0" smtClean="0"/>
              <a:t>世の中で</a:t>
            </a:r>
            <a:r>
              <a:rPr kumimoji="1" lang="ja-JP" altLang="en-US" dirty="0"/>
              <a:t>リレーショナルデータベー</a:t>
            </a:r>
            <a:r>
              <a:rPr kumimoji="1" lang="ja-JP" altLang="en-US" dirty="0" smtClean="0"/>
              <a:t>スが広く使われているため、</a:t>
            </a:r>
            <a:r>
              <a:rPr kumimoji="1" lang="en-US" altLang="ja-JP" dirty="0" smtClean="0"/>
              <a:t>RPA</a:t>
            </a:r>
            <a:r>
              <a:rPr kumimoji="1" lang="ja-JP" altLang="en-US" dirty="0" smtClean="0"/>
              <a:t>プロセスの中で、下記のようなシナリオが頻繁に登場される。二次元表形式データの箱である、二次元テーブルの操作方法を把握するのが大事。</a:t>
            </a:r>
            <a:endParaRPr kumimoji="1" lang="ja-JP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4878242" y="3748128"/>
            <a:ext cx="883097" cy="1082040"/>
          </a:xfrm>
          <a:prstGeom prst="rightArrow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加工</a:t>
            </a:r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6910098" y="3748128"/>
            <a:ext cx="883097" cy="1082040"/>
          </a:xfrm>
          <a:prstGeom prst="rightArrow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書込</a:t>
            </a:r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05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テーブル系のデータ</a:t>
            </a:r>
            <a:r>
              <a:rPr kumimoji="1" lang="ja-JP" altLang="en-US" dirty="0" smtClean="0"/>
              <a:t>操作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2400" dirty="0" err="1" smtClean="0"/>
              <a:t>UiPath</a:t>
            </a:r>
            <a:r>
              <a:rPr kumimoji="1" lang="ja-JP" altLang="en-US" sz="2400" dirty="0" smtClean="0"/>
              <a:t>でのデータテーブル操作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テーブルの枠を作る（テーブル列の定義）</a:t>
            </a:r>
            <a:endParaRPr kumimoji="1" lang="ja-JP" altLang="en-US" dirty="0"/>
          </a:p>
          <a:p>
            <a:r>
              <a:rPr kumimoji="1" lang="ja-JP" altLang="en-US" dirty="0" smtClean="0"/>
              <a:t>データ行の追加</a:t>
            </a:r>
          </a:p>
          <a:p>
            <a:r>
              <a:rPr kumimoji="1" lang="ja-JP" altLang="en-US" dirty="0" smtClean="0"/>
              <a:t>データ行の値を設定する</a:t>
            </a:r>
          </a:p>
          <a:p>
            <a:r>
              <a:rPr kumimoji="1" lang="ja-JP" altLang="en-US" dirty="0" smtClean="0"/>
              <a:t>データ行の繰り返し</a:t>
            </a:r>
            <a:endParaRPr kumimoji="1" lang="ja-JP" altLang="en-US" dirty="0"/>
          </a:p>
          <a:p>
            <a:r>
              <a:rPr kumimoji="1" lang="ja-JP" altLang="en-US" dirty="0" smtClean="0"/>
              <a:t>データテーブルを</a:t>
            </a:r>
            <a:r>
              <a:rPr kumimoji="1" lang="en-US" altLang="ja-JP" dirty="0" smtClean="0"/>
              <a:t>CSV</a:t>
            </a:r>
            <a:r>
              <a:rPr kumimoji="1" lang="ja-JP" altLang="en-US" dirty="0" smtClean="0"/>
              <a:t>ファイルに書</a:t>
            </a:r>
            <a:r>
              <a:rPr kumimoji="1" lang="ja-JP" altLang="en-US" dirty="0"/>
              <a:t>き</a:t>
            </a:r>
            <a:r>
              <a:rPr kumimoji="1" lang="ja-JP" altLang="en-US" dirty="0" smtClean="0"/>
              <a:t>込む</a:t>
            </a:r>
            <a:endParaRPr kumimoji="1" lang="en-US" altLang="ja-JP" dirty="0" smtClean="0"/>
          </a:p>
          <a:p>
            <a:r>
              <a:rPr kumimoji="1" lang="ja-JP" altLang="en-US" dirty="0"/>
              <a:t>デー</a:t>
            </a:r>
            <a:r>
              <a:rPr kumimoji="1" lang="ja-JP" altLang="en-US" dirty="0" smtClean="0"/>
              <a:t>タスクレイピング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88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テーブル系のデータ</a:t>
            </a:r>
            <a:r>
              <a:rPr kumimoji="1" lang="ja-JP" altLang="en-US" dirty="0" smtClean="0"/>
              <a:t>操作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/>
              <a:t>テーブルの枠を作る（テーブル列の定義</a:t>
            </a:r>
            <a:r>
              <a:rPr kumimoji="1" lang="ja-JP" altLang="en-US" sz="2400" dirty="0" smtClean="0"/>
              <a:t>）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3743317" cy="833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257" y="2677543"/>
            <a:ext cx="6667500" cy="3495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标注 5"/>
          <p:cNvSpPr/>
          <p:nvPr/>
        </p:nvSpPr>
        <p:spPr>
          <a:xfrm>
            <a:off x="8008884" y="2936850"/>
            <a:ext cx="1374285" cy="411886"/>
          </a:xfrm>
          <a:prstGeom prst="wedgeRectCallout">
            <a:avLst>
              <a:gd name="adj1" fmla="val -67709"/>
              <a:gd name="adj2" fmla="val 44792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列名称</a:t>
            </a:r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7482433" y="3889936"/>
            <a:ext cx="1052902" cy="411886"/>
          </a:xfrm>
          <a:prstGeom prst="wedgeRectCallout">
            <a:avLst>
              <a:gd name="adj1" fmla="val -50731"/>
              <a:gd name="adj2" fmla="val -108314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列タイプ</a:t>
            </a:r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90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solidFill>
                  <a:srgbClr val="3494BA"/>
                </a:solidFill>
              </a:rPr>
              <a:t>テーブル系のデータ操作</a:t>
            </a:r>
            <a:r>
              <a:rPr kumimoji="1" lang="en-US" altLang="ja-JP" dirty="0">
                <a:solidFill>
                  <a:srgbClr val="3494BA"/>
                </a:solidFill>
              </a:rPr>
              <a:t/>
            </a:r>
            <a:br>
              <a:rPr kumimoji="1" lang="en-US" altLang="ja-JP" dirty="0">
                <a:solidFill>
                  <a:srgbClr val="3494BA"/>
                </a:solidFill>
              </a:rPr>
            </a:br>
            <a:r>
              <a:rPr kumimoji="1" lang="ja-JP" altLang="en-US" sz="2400" dirty="0">
                <a:solidFill>
                  <a:srgbClr val="3494BA"/>
                </a:solidFill>
              </a:rPr>
              <a:t>データ行の</a:t>
            </a:r>
            <a:r>
              <a:rPr kumimoji="1" lang="ja-JP" altLang="en-US" sz="2400" dirty="0" smtClean="0">
                <a:solidFill>
                  <a:srgbClr val="3494BA"/>
                </a:solidFill>
              </a:rPr>
              <a:t>追加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05050"/>
            <a:ext cx="2552700" cy="419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35" y="2841537"/>
            <a:ext cx="5857875" cy="30289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401" y="2305050"/>
            <a:ext cx="5524828" cy="1219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标注 6"/>
          <p:cNvSpPr/>
          <p:nvPr/>
        </p:nvSpPr>
        <p:spPr>
          <a:xfrm>
            <a:off x="7706185" y="3693595"/>
            <a:ext cx="2093662" cy="411886"/>
          </a:xfrm>
          <a:prstGeom prst="wedgeRectCallout">
            <a:avLst>
              <a:gd name="adj1" fmla="val -22227"/>
              <a:gd name="adj2" fmla="val -201708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列を順番に値設定</a:t>
            </a:r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41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3494BA"/>
                </a:solidFill>
              </a:rPr>
              <a:t>テーブル系のデータ操作</a:t>
            </a:r>
            <a:r>
              <a:rPr kumimoji="1" lang="en-US" altLang="ja-JP" dirty="0">
                <a:solidFill>
                  <a:srgbClr val="3494BA"/>
                </a:solidFill>
              </a:rPr>
              <a:t/>
            </a:r>
            <a:br>
              <a:rPr kumimoji="1" lang="en-US" altLang="ja-JP" dirty="0">
                <a:solidFill>
                  <a:srgbClr val="3494BA"/>
                </a:solidFill>
              </a:rPr>
            </a:br>
            <a:r>
              <a:rPr kumimoji="1" lang="ja-JP" altLang="en-US" sz="2400" dirty="0"/>
              <a:t>データ行の値を設定する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548" y="2420458"/>
            <a:ext cx="3267075" cy="809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593" y="3308255"/>
            <a:ext cx="3360839" cy="1416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标注 5"/>
          <p:cNvSpPr/>
          <p:nvPr/>
        </p:nvSpPr>
        <p:spPr>
          <a:xfrm>
            <a:off x="2528789" y="4725017"/>
            <a:ext cx="4338671" cy="411886"/>
          </a:xfrm>
          <a:prstGeom prst="wedgeRectCallout">
            <a:avLst>
              <a:gd name="adj1" fmla="val -22227"/>
              <a:gd name="adj2" fmla="val -201708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行のインデックス（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から数える、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行目）</a:t>
            </a:r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3632375" y="1930400"/>
            <a:ext cx="1533057" cy="411886"/>
          </a:xfrm>
          <a:prstGeom prst="wedgeRectCallout">
            <a:avLst>
              <a:gd name="adj1" fmla="val -47954"/>
              <a:gd name="adj2" fmla="val 177994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設定したい値</a:t>
            </a:r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4754108" y="2967095"/>
            <a:ext cx="1533057" cy="411886"/>
          </a:xfrm>
          <a:prstGeom prst="wedgeRectCallout">
            <a:avLst>
              <a:gd name="adj1" fmla="val -47954"/>
              <a:gd name="adj2" fmla="val 177994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列の名称</a:t>
            </a:r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931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3494BA"/>
                </a:solidFill>
              </a:rPr>
              <a:t>テーブル系のデータ</a:t>
            </a:r>
            <a:r>
              <a:rPr kumimoji="1" lang="ja-JP" altLang="en-US" dirty="0" smtClean="0">
                <a:solidFill>
                  <a:srgbClr val="3494BA"/>
                </a:solidFill>
              </a:rPr>
              <a:t>操作</a:t>
            </a:r>
            <a:r>
              <a:rPr kumimoji="1" lang="en-US" altLang="ja-JP" dirty="0" smtClean="0">
                <a:solidFill>
                  <a:srgbClr val="3494BA"/>
                </a:solidFill>
              </a:rPr>
              <a:t/>
            </a:r>
            <a:br>
              <a:rPr kumimoji="1" lang="en-US" altLang="ja-JP" dirty="0" smtClean="0">
                <a:solidFill>
                  <a:srgbClr val="3494BA"/>
                </a:solidFill>
              </a:rPr>
            </a:br>
            <a:r>
              <a:rPr kumimoji="1" lang="ja-JP" altLang="en-US" sz="2400" dirty="0" smtClean="0">
                <a:solidFill>
                  <a:srgbClr val="3494BA"/>
                </a:solidFill>
              </a:rPr>
              <a:t>デ</a:t>
            </a:r>
            <a:r>
              <a:rPr kumimoji="1" lang="ja-JP" altLang="en-US" sz="2400" dirty="0">
                <a:solidFill>
                  <a:srgbClr val="3494BA"/>
                </a:solidFill>
              </a:rPr>
              <a:t>ータ行の繰り返し</a:t>
            </a:r>
            <a:endParaRPr kumimoji="1" lang="ja-JP" altLang="en-US" dirty="0">
              <a:solidFill>
                <a:srgbClr val="3494BA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5181600" cy="4133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标注 4"/>
          <p:cNvSpPr/>
          <p:nvPr/>
        </p:nvSpPr>
        <p:spPr>
          <a:xfrm>
            <a:off x="5978284" y="2211637"/>
            <a:ext cx="2093662" cy="411886"/>
          </a:xfrm>
          <a:prstGeom prst="wedgeRectCallout">
            <a:avLst>
              <a:gd name="adj1" fmla="val -70721"/>
              <a:gd name="adj2" fmla="val 6516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データテーブル変数</a:t>
            </a:r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3777417" y="5112491"/>
            <a:ext cx="3499946" cy="411886"/>
          </a:xfrm>
          <a:prstGeom prst="wedgeRectCallout">
            <a:avLst>
              <a:gd name="adj1" fmla="val -60179"/>
              <a:gd name="adj2" fmla="val -102189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各行に対して、設定、参照ができる</a:t>
            </a:r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2221303" y="2814230"/>
            <a:ext cx="1511971" cy="411886"/>
          </a:xfrm>
          <a:prstGeom prst="wedgeRectCallout">
            <a:avLst>
              <a:gd name="adj1" fmla="val -68311"/>
              <a:gd name="adj2" fmla="val -112907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各行データ</a:t>
            </a:r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17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3494BA"/>
                </a:solidFill>
              </a:rPr>
              <a:t>テーブル系のデータ操作</a:t>
            </a:r>
            <a:r>
              <a:rPr kumimoji="1" lang="en-US" altLang="ja-JP" dirty="0">
                <a:solidFill>
                  <a:srgbClr val="3494BA"/>
                </a:solidFill>
              </a:rPr>
              <a:t/>
            </a:r>
            <a:br>
              <a:rPr kumimoji="1" lang="en-US" altLang="ja-JP" dirty="0">
                <a:solidFill>
                  <a:srgbClr val="3494BA"/>
                </a:solidFill>
              </a:rPr>
            </a:br>
            <a:r>
              <a:rPr kumimoji="1" lang="ja-JP" altLang="en-US" sz="2400" dirty="0">
                <a:solidFill>
                  <a:srgbClr val="3494BA"/>
                </a:solidFill>
              </a:rPr>
              <a:t>データテー</a:t>
            </a:r>
            <a:r>
              <a:rPr kumimoji="1" lang="ja-JP" altLang="en-US" sz="2400" dirty="0" smtClean="0">
                <a:solidFill>
                  <a:srgbClr val="3494BA"/>
                </a:solidFill>
              </a:rPr>
              <a:t>ブルを</a:t>
            </a:r>
            <a:r>
              <a:rPr kumimoji="1" lang="en-US" altLang="ja-JP" sz="2400" dirty="0" smtClean="0">
                <a:solidFill>
                  <a:srgbClr val="3494BA"/>
                </a:solidFill>
              </a:rPr>
              <a:t>CSV</a:t>
            </a:r>
            <a:r>
              <a:rPr kumimoji="1" lang="ja-JP" altLang="en-US" sz="2400" dirty="0" smtClean="0">
                <a:solidFill>
                  <a:srgbClr val="3494BA"/>
                </a:solidFill>
              </a:rPr>
              <a:t>ファイルに</a:t>
            </a:r>
            <a:r>
              <a:rPr kumimoji="1" lang="ja-JP" altLang="en-US" sz="2400" dirty="0">
                <a:solidFill>
                  <a:srgbClr val="3494BA"/>
                </a:solidFill>
              </a:rPr>
              <a:t>書き込む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4067175" cy="1981200"/>
          </a:xfrm>
          <a:prstGeom prst="rect">
            <a:avLst/>
          </a:prstGeom>
        </p:spPr>
      </p:pic>
      <p:sp>
        <p:nvSpPr>
          <p:cNvPr id="5" name="矩形标注 4"/>
          <p:cNvSpPr/>
          <p:nvPr/>
        </p:nvSpPr>
        <p:spPr>
          <a:xfrm>
            <a:off x="3632375" y="1930400"/>
            <a:ext cx="1533057" cy="411886"/>
          </a:xfrm>
          <a:prstGeom prst="wedgeRectCallout">
            <a:avLst>
              <a:gd name="adj1" fmla="val -88266"/>
              <a:gd name="adj2" fmla="val 139718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CSV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ファイル名</a:t>
            </a:r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2358521" y="4078428"/>
            <a:ext cx="2951305" cy="411886"/>
          </a:xfrm>
          <a:prstGeom prst="wedgeRectCallout">
            <a:avLst>
              <a:gd name="adj1" fmla="val -63585"/>
              <a:gd name="adj2" fmla="val -209363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データテーブル変数</a:t>
            </a:r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283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3494BA"/>
                </a:solidFill>
              </a:rPr>
              <a:t>テーブル系のデータ操作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 smtClean="0"/>
              <a:t>デ</a:t>
            </a:r>
            <a:r>
              <a:rPr kumimoji="1" lang="ja-JP" altLang="en-US" sz="2400" dirty="0"/>
              <a:t>ー</a:t>
            </a:r>
            <a:r>
              <a:rPr kumimoji="1" lang="ja-JP" altLang="en-US" sz="2400" dirty="0" smtClean="0"/>
              <a:t>タスクレイピング</a:t>
            </a:r>
            <a:endParaRPr kumimoji="1" lang="ja-JP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43" y="1696271"/>
            <a:ext cx="8886825" cy="9429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80138" y="1639613"/>
            <a:ext cx="9144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43" y="2763520"/>
            <a:ext cx="3704704" cy="3767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标注 6"/>
          <p:cNvSpPr/>
          <p:nvPr/>
        </p:nvSpPr>
        <p:spPr>
          <a:xfrm>
            <a:off x="4771521" y="3314031"/>
            <a:ext cx="4316599" cy="411886"/>
          </a:xfrm>
          <a:prstGeom prst="wedgeRectCallout">
            <a:avLst>
              <a:gd name="adj1" fmla="val -58760"/>
              <a:gd name="adj2" fmla="val -29294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データを一気にデータテーブルに格納する</a:t>
            </a:r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376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</a:t>
            </a:r>
            <a:r>
              <a:rPr kumimoji="1" lang="ja-JP" altLang="en-US" dirty="0" smtClean="0"/>
              <a:t>回宿題の解説</a:t>
            </a:r>
            <a:endParaRPr kumimoji="1" lang="ja-JP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790961"/>
            <a:ext cx="9861126" cy="339904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～～第二回目</a:t>
            </a: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宿題の解説＆質問コーナー～～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zh-TW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宿題内容：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メモ</a:t>
            </a: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帳に書かれている計算式を拾い、電卓に移して計算し、結果をまたメモ帳に転記するロボットを作ってください。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94669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kumimoji="1" lang="ja-JP" altLang="en-US" dirty="0">
                <a:solidFill>
                  <a:srgbClr val="3494BA"/>
                </a:solidFill>
              </a:rPr>
              <a:t>テーブル系のデータ操作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sz="2400" dirty="0" smtClean="0"/>
              <a:t>練習時間</a:t>
            </a:r>
            <a:endParaRPr kumimoji="1" lang="ja-JP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7334" y="2052340"/>
            <a:ext cx="9678246" cy="422233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～～</a:t>
            </a:r>
            <a:r>
              <a:rPr lang="zh-TW" altLang="en-US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練</a:t>
            </a:r>
            <a:r>
              <a:rPr lang="zh-TW" altLang="en-US" sz="4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習時間</a:t>
            </a:r>
            <a:r>
              <a:rPr lang="zh-TW" altLang="en-US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zh-TW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zh-TW" altLang="en-US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r>
              <a:rPr lang="zh-TW" altLang="en-US" sz="4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間</a:t>
            </a:r>
            <a:r>
              <a:rPr lang="zh-TW" altLang="en-US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ja-JP" altLang="en-US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～～</a:t>
            </a:r>
            <a:endParaRPr lang="en-US" altLang="ja-JP" sz="48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サイト「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https://info.finance.yahoo.co.jp/ranking/?kd=1&amp;tm=d&amp;mk=1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」をアクセスし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、ページ上の銘柄情報をデータテーブルに格納し、その内容をログと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CSV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に出力してください。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698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7766937" cy="1646302"/>
          </a:xfrm>
        </p:spPr>
        <p:txBody>
          <a:bodyPr/>
          <a:lstStyle/>
          <a:p>
            <a:r>
              <a:rPr kumimoji="1" lang="ja-JP" altLang="en-US" dirty="0" smtClean="0"/>
              <a:t>質問コーナー</a:t>
            </a:r>
            <a:endParaRPr kumimoji="1" lang="ja-JP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0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宿題</a:t>
            </a:r>
            <a:endParaRPr kumimoji="1" lang="ja-JP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264920"/>
            <a:ext cx="10714566" cy="500975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～～銘柄情報抽出ロボ～～</a:t>
            </a:r>
            <a:endParaRPr lang="en-US" altLang="ja-JP" sz="48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サイト「</a:t>
            </a:r>
            <a:r>
              <a:rPr lang="en-US" altLang="ja-JP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https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://info.finance.yahoo.co.jp/ranking/?kd=1&amp;tm=d&amp;mk=1</a:t>
            </a:r>
            <a:r>
              <a:rPr lang="ja-JP" altLang="en-US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」をアクセスし、</a:t>
            </a:r>
            <a:r>
              <a:rPr lang="ja-JP" altLang="en-US" sz="2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東証</a:t>
            </a:r>
            <a:r>
              <a:rPr lang="en-US" altLang="ja-JP" sz="2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部に上場する銘柄</a:t>
            </a:r>
            <a:r>
              <a:rPr lang="ja-JP" altLang="en-US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の中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から、</a:t>
            </a:r>
            <a:r>
              <a:rPr lang="ja-JP" altLang="en-US" sz="2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出来高先頭</a:t>
            </a:r>
            <a:r>
              <a:rPr lang="en-US" altLang="ja-JP" sz="2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lang="ja-JP" altLang="en-US" sz="2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位</a:t>
            </a:r>
            <a:r>
              <a:rPr lang="ja-JP" altLang="en-US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の銘柄情報を抽出して、エクセルに保存してください。</a:t>
            </a:r>
            <a:r>
              <a:rPr lang="ja-JP" altLang="en-US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抽出してほしい情報「</a:t>
            </a:r>
            <a:r>
              <a:rPr lang="ja-JP" altLang="en-US" sz="2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銘柄コード、銘柄</a:t>
            </a:r>
            <a:r>
              <a:rPr lang="ja-JP" altLang="en-US" sz="2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名称、前日終</a:t>
            </a:r>
            <a:r>
              <a:rPr lang="ja-JP" altLang="en-US" sz="2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値、</a:t>
            </a:r>
            <a:r>
              <a:rPr lang="en-US" altLang="ja-JP" sz="2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PBR</a:t>
            </a:r>
            <a:r>
              <a:rPr lang="ja-JP" altLang="en-US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前日終値と</a:t>
            </a:r>
            <a:r>
              <a:rPr lang="en-US" altLang="ja-JP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PBR</a:t>
            </a:r>
            <a:r>
              <a:rPr lang="ja-JP" altLang="en-US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は、銘柄詳細画面にある。</a:t>
            </a:r>
            <a:endParaRPr lang="en-US" altLang="ja-JP" sz="2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221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宿題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1162050"/>
            <a:ext cx="7961948" cy="3088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标注 4"/>
          <p:cNvSpPr/>
          <p:nvPr/>
        </p:nvSpPr>
        <p:spPr>
          <a:xfrm>
            <a:off x="499457" y="4453029"/>
            <a:ext cx="1641764" cy="446631"/>
          </a:xfrm>
          <a:prstGeom prst="wedgeRectCallout">
            <a:avLst>
              <a:gd name="adj1" fmla="val -6218"/>
              <a:gd name="adj2" fmla="val -111871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銘柄一覧画面</a:t>
            </a:r>
            <a:endParaRPr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070" y="1600615"/>
            <a:ext cx="3777013" cy="4974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矩形标注 7"/>
          <p:cNvSpPr/>
          <p:nvPr/>
        </p:nvSpPr>
        <p:spPr>
          <a:xfrm>
            <a:off x="9504721" y="5474636"/>
            <a:ext cx="742866" cy="339688"/>
          </a:xfrm>
          <a:prstGeom prst="wedgeRectCallout">
            <a:avLst>
              <a:gd name="adj1" fmla="val -6218"/>
              <a:gd name="adj2" fmla="val -111871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PBR</a:t>
            </a:r>
            <a:endParaRPr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2977795" y="3582697"/>
            <a:ext cx="3479760" cy="446631"/>
          </a:xfrm>
          <a:prstGeom prst="wedgeRectCallout">
            <a:avLst>
              <a:gd name="adj1" fmla="val -56442"/>
              <a:gd name="adj2" fmla="val -93516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銘柄コードをクリックしたら右のページに遷移</a:t>
            </a:r>
            <a:endParaRPr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9926603" y="2605945"/>
            <a:ext cx="932685" cy="339688"/>
          </a:xfrm>
          <a:prstGeom prst="wedgeRectCallout">
            <a:avLst>
              <a:gd name="adj1" fmla="val -91108"/>
              <a:gd name="adj2" fmla="val -43181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前日終値</a:t>
            </a:r>
            <a:endParaRPr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550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次回予告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948012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第４回目</a:t>
            </a:r>
            <a:r>
              <a:rPr kumimoji="1" lang="ja-JP" altLang="en-US" dirty="0" smtClean="0"/>
              <a:t>：高度な</a:t>
            </a:r>
            <a:r>
              <a:rPr kumimoji="1" lang="en-US" altLang="ja-JP" dirty="0" err="1" smtClean="0"/>
              <a:t>UiPath</a:t>
            </a:r>
            <a:r>
              <a:rPr kumimoji="1" lang="ja-JP" altLang="en-US" dirty="0" smtClean="0"/>
              <a:t>機能</a:t>
            </a:r>
            <a:r>
              <a:rPr kumimoji="1" lang="ja-JP" altLang="en-US" dirty="0" smtClean="0"/>
              <a:t>（２）（</a:t>
            </a:r>
            <a:r>
              <a:rPr kumimoji="1" lang="en-US" altLang="ja-JP" dirty="0" smtClean="0"/>
              <a:t>4/15</a:t>
            </a:r>
            <a:r>
              <a:rPr kumimoji="1" lang="ja-JP" altLang="en-US" dirty="0" smtClean="0"/>
              <a:t>（</a:t>
            </a:r>
            <a:r>
              <a:rPr kumimoji="1" lang="ja-JP" altLang="en-US" dirty="0" smtClean="0"/>
              <a:t>木）</a:t>
            </a:r>
            <a:r>
              <a:rPr kumimoji="1" lang="en-US" altLang="ja-JP" dirty="0" smtClean="0"/>
              <a:t> 19</a:t>
            </a:r>
            <a:r>
              <a:rPr kumimoji="1" lang="ja-JP" altLang="en-US" dirty="0" smtClean="0"/>
              <a:t>時）</a:t>
            </a:r>
            <a:endParaRPr kumimoji="1" lang="en-US" altLang="ja-JP" dirty="0" smtClean="0"/>
          </a:p>
          <a:p>
            <a:r>
              <a:rPr kumimoji="1" lang="en-US" altLang="ja-JP" dirty="0" smtClean="0"/>
              <a:t>C</a:t>
            </a:r>
            <a:r>
              <a:rPr kumimoji="1" lang="en-US" altLang="ja-JP" dirty="0" smtClean="0"/>
              <a:t>#</a:t>
            </a:r>
            <a:r>
              <a:rPr kumimoji="1" lang="ja-JP" altLang="en-US" dirty="0" smtClean="0"/>
              <a:t>でカスタマイズ処理を作</a:t>
            </a:r>
            <a:r>
              <a:rPr kumimoji="1" lang="ja-JP" altLang="en-US" dirty="0" smtClean="0"/>
              <a:t>ってみよう</a:t>
            </a:r>
            <a:endParaRPr kumimoji="1" lang="en-US" altLang="ja-JP" dirty="0" smtClean="0"/>
          </a:p>
          <a:p>
            <a:r>
              <a:rPr kumimoji="1" lang="en-US" altLang="ja-JP" dirty="0" smtClean="0"/>
              <a:t>OCR</a:t>
            </a:r>
            <a:r>
              <a:rPr kumimoji="1" lang="ja-JP" altLang="en-US" dirty="0" smtClean="0"/>
              <a:t>文字認識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UiPath</a:t>
            </a:r>
            <a:r>
              <a:rPr kumimoji="1" lang="ja-JP" altLang="en-US" dirty="0" smtClean="0"/>
              <a:t>ライブラリの自作</a:t>
            </a:r>
            <a:endParaRPr kumimoji="1" lang="en-US" altLang="ja-JP" dirty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3872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本日の勉強会を終えると、あなたは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エラーハンドリングで逞しいロボットプロセスを作れるようになる。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テーブル系データを処理できるようになる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今日の授業を終えると、あなたはこんなロボットを作れる！</a:t>
            </a:r>
            <a:endParaRPr kumimoji="1" lang="en-US" altLang="ja-JP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37" y="4100975"/>
            <a:ext cx="4329794" cy="2488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940" y="4606792"/>
            <a:ext cx="1185793" cy="113919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654023" y="5819720"/>
            <a:ext cx="56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CSV</a:t>
            </a:r>
            <a:endParaRPr kumimoji="1" lang="ja-JP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6102904" y="4668849"/>
            <a:ext cx="883097" cy="1082040"/>
          </a:xfrm>
          <a:prstGeom prst="rightArrow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抽出</a:t>
            </a:r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188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アジェンダ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エラーハンドリング</a:t>
            </a:r>
            <a:endParaRPr kumimoji="1" lang="en-US" altLang="ja-JP" dirty="0" smtClean="0"/>
          </a:p>
          <a:p>
            <a:r>
              <a:rPr kumimoji="1" lang="ja-JP" altLang="en-US" dirty="0" smtClean="0"/>
              <a:t>テーブル系のデータ操作</a:t>
            </a:r>
            <a:endParaRPr kumimoji="1" lang="en-US" altLang="ja-JP" dirty="0" smtClean="0"/>
          </a:p>
          <a:p>
            <a:r>
              <a:rPr kumimoji="1" lang="ja-JP" altLang="en-US" dirty="0" smtClean="0"/>
              <a:t>宿</a:t>
            </a:r>
            <a:r>
              <a:rPr kumimoji="1" lang="ja-JP" altLang="en-US" dirty="0"/>
              <a:t>題</a:t>
            </a:r>
          </a:p>
        </p:txBody>
      </p:sp>
    </p:spTree>
    <p:extLst>
      <p:ext uri="{BB962C8B-B14F-4D97-AF65-F5344CB8AC3E}">
        <p14:creationId xmlns:p14="http://schemas.microsoft.com/office/powerpoint/2010/main" val="106904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エラーハンドリング</a:t>
            </a:r>
            <a:br>
              <a:rPr kumimoji="1" lang="ja-JP" altLang="en-US" dirty="0"/>
            </a:br>
            <a:r>
              <a:rPr kumimoji="1" lang="ja-JP" altLang="en-US" sz="2400" dirty="0" smtClean="0"/>
              <a:t>概念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エラーとは、</a:t>
            </a:r>
            <a:r>
              <a:rPr kumimoji="1" lang="ja-JP" altLang="en-US" b="1" dirty="0" smtClean="0"/>
              <a:t>正常な処理が継続できなくなる何らかの問題</a:t>
            </a:r>
            <a:r>
              <a:rPr kumimoji="1" lang="ja-JP" altLang="en-US" dirty="0" smtClean="0"/>
              <a:t>のことである。エラーが発生すると、後続の処理が行えない状態になってしまう。例えば、「勤怠入力ロボの最後に実施結果のメール送信をするが、メールサーバに接続できない」のようなアプリケーションエラーや、「振込の中で、金額が残高より大きかった」といったビジネスエラーがある。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エラーハンドリング（例外処理）では、</a:t>
            </a:r>
            <a:r>
              <a:rPr kumimoji="1" lang="ja-JP" altLang="en-US" b="1" dirty="0" smtClean="0"/>
              <a:t>ワークフローのある場所でエラーが起きたとき、それを処理する場所まで、簡単に制御を移すことができる</a:t>
            </a:r>
            <a:r>
              <a:rPr kumimoji="1" lang="ja-JP" altLang="en-US" dirty="0" smtClean="0"/>
              <a:t>。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や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に「</a:t>
            </a:r>
            <a:r>
              <a:rPr kumimoji="1" lang="en-US" altLang="ja-JP" dirty="0" smtClean="0"/>
              <a:t>try…catch</a:t>
            </a:r>
            <a:r>
              <a:rPr kumimoji="1" lang="ja-JP" altLang="en-US" dirty="0" smtClean="0"/>
              <a:t>」の仕組みがあるが、</a:t>
            </a:r>
            <a:r>
              <a:rPr kumimoji="1" lang="en-US" altLang="ja-JP" dirty="0" err="1" smtClean="0"/>
              <a:t>UiPath</a:t>
            </a:r>
            <a:r>
              <a:rPr kumimoji="1" lang="ja-JP" altLang="en-US" dirty="0" smtClean="0"/>
              <a:t>でも、同じ仕組みを使えるようになっている。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4256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エラーハンドリング</a:t>
            </a:r>
            <a:br>
              <a:rPr kumimoji="1" lang="ja-JP" altLang="en-US" dirty="0"/>
            </a:br>
            <a:r>
              <a:rPr kumimoji="1" lang="ja-JP" altLang="en-US" sz="2400" dirty="0"/>
              <a:t>概念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例外（</a:t>
            </a:r>
            <a:r>
              <a:rPr kumimoji="1" lang="en-US" altLang="ja-JP" dirty="0" smtClean="0"/>
              <a:t>Exception</a:t>
            </a:r>
            <a:r>
              <a:rPr kumimoji="1" lang="ja-JP" altLang="en-US" dirty="0" smtClean="0"/>
              <a:t>）とは、発生したエラーに関する情報を格納するための変数の型のことである。エラー情報を格納した</a:t>
            </a:r>
            <a:r>
              <a:rPr kumimoji="1" lang="en-US" altLang="ja-JP" dirty="0" smtClean="0"/>
              <a:t>Exception</a:t>
            </a:r>
            <a:r>
              <a:rPr kumimoji="1" lang="ja-JP" altLang="en-US" dirty="0" smtClean="0"/>
              <a:t>型の変数</a:t>
            </a:r>
            <a:r>
              <a:rPr kumimoji="1" lang="ja-JP" altLang="en-US" b="1" dirty="0" smtClean="0"/>
              <a:t>をエラーが発生した場所からエラー処理を行う場所まで、投げる（スローする）ことができる。これにより、制御をエラーハンドリングの処理に誘導し、エラー処理に必要な情報を伝えることができる。</a:t>
            </a:r>
            <a:r>
              <a:rPr kumimoji="1" lang="ja-JP" altLang="en-US" dirty="0" smtClean="0"/>
              <a:t>この一連の動作全体をさして、エラーハンドリング（例外処理）という。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137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エラーハンドリング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sz="2400" dirty="0"/>
              <a:t>サンプル</a:t>
            </a:r>
            <a:endParaRPr kumimoji="1" lang="ja-JP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62803" y="2072697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①玉ねぎを切る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62803" y="2545984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②人参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を切る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62803" y="3019271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③じゃがを切る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62803" y="3491214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④バケットに入れる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86360" y="2072697"/>
            <a:ext cx="1321733" cy="4245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準備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86360" y="4084378"/>
            <a:ext cx="1321733" cy="4245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調理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62803" y="4084378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①野菜を炒める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62803" y="4556321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②肉を炒める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62803" y="5028264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③煮込む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62803" y="5500207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④ルーを入れる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86360" y="6096060"/>
            <a:ext cx="1321733" cy="4245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盛る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7334" y="2072697"/>
            <a:ext cx="1321733" cy="4245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カレーを作る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左大括号 18"/>
          <p:cNvSpPr/>
          <p:nvPr/>
        </p:nvSpPr>
        <p:spPr>
          <a:xfrm>
            <a:off x="2149475" y="2072697"/>
            <a:ext cx="586477" cy="4447923"/>
          </a:xfrm>
          <a:prstGeom prst="leftBrace">
            <a:avLst>
              <a:gd name="adj1" fmla="val 8333"/>
              <a:gd name="adj2" fmla="val 50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左大括号 19"/>
          <p:cNvSpPr/>
          <p:nvPr/>
        </p:nvSpPr>
        <p:spPr>
          <a:xfrm>
            <a:off x="4242209" y="2072697"/>
            <a:ext cx="586477" cy="1711027"/>
          </a:xfrm>
          <a:prstGeom prst="leftBrace">
            <a:avLst>
              <a:gd name="adj1" fmla="val 8333"/>
              <a:gd name="adj2" fmla="val 50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左大括号 20"/>
          <p:cNvSpPr/>
          <p:nvPr/>
        </p:nvSpPr>
        <p:spPr>
          <a:xfrm>
            <a:off x="4242209" y="4156985"/>
            <a:ext cx="586477" cy="1711027"/>
          </a:xfrm>
          <a:prstGeom prst="leftBrace">
            <a:avLst>
              <a:gd name="adj1" fmla="val 8333"/>
              <a:gd name="adj2" fmla="val 50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52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エラーハンドリング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sz="2400" dirty="0"/>
              <a:t>サンプル</a:t>
            </a:r>
            <a:endParaRPr kumimoji="1" lang="ja-JP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62803" y="2072697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①玉ねぎを切る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62803" y="2545984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②人参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を切る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62803" y="3019271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③じゃがを切る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62803" y="3491214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④バケットに入れる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86360" y="2072697"/>
            <a:ext cx="1321733" cy="4245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準備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86360" y="4084378"/>
            <a:ext cx="1321733" cy="4245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調理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62803" y="4084378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①野菜を炒める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62803" y="4556321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②肉を炒める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62803" y="5028264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③煮込む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62803" y="5500207"/>
            <a:ext cx="1582141" cy="367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④ルーを入れる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86360" y="6096060"/>
            <a:ext cx="1321733" cy="4245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盛る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7334" y="2072697"/>
            <a:ext cx="1321733" cy="4245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カレーを作る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左大括号 18"/>
          <p:cNvSpPr/>
          <p:nvPr/>
        </p:nvSpPr>
        <p:spPr>
          <a:xfrm>
            <a:off x="2149475" y="2072697"/>
            <a:ext cx="586477" cy="4447923"/>
          </a:xfrm>
          <a:prstGeom prst="leftBrace">
            <a:avLst>
              <a:gd name="adj1" fmla="val 8333"/>
              <a:gd name="adj2" fmla="val 50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左大括号 19"/>
          <p:cNvSpPr/>
          <p:nvPr/>
        </p:nvSpPr>
        <p:spPr>
          <a:xfrm>
            <a:off x="4242209" y="2072697"/>
            <a:ext cx="586477" cy="1711027"/>
          </a:xfrm>
          <a:prstGeom prst="leftBrace">
            <a:avLst>
              <a:gd name="adj1" fmla="val 8333"/>
              <a:gd name="adj2" fmla="val 50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左大括号 20"/>
          <p:cNvSpPr/>
          <p:nvPr/>
        </p:nvSpPr>
        <p:spPr>
          <a:xfrm>
            <a:off x="4242209" y="4156985"/>
            <a:ext cx="586477" cy="1711027"/>
          </a:xfrm>
          <a:prstGeom prst="leftBrace">
            <a:avLst>
              <a:gd name="adj1" fmla="val 8333"/>
              <a:gd name="adj2" fmla="val 50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爆炸形 1 21"/>
          <p:cNvSpPr/>
          <p:nvPr/>
        </p:nvSpPr>
        <p:spPr>
          <a:xfrm>
            <a:off x="6649328" y="3073768"/>
            <a:ext cx="246031" cy="258809"/>
          </a:xfrm>
          <a:prstGeom prst="irregularSeal1">
            <a:avLst/>
          </a:prstGeom>
          <a:solidFill>
            <a:srgbClr val="FF7C8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846822" y="3019271"/>
            <a:ext cx="279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やべぇー！手、切っちゃった！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444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蓝绿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eiryo">
      <a:majorFont>
        <a:latin typeface="Trebuchet MS"/>
        <a:ea typeface="メイリオ"/>
        <a:cs typeface=""/>
      </a:majorFont>
      <a:minorFont>
        <a:latin typeface="Trebuchet MS"/>
        <a:ea typeface="メイリオ"/>
        <a:cs typeface="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2068</Words>
  <Application>Microsoft Office PowerPoint</Application>
  <PresentationFormat>宽屏</PresentationFormat>
  <Paragraphs>279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Meiryo UI</vt:lpstr>
      <vt:lpstr>ＭＳ Ｐゴシック</vt:lpstr>
      <vt:lpstr>宋体</vt:lpstr>
      <vt:lpstr>メイリオ</vt:lpstr>
      <vt:lpstr>Arial</vt:lpstr>
      <vt:lpstr>Calibri</vt:lpstr>
      <vt:lpstr>Trebuchet MS</vt:lpstr>
      <vt:lpstr>Wingdings 3</vt:lpstr>
      <vt:lpstr>平面</vt:lpstr>
      <vt:lpstr>  RPA学習コース 第３回目：高度なUiPath機能（１）</vt:lpstr>
      <vt:lpstr>前回のおさらい 第２回目：UiPathでロボットプロセスをサクッと作ってみる</vt:lpstr>
      <vt:lpstr>前回宿題の解説</vt:lpstr>
      <vt:lpstr>本日の勉強会を終えると、あなたは…</vt:lpstr>
      <vt:lpstr>アジェンダ</vt:lpstr>
      <vt:lpstr>エラーハンドリング 概念</vt:lpstr>
      <vt:lpstr>エラーハンドリング 概念</vt:lpstr>
      <vt:lpstr>エラーハンドリング サンプル</vt:lpstr>
      <vt:lpstr>エラーハンドリング サンプル</vt:lpstr>
      <vt:lpstr>エラーハンドリング サンプル</vt:lpstr>
      <vt:lpstr>エラーハンドリング サンプル</vt:lpstr>
      <vt:lpstr>エラーハンドリング サンプル</vt:lpstr>
      <vt:lpstr>エラーハンドリング サンプル</vt:lpstr>
      <vt:lpstr>エラーハンドリング サンプル</vt:lpstr>
      <vt:lpstr>エラーハンドリング サンプル</vt:lpstr>
      <vt:lpstr>エラーハンドリング よくある利用シナリオ（他行式データの操作）</vt:lpstr>
      <vt:lpstr>エラーハンドリング UiPathのトライキャッチスコープサンプル</vt:lpstr>
      <vt:lpstr>エラーハンドリング UiPathのトライキャッチスコープの解説</vt:lpstr>
      <vt:lpstr>エラーハンドリング 練習時間</vt:lpstr>
      <vt:lpstr>エラーハンドリング エラーハンドリングを設計するコツ</vt:lpstr>
      <vt:lpstr>テーブル系のデータ操作 概念</vt:lpstr>
      <vt:lpstr>テーブル系のデータ操作 なぜデータテーブルが重要か</vt:lpstr>
      <vt:lpstr>テーブル系のデータ操作 UiPathでのデータテーブル操作</vt:lpstr>
      <vt:lpstr>テーブル系のデータ操作 テーブルの枠を作る（テーブル列の定義）</vt:lpstr>
      <vt:lpstr>テーブル系のデータ操作 データ行の追加</vt:lpstr>
      <vt:lpstr>テーブル系のデータ操作 データ行の値を設定する</vt:lpstr>
      <vt:lpstr>テーブル系のデータ操作 データ行の繰り返し</vt:lpstr>
      <vt:lpstr>テーブル系のデータ操作 データテーブルをCSVファイルに書き込む</vt:lpstr>
      <vt:lpstr>テーブル系のデータ操作 データスクレイピング</vt:lpstr>
      <vt:lpstr>テーブル系のデータ操作 練習時間</vt:lpstr>
      <vt:lpstr>質問コーナー</vt:lpstr>
      <vt:lpstr>宿題</vt:lpstr>
      <vt:lpstr>宿題</vt:lpstr>
      <vt:lpstr>次回予告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RPA学習コース 第２回目：UiPathでロボプロセスをサクッと作ってみる</dc:title>
  <dc:creator>rpastudy</dc:creator>
  <cp:lastModifiedBy>rpastudy</cp:lastModifiedBy>
  <cp:revision>424</cp:revision>
  <dcterms:created xsi:type="dcterms:W3CDTF">2021-03-17T10:00:12Z</dcterms:created>
  <dcterms:modified xsi:type="dcterms:W3CDTF">2021-04-01T09:23:56Z</dcterms:modified>
</cp:coreProperties>
</file>