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60" r:id="rId3"/>
    <p:sldId id="348" r:id="rId4"/>
    <p:sldId id="328" r:id="rId5"/>
    <p:sldId id="324" r:id="rId6"/>
    <p:sldId id="364" r:id="rId7"/>
    <p:sldId id="258" r:id="rId8"/>
    <p:sldId id="259" r:id="rId9"/>
    <p:sldId id="365" r:id="rId10"/>
    <p:sldId id="366" r:id="rId11"/>
    <p:sldId id="367" r:id="rId12"/>
    <p:sldId id="368" r:id="rId13"/>
    <p:sldId id="369" r:id="rId14"/>
    <p:sldId id="375" r:id="rId15"/>
    <p:sldId id="371" r:id="rId16"/>
    <p:sldId id="378" r:id="rId17"/>
    <p:sldId id="376" r:id="rId18"/>
    <p:sldId id="377" r:id="rId19"/>
    <p:sldId id="379" r:id="rId20"/>
    <p:sldId id="372" r:id="rId21"/>
    <p:sldId id="374" r:id="rId22"/>
    <p:sldId id="373" r:id="rId23"/>
    <p:sldId id="370" r:id="rId24"/>
    <p:sldId id="382" r:id="rId25"/>
    <p:sldId id="380" r:id="rId26"/>
    <p:sldId id="381" r:id="rId27"/>
    <p:sldId id="384" r:id="rId28"/>
    <p:sldId id="385" r:id="rId29"/>
    <p:sldId id="386" r:id="rId30"/>
    <p:sldId id="383" r:id="rId31"/>
    <p:sldId id="387" r:id="rId32"/>
    <p:sldId id="388" r:id="rId33"/>
    <p:sldId id="291" r:id="rId34"/>
    <p:sldId id="263" r:id="rId35"/>
    <p:sldId id="292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FF7C80"/>
    <a:srgbClr val="DEF0F2"/>
    <a:srgbClr val="CCECFF"/>
    <a:srgbClr val="99CC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66" d="100"/>
          <a:sy n="66" d="100"/>
        </p:scale>
        <p:origin x="160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D4D-B31A-4C6F-B131-8B8FB80E15C0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B2A9-86B3-4D0F-91CC-71AE70E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B2A9-86B3-4D0F-91CC-71AE70ECCD6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0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8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7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5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4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/>
              <a:t>5/20/2021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kumimoji="0" lang="en-US" smtClean="0">
                <a:solidFill>
                  <a:srgbClr val="3494BA"/>
                </a:solidFill>
              </a:rPr>
              <a:pPr/>
              <a:t>‹#›</a:t>
            </a:fld>
            <a:endParaRPr kumimoji="0"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l-pt.co.jp/persolrpa/rpalounge/column1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RPA</a:t>
            </a:r>
            <a:r>
              <a:rPr lang="ja-JP" altLang="en-US" dirty="0" smtClean="0"/>
              <a:t>学習コース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第６回目：</a:t>
            </a:r>
            <a:r>
              <a:rPr lang="en-US" altLang="ja-JP" sz="2400" dirty="0" smtClean="0"/>
              <a:t>Orchestrator</a:t>
            </a:r>
            <a:r>
              <a:rPr lang="ja-JP" altLang="en-US" sz="2400" dirty="0" smtClean="0"/>
              <a:t>活用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20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19</a:t>
            </a:r>
            <a:r>
              <a:rPr lang="ja-JP" altLang="en-US" dirty="0" smtClean="0"/>
              <a:t>時</a:t>
            </a:r>
            <a:endParaRPr lang="en-US" altLang="zh-CN" dirty="0"/>
          </a:p>
          <a:p>
            <a:r>
              <a:rPr lang="en-US" altLang="zh-CN" dirty="0" smtClean="0"/>
              <a:t>1HB-8S </a:t>
            </a:r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Orchestrator</a:t>
            </a:r>
            <a:r>
              <a:rPr kumimoji="1" lang="ja-JP" altLang="en-US" dirty="0" smtClean="0"/>
              <a:t>紹介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 smtClean="0"/>
              <a:t>Orchestrator</a:t>
            </a:r>
            <a:r>
              <a:rPr kumimoji="1" lang="ja-JP" altLang="en-US" sz="2400" dirty="0" smtClean="0"/>
              <a:t>の提供機能は？</a:t>
            </a:r>
            <a:endParaRPr kumimoji="1" lang="ja-JP" altLang="en-US" dirty="0"/>
          </a:p>
        </p:txBody>
      </p:sp>
      <p:pic>
        <p:nvPicPr>
          <p:cNvPr id="2050" name="Picture 2" descr="UiPath Orchestrator cap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930400"/>
            <a:ext cx="5466392" cy="428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158362" y="258339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リリース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8678" y="421331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ロボプロセスと環境の設定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3358" y="5501468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トリガーで定期、順番起動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1946" y="421331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ログの記録と参照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609" y="553411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ロボプロセスおよび環境の監視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7690" y="2593869"/>
            <a:ext cx="270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パーティサービスとの接続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7186" y="15610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ロボプロセス間の通信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658" y="6382068"/>
            <a:ext cx="848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公式アカデミーの紹介：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://uipathrpaacademy.com/uipath-orchestrator/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584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Orchestrator</a:t>
            </a:r>
            <a:r>
              <a:rPr kumimoji="1" lang="ja-JP" altLang="en-US" dirty="0" smtClean="0"/>
              <a:t>紹介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/>
              <a:t>Orchestrator</a:t>
            </a:r>
            <a:r>
              <a:rPr kumimoji="1" lang="ja-JP" altLang="en-US" sz="2400" dirty="0" smtClean="0"/>
              <a:t>ある時とない時の比較（一部）</a:t>
            </a:r>
            <a:endParaRPr kumimoji="1" lang="ja-JP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56049"/>
              </p:ext>
            </p:extLst>
          </p:nvPr>
        </p:nvGraphicFramePr>
        <p:xfrm>
          <a:off x="728134" y="2077468"/>
          <a:ext cx="9590616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872"/>
                <a:gridCol w="3196872"/>
                <a:gridCol w="3196872"/>
              </a:tblGrid>
              <a:tr h="26500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比較項目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OC</a:t>
                      </a:r>
                      <a:r>
                        <a:rPr kumimoji="1" lang="ja-JP" altLang="en-US" dirty="0" smtClean="0"/>
                        <a:t>ない時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OC</a:t>
                      </a:r>
                      <a:r>
                        <a:rPr kumimoji="1" lang="ja-JP" altLang="en-US" dirty="0" smtClean="0"/>
                        <a:t>ある時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実行ログの確認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それぞれの端末にログインして確認する必要がある。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r>
                        <a:rPr kumimoji="1" lang="ja-JP" altLang="en-US" dirty="0" smtClean="0"/>
                        <a:t>台の端末があっても、</a:t>
                      </a:r>
                      <a:r>
                        <a:rPr kumimoji="1" lang="en-US" altLang="ja-JP" dirty="0" smtClean="0"/>
                        <a:t>OC</a:t>
                      </a:r>
                      <a:r>
                        <a:rPr kumimoji="1" lang="ja-JP" altLang="en-US" dirty="0" smtClean="0"/>
                        <a:t>で一括確認可能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ロボットの自動起動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不可。手動で起動しなければいけない。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トリガ設定することで可能。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ロボットプロセス間の通信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同じ端末内であれば、ファイルシステムなど経由して可能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キューなど使えば、ロボットが同一端末内でなくても通信可能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リリース管理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端末にログインしてデプロイしなければならない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OC</a:t>
                      </a:r>
                      <a:r>
                        <a:rPr kumimoji="1" lang="ja-JP" altLang="en-US" dirty="0" smtClean="0"/>
                        <a:t>のみでリリース実施が可能。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ライセンス管理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端末で別々に管理される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OC</a:t>
                      </a:r>
                      <a:r>
                        <a:rPr kumimoji="1" lang="ja-JP" altLang="en-US" dirty="0" smtClean="0"/>
                        <a:t>で一括に管理する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エラー通知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処理に組めばできる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ジョブ異常終了、端末異常があった際に通知する機能をもっている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7334" y="1708136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以降</a:t>
            </a:r>
            <a:r>
              <a:rPr lang="en-US" altLang="ja-JP" dirty="0" smtClean="0"/>
              <a:t>Orchestrator</a:t>
            </a:r>
            <a:r>
              <a:rPr lang="ja-JP" altLang="en-US" dirty="0" smtClean="0"/>
              <a:t>を</a:t>
            </a:r>
            <a:r>
              <a:rPr lang="en-US" altLang="ja-JP" dirty="0" smtClean="0"/>
              <a:t>OC</a:t>
            </a:r>
            <a:r>
              <a:rPr lang="ja-JP" altLang="en-US" dirty="0" smtClean="0"/>
              <a:t>と略称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547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3494BA"/>
                </a:solidFill>
              </a:rPr>
              <a:t>Orchestrator</a:t>
            </a:r>
            <a:r>
              <a:rPr kumimoji="1" lang="ja-JP" altLang="en-US" dirty="0" smtClean="0">
                <a:solidFill>
                  <a:srgbClr val="3494BA"/>
                </a:solidFill>
              </a:rPr>
              <a:t>紹介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ライセンスの値段について</a:t>
            </a:r>
            <a:endParaRPr kumimoji="1" lang="ja-JP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184" y="2131541"/>
            <a:ext cx="66475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UiPath</a:t>
            </a:r>
            <a:endParaRPr lang="en-US" altLang="ja-JP" dirty="0"/>
          </a:p>
          <a:p>
            <a:r>
              <a:rPr lang="ja-JP" altLang="en-US" dirty="0"/>
              <a:t>・「</a:t>
            </a:r>
            <a:r>
              <a:rPr lang="en-US" altLang="ja-JP" dirty="0" err="1"/>
              <a:t>UiPath</a:t>
            </a:r>
            <a:r>
              <a:rPr lang="en-US" altLang="ja-JP" dirty="0"/>
              <a:t> Studio</a:t>
            </a:r>
            <a:r>
              <a:rPr lang="ja-JP" altLang="en-US" dirty="0"/>
              <a:t>」（開発が可能）：約</a:t>
            </a:r>
            <a:r>
              <a:rPr lang="en-US" altLang="ja-JP" dirty="0"/>
              <a:t>60</a:t>
            </a:r>
            <a:r>
              <a:rPr lang="ja-JP" altLang="en-US" dirty="0"/>
              <a:t>万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/>
              <a:t>「</a:t>
            </a:r>
            <a:r>
              <a:rPr lang="en-US" altLang="ja-JP" dirty="0" err="1"/>
              <a:t>UiPath</a:t>
            </a:r>
            <a:r>
              <a:rPr lang="en-US" altLang="ja-JP" dirty="0"/>
              <a:t> Orchestrator</a:t>
            </a:r>
            <a:r>
              <a:rPr lang="ja-JP" altLang="en-US" dirty="0"/>
              <a:t>」（管理統制が可能）：約</a:t>
            </a:r>
            <a:r>
              <a:rPr lang="en-US" altLang="ja-JP" dirty="0"/>
              <a:t>250</a:t>
            </a:r>
            <a:r>
              <a:rPr lang="ja-JP" altLang="en-US" dirty="0"/>
              <a:t>万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参考</a:t>
            </a:r>
            <a:r>
              <a:rPr lang="en-US" altLang="ja-JP" dirty="0" smtClean="0"/>
              <a:t>URL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r>
              <a:rPr lang="en-US" altLang="ja-JP" dirty="0">
                <a:hlinkClick r:id="rId2"/>
              </a:rPr>
              <a:t>https://www.persol-pt.co.jp/persolrpa/rpalounge/column11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6183" y="4288193"/>
            <a:ext cx="8798012" cy="81514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価格は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少々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高いが、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Community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版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Orchestrator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は無料でご利用いただけます！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79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3494BA"/>
                </a:solidFill>
              </a:rPr>
              <a:t>Orchestrator</a:t>
            </a:r>
            <a:r>
              <a:rPr kumimoji="1" lang="ja-JP" altLang="en-US" dirty="0" smtClean="0">
                <a:solidFill>
                  <a:srgbClr val="3494BA"/>
                </a:solidFill>
              </a:rPr>
              <a:t>紹介</a:t>
            </a:r>
            <a:r>
              <a:rPr kumimoji="1" lang="en-US" altLang="ja-JP" dirty="0" smtClean="0">
                <a:solidFill>
                  <a:srgbClr val="3494BA"/>
                </a:solidFill>
              </a:rPr>
              <a:t/>
            </a:r>
            <a:br>
              <a:rPr kumimoji="1" lang="en-US" altLang="ja-JP" dirty="0" smtClean="0">
                <a:solidFill>
                  <a:srgbClr val="3494BA"/>
                </a:solidFill>
              </a:rPr>
            </a:br>
            <a:r>
              <a:rPr kumimoji="1" lang="en-US" altLang="ja-JP" sz="2400" dirty="0" smtClean="0">
                <a:solidFill>
                  <a:srgbClr val="3494BA"/>
                </a:solidFill>
              </a:rPr>
              <a:t>Orchestrator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を触ってみよう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3231"/>
            <a:ext cx="6562725" cy="44920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2870465" y="4148488"/>
            <a:ext cx="2856891" cy="540277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回目で紹介した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公式サイト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こちら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クリックすると、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Orchestrator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に入る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266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464050"/>
            <a:ext cx="6103607" cy="104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65300"/>
            <a:ext cx="6130924" cy="253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3494BA"/>
                </a:solidFill>
              </a:rPr>
              <a:t>Orchestrator</a:t>
            </a:r>
            <a:r>
              <a:rPr kumimoji="1" lang="ja-JP" altLang="en-US" dirty="0">
                <a:solidFill>
                  <a:srgbClr val="3494BA"/>
                </a:solidFill>
              </a:rPr>
              <a:t>紹介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en-US" altLang="ja-JP" sz="2400" dirty="0">
                <a:solidFill>
                  <a:srgbClr val="3494BA"/>
                </a:solidFill>
              </a:rPr>
              <a:t>Orchestrator</a:t>
            </a:r>
            <a:r>
              <a:rPr kumimoji="1" lang="ja-JP" altLang="en-US" sz="2400" dirty="0">
                <a:solidFill>
                  <a:srgbClr val="3494BA"/>
                </a:solidFill>
              </a:rPr>
              <a:t>を触ってみよう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1850" y="1765300"/>
            <a:ext cx="4832350" cy="469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2190750" y="4514622"/>
            <a:ext cx="45529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矩形标注 8"/>
          <p:cNvSpPr/>
          <p:nvPr/>
        </p:nvSpPr>
        <p:spPr>
          <a:xfrm>
            <a:off x="6565900" y="1272682"/>
            <a:ext cx="3764318" cy="419506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テナントメニュー（環境設定するためのメニュー）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780940" y="4044544"/>
            <a:ext cx="4378326" cy="419506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フォルダメニュー（ロボプロセル動かすためのメニュー）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15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677334" y="4466912"/>
            <a:ext cx="9260416" cy="1871732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個別フォルダ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77334" y="2273112"/>
            <a:ext cx="9260416" cy="1871732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テナントフォルダ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3494BA"/>
                </a:solidFill>
              </a:rPr>
              <a:t>Orchestrator</a:t>
            </a:r>
            <a:r>
              <a:rPr kumimoji="1" lang="ja-JP" altLang="en-US" dirty="0">
                <a:solidFill>
                  <a:srgbClr val="3494BA"/>
                </a:solidFill>
              </a:rPr>
              <a:t>活用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en-US" altLang="ja-JP" sz="2400" dirty="0" smtClean="0">
                <a:solidFill>
                  <a:srgbClr val="3494BA"/>
                </a:solidFill>
              </a:rPr>
              <a:t>Orchestrator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概念（</a:t>
            </a:r>
            <a:r>
              <a:rPr kumimoji="1" lang="en-US" altLang="ja-JP" sz="2400" dirty="0" smtClean="0">
                <a:solidFill>
                  <a:srgbClr val="3494BA"/>
                </a:solidFill>
              </a:rPr>
              <a:t>Community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版）の</a:t>
            </a:r>
            <a:r>
              <a:rPr kumimoji="1" lang="en-US" altLang="ja-JP" sz="2400" dirty="0" smtClean="0">
                <a:solidFill>
                  <a:srgbClr val="3494BA"/>
                </a:solidFill>
              </a:rPr>
              <a:t>ER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関係性説明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7625" y="2677262"/>
            <a:ext cx="1185047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マシン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5550" y="3470091"/>
            <a:ext cx="1185047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パッケージ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5767" y="4790165"/>
            <a:ext cx="1185047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2235" y="4790165"/>
            <a:ext cx="1185047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ジョブ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9549" y="4802865"/>
            <a:ext cx="939114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ログ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52235" y="2675682"/>
            <a:ext cx="1185047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ロボット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接连接符 13"/>
          <p:cNvCxnSpPr>
            <a:stCxn id="12" idx="3"/>
            <a:endCxn id="4" idx="1"/>
          </p:cNvCxnSpPr>
          <p:nvPr/>
        </p:nvCxnSpPr>
        <p:spPr>
          <a:xfrm>
            <a:off x="7037282" y="2888836"/>
            <a:ext cx="720343" cy="1580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3"/>
          <p:cNvCxnSpPr>
            <a:stCxn id="7" idx="3"/>
            <a:endCxn id="8" idx="1"/>
          </p:cNvCxnSpPr>
          <p:nvPr/>
        </p:nvCxnSpPr>
        <p:spPr>
          <a:xfrm>
            <a:off x="5110814" y="5003319"/>
            <a:ext cx="741421" cy="12700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3"/>
          <p:cNvCxnSpPr>
            <a:stCxn id="8" idx="3"/>
            <a:endCxn id="9" idx="1"/>
          </p:cNvCxnSpPr>
          <p:nvPr/>
        </p:nvCxnSpPr>
        <p:spPr>
          <a:xfrm>
            <a:off x="7037282" y="5003319"/>
            <a:ext cx="1152267" cy="12700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13"/>
          <p:cNvCxnSpPr>
            <a:stCxn id="5" idx="3"/>
            <a:endCxn id="7" idx="1"/>
          </p:cNvCxnSpPr>
          <p:nvPr/>
        </p:nvCxnSpPr>
        <p:spPr>
          <a:xfrm>
            <a:off x="2410597" y="3683245"/>
            <a:ext cx="1515170" cy="1320074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66558" y="2679835"/>
            <a:ext cx="1965334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8581642" y="2042715"/>
            <a:ext cx="1565658" cy="419506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稼働物理環境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25550" y="2677262"/>
            <a:ext cx="1185047" cy="426308"/>
          </a:xfrm>
          <a:prstGeom prst="rect">
            <a:avLst/>
          </a:prstGeom>
          <a:solidFill>
            <a:srgbClr val="CC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直接连接符 13"/>
          <p:cNvCxnSpPr>
            <a:stCxn id="41" idx="3"/>
            <a:endCxn id="37" idx="1"/>
          </p:cNvCxnSpPr>
          <p:nvPr/>
        </p:nvCxnSpPr>
        <p:spPr>
          <a:xfrm>
            <a:off x="2410597" y="2890416"/>
            <a:ext cx="755961" cy="2573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标注 44"/>
          <p:cNvSpPr/>
          <p:nvPr/>
        </p:nvSpPr>
        <p:spPr>
          <a:xfrm>
            <a:off x="840514" y="2104389"/>
            <a:ext cx="3045676" cy="419506"/>
          </a:xfrm>
          <a:prstGeom prst="wedgeRectCallout">
            <a:avLst>
              <a:gd name="adj1" fmla="val -6267"/>
              <a:gd name="adj2" fmla="val 10606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cloud.uipath.com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のログインユーザ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接连接符 13"/>
          <p:cNvCxnSpPr>
            <a:stCxn id="37" idx="3"/>
            <a:endCxn id="12" idx="1"/>
          </p:cNvCxnSpPr>
          <p:nvPr/>
        </p:nvCxnSpPr>
        <p:spPr>
          <a:xfrm flipV="1">
            <a:off x="5131892" y="2888836"/>
            <a:ext cx="720343" cy="4153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13"/>
          <p:cNvCxnSpPr>
            <a:stCxn id="8" idx="0"/>
            <a:endCxn id="12" idx="2"/>
          </p:cNvCxnSpPr>
          <p:nvPr/>
        </p:nvCxnSpPr>
        <p:spPr>
          <a:xfrm rot="5400000" flipH="1" flipV="1">
            <a:off x="5600672" y="3946078"/>
            <a:ext cx="1688175" cy="12700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标注 61"/>
          <p:cNvSpPr/>
          <p:nvPr/>
        </p:nvSpPr>
        <p:spPr>
          <a:xfrm>
            <a:off x="632601" y="4288498"/>
            <a:ext cx="2750239" cy="372385"/>
          </a:xfrm>
          <a:prstGeom prst="wedgeRectCallout">
            <a:avLst>
              <a:gd name="adj1" fmla="val -1409"/>
              <a:gd name="adj2" fmla="val -12159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開発段階でパブリッシュした成果物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矩形标注 65"/>
          <p:cNvSpPr/>
          <p:nvPr/>
        </p:nvSpPr>
        <p:spPr>
          <a:xfrm>
            <a:off x="3723904" y="5547556"/>
            <a:ext cx="1489446" cy="372385"/>
          </a:xfrm>
          <a:prstGeom prst="wedgeRectCallout">
            <a:avLst>
              <a:gd name="adj1" fmla="val 6606"/>
              <a:gd name="adj2" fmla="val -11988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行可能状態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449034" y="291182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1…1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049018" y="290620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N…1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258612" y="461819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1…N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116198" y="464183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1…N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329973" y="409817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1…N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438409" y="37638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1…N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27219" y="290620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1…1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矩形标注 92"/>
          <p:cNvSpPr/>
          <p:nvPr/>
        </p:nvSpPr>
        <p:spPr>
          <a:xfrm>
            <a:off x="4417650" y="2063358"/>
            <a:ext cx="3771899" cy="419506"/>
          </a:xfrm>
          <a:prstGeom prst="wedgeRectCallout">
            <a:avLst>
              <a:gd name="adj1" fmla="val 5741"/>
              <a:gd name="adj2" fmla="val 8941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１つの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アカウント＝１ロボットで理解して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</p:txBody>
      </p:sp>
      <p:sp>
        <p:nvSpPr>
          <p:cNvPr id="94" name="矩形标注 93"/>
          <p:cNvSpPr/>
          <p:nvPr/>
        </p:nvSpPr>
        <p:spPr>
          <a:xfrm>
            <a:off x="6233050" y="5547556"/>
            <a:ext cx="1870092" cy="547638"/>
          </a:xfrm>
          <a:prstGeom prst="wedgeRectCallout">
            <a:avLst>
              <a:gd name="adj1" fmla="val -43648"/>
              <a:gd name="adj2" fmla="val -11238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行を開始するとジョブが作られる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8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 smtClean="0"/>
              <a:t>Unattended</a:t>
            </a:r>
            <a:r>
              <a:rPr kumimoji="1" lang="ja-JP" altLang="en-US" sz="2400" dirty="0" smtClean="0"/>
              <a:t>ロボと</a:t>
            </a:r>
            <a:r>
              <a:rPr kumimoji="1" lang="en-US" altLang="ja-JP" sz="2400" dirty="0" smtClean="0"/>
              <a:t>attended</a:t>
            </a:r>
            <a:r>
              <a:rPr kumimoji="1" lang="ja-JP" altLang="en-US" sz="2400" dirty="0" smtClean="0"/>
              <a:t>ロボの違いは何？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Attended(</a:t>
            </a:r>
            <a:r>
              <a:rPr kumimoji="1" lang="ja-JP" altLang="en-US" dirty="0"/>
              <a:t>アテンディット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デスクトップ型</a:t>
            </a:r>
            <a:r>
              <a:rPr kumimoji="1" lang="en-US" altLang="ja-JP" dirty="0"/>
              <a:t>/</a:t>
            </a:r>
            <a:r>
              <a:rPr kumimoji="1" lang="ja-JP" altLang="en-US" dirty="0"/>
              <a:t>人間主導型</a:t>
            </a:r>
            <a:r>
              <a:rPr kumimoji="1" lang="en-US" altLang="ja-JP" dirty="0"/>
              <a:t>) - </a:t>
            </a:r>
            <a:r>
              <a:rPr kumimoji="1" lang="ja-JP" altLang="en-US" dirty="0"/>
              <a:t>従業員のデスクトップ内にインストールし、</a:t>
            </a:r>
            <a:r>
              <a:rPr kumimoji="1" lang="ja-JP" altLang="en-US" b="1" dirty="0"/>
              <a:t>従業員の操作により動作</a:t>
            </a:r>
            <a:r>
              <a:rPr kumimoji="1" lang="ja-JP" altLang="en-US" b="1" dirty="0" smtClean="0"/>
              <a:t>するロボット</a:t>
            </a:r>
            <a:r>
              <a:rPr kumimoji="1" lang="ja-JP" altLang="en-US" dirty="0"/>
              <a:t>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r>
              <a:rPr kumimoji="1" lang="en-US" altLang="ja-JP" dirty="0"/>
              <a:t>Unattended(</a:t>
            </a:r>
            <a:r>
              <a:rPr kumimoji="1" lang="ja-JP" altLang="en-US" dirty="0"/>
              <a:t>アンアテンディット</a:t>
            </a:r>
            <a:r>
              <a:rPr kumimoji="1" lang="en-US" altLang="ja-JP" dirty="0"/>
              <a:t>/</a:t>
            </a:r>
            <a:r>
              <a:rPr kumimoji="1" lang="ja-JP" altLang="en-US" dirty="0"/>
              <a:t>サーバ型</a:t>
            </a:r>
            <a:r>
              <a:rPr kumimoji="1" lang="en-US" altLang="ja-JP" dirty="0"/>
              <a:t>/</a:t>
            </a:r>
            <a:r>
              <a:rPr kumimoji="1" lang="ja-JP" altLang="en-US" dirty="0"/>
              <a:t>ロボット主導型</a:t>
            </a:r>
            <a:r>
              <a:rPr kumimoji="1" lang="en-US" altLang="ja-JP" dirty="0"/>
              <a:t>) - </a:t>
            </a:r>
            <a:r>
              <a:rPr kumimoji="1" lang="ja-JP" altLang="en-US" dirty="0"/>
              <a:t>サーバー内の仮想マシンでも動作し、</a:t>
            </a:r>
            <a:r>
              <a:rPr kumimoji="1" lang="ja-JP" altLang="en-US" b="1" dirty="0"/>
              <a:t>従業員による操作が不要なロボット</a:t>
            </a:r>
            <a:r>
              <a:rPr kumimoji="1" lang="ja-JP" altLang="en-US" dirty="0"/>
              <a:t>。独立して常時稼働が可能なロボット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1844059" y="4363440"/>
            <a:ext cx="5619750" cy="1072159"/>
          </a:xfrm>
          <a:prstGeom prst="wedgeRectCallout">
            <a:avLst>
              <a:gd name="adj1" fmla="val -37691"/>
              <a:gd name="adj2" fmla="val -7664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定期実行可能なロボットタイプ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※Unattended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ロボについて、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Community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版の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は一部制限があり、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にアカウントログインされてることが前提になっている。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98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Unattended</a:t>
            </a:r>
            <a:r>
              <a:rPr kumimoji="1" lang="ja-JP" altLang="en-US" dirty="0" smtClean="0"/>
              <a:t>ロボット動かそう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UiPath</a:t>
            </a:r>
            <a:r>
              <a:rPr kumimoji="1" lang="en-US" altLang="ja-JP" sz="2400" dirty="0" smtClean="0"/>
              <a:t> Assistant</a:t>
            </a:r>
            <a:r>
              <a:rPr kumimoji="1" lang="ja-JP" altLang="en-US" sz="2400" dirty="0" smtClean="0"/>
              <a:t>から</a:t>
            </a:r>
            <a:r>
              <a:rPr kumimoji="1" lang="en-US" altLang="ja-JP" sz="2400" dirty="0" smtClean="0"/>
              <a:t>cloud.uipath.com</a:t>
            </a:r>
            <a:r>
              <a:rPr kumimoji="1" lang="ja-JP" altLang="en-US" sz="2400" dirty="0" smtClean="0"/>
              <a:t>にサインイン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8582"/>
            <a:ext cx="5333013" cy="44725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946650" y="2139950"/>
            <a:ext cx="901700" cy="26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25" y="1810206"/>
            <a:ext cx="4766751" cy="29606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箭头连接符 8"/>
          <p:cNvCxnSpPr>
            <a:stCxn id="6" idx="3"/>
            <a:endCxn id="13" idx="1"/>
          </p:cNvCxnSpPr>
          <p:nvPr/>
        </p:nvCxnSpPr>
        <p:spPr>
          <a:xfrm>
            <a:off x="5848350" y="2270125"/>
            <a:ext cx="2260600" cy="1245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108950" y="3385006"/>
            <a:ext cx="603250" cy="26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946" y="3567163"/>
            <a:ext cx="3424849" cy="3038424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直接箭头连接符 15"/>
          <p:cNvCxnSpPr>
            <a:stCxn id="13" idx="2"/>
            <a:endCxn id="15" idx="3"/>
          </p:cNvCxnSpPr>
          <p:nvPr/>
        </p:nvCxnSpPr>
        <p:spPr>
          <a:xfrm flipH="1">
            <a:off x="7505795" y="3645356"/>
            <a:ext cx="904780" cy="1441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标注 21"/>
          <p:cNvSpPr/>
          <p:nvPr/>
        </p:nvSpPr>
        <p:spPr>
          <a:xfrm>
            <a:off x="6400848" y="5833732"/>
            <a:ext cx="2813050" cy="419506"/>
          </a:xfrm>
          <a:prstGeom prst="wedgeRectCallout">
            <a:avLst>
              <a:gd name="adj1" fmla="val -48123"/>
              <a:gd name="adj2" fmla="val -11039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立ち上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がったブラウザにサインインする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395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1765244"/>
            <a:ext cx="7539038" cy="2026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3494BA"/>
                </a:solidFill>
              </a:rPr>
              <a:t>Unattended</a:t>
            </a:r>
            <a:r>
              <a:rPr kumimoji="1" lang="ja-JP" altLang="en-US" dirty="0">
                <a:solidFill>
                  <a:srgbClr val="3494BA"/>
                </a:solidFill>
              </a:rPr>
              <a:t>ロボット動</a:t>
            </a:r>
            <a:r>
              <a:rPr kumimoji="1" lang="ja-JP" altLang="en-US" dirty="0" smtClean="0">
                <a:solidFill>
                  <a:srgbClr val="3494BA"/>
                </a:solidFill>
              </a:rPr>
              <a:t>かそう</a:t>
            </a:r>
            <a:r>
              <a:rPr kumimoji="1" lang="en-US" altLang="ja-JP" dirty="0" smtClean="0">
                <a:solidFill>
                  <a:srgbClr val="3494BA"/>
                </a:solidFill>
              </a:rPr>
              <a:t/>
            </a:r>
            <a:br>
              <a:rPr kumimoji="1" lang="en-US" altLang="ja-JP" dirty="0" smtClean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マシンにライセンスを割り当てる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49" y="2681637"/>
            <a:ext cx="5453215" cy="373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001000" y="5594978"/>
            <a:ext cx="3956049" cy="50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349750" y="3086044"/>
            <a:ext cx="3498850" cy="2702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4058793" y="5578596"/>
            <a:ext cx="3246881" cy="419506"/>
          </a:xfrm>
          <a:prstGeom prst="wedgeRectCallout">
            <a:avLst>
              <a:gd name="adj1" fmla="val 66288"/>
              <a:gd name="adj2" fmla="val 6368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Unattended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ライセンス割り当てる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409700" y="3582303"/>
            <a:ext cx="1533080" cy="419506"/>
          </a:xfrm>
          <a:prstGeom prst="wedgeRectCallout">
            <a:avLst>
              <a:gd name="adj1" fmla="val -11"/>
              <a:gd name="adj2" fmla="val -13915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マシンを編集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67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3494BA"/>
                </a:solidFill>
              </a:rPr>
              <a:t>Unattended</a:t>
            </a:r>
            <a:r>
              <a:rPr kumimoji="1" lang="ja-JP" altLang="en-US" dirty="0">
                <a:solidFill>
                  <a:srgbClr val="3494BA"/>
                </a:solidFill>
              </a:rPr>
              <a:t>ロボット動</a:t>
            </a:r>
            <a:r>
              <a:rPr kumimoji="1" lang="ja-JP" altLang="en-US" dirty="0" smtClean="0">
                <a:solidFill>
                  <a:srgbClr val="3494BA"/>
                </a:solidFill>
              </a:rPr>
              <a:t>かそう</a:t>
            </a:r>
            <a:r>
              <a:rPr kumimoji="1" lang="en-US" altLang="ja-JP" dirty="0" smtClean="0">
                <a:solidFill>
                  <a:srgbClr val="3494BA"/>
                </a:solidFill>
              </a:rPr>
              <a:t/>
            </a:r>
            <a:br>
              <a:rPr kumimoji="1" lang="en-US" altLang="ja-JP" dirty="0" smtClean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ユーザの</a:t>
            </a:r>
            <a:r>
              <a:rPr kumimoji="1" lang="en-US" altLang="ja-JP" sz="2400" dirty="0" smtClean="0">
                <a:solidFill>
                  <a:srgbClr val="3494BA"/>
                </a:solidFill>
              </a:rPr>
              <a:t>WIN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アカウント情報を設定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0600"/>
            <a:ext cx="10793896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4667757" y="5573382"/>
            <a:ext cx="1821943" cy="419506"/>
          </a:xfrm>
          <a:prstGeom prst="wedgeRectCallout">
            <a:avLst>
              <a:gd name="adj1" fmla="val -48123"/>
              <a:gd name="adj2" fmla="val -11039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ユーザを編集する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6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前回のおさらい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第５回目</a:t>
            </a:r>
            <a:r>
              <a:rPr lang="ja-JP" altLang="en-US" sz="2400" dirty="0" smtClean="0"/>
              <a:t>：高度な</a:t>
            </a:r>
            <a:r>
              <a:rPr lang="en-US" altLang="ja-JP" sz="2400" dirty="0" err="1" smtClean="0"/>
              <a:t>UiPath</a:t>
            </a:r>
            <a:r>
              <a:rPr lang="ja-JP" altLang="en-US" sz="2400" dirty="0" smtClean="0"/>
              <a:t>機能</a:t>
            </a:r>
            <a:r>
              <a:rPr lang="ja-JP" altLang="en-US" sz="2400" dirty="0" smtClean="0"/>
              <a:t>（３）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OCR</a:t>
            </a:r>
            <a:r>
              <a:rPr kumimoji="1" lang="ja-JP" altLang="en-US" dirty="0" smtClean="0"/>
              <a:t>操作：画像</a:t>
            </a:r>
            <a:r>
              <a:rPr kumimoji="1" lang="ja-JP" altLang="en-US" dirty="0"/>
              <a:t>から文字を</a:t>
            </a:r>
            <a:r>
              <a:rPr kumimoji="1" lang="ja-JP" altLang="en-US" dirty="0" smtClean="0"/>
              <a:t>抽出</a:t>
            </a:r>
            <a:endParaRPr kumimoji="1" lang="en-US" altLang="ja-JP" dirty="0"/>
          </a:p>
          <a:p>
            <a:r>
              <a:rPr kumimoji="1" lang="ja-JP" altLang="en-US" dirty="0" smtClean="0"/>
              <a:t>画像識別：セレクタのない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を操作</a:t>
            </a:r>
            <a:endParaRPr kumimoji="1" lang="en-US" altLang="ja-JP" dirty="0"/>
          </a:p>
          <a:p>
            <a:r>
              <a:rPr kumimoji="1" lang="en-US" altLang="ja-JP" dirty="0" smtClean="0"/>
              <a:t>RDP</a:t>
            </a:r>
            <a:r>
              <a:rPr kumimoji="1" lang="ja-JP" altLang="en-US" dirty="0" smtClean="0"/>
              <a:t>：リモ</a:t>
            </a:r>
            <a:r>
              <a:rPr kumimoji="1" lang="ja-JP" altLang="en-US" dirty="0"/>
              <a:t>ート端末の自動</a:t>
            </a:r>
            <a:r>
              <a:rPr kumimoji="1" lang="ja-JP" altLang="en-US" dirty="0" smtClean="0"/>
              <a:t>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0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3494BA"/>
                </a:solidFill>
              </a:rPr>
              <a:t>Unattended</a:t>
            </a:r>
            <a:r>
              <a:rPr kumimoji="1" lang="ja-JP" altLang="en-US" dirty="0">
                <a:solidFill>
                  <a:srgbClr val="3494BA"/>
                </a:solidFill>
              </a:rPr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>
                <a:solidFill>
                  <a:srgbClr val="3494BA"/>
                </a:solidFill>
              </a:rPr>
              <a:t>ユーザの</a:t>
            </a:r>
            <a:r>
              <a:rPr kumimoji="1" lang="en-US" altLang="ja-JP" sz="2400" dirty="0">
                <a:solidFill>
                  <a:srgbClr val="3494BA"/>
                </a:solidFill>
              </a:rPr>
              <a:t>WIN</a:t>
            </a:r>
            <a:r>
              <a:rPr kumimoji="1" lang="ja-JP" altLang="en-US" sz="2400" dirty="0">
                <a:solidFill>
                  <a:srgbClr val="3494BA"/>
                </a:solidFill>
              </a:rPr>
              <a:t>アカウント情報を設定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1508"/>
            <a:ext cx="6224588" cy="4506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8" y="2774950"/>
            <a:ext cx="4358192" cy="277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9116539" y="2889250"/>
            <a:ext cx="1195861" cy="419506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マシン名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9116539" y="4153306"/>
            <a:ext cx="1576861" cy="419506"/>
          </a:xfrm>
          <a:prstGeom prst="wedgeRectCallout">
            <a:avLst>
              <a:gd name="adj1" fmla="val -63736"/>
              <a:gd name="adj2" fmla="val -7557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ドメイン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ユーザ名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12533" y="565943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マシン名、ドメイン名、ユーザ名の確認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355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Unattended</a:t>
            </a:r>
            <a:r>
              <a:rPr kumimoji="1" lang="ja-JP" altLang="en-US" dirty="0" smtClean="0"/>
              <a:t>ロボット動かそう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実行フォルダにユーザを割り当てる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6" y="1784189"/>
            <a:ext cx="11101388" cy="418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144521"/>
            <a:ext cx="6192838" cy="23779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箭头连接符 5"/>
          <p:cNvCxnSpPr>
            <a:endCxn id="5" idx="0"/>
          </p:cNvCxnSpPr>
          <p:nvPr/>
        </p:nvCxnSpPr>
        <p:spPr>
          <a:xfrm flipH="1">
            <a:off x="8072087" y="3598333"/>
            <a:ext cx="1469846" cy="54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标注 9"/>
          <p:cNvSpPr/>
          <p:nvPr/>
        </p:nvSpPr>
        <p:spPr>
          <a:xfrm>
            <a:off x="6407206" y="4404783"/>
            <a:ext cx="3134727" cy="419506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ユーザ名はメールアドレスで検索して追加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328015" y="4237363"/>
            <a:ext cx="1542186" cy="334840"/>
          </a:xfrm>
          <a:prstGeom prst="wedgeRectCallout">
            <a:avLst>
              <a:gd name="adj1" fmla="val -40495"/>
              <a:gd name="adj2" fmla="val -1280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Shared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0752041" y="2963175"/>
            <a:ext cx="1542186" cy="334840"/>
          </a:xfrm>
          <a:prstGeom prst="wedgeRectCallout">
            <a:avLst>
              <a:gd name="adj1" fmla="val -40495"/>
              <a:gd name="adj2" fmla="val -1280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設定をクリック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199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Unattended</a:t>
            </a:r>
            <a:r>
              <a:rPr kumimoji="1" lang="ja-JP" altLang="en-US" dirty="0" smtClean="0"/>
              <a:t>ロボット動かそう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実行フォルダにマシンを割り当てる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4" y="1830318"/>
            <a:ext cx="11644313" cy="291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1106634" y="3938980"/>
            <a:ext cx="1542186" cy="334840"/>
          </a:xfrm>
          <a:prstGeom prst="wedgeRectCallout">
            <a:avLst>
              <a:gd name="adj1" fmla="val -40495"/>
              <a:gd name="adj2" fmla="val -1280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Shared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8923241" y="2674417"/>
            <a:ext cx="1542186" cy="334840"/>
          </a:xfrm>
          <a:prstGeom prst="wedgeRectCallout">
            <a:avLst>
              <a:gd name="adj1" fmla="val -40495"/>
              <a:gd name="adj2" fmla="val -1280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設定をクリック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9694334" y="3483252"/>
            <a:ext cx="934336" cy="521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3166205"/>
            <a:ext cx="6688667" cy="2689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标注 13"/>
          <p:cNvSpPr/>
          <p:nvPr/>
        </p:nvSpPr>
        <p:spPr>
          <a:xfrm>
            <a:off x="3005041" y="4798387"/>
            <a:ext cx="1542186" cy="334840"/>
          </a:xfrm>
          <a:prstGeom prst="wedgeRectCallout">
            <a:avLst>
              <a:gd name="adj1" fmla="val -40495"/>
              <a:gd name="adj2" fmla="val -1280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チェックして更新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9784" y="5994552"/>
            <a:ext cx="11644313" cy="7622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おめでとう！環境はここまで整えた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496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パッケージのパブリッシュ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742440"/>
            <a:ext cx="10984678" cy="40376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練習時間（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分）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～～定期起動試し用のパッケージを準備～～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理内容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ステータスバーの時刻日付を取得して文字列に格納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②上記時刻日付をログに出力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③上記プロセスを完成したら、パッケージ（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*.</a:t>
            </a:r>
            <a:r>
              <a:rPr lang="en-US" altLang="ja-JP" sz="2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nupkg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）にパブリッシュしてください。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91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>
                <a:solidFill>
                  <a:srgbClr val="3494BA"/>
                </a:solidFill>
              </a:rPr>
              <a:t>パッケージのパブリッシュ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10" y="2019300"/>
            <a:ext cx="8217315" cy="4597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24196" y="2106288"/>
            <a:ext cx="806444" cy="565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31" y="2832686"/>
            <a:ext cx="3849687" cy="2653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50" y="4159347"/>
            <a:ext cx="3638550" cy="1655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62" y="5911191"/>
            <a:ext cx="882967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プロセスの作成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784" y="1778152"/>
            <a:ext cx="11644313" cy="7622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ここからは、パッケージをデプロイして自動実行する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4" y="2743199"/>
            <a:ext cx="11661212" cy="376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521950" y="4305928"/>
            <a:ext cx="1419046" cy="50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99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>
                <a:solidFill>
                  <a:srgbClr val="3494BA"/>
                </a:solidFill>
              </a:rPr>
              <a:t>プロセスの作成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55006"/>
            <a:ext cx="7192906" cy="3587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461" y="2954867"/>
            <a:ext cx="7670539" cy="346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2735703" y="2745114"/>
            <a:ext cx="2059817" cy="419506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作ったパッケージをドロップ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28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en-US" altLang="ja-JP" sz="2400" dirty="0" smtClean="0">
                <a:solidFill>
                  <a:srgbClr val="3494BA"/>
                </a:solidFill>
              </a:rPr>
              <a:t>OC</a:t>
            </a:r>
            <a:r>
              <a:rPr kumimoji="1" lang="ja-JP" altLang="en-US" sz="2400" dirty="0" smtClean="0">
                <a:solidFill>
                  <a:srgbClr val="3494BA"/>
                </a:solidFill>
              </a:rPr>
              <a:t>からジョブ実行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9" y="1781877"/>
            <a:ext cx="11807264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967188" y="3930543"/>
            <a:ext cx="631254" cy="50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62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en-US" altLang="ja-JP" sz="2400" dirty="0">
                <a:solidFill>
                  <a:srgbClr val="3494BA"/>
                </a:solidFill>
              </a:rPr>
              <a:t>OC</a:t>
            </a:r>
            <a:r>
              <a:rPr kumimoji="1" lang="ja-JP" altLang="en-US" sz="2400" dirty="0">
                <a:solidFill>
                  <a:srgbClr val="3494BA"/>
                </a:solidFill>
              </a:rPr>
              <a:t>からジョブ実行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8726"/>
            <a:ext cx="8829675" cy="4706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958375" y="6068688"/>
            <a:ext cx="631254" cy="50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04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</a:t>
            </a:r>
            <a:r>
              <a:rPr kumimoji="1" lang="ja-JP" altLang="en-US" dirty="0" smtClean="0"/>
              <a:t>かそう</a:t>
            </a:r>
            <a:r>
              <a:rPr kumimoji="1" lang="en-US" altLang="ja-JP" dirty="0" smtClean="0">
                <a:solidFill>
                  <a:srgbClr val="3494BA"/>
                </a:solidFill>
              </a:rPr>
              <a:t/>
            </a:r>
            <a:br>
              <a:rPr kumimoji="1" lang="en-US" altLang="ja-JP" dirty="0" smtClean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ログ確認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8" y="1699393"/>
            <a:ext cx="12025942" cy="426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79784" y="5994552"/>
            <a:ext cx="11644313" cy="7622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おめでとう！初めての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Unattended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ロボが動いた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0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sp>
        <p:nvSpPr>
          <p:cNvPr id="5" name="矩形 4"/>
          <p:cNvSpPr/>
          <p:nvPr/>
        </p:nvSpPr>
        <p:spPr>
          <a:xfrm>
            <a:off x="677334" y="1264920"/>
            <a:ext cx="10714566" cy="5009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第五回目</a:t>
            </a:r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宿題の解説＆質問コーナー～～</a:t>
            </a: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宿題内容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：リモート電卓を操作する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■処理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メモ帳に書かれている計算式を拾い、電卓に移して計算し、計算結果をまたメモ帳に転記するロボットを作ってください。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メモ帳はローカル環境のメモ帳、電卓はリモート環境の電卓を使ってください。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>
                <a:solidFill>
                  <a:srgbClr val="3494BA"/>
                </a:solidFill>
              </a:rPr>
              <a:t>ログ確認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848396" cy="3567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8037716" y="4878602"/>
            <a:ext cx="3146839" cy="550046"/>
          </a:xfrm>
          <a:prstGeom prst="wedgeRectCallout">
            <a:avLst>
              <a:gd name="adj1" fmla="val -40495"/>
              <a:gd name="adj2" fmla="val -1280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「メッセージをログ」アクティビティを利用して出力した内容はすべて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に保存される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87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定期実行を設定してみよう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7737"/>
            <a:ext cx="9794624" cy="493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7257742" y="5427242"/>
            <a:ext cx="3146839" cy="550046"/>
          </a:xfrm>
          <a:prstGeom prst="wedgeRectCallout">
            <a:avLst>
              <a:gd name="adj1" fmla="val 42702"/>
              <a:gd name="adj2" fmla="val 106437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トリガ画面で、登録したプロセスに定期起動トリガを設定する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Unattended</a:t>
            </a:r>
            <a:r>
              <a:rPr kumimoji="1" lang="ja-JP" altLang="en-US" dirty="0"/>
              <a:t>ロボット動かそう</a:t>
            </a:r>
            <a:r>
              <a:rPr kumimoji="1" lang="en-US" altLang="ja-JP" dirty="0">
                <a:solidFill>
                  <a:srgbClr val="3494BA"/>
                </a:solidFill>
              </a:rPr>
              <a:t/>
            </a:r>
            <a:br>
              <a:rPr kumimoji="1" lang="en-US" altLang="ja-JP" dirty="0">
                <a:solidFill>
                  <a:srgbClr val="3494BA"/>
                </a:solidFill>
              </a:rPr>
            </a:br>
            <a:r>
              <a:rPr kumimoji="1" lang="ja-JP" altLang="en-US" sz="2400" dirty="0" smtClean="0">
                <a:solidFill>
                  <a:srgbClr val="3494BA"/>
                </a:solidFill>
              </a:rPr>
              <a:t>設定後の実行ログ確認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0300"/>
            <a:ext cx="11224313" cy="210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7700582" y="4758321"/>
            <a:ext cx="3146839" cy="427458"/>
          </a:xfrm>
          <a:prstGeom prst="wedgeRectCallout">
            <a:avLst>
              <a:gd name="adj1" fmla="val 326"/>
              <a:gd name="adj2" fmla="val -9905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ちゃんと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分間隔で動いてるね！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625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766937" cy="1646302"/>
          </a:xfrm>
        </p:spPr>
        <p:txBody>
          <a:bodyPr/>
          <a:lstStyle/>
          <a:p>
            <a:r>
              <a:rPr kumimoji="1" lang="ja-JP" altLang="en-US" dirty="0" smtClean="0"/>
              <a:t>質問コーナー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振り返り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0793"/>
            <a:ext cx="8596668" cy="519764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RPA</a:t>
            </a:r>
            <a:r>
              <a:rPr kumimoji="1" lang="ja-JP" altLang="en-US" dirty="0" smtClean="0"/>
              <a:t>概要（★）</a:t>
            </a:r>
            <a:endParaRPr kumimoji="1" lang="ja-JP" altLang="en-US" dirty="0"/>
          </a:p>
          <a:p>
            <a:r>
              <a:rPr kumimoji="1" lang="ja-JP" altLang="en-US" dirty="0" smtClean="0"/>
              <a:t>開発環境構築</a:t>
            </a:r>
            <a:r>
              <a:rPr kumimoji="1" lang="ja-JP" altLang="en-US" dirty="0"/>
              <a:t>（★）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UI</a:t>
            </a:r>
            <a:r>
              <a:rPr kumimoji="1" lang="ja-JP" altLang="en-US" dirty="0"/>
              <a:t>要素の</a:t>
            </a:r>
            <a:r>
              <a:rPr kumimoji="1" lang="ja-JP" altLang="en-US" dirty="0" smtClean="0"/>
              <a:t>操作</a:t>
            </a:r>
            <a:r>
              <a:rPr kumimoji="1" lang="ja-JP" altLang="en-US" dirty="0"/>
              <a:t>（★）</a:t>
            </a:r>
            <a:endParaRPr kumimoji="1" lang="en-US" altLang="ja-JP" dirty="0"/>
          </a:p>
          <a:p>
            <a:r>
              <a:rPr kumimoji="1" lang="ja-JP" altLang="en-US" dirty="0"/>
              <a:t>アプリケーション間のデータ連</a:t>
            </a:r>
            <a:r>
              <a:rPr kumimoji="1" lang="ja-JP" altLang="en-US" dirty="0" smtClean="0"/>
              <a:t>携</a:t>
            </a:r>
            <a:r>
              <a:rPr kumimoji="1" lang="ja-JP" altLang="en-US" dirty="0"/>
              <a:t>（★）</a:t>
            </a:r>
            <a:endParaRPr kumimoji="1" lang="en-US" altLang="ja-JP" dirty="0"/>
          </a:p>
          <a:p>
            <a:r>
              <a:rPr kumimoji="1" lang="ja-JP" altLang="en-US" dirty="0"/>
              <a:t>フロー制</a:t>
            </a:r>
            <a:r>
              <a:rPr kumimoji="1" lang="ja-JP" altLang="en-US" dirty="0" smtClean="0"/>
              <a:t>御</a:t>
            </a:r>
            <a:r>
              <a:rPr kumimoji="1" lang="ja-JP" altLang="en-US" dirty="0"/>
              <a:t>（★）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エラ</a:t>
            </a:r>
            <a:r>
              <a:rPr kumimoji="1" lang="ja-JP" altLang="en-US" dirty="0"/>
              <a:t>ー</a:t>
            </a:r>
            <a:r>
              <a:rPr kumimoji="1" lang="ja-JP" altLang="en-US" dirty="0" smtClean="0"/>
              <a:t>ハンドリング</a:t>
            </a:r>
            <a:r>
              <a:rPr kumimoji="1" lang="ja-JP" altLang="en-US" dirty="0"/>
              <a:t>（★）</a:t>
            </a:r>
          </a:p>
          <a:p>
            <a:r>
              <a:rPr kumimoji="1" lang="ja-JP" altLang="en-US" dirty="0"/>
              <a:t>データテーブルの</a:t>
            </a:r>
            <a:r>
              <a:rPr kumimoji="1" lang="ja-JP" altLang="en-US" dirty="0" smtClean="0"/>
              <a:t>操作</a:t>
            </a:r>
            <a:r>
              <a:rPr kumimoji="1" lang="ja-JP" altLang="en-US" dirty="0"/>
              <a:t>（★）</a:t>
            </a:r>
            <a:endParaRPr kumimoji="1" lang="en-US" altLang="ja-JP" dirty="0" smtClean="0"/>
          </a:p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endParaRPr kumimoji="1" lang="en-US" altLang="ja-JP" dirty="0"/>
          </a:p>
          <a:p>
            <a:r>
              <a:rPr kumimoji="1" lang="ja-JP" altLang="en-US" dirty="0"/>
              <a:t>カスタマイズコーディング（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で実現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  <a:p>
            <a:r>
              <a:rPr kumimoji="1" lang="en-US" altLang="ja-JP" dirty="0"/>
              <a:t>OCR</a:t>
            </a:r>
            <a:r>
              <a:rPr kumimoji="1" lang="ja-JP" altLang="en-US" dirty="0"/>
              <a:t>の操作</a:t>
            </a:r>
            <a:endParaRPr kumimoji="1" lang="en-US" altLang="ja-JP" dirty="0"/>
          </a:p>
          <a:p>
            <a:r>
              <a:rPr kumimoji="1" lang="ja-JP" altLang="en-US" dirty="0"/>
              <a:t>画像認識で</a:t>
            </a:r>
            <a:r>
              <a:rPr kumimoji="1" lang="en-US" altLang="ja-JP" dirty="0"/>
              <a:t>UI</a:t>
            </a:r>
            <a:r>
              <a:rPr kumimoji="1" lang="ja-JP" altLang="en-US" dirty="0"/>
              <a:t>操作</a:t>
            </a:r>
            <a:endParaRPr kumimoji="1" lang="en-US" altLang="ja-JP" dirty="0"/>
          </a:p>
          <a:p>
            <a:r>
              <a:rPr kumimoji="1" lang="ja-JP" altLang="en-US" dirty="0"/>
              <a:t>リモートデスクトップの</a:t>
            </a:r>
            <a:r>
              <a:rPr kumimoji="1" lang="ja-JP" altLang="en-US" dirty="0" smtClean="0"/>
              <a:t>操作</a:t>
            </a:r>
            <a:endParaRPr kumimoji="1" lang="en-US" altLang="ja-JP" dirty="0" smtClean="0"/>
          </a:p>
          <a:p>
            <a:r>
              <a:rPr kumimoji="1" lang="en-US" altLang="ja-JP" dirty="0"/>
              <a:t>Orchestrator</a:t>
            </a:r>
            <a:r>
              <a:rPr kumimoji="1" lang="ja-JP" altLang="en-US" dirty="0"/>
              <a:t>紹</a:t>
            </a:r>
            <a:r>
              <a:rPr kumimoji="1" lang="ja-JP" altLang="en-US" dirty="0" smtClean="0"/>
              <a:t>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22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7334" y="1742440"/>
            <a:ext cx="10984678" cy="40376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本日は最終回です。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回まで頑張っていただいた参加者の皆様、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ありがとうございました！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7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</a:t>
            </a:r>
            <a:r>
              <a:rPr kumimoji="1" lang="ja-JP" altLang="en-US" dirty="0" smtClean="0"/>
              <a:t>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初期設定</a:t>
            </a:r>
            <a:endParaRPr kumimoji="1" lang="ja-JP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77334" y="1985890"/>
            <a:ext cx="8596668" cy="3880773"/>
          </a:xfrm>
        </p:spPr>
        <p:txBody>
          <a:bodyPr/>
          <a:lstStyle/>
          <a:p>
            <a:r>
              <a:rPr lang="ja-JP" altLang="en-US" dirty="0" smtClean="0"/>
              <a:t>リモ</a:t>
            </a:r>
            <a:r>
              <a:rPr lang="ja-JP" altLang="en-US" dirty="0"/>
              <a:t>ー</a:t>
            </a:r>
            <a:r>
              <a:rPr lang="ja-JP" altLang="en-US" dirty="0" smtClean="0"/>
              <a:t>ト環境で「</a:t>
            </a:r>
            <a:r>
              <a:rPr lang="en-US" altLang="ja-JP" dirty="0" err="1" smtClean="0"/>
              <a:t>UiPathRemoteRuntime</a:t>
            </a:r>
            <a:r>
              <a:rPr lang="ja-JP" altLang="en-US" dirty="0" smtClean="0"/>
              <a:t>」のインストール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https://download.uipath.com/UiPathRemoteRuntime.msi</a:t>
            </a:r>
            <a:endParaRPr lang="en-US" altLang="ja-JP" dirty="0" smtClean="0"/>
          </a:p>
          <a:p>
            <a:r>
              <a:rPr lang="en-US" altLang="ja-JP" dirty="0" err="1" smtClean="0"/>
              <a:t>UiPath</a:t>
            </a:r>
            <a:r>
              <a:rPr lang="ja-JP" altLang="en-US" dirty="0" smtClean="0"/>
              <a:t>開発環境で「</a:t>
            </a:r>
            <a:r>
              <a:rPr lang="en-US" altLang="ja-JP" dirty="0" smtClean="0"/>
              <a:t>RDP</a:t>
            </a:r>
            <a:r>
              <a:rPr lang="ja-JP" altLang="en-US" dirty="0" smtClean="0"/>
              <a:t>プラグイン」のインストール（次ページ参照）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46" y="3641272"/>
            <a:ext cx="1185862" cy="11858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72" y="3162640"/>
            <a:ext cx="2143125" cy="21431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09717" y="493643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RDP</a:t>
            </a:r>
            <a:r>
              <a:rPr lang="ja-JP" altLang="en-US" dirty="0" smtClean="0"/>
              <a:t>先環境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038" y="4982599"/>
            <a:ext cx="4319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クライアント側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err="1" smtClean="0"/>
              <a:t>UiPath</a:t>
            </a:r>
            <a:r>
              <a:rPr lang="ja-JP" altLang="en-US" dirty="0" smtClean="0"/>
              <a:t>がインストールされてる環境）</a:t>
            </a:r>
            <a:endParaRPr lang="en-US" altLang="ja-JP" dirty="0" smtClean="0"/>
          </a:p>
        </p:txBody>
      </p:sp>
      <p:cxnSp>
        <p:nvCxnSpPr>
          <p:cNvPr id="14" name="直接箭头连接符 13"/>
          <p:cNvCxnSpPr>
            <a:stCxn id="11" idx="3"/>
            <a:endCxn id="10" idx="1"/>
          </p:cNvCxnSpPr>
          <p:nvPr/>
        </p:nvCxnSpPr>
        <p:spPr>
          <a:xfrm>
            <a:off x="3273197" y="4234203"/>
            <a:ext cx="3784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40127" y="437253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RDP</a:t>
            </a:r>
            <a:r>
              <a:rPr lang="ja-JP" altLang="en-US" dirty="0"/>
              <a:t>接続</a:t>
            </a:r>
            <a:endParaRPr lang="en-US" dirty="0"/>
          </a:p>
        </p:txBody>
      </p:sp>
      <p:sp>
        <p:nvSpPr>
          <p:cNvPr id="16" name="矩形标注 15"/>
          <p:cNvSpPr/>
          <p:nvPr/>
        </p:nvSpPr>
        <p:spPr>
          <a:xfrm>
            <a:off x="8354255" y="3306536"/>
            <a:ext cx="2577724" cy="669471"/>
          </a:xfrm>
          <a:prstGeom prst="wedgeRectCallout">
            <a:avLst>
              <a:gd name="adj1" fmla="val -73407"/>
              <a:gd name="adj2" fmla="val 3395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UiPathRemoteRuntime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014812" y="3306537"/>
            <a:ext cx="2471588" cy="465364"/>
          </a:xfrm>
          <a:prstGeom prst="wedgeRectCallout">
            <a:avLst>
              <a:gd name="adj1" fmla="val -73407"/>
              <a:gd name="adj2" fmla="val 3395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プラグインをインスト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ール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6380" y="5971884"/>
            <a:ext cx="10834006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上記完了後、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RPA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内の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要素が識別されるようになり、通常のロボプロセスと同様に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操作が可能に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8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sp>
        <p:nvSpPr>
          <p:cNvPr id="3" name="矩形 2"/>
          <p:cNvSpPr/>
          <p:nvPr/>
        </p:nvSpPr>
        <p:spPr>
          <a:xfrm>
            <a:off x="677334" y="15622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&lt;</a:t>
            </a:r>
            <a:r>
              <a:rPr lang="en-US" altLang="ja-JP" dirty="0" err="1">
                <a:solidFill>
                  <a:srgbClr val="800000"/>
                </a:solidFill>
              </a:rPr>
              <a:t>rdp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app</a:t>
            </a:r>
            <a:r>
              <a:rPr lang="en-US" altLang="ja-JP" dirty="0">
                <a:solidFill>
                  <a:srgbClr val="0000FF"/>
                </a:solidFill>
              </a:rPr>
              <a:t>='mstsc.exe'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cls</a:t>
            </a:r>
            <a:r>
              <a:rPr lang="en-US" altLang="ja-JP" dirty="0">
                <a:solidFill>
                  <a:srgbClr val="0000FF"/>
                </a:solidFill>
              </a:rPr>
              <a:t>='</a:t>
            </a:r>
            <a:r>
              <a:rPr lang="en-US" altLang="ja-JP" dirty="0" err="1">
                <a:solidFill>
                  <a:srgbClr val="0000FF"/>
                </a:solidFill>
              </a:rPr>
              <a:t>TscShellContainerClass</a:t>
            </a:r>
            <a:r>
              <a:rPr lang="en-US" altLang="ja-JP" dirty="0">
                <a:solidFill>
                  <a:srgbClr val="0000FF"/>
                </a:solidFill>
              </a:rPr>
              <a:t>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/&gt;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dirty="0">
                <a:solidFill>
                  <a:srgbClr val="0000FF"/>
                </a:solidFill>
              </a:rPr>
              <a:t>&lt;</a:t>
            </a:r>
            <a:r>
              <a:rPr lang="en-US" altLang="ja-JP" dirty="0" err="1">
                <a:solidFill>
                  <a:srgbClr val="800000"/>
                </a:solidFill>
              </a:rPr>
              <a:t>wnd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app</a:t>
            </a:r>
            <a:r>
              <a:rPr lang="en-US" altLang="ja-JP" dirty="0">
                <a:solidFill>
                  <a:srgbClr val="0000FF"/>
                </a:solidFill>
              </a:rPr>
              <a:t>='win32calc.exe'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cls</a:t>
            </a:r>
            <a:r>
              <a:rPr lang="en-US" altLang="ja-JP" dirty="0">
                <a:solidFill>
                  <a:srgbClr val="0000FF"/>
                </a:solidFill>
              </a:rPr>
              <a:t>='</a:t>
            </a:r>
            <a:r>
              <a:rPr lang="en-US" altLang="ja-JP" dirty="0" err="1">
                <a:solidFill>
                  <a:srgbClr val="0000FF"/>
                </a:solidFill>
              </a:rPr>
              <a:t>CalcFrame</a:t>
            </a:r>
            <a:r>
              <a:rPr lang="en-US" altLang="ja-JP" dirty="0">
                <a:solidFill>
                  <a:srgbClr val="0000FF"/>
                </a:solidFill>
              </a:rPr>
              <a:t>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/&gt;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dirty="0">
                <a:solidFill>
                  <a:srgbClr val="0000FF"/>
                </a:solidFill>
              </a:rPr>
              <a:t>&lt;</a:t>
            </a:r>
            <a:r>
              <a:rPr lang="en-US" altLang="ja-JP" dirty="0" err="1">
                <a:solidFill>
                  <a:srgbClr val="800000"/>
                </a:solidFill>
              </a:rPr>
              <a:t>wnd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aaname</a:t>
            </a:r>
            <a:r>
              <a:rPr lang="en-US" altLang="ja-JP" dirty="0">
                <a:solidFill>
                  <a:srgbClr val="0000FF"/>
                </a:solidFill>
              </a:rPr>
              <a:t>='{{</a:t>
            </a:r>
            <a:r>
              <a:rPr lang="ja-JP" altLang="en-US" dirty="0">
                <a:solidFill>
                  <a:srgbClr val="0000FF"/>
                </a:solidFill>
              </a:rPr>
              <a:t>入力符号</a:t>
            </a:r>
            <a:r>
              <a:rPr lang="en-US" altLang="ja-JP" dirty="0">
                <a:solidFill>
                  <a:srgbClr val="0000FF"/>
                </a:solidFill>
              </a:rPr>
              <a:t>}}'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/&gt;</a:t>
            </a:r>
            <a:endParaRPr lang="ja-JP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83067"/>
            <a:ext cx="4173004" cy="296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标注 16"/>
          <p:cNvSpPr/>
          <p:nvPr/>
        </p:nvSpPr>
        <p:spPr>
          <a:xfrm>
            <a:off x="2356063" y="4077730"/>
            <a:ext cx="2883202" cy="374012"/>
          </a:xfrm>
          <a:prstGeom prst="wedgeRectCallout">
            <a:avLst>
              <a:gd name="adj1" fmla="val -73407"/>
              <a:gd name="adj2" fmla="val 3395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リモート数字ボタン押すためのセレクタ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544662" y="2492490"/>
            <a:ext cx="1237404" cy="374012"/>
          </a:xfrm>
          <a:prstGeom prst="wedgeRectCallout">
            <a:avLst>
              <a:gd name="adj1" fmla="val -84240"/>
              <a:gd name="adj2" fmla="val -5525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002" y="15622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&lt;</a:t>
            </a:r>
            <a:r>
              <a:rPr lang="en-US" altLang="ja-JP" dirty="0" err="1">
                <a:solidFill>
                  <a:srgbClr val="800000"/>
                </a:solidFill>
              </a:rPr>
              <a:t>rdp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app</a:t>
            </a:r>
            <a:r>
              <a:rPr lang="en-US" altLang="ja-JP" dirty="0">
                <a:solidFill>
                  <a:srgbClr val="0000FF"/>
                </a:solidFill>
              </a:rPr>
              <a:t>='mstsc.exe'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cls</a:t>
            </a:r>
            <a:r>
              <a:rPr lang="en-US" altLang="ja-JP" dirty="0">
                <a:solidFill>
                  <a:srgbClr val="0000FF"/>
                </a:solidFill>
              </a:rPr>
              <a:t>='</a:t>
            </a:r>
            <a:r>
              <a:rPr lang="en-US" altLang="ja-JP" dirty="0" err="1">
                <a:solidFill>
                  <a:srgbClr val="0000FF"/>
                </a:solidFill>
              </a:rPr>
              <a:t>TscShellContainerClass</a:t>
            </a:r>
            <a:r>
              <a:rPr lang="en-US" altLang="ja-JP" dirty="0">
                <a:solidFill>
                  <a:srgbClr val="0000FF"/>
                </a:solidFill>
              </a:rPr>
              <a:t>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/&gt;</a:t>
            </a:r>
            <a:endParaRPr lang="ja-JP" altLang="en-US" dirty="0">
              <a:solidFill>
                <a:srgbClr val="000000"/>
              </a:solidFill>
            </a:endParaRPr>
          </a:p>
          <a:p>
            <a:r>
              <a:rPr lang="en-US" altLang="ja-JP" dirty="0">
                <a:solidFill>
                  <a:srgbClr val="0000FF"/>
                </a:solidFill>
              </a:rPr>
              <a:t>&lt;</a:t>
            </a:r>
            <a:r>
              <a:rPr lang="en-US" altLang="ja-JP" dirty="0" err="1">
                <a:solidFill>
                  <a:srgbClr val="800000"/>
                </a:solidFill>
              </a:rPr>
              <a:t>wnd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app</a:t>
            </a:r>
            <a:r>
              <a:rPr lang="en-US" altLang="ja-JP" dirty="0">
                <a:solidFill>
                  <a:srgbClr val="0000FF"/>
                </a:solidFill>
              </a:rPr>
              <a:t>='win32calc.exe'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cls</a:t>
            </a:r>
            <a:r>
              <a:rPr lang="en-US" altLang="ja-JP" dirty="0">
                <a:solidFill>
                  <a:srgbClr val="0000FF"/>
                </a:solidFill>
              </a:rPr>
              <a:t>='</a:t>
            </a:r>
            <a:r>
              <a:rPr lang="en-US" altLang="ja-JP" dirty="0" err="1">
                <a:solidFill>
                  <a:srgbClr val="0000FF"/>
                </a:solidFill>
              </a:rPr>
              <a:t>CalcFrame</a:t>
            </a:r>
            <a:r>
              <a:rPr lang="en-US" altLang="ja-JP" dirty="0" smtClean="0">
                <a:solidFill>
                  <a:srgbClr val="0000FF"/>
                </a:solidFill>
              </a:rPr>
              <a:t>'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/&gt;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dirty="0">
                <a:solidFill>
                  <a:srgbClr val="0000FF"/>
                </a:solidFill>
              </a:rPr>
              <a:t>&lt;</a:t>
            </a:r>
            <a:r>
              <a:rPr lang="en-US" altLang="ja-JP" dirty="0" err="1">
                <a:solidFill>
                  <a:srgbClr val="800000"/>
                </a:solidFill>
              </a:rPr>
              <a:t>wnd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aaname</a:t>
            </a:r>
            <a:r>
              <a:rPr lang="en-US" altLang="ja-JP" dirty="0">
                <a:solidFill>
                  <a:srgbClr val="0000FF"/>
                </a:solidFill>
              </a:rPr>
              <a:t>='Divide'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/&gt;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990749" y="2415715"/>
            <a:ext cx="2241542" cy="374012"/>
          </a:xfrm>
          <a:prstGeom prst="wedgeRectCallout">
            <a:avLst>
              <a:gd name="adj1" fmla="val -84240"/>
              <a:gd name="adj2" fmla="val -5525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算符号ごとにセレクタ定義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02" y="2883067"/>
            <a:ext cx="4184566" cy="297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矩形标注 19"/>
          <p:cNvSpPr/>
          <p:nvPr/>
        </p:nvSpPr>
        <p:spPr>
          <a:xfrm>
            <a:off x="8318285" y="3992509"/>
            <a:ext cx="3365115" cy="374012"/>
          </a:xfrm>
          <a:prstGeom prst="wedgeRectCallout">
            <a:avLst>
              <a:gd name="adj1" fmla="val -73407"/>
              <a:gd name="adj2" fmla="val 3395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リモート計算符号ボタン押すためのセレクタ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</a:t>
            </a:r>
            <a:r>
              <a:rPr kumimoji="1" lang="ja-JP" altLang="en-US" dirty="0" smtClean="0"/>
              <a:t>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処</a:t>
            </a:r>
            <a:r>
              <a:rPr kumimoji="1" lang="ja-JP" altLang="en-US" sz="2400" dirty="0" smtClean="0"/>
              <a:t>理フロー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3807" y="2306127"/>
            <a:ext cx="5667555" cy="3680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メモ帳から入力文字列を取得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3806" y="1694608"/>
            <a:ext cx="5667555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807" y="3421615"/>
            <a:ext cx="2542253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文字列のキャラ毎に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左中括号 6"/>
          <p:cNvSpPr/>
          <p:nvPr/>
        </p:nvSpPr>
        <p:spPr>
          <a:xfrm>
            <a:off x="1475118" y="4108854"/>
            <a:ext cx="81833" cy="42607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1760230" y="4109021"/>
            <a:ext cx="2187754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電卓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ボタン押下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3807" y="2872498"/>
            <a:ext cx="5667555" cy="3680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RDP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内の電卓アプリを起動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807" y="4816728"/>
            <a:ext cx="3852652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電卓から計算結果をメモ帳に移す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93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本日の勉強会を終えると、あなたは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Orchestrator</a:t>
            </a:r>
            <a:r>
              <a:rPr kumimoji="1" lang="ja-JP" altLang="en-US" dirty="0" smtClean="0"/>
              <a:t>の概念と機能を説明できる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無料版の</a:t>
            </a:r>
            <a:r>
              <a:rPr kumimoji="1" lang="en-US" altLang="ja-JP" dirty="0" smtClean="0"/>
              <a:t>Community Orchestrator</a:t>
            </a:r>
            <a:r>
              <a:rPr kumimoji="1" lang="ja-JP" altLang="en-US" dirty="0" smtClean="0"/>
              <a:t>を利用することができる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スケジュールトリガーのロボ定期起動ができる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/>
              <a:t>今日</a:t>
            </a:r>
            <a:r>
              <a:rPr kumimoji="1" lang="ja-JP" altLang="en-US" dirty="0" smtClean="0"/>
              <a:t>の授業を終えると、あなたはこんなことができる！</a:t>
            </a:r>
            <a:endParaRPr kumimoji="1" lang="en-US" altLang="ja-JP" dirty="0" smtClean="0"/>
          </a:p>
          <a:p>
            <a:endParaRPr kumimoji="1" lang="en-US" altLang="ja-JP" dirty="0"/>
          </a:p>
        </p:txBody>
      </p:sp>
      <p:sp>
        <p:nvSpPr>
          <p:cNvPr id="17" name="右箭头 16"/>
          <p:cNvSpPr/>
          <p:nvPr/>
        </p:nvSpPr>
        <p:spPr>
          <a:xfrm>
            <a:off x="2906126" y="4900144"/>
            <a:ext cx="420856" cy="803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10" y="4709925"/>
            <a:ext cx="1184190" cy="118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684" y="4287795"/>
            <a:ext cx="3568442" cy="2273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右箭头 13"/>
          <p:cNvSpPr/>
          <p:nvPr/>
        </p:nvSpPr>
        <p:spPr>
          <a:xfrm>
            <a:off x="7441056" y="4900144"/>
            <a:ext cx="420856" cy="803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210" y="4709925"/>
            <a:ext cx="1278866" cy="1278866"/>
          </a:xfrm>
          <a:prstGeom prst="rect">
            <a:avLst/>
          </a:prstGeom>
        </p:spPr>
      </p:pic>
      <p:sp>
        <p:nvSpPr>
          <p:cNvPr id="15" name="矩形标注 14"/>
          <p:cNvSpPr/>
          <p:nvPr/>
        </p:nvSpPr>
        <p:spPr>
          <a:xfrm>
            <a:off x="1547068" y="6050243"/>
            <a:ext cx="3164632" cy="584562"/>
          </a:xfrm>
          <a:prstGeom prst="wedgeRectCallout">
            <a:avLst>
              <a:gd name="adj1" fmla="val -37187"/>
              <a:gd name="adj2" fmla="val -8775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時～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時の間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時間おきにロボットを起動して、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柄株価を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に記録する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8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Orchestrator</a:t>
            </a:r>
            <a:r>
              <a:rPr kumimoji="1" lang="ja-JP" altLang="en-US" dirty="0" smtClean="0"/>
              <a:t>紹介</a:t>
            </a:r>
            <a:endParaRPr kumimoji="1" lang="en-US" altLang="ja-JP" dirty="0" smtClean="0"/>
          </a:p>
          <a:p>
            <a:r>
              <a:rPr kumimoji="1" lang="en-US" altLang="ja-JP" dirty="0" smtClean="0"/>
              <a:t>Unattended</a:t>
            </a:r>
            <a:r>
              <a:rPr kumimoji="1" lang="ja-JP" altLang="en-US" dirty="0"/>
              <a:t>ロボを動</a:t>
            </a:r>
            <a:r>
              <a:rPr kumimoji="1" lang="ja-JP" altLang="en-US" dirty="0" smtClean="0"/>
              <a:t>かそう</a:t>
            </a:r>
            <a:endParaRPr kumimoji="1" lang="en-US" altLang="ja-JP" dirty="0"/>
          </a:p>
          <a:p>
            <a:r>
              <a:rPr kumimoji="1" lang="ja-JP" altLang="en-US" dirty="0"/>
              <a:t>振り返</a:t>
            </a:r>
            <a:r>
              <a:rPr kumimoji="1" lang="ja-JP" altLang="en-US" dirty="0" smtClean="0"/>
              <a:t>り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690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Orchestrator</a:t>
            </a:r>
            <a:r>
              <a:rPr kumimoji="1" lang="ja-JP" altLang="en-US" dirty="0" smtClean="0"/>
              <a:t>紹介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/>
              <a:t>Orchestrator</a:t>
            </a:r>
            <a:r>
              <a:rPr kumimoji="1" lang="ja-JP" altLang="en-US" sz="2400" dirty="0" smtClean="0"/>
              <a:t>とは？</a:t>
            </a:r>
            <a:endParaRPr kumimoji="1" lang="ja-JP" altLang="en-US" dirty="0"/>
          </a:p>
        </p:txBody>
      </p:sp>
      <p:pic>
        <p:nvPicPr>
          <p:cNvPr id="1026" name="Picture 2" descr="Vote for Your Favorite Classical Piece! | WR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00785"/>
            <a:ext cx="4599202" cy="2640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Orchestrator</a:t>
            </a:r>
            <a:r>
              <a:rPr kumimoji="1" lang="ja-JP" altLang="en-US" dirty="0" smtClean="0"/>
              <a:t>（日本語：オーケーストレーター）、英語</a:t>
            </a:r>
            <a:r>
              <a:rPr kumimoji="1" lang="ja-JP" altLang="en-US" dirty="0" smtClean="0"/>
              <a:t>では、</a:t>
            </a:r>
            <a:r>
              <a:rPr kumimoji="1" lang="ja-JP" altLang="en-US" dirty="0"/>
              <a:t>交響楽</a:t>
            </a:r>
            <a:r>
              <a:rPr kumimoji="1" lang="ja-JP" altLang="en-US" dirty="0" smtClean="0"/>
              <a:t>団の指</a:t>
            </a:r>
            <a:r>
              <a:rPr kumimoji="1" lang="ja-JP" altLang="en-US" dirty="0" smtClean="0"/>
              <a:t>揮者を意味する。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の世界では、中心に立って</a:t>
            </a:r>
            <a:r>
              <a:rPr kumimoji="1" lang="ja-JP" altLang="en-US" b="1" dirty="0" smtClean="0"/>
              <a:t>ロボットの稼働環境やロボットプロセス、パッケージなど</a:t>
            </a:r>
            <a:r>
              <a:rPr kumimoji="1" lang="en-US" altLang="ja-JP" b="1" dirty="0" err="1" smtClean="0"/>
              <a:t>UiPath</a:t>
            </a:r>
            <a:r>
              <a:rPr kumimoji="1" lang="ja-JP" altLang="en-US" b="1" dirty="0" smtClean="0"/>
              <a:t>のすべての要素を統括に管理するウェブシステムである。</a:t>
            </a:r>
            <a:endParaRPr kumimoji="1" lang="ja-JP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961272" y="6271551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交響楽</a:t>
            </a:r>
            <a:r>
              <a:rPr lang="ja-JP" altLang="en-US" dirty="0" smtClean="0"/>
              <a:t>団の</a:t>
            </a:r>
            <a:r>
              <a:rPr lang="en-US" altLang="ja-JP" dirty="0" smtClean="0"/>
              <a:t>Orchestrator</a:t>
            </a:r>
            <a:endParaRPr kumimoji="1" lang="ja-JP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3400785"/>
            <a:ext cx="1892300" cy="1059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642" y="5300512"/>
            <a:ext cx="740850" cy="740850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11" idx="0"/>
            <a:endCxn id="10" idx="2"/>
          </p:cNvCxnSpPr>
          <p:nvPr/>
        </p:nvCxnSpPr>
        <p:spPr>
          <a:xfrm rot="5400000" flipH="1" flipV="1">
            <a:off x="6815339" y="4121202"/>
            <a:ext cx="840039" cy="15185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5300512"/>
            <a:ext cx="740850" cy="740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358" y="5300512"/>
            <a:ext cx="740850" cy="740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216" y="5300512"/>
            <a:ext cx="740850" cy="7408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074" y="5300512"/>
            <a:ext cx="740850" cy="740850"/>
          </a:xfrm>
          <a:prstGeom prst="rect">
            <a:avLst/>
          </a:prstGeom>
        </p:spPr>
      </p:pic>
      <p:cxnSp>
        <p:nvCxnSpPr>
          <p:cNvPr id="21" name="肘形连接符 20"/>
          <p:cNvCxnSpPr>
            <a:stCxn id="17" idx="0"/>
            <a:endCxn id="10" idx="2"/>
          </p:cNvCxnSpPr>
          <p:nvPr/>
        </p:nvCxnSpPr>
        <p:spPr>
          <a:xfrm rot="5400000" flipH="1" flipV="1">
            <a:off x="7286768" y="4592631"/>
            <a:ext cx="840039" cy="5757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8" idx="0"/>
            <a:endCxn id="10" idx="2"/>
          </p:cNvCxnSpPr>
          <p:nvPr/>
        </p:nvCxnSpPr>
        <p:spPr>
          <a:xfrm rot="16200000" flipV="1">
            <a:off x="7758198" y="4696926"/>
            <a:ext cx="840039" cy="3671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0"/>
            <a:endCxn id="10" idx="2"/>
          </p:cNvCxnSpPr>
          <p:nvPr/>
        </p:nvCxnSpPr>
        <p:spPr>
          <a:xfrm rot="16200000" flipV="1">
            <a:off x="8229627" y="4225497"/>
            <a:ext cx="840039" cy="13099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0" idx="0"/>
            <a:endCxn id="10" idx="2"/>
          </p:cNvCxnSpPr>
          <p:nvPr/>
        </p:nvCxnSpPr>
        <p:spPr>
          <a:xfrm rot="16200000" flipV="1">
            <a:off x="8701056" y="3754068"/>
            <a:ext cx="840039" cy="22528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846492" y="6271551"/>
            <a:ext cx="286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UiPath</a:t>
            </a:r>
            <a:r>
              <a:rPr lang="ja-JP" altLang="en-US" dirty="0" smtClean="0"/>
              <a:t>世界の</a:t>
            </a:r>
            <a:r>
              <a:rPr lang="en-US" altLang="ja-JP" dirty="0" smtClean="0"/>
              <a:t>Orchestrator</a:t>
            </a:r>
            <a:endParaRPr kumimoji="1" lang="ja-JP" altLang="en-US" dirty="0"/>
          </a:p>
        </p:txBody>
      </p:sp>
      <p:sp>
        <p:nvSpPr>
          <p:cNvPr id="34" name="矩形标注 33"/>
          <p:cNvSpPr/>
          <p:nvPr/>
        </p:nvSpPr>
        <p:spPr>
          <a:xfrm>
            <a:off x="3094764" y="4721073"/>
            <a:ext cx="1413736" cy="361114"/>
          </a:xfrm>
          <a:prstGeom prst="wedgeRectCallout">
            <a:avLst>
              <a:gd name="adj1" fmla="val -48830"/>
              <a:gd name="adj2" fmla="val -10958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Orchestrator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9413368" y="4462548"/>
            <a:ext cx="2718116" cy="584562"/>
          </a:xfrm>
          <a:prstGeom prst="wedgeRectCallout">
            <a:avLst>
              <a:gd name="adj1" fmla="val -48868"/>
              <a:gd name="adj2" fmla="val 11212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ロボット稼働環境から接続し、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Orchestrator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で統括に管理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529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Words>1416</Words>
  <Application>Microsoft Office PowerPoint</Application>
  <PresentationFormat>宽屏</PresentationFormat>
  <Paragraphs>195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Meiryo UI</vt:lpstr>
      <vt:lpstr>ＭＳ Ｐゴシック</vt:lpstr>
      <vt:lpstr>宋体</vt:lpstr>
      <vt:lpstr>メイリオ</vt:lpstr>
      <vt:lpstr>Arial</vt:lpstr>
      <vt:lpstr>Calibri</vt:lpstr>
      <vt:lpstr>Trebuchet MS</vt:lpstr>
      <vt:lpstr>Wingdings 3</vt:lpstr>
      <vt:lpstr>平面</vt:lpstr>
      <vt:lpstr>  RPA学習コース 第６回目：Orchestrator活用</vt:lpstr>
      <vt:lpstr>前回のおさらい 第５回目：高度なUiPath機能（３）</vt:lpstr>
      <vt:lpstr>前回宿題の解説</vt:lpstr>
      <vt:lpstr>前回宿題の解説 初期設定</vt:lpstr>
      <vt:lpstr>前回宿題の解説</vt:lpstr>
      <vt:lpstr>前回宿題の解説 処理フロー</vt:lpstr>
      <vt:lpstr>本日の勉強会を終えると、あなたは…</vt:lpstr>
      <vt:lpstr>アジェンダ</vt:lpstr>
      <vt:lpstr>Orchestrator紹介 Orchestratorとは？</vt:lpstr>
      <vt:lpstr>Orchestrator紹介 Orchestratorの提供機能は？</vt:lpstr>
      <vt:lpstr>Orchestrator紹介 Orchestratorある時とない時の比較（一部）</vt:lpstr>
      <vt:lpstr>Orchestrator紹介 ライセンスの値段について</vt:lpstr>
      <vt:lpstr>Orchestrator紹介 Orchestratorを触ってみよう</vt:lpstr>
      <vt:lpstr>Orchestrator紹介 Orchestratorを触ってみよう</vt:lpstr>
      <vt:lpstr>Orchestrator活用 Orchestrator概念（Community版）のER関係性説明</vt:lpstr>
      <vt:lpstr>Unattendedロボット動かそう Unattendedロボとattendedロボの違いは何？</vt:lpstr>
      <vt:lpstr>Unattendedロボット動かそう UiPath Assistantからcloud.uipath.comにサインイン</vt:lpstr>
      <vt:lpstr>Unattendedロボット動かそう マシンにライセンスを割り当てる</vt:lpstr>
      <vt:lpstr>Unattendedロボット動かそう ユーザのWINアカウント情報を設定</vt:lpstr>
      <vt:lpstr>Unattendedロボット動かそう ユーザのWINアカウント情報を設定</vt:lpstr>
      <vt:lpstr>Unattendedロボット動かそう 実行フォルダにユーザを割り当てる</vt:lpstr>
      <vt:lpstr>Unattendedロボット動かそう 実行フォルダにマシンを割り当てる</vt:lpstr>
      <vt:lpstr>Unattendedロボット動かそう パッケージのパブリッシュ</vt:lpstr>
      <vt:lpstr>Unattendedロボット動かそう パッケージのパブリッシュ</vt:lpstr>
      <vt:lpstr>Unattendedロボット動かそう プロセスの作成</vt:lpstr>
      <vt:lpstr>Unattendedロボット動かそう プロセスの作成</vt:lpstr>
      <vt:lpstr>Unattendedロボット動かそう OCからジョブ実行</vt:lpstr>
      <vt:lpstr>Unattendedロボット動かそう OCからジョブ実行</vt:lpstr>
      <vt:lpstr>Unattendedロボット動かそう ログ確認</vt:lpstr>
      <vt:lpstr>Unattendedロボット動かそう ログ確認</vt:lpstr>
      <vt:lpstr>Unattendedロボット動かそう 定期実行を設定してみよう</vt:lpstr>
      <vt:lpstr>Unattendedロボット動かそう 設定後の実行ログ確認</vt:lpstr>
      <vt:lpstr>質問コーナー</vt:lpstr>
      <vt:lpstr>振り返り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RPA学習コース 第２回目：UiPathでロボプロセスをサクッと作ってみる</dc:title>
  <dc:creator>rpastudy</dc:creator>
  <cp:lastModifiedBy>rpastudy</cp:lastModifiedBy>
  <cp:revision>812</cp:revision>
  <dcterms:created xsi:type="dcterms:W3CDTF">2021-03-17T10:00:12Z</dcterms:created>
  <dcterms:modified xsi:type="dcterms:W3CDTF">2021-05-20T09:05:28Z</dcterms:modified>
</cp:coreProperties>
</file>