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7" r:id="rId2"/>
    <p:sldId id="260" r:id="rId3"/>
    <p:sldId id="285" r:id="rId4"/>
    <p:sldId id="258" r:id="rId5"/>
    <p:sldId id="259" r:id="rId6"/>
    <p:sldId id="261" r:id="rId7"/>
    <p:sldId id="262" r:id="rId8"/>
    <p:sldId id="269" r:id="rId9"/>
    <p:sldId id="271" r:id="rId10"/>
    <p:sldId id="270" r:id="rId11"/>
    <p:sldId id="280" r:id="rId12"/>
    <p:sldId id="272" r:id="rId13"/>
    <p:sldId id="275" r:id="rId14"/>
    <p:sldId id="281" r:id="rId15"/>
    <p:sldId id="265" r:id="rId16"/>
    <p:sldId id="266" r:id="rId17"/>
    <p:sldId id="267" r:id="rId18"/>
    <p:sldId id="277" r:id="rId19"/>
    <p:sldId id="278" r:id="rId20"/>
    <p:sldId id="279" r:id="rId21"/>
    <p:sldId id="276" r:id="rId22"/>
    <p:sldId id="282" r:id="rId23"/>
    <p:sldId id="286" r:id="rId24"/>
    <p:sldId id="287" r:id="rId25"/>
    <p:sldId id="289" r:id="rId26"/>
    <p:sldId id="283" r:id="rId27"/>
    <p:sldId id="284" r:id="rId28"/>
    <p:sldId id="288" r:id="rId29"/>
    <p:sldId id="291" r:id="rId30"/>
    <p:sldId id="263" r:id="rId31"/>
    <p:sldId id="292" r:id="rId3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99CCFF"/>
    <a:srgbClr val="CCFFFF"/>
    <a:srgbClr val="FFCCFF"/>
    <a:srgbClr val="CCFF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39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28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41D4D-B31A-4C6F-B131-8B8FB80E15C0}" type="datetimeFigureOut">
              <a:rPr kumimoji="1" lang="ja-JP" altLang="en-US" smtClean="0"/>
              <a:t>2021/3/18</a:t>
            </a:fld>
            <a:endParaRPr kumimoji="1" lang="ja-JP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1B2A9-86B3-4D0F-91CC-71AE70E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3771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1B2A9-86B3-4D0F-91CC-71AE70ECCD6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261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91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49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0" lang="en-US" sz="8000" dirty="0">
                <a:ln w="3175" cmpd="sng">
                  <a:noFill/>
                </a:ln>
                <a:solidFill>
                  <a:srgbClr val="3494BA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0" lang="en-US" sz="8000" dirty="0">
                <a:ln w="3175" cmpd="sng">
                  <a:noFill/>
                </a:ln>
                <a:solidFill>
                  <a:srgbClr val="3494BA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2406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561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0" lang="en-US" sz="8000" dirty="0">
                <a:ln w="3175" cmpd="sng">
                  <a:noFill/>
                </a:ln>
                <a:solidFill>
                  <a:srgbClr val="3494BA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0" lang="en-US" sz="8000" dirty="0">
                <a:ln w="3175" cmpd="sng">
                  <a:noFill/>
                </a:ln>
                <a:solidFill>
                  <a:srgbClr val="3494BA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4879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263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376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24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758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543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957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252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12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36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296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184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59A01-E176-48C0-AF9F-86A0987CE66A}" type="datetimeFigureOut">
              <a:rPr kumimoji="0" lang="en-US" smtClean="0">
                <a:solidFill>
                  <a:prstClr val="black">
                    <a:tint val="75000"/>
                  </a:prstClr>
                </a:solidFill>
              </a:rPr>
              <a:pPr/>
              <a:t>3/18/2021</a:t>
            </a:fld>
            <a:endParaRPr kumimoji="0"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B2A11D7-D144-439A-8489-5F9E777BA51F}" type="slidenum">
              <a:rPr kumimoji="0" lang="en-US" smtClean="0">
                <a:solidFill>
                  <a:srgbClr val="3494BA"/>
                </a:solidFill>
              </a:rPr>
              <a:pPr/>
              <a:t>‹#›</a:t>
            </a:fld>
            <a:endParaRPr kumimoji="0" lang="en-US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6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ja-jp/dotnet/api/system.string?view=net-5.0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ja-jp/dotnet/api/system.string?view=net-5.0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08611" y="2404534"/>
            <a:ext cx="8265392" cy="1646302"/>
          </a:xfrm>
        </p:spPr>
        <p:txBody>
          <a:bodyPr/>
          <a:lstStyle/>
          <a:p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RPA</a:t>
            </a:r>
            <a:r>
              <a:rPr lang="ja-JP" altLang="en-US" dirty="0" smtClean="0"/>
              <a:t>学習コース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z="2400" dirty="0" smtClean="0"/>
              <a:t>第</a:t>
            </a:r>
            <a:r>
              <a:rPr lang="ja-JP" altLang="en-US" sz="2400" dirty="0"/>
              <a:t>２回目</a:t>
            </a:r>
            <a:r>
              <a:rPr lang="ja-JP" altLang="en-US" sz="2400" dirty="0" smtClean="0"/>
              <a:t>：</a:t>
            </a:r>
            <a:r>
              <a:rPr lang="en-US" altLang="ja-JP" sz="2400" dirty="0" err="1" smtClean="0"/>
              <a:t>UiPath</a:t>
            </a:r>
            <a:r>
              <a:rPr lang="ja-JP" altLang="en-US" sz="2400" dirty="0" smtClean="0"/>
              <a:t>でロボプロセスをサクッと作ってみる</a:t>
            </a:r>
            <a:endParaRPr 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2021</a:t>
            </a:r>
            <a:r>
              <a:rPr lang="ja-JP" altLang="en-US" dirty="0" smtClean="0"/>
              <a:t>年</a:t>
            </a:r>
            <a:r>
              <a:rPr lang="en-US" altLang="ja-JP" dirty="0" smtClean="0"/>
              <a:t>3</a:t>
            </a:r>
            <a:r>
              <a:rPr lang="ja-JP" altLang="en-US" dirty="0" smtClean="0"/>
              <a:t>月</a:t>
            </a:r>
            <a:r>
              <a:rPr lang="en-US" altLang="ja-JP" dirty="0" smtClean="0"/>
              <a:t>18</a:t>
            </a:r>
            <a:r>
              <a:rPr lang="ja-JP" altLang="en-US" dirty="0" smtClean="0"/>
              <a:t>日 </a:t>
            </a:r>
            <a:r>
              <a:rPr lang="en-US" altLang="ja-JP" dirty="0" smtClean="0"/>
              <a:t>19</a:t>
            </a:r>
            <a:r>
              <a:rPr lang="ja-JP" altLang="en-US" dirty="0" smtClean="0"/>
              <a:t>時</a:t>
            </a:r>
            <a:endParaRPr lang="en-US" altLang="zh-CN" dirty="0"/>
          </a:p>
          <a:p>
            <a:r>
              <a:rPr lang="en-US" altLang="zh-CN" dirty="0" smtClean="0"/>
              <a:t>1HB-8S </a:t>
            </a:r>
            <a:r>
              <a:rPr lang="zh-CN" altLang="en-US" dirty="0" smtClean="0"/>
              <a:t>黄</a:t>
            </a:r>
            <a:r>
              <a:rPr lang="ja-JP" altLang="en-US" dirty="0" smtClean="0"/>
              <a:t>　</a:t>
            </a:r>
            <a:r>
              <a:rPr lang="zh-CN" altLang="en-US" dirty="0" smtClean="0"/>
              <a:t>蔚菁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64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UI</a:t>
            </a:r>
            <a:r>
              <a:rPr kumimoji="1" lang="ja-JP" altLang="en-US" dirty="0"/>
              <a:t>要素の操作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en-US" altLang="ja-JP" sz="2400" dirty="0"/>
              <a:t>UI</a:t>
            </a:r>
            <a:r>
              <a:rPr kumimoji="1" lang="ja-JP" altLang="en-US" sz="2400" dirty="0" smtClean="0"/>
              <a:t>要素のセレクターを取得するのには</a:t>
            </a:r>
            <a:endParaRPr kumimoji="1" lang="ja-JP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2895599"/>
            <a:ext cx="6503430" cy="359187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1737360"/>
            <a:ext cx="11270537" cy="95726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8135200" y="1831339"/>
            <a:ext cx="947840" cy="9728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接箭头连接符 7"/>
          <p:cNvCxnSpPr>
            <a:stCxn id="6" idx="2"/>
            <a:endCxn id="4" idx="3"/>
          </p:cNvCxnSpPr>
          <p:nvPr/>
        </p:nvCxnSpPr>
        <p:spPr>
          <a:xfrm flipH="1">
            <a:off x="7227330" y="2804159"/>
            <a:ext cx="1381790" cy="1887379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本框 9"/>
          <p:cNvSpPr txBox="1"/>
          <p:nvPr/>
        </p:nvSpPr>
        <p:spPr>
          <a:xfrm>
            <a:off x="3240972" y="6503787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UI Explorer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3797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UI</a:t>
            </a:r>
            <a:r>
              <a:rPr kumimoji="1" lang="ja-JP" altLang="en-US" dirty="0"/>
              <a:t>要素の操作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sz="2400" dirty="0"/>
              <a:t>自動取得した</a:t>
            </a:r>
            <a:r>
              <a:rPr kumimoji="1" lang="ja-JP" altLang="en-US" sz="2400" dirty="0" smtClean="0"/>
              <a:t>セレクターを編集する</a:t>
            </a:r>
            <a:endParaRPr kumimoji="1" lang="ja-JP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29375" t="61942" r="31992" b="18327"/>
          <a:stretch/>
        </p:blipFill>
        <p:spPr>
          <a:xfrm>
            <a:off x="815339" y="1807356"/>
            <a:ext cx="4511327" cy="127253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3626740" y="1807356"/>
            <a:ext cx="1585802" cy="444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矩形标注 5"/>
          <p:cNvSpPr/>
          <p:nvPr/>
        </p:nvSpPr>
        <p:spPr>
          <a:xfrm>
            <a:off x="5815356" y="1686472"/>
            <a:ext cx="4677384" cy="1324743"/>
          </a:xfrm>
          <a:prstGeom prst="wedgeRectCallout">
            <a:avLst>
              <a:gd name="adj1" fmla="val -65532"/>
              <a:gd name="adj2" fmla="val -34750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メモ帳を編集する処理がある。編集ボックスを特定するための、左記のセレクターは、</a:t>
            </a:r>
            <a:r>
              <a:rPr lang="en-US" altLang="ja-JP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textA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というファイルが開かれた場合のみ有効になるため、宜しくない一例となる。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5339" y="5638386"/>
            <a:ext cx="9768841" cy="72975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TIPS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：セレクターの定義をよ～く観察して、開発環境に依存しない、かつ対象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UI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要素を十分に特定できるセレクターを定義することが大事！</a:t>
            </a:r>
            <a:endParaRPr kumimoji="1"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十字形 7"/>
          <p:cNvSpPr/>
          <p:nvPr/>
        </p:nvSpPr>
        <p:spPr>
          <a:xfrm rot="2699370">
            <a:off x="4671637" y="2341621"/>
            <a:ext cx="651935" cy="657392"/>
          </a:xfrm>
          <a:prstGeom prst="plus">
            <a:avLst>
              <a:gd name="adj" fmla="val 41149"/>
            </a:avLst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39" y="3264914"/>
            <a:ext cx="4570036" cy="113944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同心圆 9"/>
          <p:cNvSpPr/>
          <p:nvPr/>
        </p:nvSpPr>
        <p:spPr>
          <a:xfrm>
            <a:off x="4723284" y="3763838"/>
            <a:ext cx="548640" cy="548640"/>
          </a:xfrm>
          <a:prstGeom prst="donu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5356" y="3264914"/>
            <a:ext cx="4524984" cy="119013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同心圆 12"/>
          <p:cNvSpPr/>
          <p:nvPr/>
        </p:nvSpPr>
        <p:spPr>
          <a:xfrm>
            <a:off x="9976068" y="3763838"/>
            <a:ext cx="548640" cy="548640"/>
          </a:xfrm>
          <a:prstGeom prst="donu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815339" y="4614372"/>
            <a:ext cx="4677384" cy="818687"/>
          </a:xfrm>
          <a:prstGeom prst="wedgeRectCallout">
            <a:avLst>
              <a:gd name="adj1" fmla="val -45168"/>
              <a:gd name="adj2" fmla="val -113798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Title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を削除することで、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title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にどんな文字が入っても、対象として識別される。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5815356" y="4614372"/>
            <a:ext cx="4677384" cy="818687"/>
          </a:xfrm>
          <a:prstGeom prst="wedgeRectCallout">
            <a:avLst>
              <a:gd name="adj1" fmla="val -45168"/>
              <a:gd name="adj2" fmla="val -113798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ワイルドカードを指定することで、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title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にどんな文字が入っても、対象として識別される。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1467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kumimoji="1" lang="en-US" altLang="ja-JP" dirty="0"/>
              <a:t>UI</a:t>
            </a:r>
            <a:r>
              <a:rPr kumimoji="1" lang="ja-JP" altLang="en-US" dirty="0"/>
              <a:t>要素の操作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sz="2400" dirty="0" smtClean="0"/>
              <a:t>練習時間</a:t>
            </a:r>
            <a:endParaRPr kumimoji="1" lang="ja-JP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7334" y="2052340"/>
            <a:ext cx="9267554" cy="344036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～～</a:t>
            </a:r>
            <a:r>
              <a:rPr lang="zh-TW" altLang="en-US" sz="4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練</a:t>
            </a:r>
            <a:r>
              <a:rPr lang="zh-TW" altLang="en-US" sz="4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習時間</a:t>
            </a:r>
            <a:r>
              <a:rPr lang="zh-TW" altLang="en-US" sz="4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zh-TW" sz="4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lang="zh-TW" altLang="en-US" sz="4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</a:t>
            </a:r>
            <a:r>
              <a:rPr lang="zh-TW" altLang="en-US" sz="4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間</a:t>
            </a:r>
            <a:r>
              <a:rPr lang="zh-TW" altLang="en-US" sz="4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ja-JP" altLang="en-US" sz="4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～～</a:t>
            </a:r>
            <a:endParaRPr lang="en-US" altLang="zh-TW" sz="4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①マウスクリックアクティビティを利用して、電卓の「ボタン８」をクリックする。</a:t>
            </a:r>
            <a:endParaRPr lang="en-US" altLang="ja-JP" sz="32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3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②</a:t>
            </a:r>
            <a:r>
              <a:rPr lang="ja-JP" altLang="en-US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セレクターのテキストを直して、「ボタン</a:t>
            </a:r>
            <a:r>
              <a:rPr lang="en-US" altLang="ja-JP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9</a:t>
            </a:r>
            <a:r>
              <a:rPr lang="ja-JP" altLang="en-US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」を押すように修正してください。</a:t>
            </a:r>
            <a:endParaRPr lang="en-US" altLang="ja-JP" sz="32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2403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アプリケーション間のデータ連携</a:t>
            </a:r>
            <a:br>
              <a:rPr kumimoji="1" lang="ja-JP" altLang="en-US" dirty="0"/>
            </a:br>
            <a:r>
              <a:rPr kumimoji="1" lang="ja-JP" altLang="en-US" sz="2400" dirty="0"/>
              <a:t>変</a:t>
            </a:r>
            <a:r>
              <a:rPr kumimoji="1" lang="ja-JP" altLang="en-US" sz="2400" dirty="0" smtClean="0"/>
              <a:t>数について</a:t>
            </a:r>
            <a:endParaRPr kumimoji="1" lang="ja-JP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処理と処理の間で引き渡されるデータは、それぞれを区別できるように、名前がついた箱に入れられる。この箱を変数という。変数といっても、数値とは限らない。文字列や日付など、いろいろな種類のデータを変数で扱うことができる。</a:t>
            </a:r>
            <a:endParaRPr kumimoji="1" lang="ja-JP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905" y="3419005"/>
            <a:ext cx="2010610" cy="316496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445" y="3834675"/>
            <a:ext cx="5067300" cy="23336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直接箭头连接符 12"/>
          <p:cNvCxnSpPr>
            <a:stCxn id="5" idx="3"/>
            <a:endCxn id="13" idx="1"/>
          </p:cNvCxnSpPr>
          <p:nvPr/>
        </p:nvCxnSpPr>
        <p:spPr>
          <a:xfrm flipV="1">
            <a:off x="3039515" y="5001487"/>
            <a:ext cx="471536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511051" y="4636611"/>
            <a:ext cx="1392386" cy="72975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電卓出力：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“736”</a:t>
            </a:r>
            <a:endParaRPr kumimoji="1"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6" name="直接箭头连接符 12"/>
          <p:cNvCxnSpPr>
            <a:stCxn id="13" idx="3"/>
            <a:endCxn id="6" idx="1"/>
          </p:cNvCxnSpPr>
          <p:nvPr/>
        </p:nvCxnSpPr>
        <p:spPr>
          <a:xfrm>
            <a:off x="4903437" y="5001487"/>
            <a:ext cx="59700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103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アプリケーション間のデータ連携</a:t>
            </a:r>
            <a:br>
              <a:rPr kumimoji="1" lang="ja-JP" altLang="en-US" dirty="0"/>
            </a:br>
            <a:r>
              <a:rPr kumimoji="1" lang="ja-JP" altLang="en-US" sz="2400" dirty="0" smtClean="0"/>
              <a:t>変数を定義する</a:t>
            </a:r>
            <a:endParaRPr kumimoji="1" lang="ja-JP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815339" y="4626402"/>
            <a:ext cx="9768841" cy="72975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TIPS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：変数名は日本語で定義しても構わない！むしろ日本語を推奨する！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38" y="1930400"/>
            <a:ext cx="9781849" cy="236113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矩形标注 7"/>
          <p:cNvSpPr/>
          <p:nvPr/>
        </p:nvSpPr>
        <p:spPr>
          <a:xfrm>
            <a:off x="2333409" y="3303297"/>
            <a:ext cx="3366350" cy="455901"/>
          </a:xfrm>
          <a:prstGeom prst="wedgeRectCallout">
            <a:avLst>
              <a:gd name="adj1" fmla="val -68593"/>
              <a:gd name="adj2" fmla="val -165528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変数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パネルで変数値を定義する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1313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アプリケーション間のデータ連携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2400" dirty="0" smtClean="0"/>
              <a:t>よく見かける変数タイプ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変数と引数の設定</a:t>
            </a:r>
            <a:endParaRPr kumimoji="1" lang="ja-JP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459661"/>
              </p:ext>
            </p:extLst>
          </p:nvPr>
        </p:nvGraphicFramePr>
        <p:xfrm>
          <a:off x="762889" y="2572702"/>
          <a:ext cx="910043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0573"/>
                <a:gridCol w="1634698"/>
                <a:gridCol w="5535168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データタイプ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整数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Int32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123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小数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Double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421.5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文字列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“</a:t>
                      </a:r>
                      <a:r>
                        <a:rPr kumimoji="1" lang="ja-JP" altLang="en-US" dirty="0" smtClean="0"/>
                        <a:t>がちゃがちゃ</a:t>
                      </a:r>
                      <a:r>
                        <a:rPr kumimoji="1" lang="en-US" altLang="ja-JP" dirty="0" smtClean="0"/>
                        <a:t>”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論理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Boolean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true/false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期間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TimeSpan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1.01:30:00.100</a:t>
                      </a:r>
                      <a:r>
                        <a:rPr kumimoji="1" lang="ja-JP" altLang="en-US" dirty="0" smtClean="0"/>
                        <a:t>（</a:t>
                      </a:r>
                      <a:r>
                        <a:rPr kumimoji="1" lang="en-US" altLang="ja-JP" dirty="0" smtClean="0"/>
                        <a:t>1</a:t>
                      </a:r>
                      <a:r>
                        <a:rPr kumimoji="1" lang="ja-JP" altLang="en-US" dirty="0" smtClean="0"/>
                        <a:t>日間</a:t>
                      </a:r>
                      <a:r>
                        <a:rPr kumimoji="1" lang="en-US" altLang="ja-JP" dirty="0" smtClean="0"/>
                        <a:t>1</a:t>
                      </a:r>
                      <a:r>
                        <a:rPr kumimoji="1" lang="ja-JP" altLang="en-US" dirty="0" smtClean="0"/>
                        <a:t>時間</a:t>
                      </a:r>
                      <a:r>
                        <a:rPr kumimoji="1" lang="en-US" altLang="ja-JP" dirty="0" smtClean="0"/>
                        <a:t>30</a:t>
                      </a:r>
                      <a:r>
                        <a:rPr kumimoji="1" lang="ja-JP" altLang="en-US" dirty="0" smtClean="0"/>
                        <a:t>分</a:t>
                      </a:r>
                      <a:r>
                        <a:rPr kumimoji="1" lang="en-US" altLang="ja-JP" dirty="0" smtClean="0"/>
                        <a:t>0</a:t>
                      </a:r>
                      <a:r>
                        <a:rPr kumimoji="1" lang="ja-JP" altLang="en-US" dirty="0" smtClean="0"/>
                        <a:t>秒と</a:t>
                      </a:r>
                      <a:r>
                        <a:rPr kumimoji="1" lang="en-US" altLang="ja-JP" dirty="0" smtClean="0"/>
                        <a:t>100</a:t>
                      </a:r>
                      <a:r>
                        <a:rPr kumimoji="1" lang="ja-JP" altLang="en-US" dirty="0" smtClean="0"/>
                        <a:t>ミリ秒）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日時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DateTime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2021/03/18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配列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Array of [T]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new String[] { "</a:t>
                      </a:r>
                      <a:r>
                        <a:rPr kumimoji="1" lang="en-US" altLang="ja-JP" dirty="0" err="1" smtClean="0"/>
                        <a:t>abc</a:t>
                      </a:r>
                      <a:r>
                        <a:rPr kumimoji="1" lang="en-US" altLang="ja-JP" dirty="0" smtClean="0"/>
                        <a:t>", "</a:t>
                      </a:r>
                      <a:r>
                        <a:rPr kumimoji="1" lang="en-US" altLang="ja-JP" dirty="0" err="1" smtClean="0"/>
                        <a:t>cde</a:t>
                      </a:r>
                      <a:r>
                        <a:rPr kumimoji="1" lang="en-US" altLang="ja-JP" dirty="0" smtClean="0"/>
                        <a:t>" }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77334" y="5657671"/>
            <a:ext cx="9917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★</a:t>
            </a:r>
            <a:r>
              <a:rPr lang="en-US" altLang="ja-JP" dirty="0" err="1" smtClean="0"/>
              <a:t>UiPath</a:t>
            </a:r>
            <a:r>
              <a:rPr lang="ja-JP" altLang="en-US" dirty="0" smtClean="0"/>
              <a:t>は</a:t>
            </a:r>
            <a:r>
              <a:rPr lang="en-US" altLang="ja-JP" dirty="0" smtClean="0"/>
              <a:t>.NET Framework </a:t>
            </a:r>
            <a:r>
              <a:rPr lang="ja-JP" altLang="en-US" dirty="0" smtClean="0"/>
              <a:t>との親和性が高く、</a:t>
            </a:r>
            <a:r>
              <a:rPr lang="en-US" altLang="ja-JP" dirty="0" smtClean="0"/>
              <a:t>NET</a:t>
            </a:r>
            <a:r>
              <a:rPr lang="ja-JP" altLang="en-US" dirty="0" smtClean="0"/>
              <a:t>の各種データタイプはそのまま使用可能</a:t>
            </a:r>
            <a:endParaRPr lang="en-US" altLang="ja-JP" dirty="0" smtClean="0"/>
          </a:p>
          <a:p>
            <a:r>
              <a:rPr kumimoji="1" lang="ja-JP" altLang="en-US" dirty="0" smtClean="0"/>
              <a:t>データタイプ辞書：</a:t>
            </a:r>
            <a:r>
              <a:rPr kumimoji="1" lang="en-US" altLang="ja-JP" dirty="0" smtClean="0"/>
              <a:t>Microsoft</a:t>
            </a:r>
            <a:r>
              <a:rPr kumimoji="1" lang="ja-JP" altLang="en-US" dirty="0" smtClean="0"/>
              <a:t>社の</a:t>
            </a:r>
            <a:r>
              <a:rPr kumimoji="1" lang="en-US" altLang="ja-JP" dirty="0" err="1" smtClean="0"/>
              <a:t>.Net</a:t>
            </a:r>
            <a:r>
              <a:rPr kumimoji="1" lang="en-US" altLang="ja-JP" dirty="0" smtClean="0"/>
              <a:t> Framework</a:t>
            </a:r>
            <a:r>
              <a:rPr kumimoji="1" lang="ja-JP" altLang="en-US" dirty="0" smtClean="0"/>
              <a:t>公式リファレンス</a:t>
            </a:r>
            <a:endParaRPr kumimoji="1" lang="en-US" altLang="ja-JP" dirty="0" smtClean="0"/>
          </a:p>
          <a:p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docs.microsoft.com/ja-jp/dotnet/api/system.string?view=net-5.0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7" name="矩形标注 6"/>
          <p:cNvSpPr/>
          <p:nvPr/>
        </p:nvSpPr>
        <p:spPr>
          <a:xfrm>
            <a:off x="7880376" y="4856487"/>
            <a:ext cx="2438680" cy="686090"/>
          </a:xfrm>
          <a:prstGeom prst="wedgeRectCallout">
            <a:avLst>
              <a:gd name="adj1" fmla="val -72213"/>
              <a:gd name="adj2" fmla="val 17383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配列は頻繁に使われているが、コレクションと合わせて、次回に紹介させていただく。</a:t>
            </a:r>
            <a:endParaRPr lang="en-US" altLang="ja-JP" sz="12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8513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アプリケーション間のデータ連</a:t>
            </a:r>
            <a:r>
              <a:rPr kumimoji="1" lang="ja-JP" altLang="en-US" dirty="0" smtClean="0"/>
              <a:t>携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2400" dirty="0" smtClean="0"/>
              <a:t>変数の代入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代入</a:t>
            </a:r>
            <a:endParaRPr kumimoji="1" lang="en-US" altLang="ja-JP" dirty="0" smtClean="0"/>
          </a:p>
          <a:p>
            <a:r>
              <a:rPr kumimoji="1" lang="ja-JP" altLang="en-US" dirty="0"/>
              <a:t>複</a:t>
            </a:r>
            <a:r>
              <a:rPr kumimoji="1" lang="ja-JP" altLang="en-US" dirty="0" smtClean="0"/>
              <a:t>数代入</a:t>
            </a:r>
            <a:endParaRPr kumimoji="1" lang="en-US" altLang="ja-JP" dirty="0" smtClean="0"/>
          </a:p>
          <a:p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情報取得用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のアクティビティで設定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46" y="4639307"/>
            <a:ext cx="4171950" cy="20669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46" y="3474761"/>
            <a:ext cx="3276600" cy="8477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矩形标注 6"/>
          <p:cNvSpPr/>
          <p:nvPr/>
        </p:nvSpPr>
        <p:spPr>
          <a:xfrm>
            <a:off x="1611080" y="6358183"/>
            <a:ext cx="3319740" cy="348049"/>
          </a:xfrm>
          <a:prstGeom prst="wedgeRectCallout">
            <a:avLst>
              <a:gd name="adj1" fmla="val -48489"/>
              <a:gd name="adj2" fmla="val -106917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等号の左側には設定したい変数や引数を入れる</a:t>
            </a:r>
            <a:endParaRPr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622" y="1974342"/>
            <a:ext cx="4152900" cy="14097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8622" y="3570289"/>
            <a:ext cx="4157942" cy="305079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矩形标注 9"/>
          <p:cNvSpPr/>
          <p:nvPr/>
        </p:nvSpPr>
        <p:spPr>
          <a:xfrm>
            <a:off x="2954378" y="4409117"/>
            <a:ext cx="2532021" cy="578239"/>
          </a:xfrm>
          <a:prstGeom prst="wedgeRectCallout">
            <a:avLst>
              <a:gd name="adj1" fmla="val -49957"/>
              <a:gd name="adj2" fmla="val 101509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等号の右側には代入したい値</a:t>
            </a:r>
            <a:endParaRPr lang="en-US" altLang="ja-JP" sz="12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（あるいは変数や引数）を入れる</a:t>
            </a:r>
            <a:endParaRPr lang="en-US" altLang="ja-JP" sz="12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982800" y="5869075"/>
            <a:ext cx="2039024" cy="344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矩形标注 11"/>
          <p:cNvSpPr/>
          <p:nvPr/>
        </p:nvSpPr>
        <p:spPr>
          <a:xfrm>
            <a:off x="9690258" y="4809744"/>
            <a:ext cx="2161682" cy="755851"/>
          </a:xfrm>
          <a:prstGeom prst="wedgeRectCallout">
            <a:avLst>
              <a:gd name="adj1" fmla="val -49957"/>
              <a:gd name="adj2" fmla="val 101509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出力欄に変数や引数を入ることで、実行後に取得したテキストが該当引数や変数に代入される。</a:t>
            </a:r>
            <a:endParaRPr lang="en-US" altLang="ja-JP" sz="12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8810681" y="1407282"/>
            <a:ext cx="2161682" cy="479138"/>
          </a:xfrm>
          <a:prstGeom prst="wedgeRectCallout">
            <a:avLst>
              <a:gd name="adj1" fmla="val -49957"/>
              <a:gd name="adj2" fmla="val 101509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アクティビティ「テキストを取得」</a:t>
            </a:r>
            <a:endParaRPr lang="en-US" altLang="ja-JP" sz="12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7783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アプリケーション間のデータ連携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sz="2400" dirty="0"/>
              <a:t>変</a:t>
            </a:r>
            <a:r>
              <a:rPr kumimoji="1" lang="ja-JP" altLang="en-US" sz="2400" dirty="0" smtClean="0"/>
              <a:t>数中身の確認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変数の中身を見てみたい時は？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→</a:t>
            </a:r>
            <a:r>
              <a:rPr kumimoji="1" lang="ja-JP" altLang="en-US" dirty="0" smtClean="0"/>
              <a:t>「メッセージをログ」アクティビティでプリントアウトしてみよう！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975" y="2993362"/>
            <a:ext cx="3386552" cy="347051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虚尾箭头 5"/>
          <p:cNvSpPr/>
          <p:nvPr/>
        </p:nvSpPr>
        <p:spPr>
          <a:xfrm>
            <a:off x="4667038" y="4425026"/>
            <a:ext cx="493776" cy="607187"/>
          </a:xfrm>
          <a:prstGeom prst="striped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811" y="3699919"/>
            <a:ext cx="3390900" cy="20574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矩形标注 7"/>
          <p:cNvSpPr/>
          <p:nvPr/>
        </p:nvSpPr>
        <p:spPr>
          <a:xfrm>
            <a:off x="6677170" y="5757319"/>
            <a:ext cx="3015829" cy="455901"/>
          </a:xfrm>
          <a:prstGeom prst="wedgeRectCallout">
            <a:avLst>
              <a:gd name="adj1" fmla="val -68593"/>
              <a:gd name="adj2" fmla="val -165528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出力パネルで変数値が出力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6034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アプリケーション間のデータ連携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sz="2400" dirty="0"/>
              <a:t>変</a:t>
            </a:r>
            <a:r>
              <a:rPr kumimoji="1" lang="ja-JP" altLang="en-US" sz="2400" dirty="0" smtClean="0"/>
              <a:t>数のメソッドを活用する（オプション）</a:t>
            </a:r>
            <a:endParaRPr kumimoji="1" lang="ja-JP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694" y="2907320"/>
            <a:ext cx="3455193" cy="356316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083" y="3521962"/>
            <a:ext cx="3811613" cy="233388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虚尾箭头 5"/>
          <p:cNvSpPr/>
          <p:nvPr/>
        </p:nvSpPr>
        <p:spPr>
          <a:xfrm>
            <a:off x="4690597" y="4385309"/>
            <a:ext cx="493776" cy="607187"/>
          </a:xfrm>
          <a:prstGeom prst="striped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kumimoji="1" lang="ja-JP" altLang="en-US" dirty="0" smtClean="0"/>
              <a:t>前述したように</a:t>
            </a:r>
            <a:r>
              <a:rPr kumimoji="1" lang="en-US" altLang="ja-JP" dirty="0" err="1" smtClean="0"/>
              <a:t>UiPath</a:t>
            </a:r>
            <a:r>
              <a:rPr kumimoji="1" lang="ja-JP" altLang="en-US" dirty="0" smtClean="0"/>
              <a:t>は</a:t>
            </a:r>
            <a:r>
              <a:rPr kumimoji="1" lang="en-US" altLang="ja-JP" dirty="0" err="1" smtClean="0"/>
              <a:t>.Net</a:t>
            </a:r>
            <a:r>
              <a:rPr kumimoji="1" lang="en-US" altLang="ja-JP" dirty="0" smtClean="0"/>
              <a:t> Framework</a:t>
            </a:r>
            <a:r>
              <a:rPr kumimoji="1" lang="ja-JP" altLang="en-US" dirty="0" smtClean="0"/>
              <a:t>のデータタイプをそのまま使用しているので、</a:t>
            </a:r>
            <a:r>
              <a:rPr kumimoji="1" lang="en-US" altLang="ja-JP" dirty="0" err="1" smtClean="0"/>
              <a:t>.Net</a:t>
            </a:r>
            <a:r>
              <a:rPr kumimoji="1" lang="ja-JP" altLang="en-US" dirty="0" smtClean="0"/>
              <a:t>の提供メソッドはすべて使える。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9" name="矩形标注 8"/>
          <p:cNvSpPr/>
          <p:nvPr/>
        </p:nvSpPr>
        <p:spPr>
          <a:xfrm>
            <a:off x="6932677" y="5906172"/>
            <a:ext cx="2142744" cy="455901"/>
          </a:xfrm>
          <a:prstGeom prst="wedgeRectCallout">
            <a:avLst>
              <a:gd name="adj1" fmla="val -68593"/>
              <a:gd name="adj2" fmla="val -165528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小文字化して出力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85693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アプリケーション間のデータ連携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sz="2400" dirty="0"/>
              <a:t>変</a:t>
            </a:r>
            <a:r>
              <a:rPr kumimoji="1" lang="ja-JP" altLang="en-US" sz="2400" dirty="0" smtClean="0"/>
              <a:t>数のメソッドを活用する（オプション）</a:t>
            </a:r>
            <a:endParaRPr kumimoji="1" lang="ja-JP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79320"/>
            <a:ext cx="8169486" cy="456861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824060" y="3338570"/>
            <a:ext cx="1191680" cy="344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77334" y="1685528"/>
            <a:ext cx="991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hlinkClick r:id="rId3"/>
              </a:rPr>
              <a:t>https</a:t>
            </a:r>
            <a:r>
              <a:rPr lang="en-US" altLang="ja-JP" dirty="0">
                <a:hlinkClick r:id="rId3"/>
              </a:rPr>
              <a:t>://</a:t>
            </a:r>
            <a:r>
              <a:rPr lang="en-US" altLang="ja-JP" dirty="0" smtClean="0">
                <a:hlinkClick r:id="rId3"/>
              </a:rPr>
              <a:t>docs.microsoft.com/ja-jp/dotnet/api/system.string?view=net-5.0</a:t>
            </a:r>
            <a:endParaRPr lang="en-US" altLang="ja-JP" dirty="0" smtClean="0"/>
          </a:p>
        </p:txBody>
      </p:sp>
      <p:sp>
        <p:nvSpPr>
          <p:cNvPr id="12" name="矩形标注 11"/>
          <p:cNvSpPr/>
          <p:nvPr/>
        </p:nvSpPr>
        <p:spPr>
          <a:xfrm>
            <a:off x="9137676" y="2825006"/>
            <a:ext cx="2734284" cy="858138"/>
          </a:xfrm>
          <a:prstGeom prst="wedgeRectCallout">
            <a:avLst>
              <a:gd name="adj1" fmla="val -72213"/>
              <a:gd name="adj2" fmla="val 17383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Microsoft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社の公式</a:t>
            </a:r>
            <a:r>
              <a:rPr lang="en-US" altLang="ja-JP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.Net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Framework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リファレンス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50340" y="4595870"/>
            <a:ext cx="1191680" cy="344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矩形标注 13"/>
          <p:cNvSpPr/>
          <p:nvPr/>
        </p:nvSpPr>
        <p:spPr>
          <a:xfrm>
            <a:off x="9038616" y="4462375"/>
            <a:ext cx="2833344" cy="795425"/>
          </a:xfrm>
          <a:prstGeom prst="wedgeRectCallout">
            <a:avLst>
              <a:gd name="adj1" fmla="val -72213"/>
              <a:gd name="adj2" fmla="val 17383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先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ほどの</a:t>
            </a:r>
            <a:r>
              <a:rPr lang="en-US" altLang="ja-JP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String.toLower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()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の仕様が詳しく書かれている。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222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前回のおさらい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sz="2400" dirty="0"/>
              <a:t>第１回目：</a:t>
            </a:r>
            <a:r>
              <a:rPr lang="en-US" altLang="ja-JP" sz="2400" dirty="0"/>
              <a:t>RPA </a:t>
            </a:r>
            <a:r>
              <a:rPr lang="ja-JP" altLang="en-US" sz="2400" dirty="0"/>
              <a:t>紹介と無料な </a:t>
            </a:r>
            <a:r>
              <a:rPr lang="en-US" altLang="ja-JP" sz="2400" dirty="0" err="1"/>
              <a:t>UiPath</a:t>
            </a:r>
            <a:r>
              <a:rPr lang="en-US" altLang="ja-JP" sz="2400" dirty="0"/>
              <a:t> </a:t>
            </a:r>
            <a:r>
              <a:rPr lang="ja-JP" altLang="en-US" sz="2400" dirty="0"/>
              <a:t>開発環境構築</a:t>
            </a:r>
            <a:endParaRPr kumimoji="1" lang="ja-JP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RPA</a:t>
            </a:r>
            <a:r>
              <a:rPr kumimoji="1" lang="ja-JP" altLang="en-US" dirty="0" smtClean="0"/>
              <a:t>概要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RPA</a:t>
            </a:r>
            <a:r>
              <a:rPr kumimoji="1" lang="ja-JP" altLang="en-US" dirty="0" smtClean="0"/>
              <a:t>とは／</a:t>
            </a:r>
            <a:r>
              <a:rPr kumimoji="1" lang="en-US" altLang="ja-JP" dirty="0" smtClean="0"/>
              <a:t>RPA</a:t>
            </a:r>
            <a:r>
              <a:rPr kumimoji="1" lang="ja-JP" altLang="en-US" dirty="0" smtClean="0"/>
              <a:t>デモ／</a:t>
            </a:r>
            <a:r>
              <a:rPr kumimoji="1" lang="en-US" altLang="ja-JP" dirty="0" smtClean="0"/>
              <a:t>RPA</a:t>
            </a:r>
            <a:r>
              <a:rPr kumimoji="1" lang="ja-JP" altLang="en-US" dirty="0" smtClean="0"/>
              <a:t>が求められる理由／伝</a:t>
            </a:r>
            <a:r>
              <a:rPr kumimoji="1" lang="ja-JP" altLang="en-US" dirty="0"/>
              <a:t>統的</a:t>
            </a:r>
            <a:r>
              <a:rPr kumimoji="1" lang="ja-JP" altLang="en-US" dirty="0" smtClean="0"/>
              <a:t>なプログラミング言語と比較</a:t>
            </a:r>
            <a:endParaRPr kumimoji="1" lang="ja-JP" altLang="en-US" dirty="0"/>
          </a:p>
          <a:p>
            <a:r>
              <a:rPr kumimoji="1" lang="ja-JP" altLang="en-US" dirty="0" smtClean="0"/>
              <a:t>無</a:t>
            </a:r>
            <a:r>
              <a:rPr kumimoji="1" lang="ja-JP" altLang="en-US" dirty="0"/>
              <a:t>料</a:t>
            </a:r>
            <a:r>
              <a:rPr kumimoji="1" lang="ja-JP" altLang="en-US" dirty="0" smtClean="0"/>
              <a:t>な</a:t>
            </a:r>
            <a:r>
              <a:rPr kumimoji="1" lang="en-US" altLang="ja-JP" dirty="0" err="1" smtClean="0"/>
              <a:t>UiPath</a:t>
            </a:r>
            <a:r>
              <a:rPr kumimoji="1" lang="ja-JP" altLang="en-US" dirty="0" smtClean="0"/>
              <a:t>開</a:t>
            </a:r>
            <a:r>
              <a:rPr kumimoji="1" lang="ja-JP" altLang="en-US" dirty="0"/>
              <a:t>発環境構</a:t>
            </a:r>
            <a:r>
              <a:rPr kumimoji="1" lang="ja-JP" altLang="en-US" dirty="0" smtClean="0"/>
              <a:t>築の方法を把握した</a:t>
            </a:r>
            <a:endParaRPr kumimoji="1" lang="ja-JP" altLang="en-US" dirty="0"/>
          </a:p>
          <a:p>
            <a:r>
              <a:rPr kumimoji="1" lang="ja-JP" altLang="en-US" dirty="0" smtClean="0"/>
              <a:t>録画機能で初</a:t>
            </a:r>
            <a:r>
              <a:rPr kumimoji="1" lang="ja-JP" altLang="en-US" dirty="0"/>
              <a:t>めてのロボを作</a:t>
            </a:r>
            <a:r>
              <a:rPr kumimoji="1" lang="ja-JP" altLang="en-US" dirty="0" smtClean="0"/>
              <a:t>ってみた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016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アプリケーション間のデータ連携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sz="2400" dirty="0"/>
              <a:t>変</a:t>
            </a:r>
            <a:r>
              <a:rPr kumimoji="1" lang="ja-JP" altLang="en-US" sz="2400" dirty="0" smtClean="0"/>
              <a:t>数をセレクターに入れる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変数をセレクターに入れることで、ダイナミックに</a:t>
            </a:r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要素の特定ができる。</a:t>
            </a:r>
            <a:endParaRPr kumimoji="1" lang="ja-JP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584" y="2649854"/>
            <a:ext cx="9133601" cy="139636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矩形标注 10"/>
          <p:cNvSpPr/>
          <p:nvPr/>
        </p:nvSpPr>
        <p:spPr>
          <a:xfrm>
            <a:off x="1722120" y="3865932"/>
            <a:ext cx="6377940" cy="1097452"/>
          </a:xfrm>
          <a:prstGeom prst="wedgeRectCallout">
            <a:avLst>
              <a:gd name="adj1" fmla="val -34420"/>
              <a:gd name="adj2" fmla="val -85328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{{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変数名</a:t>
            </a:r>
            <a:r>
              <a:rPr lang="en-US" altLang="ja-JP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}}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でセレクターに変数を設定できる。</a:t>
            </a:r>
            <a:endParaRPr lang="en-US" altLang="ja-JP" sz="20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上記の定義で変数：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入力値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という変数の値が変わると、セレクターで特定する電卓ボタンも変わる</a:t>
            </a:r>
            <a:endParaRPr lang="en-US" altLang="ja-JP" sz="20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15339" y="5137497"/>
            <a:ext cx="9768841" cy="72975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変数とセレクタの組み合わせ利用は</a:t>
            </a:r>
            <a:r>
              <a:rPr lang="en-US" altLang="ja-JP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UiPath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のコアスキルである。やり方をぜひ覚えてください！</a:t>
            </a:r>
          </a:p>
        </p:txBody>
      </p:sp>
    </p:spTree>
    <p:extLst>
      <p:ext uri="{BB962C8B-B14F-4D97-AF65-F5344CB8AC3E}">
        <p14:creationId xmlns:p14="http://schemas.microsoft.com/office/powerpoint/2010/main" val="751316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kumimoji="1" lang="ja-JP" altLang="en-US" dirty="0"/>
              <a:t>アプリケーション間のデータ連携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sz="2400" dirty="0" smtClean="0"/>
              <a:t>練習時間</a:t>
            </a:r>
            <a:endParaRPr kumimoji="1" lang="ja-JP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7334" y="2052340"/>
            <a:ext cx="9678246" cy="344036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～～</a:t>
            </a:r>
            <a:r>
              <a:rPr lang="zh-TW" altLang="en-US" sz="4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練</a:t>
            </a:r>
            <a:r>
              <a:rPr lang="zh-TW" altLang="en-US" sz="4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習時間</a:t>
            </a:r>
            <a:r>
              <a:rPr lang="zh-TW" altLang="en-US" sz="4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zh-TW" sz="4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lang="zh-TW" altLang="en-US" sz="4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</a:t>
            </a:r>
            <a:r>
              <a:rPr lang="zh-TW" altLang="en-US" sz="4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間</a:t>
            </a:r>
            <a:r>
              <a:rPr lang="zh-TW" altLang="en-US" sz="4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ja-JP" altLang="en-US" sz="4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～～</a:t>
            </a:r>
            <a:endParaRPr lang="en-US" altLang="zh-TW" sz="4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①メモ帳の内容を取り出してログに出力してください。</a:t>
            </a:r>
            <a:endParaRPr lang="en-US" altLang="ja-JP" sz="32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②メモ帳に入れられた数字で電卓ボタンを押す処理を作ってみよう。</a:t>
            </a:r>
            <a:endParaRPr lang="en-US" altLang="ja-JP" sz="32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9878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フロー制御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下記のように、プログラムと同じようなフロー制御を</a:t>
            </a:r>
            <a:r>
              <a:rPr kumimoji="1" lang="en-US" altLang="ja-JP" dirty="0" err="1" smtClean="0"/>
              <a:t>UiPath</a:t>
            </a:r>
            <a:r>
              <a:rPr kumimoji="1" lang="ja-JP" altLang="en-US" dirty="0" smtClean="0"/>
              <a:t>も提供している。これらを組み合わせることによって、どんなフローでも作れる。本日はデモをお見せしながらフロー制御を皆さんにマスターして頂く。</a:t>
            </a:r>
            <a:endParaRPr kumimoji="1" lang="ja-JP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628578"/>
              </p:ext>
            </p:extLst>
          </p:nvPr>
        </p:nvGraphicFramePr>
        <p:xfrm>
          <a:off x="995680" y="3180926"/>
          <a:ext cx="8514542" cy="1932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7271"/>
                <a:gridCol w="4257271"/>
              </a:tblGrid>
              <a:tr h="483024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Java/C#</a:t>
                      </a:r>
                      <a:r>
                        <a:rPr kumimoji="1" lang="ja-JP" altLang="en-US" dirty="0" smtClean="0"/>
                        <a:t>の世界でこう呼ぶ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UiPath</a:t>
                      </a:r>
                      <a:r>
                        <a:rPr kumimoji="1" lang="ja-JP" altLang="en-US" dirty="0" smtClean="0"/>
                        <a:t>の世界でこぅよぶ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83024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IF</a:t>
                      </a:r>
                      <a:r>
                        <a:rPr kumimoji="1" lang="ja-JP" altLang="en-US" dirty="0" smtClean="0"/>
                        <a:t>文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条件分岐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83024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FOR</a:t>
                      </a:r>
                      <a:r>
                        <a:rPr kumimoji="1" lang="ja-JP" altLang="en-US" dirty="0" smtClean="0"/>
                        <a:t>ループ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繰り返し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83024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メソッド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サブフロー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8878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フロー制</a:t>
            </a:r>
            <a:r>
              <a:rPr kumimoji="1" lang="ja-JP" altLang="en-US" dirty="0" smtClean="0"/>
              <a:t>御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2400" dirty="0" smtClean="0"/>
              <a:t>条件分岐のサンプル</a:t>
            </a:r>
            <a:endParaRPr kumimoji="1" lang="ja-JP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83111"/>
            <a:ext cx="7438073" cy="4509091"/>
          </a:xfrm>
          <a:prstGeom prst="rect">
            <a:avLst/>
          </a:prstGeom>
        </p:spPr>
      </p:pic>
      <p:sp>
        <p:nvSpPr>
          <p:cNvPr id="5" name="矩形标注 4"/>
          <p:cNvSpPr/>
          <p:nvPr/>
        </p:nvSpPr>
        <p:spPr>
          <a:xfrm>
            <a:off x="5600700" y="3451615"/>
            <a:ext cx="6377940" cy="1097452"/>
          </a:xfrm>
          <a:prstGeom prst="wedgeRectCallout">
            <a:avLst>
              <a:gd name="adj1" fmla="val -56284"/>
              <a:gd name="adj2" fmla="val -53389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メモ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帳の入力値を取得し、</a:t>
            </a:r>
            <a:r>
              <a:rPr lang="en-US" altLang="ja-JP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21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点を超えたら、「惜しい、バストした！」越えてなければ、「まだセーフだ！」とポップアップされる。</a:t>
            </a:r>
            <a:endParaRPr lang="en-US" altLang="ja-JP" sz="20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2154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フロー制</a:t>
            </a:r>
            <a:r>
              <a:rPr kumimoji="1" lang="ja-JP" altLang="en-US" dirty="0" smtClean="0"/>
              <a:t>御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2400" dirty="0" smtClean="0"/>
              <a:t>繰り返しのサンプル</a:t>
            </a:r>
            <a:endParaRPr kumimoji="1" lang="ja-JP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44470"/>
            <a:ext cx="5091006" cy="4511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矩形标注 4"/>
          <p:cNvSpPr/>
          <p:nvPr/>
        </p:nvSpPr>
        <p:spPr>
          <a:xfrm>
            <a:off x="5661660" y="2902888"/>
            <a:ext cx="6377940" cy="1097452"/>
          </a:xfrm>
          <a:prstGeom prst="wedgeRectCallout">
            <a:avLst>
              <a:gd name="adj1" fmla="val -56284"/>
              <a:gd name="adj2" fmla="val -53389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new string[] { "Sun", "Mon", "Tue", "Wed", "Thu", "Fri", "Sat" }</a:t>
            </a:r>
          </a:p>
          <a:p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曜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日の英語略をログに順番に出力するサンプル。</a:t>
            </a:r>
            <a:endParaRPr lang="en-US" altLang="ja-JP" sz="20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851772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フロー制御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sz="2400" dirty="0"/>
              <a:t>サブフロ</a:t>
            </a:r>
            <a:r>
              <a:rPr kumimoji="1" lang="ja-JP" altLang="en-US" sz="2400" dirty="0" smtClean="0"/>
              <a:t>ーサンプル</a:t>
            </a:r>
            <a:endParaRPr kumimoji="1" lang="ja-JP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649" y="1930400"/>
            <a:ext cx="5152238" cy="352552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930400"/>
            <a:ext cx="3960192" cy="234505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标注 5"/>
          <p:cNvSpPr/>
          <p:nvPr/>
        </p:nvSpPr>
        <p:spPr>
          <a:xfrm>
            <a:off x="6705600" y="4754548"/>
            <a:ext cx="3962400" cy="960452"/>
          </a:xfrm>
          <a:prstGeom prst="wedgeRectCallout">
            <a:avLst>
              <a:gd name="adj1" fmla="val 2497"/>
              <a:gd name="adj2" fmla="val -69359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引数として渡される文字から電卓のボタンを押下するサブフロー</a:t>
            </a:r>
            <a:endParaRPr lang="en-US" altLang="ja-JP" sz="20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4463086"/>
            <a:ext cx="4786206" cy="134838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矩形标注 7"/>
          <p:cNvSpPr/>
          <p:nvPr/>
        </p:nvSpPr>
        <p:spPr>
          <a:xfrm>
            <a:off x="1744980" y="5275035"/>
            <a:ext cx="4137660" cy="543181"/>
          </a:xfrm>
          <a:prstGeom prst="wedgeRectCallout">
            <a:avLst>
              <a:gd name="adj1" fmla="val 2497"/>
              <a:gd name="adj2" fmla="val -69359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数字を指定するだけでボタンが押される</a:t>
            </a:r>
            <a:endParaRPr lang="en-US" altLang="ja-JP" sz="20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72159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フロー制</a:t>
            </a:r>
            <a:r>
              <a:rPr kumimoji="1" lang="ja-JP" altLang="en-US" dirty="0" smtClean="0"/>
              <a:t>御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2400" dirty="0" smtClean="0"/>
              <a:t>サブフローを利用するメリット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１</a:t>
            </a:r>
            <a:r>
              <a:rPr kumimoji="1" lang="ja-JP" altLang="en-US" dirty="0"/>
              <a:t>つのワークフローで取り扱う問題を小</a:t>
            </a:r>
            <a:r>
              <a:rPr kumimoji="1" lang="ja-JP" altLang="en-US" dirty="0" smtClean="0"/>
              <a:t>さくする。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重</a:t>
            </a:r>
            <a:r>
              <a:rPr kumimoji="1" lang="ja-JP" altLang="en-US" dirty="0"/>
              <a:t>複する処理を集約して、同一のワークフローとして部品化</a:t>
            </a:r>
            <a:r>
              <a:rPr kumimoji="1" lang="ja-JP" altLang="en-US" dirty="0" smtClean="0"/>
              <a:t>する。</a:t>
            </a:r>
            <a:endParaRPr kumimoji="1" lang="en-US" altLang="ja-JP" dirty="0" smtClean="0"/>
          </a:p>
          <a:p>
            <a:r>
              <a:rPr kumimoji="1" lang="ja-JP" altLang="en-US" dirty="0"/>
              <a:t>ワークフロー単位</a:t>
            </a:r>
            <a:r>
              <a:rPr kumimoji="1" lang="ja-JP" altLang="en-US" dirty="0" smtClean="0"/>
              <a:t>でテストができるようになる。</a:t>
            </a:r>
            <a:endParaRPr kumimoji="1" lang="en-US" altLang="ja-JP" dirty="0" smtClean="0"/>
          </a:p>
          <a:p>
            <a:r>
              <a:rPr kumimoji="1" lang="ja-JP" altLang="en-US" dirty="0"/>
              <a:t>チーム開発を容易</a:t>
            </a:r>
            <a:r>
              <a:rPr kumimoji="1" lang="ja-JP" altLang="en-US" dirty="0" smtClean="0"/>
              <a:t>にする。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94432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フロー制</a:t>
            </a:r>
            <a:r>
              <a:rPr kumimoji="1" lang="ja-JP" altLang="en-US" dirty="0" smtClean="0"/>
              <a:t>御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2400" dirty="0" smtClean="0"/>
              <a:t>練習時間</a:t>
            </a:r>
            <a:endParaRPr kumimoji="1" lang="ja-JP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2052340"/>
            <a:ext cx="9861126" cy="344036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～～</a:t>
            </a:r>
            <a:r>
              <a:rPr lang="zh-TW" altLang="en-US" sz="4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練</a:t>
            </a:r>
            <a:r>
              <a:rPr lang="zh-TW" altLang="en-US" sz="4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習時間</a:t>
            </a:r>
            <a:r>
              <a:rPr lang="zh-TW" altLang="en-US" sz="4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zh-TW" sz="4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r>
              <a:rPr lang="zh-TW" altLang="en-US" sz="4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</a:t>
            </a:r>
            <a:r>
              <a:rPr lang="zh-TW" altLang="en-US" sz="4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間</a:t>
            </a:r>
            <a:r>
              <a:rPr lang="zh-TW" altLang="en-US" sz="4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ja-JP" altLang="en-US" sz="4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～～</a:t>
            </a:r>
            <a:endParaRPr lang="en-US" altLang="zh-TW" sz="4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メモ帳に書かれている計算式を拾い、電卓に移して計算し、結果をまたメモ帳に転記するロボットを作ってください。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18722470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フロー制御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sz="2400" dirty="0"/>
              <a:t>練習時間</a:t>
            </a:r>
            <a:endParaRPr kumimoji="1" lang="ja-JP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2052340"/>
            <a:ext cx="10569786" cy="344036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～～</a:t>
            </a:r>
            <a:r>
              <a:rPr lang="zh-TW" altLang="en-US" sz="4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練</a:t>
            </a:r>
            <a:r>
              <a:rPr lang="zh-TW" altLang="en-US" sz="4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習時間</a:t>
            </a:r>
            <a:r>
              <a:rPr lang="zh-TW" altLang="en-US" sz="4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zh-TW" sz="4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r>
              <a:rPr lang="zh-TW" altLang="en-US" sz="4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</a:t>
            </a:r>
            <a:r>
              <a:rPr lang="zh-TW" altLang="en-US" sz="4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間</a:t>
            </a:r>
            <a:r>
              <a:rPr lang="zh-TW" altLang="en-US" sz="4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ja-JP" altLang="en-US" sz="4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～～</a:t>
            </a:r>
            <a:endParaRPr lang="en-US" altLang="ja-JP" sz="48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ヒント１：電卓の「＋ー</a:t>
            </a:r>
            <a:r>
              <a:rPr lang="en-US" altLang="ja-JP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×÷</a:t>
            </a:r>
            <a:r>
              <a:rPr lang="ja-JP" altLang="en-US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」ボタンのセレクターを確認してください。</a:t>
            </a:r>
            <a:endParaRPr lang="en-US" altLang="ja-JP" sz="32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ヒント２：</a:t>
            </a:r>
            <a:r>
              <a:rPr lang="en-US" altLang="ja-JP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String</a:t>
            </a:r>
            <a:r>
              <a:rPr lang="ja-JP" altLang="en-US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を繰り返しアクティビティに入れたら、文字毎に繰り返される。</a:t>
            </a:r>
          </a:p>
        </p:txBody>
      </p:sp>
    </p:spTree>
    <p:extLst>
      <p:ext uri="{BB962C8B-B14F-4D97-AF65-F5344CB8AC3E}">
        <p14:creationId xmlns:p14="http://schemas.microsoft.com/office/powerpoint/2010/main" val="14867901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7066" y="2404534"/>
            <a:ext cx="7766937" cy="1646302"/>
          </a:xfrm>
        </p:spPr>
        <p:txBody>
          <a:bodyPr/>
          <a:lstStyle/>
          <a:p>
            <a:r>
              <a:rPr kumimoji="1" lang="ja-JP" altLang="en-US" dirty="0" smtClean="0"/>
              <a:t>質問コーナー</a:t>
            </a:r>
            <a:endParaRPr kumimoji="1" lang="ja-JP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5074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前回の宿題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まだ</a:t>
            </a:r>
            <a:r>
              <a:rPr kumimoji="1" lang="en-US" altLang="ja-JP" dirty="0"/>
              <a:t>Studio</a:t>
            </a:r>
            <a:r>
              <a:rPr kumimoji="1" lang="ja-JP" altLang="en-US" dirty="0"/>
              <a:t>のインストールを完了していない方はスライド「</a:t>
            </a:r>
            <a:r>
              <a:rPr kumimoji="1" lang="en-US" altLang="ja-JP" dirty="0"/>
              <a:t>10</a:t>
            </a:r>
            <a:r>
              <a:rPr kumimoji="1" lang="ja-JP" altLang="en-US" dirty="0"/>
              <a:t>分で無料な開発環境構築してみよう」を参照して、次回の勉強会までに完了してください。（必須）</a:t>
            </a:r>
          </a:p>
          <a:p>
            <a:endParaRPr kumimoji="1" lang="ja-JP" altLang="en-US" dirty="0"/>
          </a:p>
          <a:p>
            <a:r>
              <a:rPr kumimoji="1" lang="ja-JP" altLang="en-US" dirty="0"/>
              <a:t>普段の生活や仕事の中で、ロボ化できそうなことってありますか。いくつか考えてみてください</a:t>
            </a:r>
            <a:r>
              <a:rPr kumimoji="1" lang="ja-JP" altLang="en-US" dirty="0" smtClean="0"/>
              <a:t>。（オプション）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66966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宿題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000" dirty="0"/>
              <a:t>スライド「フロー制</a:t>
            </a:r>
            <a:r>
              <a:rPr kumimoji="1" lang="ja-JP" altLang="en-US" sz="2000" dirty="0" smtClean="0"/>
              <a:t>御：練習時間」の電卓転機ロボを完成してください。</a:t>
            </a:r>
            <a:endParaRPr kumimoji="1" lang="en-US" altLang="ja-JP" sz="2000" dirty="0" smtClean="0"/>
          </a:p>
          <a:p>
            <a:endParaRPr kumimoji="1" lang="en-US" altLang="ja-JP" dirty="0" smtClean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22106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次回予告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9480126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/>
              <a:t>第三回目：高度な</a:t>
            </a:r>
            <a:r>
              <a:rPr kumimoji="1" lang="en-US" altLang="ja-JP" dirty="0" err="1" smtClean="0"/>
              <a:t>UiPath</a:t>
            </a:r>
            <a:r>
              <a:rPr kumimoji="1" lang="ja-JP" altLang="en-US" dirty="0" smtClean="0"/>
              <a:t>機能（１）（</a:t>
            </a:r>
            <a:r>
              <a:rPr kumimoji="1" lang="en-US" altLang="ja-JP" dirty="0" smtClean="0"/>
              <a:t>4/1</a:t>
            </a:r>
            <a:r>
              <a:rPr kumimoji="1" lang="ja-JP" altLang="en-US" dirty="0" smtClean="0"/>
              <a:t>（木）</a:t>
            </a:r>
            <a:r>
              <a:rPr kumimoji="1" lang="en-US" altLang="ja-JP" dirty="0" smtClean="0"/>
              <a:t> 19</a:t>
            </a:r>
            <a:r>
              <a:rPr kumimoji="1" lang="ja-JP" altLang="en-US" dirty="0" smtClean="0"/>
              <a:t>時）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データテーブルとコレクション</a:t>
            </a:r>
            <a:endParaRPr kumimoji="1" lang="en-US" altLang="ja-JP" dirty="0" smtClean="0"/>
          </a:p>
          <a:p>
            <a:r>
              <a:rPr kumimoji="1" lang="ja-JP" altLang="en-US" dirty="0" smtClean="0"/>
              <a:t>エラーハンドリング</a:t>
            </a:r>
            <a:endParaRPr kumimoji="1" lang="en-US" altLang="ja-JP" dirty="0" smtClean="0"/>
          </a:p>
          <a:p>
            <a:r>
              <a:rPr kumimoji="1" lang="ja-JP" altLang="en-US" dirty="0" smtClean="0"/>
              <a:t>並列とキャンセルスコープ</a:t>
            </a:r>
            <a:endParaRPr kumimoji="1" lang="en-US" altLang="ja-JP" dirty="0" smtClean="0"/>
          </a:p>
          <a:p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でカスタマイズ処理を作ってみよう</a:t>
            </a:r>
            <a:endParaRPr kumimoji="1" lang="en-US" altLang="ja-JP" dirty="0"/>
          </a:p>
          <a:p>
            <a:endParaRPr kumimoji="1" lang="en-US" altLang="ja-JP" dirty="0" smtClean="0"/>
          </a:p>
          <a:p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sz="2400" dirty="0" smtClean="0">
                <a:solidFill>
                  <a:srgbClr val="FF0000"/>
                </a:solidFill>
              </a:rPr>
              <a:t>次回からは皆さんの武器を増やす会です！</a:t>
            </a:r>
            <a:endParaRPr kumimoji="1" lang="en-US" altLang="ja-JP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ja-JP" altLang="en-US" sz="2400" dirty="0">
                <a:solidFill>
                  <a:srgbClr val="FF0000"/>
                </a:solidFill>
              </a:rPr>
              <a:t>では、ご参加お待ちしております！！</a:t>
            </a:r>
          </a:p>
        </p:txBody>
      </p:sp>
    </p:spTree>
    <p:extLst>
      <p:ext uri="{BB962C8B-B14F-4D97-AF65-F5344CB8AC3E}">
        <p14:creationId xmlns:p14="http://schemas.microsoft.com/office/powerpoint/2010/main" val="938723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本日の勉強会を終えると、あなたは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セレクターで画面</a:t>
            </a:r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要素の操作ができる。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変数を利用して、アプリケーションの間にデータ連携ができる。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分岐／繰り返し／サブフローを使って処理フローの制御ができる。</a:t>
            </a:r>
            <a:endParaRPr kumimoji="1" lang="en-US" altLang="ja-JP" dirty="0" smtClean="0"/>
          </a:p>
          <a:p>
            <a:r>
              <a:rPr kumimoji="1" lang="ja-JP" altLang="en-US" dirty="0"/>
              <a:t>上</a:t>
            </a:r>
            <a:r>
              <a:rPr kumimoji="1" lang="ja-JP" altLang="en-US" dirty="0" smtClean="0"/>
              <a:t>記知識を用い、こんなロボを作れるようになる（デモ）</a:t>
            </a:r>
            <a:endParaRPr kumimoji="1" lang="en-US" altLang="ja-JP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16" y="4258672"/>
            <a:ext cx="3485198" cy="198724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4793" y="3777076"/>
            <a:ext cx="1891665" cy="295043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2825" y="4272962"/>
            <a:ext cx="3378518" cy="192641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直接箭头连接符 12"/>
          <p:cNvCxnSpPr>
            <a:stCxn id="4" idx="3"/>
            <a:endCxn id="5" idx="1"/>
          </p:cNvCxnSpPr>
          <p:nvPr/>
        </p:nvCxnSpPr>
        <p:spPr>
          <a:xfrm>
            <a:off x="4170614" y="5252292"/>
            <a:ext cx="614179" cy="127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2"/>
          <p:cNvCxnSpPr>
            <a:stCxn id="5" idx="3"/>
            <a:endCxn id="6" idx="1"/>
          </p:cNvCxnSpPr>
          <p:nvPr/>
        </p:nvCxnSpPr>
        <p:spPr>
          <a:xfrm flipV="1">
            <a:off x="6676458" y="5236168"/>
            <a:ext cx="916367" cy="1612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88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アジェンダ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UI</a:t>
            </a:r>
            <a:r>
              <a:rPr kumimoji="1" lang="ja-JP" altLang="en-US" dirty="0"/>
              <a:t>要素の</a:t>
            </a:r>
            <a:r>
              <a:rPr kumimoji="1" lang="ja-JP" altLang="en-US" dirty="0" smtClean="0"/>
              <a:t>操作</a:t>
            </a:r>
            <a:endParaRPr kumimoji="1" lang="en-US" altLang="ja-JP" dirty="0" smtClean="0"/>
          </a:p>
          <a:p>
            <a:r>
              <a:rPr kumimoji="1" lang="ja-JP" altLang="en-US" dirty="0"/>
              <a:t>アプリケーション間のデータ連</a:t>
            </a:r>
            <a:r>
              <a:rPr kumimoji="1" lang="ja-JP" altLang="en-US" dirty="0" smtClean="0"/>
              <a:t>携</a:t>
            </a:r>
            <a:endParaRPr kumimoji="1" lang="en-US" altLang="ja-JP" dirty="0" smtClean="0"/>
          </a:p>
          <a:p>
            <a:r>
              <a:rPr kumimoji="1" lang="ja-JP" altLang="en-US" dirty="0" smtClean="0"/>
              <a:t>フロー制御</a:t>
            </a:r>
            <a:endParaRPr kumimoji="1" lang="en-US" altLang="ja-JP" dirty="0" smtClean="0"/>
          </a:p>
          <a:p>
            <a:r>
              <a:rPr kumimoji="1" lang="ja-JP" altLang="en-US" dirty="0"/>
              <a:t>宿題</a:t>
            </a:r>
          </a:p>
        </p:txBody>
      </p:sp>
    </p:spTree>
    <p:extLst>
      <p:ext uri="{BB962C8B-B14F-4D97-AF65-F5344CB8AC3E}">
        <p14:creationId xmlns:p14="http://schemas.microsoft.com/office/powerpoint/2010/main" val="1069049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要素の操作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sz="2400" dirty="0" smtClean="0"/>
              <a:t>UI</a:t>
            </a:r>
            <a:r>
              <a:rPr kumimoji="1" lang="ja-JP" altLang="en-US" sz="2400" dirty="0" smtClean="0"/>
              <a:t>要素とは</a:t>
            </a:r>
            <a:endParaRPr kumimoji="1" lang="ja-JP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ウィンドー</a:t>
            </a:r>
            <a:endParaRPr kumimoji="1" lang="en-US" altLang="ja-JP" dirty="0" smtClean="0"/>
          </a:p>
          <a:p>
            <a:r>
              <a:rPr kumimoji="1" lang="ja-JP" altLang="en-US" dirty="0" smtClean="0"/>
              <a:t>ラベル</a:t>
            </a:r>
            <a:endParaRPr kumimoji="1" lang="en-US" altLang="ja-JP" dirty="0" smtClean="0"/>
          </a:p>
          <a:p>
            <a:r>
              <a:rPr kumimoji="1" lang="ja-JP" altLang="en-US" dirty="0" smtClean="0"/>
              <a:t>ボタン</a:t>
            </a:r>
            <a:endParaRPr kumimoji="1" lang="en-US" altLang="ja-JP" dirty="0" smtClean="0"/>
          </a:p>
          <a:p>
            <a:r>
              <a:rPr kumimoji="1" lang="ja-JP" altLang="en-US" dirty="0"/>
              <a:t>メニュ</a:t>
            </a:r>
            <a:r>
              <a:rPr kumimoji="1" lang="ja-JP" altLang="en-US" dirty="0" smtClean="0"/>
              <a:t>ー</a:t>
            </a:r>
            <a:endParaRPr kumimoji="1" lang="en-US" altLang="ja-JP" dirty="0" smtClean="0"/>
          </a:p>
          <a:p>
            <a:r>
              <a:rPr kumimoji="1" lang="ja-JP" altLang="en-US" dirty="0"/>
              <a:t>編</a:t>
            </a:r>
            <a:r>
              <a:rPr kumimoji="1" lang="ja-JP" altLang="en-US" dirty="0" smtClean="0"/>
              <a:t>集ボックス</a:t>
            </a:r>
            <a:endParaRPr kumimoji="1" lang="en-US" altLang="ja-JP" dirty="0" smtClean="0"/>
          </a:p>
          <a:p>
            <a:r>
              <a:rPr kumimoji="1" lang="ja-JP" altLang="en-US" dirty="0" smtClean="0"/>
              <a:t>リストボックス</a:t>
            </a:r>
            <a:endParaRPr kumimoji="1" lang="en-US" altLang="ja-JP" dirty="0" smtClean="0"/>
          </a:p>
          <a:p>
            <a:r>
              <a:rPr kumimoji="1" lang="ja-JP" altLang="en-US" dirty="0"/>
              <a:t>コンポボックス</a:t>
            </a:r>
            <a:endParaRPr kumimoji="1" lang="en-US" altLang="ja-JP" dirty="0" smtClean="0"/>
          </a:p>
          <a:p>
            <a:r>
              <a:rPr kumimoji="1" lang="ja-JP" altLang="en-US" dirty="0"/>
              <a:t>スクロー</a:t>
            </a:r>
            <a:r>
              <a:rPr kumimoji="1" lang="ja-JP" altLang="en-US" dirty="0" smtClean="0"/>
              <a:t>ルバー</a:t>
            </a:r>
            <a:endParaRPr kumimoji="1" lang="en-US" altLang="ja-JP" dirty="0" smtClean="0"/>
          </a:p>
          <a:p>
            <a:r>
              <a:rPr kumimoji="1" lang="ja-JP" altLang="en-US" dirty="0"/>
              <a:t>その</a:t>
            </a:r>
            <a:r>
              <a:rPr kumimoji="1" lang="ja-JP" altLang="en-US" dirty="0" smtClean="0"/>
              <a:t>他</a:t>
            </a:r>
            <a:endParaRPr kumimoji="1" lang="ja-JP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205" y="2560410"/>
            <a:ext cx="2375419" cy="373922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标注 5"/>
          <p:cNvSpPr/>
          <p:nvPr/>
        </p:nvSpPr>
        <p:spPr>
          <a:xfrm>
            <a:off x="3279648" y="4423843"/>
            <a:ext cx="1188720" cy="348590"/>
          </a:xfrm>
          <a:prstGeom prst="wedgeRectCallout">
            <a:avLst>
              <a:gd name="adj1" fmla="val 49167"/>
              <a:gd name="adj2" fmla="val 94341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ボタンは</a:t>
            </a:r>
            <a:r>
              <a:rPr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UI</a:t>
            </a:r>
            <a:r>
              <a:rPr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要素</a:t>
            </a:r>
            <a:endParaRPr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3745844" y="1930400"/>
            <a:ext cx="1941360" cy="399821"/>
          </a:xfrm>
          <a:prstGeom prst="wedgeRectCallout">
            <a:avLst>
              <a:gd name="adj1" fmla="val 49167"/>
              <a:gd name="adj2" fmla="val 94341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ウィンドー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全体</a:t>
            </a:r>
            <a:r>
              <a:rPr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r>
              <a:rPr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UI</a:t>
            </a:r>
            <a:r>
              <a:rPr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要素</a:t>
            </a:r>
            <a:endParaRPr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6807776" y="3042875"/>
            <a:ext cx="1509625" cy="375190"/>
          </a:xfrm>
          <a:prstGeom prst="wedgeRectCallout">
            <a:avLst>
              <a:gd name="adj1" fmla="val -69396"/>
              <a:gd name="adj2" fmla="val 50529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表示ラベルは</a:t>
            </a:r>
            <a:r>
              <a:rPr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UI</a:t>
            </a:r>
            <a:r>
              <a:rPr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要素</a:t>
            </a:r>
            <a:endParaRPr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194" y="3711578"/>
            <a:ext cx="3685200" cy="16932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矩形标注 9"/>
          <p:cNvSpPr/>
          <p:nvPr/>
        </p:nvSpPr>
        <p:spPr>
          <a:xfrm>
            <a:off x="8689887" y="4374208"/>
            <a:ext cx="1620288" cy="375190"/>
          </a:xfrm>
          <a:prstGeom prst="wedgeRectCallout">
            <a:avLst>
              <a:gd name="adj1" fmla="val -73434"/>
              <a:gd name="adj2" fmla="val -69704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編集ボックスは</a:t>
            </a:r>
            <a:r>
              <a:rPr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UI</a:t>
            </a:r>
            <a:r>
              <a:rPr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要素</a:t>
            </a:r>
            <a:endParaRPr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8565266" y="5568346"/>
            <a:ext cx="1769293" cy="375190"/>
          </a:xfrm>
          <a:prstGeom prst="wedgeRectCallout">
            <a:avLst>
              <a:gd name="adj1" fmla="val -5594"/>
              <a:gd name="adj2" fmla="val -107074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ステータスバーは</a:t>
            </a:r>
            <a:r>
              <a:rPr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UI</a:t>
            </a:r>
            <a:r>
              <a:rPr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要素</a:t>
            </a:r>
            <a:endParaRPr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1997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UI</a:t>
            </a:r>
            <a:r>
              <a:rPr kumimoji="1" lang="ja-JP" altLang="en-US" dirty="0"/>
              <a:t>要素の</a:t>
            </a:r>
            <a:r>
              <a:rPr kumimoji="1" lang="ja-JP" altLang="en-US" dirty="0" smtClean="0"/>
              <a:t>操作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sz="2400" dirty="0" err="1" smtClean="0"/>
              <a:t>UiPath</a:t>
            </a:r>
            <a:r>
              <a:rPr kumimoji="1" lang="ja-JP" altLang="en-US" sz="2400" dirty="0" smtClean="0"/>
              <a:t>アクティビティ</a:t>
            </a:r>
            <a:endParaRPr kumimoji="1" lang="ja-JP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677334" y="3043854"/>
            <a:ext cx="2536713" cy="72975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見る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UI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画面を確認する）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7334" y="4285800"/>
            <a:ext cx="2536714" cy="72975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動かす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UI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画面を操作する）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77334" y="5527746"/>
            <a:ext cx="2536714" cy="72975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変わる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UI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画面が変化する）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" name="直接箭头连接符 6"/>
          <p:cNvCxnSpPr>
            <a:stCxn id="5" idx="2"/>
            <a:endCxn id="6" idx="0"/>
          </p:cNvCxnSpPr>
          <p:nvPr/>
        </p:nvCxnSpPr>
        <p:spPr>
          <a:xfrm>
            <a:off x="1945691" y="5015552"/>
            <a:ext cx="0" cy="5121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2"/>
            <a:endCxn id="5" idx="0"/>
          </p:cNvCxnSpPr>
          <p:nvPr/>
        </p:nvCxnSpPr>
        <p:spPr>
          <a:xfrm>
            <a:off x="1945691" y="3773606"/>
            <a:ext cx="0" cy="5121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3"/>
            <a:endCxn id="4" idx="3"/>
          </p:cNvCxnSpPr>
          <p:nvPr/>
        </p:nvCxnSpPr>
        <p:spPr>
          <a:xfrm flipH="1" flipV="1">
            <a:off x="3214047" y="3408730"/>
            <a:ext cx="1" cy="2483892"/>
          </a:xfrm>
          <a:prstGeom prst="bentConnector3">
            <a:avLst>
              <a:gd name="adj1" fmla="val -228600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标注 18"/>
          <p:cNvSpPr/>
          <p:nvPr/>
        </p:nvSpPr>
        <p:spPr>
          <a:xfrm>
            <a:off x="4248137" y="3888157"/>
            <a:ext cx="2902471" cy="1767992"/>
          </a:xfrm>
          <a:prstGeom prst="wedgeRectCallout">
            <a:avLst>
              <a:gd name="adj1" fmla="val -86512"/>
              <a:gd name="adj2" fmla="val -15763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■</a:t>
            </a:r>
            <a:r>
              <a:rPr lang="en-US" altLang="ja-JP" sz="14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UiPath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アクティビティ</a:t>
            </a:r>
            <a:endParaRPr lang="en-US" altLang="ja-JP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マウスでクリック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マウスでダブルクリック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マウスホバー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キーボードでホットキーを押下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キーボードで文字を入力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項目を選択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…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矩形标注 19"/>
          <p:cNvSpPr/>
          <p:nvPr/>
        </p:nvSpPr>
        <p:spPr>
          <a:xfrm>
            <a:off x="4248137" y="2599689"/>
            <a:ext cx="2902471" cy="1187968"/>
          </a:xfrm>
          <a:prstGeom prst="wedgeRectCallout">
            <a:avLst>
              <a:gd name="adj1" fmla="val -86474"/>
              <a:gd name="adj2" fmla="val -2023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■</a:t>
            </a:r>
            <a:r>
              <a:rPr lang="en-US" altLang="ja-JP" sz="14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UiPath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アクティビティ</a:t>
            </a:r>
            <a:endParaRPr lang="en-US" altLang="ja-JP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テキストを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取得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要素の属性を取得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…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内容占位符 2"/>
          <p:cNvSpPr>
            <a:spLocks noGrp="1"/>
          </p:cNvSpPr>
          <p:nvPr>
            <p:ph idx="1"/>
          </p:nvPr>
        </p:nvSpPr>
        <p:spPr>
          <a:xfrm>
            <a:off x="677333" y="1781033"/>
            <a:ext cx="10152165" cy="87911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kumimoji="1" lang="ja-JP" altLang="en-US" dirty="0" smtClean="0"/>
              <a:t>■どんな</a:t>
            </a:r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操作でも、分解すると下記３種類の動作になる。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「見る」、「動かす」ための</a:t>
            </a:r>
            <a:r>
              <a:rPr kumimoji="1" lang="en-US" altLang="ja-JP" dirty="0" err="1" smtClean="0"/>
              <a:t>UiPath</a:t>
            </a:r>
            <a:r>
              <a:rPr kumimoji="1" lang="ja-JP" altLang="en-US" dirty="0" smtClean="0"/>
              <a:t>アクティビティが大量に提供されている（皆さんの武器になる）</a:t>
            </a:r>
            <a:endParaRPr kumimoji="1" lang="en-US" altLang="ja-JP" dirty="0" smtClean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259" y="2827328"/>
            <a:ext cx="2057881" cy="21216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" name="文本框 23"/>
          <p:cNvSpPr txBox="1"/>
          <p:nvPr/>
        </p:nvSpPr>
        <p:spPr>
          <a:xfrm>
            <a:off x="7210514" y="5107455"/>
            <a:ext cx="2703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err="1" smtClean="0"/>
              <a:t>UiPath</a:t>
            </a:r>
            <a:r>
              <a:rPr kumimoji="1" lang="ja-JP" altLang="en-US" dirty="0" smtClean="0"/>
              <a:t>のアクティビティ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（抜粋）</a:t>
            </a:r>
            <a:endParaRPr kumimoji="1" lang="ja-JP" altLang="en-US" dirty="0"/>
          </a:p>
        </p:txBody>
      </p:sp>
      <p:sp>
        <p:nvSpPr>
          <p:cNvPr id="43" name="线形标注 1 42"/>
          <p:cNvSpPr/>
          <p:nvPr/>
        </p:nvSpPr>
        <p:spPr>
          <a:xfrm>
            <a:off x="4248137" y="5777204"/>
            <a:ext cx="2902471" cy="824764"/>
          </a:xfrm>
          <a:prstGeom prst="borderCallout1">
            <a:avLst>
              <a:gd name="adj1" fmla="val -5641"/>
              <a:gd name="adj2" fmla="val 43098"/>
              <a:gd name="adj3" fmla="val -38280"/>
              <a:gd name="adj4" fmla="val 25253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UiPath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UI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要素に「マウスを押したよ」などのウィンドメッセージを送信することで、操作を自動化しています。</a:t>
            </a:r>
          </a:p>
        </p:txBody>
      </p:sp>
    </p:spTree>
    <p:extLst>
      <p:ext uri="{BB962C8B-B14F-4D97-AF65-F5344CB8AC3E}">
        <p14:creationId xmlns:p14="http://schemas.microsoft.com/office/powerpoint/2010/main" val="1658829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UI</a:t>
            </a:r>
            <a:r>
              <a:rPr kumimoji="1" lang="ja-JP" altLang="en-US" dirty="0"/>
              <a:t>要素の</a:t>
            </a:r>
            <a:r>
              <a:rPr kumimoji="1" lang="ja-JP" altLang="en-US" dirty="0" smtClean="0"/>
              <a:t>操作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2400" dirty="0"/>
              <a:t>セレクタ</a:t>
            </a:r>
            <a:r>
              <a:rPr kumimoji="1" lang="ja-JP" altLang="en-US" sz="2400" dirty="0" smtClean="0"/>
              <a:t>ーとは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セレクターは、アクティビティが操作対象とする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UI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要素を特定するためのテキストデータ</a:t>
            </a:r>
            <a:r>
              <a:rPr kumimoji="1" lang="ja-JP" altLang="en-US" dirty="0" smtClean="0"/>
              <a:t>。操作したい</a:t>
            </a:r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要素を選択（セレクト）するからセレクターと呼ばれる。</a:t>
            </a:r>
            <a:endParaRPr kumimoji="1" lang="ja-JP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00" y="3188208"/>
            <a:ext cx="2010610" cy="316496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032" y="3139440"/>
            <a:ext cx="8214889" cy="105562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标注 5"/>
          <p:cNvSpPr/>
          <p:nvPr/>
        </p:nvSpPr>
        <p:spPr>
          <a:xfrm>
            <a:off x="4646484" y="4273660"/>
            <a:ext cx="4302444" cy="375190"/>
          </a:xfrm>
          <a:prstGeom prst="wedgeRectCallout">
            <a:avLst>
              <a:gd name="adj1" fmla="val 867"/>
              <a:gd name="adj2" fmla="val -110324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電卓アプリの「ボタン８」を表すセレクター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11033" y="5102640"/>
            <a:ext cx="2377832" cy="72975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「ボタン８」の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セレクター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37225" y="5102640"/>
            <a:ext cx="2063880" cy="72975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マウスクリック</a:t>
            </a:r>
            <a:endParaRPr kumimoji="1"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アクティビティ</a:t>
            </a:r>
            <a:endParaRPr kumimoji="1"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十字形 9"/>
          <p:cNvSpPr/>
          <p:nvPr/>
        </p:nvSpPr>
        <p:spPr>
          <a:xfrm rot="5400000">
            <a:off x="5520734" y="5223177"/>
            <a:ext cx="484622" cy="488679"/>
          </a:xfrm>
          <a:prstGeom prst="plus">
            <a:avLst>
              <a:gd name="adj" fmla="val 34860"/>
            </a:avLst>
          </a:prstGeom>
          <a:solidFill>
            <a:srgbClr val="92D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虚尾箭头 10"/>
          <p:cNvSpPr/>
          <p:nvPr/>
        </p:nvSpPr>
        <p:spPr>
          <a:xfrm>
            <a:off x="8330945" y="5163922"/>
            <a:ext cx="493776" cy="607187"/>
          </a:xfrm>
          <a:prstGeom prst="striped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" name="矩形 14"/>
          <p:cNvSpPr/>
          <p:nvPr/>
        </p:nvSpPr>
        <p:spPr>
          <a:xfrm>
            <a:off x="8948928" y="5106612"/>
            <a:ext cx="2063880" cy="72975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「ボタン８」をクリック</a:t>
            </a:r>
            <a:endParaRPr kumimoji="1"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0930" y="5916484"/>
            <a:ext cx="619087" cy="619087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5756565" y="6041362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セレクタの使用例その一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8040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kumimoji="1" lang="en-US" altLang="ja-JP" dirty="0"/>
              <a:t>UI</a:t>
            </a:r>
            <a:r>
              <a:rPr kumimoji="1" lang="ja-JP" altLang="en-US" dirty="0"/>
              <a:t>要素の操作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en-US" altLang="ja-JP" sz="2400" dirty="0"/>
              <a:t>UI</a:t>
            </a:r>
            <a:r>
              <a:rPr kumimoji="1" lang="ja-JP" altLang="en-US" sz="2400" dirty="0" smtClean="0"/>
              <a:t>要素のセレクターを取得するのには</a:t>
            </a:r>
            <a:endParaRPr kumimoji="1" lang="ja-JP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61" y="1806925"/>
            <a:ext cx="4080675" cy="97596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961" y="3178329"/>
            <a:ext cx="2050983" cy="319892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81041" y="6403355"/>
            <a:ext cx="3398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 smtClean="0">
                <a:solidFill>
                  <a:srgbClr val="FF0000"/>
                </a:solidFill>
              </a:rPr>
              <a:t>③操作したい</a:t>
            </a:r>
            <a:r>
              <a:rPr lang="en-US" altLang="ja-JP" dirty="0" smtClean="0">
                <a:solidFill>
                  <a:srgbClr val="FF0000"/>
                </a:solidFill>
              </a:rPr>
              <a:t>UI</a:t>
            </a:r>
            <a:r>
              <a:rPr lang="ja-JP" altLang="en-US" dirty="0" smtClean="0">
                <a:solidFill>
                  <a:srgbClr val="FF0000"/>
                </a:solidFill>
              </a:rPr>
              <a:t>要素をクリック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43094" y="2237715"/>
            <a:ext cx="1456408" cy="4062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72223" y="1530060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①ドラッグ＆ドロップでアクティビティ追加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91190" y="2298354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 smtClean="0">
                <a:solidFill>
                  <a:srgbClr val="FF0000"/>
                </a:solidFill>
              </a:rPr>
              <a:t>②「画面上で指定」をクリック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75882" y="53521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 smtClean="0">
                <a:solidFill>
                  <a:srgbClr val="FF0000"/>
                </a:solidFill>
              </a:rPr>
              <a:t>④できた</a:t>
            </a:r>
            <a:endParaRPr lang="ja-JP" altLang="en-US" dirty="0">
              <a:solidFill>
                <a:srgbClr val="FF0000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4"/>
          <a:srcRect l="37152" t="50066" r="32719" b="27729"/>
          <a:stretch/>
        </p:blipFill>
        <p:spPr>
          <a:xfrm>
            <a:off x="3491190" y="3037408"/>
            <a:ext cx="7346741" cy="29399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矩形 15"/>
          <p:cNvSpPr/>
          <p:nvPr/>
        </p:nvSpPr>
        <p:spPr>
          <a:xfrm>
            <a:off x="7688200" y="4546776"/>
            <a:ext cx="1585802" cy="291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166047" y="6047229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 smtClean="0">
                <a:solidFill>
                  <a:srgbClr val="FF0000"/>
                </a:solidFill>
              </a:rPr>
              <a:t>④セレクター編集で取得したセレクターを確認</a:t>
            </a:r>
            <a:endParaRPr lang="ja-JP" altLang="en-US" dirty="0">
              <a:solidFill>
                <a:srgbClr val="FF0000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7953" y="435110"/>
            <a:ext cx="3713217" cy="345903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文本框 18"/>
          <p:cNvSpPr txBox="1"/>
          <p:nvPr/>
        </p:nvSpPr>
        <p:spPr>
          <a:xfrm>
            <a:off x="8838481" y="306096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 smtClean="0">
                <a:solidFill>
                  <a:srgbClr val="FF0000"/>
                </a:solidFill>
              </a:rPr>
              <a:t>⑤セレクター確認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737973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蓝绿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Meiryo">
      <a:majorFont>
        <a:latin typeface="Trebuchet MS"/>
        <a:ea typeface="メイリオ"/>
        <a:cs typeface=""/>
      </a:majorFont>
      <a:minorFont>
        <a:latin typeface="Trebuchet MS"/>
        <a:ea typeface="メイリオ"/>
        <a:cs typeface="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</TotalTime>
  <Words>1705</Words>
  <Application>Microsoft Office PowerPoint</Application>
  <PresentationFormat>宽屏</PresentationFormat>
  <Paragraphs>197</Paragraphs>
  <Slides>31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Meiryo UI</vt:lpstr>
      <vt:lpstr>ＭＳ Ｐゴシック</vt:lpstr>
      <vt:lpstr>宋体</vt:lpstr>
      <vt:lpstr>メイリオ</vt:lpstr>
      <vt:lpstr>Arial</vt:lpstr>
      <vt:lpstr>Calibri</vt:lpstr>
      <vt:lpstr>Trebuchet MS</vt:lpstr>
      <vt:lpstr>Wingdings 3</vt:lpstr>
      <vt:lpstr>平面</vt:lpstr>
      <vt:lpstr>  RPA学習コース 第２回目：UiPathでロボプロセスをサクッと作ってみる</vt:lpstr>
      <vt:lpstr>前回のおさらい 第１回目：RPA 紹介と無料な UiPath 開発環境構築</vt:lpstr>
      <vt:lpstr>前回の宿題</vt:lpstr>
      <vt:lpstr>本日の勉強会を終えると、あなたは…</vt:lpstr>
      <vt:lpstr>アジェンダ</vt:lpstr>
      <vt:lpstr>UI要素の操作 UI要素とは</vt:lpstr>
      <vt:lpstr>UI要素の操作 UiPathアクティビティ</vt:lpstr>
      <vt:lpstr>UI要素の操作 セレクターとは</vt:lpstr>
      <vt:lpstr>UI要素の操作 UI要素のセレクターを取得するのには</vt:lpstr>
      <vt:lpstr>UI要素の操作 UI要素のセレクターを取得するのには</vt:lpstr>
      <vt:lpstr>UI要素の操作 自動取得したセレクターを編集する</vt:lpstr>
      <vt:lpstr>UI要素の操作 練習時間</vt:lpstr>
      <vt:lpstr>アプリケーション間のデータ連携 変数について</vt:lpstr>
      <vt:lpstr>アプリケーション間のデータ連携 変数を定義する</vt:lpstr>
      <vt:lpstr>アプリケーション間のデータ連携 よく見かける変数タイプ</vt:lpstr>
      <vt:lpstr>アプリケーション間のデータ連携 変数の代入</vt:lpstr>
      <vt:lpstr>アプリケーション間のデータ連携 変数中身の確認</vt:lpstr>
      <vt:lpstr>アプリケーション間のデータ連携 変数のメソッドを活用する（オプション）</vt:lpstr>
      <vt:lpstr>アプリケーション間のデータ連携 変数のメソッドを活用する（オプション）</vt:lpstr>
      <vt:lpstr>アプリケーション間のデータ連携 変数をセレクターに入れる</vt:lpstr>
      <vt:lpstr>アプリケーション間のデータ連携 練習時間</vt:lpstr>
      <vt:lpstr>フロー制御</vt:lpstr>
      <vt:lpstr>フロー制御 条件分岐のサンプル</vt:lpstr>
      <vt:lpstr>フロー制御 繰り返しのサンプル</vt:lpstr>
      <vt:lpstr>フロー制御 サブフローサンプル</vt:lpstr>
      <vt:lpstr>フロー制御 サブフローを利用するメリット</vt:lpstr>
      <vt:lpstr>フロー制御 練習時間</vt:lpstr>
      <vt:lpstr>フロー制御 練習時間</vt:lpstr>
      <vt:lpstr>質問コーナー</vt:lpstr>
      <vt:lpstr>宿題</vt:lpstr>
      <vt:lpstr>次回予告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RPA学習コース 第２回目：UiPathでロボプロセスをサクッと作ってみる</dc:title>
  <dc:creator>rpastudy</dc:creator>
  <cp:lastModifiedBy>rpastudy</cp:lastModifiedBy>
  <cp:revision>268</cp:revision>
  <dcterms:created xsi:type="dcterms:W3CDTF">2021-03-17T10:00:12Z</dcterms:created>
  <dcterms:modified xsi:type="dcterms:W3CDTF">2021-03-18T09:41:12Z</dcterms:modified>
</cp:coreProperties>
</file>