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6" r:id="rId8"/>
    <p:sldId id="268" r:id="rId9"/>
    <p:sldId id="261" r:id="rId10"/>
    <p:sldId id="267" r:id="rId11"/>
    <p:sldId id="262" r:id="rId13"/>
    <p:sldId id="263" r:id="rId14"/>
    <p:sldId id="264" r:id="rId15"/>
    <p:sldId id="265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6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2E43C-289A-456A-974E-8ED7750AC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D097-0EFF-4275-9E53-77C0A85C19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CD097-0EFF-4275-9E53-77C0A85C19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9FD4-BE15-48C9-95DD-A52ACE87A2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DFB9-2038-420A-B286-517EDFDB7E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7" y="351704"/>
            <a:ext cx="11769437" cy="195507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/>
              <a:t>3</a:t>
            </a:r>
            <a:r>
              <a:rPr lang="zh-CN" altLang="en-US" sz="3200" dirty="0" smtClean="0"/>
              <a:t>）</a:t>
            </a:r>
            <a:r>
              <a:rPr lang="zh-CN" altLang="en-US" sz="3200" b="1" dirty="0" smtClean="0"/>
              <a:t>显示绑定：</a:t>
            </a:r>
            <a:r>
              <a:rPr lang="en-US" altLang="zh-CN" sz="3200" dirty="0" smtClean="0"/>
              <a:t>call</a:t>
            </a:r>
            <a:r>
              <a:rPr lang="zh-CN" altLang="en-US" sz="3200" dirty="0"/>
              <a:t>方法可以传递两个参数。第一个参数是指定函数内部中</a:t>
            </a:r>
            <a:r>
              <a:rPr lang="en-US" altLang="zh-CN" sz="3200" dirty="0"/>
              <a:t>this</a:t>
            </a:r>
            <a:r>
              <a:rPr lang="zh-CN" altLang="en-US" sz="3200" dirty="0"/>
              <a:t>的指向（也就是函数执行时所在的</a:t>
            </a:r>
            <a:r>
              <a:rPr lang="zh-CN" altLang="en-US" sz="3200" dirty="0" smtClean="0"/>
              <a:t>作用域），</a:t>
            </a:r>
            <a:r>
              <a:rPr lang="zh-CN" altLang="en-US" sz="3200" dirty="0"/>
              <a:t>并且会立即执行该函数</a:t>
            </a:r>
            <a:r>
              <a:rPr lang="zh-CN" altLang="en-US" sz="3200" dirty="0" smtClean="0"/>
              <a:t>，如果</a:t>
            </a:r>
            <a:r>
              <a:rPr lang="en-US" altLang="zh-CN" sz="3200" dirty="0" smtClean="0"/>
              <a:t>call</a:t>
            </a:r>
            <a:r>
              <a:rPr lang="zh-CN" altLang="en-US" sz="3200" dirty="0" smtClean="0"/>
              <a:t>第一个参数为</a:t>
            </a:r>
            <a:r>
              <a:rPr lang="en-US" altLang="zh-CN" sz="3200" dirty="0" smtClean="0"/>
              <a:t>null</a:t>
            </a:r>
            <a:r>
              <a:rPr lang="zh-CN" altLang="en-US" sz="3200" dirty="0" smtClean="0"/>
              <a:t>或者</a:t>
            </a:r>
            <a:r>
              <a:rPr lang="en-US" altLang="zh-CN" sz="3200" dirty="0" smtClean="0"/>
              <a:t>undefined</a:t>
            </a:r>
            <a:r>
              <a:rPr lang="zh-CN" altLang="en-US" sz="3200" dirty="0" smtClean="0"/>
              <a:t>，那么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指向的是</a:t>
            </a:r>
            <a:r>
              <a:rPr lang="en-US" altLang="zh-CN" sz="3200" dirty="0" smtClean="0"/>
              <a:t>window</a:t>
            </a:r>
            <a:r>
              <a:rPr lang="zh-CN" altLang="en-US" sz="3200" dirty="0" smtClean="0"/>
              <a:t>对象，第二</a:t>
            </a:r>
            <a:r>
              <a:rPr lang="zh-CN" altLang="en-US" sz="3200" dirty="0"/>
              <a:t>个参数是函数调用时</a:t>
            </a:r>
            <a:r>
              <a:rPr lang="zh-CN" altLang="en-US" sz="3200" dirty="0" smtClean="0"/>
              <a:t>需要一个个传递</a:t>
            </a:r>
            <a:r>
              <a:rPr lang="zh-CN" altLang="en-US" sz="3200" dirty="0"/>
              <a:t>的参数</a:t>
            </a:r>
            <a:endParaRPr lang="zh-CN" altLang="en-US" sz="3200" dirty="0"/>
          </a:p>
        </p:txBody>
      </p:sp>
      <p:sp>
        <p:nvSpPr>
          <p:cNvPr id="4" name="标题 1"/>
          <p:cNvSpPr txBox="1"/>
          <p:nvPr/>
        </p:nvSpPr>
        <p:spPr>
          <a:xfrm>
            <a:off x="55418" y="3131994"/>
            <a:ext cx="5389418" cy="235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600" dirty="0" err="1" smtClean="0"/>
              <a:t>box.onclick</a:t>
            </a:r>
            <a:r>
              <a:rPr lang="en-US" altLang="zh-CN" sz="4600" dirty="0" smtClean="0"/>
              <a:t> = function(){</a:t>
            </a:r>
            <a:br>
              <a:rPr lang="en-US" altLang="zh-CN" sz="4600" dirty="0" smtClean="0"/>
            </a:br>
            <a:r>
              <a:rPr lang="zh-CN" altLang="en-US" sz="4600" dirty="0" smtClean="0"/>
              <a:t>　　</a:t>
            </a:r>
            <a:r>
              <a:rPr lang="en-US" altLang="zh-CN" sz="4600" dirty="0" smtClean="0"/>
              <a:t>function </a:t>
            </a:r>
            <a:r>
              <a:rPr lang="en-US" altLang="zh-CN" sz="4600" dirty="0" err="1" smtClean="0"/>
              <a:t>fn</a:t>
            </a:r>
            <a:r>
              <a:rPr lang="en-US" altLang="zh-CN" sz="4600" dirty="0" smtClean="0"/>
              <a:t>(){</a:t>
            </a:r>
            <a:br>
              <a:rPr lang="en-US" altLang="zh-CN" sz="4600" dirty="0" smtClean="0"/>
            </a:br>
            <a:r>
              <a:rPr lang="zh-CN" altLang="en-US" sz="4600" dirty="0" smtClean="0"/>
              <a:t>　　　　</a:t>
            </a:r>
            <a:r>
              <a:rPr lang="en-US" altLang="zh-CN" sz="4600" dirty="0" smtClean="0"/>
              <a:t>alert(this); // window</a:t>
            </a:r>
            <a:br>
              <a:rPr lang="en-US" altLang="zh-CN" sz="4600" dirty="0" smtClean="0"/>
            </a:br>
            <a:r>
              <a:rPr lang="zh-CN" altLang="en-US" sz="4600" dirty="0" smtClean="0"/>
              <a:t>　　</a:t>
            </a:r>
            <a:r>
              <a:rPr lang="en-US" altLang="zh-CN" sz="4600" dirty="0" smtClean="0"/>
              <a:t>}</a:t>
            </a:r>
            <a:br>
              <a:rPr lang="en-US" altLang="zh-CN" sz="4600" dirty="0" smtClean="0"/>
            </a:br>
            <a:r>
              <a:rPr lang="zh-CN" altLang="en-US" sz="4600" dirty="0" smtClean="0"/>
              <a:t>　　</a:t>
            </a:r>
            <a:r>
              <a:rPr lang="en-US" altLang="zh-CN" sz="4600" dirty="0" err="1" smtClean="0"/>
              <a:t>fn</a:t>
            </a:r>
            <a:r>
              <a:rPr lang="en-US" altLang="zh-CN" sz="4600" dirty="0" smtClean="0"/>
              <a:t>();</a:t>
            </a:r>
            <a:br>
              <a:rPr lang="en-US" altLang="zh-CN" sz="4600" dirty="0" smtClean="0"/>
            </a:br>
            <a:r>
              <a:rPr lang="en-US" altLang="zh-CN" sz="4600" dirty="0" smtClean="0"/>
              <a:t>};</a:t>
            </a:r>
            <a:endParaRPr lang="en-US" altLang="zh-CN" sz="4600" dirty="0" smtClean="0"/>
          </a:p>
          <a:p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444836" y="3742026"/>
            <a:ext cx="768927" cy="567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567055" y="3131994"/>
            <a:ext cx="6040582" cy="235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box.onclick</a:t>
            </a:r>
            <a:r>
              <a:rPr lang="en-US" altLang="zh-CN" dirty="0" smtClean="0"/>
              <a:t> = function(){</a:t>
            </a:r>
            <a:br>
              <a:rPr lang="en-US" altLang="zh-CN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(){</a:t>
            </a:r>
            <a:br>
              <a:rPr lang="en-US" altLang="zh-CN" dirty="0" smtClean="0"/>
            </a:br>
            <a:r>
              <a:rPr lang="zh-CN" altLang="en-US" dirty="0" smtClean="0"/>
              <a:t>　　　　</a:t>
            </a:r>
            <a:r>
              <a:rPr lang="en-US" altLang="zh-CN" dirty="0" smtClean="0"/>
              <a:t>alert(this); //box</a:t>
            </a:r>
            <a:br>
              <a:rPr lang="en-US" altLang="zh-CN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fn.call</a:t>
            </a:r>
            <a:r>
              <a:rPr lang="en-US" altLang="zh-CN" dirty="0" smtClean="0"/>
              <a:t>(this);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apply</a:t>
            </a:r>
            <a:r>
              <a:rPr lang="zh-CN" altLang="en-US" sz="3200" dirty="0" smtClean="0"/>
              <a:t>方法可以传递两个参数。第一个参数是指定函数内部中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的指向（也就是函数执行时所在的作用域），并且</a:t>
            </a:r>
            <a:r>
              <a:rPr lang="zh-CN" altLang="en-US" sz="3200" dirty="0"/>
              <a:t>会立即执行该函数</a:t>
            </a:r>
            <a:r>
              <a:rPr lang="zh-CN" altLang="en-US" sz="3200" dirty="0" smtClean="0"/>
              <a:t>，如果</a:t>
            </a:r>
            <a:r>
              <a:rPr lang="en-US" altLang="zh-CN" sz="3200" dirty="0" smtClean="0"/>
              <a:t>call</a:t>
            </a:r>
            <a:r>
              <a:rPr lang="zh-CN" altLang="en-US" sz="3200" dirty="0" smtClean="0"/>
              <a:t>第一个参数为</a:t>
            </a:r>
            <a:r>
              <a:rPr lang="en-US" altLang="zh-CN" sz="3200" dirty="0" smtClean="0"/>
              <a:t>null</a:t>
            </a:r>
            <a:r>
              <a:rPr lang="zh-CN" altLang="en-US" sz="3200" dirty="0" smtClean="0"/>
              <a:t>或者</a:t>
            </a:r>
            <a:r>
              <a:rPr lang="en-US" altLang="zh-CN" sz="3200" dirty="0" smtClean="0"/>
              <a:t>undefined</a:t>
            </a:r>
            <a:r>
              <a:rPr lang="zh-CN" altLang="en-US" sz="3200" dirty="0" smtClean="0"/>
              <a:t>，那么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指向的是</a:t>
            </a:r>
            <a:r>
              <a:rPr lang="en-US" altLang="zh-CN" sz="3200" dirty="0" smtClean="0"/>
              <a:t>window</a:t>
            </a:r>
            <a:r>
              <a:rPr lang="zh-CN" altLang="en-US" sz="3200" dirty="0" smtClean="0"/>
              <a:t>对象，第二个参数是函数调用时需要传递的</a:t>
            </a:r>
            <a:r>
              <a:rPr lang="zh-CN" altLang="en-US" sz="3200" dirty="0"/>
              <a:t>数组</a:t>
            </a:r>
            <a:r>
              <a:rPr lang="en-US" altLang="zh-CN" sz="3200" dirty="0" smtClean="0"/>
              <a:t>	</a:t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x = 0;</a:t>
            </a:r>
            <a:br>
              <a:rPr lang="en-US" altLang="zh-CN" sz="3200" dirty="0" smtClean="0"/>
            </a:br>
            <a:r>
              <a:rPr lang="zh-CN" altLang="en-US" sz="3200" dirty="0" smtClean="0"/>
              <a:t>　　	</a:t>
            </a:r>
            <a:r>
              <a:rPr lang="en-US" altLang="zh-CN" sz="3200" dirty="0" smtClean="0"/>
              <a:t>function test(){</a:t>
            </a:r>
            <a:br>
              <a:rPr lang="en-US" altLang="zh-CN" sz="3200" dirty="0" smtClean="0"/>
            </a:br>
            <a:r>
              <a:rPr lang="zh-CN" altLang="en-US" sz="3200" dirty="0" smtClean="0"/>
              <a:t>　　　　	</a:t>
            </a:r>
            <a:r>
              <a:rPr lang="en-US" altLang="zh-CN" sz="3200" dirty="0" smtClean="0"/>
              <a:t>alert(</a:t>
            </a:r>
            <a:r>
              <a:rPr lang="en-US" altLang="zh-CN" sz="3200" dirty="0" err="1" smtClean="0"/>
              <a:t>this.x</a:t>
            </a:r>
            <a:r>
              <a:rPr lang="en-US" altLang="zh-CN" sz="3200" dirty="0" smtClean="0"/>
              <a:t>);</a:t>
            </a:r>
            <a:br>
              <a:rPr lang="en-US" altLang="zh-CN" sz="3200" dirty="0" smtClean="0"/>
            </a:br>
            <a:r>
              <a:rPr lang="zh-CN" altLang="en-US" sz="3200" dirty="0" smtClean="0"/>
              <a:t>　　	</a:t>
            </a:r>
            <a:r>
              <a:rPr lang="en-US" altLang="zh-CN" sz="3200" dirty="0" smtClean="0"/>
              <a:t>}</a:t>
            </a:r>
            <a:br>
              <a:rPr lang="en-US" altLang="zh-CN" sz="3200" dirty="0" smtClean="0"/>
            </a:br>
            <a:r>
              <a:rPr lang="zh-CN" altLang="en-US" sz="3200" dirty="0" smtClean="0"/>
              <a:t>　　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o={};</a:t>
            </a:r>
            <a:br>
              <a:rPr lang="en-US" altLang="zh-CN" sz="3200" dirty="0" smtClean="0"/>
            </a:br>
            <a:r>
              <a:rPr lang="zh-CN" altLang="en-US" sz="3200" dirty="0" smtClean="0"/>
              <a:t>　　	</a:t>
            </a:r>
            <a:r>
              <a:rPr lang="en-US" altLang="zh-CN" sz="3200" dirty="0" err="1" smtClean="0"/>
              <a:t>o.x</a:t>
            </a:r>
            <a:r>
              <a:rPr lang="en-US" altLang="zh-CN" sz="3200" dirty="0" smtClean="0"/>
              <a:t> = 1;</a:t>
            </a:r>
            <a:br>
              <a:rPr lang="en-US" altLang="zh-CN" sz="3200" dirty="0" smtClean="0"/>
            </a:br>
            <a:r>
              <a:rPr lang="zh-CN" altLang="en-US" sz="3200" dirty="0" smtClean="0"/>
              <a:t>　　	</a:t>
            </a:r>
            <a:r>
              <a:rPr lang="en-US" altLang="zh-CN" sz="3200" dirty="0" err="1" smtClean="0"/>
              <a:t>o.m</a:t>
            </a:r>
            <a:r>
              <a:rPr lang="en-US" altLang="zh-CN" sz="3200" dirty="0" smtClean="0"/>
              <a:t> = test;</a:t>
            </a:r>
            <a:br>
              <a:rPr lang="en-US" altLang="zh-CN" sz="3200" dirty="0" smtClean="0"/>
            </a:br>
            <a:r>
              <a:rPr lang="zh-CN" altLang="en-US" sz="3200" dirty="0" smtClean="0"/>
              <a:t>　　	</a:t>
            </a:r>
            <a:r>
              <a:rPr lang="en-US" altLang="zh-CN" sz="3200" dirty="0" err="1" smtClean="0"/>
              <a:t>o.m.apply</a:t>
            </a:r>
            <a:r>
              <a:rPr lang="en-US" altLang="zh-CN" sz="3200" dirty="0" smtClean="0"/>
              <a:t>(); //0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</a:t>
            </a:r>
            <a:r>
              <a:rPr lang="en-US" altLang="zh-CN" sz="3200" dirty="0" smtClean="0"/>
              <a:t>window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o.m.apply</a:t>
            </a:r>
            <a:r>
              <a:rPr lang="en-US" altLang="zh-CN" sz="3200" dirty="0" smtClean="0"/>
              <a:t>(o); //1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</a:t>
            </a:r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28" y="207818"/>
            <a:ext cx="10612582" cy="66501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bind</a:t>
            </a:r>
            <a:r>
              <a:rPr lang="zh-CN" altLang="en-US" sz="3200" dirty="0" smtClean="0"/>
              <a:t>方法用于指定函数内部的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指向（执行时所在的作用域），</a:t>
            </a:r>
            <a:r>
              <a:rPr lang="zh-CN" altLang="en-US" sz="3200" dirty="0"/>
              <a:t>且传递参数的形式与</a:t>
            </a:r>
            <a:r>
              <a:rPr lang="en-US" altLang="zh-CN" sz="3200" dirty="0"/>
              <a:t>call</a:t>
            </a:r>
            <a:r>
              <a:rPr lang="zh-CN" altLang="en-US" sz="3200" dirty="0"/>
              <a:t>方法相同</a:t>
            </a:r>
            <a:r>
              <a:rPr lang="zh-CN" altLang="en-US" sz="3200" dirty="0" smtClean="0"/>
              <a:t>，然后返回一个新函数，</a:t>
            </a:r>
            <a:r>
              <a:rPr lang="en-US" altLang="zh-CN" sz="3200" dirty="0" smtClean="0"/>
              <a:t>bind</a:t>
            </a:r>
            <a:r>
              <a:rPr lang="zh-CN" altLang="en-US" sz="3200" dirty="0" smtClean="0"/>
              <a:t>并不会立即执行，而是将绑定好的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重新返回一个新函数，什么时候调用由自己决定</a:t>
            </a:r>
            <a:br>
              <a:rPr lang="en-US" altLang="zh-CN" sz="3200" dirty="0" smtClean="0"/>
            </a:br>
            <a:br>
              <a:rPr lang="en-US" altLang="zh-CN" sz="3200" dirty="0"/>
            </a:br>
            <a:r>
              <a:rPr lang="en-US" altLang="zh-CN" sz="2800" dirty="0" smtClean="0"/>
              <a:t>function </a:t>
            </a:r>
            <a:r>
              <a:rPr lang="en-US" altLang="zh-CN" sz="2800" dirty="0" err="1" smtClean="0"/>
              <a:t>fn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a,b,c,d</a:t>
            </a:r>
            <a:r>
              <a:rPr lang="en-US" altLang="zh-CN" sz="2800" dirty="0" smtClean="0"/>
              <a:t>){</a:t>
            </a:r>
            <a:br>
              <a:rPr lang="en-US" altLang="zh-CN" sz="2800" dirty="0" smtClean="0"/>
            </a:br>
            <a:r>
              <a:rPr lang="zh-CN" altLang="en-US" sz="2800" dirty="0" smtClean="0"/>
              <a:t>　　</a:t>
            </a:r>
            <a:r>
              <a:rPr lang="en-US" altLang="zh-CN" sz="2800" dirty="0" smtClean="0"/>
              <a:t>console.log(</a:t>
            </a:r>
            <a:r>
              <a:rPr lang="en-US" altLang="zh-CN" sz="2800" dirty="0" err="1" smtClean="0"/>
              <a:t>a,b,c,d</a:t>
            </a:r>
            <a:r>
              <a:rPr lang="en-US" altLang="zh-CN" sz="2800" dirty="0" smtClean="0"/>
              <a:t>);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  <a:br>
              <a:rPr lang="en-US" altLang="zh-CN" sz="2800" dirty="0" smtClean="0"/>
            </a:b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f = </a:t>
            </a:r>
            <a:r>
              <a:rPr lang="en-US" altLang="zh-CN" sz="2800" dirty="0" err="1" smtClean="0"/>
              <a:t>fn.bind</a:t>
            </a:r>
            <a:r>
              <a:rPr lang="en-US" altLang="zh-CN" sz="2800" dirty="0" smtClean="0"/>
              <a:t>(null,1,2,3);</a:t>
            </a:r>
            <a:br>
              <a:rPr lang="en-US" altLang="zh-CN" sz="2800" dirty="0" smtClean="0"/>
            </a:br>
            <a:r>
              <a:rPr lang="en-US" altLang="zh-CN" sz="2800" dirty="0" smtClean="0"/>
              <a:t>f(4); //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1 2 3 4</a:t>
            </a:r>
            <a:br>
              <a:rPr lang="en-US" altLang="zh-CN" sz="2800" dirty="0" smtClean="0"/>
            </a:b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6492875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）箭头函数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        </a:t>
            </a:r>
            <a:r>
              <a:rPr lang="zh-CN" altLang="en-US" sz="3200" dirty="0"/>
              <a:t> 箭头函数指向上层函数或者是全局</a:t>
            </a:r>
            <a:r>
              <a:rPr lang="zh-CN" altLang="en-US" sz="3200" dirty="0">
                <a:solidFill>
                  <a:srgbClr val="FF0000"/>
                </a:solidFill>
              </a:rPr>
              <a:t>函数</a:t>
            </a:r>
            <a:r>
              <a:rPr lang="zh-CN" altLang="en-US" sz="3200" dirty="0"/>
              <a:t>所在的所用域</a:t>
            </a:r>
            <a:r>
              <a:rPr lang="en-US" altLang="zh-CN" sz="3200" dirty="0"/>
              <a:t>: </a:t>
            </a:r>
            <a:r>
              <a:rPr lang="zh-CN" altLang="en-US" sz="3200" dirty="0"/>
              <a:t>注意理解作用域</a:t>
            </a:r>
            <a:r>
              <a:rPr lang="en-US" altLang="zh-CN" sz="3200" dirty="0"/>
              <a:t>,</a:t>
            </a:r>
            <a:r>
              <a:rPr lang="zh-CN" altLang="en-US" sz="3200" dirty="0"/>
              <a:t>只有函数的</a:t>
            </a:r>
            <a:r>
              <a:rPr lang="en-US" altLang="zh-CN" sz="3200" dirty="0"/>
              <a:t>{}</a:t>
            </a:r>
            <a:r>
              <a:rPr lang="zh-CN" altLang="en-US" sz="3200" dirty="0"/>
              <a:t>构成作用域</a:t>
            </a:r>
            <a:r>
              <a:rPr lang="en-US" altLang="zh-CN" sz="3200" dirty="0" smtClean="0"/>
              <a:t>,</a:t>
            </a:r>
            <a:r>
              <a:rPr lang="zh-CN" altLang="en-US" sz="3200" dirty="0"/>
              <a:t>对象</a:t>
            </a:r>
            <a:r>
              <a:rPr lang="zh-CN" altLang="en-US" sz="3200" dirty="0" smtClean="0"/>
              <a:t>的</a:t>
            </a:r>
            <a:r>
              <a:rPr lang="en-US" altLang="zh-CN" sz="3200" dirty="0"/>
              <a:t>{}</a:t>
            </a:r>
            <a:r>
              <a:rPr lang="zh-CN" altLang="en-US" sz="3200" dirty="0"/>
              <a:t>以及 </a:t>
            </a:r>
            <a:r>
              <a:rPr lang="en-US" altLang="zh-CN" sz="3200" dirty="0"/>
              <a:t>if(){}</a:t>
            </a:r>
            <a:r>
              <a:rPr lang="zh-CN" altLang="en-US" sz="3200" dirty="0"/>
              <a:t>都不构成作用域</a:t>
            </a:r>
            <a:r>
              <a:rPr lang="en-US" altLang="zh-CN" sz="3200" dirty="0" smtClean="0"/>
              <a:t>;</a:t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br>
              <a:rPr lang="en-US" altLang="zh-CN" sz="3200" dirty="0" smtClean="0"/>
            </a:br>
            <a:r>
              <a:rPr lang="en-US" altLang="zh-CN" sz="3200" dirty="0" smtClean="0"/>
              <a:t>        </a:t>
            </a:r>
            <a:r>
              <a:rPr lang="en-US" altLang="zh-CN" sz="3200" dirty="0" err="1" smtClean="0"/>
              <a:t>const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obj</a:t>
            </a:r>
            <a:r>
              <a:rPr lang="en-US" altLang="zh-CN" sz="3200" dirty="0" smtClean="0"/>
              <a:t> = {</a:t>
            </a:r>
            <a:br>
              <a:rPr lang="en-US" altLang="zh-CN" sz="3200" dirty="0" smtClean="0"/>
            </a:br>
            <a:r>
              <a:rPr lang="en-US" altLang="zh-CN" sz="3200" dirty="0" smtClean="0"/>
              <a:t>		name: ‘</a:t>
            </a:r>
            <a:r>
              <a:rPr lang="en-US" altLang="zh-CN" sz="3200" dirty="0" err="1" smtClean="0"/>
              <a:t>objName</a:t>
            </a:r>
            <a:r>
              <a:rPr lang="en-US" altLang="zh-CN" sz="3200" dirty="0" smtClean="0"/>
              <a:t>’,</a:t>
            </a:r>
            <a:br>
              <a:rPr lang="en-US" altLang="zh-CN" sz="3200" dirty="0" smtClean="0"/>
            </a:br>
            <a:r>
              <a:rPr lang="en-US" altLang="zh-CN" sz="3200" dirty="0" smtClean="0"/>
              <a:t>		say() {</a:t>
            </a:r>
            <a:br>
              <a:rPr lang="en-US" altLang="zh-CN" sz="3200" dirty="0" smtClean="0"/>
            </a:br>
            <a:r>
              <a:rPr lang="en-US" altLang="zh-CN" sz="3200" dirty="0" smtClean="0"/>
              <a:t>			console.log(this.name);  //this</a:t>
            </a:r>
            <a:r>
              <a:rPr lang="zh-CN" altLang="en-US" sz="3200" dirty="0" smtClean="0"/>
              <a:t>指向</a:t>
            </a:r>
            <a:r>
              <a:rPr lang="en-US" altLang="zh-CN" sz="3200" dirty="0" err="1" smtClean="0"/>
              <a:t>obj</a:t>
            </a:r>
            <a:br>
              <a:rPr lang="en-US" altLang="zh-CN" sz="3200" dirty="0" smtClean="0"/>
            </a:br>
            <a:r>
              <a:rPr lang="en-US" altLang="zh-CN" sz="3200" dirty="0" smtClean="0"/>
              <a:t>        	           },</a:t>
            </a:r>
            <a:br>
              <a:rPr lang="en-US" altLang="zh-CN" sz="3200" dirty="0" smtClean="0"/>
            </a:br>
            <a:r>
              <a:rPr lang="en-US" altLang="zh-CN" sz="3200" dirty="0" smtClean="0"/>
              <a:t>		read: () =&gt; {</a:t>
            </a:r>
            <a:br>
              <a:rPr lang="en-US" altLang="zh-CN" sz="3200" dirty="0" smtClean="0"/>
            </a:br>
            <a:r>
              <a:rPr lang="en-US" altLang="zh-CN" sz="3200" dirty="0" smtClean="0"/>
              <a:t>     			console.log(this.name);  //this</a:t>
            </a:r>
            <a:r>
              <a:rPr lang="zh-CN" altLang="en-US" sz="3200" dirty="0" smtClean="0"/>
              <a:t>指向全局作用域</a:t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		}</a:t>
            </a:r>
            <a:br>
              <a:rPr lang="en-US" altLang="zh-CN" sz="3200" dirty="0" smtClean="0"/>
            </a:br>
            <a:r>
              <a:rPr lang="en-US" altLang="zh-CN" sz="3200" dirty="0" smtClean="0"/>
              <a:t>      		 }</a:t>
            </a:r>
            <a:br>
              <a:rPr lang="en-US" altLang="zh-CN" sz="3200" dirty="0" smtClean="0"/>
            </a:br>
            <a:r>
              <a:rPr lang="en-US" altLang="zh-CN" sz="3200" dirty="0" smtClean="0"/>
              <a:t>	}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obj.say</a:t>
            </a:r>
            <a:r>
              <a:rPr lang="en-US" altLang="zh-CN" sz="3200" dirty="0" smtClean="0"/>
              <a:t>(); // </a:t>
            </a:r>
            <a:r>
              <a:rPr lang="en-US" altLang="zh-CN" sz="3200" dirty="0" err="1" smtClean="0"/>
              <a:t>objName</a:t>
            </a:r>
            <a:r>
              <a:rPr lang="en-US" altLang="zh-CN" sz="3200" dirty="0" smtClean="0"/>
              <a:t> 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obj.read</a:t>
            </a:r>
            <a:r>
              <a:rPr lang="en-US" altLang="zh-CN" sz="3200" dirty="0" smtClean="0"/>
              <a:t>(); // undefined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8535" y="649605"/>
            <a:ext cx="6512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试题：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myObject = {</a:t>
            </a:r>
            <a:endParaRPr lang="zh-CN" altLang="en-US"/>
          </a:p>
          <a:p>
            <a:r>
              <a:rPr lang="zh-CN" altLang="en-US"/>
              <a:t>    foo: "bar",</a:t>
            </a:r>
            <a:endParaRPr lang="zh-CN" altLang="en-US"/>
          </a:p>
          <a:p>
            <a:r>
              <a:rPr lang="zh-CN" altLang="en-US"/>
              <a:t>    func: function() {</a:t>
            </a:r>
            <a:endParaRPr lang="zh-CN" altLang="en-US"/>
          </a:p>
          <a:p>
            <a:r>
              <a:rPr lang="zh-CN" altLang="en-US"/>
              <a:t>        var self = this;</a:t>
            </a:r>
            <a:endParaRPr lang="zh-CN" altLang="en-US"/>
          </a:p>
          <a:p>
            <a:r>
              <a:rPr lang="zh-CN" altLang="en-US"/>
              <a:t>        console.log("outer func: this.foo = " + this.foo);</a:t>
            </a:r>
            <a:endParaRPr lang="zh-CN" altLang="en-US"/>
          </a:p>
          <a:p>
            <a:r>
              <a:rPr lang="zh-CN" altLang="en-US"/>
              <a:t>        console.log("outer func: self.foo = " + self.foo);</a:t>
            </a:r>
            <a:endParaRPr lang="zh-CN" altLang="en-US"/>
          </a:p>
          <a:p>
            <a:r>
              <a:rPr lang="zh-CN" altLang="en-US"/>
              <a:t>        (function() {</a:t>
            </a:r>
            <a:endParaRPr lang="zh-CN" altLang="en-US"/>
          </a:p>
          <a:p>
            <a:r>
              <a:rPr lang="zh-CN" altLang="en-US"/>
              <a:t>            console.log("inner func: this.foo = " + this.foo);</a:t>
            </a:r>
            <a:endParaRPr lang="zh-CN" altLang="en-US"/>
          </a:p>
          <a:p>
            <a:r>
              <a:rPr lang="zh-CN" altLang="en-US"/>
              <a:t>            console.log("inner func: self.foo = " + self.foo);</a:t>
            </a:r>
            <a:endParaRPr lang="zh-CN" altLang="en-US"/>
          </a:p>
          <a:p>
            <a:r>
              <a:rPr lang="zh-CN" altLang="en-US"/>
              <a:t>        }());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myObject.func();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545" y="19861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的指向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this</a:t>
            </a:r>
            <a:r>
              <a:rPr lang="zh-CN" altLang="en-US" dirty="0" smtClean="0"/>
              <a:t>永远指向的是最后调用它的对象，也就是看它执行的时候是谁调用的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63" y="249380"/>
            <a:ext cx="10390909" cy="13300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zh-CN" altLang="en-US" sz="3200" b="1" dirty="0" smtClean="0"/>
              <a:t>默认绑定</a:t>
            </a:r>
            <a:r>
              <a:rPr lang="zh-CN" altLang="en-US" sz="3200" dirty="0" smtClean="0"/>
              <a:t>：如果一个函数中有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，但是它没有被上一级的对象 所调用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那么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指向的就是</a:t>
            </a:r>
            <a:r>
              <a:rPr lang="en-US" altLang="zh-CN" sz="3200" dirty="0" smtClean="0"/>
              <a:t>window</a:t>
            </a:r>
            <a:endParaRPr lang="zh-CN" altLang="en-US" sz="3200" dirty="0"/>
          </a:p>
        </p:txBody>
      </p:sp>
      <p:sp>
        <p:nvSpPr>
          <p:cNvPr id="4" name="标题 1"/>
          <p:cNvSpPr txBox="1"/>
          <p:nvPr/>
        </p:nvSpPr>
        <p:spPr>
          <a:xfrm>
            <a:off x="207817" y="1205345"/>
            <a:ext cx="10390910" cy="5652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dirty="0"/>
          </a:p>
          <a:p>
            <a:r>
              <a:rPr lang="en-US" altLang="zh-CN" sz="3200" dirty="0" smtClean="0"/>
              <a:t>//</a:t>
            </a:r>
            <a:r>
              <a:rPr lang="zh-CN" altLang="en-US" sz="3200" dirty="0" smtClean="0"/>
              <a:t>声明函数</a:t>
            </a:r>
            <a:br>
              <a:rPr lang="en-US" altLang="zh-CN" sz="3200" dirty="0" smtClean="0"/>
            </a:br>
            <a:r>
              <a:rPr lang="en-US" altLang="zh-CN" sz="3200" dirty="0" smtClean="0"/>
              <a:t>  function a(){console.log(this);}</a:t>
            </a:r>
            <a:endParaRPr lang="en-US" altLang="zh-CN" sz="3200" dirty="0" smtClean="0"/>
          </a:p>
          <a:p>
            <a:r>
              <a:rPr lang="en-US" altLang="zh-CN" sz="3200" dirty="0" smtClean="0"/>
              <a:t> a(); //Window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//</a:t>
            </a:r>
            <a:r>
              <a:rPr lang="zh-CN" altLang="en-US" sz="3200" dirty="0" smtClean="0"/>
              <a:t>声明函数赋给变量</a:t>
            </a:r>
            <a:endParaRPr lang="en-US" altLang="zh-CN" sz="3200" dirty="0" smtClean="0"/>
          </a:p>
          <a:p>
            <a:r>
              <a:rPr lang="en-US" altLang="zh-CN" sz="3200" dirty="0" err="1"/>
              <a:t>var</a:t>
            </a:r>
            <a:r>
              <a:rPr lang="en-US" altLang="zh-CN" sz="3200" dirty="0"/>
              <a:t> bar = function () {console.log(this)} bar() //</a:t>
            </a:r>
            <a:r>
              <a:rPr lang="en-US" altLang="zh-CN" sz="3200" dirty="0" smtClean="0"/>
              <a:t>window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自执行</a:t>
            </a:r>
            <a:r>
              <a:rPr lang="zh-CN" altLang="en-US" sz="3200" dirty="0" smtClean="0"/>
              <a:t>函数</a:t>
            </a:r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r>
              <a:rPr lang="en-US" altLang="zh-CN" sz="3200" dirty="0"/>
              <a:t>(function () {console.log(this)})(); //</a:t>
            </a:r>
            <a:r>
              <a:rPr lang="en-US" altLang="zh-CN" sz="3200" dirty="0" smtClean="0"/>
              <a:t>window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418" y="187036"/>
            <a:ext cx="10674928" cy="6670964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zh-CN" altLang="en-US" sz="3200" b="1" dirty="0" smtClean="0"/>
              <a:t>隐式绑定</a:t>
            </a:r>
            <a:r>
              <a:rPr lang="zh-CN" altLang="en-US" sz="3200" dirty="0" smtClean="0"/>
              <a:t>：如果一个函数中有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，这个函数有被上一级的对象所调用，那么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指向的就是上一级的对象</a:t>
            </a:r>
            <a:br>
              <a:rPr lang="en-US" altLang="zh-CN" sz="3200" dirty="0" smtClean="0"/>
            </a:br>
            <a:br>
              <a:rPr lang="en-US" altLang="zh-CN" sz="3200" dirty="0" smtClean="0"/>
            </a:br>
            <a:r>
              <a:rPr lang="en-US" altLang="zh-CN" sz="3200" dirty="0" smtClean="0"/>
              <a:t>//</a:t>
            </a:r>
            <a:r>
              <a:rPr lang="zh-CN" altLang="en-US" sz="3200" dirty="0" smtClean="0"/>
              <a:t>对象方法调用</a:t>
            </a:r>
            <a:br>
              <a:rPr lang="zh-CN" altLang="en-US" sz="3200" dirty="0" smtClean="0"/>
            </a:br>
            <a:r>
              <a:rPr lang="zh-CN" altLang="en-US" sz="3200" dirty="0" smtClean="0"/>
              <a:t>        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o = { </a:t>
            </a:r>
            <a:r>
              <a:rPr lang="en-US" altLang="zh-CN" sz="3200" dirty="0" err="1" smtClean="0"/>
              <a:t>fn:function</a:t>
            </a:r>
            <a:r>
              <a:rPr lang="en-US" altLang="zh-CN" sz="3200" dirty="0" smtClean="0"/>
              <a:t>(){console.log(this); } }</a:t>
            </a:r>
            <a:br>
              <a:rPr lang="en-US" altLang="zh-CN" sz="3200" dirty="0" smtClean="0"/>
            </a:br>
            <a:r>
              <a:rPr lang="en-US" altLang="zh-CN" sz="3200" dirty="0" smtClean="0"/>
              <a:t>	  </a:t>
            </a:r>
            <a:r>
              <a:rPr lang="en-US" altLang="zh-CN" sz="3200" dirty="0" err="1" smtClean="0"/>
              <a:t>o.fn</a:t>
            </a:r>
            <a:r>
              <a:rPr lang="en-US" altLang="zh-CN" sz="3200" dirty="0" smtClean="0"/>
              <a:t>(); //this</a:t>
            </a:r>
            <a:r>
              <a:rPr lang="zh-CN" altLang="en-US" sz="3200" dirty="0" smtClean="0"/>
              <a:t>指向</a:t>
            </a:r>
            <a:r>
              <a:rPr lang="en-US" altLang="zh-CN" sz="3200" dirty="0" smtClean="0"/>
              <a:t>o</a:t>
            </a:r>
            <a:r>
              <a:rPr lang="zh-CN" altLang="en-US" sz="3200" dirty="0" smtClean="0"/>
              <a:t>对象</a:t>
            </a:r>
            <a:br>
              <a:rPr lang="en-US" altLang="zh-CN" sz="3200" dirty="0" smtClean="0"/>
            </a:br>
            <a:r>
              <a:rPr lang="en-US" altLang="zh-CN" sz="3200" dirty="0"/>
              <a:t>//</a:t>
            </a:r>
            <a:r>
              <a:rPr lang="zh-CN" altLang="en-US" sz="3200" dirty="0"/>
              <a:t>事件绑定 </a:t>
            </a:r>
            <a:br>
              <a:rPr lang="en-US" altLang="zh-CN" sz="3200" dirty="0" smtClean="0"/>
            </a:b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btn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document.querySelector</a:t>
            </a:r>
            <a:r>
              <a:rPr lang="en-US" altLang="zh-CN" sz="3200" dirty="0" smtClean="0"/>
              <a:t>(“button”)</a:t>
            </a:r>
            <a:r>
              <a:rPr lang="en-US" altLang="zh-CN" sz="3200" dirty="0"/>
              <a:t>;</a:t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 err="1"/>
              <a:t>btn.onclick</a:t>
            </a:r>
            <a:r>
              <a:rPr lang="en-US" altLang="zh-CN" sz="3200" dirty="0"/>
              <a:t> = function () { </a:t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en-US" altLang="zh-CN" sz="3200" dirty="0" smtClean="0"/>
              <a:t>console.log(this</a:t>
            </a:r>
            <a:r>
              <a:rPr lang="en-US" altLang="zh-CN" sz="3200" dirty="0"/>
              <a:t>) // 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</a:t>
            </a:r>
            <a:r>
              <a:rPr lang="en-US" altLang="zh-CN" sz="3200" dirty="0" err="1" smtClean="0"/>
              <a:t>btn</a:t>
            </a:r>
            <a:r>
              <a:rPr lang="en-US" altLang="zh-CN" sz="3200" dirty="0" smtClean="0"/>
              <a:t> </a:t>
            </a:r>
            <a:br>
              <a:rPr lang="en-US" altLang="zh-CN" sz="3200" dirty="0" smtClean="0"/>
            </a:br>
            <a:r>
              <a:rPr lang="en-US" altLang="zh-CN" sz="3200" dirty="0" smtClean="0"/>
              <a:t>} </a:t>
            </a:r>
            <a:br>
              <a:rPr lang="en-US" altLang="zh-CN" sz="3200" dirty="0" smtClean="0"/>
            </a:br>
            <a:r>
              <a:rPr lang="en-US" altLang="zh-CN" sz="3200" dirty="0" smtClean="0"/>
              <a:t>//</a:t>
            </a:r>
            <a:r>
              <a:rPr lang="zh-CN" altLang="en-US" sz="3200" dirty="0"/>
              <a:t>事件监听 </a:t>
            </a:r>
            <a:br>
              <a:rPr lang="en-US" altLang="zh-CN" sz="3200" dirty="0" smtClean="0"/>
            </a:b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btn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document.querySelector</a:t>
            </a:r>
            <a:r>
              <a:rPr lang="en-US" altLang="zh-CN" sz="3200" dirty="0" smtClean="0"/>
              <a:t>(“button”) </a:t>
            </a:r>
            <a:r>
              <a:rPr lang="zh-CN" altLang="en-US" sz="3200" dirty="0" smtClean="0"/>
              <a:t>；</a:t>
            </a:r>
            <a:r>
              <a:rPr lang="en-US" altLang="zh-CN" sz="3200" dirty="0" err="1" smtClean="0"/>
              <a:t>btn.addEventListener</a:t>
            </a:r>
            <a:r>
              <a:rPr lang="en-US" altLang="zh-CN" sz="3200" dirty="0" smtClean="0"/>
              <a:t>(‘click’, </a:t>
            </a:r>
            <a:r>
              <a:rPr lang="en-US" altLang="zh-CN" sz="3200" dirty="0"/>
              <a:t>function () { </a:t>
            </a:r>
            <a:br>
              <a:rPr lang="en-US" altLang="zh-CN" sz="3200" dirty="0" smtClean="0"/>
            </a:br>
            <a:r>
              <a:rPr lang="en-US" altLang="zh-CN" sz="3200" dirty="0" smtClean="0"/>
              <a:t>	console.log(this</a:t>
            </a:r>
            <a:r>
              <a:rPr lang="en-US" altLang="zh-CN" sz="3200" dirty="0"/>
              <a:t>) </a:t>
            </a:r>
            <a:r>
              <a:rPr lang="en-US" altLang="zh-CN" sz="3200" dirty="0" smtClean="0"/>
              <a:t>//this</a:t>
            </a:r>
            <a:r>
              <a:rPr lang="zh-CN" altLang="en-US" sz="3200" dirty="0" smtClean="0"/>
              <a:t>指向</a:t>
            </a:r>
            <a:r>
              <a:rPr lang="en-US" altLang="zh-CN" sz="3200" dirty="0" err="1" smtClean="0"/>
              <a:t>btn</a:t>
            </a:r>
            <a:br>
              <a:rPr lang="en-US" altLang="zh-CN" sz="3200" dirty="0" smtClean="0"/>
            </a:br>
            <a:r>
              <a:rPr lang="en-US" altLang="zh-CN" sz="3200" dirty="0" smtClean="0"/>
              <a:t> </a:t>
            </a:r>
            <a:r>
              <a:rPr lang="en-US" altLang="zh-CN" sz="3200" dirty="0"/>
              <a:t>})</a:t>
            </a:r>
            <a:br>
              <a:rPr lang="en-US" altLang="zh-CN" sz="3200" dirty="0" smtClean="0"/>
            </a:b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854" y="457200"/>
            <a:ext cx="10841184" cy="6013307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）如果一个函数中有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，这个函数中包含多个对象，尽管这个函数是被最外层的对象所调用，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指向的也只是它上一级的对象</a:t>
            </a:r>
            <a:br>
              <a:rPr lang="zh-CN" altLang="en-US" sz="3200" dirty="0" smtClean="0"/>
            </a:br>
            <a:r>
              <a:rPr lang="zh-CN" altLang="en-US" sz="3200" dirty="0" smtClean="0"/>
              <a:t>	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o = {</a:t>
            </a:r>
            <a:br>
              <a:rPr lang="en-US" altLang="zh-CN" sz="3200" dirty="0" smtClean="0"/>
            </a:br>
            <a:r>
              <a:rPr lang="en-US" altLang="zh-CN" sz="3200" dirty="0" smtClean="0"/>
              <a:t>  		  a:10,</a:t>
            </a:r>
            <a:br>
              <a:rPr lang="en-US" altLang="zh-CN" sz="3200" dirty="0" smtClean="0"/>
            </a:br>
            <a:r>
              <a:rPr lang="en-US" altLang="zh-CN" sz="3200" dirty="0" smtClean="0"/>
              <a:t>  		  b:{</a:t>
            </a:r>
            <a:br>
              <a:rPr lang="en-US" altLang="zh-CN" sz="3200" dirty="0" smtClean="0"/>
            </a:br>
            <a:r>
              <a:rPr lang="en-US" altLang="zh-CN" sz="3200" dirty="0" smtClean="0"/>
              <a:t>    		    a:12,</a:t>
            </a:r>
            <a:br>
              <a:rPr lang="en-US" altLang="zh-CN" sz="3200" dirty="0" smtClean="0"/>
            </a:br>
            <a:r>
              <a:rPr lang="en-US" altLang="zh-CN" sz="3200" dirty="0" smtClean="0"/>
              <a:t>    		    </a:t>
            </a:r>
            <a:r>
              <a:rPr lang="en-US" altLang="zh-CN" sz="3200" dirty="0" err="1" smtClean="0"/>
              <a:t>fn:function</a:t>
            </a:r>
            <a:r>
              <a:rPr lang="en-US" altLang="zh-CN" sz="3200" dirty="0" smtClean="0"/>
              <a:t>(){</a:t>
            </a:r>
            <a:br>
              <a:rPr lang="en-US" altLang="zh-CN" sz="3200" dirty="0" smtClean="0"/>
            </a:br>
            <a:r>
              <a:rPr lang="en-US" altLang="zh-CN" sz="3200" dirty="0" smtClean="0"/>
              <a:t>   		         console.log(</a:t>
            </a:r>
            <a:r>
              <a:rPr lang="en-US" altLang="zh-CN" sz="3200" dirty="0" err="1" smtClean="0"/>
              <a:t>this.a</a:t>
            </a:r>
            <a:r>
              <a:rPr lang="en-US" altLang="zh-CN" sz="3200" dirty="0" smtClean="0"/>
              <a:t>); //12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对象</a:t>
            </a:r>
            <a:br>
              <a:rPr lang="en-US" altLang="zh-CN" sz="3200" dirty="0" smtClean="0"/>
            </a:br>
            <a:r>
              <a:rPr lang="en-US" altLang="zh-CN" sz="3200" dirty="0" smtClean="0"/>
              <a:t>   		     }</a:t>
            </a:r>
            <a:br>
              <a:rPr lang="en-US" altLang="zh-CN" sz="3200" dirty="0" smtClean="0"/>
            </a:br>
            <a:r>
              <a:rPr lang="en-US" altLang="zh-CN" sz="3200" dirty="0" smtClean="0"/>
              <a:t>   		 }</a:t>
            </a:r>
            <a:br>
              <a:rPr lang="en-US" altLang="zh-CN" sz="3200" dirty="0" smtClean="0"/>
            </a:br>
            <a:r>
              <a:rPr lang="en-US" altLang="zh-CN" sz="3200" dirty="0" smtClean="0"/>
              <a:t>	}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o.b.fn</a:t>
            </a:r>
            <a:r>
              <a:rPr lang="en-US" altLang="zh-CN" sz="3200" dirty="0" smtClean="0"/>
              <a:t>();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964" y="365125"/>
            <a:ext cx="10397836" cy="6492875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）隐式绑定消失，显示默认绑定（即</a:t>
            </a:r>
            <a:r>
              <a:rPr lang="en-US" altLang="zh-CN" sz="3600" dirty="0" smtClean="0"/>
              <a:t>this</a:t>
            </a:r>
            <a:r>
              <a:rPr lang="zh-CN" altLang="en-US" sz="3600" dirty="0" smtClean="0"/>
              <a:t>指向</a:t>
            </a:r>
            <a:r>
              <a:rPr lang="en-US" altLang="zh-CN" sz="3600" dirty="0" smtClean="0"/>
              <a:t>window</a:t>
            </a:r>
            <a:r>
              <a:rPr lang="zh-CN" altLang="en-US" sz="3600" dirty="0" smtClean="0"/>
              <a:t>）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</a:t>
            </a:r>
            <a:r>
              <a:rPr lang="en-US" altLang="zh-CN" sz="3600" dirty="0" err="1" smtClean="0"/>
              <a:t>var</a:t>
            </a:r>
            <a:r>
              <a:rPr lang="en-US" altLang="zh-CN" sz="3600" dirty="0" smtClean="0"/>
              <a:t> o = {</a:t>
            </a:r>
            <a:br>
              <a:rPr lang="en-US" altLang="zh-CN" sz="3600" dirty="0" smtClean="0"/>
            </a:br>
            <a:r>
              <a:rPr lang="en-US" altLang="zh-CN" sz="3600" dirty="0" smtClean="0"/>
              <a:t>    		a:10,</a:t>
            </a:r>
            <a:br>
              <a:rPr lang="en-US" altLang="zh-CN" sz="3600" dirty="0" smtClean="0"/>
            </a:br>
            <a:r>
              <a:rPr lang="en-US" altLang="zh-CN" sz="3600" dirty="0" smtClean="0"/>
              <a:t>    		b:{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		      a:12,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		      </a:t>
            </a:r>
            <a:r>
              <a:rPr lang="en-US" altLang="zh-CN" sz="3600" dirty="0" err="1" smtClean="0"/>
              <a:t>fn:function</a:t>
            </a:r>
            <a:r>
              <a:rPr lang="en-US" altLang="zh-CN" sz="3600" dirty="0" smtClean="0"/>
              <a:t>(){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			console.log(</a:t>
            </a:r>
            <a:r>
              <a:rPr lang="en-US" altLang="zh-CN" sz="3600" dirty="0" err="1" smtClean="0"/>
              <a:t>this.a</a:t>
            </a:r>
            <a:r>
              <a:rPr lang="en-US" altLang="zh-CN" sz="3600" dirty="0" smtClean="0"/>
              <a:t>); //undefined</a:t>
            </a:r>
            <a:br>
              <a:rPr lang="en-US" altLang="zh-CN" sz="3600" dirty="0" smtClean="0"/>
            </a:br>
            <a:r>
              <a:rPr lang="en-US" altLang="zh-CN" sz="3600" dirty="0" smtClean="0"/>
              <a:t>            			console.log(this); //window</a:t>
            </a:r>
            <a:br>
              <a:rPr lang="en-US" altLang="zh-CN" sz="3600" dirty="0" smtClean="0"/>
            </a:br>
            <a:r>
              <a:rPr lang="en-US" altLang="zh-CN" sz="3600" dirty="0" smtClean="0"/>
              <a:t>       			 }	</a:t>
            </a:r>
            <a:br>
              <a:rPr lang="en-US" altLang="zh-CN" sz="3600" dirty="0" smtClean="0"/>
            </a:br>
            <a:r>
              <a:rPr lang="en-US" altLang="zh-CN" sz="3600" dirty="0" smtClean="0"/>
              <a:t>   		 }</a:t>
            </a:r>
            <a:br>
              <a:rPr lang="en-US" altLang="zh-CN" sz="3600" dirty="0" smtClean="0"/>
            </a:br>
            <a:r>
              <a:rPr lang="en-US" altLang="zh-CN" sz="3600" dirty="0" smtClean="0"/>
              <a:t>	}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600" dirty="0" err="1" smtClean="0"/>
              <a:t>var</a:t>
            </a:r>
            <a:r>
              <a:rPr lang="en-US" altLang="zh-CN" sz="3600" dirty="0" smtClean="0"/>
              <a:t> j = </a:t>
            </a:r>
            <a:r>
              <a:rPr lang="en-US" altLang="zh-CN" sz="3600" dirty="0" err="1" smtClean="0"/>
              <a:t>o.b.fn</a:t>
            </a:r>
            <a:r>
              <a:rPr lang="en-US" altLang="zh-CN" sz="3600" dirty="0" smtClean="0"/>
              <a:t>;</a:t>
            </a:r>
            <a:br>
              <a:rPr lang="en-US" altLang="zh-CN" sz="3600" dirty="0" smtClean="0"/>
            </a:br>
            <a:r>
              <a:rPr lang="en-US" altLang="zh-CN" sz="3600" dirty="0" smtClean="0"/>
              <a:t>	j();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73" y="1466561"/>
            <a:ext cx="10515600" cy="30638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补充说明：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dirty="0"/>
              <a:t>在严格版中的默认的</a:t>
            </a:r>
            <a:r>
              <a:rPr lang="en-US" altLang="zh-CN" dirty="0"/>
              <a:t>this</a:t>
            </a:r>
            <a:r>
              <a:rPr lang="zh-CN" altLang="en-US" dirty="0"/>
              <a:t>不再是</a:t>
            </a:r>
            <a:r>
              <a:rPr lang="en-US" altLang="zh-CN" dirty="0"/>
              <a:t>window</a:t>
            </a:r>
            <a:r>
              <a:rPr lang="zh-CN" altLang="en-US" dirty="0"/>
              <a:t>，而是</a:t>
            </a:r>
            <a:r>
              <a:rPr lang="en-US" altLang="zh-CN" dirty="0"/>
              <a:t>undefined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54" y="42747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547254" y="1753033"/>
            <a:ext cx="10515600" cy="315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new</a:t>
            </a:r>
            <a:r>
              <a:rPr lang="zh-CN" altLang="en-US" sz="3200" dirty="0" smtClean="0"/>
              <a:t>可以改变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的指向，指向实例对象；</a:t>
            </a:r>
            <a:endParaRPr lang="en-US" altLang="zh-CN" sz="3200" dirty="0" smtClean="0"/>
          </a:p>
          <a:p>
            <a:r>
              <a:rPr lang="en-US" altLang="zh-CN" sz="3200" dirty="0" smtClean="0"/>
              <a:t>          function </a:t>
            </a:r>
            <a:r>
              <a:rPr lang="en-US" altLang="zh-CN" sz="3200" dirty="0" err="1" smtClean="0"/>
              <a:t>Fn</a:t>
            </a:r>
            <a:r>
              <a:rPr lang="en-US" altLang="zh-CN" sz="3200" dirty="0" smtClean="0"/>
              <a:t>(){</a:t>
            </a:r>
            <a:endParaRPr lang="en-US" altLang="zh-CN" sz="3200" dirty="0" smtClean="0"/>
          </a:p>
          <a:p>
            <a:r>
              <a:rPr lang="en-US" altLang="zh-CN" sz="3200" dirty="0" smtClean="0"/>
              <a:t>    		</a:t>
            </a:r>
            <a:r>
              <a:rPr lang="en-US" altLang="zh-CN" sz="3200" dirty="0" err="1" smtClean="0"/>
              <a:t>this.user</a:t>
            </a:r>
            <a:r>
              <a:rPr lang="en-US" altLang="zh-CN" sz="3200" dirty="0" smtClean="0"/>
              <a:t> = "</a:t>
            </a:r>
            <a:r>
              <a:rPr lang="en-US" altLang="zh-CN" sz="3200" dirty="0" err="1" smtClean="0"/>
              <a:t>haha</a:t>
            </a:r>
            <a:r>
              <a:rPr lang="en-US" altLang="zh-CN" sz="3200" dirty="0" smtClean="0"/>
              <a:t>";</a:t>
            </a:r>
            <a:endParaRPr lang="en-US" altLang="zh-CN" sz="3200" dirty="0" smtClean="0"/>
          </a:p>
          <a:p>
            <a:r>
              <a:rPr lang="en-US" altLang="zh-CN" sz="3200" dirty="0" smtClean="0"/>
              <a:t>	}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 a = new </a:t>
            </a:r>
            <a:r>
              <a:rPr lang="en-US" altLang="zh-CN" sz="3200" dirty="0" err="1" smtClean="0"/>
              <a:t>Fn</a:t>
            </a:r>
            <a:r>
              <a:rPr lang="en-US" altLang="zh-CN" sz="3200" dirty="0" smtClean="0"/>
              <a:t>();</a:t>
            </a:r>
            <a:endParaRPr lang="en-US" altLang="zh-CN" sz="3200" dirty="0" smtClean="0"/>
          </a:p>
          <a:p>
            <a:r>
              <a:rPr lang="en-US" altLang="zh-CN" sz="3200" dirty="0" smtClean="0"/>
              <a:t>	console.log(</a:t>
            </a:r>
            <a:r>
              <a:rPr lang="en-US" altLang="zh-CN" sz="3200" dirty="0" err="1" smtClean="0"/>
              <a:t>a.user</a:t>
            </a:r>
            <a:r>
              <a:rPr lang="en-US" altLang="zh-CN" sz="3200" dirty="0" smtClean="0"/>
              <a:t>); //</a:t>
            </a:r>
            <a:r>
              <a:rPr lang="en-US" altLang="zh-CN" sz="3200" dirty="0" err="1" smtClean="0"/>
              <a:t>haha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指向</a:t>
            </a:r>
            <a:r>
              <a:rPr lang="en-US" altLang="zh-CN" sz="3200" dirty="0" smtClean="0"/>
              <a:t>a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327" y="394856"/>
            <a:ext cx="10688782" cy="1745671"/>
          </a:xfrm>
        </p:spPr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）在函数中当</a:t>
            </a:r>
            <a:r>
              <a:rPr lang="en-US" altLang="zh-CN" sz="3600" dirty="0" smtClean="0"/>
              <a:t>this</a:t>
            </a:r>
            <a:r>
              <a:rPr lang="zh-CN" altLang="en-US" sz="3600" dirty="0" smtClean="0"/>
              <a:t>遇到</a:t>
            </a:r>
            <a:r>
              <a:rPr lang="en-US" altLang="zh-CN" sz="3600" dirty="0" smtClean="0"/>
              <a:t>return</a:t>
            </a:r>
            <a:r>
              <a:rPr lang="zh-CN" altLang="en-US" sz="3600" dirty="0" smtClean="0"/>
              <a:t>，返回的是一个对象（</a:t>
            </a:r>
            <a:r>
              <a:rPr lang="en-US" altLang="zh-CN" sz="3600" dirty="0" smtClean="0"/>
              <a:t>null</a:t>
            </a:r>
            <a:r>
              <a:rPr lang="zh-CN" altLang="en-US" sz="3600" dirty="0" smtClean="0"/>
              <a:t>除外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this</a:t>
            </a:r>
            <a:r>
              <a:rPr lang="zh-CN" altLang="en-US" sz="3600" dirty="0" smtClean="0"/>
              <a:t>指向这个返回的对象；如果返回的是一个值，</a:t>
            </a:r>
            <a:r>
              <a:rPr lang="en-US" altLang="zh-CN" sz="3600" dirty="0" smtClean="0"/>
              <a:t>this</a:t>
            </a:r>
            <a:r>
              <a:rPr lang="zh-CN" altLang="en-US" sz="3600" dirty="0" smtClean="0"/>
              <a:t>指向还是函数的实例对象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228600" y="1859974"/>
            <a:ext cx="5922818" cy="4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 smtClean="0"/>
            </a:br>
            <a:r>
              <a:rPr lang="en-US" altLang="zh-CN" sz="3900" dirty="0" smtClean="0"/>
              <a:t>function </a:t>
            </a:r>
            <a:r>
              <a:rPr lang="en-US" altLang="zh-CN" sz="3900" dirty="0" err="1" smtClean="0"/>
              <a:t>fn</a:t>
            </a:r>
            <a:r>
              <a:rPr lang="en-US" altLang="zh-CN" sz="3900" dirty="0" smtClean="0"/>
              <a:t>()  </a:t>
            </a:r>
            <a:endParaRPr lang="en-US" altLang="zh-CN" sz="3900" dirty="0" smtClean="0"/>
          </a:p>
          <a:p>
            <a:r>
              <a:rPr lang="en-US" altLang="zh-CN" sz="3900" dirty="0" smtClean="0"/>
              <a:t>	{  </a:t>
            </a:r>
            <a:endParaRPr lang="en-US" altLang="zh-CN" sz="3900" dirty="0" smtClean="0"/>
          </a:p>
          <a:p>
            <a:r>
              <a:rPr lang="en-US" altLang="zh-CN" sz="3900" dirty="0" smtClean="0"/>
              <a:t>    		</a:t>
            </a:r>
            <a:r>
              <a:rPr lang="en-US" altLang="zh-CN" sz="3900" dirty="0" err="1" smtClean="0"/>
              <a:t>this.user</a:t>
            </a:r>
            <a:r>
              <a:rPr lang="en-US" altLang="zh-CN" sz="3900" dirty="0" smtClean="0"/>
              <a:t> = '</a:t>
            </a:r>
            <a:r>
              <a:rPr lang="en-US" altLang="zh-CN" sz="3900" dirty="0" err="1" smtClean="0"/>
              <a:t>haha</a:t>
            </a:r>
            <a:r>
              <a:rPr lang="en-US" altLang="zh-CN" sz="3900" dirty="0" smtClean="0"/>
              <a:t>';  </a:t>
            </a:r>
            <a:endParaRPr lang="en-US" altLang="zh-CN" sz="3900" dirty="0" smtClean="0"/>
          </a:p>
          <a:p>
            <a:r>
              <a:rPr lang="en-US" altLang="zh-CN" sz="3900" dirty="0" smtClean="0"/>
              <a:t>    		return {};  </a:t>
            </a:r>
            <a:endParaRPr lang="en-US" altLang="zh-CN" sz="3900" dirty="0" smtClean="0"/>
          </a:p>
          <a:p>
            <a:r>
              <a:rPr lang="en-US" altLang="zh-CN" sz="3900" dirty="0" smtClean="0"/>
              <a:t>	}</a:t>
            </a:r>
            <a:endParaRPr lang="en-US" altLang="zh-CN" sz="3900" dirty="0" smtClean="0"/>
          </a:p>
          <a:p>
            <a:r>
              <a:rPr lang="en-US" altLang="zh-CN" sz="3900" dirty="0" err="1" smtClean="0"/>
              <a:t>var</a:t>
            </a:r>
            <a:r>
              <a:rPr lang="en-US" altLang="zh-CN" sz="3900" dirty="0" smtClean="0"/>
              <a:t> a = new </a:t>
            </a:r>
            <a:r>
              <a:rPr lang="en-US" altLang="zh-CN" sz="3900" dirty="0" err="1" smtClean="0"/>
              <a:t>fn</a:t>
            </a:r>
            <a:r>
              <a:rPr lang="en-US" altLang="zh-CN" sz="3900" dirty="0" smtClean="0"/>
              <a:t>;  </a:t>
            </a:r>
            <a:endParaRPr lang="en-US" altLang="zh-CN" sz="3900" dirty="0" smtClean="0"/>
          </a:p>
          <a:p>
            <a:r>
              <a:rPr lang="en-US" altLang="zh-CN" sz="3900" dirty="0" smtClean="0"/>
              <a:t>console.log(</a:t>
            </a:r>
            <a:r>
              <a:rPr lang="en-US" altLang="zh-CN" sz="3900" dirty="0" err="1" smtClean="0"/>
              <a:t>a.user</a:t>
            </a:r>
            <a:r>
              <a:rPr lang="en-US" altLang="zh-CN" sz="3900" dirty="0" smtClean="0"/>
              <a:t>);//undefined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6913418" y="1600202"/>
            <a:ext cx="5278582" cy="4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3300" dirty="0" smtClean="0"/>
            </a:br>
            <a:r>
              <a:rPr lang="en-US" altLang="zh-CN" sz="3300" dirty="0" smtClean="0"/>
              <a:t>function </a:t>
            </a:r>
            <a:r>
              <a:rPr lang="en-US" altLang="zh-CN" sz="3300" dirty="0" err="1" smtClean="0"/>
              <a:t>fn</a:t>
            </a:r>
            <a:r>
              <a:rPr lang="en-US" altLang="zh-CN" sz="3300" dirty="0" smtClean="0"/>
              <a:t>()  </a:t>
            </a:r>
            <a:endParaRPr lang="en-US" altLang="zh-CN" sz="3300" dirty="0" smtClean="0"/>
          </a:p>
          <a:p>
            <a:r>
              <a:rPr lang="en-US" altLang="zh-CN" sz="3300" dirty="0" smtClean="0"/>
              <a:t>	{  </a:t>
            </a:r>
            <a:endParaRPr lang="en-US" altLang="zh-CN" sz="3300" dirty="0" smtClean="0"/>
          </a:p>
          <a:p>
            <a:r>
              <a:rPr lang="en-US" altLang="zh-CN" sz="3300" dirty="0" smtClean="0"/>
              <a:t>   	 	</a:t>
            </a:r>
            <a:r>
              <a:rPr lang="en-US" altLang="zh-CN" sz="3300" dirty="0" err="1" smtClean="0"/>
              <a:t>this.user</a:t>
            </a:r>
            <a:r>
              <a:rPr lang="en-US" altLang="zh-CN" sz="3300" dirty="0" smtClean="0"/>
              <a:t> = '</a:t>
            </a:r>
            <a:r>
              <a:rPr lang="en-US" altLang="zh-CN" sz="3300" dirty="0" err="1" smtClean="0"/>
              <a:t>haha</a:t>
            </a:r>
            <a:r>
              <a:rPr lang="en-US" altLang="zh-CN" sz="3300" dirty="0" smtClean="0"/>
              <a:t>';  </a:t>
            </a:r>
            <a:endParaRPr lang="en-US" altLang="zh-CN" sz="3300" dirty="0" smtClean="0"/>
          </a:p>
          <a:p>
            <a:r>
              <a:rPr lang="en-US" altLang="zh-CN" sz="3300" dirty="0" smtClean="0"/>
              <a:t>   	 	return null;</a:t>
            </a:r>
            <a:endParaRPr lang="en-US" altLang="zh-CN" sz="3300" dirty="0" smtClean="0"/>
          </a:p>
          <a:p>
            <a:r>
              <a:rPr lang="en-US" altLang="zh-CN" sz="3300" dirty="0" smtClean="0"/>
              <a:t>	}</a:t>
            </a:r>
            <a:endParaRPr lang="en-US" altLang="zh-CN" sz="3300" dirty="0" smtClean="0"/>
          </a:p>
          <a:p>
            <a:r>
              <a:rPr lang="en-US" altLang="zh-CN" sz="3300" dirty="0" err="1" smtClean="0"/>
              <a:t>var</a:t>
            </a:r>
            <a:r>
              <a:rPr lang="en-US" altLang="zh-CN" sz="3300" dirty="0" smtClean="0"/>
              <a:t> a = new </a:t>
            </a:r>
            <a:r>
              <a:rPr lang="en-US" altLang="zh-CN" sz="3300" dirty="0" err="1" smtClean="0"/>
              <a:t>fn</a:t>
            </a:r>
            <a:r>
              <a:rPr lang="en-US" altLang="zh-CN" sz="3300" dirty="0" smtClean="0"/>
              <a:t>;  </a:t>
            </a:r>
            <a:endParaRPr lang="en-US" altLang="zh-CN" sz="3300" dirty="0" smtClean="0"/>
          </a:p>
          <a:p>
            <a:r>
              <a:rPr lang="en-US" altLang="zh-CN" sz="3300" dirty="0" smtClean="0"/>
              <a:t>console.log(</a:t>
            </a:r>
            <a:r>
              <a:rPr lang="en-US" altLang="zh-CN" sz="3300" dirty="0" err="1" smtClean="0"/>
              <a:t>a.user</a:t>
            </a:r>
            <a:r>
              <a:rPr lang="en-US" altLang="zh-CN" sz="3300" dirty="0" smtClean="0"/>
              <a:t>); //</a:t>
            </a:r>
            <a:r>
              <a:rPr lang="en-US" altLang="zh-CN" sz="3300" dirty="0" err="1" smtClean="0"/>
              <a:t>haha</a:t>
            </a:r>
            <a:r>
              <a:rPr lang="en-US" altLang="zh-CN" sz="3300" dirty="0" smtClean="0"/>
              <a:t>  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3209</Words>
  <Application>WPS 演示</Application>
  <PresentationFormat>宽屏</PresentationFormat>
  <Paragraphs>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Javascript中的this</vt:lpstr>
      <vt:lpstr> 1.关于this的指向     this永远指向的是最后调用它的对象，也就是看它执行的时候是谁调用的</vt:lpstr>
      <vt:lpstr>（1）如果一个函数中有this，但是它没有被上一级的对象 所调用，那么this指向的就是window</vt:lpstr>
      <vt:lpstr>（2）如果一个函数中有this，这个函数有被上一级的对象所调用，那么this指向的就是上一级的对象  //对象方法调用           var o = { fn:function(){console.log(this); } } 	  o.fn(); //this指向o对象 //事件绑定  var btn = document.querySelector(“button”);  btn.onclick = function () {  	console.log(this) // this指向btn  }  //事件监听  var btn = document.querySelector(“button”) ；btn.addEventListener(‘click’, function () {  	console.log(this) //this指向btn  }) </vt:lpstr>
      <vt:lpstr>（3）如果一个函数中有this，这个函数中包含多个对象，尽管这个函数是被最外层的对象所调用，this指向的也只是它上一级的对象 	  var o = {   		  a:10,   		  b:{     		    a:12,     		    fn:function(){    		         console.log(this.a); //12，this指向b对象    		     }    		 } 	} 	o.b.fn();</vt:lpstr>
      <vt:lpstr>（4）this永远指向的是最后调用它的对象            var o = {     		a:10,     		b:{         		      a:12,         		      fn:function(){             			console.log(this.a); //undefined             			console.log(this); //window        			 }	    		 } 	} 	var j = o.b.fn; 	j();</vt:lpstr>
      <vt:lpstr>补充说明：  在严格版中的默认的this不再是window，而是undefined</vt:lpstr>
      <vt:lpstr>2. 改变this指向</vt:lpstr>
      <vt:lpstr> （2）在函数中当this遇到return，返回的是一个对象（null除外)，this指向这个返回的对象；如果返回的是一个值，this指向还是函数的实例对象    </vt:lpstr>
      <vt:lpstr>（3）call方法可以传递两个参数。第一个参数是指定函数内部中this的指向（也就是函数执行时所在的作用域），并且会立即执行该函数，如果call第一个参数为null或者undefined，那么this指向的是window对象，第二个参数是函数调用时需要一个个传递的参数</vt:lpstr>
      <vt:lpstr>（4）apply方法可以传递两个参数。第一个参数是指定函数内部中this的指向（也就是函数执行时所在的作用域），并且会立即执行该函数，如果call第一个参数为null或者undefined，那么this指向的是window对象，第二个参数是函数调用时需要传递的数组	 	var x = 0; 　　	function test(){ 　　　　	alert(this.x); 　　	} 　　	var o={}; 　　	o.x = 1; 　　	o.m = test; 　　	o.m.apply(); //0，this指向window 	o.m.apply(o); //1，this指向o</vt:lpstr>
      <vt:lpstr>（5）bind方法用于指定函数内部的this指向（执行时所在的作用域），且传递参数的形式与call方法相同，然后返回一个新函数，bind并不会立即执行，而是将绑定好的this重新返回一个新函数，什么时候调用由自己决定  function fn(a,b,c,d){ 　　console.log(a,b,c,d); } var f = fn.bind(null,1,2,3); f(4); // 1 2 3 4 </vt:lpstr>
      <vt:lpstr>（6）箭头函数            箭头函数指向函数所在的所用域: 注意理解作用域,只有函数的{}构成作用域,对象的{}以及 if(){}都不构成作用域;           const obj = { 		name: ‘objName’, 		say() { 			console.log(this.name);  //this指向obj         	           }, 		read: () =&gt; {      			console.log(this.name);  //this指向全局作用域              		}       		 } 	} 	obj.say(); // objName  	obj.read(); // undefined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Javascript中的this</dc:title>
  <dc:creator>李 勇鹏</dc:creator>
  <cp:lastModifiedBy>、﹡..煙菋ヽ</cp:lastModifiedBy>
  <cp:revision>60</cp:revision>
  <dcterms:created xsi:type="dcterms:W3CDTF">2018-04-30T00:54:00Z</dcterms:created>
  <dcterms:modified xsi:type="dcterms:W3CDTF">2018-08-27T02:43:52Z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