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2" r:id="rId5"/>
    <p:sldId id="260" r:id="rId6"/>
    <p:sldId id="261" r:id="rId7"/>
    <p:sldId id="263" r:id="rId8"/>
    <p:sldId id="264" r:id="rId9"/>
    <p:sldId id="272" r:id="rId10"/>
    <p:sldId id="265" r:id="rId11"/>
    <p:sldId id="271" r:id="rId12"/>
    <p:sldId id="273" r:id="rId13"/>
    <p:sldId id="267" r:id="rId14"/>
    <p:sldId id="274"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8"/>
    <p:restoredTop sz="94640"/>
  </p:normalViewPr>
  <p:slideViewPr>
    <p:cSldViewPr snapToGrid="0" snapToObjects="1">
      <p:cViewPr varScale="1">
        <p:scale>
          <a:sx n="87" d="100"/>
          <a:sy n="87" d="100"/>
        </p:scale>
        <p:origin x="5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68672-7EE4-8C48-A52B-0F847969712E}" type="datetimeFigureOut">
              <a:rPr kumimoji="1" lang="zh-CN" altLang="en-US" smtClean="0"/>
              <a:t>2019/4/19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D8CED-9A60-794D-9C09-78D8BF33647A}" type="slidenum">
              <a:rPr kumimoji="1" lang="zh-CN" altLang="en-US" smtClean="0"/>
              <a:t>‹#›</a:t>
            </a:fld>
            <a:endParaRPr kumimoji="1" lang="zh-CN" altLang="en-US"/>
          </a:p>
        </p:txBody>
      </p:sp>
    </p:spTree>
    <p:extLst>
      <p:ext uri="{BB962C8B-B14F-4D97-AF65-F5344CB8AC3E}">
        <p14:creationId xmlns:p14="http://schemas.microsoft.com/office/powerpoint/2010/main" val="954724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、类似于人类生成的文本一样</a:t>
            </a:r>
            <a:r>
              <a:rPr kumimoji="1" lang="en-US" altLang="zh-CN" dirty="0"/>
              <a:t>2</a:t>
            </a:r>
            <a:r>
              <a:rPr kumimoji="1" lang="zh-CN" altLang="en-US" dirty="0"/>
              <a:t>、还能让人类高度评价</a:t>
            </a:r>
          </a:p>
        </p:txBody>
      </p:sp>
      <p:sp>
        <p:nvSpPr>
          <p:cNvPr id="4" name="灯片编号占位符 3"/>
          <p:cNvSpPr>
            <a:spLocks noGrp="1"/>
          </p:cNvSpPr>
          <p:nvPr>
            <p:ph type="sldNum" sz="quarter" idx="5"/>
          </p:nvPr>
        </p:nvSpPr>
        <p:spPr/>
        <p:txBody>
          <a:bodyPr/>
          <a:lstStyle/>
          <a:p>
            <a:fld id="{874D8CED-9A60-794D-9C09-78D8BF33647A}" type="slidenum">
              <a:rPr kumimoji="1" lang="zh-CN" altLang="en-US" smtClean="0"/>
              <a:t>3</a:t>
            </a:fld>
            <a:endParaRPr kumimoji="1" lang="zh-CN" altLang="en-US"/>
          </a:p>
        </p:txBody>
      </p:sp>
    </p:spTree>
    <p:extLst>
      <p:ext uri="{BB962C8B-B14F-4D97-AF65-F5344CB8AC3E}">
        <p14:creationId xmlns:p14="http://schemas.microsoft.com/office/powerpoint/2010/main" val="2622749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加州大学圣克鲁斯分校</a:t>
            </a:r>
          </a:p>
        </p:txBody>
      </p:sp>
      <p:sp>
        <p:nvSpPr>
          <p:cNvPr id="4" name="灯片编号占位符 3"/>
          <p:cNvSpPr>
            <a:spLocks noGrp="1"/>
          </p:cNvSpPr>
          <p:nvPr>
            <p:ph type="sldNum" sz="quarter" idx="5"/>
          </p:nvPr>
        </p:nvSpPr>
        <p:spPr/>
        <p:txBody>
          <a:bodyPr/>
          <a:lstStyle/>
          <a:p>
            <a:fld id="{874D8CED-9A60-794D-9C09-78D8BF33647A}" type="slidenum">
              <a:rPr kumimoji="1" lang="zh-CN" altLang="en-US" smtClean="0"/>
              <a:t>8</a:t>
            </a:fld>
            <a:endParaRPr kumimoji="1" lang="zh-CN" altLang="en-US"/>
          </a:p>
        </p:txBody>
      </p:sp>
    </p:spTree>
    <p:extLst>
      <p:ext uri="{BB962C8B-B14F-4D97-AF65-F5344CB8AC3E}">
        <p14:creationId xmlns:p14="http://schemas.microsoft.com/office/powerpoint/2010/main" val="31470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哈弗大学</a:t>
            </a:r>
          </a:p>
        </p:txBody>
      </p:sp>
      <p:sp>
        <p:nvSpPr>
          <p:cNvPr id="4" name="灯片编号占位符 3"/>
          <p:cNvSpPr>
            <a:spLocks noGrp="1"/>
          </p:cNvSpPr>
          <p:nvPr>
            <p:ph type="sldNum" sz="quarter" idx="5"/>
          </p:nvPr>
        </p:nvSpPr>
        <p:spPr/>
        <p:txBody>
          <a:bodyPr/>
          <a:lstStyle/>
          <a:p>
            <a:fld id="{874D8CED-9A60-794D-9C09-78D8BF33647A}" type="slidenum">
              <a:rPr kumimoji="1" lang="zh-CN" altLang="en-US" smtClean="0"/>
              <a:t>10</a:t>
            </a:fld>
            <a:endParaRPr kumimoji="1" lang="zh-CN" altLang="en-US"/>
          </a:p>
        </p:txBody>
      </p:sp>
    </p:spTree>
    <p:extLst>
      <p:ext uri="{BB962C8B-B14F-4D97-AF65-F5344CB8AC3E}">
        <p14:creationId xmlns:p14="http://schemas.microsoft.com/office/powerpoint/2010/main" val="2235567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4/19/19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4/19/19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4/19/19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raincent.com/content-10-13074-1.html" TargetMode="External"/><Relationship Id="rId7" Type="http://schemas.openxmlformats.org/officeDocument/2006/relationships/hyperlink" Target="https://github.com/UKPLab/e2e-nlg-challenge-2017" TargetMode="External"/><Relationship Id="rId2" Type="http://schemas.openxmlformats.org/officeDocument/2006/relationships/hyperlink" Target="http://www.macs.hw.ac.uk/InteractionLab/E2E/" TargetMode="External"/><Relationship Id="rId1" Type="http://schemas.openxmlformats.org/officeDocument/2006/relationships/slideLayout" Target="../slideLayouts/slideLayout2.xml"/><Relationship Id="rId6" Type="http://schemas.openxmlformats.org/officeDocument/2006/relationships/hyperlink" Target="https://zhuanlan.zhihu.com/p/28048246" TargetMode="External"/><Relationship Id="rId5" Type="http://schemas.openxmlformats.org/officeDocument/2006/relationships/hyperlink" Target="https://zhuanlan.zhihu.com/p/49271699" TargetMode="External"/><Relationship Id="rId4" Type="http://schemas.openxmlformats.org/officeDocument/2006/relationships/hyperlink" Target="https://github.com/huangxiancun/data2text_gener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uetschek/e2e-dataset/releases/download/v1.0.0/e2e-dataset.zi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huangxiancun/e2e-metric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5D190-5C3F-0242-8506-0B8922ED5058}"/>
              </a:ext>
            </a:extLst>
          </p:cNvPr>
          <p:cNvSpPr>
            <a:spLocks noGrp="1"/>
          </p:cNvSpPr>
          <p:nvPr>
            <p:ph type="ctrTitle"/>
          </p:nvPr>
        </p:nvSpPr>
        <p:spPr/>
        <p:txBody>
          <a:bodyPr>
            <a:normAutofit/>
          </a:bodyPr>
          <a:lstStyle/>
          <a:p>
            <a:r>
              <a:rPr kumimoji="1" lang="en-US" altLang="zh-CN" sz="4400" dirty="0"/>
              <a:t>D</a:t>
            </a:r>
            <a:r>
              <a:rPr kumimoji="1" lang="en-US" altLang="zh-CN" sz="4400" cap="none" dirty="0"/>
              <a:t>ata to Text Generation Research</a:t>
            </a:r>
            <a:endParaRPr kumimoji="1" lang="zh-CN" altLang="en-US" sz="4400" dirty="0"/>
          </a:p>
        </p:txBody>
      </p:sp>
      <p:sp>
        <p:nvSpPr>
          <p:cNvPr id="3" name="副标题 2">
            <a:extLst>
              <a:ext uri="{FF2B5EF4-FFF2-40B4-BE49-F238E27FC236}">
                <a16:creationId xmlns:a16="http://schemas.microsoft.com/office/drawing/2014/main" id="{D9BBCB4B-D005-7E4B-9192-90C7C1D560E8}"/>
              </a:ext>
            </a:extLst>
          </p:cNvPr>
          <p:cNvSpPr>
            <a:spLocks noGrp="1"/>
          </p:cNvSpPr>
          <p:nvPr>
            <p:ph type="subTitle" idx="1"/>
          </p:nvPr>
        </p:nvSpPr>
        <p:spPr>
          <a:xfrm>
            <a:off x="2602975" y="4214110"/>
            <a:ext cx="8637072" cy="977621"/>
          </a:xfrm>
        </p:spPr>
        <p:txBody>
          <a:bodyPr/>
          <a:lstStyle/>
          <a:p>
            <a:pPr algn="ctr"/>
            <a:r>
              <a:rPr kumimoji="1" lang="en-US" altLang="zh-CN" dirty="0"/>
              <a:t>				</a:t>
            </a:r>
            <a:r>
              <a:rPr kumimoji="1" lang="zh-CN" altLang="en-US" dirty="0"/>
              <a:t>北明算法组</a:t>
            </a:r>
            <a:r>
              <a:rPr kumimoji="1" lang="en-US" altLang="zh-CN" dirty="0"/>
              <a:t>--</a:t>
            </a:r>
            <a:r>
              <a:rPr kumimoji="1" lang="zh-CN" altLang="en-US" dirty="0"/>
              <a:t>黄贤存</a:t>
            </a:r>
            <a:endParaRPr kumimoji="1" lang="en-US" altLang="zh-CN" dirty="0"/>
          </a:p>
          <a:p>
            <a:pPr algn="ctr"/>
            <a:r>
              <a:rPr kumimoji="1" lang="en-US" altLang="zh-CN" dirty="0"/>
              <a:t>				2019-04-10</a:t>
            </a:r>
            <a:endParaRPr kumimoji="1" lang="zh-CN" altLang="en-US" dirty="0"/>
          </a:p>
        </p:txBody>
      </p:sp>
    </p:spTree>
    <p:extLst>
      <p:ext uri="{BB962C8B-B14F-4D97-AF65-F5344CB8AC3E}">
        <p14:creationId xmlns:p14="http://schemas.microsoft.com/office/powerpoint/2010/main" val="133194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A8DCA-66F3-174A-B8A0-76135732A476}"/>
              </a:ext>
            </a:extLst>
          </p:cNvPr>
          <p:cNvSpPr>
            <a:spLocks noGrp="1"/>
          </p:cNvSpPr>
          <p:nvPr>
            <p:ph type="title"/>
          </p:nvPr>
        </p:nvSpPr>
        <p:spPr/>
        <p:txBody>
          <a:bodyPr>
            <a:normAutofit fontScale="90000"/>
          </a:bodyPr>
          <a:lstStyle/>
          <a:p>
            <a:pPr marL="457200" indent="-457200">
              <a:buFont typeface="Arial" panose="020B0604020202020204" pitchFamily="34" charset="0"/>
              <a:buChar char="•"/>
            </a:pPr>
            <a:r>
              <a:rPr lang="en" altLang="zh-CN" cap="none" dirty="0"/>
              <a:t>End-to-end Content And Plan Selection For Data-to-text Generation </a:t>
            </a:r>
            <a:br>
              <a:rPr lang="en" altLang="zh-CN" dirty="0"/>
            </a:br>
            <a:endParaRPr kumimoji="1" lang="zh-CN" altLang="en-US" dirty="0"/>
          </a:p>
        </p:txBody>
      </p:sp>
      <p:sp>
        <p:nvSpPr>
          <p:cNvPr id="3" name="内容占位符 2">
            <a:extLst>
              <a:ext uri="{FF2B5EF4-FFF2-40B4-BE49-F238E27FC236}">
                <a16:creationId xmlns:a16="http://schemas.microsoft.com/office/drawing/2014/main" id="{5F93B366-9927-0943-ABB3-75DB4035CE5F}"/>
              </a:ext>
            </a:extLst>
          </p:cNvPr>
          <p:cNvSpPr>
            <a:spLocks noGrp="1"/>
          </p:cNvSpPr>
          <p:nvPr>
            <p:ph idx="1"/>
          </p:nvPr>
        </p:nvSpPr>
        <p:spPr>
          <a:xfrm>
            <a:off x="1451579" y="2015732"/>
            <a:ext cx="9603275" cy="4037749"/>
          </a:xfrm>
        </p:spPr>
        <p:txBody>
          <a:bodyPr>
            <a:normAutofit fontScale="92500" lnSpcReduction="20000"/>
          </a:bodyPr>
          <a:lstStyle/>
          <a:p>
            <a:r>
              <a:rPr kumimoji="1" lang="en-US" altLang="zh-CN" dirty="0"/>
              <a:t>Pointer-Generator Network</a:t>
            </a:r>
          </a:p>
          <a:p>
            <a:pPr lvl="1"/>
            <a:r>
              <a:rPr kumimoji="1" lang="en-US" altLang="zh-CN" dirty="0"/>
              <a:t>Dot</a:t>
            </a:r>
          </a:p>
          <a:p>
            <a:pPr lvl="1"/>
            <a:r>
              <a:rPr kumimoji="1" lang="en-US" altLang="zh-CN" dirty="0" err="1"/>
              <a:t>Mlp</a:t>
            </a:r>
            <a:endParaRPr kumimoji="1" lang="en-US" altLang="zh-CN" dirty="0"/>
          </a:p>
          <a:p>
            <a:r>
              <a:rPr kumimoji="1" lang="en-US" altLang="zh-CN" dirty="0"/>
              <a:t>Copy Model</a:t>
            </a:r>
          </a:p>
          <a:p>
            <a:endParaRPr kumimoji="1" lang="en-US" altLang="zh-CN" dirty="0"/>
          </a:p>
          <a:p>
            <a:pPr lvl="1"/>
            <a:endParaRPr kumimoji="1" lang="en-US" altLang="zh-CN" dirty="0"/>
          </a:p>
          <a:p>
            <a:pPr marL="0" indent="0">
              <a:buNone/>
            </a:pPr>
            <a:endParaRPr lang="en" altLang="zh-CN" dirty="0"/>
          </a:p>
          <a:p>
            <a:r>
              <a:rPr lang="en" altLang="zh-CN" dirty="0"/>
              <a:t>Coverage and Length Penalty </a:t>
            </a:r>
          </a:p>
          <a:p>
            <a:pPr lvl="1"/>
            <a:r>
              <a:rPr lang="en" altLang="zh-CN" dirty="0"/>
              <a:t>We observed that generated text using vanilla S2S models with and without copy mechanism commonly omits some of the values in their inputs. To mitigate this effect, we use two penalty terms during inference; a length and a coverage penalty. </a:t>
            </a:r>
            <a:endParaRPr kumimoji="1" lang="en-US" altLang="zh-CN" dirty="0"/>
          </a:p>
          <a:p>
            <a:endParaRPr kumimoji="1" lang="zh-CN" altLang="en-US" dirty="0"/>
          </a:p>
        </p:txBody>
      </p:sp>
      <p:pic>
        <p:nvPicPr>
          <p:cNvPr id="4" name="图片 3">
            <a:extLst>
              <a:ext uri="{FF2B5EF4-FFF2-40B4-BE49-F238E27FC236}">
                <a16:creationId xmlns:a16="http://schemas.microsoft.com/office/drawing/2014/main" id="{7FD04699-3876-3549-A6E0-A9A8CB428E8D}"/>
              </a:ext>
            </a:extLst>
          </p:cNvPr>
          <p:cNvPicPr>
            <a:picLocks noChangeAspect="1"/>
          </p:cNvPicPr>
          <p:nvPr/>
        </p:nvPicPr>
        <p:blipFill>
          <a:blip r:embed="rId3"/>
          <a:stretch>
            <a:fillRect/>
          </a:stretch>
        </p:blipFill>
        <p:spPr>
          <a:xfrm>
            <a:off x="5163566" y="3575304"/>
            <a:ext cx="5473700" cy="876300"/>
          </a:xfrm>
          <a:prstGeom prst="rect">
            <a:avLst/>
          </a:prstGeom>
        </p:spPr>
      </p:pic>
      <p:pic>
        <p:nvPicPr>
          <p:cNvPr id="5" name="图片 4">
            <a:extLst>
              <a:ext uri="{FF2B5EF4-FFF2-40B4-BE49-F238E27FC236}">
                <a16:creationId xmlns:a16="http://schemas.microsoft.com/office/drawing/2014/main" id="{F69C737A-7E30-684D-B73C-A9F11341EBBE}"/>
              </a:ext>
            </a:extLst>
          </p:cNvPr>
          <p:cNvPicPr>
            <a:picLocks noChangeAspect="1"/>
          </p:cNvPicPr>
          <p:nvPr/>
        </p:nvPicPr>
        <p:blipFill>
          <a:blip r:embed="rId4"/>
          <a:stretch>
            <a:fillRect/>
          </a:stretch>
        </p:blipFill>
        <p:spPr>
          <a:xfrm>
            <a:off x="5133848" y="2015732"/>
            <a:ext cx="5435600" cy="1266964"/>
          </a:xfrm>
          <a:prstGeom prst="rect">
            <a:avLst/>
          </a:prstGeom>
        </p:spPr>
      </p:pic>
    </p:spTree>
    <p:extLst>
      <p:ext uri="{BB962C8B-B14F-4D97-AF65-F5344CB8AC3E}">
        <p14:creationId xmlns:p14="http://schemas.microsoft.com/office/powerpoint/2010/main" val="4260047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28CFA78-A3EA-1A45-B01C-D8EF94BFC6B1}"/>
              </a:ext>
            </a:extLst>
          </p:cNvPr>
          <p:cNvPicPr>
            <a:picLocks noChangeAspect="1"/>
          </p:cNvPicPr>
          <p:nvPr/>
        </p:nvPicPr>
        <p:blipFill>
          <a:blip r:embed="rId2"/>
          <a:stretch>
            <a:fillRect/>
          </a:stretch>
        </p:blipFill>
        <p:spPr>
          <a:xfrm>
            <a:off x="987551" y="0"/>
            <a:ext cx="10375393" cy="6076386"/>
          </a:xfrm>
          <a:prstGeom prst="rect">
            <a:avLst/>
          </a:prstGeom>
        </p:spPr>
      </p:pic>
      <p:pic>
        <p:nvPicPr>
          <p:cNvPr id="5" name="图片 4">
            <a:extLst>
              <a:ext uri="{FF2B5EF4-FFF2-40B4-BE49-F238E27FC236}">
                <a16:creationId xmlns:a16="http://schemas.microsoft.com/office/drawing/2014/main" id="{7FC67A0A-C2B2-BA4B-BF04-2022E9D5F992}"/>
              </a:ext>
            </a:extLst>
          </p:cNvPr>
          <p:cNvPicPr>
            <a:picLocks noChangeAspect="1"/>
          </p:cNvPicPr>
          <p:nvPr/>
        </p:nvPicPr>
        <p:blipFill>
          <a:blip r:embed="rId3"/>
          <a:stretch>
            <a:fillRect/>
          </a:stretch>
        </p:blipFill>
        <p:spPr>
          <a:xfrm>
            <a:off x="1728978" y="231140"/>
            <a:ext cx="4686300" cy="1397000"/>
          </a:xfrm>
          <a:prstGeom prst="rect">
            <a:avLst/>
          </a:prstGeom>
        </p:spPr>
      </p:pic>
    </p:spTree>
    <p:extLst>
      <p:ext uri="{BB962C8B-B14F-4D97-AF65-F5344CB8AC3E}">
        <p14:creationId xmlns:p14="http://schemas.microsoft.com/office/powerpoint/2010/main" val="3800762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A2EBAA1-C619-8F4D-B754-23706644B071}"/>
              </a:ext>
            </a:extLst>
          </p:cNvPr>
          <p:cNvPicPr>
            <a:picLocks noChangeAspect="1"/>
          </p:cNvPicPr>
          <p:nvPr/>
        </p:nvPicPr>
        <p:blipFill>
          <a:blip r:embed="rId2"/>
          <a:stretch>
            <a:fillRect/>
          </a:stretch>
        </p:blipFill>
        <p:spPr>
          <a:xfrm>
            <a:off x="-10072" y="696966"/>
            <a:ext cx="12182741" cy="4579227"/>
          </a:xfrm>
          <a:prstGeom prst="rect">
            <a:avLst/>
          </a:prstGeom>
        </p:spPr>
      </p:pic>
    </p:spTree>
    <p:extLst>
      <p:ext uri="{BB962C8B-B14F-4D97-AF65-F5344CB8AC3E}">
        <p14:creationId xmlns:p14="http://schemas.microsoft.com/office/powerpoint/2010/main" val="1243994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0E5D3-1706-F349-868D-49A558D97E16}"/>
              </a:ext>
            </a:extLst>
          </p:cNvPr>
          <p:cNvSpPr>
            <a:spLocks noGrp="1"/>
          </p:cNvSpPr>
          <p:nvPr>
            <p:ph type="title"/>
          </p:nvPr>
        </p:nvSpPr>
        <p:spPr/>
        <p:txBody>
          <a:bodyPr/>
          <a:lstStyle/>
          <a:p>
            <a:r>
              <a:rPr kumimoji="1" lang="en" altLang="zh-CN" cap="none" dirty="0"/>
              <a:t>Inspiration For U</a:t>
            </a:r>
            <a:r>
              <a:rPr kumimoji="1" lang="en-US" altLang="zh-CN" cap="none" dirty="0"/>
              <a:t>S</a:t>
            </a:r>
            <a:br>
              <a:rPr kumimoji="1" lang="en" altLang="zh-CN" dirty="0"/>
            </a:br>
            <a:endParaRPr kumimoji="1" lang="zh-CN" altLang="en-US" dirty="0"/>
          </a:p>
        </p:txBody>
      </p:sp>
      <p:sp>
        <p:nvSpPr>
          <p:cNvPr id="3" name="内容占位符 2">
            <a:extLst>
              <a:ext uri="{FF2B5EF4-FFF2-40B4-BE49-F238E27FC236}">
                <a16:creationId xmlns:a16="http://schemas.microsoft.com/office/drawing/2014/main" id="{C7C99CA6-8ED3-0442-A3BF-919BA0B8D87C}"/>
              </a:ext>
            </a:extLst>
          </p:cNvPr>
          <p:cNvSpPr>
            <a:spLocks noGrp="1"/>
          </p:cNvSpPr>
          <p:nvPr>
            <p:ph idx="1"/>
          </p:nvPr>
        </p:nvSpPr>
        <p:spPr/>
        <p:txBody>
          <a:bodyPr/>
          <a:lstStyle/>
          <a:p>
            <a:r>
              <a:rPr kumimoji="1" lang="en-US" altLang="zh-CN" dirty="0"/>
              <a:t>E2E</a:t>
            </a:r>
            <a:r>
              <a:rPr kumimoji="1" lang="zh-CN" altLang="en-US" dirty="0"/>
              <a:t> 方式实现，必须依赖与数据的处理逻辑或者技巧。</a:t>
            </a:r>
            <a:endParaRPr kumimoji="1" lang="en-US" altLang="zh-CN" dirty="0"/>
          </a:p>
          <a:p>
            <a:pPr lvl="1"/>
            <a:endParaRPr kumimoji="1" lang="en-US" altLang="zh-CN" dirty="0"/>
          </a:p>
          <a:p>
            <a:r>
              <a:rPr kumimoji="1" lang="zh-CN" altLang="en-US" dirty="0"/>
              <a:t>基于</a:t>
            </a:r>
            <a:r>
              <a:rPr kumimoji="1" lang="en-US" altLang="zh-CN" dirty="0"/>
              <a:t>baseline</a:t>
            </a:r>
            <a:r>
              <a:rPr kumimoji="1" lang="zh-CN" altLang="en-US" dirty="0"/>
              <a:t>模型进行数据分析，把分析结果要落实到模型架构上。</a:t>
            </a:r>
            <a:endParaRPr kumimoji="1" lang="en-US" altLang="zh-CN" dirty="0"/>
          </a:p>
          <a:p>
            <a:endParaRPr kumimoji="1" lang="en-US" altLang="zh-CN" dirty="0"/>
          </a:p>
          <a:p>
            <a:r>
              <a:rPr kumimoji="1" lang="zh-CN" altLang="en-US" dirty="0"/>
              <a:t>多关注评价指标与数据处理的关系。</a:t>
            </a:r>
            <a:endParaRPr kumimoji="1" lang="en-US" altLang="zh-CN" dirty="0"/>
          </a:p>
          <a:p>
            <a:endParaRPr kumimoji="1" lang="en-US" altLang="zh-CN" dirty="0"/>
          </a:p>
          <a:p>
            <a:r>
              <a:rPr kumimoji="1" lang="zh-CN" altLang="en-US" dirty="0"/>
              <a:t>数据扩充还是有必要的。</a:t>
            </a:r>
            <a:endParaRPr kumimoji="1" lang="en-US" altLang="zh-CN" dirty="0"/>
          </a:p>
          <a:p>
            <a:endParaRPr kumimoji="1" lang="en-US" altLang="zh-CN" dirty="0"/>
          </a:p>
          <a:p>
            <a:pPr marL="0" indent="0">
              <a:buNone/>
            </a:pPr>
            <a:endParaRPr kumimoji="1" lang="en-US" altLang="zh-CN" dirty="0"/>
          </a:p>
          <a:p>
            <a:endParaRPr kumimoji="1" lang="en-US" altLang="zh-CN" dirty="0"/>
          </a:p>
          <a:p>
            <a:endParaRPr kumimoji="1" lang="en-US" altLang="zh-CN" dirty="0"/>
          </a:p>
          <a:p>
            <a:pPr marL="457200" lvl="1" indent="0">
              <a:buNone/>
            </a:pPr>
            <a:endParaRPr kumimoji="1" lang="en-US" altLang="zh-CN" dirty="0"/>
          </a:p>
          <a:p>
            <a:pPr marL="457200" lvl="1" indent="0">
              <a:buNone/>
            </a:pP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481579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FCD22D-0A85-DB49-B7AE-70F329BA825D}"/>
              </a:ext>
            </a:extLst>
          </p:cNvPr>
          <p:cNvSpPr>
            <a:spLocks noGrp="1"/>
          </p:cNvSpPr>
          <p:nvPr>
            <p:ph idx="1"/>
          </p:nvPr>
        </p:nvSpPr>
        <p:spPr>
          <a:xfrm>
            <a:off x="0" y="1931649"/>
            <a:ext cx="4308090" cy="3450613"/>
          </a:xfrm>
        </p:spPr>
        <p:txBody>
          <a:bodyPr/>
          <a:lstStyle/>
          <a:p>
            <a:r>
              <a:rPr kumimoji="1" lang="en-US" altLang="zh-CN" dirty="0"/>
              <a:t>MR&gt;&gt;&gt;Token</a:t>
            </a:r>
            <a:r>
              <a:rPr kumimoji="1" lang="zh-CN" altLang="en-US" dirty="0"/>
              <a:t>序列（数据处理模块）</a:t>
            </a:r>
            <a:endParaRPr kumimoji="1" lang="en-US" altLang="zh-CN" dirty="0"/>
          </a:p>
          <a:p>
            <a:pPr lvl="1"/>
            <a:r>
              <a:rPr lang="en" altLang="zh-CN" dirty="0"/>
              <a:t>Delexicalization</a:t>
            </a:r>
          </a:p>
          <a:p>
            <a:pPr lvl="1"/>
            <a:r>
              <a:rPr kumimoji="1" lang="en-US" altLang="zh-CN" dirty="0"/>
              <a:t>Rule(</a:t>
            </a:r>
            <a:r>
              <a:rPr kumimoji="1" lang="zh-CN" altLang="en-US" dirty="0"/>
              <a:t>属性值在句子中的位置</a:t>
            </a:r>
            <a:r>
              <a:rPr kumimoji="1" lang="en-US" altLang="zh-CN" dirty="0"/>
              <a:t>)</a:t>
            </a:r>
          </a:p>
          <a:p>
            <a:pPr lvl="1"/>
            <a:r>
              <a:rPr kumimoji="1" lang="en-US" altLang="zh-CN" dirty="0"/>
              <a:t>Data expansion</a:t>
            </a:r>
          </a:p>
          <a:p>
            <a:pPr lvl="1"/>
            <a:r>
              <a:rPr kumimoji="1" lang="en-US" altLang="zh-CN" dirty="0"/>
              <a:t>Word2vec</a:t>
            </a:r>
          </a:p>
          <a:p>
            <a:pPr lvl="1"/>
            <a:r>
              <a:rPr kumimoji="1" lang="en-US" altLang="zh-CN" dirty="0"/>
              <a:t>…</a:t>
            </a:r>
          </a:p>
          <a:p>
            <a:pPr lvl="1"/>
            <a:endParaRPr kumimoji="1" lang="en-US" altLang="zh-CN" dirty="0"/>
          </a:p>
          <a:p>
            <a:pPr lvl="1"/>
            <a:endParaRPr kumimoji="1" lang="zh-CN" altLang="en-US" dirty="0"/>
          </a:p>
        </p:txBody>
      </p:sp>
      <p:sp>
        <p:nvSpPr>
          <p:cNvPr id="4" name="内容占位符 2">
            <a:extLst>
              <a:ext uri="{FF2B5EF4-FFF2-40B4-BE49-F238E27FC236}">
                <a16:creationId xmlns:a16="http://schemas.microsoft.com/office/drawing/2014/main" id="{7D7EE2CD-DFF1-3E4F-9668-BDB3A97AC5F7}"/>
              </a:ext>
            </a:extLst>
          </p:cNvPr>
          <p:cNvSpPr txBox="1">
            <a:spLocks/>
          </p:cNvSpPr>
          <p:nvPr/>
        </p:nvSpPr>
        <p:spPr>
          <a:xfrm>
            <a:off x="4086223" y="1931649"/>
            <a:ext cx="4477405" cy="345061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kumimoji="1" lang="en-US" altLang="zh-CN" dirty="0"/>
              <a:t>Token </a:t>
            </a:r>
            <a:r>
              <a:rPr kumimoji="1" lang="zh-CN" altLang="en-US" dirty="0"/>
              <a:t>序列</a:t>
            </a:r>
            <a:r>
              <a:rPr kumimoji="1" lang="en-US" altLang="zh-CN" dirty="0"/>
              <a:t>&gt;&gt;&gt;Model</a:t>
            </a:r>
            <a:r>
              <a:rPr kumimoji="1" lang="zh-CN" altLang="en-US" dirty="0"/>
              <a:t>（模型模块）</a:t>
            </a:r>
            <a:endParaRPr kumimoji="1" lang="en-US" altLang="zh-CN" dirty="0"/>
          </a:p>
          <a:p>
            <a:pPr lvl="1"/>
            <a:r>
              <a:rPr kumimoji="1" lang="en" altLang="zh-CN" dirty="0"/>
              <a:t>Feature </a:t>
            </a:r>
            <a:r>
              <a:rPr kumimoji="1" lang="en-US" altLang="zh-CN" dirty="0"/>
              <a:t>E</a:t>
            </a:r>
            <a:r>
              <a:rPr kumimoji="1" lang="en" altLang="zh-CN" dirty="0" err="1"/>
              <a:t>xtractor</a:t>
            </a:r>
            <a:endParaRPr kumimoji="1" lang="en" altLang="zh-CN" dirty="0"/>
          </a:p>
          <a:p>
            <a:pPr lvl="2"/>
            <a:r>
              <a:rPr kumimoji="1" lang="en" altLang="zh-CN" dirty="0"/>
              <a:t>CNN</a:t>
            </a:r>
          </a:p>
          <a:p>
            <a:pPr lvl="2"/>
            <a:r>
              <a:rPr kumimoji="1" lang="en" altLang="zh-CN" dirty="0"/>
              <a:t>LSTM or bi-</a:t>
            </a:r>
            <a:r>
              <a:rPr kumimoji="1" lang="en" altLang="zh-CN" dirty="0" err="1"/>
              <a:t>lstm</a:t>
            </a:r>
            <a:endParaRPr kumimoji="1" lang="en" altLang="zh-CN" dirty="0"/>
          </a:p>
          <a:p>
            <a:pPr lvl="2"/>
            <a:r>
              <a:rPr kumimoji="1" lang="en-US" altLang="zh-CN" dirty="0"/>
              <a:t>T</a:t>
            </a:r>
            <a:r>
              <a:rPr kumimoji="1" lang="en" altLang="zh-CN" dirty="0" err="1"/>
              <a:t>ransformer</a:t>
            </a:r>
            <a:endParaRPr kumimoji="1" lang="en" altLang="zh-CN" dirty="0"/>
          </a:p>
          <a:p>
            <a:pPr lvl="2"/>
            <a:r>
              <a:rPr kumimoji="1" lang="en-US" altLang="zh-CN" dirty="0"/>
              <a:t>…</a:t>
            </a:r>
            <a:endParaRPr kumimoji="1" lang="en" altLang="zh-CN" dirty="0"/>
          </a:p>
          <a:p>
            <a:pPr lvl="1"/>
            <a:r>
              <a:rPr kumimoji="1" lang="en" altLang="zh-CN" dirty="0"/>
              <a:t>Copy attention</a:t>
            </a:r>
          </a:p>
          <a:p>
            <a:pPr lvl="1"/>
            <a:r>
              <a:rPr kumimoji="1" lang="en" altLang="zh-CN" dirty="0"/>
              <a:t>Multi-</a:t>
            </a:r>
            <a:r>
              <a:rPr kumimoji="1" lang="en-US" altLang="zh-CN" dirty="0"/>
              <a:t>Decoder</a:t>
            </a:r>
            <a:r>
              <a:rPr kumimoji="1" lang="zh-CN" altLang="en-US" dirty="0"/>
              <a:t>  （适用多个句子结构）</a:t>
            </a:r>
            <a:endParaRPr kumimoji="1" lang="en-US" altLang="zh-CN" dirty="0"/>
          </a:p>
          <a:p>
            <a:pPr lvl="1"/>
            <a:r>
              <a:rPr kumimoji="1" lang="en-US" altLang="zh-CN" dirty="0"/>
              <a:t>…</a:t>
            </a:r>
          </a:p>
          <a:p>
            <a:pPr lvl="1"/>
            <a:endParaRPr kumimoji="1" lang="en-US" altLang="zh-CN" dirty="0"/>
          </a:p>
          <a:p>
            <a:pPr lvl="1"/>
            <a:endParaRPr kumimoji="1" lang="zh-CN" altLang="en-US" dirty="0"/>
          </a:p>
        </p:txBody>
      </p:sp>
      <p:sp>
        <p:nvSpPr>
          <p:cNvPr id="5" name="文本框 4">
            <a:extLst>
              <a:ext uri="{FF2B5EF4-FFF2-40B4-BE49-F238E27FC236}">
                <a16:creationId xmlns:a16="http://schemas.microsoft.com/office/drawing/2014/main" id="{CB7E1AEC-8EF2-A744-8C5D-CABF5C2CDC48}"/>
              </a:ext>
            </a:extLst>
          </p:cNvPr>
          <p:cNvSpPr txBox="1"/>
          <p:nvPr/>
        </p:nvSpPr>
        <p:spPr>
          <a:xfrm>
            <a:off x="1345325" y="946762"/>
            <a:ext cx="5276191" cy="984885"/>
          </a:xfrm>
          <a:prstGeom prst="rect">
            <a:avLst/>
          </a:prstGeom>
          <a:noFill/>
        </p:spPr>
        <p:txBody>
          <a:bodyPr wrap="square" rtlCol="0">
            <a:spAutoFit/>
          </a:bodyPr>
          <a:lstStyle/>
          <a:p>
            <a:pPr marL="571500" indent="-571500">
              <a:buFont typeface="Arial" panose="020B0604020202020204" pitchFamily="34" charset="0"/>
              <a:buChar char="•"/>
            </a:pPr>
            <a:r>
              <a:rPr lang="en-US" altLang="zh-CN" sz="4000" dirty="0"/>
              <a:t>I</a:t>
            </a:r>
            <a:r>
              <a:rPr lang="en" altLang="zh-CN" sz="4000" dirty="0"/>
              <a:t>dea and Method</a:t>
            </a:r>
          </a:p>
          <a:p>
            <a:pPr marL="285750" indent="-285750">
              <a:buFont typeface="Arial" panose="020B0604020202020204" pitchFamily="34" charset="0"/>
              <a:buChar char="•"/>
            </a:pPr>
            <a:endParaRPr kumimoji="1" lang="zh-CN" altLang="en-US" dirty="0"/>
          </a:p>
        </p:txBody>
      </p:sp>
      <p:sp>
        <p:nvSpPr>
          <p:cNvPr id="6" name="内容占位符 2">
            <a:extLst>
              <a:ext uri="{FF2B5EF4-FFF2-40B4-BE49-F238E27FC236}">
                <a16:creationId xmlns:a16="http://schemas.microsoft.com/office/drawing/2014/main" id="{5B46F8FB-4FC0-AB4B-9FD0-DA3C1DD44577}"/>
              </a:ext>
            </a:extLst>
          </p:cNvPr>
          <p:cNvSpPr txBox="1">
            <a:spLocks/>
          </p:cNvSpPr>
          <p:nvPr/>
        </p:nvSpPr>
        <p:spPr>
          <a:xfrm>
            <a:off x="8172446" y="1939903"/>
            <a:ext cx="3914779"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kumimoji="1" lang="en-US" altLang="zh-CN" dirty="0"/>
              <a:t>Model&gt;&gt;&gt;Metric</a:t>
            </a:r>
            <a:r>
              <a:rPr kumimoji="1" lang="zh-CN" altLang="en-US" dirty="0"/>
              <a:t>（评价模块）</a:t>
            </a:r>
            <a:endParaRPr kumimoji="1" lang="en-US" altLang="zh-CN" dirty="0"/>
          </a:p>
          <a:p>
            <a:pPr lvl="1"/>
            <a:r>
              <a:rPr kumimoji="1" lang="en-US" altLang="zh-CN" dirty="0"/>
              <a:t>BLEU</a:t>
            </a:r>
          </a:p>
          <a:p>
            <a:pPr lvl="1"/>
            <a:r>
              <a:rPr kumimoji="1" lang="en-US" altLang="zh-CN" dirty="0"/>
              <a:t>NIST</a:t>
            </a:r>
          </a:p>
          <a:p>
            <a:pPr lvl="1"/>
            <a:r>
              <a:rPr kumimoji="1" lang="en-US" altLang="zh-CN" dirty="0"/>
              <a:t>METEOR</a:t>
            </a:r>
          </a:p>
          <a:p>
            <a:pPr lvl="1"/>
            <a:r>
              <a:rPr kumimoji="1" lang="en-US" altLang="zh-CN" dirty="0"/>
              <a:t>ROUGE-L</a:t>
            </a:r>
          </a:p>
          <a:p>
            <a:pPr lvl="1"/>
            <a:r>
              <a:rPr kumimoji="1" lang="en-US" altLang="zh-CN" dirty="0" err="1"/>
              <a:t>CIDEr</a:t>
            </a:r>
            <a:endParaRPr kumimoji="1" lang="en-US" altLang="zh-CN" dirty="0"/>
          </a:p>
          <a:p>
            <a:pPr lvl="1"/>
            <a:r>
              <a:rPr kumimoji="1" lang="en-US" altLang="zh-CN" dirty="0"/>
              <a:t>…</a:t>
            </a:r>
          </a:p>
          <a:p>
            <a:pPr lvl="1"/>
            <a:endParaRPr kumimoji="1" lang="en-US" altLang="zh-CN" dirty="0"/>
          </a:p>
          <a:p>
            <a:pPr lvl="1"/>
            <a:endParaRPr kumimoji="1" lang="zh-CN" altLang="en-US" dirty="0"/>
          </a:p>
        </p:txBody>
      </p:sp>
    </p:spTree>
    <p:extLst>
      <p:ext uri="{BB962C8B-B14F-4D97-AF65-F5344CB8AC3E}">
        <p14:creationId xmlns:p14="http://schemas.microsoft.com/office/powerpoint/2010/main" val="299881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30E5B-C0A7-6040-9678-74151F7A8769}"/>
              </a:ext>
            </a:extLst>
          </p:cNvPr>
          <p:cNvSpPr>
            <a:spLocks noGrp="1"/>
          </p:cNvSpPr>
          <p:nvPr>
            <p:ph type="title"/>
          </p:nvPr>
        </p:nvSpPr>
        <p:spPr/>
        <p:txBody>
          <a:bodyPr/>
          <a:lstStyle/>
          <a:p>
            <a:r>
              <a:rPr kumimoji="1" lang="en" altLang="zh-CN" cap="none" dirty="0"/>
              <a:t>Thinking and </a:t>
            </a:r>
            <a:r>
              <a:rPr kumimoji="1" lang="en-US" altLang="zh-CN" cap="none" dirty="0"/>
              <a:t>D</a:t>
            </a:r>
            <a:r>
              <a:rPr kumimoji="1" lang="en" altLang="zh-CN" cap="none" dirty="0"/>
              <a:t>iscussing</a:t>
            </a:r>
            <a:br>
              <a:rPr kumimoji="1" lang="zh-CN" altLang="en-US" dirty="0"/>
            </a:br>
            <a:endParaRPr kumimoji="1" lang="zh-CN" altLang="en-US" dirty="0"/>
          </a:p>
        </p:txBody>
      </p:sp>
      <p:sp>
        <p:nvSpPr>
          <p:cNvPr id="3" name="内容占位符 2">
            <a:extLst>
              <a:ext uri="{FF2B5EF4-FFF2-40B4-BE49-F238E27FC236}">
                <a16:creationId xmlns:a16="http://schemas.microsoft.com/office/drawing/2014/main" id="{301E707E-3C4A-C541-98D9-BC3A1FFFC51E}"/>
              </a:ext>
            </a:extLst>
          </p:cNvPr>
          <p:cNvSpPr>
            <a:spLocks noGrp="1"/>
          </p:cNvSpPr>
          <p:nvPr>
            <p:ph idx="1"/>
          </p:nvPr>
        </p:nvSpPr>
        <p:spPr/>
        <p:txBody>
          <a:bodyPr/>
          <a:lstStyle/>
          <a:p>
            <a:r>
              <a:rPr kumimoji="1" lang="zh-CN" altLang="en-US" dirty="0"/>
              <a:t>我们的数据是什么样的？</a:t>
            </a:r>
            <a:endParaRPr kumimoji="1" lang="en-US" altLang="zh-CN" dirty="0"/>
          </a:p>
          <a:p>
            <a:r>
              <a:rPr kumimoji="1" lang="zh-CN" altLang="en-US" dirty="0"/>
              <a:t>我们评价指标选什么样的？</a:t>
            </a:r>
            <a:endParaRPr kumimoji="1" lang="en-US" altLang="zh-CN" dirty="0"/>
          </a:p>
          <a:p>
            <a:r>
              <a:rPr kumimoji="1" lang="zh-CN" altLang="en-US" dirty="0"/>
              <a:t>科研项目是以论文还是以发明专利形式给出？</a:t>
            </a:r>
            <a:endParaRPr kumimoji="1" lang="en-US" altLang="zh-CN" dirty="0"/>
          </a:p>
        </p:txBody>
      </p:sp>
    </p:spTree>
    <p:extLst>
      <p:ext uri="{BB962C8B-B14F-4D97-AF65-F5344CB8AC3E}">
        <p14:creationId xmlns:p14="http://schemas.microsoft.com/office/powerpoint/2010/main" val="3416093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25186-0AD6-0240-AAA4-BD7486BE4856}"/>
              </a:ext>
            </a:extLst>
          </p:cNvPr>
          <p:cNvSpPr>
            <a:spLocks noGrp="1"/>
          </p:cNvSpPr>
          <p:nvPr>
            <p:ph type="title"/>
          </p:nvPr>
        </p:nvSpPr>
        <p:spPr/>
        <p:txBody>
          <a:bodyPr/>
          <a:lstStyle/>
          <a:p>
            <a:r>
              <a:rPr kumimoji="1" lang="en-US" altLang="zh-CN" cap="none" dirty="0"/>
              <a:t>R</a:t>
            </a:r>
            <a:r>
              <a:rPr lang="en" altLang="zh-CN" cap="none" dirty="0"/>
              <a:t>eferences</a:t>
            </a:r>
            <a:endParaRPr kumimoji="1" lang="zh-CN" altLang="en-US" cap="none" dirty="0"/>
          </a:p>
        </p:txBody>
      </p:sp>
      <p:sp>
        <p:nvSpPr>
          <p:cNvPr id="3" name="内容占位符 2">
            <a:extLst>
              <a:ext uri="{FF2B5EF4-FFF2-40B4-BE49-F238E27FC236}">
                <a16:creationId xmlns:a16="http://schemas.microsoft.com/office/drawing/2014/main" id="{62637954-0BAC-4C4A-A993-4B24DA4B11A4}"/>
              </a:ext>
            </a:extLst>
          </p:cNvPr>
          <p:cNvSpPr>
            <a:spLocks noGrp="1"/>
          </p:cNvSpPr>
          <p:nvPr>
            <p:ph idx="1"/>
          </p:nvPr>
        </p:nvSpPr>
        <p:spPr/>
        <p:txBody>
          <a:bodyPr/>
          <a:lstStyle/>
          <a:p>
            <a:r>
              <a:rPr lang="en" altLang="zh-CN" dirty="0"/>
              <a:t>[1]</a:t>
            </a:r>
            <a:r>
              <a:rPr lang="en" altLang="zh-CN" dirty="0">
                <a:solidFill>
                  <a:srgbClr val="FF0000"/>
                </a:solidFill>
              </a:rPr>
              <a:t> </a:t>
            </a:r>
            <a:r>
              <a:rPr lang="en" altLang="zh-CN" dirty="0">
                <a:solidFill>
                  <a:srgbClr val="FF0000"/>
                </a:solidFill>
                <a:hlinkClick r:id="rId2">
                  <a:extLst>
                    <a:ext uri="{A12FA001-AC4F-418D-AE19-62706E023703}">
                      <ahyp:hlinkClr xmlns:ahyp="http://schemas.microsoft.com/office/drawing/2018/hyperlinkcolor" val="tx"/>
                    </a:ext>
                  </a:extLst>
                </a:hlinkClick>
              </a:rPr>
              <a:t>http://www.macs.hw.ac.uk/InteractionLab/E2E/</a:t>
            </a:r>
            <a:endParaRPr lang="en" altLang="zh-CN" dirty="0">
              <a:solidFill>
                <a:srgbClr val="FF0000"/>
              </a:solidFill>
            </a:endParaRPr>
          </a:p>
          <a:p>
            <a:r>
              <a:rPr lang="en" altLang="zh-CN" dirty="0"/>
              <a:t>[2] </a:t>
            </a:r>
            <a:r>
              <a:rPr lang="en" altLang="zh-CN" dirty="0">
                <a:solidFill>
                  <a:srgbClr val="FF0000"/>
                </a:solidFill>
                <a:hlinkClick r:id="rId3">
                  <a:extLst>
                    <a:ext uri="{A12FA001-AC4F-418D-AE19-62706E023703}">
                      <ahyp:hlinkClr xmlns:ahyp="http://schemas.microsoft.com/office/drawing/2018/hyperlinkcolor" val="tx"/>
                    </a:ext>
                  </a:extLst>
                </a:hlinkClick>
              </a:rPr>
              <a:t>http://www.raincent.com/content-10-13074-1.html</a:t>
            </a:r>
          </a:p>
          <a:p>
            <a:r>
              <a:rPr lang="en" altLang="zh-CN" dirty="0"/>
              <a:t>[3] </a:t>
            </a:r>
            <a:r>
              <a:rPr lang="en" altLang="zh-CN" dirty="0">
                <a:solidFill>
                  <a:srgbClr val="FF0000"/>
                </a:solidFill>
                <a:hlinkClick r:id="rId4">
                  <a:extLst>
                    <a:ext uri="{A12FA001-AC4F-418D-AE19-62706E023703}">
                      <ahyp:hlinkClr xmlns:ahyp="http://schemas.microsoft.com/office/drawing/2018/hyperlinkcolor" val="tx"/>
                    </a:ext>
                  </a:extLst>
                </a:hlinkClick>
              </a:rPr>
              <a:t>https://</a:t>
            </a:r>
            <a:r>
              <a:rPr lang="en" altLang="zh-CN" dirty="0" err="1">
                <a:solidFill>
                  <a:srgbClr val="FF0000"/>
                </a:solidFill>
                <a:hlinkClick r:id="rId4">
                  <a:extLst>
                    <a:ext uri="{A12FA001-AC4F-418D-AE19-62706E023703}">
                      <ahyp:hlinkClr xmlns:ahyp="http://schemas.microsoft.com/office/drawing/2018/hyperlinkcolor" val="tx"/>
                    </a:ext>
                  </a:extLst>
                </a:hlinkClick>
              </a:rPr>
              <a:t>github.com</a:t>
            </a:r>
            <a:r>
              <a:rPr lang="en" altLang="zh-CN" dirty="0">
                <a:solidFill>
                  <a:srgbClr val="FF0000"/>
                </a:solidFill>
                <a:hlinkClick r:id="rId4">
                  <a:extLst>
                    <a:ext uri="{A12FA001-AC4F-418D-AE19-62706E023703}">
                      <ahyp:hlinkClr xmlns:ahyp="http://schemas.microsoft.com/office/drawing/2018/hyperlinkcolor" val="tx"/>
                    </a:ext>
                  </a:extLst>
                </a:hlinkClick>
              </a:rPr>
              <a:t>/huangxiancun/data2text_generation</a:t>
            </a:r>
            <a:endParaRPr lang="en" altLang="zh-CN" dirty="0">
              <a:solidFill>
                <a:srgbClr val="FF0000"/>
              </a:solidFill>
            </a:endParaRPr>
          </a:p>
          <a:p>
            <a:r>
              <a:rPr lang="en" altLang="zh-CN" dirty="0"/>
              <a:t>[4] </a:t>
            </a:r>
            <a:r>
              <a:rPr lang="en" altLang="zh-CN" dirty="0">
                <a:solidFill>
                  <a:srgbClr val="FF0000"/>
                </a:solidFill>
                <a:hlinkClick r:id="rId5">
                  <a:extLst>
                    <a:ext uri="{A12FA001-AC4F-418D-AE19-62706E023703}">
                      <ahyp:hlinkClr xmlns:ahyp="http://schemas.microsoft.com/office/drawing/2018/hyperlinkcolor" val="tx"/>
                    </a:ext>
                  </a:extLst>
                </a:hlinkClick>
              </a:rPr>
              <a:t>https://zhuanlan.zhihu.com/p/49271699</a:t>
            </a:r>
            <a:endParaRPr lang="en" altLang="zh-CN" dirty="0">
              <a:solidFill>
                <a:srgbClr val="FF0000"/>
              </a:solidFill>
            </a:endParaRPr>
          </a:p>
          <a:p>
            <a:r>
              <a:rPr lang="en-US" altLang="zh-CN" dirty="0"/>
              <a:t>[5]</a:t>
            </a:r>
            <a:r>
              <a:rPr lang="en-US" altLang="zh-CN" dirty="0">
                <a:solidFill>
                  <a:srgbClr val="FF0000"/>
                </a:solidFill>
              </a:rPr>
              <a:t> </a:t>
            </a:r>
            <a:r>
              <a:rPr lang="en" altLang="zh-CN" dirty="0">
                <a:solidFill>
                  <a:srgbClr val="FF0000"/>
                </a:solidFill>
                <a:hlinkClick r:id="rId6">
                  <a:extLst>
                    <a:ext uri="{A12FA001-AC4F-418D-AE19-62706E023703}">
                      <ahyp:hlinkClr xmlns:ahyp="http://schemas.microsoft.com/office/drawing/2018/hyperlinkcolor" val="tx"/>
                    </a:ext>
                  </a:extLst>
                </a:hlinkClick>
              </a:rPr>
              <a:t>https://zhuanlan.zhihu.com/p/28048246</a:t>
            </a:r>
            <a:endParaRPr lang="en" altLang="zh-CN" dirty="0">
              <a:solidFill>
                <a:srgbClr val="FF0000"/>
              </a:solidFill>
            </a:endParaRPr>
          </a:p>
          <a:p>
            <a:r>
              <a:rPr lang="en" altLang="zh-CN" dirty="0"/>
              <a:t>[6] </a:t>
            </a:r>
            <a:r>
              <a:rPr lang="en" altLang="zh-CN" dirty="0">
                <a:solidFill>
                  <a:srgbClr val="FF0000"/>
                </a:solidFill>
                <a:hlinkClick r:id="rId7">
                  <a:extLst>
                    <a:ext uri="{A12FA001-AC4F-418D-AE19-62706E023703}">
                      <ahyp:hlinkClr xmlns:ahyp="http://schemas.microsoft.com/office/drawing/2018/hyperlinkcolor" val="tx"/>
                    </a:ext>
                  </a:extLst>
                </a:hlinkClick>
              </a:rPr>
              <a:t>https://github.com/UKPLab/e2e-nlg-challenge-2017</a:t>
            </a:r>
            <a:endParaRPr lang="en" altLang="zh-CN" dirty="0">
              <a:solidFill>
                <a:srgbClr val="FF0000"/>
              </a:solidFill>
            </a:endParaRPr>
          </a:p>
          <a:p>
            <a:endParaRPr kumimoji="1" lang="zh-CN" altLang="en-US" dirty="0"/>
          </a:p>
        </p:txBody>
      </p:sp>
    </p:spTree>
    <p:extLst>
      <p:ext uri="{BB962C8B-B14F-4D97-AF65-F5344CB8AC3E}">
        <p14:creationId xmlns:p14="http://schemas.microsoft.com/office/powerpoint/2010/main" val="204646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53D13FF-CD28-EC41-914A-B594F644DC9C}"/>
              </a:ext>
            </a:extLst>
          </p:cNvPr>
          <p:cNvSpPr txBox="1"/>
          <p:nvPr/>
        </p:nvSpPr>
        <p:spPr>
          <a:xfrm>
            <a:off x="4624552" y="2413337"/>
            <a:ext cx="3257840" cy="1015663"/>
          </a:xfrm>
          <a:prstGeom prst="rect">
            <a:avLst/>
          </a:prstGeom>
          <a:noFill/>
        </p:spPr>
        <p:txBody>
          <a:bodyPr wrap="square" rtlCol="0">
            <a:spAutoFit/>
          </a:bodyPr>
          <a:lstStyle/>
          <a:p>
            <a:r>
              <a:rPr kumimoji="1" lang="en-US" altLang="zh-CN" sz="6000" dirty="0"/>
              <a:t>Thanks !</a:t>
            </a:r>
            <a:endParaRPr kumimoji="1" lang="zh-CN" altLang="en-US" sz="6000" dirty="0"/>
          </a:p>
        </p:txBody>
      </p:sp>
    </p:spTree>
    <p:extLst>
      <p:ext uri="{BB962C8B-B14F-4D97-AF65-F5344CB8AC3E}">
        <p14:creationId xmlns:p14="http://schemas.microsoft.com/office/powerpoint/2010/main" val="2194123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BC3EA-1FCD-E741-BD78-01D261F276A5}"/>
              </a:ext>
            </a:extLst>
          </p:cNvPr>
          <p:cNvSpPr>
            <a:spLocks noGrp="1"/>
          </p:cNvSpPr>
          <p:nvPr>
            <p:ph type="title"/>
          </p:nvPr>
        </p:nvSpPr>
        <p:spPr/>
        <p:txBody>
          <a:bodyPr/>
          <a:lstStyle/>
          <a:p>
            <a:r>
              <a:rPr kumimoji="1" lang="en" altLang="zh-CN" cap="none" dirty="0"/>
              <a:t>Content</a:t>
            </a:r>
            <a:endParaRPr kumimoji="1" lang="zh-CN" altLang="en-US" cap="none" dirty="0"/>
          </a:p>
        </p:txBody>
      </p:sp>
      <p:sp>
        <p:nvSpPr>
          <p:cNvPr id="3" name="内容占位符 2">
            <a:extLst>
              <a:ext uri="{FF2B5EF4-FFF2-40B4-BE49-F238E27FC236}">
                <a16:creationId xmlns:a16="http://schemas.microsoft.com/office/drawing/2014/main" id="{3A811598-76B2-0840-B6E0-4F2FC58E0C81}"/>
              </a:ext>
            </a:extLst>
          </p:cNvPr>
          <p:cNvSpPr>
            <a:spLocks noGrp="1"/>
          </p:cNvSpPr>
          <p:nvPr>
            <p:ph idx="1"/>
          </p:nvPr>
        </p:nvSpPr>
        <p:spPr/>
        <p:txBody>
          <a:bodyPr/>
          <a:lstStyle/>
          <a:p>
            <a:pPr>
              <a:buFont typeface="Wingdings" pitchFamily="2" charset="2"/>
              <a:buChar char="n"/>
            </a:pPr>
            <a:r>
              <a:rPr kumimoji="1" lang="en-US" altLang="zh-CN" dirty="0"/>
              <a:t>E2E NLG Challenge</a:t>
            </a:r>
          </a:p>
          <a:p>
            <a:pPr>
              <a:buFont typeface="Wingdings" pitchFamily="2" charset="2"/>
              <a:buChar char="l"/>
            </a:pPr>
            <a:endParaRPr kumimoji="1" lang="en-US" altLang="zh-CN" dirty="0"/>
          </a:p>
          <a:p>
            <a:pPr>
              <a:buFont typeface="Wingdings" pitchFamily="2" charset="2"/>
              <a:buChar char="n"/>
            </a:pPr>
            <a:r>
              <a:rPr kumimoji="1" lang="en" altLang="zh-CN" dirty="0"/>
              <a:t>Excellent </a:t>
            </a:r>
            <a:r>
              <a:rPr kumimoji="1" lang="en-US" altLang="zh-CN" dirty="0"/>
              <a:t>P</a:t>
            </a:r>
            <a:r>
              <a:rPr kumimoji="1" lang="en" altLang="zh-CN" dirty="0" err="1"/>
              <a:t>aper</a:t>
            </a:r>
            <a:r>
              <a:rPr kumimoji="1" lang="en-US" altLang="zh-CN" dirty="0"/>
              <a:t>’s</a:t>
            </a:r>
            <a:r>
              <a:rPr kumimoji="1" lang="zh-CN" altLang="en-US" dirty="0"/>
              <a:t> </a:t>
            </a:r>
            <a:r>
              <a:rPr kumimoji="1" lang="en-US" altLang="zh-CN" dirty="0"/>
              <a:t>Models</a:t>
            </a:r>
            <a:endParaRPr kumimoji="1" lang="en" altLang="zh-CN" dirty="0"/>
          </a:p>
          <a:p>
            <a:pPr>
              <a:buFont typeface="Wingdings" pitchFamily="2" charset="2"/>
              <a:buChar char="l"/>
            </a:pPr>
            <a:endParaRPr kumimoji="1" lang="en" altLang="zh-CN" dirty="0"/>
          </a:p>
          <a:p>
            <a:pPr>
              <a:buFont typeface="Wingdings" pitchFamily="2" charset="2"/>
              <a:buChar char="n"/>
            </a:pPr>
            <a:r>
              <a:rPr kumimoji="1" lang="en" altLang="zh-CN" dirty="0"/>
              <a:t>Inspiration for us</a:t>
            </a:r>
          </a:p>
          <a:p>
            <a:pPr>
              <a:buFont typeface="Wingdings" pitchFamily="2" charset="2"/>
              <a:buChar char="l"/>
            </a:pPr>
            <a:endParaRPr kumimoji="1" lang="en" altLang="zh-CN" dirty="0"/>
          </a:p>
          <a:p>
            <a:pPr>
              <a:buFont typeface="Wingdings" pitchFamily="2" charset="2"/>
              <a:buChar char="n"/>
            </a:pPr>
            <a:r>
              <a:rPr kumimoji="1" lang="en" altLang="zh-CN" dirty="0"/>
              <a:t>Thinking and </a:t>
            </a:r>
            <a:r>
              <a:rPr kumimoji="1" lang="en-US" altLang="zh-CN" dirty="0"/>
              <a:t>D</a:t>
            </a:r>
            <a:r>
              <a:rPr kumimoji="1" lang="en" altLang="zh-CN" dirty="0"/>
              <a:t>iscussing</a:t>
            </a:r>
            <a:endParaRPr kumimoji="1" lang="zh-CN" altLang="en-US" dirty="0"/>
          </a:p>
        </p:txBody>
      </p:sp>
    </p:spTree>
    <p:extLst>
      <p:ext uri="{BB962C8B-B14F-4D97-AF65-F5344CB8AC3E}">
        <p14:creationId xmlns:p14="http://schemas.microsoft.com/office/powerpoint/2010/main" val="279168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3284F-B4D6-BF44-B4AF-5CFD16E0DC16}"/>
              </a:ext>
            </a:extLst>
          </p:cNvPr>
          <p:cNvSpPr>
            <a:spLocks noGrp="1"/>
          </p:cNvSpPr>
          <p:nvPr>
            <p:ph type="title"/>
          </p:nvPr>
        </p:nvSpPr>
        <p:spPr/>
        <p:txBody>
          <a:bodyPr/>
          <a:lstStyle/>
          <a:p>
            <a:r>
              <a:rPr kumimoji="1" lang="en-US" altLang="zh-CN" dirty="0"/>
              <a:t>E2e </a:t>
            </a:r>
            <a:r>
              <a:rPr kumimoji="1" lang="en-US" altLang="zh-CN" dirty="0" err="1"/>
              <a:t>nlg</a:t>
            </a:r>
            <a:r>
              <a:rPr kumimoji="1" lang="en-US" altLang="zh-CN" dirty="0"/>
              <a:t> </a:t>
            </a:r>
            <a:r>
              <a:rPr kumimoji="1" lang="en-US" altLang="zh-CN" cap="none" dirty="0"/>
              <a:t>Challenge</a:t>
            </a:r>
            <a:endParaRPr kumimoji="1" lang="zh-CN" altLang="en-US" dirty="0"/>
          </a:p>
        </p:txBody>
      </p:sp>
      <p:sp>
        <p:nvSpPr>
          <p:cNvPr id="6" name="内容占位符 5">
            <a:extLst>
              <a:ext uri="{FF2B5EF4-FFF2-40B4-BE49-F238E27FC236}">
                <a16:creationId xmlns:a16="http://schemas.microsoft.com/office/drawing/2014/main" id="{E3D59B21-9BD2-5E43-8814-46235B8D9556}"/>
              </a:ext>
            </a:extLst>
          </p:cNvPr>
          <p:cNvSpPr>
            <a:spLocks noGrp="1"/>
          </p:cNvSpPr>
          <p:nvPr>
            <p:ph idx="1"/>
          </p:nvPr>
        </p:nvSpPr>
        <p:spPr>
          <a:xfrm>
            <a:off x="1451579" y="2015731"/>
            <a:ext cx="9603275" cy="4037749"/>
          </a:xfrm>
        </p:spPr>
        <p:txBody>
          <a:bodyPr>
            <a:normAutofit lnSpcReduction="10000"/>
          </a:bodyPr>
          <a:lstStyle/>
          <a:p>
            <a:pPr>
              <a:buFont typeface="Wingdings" pitchFamily="2" charset="2"/>
              <a:buChar char="n"/>
            </a:pPr>
            <a:r>
              <a:rPr lang="en-US" altLang="zh-CN" dirty="0"/>
              <a:t>MR</a:t>
            </a:r>
            <a:r>
              <a:rPr lang="zh-CN" altLang="en-US" dirty="0"/>
              <a:t> </a:t>
            </a:r>
            <a:r>
              <a:rPr lang="en-US" altLang="zh-CN" dirty="0"/>
              <a:t>&gt;&gt;&gt;</a:t>
            </a:r>
            <a:r>
              <a:rPr lang="zh-CN" altLang="en-US" dirty="0"/>
              <a:t> </a:t>
            </a:r>
            <a:r>
              <a:rPr lang="en-US" altLang="zh-CN" dirty="0"/>
              <a:t>N L G</a:t>
            </a:r>
          </a:p>
          <a:p>
            <a:pPr lvl="1"/>
            <a:r>
              <a:rPr lang="en-US" altLang="zh-CN" dirty="0"/>
              <a:t>a) similar to human generated reference texts.</a:t>
            </a:r>
          </a:p>
          <a:p>
            <a:pPr lvl="1"/>
            <a:r>
              <a:rPr lang="en-US" altLang="zh-CN" dirty="0"/>
              <a:t>b) highly rated by humans.</a:t>
            </a:r>
          </a:p>
          <a:p>
            <a:pPr>
              <a:buFont typeface="Wingdings" pitchFamily="2" charset="2"/>
              <a:buChar char="n"/>
            </a:pPr>
            <a:r>
              <a:rPr lang="en-US" altLang="zh-CN" dirty="0" err="1"/>
              <a:t>DataSet</a:t>
            </a:r>
            <a:endParaRPr lang="en-US" altLang="zh-CN" dirty="0"/>
          </a:p>
          <a:p>
            <a:pPr lvl="1"/>
            <a:r>
              <a:rPr lang="en-US" altLang="zh-CN" dirty="0"/>
              <a:t>Restaurant domain,50k instances, a dialogue act-based MR and up to 5 references in natural language</a:t>
            </a:r>
          </a:p>
          <a:p>
            <a:pPr lvl="1"/>
            <a:r>
              <a:rPr lang="en" altLang="zh-CN" dirty="0">
                <a:hlinkClick r:id="rId3"/>
              </a:rPr>
              <a:t>https://github.com/tuetschek/e2e-dataset/releases/download/v1.0.0/e2e-dataset.zip</a:t>
            </a:r>
            <a:endParaRPr lang="en-US" altLang="zh-CN" dirty="0"/>
          </a:p>
          <a:p>
            <a:pPr>
              <a:buFont typeface="Wingdings" pitchFamily="2" charset="2"/>
              <a:buChar char="n"/>
            </a:pPr>
            <a:r>
              <a:rPr lang="en-US" altLang="zh-CN" dirty="0"/>
              <a:t>Metrics</a:t>
            </a:r>
          </a:p>
          <a:p>
            <a:pPr lvl="1"/>
            <a:r>
              <a:rPr lang="en-US" altLang="zh-CN" dirty="0"/>
              <a:t>BLEU</a:t>
            </a:r>
            <a:r>
              <a:rPr lang="zh-CN" altLang="en-US" dirty="0"/>
              <a:t>、</a:t>
            </a:r>
            <a:r>
              <a:rPr lang="en-US" altLang="zh-CN" dirty="0"/>
              <a:t>NIST</a:t>
            </a:r>
            <a:r>
              <a:rPr lang="zh-CN" altLang="en-US" dirty="0"/>
              <a:t>、</a:t>
            </a:r>
            <a:r>
              <a:rPr lang="en-US" altLang="zh-CN" dirty="0"/>
              <a:t> METEOR</a:t>
            </a:r>
            <a:r>
              <a:rPr lang="zh-CN" altLang="en-US" dirty="0"/>
              <a:t>、</a:t>
            </a:r>
            <a:r>
              <a:rPr lang="en-US" altLang="zh-CN" dirty="0"/>
              <a:t> ROUGE-L</a:t>
            </a:r>
            <a:r>
              <a:rPr lang="zh-CN" altLang="en-US" dirty="0"/>
              <a:t>、</a:t>
            </a:r>
            <a:r>
              <a:rPr lang="en-US" altLang="zh-CN" dirty="0"/>
              <a:t> </a:t>
            </a:r>
            <a:r>
              <a:rPr lang="en-US" altLang="zh-CN" dirty="0" err="1"/>
              <a:t>CIDEr</a:t>
            </a:r>
            <a:r>
              <a:rPr lang="zh-CN" altLang="en-US" dirty="0"/>
              <a:t> 、专家人工</a:t>
            </a:r>
            <a:endParaRPr lang="en-US" altLang="zh-CN" dirty="0"/>
          </a:p>
          <a:p>
            <a:pPr lvl="1"/>
            <a:r>
              <a:rPr lang="en" altLang="zh-CN" dirty="0">
                <a:hlinkClick r:id="rId4"/>
              </a:rPr>
              <a:t>https://github.com/huangxiancun/e2e-metrics</a:t>
            </a:r>
            <a:endParaRPr lang="en-US" altLang="zh-CN" dirty="0"/>
          </a:p>
          <a:p>
            <a:pPr marL="0" indent="0">
              <a:buNone/>
            </a:pPr>
            <a:endParaRPr lang="en-US" altLang="zh-CN" dirty="0"/>
          </a:p>
          <a:p>
            <a:pPr marL="457200" lvl="1" indent="0">
              <a:buNone/>
            </a:pPr>
            <a:endParaRPr lang="en-US" altLang="zh-CN" dirty="0"/>
          </a:p>
        </p:txBody>
      </p:sp>
    </p:spTree>
    <p:extLst>
      <p:ext uri="{BB962C8B-B14F-4D97-AF65-F5344CB8AC3E}">
        <p14:creationId xmlns:p14="http://schemas.microsoft.com/office/powerpoint/2010/main" val="15394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0EC102-6E41-1144-8949-46058E17A246}"/>
              </a:ext>
            </a:extLst>
          </p:cNvPr>
          <p:cNvSpPr>
            <a:spLocks noGrp="1"/>
          </p:cNvSpPr>
          <p:nvPr>
            <p:ph type="title"/>
          </p:nvPr>
        </p:nvSpPr>
        <p:spPr/>
        <p:txBody>
          <a:bodyPr/>
          <a:lstStyle/>
          <a:p>
            <a:pPr marL="457200" indent="-457200">
              <a:buFont typeface="Arial" panose="020B0604020202020204" pitchFamily="34" charset="0"/>
              <a:buChar char="•"/>
            </a:pPr>
            <a:r>
              <a:rPr kumimoji="1" lang="en-US" altLang="zh-CN" dirty="0"/>
              <a:t>d</a:t>
            </a:r>
            <a:r>
              <a:rPr kumimoji="1" lang="en-US" altLang="zh-CN" cap="none" dirty="0"/>
              <a:t>ata</a:t>
            </a:r>
            <a:r>
              <a:rPr kumimoji="1" lang="en-US" altLang="zh-CN" dirty="0"/>
              <a:t>s</a:t>
            </a:r>
            <a:r>
              <a:rPr kumimoji="1" lang="en-US" altLang="zh-CN" cap="none" dirty="0"/>
              <a:t>et</a:t>
            </a:r>
            <a:endParaRPr kumimoji="1" lang="zh-CN" altLang="en-US" dirty="0"/>
          </a:p>
        </p:txBody>
      </p:sp>
      <p:pic>
        <p:nvPicPr>
          <p:cNvPr id="13" name="内容占位符 12">
            <a:extLst>
              <a:ext uri="{FF2B5EF4-FFF2-40B4-BE49-F238E27FC236}">
                <a16:creationId xmlns:a16="http://schemas.microsoft.com/office/drawing/2014/main" id="{EF67A7BD-04E7-7D41-B506-6E6C84D4E080}"/>
              </a:ext>
            </a:extLst>
          </p:cNvPr>
          <p:cNvPicPr>
            <a:picLocks noGrp="1" noChangeAspect="1"/>
          </p:cNvPicPr>
          <p:nvPr>
            <p:ph sz="half" idx="2"/>
          </p:nvPr>
        </p:nvPicPr>
        <p:blipFill>
          <a:blip r:embed="rId2"/>
          <a:stretch>
            <a:fillRect/>
          </a:stretch>
        </p:blipFill>
        <p:spPr>
          <a:xfrm>
            <a:off x="6181648" y="2010877"/>
            <a:ext cx="5170300" cy="3136698"/>
          </a:xfrm>
          <a:prstGeom prst="rect">
            <a:avLst/>
          </a:prstGeom>
        </p:spPr>
      </p:pic>
      <p:pic>
        <p:nvPicPr>
          <p:cNvPr id="15" name="图片 14">
            <a:extLst>
              <a:ext uri="{FF2B5EF4-FFF2-40B4-BE49-F238E27FC236}">
                <a16:creationId xmlns:a16="http://schemas.microsoft.com/office/drawing/2014/main" id="{C90B19C0-6D15-6342-BD43-3149DAA62936}"/>
              </a:ext>
            </a:extLst>
          </p:cNvPr>
          <p:cNvPicPr>
            <a:picLocks noChangeAspect="1"/>
          </p:cNvPicPr>
          <p:nvPr/>
        </p:nvPicPr>
        <p:blipFill>
          <a:blip r:embed="rId3"/>
          <a:stretch>
            <a:fillRect/>
          </a:stretch>
        </p:blipFill>
        <p:spPr>
          <a:xfrm>
            <a:off x="979833" y="3450804"/>
            <a:ext cx="5112650" cy="1696771"/>
          </a:xfrm>
          <a:prstGeom prst="rect">
            <a:avLst/>
          </a:prstGeom>
        </p:spPr>
      </p:pic>
      <p:pic>
        <p:nvPicPr>
          <p:cNvPr id="18" name="图片 17">
            <a:extLst>
              <a:ext uri="{FF2B5EF4-FFF2-40B4-BE49-F238E27FC236}">
                <a16:creationId xmlns:a16="http://schemas.microsoft.com/office/drawing/2014/main" id="{635360F8-FCFA-4A4D-9EEC-1B93F739401B}"/>
              </a:ext>
            </a:extLst>
          </p:cNvPr>
          <p:cNvPicPr>
            <a:picLocks noChangeAspect="1"/>
          </p:cNvPicPr>
          <p:nvPr/>
        </p:nvPicPr>
        <p:blipFill>
          <a:blip r:embed="rId4"/>
          <a:stretch>
            <a:fillRect/>
          </a:stretch>
        </p:blipFill>
        <p:spPr>
          <a:xfrm>
            <a:off x="979833" y="2010878"/>
            <a:ext cx="5112650" cy="1439926"/>
          </a:xfrm>
          <a:prstGeom prst="rect">
            <a:avLst/>
          </a:prstGeom>
        </p:spPr>
      </p:pic>
    </p:spTree>
    <p:extLst>
      <p:ext uri="{BB962C8B-B14F-4D97-AF65-F5344CB8AC3E}">
        <p14:creationId xmlns:p14="http://schemas.microsoft.com/office/powerpoint/2010/main" val="333320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23968-6680-7D49-805E-D409BCB446AA}"/>
              </a:ext>
            </a:extLst>
          </p:cNvPr>
          <p:cNvSpPr>
            <a:spLocks noGrp="1"/>
          </p:cNvSpPr>
          <p:nvPr>
            <p:ph type="title"/>
          </p:nvPr>
        </p:nvSpPr>
        <p:spPr/>
        <p:txBody>
          <a:bodyPr/>
          <a:lstStyle/>
          <a:p>
            <a:pPr marL="457200" indent="-457200">
              <a:buFont typeface="Arial" panose="020B0604020202020204" pitchFamily="34" charset="0"/>
              <a:buChar char="•"/>
            </a:pPr>
            <a:r>
              <a:rPr lang="en" altLang="zh-CN" dirty="0"/>
              <a:t>B</a:t>
            </a:r>
            <a:r>
              <a:rPr lang="en" altLang="zh-CN" cap="none" dirty="0"/>
              <a:t>aseline</a:t>
            </a:r>
            <a:r>
              <a:rPr lang="en" altLang="zh-CN" dirty="0"/>
              <a:t> </a:t>
            </a:r>
            <a:r>
              <a:rPr kumimoji="1" lang="en-US" altLang="zh-CN" dirty="0"/>
              <a:t>m</a:t>
            </a:r>
            <a:r>
              <a:rPr kumimoji="1" lang="en-US" altLang="zh-CN" cap="none" dirty="0"/>
              <a:t>etrics</a:t>
            </a:r>
            <a:endParaRPr kumimoji="1" lang="zh-CN" altLang="en-US" dirty="0"/>
          </a:p>
        </p:txBody>
      </p:sp>
      <p:pic>
        <p:nvPicPr>
          <p:cNvPr id="4" name="内容占位符 3">
            <a:extLst>
              <a:ext uri="{FF2B5EF4-FFF2-40B4-BE49-F238E27FC236}">
                <a16:creationId xmlns:a16="http://schemas.microsoft.com/office/drawing/2014/main" id="{F9A4255C-581C-C045-B50C-D5D4A9DA5A41}"/>
              </a:ext>
            </a:extLst>
          </p:cNvPr>
          <p:cNvPicPr>
            <a:picLocks noGrp="1" noChangeAspect="1"/>
          </p:cNvPicPr>
          <p:nvPr>
            <p:ph idx="1"/>
          </p:nvPr>
        </p:nvPicPr>
        <p:blipFill>
          <a:blip r:embed="rId2"/>
          <a:stretch>
            <a:fillRect/>
          </a:stretch>
        </p:blipFill>
        <p:spPr>
          <a:xfrm>
            <a:off x="1451579" y="3080797"/>
            <a:ext cx="9603274" cy="2387600"/>
          </a:xfrm>
          <a:prstGeom prst="rect">
            <a:avLst/>
          </a:prstGeom>
        </p:spPr>
      </p:pic>
      <p:pic>
        <p:nvPicPr>
          <p:cNvPr id="6" name="图片 5">
            <a:extLst>
              <a:ext uri="{FF2B5EF4-FFF2-40B4-BE49-F238E27FC236}">
                <a16:creationId xmlns:a16="http://schemas.microsoft.com/office/drawing/2014/main" id="{51436CEB-1E6F-9849-9C69-22A339D1A5E8}"/>
              </a:ext>
            </a:extLst>
          </p:cNvPr>
          <p:cNvPicPr>
            <a:picLocks noChangeAspect="1"/>
          </p:cNvPicPr>
          <p:nvPr/>
        </p:nvPicPr>
        <p:blipFill>
          <a:blip r:embed="rId3"/>
          <a:stretch>
            <a:fillRect/>
          </a:stretch>
        </p:blipFill>
        <p:spPr>
          <a:xfrm>
            <a:off x="1451578" y="1937797"/>
            <a:ext cx="9603273" cy="1143000"/>
          </a:xfrm>
          <a:prstGeom prst="rect">
            <a:avLst/>
          </a:prstGeom>
        </p:spPr>
      </p:pic>
    </p:spTree>
    <p:extLst>
      <p:ext uri="{BB962C8B-B14F-4D97-AF65-F5344CB8AC3E}">
        <p14:creationId xmlns:p14="http://schemas.microsoft.com/office/powerpoint/2010/main" val="115809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15EF5-8B69-BF48-AF9A-DDAE6F1A32FD}"/>
              </a:ext>
            </a:extLst>
          </p:cNvPr>
          <p:cNvSpPr>
            <a:spLocks noGrp="1"/>
          </p:cNvSpPr>
          <p:nvPr>
            <p:ph type="title"/>
          </p:nvPr>
        </p:nvSpPr>
        <p:spPr/>
        <p:txBody>
          <a:bodyPr/>
          <a:lstStyle/>
          <a:p>
            <a:r>
              <a:rPr kumimoji="1" lang="en" altLang="zh-CN" dirty="0"/>
              <a:t>E</a:t>
            </a:r>
            <a:r>
              <a:rPr kumimoji="1" lang="en" altLang="zh-CN" cap="none" dirty="0"/>
              <a:t>xcellent</a:t>
            </a:r>
            <a:r>
              <a:rPr kumimoji="1" lang="en" altLang="zh-CN" dirty="0"/>
              <a:t> </a:t>
            </a:r>
            <a:r>
              <a:rPr kumimoji="1" lang="en-US" altLang="zh-CN" dirty="0"/>
              <a:t>P</a:t>
            </a:r>
            <a:r>
              <a:rPr kumimoji="1" lang="en" altLang="zh-CN" cap="none" dirty="0" err="1"/>
              <a:t>aper</a:t>
            </a:r>
            <a:r>
              <a:rPr kumimoji="1" lang="en-US" altLang="zh-CN" cap="none" dirty="0"/>
              <a:t>’s</a:t>
            </a:r>
            <a:r>
              <a:rPr kumimoji="1" lang="zh-CN" altLang="en-US" cap="none" dirty="0"/>
              <a:t> </a:t>
            </a:r>
            <a:r>
              <a:rPr kumimoji="1" lang="en-US" altLang="zh-CN" cap="none" dirty="0"/>
              <a:t>Models</a:t>
            </a:r>
            <a:br>
              <a:rPr kumimoji="1" lang="en" altLang="zh-CN" dirty="0"/>
            </a:br>
            <a:endParaRPr kumimoji="1" lang="zh-CN" altLang="en-US" dirty="0"/>
          </a:p>
        </p:txBody>
      </p:sp>
      <p:sp>
        <p:nvSpPr>
          <p:cNvPr id="3" name="内容占位符 2">
            <a:extLst>
              <a:ext uri="{FF2B5EF4-FFF2-40B4-BE49-F238E27FC236}">
                <a16:creationId xmlns:a16="http://schemas.microsoft.com/office/drawing/2014/main" id="{7E88E2E6-D4BC-7B4D-9D61-A260684F5C3D}"/>
              </a:ext>
            </a:extLst>
          </p:cNvPr>
          <p:cNvSpPr>
            <a:spLocks noGrp="1"/>
          </p:cNvSpPr>
          <p:nvPr>
            <p:ph idx="1"/>
          </p:nvPr>
        </p:nvSpPr>
        <p:spPr/>
        <p:txBody>
          <a:bodyPr/>
          <a:lstStyle/>
          <a:p>
            <a:r>
              <a:rPr kumimoji="1" lang="en" altLang="zh-CN" dirty="0"/>
              <a:t>Findings of the E2E NLG Challenge</a:t>
            </a:r>
          </a:p>
          <a:p>
            <a:r>
              <a:rPr lang="en" altLang="zh-CN" dirty="0"/>
              <a:t>A Deep Ensemble Model with Slot Alignment for Sequence-to-Sequence Natural Language Generation</a:t>
            </a:r>
          </a:p>
          <a:p>
            <a:r>
              <a:rPr lang="en" altLang="zh-CN" dirty="0"/>
              <a:t>End-to-End Content and Plan Selection for Data-to-Text Generation </a:t>
            </a:r>
            <a:endParaRPr lang="en" altLang="zh-CN" dirty="0">
              <a:solidFill>
                <a:srgbClr val="FF0000"/>
              </a:solidFill>
            </a:endParaRPr>
          </a:p>
          <a:p>
            <a:r>
              <a:rPr kumimoji="1" lang="en-US" altLang="zh-CN" dirty="0"/>
              <a:t>…</a:t>
            </a:r>
            <a:endParaRPr kumimoji="1" lang="zh-CN" altLang="en-US" dirty="0"/>
          </a:p>
        </p:txBody>
      </p:sp>
    </p:spTree>
    <p:extLst>
      <p:ext uri="{BB962C8B-B14F-4D97-AF65-F5344CB8AC3E}">
        <p14:creationId xmlns:p14="http://schemas.microsoft.com/office/powerpoint/2010/main" val="408530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BA4DA-E61B-6A46-910E-F8BE62C77A73}"/>
              </a:ext>
            </a:extLst>
          </p:cNvPr>
          <p:cNvSpPr>
            <a:spLocks noGrp="1"/>
          </p:cNvSpPr>
          <p:nvPr>
            <p:ph type="title"/>
          </p:nvPr>
        </p:nvSpPr>
        <p:spPr/>
        <p:txBody>
          <a:bodyPr/>
          <a:lstStyle/>
          <a:p>
            <a:pPr marL="457200" indent="-457200">
              <a:buFont typeface="Arial" panose="020B0604020202020204" pitchFamily="34" charset="0"/>
              <a:buChar char="•"/>
            </a:pPr>
            <a:r>
              <a:rPr kumimoji="1" lang="en" altLang="zh-CN" dirty="0"/>
              <a:t>F</a:t>
            </a:r>
            <a:r>
              <a:rPr kumimoji="1" lang="en" altLang="zh-CN" cap="none" dirty="0"/>
              <a:t>indings</a:t>
            </a:r>
            <a:r>
              <a:rPr kumimoji="1" lang="en" altLang="zh-CN" dirty="0"/>
              <a:t> </a:t>
            </a:r>
            <a:r>
              <a:rPr kumimoji="1" lang="en" altLang="zh-CN" cap="none" dirty="0"/>
              <a:t>of</a:t>
            </a:r>
            <a:r>
              <a:rPr kumimoji="1" lang="en" altLang="zh-CN" dirty="0"/>
              <a:t> </a:t>
            </a:r>
            <a:r>
              <a:rPr kumimoji="1" lang="zh-CN" altLang="en-US" dirty="0"/>
              <a:t> </a:t>
            </a:r>
            <a:r>
              <a:rPr kumimoji="1" lang="en" altLang="zh-CN" cap="none" dirty="0"/>
              <a:t>The </a:t>
            </a:r>
            <a:r>
              <a:rPr kumimoji="1" lang="en" altLang="zh-CN" dirty="0"/>
              <a:t>E2E NLG </a:t>
            </a:r>
            <a:r>
              <a:rPr kumimoji="1" lang="en-US" altLang="zh-CN" cap="none" dirty="0"/>
              <a:t>C</a:t>
            </a:r>
            <a:r>
              <a:rPr kumimoji="1" lang="en" altLang="zh-CN" cap="none" dirty="0" err="1"/>
              <a:t>hallenge</a:t>
            </a:r>
            <a:br>
              <a:rPr kumimoji="1" lang="en" altLang="zh-CN" dirty="0"/>
            </a:br>
            <a:endParaRPr kumimoji="1" lang="zh-CN" altLang="en-US" dirty="0"/>
          </a:p>
        </p:txBody>
      </p:sp>
      <p:sp>
        <p:nvSpPr>
          <p:cNvPr id="3" name="内容占位符 2">
            <a:extLst>
              <a:ext uri="{FF2B5EF4-FFF2-40B4-BE49-F238E27FC236}">
                <a16:creationId xmlns:a16="http://schemas.microsoft.com/office/drawing/2014/main" id="{9AD5F48D-A4EE-C943-9D69-A003DA4BAB19}"/>
              </a:ext>
            </a:extLst>
          </p:cNvPr>
          <p:cNvSpPr>
            <a:spLocks noGrp="1"/>
          </p:cNvSpPr>
          <p:nvPr>
            <p:ph idx="1"/>
          </p:nvPr>
        </p:nvSpPr>
        <p:spPr/>
        <p:txBody>
          <a:bodyPr/>
          <a:lstStyle/>
          <a:p>
            <a:r>
              <a:rPr kumimoji="1" lang="en-US" altLang="zh-CN" dirty="0"/>
              <a:t>Dataset.      </a:t>
            </a:r>
          </a:p>
          <a:p>
            <a:pPr lvl="1"/>
            <a:r>
              <a:rPr kumimoji="1" lang="en-US" altLang="zh-CN" dirty="0"/>
              <a:t>  (82-9-9)</a:t>
            </a:r>
          </a:p>
          <a:p>
            <a:endParaRPr kumimoji="1" lang="en-US" altLang="zh-CN" dirty="0"/>
          </a:p>
          <a:p>
            <a:r>
              <a:rPr lang="en" altLang="zh-CN" dirty="0"/>
              <a:t>Systems in the Competition </a:t>
            </a:r>
          </a:p>
          <a:p>
            <a:pPr lvl="1"/>
            <a:r>
              <a:rPr kumimoji="1" lang="en-US" altLang="zh-CN" dirty="0"/>
              <a:t>(17,62,1/3</a:t>
            </a:r>
            <a:r>
              <a:rPr kumimoji="1" lang="zh-CN" altLang="en-US" dirty="0"/>
              <a:t>工业界</a:t>
            </a:r>
            <a:r>
              <a:rPr kumimoji="1" lang="en-US" altLang="zh-CN" dirty="0"/>
              <a:t>)</a:t>
            </a:r>
          </a:p>
          <a:p>
            <a:r>
              <a:rPr lang="en" altLang="zh-CN" dirty="0"/>
              <a:t>Evaluation Results </a:t>
            </a:r>
          </a:p>
          <a:p>
            <a:endParaRPr kumimoji="1" lang="zh-CN" altLang="en-US" dirty="0"/>
          </a:p>
        </p:txBody>
      </p:sp>
      <p:pic>
        <p:nvPicPr>
          <p:cNvPr id="4" name="图片 3">
            <a:extLst>
              <a:ext uri="{FF2B5EF4-FFF2-40B4-BE49-F238E27FC236}">
                <a16:creationId xmlns:a16="http://schemas.microsoft.com/office/drawing/2014/main" id="{C54D1FC2-56F9-E547-98F9-95237C51BAF1}"/>
              </a:ext>
            </a:extLst>
          </p:cNvPr>
          <p:cNvPicPr>
            <a:picLocks noChangeAspect="1"/>
          </p:cNvPicPr>
          <p:nvPr/>
        </p:nvPicPr>
        <p:blipFill>
          <a:blip r:embed="rId2"/>
          <a:stretch>
            <a:fillRect/>
          </a:stretch>
        </p:blipFill>
        <p:spPr>
          <a:xfrm>
            <a:off x="4309618" y="4474464"/>
            <a:ext cx="5499100" cy="1371600"/>
          </a:xfrm>
          <a:prstGeom prst="rect">
            <a:avLst/>
          </a:prstGeom>
        </p:spPr>
      </p:pic>
    </p:spTree>
    <p:extLst>
      <p:ext uri="{BB962C8B-B14F-4D97-AF65-F5344CB8AC3E}">
        <p14:creationId xmlns:p14="http://schemas.microsoft.com/office/powerpoint/2010/main" val="169863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BFAC2-2DDD-D841-AAB7-0E9706805ADE}"/>
              </a:ext>
            </a:extLst>
          </p:cNvPr>
          <p:cNvSpPr>
            <a:spLocks noGrp="1"/>
          </p:cNvSpPr>
          <p:nvPr>
            <p:ph type="title"/>
          </p:nvPr>
        </p:nvSpPr>
        <p:spPr/>
        <p:txBody>
          <a:bodyPr>
            <a:normAutofit fontScale="90000"/>
          </a:bodyPr>
          <a:lstStyle/>
          <a:p>
            <a:pPr marL="457200" indent="-457200">
              <a:buFont typeface="Arial" panose="020B0604020202020204" pitchFamily="34" charset="0"/>
              <a:buChar char="•"/>
            </a:pPr>
            <a:r>
              <a:rPr lang="en" altLang="zh-CN" cap="none" dirty="0"/>
              <a:t>A Deep Ensemble Model With Slot Alignment For Sequence-to-sequence Natural Language Generation</a:t>
            </a:r>
            <a:br>
              <a:rPr lang="en" altLang="zh-CN" cap="none" dirty="0"/>
            </a:br>
            <a:endParaRPr kumimoji="1" lang="zh-CN" altLang="en-US" cap="none" dirty="0"/>
          </a:p>
        </p:txBody>
      </p:sp>
      <p:sp>
        <p:nvSpPr>
          <p:cNvPr id="3" name="内容占位符 2">
            <a:extLst>
              <a:ext uri="{FF2B5EF4-FFF2-40B4-BE49-F238E27FC236}">
                <a16:creationId xmlns:a16="http://schemas.microsoft.com/office/drawing/2014/main" id="{E5AC2C21-BDD9-7D42-B358-628AAFC1A133}"/>
              </a:ext>
            </a:extLst>
          </p:cNvPr>
          <p:cNvSpPr>
            <a:spLocks noGrp="1"/>
          </p:cNvSpPr>
          <p:nvPr>
            <p:ph idx="1"/>
          </p:nvPr>
        </p:nvSpPr>
        <p:spPr>
          <a:xfrm>
            <a:off x="1451579" y="2015732"/>
            <a:ext cx="9603275" cy="4037749"/>
          </a:xfrm>
        </p:spPr>
        <p:txBody>
          <a:bodyPr>
            <a:normAutofit lnSpcReduction="10000"/>
          </a:bodyPr>
          <a:lstStyle/>
          <a:p>
            <a:r>
              <a:rPr lang="en" altLang="zh-CN" dirty="0"/>
              <a:t>Seq2seq </a:t>
            </a:r>
            <a:r>
              <a:rPr lang="en" altLang="zh-CN" dirty="0">
                <a:sym typeface="Wingdings" pitchFamily="2" charset="2"/>
              </a:rPr>
              <a:t>with Attention</a:t>
            </a:r>
          </a:p>
          <a:p>
            <a:pPr lvl="1"/>
            <a:r>
              <a:rPr lang="en" altLang="zh-CN" dirty="0"/>
              <a:t>The model thus learns a soft alignment between the </a:t>
            </a:r>
            <a:r>
              <a:rPr lang="en" altLang="zh-CN" dirty="0">
                <a:solidFill>
                  <a:srgbClr val="FF0000"/>
                </a:solidFill>
              </a:rPr>
              <a:t>source</a:t>
            </a:r>
            <a:r>
              <a:rPr lang="en" altLang="zh-CN" dirty="0"/>
              <a:t> and the </a:t>
            </a:r>
            <a:r>
              <a:rPr lang="en" altLang="zh-CN" dirty="0">
                <a:solidFill>
                  <a:srgbClr val="FF0000"/>
                </a:solidFill>
              </a:rPr>
              <a:t>target</a:t>
            </a:r>
            <a:r>
              <a:rPr lang="en" altLang="zh-CN" dirty="0"/>
              <a:t> sequence. </a:t>
            </a:r>
          </a:p>
          <a:p>
            <a:pPr lvl="1"/>
            <a:r>
              <a:rPr lang="en" altLang="zh-CN" dirty="0" err="1"/>
              <a:t>Ensembling</a:t>
            </a:r>
            <a:r>
              <a:rPr lang="zh-CN" altLang="en-US" dirty="0"/>
              <a:t>（三个模型，其中</a:t>
            </a:r>
            <a:r>
              <a:rPr lang="en-US" altLang="zh-CN" dirty="0"/>
              <a:t>2</a:t>
            </a:r>
            <a:r>
              <a:rPr lang="zh-CN" altLang="en-US" dirty="0"/>
              <a:t>个</a:t>
            </a:r>
            <a:r>
              <a:rPr lang="en-US" altLang="zh-CN" dirty="0"/>
              <a:t>bi-</a:t>
            </a:r>
            <a:r>
              <a:rPr lang="en-US" altLang="zh-CN" dirty="0" err="1"/>
              <a:t>lstm</a:t>
            </a:r>
            <a:r>
              <a:rPr lang="zh-CN" altLang="en-US" dirty="0"/>
              <a:t>，一个</a:t>
            </a:r>
            <a:r>
              <a:rPr lang="en-US" altLang="zh-CN" dirty="0" err="1"/>
              <a:t>cnn</a:t>
            </a:r>
            <a:r>
              <a:rPr lang="zh-CN" altLang="en-US" dirty="0"/>
              <a:t>）</a:t>
            </a:r>
            <a:r>
              <a:rPr lang="en" altLang="zh-CN" dirty="0"/>
              <a:t> + </a:t>
            </a:r>
            <a:r>
              <a:rPr lang="en" altLang="zh-CN" dirty="0" err="1"/>
              <a:t>BeamSearch</a:t>
            </a:r>
            <a:r>
              <a:rPr lang="zh-CN" altLang="en-US" dirty="0"/>
              <a:t> </a:t>
            </a:r>
            <a:r>
              <a:rPr lang="en-US" altLang="zh-CN" dirty="0"/>
              <a:t>+</a:t>
            </a:r>
            <a:r>
              <a:rPr lang="zh-CN" altLang="en-US" dirty="0"/>
              <a:t> </a:t>
            </a:r>
            <a:r>
              <a:rPr lang="en-US" altLang="zh-CN" dirty="0" err="1"/>
              <a:t>Rerank</a:t>
            </a:r>
            <a:endParaRPr lang="en-US" altLang="zh-CN" dirty="0"/>
          </a:p>
          <a:p>
            <a:pPr lvl="1"/>
            <a:r>
              <a:rPr lang="zh-CN" altLang="en" dirty="0"/>
              <a:t>参考</a:t>
            </a:r>
            <a:r>
              <a:rPr lang="en-US" altLang="zh-CN" dirty="0"/>
              <a:t>[4]</a:t>
            </a:r>
            <a:r>
              <a:rPr lang="zh-CN" altLang="en-US" dirty="0"/>
              <a:t>、</a:t>
            </a:r>
            <a:r>
              <a:rPr lang="en-US" altLang="zh-CN" dirty="0"/>
              <a:t>[5]</a:t>
            </a:r>
            <a:endParaRPr lang="en" altLang="zh-CN" dirty="0"/>
          </a:p>
          <a:p>
            <a:r>
              <a:rPr lang="en" altLang="zh-CN" dirty="0"/>
              <a:t>a domain-independent </a:t>
            </a:r>
            <a:r>
              <a:rPr lang="en" altLang="zh-CN" dirty="0">
                <a:solidFill>
                  <a:srgbClr val="FF0000"/>
                </a:solidFill>
              </a:rPr>
              <a:t>slot aligner </a:t>
            </a:r>
            <a:r>
              <a:rPr lang="en" altLang="zh-CN" dirty="0"/>
              <a:t>that could be applied to any dataset, regardless of its size, and beyond the reranking task. </a:t>
            </a:r>
            <a:endParaRPr lang="en-US" altLang="zh-CN" dirty="0"/>
          </a:p>
          <a:p>
            <a:pPr lvl="1"/>
            <a:r>
              <a:rPr lang="zh-CN" altLang="en-US" dirty="0"/>
              <a:t>这个属性槽对齐器，可以把</a:t>
            </a:r>
            <a:r>
              <a:rPr lang="en-US" altLang="zh-CN" dirty="0"/>
              <a:t>MR</a:t>
            </a:r>
            <a:r>
              <a:rPr lang="zh-CN" altLang="en-US" dirty="0"/>
              <a:t>中没有涉及的属性值过滤掉，涉及到</a:t>
            </a:r>
            <a:r>
              <a:rPr lang="zh-CN" altLang="en-US"/>
              <a:t>的做对齐对应。</a:t>
            </a:r>
            <a:endParaRPr lang="en-US" altLang="zh-CN" dirty="0"/>
          </a:p>
          <a:p>
            <a:pPr lvl="1"/>
            <a:r>
              <a:rPr lang="en" altLang="zh-CN" dirty="0"/>
              <a:t>delexicalization (</a:t>
            </a:r>
            <a:r>
              <a:rPr lang="zh-CN" altLang="en" dirty="0"/>
              <a:t>去</a:t>
            </a:r>
            <a:r>
              <a:rPr lang="zh-CN" altLang="en-US" dirty="0"/>
              <a:t>词汇化</a:t>
            </a:r>
            <a:r>
              <a:rPr lang="en" altLang="zh-CN" dirty="0"/>
              <a:t>)</a:t>
            </a:r>
            <a:r>
              <a:rPr lang="zh-CN" altLang="en" dirty="0"/>
              <a:t>就是</a:t>
            </a:r>
            <a:r>
              <a:rPr lang="zh-CN" altLang="en-US" dirty="0"/>
              <a:t>把句子中出现的属性值，用属性名称替换。</a:t>
            </a:r>
            <a:endParaRPr lang="en-US" altLang="zh-CN" dirty="0"/>
          </a:p>
          <a:p>
            <a:pPr lvl="1"/>
            <a:r>
              <a:rPr lang="en" altLang="zh-CN" dirty="0"/>
              <a:t>Data Expansion </a:t>
            </a:r>
            <a:r>
              <a:rPr lang="zh-CN" altLang="en-US" dirty="0"/>
              <a:t>（数据扩充</a:t>
            </a:r>
            <a:r>
              <a:rPr lang="en-US" altLang="zh-CN" dirty="0"/>
              <a:t>) </a:t>
            </a:r>
            <a:r>
              <a:rPr lang="en-US" altLang="zh-CN" dirty="0" err="1"/>
              <a:t>Solt</a:t>
            </a:r>
            <a:r>
              <a:rPr lang="en-US" altLang="zh-CN" dirty="0"/>
              <a:t> </a:t>
            </a:r>
            <a:r>
              <a:rPr lang="en" altLang="zh-CN" dirty="0"/>
              <a:t>Permutation </a:t>
            </a:r>
            <a:r>
              <a:rPr lang="zh-CN" altLang="en-US" dirty="0"/>
              <a:t> </a:t>
            </a:r>
            <a:r>
              <a:rPr lang="en-US" altLang="zh-CN" dirty="0"/>
              <a:t>and </a:t>
            </a:r>
            <a:r>
              <a:rPr lang="en" altLang="zh-CN" dirty="0"/>
              <a:t>Utterance/MR Splitting </a:t>
            </a:r>
          </a:p>
          <a:p>
            <a:pPr lvl="1"/>
            <a:r>
              <a:rPr lang="en" altLang="zh-CN" dirty="0"/>
              <a:t>Sentence Planning via Data Selection (</a:t>
            </a:r>
            <a:r>
              <a:rPr lang="zh-CN" altLang="en" dirty="0"/>
              <a:t>生成句子</a:t>
            </a:r>
            <a:r>
              <a:rPr lang="zh-CN" altLang="en-US" dirty="0"/>
              <a:t>规划选择</a:t>
            </a:r>
            <a:r>
              <a:rPr lang="en" altLang="zh-CN" dirty="0"/>
              <a:t>)</a:t>
            </a:r>
            <a:r>
              <a:rPr lang="zh-CN" altLang="en-US" dirty="0"/>
              <a:t> </a:t>
            </a:r>
            <a:endParaRPr lang="en" altLang="zh-CN" dirty="0"/>
          </a:p>
          <a:p>
            <a:pPr lvl="1"/>
            <a:endParaRPr lang="en" altLang="zh-CN" dirty="0"/>
          </a:p>
          <a:p>
            <a:pPr lvl="1"/>
            <a:endParaRPr lang="en" altLang="zh-CN" dirty="0"/>
          </a:p>
          <a:p>
            <a:pPr lvl="1"/>
            <a:endParaRPr lang="en" altLang="zh-CN" dirty="0"/>
          </a:p>
          <a:p>
            <a:pPr lvl="1"/>
            <a:endParaRPr lang="en-US" altLang="zh-CN" dirty="0"/>
          </a:p>
          <a:p>
            <a:pPr marL="457200" lvl="1" indent="0">
              <a:buNone/>
            </a:pPr>
            <a:endParaRPr lang="en" altLang="zh-CN" dirty="0"/>
          </a:p>
          <a:p>
            <a:endParaRPr lang="en" altLang="zh-CN" dirty="0"/>
          </a:p>
          <a:p>
            <a:endParaRPr kumimoji="1" lang="zh-CN" altLang="en-US" dirty="0"/>
          </a:p>
        </p:txBody>
      </p:sp>
    </p:spTree>
    <p:extLst>
      <p:ext uri="{BB962C8B-B14F-4D97-AF65-F5344CB8AC3E}">
        <p14:creationId xmlns:p14="http://schemas.microsoft.com/office/powerpoint/2010/main" val="302085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5BC089-A3C0-CA42-B411-39950C4434EB}"/>
              </a:ext>
            </a:extLst>
          </p:cNvPr>
          <p:cNvPicPr>
            <a:picLocks noChangeAspect="1"/>
          </p:cNvPicPr>
          <p:nvPr/>
        </p:nvPicPr>
        <p:blipFill>
          <a:blip r:embed="rId2"/>
          <a:stretch>
            <a:fillRect/>
          </a:stretch>
        </p:blipFill>
        <p:spPr>
          <a:xfrm>
            <a:off x="68415" y="430160"/>
            <a:ext cx="5653959" cy="4835013"/>
          </a:xfrm>
          <a:prstGeom prst="rect">
            <a:avLst/>
          </a:prstGeom>
        </p:spPr>
      </p:pic>
      <p:pic>
        <p:nvPicPr>
          <p:cNvPr id="5" name="图片 4">
            <a:extLst>
              <a:ext uri="{FF2B5EF4-FFF2-40B4-BE49-F238E27FC236}">
                <a16:creationId xmlns:a16="http://schemas.microsoft.com/office/drawing/2014/main" id="{FB2D6AC4-1551-B84A-BC26-1CB2945213AB}"/>
              </a:ext>
            </a:extLst>
          </p:cNvPr>
          <p:cNvPicPr>
            <a:picLocks noChangeAspect="1"/>
          </p:cNvPicPr>
          <p:nvPr/>
        </p:nvPicPr>
        <p:blipFill>
          <a:blip r:embed="rId3"/>
          <a:stretch>
            <a:fillRect/>
          </a:stretch>
        </p:blipFill>
        <p:spPr>
          <a:xfrm>
            <a:off x="5741669" y="430160"/>
            <a:ext cx="6315704" cy="4835012"/>
          </a:xfrm>
          <a:prstGeom prst="rect">
            <a:avLst/>
          </a:prstGeom>
        </p:spPr>
      </p:pic>
    </p:spTree>
    <p:extLst>
      <p:ext uri="{BB962C8B-B14F-4D97-AF65-F5344CB8AC3E}">
        <p14:creationId xmlns:p14="http://schemas.microsoft.com/office/powerpoint/2010/main" val="559168291"/>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画廊</Template>
  <TotalTime>950</TotalTime>
  <Words>650</Words>
  <Application>Microsoft Macintosh PowerPoint</Application>
  <PresentationFormat>宽屏</PresentationFormat>
  <Paragraphs>115</Paragraphs>
  <Slides>17</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Arial</vt:lpstr>
      <vt:lpstr>Gill Sans MT</vt:lpstr>
      <vt:lpstr>Wingdings</vt:lpstr>
      <vt:lpstr>画廊</vt:lpstr>
      <vt:lpstr>Data to Text Generation Research</vt:lpstr>
      <vt:lpstr>Content</vt:lpstr>
      <vt:lpstr>E2e nlg Challenge</vt:lpstr>
      <vt:lpstr>dataset</vt:lpstr>
      <vt:lpstr>Baseline metrics</vt:lpstr>
      <vt:lpstr>Excellent Paper’s Models </vt:lpstr>
      <vt:lpstr>Findings of  The E2E NLG Challenge </vt:lpstr>
      <vt:lpstr>A Deep Ensemble Model With Slot Alignment For Sequence-to-sequence Natural Language Generation </vt:lpstr>
      <vt:lpstr>PowerPoint 演示文稿</vt:lpstr>
      <vt:lpstr>End-to-end Content And Plan Selection For Data-to-text Generation  </vt:lpstr>
      <vt:lpstr>PowerPoint 演示文稿</vt:lpstr>
      <vt:lpstr>PowerPoint 演示文稿</vt:lpstr>
      <vt:lpstr>Inspiration For US </vt:lpstr>
      <vt:lpstr>PowerPoint 演示文稿</vt:lpstr>
      <vt:lpstr>Thinking and Discussing </vt:lpstr>
      <vt:lpstr>References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to Text Generation Research</dc:title>
  <dc:creator>Microsoft Office User</dc:creator>
  <cp:lastModifiedBy>Microsoft Office User</cp:lastModifiedBy>
  <cp:revision>71</cp:revision>
  <dcterms:created xsi:type="dcterms:W3CDTF">2019-04-10T07:28:00Z</dcterms:created>
  <dcterms:modified xsi:type="dcterms:W3CDTF">2019-04-19T05:55:48Z</dcterms:modified>
</cp:coreProperties>
</file>