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8" r:id="rId3"/>
    <p:sldId id="257" r:id="rId4"/>
    <p:sldId id="264" r:id="rId5"/>
    <p:sldId id="282" r:id="rId6"/>
    <p:sldId id="265" r:id="rId7"/>
    <p:sldId id="298" r:id="rId8"/>
    <p:sldId id="289" r:id="rId9"/>
    <p:sldId id="268" r:id="rId11"/>
    <p:sldId id="293" r:id="rId12"/>
    <p:sldId id="294" r:id="rId13"/>
    <p:sldId id="269" r:id="rId14"/>
    <p:sldId id="261" r:id="rId15"/>
  </p:sldIdLst>
  <p:sldSz cx="12192000" cy="6858000"/>
  <p:notesSz cx="6858000" cy="9144000"/>
  <p:embeddedFontLst>
    <p:embeddedFont>
      <p:font typeface="微软雅黑" panose="020B0503020204020204" charset="-122"/>
      <p:regular r:id="rId19"/>
    </p:embeddedFont>
    <p:embeddedFont>
      <p:font typeface="黑体" panose="02010609060101010101" charset="-122"/>
      <p:regular r:id="rId20"/>
    </p:embeddedFont>
    <p:embeddedFont>
      <p:font typeface="方正少儿_GBK" panose="02000000000000000000" charset="-122"/>
      <p:regular r:id="rId21"/>
    </p:embeddedFont>
    <p:embeddedFont>
      <p:font typeface="icomoon" charset="0"/>
      <p:regular r:id="rId22"/>
    </p:embeddedFont>
    <p:embeddedFont>
      <p:font typeface="Yu Gothic UI Semibold" panose="020B0700000000000000" charset="-128"/>
      <p:bold r:id="rId23"/>
    </p:embeddedFont>
    <p:embeddedFont>
      <p:font typeface="微软雅黑 Light" panose="020B0502040204020203" charset="-122"/>
      <p:regular r:id="rId24"/>
    </p:embeddedFont>
    <p:embeddedFont>
      <p:font typeface="Batang" panose="02030600000101010101" charset="-127"/>
      <p:regular r:id="rId25"/>
    </p:embeddedFont>
    <p:embeddedFont>
      <p:font typeface="Calibri" panose="020F0502020204030204" charset="0"/>
      <p:regular r:id="rId26"/>
      <p:bold r:id="rId27"/>
      <p:italic r:id="rId28"/>
      <p:boldItalic r:id="rId29"/>
    </p:embeddedFont>
    <p:embeddedFont>
      <p:font typeface="方正卡通简体" panose="02010600030101010101" charset="0"/>
      <p:regular r:id="rId30"/>
    </p:embeddedFont>
    <p:embeddedFont>
      <p:font typeface="方正喵呜体" panose="02010600010101010101" charset="0"/>
      <p:regular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CD290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30"/>
        <p:guide pos="390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font" Target="fonts/font13.fntdata"/><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slide" Target="slide11.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691640"/>
            <a:ext cx="8301355" cy="3338830"/>
          </a:xfrm>
          <a:prstGeom prst="rect">
            <a:avLst/>
          </a:prstGeom>
          <a:ln w="57150">
            <a:solidFill>
              <a:srgbClr val="5B9BD5"/>
            </a:solidFill>
          </a:ln>
        </p:spPr>
      </p:pic>
      <p:sp>
        <p:nvSpPr>
          <p:cNvPr id="18" name="文本框 17"/>
          <p:cNvSpPr txBox="1"/>
          <p:nvPr/>
        </p:nvSpPr>
        <p:spPr>
          <a:xfrm>
            <a:off x="4186669" y="227802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charset="-122"/>
                <a:cs typeface="Arial" panose="020B0604020202020204" pitchFamily="34" charset="0"/>
              </a:rPr>
              <a:t>Lesson 19</a:t>
            </a:r>
            <a:endPar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charset="-122"/>
              <a:cs typeface="Arial" panose="020B0604020202020204" pitchFamily="34" charset="0"/>
            </a:endParaRPr>
          </a:p>
        </p:txBody>
      </p:sp>
      <p:sp>
        <p:nvSpPr>
          <p:cNvPr id="19" name="文本框 18"/>
          <p:cNvSpPr txBox="1"/>
          <p:nvPr/>
        </p:nvSpPr>
        <p:spPr>
          <a:xfrm>
            <a:off x="1945640" y="3100070"/>
            <a:ext cx="8300720" cy="521970"/>
          </a:xfrm>
          <a:prstGeom prst="rect">
            <a:avLst/>
          </a:prstGeom>
          <a:noFill/>
        </p:spPr>
        <p:txBody>
          <a:bodyPr wrap="square" rtlCol="0">
            <a:spAutoFit/>
          </a:bodyPr>
          <a:lstStyle/>
          <a:p>
            <a:pPr algn="ct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micro:bit</a:t>
            </a:r>
            <a:r>
              <a:rPr lang="zh-CN" altLang="en-US"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creative lesson 19 “Automatic door”</a:t>
            </a:r>
            <a:endParaRPr lang="zh-CN" altLang="en-US" sz="2800" dirty="0">
              <a:solidFill>
                <a:schemeClr val="accent1"/>
              </a:solidFill>
              <a:effectLst/>
              <a:latin typeface="方正少儿_GBK" panose="02000000000000000000" charset="-122"/>
              <a:ea typeface="方正少儿_GBK" panose="02000000000000000000" charset="-122"/>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5" name="图片 4" descr="logo"/>
          <p:cNvPicPr>
            <a:picLocks noChangeAspect="1"/>
          </p:cNvPicPr>
          <p:nvPr/>
        </p:nvPicPr>
        <p:blipFill>
          <a:blip r:embed="rId2"/>
          <a:stretch>
            <a:fillRect/>
          </a:stretch>
        </p:blipFill>
        <p:spPr>
          <a:xfrm>
            <a:off x="174625" y="81915"/>
            <a:ext cx="1505585" cy="933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15" name="文本框 14"/>
          <p:cNvSpPr txBox="1"/>
          <p:nvPr/>
        </p:nvSpPr>
        <p:spPr>
          <a:xfrm>
            <a:off x="1546225" y="10223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26" name="任意多边形 25"/>
          <p:cNvSpPr/>
          <p:nvPr/>
        </p:nvSpPr>
        <p:spPr>
          <a:xfrm>
            <a:off x="518733" y="186395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775511" y="2188901"/>
            <a:ext cx="1822450" cy="1383665"/>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99567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2" name="图片 1"/>
          <p:cNvPicPr>
            <a:picLocks noChangeAspect="1"/>
          </p:cNvPicPr>
          <p:nvPr/>
        </p:nvPicPr>
        <p:blipFill>
          <a:blip r:embed="rId2"/>
          <a:stretch>
            <a:fillRect/>
          </a:stretch>
        </p:blipFill>
        <p:spPr>
          <a:xfrm>
            <a:off x="5039995" y="2298065"/>
            <a:ext cx="4714240" cy="2085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5</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5" name="文本框 14"/>
          <p:cNvSpPr txBox="1"/>
          <p:nvPr/>
        </p:nvSpPr>
        <p:spPr>
          <a:xfrm>
            <a:off x="1075055" y="14922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50178" y="207413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46788" y="4980100"/>
              <a:ext cx="160401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Combine</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477645" y="45085"/>
            <a:ext cx="1109345" cy="687705"/>
          </a:xfrm>
          <a:prstGeom prst="rect">
            <a:avLst/>
          </a:prstGeom>
        </p:spPr>
      </p:pic>
      <p:sp>
        <p:nvSpPr>
          <p:cNvPr id="5" name="文本框 4"/>
          <p:cNvSpPr txBox="1"/>
          <p:nvPr/>
        </p:nvSpPr>
        <p:spPr>
          <a:xfrm>
            <a:off x="3202305" y="5441315"/>
            <a:ext cx="8133715" cy="36830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方正少儿_GBK" panose="02000000000000000000" charset="-122"/>
                <a:cs typeface="Arial" panose="020B0604020202020204" pitchFamily="34" charset="0"/>
              </a:rPr>
              <a:t>Dot matrix display distance version </a:t>
            </a:r>
            <a:r>
              <a:rPr lang="zh-CN" altLang="en-US">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方正少儿_GBK" panose="02000000000000000000" charset="-122"/>
                <a:cs typeface="Arial" panose="020B0604020202020204" pitchFamily="34" charset="0"/>
                <a:sym typeface="+mn-ea"/>
              </a:rPr>
              <a:t>Dot matrix display </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方正少儿_GBK" panose="02000000000000000000" charset="-122"/>
                <a:cs typeface="Arial" panose="020B0604020202020204" pitchFamily="34" charset="0"/>
                <a:sym typeface="+mn-ea"/>
              </a:rPr>
              <a:t>image</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方正少儿_GBK" panose="02000000000000000000" charset="-122"/>
                <a:cs typeface="Arial" panose="020B0604020202020204" pitchFamily="34" charset="0"/>
                <a:sym typeface="+mn-ea"/>
              </a:rPr>
              <a:t> version</a:t>
            </a:r>
            <a:endParaRPr lang="zh-CN" altLang="en-US" sz="200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3" name="文本框 2"/>
          <p:cNvSpPr txBox="1"/>
          <p:nvPr/>
        </p:nvSpPr>
        <p:spPr>
          <a:xfrm>
            <a:off x="3065780" y="1069340"/>
            <a:ext cx="412750" cy="368300"/>
          </a:xfrm>
          <a:prstGeom prst="rect">
            <a:avLst/>
          </a:prstGeom>
          <a:noFill/>
        </p:spPr>
        <p:txBody>
          <a:bodyPr wrap="none" rtlCol="0" anchor="t">
            <a:spAutoFit/>
          </a:bodyPr>
          <a:p>
            <a:r>
              <a:rPr lang="zh-CN" altLang="en-US" b="1">
                <a:solidFill>
                  <a:srgbClr val="FF0000"/>
                </a:solidFill>
                <a:effectLst>
                  <a:outerShdw blurRad="38100" dist="25400" dir="5400000" algn="ctr" rotWithShape="0">
                    <a:srgbClr val="6E747A">
                      <a:alpha val="43000"/>
                    </a:srgbClr>
                  </a:outerShdw>
                </a:effectLst>
                <a:latin typeface="Calibri" panose="020F0502020204030204" charset="0"/>
                <a:ea typeface="方正少儿_GBK" panose="02000000000000000000" charset="-122"/>
                <a:sym typeface="+mn-ea"/>
              </a:rPr>
              <a:t>①</a:t>
            </a:r>
            <a:endParaRPr lang="zh-CN" altLang="en-US" b="1"/>
          </a:p>
        </p:txBody>
      </p:sp>
      <p:sp>
        <p:nvSpPr>
          <p:cNvPr id="7" name="文本框 6"/>
          <p:cNvSpPr txBox="1"/>
          <p:nvPr/>
        </p:nvSpPr>
        <p:spPr>
          <a:xfrm>
            <a:off x="8453755" y="1069340"/>
            <a:ext cx="477520" cy="368300"/>
          </a:xfrm>
          <a:prstGeom prst="rect">
            <a:avLst/>
          </a:prstGeom>
          <a:noFill/>
        </p:spPr>
        <p:txBody>
          <a:bodyPr wrap="none" rtlCol="0" anchor="t">
            <a:spAutoFit/>
          </a:bodyPr>
          <a:p>
            <a:r>
              <a:rPr lang="zh-CN" altLang="en-US" b="1">
                <a:solidFill>
                  <a:srgbClr val="FF0000"/>
                </a:solidFill>
                <a:effectLst>
                  <a:outerShdw blurRad="38100" dist="25400" dir="5400000" algn="ctr" rotWithShape="0">
                    <a:srgbClr val="6E747A">
                      <a:alpha val="43000"/>
                    </a:srgbClr>
                  </a:outerShdw>
                </a:effectLst>
                <a:latin typeface="Calibri" panose="020F0502020204030204" charset="0"/>
                <a:ea typeface="方正少儿_GBK" panose="02000000000000000000" charset="-122"/>
                <a:sym typeface="+mn-ea"/>
              </a:rPr>
              <a:t>②</a:t>
            </a:r>
            <a:r>
              <a:rPr lang="zh-CN" altLang="en-US" b="1">
                <a:solidFill>
                  <a:srgbClr val="FF0000"/>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sym typeface="+mn-ea"/>
              </a:rPr>
              <a:t> </a:t>
            </a:r>
            <a:endParaRPr lang="zh-CN" altLang="en-US"/>
          </a:p>
        </p:txBody>
      </p:sp>
      <p:pic>
        <p:nvPicPr>
          <p:cNvPr id="2" name="图片 1"/>
          <p:cNvPicPr>
            <a:picLocks noChangeAspect="1"/>
          </p:cNvPicPr>
          <p:nvPr/>
        </p:nvPicPr>
        <p:blipFill>
          <a:blip r:embed="rId2"/>
          <a:stretch>
            <a:fillRect/>
          </a:stretch>
        </p:blipFill>
        <p:spPr>
          <a:xfrm>
            <a:off x="7698740" y="1350010"/>
            <a:ext cx="3637280" cy="4029710"/>
          </a:xfrm>
          <a:prstGeom prst="rect">
            <a:avLst/>
          </a:prstGeom>
        </p:spPr>
      </p:pic>
      <p:pic>
        <p:nvPicPr>
          <p:cNvPr id="10" name="图片 9"/>
          <p:cNvPicPr>
            <a:picLocks noChangeAspect="1"/>
          </p:cNvPicPr>
          <p:nvPr/>
        </p:nvPicPr>
        <p:blipFill>
          <a:blip r:embed="rId3"/>
          <a:stretch>
            <a:fillRect/>
          </a:stretch>
        </p:blipFill>
        <p:spPr>
          <a:xfrm>
            <a:off x="2931795" y="1436370"/>
            <a:ext cx="4766945" cy="2546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779520" y="3106420"/>
            <a:ext cx="4991100" cy="645160"/>
          </a:xfrm>
          <a:prstGeom prst="rect">
            <a:avLst/>
          </a:prstGeom>
          <a:noFill/>
        </p:spPr>
        <p:txBody>
          <a:bodyPr wrap="square" rtlCol="0">
            <a:spAutoFit/>
          </a:bodyPr>
          <a:lstStyle/>
          <a:p>
            <a:pPr algn="l"/>
            <a:r>
              <a:rPr lang="zh-CN" altLang="en-US" sz="3600" dirty="0">
                <a:solidFill>
                  <a:schemeClr val="accent5">
                    <a:lumMod val="75000"/>
                  </a:schemeClr>
                </a:solidFill>
                <a:latin typeface="Arial" panose="020B0604020202020204" pitchFamily="34" charset="0"/>
                <a:ea typeface="Arial" panose="020B0604020202020204" pitchFamily="34" charset="0"/>
                <a:sym typeface="+mn-ea"/>
              </a:rPr>
              <a:t>Thanks for watching</a:t>
            </a:r>
            <a:r>
              <a:rPr lang="en-US" altLang="zh-CN" sz="3600" dirty="0">
                <a:solidFill>
                  <a:schemeClr val="accent5">
                    <a:lumMod val="75000"/>
                  </a:schemeClr>
                </a:solidFill>
                <a:latin typeface="Arial" panose="020B0604020202020204" pitchFamily="34" charset="0"/>
                <a:ea typeface="Arial" panose="020B0604020202020204" pitchFamily="34" charset="0"/>
                <a:sym typeface="+mn-ea"/>
              </a:rPr>
              <a:t>!</a:t>
            </a:r>
            <a:endParaRPr lang="en-US" altLang="zh-CN" sz="3600" dirty="0">
              <a:solidFill>
                <a:schemeClr val="accent5">
                  <a:lumMod val="75000"/>
                </a:schemeClr>
              </a:solidFill>
              <a:latin typeface="Arial" panose="020B0604020202020204" pitchFamily="34" charset="0"/>
              <a:ea typeface="Arial" panose="020B0604020202020204" pitchFamily="34" charset="0"/>
              <a:cs typeface="Aharoni" panose="02010803020104030203" charset="0"/>
              <a:sym typeface="+mn-ea"/>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sym typeface="+mn-ea"/>
              </a:rPr>
              <a:t>micro:bit</a:t>
            </a:r>
            <a:endParaRPr lang="en-US" altLang="zh-CN" dirty="0">
              <a:solidFill>
                <a:schemeClr val="accent5">
                  <a:lumMod val="75000"/>
                </a:schemeClr>
              </a:solidFill>
              <a:latin typeface="方正少儿_GBK" panose="02000000000000000000" charset="-122"/>
              <a:ea typeface="方正少儿_GBK" panose="02000000000000000000" charset="-122"/>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sym typeface="+mn-ea"/>
              </a:rPr>
              <a:t>project</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nvGrpSpPr>
          <p:cNvPr id="25" name="组合 24"/>
          <p:cNvGrpSpPr/>
          <p:nvPr/>
        </p:nvGrpSpPr>
        <p:grpSpPr>
          <a:xfrm>
            <a:off x="518733" y="391817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95353" y="5215685"/>
              <a:ext cx="1516380" cy="64516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rPr>
                <a:t>Powered by  </a:t>
              </a:r>
              <a:endParaRPr lang="en-US" altLang="zh-CN" dirty="0">
                <a:solidFill>
                  <a:schemeClr val="accent5">
                    <a:lumMod val="75000"/>
                  </a:schemeClr>
                </a:solidFill>
                <a:latin typeface="Arial" panose="020B0604020202020204" pitchFamily="34" charset="0"/>
                <a:ea typeface="Arial" panose="020B0604020202020204" pitchFamily="34" charset="0"/>
                <a:sym typeface="+mn-ea"/>
              </a:endParaRPr>
            </a:p>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rPr>
                <a:t>YahBoom</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15" name="文本框 14"/>
          <p:cNvSpPr txBox="1"/>
          <p:nvPr/>
        </p:nvSpPr>
        <p:spPr>
          <a:xfrm>
            <a:off x="924560" y="8191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2" name="图片 1" descr="logo"/>
          <p:cNvPicPr>
            <a:picLocks noChangeAspect="1"/>
          </p:cNvPicPr>
          <p:nvPr/>
        </p:nvPicPr>
        <p:blipFill>
          <a:blip r:embed="rId1"/>
          <a:stretch>
            <a:fillRect/>
          </a:stretch>
        </p:blipFill>
        <p:spPr>
          <a:xfrm>
            <a:off x="174625" y="81915"/>
            <a:ext cx="1428115" cy="885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601837" y="2473706"/>
            <a:ext cx="7593670" cy="846183"/>
            <a:chOff x="1055737" y="1292335"/>
            <a:chExt cx="759367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Part1</a:t>
              </a:r>
              <a:endParaRPr lang="en-US" altLang="zh-CN" dirty="0" smtClean="0">
                <a:latin typeface="方正少儿_GBK" panose="02000000000000000000" charset="-122"/>
                <a:ea typeface="方正少儿_GBK" panose="02000000000000000000" charset="-122"/>
              </a:endParaRPr>
            </a:p>
          </p:txBody>
        </p:sp>
        <p:sp>
          <p:nvSpPr>
            <p:cNvPr id="19" name="文本框 18"/>
            <p:cNvSpPr txBox="1"/>
            <p:nvPr/>
          </p:nvSpPr>
          <p:spPr>
            <a:xfrm>
              <a:off x="1055737" y="177004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sym typeface="+mn-ea"/>
                  <a:hlinkClick r:id="rId2" action="ppaction://hlinksldjump"/>
                </a:rPr>
                <a:t>Learning goals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 2</a:t>
              </a:r>
              <a:endParaRPr lang="zh-CN" altLang="en-US" dirty="0">
                <a:latin typeface="方正少儿_GBK" panose="02000000000000000000" charset="-122"/>
                <a:ea typeface="方正少儿_GBK" panose="02000000000000000000" charset="-122"/>
              </a:endParaRPr>
            </a:p>
          </p:txBody>
        </p:sp>
        <p:sp>
          <p:nvSpPr>
            <p:cNvPr id="25" name="文本框 24"/>
            <p:cNvSpPr txBox="1"/>
            <p:nvPr/>
          </p:nvSpPr>
          <p:spPr>
            <a:xfrm>
              <a:off x="3043036" y="173956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Preparation</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Part3</a:t>
              </a:r>
              <a:endParaRPr lang="zh-CN" altLang="en-US" dirty="0">
                <a:latin typeface="方正少儿_GBK" panose="02000000000000000000" charset="-122"/>
                <a:ea typeface="方正少儿_GBK" panose="02000000000000000000" charset="-122"/>
              </a:endParaRPr>
            </a:p>
          </p:txBody>
        </p:sp>
        <p:sp>
          <p:nvSpPr>
            <p:cNvPr id="28" name="文本框 27"/>
            <p:cNvSpPr txBox="1"/>
            <p:nvPr/>
          </p:nvSpPr>
          <p:spPr>
            <a:xfrm>
              <a:off x="4976979" y="1739562"/>
              <a:ext cx="1300480" cy="36830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Handmade</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 4</a:t>
              </a:r>
              <a:endParaRPr lang="zh-CN" altLang="en-US" dirty="0">
                <a:latin typeface="方正少儿_GBK" panose="02000000000000000000" charset="-122"/>
                <a:ea typeface="方正少儿_GBK" panose="02000000000000000000" charset="-122"/>
              </a:endParaRPr>
            </a:p>
          </p:txBody>
        </p:sp>
        <p:sp>
          <p:nvSpPr>
            <p:cNvPr id="34" name="文本框 33"/>
            <p:cNvSpPr txBox="1"/>
            <p:nvPr/>
          </p:nvSpPr>
          <p:spPr>
            <a:xfrm>
              <a:off x="6701227" y="1770218"/>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Search for blocks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7" name="文本框 6"/>
          <p:cNvSpPr txBox="1"/>
          <p:nvPr/>
        </p:nvSpPr>
        <p:spPr>
          <a:xfrm>
            <a:off x="107015" y="642387"/>
            <a:ext cx="142748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sym typeface="+mn-ea"/>
              </a:rPr>
              <a:t>ontent</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6" name="文本框 5"/>
          <p:cNvSpPr txBox="1"/>
          <p:nvPr/>
        </p:nvSpPr>
        <p:spPr>
          <a:xfrm>
            <a:off x="9725381"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方正少儿_GBK" panose="02000000000000000000" charset="-122"/>
                <a:ea typeface="方正少儿_GBK" panose="02000000000000000000" charset="-122"/>
              </a:rPr>
              <a:t>Part 5</a:t>
            </a:r>
            <a:endParaRPr lang="zh-CN" altLang="en-US" dirty="0">
              <a:latin typeface="方正少儿_GBK" panose="02000000000000000000" charset="-122"/>
              <a:ea typeface="方正少儿_GBK" panose="02000000000000000000" charset="-122"/>
            </a:endParaRPr>
          </a:p>
        </p:txBody>
      </p:sp>
      <p:sp>
        <p:nvSpPr>
          <p:cNvPr id="11" name="文本框 10">
            <a:hlinkClick r:id="rId3" action="ppaction://hlinksldjump"/>
          </p:cNvPr>
          <p:cNvSpPr txBox="1"/>
          <p:nvPr/>
        </p:nvSpPr>
        <p:spPr>
          <a:xfrm>
            <a:off x="9363147" y="295158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 blocks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pic>
        <p:nvPicPr>
          <p:cNvPr id="12" name="图片 11" descr="logo"/>
          <p:cNvPicPr>
            <a:picLocks noChangeAspect="1"/>
          </p:cNvPicPr>
          <p:nvPr/>
        </p:nvPicPr>
        <p:blipFill>
          <a:blip r:embed="rId4"/>
          <a:stretch>
            <a:fillRect/>
          </a:stretch>
        </p:blipFill>
        <p:spPr>
          <a:xfrm>
            <a:off x="1322705" y="69215"/>
            <a:ext cx="1148080" cy="711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2" name="文本框 1"/>
          <p:cNvSpPr txBox="1"/>
          <p:nvPr/>
        </p:nvSpPr>
        <p:spPr>
          <a:xfrm>
            <a:off x="2857500" y="4401820"/>
            <a:ext cx="8133715" cy="1630045"/>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lang="en-US" altLang="zh-CN" sz="2000">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sym typeface="+mn-ea"/>
              </a:rPr>
              <a:t> </a:t>
            </a:r>
            <a:r>
              <a:rPr sz="2000">
                <a:solidFill>
                  <a:schemeClr val="accent1"/>
                </a:solidFill>
                <a:latin typeface="Arial" panose="020B0604020202020204" pitchFamily="34" charset="0"/>
                <a:ea typeface="Arial" panose="020B0604020202020204" pitchFamily="34" charset="0"/>
                <a:sym typeface="+mn-ea"/>
              </a:rPr>
              <a:t>After you download the program,</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p</a:t>
            </a:r>
            <a:r>
              <a:rPr sz="2000">
                <a:solidFill>
                  <a:schemeClr val="accent1"/>
                </a:solidFill>
                <a:effectLst/>
                <a:latin typeface="Arial" panose="020B0604020202020204" pitchFamily="34" charset="0"/>
                <a:ea typeface="Batang" panose="02030600000101010101" charset="-127"/>
                <a:cs typeface="Arial" panose="020B0604020202020204" pitchFamily="34" charset="0"/>
              </a:rPr>
              <a:t>l</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ease</a:t>
            </a:r>
            <a:r>
              <a:rPr sz="2000">
                <a:solidFill>
                  <a:schemeClr val="accent1"/>
                </a:solidFill>
                <a:effectLst/>
                <a:latin typeface="Arial" panose="020B0604020202020204" pitchFamily="34" charset="0"/>
                <a:ea typeface="Batang" panose="02030600000101010101" charset="-127"/>
                <a:cs typeface="Arial" panose="020B0604020202020204" pitchFamily="34" charset="0"/>
              </a:rPr>
              <a:t> the ultrasonic </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module</a:t>
            </a:r>
            <a:r>
              <a:rPr sz="2000">
                <a:solidFill>
                  <a:schemeClr val="accent1"/>
                </a:solidFill>
                <a:effectLst/>
                <a:latin typeface="Arial" panose="020B0604020202020204" pitchFamily="34" charset="0"/>
                <a:ea typeface="Batang" panose="02030600000101010101" charset="-127"/>
                <a:cs typeface="Arial" panose="020B0604020202020204" pitchFamily="34" charset="0"/>
              </a:rPr>
              <a:t> on the side of the door. If the ultrasonic </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module</a:t>
            </a:r>
            <a:r>
              <a:rPr sz="2000">
                <a:solidFill>
                  <a:schemeClr val="accent1"/>
                </a:solidFill>
                <a:effectLst/>
                <a:latin typeface="Arial" panose="020B0604020202020204" pitchFamily="34" charset="0"/>
                <a:ea typeface="Batang" panose="02030600000101010101" charset="-127"/>
                <a:cs typeface="Arial" panose="020B0604020202020204" pitchFamily="34" charset="0"/>
              </a:rPr>
              <a:t> is blocked by hand (simulating someone standing in front of the door), the servo will rotate 90 degrees to open the door. After two seconds, the door will automatically close. </a:t>
            </a:r>
            <a:r>
              <a:rPr lang="en-US" sz="2000">
                <a:solidFill>
                  <a:schemeClr val="accent1"/>
                </a:solidFill>
                <a:effectLst/>
                <a:latin typeface="Arial" panose="020B0604020202020204" pitchFamily="34" charset="0"/>
                <a:ea typeface="Batang" panose="02030600000101010101" charset="-127"/>
                <a:cs typeface="Arial" panose="020B0604020202020204" pitchFamily="34" charset="0"/>
              </a:rPr>
              <a:t>L</a:t>
            </a:r>
            <a:r>
              <a:rPr sz="2000">
                <a:solidFill>
                  <a:schemeClr val="accent1"/>
                </a:solidFill>
                <a:effectLst/>
                <a:latin typeface="Arial" panose="020B0604020202020204" pitchFamily="34" charset="0"/>
                <a:ea typeface="Batang" panose="02030600000101010101" charset="-127"/>
                <a:cs typeface="Arial" panose="020B0604020202020204" pitchFamily="34" charset="0"/>
              </a:rPr>
              <a:t>et's try it together.</a:t>
            </a:r>
            <a:endParaRPr sz="2000">
              <a:solidFill>
                <a:schemeClr val="accent1"/>
              </a:solidFill>
              <a:effectLst/>
              <a:latin typeface="Arial" panose="020B0604020202020204" pitchFamily="34" charset="0"/>
              <a:ea typeface="Batang" panose="02030600000101010101" charset="-127"/>
              <a:cs typeface="Arial" panose="020B0604020202020204" pitchFamily="34" charset="0"/>
            </a:endParaRPr>
          </a:p>
        </p:txBody>
      </p:sp>
      <p:grpSp>
        <p:nvGrpSpPr>
          <p:cNvPr id="25" name="组合 24"/>
          <p:cNvGrpSpPr/>
          <p:nvPr/>
        </p:nvGrpSpPr>
        <p:grpSpPr>
          <a:xfrm>
            <a:off x="778448" y="1924912"/>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483923" y="5040425"/>
              <a:ext cx="1663700" cy="953135"/>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Learning </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goals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9" name="图片 8" descr="logo"/>
          <p:cNvPicPr>
            <a:picLocks noChangeAspect="1"/>
          </p:cNvPicPr>
          <p:nvPr/>
        </p:nvPicPr>
        <p:blipFill>
          <a:blip r:embed="rId1"/>
          <a:stretch>
            <a:fillRect/>
          </a:stretch>
        </p:blipFill>
        <p:spPr>
          <a:xfrm>
            <a:off x="1631950" y="122555"/>
            <a:ext cx="1225550" cy="759460"/>
          </a:xfrm>
          <a:prstGeom prst="rect">
            <a:avLst/>
          </a:prstGeom>
        </p:spPr>
      </p:pic>
      <p:pic>
        <p:nvPicPr>
          <p:cNvPr id="5" name="图片 4"/>
          <p:cNvPicPr>
            <a:picLocks noChangeAspect="1"/>
          </p:cNvPicPr>
          <p:nvPr/>
        </p:nvPicPr>
        <p:blipFill>
          <a:blip r:embed="rId2"/>
          <a:stretch>
            <a:fillRect/>
          </a:stretch>
        </p:blipFill>
        <p:spPr>
          <a:xfrm>
            <a:off x="7174865" y="1362710"/>
            <a:ext cx="4177665" cy="2476500"/>
          </a:xfrm>
          <a:prstGeom prst="rect">
            <a:avLst/>
          </a:prstGeom>
        </p:spPr>
      </p:pic>
      <p:pic>
        <p:nvPicPr>
          <p:cNvPr id="6" name="图片 5"/>
          <p:cNvPicPr>
            <a:picLocks noChangeAspect="1"/>
          </p:cNvPicPr>
          <p:nvPr/>
        </p:nvPicPr>
        <p:blipFill>
          <a:blip r:embed="rId3"/>
          <a:stretch>
            <a:fillRect/>
          </a:stretch>
        </p:blipFill>
        <p:spPr>
          <a:xfrm>
            <a:off x="3065780" y="1395095"/>
            <a:ext cx="3739515" cy="2411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2</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1336040" y="105410"/>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19" name="文本框 18"/>
          <p:cNvSpPr txBox="1"/>
          <p:nvPr/>
        </p:nvSpPr>
        <p:spPr>
          <a:xfrm>
            <a:off x="2916287" y="994343"/>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Hardware</a:t>
            </a:r>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a:t>
            </a:r>
            <a:endParaRPr lang="en-US" altLang="zh-CN" sz="24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 name="文本框 1"/>
          <p:cNvSpPr txBox="1"/>
          <p:nvPr/>
        </p:nvSpPr>
        <p:spPr>
          <a:xfrm>
            <a:off x="4505960" y="994410"/>
            <a:ext cx="6440805" cy="313817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  </a:t>
            </a:r>
            <a:r>
              <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1 x Micro:bit Board</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a:t>
            </a:r>
            <a:r>
              <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1 x Micro:bit expansion board</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servo kit</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Ultrasonic</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door ( Owned )</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4 x DuPont line female to male</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3 x DuPont line male to male</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Power module</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Breadboard</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a:t>
            </a:r>
            <a:r>
              <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PC</a:t>
            </a:r>
            <a:endPar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a:t>
            </a:r>
            <a:r>
              <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1 x USB Cable</a:t>
            </a:r>
            <a:endParaRPr lang="en-US"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p:txBody>
      </p:sp>
      <p:sp>
        <p:nvSpPr>
          <p:cNvPr id="3" name="文本框 2"/>
          <p:cNvSpPr txBox="1"/>
          <p:nvPr/>
        </p:nvSpPr>
        <p:spPr>
          <a:xfrm>
            <a:off x="2848977" y="4328728"/>
            <a:ext cx="8000365" cy="1383665"/>
          </a:xfrm>
          <a:prstGeom prst="rect">
            <a:avLst/>
          </a:prstGeom>
          <a:noFill/>
        </p:spPr>
        <p:txBody>
          <a:bodyPr wrap="non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0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t>
            </a:r>
            <a:endParaRPr sz="2000" dirty="0">
              <a:solidFill>
                <a:schemeClr val="accent5">
                  <a:lumMod val="75000"/>
                </a:schemeClr>
              </a:solidFill>
              <a:latin typeface="Arial" panose="020B0604020202020204" pitchFamily="34" charset="0"/>
              <a:ea typeface="Arial" panose="020B0604020202020204" pitchFamily="34" charset="0"/>
              <a:sym typeface="+mn-ea"/>
            </a:endParaRPr>
          </a:p>
          <a:p>
            <a:pPr algn="l"/>
            <a:r>
              <a:rPr sz="2000" dirty="0">
                <a:solidFill>
                  <a:schemeClr val="accent5">
                    <a:lumMod val="75000"/>
                  </a:schemeClr>
                </a:solidFill>
                <a:latin typeface="Arial" panose="020B0604020202020204" pitchFamily="34" charset="0"/>
                <a:ea typeface="Arial" panose="020B0604020202020204" pitchFamily="34" charset="0"/>
                <a:sym typeface="+mn-ea"/>
              </a:rPr>
              <a:t>and the computer will pop up a U disk and click the URL in the U disk </a:t>
            </a:r>
            <a:endParaRPr sz="2000" dirty="0">
              <a:solidFill>
                <a:schemeClr val="accent5">
                  <a:lumMod val="75000"/>
                </a:schemeClr>
              </a:solidFill>
              <a:latin typeface="Arial" panose="020B0604020202020204" pitchFamily="34" charset="0"/>
              <a:ea typeface="Arial" panose="020B0604020202020204" pitchFamily="34" charset="0"/>
              <a:sym typeface="+mn-ea"/>
            </a:endParaRPr>
          </a:p>
          <a:p>
            <a:pPr algn="l"/>
            <a:r>
              <a:rPr sz="2000" dirty="0">
                <a:solidFill>
                  <a:schemeClr val="accent5">
                    <a:lumMod val="75000"/>
                  </a:schemeClr>
                </a:solidFill>
                <a:latin typeface="Arial" panose="020B0604020202020204" pitchFamily="34" charset="0"/>
                <a:ea typeface="Arial" panose="020B0604020202020204" pitchFamily="34" charset="0"/>
                <a:sym typeface="+mn-ea"/>
              </a:rPr>
              <a:t>to enter the programming interface.</a:t>
            </a:r>
            <a:r>
              <a:rPr lang="en-US" sz="2000" dirty="0">
                <a:solidFill>
                  <a:schemeClr val="accent5">
                    <a:lumMod val="75000"/>
                  </a:schemeClr>
                </a:solidFill>
                <a:latin typeface="Arial" panose="020B0604020202020204" pitchFamily="34" charset="0"/>
                <a:ea typeface="Arial" panose="020B0604020202020204" pitchFamily="34" charset="0"/>
                <a:sym typeface="+mn-ea"/>
              </a:rPr>
              <a:t>Input this URL </a:t>
            </a:r>
            <a:endParaRPr lang="en-US" sz="20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sz="20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0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zh-CN" altLang="en-US" sz="2000" dirty="0">
              <a:solidFill>
                <a:schemeClr val="accent5">
                  <a:lumMod val="75000"/>
                </a:schemeClr>
              </a:solidFill>
              <a:latin typeface="方正少儿_GBK" panose="02000000000000000000" charset="-122"/>
              <a:ea typeface="方正少儿_GBK" panose="02000000000000000000" charset="-122"/>
            </a:endParaRPr>
          </a:p>
        </p:txBody>
      </p:sp>
      <p:grpSp>
        <p:nvGrpSpPr>
          <p:cNvPr id="25" name="组合 24"/>
          <p:cNvGrpSpPr/>
          <p:nvPr/>
        </p:nvGrpSpPr>
        <p:grpSpPr>
          <a:xfrm>
            <a:off x="638113" y="2002382"/>
            <a:ext cx="2133203" cy="1272213"/>
            <a:chOff x="5213810" y="4799296"/>
            <a:chExt cx="2133203"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27713" y="5471590"/>
              <a:ext cx="2019300" cy="521970"/>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Preparation</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556385" y="45085"/>
            <a:ext cx="1292860" cy="801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3</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783590" y="105410"/>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89320"/>
            <a:ext cx="12192000" cy="86868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38113" y="2002382"/>
            <a:ext cx="2079101" cy="1272213"/>
            <a:chOff x="5213810" y="4799296"/>
            <a:chExt cx="2079101"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69623" y="5520485"/>
              <a:ext cx="1861185" cy="521970"/>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handmade</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pic>
        <p:nvPicPr>
          <p:cNvPr id="2" name="图片 1" descr="Lesson 19 Automatic door"/>
          <p:cNvPicPr>
            <a:picLocks noChangeAspect="1"/>
          </p:cNvPicPr>
          <p:nvPr/>
        </p:nvPicPr>
        <p:blipFill>
          <a:blip r:embed="rId2"/>
          <a:stretch>
            <a:fillRect/>
          </a:stretch>
        </p:blipFill>
        <p:spPr>
          <a:xfrm>
            <a:off x="3907155" y="889635"/>
            <a:ext cx="6644640" cy="5099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638113" y="2002382"/>
            <a:ext cx="2123678" cy="1272213"/>
            <a:chOff x="5213810" y="4799296"/>
            <a:chExt cx="212367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476303" y="5520485"/>
              <a:ext cx="1861185" cy="521970"/>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handmade</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sp>
        <p:nvSpPr>
          <p:cNvPr id="15" name="文本框 14"/>
          <p:cNvSpPr txBox="1"/>
          <p:nvPr/>
        </p:nvSpPr>
        <p:spPr>
          <a:xfrm>
            <a:off x="1006475" y="105410"/>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7" name="文本框 6"/>
          <p:cNvSpPr txBox="1"/>
          <p:nvPr/>
        </p:nvSpPr>
        <p:spPr>
          <a:xfrm>
            <a:off x="638251" y="688905"/>
            <a:ext cx="1099820" cy="521970"/>
          </a:xfrm>
          <a:prstGeom prst="rect">
            <a:avLst/>
          </a:prstGeom>
          <a:noFill/>
        </p:spPr>
        <p:txBody>
          <a:bodyPr wrap="non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 3</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989320"/>
            <a:ext cx="12192000" cy="86868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3" name="文本框 2"/>
          <p:cNvSpPr txBox="1"/>
          <p:nvPr/>
        </p:nvSpPr>
        <p:spPr>
          <a:xfrm>
            <a:off x="3015615" y="3749040"/>
            <a:ext cx="8590280" cy="2306955"/>
          </a:xfrm>
          <a:prstGeom prst="rect">
            <a:avLst/>
          </a:prstGeom>
          <a:noFill/>
        </p:spPr>
        <p:txBody>
          <a:bodyPr wrap="square" rtlCol="0">
            <a:spAutoFit/>
          </a:bodyPr>
          <a:p>
            <a:pPr algn="l"/>
            <a:r>
              <a:rPr dirty="0">
                <a:solidFill>
                  <a:srgbClr val="0070C0"/>
                </a:solidFill>
                <a:latin typeface="Arial" panose="020B0604020202020204" pitchFamily="34" charset="0"/>
                <a:ea typeface="方正少儿_GBK" panose="02000000000000000000" charset="-122"/>
                <a:cs typeface="Arial" panose="020B0604020202020204" pitchFamily="34" charset="0"/>
              </a:rPr>
              <a:t>In this lesson we will use the servos and ultrasonic </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module</a:t>
            </a:r>
            <a:r>
              <a:rPr dirty="0">
                <a:solidFill>
                  <a:srgbClr val="0070C0"/>
                </a:solidFill>
                <a:latin typeface="Arial" panose="020B0604020202020204" pitchFamily="34" charset="0"/>
                <a:ea typeface="方正少儿_GBK" panose="02000000000000000000" charset="-122"/>
                <a:cs typeface="Arial" panose="020B0604020202020204" pitchFamily="34" charset="0"/>
              </a:rPr>
              <a:t>. Both VCCs must be connected to 5V. </a:t>
            </a:r>
            <a:endParaRPr dirty="0">
              <a:solidFill>
                <a:srgbClr val="0070C0"/>
              </a:solidFill>
              <a:latin typeface="Arial" panose="020B0604020202020204" pitchFamily="34" charset="0"/>
              <a:ea typeface="方正少儿_GBK" panose="02000000000000000000" charset="-122"/>
              <a:cs typeface="Arial" panose="020B0604020202020204" pitchFamily="34" charset="0"/>
            </a:endParaRPr>
          </a:p>
          <a:p>
            <a:pPr algn="l"/>
            <a:r>
              <a:rPr dirty="0">
                <a:solidFill>
                  <a:srgbClr val="0070C0"/>
                </a:solidFill>
                <a:latin typeface="Arial" panose="020B0604020202020204" pitchFamily="34" charset="0"/>
                <a:ea typeface="方正少儿_GBK" panose="02000000000000000000" charset="-122"/>
                <a:cs typeface="Arial" panose="020B0604020202020204" pitchFamily="34" charset="0"/>
              </a:rPr>
              <a:t>How to distinguish the positive and negative of the s</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ervo</a:t>
            </a:r>
            <a:r>
              <a:rPr dirty="0">
                <a:solidFill>
                  <a:srgbClr val="0070C0"/>
                </a:solidFill>
                <a:latin typeface="Arial" panose="020B0604020202020204" pitchFamily="34" charset="0"/>
                <a:ea typeface="方正少儿_GBK" panose="02000000000000000000" charset="-122"/>
                <a:cs typeface="Arial" panose="020B0604020202020204" pitchFamily="34" charset="0"/>
              </a:rPr>
              <a:t>? </a:t>
            </a:r>
            <a:endParaRPr dirty="0">
              <a:solidFill>
                <a:srgbClr val="0070C0"/>
              </a:solidFill>
              <a:latin typeface="Arial" panose="020B0604020202020204" pitchFamily="34" charset="0"/>
              <a:ea typeface="方正少儿_GBK" panose="02000000000000000000" charset="-122"/>
              <a:cs typeface="Arial" panose="020B0604020202020204" pitchFamily="34" charset="0"/>
            </a:endParaRPr>
          </a:p>
          <a:p>
            <a:pPr algn="l"/>
            <a:r>
              <a:rPr dirty="0">
                <a:solidFill>
                  <a:srgbClr val="0070C0"/>
                </a:solidFill>
                <a:latin typeface="Arial" panose="020B0604020202020204" pitchFamily="34" charset="0"/>
                <a:ea typeface="方正少儿_GBK" panose="02000000000000000000" charset="-122"/>
                <a:cs typeface="Arial" panose="020B0604020202020204" pitchFamily="34" charset="0"/>
              </a:rPr>
              <a:t>The brown </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line of servo</a:t>
            </a:r>
            <a:r>
              <a:rPr dirty="0">
                <a:solidFill>
                  <a:srgbClr val="0070C0"/>
                </a:solidFill>
                <a:latin typeface="Arial" panose="020B0604020202020204" pitchFamily="34" charset="0"/>
                <a:ea typeface="方正少儿_GBK" panose="02000000000000000000" charset="-122"/>
                <a:cs typeface="Arial" panose="020B0604020202020204" pitchFamily="34" charset="0"/>
              </a:rPr>
              <a:t> is the negative pole, the red </a:t>
            </a:r>
            <a:r>
              <a:rPr lang="en-US" dirty="0">
                <a:solidFill>
                  <a:srgbClr val="0070C0"/>
                </a:solidFill>
                <a:latin typeface="Arial" panose="020B0604020202020204" pitchFamily="34" charset="0"/>
                <a:ea typeface="方正少儿_GBK" panose="02000000000000000000" charset="-122"/>
                <a:cs typeface="Arial" panose="020B0604020202020204" pitchFamily="34" charset="0"/>
                <a:sym typeface="+mn-ea"/>
              </a:rPr>
              <a:t>line of servo</a:t>
            </a:r>
            <a:r>
              <a:rPr dirty="0">
                <a:solidFill>
                  <a:srgbClr val="0070C0"/>
                </a:solidFill>
                <a:latin typeface="Arial" panose="020B0604020202020204" pitchFamily="34" charset="0"/>
                <a:ea typeface="方正少儿_GBK" panose="02000000000000000000" charset="-122"/>
                <a:cs typeface="Arial" panose="020B0604020202020204" pitchFamily="34" charset="0"/>
              </a:rPr>
              <a:t> is the positive pole, and the yellow </a:t>
            </a:r>
            <a:r>
              <a:rPr lang="en-US" dirty="0">
                <a:solidFill>
                  <a:srgbClr val="0070C0"/>
                </a:solidFill>
                <a:latin typeface="Arial" panose="020B0604020202020204" pitchFamily="34" charset="0"/>
                <a:ea typeface="方正少儿_GBK" panose="02000000000000000000" charset="-122"/>
                <a:cs typeface="Arial" panose="020B0604020202020204" pitchFamily="34" charset="0"/>
                <a:sym typeface="+mn-ea"/>
              </a:rPr>
              <a:t>line of servo</a:t>
            </a:r>
            <a:r>
              <a:rPr dirty="0">
                <a:solidFill>
                  <a:srgbClr val="0070C0"/>
                </a:solidFill>
                <a:latin typeface="Arial" panose="020B0604020202020204" pitchFamily="34" charset="0"/>
                <a:ea typeface="方正少儿_GBK" panose="02000000000000000000" charset="-122"/>
                <a:cs typeface="Arial" panose="020B0604020202020204" pitchFamily="34" charset="0"/>
              </a:rPr>
              <a:t> is connected </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to </a:t>
            </a:r>
            <a:r>
              <a:rPr dirty="0">
                <a:solidFill>
                  <a:srgbClr val="0070C0"/>
                </a:solidFill>
                <a:latin typeface="Arial" panose="020B0604020202020204" pitchFamily="34" charset="0"/>
                <a:ea typeface="方正少儿_GBK" panose="02000000000000000000" charset="-122"/>
                <a:cs typeface="Arial" panose="020B0604020202020204" pitchFamily="34" charset="0"/>
              </a:rPr>
              <a:t>P2. Ultrasonic TRIG is connected to P0, ECHO is connected to P1, and everyone can use the charging treasure to supply power to the 5v power supply module. The servo, ultrasonic and micro:bit negative (GND) must be connected to the GND of the power supply</a:t>
            </a:r>
            <a:r>
              <a:rPr lang="en-US" dirty="0">
                <a:solidFill>
                  <a:srgbClr val="0070C0"/>
                </a:solidFill>
                <a:latin typeface="Arial" panose="020B0604020202020204" pitchFamily="34" charset="0"/>
                <a:ea typeface="方正少儿_GBK" panose="02000000000000000000" charset="-122"/>
                <a:cs typeface="Arial" panose="020B0604020202020204" pitchFamily="34" charset="0"/>
              </a:rPr>
              <a:t>.</a:t>
            </a:r>
            <a:endParaRPr lang="en-US" dirty="0">
              <a:solidFill>
                <a:srgbClr val="0070C0"/>
              </a:solidFill>
              <a:latin typeface="Arial" panose="020B0604020202020204" pitchFamily="34" charset="0"/>
              <a:ea typeface="方正少儿_GBK" panose="02000000000000000000" charset="-122"/>
              <a:cs typeface="Arial" panose="020B0604020202020204" pitchFamily="34" charset="0"/>
            </a:endParaRPr>
          </a:p>
        </p:txBody>
      </p:sp>
      <p:pic>
        <p:nvPicPr>
          <p:cNvPr id="2" name="图片 1"/>
          <p:cNvPicPr>
            <a:picLocks noChangeAspect="1"/>
          </p:cNvPicPr>
          <p:nvPr/>
        </p:nvPicPr>
        <p:blipFill>
          <a:blip r:embed="rId2"/>
          <a:stretch>
            <a:fillRect/>
          </a:stretch>
        </p:blipFill>
        <p:spPr>
          <a:xfrm>
            <a:off x="4161790" y="863600"/>
            <a:ext cx="4959985" cy="2771140"/>
          </a:xfrm>
          <a:prstGeom prst="rect">
            <a:avLst/>
          </a:prstGeom>
        </p:spPr>
      </p:pic>
      <p:pic>
        <p:nvPicPr>
          <p:cNvPr id="8" name="图片 7"/>
          <p:cNvPicPr>
            <a:picLocks noChangeAspect="1"/>
          </p:cNvPicPr>
          <p:nvPr/>
        </p:nvPicPr>
        <p:blipFill>
          <a:blip r:embed="rId3"/>
          <a:stretch>
            <a:fillRect/>
          </a:stretch>
        </p:blipFill>
        <p:spPr>
          <a:xfrm>
            <a:off x="7879715" y="1107440"/>
            <a:ext cx="2181225" cy="113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4</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1075055" y="2857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38113" y="2002382"/>
            <a:ext cx="2142728" cy="1272213"/>
            <a:chOff x="5213810" y="4799296"/>
            <a:chExt cx="214272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35028" y="5117895"/>
              <a:ext cx="192151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 </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pic>
        <p:nvPicPr>
          <p:cNvPr id="2" name="图片 1"/>
          <p:cNvPicPr>
            <a:picLocks noChangeAspect="1"/>
          </p:cNvPicPr>
          <p:nvPr/>
        </p:nvPicPr>
        <p:blipFill>
          <a:blip r:embed="rId2"/>
          <a:stretch>
            <a:fillRect/>
          </a:stretch>
        </p:blipFill>
        <p:spPr>
          <a:xfrm>
            <a:off x="2780665" y="979805"/>
            <a:ext cx="4490085" cy="4083685"/>
          </a:xfrm>
          <a:prstGeom prst="rect">
            <a:avLst/>
          </a:prstGeom>
        </p:spPr>
      </p:pic>
      <p:pic>
        <p:nvPicPr>
          <p:cNvPr id="5" name="图片 4"/>
          <p:cNvPicPr>
            <a:picLocks noChangeAspect="1"/>
          </p:cNvPicPr>
          <p:nvPr/>
        </p:nvPicPr>
        <p:blipFill>
          <a:blip r:embed="rId3"/>
          <a:stretch>
            <a:fillRect/>
          </a:stretch>
        </p:blipFill>
        <p:spPr>
          <a:xfrm>
            <a:off x="7352665" y="930275"/>
            <a:ext cx="4119880" cy="4077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grpSp>
        <p:nvGrpSpPr>
          <p:cNvPr id="25" name="组合 24"/>
          <p:cNvGrpSpPr/>
          <p:nvPr/>
        </p:nvGrpSpPr>
        <p:grpSpPr>
          <a:xfrm>
            <a:off x="518733" y="1852522"/>
            <a:ext cx="2079228" cy="1769574"/>
            <a:chOff x="5213810" y="4721826"/>
            <a:chExt cx="2079228" cy="1769574"/>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470588" y="5107735"/>
              <a:ext cx="1822450" cy="1383665"/>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pic>
        <p:nvPicPr>
          <p:cNvPr id="3" name="图片 2"/>
          <p:cNvPicPr>
            <a:picLocks noChangeAspect="1"/>
          </p:cNvPicPr>
          <p:nvPr/>
        </p:nvPicPr>
        <p:blipFill>
          <a:blip r:embed="rId2"/>
          <a:stretch>
            <a:fillRect/>
          </a:stretch>
        </p:blipFill>
        <p:spPr>
          <a:xfrm>
            <a:off x="3926840" y="876300"/>
            <a:ext cx="4017010" cy="5268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15" name="文本框 14"/>
          <p:cNvSpPr txBox="1"/>
          <p:nvPr/>
        </p:nvSpPr>
        <p:spPr>
          <a:xfrm>
            <a:off x="1074420"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grpSp>
        <p:nvGrpSpPr>
          <p:cNvPr id="25" name="组合 24"/>
          <p:cNvGrpSpPr/>
          <p:nvPr/>
        </p:nvGrpSpPr>
        <p:grpSpPr>
          <a:xfrm>
            <a:off x="518733" y="1852522"/>
            <a:ext cx="2079101" cy="1720044"/>
            <a:chOff x="5213810" y="4721826"/>
            <a:chExt cx="2079101" cy="1720044"/>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421058" y="5058205"/>
              <a:ext cx="1822450" cy="1383665"/>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2" name="图片 1"/>
          <p:cNvPicPr>
            <a:picLocks noChangeAspect="1"/>
          </p:cNvPicPr>
          <p:nvPr/>
        </p:nvPicPr>
        <p:blipFill>
          <a:blip r:embed="rId2"/>
          <a:stretch>
            <a:fillRect/>
          </a:stretch>
        </p:blipFill>
        <p:spPr>
          <a:xfrm>
            <a:off x="4247515" y="931545"/>
            <a:ext cx="4966335" cy="51479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3405</Words>
  <Application>WPS 演示</Application>
  <PresentationFormat>自定义</PresentationFormat>
  <Paragraphs>160</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宋体</vt:lpstr>
      <vt:lpstr>Wingdings</vt:lpstr>
      <vt:lpstr>微软雅黑</vt:lpstr>
      <vt:lpstr>黑体</vt:lpstr>
      <vt:lpstr>方正少儿_GBK</vt:lpstr>
      <vt:lpstr>icomoon</vt:lpstr>
      <vt:lpstr>Yu Gothic UI Semibold</vt:lpstr>
      <vt:lpstr>微软雅黑 Light</vt:lpstr>
      <vt:lpstr>Batang</vt:lpstr>
      <vt:lpstr>Calibri</vt:lpstr>
      <vt:lpstr>Aharoni</vt:lpstr>
      <vt:lpstr>方正卡通简体</vt:lpstr>
      <vt:lpstr>Arial Unicode MS</vt:lpstr>
      <vt:lpstr>方正喵呜体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140</cp:revision>
  <dcterms:created xsi:type="dcterms:W3CDTF">2014-02-21T16:31:00Z</dcterms:created>
  <dcterms:modified xsi:type="dcterms:W3CDTF">2018-08-09T06:38:47Z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