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3"/>
    <p:sldId id="257" r:id="rId4"/>
    <p:sldId id="264" r:id="rId5"/>
    <p:sldId id="282" r:id="rId6"/>
    <p:sldId id="293" r:id="rId7"/>
    <p:sldId id="265" r:id="rId8"/>
    <p:sldId id="289" r:id="rId9"/>
    <p:sldId id="268" r:id="rId10"/>
    <p:sldId id="269" r:id="rId11"/>
    <p:sldId id="261" r:id="rId12"/>
  </p:sldIdLst>
  <p:sldSz cx="12192000" cy="6858000"/>
  <p:notesSz cx="6858000" cy="9144000"/>
  <p:embeddedFontLst>
    <p:embeddedFont>
      <p:font typeface="微软雅黑" panose="020B0503020204020204" charset="-122"/>
      <p:regular r:id="rId16"/>
    </p:embeddedFont>
    <p:embeddedFont>
      <p:font typeface="黑体" panose="02010609060101010101" charset="-122"/>
      <p:regular r:id="rId17"/>
    </p:embeddedFont>
    <p:embeddedFont>
      <p:font typeface="方正少儿_GBK" panose="02000000000000000000" charset="-122"/>
      <p:regular r:id="rId18"/>
    </p:embeddedFont>
    <p:embeddedFont>
      <p:font typeface="icomoon" charset="0"/>
      <p:regular r:id="rId19"/>
    </p:embeddedFont>
    <p:embeddedFont>
      <p:font typeface="Yu Gothic UI Semibold" panose="020B0700000000000000" charset="-128"/>
      <p:bold r:id="rId20"/>
    </p:embeddedFont>
    <p:embeddedFont>
      <p:font typeface="微软雅黑 Light" panose="020B0502040204020203" charset="-122"/>
      <p:regular r:id="rId21"/>
    </p:embeddedFont>
    <p:embeddedFont>
      <p:font typeface="方正卡通简体" panose="02010600030101010101" charset="0"/>
      <p:regular r:id="rId22"/>
    </p:embeddedFont>
    <p:embeddedFont>
      <p:font typeface="方正喵呜体" panose="02010600010101010101" charset="0"/>
      <p:regular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2902"/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59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.png"/><Relationship Id="rId3" Type="http://schemas.openxmlformats.org/officeDocument/2006/relationships/slide" Target="slide9.xml"/><Relationship Id="rId2" Type="http://schemas.openxmlformats.org/officeDocument/2006/relationships/slide" Target="slide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  <a:p>
            <a:pPr algn="ctr"/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691640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Lesson </a:t>
            </a:r>
            <a:r>
              <a:rPr lang="en-US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20</a:t>
            </a:r>
            <a:endParaRPr lang="en-US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5640" y="3100070"/>
            <a:ext cx="8300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creative lesson 20 “Colorful gesture lights”</a:t>
            </a:r>
            <a:endParaRPr lang="zh-CN" altLang="en-US" sz="2800" dirty="0">
              <a:solidFill>
                <a:schemeClr val="accent1"/>
              </a:solidFill>
              <a:effectLst/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280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81915"/>
            <a:ext cx="1505585" cy="933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976880" y="2963545"/>
            <a:ext cx="64503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Thanks for watching</a:t>
            </a:r>
            <a:r>
              <a:rPr lang="en-US" altLang="zh-CN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!</a:t>
            </a:r>
            <a:endParaRPr lang="en-US" altLang="zh-CN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haroni" panose="02010803020104030203" charset="0"/>
              <a:sym typeface="+mn-ea"/>
            </a:endParaRPr>
          </a:p>
          <a:p>
            <a:pPr algn="dist"/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094286" y="1072882"/>
            <a:ext cx="104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project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18733" y="3918177"/>
            <a:ext cx="2079101" cy="1272213"/>
            <a:chOff x="5213810" y="4721826"/>
            <a:chExt cx="2079101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95353" y="5182665"/>
              <a:ext cx="151638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Powered by  </a:t>
              </a:r>
              <a:endPara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endParaRPr>
            </a:p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YahBoom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" y="81915"/>
            <a:ext cx="1428115" cy="885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2491" y="77896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632317" y="2473706"/>
            <a:ext cx="7502230" cy="846183"/>
            <a:chOff x="1086217" y="1292335"/>
            <a:chExt cx="7502230" cy="846183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Part1</a:t>
              </a:r>
              <a:endParaRPr lang="en-US" altLang="zh-CN" dirty="0" smtClean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86217" y="177004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2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997316" y="173956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Part3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852519" y="1754802"/>
              <a:ext cx="1300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Handmade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4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640267" y="1770218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2830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ontent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975350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  <a:p>
            <a:pPr algn="ctr"/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9611081" y="247388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方正少儿_GBK" panose="02000000000000000000" charset="-122"/>
                <a:ea typeface="方正少儿_GBK" panose="02000000000000000000" charset="-122"/>
              </a:rPr>
              <a:t>Part 5</a:t>
            </a:r>
            <a:endParaRPr lang="zh-CN" altLang="en-US" dirty="0"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1" name="文本框 10">
            <a:hlinkClick r:id="rId3" action="ppaction://hlinksldjump"/>
          </p:cNvPr>
          <p:cNvSpPr txBox="1"/>
          <p:nvPr/>
        </p:nvSpPr>
        <p:spPr>
          <a:xfrm>
            <a:off x="9260277" y="295158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2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2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2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12" name="图片 11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705" y="69215"/>
            <a:ext cx="1148080" cy="711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36040" y="12255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612648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  <a:p>
            <a:pPr algn="ctr"/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2956560" y="3981450"/>
            <a:ext cx="827722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</a:rPr>
              <a:t>   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  </a:t>
            </a:r>
            <a:r>
              <a:rPr sz="200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After you download the program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，</a:t>
            </a:r>
            <a:r>
              <a:rPr lang="en-US" altLang="zh-CN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w</a:t>
            </a:r>
            <a:r>
              <a:rPr lang="zh-CN" altLang="en-US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e can hold the micro:bit and use gravity sensing </a:t>
            </a:r>
            <a:r>
              <a:rPr lang="en-US" altLang="zh-CN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of </a:t>
            </a:r>
            <a:r>
              <a:rPr lang="zh-CN" altLang="en-US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mirco:bit</a:t>
            </a:r>
            <a:r>
              <a:rPr lang="en-US" altLang="zh-CN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 </a:t>
            </a:r>
            <a:r>
              <a:rPr lang="zh-CN" altLang="en-US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to make different gestures to control the color of the light as well as the light </a:t>
            </a:r>
            <a:r>
              <a:rPr lang="en-US" altLang="zh-CN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up </a:t>
            </a:r>
            <a:r>
              <a:rPr lang="zh-CN" altLang="en-US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and the light </a:t>
            </a:r>
            <a:r>
              <a:rPr lang="en-US" altLang="zh-CN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off</a:t>
            </a:r>
            <a:r>
              <a:rPr lang="zh-CN" altLang="en-US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. We can see in the </a:t>
            </a:r>
            <a:r>
              <a:rPr lang="en-US" altLang="zh-CN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picture</a:t>
            </a:r>
            <a:r>
              <a:rPr lang="zh-CN" altLang="en-US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, when we pick up the micro:bit and  the array is </a:t>
            </a:r>
            <a:r>
              <a:rPr lang="en-US" altLang="zh-CN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up</a:t>
            </a:r>
            <a:r>
              <a:rPr lang="zh-CN" altLang="en-US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, it will light up the white light composed of red, green and blue. In addition, different gestures can also show red, green, blue </a:t>
            </a:r>
            <a:r>
              <a:rPr lang="en-US" altLang="zh-CN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,</a:t>
            </a:r>
            <a:r>
              <a:rPr lang="zh-CN" altLang="en-US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yellow</a:t>
            </a:r>
            <a:r>
              <a:rPr lang="en-US" altLang="zh-CN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, etc.</a:t>
            </a:r>
            <a:endParaRPr lang="en-US" altLang="zh-CN" sz="2000">
              <a:solidFill>
                <a:schemeClr val="accent1"/>
              </a:solidFill>
              <a:effectLst/>
              <a:latin typeface="Arial" panose="020B0604020202020204" pitchFamily="34" charset="0"/>
              <a:ea typeface="方正少儿_GBK" panose="02000000000000000000" charset="-122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78448" y="1924912"/>
            <a:ext cx="2079101" cy="1272213"/>
            <a:chOff x="5213810" y="4721826"/>
            <a:chExt cx="2079101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87098" y="5040425"/>
              <a:ext cx="1663700" cy="953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Learning 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endParaRPr>
            </a:p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goals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pic>
        <p:nvPicPr>
          <p:cNvPr id="9" name="图片 8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950" y="122555"/>
            <a:ext cx="1225550" cy="7594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670" y="1025525"/>
            <a:ext cx="2858770" cy="1295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260" y="1042670"/>
            <a:ext cx="2654300" cy="1292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595" y="1001395"/>
            <a:ext cx="2854960" cy="1333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865" y="2545080"/>
            <a:ext cx="2639695" cy="13233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9425" y="2486025"/>
            <a:ext cx="2715895" cy="14420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3595" y="2486025"/>
            <a:ext cx="2884170" cy="1495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36980" y="10541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609346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  <a:p>
            <a:pPr algn="ctr"/>
            <a:endParaRPr lang="zh-CN" altLang="en-US" sz="2800"/>
          </a:p>
        </p:txBody>
      </p:sp>
      <p:sp>
        <p:nvSpPr>
          <p:cNvPr id="19" name="文本框 18"/>
          <p:cNvSpPr txBox="1"/>
          <p:nvPr/>
        </p:nvSpPr>
        <p:spPr>
          <a:xfrm>
            <a:off x="3037572" y="1281363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: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35245" y="2113915"/>
            <a:ext cx="55835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●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1 x Micro:bit Board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●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1 x USB Cable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●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1 x RGB module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●  4 x Dupont line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方正少儿_GBK" panose="02000000000000000000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●  4 x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A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lligator clip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方正少儿_GBK" panose="02000000000000000000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6897" y="4122353"/>
            <a:ext cx="941514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Then the micro:bit is connected to the computer through USB, 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and the computer will pop up a U disk and click the URL in the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U disk to enter the programming interface.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Input this URL 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https://github.com/lzty634158/yahboom_mbit_en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get the package.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38113" y="2013177"/>
            <a:ext cx="2150348" cy="1272213"/>
            <a:chOff x="5213810" y="4799296"/>
            <a:chExt cx="2150348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9929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344858" y="5460795"/>
              <a:ext cx="201930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Preparation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6385" y="45085"/>
            <a:ext cx="1292860" cy="801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6385" y="45085"/>
            <a:ext cx="1292860" cy="8013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556385" y="10541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38113" y="2002382"/>
            <a:ext cx="2079228" cy="1272213"/>
            <a:chOff x="5213810" y="4799296"/>
            <a:chExt cx="2079228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9929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31853" y="5422060"/>
              <a:ext cx="186118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handmade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6167755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  <a:p>
            <a:pPr algn="ctr"/>
            <a:endParaRPr lang="zh-CN" altLang="en-US" sz="2800"/>
          </a:p>
        </p:txBody>
      </p:sp>
      <p:sp>
        <p:nvSpPr>
          <p:cNvPr id="10" name="文本框 9"/>
          <p:cNvSpPr txBox="1"/>
          <p:nvPr/>
        </p:nvSpPr>
        <p:spPr>
          <a:xfrm>
            <a:off x="3402965" y="4568190"/>
            <a:ext cx="6360160" cy="1599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</a:rPr>
              <a:t>      </a:t>
            </a:r>
            <a:r>
              <a:rPr lang="en-US" altLang="zh-CN">
                <a:solidFill>
                  <a:schemeClr val="accent1"/>
                </a:solidFill>
                <a:effectLst/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</a:rPr>
              <a:t>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GND of RGB module connect to GND of Micro:bit</a:t>
            </a:r>
            <a:endParaRPr lang="en-US" altLang="zh-CN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ea typeface="方正少儿_GBK" panose="02000000000000000000" charset="-122"/>
              <a:cs typeface="Arial" panose="020B0604020202020204" pitchFamily="34" charset="0"/>
            </a:endParaRPr>
          </a:p>
          <a:p>
            <a:r>
              <a:rPr lang="en-US" altLang="zh-CN" sz="200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         R of RGB module connect to P0 of Micro:bit</a:t>
            </a:r>
            <a:endParaRPr lang="en-US" altLang="zh-CN" sz="200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ea typeface="方正少儿_GBK" panose="02000000000000000000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00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         G of RGB module connect to P1 of Micro:bit</a:t>
            </a:r>
            <a:endParaRPr lang="zh-CN" altLang="en-US" sz="200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ea typeface="方正少儿_GBK" panose="02000000000000000000" charset="-122"/>
              <a:cs typeface="Arial" panose="020B0604020202020204" pitchFamily="34" charset="0"/>
            </a:endParaRPr>
          </a:p>
          <a:p>
            <a:r>
              <a:rPr lang="en-US" altLang="zh-CN" sz="200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         B of RGB module connect to P2 of Micro:bit</a:t>
            </a:r>
            <a:endParaRPr lang="zh-CN" altLang="en-US" sz="2000"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  <a:p>
            <a:endParaRPr lang="zh-CN" altLang="en-US" sz="2000"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941705"/>
            <a:ext cx="5183505" cy="32943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75055" y="10541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</p:txBody>
      </p:sp>
      <p:grpSp>
        <p:nvGrpSpPr>
          <p:cNvPr id="25" name="组合 24"/>
          <p:cNvGrpSpPr/>
          <p:nvPr/>
        </p:nvGrpSpPr>
        <p:grpSpPr>
          <a:xfrm>
            <a:off x="638113" y="2002382"/>
            <a:ext cx="2079228" cy="1272213"/>
            <a:chOff x="5213810" y="4799296"/>
            <a:chExt cx="2079228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9929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31853" y="5396660"/>
              <a:ext cx="186118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handmade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0515" y="120650"/>
            <a:ext cx="1119505" cy="6940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830" y="973455"/>
            <a:ext cx="4058285" cy="33293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230" y="972820"/>
            <a:ext cx="4180205" cy="3329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18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4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75055" y="1206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6151245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  <a:p>
            <a:pPr algn="ctr"/>
            <a:endParaRPr lang="zh-CN" altLang="en-US" sz="2800"/>
          </a:p>
        </p:txBody>
      </p:sp>
      <p:grpSp>
        <p:nvGrpSpPr>
          <p:cNvPr id="25" name="组合 24"/>
          <p:cNvGrpSpPr/>
          <p:nvPr/>
        </p:nvGrpSpPr>
        <p:grpSpPr>
          <a:xfrm>
            <a:off x="638113" y="2002382"/>
            <a:ext cx="2079101" cy="1332059"/>
            <a:chOff x="5213810" y="4799296"/>
            <a:chExt cx="2079101" cy="1332059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9929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53443" y="5178220"/>
              <a:ext cx="1822450" cy="953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Search for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endParaRPr>
            </a:p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 blocks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0515" y="120650"/>
            <a:ext cx="1119505" cy="6940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765" y="1035685"/>
            <a:ext cx="4323715" cy="2238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6236335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  <a:p>
            <a:pPr algn="ctr"/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18733" y="1852522"/>
            <a:ext cx="2079228" cy="1662259"/>
            <a:chOff x="5213810" y="4721826"/>
            <a:chExt cx="2079228" cy="1662259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70588" y="5000420"/>
              <a:ext cx="1822450" cy="1383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Search for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endParaRPr>
            </a:p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 blocks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  <a:p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pic>
        <p:nvPicPr>
          <p:cNvPr id="7" name="图片 6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165" y="45085"/>
            <a:ext cx="1341120" cy="8312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730" y="876300"/>
            <a:ext cx="4150995" cy="5254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53720" y="628650"/>
            <a:ext cx="11010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5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3720" y="14922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</p:txBody>
      </p:sp>
      <p:grpSp>
        <p:nvGrpSpPr>
          <p:cNvPr id="25" name="组合 24"/>
          <p:cNvGrpSpPr/>
          <p:nvPr/>
        </p:nvGrpSpPr>
        <p:grpSpPr>
          <a:xfrm>
            <a:off x="650178" y="2074137"/>
            <a:ext cx="2079101" cy="1272213"/>
            <a:chOff x="5213810" y="4721826"/>
            <a:chExt cx="2079101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546788" y="4881040"/>
              <a:ext cx="1604010" cy="953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Combine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endParaRPr>
            </a:p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 blocks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7645" y="45085"/>
            <a:ext cx="1109345" cy="68770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930" y="874395"/>
            <a:ext cx="6092190" cy="5159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 dir="in"/>
      </p:transition>
    </mc:Choice>
    <mc:Fallback>
      <p:transition spd="slow">
        <p:zoom dir="in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2626</Words>
  <Application>WPS 演示</Application>
  <PresentationFormat>自定义</PresentationFormat>
  <Paragraphs>138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黑体</vt:lpstr>
      <vt:lpstr>方正少儿_GBK</vt:lpstr>
      <vt:lpstr>icomoon</vt:lpstr>
      <vt:lpstr>Yu Gothic UI Semibold</vt:lpstr>
      <vt:lpstr>微软雅黑 Light</vt:lpstr>
      <vt:lpstr>Aharoni</vt:lpstr>
      <vt:lpstr>方正卡通简体</vt:lpstr>
      <vt:lpstr>Arial Unicode MS</vt:lpstr>
      <vt:lpstr>方正喵呜体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105</cp:revision>
  <dcterms:created xsi:type="dcterms:W3CDTF">2014-02-21T16:31:00Z</dcterms:created>
  <dcterms:modified xsi:type="dcterms:W3CDTF">2018-08-09T07:00:08Z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