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94" r:id="rId21"/>
    <p:sldId id="276" r:id="rId22"/>
    <p:sldId id="278" r:id="rId23"/>
    <p:sldId id="279" r:id="rId24"/>
    <p:sldId id="280" r:id="rId25"/>
    <p:sldId id="281" r:id="rId26"/>
    <p:sldId id="282" r:id="rId27"/>
    <p:sldId id="283" r:id="rId28"/>
    <p:sldId id="284" r:id="rId29"/>
    <p:sldId id="291" r:id="rId30"/>
    <p:sldId id="286" r:id="rId31"/>
    <p:sldId id="287" r:id="rId32"/>
    <p:sldId id="288" r:id="rId33"/>
    <p:sldId id="290" r:id="rId34"/>
    <p:sldId id="289" r:id="rId35"/>
    <p:sldId id="292" r:id="rId36"/>
    <p:sldId id="293" r:id="rId37"/>
    <p:sldId id="285"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570050520@qq.com" initials="1" lastIdx="2" clrIdx="0">
    <p:extLst>
      <p:ext uri="{19B8F6BF-5375-455C-9EA6-DF929625EA0E}">
        <p15:presenceInfo xmlns:p15="http://schemas.microsoft.com/office/powerpoint/2012/main" userId="e9f89483decc36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85" autoAdjust="0"/>
    <p:restoredTop sz="94660"/>
  </p:normalViewPr>
  <p:slideViewPr>
    <p:cSldViewPr snapToGrid="0">
      <p:cViewPr varScale="1">
        <p:scale>
          <a:sx n="83" d="100"/>
          <a:sy n="83" d="100"/>
        </p:scale>
        <p:origin x="7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142FB-BBF7-43CA-8DB8-6E0E96D72438}" type="datetimeFigureOut">
              <a:rPr lang="zh-CN" altLang="en-US" smtClean="0"/>
              <a:t>2018/1/4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3FD06-ECA7-446E-A7BA-D35EED1643CB}" type="slidenum">
              <a:rPr lang="zh-CN" altLang="en-US" smtClean="0"/>
              <a:t>‹#›</a:t>
            </a:fld>
            <a:endParaRPr lang="zh-CN" altLang="en-US"/>
          </a:p>
        </p:txBody>
      </p:sp>
    </p:spTree>
    <p:extLst>
      <p:ext uri="{BB962C8B-B14F-4D97-AF65-F5344CB8AC3E}">
        <p14:creationId xmlns:p14="http://schemas.microsoft.com/office/powerpoint/2010/main" val="328116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A3FD06-ECA7-446E-A7BA-D35EED1643CB}" type="slidenum">
              <a:rPr lang="zh-CN" altLang="en-US" smtClean="0"/>
              <a:t>5</a:t>
            </a:fld>
            <a:endParaRPr lang="zh-CN" altLang="en-US"/>
          </a:p>
        </p:txBody>
      </p:sp>
    </p:spTree>
    <p:extLst>
      <p:ext uri="{BB962C8B-B14F-4D97-AF65-F5344CB8AC3E}">
        <p14:creationId xmlns:p14="http://schemas.microsoft.com/office/powerpoint/2010/main" val="2555898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8ABFFC2-5465-4398-A05A-A9115D7DC5C2}" type="datetimeFigureOut">
              <a:rPr lang="zh-CN" altLang="en-US" smtClean="0"/>
              <a:t>2018/1/4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B48DBA-19E0-44CD-BEA0-542D732E8ADB}" type="slidenum">
              <a:rPr lang="zh-CN" altLang="en-US" smtClean="0"/>
              <a:t>‹#›</a:t>
            </a:fld>
            <a:endParaRPr lang="zh-CN" altLang="en-US"/>
          </a:p>
        </p:txBody>
      </p:sp>
    </p:spTree>
    <p:extLst>
      <p:ext uri="{BB962C8B-B14F-4D97-AF65-F5344CB8AC3E}">
        <p14:creationId xmlns:p14="http://schemas.microsoft.com/office/powerpoint/2010/main" val="100594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8ABFFC2-5465-4398-A05A-A9115D7DC5C2}" type="datetimeFigureOut">
              <a:rPr lang="zh-CN" altLang="en-US" smtClean="0"/>
              <a:t>2018/1/4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B48DBA-19E0-44CD-BEA0-542D732E8ADB}" type="slidenum">
              <a:rPr lang="zh-CN" altLang="en-US" smtClean="0"/>
              <a:t>‹#›</a:t>
            </a:fld>
            <a:endParaRPr lang="zh-CN" altLang="en-US"/>
          </a:p>
        </p:txBody>
      </p:sp>
    </p:spTree>
    <p:extLst>
      <p:ext uri="{BB962C8B-B14F-4D97-AF65-F5344CB8AC3E}">
        <p14:creationId xmlns:p14="http://schemas.microsoft.com/office/powerpoint/2010/main" val="2332501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8ABFFC2-5465-4398-A05A-A9115D7DC5C2}" type="datetimeFigureOut">
              <a:rPr lang="zh-CN" altLang="en-US" smtClean="0"/>
              <a:t>2018/1/4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B48DBA-19E0-44CD-BEA0-542D732E8ADB}" type="slidenum">
              <a:rPr lang="zh-CN" altLang="en-US" smtClean="0"/>
              <a:t>‹#›</a:t>
            </a:fld>
            <a:endParaRPr lang="zh-CN" altLang="en-US"/>
          </a:p>
        </p:txBody>
      </p:sp>
    </p:spTree>
    <p:extLst>
      <p:ext uri="{BB962C8B-B14F-4D97-AF65-F5344CB8AC3E}">
        <p14:creationId xmlns:p14="http://schemas.microsoft.com/office/powerpoint/2010/main" val="1363338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8ABFFC2-5465-4398-A05A-A9115D7DC5C2}" type="datetimeFigureOut">
              <a:rPr lang="zh-CN" altLang="en-US" smtClean="0"/>
              <a:t>2018/1/4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B48DBA-19E0-44CD-BEA0-542D732E8ADB}" type="slidenum">
              <a:rPr lang="zh-CN" altLang="en-US" smtClean="0"/>
              <a:t>‹#›</a:t>
            </a:fld>
            <a:endParaRPr lang="zh-CN" altLang="en-US"/>
          </a:p>
        </p:txBody>
      </p:sp>
    </p:spTree>
    <p:extLst>
      <p:ext uri="{BB962C8B-B14F-4D97-AF65-F5344CB8AC3E}">
        <p14:creationId xmlns:p14="http://schemas.microsoft.com/office/powerpoint/2010/main" val="2420100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8ABFFC2-5465-4398-A05A-A9115D7DC5C2}" type="datetimeFigureOut">
              <a:rPr lang="zh-CN" altLang="en-US" smtClean="0"/>
              <a:t>2018/1/4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B48DBA-19E0-44CD-BEA0-542D732E8ADB}" type="slidenum">
              <a:rPr lang="zh-CN" altLang="en-US" smtClean="0"/>
              <a:t>‹#›</a:t>
            </a:fld>
            <a:endParaRPr lang="zh-CN" altLang="en-US"/>
          </a:p>
        </p:txBody>
      </p:sp>
    </p:spTree>
    <p:extLst>
      <p:ext uri="{BB962C8B-B14F-4D97-AF65-F5344CB8AC3E}">
        <p14:creationId xmlns:p14="http://schemas.microsoft.com/office/powerpoint/2010/main" val="443577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8ABFFC2-5465-4398-A05A-A9115D7DC5C2}" type="datetimeFigureOut">
              <a:rPr lang="zh-CN" altLang="en-US" smtClean="0"/>
              <a:t>2018/1/4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B48DBA-19E0-44CD-BEA0-542D732E8ADB}" type="slidenum">
              <a:rPr lang="zh-CN" altLang="en-US" smtClean="0"/>
              <a:t>‹#›</a:t>
            </a:fld>
            <a:endParaRPr lang="zh-CN" altLang="en-US"/>
          </a:p>
        </p:txBody>
      </p:sp>
    </p:spTree>
    <p:extLst>
      <p:ext uri="{BB962C8B-B14F-4D97-AF65-F5344CB8AC3E}">
        <p14:creationId xmlns:p14="http://schemas.microsoft.com/office/powerpoint/2010/main" val="860913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8ABFFC2-5465-4398-A05A-A9115D7DC5C2}" type="datetimeFigureOut">
              <a:rPr lang="zh-CN" altLang="en-US" smtClean="0"/>
              <a:t>2018/1/4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EB48DBA-19E0-44CD-BEA0-542D732E8ADB}" type="slidenum">
              <a:rPr lang="zh-CN" altLang="en-US" smtClean="0"/>
              <a:t>‹#›</a:t>
            </a:fld>
            <a:endParaRPr lang="zh-CN" altLang="en-US"/>
          </a:p>
        </p:txBody>
      </p:sp>
    </p:spTree>
    <p:extLst>
      <p:ext uri="{BB962C8B-B14F-4D97-AF65-F5344CB8AC3E}">
        <p14:creationId xmlns:p14="http://schemas.microsoft.com/office/powerpoint/2010/main" val="1553869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8ABFFC2-5465-4398-A05A-A9115D7DC5C2}" type="datetimeFigureOut">
              <a:rPr lang="zh-CN" altLang="en-US" smtClean="0"/>
              <a:t>2018/1/4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EB48DBA-19E0-44CD-BEA0-542D732E8ADB}" type="slidenum">
              <a:rPr lang="zh-CN" altLang="en-US" smtClean="0"/>
              <a:t>‹#›</a:t>
            </a:fld>
            <a:endParaRPr lang="zh-CN" altLang="en-US"/>
          </a:p>
        </p:txBody>
      </p:sp>
    </p:spTree>
    <p:extLst>
      <p:ext uri="{BB962C8B-B14F-4D97-AF65-F5344CB8AC3E}">
        <p14:creationId xmlns:p14="http://schemas.microsoft.com/office/powerpoint/2010/main" val="756493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8ABFFC2-5465-4398-A05A-A9115D7DC5C2}" type="datetimeFigureOut">
              <a:rPr lang="zh-CN" altLang="en-US" smtClean="0"/>
              <a:t>2018/1/4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EB48DBA-19E0-44CD-BEA0-542D732E8ADB}" type="slidenum">
              <a:rPr lang="zh-CN" altLang="en-US" smtClean="0"/>
              <a:t>‹#›</a:t>
            </a:fld>
            <a:endParaRPr lang="zh-CN" altLang="en-US"/>
          </a:p>
        </p:txBody>
      </p:sp>
    </p:spTree>
    <p:extLst>
      <p:ext uri="{BB962C8B-B14F-4D97-AF65-F5344CB8AC3E}">
        <p14:creationId xmlns:p14="http://schemas.microsoft.com/office/powerpoint/2010/main" val="261652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8ABFFC2-5465-4398-A05A-A9115D7DC5C2}" type="datetimeFigureOut">
              <a:rPr lang="zh-CN" altLang="en-US" smtClean="0"/>
              <a:t>2018/1/4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B48DBA-19E0-44CD-BEA0-542D732E8ADB}" type="slidenum">
              <a:rPr lang="zh-CN" altLang="en-US" smtClean="0"/>
              <a:t>‹#›</a:t>
            </a:fld>
            <a:endParaRPr lang="zh-CN" altLang="en-US"/>
          </a:p>
        </p:txBody>
      </p:sp>
    </p:spTree>
    <p:extLst>
      <p:ext uri="{BB962C8B-B14F-4D97-AF65-F5344CB8AC3E}">
        <p14:creationId xmlns:p14="http://schemas.microsoft.com/office/powerpoint/2010/main" val="223658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8ABFFC2-5465-4398-A05A-A9115D7DC5C2}" type="datetimeFigureOut">
              <a:rPr lang="zh-CN" altLang="en-US" smtClean="0"/>
              <a:t>2018/1/4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B48DBA-19E0-44CD-BEA0-542D732E8ADB}" type="slidenum">
              <a:rPr lang="zh-CN" altLang="en-US" smtClean="0"/>
              <a:t>‹#›</a:t>
            </a:fld>
            <a:endParaRPr lang="zh-CN" altLang="en-US"/>
          </a:p>
        </p:txBody>
      </p:sp>
    </p:spTree>
    <p:extLst>
      <p:ext uri="{BB962C8B-B14F-4D97-AF65-F5344CB8AC3E}">
        <p14:creationId xmlns:p14="http://schemas.microsoft.com/office/powerpoint/2010/main" val="50528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BFFC2-5465-4398-A05A-A9115D7DC5C2}" type="datetimeFigureOut">
              <a:rPr lang="zh-CN" altLang="en-US" smtClean="0"/>
              <a:t>2018/1/4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48DBA-19E0-44CD-BEA0-542D732E8ADB}" type="slidenum">
              <a:rPr lang="zh-CN" altLang="en-US" smtClean="0"/>
              <a:t>‹#›</a:t>
            </a:fld>
            <a:endParaRPr lang="zh-CN" altLang="en-US"/>
          </a:p>
        </p:txBody>
      </p:sp>
    </p:spTree>
    <p:extLst>
      <p:ext uri="{BB962C8B-B14F-4D97-AF65-F5344CB8AC3E}">
        <p14:creationId xmlns:p14="http://schemas.microsoft.com/office/powerpoint/2010/main" val="1003013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en.wikipedia.org/wiki/Majority_vot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20761" y="2042319"/>
            <a:ext cx="9144000" cy="2387600"/>
          </a:xfrm>
        </p:spPr>
        <p:txBody>
          <a:bodyPr>
            <a:normAutofit/>
          </a:bodyPr>
          <a:lstStyle/>
          <a:p>
            <a:r>
              <a:rPr lang="zh-CN" altLang="en-US" sz="9600" b="1" dirty="0"/>
              <a:t>树</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412816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662710" y="116898"/>
            <a:ext cx="11027448" cy="6468630"/>
          </a:xfrm>
          <a:prstGeom prst="rect">
            <a:avLst/>
          </a:prstGeom>
        </p:spPr>
      </p:pic>
    </p:spTree>
    <p:extLst>
      <p:ext uri="{BB962C8B-B14F-4D97-AF65-F5344CB8AC3E}">
        <p14:creationId xmlns:p14="http://schemas.microsoft.com/office/powerpoint/2010/main" val="53508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95457"/>
          </a:xfrm>
        </p:spPr>
        <p:txBody>
          <a:bodyPr>
            <a:normAutofit fontScale="90000"/>
          </a:bodyPr>
          <a:lstStyle/>
          <a:p>
            <a:r>
              <a:rPr lang="en-US" altLang="zh-CN" b="1" dirty="0" smtClean="0"/>
              <a:t>CART</a:t>
            </a:r>
            <a:r>
              <a:rPr lang="zh-CN" altLang="en-US" b="1" dirty="0" smtClean="0"/>
              <a:t>回归树</a:t>
            </a:r>
            <a:endParaRPr lang="zh-CN" altLang="en-US" b="1" dirty="0"/>
          </a:p>
        </p:txBody>
      </p:sp>
      <p:pic>
        <p:nvPicPr>
          <p:cNvPr id="4" name="内容占位符 3"/>
          <p:cNvPicPr>
            <a:picLocks noGrp="1" noChangeAspect="1"/>
          </p:cNvPicPr>
          <p:nvPr>
            <p:ph idx="1"/>
          </p:nvPr>
        </p:nvPicPr>
        <p:blipFill>
          <a:blip r:embed="rId2"/>
          <a:stretch>
            <a:fillRect/>
          </a:stretch>
        </p:blipFill>
        <p:spPr>
          <a:xfrm>
            <a:off x="838200" y="960582"/>
            <a:ext cx="9340273" cy="5614442"/>
          </a:xfrm>
          <a:prstGeom prst="rect">
            <a:avLst/>
          </a:prstGeom>
        </p:spPr>
      </p:pic>
    </p:spTree>
    <p:extLst>
      <p:ext uri="{BB962C8B-B14F-4D97-AF65-F5344CB8AC3E}">
        <p14:creationId xmlns:p14="http://schemas.microsoft.com/office/powerpoint/2010/main" val="427704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以上为单</a:t>
            </a:r>
            <a:r>
              <a:rPr lang="zh-CN" altLang="en-US" dirty="0"/>
              <a:t>枝</a:t>
            </a:r>
            <a:r>
              <a:rPr lang="zh-CN" altLang="en-US" dirty="0" smtClean="0"/>
              <a:t>树的生成过程</a:t>
            </a:r>
            <a:endParaRPr lang="en-US" altLang="zh-CN" dirty="0" smtClean="0"/>
          </a:p>
          <a:p>
            <a:r>
              <a:rPr lang="zh-CN" altLang="en-US" dirty="0" smtClean="0"/>
              <a:t>接着可以用多棵树进行建模</a:t>
            </a:r>
            <a:endParaRPr lang="en-US" altLang="zh-CN" dirty="0" smtClean="0"/>
          </a:p>
          <a:p>
            <a:r>
              <a:rPr lang="zh-CN" altLang="en-US" dirty="0" smtClean="0"/>
              <a:t>有两种主要方法</a:t>
            </a:r>
            <a:endParaRPr lang="en-US" altLang="zh-CN" dirty="0" smtClean="0"/>
          </a:p>
          <a:p>
            <a:endParaRPr lang="en-US" altLang="zh-CN" dirty="0" smtClean="0"/>
          </a:p>
          <a:p>
            <a:r>
              <a:rPr lang="en-US" altLang="zh-CN" dirty="0" smtClean="0"/>
              <a:t>GBDT(</a:t>
            </a:r>
            <a:r>
              <a:rPr lang="en-US" altLang="zh-CN" dirty="0" err="1" smtClean="0"/>
              <a:t>gradience</a:t>
            </a:r>
            <a:r>
              <a:rPr lang="en-US" altLang="zh-CN" dirty="0" smtClean="0"/>
              <a:t> boosting </a:t>
            </a:r>
            <a:r>
              <a:rPr lang="en-US" altLang="zh-CN" dirty="0" err="1" smtClean="0"/>
              <a:t>dicision</a:t>
            </a:r>
            <a:r>
              <a:rPr lang="en-US" altLang="zh-CN" dirty="0" smtClean="0"/>
              <a:t> tree)</a:t>
            </a:r>
            <a:r>
              <a:rPr lang="zh-CN" altLang="en-US" dirty="0" smtClean="0"/>
              <a:t>梯度提升树</a:t>
            </a:r>
            <a:endParaRPr lang="en-US" altLang="zh-CN" dirty="0" smtClean="0"/>
          </a:p>
          <a:p>
            <a:r>
              <a:rPr lang="en-US" altLang="zh-CN" dirty="0" err="1" smtClean="0"/>
              <a:t>XGBoost</a:t>
            </a:r>
            <a:endParaRPr lang="zh-CN" altLang="en-US" dirty="0"/>
          </a:p>
        </p:txBody>
      </p:sp>
    </p:spTree>
    <p:extLst>
      <p:ext uri="{BB962C8B-B14F-4D97-AF65-F5344CB8AC3E}">
        <p14:creationId xmlns:p14="http://schemas.microsoft.com/office/powerpoint/2010/main" val="1415111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37202"/>
          </a:xfrm>
        </p:spPr>
        <p:txBody>
          <a:bodyPr>
            <a:normAutofit/>
          </a:bodyPr>
          <a:lstStyle/>
          <a:p>
            <a:r>
              <a:rPr lang="en-US" altLang="zh-CN" b="1" dirty="0"/>
              <a:t>Boosting Decision </a:t>
            </a:r>
            <a:r>
              <a:rPr lang="en-US" altLang="zh-CN" b="1" dirty="0" smtClean="0"/>
              <a:t>Tree</a:t>
            </a:r>
            <a:endParaRPr lang="zh-CN" altLang="en-US" dirty="0"/>
          </a:p>
        </p:txBody>
      </p:sp>
      <p:sp>
        <p:nvSpPr>
          <p:cNvPr id="3" name="内容占位符 2"/>
          <p:cNvSpPr>
            <a:spLocks noGrp="1"/>
          </p:cNvSpPr>
          <p:nvPr>
            <p:ph idx="1"/>
          </p:nvPr>
        </p:nvSpPr>
        <p:spPr>
          <a:xfrm>
            <a:off x="838200" y="1302328"/>
            <a:ext cx="10515600" cy="4874635"/>
          </a:xfrm>
        </p:spPr>
        <p:txBody>
          <a:bodyPr>
            <a:normAutofit/>
          </a:bodyPr>
          <a:lstStyle/>
          <a:p>
            <a:r>
              <a:rPr lang="zh-CN" altLang="en-US" sz="2400" dirty="0" smtClean="0"/>
              <a:t>提升树是迭代多棵回归树来共同决策。当采用平方误差损失函数时，每一棵回归树学习的是之前所有树的结论和残差，拟合得到一个当前的残差回归树，残差的意义如公式：</a:t>
            </a:r>
            <a:endParaRPr lang="en-US" altLang="zh-CN" sz="2400" dirty="0" smtClean="0"/>
          </a:p>
          <a:p>
            <a:r>
              <a:rPr lang="zh-CN" altLang="en-US" sz="2400" b="1" dirty="0" smtClean="0">
                <a:solidFill>
                  <a:srgbClr val="FF0000"/>
                </a:solidFill>
              </a:rPr>
              <a:t>残差 </a:t>
            </a:r>
            <a:r>
              <a:rPr lang="en-US" altLang="zh-CN" sz="2400" b="1" dirty="0" smtClean="0">
                <a:solidFill>
                  <a:srgbClr val="FF0000"/>
                </a:solidFill>
              </a:rPr>
              <a:t>= </a:t>
            </a:r>
            <a:r>
              <a:rPr lang="zh-CN" altLang="en-US" sz="2400" b="1" dirty="0" smtClean="0">
                <a:solidFill>
                  <a:srgbClr val="FF0000"/>
                </a:solidFill>
              </a:rPr>
              <a:t>真实值 </a:t>
            </a:r>
            <a:r>
              <a:rPr lang="en-US" altLang="zh-CN" sz="2400" b="1" dirty="0" smtClean="0">
                <a:solidFill>
                  <a:srgbClr val="FF0000"/>
                </a:solidFill>
              </a:rPr>
              <a:t>- </a:t>
            </a:r>
            <a:r>
              <a:rPr lang="zh-CN" altLang="en-US" sz="2400" b="1" dirty="0" smtClean="0">
                <a:solidFill>
                  <a:srgbClr val="FF0000"/>
                </a:solidFill>
              </a:rPr>
              <a:t>预测值 。</a:t>
            </a:r>
            <a:endParaRPr lang="en-US" altLang="zh-CN" sz="2400" b="1" dirty="0" smtClean="0">
              <a:solidFill>
                <a:srgbClr val="FF0000"/>
              </a:solidFill>
            </a:endParaRPr>
          </a:p>
          <a:p>
            <a:r>
              <a:rPr lang="zh-CN" altLang="en-US" sz="2400" dirty="0" smtClean="0"/>
              <a:t>提升树即是整个迭代过程生成的回归树的累加。  </a:t>
            </a:r>
            <a:endParaRPr lang="en-US" altLang="zh-CN" sz="2400" dirty="0" smtClean="0"/>
          </a:p>
          <a:p>
            <a:r>
              <a:rPr lang="zh-CN" altLang="en-US" sz="2400" dirty="0" smtClean="0"/>
              <a:t>举个例子，参考自一篇博客（参考文献 </a:t>
            </a:r>
            <a:r>
              <a:rPr lang="en-US" altLang="zh-CN" sz="2400" dirty="0" smtClean="0"/>
              <a:t>4</a:t>
            </a:r>
            <a:r>
              <a:rPr lang="zh-CN" altLang="en-US" sz="2400" dirty="0" smtClean="0"/>
              <a:t>），该博客举出的例子较直观地展现出多棵决策树线性求和过程以及残差的意义。  </a:t>
            </a:r>
            <a:endParaRPr lang="en-US" altLang="zh-CN" sz="2400" dirty="0" smtClean="0"/>
          </a:p>
          <a:p>
            <a:r>
              <a:rPr lang="zh-CN" altLang="en-US" sz="2400" dirty="0" smtClean="0"/>
              <a:t>训练一个提升树模型来预测年龄：  </a:t>
            </a:r>
            <a:endParaRPr lang="en-US" altLang="zh-CN" sz="2400" dirty="0" smtClean="0"/>
          </a:p>
          <a:p>
            <a:r>
              <a:rPr lang="zh-CN" altLang="en-US" sz="2400" dirty="0" smtClean="0"/>
              <a:t>训练集是</a:t>
            </a:r>
            <a:r>
              <a:rPr lang="en-US" altLang="zh-CN" sz="2400" dirty="0" smtClean="0"/>
              <a:t>4</a:t>
            </a:r>
            <a:r>
              <a:rPr lang="zh-CN" altLang="en-US" sz="2400" dirty="0" smtClean="0"/>
              <a:t>个人，</a:t>
            </a:r>
            <a:r>
              <a:rPr lang="en-US" altLang="zh-CN" sz="2400" dirty="0" smtClean="0"/>
              <a:t>A</a:t>
            </a:r>
            <a:r>
              <a:rPr lang="zh-CN" altLang="en-US" sz="2400" dirty="0" smtClean="0"/>
              <a:t>，</a:t>
            </a:r>
            <a:r>
              <a:rPr lang="en-US" altLang="zh-CN" sz="2400" dirty="0" smtClean="0"/>
              <a:t>B</a:t>
            </a:r>
            <a:r>
              <a:rPr lang="zh-CN" altLang="en-US" sz="2400" dirty="0" smtClean="0"/>
              <a:t>，</a:t>
            </a:r>
            <a:r>
              <a:rPr lang="en-US" altLang="zh-CN" sz="2400" dirty="0" smtClean="0"/>
              <a:t>C</a:t>
            </a:r>
            <a:r>
              <a:rPr lang="zh-CN" altLang="en-US" sz="2400" dirty="0" smtClean="0"/>
              <a:t>，</a:t>
            </a:r>
            <a:r>
              <a:rPr lang="en-US" altLang="zh-CN" sz="2400" dirty="0" smtClean="0"/>
              <a:t>D</a:t>
            </a:r>
            <a:r>
              <a:rPr lang="zh-CN" altLang="en-US" sz="2400" dirty="0" smtClean="0"/>
              <a:t>年龄分别是</a:t>
            </a:r>
            <a:r>
              <a:rPr lang="en-US" altLang="zh-CN" sz="2400" dirty="0" smtClean="0"/>
              <a:t>14</a:t>
            </a:r>
            <a:r>
              <a:rPr lang="zh-CN" altLang="en-US" sz="2400" dirty="0" smtClean="0"/>
              <a:t>，</a:t>
            </a:r>
            <a:r>
              <a:rPr lang="en-US" altLang="zh-CN" sz="2400" dirty="0" smtClean="0"/>
              <a:t>16</a:t>
            </a:r>
            <a:r>
              <a:rPr lang="zh-CN" altLang="en-US" sz="2400" dirty="0" smtClean="0"/>
              <a:t>，</a:t>
            </a:r>
            <a:r>
              <a:rPr lang="en-US" altLang="zh-CN" sz="2400" dirty="0" smtClean="0"/>
              <a:t>24</a:t>
            </a:r>
            <a:r>
              <a:rPr lang="zh-CN" altLang="en-US" sz="2400" dirty="0" smtClean="0"/>
              <a:t>，</a:t>
            </a:r>
            <a:r>
              <a:rPr lang="en-US" altLang="zh-CN" sz="2400" dirty="0" smtClean="0"/>
              <a:t>26</a:t>
            </a:r>
            <a:r>
              <a:rPr lang="zh-CN" altLang="en-US" sz="2400" dirty="0" smtClean="0"/>
              <a:t>。样本中有购物金额、上网时长、经常到百度知道提问等特征。提升树的过程如下：</a:t>
            </a:r>
            <a:endParaRPr lang="zh-CN" altLang="en-US" sz="2400" dirty="0"/>
          </a:p>
        </p:txBody>
      </p:sp>
    </p:spTree>
    <p:extLst>
      <p:ext uri="{BB962C8B-B14F-4D97-AF65-F5344CB8AC3E}">
        <p14:creationId xmlns:p14="http://schemas.microsoft.com/office/powerpoint/2010/main" val="3656671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6445719" y="218188"/>
            <a:ext cx="5487421" cy="3734927"/>
          </a:xfrm>
          <a:prstGeom prst="rect">
            <a:avLst/>
          </a:prstGeom>
        </p:spPr>
      </p:pic>
      <p:pic>
        <p:nvPicPr>
          <p:cNvPr id="5" name="图片 4"/>
          <p:cNvPicPr>
            <a:picLocks noChangeAspect="1"/>
          </p:cNvPicPr>
          <p:nvPr/>
        </p:nvPicPr>
        <p:blipFill>
          <a:blip r:embed="rId3"/>
          <a:stretch>
            <a:fillRect/>
          </a:stretch>
        </p:blipFill>
        <p:spPr>
          <a:xfrm>
            <a:off x="265471" y="218188"/>
            <a:ext cx="6180248" cy="4206328"/>
          </a:xfrm>
          <a:prstGeom prst="rect">
            <a:avLst/>
          </a:prstGeom>
        </p:spPr>
      </p:pic>
      <p:sp>
        <p:nvSpPr>
          <p:cNvPr id="6" name="文本框 5"/>
          <p:cNvSpPr txBox="1"/>
          <p:nvPr/>
        </p:nvSpPr>
        <p:spPr>
          <a:xfrm>
            <a:off x="560439" y="4896465"/>
            <a:ext cx="11055859" cy="1296637"/>
          </a:xfrm>
          <a:prstGeom prst="rect">
            <a:avLst/>
          </a:prstGeom>
          <a:noFill/>
        </p:spPr>
        <p:txBody>
          <a:bodyPr wrap="square" rtlCol="0">
            <a:spAutoFit/>
          </a:bodyPr>
          <a:lstStyle/>
          <a:p>
            <a:pPr>
              <a:lnSpc>
                <a:spcPct val="150000"/>
              </a:lnSpc>
            </a:pPr>
            <a:r>
              <a:rPr lang="zh-CN" altLang="en-US" dirty="0" smtClean="0"/>
              <a:t>其中应注意，每个叶子节点输出的值在以方差作为损失函数的该例子中，可以直接取叶子节点里样本值的均值，而后面要提到的梯度提升树生成的决策树中不能这样去，必须对每个叶子节点区域使用损失函数得到最优的输出值，后面会讲到</a:t>
            </a:r>
            <a:endParaRPr lang="zh-CN" altLang="en-US" dirty="0"/>
          </a:p>
        </p:txBody>
      </p:sp>
    </p:spTree>
    <p:extLst>
      <p:ext uri="{BB962C8B-B14F-4D97-AF65-F5344CB8AC3E}">
        <p14:creationId xmlns:p14="http://schemas.microsoft.com/office/powerpoint/2010/main" val="3673126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17985"/>
          </a:xfrm>
        </p:spPr>
        <p:txBody>
          <a:bodyPr/>
          <a:lstStyle/>
          <a:p>
            <a:r>
              <a:rPr lang="en-US" altLang="zh-CN" b="1" dirty="0" smtClean="0"/>
              <a:t>Gradient Boosting Decision Tree</a:t>
            </a:r>
            <a:endParaRPr lang="zh-CN" altLang="en-US" b="1" dirty="0"/>
          </a:p>
        </p:txBody>
      </p:sp>
      <p:sp>
        <p:nvSpPr>
          <p:cNvPr id="3" name="内容占位符 2"/>
          <p:cNvSpPr>
            <a:spLocks noGrp="1"/>
          </p:cNvSpPr>
          <p:nvPr>
            <p:ph idx="1"/>
          </p:nvPr>
        </p:nvSpPr>
        <p:spPr>
          <a:xfrm>
            <a:off x="838199" y="1208215"/>
            <a:ext cx="10515600" cy="4702124"/>
          </a:xfrm>
        </p:spPr>
        <p:txBody>
          <a:bodyPr>
            <a:normAutofit/>
          </a:bodyPr>
          <a:lstStyle/>
          <a:p>
            <a:r>
              <a:rPr lang="zh-CN" altLang="en-US" sz="2000" dirty="0"/>
              <a:t>提升树利用加法模型和前向分步算法实现学习的优化过程。当损失函数时平方损失和指数损失函数时，每一步的优化很简单，如平方损失函数学习残差回归树</a:t>
            </a:r>
            <a:r>
              <a:rPr lang="zh-CN" altLang="en-US" sz="2000" dirty="0" smtClean="0"/>
              <a:t>。</a:t>
            </a:r>
            <a:endParaRPr lang="en-US" altLang="zh-CN" sz="2000" dirty="0"/>
          </a:p>
          <a:p>
            <a:r>
              <a:rPr lang="zh-CN" altLang="en-US" sz="2000" dirty="0" smtClean="0"/>
              <a:t>但对于一般的损失函数，往往每一步优化没那么容易，如上图中的绝对值损失函数和</a:t>
            </a:r>
            <a:r>
              <a:rPr lang="en-US" altLang="zh-CN" sz="2000" dirty="0" smtClean="0"/>
              <a:t>Huber</a:t>
            </a:r>
            <a:r>
              <a:rPr lang="zh-CN" altLang="en-US" sz="2000" dirty="0" smtClean="0"/>
              <a:t>损失函数。针对这一问题，</a:t>
            </a:r>
            <a:r>
              <a:rPr lang="en-US" altLang="zh-CN" sz="2000" dirty="0" smtClean="0"/>
              <a:t>Freidman</a:t>
            </a:r>
            <a:r>
              <a:rPr lang="zh-CN" altLang="en-US" sz="2000" dirty="0" smtClean="0"/>
              <a:t>提出了梯度提升算法：利用最速下降的近似方法，即利用损失函数的负梯度在当前模型的值，作为回归问题中提升树算法的残差的近似值，拟合一个回归树。（与其说负梯度作为残差的近似值，不如说残差是负梯度的一种特例）</a:t>
            </a:r>
            <a:endParaRPr lang="en-US" altLang="zh-CN" sz="2000" dirty="0" smtClean="0"/>
          </a:p>
          <a:p>
            <a:endParaRPr lang="zh-CN" altLang="en-US" sz="2000" dirty="0"/>
          </a:p>
        </p:txBody>
      </p:sp>
      <p:pic>
        <p:nvPicPr>
          <p:cNvPr id="5" name="图片 4"/>
          <p:cNvPicPr>
            <a:picLocks noChangeAspect="1"/>
          </p:cNvPicPr>
          <p:nvPr/>
        </p:nvPicPr>
        <p:blipFill>
          <a:blip r:embed="rId2"/>
          <a:stretch>
            <a:fillRect/>
          </a:stretch>
        </p:blipFill>
        <p:spPr>
          <a:xfrm>
            <a:off x="2008086" y="3220064"/>
            <a:ext cx="7342392" cy="3603628"/>
          </a:xfrm>
          <a:prstGeom prst="rect">
            <a:avLst/>
          </a:prstGeom>
        </p:spPr>
      </p:pic>
    </p:spTree>
    <p:extLst>
      <p:ext uri="{BB962C8B-B14F-4D97-AF65-F5344CB8AC3E}">
        <p14:creationId xmlns:p14="http://schemas.microsoft.com/office/powerpoint/2010/main" val="3821182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677946" y="159056"/>
            <a:ext cx="8457875" cy="6315485"/>
          </a:xfrm>
          <a:prstGeom prst="rect">
            <a:avLst/>
          </a:prstGeom>
        </p:spPr>
      </p:pic>
    </p:spTree>
    <p:extLst>
      <p:ext uri="{BB962C8B-B14F-4D97-AF65-F5344CB8AC3E}">
        <p14:creationId xmlns:p14="http://schemas.microsoft.com/office/powerpoint/2010/main" val="3333603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4154539" y="0"/>
            <a:ext cx="8037461" cy="6881260"/>
          </a:xfrm>
          <a:prstGeom prst="rect">
            <a:avLst/>
          </a:prstGeom>
        </p:spPr>
      </p:pic>
      <p:sp>
        <p:nvSpPr>
          <p:cNvPr id="6" name="文本框 5"/>
          <p:cNvSpPr txBox="1"/>
          <p:nvPr/>
        </p:nvSpPr>
        <p:spPr>
          <a:xfrm>
            <a:off x="191730" y="235974"/>
            <a:ext cx="3775587" cy="6740307"/>
          </a:xfrm>
          <a:prstGeom prst="rect">
            <a:avLst/>
          </a:prstGeom>
          <a:noFill/>
        </p:spPr>
        <p:txBody>
          <a:bodyPr wrap="square" rtlCol="0">
            <a:spAutoFit/>
          </a:bodyPr>
          <a:lstStyle/>
          <a:p>
            <a:r>
              <a:rPr lang="zh-CN" altLang="en-US" b="1" dirty="0" smtClean="0"/>
              <a:t>说明</a:t>
            </a:r>
            <a:endParaRPr lang="en-US" altLang="zh-CN" b="1" dirty="0" smtClean="0"/>
          </a:p>
          <a:p>
            <a:r>
              <a:rPr lang="en-US" altLang="zh-CN" dirty="0" smtClean="0"/>
              <a:t>GBDT</a:t>
            </a:r>
            <a:r>
              <a:rPr lang="zh-CN" altLang="en-US" dirty="0" smtClean="0"/>
              <a:t>的生成过程与</a:t>
            </a:r>
            <a:r>
              <a:rPr lang="en-US" altLang="zh-CN" dirty="0" smtClean="0"/>
              <a:t>BDT</a:t>
            </a:r>
            <a:r>
              <a:rPr lang="zh-CN" altLang="en-US" dirty="0" smtClean="0"/>
              <a:t>差不多，</a:t>
            </a:r>
            <a:endParaRPr lang="en-US" altLang="zh-CN" dirty="0" smtClean="0"/>
          </a:p>
          <a:p>
            <a:r>
              <a:rPr lang="zh-CN" altLang="en-US" dirty="0"/>
              <a:t>不同</a:t>
            </a:r>
            <a:r>
              <a:rPr lang="zh-CN" altLang="en-US" dirty="0" smtClean="0"/>
              <a:t>的地方就在于</a:t>
            </a:r>
            <a:r>
              <a:rPr lang="en-US" altLang="zh-CN" dirty="0" smtClean="0"/>
              <a:t>GBDT</a:t>
            </a:r>
            <a:r>
              <a:rPr lang="zh-CN" altLang="en-US" dirty="0" smtClean="0"/>
              <a:t>不再生成残差，而是用负梯度来代替（因为负梯度更好算），即右边的</a:t>
            </a:r>
            <a:r>
              <a:rPr lang="en-US" altLang="zh-CN" dirty="0" smtClean="0"/>
              <a:t>r.</a:t>
            </a:r>
          </a:p>
          <a:p>
            <a:endParaRPr lang="en-US" altLang="zh-CN" dirty="0"/>
          </a:p>
          <a:p>
            <a:r>
              <a:rPr lang="zh-CN" altLang="en-US" dirty="0"/>
              <a:t>每一</a:t>
            </a:r>
            <a:r>
              <a:rPr lang="zh-CN" altLang="en-US" dirty="0" smtClean="0"/>
              <a:t>个（</a:t>
            </a:r>
            <a:r>
              <a:rPr lang="en-US" altLang="zh-CN" dirty="0" smtClean="0"/>
              <a:t>xi</a:t>
            </a:r>
            <a:r>
              <a:rPr lang="zh-CN" altLang="en-US" dirty="0" smtClean="0"/>
              <a:t>）</a:t>
            </a:r>
            <a:r>
              <a:rPr lang="zh-CN" altLang="en-US" dirty="0"/>
              <a:t>都</a:t>
            </a:r>
            <a:r>
              <a:rPr lang="zh-CN" altLang="en-US" dirty="0" smtClean="0"/>
              <a:t>可以得到一个（</a:t>
            </a:r>
            <a:r>
              <a:rPr lang="en-US" altLang="zh-CN" dirty="0" err="1" smtClean="0"/>
              <a:t>ri</a:t>
            </a:r>
            <a:r>
              <a:rPr lang="zh-CN" altLang="en-US" dirty="0" smtClean="0"/>
              <a:t>）</a:t>
            </a:r>
            <a:r>
              <a:rPr lang="en-US" altLang="zh-CN" dirty="0" smtClean="0"/>
              <a:t>,</a:t>
            </a:r>
            <a:r>
              <a:rPr lang="zh-CN" altLang="en-US" dirty="0" smtClean="0"/>
              <a:t>因此可以根据所有样本的（</a:t>
            </a:r>
            <a:r>
              <a:rPr lang="en-US" altLang="zh-CN" dirty="0" err="1" smtClean="0"/>
              <a:t>ri</a:t>
            </a:r>
            <a:r>
              <a:rPr lang="zh-CN" altLang="en-US" dirty="0" smtClean="0"/>
              <a:t>）来拟合一棵回归树，这颗回归树每个叶子节点还没有输出值，需要求，每个叶子节点里有多个（</a:t>
            </a:r>
            <a:r>
              <a:rPr lang="en-US" altLang="zh-CN" dirty="0" err="1" smtClean="0"/>
              <a:t>ri</a:t>
            </a:r>
            <a:r>
              <a:rPr lang="zh-CN" altLang="en-US" dirty="0" smtClean="0"/>
              <a:t>）</a:t>
            </a:r>
            <a:r>
              <a:rPr lang="en-US" altLang="zh-CN" dirty="0" smtClean="0"/>
              <a:t>,</a:t>
            </a:r>
            <a:r>
              <a:rPr lang="zh-CN" altLang="en-US" dirty="0" smtClean="0"/>
              <a:t>根据</a:t>
            </a:r>
            <a:r>
              <a:rPr lang="en-US" altLang="zh-CN" dirty="0" smtClean="0"/>
              <a:t>2</a:t>
            </a:r>
            <a:r>
              <a:rPr lang="zh-CN" altLang="en-US" dirty="0" smtClean="0"/>
              <a:t>式就可以求出每个叶子节点最佳的输出值，这下就可以使叶子节点为一个值，把所有</a:t>
            </a:r>
            <a:r>
              <a:rPr lang="en-US" altLang="zh-CN" dirty="0" smtClean="0"/>
              <a:t>2</a:t>
            </a:r>
            <a:r>
              <a:rPr lang="zh-CN" altLang="en-US" dirty="0" smtClean="0"/>
              <a:t>式得到的值合起来就是</a:t>
            </a:r>
            <a:r>
              <a:rPr lang="en-US" altLang="zh-CN" dirty="0" smtClean="0"/>
              <a:t>3</a:t>
            </a:r>
            <a:r>
              <a:rPr lang="zh-CN" altLang="en-US" dirty="0" smtClean="0"/>
              <a:t>式，其他的和</a:t>
            </a:r>
            <a:r>
              <a:rPr lang="en-US" altLang="zh-CN" dirty="0" smtClean="0"/>
              <a:t>BDT</a:t>
            </a:r>
            <a:r>
              <a:rPr lang="zh-CN" altLang="en-US" dirty="0" smtClean="0"/>
              <a:t>的相同，接着就可更新生成树。</a:t>
            </a:r>
            <a:endParaRPr lang="en-US" altLang="zh-CN" dirty="0" smtClean="0"/>
          </a:p>
          <a:p>
            <a:endParaRPr lang="en-US" altLang="zh-CN" dirty="0"/>
          </a:p>
          <a:p>
            <a:r>
              <a:rPr lang="zh-CN" altLang="en-US" dirty="0" smtClean="0"/>
              <a:t>至于为什么要用损失函数以及它的负梯度值作为第</a:t>
            </a:r>
            <a:r>
              <a:rPr lang="en-US" altLang="zh-CN" dirty="0" smtClean="0"/>
              <a:t>t</a:t>
            </a:r>
            <a:r>
              <a:rPr lang="zh-CN" altLang="en-US" dirty="0" smtClean="0"/>
              <a:t>轮训练树的属性值，来拟合，在没深入研究前姑且认为这样做才能达到</a:t>
            </a:r>
            <a:r>
              <a:rPr lang="en-US" altLang="zh-CN" dirty="0" smtClean="0"/>
              <a:t>boosting</a:t>
            </a:r>
            <a:r>
              <a:rPr lang="zh-CN" altLang="en-US" dirty="0" smtClean="0"/>
              <a:t>，提升学习的目的。（理解了损失函数以及负梯度的用法才能理解后面的</a:t>
            </a:r>
            <a:r>
              <a:rPr lang="en-US" altLang="zh-CN" dirty="0" err="1" smtClean="0"/>
              <a:t>xgboost</a:t>
            </a:r>
            <a:r>
              <a:rPr lang="zh-CN" altLang="en-US" dirty="0" smtClean="0"/>
              <a:t>）</a:t>
            </a:r>
            <a:endParaRPr lang="en-US" altLang="zh-CN" dirty="0" smtClean="0"/>
          </a:p>
        </p:txBody>
      </p:sp>
    </p:spTree>
    <p:extLst>
      <p:ext uri="{BB962C8B-B14F-4D97-AF65-F5344CB8AC3E}">
        <p14:creationId xmlns:p14="http://schemas.microsoft.com/office/powerpoint/2010/main" val="655165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41004"/>
          </a:xfrm>
        </p:spPr>
        <p:txBody>
          <a:bodyPr/>
          <a:lstStyle/>
          <a:p>
            <a:r>
              <a:rPr lang="zh-CN" altLang="en-US" b="1" dirty="0" smtClean="0"/>
              <a:t>剪枝方法</a:t>
            </a:r>
            <a:endParaRPr lang="zh-CN" altLang="en-US" b="1"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661727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41004"/>
          </a:xfrm>
        </p:spPr>
        <p:txBody>
          <a:bodyPr/>
          <a:lstStyle/>
          <a:p>
            <a:r>
              <a:rPr lang="en-US" altLang="zh-CN" b="1" dirty="0" smtClean="0"/>
              <a:t>Shrinkage</a:t>
            </a:r>
            <a:endParaRPr lang="zh-CN" altLang="en-US" b="1" dirty="0"/>
          </a:p>
        </p:txBody>
      </p:sp>
      <p:sp>
        <p:nvSpPr>
          <p:cNvPr id="3" name="内容占位符 2"/>
          <p:cNvSpPr>
            <a:spLocks noGrp="1"/>
          </p:cNvSpPr>
          <p:nvPr>
            <p:ph idx="1"/>
          </p:nvPr>
        </p:nvSpPr>
        <p:spPr>
          <a:xfrm>
            <a:off x="838200" y="1106130"/>
            <a:ext cx="10515600" cy="5456902"/>
          </a:xfrm>
        </p:spPr>
        <p:txBody>
          <a:bodyPr>
            <a:normAutofit lnSpcReduction="10000"/>
          </a:bodyPr>
          <a:lstStyle/>
          <a:p>
            <a:r>
              <a:rPr lang="en-US" altLang="zh-CN" b="1" dirty="0"/>
              <a:t>Shrinkage </a:t>
            </a:r>
            <a:endParaRPr lang="zh-CN" altLang="en-US" dirty="0"/>
          </a:p>
          <a:p>
            <a:r>
              <a:rPr lang="en-US" altLang="zh-CN" dirty="0"/>
              <a:t>Shrinkage</a:t>
            </a:r>
            <a:r>
              <a:rPr lang="zh-CN" altLang="en-US" dirty="0"/>
              <a:t>（缩减）的思想认为，每次走一小步逐渐逼近结果的效果，要比每次迈一大步很快逼近结果的方式更容易避免过拟合。即它不完全信任每一个棵残差树，它认为每棵树只学到了真理的一小部分，累加的时候只累加一小部分，通过多学几棵树弥补不足。用方程来看更清晰，即</a:t>
            </a:r>
          </a:p>
          <a:p>
            <a:r>
              <a:rPr lang="zh-CN" altLang="en-US" dirty="0"/>
              <a:t>没用</a:t>
            </a:r>
            <a:r>
              <a:rPr lang="en-US" altLang="zh-CN" dirty="0"/>
              <a:t>Shrinkage</a:t>
            </a:r>
            <a:r>
              <a:rPr lang="zh-CN" altLang="en-US" dirty="0"/>
              <a:t>时：（</a:t>
            </a:r>
            <a:r>
              <a:rPr lang="en-US" altLang="zh-CN" dirty="0" err="1"/>
              <a:t>yi</a:t>
            </a:r>
            <a:r>
              <a:rPr lang="zh-CN" altLang="en-US" dirty="0"/>
              <a:t>表示第</a:t>
            </a:r>
            <a:r>
              <a:rPr lang="en-US" altLang="zh-CN" dirty="0" err="1"/>
              <a:t>i</a:t>
            </a:r>
            <a:r>
              <a:rPr lang="zh-CN" altLang="en-US" dirty="0"/>
              <a:t>棵树上</a:t>
            </a:r>
            <a:r>
              <a:rPr lang="en-US" altLang="zh-CN" dirty="0"/>
              <a:t>y</a:t>
            </a:r>
            <a:r>
              <a:rPr lang="zh-CN" altLang="en-US" dirty="0"/>
              <a:t>的预测值， </a:t>
            </a:r>
            <a:r>
              <a:rPr lang="en-US" altLang="zh-CN" dirty="0"/>
              <a:t>y(1~i)</a:t>
            </a:r>
            <a:r>
              <a:rPr lang="zh-CN" altLang="en-US" dirty="0"/>
              <a:t>表示前</a:t>
            </a:r>
            <a:r>
              <a:rPr lang="en-US" altLang="zh-CN" dirty="0" err="1"/>
              <a:t>i</a:t>
            </a:r>
            <a:r>
              <a:rPr lang="zh-CN" altLang="en-US" dirty="0"/>
              <a:t>棵树</a:t>
            </a:r>
            <a:r>
              <a:rPr lang="en-US" altLang="zh-CN" dirty="0"/>
              <a:t>y</a:t>
            </a:r>
            <a:r>
              <a:rPr lang="zh-CN" altLang="en-US" dirty="0"/>
              <a:t>的综合预测值）</a:t>
            </a:r>
          </a:p>
          <a:p>
            <a:r>
              <a:rPr lang="en-US" altLang="zh-CN" dirty="0"/>
              <a:t>y(i+1) = </a:t>
            </a:r>
            <a:r>
              <a:rPr lang="zh-CN" altLang="en-US" dirty="0"/>
              <a:t>残差</a:t>
            </a:r>
            <a:r>
              <a:rPr lang="en-US" altLang="zh-CN" dirty="0"/>
              <a:t>(y1~yi)</a:t>
            </a:r>
            <a:r>
              <a:rPr lang="zh-CN" altLang="en-US" dirty="0"/>
              <a:t>， 其中： 残差</a:t>
            </a:r>
            <a:r>
              <a:rPr lang="en-US" altLang="zh-CN" dirty="0"/>
              <a:t>(y1~yi) =  y</a:t>
            </a:r>
            <a:r>
              <a:rPr lang="zh-CN" altLang="en-US" dirty="0"/>
              <a:t>真实值 </a:t>
            </a:r>
            <a:r>
              <a:rPr lang="en-US" altLang="zh-CN" dirty="0"/>
              <a:t>- y(1 ~ </a:t>
            </a:r>
            <a:r>
              <a:rPr lang="en-US" altLang="zh-CN" dirty="0" err="1"/>
              <a:t>i</a:t>
            </a:r>
            <a:r>
              <a:rPr lang="en-US" altLang="zh-CN" dirty="0"/>
              <a:t>)</a:t>
            </a:r>
          </a:p>
          <a:p>
            <a:r>
              <a:rPr lang="en-US" altLang="zh-CN" dirty="0"/>
              <a:t>y(1 ~ </a:t>
            </a:r>
            <a:r>
              <a:rPr lang="en-US" altLang="zh-CN" dirty="0" err="1"/>
              <a:t>i</a:t>
            </a:r>
            <a:r>
              <a:rPr lang="en-US" altLang="zh-CN" dirty="0"/>
              <a:t>) = SUM(y1, ..., </a:t>
            </a:r>
            <a:r>
              <a:rPr lang="en-US" altLang="zh-CN" dirty="0" err="1"/>
              <a:t>yi</a:t>
            </a:r>
            <a:r>
              <a:rPr lang="en-US" altLang="zh-CN" dirty="0"/>
              <a:t>)</a:t>
            </a:r>
          </a:p>
          <a:p>
            <a:r>
              <a:rPr lang="en-US" altLang="zh-CN" dirty="0"/>
              <a:t>Shrinkage</a:t>
            </a:r>
            <a:r>
              <a:rPr lang="zh-CN" altLang="en-US" dirty="0"/>
              <a:t>不改变第一个方程，只把第二个方程改为： </a:t>
            </a:r>
          </a:p>
          <a:p>
            <a:r>
              <a:rPr lang="en-US" altLang="zh-CN" dirty="0"/>
              <a:t>y(1 ~ </a:t>
            </a:r>
            <a:r>
              <a:rPr lang="en-US" altLang="zh-CN" dirty="0" err="1"/>
              <a:t>i</a:t>
            </a:r>
            <a:r>
              <a:rPr lang="en-US" altLang="zh-CN" dirty="0"/>
              <a:t>) = y(1 ~ i-1) + step * </a:t>
            </a:r>
            <a:r>
              <a:rPr lang="en-US" altLang="zh-CN" dirty="0" err="1"/>
              <a:t>yi</a:t>
            </a:r>
            <a:endParaRPr lang="en-US" altLang="zh-CN" dirty="0"/>
          </a:p>
          <a:p>
            <a:endParaRPr lang="zh-CN" altLang="en-US" dirty="0"/>
          </a:p>
        </p:txBody>
      </p:sp>
    </p:spTree>
    <p:extLst>
      <p:ext uri="{BB962C8B-B14F-4D97-AF65-F5344CB8AC3E}">
        <p14:creationId xmlns:p14="http://schemas.microsoft.com/office/powerpoint/2010/main" val="99668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决策树（</a:t>
            </a:r>
            <a:r>
              <a:rPr lang="en-US" altLang="zh-CN" dirty="0" smtClean="0"/>
              <a:t>decision tree</a:t>
            </a:r>
            <a:r>
              <a:rPr lang="zh-CN" altLang="en-US" dirty="0" smtClean="0"/>
              <a:t>）</a:t>
            </a:r>
            <a:endParaRPr lang="zh-CN" altLang="en-US" dirty="0"/>
          </a:p>
        </p:txBody>
      </p:sp>
      <p:pic>
        <p:nvPicPr>
          <p:cNvPr id="4" name="内容占位符 3"/>
          <p:cNvPicPr>
            <a:picLocks noGrp="1" noChangeAspect="1"/>
          </p:cNvPicPr>
          <p:nvPr>
            <p:ph idx="1"/>
          </p:nvPr>
        </p:nvPicPr>
        <p:blipFill>
          <a:blip r:embed="rId2"/>
          <a:stretch>
            <a:fillRect/>
          </a:stretch>
        </p:blipFill>
        <p:spPr>
          <a:xfrm>
            <a:off x="6171356" y="1622424"/>
            <a:ext cx="5099316" cy="4351338"/>
          </a:xfrm>
          <a:prstGeom prst="rect">
            <a:avLst/>
          </a:prstGeom>
        </p:spPr>
      </p:pic>
      <p:sp>
        <p:nvSpPr>
          <p:cNvPr id="5" name="文本框 4"/>
          <p:cNvSpPr txBox="1"/>
          <p:nvPr/>
        </p:nvSpPr>
        <p:spPr>
          <a:xfrm>
            <a:off x="766618" y="1622424"/>
            <a:ext cx="5190836" cy="2308324"/>
          </a:xfrm>
          <a:prstGeom prst="rect">
            <a:avLst/>
          </a:prstGeom>
          <a:noFill/>
        </p:spPr>
        <p:txBody>
          <a:bodyPr wrap="square" rtlCol="0">
            <a:spAutoFit/>
          </a:bodyPr>
          <a:lstStyle/>
          <a:p>
            <a:r>
              <a:rPr lang="zh-CN" altLang="en-US" b="1" dirty="0"/>
              <a:t>决策树（</a:t>
            </a:r>
            <a:r>
              <a:rPr lang="en-US" altLang="zh-CN" b="1" dirty="0"/>
              <a:t>decision tree</a:t>
            </a:r>
            <a:r>
              <a:rPr lang="zh-CN" altLang="en-US" b="1" dirty="0"/>
              <a:t>）是一个树结构（可以是二叉树或非二叉树）。其每个非叶节点表示一个特征属性上的测试，每个分支代表这个特征属性在某个值域上的输出，而每个叶节点存放一个类别。使用决策树进行决策的过程就是从根节点开始，测试待分类项中相应的特征属性，并按照其值选择输出分支，直到到达叶子节点，将叶子节点存放的类别作为决策结果</a:t>
            </a:r>
            <a:endParaRPr lang="zh-CN" altLang="en-US" dirty="0"/>
          </a:p>
        </p:txBody>
      </p:sp>
    </p:spTree>
    <p:extLst>
      <p:ext uri="{BB962C8B-B14F-4D97-AF65-F5344CB8AC3E}">
        <p14:creationId xmlns:p14="http://schemas.microsoft.com/office/powerpoint/2010/main" val="1530618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Xgboost</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502580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1445"/>
            <a:ext cx="10515600" cy="5675518"/>
          </a:xfrm>
        </p:spPr>
        <p:txBody>
          <a:bodyPr>
            <a:normAutofit/>
          </a:bodyPr>
          <a:lstStyle/>
          <a:p>
            <a:r>
              <a:rPr lang="en-US" altLang="zh-CN" sz="2400" dirty="0" smtClean="0"/>
              <a:t>1.</a:t>
            </a:r>
            <a:r>
              <a:rPr lang="zh-CN" altLang="en-US" sz="2400" dirty="0" smtClean="0"/>
              <a:t>先从结果上类比</a:t>
            </a:r>
            <a:r>
              <a:rPr lang="en-US" altLang="zh-CN" sz="2400" dirty="0" smtClean="0"/>
              <a:t>GBDT</a:t>
            </a:r>
          </a:p>
          <a:p>
            <a:pPr marL="0" indent="0">
              <a:buNone/>
            </a:pPr>
            <a:r>
              <a:rPr lang="en-US" altLang="zh-CN" sz="2400" dirty="0"/>
              <a:t> </a:t>
            </a:r>
            <a:r>
              <a:rPr lang="zh-CN" altLang="en-US" sz="2400" dirty="0" smtClean="0"/>
              <a:t>①同样是用的加法训练模型，即</a:t>
            </a:r>
            <a:endParaRPr lang="zh-CN" altLang="en-US" sz="2400" dirty="0"/>
          </a:p>
        </p:txBody>
      </p:sp>
      <p:pic>
        <p:nvPicPr>
          <p:cNvPr id="4" name="图片 3"/>
          <p:cNvPicPr>
            <a:picLocks noChangeAspect="1"/>
          </p:cNvPicPr>
          <p:nvPr/>
        </p:nvPicPr>
        <p:blipFill>
          <a:blip r:embed="rId2"/>
          <a:stretch>
            <a:fillRect/>
          </a:stretch>
        </p:blipFill>
        <p:spPr>
          <a:xfrm>
            <a:off x="1103823" y="1309073"/>
            <a:ext cx="7477125" cy="2676525"/>
          </a:xfrm>
          <a:prstGeom prst="rect">
            <a:avLst/>
          </a:prstGeom>
        </p:spPr>
      </p:pic>
      <p:sp>
        <p:nvSpPr>
          <p:cNvPr id="5" name="文本框 4"/>
          <p:cNvSpPr txBox="1"/>
          <p:nvPr/>
        </p:nvSpPr>
        <p:spPr>
          <a:xfrm>
            <a:off x="1103823" y="3985598"/>
            <a:ext cx="8526874" cy="2585323"/>
          </a:xfrm>
          <a:prstGeom prst="rect">
            <a:avLst/>
          </a:prstGeom>
          <a:noFill/>
        </p:spPr>
        <p:txBody>
          <a:bodyPr wrap="square" rtlCol="0">
            <a:spAutoFit/>
          </a:bodyPr>
          <a:lstStyle/>
          <a:p>
            <a:r>
              <a:rPr lang="zh-CN" altLang="en-US" sz="1600" dirty="0" smtClean="0"/>
              <a:t>②每一轮迭代的目的就是根据前一轮生成的树再生成一棵新的树，这和</a:t>
            </a:r>
            <a:r>
              <a:rPr lang="en-US" altLang="zh-CN" sz="1600" dirty="0" err="1" smtClean="0"/>
              <a:t>gbdt</a:t>
            </a:r>
            <a:r>
              <a:rPr lang="zh-CN" altLang="en-US" sz="1600" dirty="0" smtClean="0"/>
              <a:t>没什么差别，从逻辑上。</a:t>
            </a:r>
            <a:endParaRPr lang="en-US" altLang="zh-CN" sz="1600" dirty="0" smtClean="0"/>
          </a:p>
          <a:p>
            <a:r>
              <a:rPr lang="zh-CN" altLang="en-US" sz="1600" dirty="0" smtClean="0"/>
              <a:t>③生成新树所用的方法和</a:t>
            </a:r>
            <a:r>
              <a:rPr lang="en-US" altLang="zh-CN" sz="1600" dirty="0" err="1" smtClean="0"/>
              <a:t>gbdt</a:t>
            </a:r>
            <a:r>
              <a:rPr lang="zh-CN" altLang="en-US" sz="1600" dirty="0" smtClean="0"/>
              <a:t>有差别</a:t>
            </a:r>
            <a:endParaRPr lang="en-US" altLang="zh-CN" sz="1600" dirty="0" smtClean="0"/>
          </a:p>
          <a:p>
            <a:pPr marL="285750" indent="-285750">
              <a:buFont typeface="Arial" panose="020B0604020202020204" pitchFamily="34" charset="0"/>
              <a:buChar char="•"/>
            </a:pPr>
            <a:r>
              <a:rPr lang="en-US" altLang="zh-CN" sz="1600" dirty="0" err="1" smtClean="0"/>
              <a:t>Gbdt</a:t>
            </a:r>
            <a:r>
              <a:rPr lang="zh-CN" altLang="en-US" sz="1600" dirty="0" smtClean="0"/>
              <a:t>是以每一个样本在损失函数中的负梯度值作为新的树的训练集，来拟合出一棵新的树，接着再通过损失函数将新树的叶子节点值确定下来就可以更新从而得到第</a:t>
            </a:r>
            <a:r>
              <a:rPr lang="en-US" altLang="zh-CN" sz="1600" dirty="0" smtClean="0"/>
              <a:t>t</a:t>
            </a:r>
            <a:r>
              <a:rPr lang="zh-CN" altLang="en-US" sz="1600" dirty="0" smtClean="0"/>
              <a:t>轮的树。</a:t>
            </a:r>
            <a:endParaRPr lang="en-US" altLang="zh-CN" sz="1600" dirty="0" smtClean="0"/>
          </a:p>
          <a:p>
            <a:pPr marL="285750" indent="-285750">
              <a:buFont typeface="Arial" panose="020B0604020202020204" pitchFamily="34" charset="0"/>
              <a:buChar char="•"/>
            </a:pPr>
            <a:r>
              <a:rPr lang="en-US" altLang="zh-CN" sz="1600" dirty="0" err="1" smtClean="0"/>
              <a:t>Xgboost</a:t>
            </a:r>
            <a:r>
              <a:rPr lang="zh-CN" altLang="en-US" sz="1600" dirty="0" smtClean="0"/>
              <a:t>是通过将叶子节点的值参数化，然后用优化算法求得一个式子。主要做法就是用前一轮得到的树对其结果使用损失函数，然后得出一个参数解析式使得损失函数最小，所得的参数解释式得到的参数为最优参数。（主要想说从使用前一轮树所做的事情来看，两者就已经不同，因此在此处不能再类比</a:t>
            </a:r>
            <a:r>
              <a:rPr lang="en-US" altLang="zh-CN" sz="1600" dirty="0" err="1" smtClean="0"/>
              <a:t>gbdt</a:t>
            </a:r>
            <a:r>
              <a:rPr lang="zh-CN" altLang="en-US" sz="1600" dirty="0" smtClean="0"/>
              <a:t>）</a:t>
            </a:r>
            <a:endParaRPr lang="en-US" altLang="zh-CN" sz="1600" dirty="0" smtClean="0"/>
          </a:p>
          <a:p>
            <a:endParaRPr lang="en-US" altLang="zh-CN" dirty="0"/>
          </a:p>
        </p:txBody>
      </p:sp>
    </p:spTree>
    <p:extLst>
      <p:ext uri="{BB962C8B-B14F-4D97-AF65-F5344CB8AC3E}">
        <p14:creationId xmlns:p14="http://schemas.microsoft.com/office/powerpoint/2010/main" val="426099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32402"/>
          </a:xfrm>
        </p:spPr>
        <p:txBody>
          <a:bodyPr>
            <a:normAutofit fontScale="90000"/>
          </a:bodyPr>
          <a:lstStyle/>
          <a:p>
            <a:r>
              <a:rPr lang="en-US" altLang="zh-CN" b="1" dirty="0" err="1" smtClean="0"/>
              <a:t>Xgboost</a:t>
            </a:r>
            <a:r>
              <a:rPr lang="zh-CN" altLang="en-US" b="1" dirty="0" smtClean="0"/>
              <a:t>如何生成新树</a:t>
            </a:r>
            <a:endParaRPr lang="zh-CN" altLang="en-US" b="1" dirty="0"/>
          </a:p>
        </p:txBody>
      </p:sp>
      <p:sp>
        <p:nvSpPr>
          <p:cNvPr id="3" name="内容占位符 2"/>
          <p:cNvSpPr>
            <a:spLocks noGrp="1"/>
          </p:cNvSpPr>
          <p:nvPr>
            <p:ph idx="1"/>
          </p:nvPr>
        </p:nvSpPr>
        <p:spPr>
          <a:xfrm>
            <a:off x="838200" y="1136073"/>
            <a:ext cx="10515600" cy="5040890"/>
          </a:xfrm>
        </p:spPr>
        <p:txBody>
          <a:bodyPr>
            <a:normAutofit/>
          </a:bodyPr>
          <a:lstStyle/>
          <a:p>
            <a:r>
              <a:rPr lang="zh-CN" altLang="en-US" sz="2000" dirty="0" smtClean="0"/>
              <a:t>在一系列的理论推导下，可以得到一种有别于</a:t>
            </a:r>
            <a:r>
              <a:rPr lang="en-US" altLang="zh-CN" sz="2000" dirty="0" err="1" smtClean="0"/>
              <a:t>gdbt</a:t>
            </a:r>
            <a:r>
              <a:rPr lang="zh-CN" altLang="en-US" sz="2000" dirty="0" smtClean="0"/>
              <a:t>的生成新树的方法。</a:t>
            </a:r>
            <a:endParaRPr lang="en-US" altLang="zh-CN" sz="2000" dirty="0" smtClean="0"/>
          </a:p>
          <a:p>
            <a:r>
              <a:rPr lang="zh-CN" altLang="en-US" sz="2000" dirty="0" smtClean="0"/>
              <a:t>方法描述：</a:t>
            </a:r>
            <a:endParaRPr lang="en-US" altLang="zh-CN" sz="2000" dirty="0" smtClean="0"/>
          </a:p>
          <a:p>
            <a:pPr lvl="1"/>
            <a:r>
              <a:rPr lang="zh-CN" altLang="en-US" sz="2000" dirty="0" smtClean="0"/>
              <a:t>通过推导求得一个结构得分函数（可以评价一个树结构的好坏）。有了这个结构得分函数，也就可以对原训练集进行划分。做法就是枚举所有树的结构，将树的结构分别代入结构得分函数，选得分函数值最低（值越低说明结构越好）那个。那么得到的那棵树就是</a:t>
            </a:r>
            <a:r>
              <a:rPr lang="en-US" altLang="zh-CN" sz="2000" dirty="0" err="1" smtClean="0"/>
              <a:t>xgboost</a:t>
            </a:r>
            <a:r>
              <a:rPr lang="zh-CN" altLang="en-US" sz="2000" dirty="0" smtClean="0"/>
              <a:t>中第</a:t>
            </a:r>
            <a:r>
              <a:rPr lang="en-US" altLang="zh-CN" sz="2000" dirty="0" smtClean="0"/>
              <a:t>t</a:t>
            </a:r>
            <a:r>
              <a:rPr lang="zh-CN" altLang="en-US" sz="2000" dirty="0" smtClean="0"/>
              <a:t>轮得到的新树，就可以更新树，最终得到模型。</a:t>
            </a:r>
            <a:endParaRPr lang="en-US" altLang="zh-CN" sz="2000" dirty="0" smtClean="0"/>
          </a:p>
          <a:p>
            <a:pPr lvl="1"/>
            <a:r>
              <a:rPr lang="zh-CN" altLang="en-US" sz="2000" dirty="0" smtClean="0"/>
              <a:t>该得分函数为 </a:t>
            </a:r>
            <a:r>
              <a:rPr lang="en-US" altLang="zh-CN" sz="2000" dirty="0"/>
              <a:t> </a:t>
            </a:r>
            <a:r>
              <a:rPr lang="en-US" altLang="zh-CN" sz="2000" dirty="0" smtClean="0"/>
              <a:t>                                        </a:t>
            </a:r>
            <a:r>
              <a:rPr lang="zh-CN" altLang="en-US" sz="2000" dirty="0" smtClean="0"/>
              <a:t>该式子其实是当树结构固定时，改变叶子节点的值（即参数）                                       目标函数所能得到的最小值，因此使用该式作</a:t>
            </a:r>
            <a:endParaRPr lang="en-US" altLang="zh-CN" sz="2000" dirty="0"/>
          </a:p>
          <a:p>
            <a:pPr marL="457200" lvl="1" indent="0">
              <a:buNone/>
            </a:pPr>
            <a:r>
              <a:rPr lang="zh-CN" altLang="en-US" sz="2000" dirty="0" smtClean="0"/>
              <a:t>   为得分函数，也就是说当参数固定是最优参数时，不同的结构所得到的函数值不同，但得到的函数值一定是在该结构下使得目标函数最小的值，因此可以做比较来评判结构的好坏。</a:t>
            </a:r>
            <a:endParaRPr lang="en-US" altLang="zh-CN" sz="2000" dirty="0"/>
          </a:p>
          <a:p>
            <a:pPr marL="457200" lvl="1" indent="0">
              <a:buNone/>
            </a:pPr>
            <a:endParaRPr lang="en-US" altLang="zh-CN" sz="2000" dirty="0" smtClean="0"/>
          </a:p>
          <a:p>
            <a:pPr lvl="1"/>
            <a:r>
              <a:rPr lang="zh-CN" altLang="en-US" sz="2000" dirty="0" smtClean="0"/>
              <a:t>枚举太缓慢，因此</a:t>
            </a:r>
            <a:r>
              <a:rPr lang="en-US" altLang="zh-CN" sz="2000" dirty="0" err="1" smtClean="0"/>
              <a:t>xgboost</a:t>
            </a:r>
            <a:r>
              <a:rPr lang="zh-CN" altLang="en-US" sz="2000" dirty="0" smtClean="0"/>
              <a:t>使用的贪婪算法来进行树的寻找。以后再说</a:t>
            </a:r>
            <a:endParaRPr lang="en-US" altLang="zh-CN" sz="2000" dirty="0"/>
          </a:p>
        </p:txBody>
      </p:sp>
      <p:pic>
        <p:nvPicPr>
          <p:cNvPr id="4" name="图片 3"/>
          <p:cNvPicPr>
            <a:picLocks noChangeAspect="1"/>
          </p:cNvPicPr>
          <p:nvPr/>
        </p:nvPicPr>
        <p:blipFill>
          <a:blip r:embed="rId2"/>
          <a:stretch>
            <a:fillRect/>
          </a:stretch>
        </p:blipFill>
        <p:spPr>
          <a:xfrm>
            <a:off x="3276600" y="3124200"/>
            <a:ext cx="2590800" cy="609600"/>
          </a:xfrm>
          <a:prstGeom prst="rect">
            <a:avLst/>
          </a:prstGeom>
        </p:spPr>
      </p:pic>
    </p:spTree>
    <p:extLst>
      <p:ext uri="{BB962C8B-B14F-4D97-AF65-F5344CB8AC3E}">
        <p14:creationId xmlns:p14="http://schemas.microsoft.com/office/powerpoint/2010/main" val="3379843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9382"/>
            <a:ext cx="10515600" cy="5927581"/>
          </a:xfrm>
        </p:spPr>
        <p:txBody>
          <a:bodyPr>
            <a:normAutofit/>
          </a:bodyPr>
          <a:lstStyle/>
          <a:p>
            <a:r>
              <a:rPr lang="zh-CN" altLang="en-US" sz="2000" dirty="0" smtClean="0"/>
              <a:t>到这里已经知道新树是怎么生成的了，那得分函数是如何推导的？</a:t>
            </a:r>
            <a:endParaRPr lang="en-US" altLang="zh-CN" sz="2000" dirty="0" smtClean="0"/>
          </a:p>
          <a:p>
            <a:pPr marL="0" indent="0">
              <a:buNone/>
            </a:pPr>
            <a:r>
              <a:rPr lang="zh-CN" altLang="en-US" sz="2000" dirty="0" smtClean="0"/>
              <a:t>使用得分函数生成新树的依据是什么？</a:t>
            </a:r>
            <a:endParaRPr lang="en-US" altLang="zh-CN" sz="2000" dirty="0" smtClean="0"/>
          </a:p>
          <a:p>
            <a:r>
              <a:rPr lang="zh-CN" altLang="en-US" sz="2000" dirty="0" smtClean="0"/>
              <a:t>在解释之前先介绍在</a:t>
            </a:r>
            <a:r>
              <a:rPr lang="en-US" altLang="zh-CN" sz="2000" dirty="0" err="1" smtClean="0"/>
              <a:t>xgboost</a:t>
            </a:r>
            <a:r>
              <a:rPr lang="zh-CN" altLang="en-US" sz="2000" dirty="0" smtClean="0"/>
              <a:t>中不同于普通决策树的树的定义</a:t>
            </a:r>
            <a:endParaRPr lang="en-US" altLang="zh-CN" sz="2000" dirty="0" smtClean="0"/>
          </a:p>
          <a:p>
            <a:r>
              <a:rPr lang="en-US" altLang="zh-CN" sz="2000" dirty="0" err="1" smtClean="0"/>
              <a:t>ft</a:t>
            </a:r>
            <a:r>
              <a:rPr lang="zh-CN" altLang="en-US" sz="2000" dirty="0" smtClean="0"/>
              <a:t>定义如下：</a:t>
            </a:r>
            <a:endParaRPr lang="en-US" altLang="zh-CN" sz="1600" dirty="0" smtClean="0"/>
          </a:p>
        </p:txBody>
      </p:sp>
      <p:pic>
        <p:nvPicPr>
          <p:cNvPr id="5" name="图片 4"/>
          <p:cNvPicPr>
            <a:picLocks noChangeAspect="1"/>
          </p:cNvPicPr>
          <p:nvPr/>
        </p:nvPicPr>
        <p:blipFill>
          <a:blip r:embed="rId2"/>
          <a:stretch>
            <a:fillRect/>
          </a:stretch>
        </p:blipFill>
        <p:spPr>
          <a:xfrm>
            <a:off x="2823873" y="1490663"/>
            <a:ext cx="7781925" cy="4686300"/>
          </a:xfrm>
          <a:prstGeom prst="rect">
            <a:avLst/>
          </a:prstGeom>
        </p:spPr>
      </p:pic>
      <p:sp>
        <p:nvSpPr>
          <p:cNvPr id="6" name="文本框 5"/>
          <p:cNvSpPr txBox="1"/>
          <p:nvPr/>
        </p:nvSpPr>
        <p:spPr>
          <a:xfrm>
            <a:off x="1145308" y="1838036"/>
            <a:ext cx="1801091" cy="1754326"/>
          </a:xfrm>
          <a:prstGeom prst="rect">
            <a:avLst/>
          </a:prstGeom>
          <a:noFill/>
        </p:spPr>
        <p:txBody>
          <a:bodyPr wrap="square" rtlCol="0">
            <a:spAutoFit/>
          </a:bodyPr>
          <a:lstStyle/>
          <a:p>
            <a:r>
              <a:rPr lang="en-US" altLang="zh-CN" dirty="0" smtClean="0"/>
              <a:t>q</a:t>
            </a:r>
            <a:r>
              <a:rPr lang="zh-CN" altLang="en-US" dirty="0" smtClean="0"/>
              <a:t>（）告诉样本所在叶子节点</a:t>
            </a:r>
            <a:endParaRPr lang="en-US" altLang="zh-CN" dirty="0" smtClean="0"/>
          </a:p>
          <a:p>
            <a:endParaRPr lang="en-US" altLang="zh-CN" dirty="0" smtClean="0"/>
          </a:p>
          <a:p>
            <a:r>
              <a:rPr lang="en-US" altLang="zh-CN" dirty="0"/>
              <a:t>w</a:t>
            </a:r>
            <a:r>
              <a:rPr lang="en-US" altLang="zh-CN" dirty="0" smtClean="0"/>
              <a:t>()</a:t>
            </a:r>
            <a:r>
              <a:rPr lang="zh-CN" altLang="en-US" dirty="0" smtClean="0"/>
              <a:t>告诉叶子节点值（即上一页的参数）</a:t>
            </a:r>
            <a:endParaRPr lang="zh-CN" altLang="en-US" dirty="0"/>
          </a:p>
        </p:txBody>
      </p:sp>
    </p:spTree>
    <p:extLst>
      <p:ext uri="{BB962C8B-B14F-4D97-AF65-F5344CB8AC3E}">
        <p14:creationId xmlns:p14="http://schemas.microsoft.com/office/powerpoint/2010/main" val="3986529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21565"/>
          </a:xfrm>
        </p:spPr>
        <p:txBody>
          <a:bodyPr>
            <a:normAutofit fontScale="90000"/>
          </a:bodyPr>
          <a:lstStyle/>
          <a:p>
            <a:r>
              <a:rPr lang="zh-CN" altLang="en-US" b="1" dirty="0" smtClean="0"/>
              <a:t>得分函数的推导过程</a:t>
            </a:r>
            <a:endParaRPr lang="zh-CN" altLang="en-US" b="1" dirty="0"/>
          </a:p>
        </p:txBody>
      </p:sp>
      <p:sp>
        <p:nvSpPr>
          <p:cNvPr id="3" name="内容占位符 2"/>
          <p:cNvSpPr>
            <a:spLocks noGrp="1"/>
          </p:cNvSpPr>
          <p:nvPr>
            <p:ph idx="1"/>
          </p:nvPr>
        </p:nvSpPr>
        <p:spPr>
          <a:xfrm>
            <a:off x="838200" y="1071418"/>
            <a:ext cx="10515600" cy="5105545"/>
          </a:xfrm>
        </p:spPr>
        <p:txBody>
          <a:bodyPr>
            <a:normAutofit/>
          </a:bodyPr>
          <a:lstStyle/>
          <a:p>
            <a:r>
              <a:rPr lang="zh-CN" altLang="en-US" sz="2000" dirty="0" smtClean="0"/>
              <a:t>由之前提的加法训练思想，模型也就是不断地添加新树，使预测结果更精确。那么应添加什么样的树呢？很简单，也就是让添加完这棵树后的目标函数变得更小</a:t>
            </a:r>
            <a:endParaRPr lang="en-US" altLang="zh-CN" sz="2000" dirty="0" smtClean="0"/>
          </a:p>
          <a:p>
            <a:endParaRPr lang="en-US" altLang="zh-CN" sz="2000" dirty="0"/>
          </a:p>
          <a:p>
            <a:endParaRPr lang="en-US" altLang="zh-CN" sz="2000" dirty="0" smtClean="0"/>
          </a:p>
          <a:p>
            <a:endParaRPr lang="en-US" altLang="zh-CN" sz="2000" dirty="0"/>
          </a:p>
          <a:p>
            <a:r>
              <a:rPr lang="en-US" altLang="zh-CN" sz="2000" dirty="0" smtClean="0"/>
              <a:t>Ft</a:t>
            </a:r>
            <a:r>
              <a:rPr lang="zh-CN" altLang="en-US" sz="2000" dirty="0" smtClean="0"/>
              <a:t>则可以看成新树，</a:t>
            </a:r>
            <a:r>
              <a:rPr lang="en-US" altLang="zh-CN" sz="2000" dirty="0" err="1" smtClean="0"/>
              <a:t>ft</a:t>
            </a:r>
            <a:r>
              <a:rPr lang="en-US" altLang="zh-CN" sz="2000" dirty="0" smtClean="0"/>
              <a:t>(xi)</a:t>
            </a:r>
            <a:r>
              <a:rPr lang="zh-CN" altLang="en-US" sz="2000" dirty="0" smtClean="0"/>
              <a:t>则是样本在新树下的预测值。要求的也就是让</a:t>
            </a:r>
            <a:r>
              <a:rPr lang="en-US" altLang="zh-CN" sz="2000" dirty="0" err="1" smtClean="0"/>
              <a:t>obj</a:t>
            </a:r>
            <a:r>
              <a:rPr lang="zh-CN" altLang="en-US" sz="2000" dirty="0" smtClean="0"/>
              <a:t>目标函数变得最小的</a:t>
            </a:r>
            <a:r>
              <a:rPr lang="en-US" altLang="zh-CN" sz="2000" dirty="0" err="1" smtClean="0"/>
              <a:t>ft</a:t>
            </a:r>
            <a:endParaRPr lang="en-US" altLang="zh-CN" sz="2000" dirty="0"/>
          </a:p>
          <a:p>
            <a:r>
              <a:rPr lang="zh-CN" altLang="en-US" sz="2000" dirty="0" smtClean="0"/>
              <a:t>对于上式，泰勒展开为</a:t>
            </a:r>
            <a:endParaRPr lang="en-US" altLang="zh-CN" sz="2000" dirty="0" smtClean="0"/>
          </a:p>
          <a:p>
            <a:pPr marL="0" indent="0">
              <a:buNone/>
            </a:pPr>
            <a:r>
              <a:rPr lang="en-US" altLang="zh-CN" sz="2000" dirty="0" smtClean="0"/>
              <a:t>                                         </a:t>
            </a:r>
            <a:endParaRPr lang="zh-CN" altLang="en-US" sz="2000" dirty="0"/>
          </a:p>
        </p:txBody>
      </p:sp>
      <p:pic>
        <p:nvPicPr>
          <p:cNvPr id="4" name="图片 3"/>
          <p:cNvPicPr>
            <a:picLocks noChangeAspect="1"/>
          </p:cNvPicPr>
          <p:nvPr/>
        </p:nvPicPr>
        <p:blipFill>
          <a:blip r:embed="rId2"/>
          <a:stretch>
            <a:fillRect/>
          </a:stretch>
        </p:blipFill>
        <p:spPr>
          <a:xfrm>
            <a:off x="3244127" y="1701223"/>
            <a:ext cx="4429125" cy="1257300"/>
          </a:xfrm>
          <a:prstGeom prst="rect">
            <a:avLst/>
          </a:prstGeom>
        </p:spPr>
      </p:pic>
      <p:pic>
        <p:nvPicPr>
          <p:cNvPr id="7" name="图片 6"/>
          <p:cNvPicPr>
            <a:picLocks noChangeAspect="1"/>
          </p:cNvPicPr>
          <p:nvPr/>
        </p:nvPicPr>
        <p:blipFill>
          <a:blip r:embed="rId3"/>
          <a:stretch>
            <a:fillRect/>
          </a:stretch>
        </p:blipFill>
        <p:spPr>
          <a:xfrm>
            <a:off x="3682855" y="3624190"/>
            <a:ext cx="7172325" cy="2238375"/>
          </a:xfrm>
          <a:prstGeom prst="rect">
            <a:avLst/>
          </a:prstGeom>
        </p:spPr>
      </p:pic>
      <p:sp>
        <p:nvSpPr>
          <p:cNvPr id="8" name="文本框 7"/>
          <p:cNvSpPr txBox="1"/>
          <p:nvPr/>
        </p:nvSpPr>
        <p:spPr>
          <a:xfrm>
            <a:off x="655781" y="6140464"/>
            <a:ext cx="11259128" cy="369332"/>
          </a:xfrm>
          <a:prstGeom prst="rect">
            <a:avLst/>
          </a:prstGeom>
          <a:noFill/>
        </p:spPr>
        <p:txBody>
          <a:bodyPr wrap="square" rtlCol="0">
            <a:spAutoFit/>
          </a:bodyPr>
          <a:lstStyle/>
          <a:p>
            <a:r>
              <a:rPr lang="zh-CN" altLang="en-US" dirty="0" smtClean="0"/>
              <a:t>此处的</a:t>
            </a:r>
            <a:r>
              <a:rPr lang="en-US" altLang="zh-CN" dirty="0" err="1" smtClean="0"/>
              <a:t>gi</a:t>
            </a:r>
            <a:r>
              <a:rPr lang="zh-CN" altLang="en-US" dirty="0" smtClean="0"/>
              <a:t>和</a:t>
            </a:r>
            <a:r>
              <a:rPr lang="en-US" altLang="zh-CN" dirty="0" smtClean="0"/>
              <a:t>hi</a:t>
            </a:r>
            <a:r>
              <a:rPr lang="zh-CN" altLang="en-US" dirty="0" smtClean="0"/>
              <a:t>可以知道是样本之间相互独立的不关联的，因此可以并行计算，这对训练速度的提升有很大帮助。</a:t>
            </a:r>
            <a:endParaRPr lang="zh-CN" altLang="en-US" dirty="0"/>
          </a:p>
        </p:txBody>
      </p:sp>
    </p:spTree>
    <p:extLst>
      <p:ext uri="{BB962C8B-B14F-4D97-AF65-F5344CB8AC3E}">
        <p14:creationId xmlns:p14="http://schemas.microsoft.com/office/powerpoint/2010/main" val="278775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67855"/>
            <a:ext cx="10515600" cy="5909108"/>
          </a:xfrm>
        </p:spPr>
        <p:txBody>
          <a:bodyPr/>
          <a:lstStyle/>
          <a:p>
            <a:r>
              <a:rPr lang="zh-CN" altLang="en-US" dirty="0" smtClean="0"/>
              <a:t>别忘了我们的目标还是求</a:t>
            </a:r>
            <a:r>
              <a:rPr lang="en-US" altLang="zh-CN" dirty="0" err="1" smtClean="0"/>
              <a:t>ft</a:t>
            </a:r>
            <a:r>
              <a:rPr lang="en-US" altLang="zh-CN" dirty="0" smtClean="0"/>
              <a:t>()</a:t>
            </a:r>
          </a:p>
          <a:p>
            <a:pPr marL="0" indent="0">
              <a:buNone/>
            </a:pPr>
            <a:endParaRPr lang="en-US" altLang="zh-CN" dirty="0"/>
          </a:p>
          <a:p>
            <a:r>
              <a:rPr lang="zh-CN" altLang="en-US" sz="1800" dirty="0" smtClean="0"/>
              <a:t>好，现在我们来审视下这个式子，哪些是常量，哪些是变量。式子最后有一个</a:t>
            </a:r>
            <a:r>
              <a:rPr lang="en-US" altLang="zh-CN" sz="1800" dirty="0" smtClean="0"/>
              <a:t>constant</a:t>
            </a:r>
            <a:r>
              <a:rPr lang="zh-CN" altLang="en-US" sz="1800" dirty="0" smtClean="0"/>
              <a:t>项，聪明如你，肯定猜到了，它就是前</a:t>
            </a:r>
            <a:r>
              <a:rPr lang="en-US" altLang="zh-CN" sz="1800" dirty="0" smtClean="0"/>
              <a:t>t-1</a:t>
            </a:r>
            <a:r>
              <a:rPr lang="zh-CN" altLang="en-US" sz="1800" dirty="0" smtClean="0"/>
              <a:t>棵树的正则化项。</a:t>
            </a:r>
            <a:r>
              <a:rPr lang="en-US" altLang="zh-CN" sz="1800" dirty="0" smtClean="0"/>
              <a:t>l(</a:t>
            </a:r>
            <a:r>
              <a:rPr lang="en-US" altLang="zh-CN" sz="1800" dirty="0" err="1" smtClean="0"/>
              <a:t>yi</a:t>
            </a:r>
            <a:r>
              <a:rPr lang="en-US" altLang="zh-CN" sz="1800" dirty="0" smtClean="0"/>
              <a:t>, yi^t-1)</a:t>
            </a:r>
            <a:r>
              <a:rPr lang="zh-CN" altLang="en-US" sz="1800" dirty="0" smtClean="0"/>
              <a:t>也是常数项。剩下的三个变量项分别是第</a:t>
            </a:r>
            <a:r>
              <a:rPr lang="en-US" altLang="zh-CN" sz="1800" dirty="0" smtClean="0"/>
              <a:t>t</a:t>
            </a:r>
            <a:r>
              <a:rPr lang="zh-CN" altLang="en-US" sz="1800" dirty="0" smtClean="0"/>
              <a:t>棵</a:t>
            </a:r>
            <a:r>
              <a:rPr lang="en-US" altLang="zh-CN" sz="1800" dirty="0" smtClean="0"/>
              <a:t>CART</a:t>
            </a:r>
            <a:r>
              <a:rPr lang="zh-CN" altLang="en-US" sz="1800" dirty="0" smtClean="0"/>
              <a:t>树的一次式，二次式，和整棵树的正则化项。再次提醒，这里所谓的树的一次式，二次式，其实都是某个叶子节点的值的一次式，二次式。我们的目标是让这个目标函数最小化，常数项显然没有什么用，我们把它们去掉，就变成了下面这样：</a:t>
            </a:r>
            <a:endParaRPr lang="en-US" altLang="zh-CN" sz="1800" dirty="0" smtClean="0"/>
          </a:p>
          <a:p>
            <a:endParaRPr lang="en-US" altLang="zh-CN" sz="1800" dirty="0"/>
          </a:p>
          <a:p>
            <a:endParaRPr lang="en-US" altLang="zh-CN" sz="1800" dirty="0" smtClean="0"/>
          </a:p>
          <a:p>
            <a:r>
              <a:rPr lang="zh-CN" altLang="en-US" sz="1800" dirty="0"/>
              <a:t>后面</a:t>
            </a:r>
            <a:r>
              <a:rPr lang="zh-CN" altLang="en-US" sz="1800" dirty="0" smtClean="0"/>
              <a:t>的正则化项可以自行定义，</a:t>
            </a:r>
            <a:r>
              <a:rPr lang="en-US" altLang="zh-CN" sz="1800" dirty="0" err="1" smtClean="0"/>
              <a:t>xgboost</a:t>
            </a:r>
            <a:r>
              <a:rPr lang="zh-CN" altLang="en-US" sz="1800" dirty="0" smtClean="0"/>
              <a:t>中定义为</a:t>
            </a:r>
            <a:endParaRPr lang="en-US" altLang="zh-CN" sz="1800" dirty="0" smtClean="0"/>
          </a:p>
          <a:p>
            <a:endParaRPr lang="en-US" altLang="zh-CN" sz="1800" dirty="0"/>
          </a:p>
          <a:p>
            <a:endParaRPr lang="en-US" altLang="zh-CN" sz="1800" dirty="0" smtClean="0"/>
          </a:p>
          <a:p>
            <a:pPr marL="0" indent="0">
              <a:buNone/>
            </a:pPr>
            <a:r>
              <a:rPr lang="zh-CN" altLang="en-US" sz="1800" b="1" dirty="0"/>
              <a:t>注意：</a:t>
            </a:r>
            <a:r>
              <a:rPr lang="zh-CN" altLang="en-US" sz="1800" dirty="0"/>
              <a:t>这里出现了</a:t>
            </a:r>
            <a:r>
              <a:rPr lang="en-US" altLang="zh-CN" sz="1800" dirty="0"/>
              <a:t>γ</a:t>
            </a:r>
            <a:r>
              <a:rPr lang="zh-CN" altLang="en-US" sz="1800" dirty="0"/>
              <a:t>和</a:t>
            </a:r>
            <a:r>
              <a:rPr lang="en-US" altLang="zh-CN" sz="1800" dirty="0"/>
              <a:t>λ</a:t>
            </a:r>
            <a:r>
              <a:rPr lang="zh-CN" altLang="en-US" sz="1800" dirty="0"/>
              <a:t>，这是</a:t>
            </a:r>
            <a:r>
              <a:rPr lang="en-US" altLang="zh-CN" sz="1800" dirty="0" err="1"/>
              <a:t>xgboost</a:t>
            </a:r>
            <a:r>
              <a:rPr lang="zh-CN" altLang="en-US" sz="1800" dirty="0"/>
              <a:t>自己定义的，在使用</a:t>
            </a:r>
            <a:r>
              <a:rPr lang="en-US" altLang="zh-CN" sz="1800" dirty="0" err="1"/>
              <a:t>xgboost</a:t>
            </a:r>
            <a:r>
              <a:rPr lang="zh-CN" altLang="en-US" sz="1800" dirty="0"/>
              <a:t>时，你可以设定它们的值，显然，</a:t>
            </a:r>
            <a:r>
              <a:rPr lang="en-US" altLang="zh-CN" sz="1800" dirty="0"/>
              <a:t>γ</a:t>
            </a:r>
            <a:r>
              <a:rPr lang="zh-CN" altLang="en-US" sz="1800" dirty="0"/>
              <a:t>越大，表示越希望获得结构简单的树，因为此时对较多叶子节点的树的惩罚越大。</a:t>
            </a:r>
            <a:r>
              <a:rPr lang="en-US" altLang="zh-CN" sz="1800" dirty="0"/>
              <a:t>λ</a:t>
            </a:r>
            <a:r>
              <a:rPr lang="zh-CN" altLang="en-US" sz="1800" dirty="0"/>
              <a:t>越大也是越希望获得结构简单的树。</a:t>
            </a:r>
            <a:endParaRPr lang="en-US" altLang="zh-CN" sz="1800" dirty="0" smtClean="0"/>
          </a:p>
          <a:p>
            <a:pPr marL="0" indent="0">
              <a:buNone/>
            </a:pPr>
            <a:endParaRPr lang="zh-CN" altLang="en-US" sz="1800" dirty="0"/>
          </a:p>
        </p:txBody>
      </p:sp>
      <p:pic>
        <p:nvPicPr>
          <p:cNvPr id="4" name="图片 3"/>
          <p:cNvPicPr>
            <a:picLocks noChangeAspect="1"/>
          </p:cNvPicPr>
          <p:nvPr/>
        </p:nvPicPr>
        <p:blipFill>
          <a:blip r:embed="rId2"/>
          <a:stretch>
            <a:fillRect/>
          </a:stretch>
        </p:blipFill>
        <p:spPr>
          <a:xfrm>
            <a:off x="1577975" y="747134"/>
            <a:ext cx="7410450" cy="523875"/>
          </a:xfrm>
          <a:prstGeom prst="rect">
            <a:avLst/>
          </a:prstGeom>
        </p:spPr>
      </p:pic>
      <p:pic>
        <p:nvPicPr>
          <p:cNvPr id="6" name="图片 5"/>
          <p:cNvPicPr>
            <a:picLocks noChangeAspect="1"/>
          </p:cNvPicPr>
          <p:nvPr/>
        </p:nvPicPr>
        <p:blipFill>
          <a:blip r:embed="rId3"/>
          <a:stretch>
            <a:fillRect/>
          </a:stretch>
        </p:blipFill>
        <p:spPr>
          <a:xfrm>
            <a:off x="4172671" y="2668730"/>
            <a:ext cx="2886075" cy="676275"/>
          </a:xfrm>
          <a:prstGeom prst="rect">
            <a:avLst/>
          </a:prstGeom>
        </p:spPr>
      </p:pic>
      <p:pic>
        <p:nvPicPr>
          <p:cNvPr id="7" name="图片 6"/>
          <p:cNvPicPr>
            <a:picLocks noChangeAspect="1"/>
          </p:cNvPicPr>
          <p:nvPr/>
        </p:nvPicPr>
        <p:blipFill>
          <a:blip r:embed="rId4"/>
          <a:stretch>
            <a:fillRect/>
          </a:stretch>
        </p:blipFill>
        <p:spPr>
          <a:xfrm>
            <a:off x="4295198" y="3665969"/>
            <a:ext cx="2419350" cy="819150"/>
          </a:xfrm>
          <a:prstGeom prst="rect">
            <a:avLst/>
          </a:prstGeom>
        </p:spPr>
      </p:pic>
      <p:pic>
        <p:nvPicPr>
          <p:cNvPr id="8" name="图片 7"/>
          <p:cNvPicPr>
            <a:picLocks noChangeAspect="1"/>
          </p:cNvPicPr>
          <p:nvPr/>
        </p:nvPicPr>
        <p:blipFill>
          <a:blip r:embed="rId5"/>
          <a:stretch>
            <a:fillRect/>
          </a:stretch>
        </p:blipFill>
        <p:spPr>
          <a:xfrm>
            <a:off x="7195127" y="5151852"/>
            <a:ext cx="2770332" cy="1605990"/>
          </a:xfrm>
          <a:prstGeom prst="rect">
            <a:avLst/>
          </a:prstGeom>
        </p:spPr>
      </p:pic>
    </p:spTree>
    <p:extLst>
      <p:ext uri="{BB962C8B-B14F-4D97-AF65-F5344CB8AC3E}">
        <p14:creationId xmlns:p14="http://schemas.microsoft.com/office/powerpoint/2010/main" val="253431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52582"/>
            <a:ext cx="10515600" cy="5724381"/>
          </a:xfrm>
        </p:spPr>
        <p:txBody>
          <a:bodyPr>
            <a:normAutofit/>
          </a:bodyPr>
          <a:lstStyle/>
          <a:p>
            <a:r>
              <a:rPr lang="en-US" altLang="zh-CN" sz="2000" dirty="0" smtClean="0"/>
              <a:t> </a:t>
            </a:r>
            <a:r>
              <a:rPr lang="zh-CN" altLang="en-US" sz="2000" dirty="0" smtClean="0"/>
              <a:t>此时的式子可以写成</a:t>
            </a:r>
            <a:endParaRPr lang="en-US" altLang="zh-CN" sz="2000" dirty="0" smtClean="0"/>
          </a:p>
          <a:p>
            <a:endParaRPr lang="en-US" altLang="zh-CN" sz="2000" dirty="0"/>
          </a:p>
          <a:p>
            <a:endParaRPr lang="en-US" altLang="zh-CN" sz="2000" dirty="0" smtClean="0"/>
          </a:p>
          <a:p>
            <a:endParaRPr lang="en-US" altLang="zh-CN" sz="2000" dirty="0"/>
          </a:p>
          <a:p>
            <a:r>
              <a:rPr lang="zh-CN" altLang="en-US" sz="2000" dirty="0" smtClean="0"/>
              <a:t>进一步化简</a:t>
            </a: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r>
              <a:rPr lang="zh-CN" altLang="en-US" sz="2000" dirty="0" smtClean="0"/>
              <a:t>那么问题来了，我们的目标是求</a:t>
            </a:r>
            <a:r>
              <a:rPr lang="en-US" altLang="zh-CN" sz="2000" dirty="0" err="1" smtClean="0"/>
              <a:t>ft</a:t>
            </a:r>
            <a:r>
              <a:rPr lang="en-US" altLang="zh-CN" sz="2000" dirty="0" smtClean="0"/>
              <a:t>()</a:t>
            </a:r>
            <a:r>
              <a:rPr lang="zh-CN" altLang="en-US" sz="2000" dirty="0" smtClean="0"/>
              <a:t>，现在怎么变成求</a:t>
            </a:r>
            <a:r>
              <a:rPr lang="en-US" altLang="zh-CN" sz="2000" dirty="0" err="1" smtClean="0"/>
              <a:t>wj</a:t>
            </a:r>
            <a:r>
              <a:rPr lang="zh-CN" altLang="en-US" sz="2000" dirty="0" smtClean="0"/>
              <a:t>了？</a:t>
            </a:r>
            <a:endParaRPr lang="en-US" altLang="zh-CN" sz="2000" dirty="0" smtClean="0"/>
          </a:p>
          <a:p>
            <a:pPr lvl="1"/>
            <a:r>
              <a:rPr lang="en-US" altLang="zh-CN" sz="2000" dirty="0" err="1" smtClean="0"/>
              <a:t>Wj</a:t>
            </a:r>
            <a:r>
              <a:rPr lang="zh-CN" altLang="en-US" sz="2000" dirty="0" smtClean="0"/>
              <a:t>表示的是在已经形成了</a:t>
            </a:r>
            <a:r>
              <a:rPr lang="en-US" altLang="zh-CN" sz="2000" dirty="0" err="1" smtClean="0"/>
              <a:t>ft</a:t>
            </a:r>
            <a:r>
              <a:rPr lang="en-US" altLang="zh-CN" sz="2000" dirty="0" smtClean="0"/>
              <a:t>()</a:t>
            </a:r>
            <a:r>
              <a:rPr lang="zh-CN" altLang="en-US" sz="2000" dirty="0" smtClean="0"/>
              <a:t>这棵树的前提下，一个叶子节点的值</a:t>
            </a:r>
            <a:endParaRPr lang="en-US" altLang="zh-CN" sz="2000" dirty="0" smtClean="0"/>
          </a:p>
          <a:p>
            <a:pPr lvl="1"/>
            <a:r>
              <a:rPr lang="zh-CN" altLang="en-US" sz="2000" dirty="0" smtClean="0"/>
              <a:t>也就是说到后面可以通过所有的</a:t>
            </a:r>
            <a:r>
              <a:rPr lang="en-US" altLang="zh-CN" sz="2000" dirty="0" err="1" smtClean="0"/>
              <a:t>wj</a:t>
            </a:r>
            <a:r>
              <a:rPr lang="zh-CN" altLang="en-US" sz="2000" dirty="0" smtClean="0"/>
              <a:t>来推出要求的</a:t>
            </a:r>
            <a:r>
              <a:rPr lang="en-US" altLang="zh-CN" sz="2000" dirty="0" err="1" smtClean="0"/>
              <a:t>ft</a:t>
            </a:r>
            <a:r>
              <a:rPr lang="en-US" altLang="zh-CN" sz="2000" dirty="0" smtClean="0"/>
              <a:t>()</a:t>
            </a:r>
            <a:r>
              <a:rPr lang="zh-CN" altLang="en-US" sz="2000" dirty="0" smtClean="0"/>
              <a:t>长什么样子</a:t>
            </a:r>
            <a:endParaRPr lang="en-US" altLang="zh-CN" sz="2000" dirty="0" smtClean="0"/>
          </a:p>
          <a:p>
            <a:pPr lvl="1"/>
            <a:r>
              <a:rPr lang="zh-CN" altLang="en-US" sz="2000" dirty="0" smtClean="0"/>
              <a:t>那么</a:t>
            </a:r>
            <a:r>
              <a:rPr lang="en-US" altLang="zh-CN" sz="2000" dirty="0" err="1" smtClean="0"/>
              <a:t>wj</a:t>
            </a:r>
            <a:r>
              <a:rPr lang="zh-CN" altLang="en-US" sz="2000" dirty="0" smtClean="0"/>
              <a:t>应该怎么求呢</a:t>
            </a:r>
            <a:endParaRPr lang="en-US" altLang="zh-CN" sz="2000" dirty="0" smtClean="0"/>
          </a:p>
          <a:p>
            <a:pPr marL="0" indent="0">
              <a:buNone/>
            </a:pPr>
            <a:endParaRPr lang="zh-CN" altLang="en-US" dirty="0"/>
          </a:p>
        </p:txBody>
      </p:sp>
      <p:pic>
        <p:nvPicPr>
          <p:cNvPr id="4" name="图片 3"/>
          <p:cNvPicPr>
            <a:picLocks noChangeAspect="1"/>
          </p:cNvPicPr>
          <p:nvPr/>
        </p:nvPicPr>
        <p:blipFill>
          <a:blip r:embed="rId2"/>
          <a:stretch>
            <a:fillRect/>
          </a:stretch>
        </p:blipFill>
        <p:spPr>
          <a:xfrm>
            <a:off x="2584883" y="754746"/>
            <a:ext cx="4486275" cy="1285875"/>
          </a:xfrm>
          <a:prstGeom prst="rect">
            <a:avLst/>
          </a:prstGeom>
        </p:spPr>
      </p:pic>
      <p:pic>
        <p:nvPicPr>
          <p:cNvPr id="5" name="图片 4"/>
          <p:cNvPicPr>
            <a:picLocks noChangeAspect="1"/>
          </p:cNvPicPr>
          <p:nvPr/>
        </p:nvPicPr>
        <p:blipFill>
          <a:blip r:embed="rId3"/>
          <a:stretch>
            <a:fillRect/>
          </a:stretch>
        </p:blipFill>
        <p:spPr>
          <a:xfrm>
            <a:off x="7446241" y="257319"/>
            <a:ext cx="4282642" cy="3851383"/>
          </a:xfrm>
          <a:prstGeom prst="rect">
            <a:avLst/>
          </a:prstGeom>
        </p:spPr>
      </p:pic>
      <p:pic>
        <p:nvPicPr>
          <p:cNvPr id="6" name="图片 5"/>
          <p:cNvPicPr>
            <a:picLocks noChangeAspect="1"/>
          </p:cNvPicPr>
          <p:nvPr/>
        </p:nvPicPr>
        <p:blipFill>
          <a:blip r:embed="rId4"/>
          <a:stretch>
            <a:fillRect/>
          </a:stretch>
        </p:blipFill>
        <p:spPr>
          <a:xfrm>
            <a:off x="1004598" y="2537167"/>
            <a:ext cx="5819775" cy="1047750"/>
          </a:xfrm>
          <a:prstGeom prst="rect">
            <a:avLst/>
          </a:prstGeom>
        </p:spPr>
      </p:pic>
    </p:spTree>
    <p:extLst>
      <p:ext uri="{BB962C8B-B14F-4D97-AF65-F5344CB8AC3E}">
        <p14:creationId xmlns:p14="http://schemas.microsoft.com/office/powerpoint/2010/main" val="1368522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1745"/>
            <a:ext cx="10515600" cy="5835218"/>
          </a:xfrm>
        </p:spPr>
        <p:txBody>
          <a:bodyPr>
            <a:normAutofit/>
          </a:bodyPr>
          <a:lstStyle/>
          <a:p>
            <a:endParaRPr lang="en-US" altLang="zh-CN" sz="2000" dirty="0" smtClean="0"/>
          </a:p>
          <a:p>
            <a:endParaRPr lang="en-US" altLang="zh-CN" sz="2000" dirty="0"/>
          </a:p>
          <a:p>
            <a:r>
              <a:rPr lang="zh-CN" altLang="en-US" sz="2000" dirty="0" smtClean="0"/>
              <a:t>对于</a:t>
            </a:r>
            <a:r>
              <a:rPr lang="zh-CN" altLang="en-US" sz="2000" dirty="0"/>
              <a:t>第</a:t>
            </a:r>
            <a:r>
              <a:rPr lang="en-US" altLang="zh-CN" sz="2000" dirty="0"/>
              <a:t>t</a:t>
            </a:r>
            <a:r>
              <a:rPr lang="zh-CN" altLang="en-US" sz="2000" dirty="0"/>
              <a:t>棵</a:t>
            </a:r>
            <a:r>
              <a:rPr lang="en-US" altLang="zh-CN" sz="2000" dirty="0"/>
              <a:t>CART</a:t>
            </a:r>
            <a:r>
              <a:rPr lang="zh-CN" altLang="en-US" sz="2000" dirty="0"/>
              <a:t>树的某一个确定的结构（可用</a:t>
            </a:r>
            <a:r>
              <a:rPr lang="en-US" altLang="zh-CN" sz="2000" dirty="0"/>
              <a:t>q(x)</a:t>
            </a:r>
            <a:r>
              <a:rPr lang="zh-CN" altLang="en-US" sz="2000" dirty="0"/>
              <a:t>表示），所有的</a:t>
            </a:r>
            <a:r>
              <a:rPr lang="en-US" altLang="zh-CN" sz="2000" dirty="0" err="1"/>
              <a:t>Gj</a:t>
            </a:r>
            <a:r>
              <a:rPr lang="zh-CN" altLang="en-US" sz="2000" dirty="0"/>
              <a:t>和</a:t>
            </a:r>
            <a:r>
              <a:rPr lang="en-US" altLang="zh-CN" sz="2000" dirty="0" err="1"/>
              <a:t>Hj</a:t>
            </a:r>
            <a:r>
              <a:rPr lang="zh-CN" altLang="en-US" sz="2000" dirty="0"/>
              <a:t>都是确定的。而且上式中各个叶子节点的值</a:t>
            </a:r>
            <a:r>
              <a:rPr lang="en-US" altLang="zh-CN" sz="2000" dirty="0" err="1"/>
              <a:t>wj</a:t>
            </a:r>
            <a:r>
              <a:rPr lang="zh-CN" altLang="en-US" sz="2000" dirty="0"/>
              <a:t>之间是互相独立的。上式其实就是一个简单的二次</a:t>
            </a:r>
            <a:r>
              <a:rPr lang="zh-CN" altLang="en-US" sz="2000" dirty="0" smtClean="0"/>
              <a:t>式</a:t>
            </a:r>
            <a:endParaRPr lang="en-US" altLang="zh-CN" sz="2000" dirty="0" smtClean="0"/>
          </a:p>
          <a:p>
            <a:endParaRPr lang="en-US" altLang="zh-CN" sz="2000" dirty="0"/>
          </a:p>
          <a:p>
            <a:r>
              <a:rPr lang="zh-CN" altLang="en-US" sz="2000" dirty="0" smtClean="0"/>
              <a:t>，</a:t>
            </a:r>
            <a:r>
              <a:rPr lang="zh-CN" altLang="en-US" sz="2000" dirty="0"/>
              <a:t>我们很容易求出各个叶子节点的最佳</a:t>
            </a:r>
            <a:r>
              <a:rPr lang="zh-CN" altLang="en-US" sz="2000" dirty="0" smtClean="0"/>
              <a:t>值（</a:t>
            </a:r>
            <a:r>
              <a:rPr lang="en-US" altLang="zh-CN" sz="2000" dirty="0" err="1" smtClean="0"/>
              <a:t>wj</a:t>
            </a:r>
            <a:r>
              <a:rPr lang="zh-CN" altLang="en-US" sz="2000" dirty="0" smtClean="0"/>
              <a:t>）以及</a:t>
            </a:r>
            <a:r>
              <a:rPr lang="zh-CN" altLang="en-US" sz="2000" dirty="0"/>
              <a:t>此时目标函数的</a:t>
            </a:r>
            <a:r>
              <a:rPr lang="zh-CN" altLang="en-US" sz="2000" dirty="0" smtClean="0"/>
              <a:t>值</a:t>
            </a:r>
            <a:r>
              <a:rPr lang="en-US" altLang="zh-CN" sz="2000" dirty="0" smtClean="0"/>
              <a:t>(</a:t>
            </a:r>
            <a:r>
              <a:rPr lang="en-US" altLang="zh-CN" sz="2000" dirty="0" err="1" smtClean="0"/>
              <a:t>obj</a:t>
            </a:r>
            <a:r>
              <a:rPr lang="en-US" altLang="zh-CN" sz="2000" dirty="0" smtClean="0"/>
              <a:t>)——</a:t>
            </a:r>
            <a:r>
              <a:rPr lang="zh-CN" altLang="en-US" sz="2000" dirty="0"/>
              <a:t>求</a:t>
            </a:r>
            <a:r>
              <a:rPr lang="zh-CN" altLang="en-US" sz="2000" dirty="0" smtClean="0"/>
              <a:t>一元二次方程极值点，求导，导数等于</a:t>
            </a:r>
            <a:r>
              <a:rPr lang="en-US" altLang="zh-CN" sz="2000" dirty="0" smtClean="0"/>
              <a:t>0</a:t>
            </a:r>
            <a:r>
              <a:rPr lang="zh-CN" altLang="en-US" sz="2000" dirty="0" smtClean="0"/>
              <a:t>。</a:t>
            </a:r>
            <a:endParaRPr lang="en-US" altLang="zh-CN" sz="2000" dirty="0" smtClean="0"/>
          </a:p>
          <a:p>
            <a:endParaRPr lang="en-US" altLang="zh-CN" sz="2000" dirty="0"/>
          </a:p>
          <a:p>
            <a:endParaRPr lang="en-US" altLang="zh-CN" sz="2000" dirty="0" smtClean="0"/>
          </a:p>
          <a:p>
            <a:pPr marL="0" indent="0">
              <a:buNone/>
            </a:pPr>
            <a:endParaRPr lang="en-US" altLang="zh-CN" sz="2000" dirty="0" smtClean="0"/>
          </a:p>
          <a:p>
            <a:r>
              <a:rPr lang="zh-CN" altLang="en-US" sz="2000" dirty="0"/>
              <a:t>得分</a:t>
            </a:r>
            <a:r>
              <a:rPr lang="zh-CN" altLang="en-US" sz="2000" dirty="0" smtClean="0"/>
              <a:t>函数就这么推导出来了，根据以上的推导很容易理解得分函数的意义，其意义也就是树结构作为变量，每个叶子节点</a:t>
            </a:r>
            <a:r>
              <a:rPr lang="en-US" altLang="zh-CN" sz="2000" dirty="0" err="1" smtClean="0"/>
              <a:t>wj</a:t>
            </a:r>
            <a:r>
              <a:rPr lang="zh-CN" altLang="en-US" sz="2000" dirty="0" smtClean="0"/>
              <a:t>作为定量，所得到的</a:t>
            </a:r>
            <a:r>
              <a:rPr lang="en-US" altLang="zh-CN" sz="2000" dirty="0" err="1" smtClean="0"/>
              <a:t>obj</a:t>
            </a:r>
            <a:r>
              <a:rPr lang="zh-CN" altLang="en-US" sz="2000" dirty="0" smtClean="0"/>
              <a:t>就是满足了叶子节点取值最优不同树结构下的目标函数最小值。根据该式子就能判断树结构的好坏，从而可以实现从</a:t>
            </a:r>
            <a:r>
              <a:rPr lang="en-US" altLang="zh-CN" sz="2000" dirty="0" err="1" smtClean="0"/>
              <a:t>wj</a:t>
            </a:r>
            <a:r>
              <a:rPr lang="zh-CN" altLang="en-US" sz="2000" dirty="0" smtClean="0"/>
              <a:t>推出</a:t>
            </a:r>
            <a:r>
              <a:rPr lang="en-US" altLang="zh-CN" sz="2000" dirty="0" err="1" smtClean="0"/>
              <a:t>ft</a:t>
            </a:r>
            <a:r>
              <a:rPr lang="zh-CN" altLang="en-US" sz="2000" dirty="0" smtClean="0"/>
              <a:t>。</a:t>
            </a:r>
            <a:endParaRPr lang="en-US" altLang="zh-CN" sz="2000" dirty="0" smtClean="0"/>
          </a:p>
          <a:p>
            <a:r>
              <a:rPr lang="zh-CN" altLang="en-US" sz="2000" dirty="0" smtClean="0"/>
              <a:t>之前说了枚举法来找最合适的</a:t>
            </a:r>
            <a:r>
              <a:rPr lang="en-US" altLang="zh-CN" sz="2000" dirty="0" err="1" smtClean="0"/>
              <a:t>ft</a:t>
            </a:r>
            <a:r>
              <a:rPr lang="zh-CN" altLang="en-US" sz="2000" dirty="0" smtClean="0"/>
              <a:t>，但是速度很慢效率低，下面介绍一下贪婪算法。</a:t>
            </a:r>
            <a:endParaRPr lang="en-US" altLang="zh-CN" sz="2000" dirty="0" smtClean="0"/>
          </a:p>
          <a:p>
            <a:endParaRPr lang="en-US" altLang="zh-CN" sz="2000" dirty="0" smtClean="0"/>
          </a:p>
          <a:p>
            <a:endParaRPr lang="en-US" altLang="zh-CN" sz="2000" dirty="0"/>
          </a:p>
          <a:p>
            <a:endParaRPr lang="zh-CN" altLang="en-US" sz="2000" dirty="0"/>
          </a:p>
        </p:txBody>
      </p:sp>
      <p:pic>
        <p:nvPicPr>
          <p:cNvPr id="4" name="图片 3"/>
          <p:cNvPicPr>
            <a:picLocks noChangeAspect="1"/>
          </p:cNvPicPr>
          <p:nvPr/>
        </p:nvPicPr>
        <p:blipFill>
          <a:blip r:embed="rId2"/>
          <a:stretch>
            <a:fillRect/>
          </a:stretch>
        </p:blipFill>
        <p:spPr>
          <a:xfrm>
            <a:off x="3768148" y="341745"/>
            <a:ext cx="3067050" cy="657225"/>
          </a:xfrm>
          <a:prstGeom prst="rect">
            <a:avLst/>
          </a:prstGeom>
        </p:spPr>
      </p:pic>
      <p:pic>
        <p:nvPicPr>
          <p:cNvPr id="5" name="图片 4"/>
          <p:cNvPicPr>
            <a:picLocks noChangeAspect="1"/>
          </p:cNvPicPr>
          <p:nvPr/>
        </p:nvPicPr>
        <p:blipFill>
          <a:blip r:embed="rId3"/>
          <a:stretch>
            <a:fillRect/>
          </a:stretch>
        </p:blipFill>
        <p:spPr>
          <a:xfrm>
            <a:off x="9614910" y="1723736"/>
            <a:ext cx="1533525" cy="381000"/>
          </a:xfrm>
          <a:prstGeom prst="rect">
            <a:avLst/>
          </a:prstGeom>
        </p:spPr>
      </p:pic>
      <p:pic>
        <p:nvPicPr>
          <p:cNvPr id="6" name="图片 5"/>
          <p:cNvPicPr>
            <a:picLocks noChangeAspect="1"/>
          </p:cNvPicPr>
          <p:nvPr/>
        </p:nvPicPr>
        <p:blipFill>
          <a:blip r:embed="rId4"/>
          <a:stretch>
            <a:fillRect/>
          </a:stretch>
        </p:blipFill>
        <p:spPr>
          <a:xfrm>
            <a:off x="5454073" y="2687854"/>
            <a:ext cx="2762250" cy="1143000"/>
          </a:xfrm>
          <a:prstGeom prst="rect">
            <a:avLst/>
          </a:prstGeom>
        </p:spPr>
      </p:pic>
      <p:pic>
        <p:nvPicPr>
          <p:cNvPr id="7" name="图片 6"/>
          <p:cNvPicPr>
            <a:picLocks noChangeAspect="1"/>
          </p:cNvPicPr>
          <p:nvPr/>
        </p:nvPicPr>
        <p:blipFill>
          <a:blip r:embed="rId5"/>
          <a:stretch>
            <a:fillRect/>
          </a:stretch>
        </p:blipFill>
        <p:spPr>
          <a:xfrm>
            <a:off x="8602228" y="2691047"/>
            <a:ext cx="2259735" cy="1139807"/>
          </a:xfrm>
          <a:prstGeom prst="rect">
            <a:avLst/>
          </a:prstGeom>
        </p:spPr>
      </p:pic>
    </p:spTree>
    <p:extLst>
      <p:ext uri="{BB962C8B-B14F-4D97-AF65-F5344CB8AC3E}">
        <p14:creationId xmlns:p14="http://schemas.microsoft.com/office/powerpoint/2010/main" val="2608978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84620"/>
          </a:xfrm>
        </p:spPr>
        <p:txBody>
          <a:bodyPr>
            <a:normAutofit/>
          </a:bodyPr>
          <a:lstStyle/>
          <a:p>
            <a:r>
              <a:rPr lang="zh-CN" altLang="en-US" sz="2000" b="1" dirty="0" smtClean="0"/>
              <a:t>找到最优的</a:t>
            </a:r>
            <a:r>
              <a:rPr lang="en-US" altLang="zh-CN" sz="2000" b="1" dirty="0" err="1" smtClean="0"/>
              <a:t>ft</a:t>
            </a:r>
            <a:r>
              <a:rPr lang="zh-CN" altLang="en-US" sz="2000" b="1" dirty="0" smtClean="0"/>
              <a:t>（比较容易理解，直接</a:t>
            </a:r>
            <a:r>
              <a:rPr lang="en-US" altLang="zh-CN" sz="2000" b="1" dirty="0" smtClean="0"/>
              <a:t>copy</a:t>
            </a:r>
            <a:r>
              <a:rPr lang="zh-CN" altLang="en-US" sz="2000" b="1" dirty="0" smtClean="0"/>
              <a:t>）</a:t>
            </a:r>
            <a:endParaRPr lang="zh-CN" altLang="en-US" sz="2000" b="1" dirty="0"/>
          </a:p>
        </p:txBody>
      </p:sp>
      <p:pic>
        <p:nvPicPr>
          <p:cNvPr id="4" name="内容占位符 3"/>
          <p:cNvPicPr>
            <a:picLocks noGrp="1" noChangeAspect="1"/>
          </p:cNvPicPr>
          <p:nvPr>
            <p:ph idx="1"/>
          </p:nvPr>
        </p:nvPicPr>
        <p:blipFill>
          <a:blip r:embed="rId2"/>
          <a:stretch>
            <a:fillRect/>
          </a:stretch>
        </p:blipFill>
        <p:spPr>
          <a:xfrm>
            <a:off x="106636" y="849746"/>
            <a:ext cx="6046514" cy="5590518"/>
          </a:xfrm>
          <a:prstGeom prst="rect">
            <a:avLst/>
          </a:prstGeom>
        </p:spPr>
      </p:pic>
      <p:pic>
        <p:nvPicPr>
          <p:cNvPr id="5" name="图片 4"/>
          <p:cNvPicPr>
            <a:picLocks noChangeAspect="1"/>
          </p:cNvPicPr>
          <p:nvPr/>
        </p:nvPicPr>
        <p:blipFill>
          <a:blip r:embed="rId3"/>
          <a:stretch>
            <a:fillRect/>
          </a:stretch>
        </p:blipFill>
        <p:spPr>
          <a:xfrm>
            <a:off x="6096000" y="849746"/>
            <a:ext cx="6038850" cy="4371975"/>
          </a:xfrm>
          <a:prstGeom prst="rect">
            <a:avLst/>
          </a:prstGeom>
        </p:spPr>
      </p:pic>
    </p:spTree>
    <p:extLst>
      <p:ext uri="{BB962C8B-B14F-4D97-AF65-F5344CB8AC3E}">
        <p14:creationId xmlns:p14="http://schemas.microsoft.com/office/powerpoint/2010/main" val="1478795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91234"/>
            <a:ext cx="10515600" cy="641639"/>
          </a:xfrm>
        </p:spPr>
        <p:txBody>
          <a:bodyPr>
            <a:normAutofit fontScale="90000"/>
          </a:bodyPr>
          <a:lstStyle/>
          <a:p>
            <a:r>
              <a:rPr lang="en-US" altLang="zh-CN" b="1" dirty="0" err="1" smtClean="0"/>
              <a:t>Xgboost</a:t>
            </a:r>
            <a:r>
              <a:rPr lang="zh-CN" altLang="en-US" b="1" dirty="0"/>
              <a:t>训练细节</a:t>
            </a:r>
          </a:p>
        </p:txBody>
      </p:sp>
      <p:sp>
        <p:nvSpPr>
          <p:cNvPr id="3" name="内容占位符 2"/>
          <p:cNvSpPr>
            <a:spLocks noGrp="1"/>
          </p:cNvSpPr>
          <p:nvPr>
            <p:ph idx="1"/>
          </p:nvPr>
        </p:nvSpPr>
        <p:spPr>
          <a:xfrm>
            <a:off x="838200" y="1043709"/>
            <a:ext cx="10515600" cy="5022418"/>
          </a:xfrm>
        </p:spPr>
        <p:txBody>
          <a:bodyPr/>
          <a:lstStyle/>
          <a:p>
            <a:r>
              <a:rPr lang="zh-CN" altLang="en-US" sz="2000" dirty="0" smtClean="0"/>
              <a:t>之前只是把</a:t>
            </a:r>
            <a:r>
              <a:rPr lang="en-US" altLang="zh-CN" sz="2000" dirty="0" err="1" smtClean="0"/>
              <a:t>xgboost</a:t>
            </a:r>
            <a:r>
              <a:rPr lang="zh-CN" altLang="en-US" sz="2000" dirty="0" smtClean="0"/>
              <a:t>的整体算法思想介绍了，但具体实现的细节上还有很多需要知道的地方（不断补充）</a:t>
            </a:r>
            <a:endParaRPr lang="en-US" altLang="zh-CN" sz="2000" dirty="0" smtClean="0"/>
          </a:p>
          <a:p>
            <a:pPr lvl="1"/>
            <a:r>
              <a:rPr lang="en-US" altLang="zh-CN" sz="1800" dirty="0" smtClean="0"/>
              <a:t>1.</a:t>
            </a:r>
            <a:r>
              <a:rPr lang="zh-CN" altLang="en-US" sz="1800" dirty="0" smtClean="0"/>
              <a:t>每次训练新树的样本是随机抽的</a:t>
            </a:r>
            <a:endParaRPr lang="en-US" altLang="zh-CN" sz="1800" dirty="0" smtClean="0"/>
          </a:p>
          <a:p>
            <a:pPr lvl="1"/>
            <a:r>
              <a:rPr lang="en-US" altLang="zh-CN" sz="1800" dirty="0" smtClean="0"/>
              <a:t>2.</a:t>
            </a:r>
            <a:r>
              <a:rPr lang="zh-CN" altLang="en-US" sz="1800" dirty="0" smtClean="0"/>
              <a:t>每次生成新树都会给予一个权值与其相乘再加入旧树中（术语叫做缩减）</a:t>
            </a:r>
            <a:endParaRPr lang="zh-CN" altLang="en-US" sz="1800" dirty="0"/>
          </a:p>
        </p:txBody>
      </p:sp>
    </p:spTree>
    <p:extLst>
      <p:ext uri="{BB962C8B-B14F-4D97-AF65-F5344CB8AC3E}">
        <p14:creationId xmlns:p14="http://schemas.microsoft.com/office/powerpoint/2010/main" val="3595545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决策树分类</a:t>
            </a:r>
            <a:endParaRPr lang="zh-CN" altLang="en-US" b="1" dirty="0"/>
          </a:p>
        </p:txBody>
      </p:sp>
      <p:sp>
        <p:nvSpPr>
          <p:cNvPr id="3" name="内容占位符 2"/>
          <p:cNvSpPr>
            <a:spLocks noGrp="1"/>
          </p:cNvSpPr>
          <p:nvPr>
            <p:ph idx="1"/>
          </p:nvPr>
        </p:nvSpPr>
        <p:spPr/>
        <p:txBody>
          <a:bodyPr/>
          <a:lstStyle/>
          <a:p>
            <a:r>
              <a:rPr lang="en-US" altLang="zh-CN" dirty="0" smtClean="0"/>
              <a:t>1.</a:t>
            </a:r>
            <a:r>
              <a:rPr lang="zh-CN" altLang="en-US" dirty="0" smtClean="0"/>
              <a:t>用于分类：分类树</a:t>
            </a:r>
            <a:endParaRPr lang="en-US" altLang="zh-CN" dirty="0" smtClean="0"/>
          </a:p>
          <a:p>
            <a:pPr marL="0" indent="0">
              <a:buNone/>
            </a:pPr>
            <a:r>
              <a:rPr lang="en-US" altLang="zh-CN" dirty="0"/>
              <a:t>	</a:t>
            </a:r>
            <a:r>
              <a:rPr lang="zh-CN" altLang="en-US" dirty="0" smtClean="0"/>
              <a:t>平时说的决策树一般指分类树</a:t>
            </a:r>
            <a:endParaRPr lang="en-US" altLang="zh-CN" dirty="0" smtClean="0"/>
          </a:p>
          <a:p>
            <a:pPr marL="0" indent="0">
              <a:buNone/>
            </a:pPr>
            <a:r>
              <a:rPr lang="en-US" altLang="zh-CN" dirty="0"/>
              <a:t>	</a:t>
            </a:r>
            <a:r>
              <a:rPr lang="zh-CN" altLang="en-US" dirty="0" smtClean="0"/>
              <a:t>对应算法有（</a:t>
            </a:r>
            <a:r>
              <a:rPr lang="en-US" altLang="zh-CN" dirty="0" smtClean="0"/>
              <a:t>ID3</a:t>
            </a:r>
            <a:r>
              <a:rPr lang="zh-CN" altLang="en-US" dirty="0" smtClean="0"/>
              <a:t>，</a:t>
            </a:r>
            <a:r>
              <a:rPr lang="en-US" altLang="zh-CN" dirty="0" smtClean="0"/>
              <a:t>C4,5</a:t>
            </a:r>
            <a:r>
              <a:rPr lang="zh-CN" altLang="en-US" dirty="0" smtClean="0"/>
              <a:t>，</a:t>
            </a:r>
            <a:r>
              <a:rPr lang="en-US" altLang="zh-CN" dirty="0" smtClean="0"/>
              <a:t>CART</a:t>
            </a:r>
            <a:r>
              <a:rPr lang="zh-CN" altLang="en-US" dirty="0" smtClean="0"/>
              <a:t>）</a:t>
            </a:r>
            <a:endParaRPr lang="en-US" altLang="zh-CN" dirty="0" smtClean="0"/>
          </a:p>
          <a:p>
            <a:pPr marL="0" indent="0">
              <a:buNone/>
            </a:pPr>
            <a:endParaRPr lang="en-US" altLang="zh-CN" dirty="0"/>
          </a:p>
          <a:p>
            <a:r>
              <a:rPr lang="en-US" altLang="zh-CN" dirty="0" smtClean="0"/>
              <a:t>2.</a:t>
            </a:r>
            <a:r>
              <a:rPr lang="zh-CN" altLang="en-US" dirty="0" smtClean="0"/>
              <a:t>用于回归：回归树</a:t>
            </a:r>
            <a:endParaRPr lang="en-US" altLang="zh-CN" dirty="0" smtClean="0"/>
          </a:p>
          <a:p>
            <a:pPr marL="914400" lvl="2" indent="0">
              <a:buNone/>
            </a:pPr>
            <a:r>
              <a:rPr lang="zh-CN" altLang="en-US" dirty="0" smtClean="0"/>
              <a:t>主要用（最小二乘回归树）</a:t>
            </a:r>
            <a:endParaRPr lang="zh-CN" altLang="en-US" dirty="0"/>
          </a:p>
        </p:txBody>
      </p:sp>
    </p:spTree>
    <p:extLst>
      <p:ext uri="{BB962C8B-B14F-4D97-AF65-F5344CB8AC3E}">
        <p14:creationId xmlns:p14="http://schemas.microsoft.com/office/powerpoint/2010/main" val="980267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789420"/>
          </a:xfrm>
        </p:spPr>
        <p:txBody>
          <a:bodyPr>
            <a:normAutofit/>
          </a:bodyPr>
          <a:lstStyle/>
          <a:p>
            <a:r>
              <a:rPr lang="en-US" altLang="zh-CN" sz="3600" b="1" dirty="0" err="1" smtClean="0"/>
              <a:t>Xgboost</a:t>
            </a:r>
            <a:r>
              <a:rPr lang="zh-CN" altLang="en-US" sz="3600" b="1" dirty="0" smtClean="0"/>
              <a:t>与</a:t>
            </a:r>
            <a:r>
              <a:rPr lang="en-US" altLang="zh-CN" sz="3600" b="1" dirty="0" err="1" smtClean="0"/>
              <a:t>gbdt</a:t>
            </a:r>
            <a:r>
              <a:rPr lang="zh-CN" altLang="en-US" sz="3600" b="1" dirty="0" smtClean="0"/>
              <a:t>区别</a:t>
            </a:r>
            <a:endParaRPr lang="zh-CN" altLang="en-US" sz="3600" b="1" dirty="0"/>
          </a:p>
        </p:txBody>
      </p:sp>
      <p:sp>
        <p:nvSpPr>
          <p:cNvPr id="3" name="内容占位符 2"/>
          <p:cNvSpPr>
            <a:spLocks noGrp="1"/>
          </p:cNvSpPr>
          <p:nvPr>
            <p:ph idx="1"/>
          </p:nvPr>
        </p:nvSpPr>
        <p:spPr>
          <a:xfrm>
            <a:off x="838200" y="789420"/>
            <a:ext cx="11233727" cy="5625234"/>
          </a:xfrm>
        </p:spPr>
        <p:txBody>
          <a:bodyPr>
            <a:normAutofit fontScale="40000" lnSpcReduction="20000"/>
          </a:bodyPr>
          <a:lstStyle/>
          <a:p>
            <a:pPr>
              <a:lnSpc>
                <a:spcPct val="170000"/>
              </a:lnSpc>
            </a:pPr>
            <a:r>
              <a:rPr lang="zh-CN" altLang="en-US" sz="3000" dirty="0" smtClean="0"/>
              <a:t>传统</a:t>
            </a:r>
            <a:r>
              <a:rPr lang="en-US" altLang="zh-CN" sz="3000" dirty="0"/>
              <a:t>GBDT</a:t>
            </a:r>
            <a:r>
              <a:rPr lang="zh-CN" altLang="en-US" sz="3000" dirty="0"/>
              <a:t>以</a:t>
            </a:r>
            <a:r>
              <a:rPr lang="en-US" altLang="zh-CN" sz="3000" dirty="0"/>
              <a:t>CART</a:t>
            </a:r>
            <a:r>
              <a:rPr lang="zh-CN" altLang="en-US" sz="3000" dirty="0"/>
              <a:t>作为基分类器，</a:t>
            </a:r>
            <a:r>
              <a:rPr lang="en-US" altLang="zh-CN" sz="3000" b="1" dirty="0" err="1">
                <a:solidFill>
                  <a:srgbClr val="FF0000"/>
                </a:solidFill>
              </a:rPr>
              <a:t>xgboost</a:t>
            </a:r>
            <a:r>
              <a:rPr lang="zh-CN" altLang="en-US" sz="3000" b="1" dirty="0">
                <a:solidFill>
                  <a:srgbClr val="FF0000"/>
                </a:solidFill>
              </a:rPr>
              <a:t>还支持线性分类器</a:t>
            </a:r>
            <a:r>
              <a:rPr lang="zh-CN" altLang="en-US" sz="3000" dirty="0"/>
              <a:t>，这个时候</a:t>
            </a:r>
            <a:r>
              <a:rPr lang="en-US" altLang="zh-CN" sz="3000" dirty="0" err="1"/>
              <a:t>xgboost</a:t>
            </a:r>
            <a:r>
              <a:rPr lang="zh-CN" altLang="en-US" sz="3000" dirty="0"/>
              <a:t>相当于带</a:t>
            </a:r>
            <a:r>
              <a:rPr lang="en-US" altLang="zh-CN" sz="3000" dirty="0"/>
              <a:t>L1</a:t>
            </a:r>
            <a:r>
              <a:rPr lang="zh-CN" altLang="en-US" sz="3000" dirty="0"/>
              <a:t>和</a:t>
            </a:r>
            <a:r>
              <a:rPr lang="en-US" altLang="zh-CN" sz="3000" dirty="0"/>
              <a:t>L2</a:t>
            </a:r>
            <a:r>
              <a:rPr lang="zh-CN" altLang="en-US" sz="3000" dirty="0"/>
              <a:t>正则化项的逻辑斯蒂回归（分类问题）或者线性回归（回归问题）。</a:t>
            </a:r>
          </a:p>
          <a:p>
            <a:pPr>
              <a:lnSpc>
                <a:spcPct val="170000"/>
              </a:lnSpc>
            </a:pPr>
            <a:r>
              <a:rPr lang="zh-CN" altLang="en-US" sz="3000" dirty="0"/>
              <a:t>传统</a:t>
            </a:r>
            <a:r>
              <a:rPr lang="en-US" altLang="zh-CN" sz="3000" dirty="0"/>
              <a:t>GBDT</a:t>
            </a:r>
            <a:r>
              <a:rPr lang="zh-CN" altLang="en-US" sz="3000" dirty="0"/>
              <a:t>在优化时只用到</a:t>
            </a:r>
            <a:r>
              <a:rPr lang="zh-CN" altLang="en-US" sz="3000" b="1" dirty="0">
                <a:solidFill>
                  <a:srgbClr val="FF0000"/>
                </a:solidFill>
              </a:rPr>
              <a:t>一阶导数</a:t>
            </a:r>
            <a:r>
              <a:rPr lang="zh-CN" altLang="en-US" sz="3000" dirty="0"/>
              <a:t>信息，</a:t>
            </a:r>
            <a:r>
              <a:rPr lang="en-US" altLang="zh-CN" sz="3000" dirty="0" err="1"/>
              <a:t>xgboost</a:t>
            </a:r>
            <a:r>
              <a:rPr lang="zh-CN" altLang="en-US" sz="3000" dirty="0"/>
              <a:t>则对代价函数进行了</a:t>
            </a:r>
            <a:r>
              <a:rPr lang="zh-CN" altLang="en-US" sz="3000" b="1" dirty="0">
                <a:solidFill>
                  <a:srgbClr val="FF0000"/>
                </a:solidFill>
              </a:rPr>
              <a:t>二阶泰勒展开</a:t>
            </a:r>
            <a:r>
              <a:rPr lang="zh-CN" altLang="en-US" sz="3000" dirty="0"/>
              <a:t>，同时用到了一阶和二阶导数。顺便提一下，</a:t>
            </a:r>
            <a:r>
              <a:rPr lang="en-US" altLang="zh-CN" sz="3000" dirty="0" err="1"/>
              <a:t>xgboost</a:t>
            </a:r>
            <a:r>
              <a:rPr lang="zh-CN" altLang="en-US" sz="3000" dirty="0"/>
              <a:t>工具支持自定义代价函数，只要函数可一阶和二阶求导。 </a:t>
            </a:r>
          </a:p>
          <a:p>
            <a:pPr>
              <a:lnSpc>
                <a:spcPct val="170000"/>
              </a:lnSpc>
            </a:pPr>
            <a:r>
              <a:rPr lang="en-US" altLang="zh-CN" sz="3000" b="1" dirty="0" err="1">
                <a:solidFill>
                  <a:srgbClr val="FF0000"/>
                </a:solidFill>
              </a:rPr>
              <a:t>xgboost</a:t>
            </a:r>
            <a:r>
              <a:rPr lang="zh-CN" altLang="en-US" sz="3000" b="1" dirty="0">
                <a:solidFill>
                  <a:srgbClr val="FF0000"/>
                </a:solidFill>
              </a:rPr>
              <a:t>在代价函数里加入了正则项，</a:t>
            </a:r>
            <a:r>
              <a:rPr lang="zh-CN" altLang="en-US" sz="3000" dirty="0"/>
              <a:t>用于控制模型的复杂度。正则项里包含了树的叶子节点个数、每个叶子节点上输出的</a:t>
            </a:r>
            <a:r>
              <a:rPr lang="en-US" altLang="zh-CN" sz="3000" dirty="0"/>
              <a:t>score</a:t>
            </a:r>
            <a:r>
              <a:rPr lang="zh-CN" altLang="en-US" sz="3000" dirty="0"/>
              <a:t>的</a:t>
            </a:r>
            <a:r>
              <a:rPr lang="en-US" altLang="zh-CN" sz="3000" dirty="0"/>
              <a:t>L2</a:t>
            </a:r>
            <a:r>
              <a:rPr lang="zh-CN" altLang="en-US" sz="3000" dirty="0"/>
              <a:t>模的平方和。从</a:t>
            </a:r>
            <a:r>
              <a:rPr lang="en-US" altLang="zh-CN" sz="3000" dirty="0"/>
              <a:t>Bias-variance tradeoff</a:t>
            </a:r>
            <a:r>
              <a:rPr lang="zh-CN" altLang="en-US" sz="3000" dirty="0"/>
              <a:t>角度来讲，正则项降低了模型的</a:t>
            </a:r>
            <a:r>
              <a:rPr lang="en-US" altLang="zh-CN" sz="3000" dirty="0"/>
              <a:t>variance</a:t>
            </a:r>
            <a:r>
              <a:rPr lang="zh-CN" altLang="en-US" sz="3000" dirty="0"/>
              <a:t>，使学习出来的模型更加简单，防止过拟合，这也是</a:t>
            </a:r>
            <a:r>
              <a:rPr lang="en-US" altLang="zh-CN" sz="3000" dirty="0" err="1"/>
              <a:t>xgboost</a:t>
            </a:r>
            <a:r>
              <a:rPr lang="zh-CN" altLang="en-US" sz="3000" dirty="0"/>
              <a:t>优于传统</a:t>
            </a:r>
            <a:r>
              <a:rPr lang="en-US" altLang="zh-CN" sz="3000" dirty="0"/>
              <a:t>GBDT</a:t>
            </a:r>
            <a:r>
              <a:rPr lang="zh-CN" altLang="en-US" sz="3000" dirty="0"/>
              <a:t>的一个特性。 </a:t>
            </a:r>
          </a:p>
          <a:p>
            <a:pPr>
              <a:lnSpc>
                <a:spcPct val="170000"/>
              </a:lnSpc>
            </a:pPr>
            <a:r>
              <a:rPr lang="en-US" altLang="zh-CN" sz="3000" b="1" dirty="0">
                <a:solidFill>
                  <a:srgbClr val="FF0000"/>
                </a:solidFill>
              </a:rPr>
              <a:t>Shrinkage</a:t>
            </a:r>
            <a:r>
              <a:rPr lang="zh-CN" altLang="en-US" sz="3000" b="1" dirty="0">
                <a:solidFill>
                  <a:srgbClr val="FF0000"/>
                </a:solidFill>
              </a:rPr>
              <a:t>（缩减），</a:t>
            </a:r>
            <a:r>
              <a:rPr lang="zh-CN" altLang="en-US" sz="3000" dirty="0"/>
              <a:t>相当于学习速率（</a:t>
            </a:r>
            <a:r>
              <a:rPr lang="en-US" altLang="zh-CN" sz="3000" dirty="0" err="1"/>
              <a:t>xgboost</a:t>
            </a:r>
            <a:r>
              <a:rPr lang="zh-CN" altLang="en-US" sz="3000" dirty="0"/>
              <a:t>中的</a:t>
            </a:r>
            <a:r>
              <a:rPr lang="en-US" altLang="zh-CN" sz="3000" dirty="0"/>
              <a:t>eta</a:t>
            </a:r>
            <a:r>
              <a:rPr lang="zh-CN" altLang="en-US" sz="3000" dirty="0"/>
              <a:t>）。</a:t>
            </a:r>
            <a:r>
              <a:rPr lang="en-US" altLang="zh-CN" sz="3000" dirty="0" err="1"/>
              <a:t>xgboost</a:t>
            </a:r>
            <a:r>
              <a:rPr lang="zh-CN" altLang="en-US" sz="3000" dirty="0"/>
              <a:t>在进行完一次迭代后，会将叶子节点的权重乘上该系数，主要是为了削弱每棵树的影响，让后面有更大的学习空间。实际应用中，一般把</a:t>
            </a:r>
            <a:r>
              <a:rPr lang="en-US" altLang="zh-CN" sz="3000" dirty="0"/>
              <a:t>eta</a:t>
            </a:r>
            <a:r>
              <a:rPr lang="zh-CN" altLang="en-US" sz="3000" dirty="0"/>
              <a:t>设置得小一点，然后迭代次数设置得大一点。（补充：传统</a:t>
            </a:r>
            <a:r>
              <a:rPr lang="en-US" altLang="zh-CN" sz="3000" dirty="0"/>
              <a:t>GBDT</a:t>
            </a:r>
            <a:r>
              <a:rPr lang="zh-CN" altLang="en-US" sz="3000" dirty="0"/>
              <a:t>的实现也有学习速率） </a:t>
            </a:r>
          </a:p>
          <a:p>
            <a:pPr>
              <a:lnSpc>
                <a:spcPct val="170000"/>
              </a:lnSpc>
            </a:pPr>
            <a:r>
              <a:rPr lang="zh-CN" altLang="en-US" sz="3000" b="1" dirty="0">
                <a:solidFill>
                  <a:srgbClr val="FF0000"/>
                </a:solidFill>
              </a:rPr>
              <a:t>列抽样（</a:t>
            </a:r>
            <a:r>
              <a:rPr lang="en-US" altLang="zh-CN" sz="3000" b="1" dirty="0">
                <a:solidFill>
                  <a:srgbClr val="FF0000"/>
                </a:solidFill>
              </a:rPr>
              <a:t>column subsampling</a:t>
            </a:r>
            <a:r>
              <a:rPr lang="zh-CN" altLang="en-US" sz="3000" b="1" dirty="0">
                <a:solidFill>
                  <a:srgbClr val="FF0000"/>
                </a:solidFill>
              </a:rPr>
              <a:t>）</a:t>
            </a:r>
            <a:r>
              <a:rPr lang="zh-CN" altLang="en-US" sz="3000" dirty="0"/>
              <a:t>。</a:t>
            </a:r>
            <a:r>
              <a:rPr lang="en-US" altLang="zh-CN" sz="3000" dirty="0" err="1"/>
              <a:t>xgboost</a:t>
            </a:r>
            <a:r>
              <a:rPr lang="zh-CN" altLang="en-US" sz="3000" dirty="0"/>
              <a:t>借鉴了随机森林的做法，支持列抽样，不仅能降低过拟合，还能减少计算，这也是</a:t>
            </a:r>
            <a:r>
              <a:rPr lang="en-US" altLang="zh-CN" sz="3000" dirty="0" err="1"/>
              <a:t>xgboost</a:t>
            </a:r>
            <a:r>
              <a:rPr lang="zh-CN" altLang="en-US" sz="3000" dirty="0"/>
              <a:t>异于传统</a:t>
            </a:r>
            <a:r>
              <a:rPr lang="en-US" altLang="zh-CN" sz="3000" dirty="0" err="1"/>
              <a:t>gbdt</a:t>
            </a:r>
            <a:r>
              <a:rPr lang="zh-CN" altLang="en-US" sz="3000" dirty="0"/>
              <a:t>的一个特性</a:t>
            </a:r>
            <a:r>
              <a:rPr lang="zh-CN" altLang="en-US" sz="3000" dirty="0" smtClean="0"/>
              <a:t>。</a:t>
            </a:r>
            <a:endParaRPr lang="zh-CN" altLang="en-US" sz="3000" dirty="0"/>
          </a:p>
          <a:p>
            <a:pPr>
              <a:lnSpc>
                <a:spcPct val="170000"/>
              </a:lnSpc>
            </a:pPr>
            <a:r>
              <a:rPr lang="zh-CN" altLang="en-US" sz="3000" b="1" dirty="0">
                <a:solidFill>
                  <a:srgbClr val="FF0000"/>
                </a:solidFill>
              </a:rPr>
              <a:t>对缺失值的处理</a:t>
            </a:r>
            <a:r>
              <a:rPr lang="zh-CN" altLang="en-US" sz="3000" dirty="0"/>
              <a:t>。对于特征的值有缺失的样本，</a:t>
            </a:r>
            <a:r>
              <a:rPr lang="en-US" altLang="zh-CN" sz="3000" dirty="0" err="1"/>
              <a:t>xgboost</a:t>
            </a:r>
            <a:r>
              <a:rPr lang="zh-CN" altLang="en-US" sz="3000" dirty="0"/>
              <a:t>可以自动学习出它的分裂方向。 </a:t>
            </a:r>
          </a:p>
          <a:p>
            <a:pPr>
              <a:lnSpc>
                <a:spcPct val="170000"/>
              </a:lnSpc>
            </a:pPr>
            <a:r>
              <a:rPr lang="en-US" altLang="zh-CN" sz="3000" b="1" dirty="0" err="1">
                <a:solidFill>
                  <a:srgbClr val="FF0000"/>
                </a:solidFill>
              </a:rPr>
              <a:t>xgboost</a:t>
            </a:r>
            <a:r>
              <a:rPr lang="zh-CN" altLang="en-US" sz="3000" b="1" dirty="0">
                <a:solidFill>
                  <a:srgbClr val="FF0000"/>
                </a:solidFill>
              </a:rPr>
              <a:t>工具支持并行</a:t>
            </a:r>
            <a:r>
              <a:rPr lang="zh-CN" altLang="en-US" sz="3000" dirty="0"/>
              <a:t>。</a:t>
            </a:r>
            <a:r>
              <a:rPr lang="en-US" altLang="zh-CN" sz="3000" dirty="0"/>
              <a:t>boosting</a:t>
            </a:r>
            <a:r>
              <a:rPr lang="zh-CN" altLang="en-US" sz="3000" dirty="0"/>
              <a:t>不是一种串行的结构吗</a:t>
            </a:r>
            <a:r>
              <a:rPr lang="en-US" altLang="zh-CN" sz="3000" dirty="0"/>
              <a:t>?</a:t>
            </a:r>
            <a:r>
              <a:rPr lang="zh-CN" altLang="en-US" sz="3000" dirty="0"/>
              <a:t>怎么并行的？注意</a:t>
            </a:r>
            <a:r>
              <a:rPr lang="en-US" altLang="zh-CN" sz="3000" dirty="0" err="1"/>
              <a:t>xgboost</a:t>
            </a:r>
            <a:r>
              <a:rPr lang="zh-CN" altLang="en-US" sz="3000" dirty="0"/>
              <a:t>的并行不是</a:t>
            </a:r>
            <a:r>
              <a:rPr lang="en-US" altLang="zh-CN" sz="3000" dirty="0"/>
              <a:t>tree</a:t>
            </a:r>
            <a:r>
              <a:rPr lang="zh-CN" altLang="en-US" sz="3000" dirty="0"/>
              <a:t>粒度的并行，</a:t>
            </a:r>
            <a:r>
              <a:rPr lang="en-US" altLang="zh-CN" sz="3000" dirty="0" err="1"/>
              <a:t>xgboost</a:t>
            </a:r>
            <a:r>
              <a:rPr lang="zh-CN" altLang="en-US" sz="3000" dirty="0"/>
              <a:t>也是一次迭代完才能进行下一次迭代的（第</a:t>
            </a:r>
            <a:r>
              <a:rPr lang="en-US" altLang="zh-CN" sz="3000" dirty="0"/>
              <a:t>t</a:t>
            </a:r>
            <a:r>
              <a:rPr lang="zh-CN" altLang="en-US" sz="3000" dirty="0"/>
              <a:t>次迭代的代价函数里包含了前面</a:t>
            </a:r>
            <a:r>
              <a:rPr lang="en-US" altLang="zh-CN" sz="3000" dirty="0"/>
              <a:t>t-1</a:t>
            </a:r>
            <a:r>
              <a:rPr lang="zh-CN" altLang="en-US" sz="3000" dirty="0"/>
              <a:t>次迭代的预测值）。</a:t>
            </a:r>
            <a:r>
              <a:rPr lang="en-US" altLang="zh-CN" sz="3000" dirty="0" err="1"/>
              <a:t>xgboost</a:t>
            </a:r>
            <a:r>
              <a:rPr lang="zh-CN" altLang="en-US" sz="3000" dirty="0"/>
              <a:t>的并行是在特征粒度上的。我们知道，决策树的学习最耗时的一个步骤就是对特征的值进行排序（因为要确定最佳分割点），</a:t>
            </a:r>
            <a:r>
              <a:rPr lang="en-US" altLang="zh-CN" sz="3000" dirty="0" err="1"/>
              <a:t>xgboost</a:t>
            </a:r>
            <a:r>
              <a:rPr lang="zh-CN" altLang="en-US" sz="3000" dirty="0"/>
              <a:t>在训练之前，预先对数据进行了排序，然后保存为</a:t>
            </a:r>
            <a:r>
              <a:rPr lang="en-US" altLang="zh-CN" sz="3000" dirty="0"/>
              <a:t>block</a:t>
            </a:r>
            <a:r>
              <a:rPr lang="zh-CN" altLang="en-US" sz="3000" dirty="0"/>
              <a:t>结构，后面的迭代中重复地使用这个结构，大大减小计算量。这个</a:t>
            </a:r>
            <a:r>
              <a:rPr lang="en-US" altLang="zh-CN" sz="3000" dirty="0"/>
              <a:t>block</a:t>
            </a:r>
            <a:r>
              <a:rPr lang="zh-CN" altLang="en-US" sz="3000" dirty="0"/>
              <a:t>结构也使得并行成为了可能，在进行节点的分裂时，需要计算每个特征的增益，最终选增益最大的那个特征去做分裂，那么各个特征的增益计算就可以开多线程进行</a:t>
            </a:r>
            <a:r>
              <a:rPr lang="zh-CN" altLang="en-US" sz="3000" dirty="0" smtClean="0"/>
              <a:t>。</a:t>
            </a:r>
            <a:endParaRPr lang="zh-CN" altLang="en-US" sz="3000" dirty="0"/>
          </a:p>
          <a:p>
            <a:pPr>
              <a:lnSpc>
                <a:spcPct val="170000"/>
              </a:lnSpc>
            </a:pPr>
            <a:r>
              <a:rPr lang="zh-CN" altLang="en-US" sz="3000" b="1" dirty="0">
                <a:solidFill>
                  <a:srgbClr val="FF0000"/>
                </a:solidFill>
              </a:rPr>
              <a:t>可并行的近似直方图算法</a:t>
            </a:r>
            <a:r>
              <a:rPr lang="zh-CN" altLang="en-US" sz="3000" dirty="0"/>
              <a:t>。树节点在进行分裂时，我们需要计算每个特征的每个分割点对应的增益，即用贪心法枚举所有可能的分割点。当数据无法一次载入内存或者在分布式情况下，贪心算法效率就会变得很低，所以</a:t>
            </a:r>
            <a:r>
              <a:rPr lang="en-US" altLang="zh-CN" sz="3000" dirty="0" err="1"/>
              <a:t>xgboost</a:t>
            </a:r>
            <a:r>
              <a:rPr lang="zh-CN" altLang="en-US" sz="3000" dirty="0"/>
              <a:t>还提出了一种可并行的近似直方图算法，用于高效地生成候选的分割点</a:t>
            </a:r>
            <a:r>
              <a:rPr lang="zh-CN" altLang="en-US" sz="3000" dirty="0" smtClean="0"/>
              <a:t>。</a:t>
            </a:r>
            <a:endParaRPr lang="zh-CN" altLang="en-US" sz="3000" dirty="0"/>
          </a:p>
        </p:txBody>
      </p:sp>
    </p:spTree>
    <p:extLst>
      <p:ext uri="{BB962C8B-B14F-4D97-AF65-F5344CB8AC3E}">
        <p14:creationId xmlns:p14="http://schemas.microsoft.com/office/powerpoint/2010/main" val="1209594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58511"/>
          </a:xfrm>
        </p:spPr>
        <p:txBody>
          <a:bodyPr>
            <a:normAutofit fontScale="90000"/>
          </a:bodyPr>
          <a:lstStyle/>
          <a:p>
            <a:r>
              <a:rPr lang="en-US" altLang="zh-CN" b="1" dirty="0" err="1" smtClean="0"/>
              <a:t>Xgboost</a:t>
            </a:r>
            <a:r>
              <a:rPr lang="zh-CN" altLang="en-US" b="1" dirty="0" smtClean="0"/>
              <a:t>的应用（</a:t>
            </a:r>
            <a:r>
              <a:rPr lang="en-US" altLang="zh-CN" b="1" dirty="0" smtClean="0"/>
              <a:t>python</a:t>
            </a:r>
            <a:r>
              <a:rPr lang="zh-CN" altLang="en-US" b="1" dirty="0" smtClean="0"/>
              <a:t>）</a:t>
            </a:r>
            <a:endParaRPr lang="zh-CN" altLang="en-US" b="1" dirty="0"/>
          </a:p>
        </p:txBody>
      </p:sp>
      <p:sp>
        <p:nvSpPr>
          <p:cNvPr id="3" name="内容占位符 2"/>
          <p:cNvSpPr>
            <a:spLocks noGrp="1"/>
          </p:cNvSpPr>
          <p:nvPr>
            <p:ph idx="1"/>
          </p:nvPr>
        </p:nvSpPr>
        <p:spPr>
          <a:xfrm>
            <a:off x="838200" y="1117600"/>
            <a:ext cx="10515600" cy="5059363"/>
          </a:xfrm>
        </p:spPr>
        <p:txBody>
          <a:bodyPr>
            <a:normAutofit fontScale="55000" lnSpcReduction="20000"/>
          </a:bodyPr>
          <a:lstStyle/>
          <a:p>
            <a:pPr marL="0" indent="0">
              <a:buNone/>
            </a:pPr>
            <a:r>
              <a:rPr lang="en-US" altLang="zh-CN" sz="2000" dirty="0"/>
              <a:t>from </a:t>
            </a:r>
            <a:r>
              <a:rPr lang="en-US" altLang="zh-CN" sz="2000" dirty="0" err="1"/>
              <a:t>xgboost</a:t>
            </a:r>
            <a:r>
              <a:rPr lang="en-US" altLang="zh-CN" sz="2000" dirty="0"/>
              <a:t> import </a:t>
            </a:r>
            <a:r>
              <a:rPr lang="en-US" altLang="zh-CN" sz="2000" dirty="0" err="1" smtClean="0"/>
              <a:t>XGBClassifier</a:t>
            </a:r>
            <a:r>
              <a:rPr lang="en-US" altLang="zh-CN" sz="2000" dirty="0" smtClean="0"/>
              <a:t>//</a:t>
            </a:r>
            <a:r>
              <a:rPr lang="zh-CN" altLang="en-US" sz="2000" dirty="0" smtClean="0"/>
              <a:t>分类</a:t>
            </a:r>
            <a:endParaRPr lang="en-US" altLang="zh-CN" sz="2000" dirty="0" smtClean="0"/>
          </a:p>
          <a:p>
            <a:pPr marL="0" indent="0">
              <a:buNone/>
            </a:pPr>
            <a:r>
              <a:rPr lang="en-US" altLang="zh-CN" sz="2000" dirty="0"/>
              <a:t>from </a:t>
            </a:r>
            <a:r>
              <a:rPr lang="en-US" altLang="zh-CN" sz="2000" dirty="0" err="1"/>
              <a:t>xgboost</a:t>
            </a:r>
            <a:r>
              <a:rPr lang="en-US" altLang="zh-CN" sz="2000" dirty="0"/>
              <a:t> import </a:t>
            </a:r>
            <a:r>
              <a:rPr lang="en-US" altLang="zh-CN" sz="2000" dirty="0" err="1" smtClean="0"/>
              <a:t>XGBRegressor</a:t>
            </a:r>
            <a:r>
              <a:rPr lang="en-US" altLang="zh-CN" sz="2000" dirty="0" smtClean="0"/>
              <a:t>//</a:t>
            </a:r>
            <a:r>
              <a:rPr lang="zh-CN" altLang="en-US" sz="2000" dirty="0" smtClean="0"/>
              <a:t>回归</a:t>
            </a:r>
            <a:endParaRPr lang="en-US" altLang="zh-CN" sz="2000" dirty="0" smtClean="0"/>
          </a:p>
          <a:p>
            <a:pPr marL="0" indent="0">
              <a:buNone/>
            </a:pPr>
            <a:r>
              <a:rPr lang="en-US" altLang="zh-CN" sz="2000" dirty="0" err="1" smtClean="0"/>
              <a:t>xgboost.XGBRegressor</a:t>
            </a:r>
            <a:r>
              <a:rPr lang="en-US" altLang="zh-CN" sz="2000" dirty="0" smtClean="0"/>
              <a:t>(</a:t>
            </a:r>
          </a:p>
          <a:p>
            <a:pPr marL="0" indent="0">
              <a:buNone/>
            </a:pPr>
            <a:r>
              <a:rPr lang="en-US" altLang="zh-CN" sz="2000" dirty="0" err="1" smtClean="0"/>
              <a:t>max_depth</a:t>
            </a:r>
            <a:r>
              <a:rPr lang="en-US" altLang="zh-CN" sz="2000" dirty="0" smtClean="0"/>
              <a:t>=3</a:t>
            </a:r>
            <a:r>
              <a:rPr lang="en-US" altLang="zh-CN" sz="2000" dirty="0"/>
              <a:t>, </a:t>
            </a:r>
            <a:endParaRPr lang="en-US" altLang="zh-CN" sz="2000" dirty="0" smtClean="0"/>
          </a:p>
          <a:p>
            <a:pPr marL="0" indent="0">
              <a:buNone/>
            </a:pPr>
            <a:r>
              <a:rPr lang="en-US" altLang="zh-CN" sz="2000" dirty="0" err="1" smtClean="0"/>
              <a:t>learning_rate</a:t>
            </a:r>
            <a:r>
              <a:rPr lang="en-US" altLang="zh-CN" sz="2000" dirty="0" smtClean="0"/>
              <a:t>=0.1,</a:t>
            </a:r>
          </a:p>
          <a:p>
            <a:pPr marL="0" indent="0">
              <a:buNone/>
            </a:pPr>
            <a:r>
              <a:rPr lang="en-US" altLang="zh-CN" sz="2000" dirty="0" smtClean="0"/>
              <a:t> </a:t>
            </a:r>
            <a:r>
              <a:rPr lang="en-US" altLang="zh-CN" sz="2000" dirty="0" err="1"/>
              <a:t>n_estimators</a:t>
            </a:r>
            <a:r>
              <a:rPr lang="en-US" altLang="zh-CN" sz="2000" dirty="0"/>
              <a:t>=100, </a:t>
            </a:r>
            <a:endParaRPr lang="en-US" altLang="zh-CN" sz="2000" dirty="0" smtClean="0"/>
          </a:p>
          <a:p>
            <a:pPr marL="0" indent="0">
              <a:buNone/>
            </a:pPr>
            <a:r>
              <a:rPr lang="en-US" altLang="zh-CN" sz="2000" dirty="0" smtClean="0"/>
              <a:t>silent=True,</a:t>
            </a:r>
          </a:p>
          <a:p>
            <a:pPr marL="0" indent="0">
              <a:buNone/>
            </a:pPr>
            <a:r>
              <a:rPr lang="en-US" altLang="zh-CN" sz="2000" dirty="0" smtClean="0"/>
              <a:t>objective</a:t>
            </a:r>
            <a:r>
              <a:rPr lang="en-US" altLang="zh-CN" sz="2000" dirty="0"/>
              <a:t>='</a:t>
            </a:r>
            <a:r>
              <a:rPr lang="en-US" altLang="zh-CN" sz="2000" dirty="0" err="1"/>
              <a:t>reg:linear</a:t>
            </a:r>
            <a:r>
              <a:rPr lang="en-US" altLang="zh-CN" sz="2000" dirty="0" smtClean="0"/>
              <a:t>',</a:t>
            </a:r>
          </a:p>
          <a:p>
            <a:pPr marL="0" indent="0">
              <a:buNone/>
            </a:pPr>
            <a:r>
              <a:rPr lang="en-US" altLang="zh-CN" sz="2000" dirty="0" smtClean="0"/>
              <a:t> </a:t>
            </a:r>
            <a:r>
              <a:rPr lang="en-US" altLang="zh-CN" sz="2000" dirty="0"/>
              <a:t>booster='</a:t>
            </a:r>
            <a:r>
              <a:rPr lang="en-US" altLang="zh-CN" sz="2000" dirty="0" err="1"/>
              <a:t>gbtree</a:t>
            </a:r>
            <a:r>
              <a:rPr lang="en-US" altLang="zh-CN" sz="2000" dirty="0"/>
              <a:t>', </a:t>
            </a:r>
            <a:endParaRPr lang="en-US" altLang="zh-CN" sz="2000" dirty="0" smtClean="0"/>
          </a:p>
          <a:p>
            <a:pPr marL="0" indent="0">
              <a:buNone/>
            </a:pPr>
            <a:r>
              <a:rPr lang="en-US" altLang="zh-CN" sz="2000" dirty="0" err="1" smtClean="0"/>
              <a:t>n_jobs</a:t>
            </a:r>
            <a:r>
              <a:rPr lang="en-US" altLang="zh-CN" sz="2000" dirty="0" smtClean="0"/>
              <a:t>=1</a:t>
            </a:r>
            <a:r>
              <a:rPr lang="en-US" altLang="zh-CN" sz="2000" dirty="0"/>
              <a:t>, </a:t>
            </a:r>
            <a:endParaRPr lang="en-US" altLang="zh-CN" sz="2000" dirty="0" smtClean="0"/>
          </a:p>
          <a:p>
            <a:pPr marL="0" indent="0">
              <a:buNone/>
            </a:pPr>
            <a:r>
              <a:rPr lang="en-US" altLang="zh-CN" sz="2000" dirty="0" err="1" smtClean="0"/>
              <a:t>nthread</a:t>
            </a:r>
            <a:r>
              <a:rPr lang="en-US" altLang="zh-CN" sz="2000" dirty="0" smtClean="0"/>
              <a:t>=None</a:t>
            </a:r>
            <a:r>
              <a:rPr lang="en-US" altLang="zh-CN" sz="2000" dirty="0"/>
              <a:t>, </a:t>
            </a:r>
            <a:endParaRPr lang="en-US" altLang="zh-CN" sz="2000" dirty="0" smtClean="0"/>
          </a:p>
          <a:p>
            <a:pPr marL="0" indent="0">
              <a:buNone/>
            </a:pPr>
            <a:r>
              <a:rPr lang="en-US" altLang="zh-CN" sz="2000" dirty="0" smtClean="0"/>
              <a:t>gamma=0</a:t>
            </a:r>
            <a:r>
              <a:rPr lang="en-US" altLang="zh-CN" sz="2000" dirty="0"/>
              <a:t>, </a:t>
            </a:r>
            <a:endParaRPr lang="en-US" altLang="zh-CN" sz="2000" dirty="0" smtClean="0"/>
          </a:p>
          <a:p>
            <a:pPr marL="0" indent="0">
              <a:buNone/>
            </a:pPr>
            <a:r>
              <a:rPr lang="en-US" altLang="zh-CN" sz="2000" dirty="0" err="1" smtClean="0"/>
              <a:t>min_child_weight</a:t>
            </a:r>
            <a:r>
              <a:rPr lang="en-US" altLang="zh-CN" sz="2000" dirty="0" smtClean="0"/>
              <a:t>=1</a:t>
            </a:r>
            <a:r>
              <a:rPr lang="en-US" altLang="zh-CN" sz="2000" dirty="0"/>
              <a:t>, </a:t>
            </a:r>
            <a:endParaRPr lang="en-US" altLang="zh-CN" sz="2000" dirty="0" smtClean="0"/>
          </a:p>
          <a:p>
            <a:pPr marL="0" indent="0">
              <a:buNone/>
            </a:pPr>
            <a:r>
              <a:rPr lang="en-US" altLang="zh-CN" sz="2000" dirty="0" err="1" smtClean="0"/>
              <a:t>max_delta_step</a:t>
            </a:r>
            <a:r>
              <a:rPr lang="en-US" altLang="zh-CN" sz="2000" dirty="0" smtClean="0"/>
              <a:t>=0</a:t>
            </a:r>
            <a:r>
              <a:rPr lang="en-US" altLang="zh-CN" sz="2000" dirty="0"/>
              <a:t>, </a:t>
            </a:r>
            <a:endParaRPr lang="en-US" altLang="zh-CN" sz="2000" dirty="0" smtClean="0"/>
          </a:p>
          <a:p>
            <a:pPr marL="0" indent="0">
              <a:buNone/>
            </a:pPr>
            <a:r>
              <a:rPr lang="en-US" altLang="zh-CN" sz="2000" dirty="0" smtClean="0"/>
              <a:t>subsample=1</a:t>
            </a:r>
            <a:r>
              <a:rPr lang="en-US" altLang="zh-CN" sz="2000" dirty="0"/>
              <a:t>, </a:t>
            </a:r>
            <a:endParaRPr lang="en-US" altLang="zh-CN" sz="2000" dirty="0" smtClean="0"/>
          </a:p>
          <a:p>
            <a:pPr marL="0" indent="0">
              <a:buNone/>
            </a:pPr>
            <a:r>
              <a:rPr lang="en-US" altLang="zh-CN" sz="2000" dirty="0" err="1" smtClean="0"/>
              <a:t>colsample_bytree</a:t>
            </a:r>
            <a:r>
              <a:rPr lang="en-US" altLang="zh-CN" sz="2000" dirty="0" smtClean="0"/>
              <a:t>=1</a:t>
            </a:r>
            <a:r>
              <a:rPr lang="en-US" altLang="zh-CN" sz="2000" dirty="0"/>
              <a:t>, </a:t>
            </a:r>
            <a:endParaRPr lang="en-US" altLang="zh-CN" sz="2000" dirty="0" smtClean="0"/>
          </a:p>
          <a:p>
            <a:pPr marL="0" indent="0">
              <a:buNone/>
            </a:pPr>
            <a:r>
              <a:rPr lang="en-US" altLang="zh-CN" sz="2000" dirty="0" err="1" smtClean="0"/>
              <a:t>colsample_bylevel</a:t>
            </a:r>
            <a:r>
              <a:rPr lang="en-US" altLang="zh-CN" sz="2000" dirty="0" smtClean="0"/>
              <a:t>=1</a:t>
            </a:r>
            <a:r>
              <a:rPr lang="en-US" altLang="zh-CN" sz="2000" dirty="0"/>
              <a:t>, </a:t>
            </a:r>
            <a:endParaRPr lang="en-US" altLang="zh-CN" sz="2000" dirty="0" smtClean="0"/>
          </a:p>
          <a:p>
            <a:pPr marL="0" indent="0">
              <a:buNone/>
            </a:pPr>
            <a:r>
              <a:rPr lang="en-US" altLang="zh-CN" sz="2000" dirty="0" err="1" smtClean="0"/>
              <a:t>reg_alpha</a:t>
            </a:r>
            <a:r>
              <a:rPr lang="en-US" altLang="zh-CN" sz="2000" dirty="0" smtClean="0"/>
              <a:t>=0</a:t>
            </a:r>
            <a:r>
              <a:rPr lang="en-US" altLang="zh-CN" sz="2000" dirty="0"/>
              <a:t>, </a:t>
            </a:r>
            <a:endParaRPr lang="en-US" altLang="zh-CN" sz="2000" dirty="0" smtClean="0"/>
          </a:p>
          <a:p>
            <a:pPr marL="0" indent="0">
              <a:buNone/>
            </a:pPr>
            <a:r>
              <a:rPr lang="en-US" altLang="zh-CN" sz="2000" dirty="0" err="1" smtClean="0"/>
              <a:t>reg_lambda</a:t>
            </a:r>
            <a:r>
              <a:rPr lang="en-US" altLang="zh-CN" sz="2000" dirty="0" smtClean="0"/>
              <a:t>=1</a:t>
            </a:r>
            <a:r>
              <a:rPr lang="en-US" altLang="zh-CN" sz="2000" dirty="0"/>
              <a:t>, </a:t>
            </a:r>
            <a:endParaRPr lang="en-US" altLang="zh-CN" sz="2000" dirty="0" smtClean="0"/>
          </a:p>
          <a:p>
            <a:pPr marL="0" indent="0">
              <a:buNone/>
            </a:pPr>
            <a:r>
              <a:rPr lang="en-US" altLang="zh-CN" sz="2000" dirty="0" err="1" smtClean="0"/>
              <a:t>scale_pos_weight</a:t>
            </a:r>
            <a:r>
              <a:rPr lang="en-US" altLang="zh-CN" sz="2000" dirty="0" smtClean="0"/>
              <a:t>=1</a:t>
            </a:r>
            <a:r>
              <a:rPr lang="en-US" altLang="zh-CN" sz="2000" dirty="0"/>
              <a:t>, </a:t>
            </a:r>
            <a:r>
              <a:rPr lang="en-US" altLang="zh-CN" sz="2000" dirty="0" err="1"/>
              <a:t>base_score</a:t>
            </a:r>
            <a:r>
              <a:rPr lang="en-US" altLang="zh-CN" sz="2000" dirty="0"/>
              <a:t>=0.5, </a:t>
            </a:r>
            <a:r>
              <a:rPr lang="en-US" altLang="zh-CN" sz="2000" dirty="0" err="1"/>
              <a:t>random_state</a:t>
            </a:r>
            <a:r>
              <a:rPr lang="en-US" altLang="zh-CN" sz="2000" dirty="0"/>
              <a:t>=0, seed=None, missing=None, **</a:t>
            </a:r>
            <a:r>
              <a:rPr lang="en-US" altLang="zh-CN" sz="2000" dirty="0" err="1"/>
              <a:t>kwargs</a:t>
            </a:r>
            <a:r>
              <a:rPr lang="en-US" altLang="zh-CN" sz="2000" dirty="0"/>
              <a:t>)</a:t>
            </a:r>
            <a:endParaRPr lang="zh-CN" altLang="en-US" sz="2000" dirty="0"/>
          </a:p>
        </p:txBody>
      </p:sp>
    </p:spTree>
    <p:extLst>
      <p:ext uri="{BB962C8B-B14F-4D97-AF65-F5344CB8AC3E}">
        <p14:creationId xmlns:p14="http://schemas.microsoft.com/office/powerpoint/2010/main" val="2635980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757382" y="806322"/>
            <a:ext cx="11689999" cy="52847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0" tIns="19044"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333333"/>
                </a:solidFill>
                <a:effectLst/>
                <a:latin typeface="Arial" panose="020B0604020202020204" pitchFamily="34" charset="0"/>
                <a:ea typeface="Helvetica Neue"/>
              </a:rPr>
              <a:t>max_depth : </a:t>
            </a:r>
            <a:r>
              <a:rPr kumimoji="0" lang="zh-CN" altLang="zh-CN" sz="1600" b="1" i="1" u="none" strike="noStrike" cap="none" normalizeH="0" baseline="0" dirty="0" smtClean="0">
                <a:ln>
                  <a:noFill/>
                </a:ln>
                <a:solidFill>
                  <a:srgbClr val="333333"/>
                </a:solidFill>
                <a:effectLst/>
                <a:latin typeface="Arial" panose="020B0604020202020204" pitchFamily="34" charset="0"/>
                <a:ea typeface="Helvetica Neue"/>
              </a:rPr>
              <a:t>int</a:t>
            </a:r>
            <a:endParaRPr kumimoji="0" lang="zh-CN" altLang="zh-CN" sz="1600" b="1" i="0" u="none" strike="noStrike" cap="none" normalizeH="0" baseline="0" dirty="0" smtClean="0">
              <a:ln>
                <a:noFill/>
              </a:ln>
              <a:solidFill>
                <a:srgbClr val="333333"/>
              </a:solidFill>
              <a:effectLst/>
              <a:latin typeface="Arial" panose="020B0604020202020204" pitchFamily="34" charset="0"/>
              <a:ea typeface="Helvetica Neue"/>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333333"/>
                </a:solidFill>
                <a:effectLst/>
                <a:latin typeface="Arial" panose="020B0604020202020204" pitchFamily="34" charset="0"/>
                <a:ea typeface="Helvetica Neue"/>
              </a:rPr>
              <a:t>Maximum tree depth for base learners.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333333"/>
                </a:solidFill>
                <a:effectLst/>
                <a:latin typeface="Arial" panose="020B0604020202020204" pitchFamily="34" charset="0"/>
                <a:ea typeface="Helvetica Neue"/>
              </a:rPr>
              <a:t>learning_rate : </a:t>
            </a:r>
            <a:r>
              <a:rPr kumimoji="0" lang="zh-CN" altLang="zh-CN" sz="1600" b="1" i="1" u="none" strike="noStrike" cap="none" normalizeH="0" baseline="0" dirty="0" smtClean="0">
                <a:ln>
                  <a:noFill/>
                </a:ln>
                <a:solidFill>
                  <a:srgbClr val="333333"/>
                </a:solidFill>
                <a:effectLst/>
                <a:latin typeface="Arial" panose="020B0604020202020204" pitchFamily="34" charset="0"/>
                <a:ea typeface="Helvetica Neue"/>
              </a:rPr>
              <a:t>float</a:t>
            </a:r>
            <a:endParaRPr kumimoji="0" lang="zh-CN" altLang="zh-CN" sz="1600" b="1" i="0" u="none" strike="noStrike" cap="none" normalizeH="0" baseline="0" dirty="0" smtClean="0">
              <a:ln>
                <a:noFill/>
              </a:ln>
              <a:solidFill>
                <a:srgbClr val="333333"/>
              </a:solidFill>
              <a:effectLst/>
              <a:latin typeface="Arial" panose="020B0604020202020204" pitchFamily="34" charset="0"/>
              <a:ea typeface="Helvetica Neue"/>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333333"/>
                </a:solidFill>
                <a:effectLst/>
                <a:latin typeface="Arial" panose="020B0604020202020204" pitchFamily="34" charset="0"/>
                <a:ea typeface="Helvetica Neue"/>
              </a:rPr>
              <a:t>Boosting learning rate (xgb’s “eta”)</a:t>
            </a:r>
            <a:r>
              <a:rPr kumimoji="0" lang="en-US" altLang="zh-CN" sz="1600" b="0" i="0" u="none" strike="noStrike" cap="none" normalizeH="0" baseline="0" dirty="0" smtClean="0">
                <a:ln>
                  <a:noFill/>
                </a:ln>
                <a:solidFill>
                  <a:srgbClr val="333333"/>
                </a:solidFill>
                <a:effectLst/>
                <a:latin typeface="Arial" panose="020B0604020202020204" pitchFamily="34" charset="0"/>
                <a:ea typeface="Helvetica Neue"/>
              </a:rPr>
              <a:t>  </a:t>
            </a:r>
            <a:endParaRPr kumimoji="0" lang="zh-CN" altLang="zh-CN" sz="1600" b="0" i="0" u="none" strike="noStrike" cap="none" normalizeH="0" baseline="0" dirty="0" smtClean="0">
              <a:ln>
                <a:noFill/>
              </a:ln>
              <a:solidFill>
                <a:srgbClr val="333333"/>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333333"/>
                </a:solidFill>
                <a:effectLst/>
                <a:latin typeface="Arial" panose="020B0604020202020204" pitchFamily="34" charset="0"/>
                <a:ea typeface="Helvetica Neue"/>
              </a:rPr>
              <a:t>n_estimators : </a:t>
            </a:r>
            <a:r>
              <a:rPr kumimoji="0" lang="zh-CN" altLang="zh-CN" sz="1600" b="1" i="1" u="none" strike="noStrike" cap="none" normalizeH="0" baseline="0" dirty="0" smtClean="0">
                <a:ln>
                  <a:noFill/>
                </a:ln>
                <a:solidFill>
                  <a:srgbClr val="333333"/>
                </a:solidFill>
                <a:effectLst/>
                <a:latin typeface="Arial" panose="020B0604020202020204" pitchFamily="34" charset="0"/>
                <a:ea typeface="Helvetica Neue"/>
              </a:rPr>
              <a:t>int</a:t>
            </a:r>
            <a:endParaRPr kumimoji="0" lang="zh-CN" altLang="zh-CN" sz="1600" b="1" i="0" u="none" strike="noStrike" cap="none" normalizeH="0" baseline="0" dirty="0" smtClean="0">
              <a:ln>
                <a:noFill/>
              </a:ln>
              <a:solidFill>
                <a:srgbClr val="333333"/>
              </a:solidFill>
              <a:effectLst/>
              <a:latin typeface="Arial" panose="020B0604020202020204" pitchFamily="34" charset="0"/>
              <a:ea typeface="Helvetica Neue"/>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333333"/>
                </a:solidFill>
                <a:effectLst/>
                <a:latin typeface="Arial" panose="020B0604020202020204" pitchFamily="34" charset="0"/>
                <a:ea typeface="Helvetica Neue"/>
              </a:rPr>
              <a:t>Number of boosted trees to fit.</a:t>
            </a:r>
            <a:r>
              <a:rPr kumimoji="0" lang="en-US" altLang="zh-CN" sz="1600" b="0" i="0" u="none" strike="noStrike" cap="none" normalizeH="0" baseline="0" dirty="0" smtClean="0">
                <a:ln>
                  <a:noFill/>
                </a:ln>
                <a:solidFill>
                  <a:srgbClr val="333333"/>
                </a:solidFill>
                <a:effectLst/>
                <a:latin typeface="Arial" panose="020B0604020202020204" pitchFamily="34" charset="0"/>
                <a:ea typeface="Helvetica Neue"/>
              </a:rPr>
              <a:t>  </a:t>
            </a:r>
            <a:endParaRPr kumimoji="0" lang="zh-CN" altLang="zh-CN" sz="1600" b="0" i="0" u="none" strike="noStrike" cap="none" normalizeH="0" baseline="0" dirty="0" smtClean="0">
              <a:ln>
                <a:noFill/>
              </a:ln>
              <a:solidFill>
                <a:srgbClr val="333333"/>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333333"/>
                </a:solidFill>
                <a:effectLst/>
                <a:latin typeface="Arial" panose="020B0604020202020204" pitchFamily="34" charset="0"/>
                <a:ea typeface="Helvetica Neue"/>
              </a:rPr>
              <a:t>silent : </a:t>
            </a:r>
            <a:r>
              <a:rPr kumimoji="0" lang="zh-CN" altLang="zh-CN" sz="1600" b="1" i="1" u="none" strike="noStrike" cap="none" normalizeH="0" baseline="0" dirty="0" smtClean="0">
                <a:ln>
                  <a:noFill/>
                </a:ln>
                <a:solidFill>
                  <a:srgbClr val="333333"/>
                </a:solidFill>
                <a:effectLst/>
                <a:latin typeface="Arial" panose="020B0604020202020204" pitchFamily="34" charset="0"/>
                <a:ea typeface="Helvetica Neue"/>
              </a:rPr>
              <a:t>boolean</a:t>
            </a:r>
            <a:endParaRPr kumimoji="0" lang="zh-CN" altLang="zh-CN" sz="1600" b="1" i="0" u="none" strike="noStrike" cap="none" normalizeH="0" baseline="0" dirty="0" smtClean="0">
              <a:ln>
                <a:noFill/>
              </a:ln>
              <a:solidFill>
                <a:srgbClr val="333333"/>
              </a:solidFill>
              <a:effectLst/>
              <a:latin typeface="Arial" panose="020B0604020202020204" pitchFamily="34" charset="0"/>
              <a:ea typeface="Helvetica Neue"/>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333333"/>
                </a:solidFill>
                <a:effectLst/>
                <a:latin typeface="Arial" panose="020B0604020202020204" pitchFamily="34" charset="0"/>
                <a:ea typeface="Helvetica Neue"/>
              </a:rPr>
              <a:t>Whether to print messages while running boosting.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333333"/>
                </a:solidFill>
                <a:effectLst/>
                <a:latin typeface="Arial" panose="020B0604020202020204" pitchFamily="34" charset="0"/>
                <a:ea typeface="Helvetica Neue"/>
              </a:rPr>
              <a:t>objective : </a:t>
            </a:r>
            <a:r>
              <a:rPr kumimoji="0" lang="zh-CN" altLang="zh-CN" sz="1600" b="1" i="1" u="none" strike="noStrike" cap="none" normalizeH="0" baseline="0" dirty="0" smtClean="0">
                <a:ln>
                  <a:noFill/>
                </a:ln>
                <a:solidFill>
                  <a:srgbClr val="333333"/>
                </a:solidFill>
                <a:effectLst/>
                <a:latin typeface="Arial" panose="020B0604020202020204" pitchFamily="34" charset="0"/>
                <a:ea typeface="Helvetica Neue"/>
              </a:rPr>
              <a:t>string or callable</a:t>
            </a:r>
            <a:r>
              <a:rPr kumimoji="0" lang="zh-CN" altLang="en-US" sz="1600" b="1" i="1" u="none" strike="noStrike" cap="none" normalizeH="0" baseline="0" dirty="0" smtClean="0">
                <a:ln>
                  <a:noFill/>
                </a:ln>
                <a:solidFill>
                  <a:srgbClr val="333333"/>
                </a:solidFill>
                <a:effectLst/>
                <a:latin typeface="Arial" panose="020B0604020202020204" pitchFamily="34" charset="0"/>
                <a:ea typeface="Helvetica Neue"/>
              </a:rPr>
              <a:t>（损失函数）</a:t>
            </a:r>
            <a:endParaRPr kumimoji="0" lang="zh-CN" altLang="zh-CN" sz="1600" b="1" i="0" u="none" strike="noStrike" cap="none" normalizeH="0" baseline="0" dirty="0" smtClean="0">
              <a:ln>
                <a:noFill/>
              </a:ln>
              <a:solidFill>
                <a:srgbClr val="333333"/>
              </a:solidFill>
              <a:effectLst/>
              <a:latin typeface="Arial" panose="020B0604020202020204" pitchFamily="34" charset="0"/>
              <a:ea typeface="Helvetica Neue"/>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333333"/>
                </a:solidFill>
                <a:effectLst/>
                <a:latin typeface="Arial" panose="020B0604020202020204" pitchFamily="34" charset="0"/>
                <a:ea typeface="Helvetica Neue"/>
              </a:rPr>
              <a:t>Specify the learning task and the corresponding learning objective or a custom objective function to be used (see note below).</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333333"/>
                </a:solidFill>
                <a:effectLst/>
                <a:latin typeface="Arial" panose="020B0604020202020204" pitchFamily="34" charset="0"/>
                <a:ea typeface="Helvetica Neue"/>
              </a:rPr>
              <a:t>booster: string</a:t>
            </a:r>
            <a:r>
              <a:rPr kumimoji="0" lang="zh-CN" altLang="en-US" sz="1600" b="1" i="0" u="none" strike="noStrike" cap="none" normalizeH="0" baseline="0" dirty="0" smtClean="0">
                <a:ln>
                  <a:noFill/>
                </a:ln>
                <a:solidFill>
                  <a:srgbClr val="333333"/>
                </a:solidFill>
                <a:effectLst/>
                <a:latin typeface="Arial" panose="020B0604020202020204" pitchFamily="34" charset="0"/>
                <a:ea typeface="Helvetica Neue"/>
              </a:rPr>
              <a:t>（一般都是用</a:t>
            </a:r>
            <a:r>
              <a:rPr kumimoji="0" lang="en-US" altLang="zh-CN" sz="1600" b="1" i="0" u="none" strike="noStrike" cap="none" normalizeH="0" baseline="0" dirty="0" err="1" smtClean="0">
                <a:ln>
                  <a:noFill/>
                </a:ln>
                <a:solidFill>
                  <a:srgbClr val="333333"/>
                </a:solidFill>
                <a:effectLst/>
                <a:latin typeface="Arial" panose="020B0604020202020204" pitchFamily="34" charset="0"/>
                <a:ea typeface="Helvetica Neue"/>
              </a:rPr>
              <a:t>gbtree</a:t>
            </a:r>
            <a:r>
              <a:rPr kumimoji="0" lang="en-US" altLang="zh-CN" sz="1600" b="1" i="0" u="none" strike="noStrike" cap="none" normalizeH="0" baseline="0" dirty="0" smtClean="0">
                <a:ln>
                  <a:noFill/>
                </a:ln>
                <a:solidFill>
                  <a:srgbClr val="333333"/>
                </a:solidFill>
                <a:effectLst/>
                <a:latin typeface="Arial" panose="020B0604020202020204" pitchFamily="34" charset="0"/>
                <a:ea typeface="Helvetica Neue"/>
              </a:rPr>
              <a:t>,</a:t>
            </a:r>
            <a:r>
              <a:rPr kumimoji="0" lang="zh-CN" altLang="en-US" sz="1600" b="1" i="0" u="none" strike="noStrike" cap="none" normalizeH="0" baseline="0" dirty="0" smtClean="0">
                <a:ln>
                  <a:noFill/>
                </a:ln>
                <a:solidFill>
                  <a:srgbClr val="333333"/>
                </a:solidFill>
                <a:effectLst/>
                <a:latin typeface="Arial" panose="020B0604020202020204" pitchFamily="34" charset="0"/>
                <a:ea typeface="Helvetica Neue"/>
              </a:rPr>
              <a:t>效果最好）</a:t>
            </a:r>
            <a:endParaRPr kumimoji="0" lang="zh-CN" altLang="zh-CN" sz="1600" b="1" i="0" u="none" strike="noStrike" cap="none" normalizeH="0" baseline="0" dirty="0" smtClean="0">
              <a:ln>
                <a:noFill/>
              </a:ln>
              <a:solidFill>
                <a:srgbClr val="333333"/>
              </a:solidFill>
              <a:effectLst/>
              <a:latin typeface="Arial" panose="020B0604020202020204" pitchFamily="34" charset="0"/>
              <a:ea typeface="Helvetica Neue"/>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333333"/>
                </a:solidFill>
                <a:effectLst/>
                <a:latin typeface="Arial" panose="020B0604020202020204" pitchFamily="34" charset="0"/>
                <a:ea typeface="Helvetica Neue"/>
              </a:rPr>
              <a:t>Specify which booster to use: gbtree, gblinear or dart.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333333"/>
                </a:solidFill>
                <a:effectLst/>
                <a:latin typeface="Arial" panose="020B0604020202020204" pitchFamily="34" charset="0"/>
                <a:ea typeface="Helvetica Neue"/>
              </a:rPr>
              <a:t>nthread : </a:t>
            </a:r>
            <a:r>
              <a:rPr kumimoji="0" lang="zh-CN" altLang="zh-CN" sz="1600" b="1" i="1" u="none" strike="noStrike" cap="none" normalizeH="0" baseline="0" dirty="0" smtClean="0">
                <a:ln>
                  <a:noFill/>
                </a:ln>
                <a:solidFill>
                  <a:srgbClr val="333333"/>
                </a:solidFill>
                <a:effectLst/>
                <a:latin typeface="Arial" panose="020B0604020202020204" pitchFamily="34" charset="0"/>
                <a:ea typeface="Helvetica Neue"/>
              </a:rPr>
              <a:t>int</a:t>
            </a:r>
            <a:endParaRPr kumimoji="0" lang="zh-CN" altLang="zh-CN" sz="1600" b="1" i="0" u="none" strike="noStrike" cap="none" normalizeH="0" baseline="0" dirty="0" smtClean="0">
              <a:ln>
                <a:noFill/>
              </a:ln>
              <a:solidFill>
                <a:srgbClr val="333333"/>
              </a:solidFill>
              <a:effectLst/>
              <a:latin typeface="Arial" panose="020B0604020202020204" pitchFamily="34" charset="0"/>
              <a:ea typeface="Helvetica Neue"/>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333333"/>
                </a:solidFill>
                <a:effectLst/>
                <a:latin typeface="Arial" panose="020B0604020202020204" pitchFamily="34" charset="0"/>
                <a:ea typeface="Helvetica Neue"/>
              </a:rPr>
              <a:t>Number of parallel threads used to run xgboost. (Deprecated, please use n_jobs)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333333"/>
                </a:solidFill>
                <a:effectLst/>
                <a:latin typeface="Arial" panose="020B0604020202020204" pitchFamily="34" charset="0"/>
                <a:ea typeface="Helvetica Neue"/>
              </a:rPr>
              <a:t>n_jobs : </a:t>
            </a:r>
            <a:r>
              <a:rPr kumimoji="0" lang="zh-CN" altLang="zh-CN" sz="1600" b="1" i="1" u="none" strike="noStrike" cap="none" normalizeH="0" baseline="0" dirty="0" smtClean="0">
                <a:ln>
                  <a:noFill/>
                </a:ln>
                <a:solidFill>
                  <a:srgbClr val="333333"/>
                </a:solidFill>
                <a:effectLst/>
                <a:latin typeface="Arial" panose="020B0604020202020204" pitchFamily="34" charset="0"/>
                <a:ea typeface="Helvetica Neue"/>
              </a:rPr>
              <a:t>int</a:t>
            </a:r>
            <a:endParaRPr kumimoji="0" lang="zh-CN" altLang="zh-CN" sz="1600" b="1" i="0" u="none" strike="noStrike" cap="none" normalizeH="0" baseline="0" dirty="0" smtClean="0">
              <a:ln>
                <a:noFill/>
              </a:ln>
              <a:solidFill>
                <a:srgbClr val="333333"/>
              </a:solidFill>
              <a:effectLst/>
              <a:latin typeface="Arial" panose="020B0604020202020204" pitchFamily="34" charset="0"/>
              <a:ea typeface="Helvetica Neue"/>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333333"/>
                </a:solidFill>
                <a:effectLst/>
                <a:latin typeface="Arial" panose="020B0604020202020204" pitchFamily="34" charset="0"/>
                <a:ea typeface="Helvetica Neue"/>
              </a:rPr>
              <a:t>Number of parallel threads used to run xgboost. (replaces nthread)</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333333"/>
                </a:solidFill>
                <a:effectLst/>
                <a:latin typeface="Arial" panose="020B0604020202020204" pitchFamily="34" charset="0"/>
                <a:ea typeface="Helvetica Neue"/>
              </a:rPr>
              <a:t>gamma : </a:t>
            </a:r>
            <a:r>
              <a:rPr kumimoji="0" lang="zh-CN" altLang="zh-CN" sz="1600" b="1" i="1" u="none" strike="noStrike" cap="none" normalizeH="0" baseline="0" dirty="0" smtClean="0">
                <a:ln>
                  <a:noFill/>
                </a:ln>
                <a:solidFill>
                  <a:srgbClr val="333333"/>
                </a:solidFill>
                <a:effectLst/>
                <a:latin typeface="Arial" panose="020B0604020202020204" pitchFamily="34" charset="0"/>
                <a:ea typeface="Helvetica Neue"/>
              </a:rPr>
              <a:t>float</a:t>
            </a:r>
            <a:r>
              <a:rPr kumimoji="0" lang="zh-CN" altLang="en-US" sz="1600" b="1" i="1" u="none" strike="noStrike" cap="none" normalizeH="0" baseline="0" dirty="0" smtClean="0">
                <a:ln>
                  <a:noFill/>
                </a:ln>
                <a:solidFill>
                  <a:srgbClr val="333333"/>
                </a:solidFill>
                <a:effectLst/>
                <a:latin typeface="Arial" panose="020B0604020202020204" pitchFamily="34" charset="0"/>
                <a:ea typeface="Helvetica Neue"/>
              </a:rPr>
              <a:t>（判断是否分裂的标准，值越大则分裂越难，更保守）</a:t>
            </a:r>
            <a:endParaRPr kumimoji="0" lang="zh-CN" altLang="zh-CN" sz="1600" b="1" i="0" u="none" strike="noStrike" cap="none" normalizeH="0" baseline="0" dirty="0" smtClean="0">
              <a:ln>
                <a:noFill/>
              </a:ln>
              <a:solidFill>
                <a:srgbClr val="333333"/>
              </a:solidFill>
              <a:effectLst/>
              <a:latin typeface="Arial" panose="020B0604020202020204" pitchFamily="34" charset="0"/>
              <a:ea typeface="Helvetica Neue"/>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333333"/>
                </a:solidFill>
                <a:effectLst/>
                <a:latin typeface="Arial" panose="020B0604020202020204" pitchFamily="34" charset="0"/>
                <a:ea typeface="Helvetica Neue"/>
              </a:rPr>
              <a:t>Minimum loss reduction required to make a further partition on a leaf node of the tree.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333333"/>
                </a:solidFill>
                <a:effectLst/>
                <a:latin typeface="Arial" panose="020B0604020202020204" pitchFamily="34" charset="0"/>
                <a:ea typeface="Helvetica Neue"/>
              </a:rPr>
              <a:t>min_child_weight : </a:t>
            </a:r>
            <a:r>
              <a:rPr kumimoji="0" lang="zh-CN" altLang="zh-CN" sz="1600" b="1" i="1" u="none" strike="noStrike" cap="none" normalizeH="0" baseline="0" dirty="0" smtClean="0">
                <a:ln>
                  <a:noFill/>
                </a:ln>
                <a:solidFill>
                  <a:srgbClr val="333333"/>
                </a:solidFill>
                <a:effectLst/>
                <a:latin typeface="Arial" panose="020B0604020202020204" pitchFamily="34" charset="0"/>
                <a:ea typeface="Helvetica Neue"/>
              </a:rPr>
              <a:t>int</a:t>
            </a:r>
            <a:endParaRPr kumimoji="0" lang="zh-CN" altLang="zh-CN" sz="1600" b="1" i="0" u="none" strike="noStrike" cap="none" normalizeH="0" baseline="0" dirty="0" smtClean="0">
              <a:ln>
                <a:noFill/>
              </a:ln>
              <a:solidFill>
                <a:srgbClr val="333333"/>
              </a:solidFill>
              <a:effectLst/>
              <a:latin typeface="Arial" panose="020B0604020202020204" pitchFamily="34" charset="0"/>
              <a:ea typeface="Helvetica Neue"/>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333333"/>
                </a:solidFill>
                <a:effectLst/>
                <a:latin typeface="Arial" panose="020B0604020202020204" pitchFamily="34" charset="0"/>
                <a:ea typeface="Helvetica Neue"/>
              </a:rPr>
              <a:t>Minimum sum of instance weight(hessian) needed in a child.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文本框 4"/>
          <p:cNvSpPr txBox="1"/>
          <p:nvPr/>
        </p:nvSpPr>
        <p:spPr>
          <a:xfrm>
            <a:off x="757381" y="193964"/>
            <a:ext cx="4590474" cy="369332"/>
          </a:xfrm>
          <a:prstGeom prst="rect">
            <a:avLst/>
          </a:prstGeom>
          <a:noFill/>
        </p:spPr>
        <p:txBody>
          <a:bodyPr wrap="square" rtlCol="0">
            <a:spAutoFit/>
          </a:bodyPr>
          <a:lstStyle/>
          <a:p>
            <a:r>
              <a:rPr lang="en-US" altLang="zh-CN" b="1" dirty="0" smtClean="0"/>
              <a:t>Parameters</a:t>
            </a:r>
            <a:r>
              <a:rPr lang="zh-CN" altLang="en-US" b="1" dirty="0" smtClean="0"/>
              <a:t>（模型初始化时用到的）</a:t>
            </a:r>
            <a:endParaRPr lang="zh-CN" altLang="en-US" b="1" dirty="0"/>
          </a:p>
        </p:txBody>
      </p:sp>
    </p:spTree>
    <p:extLst>
      <p:ext uri="{BB962C8B-B14F-4D97-AF65-F5344CB8AC3E}">
        <p14:creationId xmlns:p14="http://schemas.microsoft.com/office/powerpoint/2010/main" val="1070667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394854" y="0"/>
            <a:ext cx="11087270" cy="67313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0" tIns="19044"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kumimoji="0" lang="zh-CN" altLang="zh-CN" sz="1800" b="1" i="0" u="none" strike="noStrike" cap="none" normalizeH="0" baseline="0" dirty="0" smtClean="0">
                <a:ln>
                  <a:noFill/>
                </a:ln>
                <a:solidFill>
                  <a:srgbClr val="333333"/>
                </a:solidFill>
                <a:effectLst/>
                <a:latin typeface="Arial" panose="020B0604020202020204" pitchFamily="34" charset="0"/>
                <a:ea typeface="Helvetica Neue"/>
              </a:rPr>
              <a:t>max_delta_step : </a:t>
            </a:r>
            <a:r>
              <a:rPr kumimoji="0" lang="zh-CN" altLang="zh-CN" sz="1800" b="1" i="1" u="none" strike="noStrike" cap="none" normalizeH="0" baseline="0" dirty="0" smtClean="0">
                <a:ln>
                  <a:noFill/>
                </a:ln>
                <a:solidFill>
                  <a:srgbClr val="333333"/>
                </a:solidFill>
                <a:effectLst/>
                <a:latin typeface="Arial" panose="020B0604020202020204" pitchFamily="34" charset="0"/>
                <a:ea typeface="Helvetica Neue"/>
              </a:rPr>
              <a:t>int</a:t>
            </a:r>
            <a:r>
              <a:rPr lang="zh-CN" altLang="en-US" sz="1800" b="1" i="1" dirty="0">
                <a:solidFill>
                  <a:srgbClr val="333333"/>
                </a:solidFill>
                <a:latin typeface="Arial" panose="020B0604020202020204" pitchFamily="34" charset="0"/>
                <a:ea typeface="Helvetica Neue"/>
              </a:rPr>
              <a:t>（每颗树权重改变的最大步长）</a:t>
            </a:r>
            <a:endParaRPr kumimoji="0" lang="zh-CN" altLang="zh-CN" sz="1800" b="1" i="0" u="none" strike="noStrike" cap="none" normalizeH="0" baseline="0" dirty="0" smtClean="0">
              <a:ln>
                <a:noFill/>
              </a:ln>
              <a:solidFill>
                <a:srgbClr val="333333"/>
              </a:solidFill>
              <a:effectLst/>
              <a:latin typeface="Arial" panose="020B0604020202020204" pitchFamily="34" charset="0"/>
              <a:ea typeface="Helvetica Neue"/>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333333"/>
                </a:solidFill>
                <a:effectLst/>
                <a:latin typeface="Arial" panose="020B0604020202020204" pitchFamily="34" charset="0"/>
                <a:ea typeface="Helvetica Neue"/>
              </a:rPr>
              <a:t>Maximum delta step we allow each tree’s weight estimation to be.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333333"/>
                </a:solidFill>
                <a:effectLst/>
                <a:latin typeface="Arial" panose="020B0604020202020204" pitchFamily="34" charset="0"/>
                <a:ea typeface="Helvetica Neue"/>
              </a:rPr>
              <a:t>subsample : </a:t>
            </a:r>
            <a:r>
              <a:rPr kumimoji="0" lang="zh-CN" altLang="zh-CN" sz="1800" b="1" i="1" u="none" strike="noStrike" cap="none" normalizeH="0" baseline="0" dirty="0" smtClean="0">
                <a:ln>
                  <a:noFill/>
                </a:ln>
                <a:solidFill>
                  <a:srgbClr val="333333"/>
                </a:solidFill>
                <a:effectLst/>
                <a:latin typeface="Arial" panose="020B0604020202020204" pitchFamily="34" charset="0"/>
                <a:ea typeface="Helvetica Neue"/>
              </a:rPr>
              <a:t>float</a:t>
            </a:r>
            <a:r>
              <a:rPr kumimoji="0" lang="zh-CN" altLang="en-US" sz="1800" b="1" i="1" u="none" strike="noStrike" cap="none" normalizeH="0" baseline="0" dirty="0" smtClean="0">
                <a:ln>
                  <a:noFill/>
                </a:ln>
                <a:solidFill>
                  <a:srgbClr val="333333"/>
                </a:solidFill>
                <a:effectLst/>
                <a:latin typeface="Arial" panose="020B0604020202020204" pitchFamily="34" charset="0"/>
                <a:ea typeface="Helvetica Neue"/>
              </a:rPr>
              <a:t>（训练新树时控制随机抽样数的比例，越小则越保守）</a:t>
            </a:r>
            <a:endParaRPr kumimoji="0" lang="zh-CN" altLang="zh-CN" sz="1800" b="1" i="0" u="none" strike="noStrike" cap="none" normalizeH="0" baseline="0" dirty="0" smtClean="0">
              <a:ln>
                <a:noFill/>
              </a:ln>
              <a:solidFill>
                <a:srgbClr val="333333"/>
              </a:solidFill>
              <a:effectLst/>
              <a:latin typeface="Arial" panose="020B0604020202020204" pitchFamily="34" charset="0"/>
              <a:ea typeface="Helvetica Neue"/>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333333"/>
                </a:solidFill>
                <a:effectLst/>
                <a:latin typeface="Arial" panose="020B0604020202020204" pitchFamily="34" charset="0"/>
                <a:ea typeface="Helvetica Neue"/>
              </a:rPr>
              <a:t>Subsample ratio of the training instance.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333333"/>
                </a:solidFill>
                <a:effectLst/>
                <a:latin typeface="Arial" panose="020B0604020202020204" pitchFamily="34" charset="0"/>
                <a:ea typeface="Helvetica Neue"/>
              </a:rPr>
              <a:t>colsample_bytree : </a:t>
            </a:r>
            <a:r>
              <a:rPr kumimoji="0" lang="zh-CN" altLang="zh-CN" sz="1800" b="1" i="1" u="none" strike="noStrike" cap="none" normalizeH="0" baseline="0" dirty="0" smtClean="0">
                <a:ln>
                  <a:noFill/>
                </a:ln>
                <a:solidFill>
                  <a:srgbClr val="333333"/>
                </a:solidFill>
                <a:effectLst/>
                <a:latin typeface="Arial" panose="020B0604020202020204" pitchFamily="34" charset="0"/>
                <a:ea typeface="Helvetica Neue"/>
              </a:rPr>
              <a:t>float</a:t>
            </a:r>
            <a:r>
              <a:rPr kumimoji="0" lang="zh-CN" altLang="en-US" sz="1800" b="1" i="1" u="none" strike="noStrike" cap="none" normalizeH="0" baseline="0" dirty="0" smtClean="0">
                <a:ln>
                  <a:noFill/>
                </a:ln>
                <a:solidFill>
                  <a:srgbClr val="333333"/>
                </a:solidFill>
                <a:effectLst/>
                <a:latin typeface="Arial" panose="020B0604020202020204" pitchFamily="34" charset="0"/>
                <a:ea typeface="Helvetica Neue"/>
              </a:rPr>
              <a:t>（训练新树时每个样本随机抽特征的比例）</a:t>
            </a:r>
            <a:endParaRPr kumimoji="0" lang="zh-CN" altLang="zh-CN" sz="1800" b="1" i="0" u="none" strike="noStrike" cap="none" normalizeH="0" baseline="0" dirty="0" smtClean="0">
              <a:ln>
                <a:noFill/>
              </a:ln>
              <a:solidFill>
                <a:srgbClr val="333333"/>
              </a:solidFill>
              <a:effectLst/>
              <a:latin typeface="Arial" panose="020B0604020202020204" pitchFamily="34" charset="0"/>
              <a:ea typeface="Helvetica Neue"/>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333333"/>
                </a:solidFill>
                <a:effectLst/>
                <a:latin typeface="Arial" panose="020B0604020202020204" pitchFamily="34" charset="0"/>
                <a:ea typeface="Helvetica Neue"/>
              </a:rPr>
              <a:t>Subsample ratio of columns when constructing each tree.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333333"/>
                </a:solidFill>
                <a:effectLst/>
                <a:latin typeface="Arial" panose="020B0604020202020204" pitchFamily="34" charset="0"/>
                <a:ea typeface="Helvetica Neue"/>
              </a:rPr>
              <a:t>colsample_bylevel : </a:t>
            </a:r>
            <a:r>
              <a:rPr kumimoji="0" lang="zh-CN" altLang="zh-CN" sz="1800" b="1" i="1" u="none" strike="noStrike" cap="none" normalizeH="0" baseline="0" dirty="0" smtClean="0">
                <a:ln>
                  <a:noFill/>
                </a:ln>
                <a:solidFill>
                  <a:srgbClr val="333333"/>
                </a:solidFill>
                <a:effectLst/>
                <a:latin typeface="Arial" panose="020B0604020202020204" pitchFamily="34" charset="0"/>
                <a:ea typeface="Helvetica Neue"/>
              </a:rPr>
              <a:t>float</a:t>
            </a:r>
            <a:endParaRPr kumimoji="0" lang="zh-CN" altLang="zh-CN" sz="1800" b="1" i="0" u="none" strike="noStrike" cap="none" normalizeH="0" baseline="0" dirty="0" smtClean="0">
              <a:ln>
                <a:noFill/>
              </a:ln>
              <a:solidFill>
                <a:srgbClr val="333333"/>
              </a:solidFill>
              <a:effectLst/>
              <a:latin typeface="Arial" panose="020B0604020202020204" pitchFamily="34" charset="0"/>
              <a:ea typeface="Helvetica Neue"/>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333333"/>
                </a:solidFill>
                <a:effectLst/>
                <a:latin typeface="Arial" panose="020B0604020202020204" pitchFamily="34" charset="0"/>
                <a:ea typeface="Helvetica Neue"/>
              </a:rPr>
              <a:t>Subsample ratio of columns for each split, in each level.</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333333"/>
                </a:solidFill>
                <a:effectLst/>
                <a:latin typeface="Arial" panose="020B0604020202020204" pitchFamily="34" charset="0"/>
                <a:ea typeface="Helvetica Neue"/>
              </a:rPr>
              <a:t>reg_alpha : </a:t>
            </a:r>
            <a:r>
              <a:rPr kumimoji="0" lang="zh-CN" altLang="zh-CN" sz="1800" b="1" i="1" u="none" strike="noStrike" cap="none" normalizeH="0" baseline="0" dirty="0" smtClean="0">
                <a:ln>
                  <a:noFill/>
                </a:ln>
                <a:solidFill>
                  <a:srgbClr val="333333"/>
                </a:solidFill>
                <a:effectLst/>
                <a:latin typeface="Arial" panose="020B0604020202020204" pitchFamily="34" charset="0"/>
                <a:ea typeface="Helvetica Neue"/>
              </a:rPr>
              <a:t>float (xgb’s alpha)</a:t>
            </a:r>
            <a:r>
              <a:rPr kumimoji="0" lang="zh-CN" altLang="en-US" sz="1800" b="1" i="1" u="none" strike="noStrike" cap="none" normalizeH="0" baseline="0" dirty="0" smtClean="0">
                <a:ln>
                  <a:noFill/>
                </a:ln>
                <a:solidFill>
                  <a:srgbClr val="333333"/>
                </a:solidFill>
                <a:effectLst/>
                <a:latin typeface="Arial" panose="020B0604020202020204" pitchFamily="34" charset="0"/>
                <a:ea typeface="Helvetica Neue"/>
              </a:rPr>
              <a:t>（复杂函数里的两个系数，下图画红框，越大越保守）</a:t>
            </a:r>
            <a:endParaRPr kumimoji="0" lang="zh-CN" altLang="zh-CN" sz="1800" b="1" i="0" u="none" strike="noStrike" cap="none" normalizeH="0" baseline="0" dirty="0" smtClean="0">
              <a:ln>
                <a:noFill/>
              </a:ln>
              <a:solidFill>
                <a:srgbClr val="333333"/>
              </a:solidFill>
              <a:effectLst/>
              <a:latin typeface="Arial" panose="020B0604020202020204" pitchFamily="34" charset="0"/>
              <a:ea typeface="Helvetica Neue"/>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333333"/>
                </a:solidFill>
                <a:effectLst/>
                <a:latin typeface="Arial" panose="020B0604020202020204" pitchFamily="34" charset="0"/>
                <a:ea typeface="Helvetica Neue"/>
              </a:rPr>
              <a:t>L1 regularization term on weights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333333"/>
                </a:solidFill>
                <a:effectLst/>
                <a:latin typeface="Arial" panose="020B0604020202020204" pitchFamily="34" charset="0"/>
                <a:ea typeface="Helvetica Neue"/>
              </a:rPr>
              <a:t>reg_lambda : </a:t>
            </a:r>
            <a:r>
              <a:rPr kumimoji="0" lang="zh-CN" altLang="zh-CN" sz="1800" b="1" i="1" u="none" strike="noStrike" cap="none" normalizeH="0" baseline="0" dirty="0" smtClean="0">
                <a:ln>
                  <a:noFill/>
                </a:ln>
                <a:solidFill>
                  <a:srgbClr val="333333"/>
                </a:solidFill>
                <a:effectLst/>
                <a:latin typeface="Arial" panose="020B0604020202020204" pitchFamily="34" charset="0"/>
                <a:ea typeface="Helvetica Neue"/>
              </a:rPr>
              <a:t>float (xgb’s lambda)</a:t>
            </a:r>
            <a:endParaRPr kumimoji="0" lang="zh-CN" altLang="zh-CN" sz="1800" b="1" i="0" u="none" strike="noStrike" cap="none" normalizeH="0" baseline="0" dirty="0" smtClean="0">
              <a:ln>
                <a:noFill/>
              </a:ln>
              <a:solidFill>
                <a:srgbClr val="333333"/>
              </a:solidFill>
              <a:effectLst/>
              <a:latin typeface="Arial" panose="020B0604020202020204" pitchFamily="34" charset="0"/>
              <a:ea typeface="Helvetica Neue"/>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333333"/>
                </a:solidFill>
                <a:effectLst/>
                <a:latin typeface="Arial" panose="020B0604020202020204" pitchFamily="34" charset="0"/>
                <a:ea typeface="Helvetica Neue"/>
              </a:rPr>
              <a:t>L2 regularization term on weights</a:t>
            </a:r>
          </a:p>
          <a:p>
            <a:pPr marL="0" lvl="0" indent="0" eaLnBrk="0" fontAlgn="base" hangingPunct="0">
              <a:lnSpc>
                <a:spcPct val="100000"/>
              </a:lnSpc>
              <a:spcBef>
                <a:spcPct val="0"/>
              </a:spcBef>
              <a:spcAft>
                <a:spcPct val="0"/>
              </a:spcAft>
              <a:buNone/>
            </a:pPr>
            <a:r>
              <a:rPr kumimoji="0" lang="zh-CN" altLang="zh-CN" sz="1800" b="1" i="0" u="none" strike="noStrike" cap="none" normalizeH="0" baseline="0" dirty="0" smtClean="0">
                <a:ln>
                  <a:noFill/>
                </a:ln>
                <a:solidFill>
                  <a:srgbClr val="333333"/>
                </a:solidFill>
                <a:effectLst/>
                <a:latin typeface="Arial" panose="020B0604020202020204" pitchFamily="34" charset="0"/>
                <a:ea typeface="Helvetica Neue"/>
              </a:rPr>
              <a:t>scale_pos_weight : </a:t>
            </a:r>
            <a:r>
              <a:rPr kumimoji="0" lang="zh-CN" altLang="zh-CN" sz="1800" b="1" i="1" u="none" strike="noStrike" cap="none" normalizeH="0" baseline="0" dirty="0" smtClean="0">
                <a:ln>
                  <a:noFill/>
                </a:ln>
                <a:solidFill>
                  <a:srgbClr val="333333"/>
                </a:solidFill>
                <a:effectLst/>
                <a:latin typeface="Arial" panose="020B0604020202020204" pitchFamily="34" charset="0"/>
                <a:ea typeface="Helvetica Neue"/>
              </a:rPr>
              <a:t>float</a:t>
            </a:r>
            <a:r>
              <a:rPr lang="zh-CN" altLang="en-US" sz="1800" b="1" i="1" dirty="0">
                <a:solidFill>
                  <a:srgbClr val="333333"/>
                </a:solidFill>
                <a:latin typeface="Arial" panose="020B0604020202020204" pitchFamily="34" charset="0"/>
                <a:ea typeface="Helvetica Neue"/>
              </a:rPr>
              <a:t>（各类样本十分不平衡时，把这个参数设置为一个正数，可以使算法更快收敛）</a:t>
            </a:r>
            <a:endParaRPr kumimoji="0" lang="zh-CN" altLang="zh-CN" sz="1800" b="1" i="0" u="none" strike="noStrike" cap="none" normalizeH="0" baseline="0" dirty="0" smtClean="0">
              <a:ln>
                <a:noFill/>
              </a:ln>
              <a:solidFill>
                <a:srgbClr val="333333"/>
              </a:solidFill>
              <a:effectLst/>
              <a:latin typeface="Arial" panose="020B0604020202020204" pitchFamily="34" charset="0"/>
              <a:ea typeface="Helvetica Neue"/>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333333"/>
                </a:solidFill>
                <a:effectLst/>
                <a:latin typeface="Arial" panose="020B0604020202020204" pitchFamily="34" charset="0"/>
                <a:ea typeface="Helvetica Neue"/>
              </a:rPr>
              <a:t>Balancing of positive and negative weights.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333333"/>
                </a:solidFill>
                <a:effectLst/>
                <a:latin typeface="Arial" panose="020B0604020202020204" pitchFamily="34" charset="0"/>
                <a:ea typeface="Helvetica Neue"/>
              </a:rPr>
              <a:t>base_score:</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333333"/>
                </a:solidFill>
                <a:effectLst/>
                <a:latin typeface="Arial" panose="020B0604020202020204" pitchFamily="34" charset="0"/>
                <a:ea typeface="Helvetica Neue"/>
              </a:rPr>
              <a:t>The initial prediction score of all instances, global bias.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333333"/>
                </a:solidFill>
                <a:effectLst/>
                <a:latin typeface="Arial" panose="020B0604020202020204" pitchFamily="34" charset="0"/>
                <a:ea typeface="Helvetica Neue"/>
              </a:rPr>
              <a:t>seed : </a:t>
            </a:r>
            <a:r>
              <a:rPr kumimoji="0" lang="zh-CN" altLang="zh-CN" sz="1800" b="1" i="1" u="none" strike="noStrike" cap="none" normalizeH="0" baseline="0" dirty="0" smtClean="0">
                <a:ln>
                  <a:noFill/>
                </a:ln>
                <a:solidFill>
                  <a:srgbClr val="333333"/>
                </a:solidFill>
                <a:effectLst/>
                <a:latin typeface="Arial" panose="020B0604020202020204" pitchFamily="34" charset="0"/>
                <a:ea typeface="Helvetica Neue"/>
              </a:rPr>
              <a:t>int</a:t>
            </a:r>
            <a:endParaRPr kumimoji="0" lang="zh-CN" altLang="zh-CN" sz="1800" b="1" i="0" u="none" strike="noStrike" cap="none" normalizeH="0" baseline="0" dirty="0" smtClean="0">
              <a:ln>
                <a:noFill/>
              </a:ln>
              <a:solidFill>
                <a:srgbClr val="333333"/>
              </a:solidFill>
              <a:effectLst/>
              <a:latin typeface="Arial" panose="020B0604020202020204" pitchFamily="34" charset="0"/>
              <a:ea typeface="Helvetica Neue"/>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333333"/>
                </a:solidFill>
                <a:effectLst/>
                <a:latin typeface="Arial" panose="020B0604020202020204" pitchFamily="34" charset="0"/>
                <a:ea typeface="Helvetica Neue"/>
              </a:rPr>
              <a:t>Random number seed. (Deprecated, please use random_state)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333333"/>
                </a:solidFill>
                <a:effectLst/>
                <a:latin typeface="Arial" panose="020B0604020202020204" pitchFamily="34" charset="0"/>
                <a:ea typeface="Helvetica Neue"/>
              </a:rPr>
              <a:t>random_state : </a:t>
            </a:r>
            <a:r>
              <a:rPr kumimoji="0" lang="zh-CN" altLang="zh-CN" sz="1800" b="1" i="1" u="none" strike="noStrike" cap="none" normalizeH="0" baseline="0" dirty="0" smtClean="0">
                <a:ln>
                  <a:noFill/>
                </a:ln>
                <a:solidFill>
                  <a:srgbClr val="333333"/>
                </a:solidFill>
                <a:effectLst/>
                <a:latin typeface="Arial" panose="020B0604020202020204" pitchFamily="34" charset="0"/>
                <a:ea typeface="Helvetica Neue"/>
              </a:rPr>
              <a:t>int</a:t>
            </a:r>
            <a:endParaRPr kumimoji="0" lang="zh-CN" altLang="zh-CN" sz="1800" b="1" i="0" u="none" strike="noStrike" cap="none" normalizeH="0" baseline="0" dirty="0" smtClean="0">
              <a:ln>
                <a:noFill/>
              </a:ln>
              <a:solidFill>
                <a:srgbClr val="333333"/>
              </a:solidFill>
              <a:effectLst/>
              <a:latin typeface="Arial" panose="020B0604020202020204" pitchFamily="34" charset="0"/>
              <a:ea typeface="Helvetica Neue"/>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333333"/>
                </a:solidFill>
                <a:effectLst/>
                <a:latin typeface="Arial" panose="020B0604020202020204" pitchFamily="34" charset="0"/>
                <a:ea typeface="Helvetica Neue"/>
              </a:rPr>
              <a:t>Random number seed. (replaces seed)</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333333"/>
                </a:solidFill>
                <a:effectLst/>
                <a:latin typeface="Arial" panose="020B0604020202020204" pitchFamily="34" charset="0"/>
                <a:ea typeface="Helvetica Neue"/>
              </a:rPr>
              <a:t>missing : </a:t>
            </a:r>
            <a:r>
              <a:rPr kumimoji="0" lang="zh-CN" altLang="zh-CN" sz="1800" b="1" i="1" u="none" strike="noStrike" cap="none" normalizeH="0" baseline="0" dirty="0" smtClean="0">
                <a:ln>
                  <a:noFill/>
                </a:ln>
                <a:solidFill>
                  <a:srgbClr val="333333"/>
                </a:solidFill>
                <a:effectLst/>
                <a:latin typeface="Arial" panose="020B0604020202020204" pitchFamily="34" charset="0"/>
                <a:ea typeface="Helvetica Neue"/>
              </a:rPr>
              <a:t>float, optional</a:t>
            </a:r>
            <a:endParaRPr kumimoji="0" lang="zh-CN" altLang="zh-CN" sz="1800" b="1" i="0" u="none" strike="noStrike" cap="none" normalizeH="0" baseline="0" dirty="0" smtClean="0">
              <a:ln>
                <a:noFill/>
              </a:ln>
              <a:solidFill>
                <a:srgbClr val="333333"/>
              </a:solidFill>
              <a:effectLst/>
              <a:latin typeface="Arial" panose="020B0604020202020204" pitchFamily="34" charset="0"/>
              <a:ea typeface="Helvetica Neue"/>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333333"/>
                </a:solidFill>
                <a:effectLst/>
                <a:latin typeface="Arial" panose="020B0604020202020204" pitchFamily="34" charset="0"/>
                <a:ea typeface="Helvetica Neue"/>
              </a:rPr>
              <a:t>Value in the data which needs to be present as a missing value. If None, defaults to np.nan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2"/>
          <a:stretch>
            <a:fillRect/>
          </a:stretch>
        </p:blipFill>
        <p:spPr>
          <a:xfrm>
            <a:off x="4996873" y="2816377"/>
            <a:ext cx="3234891" cy="614303"/>
          </a:xfrm>
          <a:prstGeom prst="rect">
            <a:avLst/>
          </a:prstGeom>
        </p:spPr>
      </p:pic>
    </p:spTree>
    <p:extLst>
      <p:ext uri="{BB962C8B-B14F-4D97-AF65-F5344CB8AC3E}">
        <p14:creationId xmlns:p14="http://schemas.microsoft.com/office/powerpoint/2010/main" val="4073399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86220"/>
          </a:xfrm>
        </p:spPr>
        <p:txBody>
          <a:bodyPr>
            <a:normAutofit fontScale="90000"/>
          </a:bodyPr>
          <a:lstStyle/>
          <a:p>
            <a:r>
              <a:rPr lang="en-US" altLang="zh-CN" b="1" dirty="0" smtClean="0"/>
              <a:t>Fit</a:t>
            </a:r>
            <a:r>
              <a:rPr lang="zh-CN" altLang="en-US" b="1" dirty="0" smtClean="0"/>
              <a:t>部分</a:t>
            </a:r>
            <a:endParaRPr lang="zh-CN" altLang="en-US" b="1" dirty="0"/>
          </a:p>
        </p:txBody>
      </p:sp>
      <p:sp>
        <p:nvSpPr>
          <p:cNvPr id="3" name="内容占位符 2"/>
          <p:cNvSpPr>
            <a:spLocks noGrp="1"/>
          </p:cNvSpPr>
          <p:nvPr>
            <p:ph idx="1"/>
          </p:nvPr>
        </p:nvSpPr>
        <p:spPr>
          <a:xfrm>
            <a:off x="838200" y="1071418"/>
            <a:ext cx="10515600" cy="5105545"/>
          </a:xfrm>
        </p:spPr>
        <p:txBody>
          <a:bodyPr/>
          <a:lstStyle/>
          <a:p>
            <a:r>
              <a:rPr lang="zh-CN" altLang="en-US" dirty="0" smtClean="0"/>
              <a:t>傻瓜式的</a:t>
            </a:r>
            <a:r>
              <a:rPr lang="en-US" altLang="zh-CN" dirty="0" smtClean="0"/>
              <a:t>fit</a:t>
            </a:r>
          </a:p>
          <a:p>
            <a:pPr lvl="1"/>
            <a:r>
              <a:rPr lang="en-US" altLang="zh-CN" sz="1600" dirty="0" err="1"/>
              <a:t>model.fit</a:t>
            </a:r>
            <a:r>
              <a:rPr lang="en-US" altLang="zh-CN" sz="1600" dirty="0"/>
              <a:t>(</a:t>
            </a:r>
            <a:r>
              <a:rPr lang="en-US" altLang="zh-CN" sz="1600" dirty="0" err="1"/>
              <a:t>X_train</a:t>
            </a:r>
            <a:r>
              <a:rPr lang="en-US" altLang="zh-CN" sz="1600" dirty="0"/>
              <a:t>, </a:t>
            </a:r>
            <a:r>
              <a:rPr lang="en-US" altLang="zh-CN" sz="1600" dirty="0" err="1"/>
              <a:t>y_train</a:t>
            </a:r>
            <a:r>
              <a:rPr lang="en-US" altLang="zh-CN" sz="1600" dirty="0" smtClean="0"/>
              <a:t>)</a:t>
            </a:r>
          </a:p>
          <a:p>
            <a:endParaRPr lang="en-US" altLang="zh-CN" dirty="0"/>
          </a:p>
          <a:p>
            <a:r>
              <a:rPr lang="en-US" altLang="zh-CN" dirty="0" smtClean="0"/>
              <a:t>fit</a:t>
            </a:r>
            <a:r>
              <a:rPr lang="zh-CN" altLang="en-US" dirty="0" smtClean="0"/>
              <a:t>过程中可以进行预测（监察过程），此时</a:t>
            </a:r>
            <a:r>
              <a:rPr lang="en-US" altLang="zh-CN" dirty="0" smtClean="0"/>
              <a:t>fit</a:t>
            </a:r>
            <a:r>
              <a:rPr lang="zh-CN" altLang="en-US" dirty="0" smtClean="0"/>
              <a:t>加参数</a:t>
            </a:r>
            <a:endParaRPr lang="en-US" altLang="zh-CN" dirty="0" smtClean="0"/>
          </a:p>
          <a:p>
            <a:pPr lvl="1"/>
            <a:r>
              <a:rPr lang="en-US" altLang="zh-CN" sz="1600" dirty="0" err="1"/>
              <a:t>model.fit</a:t>
            </a:r>
            <a:r>
              <a:rPr lang="en-US" altLang="zh-CN" sz="1600" dirty="0"/>
              <a:t>(</a:t>
            </a:r>
            <a:r>
              <a:rPr lang="en-US" altLang="zh-CN" sz="1600" dirty="0" err="1"/>
              <a:t>X_train</a:t>
            </a:r>
            <a:r>
              <a:rPr lang="en-US" altLang="zh-CN" sz="1600" dirty="0"/>
              <a:t>, </a:t>
            </a:r>
            <a:r>
              <a:rPr lang="en-US" altLang="zh-CN" sz="1600" dirty="0" err="1"/>
              <a:t>y_train</a:t>
            </a:r>
            <a:r>
              <a:rPr lang="en-US" altLang="zh-CN" sz="1600" dirty="0"/>
              <a:t>, </a:t>
            </a:r>
            <a:r>
              <a:rPr lang="en-US" altLang="zh-CN" sz="1600" dirty="0" err="1"/>
              <a:t>early_stopping_rounds</a:t>
            </a:r>
            <a:r>
              <a:rPr lang="en-US" altLang="zh-CN" sz="1600" dirty="0"/>
              <a:t>=10, </a:t>
            </a:r>
            <a:r>
              <a:rPr lang="en-US" altLang="zh-CN" sz="1600" dirty="0" err="1"/>
              <a:t>eval_metric</a:t>
            </a:r>
            <a:r>
              <a:rPr lang="en-US" altLang="zh-CN" sz="1600" dirty="0"/>
              <a:t>="</a:t>
            </a:r>
            <a:r>
              <a:rPr lang="en-US" altLang="zh-CN" sz="1600" dirty="0" err="1"/>
              <a:t>logloss</a:t>
            </a:r>
            <a:r>
              <a:rPr lang="en-US" altLang="zh-CN" sz="1600" dirty="0"/>
              <a:t>", </a:t>
            </a:r>
            <a:r>
              <a:rPr lang="en-US" altLang="zh-CN" sz="1600" dirty="0" err="1"/>
              <a:t>eval_set</a:t>
            </a:r>
            <a:r>
              <a:rPr lang="en-US" altLang="zh-CN" sz="1600" dirty="0"/>
              <a:t>=</a:t>
            </a:r>
            <a:r>
              <a:rPr lang="en-US" altLang="zh-CN" sz="1600" dirty="0" err="1"/>
              <a:t>eval_set</a:t>
            </a:r>
            <a:r>
              <a:rPr lang="en-US" altLang="zh-CN" sz="1600" dirty="0"/>
              <a:t>, verbose=True)</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272976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79055"/>
            <a:ext cx="10515600" cy="5197908"/>
          </a:xfrm>
        </p:spPr>
        <p:txBody>
          <a:bodyPr>
            <a:normAutofit fontScale="62500" lnSpcReduction="20000"/>
          </a:bodyPr>
          <a:lstStyle/>
          <a:p>
            <a:r>
              <a:rPr lang="en-US" altLang="zh-CN" b="1" dirty="0"/>
              <a:t>X</a:t>
            </a:r>
            <a:r>
              <a:rPr lang="en-US" altLang="zh-CN" dirty="0"/>
              <a:t> (</a:t>
            </a:r>
            <a:r>
              <a:rPr lang="en-US" altLang="zh-CN" i="1" dirty="0" err="1"/>
              <a:t>array_like</a:t>
            </a:r>
            <a:r>
              <a:rPr lang="en-US" altLang="zh-CN" dirty="0"/>
              <a:t>) – Feature matrix</a:t>
            </a:r>
          </a:p>
          <a:p>
            <a:r>
              <a:rPr lang="en-US" altLang="zh-CN" b="1" dirty="0"/>
              <a:t>y</a:t>
            </a:r>
            <a:r>
              <a:rPr lang="en-US" altLang="zh-CN" dirty="0"/>
              <a:t> (</a:t>
            </a:r>
            <a:r>
              <a:rPr lang="en-US" altLang="zh-CN" i="1" dirty="0" err="1"/>
              <a:t>array_like</a:t>
            </a:r>
            <a:r>
              <a:rPr lang="en-US" altLang="zh-CN" dirty="0"/>
              <a:t>) – Labels</a:t>
            </a:r>
          </a:p>
          <a:p>
            <a:r>
              <a:rPr lang="en-US" altLang="zh-CN" b="1" dirty="0" err="1"/>
              <a:t>sample_weight</a:t>
            </a:r>
            <a:r>
              <a:rPr lang="en-US" altLang="zh-CN" dirty="0"/>
              <a:t> (</a:t>
            </a:r>
            <a:r>
              <a:rPr lang="en-US" altLang="zh-CN" i="1" dirty="0" err="1"/>
              <a:t>array_like</a:t>
            </a:r>
            <a:r>
              <a:rPr lang="en-US" altLang="zh-CN" dirty="0"/>
              <a:t>) – Weight for each instance</a:t>
            </a:r>
          </a:p>
          <a:p>
            <a:r>
              <a:rPr lang="en-US" altLang="zh-CN" b="1" dirty="0" err="1"/>
              <a:t>eval_set</a:t>
            </a:r>
            <a:r>
              <a:rPr lang="en-US" altLang="zh-CN" dirty="0"/>
              <a:t> (</a:t>
            </a:r>
            <a:r>
              <a:rPr lang="en-US" altLang="zh-CN" i="1" dirty="0"/>
              <a:t>list, optional</a:t>
            </a:r>
            <a:r>
              <a:rPr lang="en-US" altLang="zh-CN" dirty="0"/>
              <a:t>) – A list of (X, y) pairs to use as a validation set for early-stopping</a:t>
            </a:r>
          </a:p>
          <a:p>
            <a:r>
              <a:rPr lang="en-US" altLang="zh-CN" b="1" dirty="0" err="1"/>
              <a:t>eval_metric</a:t>
            </a:r>
            <a:r>
              <a:rPr lang="en-US" altLang="zh-CN" dirty="0"/>
              <a:t> (</a:t>
            </a:r>
            <a:r>
              <a:rPr lang="en-US" altLang="zh-CN" i="1" dirty="0" err="1"/>
              <a:t>str</a:t>
            </a:r>
            <a:r>
              <a:rPr lang="en-US" altLang="zh-CN" i="1" dirty="0"/>
              <a:t>, callable, optional</a:t>
            </a:r>
            <a:r>
              <a:rPr lang="en-US" altLang="zh-CN" dirty="0"/>
              <a:t>) – If a </a:t>
            </a:r>
            <a:r>
              <a:rPr lang="en-US" altLang="zh-CN" dirty="0" err="1"/>
              <a:t>str</a:t>
            </a:r>
            <a:r>
              <a:rPr lang="en-US" altLang="zh-CN" dirty="0"/>
              <a:t>, should be a built-in evaluation metric to use. See doc/parameter.md. If callable, a custom evaluation metric. The call signature is </a:t>
            </a:r>
            <a:r>
              <a:rPr lang="en-US" altLang="zh-CN" dirty="0" err="1"/>
              <a:t>func</a:t>
            </a:r>
            <a:r>
              <a:rPr lang="en-US" altLang="zh-CN" dirty="0"/>
              <a:t>(</a:t>
            </a:r>
            <a:r>
              <a:rPr lang="en-US" altLang="zh-CN" dirty="0" err="1"/>
              <a:t>y_predicted</a:t>
            </a:r>
            <a:r>
              <a:rPr lang="en-US" altLang="zh-CN" dirty="0"/>
              <a:t>, </a:t>
            </a:r>
            <a:r>
              <a:rPr lang="en-US" altLang="zh-CN" dirty="0" err="1"/>
              <a:t>y_true</a:t>
            </a:r>
            <a:r>
              <a:rPr lang="en-US" altLang="zh-CN" dirty="0"/>
              <a:t>) where </a:t>
            </a:r>
            <a:r>
              <a:rPr lang="en-US" altLang="zh-CN" dirty="0" err="1"/>
              <a:t>y_true</a:t>
            </a:r>
            <a:r>
              <a:rPr lang="en-US" altLang="zh-CN" dirty="0"/>
              <a:t> will be a </a:t>
            </a:r>
            <a:r>
              <a:rPr lang="en-US" altLang="zh-CN" dirty="0" err="1"/>
              <a:t>DMatrix</a:t>
            </a:r>
            <a:r>
              <a:rPr lang="en-US" altLang="zh-CN" dirty="0"/>
              <a:t> object such that you may need to call the </a:t>
            </a:r>
            <a:r>
              <a:rPr lang="en-US" altLang="zh-CN" dirty="0" err="1"/>
              <a:t>get_label</a:t>
            </a:r>
            <a:r>
              <a:rPr lang="en-US" altLang="zh-CN" dirty="0"/>
              <a:t> method. It must return a </a:t>
            </a:r>
            <a:r>
              <a:rPr lang="en-US" altLang="zh-CN" dirty="0" err="1"/>
              <a:t>str</a:t>
            </a:r>
            <a:r>
              <a:rPr lang="en-US" altLang="zh-CN" dirty="0"/>
              <a:t>, value pair where the </a:t>
            </a:r>
            <a:r>
              <a:rPr lang="en-US" altLang="zh-CN" dirty="0" err="1"/>
              <a:t>str</a:t>
            </a:r>
            <a:r>
              <a:rPr lang="en-US" altLang="zh-CN" dirty="0"/>
              <a:t> is a name for the evaluation and value is the value of the evaluation function. This objective is always minimized.</a:t>
            </a:r>
          </a:p>
          <a:p>
            <a:r>
              <a:rPr lang="en-US" altLang="zh-CN" b="1" dirty="0" err="1"/>
              <a:t>early_stopping_rounds</a:t>
            </a:r>
            <a:r>
              <a:rPr lang="en-US" altLang="zh-CN" dirty="0"/>
              <a:t> (</a:t>
            </a:r>
            <a:r>
              <a:rPr lang="en-US" altLang="zh-CN" i="1" dirty="0" err="1"/>
              <a:t>int</a:t>
            </a:r>
            <a:r>
              <a:rPr lang="en-US" altLang="zh-CN" i="1" dirty="0"/>
              <a:t>, optional</a:t>
            </a:r>
            <a:r>
              <a:rPr lang="en-US" altLang="zh-CN" dirty="0"/>
              <a:t>) – Activates early stopping. Validation error needs to decrease at least every &lt;</a:t>
            </a:r>
            <a:r>
              <a:rPr lang="en-US" altLang="zh-CN" dirty="0" err="1"/>
              <a:t>early_stopping_rounds</a:t>
            </a:r>
            <a:r>
              <a:rPr lang="en-US" altLang="zh-CN" dirty="0"/>
              <a:t>&gt; round(s) to continue training. Requires at least one item in </a:t>
            </a:r>
            <a:r>
              <a:rPr lang="en-US" altLang="zh-CN" dirty="0" err="1"/>
              <a:t>evals</a:t>
            </a:r>
            <a:r>
              <a:rPr lang="en-US" altLang="zh-CN" dirty="0"/>
              <a:t>. If there’s more than one, will use the last. Returns the model from the last iteration (not the best one). If early stopping occurs, the model will have three additional fields: </a:t>
            </a:r>
            <a:r>
              <a:rPr lang="en-US" altLang="zh-CN" dirty="0" err="1"/>
              <a:t>bst.best_score</a:t>
            </a:r>
            <a:r>
              <a:rPr lang="en-US" altLang="zh-CN" dirty="0"/>
              <a:t>, </a:t>
            </a:r>
            <a:r>
              <a:rPr lang="en-US" altLang="zh-CN" dirty="0" err="1"/>
              <a:t>bst.best_iteration</a:t>
            </a:r>
            <a:r>
              <a:rPr lang="en-US" altLang="zh-CN" dirty="0"/>
              <a:t> and </a:t>
            </a:r>
            <a:r>
              <a:rPr lang="en-US" altLang="zh-CN" dirty="0" err="1"/>
              <a:t>bst.best_ntree_limit</a:t>
            </a:r>
            <a:r>
              <a:rPr lang="en-US" altLang="zh-CN" dirty="0"/>
              <a:t>. (Use </a:t>
            </a:r>
            <a:r>
              <a:rPr lang="en-US" altLang="zh-CN" dirty="0" err="1"/>
              <a:t>bst.best_ntree_limit</a:t>
            </a:r>
            <a:r>
              <a:rPr lang="en-US" altLang="zh-CN" dirty="0"/>
              <a:t> to get the correct value if </a:t>
            </a:r>
            <a:r>
              <a:rPr lang="en-US" altLang="zh-CN" dirty="0" err="1"/>
              <a:t>num_parallel_tree</a:t>
            </a:r>
            <a:r>
              <a:rPr lang="en-US" altLang="zh-CN" dirty="0"/>
              <a:t> and/or </a:t>
            </a:r>
            <a:r>
              <a:rPr lang="en-US" altLang="zh-CN" dirty="0" err="1"/>
              <a:t>num_class</a:t>
            </a:r>
            <a:r>
              <a:rPr lang="en-US" altLang="zh-CN" dirty="0"/>
              <a:t> appears in the parameters)</a:t>
            </a:r>
          </a:p>
          <a:p>
            <a:r>
              <a:rPr lang="en-US" altLang="zh-CN" b="1" dirty="0"/>
              <a:t>verbose</a:t>
            </a:r>
            <a:r>
              <a:rPr lang="en-US" altLang="zh-CN" dirty="0"/>
              <a:t> (</a:t>
            </a:r>
            <a:r>
              <a:rPr lang="en-US" altLang="zh-CN" i="1" dirty="0"/>
              <a:t>bool</a:t>
            </a:r>
            <a:r>
              <a:rPr lang="en-US" altLang="zh-CN" dirty="0"/>
              <a:t>) – If </a:t>
            </a:r>
            <a:r>
              <a:rPr lang="en-US" altLang="zh-CN" i="1" dirty="0"/>
              <a:t>verbose</a:t>
            </a:r>
            <a:r>
              <a:rPr lang="en-US" altLang="zh-CN" dirty="0"/>
              <a:t> and an evaluation set is used, writes the evaluation metric measured on the validation set to </a:t>
            </a:r>
            <a:r>
              <a:rPr lang="en-US" altLang="zh-CN" dirty="0" err="1"/>
              <a:t>stderr</a:t>
            </a:r>
            <a:r>
              <a:rPr lang="en-US" altLang="zh-CN" dirty="0"/>
              <a:t>.</a:t>
            </a:r>
          </a:p>
          <a:p>
            <a:r>
              <a:rPr lang="en-US" altLang="zh-CN" b="1" dirty="0" err="1"/>
              <a:t>xgb_model</a:t>
            </a:r>
            <a:r>
              <a:rPr lang="en-US" altLang="zh-CN" dirty="0"/>
              <a:t> (</a:t>
            </a:r>
            <a:r>
              <a:rPr lang="en-US" altLang="zh-CN" i="1" dirty="0" err="1"/>
              <a:t>str</a:t>
            </a:r>
            <a:r>
              <a:rPr lang="en-US" altLang="zh-CN" dirty="0"/>
              <a:t>) – file name of stored </a:t>
            </a:r>
            <a:r>
              <a:rPr lang="en-US" altLang="zh-CN" dirty="0" err="1"/>
              <a:t>xgb</a:t>
            </a:r>
            <a:r>
              <a:rPr lang="en-US" altLang="zh-CN" dirty="0"/>
              <a:t> model or ‘Booster’ instance </a:t>
            </a:r>
            <a:r>
              <a:rPr lang="en-US" altLang="zh-CN" dirty="0" err="1"/>
              <a:t>Xgb</a:t>
            </a:r>
            <a:r>
              <a:rPr lang="en-US" altLang="zh-CN" dirty="0"/>
              <a:t> model to be loaded before training (allows training continuation)</a:t>
            </a:r>
          </a:p>
          <a:p>
            <a:endParaRPr lang="zh-CN" altLang="en-US" dirty="0"/>
          </a:p>
        </p:txBody>
      </p:sp>
      <p:sp>
        <p:nvSpPr>
          <p:cNvPr id="4" name="Rectangle 1"/>
          <p:cNvSpPr>
            <a:spLocks noGrp="1" noChangeArrowheads="1"/>
          </p:cNvSpPr>
          <p:nvPr>
            <p:ph type="title"/>
          </p:nvPr>
        </p:nvSpPr>
        <p:spPr bwMode="auto">
          <a:xfrm>
            <a:off x="838200" y="388964"/>
            <a:ext cx="1131425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C7254E"/>
                </a:solidFill>
                <a:effectLst/>
                <a:latin typeface="Arial Unicode MS"/>
                <a:ea typeface="Menlo"/>
              </a:rPr>
              <a:t>fit</a:t>
            </a:r>
            <a:r>
              <a:rPr kumimoji="0" lang="zh-CN" altLang="zh-CN" sz="1400" b="1" i="0" u="none" strike="noStrike" cap="none" normalizeH="0" baseline="0" dirty="0" smtClean="0">
                <a:ln>
                  <a:noFill/>
                </a:ln>
                <a:solidFill>
                  <a:srgbClr val="333333"/>
                </a:solidFill>
                <a:effectLst/>
                <a:ea typeface="Helvetica Neue"/>
              </a:rPr>
              <a:t>(</a:t>
            </a:r>
            <a:r>
              <a:rPr kumimoji="0" lang="zh-CN" altLang="zh-CN" sz="1400" b="1" i="1" u="none" strike="noStrike" cap="none" normalizeH="0" baseline="0" dirty="0" smtClean="0">
                <a:ln>
                  <a:noFill/>
                </a:ln>
                <a:solidFill>
                  <a:srgbClr val="333333"/>
                </a:solidFill>
                <a:effectLst/>
                <a:ea typeface="Helvetica Neue"/>
              </a:rPr>
              <a:t>X</a:t>
            </a:r>
            <a:r>
              <a:rPr kumimoji="0" lang="zh-CN" altLang="zh-CN" sz="1400" b="1" i="0" u="none" strike="noStrike" cap="none" normalizeH="0" baseline="0" dirty="0" smtClean="0">
                <a:ln>
                  <a:noFill/>
                </a:ln>
                <a:solidFill>
                  <a:srgbClr val="333333"/>
                </a:solidFill>
                <a:effectLst/>
                <a:ea typeface="Helvetica Neue"/>
              </a:rPr>
              <a:t>, </a:t>
            </a:r>
            <a:r>
              <a:rPr kumimoji="0" lang="zh-CN" altLang="zh-CN" sz="1400" b="1" i="1" u="none" strike="noStrike" cap="none" normalizeH="0" baseline="0" dirty="0" smtClean="0">
                <a:ln>
                  <a:noFill/>
                </a:ln>
                <a:solidFill>
                  <a:srgbClr val="333333"/>
                </a:solidFill>
                <a:effectLst/>
                <a:ea typeface="Helvetica Neue"/>
              </a:rPr>
              <a:t>y</a:t>
            </a:r>
            <a:r>
              <a:rPr kumimoji="0" lang="zh-CN" altLang="zh-CN" sz="1400" b="1" i="0" u="none" strike="noStrike" cap="none" normalizeH="0" baseline="0" dirty="0" smtClean="0">
                <a:ln>
                  <a:noFill/>
                </a:ln>
                <a:solidFill>
                  <a:srgbClr val="333333"/>
                </a:solidFill>
                <a:effectLst/>
                <a:ea typeface="Helvetica Neue"/>
              </a:rPr>
              <a:t>, </a:t>
            </a:r>
            <a:r>
              <a:rPr kumimoji="0" lang="zh-CN" altLang="zh-CN" sz="1400" b="1" i="1" u="none" strike="noStrike" cap="none" normalizeH="0" baseline="0" dirty="0" smtClean="0">
                <a:ln>
                  <a:noFill/>
                </a:ln>
                <a:solidFill>
                  <a:srgbClr val="333333"/>
                </a:solidFill>
                <a:effectLst/>
                <a:ea typeface="Helvetica Neue"/>
              </a:rPr>
              <a:t>sample_weight=None</a:t>
            </a:r>
            <a:r>
              <a:rPr kumimoji="0" lang="zh-CN" altLang="zh-CN" sz="1400" b="1" i="0" u="none" strike="noStrike" cap="none" normalizeH="0" baseline="0" dirty="0" smtClean="0">
                <a:ln>
                  <a:noFill/>
                </a:ln>
                <a:solidFill>
                  <a:srgbClr val="333333"/>
                </a:solidFill>
                <a:effectLst/>
                <a:ea typeface="Helvetica Neue"/>
              </a:rPr>
              <a:t>, </a:t>
            </a:r>
            <a:r>
              <a:rPr kumimoji="0" lang="zh-CN" altLang="zh-CN" sz="1400" b="1" i="1" u="none" strike="noStrike" cap="none" normalizeH="0" baseline="0" dirty="0" smtClean="0">
                <a:ln>
                  <a:noFill/>
                </a:ln>
                <a:solidFill>
                  <a:srgbClr val="333333"/>
                </a:solidFill>
                <a:effectLst/>
                <a:ea typeface="Helvetica Neue"/>
              </a:rPr>
              <a:t>eval_set=None</a:t>
            </a:r>
            <a:r>
              <a:rPr kumimoji="0" lang="zh-CN" altLang="zh-CN" sz="1400" b="1" i="0" u="none" strike="noStrike" cap="none" normalizeH="0" baseline="0" dirty="0" smtClean="0">
                <a:ln>
                  <a:noFill/>
                </a:ln>
                <a:solidFill>
                  <a:srgbClr val="333333"/>
                </a:solidFill>
                <a:effectLst/>
                <a:ea typeface="Helvetica Neue"/>
              </a:rPr>
              <a:t>, </a:t>
            </a:r>
            <a:r>
              <a:rPr kumimoji="0" lang="zh-CN" altLang="zh-CN" sz="1400" b="1" i="1" u="none" strike="noStrike" cap="none" normalizeH="0" baseline="0" dirty="0" smtClean="0">
                <a:ln>
                  <a:noFill/>
                </a:ln>
                <a:solidFill>
                  <a:srgbClr val="333333"/>
                </a:solidFill>
                <a:effectLst/>
                <a:ea typeface="Helvetica Neue"/>
              </a:rPr>
              <a:t>eval_metric=None</a:t>
            </a:r>
            <a:r>
              <a:rPr kumimoji="0" lang="zh-CN" altLang="zh-CN" sz="1400" b="1" i="0" u="none" strike="noStrike" cap="none" normalizeH="0" baseline="0" dirty="0" smtClean="0">
                <a:ln>
                  <a:noFill/>
                </a:ln>
                <a:solidFill>
                  <a:srgbClr val="333333"/>
                </a:solidFill>
                <a:effectLst/>
                <a:ea typeface="Helvetica Neue"/>
              </a:rPr>
              <a:t>, </a:t>
            </a:r>
            <a:r>
              <a:rPr kumimoji="0" lang="zh-CN" altLang="zh-CN" sz="1400" b="1" i="1" u="none" strike="noStrike" cap="none" normalizeH="0" baseline="0" dirty="0" smtClean="0">
                <a:ln>
                  <a:noFill/>
                </a:ln>
                <a:solidFill>
                  <a:srgbClr val="333333"/>
                </a:solidFill>
                <a:effectLst/>
                <a:ea typeface="Helvetica Neue"/>
              </a:rPr>
              <a:t>early_stopping_rounds=None</a:t>
            </a:r>
            <a:r>
              <a:rPr kumimoji="0" lang="zh-CN" altLang="zh-CN" sz="1400" b="1" i="0" u="none" strike="noStrike" cap="none" normalizeH="0" baseline="0" dirty="0" smtClean="0">
                <a:ln>
                  <a:noFill/>
                </a:ln>
                <a:solidFill>
                  <a:srgbClr val="333333"/>
                </a:solidFill>
                <a:effectLst/>
                <a:ea typeface="Helvetica Neue"/>
              </a:rPr>
              <a:t>,</a:t>
            </a:r>
            <a:r>
              <a:rPr kumimoji="0" lang="zh-CN" altLang="zh-CN" sz="1400" b="1" i="1" u="none" strike="noStrike" cap="none" normalizeH="0" baseline="0" dirty="0" smtClean="0">
                <a:ln>
                  <a:noFill/>
                </a:ln>
                <a:solidFill>
                  <a:srgbClr val="333333"/>
                </a:solidFill>
                <a:effectLst/>
                <a:ea typeface="Helvetica Neue"/>
              </a:rPr>
              <a:t>verbose=True</a:t>
            </a:r>
            <a:r>
              <a:rPr kumimoji="0" lang="zh-CN" altLang="zh-CN" sz="1400" b="1" i="0" u="none" strike="noStrike" cap="none" normalizeH="0" baseline="0" dirty="0" smtClean="0">
                <a:ln>
                  <a:noFill/>
                </a:ln>
                <a:solidFill>
                  <a:srgbClr val="333333"/>
                </a:solidFill>
                <a:effectLst/>
                <a:ea typeface="Helvetica Neue"/>
              </a:rPr>
              <a:t>, </a:t>
            </a:r>
            <a:r>
              <a:rPr kumimoji="0" lang="zh-CN" altLang="zh-CN" sz="1400" b="1" i="1" u="none" strike="noStrike" cap="none" normalizeH="0" baseline="0" dirty="0" smtClean="0">
                <a:ln>
                  <a:noFill/>
                </a:ln>
                <a:solidFill>
                  <a:srgbClr val="333333"/>
                </a:solidFill>
                <a:effectLst/>
                <a:ea typeface="Helvetica Neue"/>
              </a:rPr>
              <a:t>xgb_model=None</a:t>
            </a:r>
            <a:r>
              <a:rPr kumimoji="0" lang="zh-CN" altLang="zh-CN" sz="1400" b="1" i="0" u="none" strike="noStrike" cap="none" normalizeH="0" baseline="0" dirty="0" smtClean="0">
                <a:ln>
                  <a:noFill/>
                </a:ln>
                <a:solidFill>
                  <a:srgbClr val="333333"/>
                </a:solidFill>
                <a:effectLst/>
                <a:ea typeface="Helvetica Neue"/>
              </a:rPr>
              <a:t>)</a:t>
            </a:r>
            <a:r>
              <a:rPr kumimoji="0" lang="zh-CN" altLang="zh-CN" sz="14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4277915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373783"/>
          </a:xfrm>
        </p:spPr>
        <p:txBody>
          <a:bodyPr>
            <a:noAutofit/>
          </a:bodyPr>
          <a:lstStyle/>
          <a:p>
            <a:r>
              <a:rPr lang="en-US" altLang="zh-CN" sz="2400" b="1" dirty="0" smtClean="0"/>
              <a:t>Boosting and bagging</a:t>
            </a:r>
            <a:endParaRPr lang="zh-CN" altLang="en-US" sz="2400" b="1" dirty="0"/>
          </a:p>
        </p:txBody>
      </p:sp>
      <p:sp>
        <p:nvSpPr>
          <p:cNvPr id="3" name="内容占位符 2"/>
          <p:cNvSpPr>
            <a:spLocks noGrp="1"/>
          </p:cNvSpPr>
          <p:nvPr>
            <p:ph idx="1"/>
          </p:nvPr>
        </p:nvSpPr>
        <p:spPr>
          <a:xfrm>
            <a:off x="838200" y="923636"/>
            <a:ext cx="10515600" cy="4874636"/>
          </a:xfrm>
        </p:spPr>
        <p:txBody>
          <a:bodyPr>
            <a:normAutofit fontScale="47500" lnSpcReduction="20000"/>
          </a:bodyPr>
          <a:lstStyle/>
          <a:p>
            <a:pPr>
              <a:lnSpc>
                <a:spcPct val="170000"/>
              </a:lnSpc>
            </a:pPr>
            <a:r>
              <a:rPr lang="en-US" altLang="zh-CN" sz="2900" b="1" dirty="0" smtClean="0">
                <a:solidFill>
                  <a:srgbClr val="FF0000"/>
                </a:solidFill>
              </a:rPr>
              <a:t>boosting</a:t>
            </a:r>
            <a:r>
              <a:rPr lang="en-US" altLang="zh-CN" sz="2900" b="1" dirty="0">
                <a:solidFill>
                  <a:srgbClr val="FF0000"/>
                </a:solidFill>
              </a:rPr>
              <a:t>: </a:t>
            </a:r>
            <a:r>
              <a:rPr lang="zh-CN" altLang="en-US" sz="2900" dirty="0"/>
              <a:t>其中主要的是</a:t>
            </a:r>
            <a:r>
              <a:rPr lang="en-US" altLang="zh-CN" sz="2900" dirty="0" err="1"/>
              <a:t>AdaBoost</a:t>
            </a:r>
            <a:r>
              <a:rPr lang="zh-CN" altLang="en-US" sz="2900" dirty="0"/>
              <a:t>（</a:t>
            </a:r>
            <a:r>
              <a:rPr lang="en-US" altLang="zh-CN" sz="2900" dirty="0"/>
              <a:t>Adaptive Boosting</a:t>
            </a:r>
            <a:r>
              <a:rPr lang="zh-CN" altLang="en-US" sz="2900" dirty="0"/>
              <a:t>）。初始化时对每一个训练例赋相等的权重</a:t>
            </a:r>
            <a:r>
              <a:rPr lang="en-US" altLang="zh-CN" sz="2900" dirty="0"/>
              <a:t>1</a:t>
            </a:r>
            <a:r>
              <a:rPr lang="zh-CN" altLang="en-US" sz="2900" dirty="0"/>
              <a:t>／</a:t>
            </a:r>
            <a:r>
              <a:rPr lang="en-US" altLang="zh-CN" sz="2900" dirty="0"/>
              <a:t>n</a:t>
            </a:r>
            <a:r>
              <a:rPr lang="zh-CN" altLang="en-US" sz="2900" dirty="0"/>
              <a:t>，然后用该学算法对训练集训练</a:t>
            </a:r>
            <a:r>
              <a:rPr lang="en-US" altLang="zh-CN" sz="2900" dirty="0"/>
              <a:t>t</a:t>
            </a:r>
            <a:r>
              <a:rPr lang="zh-CN" altLang="en-US" sz="2900" dirty="0"/>
              <a:t>轮，每次训练后，对训练失败的训练例赋以较大的权重，也就是让学习算法在后续的学习中集中对比较难的训练例进行学习，从而得到一个预测函数序列</a:t>
            </a:r>
            <a:r>
              <a:rPr lang="en-US" altLang="zh-CN" sz="2900" dirty="0"/>
              <a:t>h_1,⋯, </a:t>
            </a:r>
            <a:r>
              <a:rPr lang="en-US" altLang="zh-CN" sz="2900" dirty="0" err="1"/>
              <a:t>h_m</a:t>
            </a:r>
            <a:r>
              <a:rPr lang="en-US" altLang="zh-CN" sz="2900" dirty="0"/>
              <a:t> , </a:t>
            </a:r>
            <a:r>
              <a:rPr lang="zh-CN" altLang="en-US" sz="2900" dirty="0"/>
              <a:t>其中</a:t>
            </a:r>
            <a:r>
              <a:rPr lang="en-US" altLang="zh-CN" sz="2900" dirty="0" err="1"/>
              <a:t>h_i</a:t>
            </a:r>
            <a:r>
              <a:rPr lang="zh-CN" altLang="en-US" sz="2900" dirty="0"/>
              <a:t>也有一定的权重，预测效果好的预测函数权重较大，反之较小。最终的预测函数</a:t>
            </a:r>
            <a:r>
              <a:rPr lang="en-US" altLang="zh-CN" sz="2900" dirty="0"/>
              <a:t>H</a:t>
            </a:r>
            <a:r>
              <a:rPr lang="zh-CN" altLang="en-US" sz="2900" dirty="0"/>
              <a:t>对分类问题采用有权重的投票方式，对回归问题采用加权平均的方法对新示例进行判别。</a:t>
            </a:r>
          </a:p>
          <a:p>
            <a:pPr>
              <a:lnSpc>
                <a:spcPct val="170000"/>
              </a:lnSpc>
            </a:pPr>
            <a:r>
              <a:rPr lang="zh-CN" altLang="en-US" sz="2900" dirty="0"/>
              <a:t>  </a:t>
            </a:r>
            <a:r>
              <a:rPr lang="en-US" altLang="zh-CN" sz="2900" b="1" dirty="0">
                <a:solidFill>
                  <a:srgbClr val="FF0000"/>
                </a:solidFill>
              </a:rPr>
              <a:t>bagging</a:t>
            </a:r>
            <a:r>
              <a:rPr lang="zh-CN" altLang="en-US" sz="2900" b="1" dirty="0">
                <a:solidFill>
                  <a:srgbClr val="FF0000"/>
                </a:solidFill>
              </a:rPr>
              <a:t>：</a:t>
            </a:r>
            <a:r>
              <a:rPr lang="en-US" altLang="zh-CN" sz="2900" dirty="0"/>
              <a:t>bootstrap aggregating</a:t>
            </a:r>
            <a:r>
              <a:rPr lang="zh-CN" altLang="en-US" sz="2900" dirty="0"/>
              <a:t>的缩写。让该学习算法训练多轮，每轮的训练集由从初始的训练集中随机取出的</a:t>
            </a:r>
            <a:r>
              <a:rPr lang="en-US" altLang="zh-CN" sz="2900" dirty="0"/>
              <a:t>n</a:t>
            </a:r>
            <a:r>
              <a:rPr lang="zh-CN" altLang="en-US" sz="2900" dirty="0"/>
              <a:t>个训练样本组成，某个初始训练样本在某轮训练集中可以出现多次或根本不出现，训练之后可得到一个预测函数序列</a:t>
            </a:r>
            <a:r>
              <a:rPr lang="en-US" altLang="zh-CN" sz="2900" dirty="0"/>
              <a:t>h_1</a:t>
            </a:r>
            <a:r>
              <a:rPr lang="zh-CN" altLang="en-US" sz="2900" dirty="0"/>
              <a:t>，⋯ ⋯</a:t>
            </a:r>
            <a:r>
              <a:rPr lang="en-US" altLang="zh-CN" sz="2900" dirty="0" err="1"/>
              <a:t>h_n</a:t>
            </a:r>
            <a:r>
              <a:rPr lang="en-US" altLang="zh-CN" sz="2900" dirty="0"/>
              <a:t> </a:t>
            </a:r>
            <a:r>
              <a:rPr lang="zh-CN" altLang="en-US" sz="2900" dirty="0"/>
              <a:t>，最终的预测函数</a:t>
            </a:r>
            <a:r>
              <a:rPr lang="en-US" altLang="zh-CN" sz="2900" dirty="0"/>
              <a:t>H</a:t>
            </a:r>
            <a:r>
              <a:rPr lang="zh-CN" altLang="en-US" sz="2900" dirty="0"/>
              <a:t>对分类问题采用投票方式，对回归问题采用简单平均方法对新示例进行判别</a:t>
            </a:r>
          </a:p>
          <a:p>
            <a:pPr>
              <a:lnSpc>
                <a:spcPct val="170000"/>
              </a:lnSpc>
            </a:pPr>
            <a:r>
              <a:rPr lang="en-US" altLang="zh-CN" sz="2900" b="1" dirty="0">
                <a:solidFill>
                  <a:srgbClr val="FF0000"/>
                </a:solidFill>
              </a:rPr>
              <a:t>Bagging</a:t>
            </a:r>
            <a:r>
              <a:rPr lang="zh-CN" altLang="en-US" sz="2900" b="1" dirty="0">
                <a:solidFill>
                  <a:srgbClr val="FF0000"/>
                </a:solidFill>
              </a:rPr>
              <a:t>与</a:t>
            </a:r>
            <a:r>
              <a:rPr lang="en-US" altLang="zh-CN" sz="2900" b="1" dirty="0">
                <a:solidFill>
                  <a:srgbClr val="FF0000"/>
                </a:solidFill>
              </a:rPr>
              <a:t>Boosting</a:t>
            </a:r>
            <a:r>
              <a:rPr lang="zh-CN" altLang="en-US" sz="2900" b="1" dirty="0">
                <a:solidFill>
                  <a:srgbClr val="FF0000"/>
                </a:solidFill>
              </a:rPr>
              <a:t>的区别</a:t>
            </a:r>
            <a:r>
              <a:rPr lang="zh-CN" altLang="en-US" sz="2900" dirty="0"/>
              <a:t>：二者的主要区别是取样方式不同。</a:t>
            </a:r>
            <a:r>
              <a:rPr lang="en-US" altLang="zh-CN" sz="2900" dirty="0"/>
              <a:t>Bagging</a:t>
            </a:r>
            <a:r>
              <a:rPr lang="zh-CN" altLang="en-US" sz="2900" dirty="0"/>
              <a:t>采用均匀取样，而</a:t>
            </a:r>
            <a:r>
              <a:rPr lang="en-US" altLang="zh-CN" sz="2900" dirty="0"/>
              <a:t>Boosting</a:t>
            </a:r>
            <a:r>
              <a:rPr lang="zh-CN" altLang="en-US" sz="2900" dirty="0"/>
              <a:t>根据错误率来取样，因此</a:t>
            </a:r>
            <a:r>
              <a:rPr lang="en-US" altLang="zh-CN" sz="2900" dirty="0"/>
              <a:t>Boosting</a:t>
            </a:r>
            <a:r>
              <a:rPr lang="zh-CN" altLang="en-US" sz="2900" dirty="0"/>
              <a:t>的分类精度要优于</a:t>
            </a:r>
            <a:r>
              <a:rPr lang="en-US" altLang="zh-CN" sz="2900" dirty="0"/>
              <a:t>Bagging</a:t>
            </a:r>
            <a:r>
              <a:rPr lang="zh-CN" altLang="en-US" sz="2900" dirty="0"/>
              <a:t>。</a:t>
            </a:r>
            <a:r>
              <a:rPr lang="en-US" altLang="zh-CN" sz="2900" dirty="0"/>
              <a:t>Bagging</a:t>
            </a:r>
            <a:r>
              <a:rPr lang="zh-CN" altLang="en-US" sz="2900" dirty="0"/>
              <a:t>的训练集的选择是随机的，各轮训练集之间相互独立，而</a:t>
            </a:r>
            <a:r>
              <a:rPr lang="en-US" altLang="zh-CN" sz="2900" dirty="0" err="1"/>
              <a:t>Boostlng</a:t>
            </a:r>
            <a:r>
              <a:rPr lang="zh-CN" altLang="en-US" sz="2900" dirty="0"/>
              <a:t>的各轮训练集的选择与前面各轮的学习结果有关；</a:t>
            </a:r>
            <a:r>
              <a:rPr lang="en-US" altLang="zh-CN" sz="2900" dirty="0"/>
              <a:t>Bagging</a:t>
            </a:r>
            <a:r>
              <a:rPr lang="zh-CN" altLang="en-US" sz="2900" dirty="0"/>
              <a:t>的各个预测函数没有权重，而</a:t>
            </a:r>
            <a:r>
              <a:rPr lang="en-US" altLang="zh-CN" sz="2900" dirty="0"/>
              <a:t>Boosting</a:t>
            </a:r>
            <a:r>
              <a:rPr lang="zh-CN" altLang="en-US" sz="2900" dirty="0"/>
              <a:t>是有权重的；</a:t>
            </a:r>
            <a:r>
              <a:rPr lang="en-US" altLang="zh-CN" sz="2900" dirty="0"/>
              <a:t>Bagging</a:t>
            </a:r>
            <a:r>
              <a:rPr lang="zh-CN" altLang="en-US" sz="2900" dirty="0"/>
              <a:t>的各个预测函数可以并行生成，而</a:t>
            </a:r>
            <a:r>
              <a:rPr lang="en-US" altLang="zh-CN" sz="2900" dirty="0"/>
              <a:t>Boosting</a:t>
            </a:r>
            <a:r>
              <a:rPr lang="zh-CN" altLang="en-US" sz="2900" dirty="0"/>
              <a:t>的各个预测函数只能顺序生成。对于象神经网络这样极为耗时的学习方法。</a:t>
            </a:r>
            <a:r>
              <a:rPr lang="en-US" altLang="zh-CN" sz="2900" dirty="0"/>
              <a:t>Bagging</a:t>
            </a:r>
            <a:r>
              <a:rPr lang="zh-CN" altLang="en-US" sz="2900" dirty="0"/>
              <a:t>可通过并行训练节省大量时间开销。</a:t>
            </a:r>
          </a:p>
          <a:p>
            <a:pPr>
              <a:lnSpc>
                <a:spcPct val="170000"/>
              </a:lnSpc>
            </a:pPr>
            <a:r>
              <a:rPr lang="en-US" altLang="zh-CN" sz="2900" dirty="0"/>
              <a:t>bagging</a:t>
            </a:r>
            <a:r>
              <a:rPr lang="zh-CN" altLang="en-US" sz="2900" dirty="0"/>
              <a:t>和</a:t>
            </a:r>
            <a:r>
              <a:rPr lang="en-US" altLang="zh-CN" sz="2900" dirty="0"/>
              <a:t>boosting</a:t>
            </a:r>
            <a:r>
              <a:rPr lang="zh-CN" altLang="en-US" sz="2900" dirty="0"/>
              <a:t>都可以有效地提高分类的准确性。在大多数数据集中，</a:t>
            </a:r>
            <a:r>
              <a:rPr lang="en-US" altLang="zh-CN" sz="2900" dirty="0"/>
              <a:t>boosting</a:t>
            </a:r>
            <a:r>
              <a:rPr lang="zh-CN" altLang="en-US" sz="2900" dirty="0"/>
              <a:t>的准确性比</a:t>
            </a:r>
            <a:r>
              <a:rPr lang="en-US" altLang="zh-CN" sz="2900" dirty="0"/>
              <a:t>bagging</a:t>
            </a:r>
            <a:r>
              <a:rPr lang="zh-CN" altLang="en-US" sz="2900" dirty="0"/>
              <a:t>高</a:t>
            </a:r>
          </a:p>
          <a:p>
            <a:endParaRPr lang="zh-CN" altLang="en-US" dirty="0"/>
          </a:p>
        </p:txBody>
      </p:sp>
    </p:spTree>
    <p:extLst>
      <p:ext uri="{BB962C8B-B14F-4D97-AF65-F5344CB8AC3E}">
        <p14:creationId xmlns:p14="http://schemas.microsoft.com/office/powerpoint/2010/main" val="917500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6600" y="198872"/>
            <a:ext cx="10515600" cy="484620"/>
          </a:xfrm>
        </p:spPr>
        <p:txBody>
          <a:bodyPr>
            <a:normAutofit/>
          </a:bodyPr>
          <a:lstStyle/>
          <a:p>
            <a:r>
              <a:rPr lang="en-US" altLang="zh-CN" sz="2400" b="1" dirty="0" smtClean="0"/>
              <a:t>Random forest </a:t>
            </a:r>
            <a:r>
              <a:rPr lang="zh-CN" altLang="en-US" sz="2400" b="1" dirty="0" smtClean="0"/>
              <a:t>随机森林</a:t>
            </a:r>
            <a:endParaRPr lang="zh-CN" altLang="en-US" sz="2400" b="1" dirty="0"/>
          </a:p>
        </p:txBody>
      </p:sp>
      <p:sp>
        <p:nvSpPr>
          <p:cNvPr id="3" name="内容占位符 2"/>
          <p:cNvSpPr>
            <a:spLocks noGrp="1"/>
          </p:cNvSpPr>
          <p:nvPr>
            <p:ph idx="1"/>
          </p:nvPr>
        </p:nvSpPr>
        <p:spPr>
          <a:xfrm>
            <a:off x="838200" y="831273"/>
            <a:ext cx="10515600" cy="5345690"/>
          </a:xfrm>
        </p:spPr>
        <p:txBody>
          <a:bodyPr>
            <a:normAutofit/>
          </a:bodyPr>
          <a:lstStyle/>
          <a:p>
            <a:r>
              <a:rPr lang="zh-CN" altLang="en-US" sz="1800" dirty="0" smtClean="0"/>
              <a:t>随机森林很好理解也很容易实现，也就是之前说的</a:t>
            </a:r>
            <a:r>
              <a:rPr lang="en-US" altLang="zh-CN" sz="1800" dirty="0" smtClean="0"/>
              <a:t>bagging</a:t>
            </a:r>
            <a:r>
              <a:rPr lang="zh-CN" altLang="en-US" sz="1800" dirty="0" smtClean="0"/>
              <a:t>。</a:t>
            </a:r>
            <a:endParaRPr lang="en-US" altLang="zh-CN" sz="1800" dirty="0" smtClean="0"/>
          </a:p>
          <a:p>
            <a:r>
              <a:rPr lang="zh-CN" altLang="en-US" sz="2200" dirty="0"/>
              <a:t>①</a:t>
            </a:r>
            <a:r>
              <a:rPr lang="zh-CN" altLang="en-US" sz="2200" dirty="0" smtClean="0"/>
              <a:t>使用随机抽样的方法选出</a:t>
            </a:r>
            <a:r>
              <a:rPr lang="en-US" altLang="zh-CN" sz="2200" dirty="0" smtClean="0"/>
              <a:t>m</a:t>
            </a:r>
            <a:r>
              <a:rPr lang="zh-CN" altLang="en-US" sz="2200" dirty="0" smtClean="0"/>
              <a:t>个样本（特征也可以随机选）组成训练集</a:t>
            </a:r>
            <a:endParaRPr lang="en-US" altLang="zh-CN" sz="2200" dirty="0" smtClean="0"/>
          </a:p>
          <a:p>
            <a:r>
              <a:rPr lang="zh-CN" altLang="en-US" sz="2200" dirty="0" smtClean="0"/>
              <a:t>②对</a:t>
            </a:r>
            <a:r>
              <a:rPr lang="en-US" altLang="zh-CN" sz="2200" dirty="0" smtClean="0"/>
              <a:t>m</a:t>
            </a:r>
            <a:r>
              <a:rPr lang="zh-CN" altLang="en-US" sz="2200" dirty="0" smtClean="0"/>
              <a:t>个样本用决策树进行拟合，就可以得到随机森林</a:t>
            </a:r>
            <a:endParaRPr lang="en-US" altLang="zh-CN" sz="2200" dirty="0" smtClean="0"/>
          </a:p>
          <a:p>
            <a:r>
              <a:rPr lang="zh-CN" altLang="en-US" sz="2200" dirty="0" smtClean="0"/>
              <a:t>③做预测时就代入测试样本，每棵树的结果进行投票，选投票数最高的分类作为结果输出。</a:t>
            </a:r>
            <a:endParaRPr lang="en-US" altLang="zh-CN" sz="2200" dirty="0" smtClean="0"/>
          </a:p>
          <a:p>
            <a:endParaRPr lang="en-US" altLang="zh-CN" sz="2200" dirty="0"/>
          </a:p>
          <a:p>
            <a:r>
              <a:rPr lang="zh-CN" altLang="en-US" sz="2200" dirty="0" smtClean="0"/>
              <a:t>为什么会提出随机森林？</a:t>
            </a:r>
            <a:endParaRPr lang="en-US" altLang="zh-CN" sz="2200" dirty="0"/>
          </a:p>
          <a:p>
            <a:r>
              <a:rPr lang="zh-CN" altLang="en-US" sz="2200" dirty="0" smtClean="0"/>
              <a:t>单棵决策树的缺点：</a:t>
            </a:r>
            <a:endParaRPr lang="en-US" altLang="zh-CN" sz="1800" dirty="0" smtClean="0"/>
          </a:p>
          <a:p>
            <a:endParaRPr lang="en-US" altLang="zh-CN" sz="2200" dirty="0" smtClean="0"/>
          </a:p>
        </p:txBody>
      </p:sp>
      <p:pic>
        <p:nvPicPr>
          <p:cNvPr id="4" name="图片 3"/>
          <p:cNvPicPr>
            <a:picLocks noChangeAspect="1"/>
          </p:cNvPicPr>
          <p:nvPr/>
        </p:nvPicPr>
        <p:blipFill>
          <a:blip r:embed="rId2"/>
          <a:stretch>
            <a:fillRect/>
          </a:stretch>
        </p:blipFill>
        <p:spPr>
          <a:xfrm>
            <a:off x="951344" y="4058780"/>
            <a:ext cx="2864139" cy="2706422"/>
          </a:xfrm>
          <a:prstGeom prst="rect">
            <a:avLst/>
          </a:prstGeom>
        </p:spPr>
      </p:pic>
      <p:pic>
        <p:nvPicPr>
          <p:cNvPr id="5" name="图片 4"/>
          <p:cNvPicPr>
            <a:picLocks noChangeAspect="1"/>
          </p:cNvPicPr>
          <p:nvPr/>
        </p:nvPicPr>
        <p:blipFill>
          <a:blip r:embed="rId3"/>
          <a:stretch>
            <a:fillRect/>
          </a:stretch>
        </p:blipFill>
        <p:spPr>
          <a:xfrm>
            <a:off x="4285673" y="4172376"/>
            <a:ext cx="2608700" cy="2592826"/>
          </a:xfrm>
          <a:prstGeom prst="rect">
            <a:avLst/>
          </a:prstGeom>
        </p:spPr>
      </p:pic>
      <p:pic>
        <p:nvPicPr>
          <p:cNvPr id="6" name="图片 5"/>
          <p:cNvPicPr>
            <a:picLocks noChangeAspect="1"/>
          </p:cNvPicPr>
          <p:nvPr/>
        </p:nvPicPr>
        <p:blipFill>
          <a:blip r:embed="rId4"/>
          <a:stretch>
            <a:fillRect/>
          </a:stretch>
        </p:blipFill>
        <p:spPr>
          <a:xfrm>
            <a:off x="6729560" y="2558190"/>
            <a:ext cx="4789053" cy="1762546"/>
          </a:xfrm>
          <a:prstGeom prst="rect">
            <a:avLst/>
          </a:prstGeom>
        </p:spPr>
      </p:pic>
      <p:sp>
        <p:nvSpPr>
          <p:cNvPr id="7" name="文本框 6"/>
          <p:cNvSpPr txBox="1"/>
          <p:nvPr/>
        </p:nvSpPr>
        <p:spPr>
          <a:xfrm>
            <a:off x="7087472" y="4966078"/>
            <a:ext cx="2290619" cy="1569660"/>
          </a:xfrm>
          <a:prstGeom prst="rect">
            <a:avLst/>
          </a:prstGeom>
          <a:noFill/>
        </p:spPr>
        <p:txBody>
          <a:bodyPr wrap="square" rtlCol="0">
            <a:spAutoFit/>
          </a:bodyPr>
          <a:lstStyle/>
          <a:p>
            <a:r>
              <a:rPr lang="zh-CN" altLang="en-US" sz="1200" dirty="0"/>
              <a:t>这种情况是分类参数选择比较合理的情况（它不介意某些绿色的点落在外围），但是当我们在训练的时候需要将所有的绿点无差错的分出来（即参数选择不是很合理的情况），决策树会产生过拟合的现象，导致泛化能力变弱</a:t>
            </a:r>
            <a:endParaRPr lang="zh-CN" altLang="en-US" sz="1200" dirty="0"/>
          </a:p>
        </p:txBody>
      </p:sp>
    </p:spTree>
    <p:extLst>
      <p:ext uri="{BB962C8B-B14F-4D97-AF65-F5344CB8AC3E}">
        <p14:creationId xmlns:p14="http://schemas.microsoft.com/office/powerpoint/2010/main" val="176608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生成</a:t>
            </a:r>
            <a:r>
              <a:rPr lang="zh-CN" altLang="en-US" b="1" dirty="0" smtClean="0"/>
              <a:t>树思路</a:t>
            </a:r>
            <a:endParaRPr lang="zh-CN" altLang="en-US" b="1" dirty="0"/>
          </a:p>
        </p:txBody>
      </p:sp>
      <p:sp>
        <p:nvSpPr>
          <p:cNvPr id="3" name="内容占位符 2"/>
          <p:cNvSpPr>
            <a:spLocks noGrp="1"/>
          </p:cNvSpPr>
          <p:nvPr>
            <p:ph idx="1"/>
          </p:nvPr>
        </p:nvSpPr>
        <p:spPr/>
        <p:txBody>
          <a:bodyPr>
            <a:normAutofit/>
          </a:bodyPr>
          <a:lstStyle/>
          <a:p>
            <a:r>
              <a:rPr lang="zh-CN" altLang="en-US" sz="2000" dirty="0"/>
              <a:t> 构造决策树的关键步骤是</a:t>
            </a:r>
            <a:r>
              <a:rPr lang="zh-CN" altLang="en-US" sz="2000" dirty="0">
                <a:solidFill>
                  <a:srgbClr val="FF0000"/>
                </a:solidFill>
              </a:rPr>
              <a:t>分裂属性</a:t>
            </a:r>
            <a:r>
              <a:rPr lang="zh-CN" altLang="en-US" sz="2000" dirty="0"/>
              <a:t>。所谓分裂属性就是在某个节点处按照某一特征属性的不同划分构造不同的分支，其</a:t>
            </a:r>
            <a:r>
              <a:rPr lang="zh-CN" altLang="en-US" sz="2000" dirty="0">
                <a:solidFill>
                  <a:srgbClr val="FF0000"/>
                </a:solidFill>
              </a:rPr>
              <a:t>目标是让各个分裂子集尽可能地“纯”</a:t>
            </a:r>
            <a:r>
              <a:rPr lang="zh-CN" altLang="en-US" sz="2000" dirty="0"/>
              <a:t>。尽可能“纯”就是尽量让一个分裂子集中待分类项属于同一类别。分裂属性分为三种不同的情况：</a:t>
            </a:r>
          </a:p>
          <a:p>
            <a:r>
              <a:rPr lang="zh-CN" altLang="en-US" sz="2000" dirty="0"/>
              <a:t>      </a:t>
            </a:r>
            <a:r>
              <a:rPr lang="en-US" altLang="zh-CN" sz="2000" dirty="0"/>
              <a:t>1</a:t>
            </a:r>
            <a:r>
              <a:rPr lang="zh-CN" altLang="en-US" sz="2000" dirty="0"/>
              <a:t>、属性是离散值且不要求生成二叉决策树。此时用属性的每一个划分作为一个分支。</a:t>
            </a:r>
          </a:p>
          <a:p>
            <a:r>
              <a:rPr lang="zh-CN" altLang="en-US" sz="2000" dirty="0"/>
              <a:t>      </a:t>
            </a:r>
            <a:r>
              <a:rPr lang="en-US" altLang="zh-CN" sz="2000" dirty="0"/>
              <a:t>2</a:t>
            </a:r>
            <a:r>
              <a:rPr lang="zh-CN" altLang="en-US" sz="2000" dirty="0"/>
              <a:t>、属性是离散值且要求生成二叉决策树。此时使用属性划分的一个子集进行测试，按照“属于此子集”和“不属于此子集”分成两个分支。</a:t>
            </a:r>
          </a:p>
          <a:p>
            <a:r>
              <a:rPr lang="zh-CN" altLang="en-US" sz="2000" dirty="0"/>
              <a:t>      </a:t>
            </a:r>
            <a:r>
              <a:rPr lang="en-US" altLang="zh-CN" sz="2000" dirty="0"/>
              <a:t>3</a:t>
            </a:r>
            <a:r>
              <a:rPr lang="zh-CN" altLang="en-US" sz="2000" dirty="0"/>
              <a:t>、属性是连续值。此时确定一个值作为分裂点</a:t>
            </a:r>
            <a:r>
              <a:rPr lang="en-US" altLang="zh-CN" sz="2000" dirty="0" err="1"/>
              <a:t>split_point</a:t>
            </a:r>
            <a:r>
              <a:rPr lang="zh-CN" altLang="en-US" sz="2000" dirty="0"/>
              <a:t>，按照</a:t>
            </a:r>
            <a:r>
              <a:rPr lang="en-US" altLang="zh-CN" sz="2000" dirty="0"/>
              <a:t>&gt;</a:t>
            </a:r>
            <a:r>
              <a:rPr lang="en-US" altLang="zh-CN" sz="2000" dirty="0" err="1"/>
              <a:t>split_point</a:t>
            </a:r>
            <a:r>
              <a:rPr lang="zh-CN" altLang="en-US" sz="2000" dirty="0"/>
              <a:t>和</a:t>
            </a:r>
            <a:r>
              <a:rPr lang="en-US" altLang="zh-CN" sz="2000" dirty="0"/>
              <a:t>&lt;=</a:t>
            </a:r>
            <a:r>
              <a:rPr lang="en-US" altLang="zh-CN" sz="2000" dirty="0" err="1"/>
              <a:t>split_point</a:t>
            </a:r>
            <a:r>
              <a:rPr lang="zh-CN" altLang="en-US" sz="2000" dirty="0"/>
              <a:t>生成两个分支。</a:t>
            </a:r>
          </a:p>
          <a:p>
            <a:endParaRPr lang="zh-CN" altLang="en-US" dirty="0"/>
          </a:p>
        </p:txBody>
      </p:sp>
    </p:spTree>
    <p:extLst>
      <p:ext uri="{BB962C8B-B14F-4D97-AF65-F5344CB8AC3E}">
        <p14:creationId xmlns:p14="http://schemas.microsoft.com/office/powerpoint/2010/main" val="4098871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分类树算法（应用的损失函数不同）</a:t>
            </a:r>
            <a:endParaRPr lang="zh-CN" altLang="en-US" b="1" dirty="0"/>
          </a:p>
        </p:txBody>
      </p:sp>
      <p:sp>
        <p:nvSpPr>
          <p:cNvPr id="3" name="内容占位符 2"/>
          <p:cNvSpPr>
            <a:spLocks noGrp="1"/>
          </p:cNvSpPr>
          <p:nvPr>
            <p:ph idx="1"/>
          </p:nvPr>
        </p:nvSpPr>
        <p:spPr/>
        <p:txBody>
          <a:bodyPr/>
          <a:lstStyle/>
          <a:p>
            <a:pPr marL="0" indent="0">
              <a:buNone/>
            </a:pPr>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838200" y="1500830"/>
            <a:ext cx="9095942" cy="5000927"/>
          </a:xfrm>
          <a:prstGeom prst="rect">
            <a:avLst/>
          </a:prstGeom>
        </p:spPr>
      </p:pic>
    </p:spTree>
    <p:extLst>
      <p:ext uri="{BB962C8B-B14F-4D97-AF65-F5344CB8AC3E}">
        <p14:creationId xmlns:p14="http://schemas.microsoft.com/office/powerpoint/2010/main" val="1821236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stretch>
            <a:fillRect/>
          </a:stretch>
        </p:blipFill>
        <p:spPr>
          <a:xfrm>
            <a:off x="6954982" y="-23748"/>
            <a:ext cx="5164718" cy="3764474"/>
          </a:xfrm>
          <a:prstGeom prst="rect">
            <a:avLst/>
          </a:prstGeom>
        </p:spPr>
      </p:pic>
      <p:pic>
        <p:nvPicPr>
          <p:cNvPr id="7" name="图片 6"/>
          <p:cNvPicPr>
            <a:picLocks noChangeAspect="1"/>
          </p:cNvPicPr>
          <p:nvPr/>
        </p:nvPicPr>
        <p:blipFill>
          <a:blip r:embed="rId3"/>
          <a:stretch>
            <a:fillRect/>
          </a:stretch>
        </p:blipFill>
        <p:spPr>
          <a:xfrm>
            <a:off x="311295" y="1858489"/>
            <a:ext cx="6737326" cy="4073236"/>
          </a:xfrm>
          <a:prstGeom prst="rect">
            <a:avLst/>
          </a:prstGeom>
        </p:spPr>
      </p:pic>
    </p:spTree>
    <p:extLst>
      <p:ext uri="{BB962C8B-B14F-4D97-AF65-F5344CB8AC3E}">
        <p14:creationId xmlns:p14="http://schemas.microsoft.com/office/powerpoint/2010/main" val="668718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770026" y="0"/>
            <a:ext cx="9971865" cy="6756936"/>
          </a:xfrm>
          <a:prstGeom prst="rect">
            <a:avLst/>
          </a:prstGeom>
        </p:spPr>
      </p:pic>
    </p:spTree>
    <p:extLst>
      <p:ext uri="{BB962C8B-B14F-4D97-AF65-F5344CB8AC3E}">
        <p14:creationId xmlns:p14="http://schemas.microsoft.com/office/powerpoint/2010/main" val="1107941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4204565"/>
            <a:ext cx="11353800" cy="1972397"/>
          </a:xfrm>
        </p:spPr>
        <p:txBody>
          <a:bodyPr>
            <a:normAutofit/>
          </a:bodyPr>
          <a:lstStyle/>
          <a:p>
            <a:pPr>
              <a:lnSpc>
                <a:spcPct val="150000"/>
              </a:lnSpc>
            </a:pPr>
            <a:r>
              <a:rPr lang="zh-CN" altLang="en-US" sz="1400" dirty="0"/>
              <a:t>在决策树构造过程中可能会出现这种情况：所有属性都作为分裂属性用光了，但有的子集还不是纯净集，即集合内的元素不属于同一类别。在这种情况下，由于没有更多信息可以使用了，一般对这些子集进行“</a:t>
            </a:r>
            <a:r>
              <a:rPr lang="zh-CN" altLang="en-US" sz="1400" dirty="0">
                <a:hlinkClick r:id="rId2"/>
              </a:rPr>
              <a:t>多数表决</a:t>
            </a:r>
            <a:r>
              <a:rPr lang="zh-CN" altLang="en-US" sz="1400" dirty="0"/>
              <a:t>”，即使用此子集中出现次数最多的类别作为此节点类别，然后将此节点作为叶子</a:t>
            </a:r>
            <a:r>
              <a:rPr lang="zh-CN" altLang="en-US" sz="1400" dirty="0" smtClean="0"/>
              <a:t>节点。</a:t>
            </a:r>
            <a:endParaRPr lang="zh-CN" altLang="en-US" sz="1400" dirty="0"/>
          </a:p>
        </p:txBody>
      </p:sp>
      <p:pic>
        <p:nvPicPr>
          <p:cNvPr id="4" name="图片 3"/>
          <p:cNvPicPr>
            <a:picLocks noChangeAspect="1"/>
          </p:cNvPicPr>
          <p:nvPr/>
        </p:nvPicPr>
        <p:blipFill>
          <a:blip r:embed="rId3"/>
          <a:stretch>
            <a:fillRect/>
          </a:stretch>
        </p:blipFill>
        <p:spPr>
          <a:xfrm>
            <a:off x="47625" y="566016"/>
            <a:ext cx="12144375" cy="3638550"/>
          </a:xfrm>
          <a:prstGeom prst="rect">
            <a:avLst/>
          </a:prstGeom>
        </p:spPr>
      </p:pic>
    </p:spTree>
    <p:extLst>
      <p:ext uri="{BB962C8B-B14F-4D97-AF65-F5344CB8AC3E}">
        <p14:creationId xmlns:p14="http://schemas.microsoft.com/office/powerpoint/2010/main" val="3584849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CART</a:t>
            </a:r>
            <a:r>
              <a:rPr lang="zh-CN" altLang="en-US" dirty="0" smtClean="0"/>
              <a:t>（</a:t>
            </a:r>
            <a:r>
              <a:rPr lang="en-US" altLang="zh-CN" dirty="0" smtClean="0"/>
              <a:t>classify and regression tree</a:t>
            </a:r>
            <a:r>
              <a:rPr lang="zh-CN" altLang="en-US" dirty="0" smtClean="0"/>
              <a:t>）（二叉树）</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生成分类树思路都是相同的，</a:t>
            </a:r>
            <a:r>
              <a:rPr lang="en-US" altLang="zh-CN" sz="2000" dirty="0" smtClean="0"/>
              <a:t>CART</a:t>
            </a:r>
            <a:r>
              <a:rPr lang="zh-CN" altLang="en-US" sz="2000" dirty="0" smtClean="0"/>
              <a:t>生成的一定是二叉树，每次分割都要遍历所有属性的所有值，而前两种算法分割完的属性就不可再用来分割，且是可以是非二叉树。</a:t>
            </a:r>
            <a:r>
              <a:rPr lang="en-US" altLang="zh-CN" sz="2000" dirty="0" smtClean="0"/>
              <a:t>CART</a:t>
            </a:r>
            <a:r>
              <a:rPr lang="zh-CN" altLang="en-US" sz="2000" dirty="0"/>
              <a:t>算法</a:t>
            </a:r>
            <a:r>
              <a:rPr lang="zh-CN" altLang="en-US" sz="2000" dirty="0" smtClean="0"/>
              <a:t>中用来分类的损失函数是基尼系数，如下给出解释。</a:t>
            </a:r>
            <a:endParaRPr lang="zh-CN" altLang="en-US" sz="2000" dirty="0"/>
          </a:p>
        </p:txBody>
      </p:sp>
      <p:pic>
        <p:nvPicPr>
          <p:cNvPr id="4" name="图片 3"/>
          <p:cNvPicPr>
            <a:picLocks noChangeAspect="1"/>
          </p:cNvPicPr>
          <p:nvPr/>
        </p:nvPicPr>
        <p:blipFill>
          <a:blip r:embed="rId2"/>
          <a:stretch>
            <a:fillRect/>
          </a:stretch>
        </p:blipFill>
        <p:spPr>
          <a:xfrm>
            <a:off x="1073151" y="2907336"/>
            <a:ext cx="6556086" cy="3404564"/>
          </a:xfrm>
          <a:prstGeom prst="rect">
            <a:avLst/>
          </a:prstGeom>
        </p:spPr>
      </p:pic>
    </p:spTree>
    <p:extLst>
      <p:ext uri="{BB962C8B-B14F-4D97-AF65-F5344CB8AC3E}">
        <p14:creationId xmlns:p14="http://schemas.microsoft.com/office/powerpoint/2010/main" val="28949628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1367</TotalTime>
  <Words>2882</Words>
  <Application>Microsoft Office PowerPoint</Application>
  <PresentationFormat>宽屏</PresentationFormat>
  <Paragraphs>228</Paragraphs>
  <Slides>37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Arial Unicode MS</vt:lpstr>
      <vt:lpstr>Helvetica Neue</vt:lpstr>
      <vt:lpstr>Menlo</vt:lpstr>
      <vt:lpstr>等线</vt:lpstr>
      <vt:lpstr>等线 Light</vt:lpstr>
      <vt:lpstr>Arial</vt:lpstr>
      <vt:lpstr>Office 主题​​</vt:lpstr>
      <vt:lpstr>树</vt:lpstr>
      <vt:lpstr>决策树（decision tree）</vt:lpstr>
      <vt:lpstr>决策树分类</vt:lpstr>
      <vt:lpstr>生成树思路</vt:lpstr>
      <vt:lpstr>分类树算法（应用的损失函数不同）</vt:lpstr>
      <vt:lpstr>PowerPoint 演示文稿</vt:lpstr>
      <vt:lpstr>PowerPoint 演示文稿</vt:lpstr>
      <vt:lpstr>PowerPoint 演示文稿</vt:lpstr>
      <vt:lpstr>CART（classify and regression tree）（二叉树）</vt:lpstr>
      <vt:lpstr>PowerPoint 演示文稿</vt:lpstr>
      <vt:lpstr>CART回归树</vt:lpstr>
      <vt:lpstr>PowerPoint 演示文稿</vt:lpstr>
      <vt:lpstr>Boosting Decision Tree</vt:lpstr>
      <vt:lpstr>PowerPoint 演示文稿</vt:lpstr>
      <vt:lpstr>Gradient Boosting Decision Tree</vt:lpstr>
      <vt:lpstr>PowerPoint 演示文稿</vt:lpstr>
      <vt:lpstr>PowerPoint 演示文稿</vt:lpstr>
      <vt:lpstr>剪枝方法</vt:lpstr>
      <vt:lpstr>Shrinkage</vt:lpstr>
      <vt:lpstr>Xgboost</vt:lpstr>
      <vt:lpstr>PowerPoint 演示文稿</vt:lpstr>
      <vt:lpstr>Xgboost如何生成新树</vt:lpstr>
      <vt:lpstr>PowerPoint 演示文稿</vt:lpstr>
      <vt:lpstr>得分函数的推导过程</vt:lpstr>
      <vt:lpstr>PowerPoint 演示文稿</vt:lpstr>
      <vt:lpstr>PowerPoint 演示文稿</vt:lpstr>
      <vt:lpstr>PowerPoint 演示文稿</vt:lpstr>
      <vt:lpstr>找到最优的ft（比较容易理解，直接copy）</vt:lpstr>
      <vt:lpstr>Xgboost训练细节</vt:lpstr>
      <vt:lpstr>Xgboost与gbdt区别</vt:lpstr>
      <vt:lpstr>Xgboost的应用（python）</vt:lpstr>
      <vt:lpstr>PowerPoint 演示文稿</vt:lpstr>
      <vt:lpstr>PowerPoint 演示文稿</vt:lpstr>
      <vt:lpstr>Fit部分</vt:lpstr>
      <vt:lpstr>fit(X, y, sample_weight=None, eval_set=None, eval_metric=None, early_stopping_rounds=None,verbose=True, xgb_model=None) </vt:lpstr>
      <vt:lpstr>Boosting and bagging</vt:lpstr>
      <vt:lpstr>Random forest 随机森林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1570050520@qq.com</dc:creator>
  <cp:lastModifiedBy>1570050520@qq.com</cp:lastModifiedBy>
  <cp:revision>39</cp:revision>
  <dcterms:created xsi:type="dcterms:W3CDTF">2018-01-03T04:40:03Z</dcterms:created>
  <dcterms:modified xsi:type="dcterms:W3CDTF">2018-01-04T11:58:43Z</dcterms:modified>
</cp:coreProperties>
</file>