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3" r:id="rId10"/>
    <p:sldId id="272" r:id="rId11"/>
    <p:sldId id="273" r:id="rId12"/>
    <p:sldId id="270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4"/>
    <p:restoredTop sz="94421"/>
  </p:normalViewPr>
  <p:slideViewPr>
    <p:cSldViewPr snapToGrid="0" snapToObjects="1">
      <p:cViewPr varScale="1">
        <p:scale>
          <a:sx n="82" d="100"/>
          <a:sy n="82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9E07-852D-9741-BBBA-EB011628D28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E6F-7E28-F548-AB46-A0F5BC34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9E07-852D-9741-BBBA-EB011628D28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E6F-7E28-F548-AB46-A0F5BC34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5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9E07-852D-9741-BBBA-EB011628D28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E6F-7E28-F548-AB46-A0F5BC34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9E07-852D-9741-BBBA-EB011628D28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E6F-7E28-F548-AB46-A0F5BC34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9E07-852D-9741-BBBA-EB011628D28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E6F-7E28-F548-AB46-A0F5BC34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9E07-852D-9741-BBBA-EB011628D28E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E6F-7E28-F548-AB46-A0F5BC34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9E07-852D-9741-BBBA-EB011628D28E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E6F-7E28-F548-AB46-A0F5BC34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0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9E07-852D-9741-BBBA-EB011628D28E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E6F-7E28-F548-AB46-A0F5BC34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9E07-852D-9741-BBBA-EB011628D28E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E6F-7E28-F548-AB46-A0F5BC34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3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9E07-852D-9741-BBBA-EB011628D28E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E6F-7E28-F548-AB46-A0F5BC34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9E07-852D-9741-BBBA-EB011628D28E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E6F-7E28-F548-AB46-A0F5BC34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4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9E07-852D-9741-BBBA-EB011628D28E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8E6F-7E28-F548-AB46-A0F5BC34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first-bad-version/descrip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earch-insert-position/descrip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search-a-2d-matrix/descript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search-in-rotated-sorted-array-ii/descrip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sqrtx/descrip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search-in-rotated-sorted-array/descripti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二分搜索 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Binary Search</a:t>
            </a:r>
            <a:b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无隅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37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1BCF-252C-F641-87D4-77882344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第一个错误的版本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6227-9DA8-0748-9491-827801D1D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6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Songti SC" panose="02010600040101010101" pitchFamily="2" charset="-122"/>
                <a:ea typeface="Songti SC" panose="02010600040101010101" pitchFamily="2" charset="-122"/>
              </a:rPr>
              <a:t>你是产品经理，目前正在领导一个团队开发一个新产品。不幸的是，您的产品的最新版本没有通过质量检查。由于每个版本都是基于之前的版本开发的，所以错误版本之后的所有版本都是不好的。</a:t>
            </a:r>
          </a:p>
          <a:p>
            <a:pPr marL="0" indent="0">
              <a:buNone/>
            </a:pPr>
            <a:r>
              <a:rPr lang="ja-JP" altLang="en-US" sz="2400">
                <a:latin typeface="Songti SC" panose="02010600040101010101" pitchFamily="2" charset="-122"/>
                <a:ea typeface="Songti SC" panose="02010600040101010101" pitchFamily="2" charset="-122"/>
              </a:rPr>
              <a:t>假设你有 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n </a:t>
            </a:r>
            <a:r>
              <a:rPr lang="ja-JP" altLang="en-US" sz="2400">
                <a:latin typeface="Songti SC" panose="02010600040101010101" pitchFamily="2" charset="-122"/>
                <a:ea typeface="Songti SC" panose="02010600040101010101" pitchFamily="2" charset="-122"/>
              </a:rPr>
              <a:t>个版本 </a:t>
            </a:r>
            <a:r>
              <a:rPr lang="en-US" altLang="ja-JP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[1, 2, ..., 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n]，</a:t>
            </a:r>
            <a:r>
              <a:rPr lang="ja-JP" altLang="en-US" sz="2400">
                <a:latin typeface="Songti SC" panose="02010600040101010101" pitchFamily="2" charset="-122"/>
                <a:ea typeface="Songti SC" panose="02010600040101010101" pitchFamily="2" charset="-122"/>
              </a:rPr>
              <a:t>你想找出第一个错误的版本，导致下面所有的错误。</a:t>
            </a:r>
          </a:p>
          <a:p>
            <a:pPr marL="0" indent="0">
              <a:buNone/>
            </a:pPr>
            <a:r>
              <a:rPr lang="ja-JP" altLang="en-US" sz="2400">
                <a:latin typeface="Songti SC" panose="02010600040101010101" pitchFamily="2" charset="-122"/>
                <a:ea typeface="Songti SC" panose="02010600040101010101" pitchFamily="2" charset="-122"/>
              </a:rPr>
              <a:t>你可以通过 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bool </a:t>
            </a:r>
            <a:r>
              <a:rPr lang="en-US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isBadVersion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(version) </a:t>
            </a:r>
            <a:r>
              <a:rPr lang="ja-JP" altLang="en-US" sz="2400">
                <a:latin typeface="Songti SC" panose="02010600040101010101" pitchFamily="2" charset="-122"/>
                <a:ea typeface="Songti SC" panose="02010600040101010101" pitchFamily="2" charset="-122"/>
              </a:rPr>
              <a:t>的接口来判断版本号 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version </a:t>
            </a:r>
            <a:r>
              <a:rPr lang="ja-JP" altLang="en-US" sz="2400">
                <a:latin typeface="Songti SC" panose="02010600040101010101" pitchFamily="2" charset="-122"/>
                <a:ea typeface="Songti SC" panose="02010600040101010101" pitchFamily="2" charset="-122"/>
              </a:rPr>
              <a:t>是否在单元测试中出错。实现一个函数来查找第一个错误的版本。您应该尽量减少对 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API </a:t>
            </a:r>
            <a:r>
              <a:rPr lang="ja-JP" altLang="en-US" sz="2400">
                <a:latin typeface="Songti SC" panose="02010600040101010101" pitchFamily="2" charset="-122"/>
                <a:ea typeface="Songti SC" panose="02010600040101010101" pitchFamily="2" charset="-122"/>
              </a:rPr>
              <a:t>的调用次数。</a:t>
            </a:r>
          </a:p>
          <a:p>
            <a:pPr marL="0" indent="0">
              <a:buNone/>
            </a:pP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  <a:hlinkClick r:id="rId2"/>
              </a:rPr>
              <a:t>https://leetcode-cn.com/problems/first-bad-version/description/</a:t>
            </a:r>
            <a:endParaRPr lang="en-US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74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57CFBD-4CDD-A449-9C1F-01B9451D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857250"/>
            <a:ext cx="6565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6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4822-13C2-FC40-9BAF-A581CD6B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搜索插入位置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57BA-2DDC-064F-B3C9-0706061C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给定一个排序数组和一个目标值，如果在数组中找到目标值则返回索引。</a:t>
            </a:r>
            <a:endParaRPr lang="en-US" altLang="ja-JP" sz="3100" dirty="0">
              <a:latin typeface="Songti SC" panose="02010600040101010101" pitchFamily="2" charset="-122"/>
              <a:ea typeface="Songti SC" panose="02010600040101010101" pitchFamily="2" charset="-122"/>
              <a:cs typeface="New Peninim MT" pitchFamily="2" charset="-79"/>
            </a:endParaRPr>
          </a:p>
          <a:p>
            <a:pPr marL="0" indent="0">
              <a:buNone/>
            </a:pPr>
            <a:r>
              <a:rPr lang="zh-Hans" altLang="en-US" sz="3100" dirty="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如</a:t>
            </a: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果没有，返回到它将会被按顺序插入的位置。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你可以假设在数组中无重复元素。</a:t>
            </a:r>
            <a:endParaRPr lang="en-US" altLang="ja-JP" sz="3100" dirty="0">
              <a:latin typeface="Songti SC" panose="02010600040101010101" pitchFamily="2" charset="-122"/>
              <a:ea typeface="Songti SC" panose="02010600040101010101" pitchFamily="2" charset="-122"/>
              <a:cs typeface="New Peninim MT" pitchFamily="2" charset="-79"/>
            </a:endParaRPr>
          </a:p>
          <a:p>
            <a:pPr marL="0" indent="0">
              <a:buNone/>
            </a:pPr>
            <a:endParaRPr lang="en-US" altLang="ja-JP" sz="3100" dirty="0">
              <a:latin typeface="Songti SC" panose="02010600040101010101" pitchFamily="2" charset="-122"/>
              <a:ea typeface="Songti SC" panose="02010600040101010101" pitchFamily="2" charset="-122"/>
              <a:cs typeface="New Peninim MT" pitchFamily="2" charset="-79"/>
            </a:endParaRPr>
          </a:p>
          <a:p>
            <a:pPr marL="0" indent="0">
              <a:buNone/>
            </a:pPr>
            <a:r>
              <a:rPr lang="en-US" altLang="zh-Hans" sz="3100" dirty="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case</a:t>
            </a: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 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1: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输入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: [1,3,5,6], 5 </a:t>
            </a: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输出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: 2  </a:t>
            </a:r>
          </a:p>
          <a:p>
            <a:pPr marL="0" indent="0">
              <a:buNone/>
            </a:pPr>
            <a:r>
              <a:rPr lang="en-US" altLang="zh-Hans" sz="3100" dirty="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case</a:t>
            </a: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 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2: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输入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: [1,3,5,6], 2 </a:t>
            </a: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输出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: 1  </a:t>
            </a:r>
          </a:p>
          <a:p>
            <a:pPr marL="0" indent="0">
              <a:buNone/>
            </a:pPr>
            <a:r>
              <a:rPr lang="en-US" altLang="zh-Hans" sz="3100" dirty="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case</a:t>
            </a: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 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3: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输入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: [1,3,5,6], 7 </a:t>
            </a: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输出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  <a:cs typeface="New Peninim MT" pitchFamily="2" charset="-79"/>
              </a:rPr>
              <a:t>: 4</a:t>
            </a:r>
            <a:endParaRPr lang="ja-JP" altLang="en-US" sz="3100">
              <a:latin typeface="Songti SC" panose="02010600040101010101" pitchFamily="2" charset="-122"/>
              <a:ea typeface="Songti SC" panose="02010600040101010101" pitchFamily="2" charset="-122"/>
              <a:cs typeface="New Peninim MT" pitchFamily="2" charset="-79"/>
            </a:endParaRPr>
          </a:p>
          <a:p>
            <a:pPr marL="0" indent="0">
              <a:buNone/>
            </a:pPr>
            <a:b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</a:br>
            <a:r>
              <a:rPr lang="en-US" sz="3100" dirty="0">
                <a:latin typeface="Songti SC" panose="02010600040101010101" pitchFamily="2" charset="-122"/>
                <a:ea typeface="Songti SC" panose="02010600040101010101" pitchFamily="2" charset="-122"/>
                <a:hlinkClick r:id="rId2"/>
              </a:rPr>
              <a:t>https://leetcode.com/problems/search-insert-position/description/</a:t>
            </a:r>
            <a:endParaRPr lang="en-US" sz="31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3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2B6D4-D822-8541-A03B-881A08119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797" y="396339"/>
            <a:ext cx="6792843" cy="5780624"/>
          </a:xfrm>
        </p:spPr>
      </p:pic>
    </p:spTree>
    <p:extLst>
      <p:ext uri="{BB962C8B-B14F-4D97-AF65-F5344CB8AC3E}">
        <p14:creationId xmlns:p14="http://schemas.microsoft.com/office/powerpoint/2010/main" val="410811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A6B9-7727-004B-8FAC-4855010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776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搜索二维矩阵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C673-25BF-6341-ADF0-05B402C9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356"/>
            <a:ext cx="10749366" cy="50624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编写一个高效的算法来搜索 </a:t>
            </a:r>
            <a:r>
              <a:rPr 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m x n </a:t>
            </a: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矩阵中的一个目标值。</a:t>
            </a:r>
            <a:endParaRPr lang="en-US" altLang="ja-JP" sz="31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该矩阵具有以下特性：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每行中的整数从左到右排序。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每行的第一个整数大于前一行的最后一个整数。</a:t>
            </a:r>
          </a:p>
          <a:p>
            <a:pPr marL="0" indent="0">
              <a:buNone/>
            </a:pPr>
            <a:endParaRPr lang="en-US" altLang="ja-JP" sz="31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例如，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以下矩阵：</a:t>
            </a:r>
          </a:p>
          <a:p>
            <a:pPr marL="0" indent="0">
              <a:buNone/>
            </a:pP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[ </a:t>
            </a:r>
          </a:p>
          <a:p>
            <a:pPr marL="0" indent="0">
              <a:buNone/>
            </a:pPr>
            <a:r>
              <a:rPr lang="zh-Hans" alt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[1, 3, 5, 7], </a:t>
            </a:r>
          </a:p>
          <a:p>
            <a:pPr marL="0" indent="0">
              <a:buNone/>
            </a:pPr>
            <a:r>
              <a:rPr lang="zh-Hans" alt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[10, 11, 16, 20], </a:t>
            </a:r>
          </a:p>
          <a:p>
            <a:pPr marL="0" indent="0">
              <a:buNone/>
            </a:pPr>
            <a:r>
              <a:rPr lang="zh-Hans" alt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[23, 30, 34, 50]</a:t>
            </a:r>
          </a:p>
          <a:p>
            <a:pPr marL="0" indent="0">
              <a:buNone/>
            </a:pP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 ] 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给定目标值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= 3</a:t>
            </a: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，返回 </a:t>
            </a:r>
            <a:r>
              <a:rPr 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true。</a:t>
            </a:r>
          </a:p>
          <a:p>
            <a:pPr marL="0" indent="0">
              <a:buNone/>
            </a:pPr>
            <a:r>
              <a:rPr lang="en-US" sz="3100" dirty="0">
                <a:latin typeface="Songti SC" panose="02010600040101010101" pitchFamily="2" charset="-122"/>
                <a:ea typeface="Songti SC" panose="02010600040101010101" pitchFamily="2" charset="-122"/>
                <a:hlinkClick r:id="rId2"/>
              </a:rPr>
              <a:t>https://leetcode-cn.com/problems/search-a-2d-matrix/description/</a:t>
            </a:r>
            <a:endParaRPr lang="en-US" sz="31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lang="en-US" sz="31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3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175FA-D55C-6A40-8054-8C5830A05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933" y="412585"/>
            <a:ext cx="7033818" cy="5965856"/>
          </a:xfrm>
        </p:spPr>
      </p:pic>
    </p:spTree>
    <p:extLst>
      <p:ext uri="{BB962C8B-B14F-4D97-AF65-F5344CB8AC3E}">
        <p14:creationId xmlns:p14="http://schemas.microsoft.com/office/powerpoint/2010/main" val="298679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33A8-BC93-B14D-8236-3F2623DC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983"/>
            <a:ext cx="10515600" cy="1008763"/>
          </a:xfrm>
        </p:spPr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搜索二维矩阵 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AAFB-6698-C347-88B8-F5C7F770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384"/>
            <a:ext cx="11064498" cy="55533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编写一个高效的算法来搜索 </a:t>
            </a:r>
            <a:r>
              <a:rPr 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m x n </a:t>
            </a: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矩阵中的一个目标值。</a:t>
            </a:r>
            <a:endParaRPr lang="en-US" altLang="ja-JP" sz="31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该矩阵具有以下特性：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每行的元素从左到右升序排列。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每列的元素从上到下升序排列。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例如，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考虑下面的矩阵：</a:t>
            </a:r>
          </a:p>
          <a:p>
            <a:pPr marL="0" indent="0">
              <a:buNone/>
            </a:pP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[ [1, 4, 7, 11, 15], </a:t>
            </a:r>
          </a:p>
          <a:p>
            <a:pPr marL="0" indent="0">
              <a:buNone/>
            </a:pPr>
            <a:r>
              <a:rPr lang="zh-Hans" alt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[2, 5, 8, 12, 19], </a:t>
            </a:r>
          </a:p>
          <a:p>
            <a:pPr marL="0" indent="0">
              <a:buNone/>
            </a:pPr>
            <a:r>
              <a:rPr lang="zh-Hans" alt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[3, 6, 9, 16, 22], </a:t>
            </a:r>
          </a:p>
          <a:p>
            <a:pPr marL="0" indent="0">
              <a:buNone/>
            </a:pPr>
            <a:r>
              <a:rPr lang="zh-Hans" alt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[10, 13, 14, 17, 24], </a:t>
            </a:r>
          </a:p>
          <a:p>
            <a:pPr marL="0" indent="0">
              <a:buNone/>
            </a:pPr>
            <a:r>
              <a:rPr lang="zh-Hans" alt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ja-JP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[18, 21, 23, 26, 30] ] 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给定目标值 </a:t>
            </a:r>
            <a:r>
              <a:rPr 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target = 5, </a:t>
            </a: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返回 </a:t>
            </a:r>
            <a:r>
              <a:rPr 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true。</a:t>
            </a:r>
          </a:p>
          <a:p>
            <a:pPr marL="0" indent="0">
              <a:buNone/>
            </a:pP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给定目标值 </a:t>
            </a:r>
            <a:r>
              <a:rPr 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target = 20, </a:t>
            </a:r>
            <a:r>
              <a:rPr lang="ja-JP" altLang="en-US" sz="3100">
                <a:latin typeface="Songti SC" panose="02010600040101010101" pitchFamily="2" charset="-122"/>
                <a:ea typeface="Songti SC" panose="02010600040101010101" pitchFamily="2" charset="-122"/>
              </a:rPr>
              <a:t>返回 </a:t>
            </a:r>
            <a:r>
              <a:rPr lang="en-US" sz="3100" dirty="0">
                <a:latin typeface="Songti SC" panose="02010600040101010101" pitchFamily="2" charset="-122"/>
                <a:ea typeface="Songti SC" panose="02010600040101010101" pitchFamily="2" charset="-122"/>
              </a:rPr>
              <a:t>false。</a:t>
            </a:r>
          </a:p>
          <a:p>
            <a:pPr marL="0" indent="0">
              <a:buNone/>
            </a:pPr>
            <a:r>
              <a:rPr lang="en-US" sz="3100" dirty="0">
                <a:latin typeface="Songti SC" panose="02010600040101010101" pitchFamily="2" charset="-122"/>
                <a:ea typeface="Songti SC" panose="02010600040101010101" pitchFamily="2" charset="-122"/>
                <a:hlinkClick r:id="rId2"/>
              </a:rPr>
              <a:t>https://leetcode-cn.com/problems/search-in-rotated-sorted-array-ii/description/</a:t>
            </a:r>
            <a:endParaRPr lang="en-US" sz="31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lang="en-US" sz="31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7BCFCC-D4BE-0E4C-B403-0B6C2033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2" y="211166"/>
            <a:ext cx="7597829" cy="64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1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5E59-A194-574E-BB9B-A6ABFC4B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x 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的平方根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CE49-728F-C543-8BD6-5BE305AC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实现 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int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sqrt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(</a:t>
            </a:r>
            <a:r>
              <a:rPr lang="en-US" dirty="0" err="1">
                <a:latin typeface="Songti SC" panose="02010600040101010101" pitchFamily="2" charset="-122"/>
                <a:ea typeface="Songti SC" panose="02010600040101010101" pitchFamily="2" charset="-122"/>
              </a:rPr>
              <a:t>int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x) 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函数。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计算并返回 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x 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的平方根。</a:t>
            </a:r>
          </a:p>
          <a:p>
            <a:pPr marL="0" indent="0">
              <a:buNone/>
            </a:pP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x 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保证是一个非负整数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https://leetcode-cn.com/problems/sqrtx/description/</a:t>
            </a:r>
            <a:endParaRPr lang="en-US" altLang="ja-JP" dirty="0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9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E37ADC-15B2-E149-9C92-52C72584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370453"/>
            <a:ext cx="5943600" cy="519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341B2A-0A1C-E84B-B73C-F1AE6F53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351403"/>
            <a:ext cx="61849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从一个简单问题说起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问题：给定一个排序并不存在重复元素的数组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: [1, 2, 5, 7, 8, 9, 13], 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查找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8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的位置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直观想法：遍历整个数组，找到与给定值相同的元素，返回下标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时间复杂度为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O(n)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845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715C-AD1E-B748-A867-EBAB288A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搜索旋转排序数组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235F-4D9D-A84E-BDCD-6F829A728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假设按照升序排序的数组在预先未知的某个关键点上旋转。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（即 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0 1 2 4 5 6 7 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将变成 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4 5 6 7 0 1 2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）。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给你一个目标值来搜索，如果数组中存在这个数则返回它的索引，否则返回 </a:t>
            </a: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</a:rPr>
              <a:t>-1</a:t>
            </a: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你可以假设数组中不存在重复。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r>
              <a:rPr lang="en-US" altLang="ja-JP" dirty="0">
                <a:latin typeface="Songti SC" panose="02010600040101010101" pitchFamily="2" charset="-122"/>
                <a:ea typeface="Songti SC" panose="02010600040101010101" pitchFamily="2" charset="-122"/>
                <a:hlinkClick r:id="rId2"/>
              </a:rPr>
              <a:t>https://leetcode-cn.com/problems/search-in-rotated-sorted-array/description/</a:t>
            </a:r>
            <a:endParaRPr lang="en-US" altLang="ja-JP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lang="ja-JP" altLang="en-US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50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F36CA-0127-8C4E-BC61-760111DF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2" y="0"/>
            <a:ext cx="7615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9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A67B-0BBB-A344-8EAF-6E7E42CC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总结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5CED-236A-CA4D-9E59-54B972C6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理解二分法的三个层次：</a:t>
            </a:r>
          </a:p>
          <a:p>
            <a:pPr marL="0" indent="0">
              <a:buNone/>
            </a:pPr>
            <a:r>
              <a:rPr lang="en-US" altLang="ja-JP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1. </a:t>
            </a:r>
            <a:r>
              <a:rPr lang="ja-JP" altLang="en-US" sz="2400">
                <a:latin typeface="Songti SC" panose="02010600040101010101" pitchFamily="2" charset="-122"/>
                <a:ea typeface="Songti SC" panose="02010600040101010101" pitchFamily="2" charset="-122"/>
              </a:rPr>
              <a:t>头尾指针，取中点，判断往哪儿走</a:t>
            </a:r>
          </a:p>
          <a:p>
            <a:pPr marL="0" indent="0">
              <a:buNone/>
            </a:pPr>
            <a:r>
              <a:rPr lang="en-US" altLang="ja-JP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2. </a:t>
            </a:r>
            <a:r>
              <a:rPr lang="ja-JP" altLang="en-US" sz="2400">
                <a:latin typeface="Songti SC" panose="02010600040101010101" pitchFamily="2" charset="-122"/>
                <a:ea typeface="Songti SC" panose="02010600040101010101" pitchFamily="2" charset="-122"/>
              </a:rPr>
              <a:t>寻找满足某个条件的第一个或是最后一个位置</a:t>
            </a:r>
          </a:p>
          <a:p>
            <a:pPr marL="0" indent="0">
              <a:buNone/>
            </a:pPr>
            <a:r>
              <a:rPr lang="en-US" altLang="ja-JP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3. </a:t>
            </a:r>
            <a:r>
              <a:rPr lang="ja-JP" altLang="en-US" sz="2400">
                <a:latin typeface="Songti SC" panose="02010600040101010101" pitchFamily="2" charset="-122"/>
                <a:ea typeface="Songti SC" panose="02010600040101010101" pitchFamily="2" charset="-122"/>
              </a:rPr>
              <a:t>保留剩下来一定有解的那一半</a:t>
            </a:r>
            <a:endParaRPr lang="en-US" altLang="ja-JP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ja-JP" altLang="en-US">
                <a:latin typeface="Songti SC" panose="02010600040101010101" pitchFamily="2" charset="-122"/>
                <a:ea typeface="Songti SC" panose="02010600040101010101" pitchFamily="2" charset="-122"/>
              </a:rPr>
              <a:t>二分法模板的四点要素</a:t>
            </a:r>
          </a:p>
          <a:p>
            <a:pPr marL="0" indent="0">
              <a:buNone/>
            </a:pPr>
            <a:r>
              <a:rPr lang="zh-Hans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start + 1 &lt; end</a:t>
            </a:r>
          </a:p>
          <a:p>
            <a:pPr marL="0" indent="0">
              <a:buNone/>
            </a:pPr>
            <a:r>
              <a:rPr lang="zh-Hans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start + (end - start) / 2</a:t>
            </a:r>
          </a:p>
          <a:p>
            <a:pPr marL="0" indent="0">
              <a:buNone/>
            </a:pPr>
            <a:r>
              <a:rPr lang="zh-Hans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lang="en-US" altLang="zh-Hans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nums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[mid] ==, &lt;, &gt;</a:t>
            </a:r>
          </a:p>
          <a:p>
            <a:pPr marL="0" indent="0">
              <a:buNone/>
            </a:pPr>
            <a:r>
              <a:rPr lang="zh-Hans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 </a:t>
            </a:r>
            <a:r>
              <a:rPr lang="en-US" altLang="zh-Hans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nums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[start]</a:t>
            </a:r>
            <a:r>
              <a:rPr lang="zh-Hans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Hans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nums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[end] </a:t>
            </a:r>
            <a:r>
              <a:rPr lang="zh-Hans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与</a:t>
            </a:r>
            <a:r>
              <a:rPr 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target</a:t>
            </a:r>
            <a:r>
              <a:rPr lang="zh-Hans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关系</a:t>
            </a:r>
            <a:endParaRPr lang="en-US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indent="0">
              <a:buNone/>
            </a:pPr>
            <a:endParaRPr lang="ja-JP" alt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9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二分搜索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二分搜索将目标值与数组的中间元素进行比较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如果某一特定元素大于或者小于中间元素，则在数组大于或小于中间元素的那一半中查找，而且跟开始一样从中间元素开始比较。如果在某一步骤数组为空，则代表找不到。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这种搜索算法每一次比较都使搜索范围缩小一半。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在</a:t>
            </a:r>
            <a:r>
              <a:rPr 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排序数组中搜索的最快方法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08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04" y="396122"/>
            <a:ext cx="4091553" cy="1325563"/>
          </a:xfrm>
        </p:spPr>
        <p:txBody>
          <a:bodyPr/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二分搜索模版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57" y="582102"/>
            <a:ext cx="7584512" cy="586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6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二分搜索代码要点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对输入做异常处理：数组为空或者数组长度为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0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</a:p>
          <a:p>
            <a:r>
              <a:rPr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int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mid = start + (end - start) / 2 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这种表示方法可以防止两个整型值相加时溢出。</a:t>
            </a:r>
          </a:p>
          <a:p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Recursion or While-Loop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：使用迭代而不是递归进行二分查找，因为工程中递归写法存在潜在溢出的可能</a:t>
            </a:r>
          </a:p>
          <a:p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while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循环终止条件：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while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终止条件应为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start + 1 &lt; end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而不是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start &lt;= end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start == end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时可能出现死循环，即循环终止条件是相邻或相交元素时退出。配合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while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终止条件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start + 1 &lt; end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（相邻即退出）的赋值语句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mid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永远没有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+1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或者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-1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，这样不会死循环。</a:t>
            </a: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迭代终止时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target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应为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start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或者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end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中的一个。循环终止条件有两个，具体应看是找第一个还是最后一个而定。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为什么不写成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start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&lt;= end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6588"/>
            <a:ext cx="10515600" cy="4351338"/>
          </a:xfrm>
        </p:spPr>
        <p:txBody>
          <a:bodyPr/>
          <a:lstStyle/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input： [3,4,5,8,8,8,8,10,13,14], 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找到第一个“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8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”出现的位置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</a:p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output：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4</a:t>
            </a:r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</a:p>
          <a:p>
            <a:r>
              <a:rPr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expect： 3</a:t>
            </a:r>
          </a:p>
        </p:txBody>
      </p:sp>
    </p:spTree>
    <p:extLst>
      <p:ext uri="{BB962C8B-B14F-4D97-AF65-F5344CB8AC3E}">
        <p14:creationId xmlns:p14="http://schemas.microsoft.com/office/powerpoint/2010/main" val="24549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面试中是否使用递归的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tips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面试官是否要求了不使用递归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（如果你不确定，就向面试官询问）</a:t>
            </a: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不用递归会不会实现起来很复杂</a:t>
            </a:r>
          </a:p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递归的深度是否会很深，会不会造成溢出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记住：不要自己下判断，要跟面试官讨论！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二分搜索的时间复杂度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二分搜索 </m:t>
                    </m:r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r>
                      <a:rPr lang="mr-IN" i="1" dirty="0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r-IN" i="1" dirty="0" err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mr-IN" i="1" dirty="0">
                        <a:latin typeface="Cambria Math" charset="0"/>
                      </a:rPr>
                      <m:t>= </m:t>
                    </m:r>
                    <m:r>
                      <a:rPr lang="mr-IN" i="1" dirty="0" err="1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mr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mr-IN" i="1" dirty="0" err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mr-IN" i="1" dirty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mr-IN" i="1" dirty="0">
                        <a:latin typeface="Cambria Math" charset="0"/>
                      </a:rPr>
                      <m:t>+ </m:t>
                    </m:r>
                    <m:r>
                      <a:rPr lang="mr-IN" i="1" dirty="0" err="1">
                        <a:latin typeface="Cambria Math" charset="0"/>
                      </a:rPr>
                      <m:t>𝑚</m:t>
                    </m:r>
                  </m:oMath>
                </a14:m>
                <a:endParaRPr lang="en-US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=1, 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=2, 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=0,</m:t>
                    </m:r>
                    <m:r>
                      <m:rPr>
                        <m:nor/>
                      </m:rPr>
                      <a:rPr lang="en-US" altLang="zh-CN" b="0" dirty="0" smtClean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𝑐</m:t>
                    </m:r>
                    <m:r>
                      <a:rPr lang="en-US" altLang="zh-CN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altLang="zh-CN" b="0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符合</m:t>
                    </m:r>
                    <m:r>
                      <a:rPr lang="zh-CN" altLang="en-US" i="1" dirty="0" smtClean="0">
                        <a:latin typeface="Cambria Math" charset="0"/>
                      </a:rPr>
                      <m:t>主定理</m:t>
                    </m:r>
                    <m:r>
                      <a:rPr lang="zh-CN" altLang="en-US" b="0" i="1" dirty="0" smtClean="0">
                        <a:latin typeface="Cambria Math" charset="0"/>
                      </a:rPr>
                      <m:t>的</m:t>
                    </m:r>
                    <m:r>
                      <m:rPr>
                        <m:nor/>
                      </m:rPr>
                      <a:rPr lang="zh-CN" altLang="en-US" dirty="0" smtClean="0"/>
                      <m:t>第二种情况 </m:t>
                    </m:r>
                    <m:r>
                      <m:rPr>
                        <m:nor/>
                      </m:rPr>
                      <a:rPr lang="en-US" altLang="zh-CN" dirty="0" smtClean="0"/>
                      <m:t>−&gt; </m:t>
                    </m:r>
                    <m:r>
                      <a:rPr lang="en-US" altLang="zh-CN" i="1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sup>
                    </m:sSup>
                    <m:r>
                      <a:rPr lang="en-US" i="1" dirty="0">
                        <a:latin typeface="Cambria Math" charset="0"/>
                      </a:rPr>
                      <m:t>​</m:t>
                    </m:r>
                    <m:r>
                      <a:rPr lang="en-US" i="1" dirty="0">
                        <a:latin typeface="Cambria Math" charset="0"/>
                      </a:rPr>
                      <m:t>𝑙𝑜𝑔𝑛</m:t>
                    </m:r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</a:rPr>
                      <m:t>𝑙𝑜𝑔𝑛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𝑂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i="1" dirty="0">
                        <a:latin typeface="Cambria Math" charset="0"/>
                      </a:rPr>
                      <m:t>𝑙𝑜𝑔𝑛</m:t>
                    </m:r>
                    <m:r>
                      <a:rPr lang="en-US" b="0" i="1" dirty="0" smtClean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55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684" y="1976949"/>
            <a:ext cx="5034366" cy="1325563"/>
          </a:xfrm>
        </p:spPr>
        <p:txBody>
          <a:bodyPr/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二分搜索高频题目</a:t>
            </a:r>
            <a:endParaRPr 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07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739</Words>
  <Application>Microsoft Macintosh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DengXian</vt:lpstr>
      <vt:lpstr>Songti SC</vt:lpstr>
      <vt:lpstr>Yu Gothic</vt:lpstr>
      <vt:lpstr>Arial</vt:lpstr>
      <vt:lpstr>Calibri</vt:lpstr>
      <vt:lpstr>Calibri Light</vt:lpstr>
      <vt:lpstr>Cambria Math</vt:lpstr>
      <vt:lpstr>Mangal</vt:lpstr>
      <vt:lpstr>New Peninim MT</vt:lpstr>
      <vt:lpstr>Office Theme</vt:lpstr>
      <vt:lpstr>二分搜索 Binary Search </vt:lpstr>
      <vt:lpstr>从一个简单问题说起</vt:lpstr>
      <vt:lpstr>二分搜索</vt:lpstr>
      <vt:lpstr>二分搜索模版</vt:lpstr>
      <vt:lpstr>二分搜索代码要点</vt:lpstr>
      <vt:lpstr>为什么不写成start &lt;= end</vt:lpstr>
      <vt:lpstr>面试中是否使用递归的tips</vt:lpstr>
      <vt:lpstr>二分搜索的时间复杂度</vt:lpstr>
      <vt:lpstr>二分搜索高频题目</vt:lpstr>
      <vt:lpstr>第一个错误的版本</vt:lpstr>
      <vt:lpstr>PowerPoint Presentation</vt:lpstr>
      <vt:lpstr>搜索插入位置</vt:lpstr>
      <vt:lpstr>PowerPoint Presentation</vt:lpstr>
      <vt:lpstr>搜索二维矩阵</vt:lpstr>
      <vt:lpstr>PowerPoint Presentation</vt:lpstr>
      <vt:lpstr>搜索二维矩阵 II</vt:lpstr>
      <vt:lpstr>PowerPoint Presentation</vt:lpstr>
      <vt:lpstr>x 的平方根</vt:lpstr>
      <vt:lpstr>PowerPoint Presentation</vt:lpstr>
      <vt:lpstr>搜索旋转排序数组</vt:lpstr>
      <vt:lpstr>PowerPoint Presentation</vt:lpstr>
      <vt:lpstr>总结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二分搜索 Binary Search </dc:title>
  <dc:creator>Microsoft Office User</dc:creator>
  <cp:lastModifiedBy>Microsoft Office User</cp:lastModifiedBy>
  <cp:revision>20</cp:revision>
  <dcterms:created xsi:type="dcterms:W3CDTF">2018-02-24T13:43:47Z</dcterms:created>
  <dcterms:modified xsi:type="dcterms:W3CDTF">2018-04-03T00:25:17Z</dcterms:modified>
</cp:coreProperties>
</file>