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5" r:id="rId9"/>
    <p:sldId id="266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72" r:id="rId18"/>
    <p:sldId id="280" r:id="rId19"/>
    <p:sldId id="281" r:id="rId20"/>
    <p:sldId id="282" r:id="rId21"/>
    <p:sldId id="268" r:id="rId22"/>
    <p:sldId id="270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/>
    <p:restoredTop sz="91399"/>
  </p:normalViewPr>
  <p:slideViewPr>
    <p:cSldViewPr snapToGrid="0" snapToObjects="1">
      <p:cViewPr>
        <p:scale>
          <a:sx n="90" d="100"/>
          <a:sy n="90" d="100"/>
        </p:scale>
        <p:origin x="56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1E58-0F77-DE4A-89CF-C9CDAEE24CD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F7A2C-3AF0-294E-9111-D2304AD0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F7A2C-3AF0-294E-9111-D2304AD0C6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F7A2C-3AF0-294E-9111-D2304AD0C6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F7A2C-3AF0-294E-9111-D2304AD0C6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DC68-ADE6-7941-BABE-55495EB9B332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9977-43C8-DC41-BAD2-57F7D2F0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2168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算法复杂度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无隅老师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46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计算时间复杂度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mr-IN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一般问题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基本操作的时间复杂度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丢弃常数项</a:t>
            </a:r>
            <a:endParaRPr lang="en-US" altLang="zh-Han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丢弃次要项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基本操作被执行了多少次（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For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／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While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循环）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复合操作：加还是乘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5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0E2D-EFAD-B64E-B79B-5CBD5B02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基本操作的时间复杂度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 -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丢弃常数项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A410-306C-A844-9034-947AB963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Hans" altLang="en-US" dirty="0"/>
              <a:t>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3B69B-E0E8-6D4D-A892-D14E539D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1" y="2030010"/>
            <a:ext cx="4984309" cy="1789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9280B-DBE6-8243-BD48-D17933E60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42" y="2030010"/>
            <a:ext cx="5000336" cy="25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5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92DB-CD44-9D43-9F15-77E85C63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基本操作的时间复杂度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 -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丢弃次要项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3C18DF-FB81-D744-9C68-81463D5A5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18" y="2119377"/>
                <a:ext cx="6237789" cy="15965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→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𝑙𝑜𝑔𝑛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→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n</m:t>
                    </m:r>
                    <m:r>
                      <a:rPr lang="en-US" altLang="zh-CN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5 ∗</m:t>
                        </m:r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+1000</m:t>
                        </m:r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100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→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3C18DF-FB81-D744-9C68-81463D5A5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18" y="2119377"/>
                <a:ext cx="6237789" cy="1596522"/>
              </a:xfrm>
              <a:blipFill>
                <a:blip r:embed="rId2"/>
                <a:stretch>
                  <a:fillRect l="-1626" t="-4724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4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7AD9-53AC-EF4C-A996-A8E04A2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复合操作：加还是乘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1804-BE4C-FD44-9303-A7EF4DAE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74"/>
            <a:ext cx="10515600" cy="1090103"/>
          </a:xfrm>
        </p:spPr>
        <p:txBody>
          <a:bodyPr>
            <a:normAutofit/>
          </a:bodyPr>
          <a:lstStyle/>
          <a:p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假设算法有两步，每一步的时间复杂度为</a:t>
            </a:r>
            <a:r>
              <a:rPr lang="en-US" altLang="zh-Han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O(A)</a:t>
            </a: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，</a:t>
            </a:r>
            <a:r>
              <a:rPr lang="en-US" altLang="zh-Han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O(B)</a:t>
            </a: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endParaRPr lang="en-US" altLang="zh-Hans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400" dirty="0">
                <a:latin typeface="Songti TC" panose="02010600040101010101" pitchFamily="2" charset="-122"/>
                <a:ea typeface="Songti TC" panose="02010600040101010101" pitchFamily="2" charset="-122"/>
              </a:rPr>
              <a:t>   计算时间复杂度时什么时候该将两步的时间复杂度相加，什么时候该相乘</a:t>
            </a:r>
            <a:endParaRPr lang="en-US" sz="2400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28346-FFC7-5D46-9B96-DAEA0B7D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596"/>
            <a:ext cx="4482620" cy="2153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8EE92-60AF-4E47-8BE9-86F4F526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1931"/>
            <a:ext cx="4134928" cy="1605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0F6F5-6B32-2944-AF2C-04B9362230A0}"/>
              </a:ext>
            </a:extLst>
          </p:cNvPr>
          <p:cNvSpPr txBox="1"/>
          <p:nvPr/>
        </p:nvSpPr>
        <p:spPr>
          <a:xfrm>
            <a:off x="2018580" y="5046058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 A + 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9CB2B-50B1-BC4A-831C-0DF6B047DF05}"/>
              </a:ext>
            </a:extLst>
          </p:cNvPr>
          <p:cNvSpPr txBox="1"/>
          <p:nvPr/>
        </p:nvSpPr>
        <p:spPr>
          <a:xfrm>
            <a:off x="7588369" y="5046058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 A *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1E6E1-65A5-6843-84A2-30987BFD72E6}"/>
              </a:ext>
            </a:extLst>
          </p:cNvPr>
          <p:cNvSpPr txBox="1"/>
          <p:nvPr/>
        </p:nvSpPr>
        <p:spPr>
          <a:xfrm>
            <a:off x="1293962" y="5641675"/>
            <a:ext cx="96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/>
              <a:t>结论：</a:t>
            </a:r>
            <a:r>
              <a:rPr lang="en-US" altLang="zh-Hans" dirty="0"/>
              <a:t>1.</a:t>
            </a:r>
            <a:r>
              <a:rPr lang="zh-Hans" altLang="en-US" dirty="0"/>
              <a:t> 先做</a:t>
            </a:r>
            <a:r>
              <a:rPr lang="en-US" altLang="zh-Hans" dirty="0"/>
              <a:t>A</a:t>
            </a:r>
            <a:r>
              <a:rPr lang="zh-Hans" altLang="en-US" dirty="0"/>
              <a:t>，然后做完</a:t>
            </a:r>
            <a:r>
              <a:rPr lang="en-US" altLang="zh-Hans" dirty="0"/>
              <a:t>A</a:t>
            </a:r>
            <a:r>
              <a:rPr lang="zh-Hans" altLang="en-US" dirty="0"/>
              <a:t>后， 再做</a:t>
            </a:r>
            <a:r>
              <a:rPr lang="en-US" altLang="zh-Hans" dirty="0"/>
              <a:t>B</a:t>
            </a:r>
            <a:r>
              <a:rPr lang="zh-Hans" altLang="en-US" dirty="0"/>
              <a:t>， 应该将这两件事的时间复杂度相加</a:t>
            </a:r>
            <a:endParaRPr lang="en-US" altLang="zh-Hans" dirty="0"/>
          </a:p>
          <a:p>
            <a:r>
              <a:rPr lang="zh-Hans" altLang="en-US" dirty="0"/>
              <a:t>             </a:t>
            </a:r>
            <a:r>
              <a:rPr lang="en-US" altLang="zh-Hans" dirty="0"/>
              <a:t>2.</a:t>
            </a:r>
            <a:r>
              <a:rPr lang="zh-Hans" altLang="en-US" dirty="0"/>
              <a:t> 每一次做</a:t>
            </a:r>
            <a:r>
              <a:rPr lang="en-US" altLang="zh-Hans" dirty="0"/>
              <a:t>A</a:t>
            </a:r>
            <a:r>
              <a:rPr lang="zh-Hans" altLang="en-US" dirty="0"/>
              <a:t>的时候都需要将</a:t>
            </a:r>
            <a:r>
              <a:rPr lang="en-US" altLang="zh-Hans" dirty="0"/>
              <a:t>B</a:t>
            </a:r>
            <a:r>
              <a:rPr lang="zh-Hans" altLang="en-US"/>
              <a:t>全部做一遍， </a:t>
            </a:r>
            <a:r>
              <a:rPr lang="zh-Hans" altLang="en-US" dirty="0"/>
              <a:t>应该将这两件事的时间复杂度相乘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2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CFFD-A62B-3346-818F-259960FC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例题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E68E3-5D5E-5045-890D-C0B72AE7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838"/>
            <a:ext cx="6346703" cy="36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0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FE74-7C54-4C4B-AFE9-C16F111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例题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DCF12-05FD-7949-97AB-748DEB56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7181"/>
            <a:ext cx="7114006" cy="26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407D-593E-C148-8361-2637FA4B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例题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9F5C-3EB8-CA48-A0B0-1DFC60DD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76" y="1690688"/>
            <a:ext cx="6531874" cy="25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5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时间复杂度计算 </a:t>
            </a:r>
            <a:r>
              <a:rPr lang="mr-IN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递归问题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2352"/>
            <a:ext cx="5803900" cy="179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7B4AE2-374D-354C-B75E-34E62546FC7C}"/>
              </a:ext>
            </a:extLst>
          </p:cNvPr>
          <p:cNvSpPr txBox="1"/>
          <p:nvPr/>
        </p:nvSpPr>
        <p:spPr>
          <a:xfrm>
            <a:off x="838200" y="1805201"/>
            <a:ext cx="717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什么是递归：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在数学与计算机科学中，是指在函数的定义中使用函数自身的方法。递归一词还较常用于描述以自相似方法重复事物的过程</a:t>
            </a:r>
            <a:r>
              <a:rPr lang="ja-JP" altLang="en-US"/>
              <a:t>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21D30-F472-4046-8B01-DE45BAE10FAF}"/>
                  </a:ext>
                </a:extLst>
              </p:cNvPr>
              <p:cNvSpPr txBox="1"/>
              <p:nvPr/>
            </p:nvSpPr>
            <p:spPr>
              <a:xfrm>
                <a:off x="7481887" y="3166569"/>
                <a:ext cx="3871913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经验性结论：</a:t>
                </a:r>
                <a:endParaRPr lang="en-US" altLang="zh-Hans" dirty="0">
                  <a:latin typeface="Songti TC" panose="02010600040101010101" pitchFamily="2" charset="-122"/>
                  <a:ea typeface="Songti TC" panose="02010600040101010101" pitchFamily="2" charset="-122"/>
                </a:endParaRPr>
              </a:p>
              <a:p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递归问题的时间复杂度通常（并不总是）看起来形如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branches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depth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Songti TC" panose="02010600040101010101" pitchFamily="2" charset="-122"/>
                  <a:ea typeface="Songti TC" panose="02010600040101010101" pitchFamily="2" charset="-122"/>
                </a:endParaRPr>
              </a:p>
              <a:p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其中</a:t>
                </a:r>
                <a:r>
                  <a:rPr lang="en-US" altLang="zh-Han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branches</a:t>
                </a:r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指递归分支的总数，</a:t>
                </a:r>
                <a:r>
                  <a:rPr lang="en-US" altLang="zh-Han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depth</a:t>
                </a:r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指递归调用深度</a:t>
                </a:r>
                <a:endParaRPr lang="en-US" dirty="0">
                  <a:latin typeface="Songti TC" panose="02010600040101010101" pitchFamily="2" charset="-122"/>
                  <a:ea typeface="Songti TC" panose="02010600040101010101" pitchFamily="2" charset="-12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21D30-F472-4046-8B01-DE45BAE1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887" y="3166569"/>
                <a:ext cx="3871913" cy="1482265"/>
              </a:xfrm>
              <a:prstGeom prst="rect">
                <a:avLst/>
              </a:prstGeom>
              <a:blipFill>
                <a:blip r:embed="rId4"/>
                <a:stretch>
                  <a:fillRect l="-980" t="-847" r="-32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8DD1-524C-6C41-A561-E202035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例题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71ECD-EE4B-AD4F-9AE3-5D5094B0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600"/>
            <a:ext cx="5422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4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40B5-35F7-7842-92D8-849E3B11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例题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A8B59-9D78-1048-BAFE-7A17438C3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2794"/>
            <a:ext cx="6934200" cy="3136900"/>
          </a:xfrm>
        </p:spPr>
      </p:pic>
    </p:spTree>
    <p:extLst>
      <p:ext uri="{BB962C8B-B14F-4D97-AF65-F5344CB8AC3E}">
        <p14:creationId xmlns:p14="http://schemas.microsoft.com/office/powerpoint/2010/main" val="55229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算法复杂度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时间复杂度： 执行算法所需要的计算工作量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空间复杂度： 执行算法所需要的内存空间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77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EC42-EC51-364C-A1C2-667FB584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69"/>
            <a:ext cx="10120313" cy="1091407"/>
          </a:xfrm>
        </p:spPr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例题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7340E-1F66-A446-8CA5-1FB5C36B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7537"/>
            <a:ext cx="4508500" cy="172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4CBCC-67B7-0C4A-A5A1-D0B601AD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01534"/>
            <a:ext cx="4953000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BF53A8-FA50-EC41-8E45-35A9C22BF750}"/>
              </a:ext>
            </a:extLst>
          </p:cNvPr>
          <p:cNvSpPr txBox="1"/>
          <p:nvPr/>
        </p:nvSpPr>
        <p:spPr>
          <a:xfrm>
            <a:off x="214515" y="1146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7C057-77C1-BB4D-A8EC-93EAAB071B78}"/>
              </a:ext>
            </a:extLst>
          </p:cNvPr>
          <p:cNvSpPr txBox="1"/>
          <p:nvPr/>
        </p:nvSpPr>
        <p:spPr>
          <a:xfrm>
            <a:off x="214515" y="35168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2C424-A72A-A546-B3DE-CA303DB1A3BD}"/>
              </a:ext>
            </a:extLst>
          </p:cNvPr>
          <p:cNvSpPr txBox="1"/>
          <p:nvPr/>
        </p:nvSpPr>
        <p:spPr>
          <a:xfrm>
            <a:off x="5898356" y="1146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2CEA9F-AD1B-844B-9B32-201A6D800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5" y="1222376"/>
            <a:ext cx="5486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时间复杂度计算 </a:t>
            </a:r>
            <a:r>
              <a:rPr lang="mr-IN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–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主定理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mr-IN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mr-IN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的大小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𝑖𝑓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latin typeface="Cambria Math" charset="0"/>
                      </a:rPr>
                      <m:t>&gt;</m:t>
                    </m:r>
                    <m:r>
                      <a:rPr lang="en-US" altLang="zh-CN" b="0" i="1" smtClean="0">
                        <a:latin typeface="Cambria Math" charset="0"/>
                      </a:rPr>
                      <m:t>𝑐</m:t>
                    </m:r>
                    <m:r>
                      <a:rPr lang="en-US" altLang="zh-CN" b="0" i="1" smtClean="0">
                        <a:latin typeface="Cambria Math" charset="0"/>
                      </a:rPr>
                      <m:t>:</m:t>
                    </m:r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​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𝑖𝑓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𝑐</m:t>
                    </m:r>
                    <m:r>
                      <a:rPr lang="en-US" altLang="zh-CN" b="0" i="1" smtClean="0">
                        <a:latin typeface="Cambria Math" charset="0"/>
                      </a:rPr>
                      <m:t>:</m:t>
                    </m:r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​</m:t>
                    </m:r>
                    <m:r>
                      <a:rPr lang="en-US" b="0" i="1" dirty="0" smtClean="0">
                        <a:latin typeface="Cambria Math" charset="0"/>
                      </a:rPr>
                      <m:t>𝑙𝑜𝑔𝑛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𝑖𝑓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latin typeface="Cambria Math" charset="0"/>
                      </a:rPr>
                      <m:t>&lt;</m:t>
                    </m:r>
                    <m:r>
                      <a:rPr lang="en-US" altLang="zh-CN" b="0" i="1" smtClean="0">
                        <a:latin typeface="Cambria Math" charset="0"/>
                      </a:rPr>
                      <m:t>𝑐</m:t>
                    </m:r>
                    <m:r>
                      <a:rPr lang="en-US" altLang="zh-CN" b="0" i="1" smtClean="0">
                        <a:latin typeface="Cambria Math" charset="0"/>
                      </a:rPr>
                      <m:t>:</m:t>
                    </m:r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altLang="zh-CN" b="0" i="1" dirty="0"/>
              </a:p>
              <a:p>
                <a:endParaRPr lang="en-US" altLang="zh-C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88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主定理应用举例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二分搜索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r>
                      <a:rPr lang="mr-IN" i="1" dirty="0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i="1" dirty="0" err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mr-IN" i="1" dirty="0">
                        <a:latin typeface="Cambria Math" charset="0"/>
                      </a:rPr>
                      <m:t>= </m:t>
                    </m:r>
                    <m:r>
                      <a:rPr lang="mr-IN" i="1" dirty="0" err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mr-IN" i="1" dirty="0" err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mr-IN" i="1" dirty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mr-IN" i="1" dirty="0">
                        <a:latin typeface="Cambria Math" charset="0"/>
                      </a:rPr>
                      <m:t>+ </m:t>
                    </m:r>
                    <m:r>
                      <a:rPr lang="mr-IN" i="1" dirty="0" err="1">
                        <a:latin typeface="Cambria Math" charset="0"/>
                      </a:rPr>
                      <m:t>𝑚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=1,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=2,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=0,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𝑐</m:t>
                    </m:r>
                    <m:r>
                      <a:rPr lang="en-US" altLang="zh-CN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zh-CN" altLang="en-US" dirty="0"/>
                  <a:t>符合第二种情况 </a:t>
                </a:r>
                <a:r>
                  <a:rPr lang="en-US" altLang="zh-CN" dirty="0"/>
                  <a:t>-&gt;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en-US" i="1" dirty="0">
                        <a:latin typeface="Cambria Math" charset="0"/>
                      </a:rPr>
                      <m:t>​</m:t>
                    </m:r>
                    <m:r>
                      <a:rPr lang="en-US" i="1" dirty="0">
                        <a:latin typeface="Cambria Math" charset="0"/>
                      </a:rPr>
                      <m:t>𝑙𝑜𝑔𝑛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</a:rPr>
                      <m:t>𝑙𝑜𝑔𝑛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</a:rPr>
                      <m:t>𝑙𝑜𝑔𝑛</m:t>
                    </m:r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46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算法空间复杂度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时间复杂度不是衡量算法的唯一指标，有时候还需要考虑空间复杂度</a:t>
                </a:r>
                <a:endParaRPr lang="en-US" altLang="zh-Hans" dirty="0">
                  <a:latin typeface="Songti TC" panose="02010600040101010101" pitchFamily="2" charset="-122"/>
                  <a:ea typeface="Songti TC" panose="02010600040101010101" pitchFamily="2" charset="-122"/>
                </a:endParaRPr>
              </a:p>
              <a:p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创建长度为</a:t>
                </a:r>
                <a:r>
                  <a:rPr lang="en-US" altLang="zh-Han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n</a:t>
                </a:r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的数组，需要</a:t>
                </a:r>
                <a:r>
                  <a:rPr lang="en-US" altLang="zh-Han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O(n)</a:t>
                </a:r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的空间，创建一个</a:t>
                </a:r>
                <a:r>
                  <a:rPr lang="en-US" altLang="zh-Han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m</a:t>
                </a:r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 * </a:t>
                </a:r>
                <a:r>
                  <a:rPr lang="en-US" altLang="zh-Han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n</a:t>
                </a:r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的二维数组， 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Han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Han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altLang="zh-Han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的空间</a:t>
                </a:r>
                <a:endParaRPr lang="en-US" altLang="zh-Hans" dirty="0">
                  <a:latin typeface="Songti TC" panose="02010600040101010101" pitchFamily="2" charset="-122"/>
                  <a:ea typeface="Songti TC" panose="02010600040101010101" pitchFamily="2" charset="-122"/>
                </a:endParaRPr>
              </a:p>
              <a:p>
                <a:r>
                  <a:rPr lang="zh-Hans" altLang="en-US" dirty="0">
                    <a:latin typeface="Songti TC" panose="02010600040101010101" pitchFamily="2" charset="-122"/>
                    <a:ea typeface="Songti TC" panose="02010600040101010101" pitchFamily="2" charset="-122"/>
                  </a:rPr>
                  <a:t>注意与时间复杂度的区别／联系</a:t>
                </a:r>
                <a:endParaRPr lang="en-US" altLang="zh-Hans" dirty="0">
                  <a:latin typeface="Songti TC" panose="02010600040101010101" pitchFamily="2" charset="-122"/>
                  <a:ea typeface="Songti TC" panose="0201060004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32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E124-46C7-1649-B3CE-3A1D7118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总结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8FC3-A0D0-3747-94C4-09DC9855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4975225"/>
          </a:xfrm>
        </p:spPr>
        <p:txBody>
          <a:bodyPr>
            <a:normAutofit lnSpcReduction="10000"/>
          </a:bodyPr>
          <a:lstStyle/>
          <a:p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算法复杂度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时间复杂度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空间复杂度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时间复杂度的概念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概念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3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种记号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-&gt; 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大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O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符号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最好／最坏／平均情况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时间复杂度的计算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一般问题 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 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3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大原则：丢弃常数项，丢弃次要项，复合操作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递归问题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 </a:t>
            </a:r>
            <a:r>
              <a:rPr lang="en-US" altLang="zh-Han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 主定理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sz="2000" dirty="0">
                <a:latin typeface="Songti TC" panose="02010600040101010101" pitchFamily="2" charset="-122"/>
                <a:ea typeface="Songti TC" panose="02010600040101010101" pitchFamily="2" charset="-122"/>
              </a:rPr>
              <a:t>空间复杂度</a:t>
            </a:r>
            <a:endParaRPr lang="en-US" altLang="zh-Han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Warmup</a:t>
            </a:r>
            <a:r>
              <a:rPr lang="zh-CN" altLang="en-US" dirty="0"/>
              <a:t>：从一个简单问题开始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从数组中查找一个数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如果数组有</a:t>
            </a:r>
            <a:r>
              <a:rPr lang="en-US" altLang="zh-CN" dirty="0"/>
              <a:t>10</a:t>
            </a:r>
            <a:r>
              <a:rPr lang="zh-CN" altLang="en-US" dirty="0"/>
              <a:t>个元素？</a:t>
            </a:r>
            <a:endParaRPr lang="en-US" altLang="zh-CN" dirty="0"/>
          </a:p>
          <a:p>
            <a:r>
              <a:rPr lang="zh-CN" altLang="en-US" dirty="0"/>
              <a:t>如果数组有</a:t>
            </a:r>
            <a:r>
              <a:rPr lang="en-US" altLang="zh-CN" dirty="0"/>
              <a:t>1000</a:t>
            </a:r>
            <a:r>
              <a:rPr lang="zh-CN" altLang="en-US" dirty="0"/>
              <a:t>个元素？</a:t>
            </a:r>
            <a:endParaRPr lang="en-US" altLang="zh-CN" dirty="0"/>
          </a:p>
          <a:p>
            <a:r>
              <a:rPr lang="zh-CN" altLang="en-US" dirty="0"/>
              <a:t>如果数组有</a:t>
            </a:r>
            <a:r>
              <a:rPr lang="en-US" altLang="zh-CN" dirty="0"/>
              <a:t>100000</a:t>
            </a:r>
            <a:r>
              <a:rPr lang="zh-CN" altLang="en-US" dirty="0"/>
              <a:t>个元素？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0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什么是时间复杂度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r>
                  <a:rPr lang="zh-CN" altLang="en-US" dirty="0"/>
                  <a:t>在计算机科学中，算法的时间复杂度是一个函数，它定量描述了该算法的运行时间。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以算法输入值规模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为自变量的函数：</a:t>
                </a:r>
                <a14:m>
                  <m:oMath xmlns:m="http://schemas.openxmlformats.org/officeDocument/2006/math">
                    <m:r>
                      <a:rPr lang="mr-IN" i="1" dirty="0" smtClean="0">
                        <a:latin typeface="Cambria Math" charset="0"/>
                      </a:rPr>
                      <m:t>𝑇</m:t>
                    </m:r>
                    <m:r>
                      <a:rPr lang="mr-IN" i="1" dirty="0" smtClean="0">
                        <a:latin typeface="Cambria Math" charset="0"/>
                      </a:rPr>
                      <m:t>(</m:t>
                    </m:r>
                    <m:r>
                      <a:rPr lang="mr-IN" i="1" dirty="0" err="1" smtClean="0">
                        <a:latin typeface="Cambria Math" charset="0"/>
                      </a:rPr>
                      <m:t>𝑛</m:t>
                    </m:r>
                    <m:r>
                      <a:rPr lang="mr-IN" i="1" dirty="0">
                        <a:latin typeface="Cambria Math" charset="0"/>
                      </a:rPr>
                      <m:t>)=</m:t>
                    </m:r>
                    <m:r>
                      <a:rPr lang="mr-IN" i="1" dirty="0" err="1">
                        <a:latin typeface="Cambria Math" charset="0"/>
                      </a:rPr>
                      <m:t>𝑂</m:t>
                    </m:r>
                    <m:r>
                      <a:rPr lang="mr-IN" i="1" dirty="0">
                        <a:latin typeface="Cambria Math" charset="0"/>
                      </a:rPr>
                      <m:t>(</m:t>
                    </m:r>
                    <m:r>
                      <a:rPr lang="mr-IN" i="1" dirty="0" err="1">
                        <a:latin typeface="Cambria Math" charset="0"/>
                      </a:rPr>
                      <m:t>𝑓</m:t>
                    </m:r>
                    <m:r>
                      <a:rPr lang="mr-IN" i="1" dirty="0">
                        <a:latin typeface="Cambria Math" charset="0"/>
                      </a:rPr>
                      <m:t>(</m:t>
                    </m:r>
                    <m:r>
                      <a:rPr lang="mr-IN" i="1" dirty="0" err="1">
                        <a:latin typeface="Cambria Math" charset="0"/>
                      </a:rPr>
                      <m:t>𝑛</m:t>
                    </m:r>
                    <m:r>
                      <a:rPr lang="mr-IN" i="1" dirty="0">
                        <a:latin typeface="Cambria Math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1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O, Big Theta and Big Omega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077" y="2337689"/>
            <a:ext cx="10951723" cy="300240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zh-CN" altLang="en-US" dirty="0">
                <a:solidFill>
                  <a:srgbClr val="FF0000"/>
                </a:solidFill>
              </a:rPr>
              <a:t>符号 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&lt; </a:t>
            </a:r>
          </a:p>
          <a:p>
            <a:pPr algn="ctr"/>
            <a:endParaRPr lang="en-US" dirty="0"/>
          </a:p>
          <a:p>
            <a:pPr algn="ctr"/>
            <a:r>
              <a:rPr lang="zh-CN" altLang="en-US" dirty="0"/>
              <a:t>大</a:t>
            </a:r>
            <a:r>
              <a:rPr lang="en-US" altLang="zh-CN" dirty="0" err="1"/>
              <a:t>Ω</a:t>
            </a:r>
            <a:r>
              <a:rPr lang="zh-CN" altLang="en-US" dirty="0"/>
              <a:t>符号  </a:t>
            </a:r>
            <a:r>
              <a:rPr lang="en-US" altLang="zh-CN" dirty="0" err="1"/>
              <a:t>Ω</a:t>
            </a:r>
            <a:r>
              <a:rPr lang="en-US" altLang="zh-CN" dirty="0"/>
              <a:t>   &gt;</a:t>
            </a:r>
          </a:p>
          <a:p>
            <a:pPr marL="0" indent="0" algn="ctr">
              <a:buNone/>
            </a:pPr>
            <a:r>
              <a:rPr lang="zh-CN" altLang="en-US" dirty="0"/>
              <a:t>   </a:t>
            </a:r>
          </a:p>
          <a:p>
            <a:pPr algn="ctr"/>
            <a:r>
              <a:rPr lang="zh-CN" altLang="en-US" dirty="0"/>
              <a:t>大</a:t>
            </a:r>
            <a:r>
              <a:rPr lang="en-US" altLang="zh-CN" dirty="0" err="1"/>
              <a:t>Θ</a:t>
            </a:r>
            <a:r>
              <a:rPr lang="zh-CN" altLang="en-US" dirty="0"/>
              <a:t>符号  </a:t>
            </a:r>
            <a:r>
              <a:rPr lang="en-US" altLang="zh-CN" dirty="0" err="1"/>
              <a:t>Θ</a:t>
            </a:r>
            <a:r>
              <a:rPr lang="en-US" altLang="zh-CN" dirty="0"/>
              <a:t>   =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AutoShape 2" descr="mathrm {O} (n)\!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 符号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488" y="1843913"/>
                <a:ext cx="105156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=4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mr-IN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mr-IN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dirty="0"/>
                  <a:t>n = 1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mr-IN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项是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项的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倍大 </a:t>
                </a:r>
                <a:endParaRPr lang="en-US" altLang="zh-CN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n = 500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mr-IN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项是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项的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倍大 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           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项对表达式值的影响可忽略不计的。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b="0" dirty="0"/>
                  <a:t>结论：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zh-CN" altLang="en-US" b="0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488" y="1843913"/>
                <a:ext cx="10515600" cy="4351338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25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=4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mr-IN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mr-IN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 </a:t>
                </a:r>
                <a:endParaRPr lang="en-US" altLang="zh-CN" b="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b="0" dirty="0"/>
                  <a:t>如果同时都满足条件</a:t>
                </a:r>
                <a:r>
                  <a:rPr lang="en-US" altLang="zh-CN" b="0" dirty="0"/>
                  <a:t>,</a:t>
                </a:r>
                <a:r>
                  <a:rPr lang="zh-CN" altLang="en-US" b="0" dirty="0"/>
                  <a:t> 我们需要给出更收敛的答案</a:t>
                </a:r>
                <a:endParaRPr lang="en-US" altLang="zh-CN" b="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b="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0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时间复杂度比较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5701" y="1998607"/>
                <a:ext cx="6237789" cy="15965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→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𝑙𝑜𝑔𝑛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→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n</m:t>
                    </m:r>
                    <m:r>
                      <a:rPr lang="en-US" altLang="zh-CN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5 ∗</m:t>
                        </m:r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+1000</m:t>
                        </m:r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100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→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5701" y="1998607"/>
                <a:ext cx="6237789" cy="159652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32326" y="4134012"/>
            <a:ext cx="7361963" cy="983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2325" y="4440873"/>
                <a:ext cx="736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!)&gt;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)&gt;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&gt;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&gt;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charset="0"/>
                      </a:rPr>
                      <m:t>)&gt;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&gt;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𝑙𝑜𝑔𝑛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&gt;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(1)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25" y="4440873"/>
                <a:ext cx="736196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6" y="1541105"/>
            <a:ext cx="4108048" cy="41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case, Worst case, Expected Case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/>
                  <a:t>从数组中查找一个数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/>
                  <a:t>最好情况： 目标值是数组第一个元素，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/>
                  <a:t>最坏情况： 目标值是数组最后一个元素，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期望情况（平均情况）：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20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840</Words>
  <Application>Microsoft Macintosh PowerPoint</Application>
  <PresentationFormat>Widescreen</PresentationFormat>
  <Paragraphs>136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DengXian</vt:lpstr>
      <vt:lpstr>DengXian Light</vt:lpstr>
      <vt:lpstr>Songti TC</vt:lpstr>
      <vt:lpstr>Yu Gothic</vt:lpstr>
      <vt:lpstr>Arial</vt:lpstr>
      <vt:lpstr>Calibri</vt:lpstr>
      <vt:lpstr>Calibri Light</vt:lpstr>
      <vt:lpstr>Cambria Math</vt:lpstr>
      <vt:lpstr>Mangal</vt:lpstr>
      <vt:lpstr>Office Theme</vt:lpstr>
      <vt:lpstr>算法复杂度</vt:lpstr>
      <vt:lpstr>算法复杂度</vt:lpstr>
      <vt:lpstr>Warmup：从一个简单问题开始</vt:lpstr>
      <vt:lpstr>什么是时间复杂度</vt:lpstr>
      <vt:lpstr>Big O, Big Theta and Big Omega</vt:lpstr>
      <vt:lpstr>大O 符号 Example </vt:lpstr>
      <vt:lpstr>Q &amp; A</vt:lpstr>
      <vt:lpstr>时间复杂度比较</vt:lpstr>
      <vt:lpstr>Best case, Worst case, Expected Case </vt:lpstr>
      <vt:lpstr>计算时间复杂度 – 一般问题</vt:lpstr>
      <vt:lpstr>基本操作的时间复杂度 -丢弃常数项</vt:lpstr>
      <vt:lpstr>基本操作的时间复杂度 -丢弃次要项</vt:lpstr>
      <vt:lpstr>复合操作：加还是乘</vt:lpstr>
      <vt:lpstr>例题 </vt:lpstr>
      <vt:lpstr>例题</vt:lpstr>
      <vt:lpstr>例题</vt:lpstr>
      <vt:lpstr>时间复杂度计算 – 递归问题</vt:lpstr>
      <vt:lpstr>例题</vt:lpstr>
      <vt:lpstr>例题</vt:lpstr>
      <vt:lpstr>例题</vt:lpstr>
      <vt:lpstr>时间复杂度计算 – 主定理</vt:lpstr>
      <vt:lpstr>主定理应用举例</vt:lpstr>
      <vt:lpstr>算法空间复杂度</vt:lpstr>
      <vt:lpstr>总结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时间复杂度</dc:title>
  <dc:creator>Microsoft Office User</dc:creator>
  <cp:lastModifiedBy>Microsoft Office User</cp:lastModifiedBy>
  <cp:revision>47</cp:revision>
  <dcterms:created xsi:type="dcterms:W3CDTF">2018-01-17T05:50:04Z</dcterms:created>
  <dcterms:modified xsi:type="dcterms:W3CDTF">2018-03-25T14:40:34Z</dcterms:modified>
</cp:coreProperties>
</file>