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/>
    <p:restoredTop sz="94421"/>
  </p:normalViewPr>
  <p:slideViewPr>
    <p:cSldViewPr snapToGrid="0" snapToObjects="1">
      <p:cViewPr varScale="1">
        <p:scale>
          <a:sx n="82" d="100"/>
          <a:sy n="82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889-30FF-484B-A9B0-80D49E45D70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7517-3A5D-F747-93F6-7FE737A9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889-30FF-484B-A9B0-80D49E45D70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7517-3A5D-F747-93F6-7FE737A9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4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889-30FF-484B-A9B0-80D49E45D70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7517-3A5D-F747-93F6-7FE737A9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9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889-30FF-484B-A9B0-80D49E45D70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7517-3A5D-F747-93F6-7FE737A9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8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889-30FF-484B-A9B0-80D49E45D70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7517-3A5D-F747-93F6-7FE737A9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5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889-30FF-484B-A9B0-80D49E45D70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7517-3A5D-F747-93F6-7FE737A9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0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889-30FF-484B-A9B0-80D49E45D70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7517-3A5D-F747-93F6-7FE737A9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3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889-30FF-484B-A9B0-80D49E45D70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7517-3A5D-F747-93F6-7FE737A9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889-30FF-484B-A9B0-80D49E45D70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7517-3A5D-F747-93F6-7FE737A9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1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889-30FF-484B-A9B0-80D49E45D70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7517-3A5D-F747-93F6-7FE737A9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3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889-30FF-484B-A9B0-80D49E45D70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7517-3A5D-F747-93F6-7FE737A9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3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1889-30FF-484B-A9B0-80D49E45D70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7517-3A5D-F747-93F6-7FE737A9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5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6840"/>
            <a:ext cx="9144000" cy="1185217"/>
          </a:xfrm>
        </p:spPr>
        <p:txBody>
          <a:bodyPr/>
          <a:lstStyle/>
          <a:p>
            <a:r>
              <a:rPr lang="en-US" altLang="zh-CN" dirty="0">
                <a:latin typeface="Songti TC" panose="02010600040101010101" pitchFamily="2" charset="-122"/>
                <a:ea typeface="Songti TC" panose="02010600040101010101" pitchFamily="2" charset="-122"/>
              </a:rPr>
              <a:t>Java</a:t>
            </a:r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数据类型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1389" y="3281196"/>
            <a:ext cx="1989221" cy="488699"/>
          </a:xfrm>
        </p:spPr>
        <p:txBody>
          <a:bodyPr/>
          <a:lstStyle/>
          <a:p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无隅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80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30EE-D486-9541-B5EC-0F68C412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参数传递 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–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引用类型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63C27-63D3-324C-8D22-96330CC1F029}"/>
              </a:ext>
            </a:extLst>
          </p:cNvPr>
          <p:cNvSpPr txBox="1"/>
          <p:nvPr/>
        </p:nvSpPr>
        <p:spPr>
          <a:xfrm>
            <a:off x="838199" y="4958864"/>
            <a:ext cx="6926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400" dirty="0">
                <a:latin typeface="Songti TC" panose="02010600040101010101" pitchFamily="2" charset="-122"/>
                <a:ea typeface="Songti TC" panose="02010600040101010101" pitchFamily="2" charset="-122"/>
              </a:rPr>
              <a:t>结论：</a:t>
            </a:r>
            <a:endParaRPr lang="en-US" altLang="ja-JP" sz="24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Hans" altLang="en-US" sz="2400" dirty="0">
                <a:latin typeface="Songti TC" panose="02010600040101010101" pitchFamily="2" charset="-122"/>
                <a:ea typeface="Songti TC" panose="02010600040101010101" pitchFamily="2" charset="-122"/>
              </a:rPr>
              <a:t>对于引用类型，传入的是引用类型地址的拷贝</a:t>
            </a:r>
            <a:endParaRPr lang="en-US" altLang="zh-Hans" sz="24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Songti TC" panose="02010600040101010101" pitchFamily="2" charset="-122"/>
                <a:ea typeface="Songti TC" panose="02010600040101010101" pitchFamily="2" charset="-122"/>
              </a:rPr>
              <a:t>更改函数内的对象（参数）将更改原始对象</a:t>
            </a:r>
          </a:p>
          <a:p>
            <a:pPr marL="457200" indent="-457200">
              <a:buFont typeface="+mj-lt"/>
              <a:buAutoNum type="arabicPeriod"/>
            </a:pPr>
            <a:endParaRPr lang="en-US" altLang="ja-JP" sz="2400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495616-9814-5941-886B-7A251541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97217" cy="304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8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01D0-5612-3C41-98F5-EDB9D988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参数传递 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–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引用类型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A89696-2A33-BC40-8ECF-37F317B76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9"/>
            <a:ext cx="6062947" cy="3609731"/>
          </a:xfrm>
        </p:spPr>
      </p:pic>
    </p:spTree>
    <p:extLst>
      <p:ext uri="{BB962C8B-B14F-4D97-AF65-F5344CB8AC3E}">
        <p14:creationId xmlns:p14="http://schemas.microsoft.com/office/powerpoint/2010/main" val="241117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E80D-882E-A944-A9B5-49032FC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练习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0D83F-8839-E94B-9353-697D70430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8" y="1835067"/>
            <a:ext cx="5321968" cy="296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2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B551-D419-264C-817E-F9A7B322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总结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37CD-3143-894E-92EC-E65D93743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java</a:t>
            </a:r>
            <a:r>
              <a:rPr lang="zh-Hans" altLang="en-US" dirty="0"/>
              <a:t>数据类型与在内存中的存储</a:t>
            </a:r>
            <a:endParaRPr lang="en-US" altLang="zh-Hans" dirty="0"/>
          </a:p>
          <a:p>
            <a:r>
              <a:rPr lang="zh-Hans" altLang="en-US" dirty="0"/>
              <a:t>变量的声明与赋值</a:t>
            </a:r>
            <a:endParaRPr lang="en-US" altLang="zh-Hans" dirty="0"/>
          </a:p>
          <a:p>
            <a:r>
              <a:rPr lang="zh-Hans" altLang="en-US" dirty="0"/>
              <a:t>参数传递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4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09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Songti TC" panose="02010600040101010101" pitchFamily="2" charset="-122"/>
                <a:ea typeface="Songti TC" panose="02010600040101010101" pitchFamily="2" charset="-122"/>
              </a:rPr>
              <a:t>Java</a:t>
            </a:r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数据类型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197"/>
            <a:ext cx="10515600" cy="5373338"/>
          </a:xfrm>
        </p:spPr>
        <p:txBody>
          <a:bodyPr>
            <a:normAutofit/>
          </a:bodyPr>
          <a:lstStyle/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基本类型（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Primitive Types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）</a:t>
            </a:r>
            <a:endParaRPr lang="en-US" altLang="zh-Hans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  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-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ja-JP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八种基本类型</a:t>
            </a:r>
            <a:endParaRPr lang="en-US" altLang="ja-JP" sz="20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    （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1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）</a:t>
            </a:r>
            <a:r>
              <a:rPr lang="ja-JP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六种数字类型（四个整数型，两个浮点型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）：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byte, short, </a:t>
            </a:r>
            <a:r>
              <a:rPr lang="en-US" altLang="zh-Hans" sz="2000" dirty="0" err="1">
                <a:latin typeface="Songti TC" panose="02010600040101010101" pitchFamily="2" charset="-122"/>
                <a:ea typeface="Songti TC" panose="02010600040101010101" pitchFamily="2" charset="-122"/>
              </a:rPr>
              <a:t>int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, long, float, double, </a:t>
            </a:r>
            <a:endParaRPr lang="en-US" altLang="ja-JP" sz="20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    （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2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）</a:t>
            </a:r>
            <a:r>
              <a:rPr lang="ja-JP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一种字符类型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：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char</a:t>
            </a:r>
            <a:endParaRPr lang="en-US" altLang="ja-JP" sz="20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    （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3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）</a:t>
            </a:r>
            <a:r>
              <a:rPr lang="ja-JP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一种布尔型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：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en-US" altLang="zh-Hans" sz="2000" dirty="0" err="1">
                <a:latin typeface="Songti TC" panose="02010600040101010101" pitchFamily="2" charset="-122"/>
                <a:ea typeface="Songti TC" panose="02010600040101010101" pitchFamily="2" charset="-122"/>
              </a:rPr>
              <a:t>boolean</a:t>
            </a:r>
            <a:endParaRPr lang="en-US" altLang="zh-Hans" sz="20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  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-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有且只有这八种数据类型，每种基本类型都有对应的包装类</a:t>
            </a:r>
            <a:endParaRPr lang="en-US" altLang="zh-Hans" sz="20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sz="2400" dirty="0">
                <a:latin typeface="Songti TC" panose="02010600040101010101" pitchFamily="2" charset="-122"/>
                <a:ea typeface="Songti TC" panose="02010600040101010101" pitchFamily="2" charset="-122"/>
              </a:rPr>
              <a:t>   </a:t>
            </a:r>
            <a:r>
              <a:rPr lang="en-US" altLang="zh-Hans" sz="2400" dirty="0">
                <a:latin typeface="Songti TC" panose="02010600040101010101" pitchFamily="2" charset="-122"/>
                <a:ea typeface="Songti TC" panose="02010600040101010101" pitchFamily="2" charset="-122"/>
              </a:rPr>
              <a:t>-</a:t>
            </a:r>
            <a:r>
              <a:rPr lang="zh-Hans" altLang="en-US" sz="2400" dirty="0">
                <a:latin typeface="Songti TC" panose="02010600040101010101" pitchFamily="2" charset="-122"/>
                <a:ea typeface="Songti TC" panose="02010600040101010101" pitchFamily="2" charset="-122"/>
              </a:rPr>
              <a:t>  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e.g.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：</a:t>
            </a:r>
            <a:r>
              <a:rPr lang="en-US" altLang="zh-Hans" sz="2000" dirty="0" err="1">
                <a:latin typeface="Songti TC" panose="02010600040101010101" pitchFamily="2" charset="-122"/>
                <a:ea typeface="Songti TC" panose="02010600040101010101" pitchFamily="2" charset="-122"/>
              </a:rPr>
              <a:t>int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en-US" altLang="zh-Hans" sz="2000" dirty="0" err="1">
                <a:latin typeface="Songti TC" panose="02010600040101010101" pitchFamily="2" charset="-122"/>
                <a:ea typeface="Songti TC" panose="02010600040101010101" pitchFamily="2" charset="-122"/>
              </a:rPr>
              <a:t>num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= 5; double square = 13.4;  </a:t>
            </a:r>
            <a:r>
              <a:rPr lang="en-US" altLang="zh-Hans" sz="2000" dirty="0" err="1">
                <a:latin typeface="Songti TC" panose="02010600040101010101" pitchFamily="2" charset="-122"/>
                <a:ea typeface="Songti TC" panose="02010600040101010101" pitchFamily="2" charset="-122"/>
              </a:rPr>
              <a:t>boolean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en-US" altLang="zh-Hans" sz="2000" dirty="0" err="1">
                <a:latin typeface="Songti TC" panose="02010600040101010101" pitchFamily="2" charset="-122"/>
                <a:ea typeface="Songti TC" panose="02010600040101010101" pitchFamily="2" charset="-122"/>
              </a:rPr>
              <a:t>isUpdated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= true;</a:t>
            </a:r>
          </a:p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引用类型（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Reference Type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）</a:t>
            </a:r>
            <a:endParaRPr lang="en-US" altLang="zh-Hans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  - 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对象和数组 枚举都是引用类型 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Class, Interface, Array, </a:t>
            </a:r>
            <a:r>
              <a:rPr lang="en-US" altLang="zh-Hans" sz="2000" dirty="0" err="1">
                <a:latin typeface="Songti TC" panose="02010600040101010101" pitchFamily="2" charset="-122"/>
                <a:ea typeface="Songti TC" panose="02010600040101010101" pitchFamily="2" charset="-122"/>
              </a:rPr>
              <a:t>Enum</a:t>
            </a:r>
            <a:endParaRPr lang="en-US" altLang="zh-Hans" sz="20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  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-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 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e.g.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: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Apple a = new Apple();</a:t>
            </a:r>
          </a:p>
          <a:p>
            <a:pPr marL="0" indent="0">
              <a:buNone/>
            </a:pP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              List&lt;Integer&gt; list = new </a:t>
            </a:r>
            <a:r>
              <a:rPr lang="en-US" altLang="zh-Hans" sz="2000" dirty="0" err="1">
                <a:latin typeface="Songti TC" panose="02010600040101010101" pitchFamily="2" charset="-122"/>
                <a:ea typeface="Songti TC" panose="02010600040101010101" pitchFamily="2" charset="-122"/>
              </a:rPr>
              <a:t>ArrayList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&lt;&gt;(); </a:t>
            </a:r>
          </a:p>
          <a:p>
            <a:pPr marL="0" indent="0">
              <a:buNone/>
            </a:pPr>
            <a:r>
              <a:rPr lang="en-US" altLang="zh-Hans" sz="2400" dirty="0">
                <a:latin typeface="Songti TC" panose="02010600040101010101" pitchFamily="2" charset="-122"/>
                <a:ea typeface="Songti TC" panose="02010600040101010101" pitchFamily="2" charset="-122"/>
              </a:rPr>
              <a:t>              </a:t>
            </a:r>
          </a:p>
          <a:p>
            <a:pPr marL="0" indent="0">
              <a:buNone/>
            </a:pPr>
            <a:endParaRPr lang="en-US" altLang="zh-Hans" sz="2400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87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1AD6-7B28-CF4B-868E-B1EE0BEA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在内存中的存储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A703-952D-3E4B-BC82-534ED8CDD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154"/>
            <a:ext cx="10515600" cy="4351338"/>
          </a:xfrm>
        </p:spPr>
        <p:txBody>
          <a:bodyPr/>
          <a:lstStyle/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变量</a:t>
            </a:r>
            <a:endParaRPr lang="en-US" altLang="zh-Hans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en-US" altLang="zh-Hans" sz="2400" dirty="0">
                <a:latin typeface="Songti TC" panose="02010600040101010101" pitchFamily="2" charset="-122"/>
                <a:ea typeface="Songti TC" panose="02010600040101010101" pitchFamily="2" charset="-122"/>
              </a:rPr>
              <a:t>-</a:t>
            </a:r>
            <a:r>
              <a:rPr lang="zh-Hans" altLang="en-US" sz="2400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ja-JP" altLang="en-US" sz="2400" dirty="0">
                <a:latin typeface="Songti TC" panose="02010600040101010101" pitchFamily="2" charset="-122"/>
                <a:ea typeface="Songti TC" panose="02010600040101010101" pitchFamily="2" charset="-122"/>
              </a:rPr>
              <a:t>当创建变量的时候，需要在内存中申请空间</a:t>
            </a:r>
            <a:endParaRPr lang="en-US" altLang="ja-JP" sz="24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en-US" altLang="zh-Hans" sz="2400" dirty="0">
                <a:latin typeface="Songti TC" panose="02010600040101010101" pitchFamily="2" charset="-122"/>
                <a:ea typeface="Songti TC" panose="02010600040101010101" pitchFamily="2" charset="-122"/>
              </a:rPr>
              <a:t>-</a:t>
            </a:r>
            <a:r>
              <a:rPr lang="zh-Hans" altLang="en-US" sz="2400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ja-JP" altLang="en-US" sz="2400" dirty="0">
                <a:latin typeface="Songti TC" panose="02010600040101010101" pitchFamily="2" charset="-122"/>
                <a:ea typeface="Songti TC" panose="02010600040101010101" pitchFamily="2" charset="-122"/>
              </a:rPr>
              <a:t>内存管理系统根据变量的类型为变量分配存储空间，分配的空间只能用来储存该类型数据。</a:t>
            </a:r>
            <a:endParaRPr lang="en-US" altLang="zh-Hans" sz="24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基本类型：存储在栈区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引用类型：存储在堆区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55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6B80-F3A6-8B4C-AF3A-169C8918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变量声明与赋值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DE6C0-5CB0-2241-B3C2-CA7BDB2C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Hans" altLang="en-US" dirty="0"/>
              <a:t>基本类型：直接存储值</a:t>
            </a:r>
            <a:endParaRPr lang="en-US" altLang="zh-Hans" dirty="0"/>
          </a:p>
          <a:p>
            <a:r>
              <a:rPr lang="zh-Hans" altLang="en-US" dirty="0"/>
              <a:t>引用类型：存储真实对象的地址引用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2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52EE-05CC-BE45-9F77-6FCE4E84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变量声明与赋值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-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LHS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和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RHS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DA55-21A2-9441-A64C-1D5A60089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LHS</a:t>
            </a:r>
            <a:r>
              <a:rPr lang="ja-JP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是指</a:t>
            </a: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Left-hand Side，</a:t>
            </a:r>
            <a:r>
              <a:rPr lang="ja-JP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而</a:t>
            </a: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RHS</a:t>
            </a:r>
            <a:r>
              <a:rPr lang="ja-JP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是指</a:t>
            </a: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Right-hand Side。</a:t>
            </a:r>
            <a:r>
              <a:rPr lang="ja-JP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二者区别就是关于作用域对变量的查询目的是</a:t>
            </a:r>
            <a:r>
              <a:rPr lang="ja-JP" altLang="en-US" dirty="0">
                <a:solidFill>
                  <a:srgbClr val="FF0000"/>
                </a:solidFill>
                <a:latin typeface="Songti TC" panose="02010600040101010101" pitchFamily="2" charset="-122"/>
                <a:ea typeface="Songti TC" panose="02010600040101010101" pitchFamily="2" charset="-122"/>
              </a:rPr>
              <a:t>变量赋值</a:t>
            </a:r>
            <a:r>
              <a:rPr lang="ja-JP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还是</a:t>
            </a:r>
            <a:r>
              <a:rPr lang="ja-JP" altLang="en-US" dirty="0">
                <a:solidFill>
                  <a:srgbClr val="FF0000"/>
                </a:solidFill>
                <a:latin typeface="Songti TC" panose="02010600040101010101" pitchFamily="2" charset="-122"/>
                <a:ea typeface="Songti TC" panose="02010600040101010101" pitchFamily="2" charset="-122"/>
              </a:rPr>
              <a:t>查询</a:t>
            </a:r>
            <a:r>
              <a:rPr lang="ja-JP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。</a:t>
            </a:r>
            <a:endParaRPr lang="en-US" altLang="ja-JP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LHS</a:t>
            </a:r>
            <a:r>
              <a:rPr lang="ja-JP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可理解为变量在赋值操作符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(=)</a:t>
            </a:r>
            <a:r>
              <a:rPr lang="ja-JP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的左侧，例如 </a:t>
            </a: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a = 1,</a:t>
            </a:r>
            <a:r>
              <a:rPr lang="ja-JP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当前对变量</a:t>
            </a: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a</a:t>
            </a:r>
            <a:r>
              <a:rPr lang="ja-JP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查找的目的是</a:t>
            </a:r>
            <a:r>
              <a:rPr lang="ja-JP" altLang="en-US" dirty="0">
                <a:solidFill>
                  <a:srgbClr val="FF0000"/>
                </a:solidFill>
                <a:latin typeface="Songti TC" panose="02010600040101010101" pitchFamily="2" charset="-122"/>
                <a:ea typeface="Songti TC" panose="02010600040101010101" pitchFamily="2" charset="-122"/>
              </a:rPr>
              <a:t>变量赋值</a:t>
            </a:r>
            <a:r>
              <a:rPr lang="ja-JP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。</a:t>
            </a:r>
            <a:endParaRPr lang="en-US" altLang="ja-JP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RHS</a:t>
            </a:r>
            <a:r>
              <a:rPr lang="ja-JP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可以理解为变量在赋值操作符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(=)</a:t>
            </a:r>
            <a:r>
              <a:rPr lang="ja-JP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的右侧，例如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:</a:t>
            </a:r>
            <a:r>
              <a:rPr lang="en-US" altLang="zh-Hans" dirty="0" err="1">
                <a:latin typeface="Songti TC" panose="02010600040101010101" pitchFamily="2" charset="-122"/>
                <a:ea typeface="Songti TC" panose="02010600040101010101" pitchFamily="2" charset="-122"/>
              </a:rPr>
              <a:t>int</a:t>
            </a: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b = a,</a:t>
            </a:r>
            <a:r>
              <a:rPr lang="ja-JP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其中对变量</a:t>
            </a: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a</a:t>
            </a:r>
            <a:r>
              <a:rPr lang="ja-JP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的查找目的就是</a:t>
            </a:r>
            <a:r>
              <a:rPr lang="ja-JP" altLang="en-US" dirty="0">
                <a:solidFill>
                  <a:srgbClr val="FF0000"/>
                </a:solidFill>
                <a:latin typeface="Songti TC" panose="02010600040101010101" pitchFamily="2" charset="-122"/>
                <a:ea typeface="Songti TC" panose="02010600040101010101" pitchFamily="2" charset="-122"/>
              </a:rPr>
              <a:t>查询</a:t>
            </a:r>
            <a:r>
              <a:rPr lang="ja-JP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。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75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2567-B427-3C44-A300-55386C37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变量声明与赋值 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–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赋值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E312-0D37-1C4E-B037-78A5A4A8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基本类型： 将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RHS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的值直接赋给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LHS</a:t>
            </a:r>
          </a:p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引用类型：将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RHS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对象的地址引用安排给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LHS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6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5A82-2AF3-F647-B1C0-3D1ACC7D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变量声明与赋值 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–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基本类型赋值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BF11E9-3A5C-014B-86CD-686668E43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3369" cy="37877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e.g.: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 = 3;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b = a;</a:t>
            </a:r>
          </a:p>
          <a:p>
            <a:pPr marL="0" indent="0">
              <a:buNone/>
            </a:pPr>
            <a:r>
              <a:rPr lang="en-US" dirty="0"/>
              <a:t>	b = 4;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(a);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(b);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a = 3 , b = 4;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D636A-8A71-AD42-A2D3-9F89282B6F4E}"/>
              </a:ext>
            </a:extLst>
          </p:cNvPr>
          <p:cNvSpPr txBox="1"/>
          <p:nvPr/>
        </p:nvSpPr>
        <p:spPr>
          <a:xfrm>
            <a:off x="5085348" y="2435225"/>
            <a:ext cx="543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000" b="1" dirty="0">
                <a:latin typeface="Songti TC" panose="02010600040101010101" pitchFamily="2" charset="-122"/>
                <a:ea typeface="Songti TC" panose="02010600040101010101" pitchFamily="2" charset="-122"/>
              </a:rPr>
              <a:t>结论：对于基本类型， 不论如何给</a:t>
            </a:r>
            <a:r>
              <a:rPr lang="en-US" altLang="zh-Hans" sz="2000" b="1" dirty="0" err="1">
                <a:latin typeface="Songti TC" panose="02010600040101010101" pitchFamily="2" charset="-122"/>
                <a:ea typeface="Songti TC" panose="02010600040101010101" pitchFamily="2" charset="-122"/>
              </a:rPr>
              <a:t>a,b</a:t>
            </a:r>
            <a:r>
              <a:rPr lang="zh-Hans" altLang="en-US" sz="2000" b="1" dirty="0">
                <a:latin typeface="Songti TC" panose="02010600040101010101" pitchFamily="2" charset="-122"/>
                <a:ea typeface="Songti TC" panose="02010600040101010101" pitchFamily="2" charset="-122"/>
              </a:rPr>
              <a:t>赋值，</a:t>
            </a:r>
            <a:endParaRPr lang="en-US" altLang="zh-Hans" sz="2000" b="1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r>
              <a:rPr lang="zh-Hans" altLang="en-US" sz="2000" b="1" dirty="0">
                <a:latin typeface="Songti TC" panose="02010600040101010101" pitchFamily="2" charset="-122"/>
                <a:ea typeface="Songti TC" panose="02010600040101010101" pitchFamily="2" charset="-122"/>
              </a:rPr>
              <a:t>             或者改变他们中的任意一个，都不会</a:t>
            </a:r>
            <a:endParaRPr lang="en-US" altLang="zh-Hans" sz="2000" b="1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r>
              <a:rPr lang="zh-Hans" altLang="en-US" sz="2000" b="1" dirty="0">
                <a:latin typeface="Songti TC" panose="02010600040101010101" pitchFamily="2" charset="-122"/>
                <a:ea typeface="Songti TC" panose="02010600040101010101" pitchFamily="2" charset="-122"/>
              </a:rPr>
              <a:t>             影响到另一个的值</a:t>
            </a:r>
            <a:endParaRPr lang="en-US" sz="2000" b="1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55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66E4-58F6-2B46-ACE0-42925233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变量声明与赋值 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–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引用类型赋值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F5011-05C1-4B47-8094-9CD3A755E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433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Hans" dirty="0"/>
              <a:t>e.g1:</a:t>
            </a:r>
          </a:p>
          <a:p>
            <a:pPr marL="0" indent="0">
              <a:buNone/>
            </a:pPr>
            <a:r>
              <a:rPr lang="en-US" altLang="zh-Hans" dirty="0" err="1"/>
              <a:t>MyObject</a:t>
            </a:r>
            <a:r>
              <a:rPr lang="zh-Hans" altLang="en-US" dirty="0"/>
              <a:t> </a:t>
            </a:r>
            <a:r>
              <a:rPr lang="en-US" altLang="zh-Hans" dirty="0"/>
              <a:t>obj1</a:t>
            </a:r>
            <a:r>
              <a:rPr lang="zh-Hans" altLang="en-US" dirty="0"/>
              <a:t> </a:t>
            </a:r>
            <a:r>
              <a:rPr lang="en-US" altLang="zh-Hans" dirty="0"/>
              <a:t>=</a:t>
            </a:r>
            <a:r>
              <a:rPr lang="zh-Hans" altLang="en-US" dirty="0"/>
              <a:t> </a:t>
            </a:r>
            <a:r>
              <a:rPr lang="en-US" altLang="zh-Hans" dirty="0"/>
              <a:t>new </a:t>
            </a:r>
            <a:r>
              <a:rPr lang="en-US" altLang="zh-Hans" dirty="0" err="1"/>
              <a:t>MyObject</a:t>
            </a:r>
            <a:r>
              <a:rPr lang="en-US" altLang="zh-Hans" dirty="0"/>
              <a:t>(5);</a:t>
            </a:r>
          </a:p>
          <a:p>
            <a:pPr marL="0" indent="0">
              <a:buNone/>
            </a:pPr>
            <a:r>
              <a:rPr lang="en-US" altLang="zh-Hans" dirty="0" err="1"/>
              <a:t>MyObject</a:t>
            </a:r>
            <a:r>
              <a:rPr lang="en-US" altLang="zh-Hans" dirty="0"/>
              <a:t> obj2 = obj1;</a:t>
            </a:r>
          </a:p>
          <a:p>
            <a:pPr marL="0" indent="0">
              <a:buNone/>
            </a:pPr>
            <a:r>
              <a:rPr lang="en-US" altLang="zh-Hans" dirty="0"/>
              <a:t>obj2.value = 3;</a:t>
            </a:r>
          </a:p>
          <a:p>
            <a:pPr marL="0" indent="0">
              <a:buNone/>
            </a:pPr>
            <a:r>
              <a:rPr lang="en-US" altLang="zh-Hans" dirty="0" err="1"/>
              <a:t>System.out.println</a:t>
            </a:r>
            <a:r>
              <a:rPr lang="en-US" altLang="zh-Hans" dirty="0"/>
              <a:t>(obj1.value);</a:t>
            </a:r>
          </a:p>
          <a:p>
            <a:pPr marL="0" indent="0">
              <a:buNone/>
            </a:pPr>
            <a:r>
              <a:rPr lang="en-US" altLang="zh-Hans" dirty="0" err="1"/>
              <a:t>System.out.println</a:t>
            </a:r>
            <a:r>
              <a:rPr lang="en-US" altLang="zh-Hans" dirty="0"/>
              <a:t>(obj2.value);</a:t>
            </a:r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r>
              <a:rPr lang="en-US" altLang="zh-Hans" dirty="0"/>
              <a:t>output: </a:t>
            </a:r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60D641-7108-F941-A620-C015FB154098}"/>
              </a:ext>
            </a:extLst>
          </p:cNvPr>
          <p:cNvSpPr txBox="1">
            <a:spLocks/>
          </p:cNvSpPr>
          <p:nvPr/>
        </p:nvSpPr>
        <p:spPr>
          <a:xfrm>
            <a:off x="6242538" y="1825625"/>
            <a:ext cx="54043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Hans" dirty="0"/>
              <a:t>e.g2:</a:t>
            </a:r>
          </a:p>
          <a:p>
            <a:pPr marL="0" indent="0">
              <a:buFont typeface="Arial"/>
              <a:buNone/>
            </a:pPr>
            <a:r>
              <a:rPr lang="en-US" altLang="zh-Hans" dirty="0" err="1"/>
              <a:t>MyObject</a:t>
            </a:r>
            <a:r>
              <a:rPr lang="zh-Hans" altLang="en-US" dirty="0"/>
              <a:t> </a:t>
            </a:r>
            <a:r>
              <a:rPr lang="en-US" altLang="zh-Hans" dirty="0"/>
              <a:t>obj1</a:t>
            </a:r>
            <a:r>
              <a:rPr lang="zh-Hans" altLang="en-US" dirty="0"/>
              <a:t> </a:t>
            </a:r>
            <a:r>
              <a:rPr lang="en-US" altLang="zh-Hans" dirty="0"/>
              <a:t>=</a:t>
            </a:r>
            <a:r>
              <a:rPr lang="zh-Hans" altLang="en-US" dirty="0"/>
              <a:t> </a:t>
            </a:r>
            <a:r>
              <a:rPr lang="en-US" altLang="zh-Hans" dirty="0"/>
              <a:t>new </a:t>
            </a:r>
            <a:r>
              <a:rPr lang="en-US" altLang="zh-Hans" dirty="0" err="1"/>
              <a:t>MyObject</a:t>
            </a:r>
            <a:r>
              <a:rPr lang="en-US" altLang="zh-Hans" dirty="0"/>
              <a:t>(5);</a:t>
            </a:r>
          </a:p>
          <a:p>
            <a:pPr marL="0" indent="0">
              <a:buFont typeface="Arial"/>
              <a:buNone/>
            </a:pPr>
            <a:r>
              <a:rPr lang="en-US" altLang="zh-Hans" dirty="0" err="1"/>
              <a:t>MyObject</a:t>
            </a:r>
            <a:r>
              <a:rPr lang="en-US" altLang="zh-Hans" dirty="0"/>
              <a:t> obj2 = obj1;</a:t>
            </a:r>
          </a:p>
          <a:p>
            <a:pPr marL="0" indent="0">
              <a:buFont typeface="Arial"/>
              <a:buNone/>
            </a:pPr>
            <a:r>
              <a:rPr lang="en-US" altLang="zh-Hans" dirty="0"/>
              <a:t>obj2</a:t>
            </a:r>
            <a:r>
              <a:rPr lang="zh-Hans" altLang="en-US" dirty="0"/>
              <a:t> </a:t>
            </a:r>
            <a:r>
              <a:rPr lang="en-US" altLang="zh-Hans" dirty="0"/>
              <a:t>=</a:t>
            </a:r>
            <a:r>
              <a:rPr lang="zh-Hans" altLang="en-US" dirty="0"/>
              <a:t> </a:t>
            </a:r>
            <a:r>
              <a:rPr lang="en-US" altLang="zh-Hans" dirty="0"/>
              <a:t>new</a:t>
            </a:r>
            <a:r>
              <a:rPr lang="zh-Hans" altLang="en-US" dirty="0"/>
              <a:t> </a:t>
            </a:r>
            <a:r>
              <a:rPr lang="en-US" altLang="zh-Hans" dirty="0" err="1"/>
              <a:t>MyObject</a:t>
            </a:r>
            <a:r>
              <a:rPr lang="en-US" altLang="zh-Hans" dirty="0"/>
              <a:t>();</a:t>
            </a:r>
          </a:p>
          <a:p>
            <a:pPr marL="0" indent="0">
              <a:buFont typeface="Arial"/>
              <a:buNone/>
            </a:pPr>
            <a:r>
              <a:rPr lang="en-US" altLang="zh-Hans" dirty="0"/>
              <a:t>obj2.value = 3;</a:t>
            </a:r>
          </a:p>
          <a:p>
            <a:pPr marL="0" indent="0">
              <a:buFont typeface="Arial"/>
              <a:buNone/>
            </a:pPr>
            <a:r>
              <a:rPr lang="en-US" altLang="zh-Hans" dirty="0" err="1"/>
              <a:t>System.out.println</a:t>
            </a:r>
            <a:r>
              <a:rPr lang="en-US" altLang="zh-Hans" dirty="0"/>
              <a:t>(obj1.value);</a:t>
            </a:r>
          </a:p>
          <a:p>
            <a:pPr marL="0" indent="0">
              <a:buFont typeface="Arial"/>
              <a:buNone/>
            </a:pPr>
            <a:r>
              <a:rPr lang="en-US" altLang="zh-Hans" dirty="0" err="1"/>
              <a:t>System.out.println</a:t>
            </a:r>
            <a:r>
              <a:rPr lang="en-US" altLang="zh-Hans" dirty="0"/>
              <a:t>(obj2.value);</a:t>
            </a:r>
          </a:p>
          <a:p>
            <a:pPr marL="0" indent="0">
              <a:buFont typeface="Arial"/>
              <a:buNone/>
            </a:pPr>
            <a:endParaRPr lang="en-US" altLang="zh-Hans" dirty="0"/>
          </a:p>
          <a:p>
            <a:pPr marL="0" indent="0">
              <a:buFont typeface="Arial"/>
              <a:buNone/>
            </a:pPr>
            <a:r>
              <a:rPr lang="en-US" altLang="zh-Hans" dirty="0"/>
              <a:t>output: </a:t>
            </a:r>
          </a:p>
          <a:p>
            <a:pPr marL="0" indent="0">
              <a:buFont typeface="Arial"/>
              <a:buNone/>
            </a:pPr>
            <a:endParaRPr lang="en-US" altLang="zh-Hans" dirty="0"/>
          </a:p>
          <a:p>
            <a:pPr marL="0" indent="0">
              <a:buFont typeface="Arial"/>
              <a:buNone/>
            </a:pPr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117192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C9CA-B6D9-2248-9811-6CBB6FAB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参数传递 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–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基本类型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81EC3-1252-054E-9BBF-7292ECEB0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87900" cy="247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52D108-9D76-9044-8177-614A9C32DD12}"/>
              </a:ext>
            </a:extLst>
          </p:cNvPr>
          <p:cNvSpPr txBox="1"/>
          <p:nvPr/>
        </p:nvSpPr>
        <p:spPr>
          <a:xfrm>
            <a:off x="838200" y="4695092"/>
            <a:ext cx="7743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400" dirty="0">
                <a:latin typeface="Songti TC" panose="02010600040101010101" pitchFamily="2" charset="-122"/>
                <a:ea typeface="Songti TC" panose="02010600040101010101" pitchFamily="2" charset="-122"/>
              </a:rPr>
              <a:t>结论：</a:t>
            </a:r>
            <a:endParaRPr lang="en-US" altLang="zh-Hans" sz="24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Hans" altLang="en-US" sz="2400" dirty="0">
                <a:latin typeface="Songti TC" panose="02010600040101010101" pitchFamily="2" charset="-122"/>
                <a:ea typeface="Songti TC" panose="02010600040101010101" pitchFamily="2" charset="-122"/>
              </a:rPr>
              <a:t>对于基本类型，传入的是基本类型值的拷贝</a:t>
            </a:r>
            <a:endParaRPr lang="en-US" altLang="zh-Hans" sz="24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Hans" altLang="en-US" sz="2400" dirty="0">
                <a:latin typeface="Songti TC" panose="02010600040101010101" pitchFamily="2" charset="-122"/>
                <a:ea typeface="Songti TC" panose="02010600040101010101" pitchFamily="2" charset="-122"/>
              </a:rPr>
              <a:t>作为参数的原始值并不会改变</a:t>
            </a:r>
            <a:endParaRPr lang="en-US" sz="2400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04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424</Words>
  <Application>Microsoft Macintosh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DengXian</vt:lpstr>
      <vt:lpstr>DengXian Light</vt:lpstr>
      <vt:lpstr>Songti TC</vt:lpstr>
      <vt:lpstr>Arial</vt:lpstr>
      <vt:lpstr>Calibri</vt:lpstr>
      <vt:lpstr>Calibri Light</vt:lpstr>
      <vt:lpstr>Office Theme</vt:lpstr>
      <vt:lpstr>Java数据类型</vt:lpstr>
      <vt:lpstr>Java数据类型</vt:lpstr>
      <vt:lpstr>在内存中的存储</vt:lpstr>
      <vt:lpstr>变量声明与赋值</vt:lpstr>
      <vt:lpstr>变量声明与赋值- LHS和RHS</vt:lpstr>
      <vt:lpstr>变量声明与赋值 – 赋值</vt:lpstr>
      <vt:lpstr>变量声明与赋值 – 基本类型赋值</vt:lpstr>
      <vt:lpstr>变量声明与赋值 – 引用类型赋值</vt:lpstr>
      <vt:lpstr>参数传递 – 基本类型</vt:lpstr>
      <vt:lpstr>参数传递 – 引用类型</vt:lpstr>
      <vt:lpstr>参数传递 – 引用类型</vt:lpstr>
      <vt:lpstr>练习</vt:lpstr>
      <vt:lpstr>总结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Java数据类型</dc:title>
  <dc:creator>Microsoft Office User</dc:creator>
  <cp:lastModifiedBy>Zhang, Ge</cp:lastModifiedBy>
  <cp:revision>28</cp:revision>
  <dcterms:created xsi:type="dcterms:W3CDTF">2018-02-25T13:09:28Z</dcterms:created>
  <dcterms:modified xsi:type="dcterms:W3CDTF">2018-03-12T02:45:18Z</dcterms:modified>
</cp:coreProperties>
</file>