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6" r:id="rId7"/>
    <p:sldId id="261" r:id="rId8"/>
    <p:sldId id="262" r:id="rId9"/>
    <p:sldId id="263" r:id="rId10"/>
    <p:sldId id="264" r:id="rId11"/>
    <p:sldId id="277" r:id="rId12"/>
    <p:sldId id="265" r:id="rId13"/>
    <p:sldId id="267" r:id="rId14"/>
    <p:sldId id="266" r:id="rId15"/>
    <p:sldId id="270" r:id="rId16"/>
    <p:sldId id="268" r:id="rId17"/>
    <p:sldId id="269" r:id="rId18"/>
    <p:sldId id="271" r:id="rId19"/>
    <p:sldId id="273" r:id="rId20"/>
    <p:sldId id="272" r:id="rId21"/>
    <p:sldId id="274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94"/>
    <p:restoredTop sz="94421"/>
  </p:normalViewPr>
  <p:slideViewPr>
    <p:cSldViewPr snapToGrid="0" snapToObjects="1">
      <p:cViewPr varScale="1">
        <p:scale>
          <a:sx n="94" d="100"/>
          <a:sy n="94" d="100"/>
        </p:scale>
        <p:origin x="6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E662-612A-6A45-BB99-C859721E32F1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900EF-33BC-8B4E-9AED-06B873A47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29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E662-612A-6A45-BB99-C859721E32F1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900EF-33BC-8B4E-9AED-06B873A47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45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E662-612A-6A45-BB99-C859721E32F1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900EF-33BC-8B4E-9AED-06B873A47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85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E662-612A-6A45-BB99-C859721E32F1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900EF-33BC-8B4E-9AED-06B873A47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06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E662-612A-6A45-BB99-C859721E32F1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900EF-33BC-8B4E-9AED-06B873A47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86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E662-612A-6A45-BB99-C859721E32F1}" type="datetimeFigureOut">
              <a:rPr lang="en-US" smtClean="0"/>
              <a:t>3/13/18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900EF-33BC-8B4E-9AED-06B873A47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3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E662-612A-6A45-BB99-C859721E32F1}" type="datetimeFigureOut">
              <a:rPr lang="en-US" smtClean="0"/>
              <a:t>3/13/18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900EF-33BC-8B4E-9AED-06B873A47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91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E662-612A-6A45-BB99-C859721E32F1}" type="datetimeFigureOut">
              <a:rPr lang="en-US" smtClean="0"/>
              <a:t>3/13/18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900EF-33BC-8B4E-9AED-06B873A47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58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E662-612A-6A45-BB99-C859721E32F1}" type="datetimeFigureOut">
              <a:rPr lang="en-US" smtClean="0"/>
              <a:t>3/13/18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900EF-33BC-8B4E-9AED-06B873A47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6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E662-612A-6A45-BB99-C859721E32F1}" type="datetimeFigureOut">
              <a:rPr lang="en-US" smtClean="0"/>
              <a:t>3/13/18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900EF-33BC-8B4E-9AED-06B873A47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11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E662-612A-6A45-BB99-C859721E32F1}" type="datetimeFigureOut">
              <a:rPr lang="en-US" smtClean="0"/>
              <a:t>3/13/18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900EF-33BC-8B4E-9AED-06B873A47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06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EE662-612A-6A45-BB99-C859721E32F1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900EF-33BC-8B4E-9AED-06B873A47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62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栈和队列</a:t>
            </a:r>
            <a:br>
              <a:rPr lang="en-US" altLang="zh-CN" dirty="0"/>
            </a:br>
            <a:r>
              <a:rPr lang="en-US" altLang="zh-CN" dirty="0"/>
              <a:t>stack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queue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45058"/>
            <a:ext cx="9144000" cy="608308"/>
          </a:xfrm>
        </p:spPr>
        <p:txBody>
          <a:bodyPr/>
          <a:lstStyle/>
          <a:p>
            <a:r>
              <a:rPr lang="zh-CN" altLang="en-US"/>
              <a:t>无隅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779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队列的实现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AC4A4AD-9AB1-3A4E-A6EE-C0AD31A3DDBA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定义属性字段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在</a:t>
            </a:r>
            <a:r>
              <a:rPr lang="zh-Hans" altLang="en-US" dirty="0"/>
              <a:t>链表</a:t>
            </a:r>
            <a:r>
              <a:rPr lang="zh-CN" altLang="en-US" dirty="0"/>
              <a:t>的基础上实现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属性： </a:t>
            </a:r>
            <a:r>
              <a:rPr lang="en-US" dirty="0"/>
              <a:t>elements, size, capacity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构造器实现</a:t>
            </a:r>
            <a:endParaRPr lang="en-US" altLang="zh-CN" dirty="0"/>
          </a:p>
          <a:p>
            <a:r>
              <a:rPr lang="zh-CN" altLang="en-US" dirty="0"/>
              <a:t>定义方法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Hans" dirty="0"/>
              <a:t>offer</a:t>
            </a:r>
            <a:r>
              <a:rPr lang="en-US" dirty="0"/>
              <a:t>, </a:t>
            </a:r>
            <a:r>
              <a:rPr lang="en-US" altLang="zh-Hans" dirty="0"/>
              <a:t>poll</a:t>
            </a:r>
            <a:r>
              <a:rPr lang="en-US" dirty="0"/>
              <a:t>, peek, </a:t>
            </a:r>
            <a:r>
              <a:rPr lang="en-US" dirty="0" err="1"/>
              <a:t>isEmpty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6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C48A4-90D1-3043-A733-DAF88B766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/>
              <a:t>队列</a:t>
            </a:r>
            <a:r>
              <a:rPr lang="zh-CN" altLang="en-US" dirty="0"/>
              <a:t>的实现 </a:t>
            </a:r>
            <a:r>
              <a:rPr lang="mr-IN" altLang="zh-CN" dirty="0"/>
              <a:t>–</a:t>
            </a:r>
            <a:r>
              <a:rPr lang="zh-CN" altLang="en-US" dirty="0"/>
              <a:t> 属性及构造器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81EB9-D127-0249-960C-1FB886133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593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什么时候考虑使用队列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zh-CN" altLang="en-US" dirty="0">
                <a:solidFill>
                  <a:srgbClr val="FF0000"/>
                </a:solidFill>
              </a:rPr>
              <a:t>广度优先搜索</a:t>
            </a:r>
            <a:r>
              <a:rPr lang="en-US" dirty="0">
                <a:solidFill>
                  <a:srgbClr val="FF0000"/>
                </a:solidFill>
              </a:rPr>
              <a:t>BFS (Breadth-first Search)</a:t>
            </a:r>
          </a:p>
          <a:p>
            <a:pPr fontAlgn="base"/>
            <a:r>
              <a:rPr lang="zh-CN" altLang="en-US" dirty="0">
                <a:solidFill>
                  <a:srgbClr val="FF0000"/>
                </a:solidFill>
              </a:rPr>
              <a:t>优先队列 </a:t>
            </a:r>
            <a:r>
              <a:rPr lang="en-US" dirty="0">
                <a:solidFill>
                  <a:srgbClr val="FF0000"/>
                </a:solidFill>
              </a:rPr>
              <a:t>Priority Queue (Heap)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  <a:p>
            <a:pPr fontAlgn="base"/>
            <a:r>
              <a:rPr lang="zh-Hans" altLang="en-US" dirty="0"/>
              <a:t>多任务调度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714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1882" y="2116434"/>
            <a:ext cx="4772186" cy="1325563"/>
          </a:xfrm>
        </p:spPr>
        <p:txBody>
          <a:bodyPr/>
          <a:lstStyle/>
          <a:p>
            <a:r>
              <a:rPr lang="zh-CN" altLang="en-US" dirty="0"/>
              <a:t>栈与队列典型题目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044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Implement Queue using Stacks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Implement the following operations of a queue using stacks.</a:t>
            </a:r>
          </a:p>
          <a:p>
            <a:pPr fontAlgn="base"/>
            <a:r>
              <a:rPr lang="en-US" dirty="0"/>
              <a:t>push(x) -- Push element x to the back of queue.</a:t>
            </a:r>
          </a:p>
          <a:p>
            <a:pPr fontAlgn="base"/>
            <a:r>
              <a:rPr lang="en-US" dirty="0"/>
              <a:t>pop() -- Removes the element from in front of queue.</a:t>
            </a:r>
          </a:p>
          <a:p>
            <a:pPr fontAlgn="base"/>
            <a:r>
              <a:rPr lang="en-US" dirty="0"/>
              <a:t>peek() -- Get the front element.</a:t>
            </a:r>
          </a:p>
          <a:p>
            <a:pPr fontAlgn="base"/>
            <a:r>
              <a:rPr lang="en-US" dirty="0"/>
              <a:t>empty() -- Return whether the queue is empty.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25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Queue using Stack</a:t>
            </a:r>
            <a:r>
              <a:rPr lang="zh-CN" altLang="en-US" dirty="0"/>
              <a:t>思路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two Stacks to implement a queue</a:t>
            </a:r>
          </a:p>
          <a:p>
            <a:r>
              <a:rPr lang="en-US" dirty="0"/>
              <a:t>Consider the basic operations of these two data structures</a:t>
            </a:r>
          </a:p>
          <a:p>
            <a:r>
              <a:rPr lang="en-US" dirty="0"/>
              <a:t>How to minimize the time complexity</a:t>
            </a:r>
          </a:p>
        </p:txBody>
      </p:sp>
    </p:spTree>
    <p:extLst>
      <p:ext uri="{BB962C8B-B14F-4D97-AF65-F5344CB8AC3E}">
        <p14:creationId xmlns:p14="http://schemas.microsoft.com/office/powerpoint/2010/main" val="977316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Design a stack that supports push, pop, top, and retrieving the maximum element in constant time.</a:t>
            </a:r>
          </a:p>
          <a:p>
            <a:pPr fontAlgn="base"/>
            <a:r>
              <a:rPr lang="en-US" dirty="0"/>
              <a:t>push(x) -- Push element x onto stack.</a:t>
            </a:r>
          </a:p>
          <a:p>
            <a:pPr fontAlgn="base"/>
            <a:r>
              <a:rPr lang="en-US" dirty="0"/>
              <a:t>pop() -- Removes the element on top of the stack.</a:t>
            </a:r>
          </a:p>
          <a:p>
            <a:pPr fontAlgn="base"/>
            <a:r>
              <a:rPr lang="en-US" dirty="0"/>
              <a:t>top() -- Get the top element.</a:t>
            </a:r>
          </a:p>
          <a:p>
            <a:pPr fontAlgn="base"/>
            <a:r>
              <a:rPr lang="en-US" dirty="0" err="1"/>
              <a:t>getMax</a:t>
            </a:r>
            <a:r>
              <a:rPr lang="en-US" dirty="0"/>
              <a:t>() -- Retrieve the maximum element in the stack.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177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Stack</a:t>
            </a:r>
            <a:r>
              <a:rPr lang="zh-CN" altLang="en-US" dirty="0"/>
              <a:t>思路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One stack cannot tell the max in O(1)</a:t>
            </a:r>
          </a:p>
          <a:p>
            <a:pPr fontAlgn="base"/>
            <a:r>
              <a:rPr lang="en-US" dirty="0"/>
              <a:t>Need another stack to store the max</a:t>
            </a:r>
          </a:p>
          <a:p>
            <a:pPr fontAlgn="base"/>
            <a:r>
              <a:rPr lang="en-US" dirty="0"/>
              <a:t>time &lt;=&gt; space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74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 Parentheses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Given a string containing just the characters '(', ')', '{', '}', '[' and ']', determine if the input string is valid.</a:t>
            </a:r>
          </a:p>
          <a:p>
            <a:pPr fontAlgn="base"/>
            <a:r>
              <a:rPr lang="en-US" dirty="0"/>
              <a:t>The brackets must close in the correct order, "()" and "()[]{}" are all valid but "(]" and "([)]" are not.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486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 Parentheses</a:t>
            </a:r>
            <a:r>
              <a:rPr lang="zh-CN" altLang="en-US" dirty="0"/>
              <a:t>思路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use the stack to store the information: which left parentheses has not been matched yet</a:t>
            </a:r>
          </a:p>
          <a:p>
            <a:r>
              <a:rPr lang="en-US" dirty="0"/>
              <a:t>Stack can help store every unused parentheses, no matter when the parentheses appears</a:t>
            </a:r>
          </a:p>
        </p:txBody>
      </p:sp>
    </p:spTree>
    <p:extLst>
      <p:ext uri="{BB962C8B-B14F-4D97-AF65-F5344CB8AC3E}">
        <p14:creationId xmlns:p14="http://schemas.microsoft.com/office/powerpoint/2010/main" val="586881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栈和队列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06073"/>
            <a:ext cx="10515600" cy="1924965"/>
          </a:xfrm>
        </p:spPr>
        <p:txBody>
          <a:bodyPr/>
          <a:lstStyle/>
          <a:p>
            <a:r>
              <a:rPr lang="zh-CN" altLang="en-US" dirty="0"/>
              <a:t>栈： </a:t>
            </a:r>
            <a:r>
              <a:rPr lang="en-US" altLang="zh-CN" dirty="0"/>
              <a:t>LIFO(Last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out) </a:t>
            </a:r>
            <a:r>
              <a:rPr lang="zh-CN" altLang="en-US" dirty="0"/>
              <a:t> 后进先出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队列： </a:t>
            </a:r>
            <a:r>
              <a:rPr lang="en-US" altLang="zh-CN" dirty="0"/>
              <a:t>FIFO(</a:t>
            </a:r>
            <a:r>
              <a:rPr lang="en-US" dirty="0"/>
              <a:t>First in first out)</a:t>
            </a:r>
            <a:r>
              <a:rPr lang="zh-CN" altLang="en-US" dirty="0"/>
              <a:t> 先进先出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6902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 Parentheses</a:t>
            </a:r>
            <a:r>
              <a:rPr lang="zh-CN" altLang="en-US" dirty="0"/>
              <a:t> </a:t>
            </a:r>
            <a:r>
              <a:rPr lang="mr-IN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follow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返回括号对的个数</a:t>
            </a:r>
            <a:endParaRPr lang="en-US" altLang="zh-CN" dirty="0"/>
          </a:p>
          <a:p>
            <a:r>
              <a:rPr lang="zh-CN" altLang="en-US" dirty="0"/>
              <a:t>返回</a:t>
            </a:r>
            <a:r>
              <a:rPr lang="en-US" altLang="zh-CN" dirty="0"/>
              <a:t>”{}”</a:t>
            </a:r>
            <a:r>
              <a:rPr lang="zh-CN" altLang="en-US" dirty="0"/>
              <a:t>类型括号对的个数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3512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408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43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栈的初始化与基本操作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zh-CN" dirty="0"/>
              <a:t>Java</a:t>
            </a:r>
            <a:r>
              <a:rPr lang="zh-Hans" altLang="en-US" dirty="0"/>
              <a:t>类库</a:t>
            </a:r>
            <a:r>
              <a:rPr lang="en-US" altLang="zh-CN" dirty="0"/>
              <a:t>:</a:t>
            </a:r>
            <a:r>
              <a:rPr lang="en-US" dirty="0"/>
              <a:t> Stack&lt;String&gt; stack = new Stack&lt;&gt;();</a:t>
            </a:r>
          </a:p>
          <a:p>
            <a:pPr fontAlgn="base"/>
            <a:r>
              <a:rPr lang="zh-CN" altLang="en-US" dirty="0"/>
              <a:t>基本操作：</a:t>
            </a:r>
            <a:endParaRPr lang="en-US" altLang="zh-CN" dirty="0"/>
          </a:p>
          <a:p>
            <a:pPr fontAlgn="base"/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625826"/>
              </p:ext>
            </p:extLst>
          </p:nvPr>
        </p:nvGraphicFramePr>
        <p:xfrm>
          <a:off x="1200255" y="3015688"/>
          <a:ext cx="5820476" cy="244908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455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51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51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51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9817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dirty="0">
                          <a:effectLst/>
                        </a:rPr>
                        <a:t>方法</a:t>
                      </a:r>
                      <a:endParaRPr lang="en-US" b="1" dirty="0">
                        <a:effectLst/>
                        <a:latin typeface="inherit" charset="0"/>
                      </a:endParaRPr>
                    </a:p>
                  </a:txBody>
                  <a:tcPr marL="31750" marR="31750" marT="31750" marB="317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b="0" dirty="0">
                          <a:effectLst/>
                          <a:latin typeface="inherit" charset="0"/>
                        </a:rPr>
                        <a:t>参数</a:t>
                      </a:r>
                      <a:endParaRPr lang="en-US" b="0" dirty="0">
                        <a:effectLst/>
                        <a:latin typeface="inherit" charset="0"/>
                      </a:endParaRPr>
                    </a:p>
                  </a:txBody>
                  <a:tcPr marL="31750" marR="31750" marT="31750" marB="317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b="0" dirty="0">
                          <a:effectLst/>
                          <a:latin typeface="inherit" charset="0"/>
                        </a:rPr>
                        <a:t>返回值</a:t>
                      </a:r>
                      <a:endParaRPr lang="en-US" b="0" dirty="0">
                        <a:effectLst/>
                        <a:latin typeface="inherit" charset="0"/>
                      </a:endParaRPr>
                    </a:p>
                  </a:txBody>
                  <a:tcPr marL="31750" marR="31750" marT="31750" marB="317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dirty="0">
                          <a:effectLst/>
                        </a:rPr>
                        <a:t>时间复杂度</a:t>
                      </a:r>
                      <a:endParaRPr lang="en-US" b="1" dirty="0">
                        <a:effectLst/>
                        <a:latin typeface="inherit" charset="0"/>
                      </a:endParaRPr>
                    </a:p>
                  </a:txBody>
                  <a:tcPr marL="31750" marR="31750" marT="31750" marB="317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817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push</a:t>
                      </a:r>
                      <a:endParaRPr lang="en-US" dirty="0">
                        <a:effectLst/>
                        <a:latin typeface="inherit" charset="0"/>
                      </a:endParaRPr>
                    </a:p>
                  </a:txBody>
                  <a:tcPr marL="31750" marR="31750" marT="31750" marB="317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Element</a:t>
                      </a:r>
                      <a:endParaRPr lang="en-US" dirty="0">
                        <a:effectLst/>
                        <a:latin typeface="inherit" charset="0"/>
                      </a:endParaRPr>
                    </a:p>
                  </a:txBody>
                  <a:tcPr marL="31750" marR="31750" marT="31750" marB="317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Element/void</a:t>
                      </a:r>
                      <a:endParaRPr lang="en-US" dirty="0">
                        <a:effectLst/>
                        <a:latin typeface="inherit" charset="0"/>
                      </a:endParaRPr>
                    </a:p>
                  </a:txBody>
                  <a:tcPr marL="31750" marR="31750" marT="31750" marB="317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s-IS" dirty="0">
                          <a:effectLst/>
                        </a:rPr>
                        <a:t>O(1)</a:t>
                      </a:r>
                      <a:endParaRPr lang="is-IS" dirty="0">
                        <a:effectLst/>
                        <a:latin typeface="inherit" charset="0"/>
                      </a:endParaRPr>
                    </a:p>
                  </a:txBody>
                  <a:tcPr marL="31750" marR="31750" marT="31750" marB="317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817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pop</a:t>
                      </a:r>
                      <a:endParaRPr lang="en-US" dirty="0">
                        <a:effectLst/>
                        <a:latin typeface="inherit" charset="0"/>
                      </a:endParaRPr>
                    </a:p>
                  </a:txBody>
                  <a:tcPr marL="31750" marR="31750" marT="31750" marB="317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void</a:t>
                      </a:r>
                      <a:endParaRPr lang="en-US" dirty="0">
                        <a:effectLst/>
                        <a:latin typeface="inherit" charset="0"/>
                      </a:endParaRPr>
                    </a:p>
                  </a:txBody>
                  <a:tcPr marL="31750" marR="31750" marT="31750" marB="317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Element</a:t>
                      </a:r>
                      <a:endParaRPr lang="en-US" dirty="0">
                        <a:effectLst/>
                        <a:latin typeface="inherit" charset="0"/>
                      </a:endParaRPr>
                    </a:p>
                  </a:txBody>
                  <a:tcPr marL="31750" marR="31750" marT="31750" marB="317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s-IS">
                          <a:effectLst/>
                        </a:rPr>
                        <a:t>O(1)</a:t>
                      </a:r>
                      <a:endParaRPr lang="is-IS">
                        <a:effectLst/>
                        <a:latin typeface="inherit" charset="0"/>
                      </a:endParaRPr>
                    </a:p>
                  </a:txBody>
                  <a:tcPr marL="31750" marR="31750" marT="31750" marB="317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817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peek</a:t>
                      </a:r>
                      <a:endParaRPr lang="en-US" dirty="0">
                        <a:effectLst/>
                        <a:latin typeface="inherit" charset="0"/>
                      </a:endParaRPr>
                    </a:p>
                  </a:txBody>
                  <a:tcPr marL="31750" marR="31750" marT="31750" marB="317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void</a:t>
                      </a:r>
                      <a:endParaRPr lang="en-US" dirty="0">
                        <a:effectLst/>
                        <a:latin typeface="inherit" charset="0"/>
                      </a:endParaRPr>
                    </a:p>
                  </a:txBody>
                  <a:tcPr marL="31750" marR="31750" marT="31750" marB="317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Element</a:t>
                      </a:r>
                      <a:endParaRPr lang="en-US" dirty="0">
                        <a:effectLst/>
                        <a:latin typeface="inherit" charset="0"/>
                      </a:endParaRPr>
                    </a:p>
                  </a:txBody>
                  <a:tcPr marL="31750" marR="31750" marT="31750" marB="317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s-IS" dirty="0">
                          <a:effectLst/>
                        </a:rPr>
                        <a:t>O(1)</a:t>
                      </a:r>
                      <a:endParaRPr lang="is-IS" dirty="0">
                        <a:effectLst/>
                        <a:latin typeface="inherit" charset="0"/>
                      </a:endParaRPr>
                    </a:p>
                  </a:txBody>
                  <a:tcPr marL="31750" marR="31750" marT="31750" marB="317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9817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  <a:latin typeface="inherit" charset="0"/>
                        </a:rPr>
                        <a:t>isEmpty</a:t>
                      </a:r>
                      <a:endParaRPr lang="en-US" dirty="0">
                        <a:effectLst/>
                        <a:latin typeface="inherit" charset="0"/>
                      </a:endParaRPr>
                    </a:p>
                  </a:txBody>
                  <a:tcPr marL="31750" marR="31750" marT="31750" marB="317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inherit" charset="0"/>
                        </a:rPr>
                        <a:t>void</a:t>
                      </a:r>
                    </a:p>
                  </a:txBody>
                  <a:tcPr marL="31750" marR="31750" marT="31750" marB="317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  <a:latin typeface="inherit" charset="0"/>
                        </a:rPr>
                        <a:t>boolean</a:t>
                      </a:r>
                      <a:endParaRPr lang="en-US" dirty="0">
                        <a:effectLst/>
                        <a:latin typeface="inherit" charset="0"/>
                      </a:endParaRPr>
                    </a:p>
                  </a:txBody>
                  <a:tcPr marL="31750" marR="31750" marT="31750" marB="317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s-IS" dirty="0">
                          <a:effectLst/>
                          <a:latin typeface="inherit" charset="0"/>
                        </a:rPr>
                        <a:t>O(1)</a:t>
                      </a:r>
                    </a:p>
                  </a:txBody>
                  <a:tcPr marL="31750" marR="31750" marT="31750" marB="317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486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3728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栈的实现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定义属性字段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在数组的基础上实现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属性： </a:t>
            </a:r>
            <a:r>
              <a:rPr lang="en-US" dirty="0"/>
              <a:t>elements, size, capacity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构造器实现</a:t>
            </a:r>
            <a:endParaRPr lang="en-US" altLang="zh-CN" dirty="0"/>
          </a:p>
          <a:p>
            <a:r>
              <a:rPr lang="zh-CN" altLang="en-US" dirty="0"/>
              <a:t>定义方法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push, pop, peek, </a:t>
            </a:r>
            <a:r>
              <a:rPr lang="en-US" dirty="0" err="1"/>
              <a:t>isEmpty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81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栈的实现 </a:t>
            </a:r>
            <a:r>
              <a:rPr lang="mr-IN" altLang="zh-CN" dirty="0"/>
              <a:t>–</a:t>
            </a:r>
            <a:r>
              <a:rPr lang="zh-CN" altLang="en-US" dirty="0"/>
              <a:t> 属性及构造器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E91328-6911-4C40-9A0F-0CB5B30D2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97075"/>
            <a:ext cx="6466883" cy="355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110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D012D-2EEB-E74A-BD5C-4EE93FB84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栈的实现 </a:t>
            </a:r>
            <a:r>
              <a:rPr lang="mr-IN" altLang="zh-CN" dirty="0"/>
              <a:t>–</a:t>
            </a:r>
            <a:r>
              <a:rPr lang="zh-Hans" altLang="en-US" dirty="0"/>
              <a:t> 方法、函数</a:t>
            </a:r>
            <a:r>
              <a:rPr lang="en-US" altLang="zh-CN" dirty="0"/>
              <a:t>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44D4B0-FFE3-A74F-9641-7843AC47E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55461"/>
            <a:ext cx="4102100" cy="17376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0D7631-00C6-8940-8A56-C18BBA72F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88265"/>
            <a:ext cx="4102100" cy="1879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DC23CE-95D9-5843-9580-4DCAA9AB2D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9814" y="2055461"/>
            <a:ext cx="4981392" cy="17376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39DDB8-651B-A64B-857D-D3C47F25C2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9814" y="4488265"/>
            <a:ext cx="3402125" cy="80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522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什么时候考虑使用栈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Hans" altLang="en-US" dirty="0"/>
              <a:t>调用函数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递归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深度优先搜素</a:t>
            </a:r>
            <a:r>
              <a:rPr lang="en-US" altLang="zh-CN" dirty="0">
                <a:solidFill>
                  <a:srgbClr val="FF0000"/>
                </a:solidFill>
              </a:rPr>
              <a:t>DFS(Dep</a:t>
            </a:r>
            <a:r>
              <a:rPr lang="en-US" dirty="0">
                <a:solidFill>
                  <a:srgbClr val="FF0000"/>
                </a:solidFill>
              </a:rPr>
              <a:t>th-first Search)</a:t>
            </a:r>
          </a:p>
        </p:txBody>
      </p:sp>
    </p:spTree>
    <p:extLst>
      <p:ext uri="{BB962C8B-B14F-4D97-AF65-F5344CB8AC3E}">
        <p14:creationId xmlns:p14="http://schemas.microsoft.com/office/powerpoint/2010/main" val="2071396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栈和堆在计算机操作系统上的概念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fontAlgn="base"/>
            <a:r>
              <a:rPr lang="zh-CN" altLang="en-US" dirty="0"/>
              <a:t>栈区 </a:t>
            </a:r>
            <a:r>
              <a:rPr lang="en-US" altLang="zh-CN" dirty="0"/>
              <a:t>stack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zh-CN" altLang="en-US" dirty="0"/>
              <a:t>存储</a:t>
            </a:r>
            <a:r>
              <a:rPr lang="en-US" dirty="0"/>
              <a:t>primitive variables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r>
              <a:rPr lang="zh-CN" altLang="en-US" dirty="0"/>
              <a:t> </a:t>
            </a:r>
            <a:r>
              <a:rPr lang="en-US" altLang="zh-CN" dirty="0"/>
              <a:t>call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zh-CN" altLang="en-US" dirty="0"/>
              <a:t>栈区的读取速度更快</a:t>
            </a:r>
            <a:endParaRPr lang="en-US" altLang="zh-CN" dirty="0"/>
          </a:p>
          <a:p>
            <a:pPr lvl="1" fontAlgn="base"/>
            <a:r>
              <a:rPr lang="zh-CN" altLang="en-US" dirty="0"/>
              <a:t>堆区 </a:t>
            </a:r>
            <a:r>
              <a:rPr lang="en-US" altLang="zh-CN" dirty="0"/>
              <a:t>heap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zh-CN" altLang="en-US" dirty="0"/>
              <a:t>堆区存放引用</a:t>
            </a:r>
            <a:r>
              <a:rPr lang="zh-Hans" altLang="en-US" dirty="0"/>
              <a:t>类型</a:t>
            </a:r>
            <a:r>
              <a:rPr lang="zh-CN" altLang="en-US" dirty="0"/>
              <a:t>变量</a:t>
            </a:r>
            <a:endParaRPr lang="en-US" altLang="zh-CN" dirty="0"/>
          </a:p>
          <a:p>
            <a:pPr marL="914400" lvl="1" indent="-457200" fontAlgn="base">
              <a:buFont typeface="+mj-lt"/>
              <a:buAutoNum type="arabicPeriod"/>
            </a:pPr>
            <a:r>
              <a:rPr lang="zh-CN" altLang="en-US" dirty="0"/>
              <a:t>堆区可以动态地分配内存空间</a:t>
            </a:r>
            <a:endParaRPr lang="en-US" altLang="zh-CN" dirty="0"/>
          </a:p>
          <a:p>
            <a:pPr lvl="1"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642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队列的初始化与基本操作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zh-CN" dirty="0"/>
              <a:t>Java</a:t>
            </a:r>
            <a:r>
              <a:rPr lang="zh-Hans" altLang="en-US" dirty="0"/>
              <a:t>类库</a:t>
            </a:r>
            <a:r>
              <a:rPr lang="en-US" altLang="zh-CN" dirty="0"/>
              <a:t>: </a:t>
            </a:r>
            <a:r>
              <a:rPr lang="en-US" dirty="0"/>
              <a:t>Queue&lt;String&gt; queue = new </a:t>
            </a:r>
            <a:r>
              <a:rPr lang="en-US" dirty="0" err="1"/>
              <a:t>LinkedList</a:t>
            </a:r>
            <a:r>
              <a:rPr lang="en-US" dirty="0"/>
              <a:t>&lt;&gt;();</a:t>
            </a:r>
          </a:p>
          <a:p>
            <a:r>
              <a:rPr lang="zh-CN" altLang="en-US" dirty="0"/>
              <a:t>基本操作：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691529"/>
              </p:ext>
            </p:extLst>
          </p:nvPr>
        </p:nvGraphicFramePr>
        <p:xfrm>
          <a:off x="1432732" y="3051334"/>
          <a:ext cx="6641885" cy="13512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728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93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72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b="0" dirty="0">
                          <a:effectLst/>
                          <a:latin typeface="+mn-lt"/>
                        </a:rPr>
                        <a:t>方法</a:t>
                      </a:r>
                      <a:endParaRPr lang="en-US" b="1" dirty="0">
                        <a:effectLst/>
                        <a:latin typeface="inherit" charset="0"/>
                      </a:endParaRPr>
                    </a:p>
                  </a:txBody>
                  <a:tcPr marL="31750" marR="31750" marT="31750" marB="317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b="0" dirty="0">
                          <a:effectLst/>
                          <a:latin typeface="+mn-lt"/>
                        </a:rPr>
                        <a:t>参数</a:t>
                      </a:r>
                      <a:endParaRPr lang="en-US" b="1" dirty="0">
                        <a:effectLst/>
                        <a:latin typeface="inherit" charset="0"/>
                      </a:endParaRPr>
                    </a:p>
                  </a:txBody>
                  <a:tcPr marL="31750" marR="31750" marT="31750" marB="317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b="0" dirty="0">
                          <a:effectLst/>
                          <a:latin typeface="+mn-lt"/>
                        </a:rPr>
                        <a:t>返回值</a:t>
                      </a:r>
                      <a:endParaRPr lang="en-US" b="1" dirty="0">
                        <a:effectLst/>
                        <a:latin typeface="inherit" charset="0"/>
                      </a:endParaRPr>
                    </a:p>
                  </a:txBody>
                  <a:tcPr marL="31750" marR="31750" marT="31750" marB="317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b="0" dirty="0">
                          <a:effectLst/>
                          <a:latin typeface="+mn-lt"/>
                        </a:rPr>
                        <a:t>时间复杂度</a:t>
                      </a:r>
                      <a:endParaRPr lang="en-US" b="1" dirty="0">
                        <a:effectLst/>
                        <a:latin typeface="inherit" charset="0"/>
                      </a:endParaRPr>
                    </a:p>
                  </a:txBody>
                  <a:tcPr marL="31750" marR="31750" marT="31750" marB="317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offer (add)</a:t>
                      </a:r>
                      <a:endParaRPr lang="en-US">
                        <a:effectLst/>
                        <a:latin typeface="inherit" charset="0"/>
                      </a:endParaRPr>
                    </a:p>
                  </a:txBody>
                  <a:tcPr marL="31750" marR="31750" marT="31750" marB="317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Element</a:t>
                      </a:r>
                      <a:endParaRPr lang="en-US">
                        <a:effectLst/>
                        <a:latin typeface="inherit" charset="0"/>
                      </a:endParaRPr>
                    </a:p>
                  </a:txBody>
                  <a:tcPr marL="31750" marR="31750" marT="31750" marB="317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boolean</a:t>
                      </a:r>
                      <a:endParaRPr lang="en-US">
                        <a:effectLst/>
                        <a:latin typeface="inherit" charset="0"/>
                      </a:endParaRPr>
                    </a:p>
                  </a:txBody>
                  <a:tcPr marL="31750" marR="31750" marT="31750" marB="317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s-IS">
                          <a:effectLst/>
                        </a:rPr>
                        <a:t>O(1)</a:t>
                      </a:r>
                      <a:endParaRPr lang="is-IS">
                        <a:effectLst/>
                        <a:latin typeface="inherit" charset="0"/>
                      </a:endParaRPr>
                    </a:p>
                  </a:txBody>
                  <a:tcPr marL="31750" marR="31750" marT="31750" marB="317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poll (remove)</a:t>
                      </a:r>
                      <a:endParaRPr lang="en-US">
                        <a:effectLst/>
                        <a:latin typeface="inherit" charset="0"/>
                      </a:endParaRPr>
                    </a:p>
                  </a:txBody>
                  <a:tcPr marL="31750" marR="31750" marT="31750" marB="317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void</a:t>
                      </a:r>
                      <a:endParaRPr lang="en-US">
                        <a:effectLst/>
                        <a:latin typeface="inherit" charset="0"/>
                      </a:endParaRPr>
                    </a:p>
                  </a:txBody>
                  <a:tcPr marL="31750" marR="31750" marT="31750" marB="317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Element</a:t>
                      </a:r>
                      <a:endParaRPr lang="en-US">
                        <a:effectLst/>
                        <a:latin typeface="inherit" charset="0"/>
                      </a:endParaRPr>
                    </a:p>
                  </a:txBody>
                  <a:tcPr marL="31750" marR="31750" marT="31750" marB="317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s-IS">
                          <a:effectLst/>
                        </a:rPr>
                        <a:t>O(1)</a:t>
                      </a:r>
                      <a:endParaRPr lang="is-IS">
                        <a:effectLst/>
                        <a:latin typeface="inherit" charset="0"/>
                      </a:endParaRPr>
                    </a:p>
                  </a:txBody>
                  <a:tcPr marL="31750" marR="31750" marT="31750" marB="317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Peek (element)</a:t>
                      </a:r>
                      <a:endParaRPr lang="en-US">
                        <a:effectLst/>
                        <a:latin typeface="inherit" charset="0"/>
                      </a:endParaRPr>
                    </a:p>
                  </a:txBody>
                  <a:tcPr marL="31750" marR="31750" marT="31750" marB="317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void</a:t>
                      </a:r>
                      <a:endParaRPr lang="en-US">
                        <a:effectLst/>
                        <a:latin typeface="inherit" charset="0"/>
                      </a:endParaRPr>
                    </a:p>
                  </a:txBody>
                  <a:tcPr marL="31750" marR="31750" marT="31750" marB="317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Element</a:t>
                      </a:r>
                      <a:endParaRPr lang="en-US">
                        <a:effectLst/>
                        <a:latin typeface="inherit" charset="0"/>
                      </a:endParaRPr>
                    </a:p>
                  </a:txBody>
                  <a:tcPr marL="31750" marR="31750" marT="31750" marB="317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s-IS" dirty="0">
                          <a:effectLst/>
                        </a:rPr>
                        <a:t>O(1)</a:t>
                      </a:r>
                      <a:endParaRPr lang="is-IS" dirty="0">
                        <a:effectLst/>
                        <a:latin typeface="inherit" charset="0"/>
                      </a:endParaRPr>
                    </a:p>
                  </a:txBody>
                  <a:tcPr marL="31750" marR="31750" marT="31750" marB="317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8385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1383</TotalTime>
  <Words>581</Words>
  <Application>Microsoft Macintosh PowerPoint</Application>
  <PresentationFormat>Widescreen</PresentationFormat>
  <Paragraphs>112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DengXian</vt:lpstr>
      <vt:lpstr>DengXian Light</vt:lpstr>
      <vt:lpstr>inherit</vt:lpstr>
      <vt:lpstr>Arial</vt:lpstr>
      <vt:lpstr>Calibri</vt:lpstr>
      <vt:lpstr>Calibri Light</vt:lpstr>
      <vt:lpstr>Mangal</vt:lpstr>
      <vt:lpstr>Office Theme</vt:lpstr>
      <vt:lpstr>栈和队列 stack &amp; queue</vt:lpstr>
      <vt:lpstr>栈和队列</vt:lpstr>
      <vt:lpstr>栈的初始化与基本操作</vt:lpstr>
      <vt:lpstr>栈的实现</vt:lpstr>
      <vt:lpstr>栈的实现 – 属性及构造器</vt:lpstr>
      <vt:lpstr>栈的实现 – 方法、函数 </vt:lpstr>
      <vt:lpstr>什么时候考虑使用栈</vt:lpstr>
      <vt:lpstr>栈和堆在计算机操作系统上的概念</vt:lpstr>
      <vt:lpstr>队列的初始化与基本操作</vt:lpstr>
      <vt:lpstr>队列的实现</vt:lpstr>
      <vt:lpstr>队列的实现 – 属性及构造器</vt:lpstr>
      <vt:lpstr>什么时候考虑使用队列</vt:lpstr>
      <vt:lpstr>栈与队列典型题目</vt:lpstr>
      <vt:lpstr>Implement Queue using Stacks</vt:lpstr>
      <vt:lpstr>Implement Queue using Stack思路</vt:lpstr>
      <vt:lpstr>Max Stack</vt:lpstr>
      <vt:lpstr>Max Stack思路</vt:lpstr>
      <vt:lpstr>Valid Parentheses</vt:lpstr>
      <vt:lpstr>Valid Parentheses思路</vt:lpstr>
      <vt:lpstr>Valid Parentheses – follow up</vt:lpstr>
      <vt:lpstr>Decode String</vt:lpstr>
      <vt:lpstr>作业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栈和队列 stack &amp; queue</dc:title>
  <dc:creator>Microsoft Office User</dc:creator>
  <cp:lastModifiedBy>Zhang, Ge</cp:lastModifiedBy>
  <cp:revision>21</cp:revision>
  <dcterms:created xsi:type="dcterms:W3CDTF">2018-02-25T05:29:23Z</dcterms:created>
  <dcterms:modified xsi:type="dcterms:W3CDTF">2018-03-13T02:28:40Z</dcterms:modified>
</cp:coreProperties>
</file>