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08" r:id="rId1"/>
  </p:sldMasterIdLst>
  <p:notesMasterIdLst>
    <p:notesMasterId r:id="rId18"/>
  </p:notesMasterIdLst>
  <p:sldIdLst>
    <p:sldId id="256" r:id="rId2"/>
    <p:sldId id="257" r:id="rId3"/>
    <p:sldId id="258" r:id="rId4"/>
    <p:sldId id="272" r:id="rId5"/>
    <p:sldId id="259" r:id="rId6"/>
    <p:sldId id="260" r:id="rId7"/>
    <p:sldId id="261" r:id="rId8"/>
    <p:sldId id="275" r:id="rId9"/>
    <p:sldId id="264" r:id="rId10"/>
    <p:sldId id="265" r:id="rId11"/>
    <p:sldId id="273" r:id="rId12"/>
    <p:sldId id="268" r:id="rId13"/>
    <p:sldId id="270" r:id="rId14"/>
    <p:sldId id="271" r:id="rId15"/>
    <p:sldId id="263"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97" autoAdjust="0"/>
  </p:normalViewPr>
  <p:slideViewPr>
    <p:cSldViewPr snapToGrid="0">
      <p:cViewPr varScale="1">
        <p:scale>
          <a:sx n="71" d="100"/>
          <a:sy n="71" d="100"/>
        </p:scale>
        <p:origin x="110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95A9A8-E8BC-44EC-A871-44183614044E}" type="datetimeFigureOut">
              <a:rPr lang="zh-CN" altLang="en-US" smtClean="0"/>
              <a:t>2016/5/31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BECC4-4340-449D-AAB4-638C1787C390}" type="slidenum">
              <a:rPr lang="zh-CN" altLang="en-US" smtClean="0"/>
              <a:t>‹#›</a:t>
            </a:fld>
            <a:endParaRPr lang="zh-CN" altLang="en-US"/>
          </a:p>
        </p:txBody>
      </p:sp>
    </p:spTree>
    <p:extLst>
      <p:ext uri="{BB962C8B-B14F-4D97-AF65-F5344CB8AC3E}">
        <p14:creationId xmlns:p14="http://schemas.microsoft.com/office/powerpoint/2010/main" val="3406062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a:t>
            </a:r>
            <a:r>
              <a:rPr lang="en-US" altLang="zh-CN" dirty="0" smtClean="0"/>
              <a:t>GFS</a:t>
            </a:r>
          </a:p>
          <a:p>
            <a:endParaRPr lang="en-US" altLang="zh-CN" dirty="0" smtClean="0">
              <a:solidFill>
                <a:srgbClr val="FF0000"/>
              </a:solidFill>
            </a:endParaRPr>
          </a:p>
          <a:p>
            <a:r>
              <a:rPr lang="zh-CN" altLang="en-US" dirty="0" smtClean="0">
                <a:solidFill>
                  <a:srgbClr val="FF0000"/>
                </a:solidFill>
              </a:rPr>
              <a:t>作为迅雷各项业务基础服务</a:t>
            </a:r>
            <a:endParaRPr lang="en-US" altLang="zh-CN" dirty="0" smtClean="0">
              <a:solidFill>
                <a:srgbClr val="FF0000"/>
              </a:solidFill>
            </a:endParaRPr>
          </a:p>
          <a:p>
            <a:endParaRPr lang="en-US" altLang="zh-CN" dirty="0" smtClean="0"/>
          </a:p>
          <a:p>
            <a:r>
              <a:rPr lang="zh-CN" altLang="en-US" dirty="0" smtClean="0"/>
              <a:t>实践基础</a:t>
            </a:r>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F2BECC4-4340-449D-AAB4-638C1787C390}" type="slidenum">
              <a:rPr lang="zh-CN" altLang="en-US" smtClean="0"/>
              <a:t>3</a:t>
            </a:fld>
            <a:endParaRPr lang="zh-CN" altLang="en-US"/>
          </a:p>
        </p:txBody>
      </p:sp>
    </p:spTree>
    <p:extLst>
      <p:ext uri="{BB962C8B-B14F-4D97-AF65-F5344CB8AC3E}">
        <p14:creationId xmlns:p14="http://schemas.microsoft.com/office/powerpoint/2010/main" val="4120312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需求，各个系统 通用</a:t>
            </a:r>
            <a:r>
              <a:rPr lang="zh-CN" altLang="en-US" dirty="0" smtClean="0"/>
              <a:t>性</a:t>
            </a:r>
            <a:endParaRPr lang="en-US" altLang="zh-CN" dirty="0" smtClean="0"/>
          </a:p>
          <a:p>
            <a:r>
              <a:rPr lang="zh-CN" altLang="en-US" dirty="0" smtClean="0"/>
              <a:t>两大特性</a:t>
            </a:r>
            <a:endParaRPr lang="en-US" altLang="zh-CN" dirty="0" smtClean="0"/>
          </a:p>
          <a:p>
            <a:r>
              <a:rPr lang="zh-CN" altLang="en-US" dirty="0" smtClean="0"/>
              <a:t>文件系统需求：对应</a:t>
            </a:r>
            <a:r>
              <a:rPr lang="en-US" altLang="zh-CN" dirty="0" smtClean="0"/>
              <a:t>Linux</a:t>
            </a:r>
            <a:r>
              <a:rPr lang="zh-CN" altLang="en-US" dirty="0" smtClean="0"/>
              <a:t>文件系统，目录相关操作、文件相关操作</a:t>
            </a:r>
            <a:endParaRPr lang="en-US" altLang="zh-CN" dirty="0" smtClean="0"/>
          </a:p>
          <a:p>
            <a:r>
              <a:rPr lang="zh-CN" altLang="en-US" dirty="0" smtClean="0"/>
              <a:t>集群需求：节点的无缝加载与卸载、内部资源统一管理、文件统一管理</a:t>
            </a:r>
            <a:endParaRPr lang="en-US" altLang="zh-CN" dirty="0" smtClean="0"/>
          </a:p>
          <a:p>
            <a:r>
              <a:rPr lang="zh-CN" altLang="en-US" dirty="0" smtClean="0"/>
              <a:t>数百</a:t>
            </a:r>
            <a:r>
              <a:rPr lang="en-US" altLang="zh-CN" dirty="0" smtClean="0"/>
              <a:t>PB </a:t>
            </a:r>
            <a:r>
              <a:rPr lang="zh-CN" altLang="en-US" dirty="0" smtClean="0"/>
              <a:t>而</a:t>
            </a:r>
            <a:r>
              <a:rPr lang="en-US" altLang="zh-CN" dirty="0" smtClean="0"/>
              <a:t>GFS</a:t>
            </a:r>
            <a:r>
              <a:rPr lang="zh-CN" altLang="en-US" dirty="0" smtClean="0"/>
              <a:t>数百</a:t>
            </a:r>
            <a:r>
              <a:rPr lang="en-US" altLang="zh-CN" dirty="0" smtClean="0"/>
              <a:t>TB</a:t>
            </a:r>
          </a:p>
          <a:p>
            <a:r>
              <a:rPr lang="zh-CN" altLang="en-US" dirty="0" smtClean="0"/>
              <a:t>负载均衡 用户行为随机性</a:t>
            </a:r>
            <a:endParaRPr lang="en-US" altLang="zh-CN" dirty="0" smtClean="0"/>
          </a:p>
          <a:p>
            <a:r>
              <a:rPr lang="zh-CN" altLang="zh-CN" dirty="0" smtClean="0"/>
              <a:t>故障</a:t>
            </a:r>
            <a:r>
              <a:rPr lang="zh-CN" altLang="en-US" dirty="0" smtClean="0"/>
              <a:t>迅速</a:t>
            </a:r>
            <a:r>
              <a:rPr lang="zh-CN" altLang="zh-CN" dirty="0" smtClean="0"/>
              <a:t>恢复</a:t>
            </a:r>
            <a:r>
              <a:rPr lang="en-US" altLang="zh-CN" dirty="0" smtClean="0"/>
              <a:t> </a:t>
            </a:r>
            <a:r>
              <a:rPr lang="zh-CN" altLang="en-US" dirty="0" smtClean="0"/>
              <a:t>高可用性保障</a:t>
            </a:r>
            <a:endParaRPr lang="en-US" altLang="zh-CN" dirty="0" smtClean="0"/>
          </a:p>
          <a:p>
            <a:r>
              <a:rPr lang="zh-CN" altLang="en-US" dirty="0" smtClean="0"/>
              <a:t>冷数据 成本</a:t>
            </a:r>
            <a:endParaRPr lang="en-US" altLang="zh-CN" dirty="0" smtClean="0"/>
          </a:p>
          <a:p>
            <a:r>
              <a:rPr lang="zh-CN" altLang="en-US" dirty="0" smtClean="0"/>
              <a:t>接口 扩展性</a:t>
            </a:r>
            <a:endParaRPr lang="en-US" altLang="zh-CN" dirty="0" smtClean="0"/>
          </a:p>
          <a:p>
            <a:r>
              <a:rPr lang="zh-CN" altLang="en-US" dirty="0" smtClean="0"/>
              <a:t>资源统计、日志 运维和调试</a:t>
            </a:r>
            <a:endParaRPr lang="zh-CN" altLang="en-US" dirty="0"/>
          </a:p>
        </p:txBody>
      </p:sp>
      <p:sp>
        <p:nvSpPr>
          <p:cNvPr id="4" name="灯片编号占位符 3"/>
          <p:cNvSpPr>
            <a:spLocks noGrp="1"/>
          </p:cNvSpPr>
          <p:nvPr>
            <p:ph type="sldNum" sz="quarter" idx="10"/>
          </p:nvPr>
        </p:nvSpPr>
        <p:spPr/>
        <p:txBody>
          <a:bodyPr/>
          <a:lstStyle/>
          <a:p>
            <a:fld id="{1F2BECC4-4340-449D-AAB4-638C1787C390}" type="slidenum">
              <a:rPr lang="zh-CN" altLang="en-US" smtClean="0"/>
              <a:t>5</a:t>
            </a:fld>
            <a:endParaRPr lang="zh-CN" altLang="en-US"/>
          </a:p>
        </p:txBody>
      </p:sp>
    </p:spTree>
    <p:extLst>
      <p:ext uri="{BB962C8B-B14F-4D97-AF65-F5344CB8AC3E}">
        <p14:creationId xmlns:p14="http://schemas.microsoft.com/office/powerpoint/2010/main" val="2300915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数据流与控制流分离 </a:t>
            </a:r>
            <a:r>
              <a:rPr lang="en-US" altLang="zh-CN" dirty="0" smtClean="0"/>
              <a:t>master</a:t>
            </a:r>
            <a:r>
              <a:rPr lang="zh-CN" altLang="en-US" dirty="0" smtClean="0"/>
              <a:t>减负</a:t>
            </a:r>
            <a:endParaRPr lang="zh-CN" altLang="en-US" dirty="0"/>
          </a:p>
        </p:txBody>
      </p:sp>
      <p:sp>
        <p:nvSpPr>
          <p:cNvPr id="4" name="灯片编号占位符 3"/>
          <p:cNvSpPr>
            <a:spLocks noGrp="1"/>
          </p:cNvSpPr>
          <p:nvPr>
            <p:ph type="sldNum" sz="quarter" idx="10"/>
          </p:nvPr>
        </p:nvSpPr>
        <p:spPr/>
        <p:txBody>
          <a:bodyPr/>
          <a:lstStyle/>
          <a:p>
            <a:fld id="{1F2BECC4-4340-449D-AAB4-638C1787C390}" type="slidenum">
              <a:rPr lang="zh-CN" altLang="en-US" smtClean="0"/>
              <a:t>6</a:t>
            </a:fld>
            <a:endParaRPr lang="zh-CN" altLang="en-US"/>
          </a:p>
        </p:txBody>
      </p:sp>
    </p:spTree>
    <p:extLst>
      <p:ext uri="{BB962C8B-B14F-4D97-AF65-F5344CB8AC3E}">
        <p14:creationId xmlns:p14="http://schemas.microsoft.com/office/powerpoint/2010/main" val="3926822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同步开销 一致性问题</a:t>
            </a:r>
            <a:endParaRPr lang="en-US" altLang="zh-CN" dirty="0" smtClean="0"/>
          </a:p>
          <a:p>
            <a:r>
              <a:rPr lang="zh-CN" altLang="en-US" dirty="0" smtClean="0"/>
              <a:t>单点问题 故障、瓶颈</a:t>
            </a:r>
          </a:p>
          <a:p>
            <a:endParaRPr lang="zh-CN" altLang="en-US" dirty="0"/>
          </a:p>
        </p:txBody>
      </p:sp>
      <p:sp>
        <p:nvSpPr>
          <p:cNvPr id="4" name="灯片编号占位符 3"/>
          <p:cNvSpPr>
            <a:spLocks noGrp="1"/>
          </p:cNvSpPr>
          <p:nvPr>
            <p:ph type="sldNum" sz="quarter" idx="10"/>
          </p:nvPr>
        </p:nvSpPr>
        <p:spPr/>
        <p:txBody>
          <a:bodyPr/>
          <a:lstStyle/>
          <a:p>
            <a:fld id="{1F2BECC4-4340-449D-AAB4-638C1787C390}" type="slidenum">
              <a:rPr lang="zh-CN" altLang="en-US" smtClean="0"/>
              <a:t>7</a:t>
            </a:fld>
            <a:endParaRPr lang="zh-CN" altLang="en-US"/>
          </a:p>
        </p:txBody>
      </p:sp>
    </p:spTree>
    <p:extLst>
      <p:ext uri="{BB962C8B-B14F-4D97-AF65-F5344CB8AC3E}">
        <p14:creationId xmlns:p14="http://schemas.microsoft.com/office/powerpoint/2010/main" val="4046052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Shadow</a:t>
            </a:r>
            <a:r>
              <a:rPr lang="zh-CN" altLang="en-US" dirty="0" smtClean="0"/>
              <a:t>备份 只读 懒同步 通过日志同步 解决单点故障</a:t>
            </a:r>
            <a:endParaRPr lang="en-US" altLang="zh-CN" dirty="0" smtClean="0"/>
          </a:p>
          <a:p>
            <a:r>
              <a:rPr lang="zh-CN" altLang="en-US" dirty="0" smtClean="0"/>
              <a:t>很多机制缓解性能瓶颈</a:t>
            </a:r>
            <a:endParaRPr lang="zh-CN" altLang="en-US" dirty="0"/>
          </a:p>
        </p:txBody>
      </p:sp>
      <p:sp>
        <p:nvSpPr>
          <p:cNvPr id="4" name="灯片编号占位符 3"/>
          <p:cNvSpPr>
            <a:spLocks noGrp="1"/>
          </p:cNvSpPr>
          <p:nvPr>
            <p:ph type="sldNum" sz="quarter" idx="10"/>
          </p:nvPr>
        </p:nvSpPr>
        <p:spPr/>
        <p:txBody>
          <a:bodyPr/>
          <a:lstStyle/>
          <a:p>
            <a:fld id="{1F2BECC4-4340-449D-AAB4-638C1787C390}" type="slidenum">
              <a:rPr lang="zh-CN" altLang="en-US" smtClean="0"/>
              <a:t>8</a:t>
            </a:fld>
            <a:endParaRPr lang="zh-CN" altLang="en-US"/>
          </a:p>
        </p:txBody>
      </p:sp>
    </p:spTree>
    <p:extLst>
      <p:ext uri="{BB962C8B-B14F-4D97-AF65-F5344CB8AC3E}">
        <p14:creationId xmlns:p14="http://schemas.microsoft.com/office/powerpoint/2010/main" val="313238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元数据三种类型</a:t>
            </a:r>
            <a:endParaRPr lang="en-US" altLang="zh-CN" dirty="0" smtClean="0"/>
          </a:p>
          <a:p>
            <a:r>
              <a:rPr lang="zh-CN" altLang="en-US" dirty="0" smtClean="0"/>
              <a:t>文件名字空间 类似</a:t>
            </a:r>
            <a:r>
              <a:rPr lang="en-US" altLang="zh-CN" dirty="0" smtClean="0"/>
              <a:t>Linux</a:t>
            </a:r>
            <a:r>
              <a:rPr lang="zh-CN" altLang="en-US" dirty="0" smtClean="0"/>
              <a:t>的文件树结构</a:t>
            </a:r>
            <a:endParaRPr lang="en-US" altLang="zh-CN" dirty="0" smtClean="0"/>
          </a:p>
          <a:p>
            <a:r>
              <a:rPr lang="zh-CN" altLang="en-US" dirty="0" smtClean="0"/>
              <a:t>文件到数据块映射</a:t>
            </a:r>
            <a:endParaRPr lang="en-US" altLang="zh-CN" dirty="0" smtClean="0"/>
          </a:p>
          <a:p>
            <a:r>
              <a:rPr lang="zh-CN" altLang="en-US" dirty="0" smtClean="0"/>
              <a:t>数据块副本到数据服务器位置映射 </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rPr>
              <a:t>一致性</a:t>
            </a:r>
            <a:r>
              <a:rPr lang="zh-CN" altLang="en-US" dirty="0" smtClean="0">
                <a:latin typeface="+mn-lt"/>
              </a:rPr>
              <a:t>简单 文件树路径锁</a:t>
            </a:r>
            <a:endParaRPr lang="en-US" altLang="zh-CN" dirty="0" smtClean="0">
              <a:latin typeface="+mn-lt"/>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lt"/>
              </a:rPr>
              <a:t>Shadow</a:t>
            </a:r>
            <a:r>
              <a:rPr lang="zh-CN" altLang="en-US" dirty="0" smtClean="0">
                <a:latin typeface="+mn-lt"/>
              </a:rPr>
              <a:t>同步两种</a:t>
            </a:r>
            <a:endParaRPr lang="en-US" altLang="zh-CN" dirty="0" smtClean="0">
              <a:latin typeface="+mn-lt"/>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lt"/>
              </a:rPr>
              <a:t>恢复 读取日志</a:t>
            </a:r>
            <a:endParaRPr lang="en-US" altLang="zh-CN" dirty="0" smtClean="0">
              <a:latin typeface="+mn-lt"/>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latin typeface="+mn-lt"/>
              </a:rPr>
              <a:t>Logserver</a:t>
            </a:r>
            <a:r>
              <a:rPr lang="zh-CN" altLang="en-US" dirty="0" smtClean="0">
                <a:latin typeface="+mn-lt"/>
              </a:rPr>
              <a:t>备份</a:t>
            </a:r>
            <a:endParaRPr lang="en-US" altLang="zh-CN" dirty="0" smtClean="0">
              <a:latin typeface="+mn-lt"/>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lt"/>
              </a:rPr>
              <a:t>Checkpoint </a:t>
            </a:r>
            <a:r>
              <a:rPr lang="zh-CN" altLang="en-US" dirty="0" smtClean="0">
                <a:latin typeface="+mn-lt"/>
              </a:rPr>
              <a:t>解决恢复时间长（日志大）</a:t>
            </a:r>
            <a:endParaRPr lang="en-US" altLang="zh-CN" dirty="0" smtClean="0">
              <a:latin typeface="+mn-ea"/>
            </a:endParaRPr>
          </a:p>
        </p:txBody>
      </p:sp>
      <p:sp>
        <p:nvSpPr>
          <p:cNvPr id="4" name="灯片编号占位符 3"/>
          <p:cNvSpPr>
            <a:spLocks noGrp="1"/>
          </p:cNvSpPr>
          <p:nvPr>
            <p:ph type="sldNum" sz="quarter" idx="10"/>
          </p:nvPr>
        </p:nvSpPr>
        <p:spPr/>
        <p:txBody>
          <a:bodyPr/>
          <a:lstStyle/>
          <a:p>
            <a:fld id="{1F2BECC4-4340-449D-AAB4-638C1787C390}" type="slidenum">
              <a:rPr lang="zh-CN" altLang="en-US" smtClean="0"/>
              <a:t>9</a:t>
            </a:fld>
            <a:endParaRPr lang="zh-CN" altLang="en-US"/>
          </a:p>
        </p:txBody>
      </p:sp>
    </p:spTree>
    <p:extLst>
      <p:ext uri="{BB962C8B-B14F-4D97-AF65-F5344CB8AC3E}">
        <p14:creationId xmlns:p14="http://schemas.microsoft.com/office/powerpoint/2010/main" val="2349707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统一管理 </a:t>
            </a:r>
            <a:r>
              <a:rPr lang="en-US" altLang="zh-CN" dirty="0" smtClean="0"/>
              <a:t>chunk</a:t>
            </a:r>
            <a:r>
              <a:rPr lang="zh-CN" altLang="en-US" dirty="0" smtClean="0"/>
              <a:t>块</a:t>
            </a:r>
            <a:r>
              <a:rPr lang="en-US" altLang="zh-CN" dirty="0" smtClean="0"/>
              <a:t>64M </a:t>
            </a:r>
            <a:r>
              <a:rPr lang="zh-CN" altLang="en-US" dirty="0" smtClean="0"/>
              <a:t>优势 模仿</a:t>
            </a:r>
            <a:r>
              <a:rPr lang="en-US" altLang="zh-CN" dirty="0" smtClean="0"/>
              <a:t>Linux</a:t>
            </a:r>
            <a:r>
              <a:rPr lang="zh-CN" altLang="en-US" dirty="0" smtClean="0"/>
              <a:t>文件系统</a:t>
            </a:r>
            <a:r>
              <a:rPr lang="en-US" altLang="zh-CN" dirty="0" smtClean="0"/>
              <a:t>4k</a:t>
            </a:r>
            <a:r>
              <a:rPr lang="zh-CN" altLang="en-US" dirty="0" smtClean="0"/>
              <a:t>块</a:t>
            </a:r>
            <a:endParaRPr lang="en-US" altLang="zh-CN" dirty="0" smtClean="0"/>
          </a:p>
          <a:p>
            <a:r>
              <a:rPr lang="zh-CN" altLang="en-US" dirty="0" smtClean="0"/>
              <a:t>完整性 </a:t>
            </a:r>
            <a:r>
              <a:rPr lang="en-US" altLang="zh-CN" dirty="0" smtClean="0"/>
              <a:t>checksum </a:t>
            </a:r>
            <a:r>
              <a:rPr lang="zh-CN" altLang="en-US" dirty="0" smtClean="0"/>
              <a:t>存在</a:t>
            </a:r>
            <a:r>
              <a:rPr lang="en-US" altLang="zh-CN" dirty="0" err="1" smtClean="0"/>
              <a:t>chunkserver</a:t>
            </a:r>
            <a:r>
              <a:rPr lang="zh-CN" altLang="en-US" dirty="0" smtClean="0"/>
              <a:t>上 拆分</a:t>
            </a:r>
            <a:r>
              <a:rPr lang="en-US" altLang="zh-CN" dirty="0" smtClean="0"/>
              <a:t>64M</a:t>
            </a:r>
            <a:r>
              <a:rPr lang="zh-CN" altLang="en-US" dirty="0" smtClean="0"/>
              <a:t>成小块 任何操作都会校验 校验与</a:t>
            </a:r>
            <a:r>
              <a:rPr lang="en-US" altLang="zh-CN" dirty="0" smtClean="0"/>
              <a:t>IO</a:t>
            </a:r>
            <a:r>
              <a:rPr lang="zh-CN" altLang="en-US" dirty="0" smtClean="0"/>
              <a:t>同步进行</a:t>
            </a:r>
            <a:endParaRPr lang="en-US" altLang="zh-CN" dirty="0" smtClean="0"/>
          </a:p>
          <a:p>
            <a:r>
              <a:rPr lang="zh-CN" altLang="en-US" dirty="0" smtClean="0"/>
              <a:t>版本号、租约合同 网络延迟和不可靠性 防止无限等待</a:t>
            </a:r>
            <a:endParaRPr lang="en-US" altLang="zh-CN" dirty="0" smtClean="0"/>
          </a:p>
          <a:p>
            <a:r>
              <a:rPr lang="zh-CN" altLang="en-US" dirty="0" smtClean="0"/>
              <a:t>纠删码技术，数据重新编码 存储效率</a:t>
            </a:r>
            <a:r>
              <a:rPr lang="en-US" altLang="zh-CN" dirty="0" smtClean="0"/>
              <a:t>33%</a:t>
            </a:r>
            <a:r>
              <a:rPr lang="zh-CN" altLang="en-US" dirty="0" smtClean="0"/>
              <a:t> </a:t>
            </a:r>
            <a:endParaRPr lang="en-US" altLang="zh-CN" dirty="0" smtClean="0"/>
          </a:p>
          <a:p>
            <a:r>
              <a:rPr lang="zh-CN" altLang="en-US" dirty="0" smtClean="0"/>
              <a:t>小文件聚集 二级索引</a:t>
            </a:r>
            <a:endParaRPr lang="en-US" altLang="zh-CN" dirty="0" smtClean="0"/>
          </a:p>
          <a:p>
            <a:r>
              <a:rPr lang="en-US" altLang="zh-CN" dirty="0" smtClean="0"/>
              <a:t>RADOS</a:t>
            </a:r>
            <a:r>
              <a:rPr lang="zh-CN" altLang="en-US" dirty="0" smtClean="0"/>
              <a:t>算法代替位置分布表，节省元数据 小文件</a:t>
            </a:r>
            <a:endParaRPr lang="en-US" altLang="zh-CN" dirty="0" smtClean="0"/>
          </a:p>
          <a:p>
            <a:r>
              <a:rPr lang="zh-CN" altLang="en-US" dirty="0" smtClean="0"/>
              <a:t>客户端缓存元数据 预读元数据 减少网络</a:t>
            </a:r>
            <a:r>
              <a:rPr lang="en-US" altLang="zh-CN" dirty="0" smtClean="0"/>
              <a:t>IO</a:t>
            </a:r>
            <a:endParaRPr lang="zh-CN" altLang="en-US" dirty="0"/>
          </a:p>
        </p:txBody>
      </p:sp>
      <p:sp>
        <p:nvSpPr>
          <p:cNvPr id="4" name="灯片编号占位符 3"/>
          <p:cNvSpPr>
            <a:spLocks noGrp="1"/>
          </p:cNvSpPr>
          <p:nvPr>
            <p:ph type="sldNum" sz="quarter" idx="10"/>
          </p:nvPr>
        </p:nvSpPr>
        <p:spPr/>
        <p:txBody>
          <a:bodyPr/>
          <a:lstStyle/>
          <a:p>
            <a:fld id="{1F2BECC4-4340-449D-AAB4-638C1787C390}" type="slidenum">
              <a:rPr lang="zh-CN" altLang="en-US" smtClean="0"/>
              <a:t>10</a:t>
            </a:fld>
            <a:endParaRPr lang="zh-CN" altLang="en-US"/>
          </a:p>
        </p:txBody>
      </p:sp>
    </p:spTree>
    <p:extLst>
      <p:ext uri="{BB962C8B-B14F-4D97-AF65-F5344CB8AC3E}">
        <p14:creationId xmlns:p14="http://schemas.microsoft.com/office/powerpoint/2010/main" val="957565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891536CE-B235-448F-A938-133D80608E69}" type="datetimeFigureOut">
              <a:rPr lang="zh-CN" altLang="en-US" smtClean="0"/>
              <a:t>2016/5/31</a:t>
            </a:fld>
            <a:endParaRPr lang="zh-CN" altLang="en-US"/>
          </a:p>
        </p:txBody>
      </p:sp>
      <p:sp>
        <p:nvSpPr>
          <p:cNvPr id="5" name="Footer Placeholder 4"/>
          <p:cNvSpPr>
            <a:spLocks noGrp="1"/>
          </p:cNvSpPr>
          <p:nvPr>
            <p:ph type="ftr" sz="quarter" idx="11"/>
          </p:nvPr>
        </p:nvSpPr>
        <p:spPr>
          <a:xfrm>
            <a:off x="1451579" y="329307"/>
            <a:ext cx="5626774" cy="309201"/>
          </a:xfrm>
        </p:spPr>
        <p:txBody>
          <a:bodyPr/>
          <a:lstStyle/>
          <a:p>
            <a:endParaRPr lang="zh-CN" altLang="en-US"/>
          </a:p>
        </p:txBody>
      </p:sp>
      <p:sp>
        <p:nvSpPr>
          <p:cNvPr id="6" name="Slide Number Placeholder 5"/>
          <p:cNvSpPr>
            <a:spLocks noGrp="1"/>
          </p:cNvSpPr>
          <p:nvPr>
            <p:ph type="sldNum" sz="quarter" idx="12"/>
          </p:nvPr>
        </p:nvSpPr>
        <p:spPr>
          <a:xfrm>
            <a:off x="476834" y="798973"/>
            <a:ext cx="811019" cy="503578"/>
          </a:xfrm>
        </p:spPr>
        <p:txBody>
          <a:bodyPr/>
          <a:lstStyle/>
          <a:p>
            <a:fld id="{263F9CDA-D04E-4336-B175-9B5548504935}" type="slidenum">
              <a:rPr lang="zh-CN" altLang="en-US" smtClean="0"/>
              <a:t>‹#›</a:t>
            </a:fld>
            <a:endParaRPr lang="zh-CN" altLang="en-US"/>
          </a:p>
        </p:txBody>
      </p:sp>
    </p:spTree>
    <p:extLst>
      <p:ext uri="{BB962C8B-B14F-4D97-AF65-F5344CB8AC3E}">
        <p14:creationId xmlns:p14="http://schemas.microsoft.com/office/powerpoint/2010/main" val="1947928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91536CE-B235-448F-A938-133D80608E69}" type="datetimeFigureOut">
              <a:rPr lang="zh-CN" altLang="en-US" smtClean="0"/>
              <a:t>2016/5/31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63F9CDA-D04E-4336-B175-9B5548504935}" type="slidenum">
              <a:rPr lang="zh-CN" altLang="en-US" smtClean="0"/>
              <a:t>‹#›</a:t>
            </a:fld>
            <a:endParaRPr lang="zh-CN" altLang="en-US"/>
          </a:p>
        </p:txBody>
      </p:sp>
    </p:spTree>
    <p:extLst>
      <p:ext uri="{BB962C8B-B14F-4D97-AF65-F5344CB8AC3E}">
        <p14:creationId xmlns:p14="http://schemas.microsoft.com/office/powerpoint/2010/main" val="609955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91536CE-B235-448F-A938-133D80608E69}" type="datetimeFigureOut">
              <a:rPr lang="zh-CN" altLang="en-US" smtClean="0"/>
              <a:t>2016/5/31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63F9CDA-D04E-4336-B175-9B5548504935}" type="slidenum">
              <a:rPr lang="zh-CN" altLang="en-US" smtClean="0"/>
              <a:t>‹#›</a:t>
            </a:fld>
            <a:endParaRPr lang="zh-CN" altLang="en-US"/>
          </a:p>
        </p:txBody>
      </p:sp>
    </p:spTree>
    <p:extLst>
      <p:ext uri="{BB962C8B-B14F-4D97-AF65-F5344CB8AC3E}">
        <p14:creationId xmlns:p14="http://schemas.microsoft.com/office/powerpoint/2010/main" val="1550270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91536CE-B235-448F-A938-133D80608E69}" type="datetimeFigureOut">
              <a:rPr lang="zh-CN" altLang="en-US" smtClean="0"/>
              <a:t>2016/5/31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63F9CDA-D04E-4336-B175-9B5548504935}" type="slidenum">
              <a:rPr lang="zh-CN" altLang="en-US" smtClean="0"/>
              <a:t>‹#›</a:t>
            </a:fld>
            <a:endParaRPr lang="zh-CN" altLang="en-US"/>
          </a:p>
        </p:txBody>
      </p:sp>
    </p:spTree>
    <p:extLst>
      <p:ext uri="{BB962C8B-B14F-4D97-AF65-F5344CB8AC3E}">
        <p14:creationId xmlns:p14="http://schemas.microsoft.com/office/powerpoint/2010/main" val="458360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891536CE-B235-448F-A938-133D80608E69}" type="datetimeFigureOut">
              <a:rPr lang="zh-CN" altLang="en-US" smtClean="0"/>
              <a:t>2016/5/31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63F9CDA-D04E-4336-B175-9B5548504935}" type="slidenum">
              <a:rPr lang="zh-CN" altLang="en-US" smtClean="0"/>
              <a:t>‹#›</a:t>
            </a:fld>
            <a:endParaRPr lang="zh-CN" altLang="en-US"/>
          </a:p>
        </p:txBody>
      </p:sp>
    </p:spTree>
    <p:extLst>
      <p:ext uri="{BB962C8B-B14F-4D97-AF65-F5344CB8AC3E}">
        <p14:creationId xmlns:p14="http://schemas.microsoft.com/office/powerpoint/2010/main" val="1160516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91536CE-B235-448F-A938-133D80608E69}" type="datetimeFigureOut">
              <a:rPr lang="zh-CN" altLang="en-US" smtClean="0"/>
              <a:t>2016/5/31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63F9CDA-D04E-4336-B175-9B5548504935}" type="slidenum">
              <a:rPr lang="zh-CN" altLang="en-US" smtClean="0"/>
              <a:t>‹#›</a:t>
            </a:fld>
            <a:endParaRPr lang="zh-CN" altLang="en-US"/>
          </a:p>
        </p:txBody>
      </p:sp>
    </p:spTree>
    <p:extLst>
      <p:ext uri="{BB962C8B-B14F-4D97-AF65-F5344CB8AC3E}">
        <p14:creationId xmlns:p14="http://schemas.microsoft.com/office/powerpoint/2010/main" val="2997809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447191" y="2824269"/>
            <a:ext cx="4488794" cy="264445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56025" y="2821491"/>
            <a:ext cx="4488794" cy="263737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91536CE-B235-448F-A938-133D80608E69}" type="datetimeFigureOut">
              <a:rPr lang="zh-CN" altLang="en-US" smtClean="0"/>
              <a:t>2016/5/31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63F9CDA-D04E-4336-B175-9B5548504935}" type="slidenum">
              <a:rPr lang="zh-CN" altLang="en-US" smtClean="0"/>
              <a:t>‹#›</a:t>
            </a:fld>
            <a:endParaRPr lang="zh-CN" altLang="en-US"/>
          </a:p>
        </p:txBody>
      </p:sp>
    </p:spTree>
    <p:extLst>
      <p:ext uri="{BB962C8B-B14F-4D97-AF65-F5344CB8AC3E}">
        <p14:creationId xmlns:p14="http://schemas.microsoft.com/office/powerpoint/2010/main" val="3397157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91536CE-B235-448F-A938-133D80608E69}" type="datetimeFigureOut">
              <a:rPr lang="zh-CN" altLang="en-US" smtClean="0"/>
              <a:t>2016/5/31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63F9CDA-D04E-4336-B175-9B5548504935}" type="slidenum">
              <a:rPr lang="zh-CN" altLang="en-US" smtClean="0"/>
              <a:t>‹#›</a:t>
            </a:fld>
            <a:endParaRPr lang="zh-CN" altLang="en-US"/>
          </a:p>
        </p:txBody>
      </p:sp>
    </p:spTree>
    <p:extLst>
      <p:ext uri="{BB962C8B-B14F-4D97-AF65-F5344CB8AC3E}">
        <p14:creationId xmlns:p14="http://schemas.microsoft.com/office/powerpoint/2010/main" val="15086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1536CE-B235-448F-A938-133D80608E69}" type="datetimeFigureOut">
              <a:rPr lang="zh-CN" altLang="en-US" smtClean="0"/>
              <a:t>2016/5/31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63F9CDA-D04E-4336-B175-9B5548504935}" type="slidenum">
              <a:rPr lang="zh-CN" altLang="en-US" smtClean="0"/>
              <a:t>‹#›</a:t>
            </a:fld>
            <a:endParaRPr lang="zh-CN" altLang="en-US"/>
          </a:p>
        </p:txBody>
      </p:sp>
    </p:spTree>
    <p:extLst>
      <p:ext uri="{BB962C8B-B14F-4D97-AF65-F5344CB8AC3E}">
        <p14:creationId xmlns:p14="http://schemas.microsoft.com/office/powerpoint/2010/main" val="865154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891536CE-B235-448F-A938-133D80608E69}" type="datetimeFigureOut">
              <a:rPr lang="zh-CN" altLang="en-US" smtClean="0"/>
              <a:t>2016/5/31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63F9CDA-D04E-4336-B175-9B5548504935}" type="slidenum">
              <a:rPr lang="zh-CN" altLang="en-US" smtClean="0"/>
              <a:t>‹#›</a:t>
            </a:fld>
            <a:endParaRPr lang="zh-CN" altLang="en-US"/>
          </a:p>
        </p:txBody>
      </p:sp>
    </p:spTree>
    <p:extLst>
      <p:ext uri="{BB962C8B-B14F-4D97-AF65-F5344CB8AC3E}">
        <p14:creationId xmlns:p14="http://schemas.microsoft.com/office/powerpoint/2010/main" val="287496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zh-CN" altLang="en-US" smtClean="0"/>
              <a:t>单击图标添加图片</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91536CE-B235-448F-A938-133D80608E69}" type="datetimeFigureOut">
              <a:rPr lang="zh-CN" altLang="en-US" smtClean="0"/>
              <a:t>2016/5/31</a:t>
            </a:fld>
            <a:endParaRPr lang="zh-CN" alt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263F9CDA-D04E-4336-B175-9B5548504935}" type="slidenum">
              <a:rPr lang="zh-CN" altLang="en-US" smtClean="0"/>
              <a:t>‹#›</a:t>
            </a:fld>
            <a:endParaRPr lang="zh-CN" altLang="en-US"/>
          </a:p>
        </p:txBody>
      </p:sp>
    </p:spTree>
    <p:extLst>
      <p:ext uri="{BB962C8B-B14F-4D97-AF65-F5344CB8AC3E}">
        <p14:creationId xmlns:p14="http://schemas.microsoft.com/office/powerpoint/2010/main" val="1820276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91536CE-B235-448F-A938-133D80608E69}" type="datetimeFigureOut">
              <a:rPr lang="zh-CN" altLang="en-US" smtClean="0"/>
              <a:t>2016/5/31</a:t>
            </a:fld>
            <a:endParaRPr lang="zh-CN" alt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63F9CDA-D04E-4336-B175-9B5548504935}" type="slidenum">
              <a:rPr lang="zh-CN" altLang="en-US" smtClean="0"/>
              <a:t>‹#›</a:t>
            </a:fld>
            <a:endParaRPr lang="zh-CN" alt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029931"/>
      </p:ext>
    </p:extLst>
  </p:cSld>
  <p:clrMap bg1="dk1" tx1="lt1" bg2="dk2" tx2="lt2" accent1="accent1" accent2="accent2" accent3="accent3" accent4="accent4" accent5="accent5" accent6="accent6" hlink="hlink" folHlink="folHlink"/>
  <p:sldLayoutIdLst>
    <p:sldLayoutId id="2147484609" r:id="rId1"/>
    <p:sldLayoutId id="2147484610" r:id="rId2"/>
    <p:sldLayoutId id="2147484611" r:id="rId3"/>
    <p:sldLayoutId id="2147484612" r:id="rId4"/>
    <p:sldLayoutId id="2147484613" r:id="rId5"/>
    <p:sldLayoutId id="2147484614" r:id="rId6"/>
    <p:sldLayoutId id="2147484615" r:id="rId7"/>
    <p:sldLayoutId id="2147484616" r:id="rId8"/>
    <p:sldLayoutId id="2147484617" r:id="rId9"/>
    <p:sldLayoutId id="2147484618" r:id="rId10"/>
    <p:sldLayoutId id="214748461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34269" y="914400"/>
            <a:ext cx="10917381" cy="2272902"/>
          </a:xfrm>
        </p:spPr>
        <p:txBody>
          <a:bodyPr>
            <a:normAutofit/>
          </a:bodyPr>
          <a:lstStyle/>
          <a:p>
            <a:r>
              <a:rPr lang="zh-CN" altLang="en-US" sz="4800" dirty="0"/>
              <a:t>基于</a:t>
            </a:r>
            <a:r>
              <a:rPr lang="en-US" altLang="zh-CN" sz="4800" dirty="0">
                <a:latin typeface="+mj-ea"/>
              </a:rPr>
              <a:t>GFS</a:t>
            </a:r>
            <a:r>
              <a:rPr lang="zh-CN" altLang="en-US" sz="4800" dirty="0"/>
              <a:t>的分布式文件系统设计和实</a:t>
            </a:r>
            <a:r>
              <a:rPr lang="zh-CN" altLang="en-US" sz="4800" dirty="0" smtClean="0"/>
              <a:t>现</a:t>
            </a:r>
            <a:endParaRPr lang="zh-CN" altLang="en-US" sz="8000" dirty="0"/>
          </a:p>
        </p:txBody>
      </p:sp>
      <p:sp>
        <p:nvSpPr>
          <p:cNvPr id="3" name="副标题 2"/>
          <p:cNvSpPr>
            <a:spLocks noGrp="1"/>
          </p:cNvSpPr>
          <p:nvPr>
            <p:ph type="subTitle" idx="1"/>
          </p:nvPr>
        </p:nvSpPr>
        <p:spPr>
          <a:xfrm>
            <a:off x="0" y="3895900"/>
            <a:ext cx="12192000" cy="1930400"/>
          </a:xfrm>
        </p:spPr>
        <p:txBody>
          <a:bodyPr>
            <a:normAutofit fontScale="92500" lnSpcReduction="10000"/>
          </a:bodyPr>
          <a:lstStyle/>
          <a:p>
            <a:r>
              <a:rPr lang="zh-CN" altLang="en-US" sz="2000" dirty="0" smtClean="0"/>
              <a:t>答辩人 黄</a:t>
            </a:r>
            <a:r>
              <a:rPr lang="zh-CN" altLang="en-US" sz="2000" dirty="0"/>
              <a:t>鑫 </a:t>
            </a:r>
            <a:endParaRPr lang="en-US" altLang="zh-CN" sz="2000" dirty="0" smtClean="0"/>
          </a:p>
          <a:p>
            <a:r>
              <a:rPr lang="en-US" altLang="zh-CN" sz="2000" dirty="0" smtClean="0">
                <a:latin typeface="+mn-ea"/>
              </a:rPr>
              <a:t>71112318</a:t>
            </a:r>
            <a:endParaRPr lang="en-US" altLang="zh-CN" dirty="0">
              <a:latin typeface="+mn-ea"/>
            </a:endParaRPr>
          </a:p>
          <a:p>
            <a:r>
              <a:rPr lang="zh-CN" altLang="en-US" sz="2000" dirty="0"/>
              <a:t>校内导师 徐造林</a:t>
            </a:r>
          </a:p>
          <a:p>
            <a:r>
              <a:rPr lang="zh-CN" altLang="en-US" sz="2000" dirty="0"/>
              <a:t>企业导师 孙永</a:t>
            </a:r>
            <a:r>
              <a:rPr lang="zh-CN" altLang="en-US" sz="2000" dirty="0" smtClean="0"/>
              <a:t>跃</a:t>
            </a:r>
            <a:endParaRPr lang="zh-CN" altLang="en-US" sz="2000" dirty="0"/>
          </a:p>
        </p:txBody>
      </p:sp>
    </p:spTree>
    <p:extLst>
      <p:ext uri="{BB962C8B-B14F-4D97-AF65-F5344CB8AC3E}">
        <p14:creationId xmlns:p14="http://schemas.microsoft.com/office/powerpoint/2010/main" val="19732930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设计细节</a:t>
            </a:r>
          </a:p>
        </p:txBody>
      </p:sp>
      <p:sp>
        <p:nvSpPr>
          <p:cNvPr id="3" name="内容占位符 2"/>
          <p:cNvSpPr>
            <a:spLocks noGrp="1"/>
          </p:cNvSpPr>
          <p:nvPr>
            <p:ph idx="1"/>
          </p:nvPr>
        </p:nvSpPr>
        <p:spPr/>
        <p:txBody>
          <a:bodyPr/>
          <a:lstStyle/>
          <a:p>
            <a:r>
              <a:rPr lang="zh-CN" altLang="zh-CN" dirty="0">
                <a:latin typeface="+mn-ea"/>
              </a:rPr>
              <a:t>副本管</a:t>
            </a:r>
            <a:r>
              <a:rPr lang="zh-CN" altLang="zh-CN" dirty="0" smtClean="0">
                <a:latin typeface="+mn-ea"/>
              </a:rPr>
              <a:t>理</a:t>
            </a:r>
            <a:endParaRPr lang="en-US" altLang="zh-CN" dirty="0" smtClean="0">
              <a:latin typeface="+mn-ea"/>
            </a:endParaRPr>
          </a:p>
          <a:p>
            <a:pPr lvl="1"/>
            <a:r>
              <a:rPr lang="zh-CN" altLang="en-US" dirty="0" smtClean="0">
                <a:latin typeface="+mn-ea"/>
              </a:rPr>
              <a:t>数据块（</a:t>
            </a:r>
            <a:r>
              <a:rPr lang="en-US" altLang="zh-CN" dirty="0" smtClean="0">
                <a:latin typeface="+mn-ea"/>
              </a:rPr>
              <a:t>Chunk</a:t>
            </a:r>
            <a:r>
              <a:rPr lang="zh-CN" altLang="en-US" dirty="0" smtClean="0">
                <a:latin typeface="+mn-ea"/>
              </a:rPr>
              <a:t>）</a:t>
            </a:r>
            <a:endParaRPr lang="en-US" altLang="zh-CN" dirty="0" smtClean="0">
              <a:latin typeface="+mn-ea"/>
            </a:endParaRPr>
          </a:p>
          <a:p>
            <a:pPr lvl="1"/>
            <a:r>
              <a:rPr lang="zh-CN" altLang="en-US" dirty="0">
                <a:latin typeface="+mn-ea"/>
              </a:rPr>
              <a:t>数据块</a:t>
            </a:r>
            <a:r>
              <a:rPr lang="zh-CN" altLang="en-US" dirty="0" smtClean="0">
                <a:latin typeface="+mn-ea"/>
              </a:rPr>
              <a:t>完</a:t>
            </a:r>
            <a:r>
              <a:rPr lang="zh-CN" altLang="en-US" dirty="0">
                <a:latin typeface="+mn-ea"/>
              </a:rPr>
              <a:t>整</a:t>
            </a:r>
            <a:r>
              <a:rPr lang="zh-CN" altLang="en-US" dirty="0" smtClean="0">
                <a:latin typeface="+mn-ea"/>
              </a:rPr>
              <a:t>性</a:t>
            </a:r>
            <a:endParaRPr lang="en-US" altLang="zh-CN" dirty="0" smtClean="0">
              <a:latin typeface="+mn-ea"/>
            </a:endParaRPr>
          </a:p>
          <a:p>
            <a:pPr lvl="1"/>
            <a:r>
              <a:rPr lang="zh-CN" altLang="en-US" dirty="0">
                <a:latin typeface="+mn-ea"/>
              </a:rPr>
              <a:t>副本一致</a:t>
            </a:r>
            <a:r>
              <a:rPr lang="zh-CN" altLang="en-US" dirty="0" smtClean="0">
                <a:latin typeface="+mn-ea"/>
              </a:rPr>
              <a:t>性、租约</a:t>
            </a:r>
            <a:endParaRPr lang="en-US" altLang="zh-CN" dirty="0" smtClean="0">
              <a:latin typeface="+mn-ea"/>
            </a:endParaRPr>
          </a:p>
          <a:p>
            <a:pPr lvl="1"/>
            <a:r>
              <a:rPr lang="zh-CN" altLang="en-US" dirty="0">
                <a:latin typeface="+mn-ea"/>
              </a:rPr>
              <a:t>副</a:t>
            </a:r>
            <a:r>
              <a:rPr lang="zh-CN" altLang="en-US" dirty="0" smtClean="0">
                <a:latin typeface="+mn-ea"/>
              </a:rPr>
              <a:t>本压缩</a:t>
            </a:r>
            <a:endParaRPr lang="en-US" altLang="zh-CN" dirty="0" smtClean="0">
              <a:latin typeface="+mn-ea"/>
            </a:endParaRPr>
          </a:p>
          <a:p>
            <a:pPr lvl="1"/>
            <a:r>
              <a:rPr lang="zh-CN" altLang="en-US" dirty="0">
                <a:latin typeface="+mn-ea"/>
              </a:rPr>
              <a:t>小文件聚集</a:t>
            </a:r>
            <a:r>
              <a:rPr lang="zh-CN" altLang="en-US" dirty="0" smtClean="0">
                <a:latin typeface="+mn-ea"/>
              </a:rPr>
              <a:t>块</a:t>
            </a:r>
            <a:endParaRPr lang="en-US" altLang="zh-CN" dirty="0" smtClean="0">
              <a:latin typeface="+mn-ea"/>
            </a:endParaRPr>
          </a:p>
          <a:p>
            <a:pPr lvl="1"/>
            <a:r>
              <a:rPr lang="zh-CN" altLang="en-US" dirty="0">
                <a:latin typeface="+mn-ea"/>
              </a:rPr>
              <a:t>存储引</a:t>
            </a:r>
            <a:r>
              <a:rPr lang="zh-CN" altLang="en-US" dirty="0" smtClean="0">
                <a:latin typeface="+mn-ea"/>
              </a:rPr>
              <a:t>擎（</a:t>
            </a:r>
            <a:r>
              <a:rPr lang="en-US" altLang="zh-CN" dirty="0" smtClean="0">
                <a:latin typeface="+mn-ea"/>
              </a:rPr>
              <a:t>Linux</a:t>
            </a:r>
            <a:r>
              <a:rPr lang="zh-CN" altLang="en-US" dirty="0" smtClean="0">
                <a:latin typeface="+mn-ea"/>
              </a:rPr>
              <a:t>、</a:t>
            </a:r>
            <a:r>
              <a:rPr lang="en-US" altLang="zh-CN" dirty="0" smtClean="0">
                <a:latin typeface="+mn-ea"/>
              </a:rPr>
              <a:t>RADOS</a:t>
            </a:r>
            <a:r>
              <a:rPr lang="zh-CN" altLang="en-US" dirty="0" smtClean="0">
                <a:latin typeface="+mn-ea"/>
              </a:rPr>
              <a:t>）</a:t>
            </a:r>
            <a:endParaRPr lang="en-US" altLang="zh-CN" dirty="0" smtClean="0">
              <a:latin typeface="+mn-ea"/>
            </a:endParaRPr>
          </a:p>
          <a:p>
            <a:r>
              <a:rPr lang="zh-CN" altLang="en-US" dirty="0">
                <a:latin typeface="+mn-ea"/>
              </a:rPr>
              <a:t>客户</a:t>
            </a:r>
            <a:r>
              <a:rPr lang="zh-CN" altLang="en-US" dirty="0" smtClean="0">
                <a:latin typeface="+mn-ea"/>
              </a:rPr>
              <a:t>端</a:t>
            </a:r>
            <a:r>
              <a:rPr lang="zh-CN" altLang="en-US" dirty="0">
                <a:latin typeface="+mn-ea"/>
              </a:rPr>
              <a:t>接口</a:t>
            </a:r>
            <a:endParaRPr lang="en-US" altLang="zh-CN" dirty="0" smtClean="0">
              <a:latin typeface="+mn-ea"/>
            </a:endParaRPr>
          </a:p>
          <a:p>
            <a:pPr lvl="1"/>
            <a:endParaRPr lang="en-US" altLang="zh-CN" dirty="0" smtClean="0"/>
          </a:p>
          <a:p>
            <a:pPr lvl="1"/>
            <a:endParaRPr lang="zh-CN" altLang="en-US" dirty="0"/>
          </a:p>
        </p:txBody>
      </p:sp>
    </p:spTree>
    <p:extLst>
      <p:ext uri="{BB962C8B-B14F-4D97-AF65-F5344CB8AC3E}">
        <p14:creationId xmlns:p14="http://schemas.microsoft.com/office/powerpoint/2010/main" val="1553153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r>
              <a:rPr lang="zh-CN" altLang="en-US" dirty="0"/>
              <a:t>第</a:t>
            </a:r>
            <a:r>
              <a:rPr lang="zh-CN" altLang="en-US" dirty="0" smtClean="0"/>
              <a:t>一章 前言</a:t>
            </a:r>
            <a:endParaRPr lang="en-US" altLang="zh-CN" dirty="0" smtClean="0"/>
          </a:p>
          <a:p>
            <a:r>
              <a:rPr lang="zh-CN" altLang="en-US" dirty="0" smtClean="0"/>
              <a:t>第</a:t>
            </a:r>
            <a:r>
              <a:rPr lang="zh-CN" altLang="en-US" dirty="0"/>
              <a:t>二</a:t>
            </a:r>
            <a:r>
              <a:rPr lang="zh-CN" altLang="en-US" dirty="0" smtClean="0"/>
              <a:t>章 设</a:t>
            </a:r>
            <a:r>
              <a:rPr lang="zh-CN" altLang="en-US" dirty="0"/>
              <a:t>计细</a:t>
            </a:r>
            <a:r>
              <a:rPr lang="zh-CN" altLang="en-US" dirty="0" smtClean="0"/>
              <a:t>节</a:t>
            </a:r>
            <a:endParaRPr lang="en-US" altLang="zh-CN" dirty="0" smtClean="0"/>
          </a:p>
          <a:p>
            <a:r>
              <a:rPr lang="zh-CN" altLang="en-US" dirty="0" smtClean="0"/>
              <a:t>第</a:t>
            </a:r>
            <a:r>
              <a:rPr lang="zh-CN" altLang="en-US" dirty="0"/>
              <a:t>三</a:t>
            </a:r>
            <a:r>
              <a:rPr lang="zh-CN" altLang="en-US" dirty="0" smtClean="0"/>
              <a:t>章 实现概要</a:t>
            </a:r>
            <a:endParaRPr lang="en-US" altLang="zh-CN" dirty="0" smtClean="0"/>
          </a:p>
          <a:p>
            <a:pPr lvl="1"/>
            <a:r>
              <a:rPr lang="zh-CN" altLang="en-US" dirty="0" smtClean="0"/>
              <a:t>元数据服务</a:t>
            </a:r>
            <a:endParaRPr lang="en-US" altLang="zh-CN" dirty="0" smtClean="0"/>
          </a:p>
          <a:p>
            <a:pPr lvl="1"/>
            <a:r>
              <a:rPr lang="zh-CN" altLang="en-US" dirty="0"/>
              <a:t>数据服</a:t>
            </a:r>
            <a:r>
              <a:rPr lang="zh-CN" altLang="en-US" dirty="0" smtClean="0"/>
              <a:t>务</a:t>
            </a:r>
            <a:endParaRPr lang="en-US" altLang="zh-CN" dirty="0" smtClean="0"/>
          </a:p>
          <a:p>
            <a:pPr lvl="1"/>
            <a:r>
              <a:rPr lang="zh-CN" altLang="en-US" dirty="0"/>
              <a:t>客户</a:t>
            </a:r>
            <a:r>
              <a:rPr lang="zh-CN" altLang="en-US" dirty="0" smtClean="0"/>
              <a:t>端</a:t>
            </a:r>
            <a:r>
              <a:rPr lang="zh-CN" altLang="en-US" dirty="0"/>
              <a:t>接口</a:t>
            </a:r>
            <a:endParaRPr lang="en-US" altLang="zh-CN" dirty="0" smtClean="0"/>
          </a:p>
          <a:p>
            <a:r>
              <a:rPr lang="zh-CN" altLang="en-US" dirty="0"/>
              <a:t>第四</a:t>
            </a:r>
            <a:r>
              <a:rPr lang="zh-CN" altLang="en-US" dirty="0" smtClean="0"/>
              <a:t>章 结束语</a:t>
            </a:r>
            <a:endParaRPr lang="en-US" altLang="zh-CN" dirty="0" smtClean="0"/>
          </a:p>
          <a:p>
            <a:pPr lvl="1"/>
            <a:endParaRPr lang="zh-CN" altLang="en-US" dirty="0"/>
          </a:p>
        </p:txBody>
      </p:sp>
    </p:spTree>
    <p:extLst>
      <p:ext uri="{BB962C8B-B14F-4D97-AF65-F5344CB8AC3E}">
        <p14:creationId xmlns:p14="http://schemas.microsoft.com/office/powerpoint/2010/main" val="4174653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元数据管理服务功能</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110469852"/>
              </p:ext>
            </p:extLst>
          </p:nvPr>
        </p:nvGraphicFramePr>
        <p:xfrm>
          <a:off x="1451579" y="1708727"/>
          <a:ext cx="9291215" cy="4527533"/>
        </p:xfrm>
        <a:graphic>
          <a:graphicData uri="http://schemas.openxmlformats.org/drawingml/2006/table">
            <a:tbl>
              <a:tblPr firstRow="1" firstCol="1" bandRow="1">
                <a:tableStyleId>{5C22544A-7EE6-4342-B048-85BDC9FD1C3A}</a:tableStyleId>
              </a:tblPr>
              <a:tblGrid>
                <a:gridCol w="1771912">
                  <a:extLst>
                    <a:ext uri="{9D8B030D-6E8A-4147-A177-3AD203B41FA5}">
                      <a16:colId xmlns:a16="http://schemas.microsoft.com/office/drawing/2014/main" val="2465174378"/>
                    </a:ext>
                  </a:extLst>
                </a:gridCol>
                <a:gridCol w="7519303">
                  <a:extLst>
                    <a:ext uri="{9D8B030D-6E8A-4147-A177-3AD203B41FA5}">
                      <a16:colId xmlns:a16="http://schemas.microsoft.com/office/drawing/2014/main" val="3537014576"/>
                    </a:ext>
                  </a:extLst>
                </a:gridCol>
              </a:tblGrid>
              <a:tr h="350870">
                <a:tc>
                  <a:txBody>
                    <a:bodyPr/>
                    <a:lstStyle/>
                    <a:p>
                      <a:pPr algn="ctr">
                        <a:lnSpc>
                          <a:spcPct val="150000"/>
                        </a:lnSpc>
                        <a:spcAft>
                          <a:spcPts val="0"/>
                        </a:spcAft>
                      </a:pPr>
                      <a:r>
                        <a:rPr lang="zh-CN" sz="1600" kern="100" dirty="0">
                          <a:effectLst/>
                        </a:rPr>
                        <a:t>功能</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600" kern="100" dirty="0">
                          <a:effectLst/>
                        </a:rPr>
                        <a:t>详细描述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04400391"/>
                  </a:ext>
                </a:extLst>
              </a:tr>
              <a:tr h="629351">
                <a:tc>
                  <a:txBody>
                    <a:bodyPr/>
                    <a:lstStyle/>
                    <a:p>
                      <a:pPr algn="ctr">
                        <a:lnSpc>
                          <a:spcPct val="150000"/>
                        </a:lnSpc>
                        <a:spcAft>
                          <a:spcPts val="0"/>
                        </a:spcAft>
                      </a:pPr>
                      <a:r>
                        <a:rPr lang="zh-CN" sz="1600" kern="100" dirty="0">
                          <a:effectLst/>
                        </a:rPr>
                        <a:t>数据服务器管理</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600" kern="100">
                          <a:effectLst/>
                        </a:rPr>
                        <a:t>元数据管理服务器与数据服务器通过心跳包交互，判断数据服务器是否正常运行，并接受数据服务器上报的状态信息。</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23456225"/>
                  </a:ext>
                </a:extLst>
              </a:tr>
              <a:tr h="629351">
                <a:tc>
                  <a:txBody>
                    <a:bodyPr/>
                    <a:lstStyle/>
                    <a:p>
                      <a:pPr algn="ctr">
                        <a:lnSpc>
                          <a:spcPct val="150000"/>
                        </a:lnSpc>
                        <a:spcAft>
                          <a:spcPts val="0"/>
                        </a:spcAft>
                      </a:pPr>
                      <a:r>
                        <a:rPr lang="en-US" sz="1600" kern="100" dirty="0">
                          <a:effectLst/>
                        </a:rPr>
                        <a:t>Chunk</a:t>
                      </a:r>
                      <a:r>
                        <a:rPr lang="zh-CN" sz="1600" kern="100" dirty="0">
                          <a:effectLst/>
                        </a:rPr>
                        <a:t>复制管理</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600" kern="100" dirty="0">
                          <a:effectLst/>
                        </a:rPr>
                        <a:t>在写入数据时，会根据数据服务器负载情况将</a:t>
                      </a:r>
                      <a:r>
                        <a:rPr lang="en-US" sz="1600" kern="100" dirty="0">
                          <a:effectLst/>
                        </a:rPr>
                        <a:t>chunk</a:t>
                      </a:r>
                      <a:r>
                        <a:rPr lang="zh-CN" sz="1600" kern="100" dirty="0">
                          <a:effectLst/>
                        </a:rPr>
                        <a:t>块复制为设定好的数量分布在不同的机器上。</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70503319"/>
                  </a:ext>
                </a:extLst>
              </a:tr>
              <a:tr h="998108">
                <a:tc>
                  <a:txBody>
                    <a:bodyPr/>
                    <a:lstStyle/>
                    <a:p>
                      <a:pPr algn="ctr">
                        <a:lnSpc>
                          <a:spcPct val="150000"/>
                        </a:lnSpc>
                        <a:spcAft>
                          <a:spcPts val="0"/>
                        </a:spcAft>
                      </a:pPr>
                      <a:r>
                        <a:rPr lang="zh-CN" sz="1600" kern="100">
                          <a:effectLst/>
                        </a:rPr>
                        <a:t>租约管理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600" kern="100" dirty="0">
                          <a:effectLst/>
                        </a:rPr>
                        <a:t>管理副本租约，进行变更操作时，对每一个副本建立一个租约，选择一个主副本，由主副本所在数据服务器决定修改顺序，并执行操作，这能有效的减轻元数据管理服务器的负担</a:t>
                      </a:r>
                      <a:r>
                        <a:rPr lang="zh-CN" sz="1800" kern="100" dirty="0">
                          <a:effectLst/>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01606"/>
                  </a:ext>
                </a:extLst>
              </a:tr>
              <a:tr h="960922">
                <a:tc>
                  <a:txBody>
                    <a:bodyPr/>
                    <a:lstStyle/>
                    <a:p>
                      <a:pPr algn="ctr">
                        <a:lnSpc>
                          <a:spcPct val="150000"/>
                        </a:lnSpc>
                        <a:spcAft>
                          <a:spcPts val="0"/>
                        </a:spcAft>
                      </a:pPr>
                      <a:r>
                        <a:rPr lang="zh-CN" sz="1600" kern="100">
                          <a:effectLst/>
                        </a:rPr>
                        <a:t>客户端接口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600" kern="100" dirty="0">
                          <a:effectLst/>
                        </a:rPr>
                        <a:t>客户端向分布式文件系统请求或写入数据时会先连接元数据管理服务器，元数据管理服务器根据负载状况和集群状况选取合适的几个数据服务器并告知客户端位置，客户端直接与数据服务器发生数据交换。</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16928274"/>
                  </a:ext>
                </a:extLst>
              </a:tr>
              <a:tr h="458453">
                <a:tc>
                  <a:txBody>
                    <a:bodyPr/>
                    <a:lstStyle/>
                    <a:p>
                      <a:pPr algn="ctr">
                        <a:lnSpc>
                          <a:spcPct val="150000"/>
                        </a:lnSpc>
                        <a:spcAft>
                          <a:spcPts val="0"/>
                        </a:spcAft>
                      </a:pPr>
                      <a:r>
                        <a:rPr lang="zh-CN" sz="1600" kern="100">
                          <a:effectLst/>
                        </a:rPr>
                        <a:t>元数据管理</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600" kern="100" dirty="0">
                          <a:effectLst/>
                        </a:rPr>
                        <a:t>包括</a:t>
                      </a:r>
                      <a:r>
                        <a:rPr lang="en-US" sz="1600" kern="100" dirty="0">
                          <a:effectLst/>
                        </a:rPr>
                        <a:t>Checkpoint</a:t>
                      </a:r>
                      <a:r>
                        <a:rPr lang="zh-CN" sz="1600" kern="100" dirty="0">
                          <a:effectLst/>
                        </a:rPr>
                        <a:t>，操作日志管理、</a:t>
                      </a:r>
                      <a:r>
                        <a:rPr lang="en-US" sz="1600" kern="100" dirty="0">
                          <a:effectLst/>
                        </a:rPr>
                        <a:t>Shadow</a:t>
                      </a:r>
                      <a:r>
                        <a:rPr lang="zh-CN" sz="1600" kern="100" dirty="0">
                          <a:effectLst/>
                        </a:rPr>
                        <a:t>等一系列保障元数据的机制。</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43829903"/>
                  </a:ext>
                </a:extLst>
              </a:tr>
            </a:tbl>
          </a:graphicData>
        </a:graphic>
      </p:graphicFrame>
    </p:spTree>
    <p:extLst>
      <p:ext uri="{BB962C8B-B14F-4D97-AF65-F5344CB8AC3E}">
        <p14:creationId xmlns:p14="http://schemas.microsoft.com/office/powerpoint/2010/main" val="3264099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数据服务功</a:t>
            </a:r>
            <a:r>
              <a:rPr lang="zh-CN" altLang="zh-CN" dirty="0" smtClean="0"/>
              <a:t>能</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447861249"/>
              </p:ext>
            </p:extLst>
          </p:nvPr>
        </p:nvGraphicFramePr>
        <p:xfrm>
          <a:off x="1451579" y="1681018"/>
          <a:ext cx="9659766" cy="4350326"/>
        </p:xfrm>
        <a:graphic>
          <a:graphicData uri="http://schemas.openxmlformats.org/drawingml/2006/table">
            <a:tbl>
              <a:tblPr firstRow="1" firstCol="1" bandRow="1">
                <a:tableStyleId>{5C22544A-7EE6-4342-B048-85BDC9FD1C3A}</a:tableStyleId>
              </a:tblPr>
              <a:tblGrid>
                <a:gridCol w="2800355">
                  <a:extLst>
                    <a:ext uri="{9D8B030D-6E8A-4147-A177-3AD203B41FA5}">
                      <a16:colId xmlns:a16="http://schemas.microsoft.com/office/drawing/2014/main" val="1635811947"/>
                    </a:ext>
                  </a:extLst>
                </a:gridCol>
                <a:gridCol w="6859411">
                  <a:extLst>
                    <a:ext uri="{9D8B030D-6E8A-4147-A177-3AD203B41FA5}">
                      <a16:colId xmlns:a16="http://schemas.microsoft.com/office/drawing/2014/main" val="1317139902"/>
                    </a:ext>
                  </a:extLst>
                </a:gridCol>
              </a:tblGrid>
              <a:tr h="448365">
                <a:tc>
                  <a:txBody>
                    <a:bodyPr/>
                    <a:lstStyle/>
                    <a:p>
                      <a:pPr algn="ctr">
                        <a:lnSpc>
                          <a:spcPct val="150000"/>
                        </a:lnSpc>
                        <a:spcAft>
                          <a:spcPts val="0"/>
                        </a:spcAft>
                      </a:pPr>
                      <a:r>
                        <a:rPr lang="zh-CN" sz="1800" kern="100" dirty="0">
                          <a:effectLst/>
                        </a:rPr>
                        <a:t>功能</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800" kern="100">
                          <a:effectLst/>
                        </a:rPr>
                        <a:t>详细描述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22122779"/>
                  </a:ext>
                </a:extLst>
              </a:tr>
              <a:tr h="947724">
                <a:tc>
                  <a:txBody>
                    <a:bodyPr/>
                    <a:lstStyle/>
                    <a:p>
                      <a:pPr algn="ctr">
                        <a:lnSpc>
                          <a:spcPct val="150000"/>
                        </a:lnSpc>
                        <a:spcAft>
                          <a:spcPts val="0"/>
                        </a:spcAft>
                      </a:pPr>
                      <a:r>
                        <a:rPr lang="zh-CN" sz="1800" kern="100" dirty="0">
                          <a:effectLst/>
                        </a:rPr>
                        <a:t>本地文件存取</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800" kern="100" dirty="0">
                          <a:effectLst/>
                        </a:rPr>
                        <a:t>数据服务器收到客户端发来的数据或者将数据发送给客户端，并将成功信息发给元数据管理服务器。</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4576200"/>
                  </a:ext>
                </a:extLst>
              </a:tr>
              <a:tr h="610424">
                <a:tc>
                  <a:txBody>
                    <a:bodyPr/>
                    <a:lstStyle/>
                    <a:p>
                      <a:pPr algn="ctr">
                        <a:lnSpc>
                          <a:spcPct val="150000"/>
                        </a:lnSpc>
                        <a:spcAft>
                          <a:spcPts val="0"/>
                        </a:spcAft>
                      </a:pPr>
                      <a:r>
                        <a:rPr lang="zh-CN" sz="1800" kern="100">
                          <a:effectLst/>
                        </a:rPr>
                        <a:t>数据块信息管理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800" kern="100" dirty="0">
                          <a:effectLst/>
                        </a:rPr>
                        <a:t>数据服务器会将本地管理的数据块信息缓存在内存中。</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87224418"/>
                  </a:ext>
                </a:extLst>
              </a:tr>
              <a:tr h="947724">
                <a:tc>
                  <a:txBody>
                    <a:bodyPr/>
                    <a:lstStyle/>
                    <a:p>
                      <a:pPr algn="ctr">
                        <a:lnSpc>
                          <a:spcPct val="150000"/>
                        </a:lnSpc>
                        <a:spcAft>
                          <a:spcPts val="0"/>
                        </a:spcAft>
                      </a:pPr>
                      <a:r>
                        <a:rPr lang="zh-CN" sz="1800" kern="100">
                          <a:effectLst/>
                        </a:rPr>
                        <a:t>副本租约</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800" kern="100" dirty="0">
                          <a:effectLst/>
                        </a:rPr>
                        <a:t>在涉及到修改操作时，为每一个副本建一个租约，来保持多个副本间变更顺序的一致性。</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04939130"/>
                  </a:ext>
                </a:extLst>
              </a:tr>
              <a:tr h="448365">
                <a:tc>
                  <a:txBody>
                    <a:bodyPr/>
                    <a:lstStyle/>
                    <a:p>
                      <a:pPr algn="ctr">
                        <a:lnSpc>
                          <a:spcPct val="150000"/>
                        </a:lnSpc>
                        <a:spcAft>
                          <a:spcPts val="0"/>
                        </a:spcAft>
                      </a:pPr>
                      <a:r>
                        <a:rPr lang="zh-CN" sz="1800" kern="100">
                          <a:effectLst/>
                        </a:rPr>
                        <a:t>元数据管理服务器交互</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800" kern="100" dirty="0">
                          <a:effectLst/>
                        </a:rPr>
                        <a:t>定期与元数据管理服务器通过心跳包联系，并上报状态。</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68258240"/>
                  </a:ext>
                </a:extLst>
              </a:tr>
              <a:tr h="947724">
                <a:tc>
                  <a:txBody>
                    <a:bodyPr/>
                    <a:lstStyle/>
                    <a:p>
                      <a:pPr algn="ctr">
                        <a:lnSpc>
                          <a:spcPct val="150000"/>
                        </a:lnSpc>
                        <a:spcAft>
                          <a:spcPts val="0"/>
                        </a:spcAft>
                      </a:pPr>
                      <a:r>
                        <a:rPr lang="zh-CN" sz="1800" kern="100">
                          <a:effectLst/>
                        </a:rPr>
                        <a:t>客户端交互</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ct val="150000"/>
                        </a:lnSpc>
                        <a:spcAft>
                          <a:spcPts val="0"/>
                        </a:spcAft>
                      </a:pPr>
                      <a:r>
                        <a:rPr lang="zh-CN" sz="1800" kern="100" dirty="0">
                          <a:effectLst/>
                        </a:rPr>
                        <a:t>与客户端建立连接，执行客户端发来的操作请求，如读写数据块、复制数据块、移动数据块、删除数据块等。</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28623200"/>
                  </a:ext>
                </a:extLst>
              </a:tr>
            </a:tbl>
          </a:graphicData>
        </a:graphic>
      </p:graphicFrame>
    </p:spTree>
    <p:extLst>
      <p:ext uri="{BB962C8B-B14F-4D97-AF65-F5344CB8AC3E}">
        <p14:creationId xmlns:p14="http://schemas.microsoft.com/office/powerpoint/2010/main" val="41323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客户端接口</a:t>
            </a:r>
            <a:endParaRPr lang="zh-CN" altLang="en-US" dirty="0"/>
          </a:p>
        </p:txBody>
      </p:sp>
      <p:pic>
        <p:nvPicPr>
          <p:cNvPr id="4" name="内容占位符 3"/>
          <p:cNvPicPr>
            <a:picLocks noGrp="1"/>
          </p:cNvPicPr>
          <p:nvPr>
            <p:ph idx="1"/>
          </p:nvPr>
        </p:nvPicPr>
        <p:blipFill>
          <a:blip r:embed="rId2"/>
          <a:stretch>
            <a:fillRect/>
          </a:stretch>
        </p:blipFill>
        <p:spPr>
          <a:xfrm>
            <a:off x="2179782" y="1754909"/>
            <a:ext cx="7592292" cy="4331856"/>
          </a:xfrm>
          <a:prstGeom prst="rect">
            <a:avLst/>
          </a:prstGeom>
        </p:spPr>
      </p:pic>
    </p:spTree>
    <p:extLst>
      <p:ext uri="{BB962C8B-B14F-4D97-AF65-F5344CB8AC3E}">
        <p14:creationId xmlns:p14="http://schemas.microsoft.com/office/powerpoint/2010/main" val="2819867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结束语</a:t>
            </a:r>
            <a:endParaRPr lang="zh-CN" altLang="en-US" dirty="0"/>
          </a:p>
        </p:txBody>
      </p:sp>
      <p:sp>
        <p:nvSpPr>
          <p:cNvPr id="3" name="内容占位符 2"/>
          <p:cNvSpPr>
            <a:spLocks noGrp="1"/>
          </p:cNvSpPr>
          <p:nvPr>
            <p:ph idx="1"/>
          </p:nvPr>
        </p:nvSpPr>
        <p:spPr/>
        <p:txBody>
          <a:bodyPr/>
          <a:lstStyle/>
          <a:p>
            <a:r>
              <a:rPr lang="zh-CN" altLang="en-US" dirty="0" smtClean="0">
                <a:latin typeface="+mn-ea"/>
              </a:rPr>
              <a:t>迅雷分布式文件系统规模</a:t>
            </a:r>
            <a:endParaRPr lang="en-US" altLang="zh-CN" dirty="0">
              <a:latin typeface="+mn-ea"/>
            </a:endParaRPr>
          </a:p>
          <a:p>
            <a:pPr lvl="1"/>
            <a:r>
              <a:rPr lang="en-US" altLang="zh-CN" dirty="0" smtClean="0">
                <a:latin typeface="+mn-ea"/>
              </a:rPr>
              <a:t>120PB</a:t>
            </a:r>
          </a:p>
          <a:p>
            <a:pPr lvl="1"/>
            <a:r>
              <a:rPr lang="en-US" altLang="zh-CN" dirty="0" smtClean="0">
                <a:latin typeface="+mn-ea"/>
              </a:rPr>
              <a:t>100</a:t>
            </a:r>
            <a:r>
              <a:rPr lang="zh-CN" altLang="en-US" dirty="0" smtClean="0">
                <a:latin typeface="+mn-ea"/>
              </a:rPr>
              <a:t>个集群、单点问题的体现、无法统一管理</a:t>
            </a:r>
            <a:endParaRPr lang="en-US" altLang="zh-CN" dirty="0" smtClean="0">
              <a:latin typeface="+mn-ea"/>
            </a:endParaRPr>
          </a:p>
          <a:p>
            <a:pPr lvl="1"/>
            <a:r>
              <a:rPr lang="en-US" altLang="zh-CN" dirty="0" smtClean="0">
                <a:latin typeface="+mn-ea"/>
              </a:rPr>
              <a:t>2000</a:t>
            </a:r>
            <a:r>
              <a:rPr lang="zh-CN" altLang="en-US" dirty="0" smtClean="0">
                <a:latin typeface="+mn-ea"/>
              </a:rPr>
              <a:t>台数据服务器</a:t>
            </a:r>
            <a:endParaRPr lang="en-US" altLang="zh-CN" dirty="0" smtClean="0">
              <a:latin typeface="+mn-ea"/>
            </a:endParaRPr>
          </a:p>
          <a:p>
            <a:pPr lvl="1"/>
            <a:r>
              <a:rPr lang="en-US" altLang="zh-CN" dirty="0" smtClean="0">
                <a:latin typeface="+mn-ea"/>
              </a:rPr>
              <a:t>Google Photos</a:t>
            </a:r>
            <a:r>
              <a:rPr lang="zh-CN" altLang="en-US" dirty="0">
                <a:latin typeface="+mn-ea"/>
              </a:rPr>
              <a:t>上</a:t>
            </a:r>
            <a:r>
              <a:rPr lang="zh-CN" altLang="en-US" dirty="0" smtClean="0">
                <a:latin typeface="+mn-ea"/>
              </a:rPr>
              <a:t>线</a:t>
            </a:r>
            <a:r>
              <a:rPr lang="en-US" altLang="zh-CN" dirty="0" smtClean="0">
                <a:latin typeface="+mn-ea"/>
              </a:rPr>
              <a:t>1</a:t>
            </a:r>
            <a:r>
              <a:rPr lang="zh-CN" altLang="en-US" dirty="0" smtClean="0">
                <a:latin typeface="+mn-ea"/>
              </a:rPr>
              <a:t>年</a:t>
            </a:r>
            <a:r>
              <a:rPr lang="en-US" altLang="zh-CN" dirty="0" smtClean="0">
                <a:latin typeface="+mn-ea"/>
              </a:rPr>
              <a:t>13.7PB</a:t>
            </a:r>
          </a:p>
          <a:p>
            <a:r>
              <a:rPr lang="zh-CN" altLang="en-US" dirty="0">
                <a:latin typeface="+mn-ea"/>
              </a:rPr>
              <a:t>改</a:t>
            </a:r>
            <a:r>
              <a:rPr lang="zh-CN" altLang="en-US" dirty="0" smtClean="0">
                <a:latin typeface="+mn-ea"/>
              </a:rPr>
              <a:t>进</a:t>
            </a:r>
            <a:endParaRPr lang="en-US" altLang="zh-CN" dirty="0" smtClean="0">
              <a:latin typeface="+mn-ea"/>
            </a:endParaRPr>
          </a:p>
          <a:p>
            <a:pPr lvl="1"/>
            <a:r>
              <a:rPr lang="zh-CN" altLang="en-US" dirty="0">
                <a:latin typeface="+mn-ea"/>
              </a:rPr>
              <a:t>单点</a:t>
            </a:r>
            <a:r>
              <a:rPr lang="zh-CN" altLang="en-US" dirty="0" smtClean="0">
                <a:latin typeface="+mn-ea"/>
              </a:rPr>
              <a:t>问题、分布式元数据管理</a:t>
            </a:r>
            <a:endParaRPr lang="en-US" altLang="zh-CN" dirty="0" smtClean="0">
              <a:latin typeface="+mn-ea"/>
            </a:endParaRPr>
          </a:p>
          <a:p>
            <a:pPr lvl="1"/>
            <a:r>
              <a:rPr lang="zh-CN" altLang="en-US" dirty="0" smtClean="0">
                <a:latin typeface="+mn-ea"/>
              </a:rPr>
              <a:t>降低运营成本</a:t>
            </a:r>
          </a:p>
        </p:txBody>
      </p:sp>
    </p:spTree>
    <p:extLst>
      <p:ext uri="{BB962C8B-B14F-4D97-AF65-F5344CB8AC3E}">
        <p14:creationId xmlns:p14="http://schemas.microsoft.com/office/powerpoint/2010/main" val="11005626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9" y="804518"/>
            <a:ext cx="9291215" cy="4377081"/>
          </a:xfrm>
        </p:spPr>
        <p:txBody>
          <a:bodyPr>
            <a:normAutofit/>
          </a:bodyPr>
          <a:lstStyle/>
          <a:p>
            <a:r>
              <a:rPr lang="zh-CN" altLang="en-US" sz="7200" dirty="0" smtClean="0"/>
              <a:t>谢谢！</a:t>
            </a:r>
            <a:endParaRPr lang="zh-CN" altLang="en-US" sz="7200" dirty="0"/>
          </a:p>
        </p:txBody>
      </p:sp>
    </p:spTree>
    <p:extLst>
      <p:ext uri="{BB962C8B-B14F-4D97-AF65-F5344CB8AC3E}">
        <p14:creationId xmlns:p14="http://schemas.microsoft.com/office/powerpoint/2010/main" val="706018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a:t>第</a:t>
            </a:r>
            <a:r>
              <a:rPr lang="zh-CN" altLang="en-US" dirty="0" smtClean="0"/>
              <a:t>一章 前言</a:t>
            </a:r>
            <a:endParaRPr lang="en-US" altLang="zh-CN" dirty="0" smtClean="0"/>
          </a:p>
          <a:p>
            <a:pPr lvl="1"/>
            <a:r>
              <a:rPr lang="zh-CN" altLang="en-US" dirty="0" smtClean="0"/>
              <a:t>课题背景及意义</a:t>
            </a:r>
            <a:endParaRPr lang="en-US" altLang="zh-CN" dirty="0" smtClean="0"/>
          </a:p>
          <a:p>
            <a:pPr lvl="1"/>
            <a:r>
              <a:rPr lang="zh-CN" altLang="en-US" dirty="0"/>
              <a:t>分布式文件系</a:t>
            </a:r>
            <a:r>
              <a:rPr lang="zh-CN" altLang="en-US" dirty="0" smtClean="0"/>
              <a:t>统</a:t>
            </a:r>
            <a:r>
              <a:rPr lang="zh-CN" altLang="en-US" dirty="0"/>
              <a:t>现</a:t>
            </a:r>
            <a:r>
              <a:rPr lang="zh-CN" altLang="en-US" dirty="0" smtClean="0"/>
              <a:t>状</a:t>
            </a:r>
            <a:endParaRPr lang="en-US" altLang="zh-CN" dirty="0" smtClean="0"/>
          </a:p>
          <a:p>
            <a:pPr lvl="1"/>
            <a:r>
              <a:rPr lang="zh-CN" altLang="en-US" dirty="0"/>
              <a:t>主要工作</a:t>
            </a:r>
            <a:endParaRPr lang="en-US" altLang="zh-CN" dirty="0" smtClean="0"/>
          </a:p>
          <a:p>
            <a:r>
              <a:rPr lang="zh-CN" altLang="en-US" dirty="0"/>
              <a:t>第二</a:t>
            </a:r>
            <a:r>
              <a:rPr lang="zh-CN" altLang="en-US" dirty="0" smtClean="0"/>
              <a:t>章 设</a:t>
            </a:r>
            <a:r>
              <a:rPr lang="zh-CN" altLang="en-US" dirty="0"/>
              <a:t>计细</a:t>
            </a:r>
            <a:r>
              <a:rPr lang="zh-CN" altLang="en-US" dirty="0" smtClean="0"/>
              <a:t>节</a:t>
            </a:r>
            <a:endParaRPr lang="en-US" altLang="zh-CN" dirty="0" smtClean="0"/>
          </a:p>
          <a:p>
            <a:r>
              <a:rPr lang="zh-CN" altLang="en-US" dirty="0"/>
              <a:t>第三</a:t>
            </a:r>
            <a:r>
              <a:rPr lang="zh-CN" altLang="en-US" dirty="0" smtClean="0"/>
              <a:t>章 实现概要</a:t>
            </a:r>
            <a:endParaRPr lang="en-US" altLang="zh-CN" dirty="0" smtClean="0"/>
          </a:p>
          <a:p>
            <a:r>
              <a:rPr lang="zh-CN" altLang="en-US" dirty="0"/>
              <a:t>第四</a:t>
            </a:r>
            <a:r>
              <a:rPr lang="zh-CN" altLang="en-US" dirty="0" smtClean="0"/>
              <a:t>章 结束语</a:t>
            </a:r>
            <a:endParaRPr lang="en-US" altLang="zh-CN" dirty="0" smtClean="0"/>
          </a:p>
          <a:p>
            <a:pPr lvl="1"/>
            <a:endParaRPr lang="zh-CN" altLang="en-US" dirty="0"/>
          </a:p>
        </p:txBody>
      </p:sp>
    </p:spTree>
    <p:extLst>
      <p:ext uri="{BB962C8B-B14F-4D97-AF65-F5344CB8AC3E}">
        <p14:creationId xmlns:p14="http://schemas.microsoft.com/office/powerpoint/2010/main" val="3343081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前言</a:t>
            </a:r>
            <a:endParaRPr lang="zh-CN" altLang="en-US" dirty="0"/>
          </a:p>
        </p:txBody>
      </p:sp>
      <p:sp>
        <p:nvSpPr>
          <p:cNvPr id="3" name="内容占位符 2"/>
          <p:cNvSpPr>
            <a:spLocks noGrp="1"/>
          </p:cNvSpPr>
          <p:nvPr>
            <p:ph idx="1"/>
          </p:nvPr>
        </p:nvSpPr>
        <p:spPr>
          <a:xfrm>
            <a:off x="1451579" y="1764146"/>
            <a:ext cx="9291215" cy="4359564"/>
          </a:xfrm>
        </p:spPr>
        <p:txBody>
          <a:bodyPr>
            <a:normAutofit fontScale="92500"/>
          </a:bodyPr>
          <a:lstStyle/>
          <a:p>
            <a:r>
              <a:rPr lang="zh-CN" altLang="en-US" dirty="0" smtClean="0"/>
              <a:t>背景及意义：</a:t>
            </a:r>
            <a:endParaRPr lang="en-US" altLang="zh-CN" dirty="0" smtClean="0"/>
          </a:p>
          <a:p>
            <a:pPr lvl="1"/>
            <a:r>
              <a:rPr lang="zh-CN" altLang="en-US" dirty="0"/>
              <a:t>论</a:t>
            </a:r>
            <a:r>
              <a:rPr lang="zh-CN" altLang="en-US" dirty="0" smtClean="0"/>
              <a:t>文</a:t>
            </a:r>
            <a:r>
              <a:rPr lang="en-US" altLang="zh-CN" dirty="0" smtClean="0"/>
              <a:t>《</a:t>
            </a:r>
            <a:r>
              <a:rPr lang="en-US" altLang="zh-CN" dirty="0" smtClean="0">
                <a:latin typeface="+mn-ea"/>
              </a:rPr>
              <a:t>The Google File System</a:t>
            </a:r>
            <a:r>
              <a:rPr lang="en-US" altLang="zh-CN" dirty="0" smtClean="0"/>
              <a:t>》</a:t>
            </a:r>
            <a:r>
              <a:rPr lang="zh-CN" altLang="en-US" dirty="0" smtClean="0"/>
              <a:t>（背景）</a:t>
            </a:r>
            <a:endParaRPr lang="en-US" altLang="zh-CN" dirty="0" smtClean="0"/>
          </a:p>
          <a:p>
            <a:pPr lvl="1"/>
            <a:r>
              <a:rPr lang="zh-CN" altLang="en-US" dirty="0"/>
              <a:t>海量存储、扩展性、容错性、低成本、高可用性（场</a:t>
            </a:r>
            <a:r>
              <a:rPr lang="zh-CN" altLang="en-US" dirty="0" smtClean="0"/>
              <a:t>景）</a:t>
            </a:r>
            <a:endParaRPr lang="en-US" altLang="zh-CN" dirty="0" smtClean="0"/>
          </a:p>
          <a:p>
            <a:pPr lvl="1"/>
            <a:r>
              <a:rPr lang="zh-CN" altLang="en-US" dirty="0" smtClean="0"/>
              <a:t>云</a:t>
            </a:r>
            <a:r>
              <a:rPr lang="zh-CN" altLang="en-US" dirty="0"/>
              <a:t>计算、云存储、</a:t>
            </a:r>
            <a:r>
              <a:rPr lang="en-US" altLang="zh-CN" dirty="0" smtClean="0">
                <a:latin typeface="+mn-ea"/>
              </a:rPr>
              <a:t>CDN</a:t>
            </a:r>
            <a:r>
              <a:rPr lang="zh-CN" altLang="en-US" dirty="0" smtClean="0">
                <a:latin typeface="+mn-ea"/>
              </a:rPr>
              <a:t>（需求</a:t>
            </a:r>
            <a:r>
              <a:rPr lang="zh-CN" altLang="en-US" dirty="0">
                <a:latin typeface="+mn-ea"/>
              </a:rPr>
              <a:t>）</a:t>
            </a:r>
            <a:endParaRPr lang="en-US" altLang="zh-CN" dirty="0" smtClean="0">
              <a:latin typeface="+mn-ea"/>
            </a:endParaRPr>
          </a:p>
          <a:p>
            <a:pPr lvl="2"/>
            <a:r>
              <a:rPr lang="zh-CN" altLang="en-US" dirty="0" smtClean="0">
                <a:latin typeface="+mn-ea"/>
              </a:rPr>
              <a:t>离线下载、云加速、星域</a:t>
            </a:r>
            <a:r>
              <a:rPr lang="en-US" altLang="zh-CN" dirty="0" smtClean="0">
                <a:latin typeface="+mn-ea"/>
              </a:rPr>
              <a:t>CDN</a:t>
            </a:r>
            <a:r>
              <a:rPr lang="zh-CN" altLang="en-US" dirty="0" smtClean="0"/>
              <a:t>、星域存储</a:t>
            </a:r>
            <a:endParaRPr lang="en-US" altLang="zh-CN" dirty="0" smtClean="0"/>
          </a:p>
          <a:p>
            <a:pPr lvl="1"/>
            <a:r>
              <a:rPr lang="zh-CN" altLang="en-US" dirty="0" smtClean="0"/>
              <a:t>针</a:t>
            </a:r>
            <a:r>
              <a:rPr lang="zh-CN" altLang="en-US" dirty="0"/>
              <a:t>对性优</a:t>
            </a:r>
            <a:r>
              <a:rPr lang="zh-CN" altLang="en-US" dirty="0" smtClean="0"/>
              <a:t>化（意义）</a:t>
            </a:r>
            <a:endParaRPr lang="en-US" altLang="zh-CN" dirty="0" smtClean="0"/>
          </a:p>
          <a:p>
            <a:r>
              <a:rPr lang="zh-CN" altLang="en-US" dirty="0"/>
              <a:t>现</a:t>
            </a:r>
            <a:r>
              <a:rPr lang="zh-CN" altLang="en-US" dirty="0" smtClean="0"/>
              <a:t>状</a:t>
            </a:r>
            <a:endParaRPr lang="en-US" altLang="zh-CN" dirty="0" smtClean="0"/>
          </a:p>
          <a:p>
            <a:pPr lvl="1"/>
            <a:r>
              <a:rPr lang="en-US" altLang="zh-CN" dirty="0" smtClean="0">
                <a:latin typeface="+mn-ea"/>
              </a:rPr>
              <a:t>GFS</a:t>
            </a:r>
            <a:r>
              <a:rPr lang="zh-CN" altLang="en-US" dirty="0" smtClean="0">
                <a:latin typeface="+mn-ea"/>
              </a:rPr>
              <a:t>、</a:t>
            </a:r>
            <a:r>
              <a:rPr lang="en-US" altLang="zh-CN" dirty="0" smtClean="0">
                <a:latin typeface="+mn-ea"/>
              </a:rPr>
              <a:t>HDFS</a:t>
            </a:r>
            <a:r>
              <a:rPr lang="zh-CN" altLang="en-US" dirty="0" smtClean="0">
                <a:latin typeface="+mn-ea"/>
              </a:rPr>
              <a:t>、</a:t>
            </a:r>
            <a:r>
              <a:rPr lang="en-US" altLang="zh-CN" dirty="0" smtClean="0">
                <a:latin typeface="+mn-ea"/>
              </a:rPr>
              <a:t>XFS</a:t>
            </a:r>
            <a:r>
              <a:rPr lang="zh-CN" altLang="en-US" dirty="0" smtClean="0">
                <a:latin typeface="+mn-ea"/>
              </a:rPr>
              <a:t>、</a:t>
            </a:r>
            <a:r>
              <a:rPr lang="en-US" altLang="zh-CN" dirty="0" smtClean="0">
                <a:latin typeface="+mn-ea"/>
              </a:rPr>
              <a:t>TFS</a:t>
            </a:r>
            <a:r>
              <a:rPr lang="zh-CN" altLang="en-US" dirty="0" smtClean="0">
                <a:latin typeface="+mn-ea"/>
              </a:rPr>
              <a:t>、</a:t>
            </a:r>
            <a:r>
              <a:rPr lang="en-US" altLang="zh-CN" dirty="0" smtClean="0">
                <a:latin typeface="+mn-ea"/>
              </a:rPr>
              <a:t>Ceph</a:t>
            </a:r>
            <a:r>
              <a:rPr lang="zh-CN" altLang="en-US" dirty="0" smtClean="0">
                <a:latin typeface="+mn-ea"/>
              </a:rPr>
              <a:t>、</a:t>
            </a:r>
            <a:r>
              <a:rPr lang="en-US" altLang="zh-CN" dirty="0" smtClean="0">
                <a:latin typeface="+mn-ea"/>
              </a:rPr>
              <a:t>BWFS</a:t>
            </a:r>
            <a:r>
              <a:rPr lang="zh-CN" altLang="en-US" dirty="0" smtClean="0">
                <a:latin typeface="+mn-ea"/>
              </a:rPr>
              <a:t>、</a:t>
            </a:r>
            <a:r>
              <a:rPr lang="en-US" altLang="zh-CN" dirty="0" smtClean="0">
                <a:latin typeface="+mn-ea"/>
              </a:rPr>
              <a:t>GFS2</a:t>
            </a:r>
          </a:p>
          <a:p>
            <a:r>
              <a:rPr lang="zh-CN" altLang="en-US" dirty="0">
                <a:latin typeface="+mn-ea"/>
              </a:rPr>
              <a:t>主要工</a:t>
            </a:r>
            <a:r>
              <a:rPr lang="zh-CN" altLang="en-US" dirty="0" smtClean="0">
                <a:latin typeface="+mn-ea"/>
              </a:rPr>
              <a:t>作</a:t>
            </a:r>
            <a:endParaRPr lang="en-US" altLang="zh-CN" dirty="0" smtClean="0">
              <a:latin typeface="+mn-ea"/>
            </a:endParaRPr>
          </a:p>
          <a:p>
            <a:pPr lvl="1"/>
            <a:r>
              <a:rPr lang="zh-CN" altLang="zh-CN" dirty="0">
                <a:latin typeface="+mn-ea"/>
              </a:rPr>
              <a:t>基于《</a:t>
            </a:r>
            <a:r>
              <a:rPr lang="en-US" altLang="zh-CN" dirty="0">
                <a:latin typeface="+mn-ea"/>
              </a:rPr>
              <a:t>The Google File System</a:t>
            </a:r>
            <a:r>
              <a:rPr lang="zh-CN" altLang="zh-CN" dirty="0">
                <a:latin typeface="+mn-ea"/>
              </a:rPr>
              <a:t>》论文，结合现有的相关研究成果与实例，对分布式文件系统进行了一个相对完整的研究</a:t>
            </a:r>
            <a:r>
              <a:rPr lang="zh-CN" altLang="zh-CN" dirty="0" smtClean="0">
                <a:latin typeface="+mn-ea"/>
              </a:rPr>
              <a:t>，</a:t>
            </a:r>
            <a:r>
              <a:rPr lang="zh-CN" altLang="en-US" dirty="0" smtClean="0">
                <a:latin typeface="+mn-ea"/>
              </a:rPr>
              <a:t>参与</a:t>
            </a:r>
            <a:r>
              <a:rPr lang="zh-CN" altLang="zh-CN" dirty="0" smtClean="0">
                <a:latin typeface="+mn-ea"/>
              </a:rPr>
              <a:t>了</a:t>
            </a:r>
            <a:r>
              <a:rPr lang="zh-CN" altLang="zh-CN" dirty="0">
                <a:latin typeface="+mn-ea"/>
              </a:rPr>
              <a:t>基于</a:t>
            </a:r>
            <a:r>
              <a:rPr lang="en-US" altLang="zh-CN" dirty="0">
                <a:latin typeface="+mn-ea"/>
              </a:rPr>
              <a:t>GFS</a:t>
            </a:r>
            <a:r>
              <a:rPr lang="zh-CN" altLang="zh-CN" dirty="0">
                <a:latin typeface="+mn-ea"/>
              </a:rPr>
              <a:t>的分布式文件系统的设计和实现</a:t>
            </a:r>
            <a:r>
              <a:rPr lang="zh-CN" altLang="zh-CN" dirty="0"/>
              <a:t>。</a:t>
            </a:r>
            <a:endParaRPr lang="en-US" altLang="zh-CN" dirty="0" smtClean="0">
              <a:latin typeface="+mn-ea"/>
            </a:endParaRPr>
          </a:p>
          <a:p>
            <a:pPr lvl="1"/>
            <a:endParaRPr lang="en-US" altLang="zh-CN" dirty="0" smtClean="0"/>
          </a:p>
          <a:p>
            <a:pPr lvl="1"/>
            <a:endParaRPr lang="zh-CN" altLang="en-US" dirty="0"/>
          </a:p>
        </p:txBody>
      </p:sp>
    </p:spTree>
    <p:extLst>
      <p:ext uri="{BB962C8B-B14F-4D97-AF65-F5344CB8AC3E}">
        <p14:creationId xmlns:p14="http://schemas.microsoft.com/office/powerpoint/2010/main" val="2408510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第</a:t>
            </a:r>
            <a:r>
              <a:rPr lang="zh-CN" altLang="en-US" dirty="0" smtClean="0"/>
              <a:t>一章 前言</a:t>
            </a:r>
            <a:endParaRPr lang="en-US" altLang="zh-CN" dirty="0" smtClean="0"/>
          </a:p>
          <a:p>
            <a:r>
              <a:rPr lang="zh-CN" altLang="en-US" dirty="0" smtClean="0"/>
              <a:t>第</a:t>
            </a:r>
            <a:r>
              <a:rPr lang="zh-CN" altLang="en-US" dirty="0"/>
              <a:t>二</a:t>
            </a:r>
            <a:r>
              <a:rPr lang="zh-CN" altLang="en-US" dirty="0" smtClean="0"/>
              <a:t>章 设</a:t>
            </a:r>
            <a:r>
              <a:rPr lang="zh-CN" altLang="en-US" dirty="0"/>
              <a:t>计细</a:t>
            </a:r>
            <a:r>
              <a:rPr lang="zh-CN" altLang="en-US" dirty="0" smtClean="0"/>
              <a:t>节</a:t>
            </a:r>
            <a:endParaRPr lang="en-US" altLang="zh-CN" dirty="0" smtClean="0"/>
          </a:p>
          <a:p>
            <a:pPr lvl="1"/>
            <a:r>
              <a:rPr lang="zh-CN" altLang="en-US" dirty="0" smtClean="0"/>
              <a:t>需求</a:t>
            </a:r>
            <a:endParaRPr lang="en-US" altLang="zh-CN" dirty="0" smtClean="0"/>
          </a:p>
          <a:p>
            <a:pPr lvl="1"/>
            <a:r>
              <a:rPr lang="zh-CN" altLang="en-US" dirty="0" smtClean="0"/>
              <a:t>系统架构</a:t>
            </a:r>
            <a:endParaRPr lang="en-US" altLang="zh-CN" dirty="0" smtClean="0"/>
          </a:p>
          <a:p>
            <a:pPr lvl="1"/>
            <a:r>
              <a:rPr lang="zh-CN" altLang="en-US" dirty="0" smtClean="0"/>
              <a:t>元数据</a:t>
            </a:r>
            <a:r>
              <a:rPr lang="zh-CN" altLang="en-US" dirty="0"/>
              <a:t>管理</a:t>
            </a:r>
            <a:endParaRPr lang="en-US" altLang="zh-CN" dirty="0" smtClean="0"/>
          </a:p>
          <a:p>
            <a:pPr lvl="1"/>
            <a:r>
              <a:rPr lang="zh-CN" altLang="en-US" dirty="0"/>
              <a:t>副</a:t>
            </a:r>
            <a:r>
              <a:rPr lang="zh-CN" altLang="en-US" dirty="0" smtClean="0"/>
              <a:t>本管理</a:t>
            </a:r>
            <a:endParaRPr lang="en-US" altLang="zh-CN" dirty="0" smtClean="0"/>
          </a:p>
          <a:p>
            <a:r>
              <a:rPr lang="zh-CN" altLang="en-US" dirty="0"/>
              <a:t>第三</a:t>
            </a:r>
            <a:r>
              <a:rPr lang="zh-CN" altLang="en-US" dirty="0" smtClean="0"/>
              <a:t>章 实现概要</a:t>
            </a:r>
            <a:endParaRPr lang="en-US" altLang="zh-CN" dirty="0" smtClean="0"/>
          </a:p>
          <a:p>
            <a:r>
              <a:rPr lang="zh-CN" altLang="en-US" dirty="0"/>
              <a:t>第四</a:t>
            </a:r>
            <a:r>
              <a:rPr lang="zh-CN" altLang="en-US" dirty="0" smtClean="0"/>
              <a:t>章 结束语</a:t>
            </a:r>
            <a:endParaRPr lang="en-US" altLang="zh-CN" dirty="0" smtClean="0"/>
          </a:p>
          <a:p>
            <a:pPr lvl="1"/>
            <a:endParaRPr lang="zh-CN" altLang="en-US" dirty="0"/>
          </a:p>
        </p:txBody>
      </p:sp>
    </p:spTree>
    <p:extLst>
      <p:ext uri="{BB962C8B-B14F-4D97-AF65-F5344CB8AC3E}">
        <p14:creationId xmlns:p14="http://schemas.microsoft.com/office/powerpoint/2010/main" val="82362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a:t>
            </a:r>
            <a:r>
              <a:rPr lang="zh-CN" altLang="en-US" dirty="0"/>
              <a:t>计细节</a:t>
            </a:r>
          </a:p>
        </p:txBody>
      </p:sp>
      <p:sp>
        <p:nvSpPr>
          <p:cNvPr id="3" name="内容占位符 2"/>
          <p:cNvSpPr>
            <a:spLocks noGrp="1"/>
          </p:cNvSpPr>
          <p:nvPr>
            <p:ph idx="1"/>
          </p:nvPr>
        </p:nvSpPr>
        <p:spPr/>
        <p:txBody>
          <a:bodyPr/>
          <a:lstStyle/>
          <a:p>
            <a:r>
              <a:rPr lang="zh-CN" altLang="en-US" dirty="0"/>
              <a:t>基础</a:t>
            </a:r>
            <a:r>
              <a:rPr lang="zh-CN" altLang="en-US" dirty="0" smtClean="0"/>
              <a:t>需求</a:t>
            </a:r>
            <a:endParaRPr lang="en-US" altLang="zh-CN" dirty="0" smtClean="0"/>
          </a:p>
          <a:p>
            <a:pPr lvl="1"/>
            <a:r>
              <a:rPr lang="zh-CN" altLang="zh-CN" dirty="0"/>
              <a:t>文件系</a:t>
            </a:r>
            <a:r>
              <a:rPr lang="zh-CN" altLang="zh-CN" dirty="0" smtClean="0"/>
              <a:t>统</a:t>
            </a:r>
            <a:r>
              <a:rPr lang="zh-CN" altLang="en-US" dirty="0" smtClean="0"/>
              <a:t>需求</a:t>
            </a:r>
            <a:r>
              <a:rPr lang="zh-CN" altLang="en-US" dirty="0"/>
              <a:t>（通用） </a:t>
            </a:r>
            <a:r>
              <a:rPr lang="zh-CN" altLang="en-US" dirty="0" smtClean="0"/>
              <a:t>、集群需求（通用）</a:t>
            </a:r>
            <a:endParaRPr lang="en-US" altLang="zh-CN" dirty="0" smtClean="0"/>
          </a:p>
          <a:p>
            <a:r>
              <a:rPr lang="zh-CN" altLang="en-US" dirty="0" smtClean="0"/>
              <a:t>业</a:t>
            </a:r>
            <a:r>
              <a:rPr lang="zh-CN" altLang="en-US" dirty="0"/>
              <a:t>务需</a:t>
            </a:r>
            <a:r>
              <a:rPr lang="zh-CN" altLang="en-US" dirty="0" smtClean="0"/>
              <a:t>求</a:t>
            </a:r>
            <a:endParaRPr lang="en-US" altLang="zh-CN" dirty="0" smtClean="0"/>
          </a:p>
          <a:p>
            <a:pPr lvl="1"/>
            <a:r>
              <a:rPr lang="zh-CN" altLang="zh-CN" dirty="0"/>
              <a:t>海量文件存</a:t>
            </a:r>
            <a:r>
              <a:rPr lang="zh-CN" altLang="zh-CN" dirty="0" smtClean="0"/>
              <a:t>储</a:t>
            </a:r>
            <a:r>
              <a:rPr lang="zh-CN" altLang="en-US" dirty="0" smtClean="0"/>
              <a:t>、</a:t>
            </a:r>
            <a:r>
              <a:rPr lang="zh-CN" altLang="zh-CN" dirty="0" smtClean="0"/>
              <a:t>大</a:t>
            </a:r>
            <a:r>
              <a:rPr lang="zh-CN" altLang="zh-CN" dirty="0"/>
              <a:t>文件管</a:t>
            </a:r>
            <a:r>
              <a:rPr lang="zh-CN" altLang="zh-CN" dirty="0" smtClean="0"/>
              <a:t>理</a:t>
            </a:r>
            <a:r>
              <a:rPr lang="zh-CN" altLang="en-US" dirty="0" smtClean="0"/>
              <a:t>、</a:t>
            </a:r>
            <a:r>
              <a:rPr lang="zh-CN" altLang="zh-CN" dirty="0"/>
              <a:t>小文</a:t>
            </a:r>
            <a:r>
              <a:rPr lang="zh-CN" altLang="zh-CN" dirty="0" smtClean="0"/>
              <a:t>件</a:t>
            </a:r>
            <a:r>
              <a:rPr lang="zh-CN" altLang="en-US" dirty="0" smtClean="0"/>
              <a:t>支持、</a:t>
            </a:r>
            <a:r>
              <a:rPr lang="zh-CN" altLang="zh-CN" dirty="0"/>
              <a:t>流式读取和随机读</a:t>
            </a:r>
            <a:r>
              <a:rPr lang="zh-CN" altLang="zh-CN" dirty="0" smtClean="0"/>
              <a:t>取</a:t>
            </a:r>
            <a:r>
              <a:rPr lang="zh-CN" altLang="en-US" dirty="0" smtClean="0"/>
              <a:t>、</a:t>
            </a:r>
            <a:r>
              <a:rPr lang="zh-CN" altLang="zh-CN" dirty="0"/>
              <a:t>节点负载均</a:t>
            </a:r>
            <a:r>
              <a:rPr lang="zh-CN" altLang="zh-CN" dirty="0" smtClean="0"/>
              <a:t>衡</a:t>
            </a:r>
            <a:r>
              <a:rPr lang="zh-CN" altLang="en-US" dirty="0" smtClean="0"/>
              <a:t>、</a:t>
            </a:r>
            <a:r>
              <a:rPr lang="zh-CN" altLang="zh-CN" dirty="0"/>
              <a:t>文件备</a:t>
            </a:r>
            <a:r>
              <a:rPr lang="zh-CN" altLang="zh-CN" dirty="0" smtClean="0"/>
              <a:t>份</a:t>
            </a:r>
            <a:r>
              <a:rPr lang="zh-CN" altLang="en-US" dirty="0" smtClean="0"/>
              <a:t>、</a:t>
            </a:r>
            <a:r>
              <a:rPr lang="zh-CN" altLang="zh-CN" dirty="0"/>
              <a:t>故</a:t>
            </a:r>
            <a:r>
              <a:rPr lang="zh-CN" altLang="zh-CN" dirty="0" smtClean="0"/>
              <a:t>障</a:t>
            </a:r>
            <a:r>
              <a:rPr lang="zh-CN" altLang="en-US" dirty="0" smtClean="0"/>
              <a:t>迅速</a:t>
            </a:r>
            <a:r>
              <a:rPr lang="zh-CN" altLang="zh-CN" dirty="0" smtClean="0"/>
              <a:t>恢复</a:t>
            </a:r>
            <a:r>
              <a:rPr lang="zh-CN" altLang="en-US" dirty="0" smtClean="0"/>
              <a:t>、</a:t>
            </a:r>
            <a:r>
              <a:rPr lang="zh-CN" altLang="zh-CN" dirty="0"/>
              <a:t>冷热数据的区分对</a:t>
            </a:r>
            <a:r>
              <a:rPr lang="zh-CN" altLang="zh-CN" dirty="0" smtClean="0"/>
              <a:t>待</a:t>
            </a:r>
            <a:r>
              <a:rPr lang="zh-CN" altLang="en-US" dirty="0" smtClean="0"/>
              <a:t>、</a:t>
            </a:r>
            <a:r>
              <a:rPr lang="zh-CN" altLang="zh-CN" dirty="0"/>
              <a:t>提供客户端编程接</a:t>
            </a:r>
            <a:r>
              <a:rPr lang="zh-CN" altLang="zh-CN" dirty="0" smtClean="0"/>
              <a:t>口</a:t>
            </a:r>
            <a:r>
              <a:rPr lang="zh-CN" altLang="en-US" dirty="0" smtClean="0"/>
              <a:t>、</a:t>
            </a:r>
            <a:r>
              <a:rPr lang="zh-CN" altLang="zh-CN" dirty="0"/>
              <a:t>系统资源统</a:t>
            </a:r>
            <a:r>
              <a:rPr lang="zh-CN" altLang="zh-CN" dirty="0" smtClean="0"/>
              <a:t>计</a:t>
            </a:r>
            <a:r>
              <a:rPr lang="zh-CN" altLang="en-US" dirty="0" smtClean="0"/>
              <a:t>、</a:t>
            </a:r>
            <a:r>
              <a:rPr lang="zh-CN" altLang="zh-CN" dirty="0"/>
              <a:t>日志管</a:t>
            </a:r>
            <a:r>
              <a:rPr lang="zh-CN" altLang="zh-CN" dirty="0" smtClean="0"/>
              <a:t>理</a:t>
            </a:r>
            <a:endParaRPr lang="en-US" altLang="zh-CN" dirty="0" smtClean="0"/>
          </a:p>
          <a:p>
            <a:r>
              <a:rPr lang="zh-CN" altLang="en-US" dirty="0"/>
              <a:t>非功能需求</a:t>
            </a:r>
            <a:endParaRPr lang="en-US" altLang="zh-CN" dirty="0"/>
          </a:p>
          <a:p>
            <a:pPr lvl="1"/>
            <a:r>
              <a:rPr lang="zh-CN" altLang="en-US" dirty="0" smtClean="0"/>
              <a:t>并发性能、</a:t>
            </a:r>
            <a:r>
              <a:rPr lang="zh-CN" altLang="zh-CN" dirty="0"/>
              <a:t>响应延</a:t>
            </a:r>
            <a:r>
              <a:rPr lang="zh-CN" altLang="zh-CN" dirty="0" smtClean="0"/>
              <a:t>迟</a:t>
            </a:r>
            <a:r>
              <a:rPr lang="zh-CN" altLang="en-US" dirty="0" smtClean="0"/>
              <a:t>、</a:t>
            </a:r>
            <a:r>
              <a:rPr lang="zh-CN" altLang="zh-CN" dirty="0"/>
              <a:t>高可用</a:t>
            </a:r>
            <a:r>
              <a:rPr lang="zh-CN" altLang="zh-CN" dirty="0" smtClean="0"/>
              <a:t>性</a:t>
            </a:r>
            <a:r>
              <a:rPr lang="zh-CN" altLang="en-US" dirty="0" smtClean="0"/>
              <a:t>、</a:t>
            </a:r>
            <a:r>
              <a:rPr lang="zh-CN" altLang="zh-CN" dirty="0"/>
              <a:t>数据容错</a:t>
            </a:r>
            <a:r>
              <a:rPr lang="zh-CN" altLang="zh-CN" dirty="0" smtClean="0"/>
              <a:t>性</a:t>
            </a:r>
            <a:r>
              <a:rPr lang="zh-CN" altLang="en-US" dirty="0" smtClean="0"/>
              <a:t>、系统安全性、</a:t>
            </a:r>
            <a:r>
              <a:rPr lang="zh-CN" altLang="zh-CN" dirty="0" smtClean="0"/>
              <a:t>扩</a:t>
            </a:r>
            <a:r>
              <a:rPr lang="zh-CN" altLang="zh-CN" dirty="0"/>
              <a:t>展</a:t>
            </a:r>
            <a:r>
              <a:rPr lang="zh-CN" altLang="zh-CN" dirty="0" smtClean="0"/>
              <a:t>性</a:t>
            </a:r>
            <a:r>
              <a:rPr lang="zh-CN" altLang="en-US" dirty="0" smtClean="0"/>
              <a:t>、</a:t>
            </a:r>
            <a:r>
              <a:rPr lang="zh-CN" altLang="zh-CN" dirty="0"/>
              <a:t>可靠性</a:t>
            </a:r>
            <a:endParaRPr lang="en-US" altLang="zh-CN" dirty="0" smtClean="0"/>
          </a:p>
          <a:p>
            <a:pPr lvl="1"/>
            <a:endParaRPr lang="zh-CN" altLang="en-US" dirty="0"/>
          </a:p>
        </p:txBody>
      </p:sp>
    </p:spTree>
    <p:extLst>
      <p:ext uri="{BB962C8B-B14F-4D97-AF65-F5344CB8AC3E}">
        <p14:creationId xmlns:p14="http://schemas.microsoft.com/office/powerpoint/2010/main" val="1054124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设计细节</a:t>
            </a:r>
          </a:p>
        </p:txBody>
      </p:sp>
      <p:pic>
        <p:nvPicPr>
          <p:cNvPr id="4" name="内容占位符 3"/>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33964" y="1925516"/>
            <a:ext cx="6511636" cy="4387362"/>
          </a:xfrm>
          <a:prstGeom prst="rect">
            <a:avLst/>
          </a:prstGeom>
          <a:noFill/>
          <a:ln>
            <a:noFill/>
          </a:ln>
        </p:spPr>
      </p:pic>
      <p:sp>
        <p:nvSpPr>
          <p:cNvPr id="5" name="文本框 4"/>
          <p:cNvSpPr txBox="1"/>
          <p:nvPr/>
        </p:nvSpPr>
        <p:spPr>
          <a:xfrm>
            <a:off x="1681018" y="1850575"/>
            <a:ext cx="3895618" cy="369332"/>
          </a:xfrm>
          <a:prstGeom prst="rect">
            <a:avLst/>
          </a:prstGeom>
          <a:noFill/>
        </p:spPr>
        <p:txBody>
          <a:bodyPr wrap="none" rtlCol="0">
            <a:spAutoFit/>
          </a:bodyPr>
          <a:lstStyle/>
          <a:p>
            <a:r>
              <a:rPr lang="zh-CN" altLang="zh-CN" dirty="0"/>
              <a:t>基于</a:t>
            </a:r>
            <a:r>
              <a:rPr lang="en-US" altLang="zh-CN" dirty="0">
                <a:latin typeface="+mn-ea"/>
              </a:rPr>
              <a:t>GFS</a:t>
            </a:r>
            <a:r>
              <a:rPr lang="zh-CN" altLang="zh-CN" dirty="0"/>
              <a:t>的分布式文件系统主</a:t>
            </a:r>
            <a:r>
              <a:rPr lang="zh-CN" altLang="zh-CN" dirty="0" smtClean="0"/>
              <a:t>体</a:t>
            </a:r>
            <a:r>
              <a:rPr lang="zh-CN" altLang="en-US" dirty="0" smtClean="0"/>
              <a:t>架构</a:t>
            </a:r>
            <a:endParaRPr lang="zh-CN" altLang="en-US" dirty="0"/>
          </a:p>
        </p:txBody>
      </p:sp>
    </p:spTree>
    <p:extLst>
      <p:ext uri="{BB962C8B-B14F-4D97-AF65-F5344CB8AC3E}">
        <p14:creationId xmlns:p14="http://schemas.microsoft.com/office/powerpoint/2010/main" val="1892955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设计细节</a:t>
            </a:r>
          </a:p>
        </p:txBody>
      </p:sp>
      <p:sp>
        <p:nvSpPr>
          <p:cNvPr id="3" name="内容占位符 2"/>
          <p:cNvSpPr>
            <a:spLocks noGrp="1"/>
          </p:cNvSpPr>
          <p:nvPr>
            <p:ph idx="1"/>
          </p:nvPr>
        </p:nvSpPr>
        <p:spPr/>
        <p:txBody>
          <a:bodyPr/>
          <a:lstStyle/>
          <a:p>
            <a:r>
              <a:rPr lang="zh-CN" altLang="en-US" dirty="0" smtClean="0"/>
              <a:t>元数据管理方案选取</a:t>
            </a:r>
            <a:endParaRPr lang="en-US" altLang="zh-CN" dirty="0" smtClean="0"/>
          </a:p>
          <a:p>
            <a:pPr lvl="1"/>
            <a:r>
              <a:rPr lang="zh-CN" altLang="en-US" dirty="0"/>
              <a:t>集中</a:t>
            </a:r>
            <a:r>
              <a:rPr lang="zh-CN" altLang="en-US" dirty="0" smtClean="0"/>
              <a:t>式</a:t>
            </a:r>
            <a:endParaRPr lang="en-US" altLang="zh-CN" dirty="0" smtClean="0"/>
          </a:p>
          <a:p>
            <a:pPr lvl="2"/>
            <a:r>
              <a:rPr lang="zh-CN" altLang="en-US" dirty="0" smtClean="0"/>
              <a:t>单</a:t>
            </a:r>
            <a:r>
              <a:rPr lang="zh-CN" altLang="en-US" dirty="0"/>
              <a:t>点问</a:t>
            </a:r>
            <a:r>
              <a:rPr lang="zh-CN" altLang="en-US" dirty="0" smtClean="0"/>
              <a:t>题</a:t>
            </a:r>
            <a:endParaRPr lang="en-US" altLang="zh-CN" dirty="0" smtClean="0"/>
          </a:p>
          <a:p>
            <a:pPr lvl="1"/>
            <a:r>
              <a:rPr lang="zh-CN" altLang="en-US" dirty="0"/>
              <a:t>分布</a:t>
            </a:r>
            <a:r>
              <a:rPr lang="zh-CN" altLang="en-US" dirty="0" smtClean="0"/>
              <a:t>式</a:t>
            </a:r>
            <a:endParaRPr lang="en-US" altLang="zh-CN" dirty="0" smtClean="0"/>
          </a:p>
          <a:p>
            <a:pPr lvl="2"/>
            <a:r>
              <a:rPr lang="zh-CN" altLang="en-US" dirty="0"/>
              <a:t>一致</a:t>
            </a:r>
            <a:r>
              <a:rPr lang="zh-CN" altLang="en-US" dirty="0" smtClean="0"/>
              <a:t>性问题</a:t>
            </a:r>
            <a:endParaRPr lang="en-US" altLang="zh-CN" dirty="0" smtClean="0"/>
          </a:p>
          <a:p>
            <a:pPr lvl="2"/>
            <a:r>
              <a:rPr lang="zh-CN" altLang="en-US" dirty="0"/>
              <a:t>同步开销</a:t>
            </a:r>
            <a:endParaRPr lang="en-US" altLang="zh-CN" dirty="0" smtClean="0"/>
          </a:p>
          <a:p>
            <a:pPr lvl="1"/>
            <a:r>
              <a:rPr lang="zh-CN" altLang="en-US" dirty="0" smtClean="0"/>
              <a:t>无中心</a:t>
            </a:r>
            <a:endParaRPr lang="en-US" altLang="zh-CN" dirty="0" smtClean="0"/>
          </a:p>
          <a:p>
            <a:pPr lvl="1"/>
            <a:r>
              <a:rPr lang="zh-CN" altLang="en-US" dirty="0" smtClean="0"/>
              <a:t>混合式</a:t>
            </a:r>
            <a:endParaRPr lang="en-US" altLang="zh-CN" dirty="0" smtClean="0"/>
          </a:p>
        </p:txBody>
      </p:sp>
    </p:spTree>
    <p:extLst>
      <p:ext uri="{BB962C8B-B14F-4D97-AF65-F5344CB8AC3E}">
        <p14:creationId xmlns:p14="http://schemas.microsoft.com/office/powerpoint/2010/main" val="191876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设计细节</a:t>
            </a:r>
          </a:p>
        </p:txBody>
      </p:sp>
      <p:pic>
        <p:nvPicPr>
          <p:cNvPr id="4" name="内容占位符 3"/>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33964" y="1925516"/>
            <a:ext cx="6511636" cy="4387362"/>
          </a:xfrm>
          <a:prstGeom prst="rect">
            <a:avLst/>
          </a:prstGeom>
          <a:noFill/>
          <a:ln>
            <a:noFill/>
          </a:ln>
        </p:spPr>
      </p:pic>
      <p:sp>
        <p:nvSpPr>
          <p:cNvPr id="5" name="文本框 4"/>
          <p:cNvSpPr txBox="1"/>
          <p:nvPr/>
        </p:nvSpPr>
        <p:spPr>
          <a:xfrm>
            <a:off x="1681018" y="1850575"/>
            <a:ext cx="3895618" cy="369332"/>
          </a:xfrm>
          <a:prstGeom prst="rect">
            <a:avLst/>
          </a:prstGeom>
          <a:noFill/>
        </p:spPr>
        <p:txBody>
          <a:bodyPr wrap="none" rtlCol="0">
            <a:spAutoFit/>
          </a:bodyPr>
          <a:lstStyle/>
          <a:p>
            <a:r>
              <a:rPr lang="zh-CN" altLang="zh-CN" dirty="0"/>
              <a:t>基于</a:t>
            </a:r>
            <a:r>
              <a:rPr lang="en-US" altLang="zh-CN" dirty="0">
                <a:latin typeface="+mn-ea"/>
              </a:rPr>
              <a:t>GFS</a:t>
            </a:r>
            <a:r>
              <a:rPr lang="zh-CN" altLang="zh-CN" dirty="0"/>
              <a:t>的分布式文件系统主</a:t>
            </a:r>
            <a:r>
              <a:rPr lang="zh-CN" altLang="zh-CN" dirty="0" smtClean="0"/>
              <a:t>体</a:t>
            </a:r>
            <a:r>
              <a:rPr lang="zh-CN" altLang="en-US" dirty="0" smtClean="0"/>
              <a:t>架构</a:t>
            </a:r>
            <a:endParaRPr lang="zh-CN" altLang="en-US" dirty="0"/>
          </a:p>
        </p:txBody>
      </p:sp>
    </p:spTree>
    <p:extLst>
      <p:ext uri="{BB962C8B-B14F-4D97-AF65-F5344CB8AC3E}">
        <p14:creationId xmlns:p14="http://schemas.microsoft.com/office/powerpoint/2010/main" val="16672229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设计细节</a:t>
            </a:r>
          </a:p>
        </p:txBody>
      </p:sp>
      <p:sp>
        <p:nvSpPr>
          <p:cNvPr id="3" name="内容占位符 2"/>
          <p:cNvSpPr>
            <a:spLocks noGrp="1"/>
          </p:cNvSpPr>
          <p:nvPr>
            <p:ph idx="1"/>
          </p:nvPr>
        </p:nvSpPr>
        <p:spPr/>
        <p:txBody>
          <a:bodyPr>
            <a:normAutofit lnSpcReduction="10000"/>
          </a:bodyPr>
          <a:lstStyle/>
          <a:p>
            <a:r>
              <a:rPr lang="zh-CN" altLang="zh-CN" dirty="0">
                <a:latin typeface="+mn-ea"/>
              </a:rPr>
              <a:t>元数</a:t>
            </a:r>
            <a:r>
              <a:rPr lang="zh-CN" altLang="zh-CN" dirty="0" smtClean="0">
                <a:latin typeface="+mn-ea"/>
              </a:rPr>
              <a:t>据</a:t>
            </a:r>
            <a:r>
              <a:rPr lang="zh-CN" altLang="en-US" dirty="0" smtClean="0">
                <a:latin typeface="+mn-ea"/>
              </a:rPr>
              <a:t>管理</a:t>
            </a:r>
            <a:endParaRPr lang="en-US" altLang="zh-CN" dirty="0" smtClean="0">
              <a:latin typeface="+mn-ea"/>
            </a:endParaRPr>
          </a:p>
          <a:p>
            <a:pPr lvl="1"/>
            <a:r>
              <a:rPr lang="zh-CN" altLang="zh-CN" dirty="0" smtClean="0">
                <a:latin typeface="+mn-ea"/>
              </a:rPr>
              <a:t>名</a:t>
            </a:r>
            <a:r>
              <a:rPr lang="zh-CN" altLang="zh-CN" dirty="0">
                <a:latin typeface="+mn-ea"/>
              </a:rPr>
              <a:t>字空</a:t>
            </a:r>
            <a:r>
              <a:rPr lang="zh-CN" altLang="zh-CN" dirty="0" smtClean="0">
                <a:latin typeface="+mn-ea"/>
              </a:rPr>
              <a:t>间</a:t>
            </a:r>
            <a:r>
              <a:rPr lang="zh-CN" altLang="en-US" dirty="0" smtClean="0">
                <a:latin typeface="+mn-ea"/>
              </a:rPr>
              <a:t>、</a:t>
            </a:r>
            <a:r>
              <a:rPr lang="en-US" altLang="zh-CN" dirty="0" smtClean="0">
                <a:latin typeface="+mn-ea"/>
              </a:rPr>
              <a:t>B+</a:t>
            </a:r>
            <a:r>
              <a:rPr lang="zh-CN" altLang="en-US" dirty="0">
                <a:latin typeface="+mn-ea"/>
              </a:rPr>
              <a:t>树</a:t>
            </a:r>
            <a:endParaRPr lang="en-US" altLang="zh-CN" dirty="0" smtClean="0">
              <a:latin typeface="+mn-ea"/>
            </a:endParaRPr>
          </a:p>
          <a:p>
            <a:pPr lvl="1"/>
            <a:r>
              <a:rPr lang="zh-CN" altLang="en-US" dirty="0" smtClean="0">
                <a:latin typeface="+mn-ea"/>
              </a:rPr>
              <a:t>位置映射</a:t>
            </a:r>
            <a:endParaRPr lang="en-US" altLang="zh-CN" dirty="0" smtClean="0">
              <a:latin typeface="+mn-ea"/>
            </a:endParaRPr>
          </a:p>
          <a:p>
            <a:pPr lvl="1"/>
            <a:r>
              <a:rPr lang="zh-CN" altLang="en-US" dirty="0">
                <a:latin typeface="+mn-ea"/>
              </a:rPr>
              <a:t>一致</a:t>
            </a:r>
            <a:r>
              <a:rPr lang="zh-CN" altLang="en-US" dirty="0" smtClean="0">
                <a:latin typeface="+mn-ea"/>
              </a:rPr>
              <a:t>性</a:t>
            </a:r>
            <a:endParaRPr lang="en-US" altLang="zh-CN" dirty="0" smtClean="0">
              <a:latin typeface="+mn-ea"/>
            </a:endParaRPr>
          </a:p>
          <a:p>
            <a:pPr lvl="1"/>
            <a:r>
              <a:rPr lang="en-US" altLang="zh-CN" dirty="0" smtClean="0">
                <a:latin typeface="+mn-ea"/>
              </a:rPr>
              <a:t>Shadow</a:t>
            </a:r>
          </a:p>
          <a:p>
            <a:pPr lvl="1"/>
            <a:r>
              <a:rPr lang="zh-CN" altLang="en-US" dirty="0">
                <a:latin typeface="+mn-ea"/>
              </a:rPr>
              <a:t>故障恢</a:t>
            </a:r>
            <a:r>
              <a:rPr lang="zh-CN" altLang="en-US" dirty="0" smtClean="0">
                <a:latin typeface="+mn-ea"/>
              </a:rPr>
              <a:t>复</a:t>
            </a:r>
            <a:endParaRPr lang="en-US" altLang="zh-CN" dirty="0" smtClean="0">
              <a:latin typeface="+mn-ea"/>
            </a:endParaRPr>
          </a:p>
          <a:p>
            <a:pPr lvl="2"/>
            <a:r>
              <a:rPr lang="en-US" altLang="zh-CN" dirty="0" smtClean="0">
                <a:latin typeface="+mn-ea"/>
              </a:rPr>
              <a:t>Log Sever</a:t>
            </a:r>
            <a:r>
              <a:rPr lang="zh-CN" altLang="en-US" dirty="0" smtClean="0">
                <a:latin typeface="+mn-ea"/>
              </a:rPr>
              <a:t>日志服务</a:t>
            </a:r>
            <a:endParaRPr lang="en-US" altLang="zh-CN" dirty="0" smtClean="0">
              <a:latin typeface="+mn-ea"/>
            </a:endParaRPr>
          </a:p>
          <a:p>
            <a:pPr lvl="2"/>
            <a:r>
              <a:rPr lang="en-US" altLang="zh-CN" dirty="0" smtClean="0">
                <a:latin typeface="+mn-ea"/>
              </a:rPr>
              <a:t>Checkpoint</a:t>
            </a:r>
            <a:r>
              <a:rPr lang="zh-CN" altLang="en-US" dirty="0" smtClean="0">
                <a:latin typeface="+mn-ea"/>
              </a:rPr>
              <a:t>检查点</a:t>
            </a:r>
            <a:endParaRPr lang="en-US" altLang="zh-CN" dirty="0" smtClean="0">
              <a:latin typeface="+mn-ea"/>
            </a:endParaRPr>
          </a:p>
          <a:p>
            <a:pPr lvl="1"/>
            <a:r>
              <a:rPr lang="zh-CN" altLang="en-US" dirty="0">
                <a:latin typeface="+mn-ea"/>
              </a:rPr>
              <a:t>负载均衡</a:t>
            </a:r>
            <a:endParaRPr lang="en-US" altLang="zh-CN" dirty="0" smtClean="0">
              <a:latin typeface="+mn-ea"/>
            </a:endParaRPr>
          </a:p>
          <a:p>
            <a:endParaRPr lang="zh-CN" altLang="en-US" dirty="0"/>
          </a:p>
        </p:txBody>
      </p:sp>
    </p:spTree>
    <p:extLst>
      <p:ext uri="{BB962C8B-B14F-4D97-AF65-F5344CB8AC3E}">
        <p14:creationId xmlns:p14="http://schemas.microsoft.com/office/powerpoint/2010/main" val="1188084667"/>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TM10001114[[fn=库]]</Template>
  <TotalTime>2044</TotalTime>
  <Words>1716</Words>
  <Application>Microsoft Office PowerPoint</Application>
  <PresentationFormat>宽屏</PresentationFormat>
  <Paragraphs>161</Paragraphs>
  <Slides>16</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Rockwell</vt:lpstr>
      <vt:lpstr>等线</vt:lpstr>
      <vt:lpstr>等线 Light</vt:lpstr>
      <vt:lpstr>宋体</vt:lpstr>
      <vt:lpstr>Arial</vt:lpstr>
      <vt:lpstr>Calibri</vt:lpstr>
      <vt:lpstr>Times New Roman</vt:lpstr>
      <vt:lpstr>Gallery</vt:lpstr>
      <vt:lpstr>基于GFS的分布式文件系统设计和实现</vt:lpstr>
      <vt:lpstr>目录</vt:lpstr>
      <vt:lpstr>前言</vt:lpstr>
      <vt:lpstr>目录</vt:lpstr>
      <vt:lpstr>设计细节</vt:lpstr>
      <vt:lpstr>设计细节</vt:lpstr>
      <vt:lpstr>设计细节</vt:lpstr>
      <vt:lpstr>设计细节</vt:lpstr>
      <vt:lpstr>设计细节</vt:lpstr>
      <vt:lpstr>设计细节</vt:lpstr>
      <vt:lpstr>目录</vt:lpstr>
      <vt:lpstr>元数据管理服务功能</vt:lpstr>
      <vt:lpstr>数据服务功能</vt:lpstr>
      <vt:lpstr>客户端接口</vt:lpstr>
      <vt:lpstr>结束语</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黄鑫</dc:creator>
  <cp:lastModifiedBy>黄鑫</cp:lastModifiedBy>
  <cp:revision>81</cp:revision>
  <dcterms:created xsi:type="dcterms:W3CDTF">2016-05-28T07:05:43Z</dcterms:created>
  <dcterms:modified xsi:type="dcterms:W3CDTF">2016-05-31T08:05:20Z</dcterms:modified>
</cp:coreProperties>
</file>