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1" r:id="rId4"/>
    <p:sldId id="275" r:id="rId6"/>
    <p:sldId id="277" r:id="rId7"/>
    <p:sldId id="278" r:id="rId8"/>
    <p:sldId id="314" r:id="rId9"/>
    <p:sldId id="279" r:id="rId10"/>
    <p:sldId id="280" r:id="rId11"/>
    <p:sldId id="281" r:id="rId12"/>
    <p:sldId id="282" r:id="rId13"/>
    <p:sldId id="283" r:id="rId14"/>
    <p:sldId id="284" r:id="rId15"/>
    <p:sldId id="285" r:id="rId16"/>
    <p:sldId id="286" r:id="rId17"/>
    <p:sldId id="287" r:id="rId18"/>
    <p:sldId id="288" r:id="rId19"/>
    <p:sldId id="293" r:id="rId20"/>
    <p:sldId id="294" r:id="rId21"/>
    <p:sldId id="295" r:id="rId22"/>
    <p:sldId id="296" r:id="rId23"/>
    <p:sldId id="348" r:id="rId24"/>
    <p:sldId id="349" r:id="rId25"/>
    <p:sldId id="350" r:id="rId26"/>
    <p:sldId id="351" r:id="rId27"/>
    <p:sldId id="297" r:id="rId28"/>
    <p:sldId id="298" r:id="rId29"/>
    <p:sldId id="299" r:id="rId30"/>
    <p:sldId id="289" r:id="rId31"/>
    <p:sldId id="266" r:id="rId32"/>
    <p:sldId id="265" r:id="rId33"/>
    <p:sldId id="272" r:id="rId34"/>
    <p:sldId id="290" r:id="rId35"/>
    <p:sldId id="268" r:id="rId36"/>
    <p:sldId id="273" r:id="rId37"/>
    <p:sldId id="346" r:id="rId38"/>
    <p:sldId id="291" r:id="rId39"/>
    <p:sldId id="269" r:id="rId40"/>
    <p:sldId id="347" r:id="rId41"/>
    <p:sldId id="274" r:id="rId42"/>
    <p:sldId id="292" r:id="rId43"/>
    <p:sldId id="271" r:id="rId44"/>
    <p:sldId id="270" r:id="rId45"/>
    <p:sldId id="26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60"/>
  </p:normalViewPr>
  <p:slideViewPr>
    <p:cSldViewPr snapToGrid="0">
      <p:cViewPr varScale="1">
        <p:scale>
          <a:sx n="71" d="100"/>
          <a:sy n="71" d="100"/>
        </p:scale>
        <p:origin x="-672" y="-96"/>
      </p:cViewPr>
      <p:guideLst>
        <p:guide orient="horz" pos="21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04850" y="1122363"/>
            <a:ext cx="5772150" cy="2387600"/>
          </a:xfrm>
        </p:spPr>
        <p:txBody>
          <a:bodyPr anchor="b"/>
          <a:lstStyle>
            <a:lvl1pPr algn="l">
              <a:defRPr sz="6000">
                <a:solidFill>
                  <a:srgbClr val="FBFBFB"/>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04850" y="3602038"/>
            <a:ext cx="5772150" cy="1655762"/>
          </a:xfrm>
        </p:spPr>
        <p:txBody>
          <a:bodyPr/>
          <a:lstStyle>
            <a:lvl1pPr marL="0" indent="0" algn="l">
              <a:buNone/>
              <a:defRPr sz="2400">
                <a:solidFill>
                  <a:srgbClr val="FBFBF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角矩形 9"/>
          <p:cNvSpPr/>
          <p:nvPr userDrawn="1"/>
        </p:nvSpPr>
        <p:spPr>
          <a:xfrm>
            <a:off x="2711624" y="1561541"/>
            <a:ext cx="6446837"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11" name="TextBox 7"/>
          <p:cNvSpPr txBox="1"/>
          <p:nvPr userDrawn="1"/>
        </p:nvSpPr>
        <p:spPr>
          <a:xfrm>
            <a:off x="3780183" y="1247775"/>
            <a:ext cx="4468468"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51586"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80000" y="1249200"/>
            <a:ext cx="4467600" cy="511200"/>
          </a:xfrm>
        </p:spPr>
        <p:txBody>
          <a:bodyPr anchor="t" anchorCtr="0">
            <a:normAutofit/>
          </a:bodyPr>
          <a:lstStyle>
            <a:lvl1pPr algn="ctr">
              <a:defRPr sz="2400" b="0">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2710800" y="1562400"/>
            <a:ext cx="6447600" cy="3816000"/>
          </a:xfrm>
        </p:spPr>
        <p:txBody>
          <a:bodyPr anchor="ctr" anchorCtr="0">
            <a:normAutofit/>
          </a:bodyPr>
          <a:lstStyle>
            <a:lvl1pPr marL="0" indent="0">
              <a:spcBef>
                <a:spcPts val="0"/>
              </a:spcBef>
              <a:buFont typeface="Arial" panose="020B0604020202020204" pitchFamily="34" charset="0"/>
              <a:buNone/>
              <a:defRPr sz="2400">
                <a:solidFill>
                  <a:schemeClr val="tx1"/>
                </a:solidFill>
              </a:defRPr>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nvGrpSpPr>
        <p:grpSpPr>
          <a:xfrm>
            <a:off x="1655954" y="900974"/>
            <a:ext cx="9052996" cy="4378928"/>
            <a:chOff x="1655954" y="900974"/>
            <a:chExt cx="9052996" cy="4378928"/>
          </a:xfrm>
        </p:grpSpPr>
        <p:sp>
          <p:nvSpPr>
            <p:cNvPr id="7" name="菱形 6"/>
            <p:cNvSpPr/>
            <p:nvPr userDrawn="1"/>
          </p:nvSpPr>
          <p:spPr>
            <a:xfrm>
              <a:off x="1849119" y="1689809"/>
              <a:ext cx="2801258" cy="28012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dirty="0">
                <a:solidFill>
                  <a:srgbClr val="FBFBFB"/>
                </a:solidFill>
                <a:latin typeface="Arial" panose="020B0604020202020204" pitchFamily="34" charset="0"/>
                <a:ea typeface="黑体" panose="02010609060101010101" pitchFamily="49" charset="-122"/>
              </a:endParaRPr>
            </a:p>
          </p:txBody>
        </p:sp>
        <p:cxnSp>
          <p:nvCxnSpPr>
            <p:cNvPr id="8" name="直接连接符 7"/>
            <p:cNvCxnSpPr/>
            <p:nvPr userDrawn="1"/>
          </p:nvCxnSpPr>
          <p:spPr>
            <a:xfrm>
              <a:off x="2844673" y="900974"/>
              <a:ext cx="1356215" cy="13562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655954" y="1305560"/>
              <a:ext cx="1581548" cy="15815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2452334" y="2624773"/>
              <a:ext cx="2655129" cy="26551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平行四边形 10"/>
            <p:cNvSpPr/>
            <p:nvPr userDrawn="1"/>
          </p:nvSpPr>
          <p:spPr>
            <a:xfrm>
              <a:off x="3249748" y="3655060"/>
              <a:ext cx="7459202" cy="604520"/>
            </a:xfrm>
            <a:prstGeom prst="parallelogram">
              <a:avLst>
                <a:gd name="adj" fmla="val 96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rgbClr val="FBFBFB"/>
                </a:solidFill>
                <a:latin typeface="Arial" panose="020B0604020202020204" pitchFamily="34" charset="0"/>
                <a:ea typeface="黑体" panose="02010609060101010101" pitchFamily="49" charset="-122"/>
              </a:endParaRPr>
            </a:p>
          </p:txBody>
        </p:sp>
      </p:grpSp>
      <p:sp>
        <p:nvSpPr>
          <p:cNvPr id="2" name="标题 1"/>
          <p:cNvSpPr>
            <a:spLocks noGrp="1"/>
          </p:cNvSpPr>
          <p:nvPr>
            <p:ph type="title"/>
          </p:nvPr>
        </p:nvSpPr>
        <p:spPr>
          <a:xfrm>
            <a:off x="3250800" y="3654000"/>
            <a:ext cx="7459200" cy="604800"/>
          </a:xfrm>
        </p:spPr>
        <p:txBody>
          <a:bodyPr anchor="ctr" anchorCtr="0">
            <a:noAutofit/>
          </a:bodyPr>
          <a:lstStyle>
            <a:lvl1pPr algn="ctr">
              <a:defRPr sz="32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圆角矩形 7"/>
          <p:cNvSpPr/>
          <p:nvPr userDrawn="1"/>
        </p:nvSpPr>
        <p:spPr>
          <a:xfrm>
            <a:off x="1092521"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9" name="TextBox 7"/>
          <p:cNvSpPr txBox="1"/>
          <p:nvPr userDrawn="1"/>
        </p:nvSpPr>
        <p:spPr>
          <a:xfrm>
            <a:off x="1441938" y="389013"/>
            <a:ext cx="9355016"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0"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7678"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6332736"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893"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1938" y="389013"/>
            <a:ext cx="9355016" cy="511176"/>
          </a:xfrm>
        </p:spPr>
        <p:txBody>
          <a:bodyPr anchor="ctr" anchorCtr="0">
            <a:normAutofit/>
          </a:bodyPr>
          <a:lstStyle>
            <a:lvl1pPr algn="ctr">
              <a:defRPr sz="2400" b="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1166377" y="1561541"/>
            <a:ext cx="46035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378456" y="1561541"/>
            <a:ext cx="46797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矩形 9"/>
          <p:cNvSpPr/>
          <p:nvPr userDrawn="1"/>
        </p:nvSpPr>
        <p:spPr>
          <a:xfrm>
            <a:off x="0" y="724678"/>
            <a:ext cx="579120" cy="530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629920" y="724678"/>
            <a:ext cx="121920" cy="530255"/>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5600" y="1123200"/>
            <a:ext cx="5770800" cy="2386800"/>
          </a:xfrm>
        </p:spPr>
        <p:txBody>
          <a:bodyPr anchor="b" anchorCtr="0">
            <a:noAutofit/>
          </a:bodyPr>
          <a:lstStyle>
            <a:lvl1pPr>
              <a:defRPr sz="8800">
                <a:solidFill>
                  <a:schemeClr val="bg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2000"/>
          </a:xfrm>
        </p:spPr>
        <p:txBody>
          <a:bodyPr anchor="b"/>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509760" y="471805"/>
            <a:ext cx="184404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200" y="471805"/>
            <a:ext cx="85344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image" Target="../media/image4.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baseline="0">
                <a:solidFill>
                  <a:schemeClr val="tx1">
                    <a:tint val="75000"/>
                  </a:schemeClr>
                </a:solidFill>
              </a:defRPr>
            </a:lvl1pPr>
          </a:lstStyle>
          <a:p>
            <a:fld id="{7D61141C-C3AC-4E26-8E0A-3A317DFB1F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aseline="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aseline="0">
                <a:solidFill>
                  <a:schemeClr val="tx1">
                    <a:tint val="75000"/>
                  </a:schemeClr>
                </a:solidFill>
              </a:defRPr>
            </a:lvl1pPr>
          </a:lstStyle>
          <a:p>
            <a:fld id="{76D3055B-5BEA-4B5F-A012-D630FB90DD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9.xml"/><Relationship Id="rId6"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4.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8.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8.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8.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8.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4.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8.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5.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6" Type="http://schemas.openxmlformats.org/officeDocument/2006/relationships/notesSlide" Target="../notesSlides/notesSlide2.xml"/><Relationship Id="rId25" Type="http://schemas.openxmlformats.org/officeDocument/2006/relationships/slideLayout" Target="../slideLayouts/slideLayout18.xml"/><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6.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tags" Target="../tags/tag7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tags" Target="../tags/tag7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4.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8.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1.vml"/><Relationship Id="rId6" Type="http://schemas.openxmlformats.org/officeDocument/2006/relationships/slideLayout" Target="../slideLayouts/slideLayout18.xml"/><Relationship Id="rId5" Type="http://schemas.openxmlformats.org/officeDocument/2006/relationships/tags" Target="../tags/tag86.xml"/><Relationship Id="rId4" Type="http://schemas.openxmlformats.org/officeDocument/2006/relationships/image" Target="../media/image15.png"/><Relationship Id="rId3" Type="http://schemas.openxmlformats.org/officeDocument/2006/relationships/oleObject" Target="../embeddings/oleObject1.bin"/><Relationship Id="rId2" Type="http://schemas.openxmlformats.org/officeDocument/2006/relationships/tags" Target="../tags/tag85.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8.xml"/><Relationship Id="rId5" Type="http://schemas.openxmlformats.org/officeDocument/2006/relationships/tags" Target="../tags/tag88.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8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4.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8.xml"/><Relationship Id="rId4" Type="http://schemas.openxmlformats.org/officeDocument/2006/relationships/tags" Target="../tags/tag94.xml"/><Relationship Id="rId3" Type="http://schemas.openxmlformats.org/officeDocument/2006/relationships/image" Target="../media/image19.png"/><Relationship Id="rId2" Type="http://schemas.openxmlformats.org/officeDocument/2006/relationships/tags" Target="../tags/tag93.xml"/><Relationship Id="rId1" Type="http://schemas.openxmlformats.org/officeDocument/2006/relationships/tags" Target="../tags/tag92.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8.xml"/><Relationship Id="rId6" Type="http://schemas.openxmlformats.org/officeDocument/2006/relationships/tags" Target="../tags/tag9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96.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4.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8.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8.xml"/><Relationship Id="rId4" Type="http://schemas.openxmlformats.org/officeDocument/2006/relationships/tags" Target="../tags/tag10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104.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4.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18.xml"/><Relationship Id="rId7" Type="http://schemas.openxmlformats.org/officeDocument/2006/relationships/tags" Target="../tags/tag111.xml"/><Relationship Id="rId6" Type="http://schemas.openxmlformats.org/officeDocument/2006/relationships/hyperlink" Target="http://www.cnblogs.com/sura/archive/2012/07/01/2572083.html" TargetMode="External"/><Relationship Id="rId5" Type="http://schemas.openxmlformats.org/officeDocument/2006/relationships/hyperlink" Target="http://baike.baidu.com/link?url=Km_ocCRDwVcajv8fZ7Ofl18cy55awKNCyHLjwOm4jRilb2Z5xCScuCkvqY2NTK_O8LWu1w1C1CUYDK_BCZyVcBfChvbYWxRCsYgVF1sHy6AXtN0o9uqCUgvRIDfGMmtJ" TargetMode="External"/><Relationship Id="rId4" Type="http://schemas.openxmlformats.org/officeDocument/2006/relationships/hyperlink" Target="http://baike.baidu.com/link?url=pOvifd1QF1SwICG3TFwEq0V8Neb0_LDhiPMpg78Ru2YowOsydV3vLH3_nw6LH-2_8eNhHF1X9LVFHvtAeN2yR3-2FnytMoOP5nhps0H4Iiu#3" TargetMode="External"/><Relationship Id="rId3" Type="http://schemas.openxmlformats.org/officeDocument/2006/relationships/hyperlink" Target="http://wenku.baidu.com/link?url=5zRPmUEu18W260ZjtmCo4DQVnf9iePgdD9FEoQ9JmTApNQL5Zvn1CceUiQd9Sq7BwTm3-pevvWWYv7zG7xlKwlAu8R4Dotm2wWr4FChkyS" TargetMode="External"/><Relationship Id="rId2" Type="http://schemas.openxmlformats.org/officeDocument/2006/relationships/tags" Target="../tags/tag110.xml"/><Relationship Id="rId1" Type="http://schemas.openxmlformats.org/officeDocument/2006/relationships/tags" Target="../tags/tag109.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8.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7.xml"/><Relationship Id="rId2" Type="http://schemas.openxmlformats.org/officeDocument/2006/relationships/tags" Target="../tags/tag116.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8.xml"/><Relationship Id="rId6" Type="http://schemas.openxmlformats.org/officeDocument/2006/relationships/tags" Target="../tags/tag3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8.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8.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ags" Target="../tags/tag45.xml"/><Relationship Id="rId3"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smtClean="0"/>
              <a:t>UML</a:t>
            </a:r>
            <a:r>
              <a:rPr lang="zh-CN" altLang="en-US" dirty="0" smtClean="0"/>
              <a:t>基础</a:t>
            </a:r>
            <a:br>
              <a:rPr lang="en-US" altLang="zh-CN" dirty="0"/>
            </a:br>
            <a:r>
              <a:rPr lang="zh-CN" altLang="en-US" dirty="0" smtClean="0"/>
              <a:t>六种类型图介绍</a:t>
            </a:r>
            <a:endParaRPr lang="zh-CN" altLang="en-US" dirty="0"/>
          </a:p>
        </p:txBody>
      </p:sp>
      <p:sp>
        <p:nvSpPr>
          <p:cNvPr id="7" name="文本占位符 6"/>
          <p:cNvSpPr>
            <a:spLocks noGrp="1"/>
          </p:cNvSpPr>
          <p:nvPr>
            <p:ph type="body" sz="half" idx="2"/>
            <p:custDataLst>
              <p:tags r:id="rId2"/>
            </p:custDataLst>
          </p:nvPr>
        </p:nvSpPr>
        <p:spPr>
          <a:xfrm>
            <a:off x="839470" y="2057400"/>
            <a:ext cx="5060950" cy="3811905"/>
          </a:xfrm>
        </p:spPr>
        <p:txBody>
          <a:bodyPr/>
          <a:lstStyle/>
          <a:p>
            <a:r>
              <a:rPr lang="en-US" altLang="zh-CN" dirty="0"/>
              <a:t>G07</a:t>
            </a:r>
            <a:r>
              <a:rPr lang="zh-CN" altLang="en-US" dirty="0"/>
              <a:t>小组：</a:t>
            </a:r>
            <a:endParaRPr lang="zh-CN" altLang="en-US" dirty="0"/>
          </a:p>
          <a:p>
            <a:r>
              <a:rPr lang="zh-CN" altLang="en-US" dirty="0"/>
              <a:t>组长</a:t>
            </a:r>
            <a:r>
              <a:rPr lang="zh-CN" altLang="en-US" dirty="0" smtClean="0"/>
              <a:t>：</a:t>
            </a:r>
            <a:r>
              <a:rPr lang="zh-CN" altLang="en-US" dirty="0"/>
              <a:t>林初煌</a:t>
            </a:r>
            <a:endParaRPr lang="zh-CN" altLang="en-US" dirty="0"/>
          </a:p>
          <a:p>
            <a:r>
              <a:rPr lang="zh-CN" altLang="en-US" dirty="0"/>
              <a:t>组员：黄昕晰、黄令成、陈宣帆、谢蕾</a:t>
            </a:r>
            <a:endParaRPr lang="zh-CN" altLang="en-US" dirty="0"/>
          </a:p>
        </p:txBody>
      </p:sp>
      <p:pic>
        <p:nvPicPr>
          <p:cNvPr id="4" name="图片占位符 3"/>
          <p:cNvPicPr>
            <a:picLocks noGrp="1" noChangeAspect="1"/>
          </p:cNvPicPr>
          <p:nvPr>
            <p:ph type="pic" idx="1"/>
            <p:custDataLst>
              <p:tags r:id="rId3"/>
            </p:custDataLst>
          </p:nvPr>
        </p:nvPicPr>
        <p:blipFill>
          <a:blip r:embed="rId4">
            <a:extLst>
              <a:ext uri="{28A0092B-C50C-407E-A947-70E740481C1C}">
                <a14:useLocalDpi xmlns:a14="http://schemas.microsoft.com/office/drawing/2010/main" val="0"/>
              </a:ext>
            </a:extLst>
          </a:blip>
          <a:srcRect t="19661" b="19661"/>
          <a:stretch>
            <a:fillRect/>
          </a:stretch>
        </p:blipFill>
        <p:spPr/>
      </p:pic>
      <p:pic>
        <p:nvPicPr>
          <p:cNvPr id="6" name="图片 6" descr="PRD-2016-G07-logo"/>
          <p:cNvPicPr>
            <a:picLocks noChangeAspect="1"/>
          </p:cNvPicPr>
          <p:nvPr/>
        </p:nvPicPr>
        <p:blipFill>
          <a:blip r:embed="rId5"/>
          <a:stretch>
            <a:fillRect/>
          </a:stretch>
        </p:blipFill>
        <p:spPr>
          <a:xfrm>
            <a:off x="839470" y="4034118"/>
            <a:ext cx="2159000" cy="2316835"/>
          </a:xfrm>
          <a:prstGeom prst="rect">
            <a:avLst/>
          </a:prstGeom>
        </p:spPr>
      </p:pic>
    </p:spTree>
    <p:custDataLst>
      <p:tags r:id="rId6"/>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02</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类图</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7757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类</a:t>
            </a:r>
            <a:endParaRPr lang="zh-CN" altLang="en-US" sz="4000"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Rumbaugh</a:t>
            </a:r>
            <a:r>
              <a:rPr lang="zh-CN" altLang="zh-CN" dirty="0"/>
              <a:t>对类的定义是：类是具有相似结构、行为和关系的一组对象的描述符。在</a:t>
            </a:r>
            <a:r>
              <a:rPr lang="en-US" altLang="zh-CN" dirty="0"/>
              <a:t>UML</a:t>
            </a:r>
            <a:r>
              <a:rPr lang="zh-CN" altLang="en-US" dirty="0"/>
              <a:t>中，类表示为划分成</a:t>
            </a:r>
            <a:r>
              <a:rPr lang="en-US" altLang="zh-CN" dirty="0"/>
              <a:t>3</a:t>
            </a:r>
            <a:r>
              <a:rPr lang="zh-CN" altLang="en-US" dirty="0"/>
              <a:t>个格子的长方形。</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类之间的关系</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1</a:t>
            </a:r>
            <a:r>
              <a:rPr lang="zh-CN" altLang="en-US" dirty="0"/>
              <a:t>、关联</a:t>
            </a:r>
            <a:endParaRPr lang="zh-CN" altLang="en-US" dirty="0"/>
          </a:p>
          <a:p>
            <a:r>
              <a:rPr lang="en-US" altLang="zh-CN" dirty="0"/>
              <a:t>2</a:t>
            </a:r>
            <a:r>
              <a:rPr lang="zh-CN" altLang="en-US" dirty="0"/>
              <a:t>、聚集和组合</a:t>
            </a:r>
            <a:endParaRPr lang="zh-CN" altLang="en-US" dirty="0"/>
          </a:p>
          <a:p>
            <a:r>
              <a:rPr lang="en-US" altLang="zh-CN" dirty="0"/>
              <a:t>3</a:t>
            </a:r>
            <a:r>
              <a:rPr lang="zh-CN" altLang="en-US" dirty="0"/>
              <a:t>、泛化关系</a:t>
            </a:r>
            <a:endParaRPr lang="zh-CN" altLang="en-US" dirty="0"/>
          </a:p>
          <a:p>
            <a:r>
              <a:rPr lang="en-US" altLang="zh-CN" dirty="0"/>
              <a:t>4</a:t>
            </a:r>
            <a:r>
              <a:rPr lang="zh-CN" altLang="en-US" dirty="0"/>
              <a:t>、依赖关系</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版型</a:t>
            </a:r>
            <a:r>
              <a:rPr lang="en-US" altLang="zh-CN" dirty="0">
                <a:solidFill>
                  <a:schemeClr val="accent1"/>
                </a:solidFill>
              </a:rPr>
              <a:t>(stereotype)</a:t>
            </a:r>
            <a:endParaRPr lang="en-US" altLang="zh-CN"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定义：版型是</a:t>
            </a:r>
            <a:r>
              <a:rPr lang="en-US" altLang="zh-CN" dirty="0"/>
              <a:t>UML</a:t>
            </a:r>
            <a:r>
              <a:rPr lang="zh-CN" altLang="en-US" dirty="0"/>
              <a:t>的</a:t>
            </a:r>
            <a:r>
              <a:rPr lang="en-US" altLang="zh-CN" dirty="0"/>
              <a:t>3</a:t>
            </a:r>
            <a:r>
              <a:rPr lang="zh-CN" altLang="en-US" dirty="0"/>
              <a:t>种扩展机制之一，</a:t>
            </a:r>
            <a:r>
              <a:rPr lang="en-US" altLang="zh-CN" dirty="0"/>
              <a:t>UML</a:t>
            </a:r>
            <a:r>
              <a:rPr lang="zh-CN" altLang="en-US" dirty="0"/>
              <a:t>中的另外两种扩展机制是标记值</a:t>
            </a:r>
            <a:r>
              <a:rPr lang="en-US" altLang="zh-CN" dirty="0"/>
              <a:t>(tagged value)</a:t>
            </a:r>
            <a:r>
              <a:rPr lang="zh-CN" altLang="en-US" dirty="0"/>
              <a:t>和约束</a:t>
            </a:r>
            <a:r>
              <a:rPr lang="en-US" altLang="zh-CN" dirty="0"/>
              <a:t>(constraint)</a:t>
            </a:r>
            <a:r>
              <a:rPr lang="zh-CN" altLang="en-US" dirty="0"/>
              <a:t>。</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zh-CN" dirty="0">
                <a:solidFill>
                  <a:schemeClr val="accent1"/>
                </a:solidFill>
              </a:rPr>
              <a:t>类版型</a:t>
            </a:r>
            <a:endParaRPr lang="zh-CN" altLang="zh-CN"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UML</a:t>
            </a:r>
            <a:r>
              <a:rPr lang="zh-CN" altLang="en-US" dirty="0"/>
              <a:t>中有</a:t>
            </a:r>
            <a:r>
              <a:rPr lang="en-US" altLang="zh-CN" dirty="0"/>
              <a:t>3</a:t>
            </a:r>
            <a:r>
              <a:rPr lang="zh-CN" altLang="en-US" dirty="0"/>
              <a:t>中主要的类版型，即边界类</a:t>
            </a:r>
            <a:r>
              <a:rPr lang="en-US" altLang="zh-CN" dirty="0"/>
              <a:t>(boundary class)</a:t>
            </a:r>
            <a:r>
              <a:rPr lang="zh-CN" altLang="en-US" dirty="0"/>
              <a:t>、控制类</a:t>
            </a:r>
            <a:r>
              <a:rPr lang="en-US" altLang="zh-CN" dirty="0"/>
              <a:t>(control class)</a:t>
            </a:r>
            <a:r>
              <a:rPr lang="zh-CN" altLang="en-US" dirty="0"/>
              <a:t>和实体类</a:t>
            </a:r>
            <a:r>
              <a:rPr lang="en-US" altLang="zh-CN" dirty="0"/>
              <a:t>(entity class)</a:t>
            </a:r>
            <a:endParaRPr lang="en-US" altLang="zh-CN" dirty="0"/>
          </a:p>
          <a:p>
            <a:r>
              <a:rPr lang="zh-CN" altLang="en-US" dirty="0"/>
              <a:t>边界类位于系统与外界的交界处，窗体</a:t>
            </a:r>
            <a:r>
              <a:rPr lang="en-US" altLang="zh-CN" dirty="0"/>
              <a:t>(form)</a:t>
            </a:r>
            <a:r>
              <a:rPr lang="zh-CN" altLang="en-US" dirty="0"/>
              <a:t>、对话框</a:t>
            </a:r>
            <a:r>
              <a:rPr lang="en-US" altLang="zh-CN" dirty="0"/>
              <a:t>(dialog box)</a:t>
            </a:r>
            <a:r>
              <a:rPr lang="zh-CN" altLang="en-US" dirty="0"/>
              <a:t>、报表</a:t>
            </a:r>
            <a:r>
              <a:rPr lang="en-US" altLang="zh-CN" dirty="0"/>
              <a:t>(report)</a:t>
            </a:r>
            <a:r>
              <a:rPr lang="zh-CN" altLang="en-US" dirty="0"/>
              <a:t>以及表示通讯协议</a:t>
            </a:r>
            <a:r>
              <a:rPr lang="en-US" altLang="zh-CN" dirty="0"/>
              <a:t>(</a:t>
            </a:r>
            <a:r>
              <a:rPr lang="zh-CN" altLang="en-US" dirty="0"/>
              <a:t>如</a:t>
            </a:r>
            <a:r>
              <a:rPr lang="en-US" altLang="zh-CN" dirty="0"/>
              <a:t>TCP/IP)</a:t>
            </a:r>
            <a:r>
              <a:rPr lang="zh-CN" altLang="en-US" dirty="0"/>
              <a:t>的类、直接与外部设备交互的类、直接与外部系统交互的类等是边界类的例子</a:t>
            </a:r>
            <a:endParaRPr lang="zh-CN" altLang="en-US" dirty="0"/>
          </a:p>
          <a:p>
            <a:r>
              <a:rPr lang="zh-CN" altLang="en-US" dirty="0"/>
              <a:t>实体类保存要放进持戒存储体的信息。所谓持戒存储体就是数据库、文件等可以永久存储数据的介质。</a:t>
            </a:r>
            <a:endParaRPr lang="zh-CN" altLang="en-US" dirty="0"/>
          </a:p>
          <a:p>
            <a:r>
              <a:rPr lang="zh-CN" altLang="en-US" dirty="0"/>
              <a:t>控制类是负责其他类工作的类。</a:t>
            </a:r>
            <a:r>
              <a:rPr lang="en-US" altLang="zh-CN" dirty="0"/>
              <a:t> </a:t>
            </a:r>
            <a:endParaRPr lang="en-US" altLang="zh-CN" dirty="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类图</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定义：类加上它们之间的关系就构成了类图，类图中可以包含接口、包、关系等建模元素，也可以包含对象、链等实例。</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03</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smtClean="0"/>
              <a:t>状态图</a:t>
            </a:r>
            <a:endParaRPr lang="en-US" altLang="zh-CN" dirty="0"/>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定义</a:t>
            </a:r>
            <a:endParaRPr lang="zh-CN" altLang="en-US" sz="4000" dirty="0">
              <a:solidFill>
                <a:schemeClr val="accent1"/>
              </a:solidFill>
            </a:endParaRPr>
          </a:p>
        </p:txBody>
      </p:sp>
      <p:sp>
        <p:nvSpPr>
          <p:cNvPr id="3" name="文本框 2"/>
          <p:cNvSpPr txBox="1"/>
          <p:nvPr>
            <p:custDataLst>
              <p:tags r:id="rId2"/>
            </p:custDataLst>
          </p:nvPr>
        </p:nvSpPr>
        <p:spPr>
          <a:xfrm>
            <a:off x="838200" y="1824990"/>
            <a:ext cx="10515600" cy="342074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状态图主要用于描述一个对象在其生存期间的动态行为，表现一个对象所经历的状态序列，引起状态转移的事件，以及因状态转移而伴随的动作。</a:t>
            </a:r>
            <a:endParaRPr lang="zh-CN" altLang="en-US" sz="2400" dirty="0"/>
          </a:p>
          <a:p>
            <a:endParaRPr lang="zh-CN" altLang="en-US" sz="2400" dirty="0"/>
          </a:p>
          <a:p>
            <a:r>
              <a:rPr lang="zh-CN" altLang="en-US" sz="2400" dirty="0"/>
              <a:t>一般可以用状态机对一个对象的生命周期建模，状态图是用于显示状态机的，重点在于描述状态之间的控制流。</a:t>
            </a:r>
            <a:endParaRPr lang="zh-CN" altLang="en-US" sz="2400" dirty="0"/>
          </a:p>
          <a:p>
            <a:r>
              <a:rPr lang="zh-CN" altLang="en-US" sz="2400" dirty="0"/>
              <a:t>状态图所描述的对象往往具有多个属性，一般状态图应该在具有以下两个特性的属性上建模：</a:t>
            </a:r>
            <a:endParaRPr lang="zh-CN" altLang="en-US" sz="2400" dirty="0"/>
          </a:p>
          <a:p>
            <a:r>
              <a:rPr lang="zh-CN" altLang="en-US" sz="2400" dirty="0"/>
              <a:t>         属性拥有较少的可能取值</a:t>
            </a:r>
            <a:endParaRPr lang="zh-CN" altLang="en-US" sz="2400" dirty="0"/>
          </a:p>
          <a:p>
            <a:r>
              <a:rPr lang="zh-CN" altLang="en-US" sz="2400" dirty="0"/>
              <a:t>         属性在这些值之间的转移有一定的限制</a:t>
            </a:r>
            <a:endParaRPr lang="zh-CN" altLang="en-US" sz="2400" dirty="0"/>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633730" y="1688465"/>
            <a:ext cx="10353675" cy="4114800"/>
          </a:xfrm>
          <a:prstGeom prst="rect">
            <a:avLst/>
          </a:prstGeom>
          <a:noFill/>
        </p:spPr>
        <p:txBody>
          <a:bodyPr wrap="square" rtlCol="0">
            <a:spAutoFit/>
          </a:bodyPr>
          <a:lstStyle/>
          <a:p>
            <a:r>
              <a:rPr lang="zh-CN" altLang="en-US" sz="2400"/>
              <a:t>状态机用于对模型元素的动态行为进行建模，状态机专门用于定义依赖于状态的行为（即根据模型元素所处的状态而有所变化的行为）。其行为不会随着其元素状态发生变化的模型元素不需要用状态机来描述其行为（这些元素通常是主要负载管理数据的被动类）。</a:t>
            </a:r>
            <a:endParaRPr lang="zh-CN" altLang="en-US" sz="2400"/>
          </a:p>
          <a:p>
            <a:r>
              <a:rPr lang="zh-CN" altLang="en-US" sz="2400"/>
              <a:t> 状态机由状态组成，各状态由转移链接在一起。状态是对象执行某项活动或等待某个事件时的条件。转移是两个状态之间的关系，它由某个事件触发，然后执行特定的操作或评估并导致特定的结束状态。一个简单的编辑器可被视为有限的状态机，其状态为Empty（空）、Waiting for a command（等待命令）和 Waiting for text（等待文本）。事件 Load file（装载文件）、Insert text（插入文本）、Insert character（插入字符）和Saveandquit（保存并退出）导致了状态机中的转移。</a:t>
            </a:r>
            <a:endParaRPr lang="zh-CN" altLang="en-US"/>
          </a:p>
        </p:txBody>
      </p:sp>
      <p:sp>
        <p:nvSpPr>
          <p:cNvPr id="3" name="文本框 2"/>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sym typeface="+mn-ea"/>
              </a:rPr>
              <a:t>状态机</a:t>
            </a:r>
            <a:endParaRPr lang="zh-CN" altLang="en-US" dirty="0">
              <a:solidFill>
                <a:schemeClr val="accent1"/>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5195" y="1688465"/>
            <a:ext cx="9049385" cy="2956560"/>
          </a:xfrm>
          <a:prstGeom prst="rect">
            <a:avLst/>
          </a:prstGeom>
          <a:noFill/>
        </p:spPr>
        <p:txBody>
          <a:bodyPr wrap="square" rtlCol="0">
            <a:spAutoFit/>
          </a:bodyPr>
          <a:lstStyle/>
          <a:p>
            <a:r>
              <a:rPr lang="zh-CN" altLang="en-US" sz="2400"/>
              <a:t>•状态 是指在对象生命周期中的某个条件或状况，在此期间对象将满足某些条件、执行某些活动或等待某些事件。</a:t>
            </a:r>
            <a:endParaRPr lang="zh-CN" altLang="en-US" sz="2400"/>
          </a:p>
          <a:p>
            <a:endParaRPr lang="zh-CN" altLang="en-US" sz="2000"/>
          </a:p>
          <a:p>
            <a:r>
              <a:rPr lang="zh-CN" altLang="en-US" sz="2400"/>
              <a:t>•一个状态通常包括名称、进入/退出活动、内部转换、子状态和延迟事件 等五个部分组成</a:t>
            </a:r>
            <a:endParaRPr lang="zh-CN" altLang="en-US" sz="2400"/>
          </a:p>
          <a:p>
            <a:endParaRPr lang="zh-CN" altLang="en-US" sz="2400"/>
          </a:p>
          <a:p>
            <a:r>
              <a:rPr lang="zh-CN" altLang="en-US" sz="2400"/>
              <a:t> </a:t>
            </a:r>
            <a:endParaRPr lang="zh-CN" altLang="en-US" sz="2400"/>
          </a:p>
          <a:p>
            <a:endParaRPr lang="zh-CN" altLang="en-US" sz="2400"/>
          </a:p>
        </p:txBody>
      </p:sp>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状态</a:t>
            </a:r>
            <a:endParaRPr lang="zh-CN" altLang="en-US" sz="4000" dirty="0">
              <a:solidFill>
                <a:schemeClr val="accent1"/>
              </a:solidFill>
              <a:sym typeface="+mn-ea"/>
            </a:endParaRPr>
          </a:p>
        </p:txBody>
      </p:sp>
      <p:pic>
        <p:nvPicPr>
          <p:cNvPr id="5" name="图片 4" descr="1"/>
          <p:cNvPicPr>
            <a:picLocks noChangeAspect="1"/>
          </p:cNvPicPr>
          <p:nvPr/>
        </p:nvPicPr>
        <p:blipFill>
          <a:blip r:embed="rId2"/>
          <a:stretch>
            <a:fillRect/>
          </a:stretch>
        </p:blipFill>
        <p:spPr>
          <a:xfrm>
            <a:off x="1125855" y="4318000"/>
            <a:ext cx="8173720" cy="1579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9" name="矩形 11"/>
          <p:cNvSpPr/>
          <p:nvPr>
            <p:custDataLst>
              <p:tags r:id="rId2"/>
            </p:custDataLst>
          </p:nvPr>
        </p:nvSpPr>
        <p:spPr>
          <a:xfrm>
            <a:off x="6167336" y="0"/>
            <a:ext cx="6024664" cy="6858000"/>
          </a:xfrm>
          <a:custGeom>
            <a:avLst/>
            <a:gdLst>
              <a:gd name="connsiteX0" fmla="*/ 0 w 5809488"/>
              <a:gd name="connsiteY0" fmla="*/ 0 h 6858000"/>
              <a:gd name="connsiteX1" fmla="*/ 5809488 w 5809488"/>
              <a:gd name="connsiteY1" fmla="*/ 0 h 6858000"/>
              <a:gd name="connsiteX2" fmla="*/ 5809488 w 5809488"/>
              <a:gd name="connsiteY2" fmla="*/ 6858000 h 6858000"/>
              <a:gd name="connsiteX3" fmla="*/ 0 w 5809488"/>
              <a:gd name="connsiteY3" fmla="*/ 6858000 h 6858000"/>
              <a:gd name="connsiteX4" fmla="*/ 0 w 5809488"/>
              <a:gd name="connsiteY4" fmla="*/ 0 h 6858000"/>
              <a:gd name="connsiteX0-1" fmla="*/ 0 w 5809488"/>
              <a:gd name="connsiteY0-2" fmla="*/ 0 h 6858000"/>
              <a:gd name="connsiteX1-3" fmla="*/ 5809488 w 5809488"/>
              <a:gd name="connsiteY1-4" fmla="*/ 0 h 6858000"/>
              <a:gd name="connsiteX2-5" fmla="*/ 5809488 w 5809488"/>
              <a:gd name="connsiteY2-6" fmla="*/ 6858000 h 6858000"/>
              <a:gd name="connsiteX3-7" fmla="*/ 4105072 w 5809488"/>
              <a:gd name="connsiteY3-8" fmla="*/ 6848273 h 6858000"/>
              <a:gd name="connsiteX4-9" fmla="*/ 0 w 5809488"/>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09488" h="6858000">
                <a:moveTo>
                  <a:pt x="0" y="0"/>
                </a:moveTo>
                <a:lnTo>
                  <a:pt x="5809488" y="0"/>
                </a:lnTo>
                <a:lnTo>
                  <a:pt x="5809488" y="6858000"/>
                </a:lnTo>
                <a:lnTo>
                  <a:pt x="4105072" y="6848273"/>
                </a:lnTo>
                <a:lnTo>
                  <a:pt x="0" y="0"/>
                </a:lnTo>
                <a:close/>
              </a:path>
            </a:pathLst>
          </a:custGeom>
          <a:gradFill>
            <a:gsLst>
              <a:gs pos="0">
                <a:srgbClr val="FBFBFB">
                  <a:alpha val="38000"/>
                </a:srgbClr>
              </a:gs>
              <a:gs pos="100000">
                <a:srgbClr val="FBFBF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pitchFamily="49" charset="-122"/>
            </a:endParaRPr>
          </a:p>
        </p:txBody>
      </p:sp>
      <p:sp>
        <p:nvSpPr>
          <p:cNvPr id="14" name="矩形 13"/>
          <p:cNvSpPr/>
          <p:nvPr>
            <p:custDataLst>
              <p:tags r:id="rId3"/>
            </p:custDataLst>
          </p:nvPr>
        </p:nvSpPr>
        <p:spPr bwMode="auto">
          <a:xfrm>
            <a:off x="7570119" y="1051164"/>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zh-CN" b="1" dirty="0">
                <a:solidFill>
                  <a:srgbClr val="FBFBFB"/>
                </a:solidFill>
              </a:rPr>
              <a:t>用例图</a:t>
            </a:r>
            <a:endParaRPr lang="zh-CN" altLang="zh-CN" b="1" dirty="0">
              <a:solidFill>
                <a:srgbClr val="FBFBFB"/>
              </a:solidFill>
            </a:endParaRPr>
          </a:p>
        </p:txBody>
      </p:sp>
      <p:sp>
        <p:nvSpPr>
          <p:cNvPr id="12" name="矩形 11"/>
          <p:cNvSpPr/>
          <p:nvPr>
            <p:custDataLst>
              <p:tags r:id="rId4"/>
            </p:custDataLst>
          </p:nvPr>
        </p:nvSpPr>
        <p:spPr>
          <a:xfrm>
            <a:off x="5925312" y="1051164"/>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smtClean="0">
                <a:solidFill>
                  <a:schemeClr val="accent1"/>
                </a:solidFill>
              </a:rPr>
              <a:t>PART 01</a:t>
            </a:r>
            <a:endParaRPr lang="zh-CN" altLang="en-US" dirty="0">
              <a:solidFill>
                <a:schemeClr val="accent1"/>
              </a:solidFill>
            </a:endParaRPr>
          </a:p>
        </p:txBody>
      </p:sp>
      <p:sp>
        <p:nvSpPr>
          <p:cNvPr id="41" name="椭圆 40"/>
          <p:cNvSpPr/>
          <p:nvPr>
            <p:custDataLst>
              <p:tags r:id="rId5"/>
            </p:custDataLst>
          </p:nvPr>
        </p:nvSpPr>
        <p:spPr>
          <a:xfrm>
            <a:off x="1042416" y="1540764"/>
            <a:ext cx="3922776" cy="3922776"/>
          </a:xfrm>
          <a:prstGeom prst="ellipse">
            <a:avLst/>
          </a:prstGeom>
          <a:solidFill>
            <a:srgbClr val="FBFB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latin typeface="Arial" panose="020B0604020202020204" pitchFamily="34" charset="0"/>
              <a:ea typeface="黑体" panose="02010609060101010101" pitchFamily="49" charset="-122"/>
            </a:endParaRPr>
          </a:p>
        </p:txBody>
      </p:sp>
      <p:sp>
        <p:nvSpPr>
          <p:cNvPr id="42" name="椭圆 41"/>
          <p:cNvSpPr/>
          <p:nvPr>
            <p:custDataLst>
              <p:tags r:id="rId6"/>
            </p:custDataLst>
          </p:nvPr>
        </p:nvSpPr>
        <p:spPr>
          <a:xfrm>
            <a:off x="2070033" y="2143857"/>
            <a:ext cx="1182430" cy="1182430"/>
          </a:xfrm>
          <a:prstGeom prst="ellipse">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latin typeface="Arial" panose="020B0604020202020204" pitchFamily="34" charset="0"/>
              <a:ea typeface="黑体" panose="02010609060101010101" pitchFamily="49" charset="-122"/>
            </a:endParaRPr>
          </a:p>
        </p:txBody>
      </p:sp>
      <p:pic>
        <p:nvPicPr>
          <p:cNvPr id="40" name="图片 39"/>
          <p:cNvPicPr>
            <a:picLocks noChangeAspect="1"/>
          </p:cNvPicPr>
          <p:nvPr>
            <p:custDataLst>
              <p:tags r:id="rId7"/>
            </p:custDataLst>
          </p:nvPr>
        </p:nvPicPr>
        <p:blipFill>
          <a:blip r:embed="rId8"/>
          <a:stretch>
            <a:fillRect/>
          </a:stretch>
        </p:blipFill>
        <p:spPr>
          <a:xfrm>
            <a:off x="1995238" y="1892667"/>
            <a:ext cx="2255716" cy="3255546"/>
          </a:xfrm>
          <a:prstGeom prst="rect">
            <a:avLst/>
          </a:prstGeom>
        </p:spPr>
      </p:pic>
      <p:sp>
        <p:nvSpPr>
          <p:cNvPr id="58" name="矩形 57"/>
          <p:cNvSpPr/>
          <p:nvPr>
            <p:custDataLst>
              <p:tags r:id="rId9"/>
            </p:custDataLst>
          </p:nvPr>
        </p:nvSpPr>
        <p:spPr bwMode="auto">
          <a:xfrm>
            <a:off x="7570119" y="1904129"/>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类图</a:t>
            </a:r>
            <a:endParaRPr lang="zh-CN" altLang="en-US" b="1" dirty="0">
              <a:solidFill>
                <a:srgbClr val="FBFBFB"/>
              </a:solidFill>
            </a:endParaRPr>
          </a:p>
        </p:txBody>
      </p:sp>
      <p:sp>
        <p:nvSpPr>
          <p:cNvPr id="59" name="矩形 58"/>
          <p:cNvSpPr/>
          <p:nvPr>
            <p:custDataLst>
              <p:tags r:id="rId10"/>
            </p:custDataLst>
          </p:nvPr>
        </p:nvSpPr>
        <p:spPr>
          <a:xfrm>
            <a:off x="5925312" y="1904129"/>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02</a:t>
            </a:r>
            <a:endParaRPr lang="zh-CN" altLang="en-US">
              <a:solidFill>
                <a:schemeClr val="accent1"/>
              </a:solidFill>
            </a:endParaRPr>
          </a:p>
        </p:txBody>
      </p:sp>
      <p:sp>
        <p:nvSpPr>
          <p:cNvPr id="60" name="矩形 59"/>
          <p:cNvSpPr/>
          <p:nvPr>
            <p:custDataLst>
              <p:tags r:id="rId11"/>
            </p:custDataLst>
          </p:nvPr>
        </p:nvSpPr>
        <p:spPr bwMode="auto">
          <a:xfrm>
            <a:off x="7570119" y="2757094"/>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状态图</a:t>
            </a:r>
            <a:endParaRPr lang="zh-CN" altLang="en-US" b="1" dirty="0">
              <a:solidFill>
                <a:srgbClr val="FBFBFB"/>
              </a:solidFill>
            </a:endParaRPr>
          </a:p>
        </p:txBody>
      </p:sp>
      <p:sp>
        <p:nvSpPr>
          <p:cNvPr id="61" name="矩形 60"/>
          <p:cNvSpPr/>
          <p:nvPr>
            <p:custDataLst>
              <p:tags r:id="rId12"/>
            </p:custDataLst>
          </p:nvPr>
        </p:nvSpPr>
        <p:spPr>
          <a:xfrm>
            <a:off x="5925312" y="2757094"/>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03</a:t>
            </a:r>
            <a:endParaRPr lang="zh-CN" altLang="en-US">
              <a:solidFill>
                <a:schemeClr val="accent1"/>
              </a:solidFill>
            </a:endParaRPr>
          </a:p>
        </p:txBody>
      </p:sp>
      <p:sp>
        <p:nvSpPr>
          <p:cNvPr id="62" name="矩形 61"/>
          <p:cNvSpPr/>
          <p:nvPr>
            <p:custDataLst>
              <p:tags r:id="rId13"/>
            </p:custDataLst>
          </p:nvPr>
        </p:nvSpPr>
        <p:spPr bwMode="auto">
          <a:xfrm>
            <a:off x="7570119" y="3610059"/>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顺序图</a:t>
            </a:r>
            <a:endParaRPr lang="zh-CN" altLang="en-US" b="1" dirty="0">
              <a:solidFill>
                <a:srgbClr val="FBFBFB"/>
              </a:solidFill>
            </a:endParaRPr>
          </a:p>
        </p:txBody>
      </p:sp>
      <p:sp>
        <p:nvSpPr>
          <p:cNvPr id="63" name="矩形 62"/>
          <p:cNvSpPr/>
          <p:nvPr>
            <p:custDataLst>
              <p:tags r:id="rId14"/>
            </p:custDataLst>
          </p:nvPr>
        </p:nvSpPr>
        <p:spPr>
          <a:xfrm>
            <a:off x="5925312" y="3610059"/>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04</a:t>
            </a:r>
            <a:endParaRPr lang="zh-CN" altLang="en-US">
              <a:solidFill>
                <a:schemeClr val="accent1"/>
              </a:solidFill>
            </a:endParaRPr>
          </a:p>
        </p:txBody>
      </p:sp>
      <p:sp>
        <p:nvSpPr>
          <p:cNvPr id="64" name="矩形 63"/>
          <p:cNvSpPr/>
          <p:nvPr>
            <p:custDataLst>
              <p:tags r:id="rId15"/>
            </p:custDataLst>
          </p:nvPr>
        </p:nvSpPr>
        <p:spPr bwMode="auto">
          <a:xfrm>
            <a:off x="7570119" y="4463024"/>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协作图</a:t>
            </a:r>
            <a:endParaRPr lang="zh-CN" altLang="en-US" b="1" dirty="0">
              <a:solidFill>
                <a:srgbClr val="FBFBFB"/>
              </a:solidFill>
            </a:endParaRPr>
          </a:p>
        </p:txBody>
      </p:sp>
      <p:sp>
        <p:nvSpPr>
          <p:cNvPr id="65" name="矩形 64"/>
          <p:cNvSpPr/>
          <p:nvPr>
            <p:custDataLst>
              <p:tags r:id="rId16"/>
            </p:custDataLst>
          </p:nvPr>
        </p:nvSpPr>
        <p:spPr>
          <a:xfrm>
            <a:off x="5925312" y="4463024"/>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05</a:t>
            </a:r>
            <a:endParaRPr lang="zh-CN" altLang="en-US">
              <a:solidFill>
                <a:schemeClr val="accent1"/>
              </a:solidFill>
            </a:endParaRPr>
          </a:p>
        </p:txBody>
      </p:sp>
      <p:sp>
        <p:nvSpPr>
          <p:cNvPr id="66" name="矩形 65"/>
          <p:cNvSpPr/>
          <p:nvPr>
            <p:custDataLst>
              <p:tags r:id="rId17"/>
            </p:custDataLst>
          </p:nvPr>
        </p:nvSpPr>
        <p:spPr bwMode="auto">
          <a:xfrm>
            <a:off x="7570119" y="5315989"/>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部署图</a:t>
            </a:r>
            <a:endParaRPr lang="zh-CN" altLang="en-US" b="1" dirty="0">
              <a:solidFill>
                <a:srgbClr val="FBFBFB"/>
              </a:solidFill>
            </a:endParaRPr>
          </a:p>
        </p:txBody>
      </p:sp>
      <p:sp>
        <p:nvSpPr>
          <p:cNvPr id="67" name="矩形 66"/>
          <p:cNvSpPr/>
          <p:nvPr>
            <p:custDataLst>
              <p:tags r:id="rId18"/>
            </p:custDataLst>
          </p:nvPr>
        </p:nvSpPr>
        <p:spPr>
          <a:xfrm>
            <a:off x="5925312" y="5315989"/>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06</a:t>
            </a:r>
            <a:endParaRPr lang="zh-CN" altLang="en-US">
              <a:solidFill>
                <a:schemeClr val="accent1"/>
              </a:solidFill>
            </a:endParaRPr>
          </a:p>
        </p:txBody>
      </p:sp>
      <p:sp>
        <p:nvSpPr>
          <p:cNvPr id="20" name="Rectangle 6"/>
          <p:cNvSpPr>
            <a:spLocks noChangeArrowheads="1"/>
          </p:cNvSpPr>
          <p:nvPr>
            <p:custDataLst>
              <p:tags r:id="rId19"/>
            </p:custDataLst>
          </p:nvPr>
        </p:nvSpPr>
        <p:spPr bwMode="black">
          <a:xfrm>
            <a:off x="5792432" y="158100"/>
            <a:ext cx="936614"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zh-CN" altLang="en-US" sz="2800" b="1" smtClean="0">
                <a:solidFill>
                  <a:schemeClr val="bg1"/>
                </a:solidFill>
                <a:latin typeface="+mj-lt"/>
                <a:ea typeface="+mj-ea"/>
                <a:cs typeface="+mj-cs"/>
              </a:rPr>
              <a:t>目录</a:t>
            </a:r>
            <a:endParaRPr lang="zh-CN" altLang="en-US" sz="2800" b="1" smtClean="0">
              <a:solidFill>
                <a:schemeClr val="bg1"/>
              </a:solidFill>
              <a:latin typeface="+mj-lt"/>
              <a:ea typeface="+mj-ea"/>
              <a:cs typeface="+mj-cs"/>
            </a:endParaRPr>
          </a:p>
        </p:txBody>
      </p:sp>
      <p:sp>
        <p:nvSpPr>
          <p:cNvPr id="21" name="Rectangle 6"/>
          <p:cNvSpPr>
            <a:spLocks noChangeArrowheads="1"/>
          </p:cNvSpPr>
          <p:nvPr>
            <p:custDataLst>
              <p:tags r:id="rId20"/>
            </p:custDataLst>
          </p:nvPr>
        </p:nvSpPr>
        <p:spPr bwMode="black">
          <a:xfrm>
            <a:off x="6729046" y="169823"/>
            <a:ext cx="1777687"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en-US" altLang="zh-CN" sz="2800" b="1" smtClean="0">
                <a:solidFill>
                  <a:schemeClr val="bg1"/>
                </a:solidFill>
              </a:rPr>
              <a:t>Contents</a:t>
            </a:r>
            <a:endParaRPr lang="en-US" altLang="zh-CN" sz="2800" b="1" smtClean="0">
              <a:solidFill>
                <a:schemeClr val="bg1"/>
              </a:solidFill>
            </a:endParaRPr>
          </a:p>
        </p:txBody>
      </p:sp>
      <p:sp>
        <p:nvSpPr>
          <p:cNvPr id="22" name="Rectangle 6"/>
          <p:cNvSpPr>
            <a:spLocks noChangeArrowheads="1"/>
          </p:cNvSpPr>
          <p:nvPr>
            <p:custDataLst>
              <p:tags r:id="rId21"/>
            </p:custDataLst>
          </p:nvPr>
        </p:nvSpPr>
        <p:spPr bwMode="black">
          <a:xfrm>
            <a:off x="6577262" y="205966"/>
            <a:ext cx="303568"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en-US" altLang="zh-CN" sz="2800" b="1" dirty="0" smtClean="0">
                <a:solidFill>
                  <a:schemeClr val="bg1"/>
                </a:solidFill>
                <a:latin typeface="Arial" panose="020B0604020202020204" pitchFamily="34" charset="0"/>
                <a:ea typeface="黑体" panose="02010609060101010101" pitchFamily="49" charset="-122"/>
              </a:rPr>
              <a:t>\</a:t>
            </a:r>
            <a:endParaRPr lang="zh-CN" altLang="en-US" sz="2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3" name="矩形 22"/>
          <p:cNvSpPr/>
          <p:nvPr>
            <p:custDataLst>
              <p:tags r:id="rId22"/>
            </p:custDataLst>
          </p:nvPr>
        </p:nvSpPr>
        <p:spPr bwMode="auto">
          <a:xfrm>
            <a:off x="7570119" y="6123600"/>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en-US" altLang="zh-CN" b="1" dirty="0" smtClean="0">
                <a:solidFill>
                  <a:srgbClr val="FBFBFB"/>
                </a:solidFill>
              </a:rPr>
              <a:t>Reference</a:t>
            </a:r>
            <a:r>
              <a:rPr lang="zh-CN" altLang="en-US" b="1" dirty="0" smtClean="0">
                <a:solidFill>
                  <a:srgbClr val="FBFBFB"/>
                </a:solidFill>
              </a:rPr>
              <a:t>与分工</a:t>
            </a:r>
            <a:endParaRPr lang="zh-CN" altLang="en-US" b="1" dirty="0">
              <a:solidFill>
                <a:srgbClr val="FBFBFB"/>
              </a:solidFill>
            </a:endParaRPr>
          </a:p>
        </p:txBody>
      </p:sp>
      <p:sp>
        <p:nvSpPr>
          <p:cNvPr id="24" name="矩形 23"/>
          <p:cNvSpPr/>
          <p:nvPr>
            <p:custDataLst>
              <p:tags r:id="rId23"/>
            </p:custDataLst>
          </p:nvPr>
        </p:nvSpPr>
        <p:spPr>
          <a:xfrm>
            <a:off x="5925312" y="6123600"/>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smtClean="0">
                <a:solidFill>
                  <a:schemeClr val="accent1"/>
                </a:solidFill>
              </a:rPr>
              <a:t>PART 07</a:t>
            </a:r>
            <a:endParaRPr lang="zh-CN" altLang="en-US" dirty="0">
              <a:solidFill>
                <a:schemeClr val="accent1"/>
              </a:solidFill>
            </a:endParaRPr>
          </a:p>
        </p:txBody>
      </p:sp>
    </p:spTree>
    <p:custDataLst>
      <p:tags r:id="rId2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组合状态和子状态</a:t>
            </a:r>
            <a:endParaRPr lang="zh-CN" altLang="en-US" sz="4000" dirty="0">
              <a:solidFill>
                <a:schemeClr val="accent1"/>
              </a:solidFill>
              <a:sym typeface="+mn-ea"/>
            </a:endParaRPr>
          </a:p>
        </p:txBody>
      </p:sp>
      <p:sp>
        <p:nvSpPr>
          <p:cNvPr id="3" name="文本框 2"/>
          <p:cNvSpPr txBox="1"/>
          <p:nvPr/>
        </p:nvSpPr>
        <p:spPr>
          <a:xfrm>
            <a:off x="1010920" y="2043430"/>
            <a:ext cx="8944610" cy="822960"/>
          </a:xfrm>
          <a:prstGeom prst="rect">
            <a:avLst/>
          </a:prstGeom>
          <a:noFill/>
        </p:spPr>
        <p:txBody>
          <a:bodyPr wrap="square" rtlCol="0">
            <a:spAutoFit/>
          </a:bodyPr>
          <a:p>
            <a:r>
              <a:rPr lang="zh-CN" altLang="en-US" sz="2400"/>
              <a:t>嵌套在另一个状态中的状态称为子状态（</a:t>
            </a:r>
            <a:r>
              <a:rPr lang="en-US" altLang="zh-CN" sz="2400"/>
              <a:t>substate</a:t>
            </a:r>
            <a:r>
              <a:rPr lang="zh-CN" altLang="en-US" sz="2400"/>
              <a:t>），一个含有子状态的状态被称作组合状态（</a:t>
            </a:r>
            <a:r>
              <a:rPr lang="en-US" altLang="zh-CN" sz="2400"/>
              <a:t>composite state</a:t>
            </a:r>
            <a:r>
              <a:rPr lang="zh-CN" altLang="en-US" sz="2400"/>
              <a:t>）。</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转移</a:t>
            </a:r>
            <a:endParaRPr lang="zh-CN" altLang="en-US" sz="4000" dirty="0">
              <a:solidFill>
                <a:schemeClr val="accent1"/>
              </a:solidFill>
              <a:sym typeface="+mn-ea"/>
            </a:endParaRPr>
          </a:p>
        </p:txBody>
      </p:sp>
      <p:sp>
        <p:nvSpPr>
          <p:cNvPr id="3" name="文本框 2"/>
          <p:cNvSpPr txBox="1"/>
          <p:nvPr/>
        </p:nvSpPr>
        <p:spPr>
          <a:xfrm>
            <a:off x="1010920" y="2043430"/>
            <a:ext cx="8944610" cy="1188720"/>
          </a:xfrm>
          <a:prstGeom prst="rect">
            <a:avLst/>
          </a:prstGeom>
          <a:noFill/>
        </p:spPr>
        <p:txBody>
          <a:bodyPr wrap="square" rtlCol="0">
            <a:spAutoFit/>
          </a:bodyPr>
          <a:p>
            <a:r>
              <a:rPr lang="zh-CN" altLang="en-US" sz="2400"/>
              <a:t>转移是两个状态之间的一种关系，表示对象将在第一个状态中执行一定的动作，并在某个特定事件发生而且某个特定的警戒条件满足时进入第二个状态。</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事件</a:t>
            </a:r>
            <a:endParaRPr lang="zh-CN" altLang="en-US" sz="4000" dirty="0">
              <a:solidFill>
                <a:schemeClr val="accent1"/>
              </a:solidFill>
              <a:sym typeface="+mn-ea"/>
            </a:endParaRPr>
          </a:p>
        </p:txBody>
      </p:sp>
      <p:sp>
        <p:nvSpPr>
          <p:cNvPr id="3" name="文本框 2"/>
          <p:cNvSpPr txBox="1"/>
          <p:nvPr/>
        </p:nvSpPr>
        <p:spPr>
          <a:xfrm>
            <a:off x="1038860" y="1688465"/>
            <a:ext cx="8944610" cy="1188720"/>
          </a:xfrm>
          <a:prstGeom prst="rect">
            <a:avLst/>
          </a:prstGeom>
          <a:noFill/>
        </p:spPr>
        <p:txBody>
          <a:bodyPr wrap="square" rtlCol="0">
            <a:spAutoFit/>
          </a:bodyPr>
          <a:p>
            <a:r>
              <a:rPr lang="zh-CN" altLang="en-US" sz="2400"/>
              <a:t>事件是对一个在时间和空间上占有一定位置的有意义的事情的详细说明。事件产生的原因有调用、满足条件的状态的出现、到达时间点或经历某一时间段、发送信号等。</a:t>
            </a:r>
            <a:endParaRPr lang="zh-CN" altLang="en-US" sz="2400"/>
          </a:p>
        </p:txBody>
      </p:sp>
      <p:sp>
        <p:nvSpPr>
          <p:cNvPr id="4" name="文本框 3"/>
          <p:cNvSpPr txBox="1"/>
          <p:nvPr/>
        </p:nvSpPr>
        <p:spPr>
          <a:xfrm>
            <a:off x="1247140" y="3379470"/>
            <a:ext cx="8875395" cy="1463040"/>
          </a:xfrm>
          <a:prstGeom prst="rect">
            <a:avLst/>
          </a:prstGeom>
          <a:noFill/>
        </p:spPr>
        <p:txBody>
          <a:bodyPr wrap="square" rtlCol="0">
            <a:spAutoFit/>
          </a:bodyPr>
          <a:p>
            <a:r>
              <a:rPr lang="en-US" altLang="zh-CN"/>
              <a:t>1.</a:t>
            </a:r>
            <a:r>
              <a:rPr lang="zh-CN" altLang="en-US"/>
              <a:t>调用事件：表示的是对操作的调度。</a:t>
            </a:r>
            <a:endParaRPr lang="zh-CN" altLang="en-US"/>
          </a:p>
          <a:p>
            <a:r>
              <a:rPr lang="en-US" altLang="zh-CN"/>
              <a:t>2.</a:t>
            </a:r>
            <a:r>
              <a:rPr lang="zh-CN" altLang="en-US"/>
              <a:t>变化事件：如果一个布尔表达式中的变量发生变化，使得该布尔表达式的值相应地          变化，从而满足某些条件。</a:t>
            </a:r>
            <a:endParaRPr lang="zh-CN" altLang="en-US"/>
          </a:p>
          <a:p>
            <a:r>
              <a:rPr lang="en-US" altLang="zh-CN"/>
              <a:t>3.</a:t>
            </a:r>
            <a:r>
              <a:rPr lang="zh-CN" altLang="en-US"/>
              <a:t>时间事件：满足某一时间表达式的情况的出现。</a:t>
            </a:r>
            <a:endParaRPr lang="zh-CN" altLang="en-US"/>
          </a:p>
          <a:p>
            <a:r>
              <a:rPr lang="en-US" altLang="zh-CN"/>
              <a:t>4.</a:t>
            </a:r>
            <a:r>
              <a:rPr lang="zh-CN" altLang="en-US"/>
              <a:t>信号事件：表示的是对象接收到了信号这种情况，信号往往会触发状态的转移。</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动作</a:t>
            </a:r>
            <a:endParaRPr lang="zh-CN" altLang="en-US" sz="4000" dirty="0">
              <a:solidFill>
                <a:schemeClr val="accent1"/>
              </a:solidFill>
              <a:sym typeface="+mn-ea"/>
            </a:endParaRPr>
          </a:p>
        </p:txBody>
      </p:sp>
      <p:sp>
        <p:nvSpPr>
          <p:cNvPr id="3" name="文本框 2"/>
          <p:cNvSpPr txBox="1"/>
          <p:nvPr/>
        </p:nvSpPr>
        <p:spPr>
          <a:xfrm>
            <a:off x="1010920" y="2043430"/>
            <a:ext cx="8944610" cy="822960"/>
          </a:xfrm>
          <a:prstGeom prst="rect">
            <a:avLst/>
          </a:prstGeom>
          <a:noFill/>
        </p:spPr>
        <p:txBody>
          <a:bodyPr wrap="square" rtlCol="0">
            <a:spAutoFit/>
          </a:bodyPr>
          <a:p>
            <a:r>
              <a:rPr lang="zh-CN" altLang="en-US" sz="2400"/>
              <a:t>动作是一个可执行的原子计算。也就是说，动作是不可被中断的，其执行时间是可忽略不计的。</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sym typeface="+mn-ea"/>
              </a:rPr>
              <a:t>如何阅读状态机图</a:t>
            </a:r>
            <a:endParaRPr lang="zh-CN" altLang="en-US" dirty="0">
              <a:solidFill>
                <a:schemeClr val="accent1"/>
              </a:solidFill>
              <a:sym typeface="+mn-ea"/>
            </a:endParaRPr>
          </a:p>
        </p:txBody>
      </p:sp>
      <p:sp>
        <p:nvSpPr>
          <p:cNvPr id="4" name="文本框 3"/>
          <p:cNvSpPr txBox="1"/>
          <p:nvPr/>
        </p:nvSpPr>
        <p:spPr>
          <a:xfrm>
            <a:off x="732155" y="1565910"/>
            <a:ext cx="9062720" cy="1554480"/>
          </a:xfrm>
          <a:prstGeom prst="rect">
            <a:avLst/>
          </a:prstGeom>
          <a:noFill/>
        </p:spPr>
        <p:txBody>
          <a:bodyPr wrap="square" rtlCol="0">
            <a:spAutoFit/>
          </a:bodyPr>
          <a:lstStyle/>
          <a:p>
            <a:pPr algn="l"/>
            <a:r>
              <a:rPr lang="zh-CN" altLang="en-US"/>
              <a:t>•</a:t>
            </a:r>
            <a:r>
              <a:rPr lang="zh-CN" altLang="en-US" sz="2400"/>
              <a:t>最为核心的元素无外乎是两个：一个是用圆角矩形表示的状态 （初态和终态例外）；另一个则是在状态之间的、包含一些文字描述的有向箭头线，这些箭头线称为转换</a:t>
            </a:r>
            <a:endParaRPr lang="zh-CN" altLang="en-US" sz="2400"/>
          </a:p>
          <a:p>
            <a:pPr algn="l"/>
            <a:endParaRPr lang="zh-CN" altLang="en-US" sz="2400"/>
          </a:p>
        </p:txBody>
      </p:sp>
      <p:pic>
        <p:nvPicPr>
          <p:cNvPr id="5" name="图片 4" descr="2"/>
          <p:cNvPicPr>
            <a:picLocks noChangeAspect="1"/>
          </p:cNvPicPr>
          <p:nvPr/>
        </p:nvPicPr>
        <p:blipFill>
          <a:blip r:embed="rId2"/>
          <a:stretch>
            <a:fillRect/>
          </a:stretch>
        </p:blipFill>
        <p:spPr>
          <a:xfrm>
            <a:off x="2066290" y="3359785"/>
            <a:ext cx="6096635" cy="200025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sym typeface="+mn-ea"/>
              </a:rPr>
              <a:t>如何阅读状态机图</a:t>
            </a:r>
            <a:endParaRPr lang="zh-CN" altLang="en-US" dirty="0">
              <a:solidFill>
                <a:schemeClr val="accent1"/>
              </a:solidFill>
              <a:sym typeface="+mn-ea"/>
            </a:endParaRPr>
          </a:p>
        </p:txBody>
      </p:sp>
      <p:sp>
        <p:nvSpPr>
          <p:cNvPr id="3" name="文本框 2"/>
          <p:cNvSpPr txBox="1"/>
          <p:nvPr/>
        </p:nvSpPr>
        <p:spPr>
          <a:xfrm>
            <a:off x="1092200" y="1591310"/>
            <a:ext cx="7164070" cy="5120640"/>
          </a:xfrm>
          <a:prstGeom prst="rect">
            <a:avLst/>
          </a:prstGeom>
          <a:noFill/>
        </p:spPr>
        <p:txBody>
          <a:bodyPr wrap="square" rtlCol="0">
            <a:spAutoFit/>
          </a:bodyPr>
          <a:lstStyle/>
          <a:p>
            <a:r>
              <a:rPr lang="zh-CN" altLang="en-US" sz="2400"/>
              <a:t>转换的五要素</a:t>
            </a:r>
            <a:r>
              <a:rPr lang="en-US" altLang="zh-CN" sz="2400"/>
              <a:t>:</a:t>
            </a:r>
            <a:endParaRPr lang="en-US" altLang="zh-CN" sz="2400"/>
          </a:p>
          <a:p>
            <a:endParaRPr lang="en-US" altLang="zh-CN" sz="2400"/>
          </a:p>
          <a:p>
            <a:r>
              <a:rPr lang="en-US" altLang="zh-CN" sz="2400"/>
              <a:t>•源状态：即受转换影响的状态</a:t>
            </a:r>
            <a:endParaRPr lang="en-US" altLang="zh-CN" sz="2400"/>
          </a:p>
          <a:p>
            <a:endParaRPr lang="en-US" altLang="zh-CN" sz="2400"/>
          </a:p>
          <a:p>
            <a:r>
              <a:rPr lang="en-US" altLang="zh-CN" sz="2400"/>
              <a:t>•目标状态：当转换完成后对象的状态</a:t>
            </a:r>
            <a:endParaRPr lang="en-US" altLang="zh-CN" sz="2400"/>
          </a:p>
          <a:p>
            <a:endParaRPr lang="en-US" altLang="zh-CN" sz="2400"/>
          </a:p>
          <a:p>
            <a:r>
              <a:rPr lang="en-US" altLang="zh-CN" sz="2400"/>
              <a:t>•触发事件：用来为转换定义一个事件，包括调用、改变、信号、时间四类事件</a:t>
            </a:r>
            <a:endParaRPr lang="en-US" altLang="zh-CN" sz="2400"/>
          </a:p>
          <a:p>
            <a:endParaRPr lang="en-US" altLang="zh-CN" sz="2400"/>
          </a:p>
          <a:p>
            <a:r>
              <a:rPr lang="en-US" altLang="zh-CN" sz="2400"/>
              <a:t>•监护条件：布尔表达式，决定是否激活转换、</a:t>
            </a:r>
            <a:endParaRPr lang="en-US" altLang="zh-CN" sz="2400"/>
          </a:p>
          <a:p>
            <a:endParaRPr lang="en-US" altLang="zh-CN" sz="2400"/>
          </a:p>
          <a:p>
            <a:r>
              <a:rPr lang="en-US" altLang="zh-CN" sz="2400"/>
              <a:t>•动作：转换激活时的操作</a:t>
            </a:r>
            <a:endParaRPr lang="en-US" altLang="zh-CN" sz="2400"/>
          </a:p>
          <a:p>
            <a:endParaRPr lang="en-US" altLang="zh-CN" sz="2400"/>
          </a:p>
          <a:p>
            <a:endParaRPr lang="zh-CN" altLang="en-US"/>
          </a:p>
        </p:txBody>
      </p:sp>
      <p:pic>
        <p:nvPicPr>
          <p:cNvPr id="4" name="图片 3" descr="3"/>
          <p:cNvPicPr>
            <a:picLocks noChangeAspect="1"/>
          </p:cNvPicPr>
          <p:nvPr/>
        </p:nvPicPr>
        <p:blipFill>
          <a:blip r:embed="rId2"/>
          <a:stretch>
            <a:fillRect/>
          </a:stretch>
        </p:blipFill>
        <p:spPr>
          <a:xfrm>
            <a:off x="6113145" y="1245235"/>
            <a:ext cx="5478780" cy="168656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831215" y="1737360"/>
            <a:ext cx="10031730" cy="3383280"/>
          </a:xfrm>
          <a:prstGeom prst="rect">
            <a:avLst/>
          </a:prstGeom>
          <a:noFill/>
        </p:spPr>
        <p:txBody>
          <a:bodyPr wrap="square" rtlCol="0">
            <a:spAutoFit/>
          </a:bodyPr>
          <a:lstStyle/>
          <a:p>
            <a:pPr algn="l"/>
            <a:r>
              <a:rPr lang="en-US" altLang="zh-CN" sz="2400"/>
              <a:t>•对对象生命周期建模 ：主要描述对象能够响应的事件、对这些事件的响以及过去对当前行为的影响</a:t>
            </a:r>
            <a:endParaRPr lang="en-US" altLang="zh-CN" sz="2400"/>
          </a:p>
          <a:p>
            <a:pPr algn="l"/>
            <a:endParaRPr lang="en-US" altLang="zh-CN" sz="2400"/>
          </a:p>
          <a:p>
            <a:pPr algn="l"/>
            <a:r>
              <a:rPr lang="en-US" altLang="zh-CN" sz="2400"/>
              <a:t>•对反应型对象建模：这个对象可能处于的稳定状态、从一个状态到另一个状态之间的转换所需的触发事件，以及每个状态改变时发生的动作</a:t>
            </a:r>
            <a:endParaRPr lang="en-US" altLang="zh-CN" sz="2400"/>
          </a:p>
          <a:p>
            <a:pPr algn="l"/>
            <a:endParaRPr lang="en-US" altLang="zh-CN" sz="2400"/>
          </a:p>
          <a:p>
            <a:pPr algn="l"/>
            <a:r>
              <a:rPr lang="en-US" altLang="zh-CN" sz="2400"/>
              <a:t>•状态机图既可以用来表示一个业务领域的知识，也可以用来描述设计阶段对象的状态变迁</a:t>
            </a:r>
            <a:endParaRPr lang="en-US" altLang="zh-CN" sz="2400"/>
          </a:p>
          <a:p>
            <a:pPr algn="l"/>
            <a:endParaRPr lang="en-US" altLang="zh-CN" sz="2400"/>
          </a:p>
        </p:txBody>
      </p:sp>
      <p:sp>
        <p:nvSpPr>
          <p:cNvPr id="3" name="文本框 2"/>
          <p:cNvSpPr txBox="1"/>
          <p:nvPr/>
        </p:nvSpPr>
        <p:spPr>
          <a:xfrm>
            <a:off x="967740" y="461010"/>
            <a:ext cx="6741160" cy="762000"/>
          </a:xfrm>
          <a:prstGeom prst="rect">
            <a:avLst/>
          </a:prstGeom>
          <a:noFill/>
        </p:spPr>
        <p:txBody>
          <a:bodyPr wrap="square" rtlCol="0">
            <a:spAutoFit/>
          </a:bodyPr>
          <a:lstStyle/>
          <a:p>
            <a:pPr algn="l"/>
            <a:r>
              <a:rPr lang="zh-CN" altLang="en-US" sz="4400" dirty="0">
                <a:solidFill>
                  <a:schemeClr val="accent1"/>
                </a:solidFill>
                <a:latin typeface="+mj-lt"/>
                <a:ea typeface="+mj-ea"/>
                <a:cs typeface="+mj-cs"/>
                <a:sym typeface="+mn-ea"/>
              </a:rPr>
              <a:t>状态机图应用说明</a:t>
            </a:r>
            <a:endParaRPr lang="zh-CN" altLang="en-US" sz="4400" dirty="0">
              <a:solidFill>
                <a:schemeClr val="accent1"/>
              </a:solidFill>
              <a:latin typeface="+mj-lt"/>
              <a:ea typeface="+mj-ea"/>
              <a:cs typeface="+mj-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smtClean="0">
                <a:solidFill>
                  <a:srgbClr val="FBFBFB"/>
                </a:solidFill>
              </a:rPr>
              <a:t>04</a:t>
            </a:r>
            <a:endParaRPr lang="en-US" altLang="zh-CN" sz="7200" dirty="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顺序</a:t>
            </a:r>
            <a:r>
              <a:rPr lang="zh-CN" altLang="en-US" dirty="0" smtClean="0"/>
              <a:t>图</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165" y="50012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smtClean="0">
                <a:solidFill>
                  <a:schemeClr val="accent1"/>
                </a:solidFill>
              </a:rPr>
              <a:t>顺序图</a:t>
            </a:r>
            <a:r>
              <a:rPr lang="en-US" altLang="zh-CN" sz="4000" dirty="0">
                <a:solidFill>
                  <a:schemeClr val="accent1"/>
                </a:solidFill>
              </a:rPr>
              <a:t>(sequence diagram</a:t>
            </a:r>
            <a:r>
              <a:rPr lang="en-US" altLang="zh-CN" sz="4000" dirty="0" smtClean="0">
                <a:solidFill>
                  <a:schemeClr val="accent1"/>
                </a:solidFill>
              </a:rPr>
              <a:t>)</a:t>
            </a:r>
            <a:endParaRPr lang="zh-CN" altLang="en-US" sz="4000" dirty="0">
              <a:solidFill>
                <a:schemeClr val="accent1"/>
              </a:solidFill>
            </a:endParaRPr>
          </a:p>
        </p:txBody>
      </p:sp>
      <p:sp>
        <p:nvSpPr>
          <p:cNvPr id="3" name="文本框 2"/>
          <p:cNvSpPr txBox="1"/>
          <p:nvPr>
            <p:custDataLst>
              <p:tags r:id="rId2"/>
            </p:custDataLst>
          </p:nvPr>
        </p:nvSpPr>
        <p:spPr>
          <a:xfrm>
            <a:off x="838165" y="1825200"/>
            <a:ext cx="10515600" cy="2531647"/>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t>顺序图也称时序图。</a:t>
            </a:r>
            <a:r>
              <a:rPr lang="en-US" altLang="zh-CN" sz="2400" dirty="0" smtClean="0"/>
              <a:t>Rumbaugh</a:t>
            </a:r>
            <a:r>
              <a:rPr lang="zh-CN" altLang="en-US" sz="2400" dirty="0" smtClean="0"/>
              <a:t>对顺序图的定义是：顺序图是显示对象之间交互的图，这些对象是按时间顺序排列的。特别的，顺序图中显示的是参与交互的对象及对象之间消息交互的顺序。</a:t>
            </a:r>
            <a:endParaRPr lang="zh-CN" altLang="en-US" sz="2400" dirty="0" smtClean="0"/>
          </a:p>
          <a:p>
            <a:endParaRPr lang="zh-CN" altLang="en-US" sz="2400" dirty="0"/>
          </a:p>
          <a:p>
            <a:r>
              <a:rPr lang="zh-CN" altLang="en-US" sz="2400" dirty="0"/>
              <a:t>顺序图中包括的建模元素有：对象（参与者实例也是对象）、生命线（</a:t>
            </a:r>
            <a:r>
              <a:rPr lang="en-US" altLang="zh-CN" sz="2400" dirty="0"/>
              <a:t>lifeline</a:t>
            </a:r>
            <a:r>
              <a:rPr lang="zh-CN" altLang="en-US" sz="2400" dirty="0"/>
              <a:t>）、控制焦点（</a:t>
            </a:r>
            <a:r>
              <a:rPr lang="en-US" altLang="zh-CN" sz="2400" dirty="0"/>
              <a:t>focus of control,FOC</a:t>
            </a:r>
            <a:r>
              <a:rPr lang="zh-CN" altLang="en-US" sz="2400" dirty="0"/>
              <a:t>）、消息（</a:t>
            </a:r>
            <a:r>
              <a:rPr lang="en-US" altLang="zh-CN" sz="2400" dirty="0"/>
              <a:t>message</a:t>
            </a:r>
            <a:r>
              <a:rPr lang="zh-CN" altLang="en-US" sz="2400" dirty="0"/>
              <a:t>）等。</a:t>
            </a:r>
            <a:endParaRPr lang="en-US" altLang="zh-CN" sz="2400" dirty="0"/>
          </a:p>
        </p:txBody>
      </p:sp>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smtClean="0">
                <a:solidFill>
                  <a:schemeClr val="accent1"/>
                </a:solidFill>
              </a:rPr>
              <a:t>顺序图</a:t>
            </a:r>
            <a:r>
              <a:rPr lang="en-US" altLang="zh-CN" dirty="0" smtClean="0">
                <a:solidFill>
                  <a:schemeClr val="accent1"/>
                </a:solidFill>
              </a:rPr>
              <a:t>(sequence diagram)</a:t>
            </a:r>
            <a:endParaRPr lang="zh-CN" altLang="en-US" dirty="0">
              <a:solidFill>
                <a:schemeClr val="accent1"/>
              </a:solidFill>
            </a:endParaRPr>
          </a:p>
        </p:txBody>
      </p:sp>
      <p:sp>
        <p:nvSpPr>
          <p:cNvPr id="3" name="文本框 2"/>
          <p:cNvSpPr txBox="1"/>
          <p:nvPr>
            <p:custDataLst>
              <p:tags r:id="rId2"/>
            </p:custDataLst>
          </p:nvPr>
        </p:nvSpPr>
        <p:spPr>
          <a:xfrm>
            <a:off x="838800" y="1825200"/>
            <a:ext cx="4970329" cy="4656282"/>
          </a:xfrm>
          <a:prstGeom prst="rect">
            <a:avLst/>
          </a:prstGeom>
        </p:spPr>
        <p:txBody>
          <a:bodyPr>
            <a:no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顺序图特点</a:t>
            </a:r>
            <a:endParaRPr lang="en-US" altLang="zh-CN" dirty="0" smtClean="0"/>
          </a:p>
          <a:p>
            <a:r>
              <a:rPr lang="zh-CN" altLang="en-US" dirty="0" smtClean="0"/>
              <a:t>顺序</a:t>
            </a:r>
            <a:r>
              <a:rPr lang="zh-CN" altLang="en-US" dirty="0"/>
              <a:t>图是用来显示你的参与者如何以一系列顺序的步骤与系统的对象交互的模型</a:t>
            </a:r>
            <a:r>
              <a:rPr lang="zh-CN" altLang="en-US" dirty="0" smtClean="0"/>
              <a:t>。</a:t>
            </a:r>
            <a:endParaRPr lang="en-US" altLang="zh-CN" dirty="0" smtClean="0"/>
          </a:p>
          <a:p>
            <a:r>
              <a:rPr lang="zh-CN" altLang="en-US" dirty="0" smtClean="0"/>
              <a:t>顺序</a:t>
            </a:r>
            <a:r>
              <a:rPr lang="zh-CN" altLang="en-US" dirty="0"/>
              <a:t>图可以用来展示对象之间是如何进行交互的</a:t>
            </a:r>
            <a:r>
              <a:rPr lang="zh-CN" altLang="en-US" dirty="0" smtClean="0"/>
              <a:t>。</a:t>
            </a:r>
            <a:endParaRPr lang="en-US" altLang="zh-CN" dirty="0" smtClean="0"/>
          </a:p>
          <a:p>
            <a:r>
              <a:rPr lang="zh-CN" altLang="en-US" dirty="0" smtClean="0"/>
              <a:t>顺序</a:t>
            </a:r>
            <a:r>
              <a:rPr lang="zh-CN" altLang="en-US" dirty="0"/>
              <a:t>图将显示的重点放在消息序列上，即强调消息是如何在对象之间被发送和接收的。</a:t>
            </a:r>
            <a:endParaRPr lang="zh-CN" altLang="en-US" dirty="0"/>
          </a:p>
        </p:txBody>
      </p:sp>
      <p:graphicFrame>
        <p:nvGraphicFramePr>
          <p:cNvPr id="5" name="对象 4"/>
          <p:cNvGraphicFramePr>
            <a:graphicFrameLocks noChangeAspect="1"/>
          </p:cNvGraphicFramePr>
          <p:nvPr/>
        </p:nvGraphicFramePr>
        <p:xfrm>
          <a:off x="6472612" y="1825200"/>
          <a:ext cx="5252872" cy="3782224"/>
        </p:xfrm>
        <a:graphic>
          <a:graphicData uri="http://schemas.openxmlformats.org/presentationml/2006/ole">
            <mc:AlternateContent xmlns:mc="http://schemas.openxmlformats.org/markup-compatibility/2006">
              <mc:Choice xmlns:v="urn:schemas-microsoft-com:vml" Requires="v">
                <p:oleObj spid="_x0000_s2061" name="BMP 图像" r:id="rId3" imgW="4524375" imgH="3257550" progId="PBrush">
                  <p:embed/>
                </p:oleObj>
              </mc:Choice>
              <mc:Fallback>
                <p:oleObj name="BMP 图像" r:id="rId3" imgW="4524375" imgH="3257550" progId="PBrush">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612" y="1825200"/>
                        <a:ext cx="5252872" cy="3782224"/>
                      </a:xfrm>
                      <a:prstGeom prst="rect">
                        <a:avLst/>
                      </a:prstGeom>
                      <a:noFill/>
                      <a:ln>
                        <a:noFill/>
                      </a:ln>
                    </p:spPr>
                  </p:pic>
                </p:oleObj>
              </mc:Fallback>
            </mc:AlternateContent>
          </a:graphicData>
        </a:graphic>
      </p:graphicFrame>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smtClean="0">
                <a:solidFill>
                  <a:srgbClr val="FBFBFB"/>
                </a:solidFill>
              </a:rPr>
              <a:t>01</a:t>
            </a:r>
            <a:endParaRPr lang="en-US" altLang="zh-CN" sz="7200" dirty="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用例图</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smtClean="0">
                <a:solidFill>
                  <a:schemeClr val="accent1"/>
                </a:solidFill>
              </a:rPr>
              <a:t>顺序图</a:t>
            </a:r>
            <a:r>
              <a:rPr lang="en-US" altLang="zh-CN" dirty="0" smtClean="0">
                <a:solidFill>
                  <a:schemeClr val="accent1"/>
                </a:solidFill>
              </a:rPr>
              <a:t>(sequence diagram)</a:t>
            </a:r>
            <a:endParaRPr lang="zh-CN" altLang="en-US" dirty="0">
              <a:solidFill>
                <a:schemeClr val="accent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35" y="1369695"/>
            <a:ext cx="5143500" cy="2586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9299" r="62006" b="26172"/>
          <a:stretch>
            <a:fillRect/>
          </a:stretch>
        </p:blipFill>
        <p:spPr bwMode="auto">
          <a:xfrm>
            <a:off x="528116" y="1688400"/>
            <a:ext cx="420946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箭头 6"/>
          <p:cNvSpPr/>
          <p:nvPr/>
        </p:nvSpPr>
        <p:spPr>
          <a:xfrm>
            <a:off x="4966926" y="3467307"/>
            <a:ext cx="773813" cy="48864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826000" y="3246120"/>
            <a:ext cx="2540000" cy="365760"/>
          </a:xfrm>
          <a:prstGeom prst="rect">
            <a:avLst/>
          </a:prstGeom>
          <a:noFill/>
        </p:spPr>
        <p:txBody>
          <a:bodyPr wrap="square" rtlCol="0" anchor="t">
            <a:spAutoFit/>
          </a:bodyPr>
          <a:p>
            <a:r>
              <a:rPr lang="zh-CN" altLang="en-US"/>
              <a:t> </a:t>
            </a:r>
            <a:endParaRPr lang="zh-CN" altLang="en-US"/>
          </a:p>
        </p:txBody>
      </p:sp>
      <p:pic>
        <p:nvPicPr>
          <p:cNvPr id="5" name="图片 4"/>
          <p:cNvPicPr>
            <a:picLocks noChangeAspect="1"/>
          </p:cNvPicPr>
          <p:nvPr/>
        </p:nvPicPr>
        <p:blipFill>
          <a:blip r:embed="rId4"/>
          <a:stretch>
            <a:fillRect/>
          </a:stretch>
        </p:blipFill>
        <p:spPr>
          <a:xfrm>
            <a:off x="6749415" y="4111625"/>
            <a:ext cx="4605020" cy="2527935"/>
          </a:xfrm>
          <a:prstGeom prst="rect">
            <a:avLst/>
          </a:prstGeom>
        </p:spPr>
      </p:pic>
    </p:spTree>
    <p:custDataLst>
      <p:tags r:id="rId5"/>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smtClean="0">
                <a:solidFill>
                  <a:srgbClr val="FBFBFB"/>
                </a:solidFill>
              </a:rPr>
              <a:t>05</a:t>
            </a:r>
            <a:endParaRPr lang="en-US" altLang="zh-CN" sz="7200" dirty="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smtClean="0"/>
              <a:t>协作图</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协作</a:t>
            </a:r>
            <a:r>
              <a:rPr lang="zh-CN" altLang="en-US" dirty="0" smtClean="0">
                <a:solidFill>
                  <a:schemeClr val="accent1"/>
                </a:solidFill>
              </a:rPr>
              <a:t>图</a:t>
            </a:r>
            <a:r>
              <a:rPr lang="en-US" altLang="zh-CN" dirty="0" smtClean="0">
                <a:solidFill>
                  <a:schemeClr val="accent1"/>
                </a:solidFill>
              </a:rPr>
              <a:t>(collaboration diagram)</a:t>
            </a:r>
            <a:endParaRPr lang="zh-CN" altLang="en-US" dirty="0">
              <a:solidFill>
                <a:schemeClr val="accent1"/>
              </a:solidFill>
            </a:endParaRPr>
          </a:p>
        </p:txBody>
      </p:sp>
      <p:sp>
        <p:nvSpPr>
          <p:cNvPr id="4" name="文本框 2"/>
          <p:cNvSpPr txBox="1"/>
          <p:nvPr>
            <p:custDataLst>
              <p:tags r:id="rId2"/>
            </p:custDataLst>
          </p:nvPr>
        </p:nvSpPr>
        <p:spPr>
          <a:xfrm>
            <a:off x="838800" y="2026906"/>
            <a:ext cx="5454424" cy="3257788"/>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t>协作图和顺序图同属于交互图。</a:t>
            </a:r>
            <a:endParaRPr lang="en-US" altLang="zh-CN" sz="2400" dirty="0" smtClean="0"/>
          </a:p>
          <a:p>
            <a:r>
              <a:rPr lang="zh-CN" altLang="en-US" sz="2400" dirty="0"/>
              <a:t>协作</a:t>
            </a:r>
            <a:r>
              <a:rPr lang="zh-CN" altLang="en-US" sz="2400" dirty="0" smtClean="0"/>
              <a:t>图是用于描述系统的行为是如何由系统的成分协作实现的图，协作图中包括的建模元素有对象</a:t>
            </a:r>
            <a:r>
              <a:rPr lang="en-US" altLang="zh-CN" sz="2400" dirty="0" smtClean="0"/>
              <a:t>(</a:t>
            </a:r>
            <a:r>
              <a:rPr lang="zh-CN" altLang="en-US" sz="2400" dirty="0" smtClean="0"/>
              <a:t>包括参与者实例、多对象、主动对象等</a:t>
            </a:r>
            <a:r>
              <a:rPr lang="en-US" altLang="zh-CN" sz="2400" dirty="0" smtClean="0"/>
              <a:t>)</a:t>
            </a:r>
            <a:r>
              <a:rPr lang="zh-CN" altLang="en-US" sz="2400" dirty="0" smtClean="0"/>
              <a:t>、消息、链等。</a:t>
            </a:r>
            <a:endParaRPr lang="zh-CN" altLang="en-US" sz="2400" dirty="0"/>
          </a:p>
        </p:txBody>
      </p:sp>
      <p:pic>
        <p:nvPicPr>
          <p:cNvPr id="7" name="Picture 9"/>
          <p:cNvPicPr>
            <a:picLocks noChangeAspect="1" noChangeArrowheads="1"/>
          </p:cNvPicPr>
          <p:nvPr/>
        </p:nvPicPr>
        <p:blipFill>
          <a:blip r:embed="rId3"/>
          <a:srcRect/>
          <a:stretch>
            <a:fillRect/>
          </a:stretch>
        </p:blipFill>
        <p:spPr bwMode="auto">
          <a:xfrm>
            <a:off x="7047285" y="2011659"/>
            <a:ext cx="4307115" cy="2806861"/>
          </a:xfrm>
          <a:prstGeom prst="rect">
            <a:avLst/>
          </a:prstGeom>
          <a:noFill/>
        </p:spPr>
      </p:pic>
    </p:spTree>
    <p:custDataLst>
      <p:tags r:id="rId4"/>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协作</a:t>
            </a:r>
            <a:r>
              <a:rPr lang="zh-CN" altLang="en-US" dirty="0" smtClean="0">
                <a:solidFill>
                  <a:schemeClr val="accent1"/>
                </a:solidFill>
              </a:rPr>
              <a:t>图</a:t>
            </a:r>
            <a:r>
              <a:rPr lang="en-US" altLang="zh-CN" dirty="0" smtClean="0">
                <a:solidFill>
                  <a:schemeClr val="accent1"/>
                </a:solidFill>
              </a:rPr>
              <a:t>(collaboration diagram)</a:t>
            </a:r>
            <a:endParaRPr lang="zh-CN" altLang="en-US" dirty="0">
              <a:solidFill>
                <a:schemeClr val="accent1"/>
              </a:solidFill>
            </a:endParaRPr>
          </a:p>
        </p:txBody>
      </p:sp>
      <p:sp>
        <p:nvSpPr>
          <p:cNvPr id="4" name="文本框 2"/>
          <p:cNvSpPr txBox="1"/>
          <p:nvPr>
            <p:custDataLst>
              <p:tags r:id="rId2"/>
            </p:custDataLst>
          </p:nvPr>
        </p:nvSpPr>
        <p:spPr>
          <a:xfrm>
            <a:off x="838800" y="1825200"/>
            <a:ext cx="5454424" cy="1348306"/>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协作图和顺序图同属于交互图。</a:t>
            </a:r>
            <a:endParaRPr lang="en-US" altLang="zh-CN" dirty="0" smtClean="0"/>
          </a:p>
          <a:p>
            <a:r>
              <a:rPr lang="zh-CN" altLang="en-US" dirty="0" smtClean="0"/>
              <a:t>相互之间可以按</a:t>
            </a:r>
            <a:r>
              <a:rPr lang="en-US" altLang="zh-CN" dirty="0" smtClean="0"/>
              <a:t>F5</a:t>
            </a:r>
            <a:r>
              <a:rPr lang="zh-CN" altLang="en-US" dirty="0" smtClean="0"/>
              <a:t>进行转换。</a:t>
            </a: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549" y="1355072"/>
            <a:ext cx="3939047" cy="2288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299" r="61729" b="26758"/>
          <a:stretch>
            <a:fillRect/>
          </a:stretch>
        </p:blipFill>
        <p:spPr bwMode="auto">
          <a:xfrm>
            <a:off x="838800" y="2838029"/>
            <a:ext cx="3559046"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箭头 7"/>
          <p:cNvSpPr/>
          <p:nvPr/>
        </p:nvSpPr>
        <p:spPr>
          <a:xfrm>
            <a:off x="4819008" y="4265344"/>
            <a:ext cx="773813" cy="48864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pic>
        <p:nvPicPr>
          <p:cNvPr id="4097" name="Picture 1" descr="C:\Users\William\Documents\Tencent Files\409263312\Image\Group\Image7\[_EDAT41Q3DV1Y[9N~_{_8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530" y="3949251"/>
            <a:ext cx="3885066" cy="27007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6"/>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43100" y="819785"/>
            <a:ext cx="7816215" cy="1066800"/>
          </a:xfrm>
          <a:prstGeom prst="rect">
            <a:avLst/>
          </a:prstGeom>
          <a:noFill/>
        </p:spPr>
        <p:txBody>
          <a:bodyPr wrap="square" rtlCol="0">
            <a:spAutoFit/>
          </a:bodyPr>
          <a:p>
            <a:r>
              <a:rPr lang="en-US" altLang="zh-CN" sz="3200"/>
              <a:t>Question</a:t>
            </a:r>
            <a:r>
              <a:rPr lang="zh-CN" altLang="en-US" sz="3200"/>
              <a:t>：顺序图和协作图所使用的建模元素上，两者各自的特点是什么？</a:t>
            </a:r>
            <a:endParaRPr lang="zh-CN" altLang="en-US" sz="3200"/>
          </a:p>
        </p:txBody>
      </p:sp>
      <p:sp>
        <p:nvSpPr>
          <p:cNvPr id="3" name="文本框 2"/>
          <p:cNvSpPr txBox="1"/>
          <p:nvPr/>
        </p:nvSpPr>
        <p:spPr>
          <a:xfrm>
            <a:off x="1776095" y="2322195"/>
            <a:ext cx="9611995" cy="1188720"/>
          </a:xfrm>
          <a:prstGeom prst="rect">
            <a:avLst/>
          </a:prstGeom>
          <a:noFill/>
        </p:spPr>
        <p:txBody>
          <a:bodyPr wrap="square" rtlCol="0">
            <a:spAutoFit/>
          </a:bodyPr>
          <a:p>
            <a:r>
              <a:rPr lang="en-US" altLang="zh-CN" sz="2400"/>
              <a:t>1.</a:t>
            </a:r>
            <a:r>
              <a:rPr lang="zh-CN" altLang="en-US" sz="2400"/>
              <a:t>顺序图中有对象生命线和控制焦点，协作图中没有。</a:t>
            </a:r>
            <a:endParaRPr lang="zh-CN" altLang="en-US" sz="2400"/>
          </a:p>
          <a:p>
            <a:r>
              <a:rPr lang="en-US" altLang="zh-CN" sz="2400"/>
              <a:t>2.</a:t>
            </a:r>
            <a:r>
              <a:rPr lang="zh-CN" altLang="en-US" sz="2400"/>
              <a:t>协作图中有路径，并且协作图中的消息必须要有消息顺序号，但顺序图中没有这两个特征。</a:t>
            </a:r>
            <a:endParaRPr lang="zh-CN" altLang="en-US" sz="2400"/>
          </a:p>
        </p:txBody>
      </p:sp>
      <p:sp>
        <p:nvSpPr>
          <p:cNvPr id="4" name="文本框 3"/>
          <p:cNvSpPr txBox="1"/>
          <p:nvPr/>
        </p:nvSpPr>
        <p:spPr>
          <a:xfrm>
            <a:off x="1845310" y="3797300"/>
            <a:ext cx="8972550" cy="1920240"/>
          </a:xfrm>
          <a:prstGeom prst="rect">
            <a:avLst/>
          </a:prstGeom>
          <a:noFill/>
        </p:spPr>
        <p:txBody>
          <a:bodyPr wrap="square" rtlCol="0">
            <a:spAutoFit/>
          </a:bodyPr>
          <a:p>
            <a:r>
              <a:rPr lang="en-US" altLang="zh-CN" sz="2400"/>
              <a:t>        </a:t>
            </a:r>
            <a:r>
              <a:rPr lang="zh-CN" altLang="en-US" sz="2400"/>
              <a:t>顺序图可以表示某些协作图无法表示的信息，同样，协作图也可以表示某些顺序图无法表示的信息。例如，在顺序图中不能表示对象与对象之间的链，对于多对象和主动对象也不能直接显示出来，在协作图中则可以表示；协作图不能表示生命线的分差，在顺序图中则可以表示。</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smtClean="0">
                <a:solidFill>
                  <a:srgbClr val="FBFBFB"/>
                </a:solidFill>
              </a:rPr>
              <a:t>06</a:t>
            </a:r>
            <a:endParaRPr lang="en-US" altLang="zh-CN" sz="7200" dirty="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部署</a:t>
            </a:r>
            <a:r>
              <a:rPr lang="zh-CN" altLang="en-US" dirty="0" smtClean="0"/>
              <a:t>图</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smtClean="0">
                <a:solidFill>
                  <a:schemeClr val="accent1"/>
                </a:solidFill>
              </a:rPr>
              <a:t>部署图</a:t>
            </a:r>
            <a:r>
              <a:rPr lang="en-US" altLang="zh-CN" dirty="0" smtClean="0">
                <a:solidFill>
                  <a:schemeClr val="accent1"/>
                </a:solidFill>
              </a:rPr>
              <a:t>(deployment diagram)</a:t>
            </a:r>
            <a:endParaRPr lang="zh-CN" altLang="en-US" dirty="0">
              <a:solidFill>
                <a:schemeClr val="accent1"/>
              </a:solidFill>
            </a:endParaRPr>
          </a:p>
        </p:txBody>
      </p:sp>
      <p:sp>
        <p:nvSpPr>
          <p:cNvPr id="4" name="文本框 2"/>
          <p:cNvSpPr txBox="1"/>
          <p:nvPr>
            <p:custDataLst>
              <p:tags r:id="rId2"/>
            </p:custDataLst>
          </p:nvPr>
        </p:nvSpPr>
        <p:spPr>
          <a:xfrm>
            <a:off x="838800" y="2163655"/>
            <a:ext cx="10515600" cy="2531647"/>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部署</a:t>
            </a:r>
            <a:r>
              <a:rPr lang="zh-CN" altLang="en-US" sz="2400" dirty="0" smtClean="0"/>
              <a:t>图也称配置图、实施图，是对</a:t>
            </a:r>
            <a:r>
              <a:rPr lang="en-US" altLang="zh-CN" sz="2400" dirty="0" smtClean="0"/>
              <a:t>OO</a:t>
            </a:r>
            <a:r>
              <a:rPr lang="zh-CN" altLang="en-US" sz="2400" dirty="0" smtClean="0"/>
              <a:t>物理方面建模的两个图之一</a:t>
            </a:r>
            <a:r>
              <a:rPr lang="en-US" altLang="zh-CN" sz="2400" dirty="0" smtClean="0"/>
              <a:t>(</a:t>
            </a:r>
            <a:r>
              <a:rPr lang="zh-CN" altLang="en-US" sz="2400" dirty="0" smtClean="0"/>
              <a:t>另一个为构件图</a:t>
            </a:r>
            <a:r>
              <a:rPr lang="en-US" altLang="zh-CN" sz="2400" dirty="0" smtClean="0"/>
              <a:t>)</a:t>
            </a:r>
            <a:r>
              <a:rPr lang="zh-CN" altLang="en-US" sz="2400" dirty="0" smtClean="0"/>
              <a:t>，它可以用来显示系统中计算结点的拓扑结构和通信路径与结点上运行的软构建等。</a:t>
            </a:r>
            <a:endParaRPr lang="en-US" altLang="zh-CN" sz="2400" dirty="0" smtClean="0"/>
          </a:p>
          <a:p>
            <a:r>
              <a:rPr lang="zh-CN" altLang="en-US" sz="2400" dirty="0"/>
              <a:t>一</a:t>
            </a:r>
            <a:r>
              <a:rPr lang="zh-CN" altLang="en-US" sz="2400" dirty="0" smtClean="0"/>
              <a:t>个系统模型只有</a:t>
            </a:r>
            <a:r>
              <a:rPr lang="zh-CN" altLang="en-US" sz="2400" dirty="0" smtClean="0">
                <a:solidFill>
                  <a:srgbClr val="FF0000"/>
                </a:solidFill>
              </a:rPr>
              <a:t>一个</a:t>
            </a:r>
            <a:r>
              <a:rPr lang="zh-CN" altLang="en-US" sz="2400" dirty="0" smtClean="0"/>
              <a:t>部署图，部署图常常用于帮助理解分布式系统。</a:t>
            </a:r>
            <a:endParaRPr lang="zh-CN" altLang="en-US" sz="2400" dirty="0"/>
          </a:p>
        </p:txBody>
      </p:sp>
    </p:spTree>
    <p:custDataLst>
      <p:tags r:id="rId3"/>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0175" y="875665"/>
            <a:ext cx="4563110" cy="579120"/>
          </a:xfrm>
          <a:prstGeom prst="rect">
            <a:avLst/>
          </a:prstGeom>
          <a:noFill/>
        </p:spPr>
        <p:txBody>
          <a:bodyPr wrap="square" rtlCol="0">
            <a:spAutoFit/>
          </a:bodyPr>
          <a:p>
            <a:pPr algn="ctr"/>
            <a:r>
              <a:rPr lang="zh-CN" altLang="en-US" sz="3200"/>
              <a:t>结点</a:t>
            </a:r>
            <a:endParaRPr lang="zh-CN" altLang="en-US" sz="3200"/>
          </a:p>
        </p:txBody>
      </p:sp>
      <p:sp>
        <p:nvSpPr>
          <p:cNvPr id="3" name="文本框 2"/>
          <p:cNvSpPr txBox="1"/>
          <p:nvPr/>
        </p:nvSpPr>
        <p:spPr>
          <a:xfrm>
            <a:off x="858520" y="1932940"/>
            <a:ext cx="5104765" cy="1920240"/>
          </a:xfrm>
          <a:prstGeom prst="rect">
            <a:avLst/>
          </a:prstGeom>
          <a:noFill/>
        </p:spPr>
        <p:txBody>
          <a:bodyPr wrap="square" rtlCol="0">
            <a:spAutoFit/>
          </a:bodyPr>
          <a:p>
            <a:r>
              <a:rPr lang="en-US" altLang="zh-CN" sz="2400"/>
              <a:t>       </a:t>
            </a:r>
            <a:r>
              <a:rPr lang="zh-CN" altLang="en-US" sz="2400"/>
              <a:t>结点是存在于运行时的代表计算资源的物理元素，结点一般都具有一些内存，而且常常具有处理能力。</a:t>
            </a:r>
            <a:endParaRPr lang="zh-CN" altLang="en-US" sz="2400"/>
          </a:p>
          <a:p>
            <a:r>
              <a:rPr lang="zh-CN" altLang="en-US" sz="2400"/>
              <a:t>       部署图中的结点分为两种类型：处理机和设备</a:t>
            </a:r>
            <a:endParaRPr lang="zh-CN" altLang="en-US" sz="2400"/>
          </a:p>
        </p:txBody>
      </p:sp>
      <p:pic>
        <p:nvPicPr>
          <p:cNvPr id="4" name="图片 3"/>
          <p:cNvPicPr>
            <a:picLocks noChangeAspect="1"/>
          </p:cNvPicPr>
          <p:nvPr/>
        </p:nvPicPr>
        <p:blipFill>
          <a:blip r:embed="rId1"/>
          <a:stretch>
            <a:fillRect/>
          </a:stretch>
        </p:blipFill>
        <p:spPr>
          <a:xfrm>
            <a:off x="704850" y="4182745"/>
            <a:ext cx="3252470" cy="1382395"/>
          </a:xfrm>
          <a:prstGeom prst="rect">
            <a:avLst/>
          </a:prstGeom>
        </p:spPr>
      </p:pic>
      <p:sp>
        <p:nvSpPr>
          <p:cNvPr id="5" name="文本框 4"/>
          <p:cNvSpPr txBox="1"/>
          <p:nvPr/>
        </p:nvSpPr>
        <p:spPr>
          <a:xfrm>
            <a:off x="6799580" y="875665"/>
            <a:ext cx="4563110" cy="579120"/>
          </a:xfrm>
          <a:prstGeom prst="rect">
            <a:avLst/>
          </a:prstGeom>
          <a:noFill/>
        </p:spPr>
        <p:txBody>
          <a:bodyPr wrap="square" rtlCol="0">
            <a:spAutoFit/>
          </a:bodyPr>
          <a:p>
            <a:pPr algn="ctr"/>
            <a:r>
              <a:rPr lang="zh-CN" altLang="en-US" sz="3200"/>
              <a:t>连接</a:t>
            </a:r>
            <a:endParaRPr lang="zh-CN" altLang="en-US" sz="3200"/>
          </a:p>
        </p:txBody>
      </p:sp>
      <p:sp>
        <p:nvSpPr>
          <p:cNvPr id="6" name="文本框 5"/>
          <p:cNvSpPr txBox="1"/>
          <p:nvPr/>
        </p:nvSpPr>
        <p:spPr>
          <a:xfrm>
            <a:off x="6659245" y="1849755"/>
            <a:ext cx="5104765" cy="1188720"/>
          </a:xfrm>
          <a:prstGeom prst="rect">
            <a:avLst/>
          </a:prstGeom>
          <a:noFill/>
        </p:spPr>
        <p:txBody>
          <a:bodyPr wrap="square" rtlCol="0">
            <a:spAutoFit/>
          </a:bodyPr>
          <a:p>
            <a:r>
              <a:rPr lang="en-US" altLang="zh-CN" sz="2400"/>
              <a:t>       </a:t>
            </a:r>
            <a:r>
              <a:rPr lang="zh-CN" altLang="en-US" sz="2400"/>
              <a:t>连接表示两个硬件之间的关联关系。一般常见的连接有以太网连接、串行口连接、共享总线。</a:t>
            </a:r>
            <a:endParaRPr lang="zh-CN" altLang="en-US" sz="2400"/>
          </a:p>
        </p:txBody>
      </p:sp>
      <p:pic>
        <p:nvPicPr>
          <p:cNvPr id="7" name="图片 6"/>
          <p:cNvPicPr>
            <a:picLocks noChangeAspect="1"/>
          </p:cNvPicPr>
          <p:nvPr/>
        </p:nvPicPr>
        <p:blipFill>
          <a:blip r:embed="rId2"/>
          <a:stretch>
            <a:fillRect/>
          </a:stretch>
        </p:blipFill>
        <p:spPr>
          <a:xfrm>
            <a:off x="7792720" y="3504565"/>
            <a:ext cx="2837815" cy="1295400"/>
          </a:xfrm>
          <a:prstGeom prst="rect">
            <a:avLst/>
          </a:prstGeom>
        </p:spPr>
      </p:pic>
      <p:sp>
        <p:nvSpPr>
          <p:cNvPr id="8" name="文本框 7"/>
          <p:cNvSpPr txBox="1"/>
          <p:nvPr/>
        </p:nvSpPr>
        <p:spPr>
          <a:xfrm>
            <a:off x="4293870" y="4182745"/>
            <a:ext cx="2197735" cy="2011680"/>
          </a:xfrm>
          <a:prstGeom prst="rect">
            <a:avLst/>
          </a:prstGeom>
          <a:noFill/>
        </p:spPr>
        <p:txBody>
          <a:bodyPr wrap="square" rtlCol="0">
            <a:spAutoFit/>
          </a:bodyPr>
          <a:p>
            <a:r>
              <a:rPr lang="en-US" altLang="zh-CN"/>
              <a:t>       </a:t>
            </a:r>
            <a:r>
              <a:rPr lang="zh-CN" altLang="zh-CN"/>
              <a:t>处理机是可以执行程序的硬件结构。</a:t>
            </a:r>
            <a:endParaRPr lang="zh-CN" altLang="zh-CN"/>
          </a:p>
          <a:p>
            <a:r>
              <a:rPr lang="zh-CN" altLang="zh-CN"/>
              <a:t>       设备是无计算能力的硬件构件，如调制解调器、终端等。</a:t>
            </a:r>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7757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smtClean="0">
                <a:solidFill>
                  <a:schemeClr val="accent1"/>
                </a:solidFill>
              </a:rPr>
              <a:t>部署图</a:t>
            </a:r>
            <a:r>
              <a:rPr lang="en-US" altLang="zh-CN" sz="4000" dirty="0" smtClean="0">
                <a:solidFill>
                  <a:schemeClr val="accent1"/>
                </a:solidFill>
              </a:rPr>
              <a:t>(deployment diagram)</a:t>
            </a:r>
            <a:endParaRPr lang="zh-CN" altLang="en-US" sz="4000" dirty="0">
              <a:solidFill>
                <a:schemeClr val="accent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00" y="1849764"/>
            <a:ext cx="3451090" cy="4066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5"/>
          <p:cNvSpPr/>
          <p:nvPr/>
        </p:nvSpPr>
        <p:spPr>
          <a:xfrm>
            <a:off x="4541106" y="3638911"/>
            <a:ext cx="773813" cy="48864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662" y="1991087"/>
            <a:ext cx="59055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4"/>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smtClean="0">
                <a:solidFill>
                  <a:srgbClr val="FBFBFB"/>
                </a:solidFill>
              </a:rPr>
              <a:t>07</a:t>
            </a:r>
            <a:endParaRPr lang="en-US" altLang="zh-CN" sz="7200" dirty="0" smtClean="0">
              <a:solidFill>
                <a:srgbClr val="FBFBFB"/>
              </a:solidFill>
            </a:endParaRPr>
          </a:p>
        </p:txBody>
      </p:sp>
      <p:sp>
        <p:nvSpPr>
          <p:cNvPr id="7" name="标题 6"/>
          <p:cNvSpPr>
            <a:spLocks noGrp="1"/>
          </p:cNvSpPr>
          <p:nvPr>
            <p:ph type="title"/>
            <p:custDataLst>
              <p:tags r:id="rId2"/>
            </p:custDataLst>
          </p:nvPr>
        </p:nvSpPr>
        <p:spPr/>
        <p:txBody>
          <a:bodyPr/>
          <a:lstStyle/>
          <a:p>
            <a:r>
              <a:rPr lang="en-US" altLang="zh-CN" dirty="0" smtClean="0"/>
              <a:t>Reference</a:t>
            </a:r>
            <a:r>
              <a:rPr lang="zh-CN" altLang="en-US" dirty="0" smtClean="0"/>
              <a:t>与人员分工</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216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用例</a:t>
            </a:r>
            <a:r>
              <a:rPr lang="en-US" altLang="zh-CN" sz="4000" dirty="0">
                <a:solidFill>
                  <a:schemeClr val="accent1"/>
                </a:solidFill>
              </a:rPr>
              <a:t>(use case)</a:t>
            </a:r>
            <a:endParaRPr lang="en-US" altLang="zh-CN" sz="4000" dirty="0">
              <a:solidFill>
                <a:schemeClr val="accent1"/>
              </a:solidFill>
            </a:endParaRPr>
          </a:p>
        </p:txBody>
      </p:sp>
      <p:sp>
        <p:nvSpPr>
          <p:cNvPr id="3" name="文本框 2"/>
          <p:cNvSpPr txBox="1"/>
          <p:nvPr>
            <p:custDataLst>
              <p:tags r:id="rId2"/>
            </p:custDataLst>
          </p:nvPr>
        </p:nvSpPr>
        <p:spPr>
          <a:xfrm>
            <a:off x="838165" y="16467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用例（</a:t>
            </a:r>
            <a:r>
              <a:rPr lang="en-US" altLang="zh-CN" sz="2400" dirty="0"/>
              <a:t>use case</a:t>
            </a:r>
            <a:r>
              <a:rPr lang="zh-CN" altLang="en-US" sz="2400" dirty="0"/>
              <a:t>）这个概念是</a:t>
            </a:r>
            <a:r>
              <a:rPr lang="en-US" altLang="zh-CN" sz="2400" dirty="0"/>
              <a:t>Ivar jacobson</a:t>
            </a:r>
            <a:r>
              <a:rPr lang="zh-CN" altLang="en-US" sz="2400" dirty="0"/>
              <a:t>于</a:t>
            </a:r>
            <a:r>
              <a:rPr lang="en-US" altLang="zh-CN" sz="2400" dirty="0"/>
              <a:t>20</a:t>
            </a:r>
            <a:r>
              <a:rPr lang="zh-CN" altLang="en-US" sz="2400" dirty="0"/>
              <a:t>世纪</a:t>
            </a:r>
            <a:r>
              <a:rPr lang="en-US" altLang="zh-CN" sz="2400" dirty="0"/>
              <a:t>60~70</a:t>
            </a:r>
            <a:r>
              <a:rPr lang="zh-CN" altLang="en-US" sz="2400" dirty="0"/>
              <a:t>年代在爱立信公司开发</a:t>
            </a:r>
            <a:r>
              <a:rPr lang="en-US" altLang="zh-CN" sz="2400" dirty="0"/>
              <a:t>AKE.AXE</a:t>
            </a:r>
            <a:r>
              <a:rPr lang="zh-CN" altLang="en-US" sz="2400" dirty="0"/>
              <a:t>系列系统时发明的。</a:t>
            </a:r>
            <a:endParaRPr lang="zh-CN" altLang="en-US" sz="2400" dirty="0"/>
          </a:p>
          <a:p>
            <a:pPr marL="0" indent="0">
              <a:buNone/>
            </a:pPr>
            <a:r>
              <a:rPr lang="zh-CN" altLang="en-US" sz="2400" dirty="0"/>
              <a:t>  </a:t>
            </a:r>
            <a:endParaRPr lang="zh-CN" altLang="en-US" sz="2400" dirty="0"/>
          </a:p>
          <a:p>
            <a:pPr marL="0" indent="0">
              <a:buNone/>
            </a:pPr>
            <a:r>
              <a:rPr lang="zh-CN" altLang="en-US" sz="2400" dirty="0"/>
              <a:t>  两个比较有代表性的定义：</a:t>
            </a:r>
            <a:endParaRPr lang="zh-CN" altLang="en-US" sz="2400" dirty="0"/>
          </a:p>
          <a:p>
            <a:r>
              <a:rPr lang="en-US" altLang="zh-CN" sz="2400" dirty="0"/>
              <a:t>1</a:t>
            </a:r>
            <a:r>
              <a:rPr lang="zh-CN" altLang="en-US" sz="2400" dirty="0"/>
              <a:t>、用例是对一个活动者（</a:t>
            </a:r>
            <a:r>
              <a:rPr lang="en-US" altLang="zh-CN" sz="2400" dirty="0"/>
              <a:t>actor</a:t>
            </a:r>
            <a:r>
              <a:rPr lang="zh-CN" altLang="en-US" sz="2400" dirty="0"/>
              <a:t>）使用系统的一项功能时所进行的交互过程的一个文字描述序列。</a:t>
            </a:r>
            <a:endParaRPr lang="zh-CN" altLang="en-US" sz="2400" dirty="0"/>
          </a:p>
          <a:p>
            <a:r>
              <a:rPr lang="en-US" altLang="zh-CN" sz="2400" dirty="0"/>
              <a:t>2</a:t>
            </a:r>
            <a:r>
              <a:rPr lang="zh-CN" altLang="en-US" sz="2400" dirty="0"/>
              <a:t>、用例是系统、子系统或类和外部的参与者（</a:t>
            </a:r>
            <a:r>
              <a:rPr lang="en-US" altLang="zh-CN" sz="2400" dirty="0"/>
              <a:t>actor</a:t>
            </a:r>
            <a:r>
              <a:rPr lang="zh-CN" altLang="en-US" sz="2400" dirty="0"/>
              <a:t>）交互的动作序列的说明，包括可选的动作序列和出现异常的动作序列</a:t>
            </a:r>
            <a:r>
              <a:rPr lang="zh-CN" altLang="en-US" dirty="0"/>
              <a:t>。</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smtClean="0">
                <a:solidFill>
                  <a:schemeClr val="accent1"/>
                </a:solidFill>
              </a:rPr>
              <a:t>Reference</a:t>
            </a:r>
            <a:endParaRPr lang="zh-CN" altLang="en-US" dirty="0">
              <a:solidFill>
                <a:schemeClr val="accent1"/>
              </a:solidFill>
            </a:endParaRPr>
          </a:p>
        </p:txBody>
      </p:sp>
      <p:sp>
        <p:nvSpPr>
          <p:cNvPr id="4" name="文本框 2"/>
          <p:cNvSpPr txBox="1"/>
          <p:nvPr>
            <p:custDataLst>
              <p:tags r:id="rId2"/>
            </p:custDataLst>
          </p:nvPr>
        </p:nvSpPr>
        <p:spPr>
          <a:xfrm>
            <a:off x="838800" y="1825200"/>
            <a:ext cx="10515600" cy="2531647"/>
          </a:xfrm>
          <a:prstGeom prst="rect">
            <a:avLst/>
          </a:prstGeom>
        </p:spPr>
        <p:txBody>
          <a:bodyPr>
            <a:normAutofit fontScale="85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1600" dirty="0" smtClean="0">
                <a:hlinkClick r:id="rId3"/>
              </a:rPr>
              <a:t>http://wenku.baidu.com/link?url=5zRPmUEu18W260ZjtmCo4DQVnf9iePgdD9FEoQ9JmTApNQL5Zvn1CceUiQd9Sq7BwTm3-pevvWWYv7zG7xlKwlAu8R4Dotm2wWr4FChkyS</a:t>
            </a:r>
            <a:endParaRPr lang="en-US" altLang="zh-CN" sz="1600" dirty="0" smtClean="0"/>
          </a:p>
          <a:p>
            <a:pPr marL="0" indent="0">
              <a:buNone/>
            </a:pPr>
            <a:r>
              <a:rPr lang="en-US" altLang="zh-CN" sz="1600" dirty="0" smtClean="0"/>
              <a:t>--</a:t>
            </a:r>
            <a:r>
              <a:rPr lang="en-US" altLang="zh-CN" sz="1600" dirty="0" err="1" smtClean="0"/>
              <a:t>Rational_Rose【UML</a:t>
            </a:r>
            <a:r>
              <a:rPr lang="zh-CN" altLang="en-US" sz="1600" dirty="0"/>
              <a:t>建模</a:t>
            </a:r>
            <a:r>
              <a:rPr lang="en-US" altLang="zh-CN" sz="1600" dirty="0"/>
              <a:t>】_</a:t>
            </a:r>
            <a:r>
              <a:rPr lang="zh-CN" altLang="en-US" sz="1600" dirty="0"/>
              <a:t>教程</a:t>
            </a:r>
            <a:r>
              <a:rPr lang="en-US" altLang="zh-CN" sz="1600" dirty="0"/>
              <a:t>+</a:t>
            </a:r>
            <a:r>
              <a:rPr lang="zh-CN" altLang="en-US" sz="1600" dirty="0"/>
              <a:t>使用详解</a:t>
            </a:r>
            <a:endParaRPr lang="zh-CN" altLang="en-US" sz="1600" dirty="0"/>
          </a:p>
          <a:p>
            <a:pPr marL="0" indent="0">
              <a:buNone/>
            </a:pPr>
            <a:r>
              <a:rPr lang="en-US" altLang="zh-CN" sz="1600" dirty="0">
                <a:hlinkClick r:id="rId4"/>
              </a:rPr>
              <a:t>http://</a:t>
            </a:r>
            <a:r>
              <a:rPr lang="en-US" altLang="zh-CN" sz="1600" dirty="0" smtClean="0">
                <a:hlinkClick r:id="rId4"/>
              </a:rPr>
              <a:t>baike.baidu.com/link?url=pOvifd1QF1SwICG3TFwEq0V8Neb0_LDhiPMpg78Ru2YowOsydV3vLH3_nw6LH-2_8eNhHF1X9LVFHvtAeN2yR3-2FnytMoOP5nhps0H4Iiu#3</a:t>
            </a:r>
            <a:endParaRPr lang="en-US" altLang="zh-CN" sz="1600" dirty="0" smtClean="0"/>
          </a:p>
          <a:p>
            <a:pPr marL="0" indent="0">
              <a:buNone/>
            </a:pPr>
            <a:r>
              <a:rPr lang="en-US" altLang="zh-CN" sz="1600" dirty="0" smtClean="0"/>
              <a:t>Rational Rose </a:t>
            </a:r>
            <a:r>
              <a:rPr lang="zh-CN" altLang="en-US" sz="1600" dirty="0" smtClean="0"/>
              <a:t>百度百科</a:t>
            </a:r>
            <a:endParaRPr lang="en-US" altLang="zh-CN" sz="1600" dirty="0" smtClean="0"/>
          </a:p>
          <a:p>
            <a:pPr marL="0" indent="0">
              <a:buNone/>
            </a:pPr>
            <a:r>
              <a:rPr lang="en-US" altLang="zh-CN" sz="1600" dirty="0" smtClean="0"/>
              <a:t>《</a:t>
            </a:r>
            <a:r>
              <a:rPr lang="zh-CN" altLang="en-US" sz="1600" dirty="0" smtClean="0"/>
              <a:t>面向对象技术</a:t>
            </a:r>
            <a:r>
              <a:rPr lang="en-US" altLang="zh-CN" sz="1600" dirty="0" smtClean="0"/>
              <a:t>UML</a:t>
            </a:r>
            <a:r>
              <a:rPr lang="zh-CN" altLang="en-US" sz="1600" dirty="0" smtClean="0"/>
              <a:t>教程</a:t>
            </a:r>
            <a:r>
              <a:rPr lang="en-US" altLang="zh-CN" sz="1600" dirty="0" smtClean="0"/>
              <a:t>》-</a:t>
            </a:r>
            <a:r>
              <a:rPr lang="zh-CN" altLang="en-US" sz="1600" dirty="0" smtClean="0"/>
              <a:t>王少锋，清华大学出版社</a:t>
            </a:r>
            <a:endParaRPr lang="en-US" altLang="zh-CN" sz="1600" dirty="0" smtClean="0"/>
          </a:p>
          <a:p>
            <a:pPr marL="285750" indent="-285750">
              <a:buFont typeface="Wingdings" panose="05000000000000000000" charset="0"/>
              <a:buChar char="u"/>
            </a:pPr>
            <a:r>
              <a:rPr lang="en-US" altLang="zh-CN" sz="1600" dirty="0">
                <a:hlinkClick r:id="rId5"/>
              </a:rPr>
              <a:t>http://</a:t>
            </a:r>
            <a:r>
              <a:rPr lang="en-US" altLang="zh-CN" sz="1600" dirty="0" smtClean="0">
                <a:hlinkClick r:id="rId5"/>
              </a:rPr>
              <a:t>baike.baidu.com/link?url=Km_ocCRDwVcajv8fZ7Ofl18cy55awKNCyHLjwOm4jRilb2Z5xCScuCkvqY2NTK_O8LWu1w1C1CUYDK_BCZyVcBfChvbYWxRCsYgVF1sHy6AXtN0o9uqCUgvRIDfGMmtJ</a:t>
            </a:r>
            <a:endParaRPr lang="en-US" altLang="zh-CN" sz="1600" dirty="0"/>
          </a:p>
          <a:p>
            <a:pPr marL="285750" indent="-285750">
              <a:buFont typeface="Wingdings" panose="05000000000000000000" charset="0"/>
              <a:buChar char="u"/>
            </a:pPr>
            <a:r>
              <a:rPr lang="en-US" altLang="zh-CN" sz="1600" dirty="0">
                <a:sym typeface="+mn-ea"/>
                <a:hlinkClick r:id="rId6"/>
              </a:rPr>
              <a:t>http://</a:t>
            </a:r>
            <a:r>
              <a:rPr lang="en-US" altLang="zh-CN" sz="1600" dirty="0" smtClean="0">
                <a:sym typeface="+mn-ea"/>
                <a:hlinkClick r:id="rId6"/>
              </a:rPr>
              <a:t>www.cnblogs.com/sura/archive/2012/07/01/2572083.html</a:t>
            </a:r>
            <a:endParaRPr lang="en-US" altLang="zh-CN" sz="1600" dirty="0"/>
          </a:p>
          <a:p>
            <a:pPr marL="0" indent="0">
              <a:buNone/>
            </a:pPr>
            <a:endParaRPr lang="zh-CN" altLang="en-US" sz="1600" dirty="0"/>
          </a:p>
        </p:txBody>
      </p:sp>
    </p:spTree>
    <p:custDataLst>
      <p:tags r:id="rId7"/>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smtClean="0">
                <a:solidFill>
                  <a:schemeClr val="accent1"/>
                </a:solidFill>
              </a:rPr>
              <a:t>人员分工</a:t>
            </a:r>
            <a:endParaRPr lang="zh-CN" altLang="en-US" dirty="0">
              <a:solidFill>
                <a:schemeClr val="accent1"/>
              </a:solidFill>
            </a:endParaRPr>
          </a:p>
        </p:txBody>
      </p:sp>
      <p:sp>
        <p:nvSpPr>
          <p:cNvPr id="4" name="文本框 2"/>
          <p:cNvSpPr txBox="1"/>
          <p:nvPr>
            <p:custDataLst>
              <p:tags r:id="rId2"/>
            </p:custDataLst>
          </p:nvPr>
        </p:nvSpPr>
        <p:spPr>
          <a:xfrm>
            <a:off x="838800" y="1825200"/>
            <a:ext cx="10515600" cy="2531647"/>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林初煌：</a:t>
            </a:r>
            <a:r>
              <a:rPr lang="en-US" altLang="zh-CN" dirty="0" err="1" smtClean="0"/>
              <a:t>ppt</a:t>
            </a:r>
            <a:r>
              <a:rPr lang="zh-CN" altLang="en-US" dirty="0" smtClean="0"/>
              <a:t>制作、顺序图、协作图、部署图</a:t>
            </a:r>
            <a:endParaRPr lang="en-US" altLang="zh-CN" dirty="0" smtClean="0"/>
          </a:p>
          <a:p>
            <a:r>
              <a:rPr lang="zh-CN" altLang="en-US" dirty="0" smtClean="0"/>
              <a:t>黄昕晰：</a:t>
            </a:r>
            <a:r>
              <a:rPr lang="en-US" altLang="zh-CN" dirty="0" err="1" smtClean="0"/>
              <a:t>ppt</a:t>
            </a:r>
            <a:r>
              <a:rPr lang="zh-CN" altLang="en-US" dirty="0" smtClean="0"/>
              <a:t>制作、用例图、类图</a:t>
            </a:r>
            <a:endParaRPr lang="en-US" altLang="zh-CN" dirty="0" smtClean="0"/>
          </a:p>
          <a:p>
            <a:r>
              <a:rPr lang="zh-CN" altLang="en-US" dirty="0" smtClean="0"/>
              <a:t>黄令成：资料收集</a:t>
            </a:r>
            <a:endParaRPr lang="en-US" altLang="zh-CN" dirty="0" smtClean="0"/>
          </a:p>
          <a:p>
            <a:r>
              <a:rPr lang="zh-CN" altLang="en-US" dirty="0" smtClean="0"/>
              <a:t>陈宣帆：资料收集</a:t>
            </a:r>
            <a:endParaRPr lang="en-US" altLang="zh-CN" dirty="0" smtClean="0"/>
          </a:p>
          <a:p>
            <a:r>
              <a:rPr lang="zh-CN" altLang="en-US" dirty="0" smtClean="0"/>
              <a:t>谢蕾：</a:t>
            </a:r>
            <a:r>
              <a:rPr lang="en-US" altLang="zh-CN" dirty="0" err="1" smtClean="0"/>
              <a:t>ppt</a:t>
            </a:r>
            <a:r>
              <a:rPr lang="zh-CN" altLang="en-US" dirty="0" smtClean="0"/>
              <a:t>制作、资料收集、状态图</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mtClean="0"/>
              <a:t>THANKS</a:t>
            </a:r>
            <a:endParaRPr lang="en-US" altLang="zh-CN" smtClean="0"/>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70025" y="1320800"/>
            <a:ext cx="8401050" cy="2926080"/>
          </a:xfrm>
          <a:prstGeom prst="rect">
            <a:avLst/>
          </a:prstGeom>
          <a:noFill/>
        </p:spPr>
        <p:txBody>
          <a:bodyPr wrap="square" rtlCol="0">
            <a:spAutoFit/>
          </a:bodyPr>
          <a:p>
            <a:r>
              <a:rPr lang="en-US" altLang="zh-CN"/>
              <a:t>       </a:t>
            </a:r>
            <a:r>
              <a:rPr lang="zh-CN" altLang="zh-CN" sz="2400"/>
              <a:t>用例是代表系统中各个项目相关人员之间就系统的行为所达成的契约。软件的开发过程可以分为需求分析、设计、实现、测试等阶段，用例把所有这些都捆绑在一起，用例分析的结果也为预测系统的开发时间和预算提供依据，用例把这些都捆绑在一起，用例分析的结果也为预测系统的开发时间和预算提供依据，保证项目的顺利进行。因此可以说，软件开发过程是用例驱动的。</a:t>
            </a:r>
            <a:endParaRPr lang="zh-CN" altLang="zh-CN" sz="2400"/>
          </a:p>
          <a:p>
            <a:endParaRPr lang="zh-CN" altLang="zh-CN"/>
          </a:p>
        </p:txBody>
      </p:sp>
      <p:pic>
        <p:nvPicPr>
          <p:cNvPr id="6" name="图片 5"/>
          <p:cNvPicPr>
            <a:picLocks noChangeAspect="1"/>
          </p:cNvPicPr>
          <p:nvPr/>
        </p:nvPicPr>
        <p:blipFill>
          <a:blip r:embed="rId1"/>
          <a:stretch>
            <a:fillRect/>
          </a:stretch>
        </p:blipFill>
        <p:spPr>
          <a:xfrm>
            <a:off x="2016760" y="4622800"/>
            <a:ext cx="1995805" cy="1518285"/>
          </a:xfrm>
          <a:prstGeom prst="rect">
            <a:avLst/>
          </a:prstGeom>
        </p:spPr>
      </p:pic>
      <p:sp>
        <p:nvSpPr>
          <p:cNvPr id="7" name="文本框 6"/>
          <p:cNvSpPr txBox="1"/>
          <p:nvPr/>
        </p:nvSpPr>
        <p:spPr>
          <a:xfrm>
            <a:off x="4794250" y="5184140"/>
            <a:ext cx="2477135" cy="396240"/>
          </a:xfrm>
          <a:prstGeom prst="rect">
            <a:avLst/>
          </a:prstGeom>
          <a:noFill/>
        </p:spPr>
        <p:txBody>
          <a:bodyPr wrap="square" rtlCol="0">
            <a:spAutoFit/>
          </a:bodyPr>
          <a:p>
            <a:r>
              <a:rPr lang="zh-CN" altLang="en-US" sz="2000"/>
              <a:t>用例用一个椭圆表示</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165" y="16611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参与者</a:t>
            </a:r>
            <a:r>
              <a:rPr lang="en-US" altLang="zh-CN" sz="4000" dirty="0">
                <a:solidFill>
                  <a:schemeClr val="accent1"/>
                </a:solidFill>
              </a:rPr>
              <a:t>(actor)</a:t>
            </a:r>
            <a:endParaRPr lang="en-US" altLang="zh-CN" sz="4000" dirty="0">
              <a:solidFill>
                <a:schemeClr val="accent1"/>
              </a:solidFill>
            </a:endParaRPr>
          </a:p>
        </p:txBody>
      </p:sp>
      <p:sp>
        <p:nvSpPr>
          <p:cNvPr id="3" name="文本框 2"/>
          <p:cNvSpPr txBox="1"/>
          <p:nvPr>
            <p:custDataLst>
              <p:tags r:id="rId2"/>
            </p:custDataLst>
          </p:nvPr>
        </p:nvSpPr>
        <p:spPr>
          <a:xfrm>
            <a:off x="630555" y="1377950"/>
            <a:ext cx="10515600" cy="367157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a:t>       </a:t>
            </a:r>
            <a:r>
              <a:rPr lang="zh-CN" altLang="en-US" sz="2400" dirty="0"/>
              <a:t>参与者（</a:t>
            </a:r>
            <a:r>
              <a:rPr lang="en-US" altLang="zh-CN" sz="2400" dirty="0"/>
              <a:t>actor</a:t>
            </a:r>
            <a:r>
              <a:rPr lang="zh-CN" altLang="en-US" sz="2400" dirty="0"/>
              <a:t>）是指系统以外的、需要使用系统或与系统交互的东西，包括人、设备、外部系统等。由于</a:t>
            </a:r>
            <a:r>
              <a:rPr lang="en-US" altLang="zh-CN" sz="2400" dirty="0"/>
              <a:t>UML</a:t>
            </a:r>
            <a:r>
              <a:rPr lang="zh-CN" altLang="en-US" sz="2400" dirty="0"/>
              <a:t>最近几年才在国内流行起来的，所以很多译名并没有统一，如</a:t>
            </a:r>
            <a:r>
              <a:rPr lang="en-US" altLang="zh-CN" sz="2400" dirty="0"/>
              <a:t>actor</a:t>
            </a:r>
            <a:r>
              <a:rPr lang="zh-CN" altLang="en-US" sz="2400" dirty="0"/>
              <a:t>就有很多不同的译名，包括参与者、活动者、执行者、行动者等。</a:t>
            </a:r>
            <a:endParaRPr lang="zh-CN" altLang="en-US" sz="2400" dirty="0"/>
          </a:p>
          <a:p>
            <a:r>
              <a:rPr lang="zh-CN" altLang="en-US" sz="2400" dirty="0"/>
              <a:t>       一个参与者可以执行多个用例，一个用例也可以由多个参与者使用。但参与者实际上并不是系统的一部分，尽管在模型中会使用参与者。</a:t>
            </a:r>
            <a:endParaRPr lang="zh-CN" altLang="en-US" sz="2400" dirty="0"/>
          </a:p>
          <a:p>
            <a:r>
              <a:rPr lang="zh-CN" altLang="en-US" sz="2400" dirty="0"/>
              <a:t>       可以用人形图标表示（</a:t>
            </a:r>
            <a:r>
              <a:rPr lang="en-US" altLang="zh-CN" sz="2400" dirty="0"/>
              <a:t>Icon</a:t>
            </a:r>
            <a:r>
              <a:rPr lang="zh-CN" altLang="en-US" sz="2400" dirty="0"/>
              <a:t>形式）参与者，也可以用带有版型标记的类图标表示（</a:t>
            </a:r>
            <a:r>
              <a:rPr lang="en-US" altLang="zh-CN" sz="2400" dirty="0"/>
              <a:t>Label</a:t>
            </a:r>
            <a:r>
              <a:rPr lang="zh-CN" altLang="en-US" sz="2400" dirty="0"/>
              <a:t>）形式参与者。一般用人形图标表示的参与者是人，用类图标表示的参与者是外部系统。</a:t>
            </a:r>
            <a:endParaRPr lang="zh-CN" altLang="en-US" sz="2400" dirty="0"/>
          </a:p>
        </p:txBody>
      </p:sp>
      <p:pic>
        <p:nvPicPr>
          <p:cNvPr id="4" name="图片 3"/>
          <p:cNvPicPr>
            <a:picLocks noChangeAspect="1"/>
          </p:cNvPicPr>
          <p:nvPr/>
        </p:nvPicPr>
        <p:blipFill>
          <a:blip r:embed="rId3"/>
          <a:stretch>
            <a:fillRect/>
          </a:stretch>
        </p:blipFill>
        <p:spPr>
          <a:xfrm>
            <a:off x="3847465" y="5202555"/>
            <a:ext cx="990600" cy="1085850"/>
          </a:xfrm>
          <a:prstGeom prst="rect">
            <a:avLst/>
          </a:prstGeom>
        </p:spPr>
      </p:pic>
      <p:pic>
        <p:nvPicPr>
          <p:cNvPr id="5" name="图片 4"/>
          <p:cNvPicPr>
            <a:picLocks noChangeAspect="1"/>
          </p:cNvPicPr>
          <p:nvPr/>
        </p:nvPicPr>
        <p:blipFill>
          <a:blip r:embed="rId4"/>
          <a:stretch>
            <a:fillRect/>
          </a:stretch>
        </p:blipFill>
        <p:spPr>
          <a:xfrm>
            <a:off x="1415415" y="5066030"/>
            <a:ext cx="1444625" cy="1106805"/>
          </a:xfrm>
          <a:prstGeom prst="rect">
            <a:avLst/>
          </a:prstGeom>
        </p:spPr>
      </p:pic>
      <p:pic>
        <p:nvPicPr>
          <p:cNvPr id="6" name="图片 5"/>
          <p:cNvPicPr>
            <a:picLocks noChangeAspect="1"/>
          </p:cNvPicPr>
          <p:nvPr/>
        </p:nvPicPr>
        <p:blipFill>
          <a:blip r:embed="rId5"/>
          <a:stretch>
            <a:fillRect/>
          </a:stretch>
        </p:blipFill>
        <p:spPr>
          <a:xfrm>
            <a:off x="6372860" y="4810760"/>
            <a:ext cx="1448435" cy="1362075"/>
          </a:xfrm>
          <a:prstGeom prst="rect">
            <a:avLst/>
          </a:prstGeom>
        </p:spPr>
      </p:pic>
      <p:cxnSp>
        <p:nvCxnSpPr>
          <p:cNvPr id="7" name="直接箭头连接符 6"/>
          <p:cNvCxnSpPr>
            <a:stCxn id="4" idx="3"/>
          </p:cNvCxnSpPr>
          <p:nvPr/>
        </p:nvCxnSpPr>
        <p:spPr>
          <a:xfrm flipV="1">
            <a:off x="4838065" y="4033520"/>
            <a:ext cx="276225" cy="17119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0"/>
          </p:cNvCxnSpPr>
          <p:nvPr/>
        </p:nvCxnSpPr>
        <p:spPr>
          <a:xfrm flipV="1">
            <a:off x="2138045" y="4242435"/>
            <a:ext cx="611505" cy="8235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11" idx="1"/>
          </p:cNvCxnSpPr>
          <p:nvPr/>
        </p:nvCxnSpPr>
        <p:spPr>
          <a:xfrm flipV="1">
            <a:off x="7821295" y="5423535"/>
            <a:ext cx="1007110" cy="68580"/>
          </a:xfrm>
          <a:prstGeom prst="straightConnector1">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28405" y="5103495"/>
            <a:ext cx="2559685" cy="640080"/>
          </a:xfrm>
          <a:prstGeom prst="rect">
            <a:avLst/>
          </a:prstGeom>
          <a:noFill/>
        </p:spPr>
        <p:txBody>
          <a:bodyPr wrap="square" rtlCol="0">
            <a:spAutoFit/>
          </a:bodyPr>
          <a:p>
            <a:r>
              <a:rPr lang="zh-CN" altLang="en-US"/>
              <a:t>兼有</a:t>
            </a:r>
            <a:r>
              <a:rPr lang="en-US" altLang="zh-CN"/>
              <a:t>Icon</a:t>
            </a:r>
            <a:r>
              <a:rPr lang="zh-CN" altLang="en-US"/>
              <a:t>形式和</a:t>
            </a:r>
            <a:r>
              <a:rPr lang="en-US" altLang="zh-CN"/>
              <a:t>Label</a:t>
            </a:r>
            <a:r>
              <a:rPr lang="zh-CN" altLang="en-US"/>
              <a:t>形式的特征。</a:t>
            </a:r>
            <a:endParaRPr lang="zh-CN" altLang="en-US"/>
          </a:p>
        </p:txBody>
      </p:sp>
    </p:spTree>
    <p:custDataLst>
      <p:tags r:id="rId6"/>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4963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脚本</a:t>
            </a:r>
            <a:r>
              <a:rPr lang="en-US" altLang="zh-CN" sz="4000" dirty="0">
                <a:solidFill>
                  <a:schemeClr val="accent1"/>
                </a:solidFill>
              </a:rPr>
              <a:t>(scenario)</a:t>
            </a:r>
            <a:endParaRPr lang="en-US" altLang="zh-CN" sz="4000"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脚本</a:t>
            </a:r>
            <a:r>
              <a:rPr lang="en-US" altLang="zh-CN" dirty="0"/>
              <a:t>(scenario)</a:t>
            </a:r>
            <a:r>
              <a:rPr lang="zh-CN" altLang="en-US" dirty="0"/>
              <a:t>也被翻译为情景、场景、情节、剧本等。在</a:t>
            </a:r>
            <a:r>
              <a:rPr lang="en-US" altLang="zh-CN" dirty="0"/>
              <a:t>UML</a:t>
            </a:r>
            <a:r>
              <a:rPr lang="zh-CN" altLang="en-US" dirty="0"/>
              <a:t>中，脚本指贯穿用例的一条单一途径，用来显示用例中的某种特殊情况。</a:t>
            </a:r>
            <a:endParaRPr lang="zh-CN" altLang="en-US" dirty="0"/>
          </a:p>
          <a:p>
            <a:r>
              <a:rPr lang="zh-CN" altLang="en-US" dirty="0"/>
              <a:t>脚本是用例的实例</a:t>
            </a:r>
            <a:r>
              <a:rPr lang="en-US" altLang="zh-CN" dirty="0"/>
              <a:t>(instance)</a:t>
            </a:r>
            <a:r>
              <a:rPr lang="zh-CN" altLang="en-US" dirty="0"/>
              <a:t>，如果与类和对象之间的关系作比较，则脚本与用例的关系相当于对象与类的关系。</a:t>
            </a:r>
            <a:endParaRPr lang="zh-CN" altLang="en-US" dirty="0"/>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用例间的关系</a:t>
            </a:r>
            <a:endParaRPr lang="zh-CN" altLang="en-US" sz="4000" dirty="0">
              <a:solidFill>
                <a:schemeClr val="accent1"/>
              </a:solidFill>
            </a:endParaRPr>
          </a:p>
        </p:txBody>
      </p:sp>
      <p:sp>
        <p:nvSpPr>
          <p:cNvPr id="3" name="文本框 2"/>
          <p:cNvSpPr txBox="1"/>
          <p:nvPr>
            <p:custDataLst>
              <p:tags r:id="rId2"/>
            </p:custDataLst>
          </p:nvPr>
        </p:nvSpPr>
        <p:spPr>
          <a:xfrm>
            <a:off x="838165"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1</a:t>
            </a:r>
            <a:r>
              <a:rPr lang="zh-CN" altLang="en-US" dirty="0"/>
              <a:t>、泛化</a:t>
            </a:r>
            <a:r>
              <a:rPr lang="en-US" altLang="zh-CN" dirty="0"/>
              <a:t>(generalization)</a:t>
            </a:r>
            <a:r>
              <a:rPr lang="zh-CN" altLang="en-US" dirty="0"/>
              <a:t>关系：</a:t>
            </a:r>
            <a:endParaRPr lang="zh-CN" altLang="en-US" dirty="0"/>
          </a:p>
          <a:p>
            <a:pPr lvl="1"/>
            <a:r>
              <a:rPr lang="zh-CN" altLang="en-US" dirty="0"/>
              <a:t>代表一般与特殊的关系</a:t>
            </a:r>
            <a:endParaRPr lang="zh-CN" altLang="en-US" dirty="0"/>
          </a:p>
          <a:p>
            <a:r>
              <a:rPr lang="en-US" altLang="zh-CN" dirty="0"/>
              <a:t>2</a:t>
            </a:r>
            <a:r>
              <a:rPr lang="zh-CN" altLang="en-US" dirty="0"/>
              <a:t>、包含</a:t>
            </a:r>
            <a:r>
              <a:rPr lang="en-US" altLang="zh-CN" dirty="0"/>
              <a:t>(include)</a:t>
            </a:r>
            <a:r>
              <a:rPr lang="zh-CN" altLang="en-US" dirty="0"/>
              <a:t>关系：</a:t>
            </a:r>
            <a:endParaRPr lang="zh-CN" altLang="en-US" dirty="0"/>
          </a:p>
          <a:p>
            <a:pPr lvl="1"/>
            <a:r>
              <a:rPr lang="zh-CN" altLang="en-US" dirty="0"/>
              <a:t>其中一个用例的行为包含了另一个用例的行为</a:t>
            </a:r>
            <a:endParaRPr lang="zh-CN" altLang="en-US" dirty="0"/>
          </a:p>
          <a:p>
            <a:r>
              <a:rPr lang="en-US" altLang="zh-CN" dirty="0"/>
              <a:t>3</a:t>
            </a:r>
            <a:r>
              <a:rPr lang="zh-CN" altLang="en-US" dirty="0"/>
              <a:t>、扩展</a:t>
            </a:r>
            <a:r>
              <a:rPr lang="en-US" altLang="zh-CN" dirty="0"/>
              <a:t>(extend)</a:t>
            </a:r>
            <a:r>
              <a:rPr lang="zh-CN" altLang="en-US" dirty="0"/>
              <a:t>关系：</a:t>
            </a:r>
            <a:endParaRPr lang="zh-CN" altLang="en-US" dirty="0"/>
          </a:p>
          <a:p>
            <a:pPr lvl="1"/>
            <a:r>
              <a:rPr lang="zh-CN" altLang="en-US" dirty="0"/>
              <a:t>带有更多规则限制的泛化关系</a:t>
            </a:r>
            <a:endParaRPr lang="zh-CN" altLang="en-US" dirty="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用例图</a:t>
            </a:r>
            <a:r>
              <a:rPr lang="en-US" altLang="zh-CN" sz="4000" dirty="0">
                <a:solidFill>
                  <a:schemeClr val="accent1"/>
                </a:solidFill>
              </a:rPr>
              <a:t>(use case diagram)</a:t>
            </a:r>
            <a:endParaRPr lang="en-US" altLang="zh-CN" sz="4000" dirty="0">
              <a:solidFill>
                <a:schemeClr val="accent1"/>
              </a:solidFill>
            </a:endParaRPr>
          </a:p>
        </p:txBody>
      </p:sp>
      <p:sp>
        <p:nvSpPr>
          <p:cNvPr id="3" name="文本框 2"/>
          <p:cNvSpPr txBox="1"/>
          <p:nvPr>
            <p:custDataLst>
              <p:tags r:id="rId2"/>
            </p:custDataLst>
          </p:nvPr>
        </p:nvSpPr>
        <p:spPr>
          <a:xfrm>
            <a:off x="838835" y="1688465"/>
            <a:ext cx="10515600" cy="4575175"/>
          </a:xfrm>
          <a:prstGeom prst="rect">
            <a:avLst/>
          </a:prstGeom>
        </p:spPr>
        <p:txBody>
          <a:bodyPr>
            <a:normAutofit/>
            <a:scene3d>
              <a:camera prst="orthographicFront"/>
              <a:lightRig rig="threePt" dir="t"/>
            </a:scene3d>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solidFill>
                <a:effectLst>
                  <a:outerShdw blurRad="38100" dist="19050" dir="2700000" algn="tl" rotWithShape="0">
                    <a:schemeClr val="dk1">
                      <a:alpha val="40000"/>
                    </a:schemeClr>
                  </a:outerShdw>
                </a:effectLst>
              </a:rPr>
              <a:t>定义：用例图是显示一组用例、参与者以及他们之间的关系的图。</a:t>
            </a:r>
            <a:endParaRPr lang="zh-CN" altLang="en-US" dirty="0">
              <a:solidFill>
                <a:schemeClr val="tx1"/>
              </a:solidFill>
              <a:effectLst>
                <a:outerShdw blurRad="38100" dist="19050" dir="2700000" algn="tl" rotWithShape="0">
                  <a:schemeClr val="dk1">
                    <a:alpha val="40000"/>
                  </a:schemeClr>
                </a:outerShdw>
              </a:effectLst>
            </a:endParaRPr>
          </a:p>
        </p:txBody>
      </p:sp>
      <p:pic>
        <p:nvPicPr>
          <p:cNvPr id="3073" name="Picture 1" descr="C:\Users\William\Documents\Tencent Files\409263312\Image\Group\Image7\9J1J[R(51M9KM8]}EWY_DT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895" y="2371410"/>
            <a:ext cx="6191250" cy="3695700"/>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3403600" y="3002280"/>
            <a:ext cx="2336800" cy="2434590"/>
          </a:xfrm>
          <a:prstGeom prst="ellipse">
            <a:avLst/>
          </a:prstGeom>
          <a:noFill/>
          <a:ln>
            <a:noFill/>
          </a:ln>
          <a:extLst>
            <a:ext uri="{909E8E84-426E-40DD-AFC4-6F175D3DCCD1}">
              <a14:hiddenFill xmlns:a14="http://schemas.microsoft.com/office/drawing/2010/main">
                <a:solidFill>
                  <a:schemeClr val="tx2">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047240" y="2737485"/>
            <a:ext cx="3114675" cy="279654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740400" y="2371725"/>
            <a:ext cx="2613660" cy="21990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221230" y="3952875"/>
            <a:ext cx="959485" cy="365760"/>
          </a:xfrm>
          <a:prstGeom prst="rect">
            <a:avLst/>
          </a:prstGeom>
          <a:noFill/>
        </p:spPr>
        <p:txBody>
          <a:bodyPr wrap="square" rtlCol="0">
            <a:spAutoFit/>
          </a:bodyPr>
          <a:p>
            <a:r>
              <a:rPr lang="zh-CN" altLang="zh-CN">
                <a:solidFill>
                  <a:srgbClr val="FF0000"/>
                </a:solidFill>
              </a:rPr>
              <a:t>泛化</a:t>
            </a:r>
            <a:endParaRPr lang="zh-CN" altLang="zh-CN">
              <a:solidFill>
                <a:srgbClr val="FF0000"/>
              </a:solidFill>
            </a:endParaRPr>
          </a:p>
        </p:txBody>
      </p:sp>
      <p:sp>
        <p:nvSpPr>
          <p:cNvPr id="10" name="文本框 9"/>
          <p:cNvSpPr txBox="1"/>
          <p:nvPr/>
        </p:nvSpPr>
        <p:spPr>
          <a:xfrm>
            <a:off x="7394575" y="3246120"/>
            <a:ext cx="959485" cy="365760"/>
          </a:xfrm>
          <a:prstGeom prst="rect">
            <a:avLst/>
          </a:prstGeom>
          <a:noFill/>
        </p:spPr>
        <p:txBody>
          <a:bodyPr wrap="square" rtlCol="0">
            <a:spAutoFit/>
          </a:bodyPr>
          <a:p>
            <a:r>
              <a:rPr lang="en-US" altLang="zh-CN">
                <a:solidFill>
                  <a:srgbClr val="FF0000"/>
                </a:solidFill>
              </a:rPr>
              <a:t> </a:t>
            </a:r>
            <a:r>
              <a:rPr lang="zh-CN" altLang="zh-CN">
                <a:solidFill>
                  <a:srgbClr val="FF0000"/>
                </a:solidFill>
              </a:rPr>
              <a:t>包含</a:t>
            </a:r>
            <a:endParaRPr lang="zh-CN" altLang="zh-CN">
              <a:solidFill>
                <a:srgbClr val="FF0000"/>
              </a:solidFill>
            </a:endParaRPr>
          </a:p>
        </p:txBody>
      </p:sp>
      <p:cxnSp>
        <p:nvCxnSpPr>
          <p:cNvPr id="11" name="直接箭头连接符 10"/>
          <p:cNvCxnSpPr/>
          <p:nvPr/>
        </p:nvCxnSpPr>
        <p:spPr>
          <a:xfrm>
            <a:off x="7353935" y="4812665"/>
            <a:ext cx="1780540" cy="1809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9134475" y="4812665"/>
            <a:ext cx="1223645" cy="365760"/>
          </a:xfrm>
          <a:prstGeom prst="rect">
            <a:avLst/>
          </a:prstGeom>
          <a:noFill/>
        </p:spPr>
        <p:txBody>
          <a:bodyPr wrap="square" rtlCol="0">
            <a:spAutoFit/>
          </a:bodyPr>
          <a:p>
            <a:r>
              <a:rPr lang="zh-CN" altLang="en-US">
                <a:solidFill>
                  <a:srgbClr val="FF0000"/>
                </a:solidFill>
              </a:rPr>
              <a:t>拓展</a:t>
            </a:r>
            <a:endParaRPr lang="zh-CN" altLang="en-US">
              <a:solidFill>
                <a:srgbClr val="FF0000"/>
              </a:solidFill>
            </a:endParaRPr>
          </a:p>
        </p:txBody>
      </p:sp>
      <p:cxnSp>
        <p:nvCxnSpPr>
          <p:cNvPr id="13" name="直接箭头连接符 12"/>
          <p:cNvCxnSpPr/>
          <p:nvPr/>
        </p:nvCxnSpPr>
        <p:spPr>
          <a:xfrm>
            <a:off x="5434330" y="3977640"/>
            <a:ext cx="0" cy="1447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907280" y="5436870"/>
            <a:ext cx="1223645" cy="365760"/>
          </a:xfrm>
          <a:prstGeom prst="rect">
            <a:avLst/>
          </a:prstGeom>
          <a:noFill/>
        </p:spPr>
        <p:txBody>
          <a:bodyPr wrap="square" rtlCol="0">
            <a:spAutoFit/>
          </a:bodyPr>
          <a:p>
            <a:r>
              <a:rPr lang="en-US" altLang="zh-CN">
                <a:solidFill>
                  <a:srgbClr val="FF0000"/>
                </a:solidFill>
              </a:rPr>
              <a:t>    </a:t>
            </a:r>
            <a:r>
              <a:rPr lang="zh-CN" altLang="en-US">
                <a:solidFill>
                  <a:srgbClr val="FF0000"/>
                </a:solidFill>
              </a:rPr>
              <a:t>关联</a:t>
            </a:r>
            <a:endParaRPr lang="zh-CN" altLang="en-US">
              <a:solidFill>
                <a:srgbClr val="FF0000"/>
              </a:solidFill>
            </a:endParaRPr>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10.xml><?xml version="1.0" encoding="utf-8"?>
<p:tagLst xmlns:p="http://schemas.openxmlformats.org/presentationml/2006/main">
  <p:tag name="KSO_WM_TAG_VERSION" val="1.0"/>
  <p:tag name="KSO_WM_BEAUTIFY_FLAG" val="#wm#"/>
  <p:tag name="KSO_WM_UNIT_TYPE" val="i"/>
  <p:tag name="KSO_WM_UNIT_ID" val="custom160161_11*i*5"/>
  <p:tag name="KSO_WM_TEMPLATE_CATEGORY" val="custom"/>
  <p:tag name="KSO_WM_TEMPLATE_INDEX" val="160161"/>
</p:tagLst>
</file>

<file path=ppt/tags/tag100.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d"/>
  <p:tag name="KSO_WM_UNIT_INDEX" val="1"/>
  <p:tag name="KSO_WM_UNIT_ID" val="custom160161_11*d*1"/>
  <p:tag name="KSO_WM_UNIT_CLEAR" val="0"/>
  <p:tag name="KSO_WM_UNIT_LAYERLEVEL" val="1"/>
  <p:tag name="KSO_WM_UNIT_VALUE" val="904*626"/>
  <p:tag name="KSO_WM_UNIT_HIGHLIGHT" val="0"/>
  <p:tag name="KSO_WM_UNIT_COMPATIBLE" val="0"/>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4.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30*a*1"/>
  <p:tag name="KSO_WM_UNIT_CLEAR" val="1"/>
  <p:tag name="KSO_WM_UNIT_LAYERLEVEL" val="1"/>
  <p:tag name="KSO_WM_UNIT_VALUE" val="10"/>
  <p:tag name="KSO_WM_UNIT_ISCONTENTSTITLE" val="0"/>
  <p:tag name="KSO_WM_UNIT_HIGHLIGHT" val="0"/>
  <p:tag name="KSO_WM_UNIT_COMPATIBLE" val="0"/>
  <p:tag name="KSO_WM_UNIT_PRESET_TEXT" val="THANKS"/>
</p:tagLst>
</file>

<file path=ppt/tags/tag116.xml><?xml version="1.0" encoding="utf-8"?>
<p:tagLst xmlns:p="http://schemas.openxmlformats.org/presentationml/2006/main">
  <p:tag name="KSO_WM_TEMPLATE_CATEGORY" val="custom"/>
  <p:tag name="KSO_WM_TEMPLATE_INDEX" val="160161"/>
  <p:tag name="KSO_WM_TAG_VERSION" val="1.0"/>
  <p:tag name="KSO_WM_SLIDE_ID" val="custom160161_29"/>
  <p:tag name="KSO_WM_SLIDE_INDEX" val="29"/>
  <p:tag name="KSO_WM_SLIDE_ITEM_CNT" val="1"/>
  <p:tag name="KSO_WM_SLIDE_LAYOUT" val="a"/>
  <p:tag name="KSO_WM_SLIDE_LAYOUT_CNT" val="1"/>
  <p:tag name="KSO_WM_SLIDE_TYPE" val="endPage"/>
  <p:tag name="KSO_WM_BEAUTIFY_FLAG" val="#wm#"/>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2_1"/>
  <p:tag name="KSO_WM_UNIT_ID" val="custom160161_11*l_h_f*1_2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2"/>
  <p:tag name="KSO_WM_UNIT_ID" val="custom160161_11*l_i*1_2"/>
  <p:tag name="KSO_WM_UNIT_CLEAR" val="1"/>
  <p:tag name="KSO_WM_UNIT_LAYERLEVEL" val="1_1"/>
  <p:tag name="KSO_WM_DIAGRAM_GROUP_CODE" val="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3_1"/>
  <p:tag name="KSO_WM_UNIT_ID" val="custom160161_11*l_h_f*1_3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3"/>
  <p:tag name="KSO_WM_UNIT_ID" val="custom160161_11*l_i*1_3"/>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4_1"/>
  <p:tag name="KSO_WM_UNIT_ID" val="custom160161_11*l_h_f*1_4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4"/>
  <p:tag name="KSO_WM_UNIT_ID" val="custom160161_11*l_i*1_4"/>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5_1"/>
  <p:tag name="KSO_WM_UNIT_ID" val="custom160161_11*l_h_f*1_5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5"/>
  <p:tag name="KSO_WM_UNIT_ID" val="custom160161_11*l_i*1_5"/>
  <p:tag name="KSO_WM_UNIT_CLEAR" val="1"/>
  <p:tag name="KSO_WM_UNIT_LAYERLEVEL" val="1_1"/>
  <p:tag name="KSO_WM_DIAGRAM_GROUP_CODE" val="l1-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4*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6_1"/>
  <p:tag name="KSO_WM_UNIT_ID" val="custom160161_11*l_h_f*1_6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6"/>
  <p:tag name="KSO_WM_UNIT_ID" val="custom160161_11*l_i*1_6"/>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1*a*1"/>
  <p:tag name="KSO_WM_UNIT_CLEAR" val="1"/>
  <p:tag name="KSO_WM_UNIT_LAYERLEVEL" val="1"/>
  <p:tag name="KSO_WM_UNIT_ISCONTENTSTITLE" val="1"/>
  <p:tag name="KSO_WM_UNIT_VALUE" val="2"/>
  <p:tag name="KSO_WM_UNIT_HIGHLIGHT" val="0"/>
  <p:tag name="KSO_WM_UNIT_COMPATIBLE" val="0"/>
  <p:tag name="KSO_WM_UNIT_PRESET_TEXT" val="目录"/>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b"/>
  <p:tag name="KSO_WM_UNIT_INDEX" val="1"/>
  <p:tag name="KSO_WM_UNIT_ID" val="custom160161_11*b*1"/>
  <p:tag name="KSO_WM_UNIT_CLEAR" val="1"/>
  <p:tag name="KSO_WM_UNIT_LAYERLEVEL" val="1"/>
  <p:tag name="KSO_WM_UNIT_VALUE" val="5"/>
  <p:tag name="KSO_WM_UNIT_ISCONTENTSTITLE" val="0"/>
  <p:tag name="KSO_WM_UNIT_HIGHLIGHT" val="0"/>
  <p:tag name="KSO_WM_UNIT_COMPATIBLE" val="0"/>
  <p:tag name="KSO_WM_UNIT_PRESET_TEXT" val="Contents"/>
</p:tagLst>
</file>

<file path=ppt/tags/tag24.xml><?xml version="1.0" encoding="utf-8"?>
<p:tagLst xmlns:p="http://schemas.openxmlformats.org/presentationml/2006/main">
  <p:tag name="KSO_WM_TAG_VERSION" val="1.0"/>
  <p:tag name="KSO_WM_BEAUTIFY_FLAG" val="#wm#"/>
  <p:tag name="KSO_WM_UNIT_TYPE" val="i"/>
  <p:tag name="KSO_WM_UNIT_ID" val="custom160161_11*i*19"/>
  <p:tag name="KSO_WM_TEMPLATE_CATEGORY" val="custom"/>
  <p:tag name="KSO_WM_TEMPLATE_INDEX" val="16016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6_1"/>
  <p:tag name="KSO_WM_UNIT_ID" val="custom160161_11*l_h_f*1_6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6"/>
  <p:tag name="KSO_WM_UNIT_ID" val="custom160161_11*l_i*1_6"/>
  <p:tag name="KSO_WM_UNIT_CLEAR" val="1"/>
  <p:tag name="KSO_WM_UNIT_LAYERLEVEL" val="1_1"/>
  <p:tag name="KSO_WM_DIAGRAM_GROUP_CODE" val="l1-1"/>
</p:tagLst>
</file>

<file path=ppt/tags/tag27.xml><?xml version="1.0" encoding="utf-8"?>
<p:tagLst xmlns:p="http://schemas.openxmlformats.org/presentationml/2006/main">
  <p:tag name="KSO_WM_TEMPLATE_CATEGORY" val="custom"/>
  <p:tag name="KSO_WM_TEMPLATE_INDEX" val="160161"/>
  <p:tag name="KSO_WM_TAG_VERSION" val="1.0"/>
  <p:tag name="KSO_WM_SLIDE_ID" val="custom160161_11"/>
  <p:tag name="KSO_WM_SLIDE_INDEX" val="11"/>
  <p:tag name="KSO_WM_SLIDE_ITEM_CNT" val="7"/>
  <p:tag name="KSO_WM_SLIDE_LAYOUT" val="a_b_d_l"/>
  <p:tag name="KSO_WM_SLIDE_LAYOUT_CNT" val="1_1_1_1"/>
  <p:tag name="KSO_WM_SLIDE_TYPE" val="contents"/>
  <p:tag name="KSO_WM_BEAUTIFY_FLAG" val="#wm#"/>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d"/>
  <p:tag name="KSO_WM_UNIT_INDEX" val="1"/>
  <p:tag name="KSO_WM_UNIT_ID" val="custom160161_4*d*1"/>
  <p:tag name="KSO_WM_UNIT_CLEAR" val="0"/>
  <p:tag name="KSO_WM_UNIT_LAYERLEVEL" val="1"/>
  <p:tag name="KSO_WM_UNIT_VALUE" val="1500*1713"/>
  <p:tag name="KSO_WM_UNIT_HIGHLIGHT" val="0"/>
  <p:tag name="KSO_WM_UNIT_COMPATIBLE" val="0"/>
</p:tagLst>
</file>

<file path=ppt/tags/tag30.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xml><?xml version="1.0" encoding="utf-8"?>
<p:tagLst xmlns:p="http://schemas.openxmlformats.org/presentationml/2006/main">
  <p:tag name="KSO_WM_TEMPLATE_CATEGORY" val="custom"/>
  <p:tag name="KSO_WM_TEMPLATE_INDEX" val="160161"/>
  <p:tag name="KSO_WM_TAG_VERSION" val="1.0"/>
  <p:tag name="KSO_WM_SLIDE_ID" val="custom160161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2.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160161_11*i*0"/>
  <p:tag name="KSO_WM_TEMPLATE_CATEGORY" val="custom"/>
  <p:tag name="KSO_WM_TEMPLATE_INDEX" val="160161"/>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UNIT_TYPE" val="i"/>
  <p:tag name="KSO_WM_UNIT_ID" val="custom160161_11*i*1"/>
  <p:tag name="KSO_WM_TEMPLATE_CATEGORY" val="custom"/>
  <p:tag name="KSO_WM_TEMPLATE_INDEX" val="160161"/>
</p:tagLst>
</file>

<file path=ppt/tags/tag60.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9.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80.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6.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9.xml><?xml version="1.0" encoding="utf-8"?>
<p:tagLst xmlns:p="http://schemas.openxmlformats.org/presentationml/2006/main">
  <p:tag name="KSO_WM_TAG_VERSION" val="1.0"/>
  <p:tag name="KSO_WM_BEAUTIFY_FLAG" val="#wm#"/>
  <p:tag name="KSO_WM_UNIT_TYPE" val="i"/>
  <p:tag name="KSO_WM_UNIT_ID" val="custom160161_11*i*4"/>
  <p:tag name="KSO_WM_TEMPLATE_CATEGORY" val="custom"/>
  <p:tag name="KSO_WM_TEMPLATE_INDEX" val="160161"/>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4.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7.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24">
      <a:dk1>
        <a:sysClr val="windowText" lastClr="000000"/>
      </a:dk1>
      <a:lt1>
        <a:sysClr val="window" lastClr="FFFFFF"/>
      </a:lt1>
      <a:dk2>
        <a:srgbClr val="44546A"/>
      </a:dk2>
      <a:lt2>
        <a:srgbClr val="E7E6E6"/>
      </a:lt2>
      <a:accent1>
        <a:srgbClr val="484A5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4779</Words>
  <Application>WPS 演示</Application>
  <PresentationFormat>自定义</PresentationFormat>
  <Paragraphs>289</Paragraphs>
  <Slides>42</Slides>
  <Notes>30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42</vt:i4>
      </vt:variant>
    </vt:vector>
  </HeadingPairs>
  <TitlesOfParts>
    <vt:vector size="52" baseType="lpstr">
      <vt:lpstr>Arial</vt:lpstr>
      <vt:lpstr>宋体</vt:lpstr>
      <vt:lpstr>Wingdings</vt:lpstr>
      <vt:lpstr>黑体</vt:lpstr>
      <vt:lpstr>微软雅黑</vt:lpstr>
      <vt:lpstr>Wingdings</vt:lpstr>
      <vt:lpstr>Calibri</vt:lpstr>
      <vt:lpstr>Office 主题</vt:lpstr>
      <vt:lpstr>自定义设计方案</vt:lpstr>
      <vt:lpstr>PBrush</vt:lpstr>
      <vt:lpstr>UML基础 六种类型图介绍</vt:lpstr>
      <vt:lpstr>PowerPoint 演示文稿</vt:lpstr>
      <vt:lpstr>用例图</vt:lpstr>
      <vt:lpstr>PowerPoint 演示文稿</vt:lpstr>
      <vt:lpstr>PowerPoint 演示文稿</vt:lpstr>
      <vt:lpstr>PowerPoint 演示文稿</vt:lpstr>
      <vt:lpstr>PowerPoint 演示文稿</vt:lpstr>
      <vt:lpstr>PowerPoint 演示文稿</vt:lpstr>
      <vt:lpstr>PowerPoint 演示文稿</vt:lpstr>
      <vt:lpstr>类图</vt:lpstr>
      <vt:lpstr>PowerPoint 演示文稿</vt:lpstr>
      <vt:lpstr>PowerPoint 演示文稿</vt:lpstr>
      <vt:lpstr>PowerPoint 演示文稿</vt:lpstr>
      <vt:lpstr>PowerPoint 演示文稿</vt:lpstr>
      <vt:lpstr>PowerPoint 演示文稿</vt:lpstr>
      <vt:lpstr>状态图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顺序图</vt:lpstr>
      <vt:lpstr>PowerPoint 演示文稿</vt:lpstr>
      <vt:lpstr>PowerPoint 演示文稿</vt:lpstr>
      <vt:lpstr>PowerPoint 演示文稿</vt:lpstr>
      <vt:lpstr>协作图</vt:lpstr>
      <vt:lpstr>PowerPoint 演示文稿</vt:lpstr>
      <vt:lpstr>PowerPoint 演示文稿</vt:lpstr>
      <vt:lpstr>PowerPoint 演示文稿</vt:lpstr>
      <vt:lpstr>部署图</vt:lpstr>
      <vt:lpstr>PowerPoint 演示文稿</vt:lpstr>
      <vt:lpstr>PowerPoint 演示文稿</vt:lpstr>
      <vt:lpstr>PowerPoint 演示文稿</vt:lpstr>
      <vt:lpstr>Reference与人员分工</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六个图介绍</dc:title>
  <dc:creator>Administrator</dc:creator>
  <cp:lastModifiedBy>nh</cp:lastModifiedBy>
  <cp:revision>22</cp:revision>
  <dcterms:created xsi:type="dcterms:W3CDTF">2015-05-05T08:02:00Z</dcterms:created>
  <dcterms:modified xsi:type="dcterms:W3CDTF">2016-11-05T12:29:07Z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