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2" r:id="rId9"/>
    <p:sldId id="297" r:id="rId10"/>
    <p:sldId id="273" r:id="rId11"/>
    <p:sldId id="298" r:id="rId12"/>
    <p:sldId id="263" r:id="rId13"/>
    <p:sldId id="264" r:id="rId14"/>
    <p:sldId id="286" r:id="rId15"/>
    <p:sldId id="282" r:id="rId16"/>
    <p:sldId id="284" r:id="rId17"/>
    <p:sldId id="283" r:id="rId18"/>
    <p:sldId id="285" r:id="rId19"/>
    <p:sldId id="318" r:id="rId20"/>
    <p:sldId id="326" r:id="rId21"/>
    <p:sldId id="327" r:id="rId22"/>
    <p:sldId id="287" r:id="rId23"/>
    <p:sldId id="313" r:id="rId24"/>
    <p:sldId id="265" r:id="rId25"/>
    <p:sldId id="269" r:id="rId26"/>
    <p:sldId id="275" r:id="rId27"/>
    <p:sldId id="260" r:id="rId28"/>
    <p:sldId id="266"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b="-69"/>
          </a:stretch>
        </a:blipFill>
        <a:effectLst/>
      </p:bgPr>
    </p:bg>
    <p:spTree>
      <p:nvGrpSpPr>
        <p:cNvPr id="1" name=""/>
        <p:cNvGrpSpPr/>
        <p:nvPr/>
      </p:nvGrpSpPr>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fld id="{82F288E0-7875-42C4-84C8-98DBBD3BF4D2}" type="datetime2">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r>
              <a:rPr lang="zh-CN" altLang="en-US"/>
              <a:t>G07 谢蕾、陈宣帆、黄令成、黄昕晰、林初煌</a:t>
            </a:r>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7D9BB5D0-35E4-459D-AEF3-FE4D7C45CC19}"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2">
              <a:rPr lang="zh-CN" altLang="en-US"/>
            </a:fld>
            <a:endParaRPr lang="zh-CN" altLang="en-US"/>
          </a:p>
        </p:txBody>
      </p:sp>
      <p:sp>
        <p:nvSpPr>
          <p:cNvPr id="5" name="页脚占位符 4"/>
          <p:cNvSpPr>
            <a:spLocks noGrp="1"/>
          </p:cNvSpPr>
          <p:nvPr>
            <p:ph type="ftr" sz="quarter" idx="11"/>
          </p:nvPr>
        </p:nvSpPr>
        <p:spPr/>
        <p:txBody>
          <a:bodyPr/>
          <a:lstStyle/>
          <a:p>
            <a:pPr lvl="0"/>
            <a:r>
              <a:rPr lang="zh-CN"/>
              <a:t>G07 谢蕾、陈宣帆、黄令成、黄昕晰、林初煌</a:t>
            </a:r>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2">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G07 谢蕾、陈宣帆、黄令成、黄昕晰、林初煌</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2">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G07 谢蕾、陈宣帆、黄令成、黄昕晰、林初煌</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2">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G07 谢蕾、陈宣帆、黄令成、黄昕晰、林初煌</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2">
              <a:rPr lang="zh-CN" altLang="en-US"/>
            </a:fld>
            <a:endParaRPr lang="zh-CN" altLang="en-US"/>
          </a:p>
        </p:txBody>
      </p:sp>
      <p:sp>
        <p:nvSpPr>
          <p:cNvPr id="6" name="页脚占位符 5"/>
          <p:cNvSpPr>
            <a:spLocks noGrp="1"/>
          </p:cNvSpPr>
          <p:nvPr>
            <p:ph type="ftr" sz="quarter" idx="11"/>
          </p:nvPr>
        </p:nvSpPr>
        <p:spPr/>
        <p:txBody>
          <a:bodyPr/>
          <a:lstStyle/>
          <a:p>
            <a:pPr lvl="0"/>
            <a:r>
              <a:rPr lang="zh-CN"/>
              <a:t>G07 谢蕾、陈宣帆、黄令成、黄昕晰、林初煌</a:t>
            </a:r>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82F288E0-7875-42C4-84C8-98DBBD3BF4D2}" type="datetime2">
              <a:rPr lang="zh-CN" altLang="en-US" smtClean="0"/>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G07 谢蕾、陈宣帆、黄令成、黄昕晰、林初煌</a:t>
            </a:r>
            <a:endParaRPr lang="zh-CN" altLang="en-US"/>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bin"/><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image" Target="../media/image28.emf"/><Relationship Id="rId8" Type="http://schemas.openxmlformats.org/officeDocument/2006/relationships/image" Target="../media/image27.emf"/><Relationship Id="rId7" Type="http://schemas.openxmlformats.org/officeDocument/2006/relationships/image" Target="../media/image26.png"/><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emf"/><Relationship Id="rId3" Type="http://schemas.openxmlformats.org/officeDocument/2006/relationships/image" Target="../media/image22.emf"/><Relationship Id="rId23" Type="http://schemas.openxmlformats.org/officeDocument/2006/relationships/vmlDrawing" Target="../drawings/vmlDrawing3.vml"/><Relationship Id="rId22" Type="http://schemas.openxmlformats.org/officeDocument/2006/relationships/slideLayout" Target="../slideLayouts/slideLayout2.xml"/><Relationship Id="rId21" Type="http://schemas.openxmlformats.org/officeDocument/2006/relationships/image" Target="../media/image36.emf"/><Relationship Id="rId20" Type="http://schemas.openxmlformats.org/officeDocument/2006/relationships/image" Target="../media/image35.png"/><Relationship Id="rId2" Type="http://schemas.openxmlformats.org/officeDocument/2006/relationships/image" Target="../media/image21.emf"/><Relationship Id="rId19" Type="http://schemas.openxmlformats.org/officeDocument/2006/relationships/oleObject" Target="../embeddings/oleObject6.bin"/><Relationship Id="rId18" Type="http://schemas.openxmlformats.org/officeDocument/2006/relationships/image" Target="../media/image34.png"/><Relationship Id="rId17" Type="http://schemas.openxmlformats.org/officeDocument/2006/relationships/oleObject" Target="../embeddings/oleObject5.bin"/><Relationship Id="rId16" Type="http://schemas.openxmlformats.org/officeDocument/2006/relationships/image" Target="../media/image33.png"/><Relationship Id="rId15" Type="http://schemas.openxmlformats.org/officeDocument/2006/relationships/oleObject" Target="../embeddings/oleObject4.bin"/><Relationship Id="rId14" Type="http://schemas.openxmlformats.org/officeDocument/2006/relationships/image" Target="../media/image32.png"/><Relationship Id="rId13" Type="http://schemas.openxmlformats.org/officeDocument/2006/relationships/oleObject" Target="../embeddings/oleObject3.bin"/><Relationship Id="rId12" Type="http://schemas.openxmlformats.org/officeDocument/2006/relationships/image" Target="../media/image31.png"/><Relationship Id="rId11" Type="http://schemas.openxmlformats.org/officeDocument/2006/relationships/image" Target="../media/image30.emf"/><Relationship Id="rId10" Type="http://schemas.openxmlformats.org/officeDocument/2006/relationships/image" Target="../media/image29.emf"/><Relationship Id="rId1"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20720" y="1450975"/>
            <a:ext cx="5425440" cy="706755"/>
          </a:xfrm>
          <a:prstGeom prst="rect">
            <a:avLst/>
          </a:prstGeom>
          <a:noFill/>
        </p:spPr>
        <p:txBody>
          <a:bodyPr wrap="square" rtlCol="0">
            <a:spAutoFit/>
          </a:bodyPr>
          <a:p>
            <a:pPr algn="ctr"/>
            <a:r>
              <a:rPr lang="en-US" altLang="zh-CN" sz="4000"/>
              <a:t>UML</a:t>
            </a:r>
            <a:r>
              <a:rPr lang="zh-CN" altLang="en-US" sz="4000"/>
              <a:t>概述</a:t>
            </a:r>
            <a:endParaRPr lang="zh-CN" altLang="en-US" sz="4000"/>
          </a:p>
        </p:txBody>
      </p:sp>
      <p:sp>
        <p:nvSpPr>
          <p:cNvPr id="5" name="文本框 4"/>
          <p:cNvSpPr txBox="1"/>
          <p:nvPr/>
        </p:nvSpPr>
        <p:spPr>
          <a:xfrm>
            <a:off x="5819775" y="3776345"/>
            <a:ext cx="5330190" cy="944880"/>
          </a:xfrm>
          <a:prstGeom prst="rect">
            <a:avLst/>
          </a:prstGeom>
          <a:noFill/>
        </p:spPr>
        <p:txBody>
          <a:bodyPr wrap="square" rtlCol="0">
            <a:spAutoFit/>
          </a:bodyPr>
          <a:p>
            <a:r>
              <a:rPr lang="en-US" altLang="zh-CN" sz="2800"/>
              <a:t>Unified Modeling Language</a:t>
            </a:r>
            <a:endParaRPr lang="en-US" altLang="zh-CN" sz="2800"/>
          </a:p>
          <a:p>
            <a:r>
              <a:rPr lang="en-US" altLang="zh-CN" sz="2800"/>
              <a:t>(</a:t>
            </a:r>
            <a:r>
              <a:rPr lang="zh-CN" altLang="en-US" sz="2800"/>
              <a:t>统一建模语言</a:t>
            </a:r>
            <a:r>
              <a:rPr lang="en-US" altLang="zh-CN" sz="2800"/>
              <a:t>)</a:t>
            </a:r>
            <a:endParaRPr lang="en-US" altLang="zh-CN" sz="2800"/>
          </a:p>
        </p:txBody>
      </p:sp>
      <p:sp>
        <p:nvSpPr>
          <p:cNvPr id="2" name="日期占位符 1"/>
          <p:cNvSpPr>
            <a:spLocks noGrp="1"/>
          </p:cNvSpPr>
          <p:nvPr>
            <p:ph type="dt" sz="half" idx="2"/>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4"/>
          </p:nvPr>
        </p:nvSpPr>
        <p:spPr>
          <a:xfrm>
            <a:off x="9169400" y="6108065"/>
            <a:ext cx="2844800" cy="476250"/>
          </a:xfrm>
        </p:spPr>
        <p:txBody>
          <a:bodyPr/>
          <a:p>
            <a:fld id="{7D9BB5D0-35E4-459D-AEF3-FE4D7C45CC19}" type="slidenum">
              <a:rPr lang="zh-CN" altLang="en-US" smtClean="0"/>
            </a:fld>
            <a:endParaRPr lang="zh-CN" altLang="en-US"/>
          </a:p>
        </p:txBody>
      </p:sp>
      <p:sp>
        <p:nvSpPr>
          <p:cNvPr id="7" name="页脚占位符 6"/>
          <p:cNvSpPr>
            <a:spLocks noGrp="1"/>
          </p:cNvSpPr>
          <p:nvPr>
            <p:ph type="ftr" sz="quarter" idx="3"/>
          </p:nvPr>
        </p:nvSpPr>
        <p:spPr>
          <a:xfrm>
            <a:off x="4165600" y="6245225"/>
            <a:ext cx="4074160" cy="476250"/>
          </a:xfrm>
        </p:spPr>
        <p:txBody>
          <a:bodyPr/>
          <a:p>
            <a:r>
              <a:rPr lang="zh-CN" altLang="en-US"/>
              <a:t>G07 谢蕾、陈宣帆、黄令成、黄昕晰、林初煌</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70960" y="800100"/>
            <a:ext cx="4450080" cy="579120"/>
          </a:xfrm>
          <a:prstGeom prst="rect">
            <a:avLst/>
          </a:prstGeom>
          <a:noFill/>
        </p:spPr>
        <p:txBody>
          <a:bodyPr wrap="square" rtlCol="0">
            <a:spAutoFit/>
          </a:bodyPr>
          <a:p>
            <a:pPr algn="ctr"/>
            <a:r>
              <a:rPr lang="en-US" altLang="zh-CN" sz="3200"/>
              <a:t>UML</a:t>
            </a:r>
            <a:r>
              <a:rPr lang="zh-CN" altLang="en-US" sz="3200"/>
              <a:t>的主要特点</a:t>
            </a:r>
            <a:endParaRPr lang="zh-CN" altLang="en-US" sz="3200"/>
          </a:p>
        </p:txBody>
      </p:sp>
      <p:sp>
        <p:nvSpPr>
          <p:cNvPr id="6" name="文本框 5"/>
          <p:cNvSpPr txBox="1"/>
          <p:nvPr/>
        </p:nvSpPr>
        <p:spPr>
          <a:xfrm>
            <a:off x="1386840" y="1760220"/>
            <a:ext cx="7604760" cy="1465580"/>
          </a:xfrm>
          <a:prstGeom prst="rect">
            <a:avLst/>
          </a:prstGeom>
          <a:noFill/>
        </p:spPr>
        <p:txBody>
          <a:bodyPr wrap="square" rtlCol="0">
            <a:spAutoFit/>
          </a:bodyPr>
          <a:p>
            <a:r>
              <a:rPr lang="zh-CN" altLang="en-US"/>
              <a:t>• 统一的标准</a:t>
            </a:r>
            <a:endParaRPr lang="zh-CN" altLang="en-US"/>
          </a:p>
          <a:p>
            <a:r>
              <a:rPr lang="zh-CN" altLang="en-US">
                <a:sym typeface="+mn-ea"/>
              </a:rPr>
              <a:t>• 面向对象</a:t>
            </a:r>
            <a:endParaRPr lang="zh-CN" altLang="en-US">
              <a:sym typeface="+mn-ea"/>
            </a:endParaRPr>
          </a:p>
          <a:p>
            <a:r>
              <a:rPr lang="zh-CN" altLang="en-US">
                <a:sym typeface="+mn-ea"/>
              </a:rPr>
              <a:t>• 可视化、表示能力强大</a:t>
            </a:r>
            <a:endParaRPr lang="zh-CN" altLang="en-US">
              <a:sym typeface="+mn-ea"/>
            </a:endParaRPr>
          </a:p>
          <a:p>
            <a:r>
              <a:rPr lang="zh-CN" altLang="en-US">
                <a:sym typeface="+mn-ea"/>
              </a:rPr>
              <a:t>• 独立于过程</a:t>
            </a:r>
            <a:endParaRPr lang="zh-CN" altLang="en-US">
              <a:sym typeface="+mn-ea"/>
            </a:endParaRPr>
          </a:p>
          <a:p>
            <a:r>
              <a:rPr lang="zh-CN" altLang="en-US">
                <a:sym typeface="+mn-ea"/>
              </a:rPr>
              <a:t>•  概念明确，建模表示法简洁，图形结构清晰，容易掌握和使用</a:t>
            </a:r>
            <a:r>
              <a:rPr lang="zh-CN" altLang="en-US"/>
              <a:t>  </a:t>
            </a:r>
            <a:endParaRPr lang="zh-CN" altLang="en-US"/>
          </a:p>
        </p:txBody>
      </p:sp>
      <p:sp>
        <p:nvSpPr>
          <p:cNvPr id="7" name="文本框 6"/>
          <p:cNvSpPr txBox="1"/>
          <p:nvPr/>
        </p:nvSpPr>
        <p:spPr>
          <a:xfrm>
            <a:off x="1386840" y="3832860"/>
            <a:ext cx="8655685" cy="1191260"/>
          </a:xfrm>
          <a:prstGeom prst="rect">
            <a:avLst/>
          </a:prstGeom>
          <a:noFill/>
        </p:spPr>
        <p:txBody>
          <a:bodyPr wrap="square" rtlCol="0">
            <a:spAutoFit/>
          </a:bodyPr>
          <a:p>
            <a:r>
              <a:rPr lang="en-US" altLang="zh-CN"/>
              <a:t>UML</a:t>
            </a:r>
            <a:r>
              <a:rPr lang="zh-CN" altLang="en-US"/>
              <a:t>并不是一个独立的软件开发方法，而是面向对象软件开发方法中的一个部分。</a:t>
            </a:r>
            <a:endParaRPr lang="zh-CN" altLang="en-US"/>
          </a:p>
          <a:p>
            <a:r>
              <a:rPr lang="zh-CN" altLang="en-US"/>
              <a:t>一般来说，方法应该包括表示符号和开发过程的指导原则，但</a:t>
            </a:r>
            <a:r>
              <a:rPr lang="en-US" altLang="zh-CN"/>
              <a:t>UML</a:t>
            </a:r>
            <a:r>
              <a:rPr lang="zh-CN" altLang="en-US"/>
              <a:t>没有关于开发过程的说明。也就是说，</a:t>
            </a:r>
            <a:r>
              <a:rPr lang="en-US" altLang="zh-CN"/>
              <a:t>UML</a:t>
            </a:r>
            <a:r>
              <a:rPr lang="zh-CN" altLang="en-US"/>
              <a:t>并不依赖于特定的软件开发过程，这也是</a:t>
            </a:r>
            <a:r>
              <a:rPr lang="en-US" altLang="zh-CN"/>
              <a:t>UML</a:t>
            </a:r>
            <a:r>
              <a:rPr lang="zh-CN" altLang="en-US"/>
              <a:t>有强大生命力的一个原因。</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68040" y="573405"/>
            <a:ext cx="4983480" cy="579120"/>
          </a:xfrm>
          <a:prstGeom prst="rect">
            <a:avLst/>
          </a:prstGeom>
          <a:noFill/>
        </p:spPr>
        <p:txBody>
          <a:bodyPr wrap="square" rtlCol="0">
            <a:spAutoFit/>
          </a:bodyPr>
          <a:p>
            <a:pPr algn="ctr"/>
            <a:r>
              <a:rPr lang="en-US" altLang="zh-CN" sz="3200"/>
              <a:t>UML</a:t>
            </a:r>
            <a:r>
              <a:rPr lang="zh-CN" altLang="en-US" sz="3200"/>
              <a:t>的构成</a:t>
            </a:r>
            <a:endParaRPr lang="zh-CN" altLang="en-US" sz="3200"/>
          </a:p>
        </p:txBody>
      </p:sp>
      <p:pic>
        <p:nvPicPr>
          <p:cNvPr id="5" name="图片 4" descr="UML构成图"/>
          <p:cNvPicPr>
            <a:picLocks noChangeAspect="1"/>
          </p:cNvPicPr>
          <p:nvPr/>
        </p:nvPicPr>
        <p:blipFill>
          <a:blip r:embed="rId1"/>
          <a:stretch>
            <a:fillRect/>
          </a:stretch>
        </p:blipFill>
        <p:spPr>
          <a:xfrm>
            <a:off x="519430" y="1152525"/>
            <a:ext cx="10162540" cy="5127625"/>
          </a:xfrm>
          <a:prstGeom prst="rect">
            <a:avLst/>
          </a:prstGeom>
        </p:spPr>
      </p:pic>
      <p:sp>
        <p:nvSpPr>
          <p:cNvPr id="6" name="文本框 5"/>
          <p:cNvSpPr txBox="1"/>
          <p:nvPr/>
        </p:nvSpPr>
        <p:spPr>
          <a:xfrm>
            <a:off x="11079480" y="5491480"/>
            <a:ext cx="975360" cy="368300"/>
          </a:xfrm>
          <a:prstGeom prst="rect">
            <a:avLst/>
          </a:prstGeom>
          <a:noFill/>
        </p:spPr>
        <p:txBody>
          <a:bodyPr wrap="square" rtlCol="0">
            <a:spAutoFit/>
          </a:bodyPr>
          <a:p>
            <a:r>
              <a:rPr lang="zh-CN" altLang="en-US"/>
              <a:t>【</a:t>
            </a:r>
            <a:r>
              <a:rPr lang="en-US" altLang="zh-CN"/>
              <a:t>3</a:t>
            </a:r>
            <a:r>
              <a:rPr lang="zh-CN" altLang="en-US"/>
              <a:t>】</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a:xfrm>
            <a:off x="4165600" y="6245225"/>
            <a:ext cx="4302760" cy="476250"/>
          </a:xfrm>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65040" y="662940"/>
            <a:ext cx="3307080" cy="457200"/>
          </a:xfrm>
          <a:prstGeom prst="rect">
            <a:avLst/>
          </a:prstGeom>
          <a:noFill/>
        </p:spPr>
        <p:txBody>
          <a:bodyPr wrap="square" rtlCol="0">
            <a:spAutoFit/>
          </a:bodyPr>
          <a:p>
            <a:r>
              <a:rPr lang="en-US" altLang="zh-CN" sz="2400"/>
              <a:t>UML</a:t>
            </a:r>
            <a:r>
              <a:rPr lang="zh-CN" altLang="en-US" sz="2400"/>
              <a:t>事物</a:t>
            </a:r>
            <a:endParaRPr lang="zh-CN" altLang="en-US" sz="2400"/>
          </a:p>
        </p:txBody>
      </p:sp>
      <p:sp>
        <p:nvSpPr>
          <p:cNvPr id="8" name="文本框 7"/>
          <p:cNvSpPr txBox="1"/>
          <p:nvPr/>
        </p:nvSpPr>
        <p:spPr>
          <a:xfrm>
            <a:off x="609600" y="1318260"/>
            <a:ext cx="10820400" cy="4267200"/>
          </a:xfrm>
          <a:prstGeom prst="rect">
            <a:avLst/>
          </a:prstGeom>
          <a:noFill/>
        </p:spPr>
        <p:txBody>
          <a:bodyPr wrap="square" rtlCol="0">
            <a:spAutoFit/>
          </a:bodyPr>
          <a:p>
            <a:r>
              <a:rPr lang="zh-CN" altLang="en-US" sz="1400"/>
              <a:t>UML中的事物分为四种类型：结构事物、行为事物、分组事物、注释事物</a:t>
            </a:r>
            <a:endParaRPr lang="zh-CN" altLang="en-US" sz="1400"/>
          </a:p>
          <a:p>
            <a:endParaRPr lang="zh-CN" altLang="en-US" sz="1400"/>
          </a:p>
          <a:p>
            <a:r>
              <a:rPr lang="zh-CN" altLang="en-US" sz="1400"/>
              <a:t>•</a:t>
            </a:r>
            <a:r>
              <a:rPr lang="zh-CN" altLang="en-US" sz="1600" b="1">
                <a:solidFill>
                  <a:srgbClr val="0070C0"/>
                </a:solidFill>
              </a:rPr>
              <a:t>结构事物</a:t>
            </a:r>
            <a:endParaRPr lang="zh-CN" altLang="en-US" sz="1600" b="1">
              <a:solidFill>
                <a:srgbClr val="0070C0"/>
              </a:solidFill>
            </a:endParaRPr>
          </a:p>
          <a:p>
            <a:r>
              <a:rPr lang="zh-CN" altLang="en-US" sz="1400"/>
              <a:t>1、类（class）：类是对一组具有相同属性、方法、关系和语义的对象的描述。一个类实现一个或多个接口</a:t>
            </a:r>
            <a:endParaRPr lang="zh-CN" altLang="en-US" sz="1400"/>
          </a:p>
          <a:p>
            <a:r>
              <a:rPr lang="en-US" altLang="zh-CN" sz="1400"/>
              <a:t>2</a:t>
            </a:r>
            <a:r>
              <a:rPr lang="zh-CN" altLang="en-US" sz="1400"/>
              <a:t>、接口（interface）：接口描述了一个类或构件的一个服务的操作集，接口仅仅是定义了一组操作的规范，它并没有给出这组操作的具体实现</a:t>
            </a:r>
            <a:endParaRPr lang="zh-CN" altLang="en-US" sz="1400"/>
          </a:p>
          <a:p>
            <a:r>
              <a:rPr lang="zh-CN" altLang="en-US" sz="1400"/>
              <a:t>3、协作（collaboration）：协作定义了一个交互，它是由一组共同工作以提供某协作的角色和其他元素构成的群体，这些协作行为大于所有元素的各行为的总和。</a:t>
            </a:r>
            <a:endParaRPr lang="zh-CN" altLang="en-US" sz="1400"/>
          </a:p>
          <a:p>
            <a:r>
              <a:rPr lang="zh-CN" altLang="en-US" sz="1400"/>
              <a:t>4、用例（use case）用例是对一组动作序列的描述，系统执行这些动作将产生一个对特定的参与者有价值且可观察的结果</a:t>
            </a:r>
            <a:endParaRPr lang="zh-CN" altLang="en-US" sz="1400"/>
          </a:p>
          <a:p>
            <a:r>
              <a:rPr lang="zh-CN" altLang="en-US" sz="1400"/>
              <a:t>5、主动类（active class）是这样的类，其对象至少拥有一个进程或线程，因此它能气动控制活动</a:t>
            </a:r>
            <a:endParaRPr lang="zh-CN" altLang="en-US" sz="1400"/>
          </a:p>
          <a:p>
            <a:r>
              <a:rPr lang="zh-CN" altLang="en-US" sz="1400"/>
              <a:t>6、构件（component）构件是系统中物理的、可替代的部件，它遵循且提供一组接口的实现</a:t>
            </a:r>
            <a:endParaRPr lang="zh-CN" altLang="en-US" sz="1400"/>
          </a:p>
          <a:p>
            <a:r>
              <a:rPr lang="zh-CN" altLang="en-US" sz="1400"/>
              <a:t>7、节点（node）节点是在运行时存在的物理元素，至少有一记忆能力处理能力。</a:t>
            </a:r>
            <a:endParaRPr lang="zh-CN" altLang="en-US" sz="1400"/>
          </a:p>
          <a:p>
            <a:r>
              <a:rPr lang="zh-CN" altLang="en-US" sz="1400">
                <a:sym typeface="+mn-ea"/>
              </a:rPr>
              <a:t>•</a:t>
            </a:r>
            <a:r>
              <a:rPr lang="zh-CN" altLang="en-US" sz="1600" b="1">
                <a:solidFill>
                  <a:srgbClr val="0070C0"/>
                </a:solidFill>
                <a:sym typeface="+mn-ea"/>
              </a:rPr>
              <a:t>行为事物</a:t>
            </a:r>
            <a:r>
              <a:rPr lang="zh-CN" altLang="en-US" sz="1400" b="1">
                <a:solidFill>
                  <a:srgbClr val="0070C0"/>
                </a:solidFill>
                <a:sym typeface="+mn-ea"/>
              </a:rPr>
              <a:t> ：</a:t>
            </a:r>
            <a:r>
              <a:rPr lang="zh-CN" altLang="en-US" sz="1400">
                <a:sym typeface="+mn-ea"/>
              </a:rPr>
              <a:t>是UML模型的动态部分，描述了跨越时间和空间的行为。</a:t>
            </a:r>
            <a:endParaRPr lang="zh-CN" altLang="en-US" sz="1400">
              <a:sym typeface="+mn-ea"/>
            </a:endParaRPr>
          </a:p>
          <a:p>
            <a:r>
              <a:rPr lang="en-US" altLang="zh-CN" sz="1400">
                <a:sym typeface="+mn-ea"/>
              </a:rPr>
              <a:t>1、交互（interaction）</a:t>
            </a:r>
            <a:r>
              <a:rPr lang="zh-CN" altLang="en-US" sz="1400">
                <a:sym typeface="+mn-ea"/>
              </a:rPr>
              <a:t>：</a:t>
            </a:r>
            <a:r>
              <a:rPr lang="en-US" altLang="zh-CN" sz="1400">
                <a:sym typeface="+mn-ea"/>
              </a:rPr>
              <a:t>由在特定语境中共同完成一定特定任务的一组对象之间交换的消息组成。</a:t>
            </a:r>
            <a:endParaRPr lang="en-US" altLang="zh-CN" sz="1400">
              <a:sym typeface="+mn-ea"/>
            </a:endParaRPr>
          </a:p>
          <a:p>
            <a:r>
              <a:rPr lang="zh-CN" altLang="en-US" sz="1400">
                <a:sym typeface="+mn-ea"/>
              </a:rPr>
              <a:t>2、状态机（state machine）：描述了一个对象或一个交互在生命期内响应事件所经历的状态序列。</a:t>
            </a:r>
            <a:endParaRPr lang="zh-CN" altLang="en-US" sz="1400">
              <a:sym typeface="+mn-ea"/>
            </a:endParaRPr>
          </a:p>
          <a:p>
            <a:r>
              <a:rPr lang="zh-CN" altLang="en-US" sz="1400">
                <a:sym typeface="+mn-ea"/>
              </a:rPr>
              <a:t>•</a:t>
            </a:r>
            <a:r>
              <a:rPr lang="zh-CN" altLang="en-US" sz="1600" b="1">
                <a:solidFill>
                  <a:srgbClr val="0070C0"/>
                </a:solidFill>
                <a:sym typeface="+mn-ea"/>
              </a:rPr>
              <a:t>分组事物：</a:t>
            </a:r>
            <a:r>
              <a:rPr lang="zh-CN" altLang="en-US" sz="1400">
                <a:sym typeface="+mn-ea"/>
              </a:rPr>
              <a:t>分组事物是UML模型的组织部分，最主要的分组事物是包（package）</a:t>
            </a:r>
            <a:endParaRPr lang="zh-CN" altLang="en-US" sz="1400" b="1">
              <a:solidFill>
                <a:srgbClr val="0070C0"/>
              </a:solidFill>
              <a:sym typeface="+mn-ea"/>
            </a:endParaRPr>
          </a:p>
          <a:p>
            <a:r>
              <a:rPr lang="en-US" altLang="zh-CN" sz="1400">
                <a:sym typeface="+mn-ea"/>
              </a:rPr>
              <a:t>1.</a:t>
            </a:r>
            <a:r>
              <a:rPr lang="zh-CN" altLang="en-US" sz="1400">
                <a:sym typeface="+mn-ea"/>
              </a:rPr>
              <a:t>包是UML中唯一的组织机制，包可以拥有其他元素，这些元素可以是类、接口、构件、节点、协作、用例和图，甚至可以是其他包</a:t>
            </a:r>
            <a:endParaRPr lang="zh-CN" altLang="en-US" sz="1400">
              <a:sym typeface="+mn-ea"/>
            </a:endParaRPr>
          </a:p>
          <a:p>
            <a:r>
              <a:rPr lang="zh-CN" altLang="en-US" sz="1600" b="1">
                <a:solidFill>
                  <a:srgbClr val="0070C0"/>
                </a:solidFill>
                <a:sym typeface="+mn-ea"/>
              </a:rPr>
              <a:t>注释事物：</a:t>
            </a:r>
            <a:r>
              <a:rPr lang="zh-CN" altLang="en-US" sz="1400">
                <a:solidFill>
                  <a:schemeClr val="tx1"/>
                </a:solidFill>
                <a:sym typeface="+mn-ea"/>
              </a:rPr>
              <a:t>注释事物是UML模型的解释部分。这些注释事物用来描述、说明和标注模型的任何元素。</a:t>
            </a:r>
            <a:endParaRPr lang="zh-CN" altLang="en-US" sz="1400">
              <a:solidFill>
                <a:schemeClr val="tx1"/>
              </a:solidFill>
              <a:sym typeface="+mn-ea"/>
            </a:endParaRPr>
          </a:p>
          <a:p>
            <a:r>
              <a:rPr lang="en-US" altLang="zh-CN" sz="1400">
                <a:sym typeface="+mn-ea"/>
              </a:rPr>
              <a:t>1.</a:t>
            </a:r>
            <a:r>
              <a:rPr lang="zh-CN" altLang="en-US" sz="1400">
                <a:sym typeface="+mn-ea"/>
              </a:rPr>
              <a:t>注解是一个依附于一个元素或一组元素之上，对它进行约束或解释的简单符号</a:t>
            </a:r>
            <a:endParaRPr lang="zh-CN" altLang="en-US" sz="1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 name="Picture 12" descr="manager"/>
          <p:cNvPicPr>
            <a:picLocks noChangeAspect="1" noChangeArrowheads="1"/>
          </p:cNvPicPr>
          <p:nvPr/>
        </p:nvPicPr>
        <p:blipFill>
          <a:blip r:embed="rId1"/>
          <a:srcRect/>
          <a:stretch>
            <a:fillRect/>
          </a:stretch>
        </p:blipFill>
        <p:spPr>
          <a:xfrm>
            <a:off x="385763" y="557848"/>
            <a:ext cx="2078037" cy="2308742"/>
          </a:xfrm>
          <a:prstGeom prst="rect">
            <a:avLst/>
          </a:prstGeom>
          <a:noFill/>
        </p:spPr>
      </p:pic>
      <p:grpSp>
        <p:nvGrpSpPr>
          <p:cNvPr id="50" name="Group 15"/>
          <p:cNvGrpSpPr/>
          <p:nvPr/>
        </p:nvGrpSpPr>
        <p:grpSpPr bwMode="auto">
          <a:xfrm>
            <a:off x="195265" y="3645536"/>
            <a:ext cx="3259136" cy="2024127"/>
            <a:chOff x="22" y="2251"/>
            <a:chExt cx="3130" cy="1910"/>
          </a:xfrm>
        </p:grpSpPr>
        <p:pic>
          <p:nvPicPr>
            <p:cNvPr id="51" name="Picture 16"/>
            <p:cNvPicPr>
              <a:picLocks noChangeAspect="1" noChangeArrowheads="1"/>
            </p:cNvPicPr>
            <p:nvPr/>
          </p:nvPicPr>
          <p:blipFill>
            <a:blip r:embed="rId2"/>
            <a:srcRect/>
            <a:stretch>
              <a:fillRect/>
            </a:stretch>
          </p:blipFill>
          <p:spPr bwMode="auto">
            <a:xfrm>
              <a:off x="22" y="2251"/>
              <a:ext cx="3130" cy="1857"/>
            </a:xfrm>
            <a:prstGeom prst="rect">
              <a:avLst/>
            </a:prstGeom>
            <a:noFill/>
            <a:ln w="9525" algn="ctr">
              <a:noFill/>
              <a:miter lim="800000"/>
              <a:headEnd/>
              <a:tailEnd/>
            </a:ln>
            <a:effectLst/>
          </p:spPr>
        </p:pic>
        <p:sp>
          <p:nvSpPr>
            <p:cNvPr id="52" name="Text Box 17"/>
            <p:cNvSpPr txBox="1">
              <a:spLocks noChangeArrowheads="1"/>
            </p:cNvSpPr>
            <p:nvPr/>
          </p:nvSpPr>
          <p:spPr bwMode="auto">
            <a:xfrm>
              <a:off x="1021" y="3022"/>
              <a:ext cx="453" cy="273"/>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59" name="Text Box 18"/>
            <p:cNvSpPr txBox="1">
              <a:spLocks noChangeArrowheads="1"/>
            </p:cNvSpPr>
            <p:nvPr/>
          </p:nvSpPr>
          <p:spPr bwMode="auto">
            <a:xfrm>
              <a:off x="2563" y="3703"/>
              <a:ext cx="454" cy="274"/>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60" name="Text Box 19"/>
            <p:cNvSpPr txBox="1">
              <a:spLocks noChangeArrowheads="1"/>
            </p:cNvSpPr>
            <p:nvPr/>
          </p:nvSpPr>
          <p:spPr bwMode="auto">
            <a:xfrm>
              <a:off x="566" y="3839"/>
              <a:ext cx="817" cy="322"/>
            </a:xfrm>
            <a:prstGeom prst="rect">
              <a:avLst/>
            </a:prstGeom>
            <a:noFill/>
            <a:ln w="9525" algn="ctr">
              <a:noFill/>
              <a:miter lim="800000"/>
              <a:tailEnd type="none" w="lg" len="lg"/>
            </a:ln>
            <a:effectLst/>
          </p:spPr>
          <p:txBody>
            <a:bodyPr>
              <a:spAutoFit/>
            </a:bodyPr>
            <a:p>
              <a:pPr algn="ctr">
                <a:spcBef>
                  <a:spcPct val="10000"/>
                </a:spcBef>
              </a:pPr>
              <a:endParaRPr kumimoji="0" lang="zh-CN" altLang="en-US" sz="2000" b="0" i="0">
                <a:solidFill>
                  <a:srgbClr val="000000"/>
                </a:solidFill>
                <a:effectLst/>
              </a:endParaRPr>
            </a:p>
          </p:txBody>
        </p:sp>
      </p:grpSp>
      <p:pic>
        <p:nvPicPr>
          <p:cNvPr id="84" name="Picture 11" descr="4-16"/>
          <p:cNvPicPr>
            <a:picLocks noChangeAspect="1" noChangeArrowheads="1"/>
          </p:cNvPicPr>
          <p:nvPr/>
        </p:nvPicPr>
        <p:blipFill>
          <a:blip r:embed="rId3"/>
          <a:srcRect/>
          <a:stretch>
            <a:fillRect/>
          </a:stretch>
        </p:blipFill>
        <p:spPr bwMode="auto">
          <a:xfrm>
            <a:off x="5912169" y="756285"/>
            <a:ext cx="2937271" cy="1581150"/>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5751195" y="3375025"/>
          <a:ext cx="3098634" cy="2230437"/>
        </p:xfrm>
        <a:graphic>
          <a:graphicData uri="http://schemas.openxmlformats.org/presentationml/2006/ole">
            <mc:AlternateContent xmlns:mc="http://schemas.openxmlformats.org/markup-compatibility/2006">
              <mc:Choice xmlns:v="urn:schemas-microsoft-com:vml" Requires="v">
                <p:oleObj spid="_x0000_s1025" name="BMP 图像" r:id="rId4" imgW="2257425" imgH="1628775" progId="PBrush">
                  <p:embed/>
                </p:oleObj>
              </mc:Choice>
              <mc:Fallback>
                <p:oleObj name="BMP 图像" r:id="rId4" imgW="2257425" imgH="1628775" progId="PBrush">
                  <p:embed/>
                  <p:pic>
                    <p:nvPicPr>
                      <p:cNvPr id="0" name="图片 1024"/>
                      <p:cNvPicPr>
                        <a:picLocks noChangeAspect="1"/>
                      </p:cNvPicPr>
                      <p:nvPr/>
                    </p:nvPicPr>
                    <p:blipFill>
                      <a:blip r:embed="rId5"/>
                      <a:stretch>
                        <a:fillRect/>
                      </a:stretch>
                    </p:blipFill>
                    <p:spPr>
                      <a:xfrm>
                        <a:off x="5751195" y="3375025"/>
                        <a:ext cx="3098634" cy="2230437"/>
                      </a:xfrm>
                      <a:prstGeom prst="rect">
                        <a:avLst/>
                      </a:prstGeom>
                      <a:noFill/>
                      <a:ln w="9525">
                        <a:noFill/>
                      </a:ln>
                    </p:spPr>
                  </p:pic>
                </p:oleObj>
              </mc:Fallback>
            </mc:AlternateContent>
          </a:graphicData>
        </a:graphic>
      </p:graphicFrame>
      <p:sp>
        <p:nvSpPr>
          <p:cNvPr id="49" name="文本框 48"/>
          <p:cNvSpPr txBox="1"/>
          <p:nvPr/>
        </p:nvSpPr>
        <p:spPr>
          <a:xfrm>
            <a:off x="435610" y="2780832"/>
            <a:ext cx="2376271" cy="640080"/>
          </a:xfrm>
          <a:prstGeom prst="rect">
            <a:avLst/>
          </a:prstGeom>
          <a:noFill/>
        </p:spPr>
        <p:txBody>
          <a:bodyPr wrap="square" rtlCol="0">
            <a:spAutoFit/>
          </a:bodyPr>
          <a:p>
            <a:pPr algn="ctr"/>
            <a:r>
              <a:rPr lang="zh-CN" altLang="en-US" dirty="0" smtClean="0">
                <a:solidFill>
                  <a:schemeClr val="tx1"/>
                </a:solidFill>
              </a:rPr>
              <a:t>用例图</a:t>
            </a:r>
            <a:endParaRPr lang="zh-CN" altLang="en-US" dirty="0" smtClean="0">
              <a:solidFill>
                <a:schemeClr val="tx1"/>
              </a:solidFill>
            </a:endParaRPr>
          </a:p>
          <a:p>
            <a:pPr algn="ctr"/>
            <a:r>
              <a:rPr lang="en-US" altLang="zh-CN" dirty="0" smtClean="0">
                <a:solidFill>
                  <a:schemeClr val="tx1"/>
                </a:solidFill>
              </a:rPr>
              <a:t>(Use case Diagram)</a:t>
            </a:r>
            <a:endParaRPr lang="en-US" altLang="zh-CN" dirty="0" smtClean="0">
              <a:solidFill>
                <a:schemeClr val="tx1"/>
              </a:solidFill>
            </a:endParaRPr>
          </a:p>
        </p:txBody>
      </p:sp>
      <p:sp>
        <p:nvSpPr>
          <p:cNvPr id="61" name="文本框 60"/>
          <p:cNvSpPr txBox="1"/>
          <p:nvPr/>
        </p:nvSpPr>
        <p:spPr>
          <a:xfrm>
            <a:off x="715916" y="5651032"/>
            <a:ext cx="1824083" cy="646331"/>
          </a:xfrm>
          <a:prstGeom prst="rect">
            <a:avLst/>
          </a:prstGeom>
          <a:noFill/>
        </p:spPr>
        <p:txBody>
          <a:bodyPr wrap="square" rtlCol="0">
            <a:spAutoFit/>
          </a:bodyPr>
          <a:p>
            <a:pPr algn="ctr"/>
            <a:r>
              <a:rPr lang="zh-CN" altLang="en-US" dirty="0" smtClean="0">
                <a:solidFill>
                  <a:srgbClr val="00B050"/>
                </a:solidFill>
              </a:rPr>
              <a:t>类图</a:t>
            </a:r>
            <a:endParaRPr lang="zh-CN" altLang="en-US" dirty="0" smtClean="0">
              <a:solidFill>
                <a:srgbClr val="00B050"/>
              </a:solidFill>
            </a:endParaRPr>
          </a:p>
          <a:p>
            <a:pPr algn="ctr"/>
            <a:r>
              <a:rPr lang="en-US" altLang="zh-CN" dirty="0" smtClean="0">
                <a:solidFill>
                  <a:srgbClr val="00B050"/>
                </a:solidFill>
              </a:rPr>
              <a:t>(Class Diagram)</a:t>
            </a:r>
            <a:endParaRPr lang="en-US" altLang="zh-CN" dirty="0" smtClean="0">
              <a:solidFill>
                <a:srgbClr val="00B050"/>
              </a:solidFill>
            </a:endParaRPr>
          </a:p>
        </p:txBody>
      </p:sp>
      <p:sp>
        <p:nvSpPr>
          <p:cNvPr id="65" name="文本框 64"/>
          <p:cNvSpPr txBox="1"/>
          <p:nvPr/>
        </p:nvSpPr>
        <p:spPr>
          <a:xfrm>
            <a:off x="6250364" y="2446187"/>
            <a:ext cx="2261175" cy="646331"/>
          </a:xfrm>
          <a:prstGeom prst="rect">
            <a:avLst/>
          </a:prstGeom>
          <a:noFill/>
        </p:spPr>
        <p:txBody>
          <a:bodyPr wrap="square" rtlCol="0">
            <a:spAutoFit/>
          </a:bodyPr>
          <a:p>
            <a:pPr algn="ctr"/>
            <a:r>
              <a:rPr lang="zh-CN" altLang="en-US" dirty="0" smtClean="0">
                <a:solidFill>
                  <a:srgbClr val="FFC000"/>
                </a:solidFill>
                <a:latin typeface="+mj-lt"/>
              </a:rPr>
              <a:t>对象图</a:t>
            </a:r>
            <a:endParaRPr lang="zh-CN" altLang="en-US" dirty="0" smtClean="0">
              <a:solidFill>
                <a:srgbClr val="FFC000"/>
              </a:solidFill>
              <a:latin typeface="+mj-lt"/>
            </a:endParaRPr>
          </a:p>
          <a:p>
            <a:pPr algn="ctr"/>
            <a:r>
              <a:rPr lang="en-US" altLang="zh-CN" dirty="0" smtClean="0">
                <a:solidFill>
                  <a:srgbClr val="FFC000"/>
                </a:solidFill>
                <a:latin typeface="+mj-lt"/>
              </a:rPr>
              <a:t>(Object Diagram)</a:t>
            </a:r>
            <a:endParaRPr lang="en-US" altLang="zh-CN" dirty="0" smtClean="0">
              <a:solidFill>
                <a:srgbClr val="FFC000"/>
              </a:solidFill>
              <a:latin typeface="+mj-lt"/>
            </a:endParaRPr>
          </a:p>
        </p:txBody>
      </p:sp>
      <p:sp>
        <p:nvSpPr>
          <p:cNvPr id="69" name="文本框 68"/>
          <p:cNvSpPr txBox="1"/>
          <p:nvPr/>
        </p:nvSpPr>
        <p:spPr>
          <a:xfrm>
            <a:off x="6112993" y="5652937"/>
            <a:ext cx="2536342" cy="646331"/>
          </a:xfrm>
          <a:prstGeom prst="rect">
            <a:avLst/>
          </a:prstGeom>
          <a:noFill/>
        </p:spPr>
        <p:txBody>
          <a:bodyPr wrap="square" rtlCol="0">
            <a:spAutoFit/>
          </a:bodyPr>
          <a:p>
            <a:pPr algn="ctr"/>
            <a:r>
              <a:rPr lang="zh-CN" altLang="en-US" dirty="0" smtClean="0">
                <a:solidFill>
                  <a:schemeClr val="accent5">
                    <a:lumMod val="75000"/>
                  </a:schemeClr>
                </a:solidFill>
              </a:rPr>
              <a:t>顺序图</a:t>
            </a:r>
            <a:endParaRPr lang="zh-CN" altLang="en-US" dirty="0" smtClean="0">
              <a:solidFill>
                <a:schemeClr val="accent5">
                  <a:lumMod val="75000"/>
                </a:schemeClr>
              </a:solidFill>
            </a:endParaRPr>
          </a:p>
          <a:p>
            <a:pPr algn="ctr"/>
            <a:r>
              <a:rPr lang="en-US" altLang="zh-CN" dirty="0" smtClean="0">
                <a:solidFill>
                  <a:schemeClr val="accent5">
                    <a:lumMod val="75000"/>
                  </a:schemeClr>
                </a:solidFill>
              </a:rPr>
              <a:t>(Sequence Diagram)</a:t>
            </a:r>
            <a:endParaRPr lang="en-US" altLang="zh-CN" dirty="0" smtClean="0">
              <a:solidFill>
                <a:schemeClr val="accent5">
                  <a:lumMod val="75000"/>
                </a:schemeClr>
              </a:solidFill>
            </a:endParaRPr>
          </a:p>
        </p:txBody>
      </p:sp>
      <p:sp>
        <p:nvSpPr>
          <p:cNvPr id="53" name="文本框 52"/>
          <p:cNvSpPr txBox="1"/>
          <p:nvPr/>
        </p:nvSpPr>
        <p:spPr>
          <a:xfrm>
            <a:off x="3014665" y="723556"/>
            <a:ext cx="2147250"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用例图包含一组用例。每一用例用椭圆表示，放置在矩形框中；矩形框表示整个系统。矩形框外画如图所示的小人，表示参与者。参与者不一定是人，可以是其他软件、硬件等等。某一参与者与某一用例用线连起来，表示该参与者和该用例有交互。</a:t>
            </a:r>
            <a:endParaRPr altLang="en-US" sz="1400" dirty="0" smtClean="0">
              <a:solidFill>
                <a:schemeClr val="bg2"/>
              </a:solidFill>
            </a:endParaRPr>
          </a:p>
        </p:txBody>
      </p:sp>
      <p:sp>
        <p:nvSpPr>
          <p:cNvPr id="6" name="文本框 5"/>
          <p:cNvSpPr txBox="1"/>
          <p:nvPr/>
        </p:nvSpPr>
        <p:spPr>
          <a:xfrm>
            <a:off x="3266760" y="364582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类图是描述系统中的类，以及各个类之间的关系的静态视图。能够让我们在正确编写代码以前对系统有一个全面的认识。类图是一种模型类型，确切的说，是一种静态模型类型。类图表示类、接口和它们之间的协作关系。</a:t>
            </a:r>
            <a:endParaRPr altLang="en-US" sz="1400" dirty="0" smtClean="0">
              <a:solidFill>
                <a:schemeClr val="bg2"/>
              </a:solidFill>
            </a:endParaRPr>
          </a:p>
        </p:txBody>
      </p:sp>
      <p:sp>
        <p:nvSpPr>
          <p:cNvPr id="7" name="文本框 6"/>
          <p:cNvSpPr txBox="1"/>
          <p:nvPr/>
        </p:nvSpPr>
        <p:spPr>
          <a:xfrm>
            <a:off x="9481505" y="920406"/>
            <a:ext cx="2147250" cy="15849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与类图极为相似，它是类图的实例，对象图显示类的多个对象实例，而不是实际的类。它描述的不是类之间的关系，而是对象之间的关系。</a:t>
            </a:r>
            <a:endParaRPr altLang="en-US" sz="1400" dirty="0" smtClean="0">
              <a:solidFill>
                <a:schemeClr val="bg2"/>
              </a:solidFill>
            </a:endParaRPr>
          </a:p>
        </p:txBody>
      </p:sp>
      <p:sp>
        <p:nvSpPr>
          <p:cNvPr id="8" name="文本框 7"/>
          <p:cNvSpPr txBox="1"/>
          <p:nvPr/>
        </p:nvSpPr>
        <p:spPr>
          <a:xfrm>
            <a:off x="9638985" y="342103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UML图的功用(1.0)</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 name="Picture 9"/>
          <p:cNvPicPr>
            <a:picLocks noChangeAspect="1" noChangeArrowheads="1"/>
          </p:cNvPicPr>
          <p:nvPr/>
        </p:nvPicPr>
        <p:blipFill>
          <a:blip r:embed="rId1"/>
          <a:srcRect/>
          <a:stretch>
            <a:fillRect/>
          </a:stretch>
        </p:blipFill>
        <p:spPr bwMode="auto">
          <a:xfrm>
            <a:off x="1021080" y="695326"/>
            <a:ext cx="2838450" cy="1521982"/>
          </a:xfrm>
          <a:prstGeom prst="rect">
            <a:avLst/>
          </a:prstGeom>
          <a:noFill/>
        </p:spPr>
      </p:pic>
      <p:graphicFrame>
        <p:nvGraphicFramePr>
          <p:cNvPr id="3075" name="Object 3"/>
          <p:cNvGraphicFramePr>
            <a:graphicFrameLocks noChangeAspect="1"/>
          </p:cNvGraphicFramePr>
          <p:nvPr/>
        </p:nvGraphicFramePr>
        <p:xfrm>
          <a:off x="835025" y="3522123"/>
          <a:ext cx="3209925" cy="1536922"/>
        </p:xfrm>
        <a:graphic>
          <a:graphicData uri="http://schemas.openxmlformats.org/presentationml/2006/ole">
            <mc:AlternateContent xmlns:mc="http://schemas.openxmlformats.org/markup-compatibility/2006">
              <mc:Choice xmlns:v="urn:schemas-microsoft-com:vml" Requires="v">
                <p:oleObj spid="_x0000_s2049" name="Picture2" r:id="rId2" imgW="32861250" imgH="14649450" progId="Word.Picture.8">
                  <p:embed/>
                </p:oleObj>
              </mc:Choice>
              <mc:Fallback>
                <p:oleObj name="Picture2" r:id="rId2" imgW="32861250" imgH="14649450" progId="Word.Picture.8">
                  <p:embed/>
                  <p:pic>
                    <p:nvPicPr>
                      <p:cNvPr id="0" name="图片 2048"/>
                      <p:cNvPicPr>
                        <a:picLocks noChangeAspect="1"/>
                      </p:cNvPicPr>
                      <p:nvPr/>
                    </p:nvPicPr>
                    <p:blipFill>
                      <a:blip r:embed="rId3"/>
                      <a:stretch>
                        <a:fillRect/>
                      </a:stretch>
                    </p:blipFill>
                    <p:spPr>
                      <a:xfrm>
                        <a:off x="835025" y="3522123"/>
                        <a:ext cx="3209925" cy="1536922"/>
                      </a:xfrm>
                      <a:prstGeom prst="rect">
                        <a:avLst/>
                      </a:prstGeom>
                      <a:noFill/>
                      <a:ln w="9525">
                        <a:noFill/>
                      </a:ln>
                    </p:spPr>
                  </p:pic>
                </p:oleObj>
              </mc:Fallback>
            </mc:AlternateContent>
          </a:graphicData>
        </a:graphic>
      </p:graphicFrame>
      <p:sp>
        <p:nvSpPr>
          <p:cNvPr id="4" name="文本框 3"/>
          <p:cNvSpPr txBox="1"/>
          <p:nvPr/>
        </p:nvSpPr>
        <p:spPr>
          <a:xfrm>
            <a:off x="954405" y="2385227"/>
            <a:ext cx="2905125" cy="646331"/>
          </a:xfrm>
          <a:prstGeom prst="rect">
            <a:avLst/>
          </a:prstGeom>
          <a:noFill/>
        </p:spPr>
        <p:txBody>
          <a:bodyPr wrap="square" rtlCol="0">
            <a:spAutoFit/>
          </a:bodyPr>
          <a:p>
            <a:pPr algn="ctr"/>
            <a:r>
              <a:rPr lang="zh-CN" altLang="en-US" dirty="0" smtClean="0">
                <a:solidFill>
                  <a:srgbClr val="FF0000"/>
                </a:solidFill>
              </a:rPr>
              <a:t>协作图</a:t>
            </a:r>
            <a:endParaRPr lang="zh-CN" altLang="en-US" dirty="0" smtClean="0">
              <a:solidFill>
                <a:srgbClr val="FF0000"/>
              </a:solidFill>
            </a:endParaRPr>
          </a:p>
          <a:p>
            <a:pPr algn="ctr"/>
            <a:r>
              <a:rPr lang="en-US" altLang="zh-CN" dirty="0" smtClean="0">
                <a:solidFill>
                  <a:srgbClr val="FF0000"/>
                </a:solidFill>
              </a:rPr>
              <a:t>(Collaboration Diagram)</a:t>
            </a:r>
            <a:endParaRPr lang="en-US" altLang="zh-CN" dirty="0" smtClean="0">
              <a:solidFill>
                <a:srgbClr val="FF0000"/>
              </a:solidFill>
            </a:endParaRPr>
          </a:p>
        </p:txBody>
      </p:sp>
      <p:sp>
        <p:nvSpPr>
          <p:cNvPr id="5" name="文本框 4"/>
          <p:cNvSpPr txBox="1"/>
          <p:nvPr/>
        </p:nvSpPr>
        <p:spPr>
          <a:xfrm>
            <a:off x="1092471" y="5490377"/>
            <a:ext cx="2767059" cy="646331"/>
          </a:xfrm>
          <a:prstGeom prst="rect">
            <a:avLst/>
          </a:prstGeom>
          <a:noFill/>
        </p:spPr>
        <p:txBody>
          <a:bodyPr wrap="square" rtlCol="0">
            <a:spAutoFit/>
          </a:bodyPr>
          <a:p>
            <a:pPr algn="ctr"/>
            <a:r>
              <a:rPr lang="zh-CN" altLang="en-US" dirty="0" smtClean="0">
                <a:solidFill>
                  <a:schemeClr val="accent2"/>
                </a:solidFill>
              </a:rPr>
              <a:t>状态图</a:t>
            </a:r>
            <a:endParaRPr lang="en-US" altLang="zh-CN" dirty="0" smtClean="0">
              <a:solidFill>
                <a:schemeClr val="accent2"/>
              </a:solidFill>
            </a:endParaRPr>
          </a:p>
          <a:p>
            <a:pPr algn="ctr"/>
            <a:r>
              <a:rPr lang="en-US" altLang="zh-CN" dirty="0" smtClean="0">
                <a:solidFill>
                  <a:schemeClr val="accent2"/>
                </a:solidFill>
              </a:rPr>
              <a:t>(State Chart Diagram)</a:t>
            </a:r>
            <a:endParaRPr lang="zh-CN" altLang="en-US" dirty="0">
              <a:solidFill>
                <a:schemeClr val="accent2"/>
              </a:solidFill>
            </a:endParaRPr>
          </a:p>
        </p:txBody>
      </p:sp>
      <p:pic>
        <p:nvPicPr>
          <p:cNvPr id="37" name="Picture 17"/>
          <p:cNvPicPr>
            <a:picLocks noChangeAspect="1" noChangeArrowheads="1"/>
          </p:cNvPicPr>
          <p:nvPr/>
        </p:nvPicPr>
        <p:blipFill>
          <a:blip r:embed="rId4"/>
          <a:srcRect/>
          <a:stretch>
            <a:fillRect/>
          </a:stretch>
        </p:blipFill>
        <p:spPr bwMode="auto">
          <a:xfrm>
            <a:off x="8581708" y="832362"/>
            <a:ext cx="2436812" cy="2310571"/>
          </a:xfrm>
          <a:prstGeom prst="rect">
            <a:avLst/>
          </a:prstGeom>
          <a:noFill/>
        </p:spPr>
      </p:pic>
      <p:sp>
        <p:nvSpPr>
          <p:cNvPr id="65" name="文本框 64"/>
          <p:cNvSpPr txBox="1"/>
          <p:nvPr/>
        </p:nvSpPr>
        <p:spPr>
          <a:xfrm>
            <a:off x="8582084" y="3330107"/>
            <a:ext cx="2261175" cy="646331"/>
          </a:xfrm>
          <a:prstGeom prst="rect">
            <a:avLst/>
          </a:prstGeom>
          <a:noFill/>
        </p:spPr>
        <p:txBody>
          <a:bodyPr wrap="square" rtlCol="0">
            <a:spAutoFit/>
          </a:bodyPr>
          <a:p>
            <a:pPr algn="ctr"/>
            <a:r>
              <a:rPr lang="zh-CN" altLang="en-US" dirty="0" smtClean="0">
                <a:solidFill>
                  <a:srgbClr val="7030A0"/>
                </a:solidFill>
                <a:latin typeface="+mj-lt"/>
              </a:rPr>
              <a:t>活动图</a:t>
            </a:r>
            <a:endParaRPr lang="zh-CN" altLang="en-US" dirty="0" smtClean="0">
              <a:solidFill>
                <a:srgbClr val="7030A0"/>
              </a:solidFill>
              <a:latin typeface="+mj-lt"/>
            </a:endParaRPr>
          </a:p>
          <a:p>
            <a:pPr algn="ctr"/>
            <a:r>
              <a:rPr lang="en-US" altLang="zh-CN" dirty="0" smtClean="0">
                <a:solidFill>
                  <a:srgbClr val="7030A0"/>
                </a:solidFill>
                <a:latin typeface="+mj-lt"/>
              </a:rPr>
              <a:t>(Activity Diagram)</a:t>
            </a:r>
            <a:endParaRPr lang="en-US" altLang="zh-CN" dirty="0" smtClean="0">
              <a:solidFill>
                <a:srgbClr val="7030A0"/>
              </a:solidFill>
              <a:latin typeface="+mj-lt"/>
            </a:endParaRPr>
          </a:p>
        </p:txBody>
      </p:sp>
      <p:sp>
        <p:nvSpPr>
          <p:cNvPr id="6" name="文本框 5"/>
          <p:cNvSpPr txBox="1"/>
          <p:nvPr/>
        </p:nvSpPr>
        <p:spPr>
          <a:xfrm>
            <a:off x="4399915" y="695325"/>
            <a:ext cx="2603500" cy="201168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和</a:t>
            </a:r>
            <a:r>
              <a:rPr lang="zh-CN" altLang="en-US" sz="1400" dirty="0" smtClean="0">
                <a:solidFill>
                  <a:schemeClr val="bg2"/>
                </a:solidFill>
              </a:rPr>
              <a:t>顺序图</a:t>
            </a:r>
            <a:r>
              <a:rPr altLang="en-US" sz="1400" dirty="0" smtClean="0">
                <a:solidFill>
                  <a:schemeClr val="bg2"/>
                </a:solidFill>
              </a:rPr>
              <a:t>相似，显示对象间的动态合作关系。可以看成是类图和顺序图的交集，协作图建模对象或者角色，以及它们彼此之间是如何通信的。如果强调时间和顺序，则使用序列图；如果强调上下级关系，则选择协作图；这两种图合称为交互图。</a:t>
            </a:r>
            <a:endParaRPr altLang="en-US" sz="1400" dirty="0" smtClean="0">
              <a:solidFill>
                <a:schemeClr val="bg2"/>
              </a:solidFill>
            </a:endParaRPr>
          </a:p>
        </p:txBody>
      </p:sp>
      <p:sp>
        <p:nvSpPr>
          <p:cNvPr id="7" name="文本框 6"/>
          <p:cNvSpPr txBox="1"/>
          <p:nvPr/>
        </p:nvSpPr>
        <p:spPr>
          <a:xfrm>
            <a:off x="4274820" y="3143250"/>
            <a:ext cx="3641725"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类的对象所有可能的状态，以及事件发生时状态的转移条件。可以捕获对象、子系统和系统的生命周期。他们可以告知一个对象可以拥有的状态，并且事件(如消息的接收、时间的流逝、错误、条件变为真等)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endParaRPr altLang="en-US" sz="1400" dirty="0" smtClean="0">
              <a:solidFill>
                <a:schemeClr val="bg2"/>
              </a:solidFill>
            </a:endParaRPr>
          </a:p>
        </p:txBody>
      </p:sp>
      <p:sp>
        <p:nvSpPr>
          <p:cNvPr id="8" name="文本框 7"/>
          <p:cNvSpPr txBox="1"/>
          <p:nvPr/>
        </p:nvSpPr>
        <p:spPr>
          <a:xfrm>
            <a:off x="8410575" y="4124960"/>
            <a:ext cx="2603500" cy="179832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描述用例要求所要进行的活动，以及活动间的约束关系，有利于识别并行活动。能够演示出系统中哪些地方存在功能，以及这些功能和系统中其他组件的功能如何共同满足前面使用用例图建模的商务需求。</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UML图的功用(1.0)</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Picture 20" descr="13-60"/>
          <p:cNvPicPr>
            <a:picLocks noChangeAspect="1" noChangeArrowheads="1"/>
          </p:cNvPicPr>
          <p:nvPr/>
        </p:nvPicPr>
        <p:blipFill>
          <a:blip r:embed="rId1"/>
          <a:srcRect/>
          <a:stretch>
            <a:fillRect/>
          </a:stretch>
        </p:blipFill>
        <p:spPr bwMode="auto">
          <a:xfrm>
            <a:off x="937577" y="1126173"/>
            <a:ext cx="3360738" cy="1257300"/>
          </a:xfrm>
          <a:prstGeom prst="rect">
            <a:avLst/>
          </a:prstGeom>
          <a:noFill/>
          <a:ln w="9525">
            <a:noFill/>
            <a:miter lim="800000"/>
            <a:headEnd/>
            <a:tailEnd/>
          </a:ln>
        </p:spPr>
      </p:pic>
      <p:pic>
        <p:nvPicPr>
          <p:cNvPr id="31" name="Picture 16" descr="13-90"/>
          <p:cNvPicPr>
            <a:picLocks noChangeAspect="1" noChangeArrowheads="1"/>
          </p:cNvPicPr>
          <p:nvPr/>
        </p:nvPicPr>
        <p:blipFill>
          <a:blip r:embed="rId2"/>
          <a:srcRect/>
          <a:stretch>
            <a:fillRect/>
          </a:stretch>
        </p:blipFill>
        <p:spPr bwMode="auto">
          <a:xfrm>
            <a:off x="6929755" y="740410"/>
            <a:ext cx="3311525" cy="2495550"/>
          </a:xfrm>
          <a:prstGeom prst="rect">
            <a:avLst/>
          </a:prstGeom>
          <a:noFill/>
          <a:ln w="9525">
            <a:noFill/>
            <a:miter lim="800000"/>
            <a:headEnd/>
            <a:tailEnd/>
          </a:ln>
        </p:spPr>
      </p:pic>
      <p:sp>
        <p:nvSpPr>
          <p:cNvPr id="69" name="文本框 68"/>
          <p:cNvSpPr txBox="1"/>
          <p:nvPr/>
        </p:nvSpPr>
        <p:spPr>
          <a:xfrm>
            <a:off x="937108" y="2866557"/>
            <a:ext cx="2993542" cy="646331"/>
          </a:xfrm>
          <a:prstGeom prst="rect">
            <a:avLst/>
          </a:prstGeom>
          <a:noFill/>
        </p:spPr>
        <p:txBody>
          <a:bodyPr wrap="square" rtlCol="0">
            <a:spAutoFit/>
          </a:bodyPr>
          <a:p>
            <a:pPr algn="ctr"/>
            <a:r>
              <a:rPr lang="zh-CN" altLang="en-US" dirty="0" smtClean="0">
                <a:solidFill>
                  <a:srgbClr val="0070C0"/>
                </a:solidFill>
              </a:rPr>
              <a:t>构件图</a:t>
            </a:r>
            <a:endParaRPr lang="zh-CN" altLang="en-US" dirty="0" smtClean="0">
              <a:solidFill>
                <a:srgbClr val="0070C0"/>
              </a:solidFill>
            </a:endParaRPr>
          </a:p>
          <a:p>
            <a:pPr algn="ctr"/>
            <a:r>
              <a:rPr lang="en-US" altLang="zh-CN" dirty="0" smtClean="0">
                <a:solidFill>
                  <a:srgbClr val="0070C0"/>
                </a:solidFill>
              </a:rPr>
              <a:t>(Component Diagram)</a:t>
            </a:r>
            <a:endParaRPr lang="en-US" altLang="zh-CN" dirty="0" smtClean="0">
              <a:solidFill>
                <a:srgbClr val="0070C0"/>
              </a:solidFill>
            </a:endParaRPr>
          </a:p>
        </p:txBody>
      </p:sp>
      <p:sp>
        <p:nvSpPr>
          <p:cNvPr id="49" name="文本框 48"/>
          <p:cNvSpPr txBox="1"/>
          <p:nvPr/>
        </p:nvSpPr>
        <p:spPr>
          <a:xfrm>
            <a:off x="6929755" y="3512987"/>
            <a:ext cx="2905125" cy="646331"/>
          </a:xfrm>
          <a:prstGeom prst="rect">
            <a:avLst/>
          </a:prstGeom>
          <a:noFill/>
        </p:spPr>
        <p:txBody>
          <a:bodyPr wrap="square" rtlCol="0">
            <a:spAutoFit/>
          </a:bodyPr>
          <a:p>
            <a:pPr algn="ctr"/>
            <a:r>
              <a:rPr lang="zh-CN" altLang="en-US" dirty="0" smtClean="0">
                <a:solidFill>
                  <a:srgbClr val="EDAC5D"/>
                </a:solidFill>
              </a:rPr>
              <a:t>部署图</a:t>
            </a:r>
            <a:endParaRPr lang="en-US" altLang="zh-CN" dirty="0" smtClean="0">
              <a:solidFill>
                <a:srgbClr val="EDAC5D"/>
              </a:solidFill>
            </a:endParaRPr>
          </a:p>
          <a:p>
            <a:pPr algn="ctr"/>
            <a:r>
              <a:rPr lang="en-US" altLang="zh-CN" dirty="0" smtClean="0">
                <a:solidFill>
                  <a:srgbClr val="EDAC5D"/>
                </a:solidFill>
              </a:rPr>
              <a:t>(Deployment Diagram)</a:t>
            </a:r>
            <a:endParaRPr lang="zh-CN" altLang="en-US" dirty="0">
              <a:solidFill>
                <a:srgbClr val="EDAC5D"/>
              </a:solidFill>
            </a:endParaRPr>
          </a:p>
        </p:txBody>
      </p:sp>
      <p:sp>
        <p:nvSpPr>
          <p:cNvPr id="6" name="文本框 5"/>
          <p:cNvSpPr txBox="1"/>
          <p:nvPr/>
        </p:nvSpPr>
        <p:spPr>
          <a:xfrm>
            <a:off x="1255395" y="3726180"/>
            <a:ext cx="2496820" cy="22250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代码构件的物理结构以及各种构建之间的依赖关系。用来建模软件的组件及其相互之间的关系，这些图由构件标记符和构件之间的关系构成。在组件图中，构件是软件单个组成部分，它可以是一个文件，产品、可执行文件和脚本等。</a:t>
            </a:r>
            <a:endParaRPr altLang="en-US" sz="1400" dirty="0" smtClean="0">
              <a:solidFill>
                <a:schemeClr val="bg2"/>
              </a:solidFill>
            </a:endParaRPr>
          </a:p>
        </p:txBody>
      </p:sp>
      <p:sp>
        <p:nvSpPr>
          <p:cNvPr id="4" name="文本框 3"/>
          <p:cNvSpPr txBox="1"/>
          <p:nvPr/>
        </p:nvSpPr>
        <p:spPr>
          <a:xfrm>
            <a:off x="6457315" y="4418330"/>
            <a:ext cx="4507865" cy="11582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建模系统的物理部署。例如计算机和设备，以及它们之间是如何连接的。部署图的使用者是开发人员、系统集成人员和测试人员。部署图用于表示一组物理结点的集合及结点间的相互关系，从而建立了系统物理层面的模型。</a:t>
            </a:r>
            <a:endParaRPr altLang="en-US" sz="1400" dirty="0" smtClean="0">
              <a:solidFill>
                <a:schemeClr val="bg2"/>
              </a:solidFill>
            </a:endParaRPr>
          </a:p>
        </p:txBody>
      </p:sp>
      <p:sp>
        <p:nvSpPr>
          <p:cNvPr id="5" name="日期占位符 4"/>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UML图的功用(1.0)</a:t>
            </a:r>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348480" y="708660"/>
            <a:ext cx="4389120" cy="396240"/>
          </a:xfrm>
          <a:prstGeom prst="rect">
            <a:avLst/>
          </a:prstGeom>
          <a:noFill/>
        </p:spPr>
        <p:txBody>
          <a:bodyPr wrap="square" rtlCol="0">
            <a:spAutoFit/>
          </a:bodyPr>
          <a:p>
            <a:r>
              <a:rPr lang="zh-CN" altLang="en-US" sz="2000"/>
              <a:t>各</a:t>
            </a:r>
            <a:r>
              <a:rPr lang="en-US" altLang="zh-CN" sz="2000"/>
              <a:t>UML</a:t>
            </a:r>
            <a:r>
              <a:rPr lang="zh-CN" altLang="en-US" sz="2000"/>
              <a:t>图的关系</a:t>
            </a:r>
            <a:endParaRPr lang="zh-CN" altLang="en-US" sz="2000"/>
          </a:p>
        </p:txBody>
      </p:sp>
      <p:pic>
        <p:nvPicPr>
          <p:cNvPr id="8" name="图片 7" descr="各UML图之间的关系"/>
          <p:cNvPicPr>
            <a:picLocks noChangeAspect="1"/>
          </p:cNvPicPr>
          <p:nvPr/>
        </p:nvPicPr>
        <p:blipFill>
          <a:blip r:embed="rId1"/>
          <a:stretch>
            <a:fillRect/>
          </a:stretch>
        </p:blipFill>
        <p:spPr>
          <a:xfrm>
            <a:off x="762000" y="1699895"/>
            <a:ext cx="5915660" cy="3458210"/>
          </a:xfrm>
          <a:prstGeom prst="rect">
            <a:avLst/>
          </a:prstGeom>
        </p:spPr>
      </p:pic>
      <p:sp>
        <p:nvSpPr>
          <p:cNvPr id="5121" name="Rectangle 1"/>
          <p:cNvSpPr>
            <a:spLocks noChangeArrowheads="1"/>
          </p:cNvSpPr>
          <p:nvPr/>
        </p:nvSpPr>
        <p:spPr bwMode="auto">
          <a:xfrm>
            <a:off x="7562850" y="4387533"/>
            <a:ext cx="3827780" cy="967740"/>
          </a:xfrm>
          <a:prstGeom prst="rect">
            <a:avLst/>
          </a:prstGeom>
          <a:solidFill>
            <a:srgbClr val="FFFFFF"/>
          </a:solidFill>
          <a:ln w="9525">
            <a:noFill/>
            <a:miter lim="800000"/>
          </a:ln>
          <a:effectLst/>
        </p:spPr>
        <p:txBody>
          <a:bodyPr vert="horz" wrap="square" lIns="0" tIns="63480" rIns="0" bIns="6348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BD </a:t>
            </a:r>
            <a:r>
              <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Base Design</a:t>
            </a:r>
            <a:r>
              <a:rPr kumimoji="0" lang="en-US" altLang="zh-CN"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 </a:t>
            </a:r>
            <a:r>
              <a:rPr kumimoji="0" lang="zh-CN" altLang="en-US"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基础设计</a:t>
            </a:r>
            <a:endPar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DD</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Detailed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详细设计</a:t>
            </a:r>
            <a:b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b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FD</a:t>
            </a: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 </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Functional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功能设计</a:t>
            </a:r>
            <a:r>
              <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文本框 1"/>
          <p:cNvSpPr txBox="1"/>
          <p:nvPr/>
        </p:nvSpPr>
        <p:spPr>
          <a:xfrm>
            <a:off x="9677400" y="5707380"/>
            <a:ext cx="1143000" cy="365760"/>
          </a:xfrm>
          <a:prstGeom prst="rect">
            <a:avLst/>
          </a:prstGeom>
          <a:noFill/>
        </p:spPr>
        <p:txBody>
          <a:bodyPr wrap="square" rtlCol="0">
            <a:spAutoFit/>
          </a:bodyPr>
          <a:p>
            <a:r>
              <a:rPr lang="zh-CN" altLang="zh-CN"/>
              <a:t>【</a:t>
            </a:r>
            <a:r>
              <a:rPr lang="en-US" altLang="zh-CN"/>
              <a:t>4</a:t>
            </a:r>
            <a:r>
              <a:rPr lang="zh-CN" altLang="zh-CN"/>
              <a:t>】</a:t>
            </a:r>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文本框 7"/>
          <p:cNvSpPr txBox="1"/>
          <p:nvPr/>
        </p:nvSpPr>
        <p:spPr>
          <a:xfrm>
            <a:off x="3817620" y="647700"/>
            <a:ext cx="4556760" cy="457200"/>
          </a:xfrm>
          <a:prstGeom prst="rect">
            <a:avLst/>
          </a:prstGeom>
          <a:noFill/>
        </p:spPr>
        <p:txBody>
          <a:bodyPr wrap="square" rtlCol="0">
            <a:spAutoFit/>
          </a:bodyPr>
          <a:p>
            <a:pPr algn="ctr"/>
            <a:r>
              <a:rPr lang="en-US" altLang="zh-CN" sz="2400"/>
              <a:t>UML</a:t>
            </a:r>
            <a:r>
              <a:rPr lang="zh-CN" altLang="en-US" sz="2400"/>
              <a:t>图（</a:t>
            </a:r>
            <a:r>
              <a:rPr lang="en-US" altLang="zh-CN" sz="2400"/>
              <a:t>2.0</a:t>
            </a:r>
            <a:r>
              <a:rPr lang="zh-CN" altLang="en-US" sz="2400"/>
              <a:t>）</a:t>
            </a:r>
            <a:endParaRPr lang="zh-CN" altLang="en-US" sz="2400"/>
          </a:p>
        </p:txBody>
      </p:sp>
      <p:sp>
        <p:nvSpPr>
          <p:cNvPr id="9" name="文本框 8"/>
          <p:cNvSpPr txBox="1"/>
          <p:nvPr/>
        </p:nvSpPr>
        <p:spPr>
          <a:xfrm>
            <a:off x="1107440" y="1398270"/>
            <a:ext cx="10332720" cy="3657600"/>
          </a:xfrm>
          <a:prstGeom prst="rect">
            <a:avLst/>
          </a:prstGeom>
          <a:noFill/>
        </p:spPr>
        <p:txBody>
          <a:bodyPr wrap="square" rtlCol="0">
            <a:spAutoFit/>
          </a:bodyPr>
          <a:p>
            <a:r>
              <a:rPr lang="zh-CN" altLang="en-US"/>
              <a:t>1.用例图：对系统的使用方式分类.</a:t>
            </a:r>
            <a:endParaRPr lang="zh-CN" altLang="en-US"/>
          </a:p>
          <a:p>
            <a:r>
              <a:rPr lang="zh-CN" altLang="en-US"/>
              <a:t>2.类图:显示类和它们的相互关系。</a:t>
            </a:r>
            <a:endParaRPr lang="zh-CN" altLang="en-US"/>
          </a:p>
          <a:p>
            <a:r>
              <a:rPr lang="zh-CN" altLang="en-US"/>
              <a:t>3</a:t>
            </a:r>
            <a:r>
              <a:rPr lang="en-US" altLang="zh-CN"/>
              <a:t>.</a:t>
            </a:r>
            <a:r>
              <a:rPr lang="zh-CN" altLang="en-US"/>
              <a:t>对象图：只显示对象及它们的相互关系。</a:t>
            </a:r>
            <a:endParaRPr lang="zh-CN" altLang="en-US"/>
          </a:p>
          <a:p>
            <a:r>
              <a:rPr lang="zh-CN" altLang="en-US"/>
              <a:t>4</a:t>
            </a:r>
            <a:r>
              <a:rPr lang="en-US" altLang="zh-CN"/>
              <a:t>.</a:t>
            </a:r>
            <a:r>
              <a:rPr lang="zh-CN" altLang="en-US"/>
              <a:t>活动图：显示人或对象的活动，其方式类似于流程图。</a:t>
            </a:r>
            <a:endParaRPr lang="zh-CN" altLang="en-US"/>
          </a:p>
          <a:p>
            <a:r>
              <a:rPr lang="zh-CN" altLang="en-US"/>
              <a:t>5</a:t>
            </a:r>
            <a:r>
              <a:rPr lang="en-US" altLang="zh-CN"/>
              <a:t>.</a:t>
            </a:r>
            <a:r>
              <a:rPr lang="zh-CN" altLang="en-US"/>
              <a:t>状态机图：显示生命周期比较有趣或复杂的对象的各种状态。</a:t>
            </a:r>
            <a:endParaRPr lang="zh-CN" altLang="en-US"/>
          </a:p>
          <a:p>
            <a:r>
              <a:rPr lang="zh-CN" altLang="en-US"/>
              <a:t>6</a:t>
            </a:r>
            <a:r>
              <a:rPr lang="en-US" altLang="zh-CN"/>
              <a:t>.</a:t>
            </a:r>
            <a:r>
              <a:rPr lang="zh-CN" altLang="en-US"/>
              <a:t>通信图：显示在某种情形下对象之间发送的消息。</a:t>
            </a:r>
            <a:endParaRPr lang="zh-CN" altLang="en-US"/>
          </a:p>
          <a:p>
            <a:r>
              <a:rPr lang="zh-CN" altLang="en-US"/>
              <a:t>7</a:t>
            </a:r>
            <a:r>
              <a:rPr lang="en-US" altLang="zh-CN"/>
              <a:t>.</a:t>
            </a:r>
            <a:r>
              <a:rPr lang="zh-CN" altLang="en-US"/>
              <a:t>顺序图：显示与通信图类以的信息，但强调的是顺序，而不是连接。</a:t>
            </a:r>
            <a:endParaRPr lang="zh-CN" altLang="en-US"/>
          </a:p>
          <a:p>
            <a:r>
              <a:rPr lang="zh-CN" altLang="en-US"/>
              <a:t>8</a:t>
            </a:r>
            <a:r>
              <a:rPr lang="en-US" altLang="zh-CN"/>
              <a:t>.</a:t>
            </a:r>
            <a:r>
              <a:rPr lang="zh-CN" altLang="en-US"/>
              <a:t>包图：显示相关的类如何组合，对开发人员有用。</a:t>
            </a:r>
            <a:endParaRPr lang="zh-CN" altLang="en-US"/>
          </a:p>
          <a:p>
            <a:r>
              <a:rPr lang="zh-CN" altLang="en-US"/>
              <a:t>9</a:t>
            </a:r>
            <a:r>
              <a:rPr lang="en-US" altLang="zh-CN"/>
              <a:t>.</a:t>
            </a:r>
            <a:r>
              <a:rPr lang="zh-CN" altLang="en-US"/>
              <a:t>部署图：显示安装已完成系统的机器、过程和部署制品。</a:t>
            </a:r>
            <a:endParaRPr lang="zh-CN" altLang="en-US"/>
          </a:p>
          <a:p>
            <a:r>
              <a:rPr lang="zh-CN" altLang="en-US"/>
              <a:t>10</a:t>
            </a:r>
            <a:r>
              <a:rPr lang="en-US" altLang="zh-CN"/>
              <a:t>.</a:t>
            </a:r>
            <a:r>
              <a:rPr lang="zh-CN" altLang="en-US"/>
              <a:t>组件图：显示可重用的组件（对象或子系统）及期接口。</a:t>
            </a:r>
            <a:endParaRPr lang="zh-CN" altLang="en-US"/>
          </a:p>
          <a:p>
            <a:r>
              <a:rPr lang="zh-CN" altLang="en-US"/>
              <a:t>11</a:t>
            </a:r>
            <a:r>
              <a:rPr lang="en-US" altLang="zh-CN"/>
              <a:t>.</a:t>
            </a:r>
            <a:r>
              <a:rPr lang="zh-CN" altLang="en-US"/>
              <a:t>交互总图：使用顺序图喧赤活动的务个步骤。</a:t>
            </a:r>
            <a:endParaRPr lang="zh-CN" altLang="en-US"/>
          </a:p>
          <a:p>
            <a:r>
              <a:rPr lang="zh-CN" altLang="en-US"/>
              <a:t>12</a:t>
            </a:r>
            <a:r>
              <a:rPr lang="en-US" altLang="zh-CN"/>
              <a:t>.</a:t>
            </a:r>
            <a:r>
              <a:rPr lang="zh-CN" altLang="en-US"/>
              <a:t>时间图：显示消息和对象状态的准确时间限制。</a:t>
            </a:r>
            <a:endParaRPr lang="zh-CN" altLang="en-US"/>
          </a:p>
          <a:p>
            <a:r>
              <a:rPr lang="zh-CN" altLang="en-US"/>
              <a:t>13</a:t>
            </a:r>
            <a:r>
              <a:rPr lang="en-US" altLang="zh-CN"/>
              <a:t>.</a:t>
            </a:r>
            <a:r>
              <a:rPr lang="zh-CN" altLang="en-US"/>
              <a:t>复合结构图：显示对象在聚合或复合中的相互关系，显示接口和协作的对象</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pic>
        <p:nvPicPr>
          <p:cNvPr id="7" name="Picture 3"/>
          <p:cNvPicPr>
            <a:picLocks noChangeAspect="1" noChangeArrowheads="1"/>
          </p:cNvPicPr>
          <p:nvPr/>
        </p:nvPicPr>
        <p:blipFill>
          <a:blip r:embed="rId1" cstate="print"/>
          <a:srcRect/>
          <a:stretch>
            <a:fillRect/>
          </a:stretch>
        </p:blipFill>
        <p:spPr bwMode="auto">
          <a:xfrm>
            <a:off x="683260" y="1412875"/>
            <a:ext cx="9855835" cy="4392930"/>
          </a:xfrm>
          <a:prstGeom prst="rect">
            <a:avLst/>
          </a:prstGeom>
          <a:noFill/>
          <a:ln w="9525">
            <a:noFill/>
            <a:miter lim="800000"/>
            <a:headEnd/>
            <a:tailEnd/>
          </a:ln>
        </p:spPr>
      </p:pic>
      <p:sp>
        <p:nvSpPr>
          <p:cNvPr id="8" name="文本框 7"/>
          <p:cNvSpPr txBox="1"/>
          <p:nvPr/>
        </p:nvSpPr>
        <p:spPr>
          <a:xfrm>
            <a:off x="4112895" y="667385"/>
            <a:ext cx="3519170" cy="457200"/>
          </a:xfrm>
          <a:prstGeom prst="rect">
            <a:avLst/>
          </a:prstGeom>
          <a:noFill/>
        </p:spPr>
        <p:txBody>
          <a:bodyPr wrap="square" rtlCol="0">
            <a:spAutoFit/>
          </a:bodyPr>
          <a:p>
            <a:pPr algn="ctr"/>
            <a:r>
              <a:rPr lang="en-US" altLang="zh-CN" sz="2400" noProof="0" smtClean="0">
                <a:ln>
                  <a:noFill/>
                </a:ln>
                <a:effectLst/>
                <a:uLnTx/>
                <a:uFillTx/>
                <a:ea typeface="宋体" panose="02010600030101010101" pitchFamily="2" charset="-122"/>
                <a:sym typeface="+mn-ea"/>
              </a:rPr>
              <a:t>UML2.X</a:t>
            </a:r>
            <a:r>
              <a:rPr lang="zh-CN" altLang="en-US" sz="2400" noProof="0" smtClean="0">
                <a:ln>
                  <a:noFill/>
                </a:ln>
                <a:effectLst/>
                <a:uLnTx/>
                <a:uFillTx/>
                <a:ea typeface="宋体" panose="02010600030101010101" pitchFamily="2" charset="-122"/>
                <a:sym typeface="+mn-ea"/>
              </a:rPr>
              <a:t>：模型图</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内容占位符 6"/>
          <p:cNvSpPr>
            <a:spLocks noGrp="1"/>
          </p:cNvSpPr>
          <p:nvPr>
            <p:ph idx="1"/>
          </p:nvPr>
        </p:nvSpPr>
        <p:spPr>
          <a:xfrm>
            <a:off x="609600" y="1899285"/>
            <a:ext cx="10972800" cy="4228465"/>
          </a:xfrm>
        </p:spPr>
        <p:txBody>
          <a:bodyPr>
            <a:normAutofit/>
          </a:bodyPr>
          <a:p>
            <a:pPr marL="514350" indent="-514350">
              <a:buFont typeface="Wingdings" panose="05000000000000000000" pitchFamily="2" charset="2"/>
              <a:buChar char="ü"/>
            </a:pPr>
            <a:r>
              <a:rPr lang="en-US" altLang="zh-CN" dirty="0" smtClean="0"/>
              <a:t>UML2.0</a:t>
            </a:r>
            <a:r>
              <a:rPr lang="zh-CN" altLang="en-US" dirty="0" smtClean="0"/>
              <a:t>完全建立在</a:t>
            </a:r>
            <a:r>
              <a:rPr lang="en-US" altLang="zh-CN" dirty="0" smtClean="0"/>
              <a:t>UML1.x</a:t>
            </a:r>
            <a:r>
              <a:rPr lang="zh-CN" altLang="en-US" dirty="0" smtClean="0"/>
              <a:t>基础之上</a:t>
            </a:r>
            <a:endParaRPr lang="en-US" altLang="zh-CN" dirty="0" smtClean="0"/>
          </a:p>
          <a:p>
            <a:pPr marL="514350" indent="-514350">
              <a:buFont typeface="Wingdings" panose="05000000000000000000" pitchFamily="2" charset="2"/>
              <a:buChar char="ü"/>
            </a:pPr>
            <a:endParaRPr lang="en-US" altLang="zh-CN" dirty="0" smtClean="0"/>
          </a:p>
          <a:p>
            <a:pPr marL="514350" indent="-514350">
              <a:buFont typeface="Wingdings" panose="05000000000000000000" pitchFamily="2" charset="2"/>
              <a:buChar char="ü"/>
            </a:pPr>
            <a:r>
              <a:rPr lang="zh-CN" altLang="en-US" dirty="0" smtClean="0"/>
              <a:t>大多数的</a:t>
            </a:r>
            <a:r>
              <a:rPr lang="en-US" altLang="zh-CN" dirty="0" smtClean="0"/>
              <a:t>UML1.x</a:t>
            </a:r>
            <a:r>
              <a:rPr lang="zh-CN" altLang="en-US" dirty="0" smtClean="0"/>
              <a:t>模型在</a:t>
            </a:r>
            <a:r>
              <a:rPr lang="en-US" altLang="zh-CN" dirty="0" smtClean="0"/>
              <a:t>UML2.0</a:t>
            </a:r>
            <a:r>
              <a:rPr lang="zh-CN" altLang="en-US" dirty="0" smtClean="0"/>
              <a:t>中都可用</a:t>
            </a:r>
            <a:endParaRPr lang="en-US" altLang="zh-CN" dirty="0" smtClean="0"/>
          </a:p>
          <a:p>
            <a:pPr marL="514350" indent="-514350">
              <a:buFont typeface="Wingdings" panose="05000000000000000000" pitchFamily="2" charset="2"/>
              <a:buChar char="ü"/>
            </a:pPr>
            <a:endParaRPr lang="en-US" altLang="zh-CN" dirty="0" smtClean="0"/>
          </a:p>
          <a:p>
            <a:pPr marL="514350" indent="-514350">
              <a:buFont typeface="Wingdings" panose="05000000000000000000" pitchFamily="2" charset="2"/>
              <a:buChar char="ü"/>
            </a:pPr>
            <a:r>
              <a:rPr lang="zh-CN" altLang="en-US" dirty="0" smtClean="0"/>
              <a:t>但</a:t>
            </a:r>
            <a:r>
              <a:rPr lang="en-US" altLang="zh-CN" dirty="0" smtClean="0"/>
              <a:t> UML2.0</a:t>
            </a:r>
            <a:r>
              <a:rPr lang="zh-CN" altLang="en-US" dirty="0" smtClean="0"/>
              <a:t>在用例图、顺序图、活动图和构件图都有所改进，特别是改善了结构建模的性能，</a:t>
            </a:r>
            <a:r>
              <a:rPr lang="en-US" altLang="zh-CN" dirty="0" smtClean="0"/>
              <a:t>UML</a:t>
            </a:r>
            <a:r>
              <a:rPr lang="zh-CN" altLang="zh-CN" dirty="0" smtClean="0"/>
              <a:t>第二版跟第一版之间最大的差异在</a:t>
            </a:r>
            <a:r>
              <a:rPr lang="en-US" altLang="zh-CN" dirty="0" smtClean="0"/>
              <a:t> </a:t>
            </a:r>
            <a:r>
              <a:rPr lang="zh-CN" altLang="zh-CN" dirty="0" smtClean="0"/>
              <a:t>是在结构上，可以让你在做设计的过程中分解不同层次的设计。</a:t>
            </a:r>
            <a:endParaRPr lang="zh-CN" altLang="en-US" dirty="0"/>
          </a:p>
        </p:txBody>
      </p:sp>
      <p:sp>
        <p:nvSpPr>
          <p:cNvPr id="8" name="标题 7"/>
          <p:cNvSpPr>
            <a:spLocks noGrp="1"/>
          </p:cNvSpPr>
          <p:nvPr>
            <p:ph type="title"/>
          </p:nvPr>
        </p:nvSpPr>
        <p:spPr>
          <a:xfrm>
            <a:off x="609812" y="661988"/>
            <a:ext cx="10972800" cy="720725"/>
          </a:xfrm>
        </p:spPr>
        <p:txBody>
          <a:bodyPr/>
          <a:p>
            <a:r>
              <a:rPr lang="en-US" altLang="zh-CN" dirty="0" smtClean="0"/>
              <a:t> </a:t>
            </a:r>
            <a:r>
              <a:rPr lang="en-US" altLang="zh-CN" sz="2400" b="1" dirty="0" smtClean="0"/>
              <a:t>UML1.x</a:t>
            </a:r>
            <a:r>
              <a:rPr lang="zh-CN" altLang="en-US" sz="2400" b="1" dirty="0" smtClean="0"/>
              <a:t>与</a:t>
            </a:r>
            <a:r>
              <a:rPr lang="en-US" altLang="zh-CN" sz="2400" b="1" dirty="0" smtClean="0"/>
              <a:t>UML2.0</a:t>
            </a:r>
            <a:r>
              <a:rPr lang="zh-CN" altLang="en-US" sz="2400" b="1" dirty="0" smtClean="0"/>
              <a:t>比较</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298315" y="767715"/>
            <a:ext cx="3102610" cy="579120"/>
          </a:xfrm>
          <a:prstGeom prst="rect">
            <a:avLst/>
          </a:prstGeom>
          <a:noFill/>
        </p:spPr>
        <p:txBody>
          <a:bodyPr wrap="square" rtlCol="0">
            <a:spAutoFit/>
          </a:bodyPr>
          <a:p>
            <a:pPr algn="ctr"/>
            <a:r>
              <a:rPr lang="zh-CN" altLang="en-US" sz="3200"/>
              <a:t>目录</a:t>
            </a:r>
            <a:endParaRPr lang="zh-CN" altLang="en-US" sz="3200"/>
          </a:p>
        </p:txBody>
      </p:sp>
      <p:sp>
        <p:nvSpPr>
          <p:cNvPr id="2" name="文本框 1"/>
          <p:cNvSpPr txBox="1"/>
          <p:nvPr/>
        </p:nvSpPr>
        <p:spPr>
          <a:xfrm>
            <a:off x="4580890" y="1699260"/>
            <a:ext cx="2820035" cy="3139440"/>
          </a:xfrm>
          <a:prstGeom prst="rect">
            <a:avLst/>
          </a:prstGeom>
          <a:noFill/>
        </p:spPr>
        <p:txBody>
          <a:bodyPr wrap="square" rtlCol="0">
            <a:spAutoFit/>
          </a:bodyPr>
          <a:p>
            <a:r>
              <a:rPr lang="en-US" altLang="zh-CN" sz="2000"/>
              <a:t>1.</a:t>
            </a:r>
            <a:r>
              <a:rPr lang="zh-CN" altLang="en-US" sz="2000">
                <a:sym typeface="+mn-ea"/>
              </a:rPr>
              <a:t>为什么要学习</a:t>
            </a:r>
            <a:r>
              <a:rPr lang="en-US" altLang="zh-CN" sz="2000">
                <a:sym typeface="+mn-ea"/>
              </a:rPr>
              <a:t>UML</a:t>
            </a:r>
            <a:endParaRPr lang="en-US" altLang="zh-CN" sz="2000"/>
          </a:p>
          <a:p>
            <a:r>
              <a:rPr lang="en-US" altLang="zh-CN" sz="2000"/>
              <a:t>2.</a:t>
            </a:r>
            <a:r>
              <a:rPr lang="en-US" altLang="zh-CN" sz="2000">
                <a:sym typeface="+mn-ea"/>
              </a:rPr>
              <a:t>UML</a:t>
            </a:r>
            <a:r>
              <a:rPr lang="zh-CN" altLang="zh-CN" sz="2000">
                <a:sym typeface="+mn-ea"/>
              </a:rPr>
              <a:t>模型</a:t>
            </a:r>
            <a:endParaRPr lang="zh-CN" altLang="zh-CN" sz="2000"/>
          </a:p>
          <a:p>
            <a:r>
              <a:rPr lang="en-US" altLang="zh-CN" sz="2000"/>
              <a:t>3.</a:t>
            </a:r>
            <a:r>
              <a:rPr lang="en-US" altLang="zh-CN" sz="2000">
                <a:sym typeface="+mn-ea"/>
              </a:rPr>
              <a:t>UML</a:t>
            </a:r>
            <a:r>
              <a:rPr lang="zh-CN" altLang="en-US" sz="2000">
                <a:sym typeface="+mn-ea"/>
              </a:rPr>
              <a:t>历史</a:t>
            </a:r>
            <a:endParaRPr lang="zh-CN" altLang="en-US" sz="2000">
              <a:sym typeface="+mn-ea"/>
            </a:endParaRPr>
          </a:p>
          <a:p>
            <a:r>
              <a:rPr lang="en-US" altLang="zh-CN" sz="2000">
                <a:sym typeface="+mn-ea"/>
              </a:rPr>
              <a:t>4.UML</a:t>
            </a:r>
            <a:r>
              <a:rPr lang="zh-CN" altLang="en-US" sz="2000">
                <a:sym typeface="+mn-ea"/>
              </a:rPr>
              <a:t>的主要特点</a:t>
            </a:r>
            <a:endParaRPr lang="zh-CN" altLang="en-US" sz="2000">
              <a:sym typeface="+mn-ea"/>
            </a:endParaRPr>
          </a:p>
          <a:p>
            <a:pPr algn="l"/>
            <a:r>
              <a:rPr lang="en-US" altLang="zh-CN" sz="2000">
                <a:sym typeface="+mn-ea"/>
              </a:rPr>
              <a:t>5.UML</a:t>
            </a:r>
            <a:r>
              <a:rPr lang="zh-CN" altLang="en-US" sz="2000">
                <a:sym typeface="+mn-ea"/>
              </a:rPr>
              <a:t>的构成</a:t>
            </a:r>
            <a:endParaRPr lang="zh-CN" altLang="en-US" sz="2000">
              <a:sym typeface="+mn-ea"/>
            </a:endParaRPr>
          </a:p>
          <a:p>
            <a:r>
              <a:rPr lang="en-US" altLang="zh-CN" sz="2000">
                <a:sym typeface="+mn-ea"/>
              </a:rPr>
              <a:t>6.UML</a:t>
            </a:r>
            <a:r>
              <a:rPr lang="zh-CN" altLang="en-US" sz="2000">
                <a:sym typeface="+mn-ea"/>
              </a:rPr>
              <a:t>中的视图</a:t>
            </a:r>
            <a:endParaRPr lang="zh-CN" altLang="en-US" sz="2000">
              <a:sym typeface="+mn-ea"/>
            </a:endParaRPr>
          </a:p>
          <a:p>
            <a:r>
              <a:rPr lang="en-US" altLang="zh-CN" sz="2000">
                <a:sym typeface="+mn-ea"/>
              </a:rPr>
              <a:t>7.UML</a:t>
            </a:r>
            <a:r>
              <a:rPr lang="zh-CN" altLang="en-US" sz="2000">
                <a:sym typeface="+mn-ea"/>
              </a:rPr>
              <a:t>的应用领域</a:t>
            </a:r>
            <a:endParaRPr lang="zh-CN" altLang="en-US" sz="2000">
              <a:sym typeface="+mn-ea"/>
            </a:endParaRPr>
          </a:p>
          <a:p>
            <a:r>
              <a:rPr lang="en-US" altLang="zh-CN" sz="2000">
                <a:sym typeface="+mn-ea"/>
              </a:rPr>
              <a:t>8.</a:t>
            </a:r>
            <a:r>
              <a:rPr lang="zh-CN" altLang="en-US" sz="2000">
                <a:sym typeface="+mn-ea"/>
              </a:rPr>
              <a:t>支持</a:t>
            </a:r>
            <a:r>
              <a:rPr lang="en-US" altLang="zh-CN" sz="2000">
                <a:sym typeface="+mn-ea"/>
              </a:rPr>
              <a:t>UML</a:t>
            </a:r>
            <a:r>
              <a:rPr lang="zh-CN" altLang="en-US" sz="2000">
                <a:sym typeface="+mn-ea"/>
              </a:rPr>
              <a:t>的工具</a:t>
            </a:r>
            <a:endParaRPr lang="zh-CN" altLang="en-US" sz="2000">
              <a:sym typeface="+mn-ea"/>
            </a:endParaRPr>
          </a:p>
          <a:p>
            <a:r>
              <a:rPr lang="en-US" altLang="zh-CN" sz="2000">
                <a:sym typeface="+mn-ea"/>
              </a:rPr>
              <a:t>9.</a:t>
            </a:r>
            <a:r>
              <a:rPr lang="zh-CN" altLang="en-US" sz="2000">
                <a:sym typeface="+mn-ea"/>
              </a:rPr>
              <a:t>参考文献</a:t>
            </a:r>
            <a:endParaRPr lang="zh-CN" altLang="en-US" sz="2000">
              <a:sym typeface="+mn-ea"/>
            </a:endParaRPr>
          </a:p>
          <a:p>
            <a:r>
              <a:rPr lang="en-US" altLang="zh-CN" sz="2000">
                <a:sym typeface="+mn-ea"/>
              </a:rPr>
              <a:t>10.</a:t>
            </a:r>
            <a:r>
              <a:rPr lang="zh-CN" altLang="en-US" sz="2000">
                <a:sym typeface="+mn-ea"/>
              </a:rPr>
              <a:t>小组成员及分工</a:t>
            </a:r>
            <a:endParaRPr lang="zh-CN" altLang="en-US" sz="2000">
              <a:sym typeface="+mn-ea"/>
            </a:endParaRPr>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3749040" y="754380"/>
            <a:ext cx="4297680" cy="457200"/>
          </a:xfrm>
          <a:prstGeom prst="rect">
            <a:avLst/>
          </a:prstGeom>
          <a:noFill/>
        </p:spPr>
        <p:txBody>
          <a:bodyPr wrap="square" rtlCol="0">
            <a:spAutoFit/>
          </a:bodyPr>
          <a:p>
            <a:pPr algn="ctr"/>
            <a:r>
              <a:rPr lang="en-US" altLang="zh-CN" sz="2400"/>
              <a:t>UML</a:t>
            </a:r>
            <a:r>
              <a:rPr lang="zh-CN" altLang="en-US" sz="2400"/>
              <a:t>关系</a:t>
            </a:r>
            <a:endParaRPr lang="zh-CN" altLang="en-US" sz="2400"/>
          </a:p>
        </p:txBody>
      </p:sp>
      <p:sp>
        <p:nvSpPr>
          <p:cNvPr id="9" name="内容占位符 8"/>
          <p:cNvSpPr>
            <a:spLocks noGrp="1"/>
          </p:cNvSpPr>
          <p:nvPr>
            <p:ph idx="1"/>
          </p:nvPr>
        </p:nvSpPr>
        <p:spPr>
          <a:xfrm>
            <a:off x="930910" y="1752600"/>
            <a:ext cx="9163050" cy="3621405"/>
          </a:xfrm>
        </p:spPr>
        <p:txBody>
          <a:bodyPr>
            <a:noAutofit/>
          </a:bodyPr>
          <a:p>
            <a:pPr lvl="1"/>
            <a:r>
              <a:rPr lang="en-US" altLang="zh-CN" sz="1700" b="1" dirty="0" smtClean="0">
                <a:solidFill>
                  <a:srgbClr val="000066"/>
                </a:solidFill>
              </a:rPr>
              <a:t>1.  </a:t>
            </a:r>
            <a:r>
              <a:rPr lang="zh-CN" altLang="en-US" sz="1700" b="1" dirty="0" smtClean="0">
                <a:solidFill>
                  <a:srgbClr val="000066"/>
                </a:solidFill>
              </a:rPr>
              <a:t>依赖</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依赖(Dependency)是一种使用的关系,  即一个类的实现需要另一个类的协助, 所以要尽量不使用双向的互相依赖</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2.  </a:t>
            </a:r>
            <a:r>
              <a:rPr lang="zh-CN" altLang="en-US" sz="1700" b="1" dirty="0" smtClean="0">
                <a:solidFill>
                  <a:srgbClr val="000066"/>
                </a:solidFill>
              </a:rPr>
              <a:t>关联</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关联（Association)是一种拥有的关系, 它使一个类知道另一个类的属性和方法</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3.  </a:t>
            </a:r>
            <a:r>
              <a:rPr lang="zh-CN" altLang="en-US" sz="1700" b="1" dirty="0" smtClean="0">
                <a:solidFill>
                  <a:srgbClr val="000066"/>
                </a:solidFill>
              </a:rPr>
              <a:t>实现</a:t>
            </a:r>
            <a:endParaRPr lang="zh-CN" altLang="en-US" sz="1700" b="1" dirty="0" smtClean="0">
              <a:solidFill>
                <a:srgbClr val="000066"/>
              </a:solidFill>
            </a:endParaRPr>
          </a:p>
          <a:p>
            <a:pPr lvl="1"/>
            <a:r>
              <a:rPr lang="zh-CN" altLang="en-US" sz="1700" dirty="0" smtClean="0">
                <a:solidFill>
                  <a:srgbClr val="000066"/>
                </a:solidFill>
              </a:rPr>
              <a:t>    </a:t>
            </a:r>
            <a:r>
              <a:rPr lang="zh-CN" altLang="en-US" sz="1700" dirty="0" smtClean="0">
                <a:solidFill>
                  <a:schemeClr val="tx1"/>
                </a:solidFill>
              </a:rPr>
              <a:t>实现（Realization）</a:t>
            </a:r>
            <a:r>
              <a:rPr lang="zh-CN" altLang="en-US" sz="1700">
                <a:sym typeface="+mn-ea"/>
              </a:rPr>
              <a:t>是一种类与接口的关系, 表示类是接口所有特征和行为的实现</a:t>
            </a:r>
            <a:endParaRPr lang="zh-CN" altLang="en-US" sz="1700" dirty="0" smtClean="0">
              <a:solidFill>
                <a:srgbClr val="000066"/>
              </a:solidFill>
            </a:endParaRPr>
          </a:p>
          <a:p>
            <a:pPr lvl="1"/>
            <a:r>
              <a:rPr lang="en-US" altLang="zh-CN" sz="1700" b="1" dirty="0" smtClean="0">
                <a:solidFill>
                  <a:srgbClr val="000066"/>
                </a:solidFill>
                <a:sym typeface="+mn-ea"/>
              </a:rPr>
              <a:t>4.  </a:t>
            </a:r>
            <a:r>
              <a:rPr lang="zh-CN" altLang="en-US" sz="1700" b="1" dirty="0" smtClean="0">
                <a:solidFill>
                  <a:srgbClr val="000066"/>
                </a:solidFill>
                <a:sym typeface="+mn-ea"/>
              </a:rPr>
              <a:t>泛化</a:t>
            </a:r>
            <a:endParaRPr lang="zh-CN" altLang="en-US" sz="1700" b="1" dirty="0" smtClean="0">
              <a:solidFill>
                <a:srgbClr val="000066"/>
              </a:solidFill>
            </a:endParaRPr>
          </a:p>
          <a:p>
            <a:pPr lvl="1"/>
            <a:r>
              <a:rPr lang="zh-CN" altLang="en-US" sz="1700" dirty="0" smtClean="0">
                <a:solidFill>
                  <a:srgbClr val="000066"/>
                </a:solidFill>
                <a:sym typeface="+mn-ea"/>
              </a:rPr>
              <a:t>    泛化</a:t>
            </a:r>
            <a:r>
              <a:rPr lang="en-US" altLang="zh-CN" sz="1700" dirty="0" smtClean="0">
                <a:solidFill>
                  <a:srgbClr val="000066"/>
                </a:solidFill>
                <a:sym typeface="+mn-ea"/>
              </a:rPr>
              <a:t>(generalization)</a:t>
            </a:r>
            <a:r>
              <a:rPr lang="zh-CN" altLang="en-US" sz="1700">
                <a:sym typeface="+mn-ea"/>
              </a:rPr>
              <a:t>是一种继承关系, 表示一般与特殊的关系, 它指定了子类如何特化父类的所有特征和行为.。</a:t>
            </a:r>
            <a:endParaRPr lang="zh-CN" altLang="en-US" sz="1700" b="1" dirty="0" smtClean="0">
              <a:solidFill>
                <a:srgbClr val="0000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9829800" y="1905000"/>
            <a:ext cx="1614805" cy="457200"/>
          </a:xfrm>
          <a:prstGeom prst="rect">
            <a:avLst/>
          </a:prstGeom>
          <a:noFill/>
        </p:spPr>
        <p:txBody>
          <a:bodyPr wrap="square" rtlCol="0">
            <a:spAutoFit/>
          </a:bodyPr>
          <a:p>
            <a:r>
              <a:rPr lang="en-US" altLang="zh-CN" sz="2400"/>
              <a:t>UML</a:t>
            </a:r>
            <a:r>
              <a:rPr lang="zh-CN" altLang="zh-CN" sz="2400"/>
              <a:t>图符</a:t>
            </a:r>
            <a:endParaRPr lang="zh-CN" altLang="zh-CN" sz="2400"/>
          </a:p>
        </p:txBody>
      </p:sp>
      <p:sp>
        <p:nvSpPr>
          <p:cNvPr id="1044" name="Rectangle 429"/>
          <p:cNvSpPr/>
          <p:nvPr/>
        </p:nvSpPr>
        <p:spPr>
          <a:xfrm>
            <a:off x="900113" y="1700213"/>
            <a:ext cx="3810000" cy="4114800"/>
          </a:xfrm>
          <a:prstGeom prst="rect">
            <a:avLst/>
          </a:prstGeom>
          <a:noFill/>
          <a:ln w="9525">
            <a:noFill/>
          </a:ln>
        </p:spPr>
        <p:txBody>
          <a:bodyPr lIns="3600" tIns="3600" rIns="3600" bIns="3600"/>
          <a:p>
            <a:pPr marL="533400" lvl="1" indent="0" eaLnBrk="1" hangingPunct="1"/>
            <a:endParaRPr lang="en-US" altLang="ja-JP" sz="1600" dirty="0">
              <a:latin typeface="Calibri" panose="020F0502020204030204" charset="0"/>
              <a:ea typeface="MS PGothic" panose="020B0600070205080204" pitchFamily="34" charset="-128"/>
            </a:endParaRPr>
          </a:p>
          <a:p>
            <a:pPr lvl="0" eaLnBrk="1" hangingPunct="1">
              <a:spcBef>
                <a:spcPct val="20000"/>
              </a:spcBef>
              <a:buClr>
                <a:srgbClr val="000066"/>
              </a:buClr>
              <a:buFont typeface="Wingdings" panose="05000000000000000000" pitchFamily="2" charset="2"/>
              <a:buNone/>
            </a:pPr>
            <a:endParaRPr lang="en-US" altLang="ja-JP" dirty="0">
              <a:latin typeface="Calibri" panose="020F0502020204030204" charset="0"/>
              <a:ea typeface="MS PGothic" panose="020B0600070205080204" pitchFamily="34" charset="-128"/>
            </a:endParaRPr>
          </a:p>
        </p:txBody>
      </p:sp>
      <p:sp>
        <p:nvSpPr>
          <p:cNvPr id="1045" name="Rectangle 430"/>
          <p:cNvSpPr/>
          <p:nvPr/>
        </p:nvSpPr>
        <p:spPr>
          <a:xfrm>
            <a:off x="5218113" y="2860675"/>
            <a:ext cx="1697037" cy="0"/>
          </a:xfrm>
          <a:prstGeom prst="rect">
            <a:avLst/>
          </a:prstGeom>
          <a:noFill/>
          <a:ln w="9525">
            <a:noFill/>
          </a:ln>
        </p:spPr>
        <p:txBody>
          <a:bodyPr wrap="none">
            <a:spAutoFit/>
          </a:bodyPr>
          <a:p>
            <a:pPr lvl="0" eaLnBrk="1" hangingPunct="1"/>
            <a:endParaRPr lang="zh-CN" altLang="en-US" dirty="0">
              <a:latin typeface="Calibri" panose="020F0502020204030204" charset="0"/>
              <a:ea typeface="宋体" panose="02010600030101010101" pitchFamily="2" charset="-122"/>
            </a:endParaRPr>
          </a:p>
        </p:txBody>
      </p:sp>
      <p:sp>
        <p:nvSpPr>
          <p:cNvPr id="1046" name="Rectangle 431"/>
          <p:cNvSpPr/>
          <p:nvPr/>
        </p:nvSpPr>
        <p:spPr>
          <a:xfrm>
            <a:off x="5578475" y="1852613"/>
            <a:ext cx="1697038" cy="0"/>
          </a:xfrm>
          <a:prstGeom prst="rect">
            <a:avLst/>
          </a:prstGeom>
          <a:noFill/>
          <a:ln w="9525">
            <a:noFill/>
          </a:ln>
        </p:spPr>
        <p:txBody>
          <a:bodyPr wrap="none">
            <a:spAutoFit/>
          </a:bodyPr>
          <a:p>
            <a:pPr lvl="0" eaLnBrk="1" hangingPunct="1"/>
            <a:endParaRPr lang="zh-CN" altLang="en-US" dirty="0">
              <a:latin typeface="Calibri" panose="020F0502020204030204" charset="0"/>
              <a:ea typeface="宋体" panose="02010600030101010101" pitchFamily="2" charset="-122"/>
            </a:endParaRPr>
          </a:p>
        </p:txBody>
      </p:sp>
      <p:sp>
        <p:nvSpPr>
          <p:cNvPr id="1047" name="Rectangle 615"/>
          <p:cNvSpPr/>
          <p:nvPr/>
        </p:nvSpPr>
        <p:spPr>
          <a:xfrm>
            <a:off x="914400" y="1676400"/>
            <a:ext cx="3810000" cy="4114800"/>
          </a:xfrm>
          <a:prstGeom prst="rect">
            <a:avLst/>
          </a:prstGeom>
          <a:noFill/>
          <a:ln w="9525">
            <a:noFill/>
          </a:ln>
        </p:spPr>
        <p:txBody>
          <a:bodyPr lIns="3600" tIns="3600" rIns="3600" bIns="3600"/>
          <a:p>
            <a:pPr marL="533400" lvl="1" indent="0" eaLnBrk="1" hangingPunct="1"/>
            <a:endParaRPr lang="en-US" altLang="ja-JP" sz="1600" dirty="0">
              <a:latin typeface="Calibri" panose="020F0502020204030204" charset="0"/>
              <a:ea typeface="MS PGothic" panose="020B0600070205080204" pitchFamily="34" charset="-128"/>
            </a:endParaRPr>
          </a:p>
          <a:p>
            <a:pPr lvl="0" eaLnBrk="1" hangingPunct="1">
              <a:spcBef>
                <a:spcPct val="20000"/>
              </a:spcBef>
              <a:buClr>
                <a:srgbClr val="000066"/>
              </a:buClr>
              <a:buFont typeface="Wingdings" panose="05000000000000000000" pitchFamily="2" charset="2"/>
              <a:buNone/>
            </a:pPr>
            <a:endParaRPr lang="en-US" altLang="ja-JP" dirty="0">
              <a:latin typeface="Calibri" panose="020F0502020204030204" charset="0"/>
              <a:ea typeface="MS PGothic" panose="020B0600070205080204" pitchFamily="34" charset="-128"/>
            </a:endParaRPr>
          </a:p>
        </p:txBody>
      </p:sp>
      <p:pic>
        <p:nvPicPr>
          <p:cNvPr id="1048" name="Picture 616"/>
          <p:cNvPicPr>
            <a:picLocks noChangeAspect="1"/>
          </p:cNvPicPr>
          <p:nvPr/>
        </p:nvPicPr>
        <p:blipFill>
          <a:blip r:embed="rId1"/>
          <a:stretch>
            <a:fillRect/>
          </a:stretch>
        </p:blipFill>
        <p:spPr>
          <a:xfrm>
            <a:off x="3033713" y="1196975"/>
            <a:ext cx="942975" cy="419100"/>
          </a:xfrm>
          <a:prstGeom prst="rect">
            <a:avLst/>
          </a:prstGeom>
          <a:noFill/>
          <a:ln w="9525">
            <a:noFill/>
          </a:ln>
        </p:spPr>
      </p:pic>
      <p:pic>
        <p:nvPicPr>
          <p:cNvPr id="1049" name="Picture 617"/>
          <p:cNvPicPr>
            <a:picLocks noChangeAspect="1"/>
          </p:cNvPicPr>
          <p:nvPr/>
        </p:nvPicPr>
        <p:blipFill>
          <a:blip r:embed="rId2"/>
          <a:stretch>
            <a:fillRect/>
          </a:stretch>
        </p:blipFill>
        <p:spPr>
          <a:xfrm>
            <a:off x="3255963" y="2286000"/>
            <a:ext cx="720725" cy="681038"/>
          </a:xfrm>
          <a:prstGeom prst="rect">
            <a:avLst/>
          </a:prstGeom>
          <a:noFill/>
          <a:ln w="9525">
            <a:noFill/>
          </a:ln>
        </p:spPr>
      </p:pic>
      <p:pic>
        <p:nvPicPr>
          <p:cNvPr id="1050" name="Picture 618"/>
          <p:cNvPicPr>
            <a:picLocks noChangeAspect="1"/>
          </p:cNvPicPr>
          <p:nvPr/>
        </p:nvPicPr>
        <p:blipFill>
          <a:blip r:embed="rId3"/>
          <a:stretch>
            <a:fillRect/>
          </a:stretch>
        </p:blipFill>
        <p:spPr>
          <a:xfrm>
            <a:off x="2555875" y="3500438"/>
            <a:ext cx="2114550" cy="838200"/>
          </a:xfrm>
          <a:prstGeom prst="rect">
            <a:avLst/>
          </a:prstGeom>
          <a:noFill/>
          <a:ln w="9525">
            <a:noFill/>
          </a:ln>
        </p:spPr>
      </p:pic>
      <p:pic>
        <p:nvPicPr>
          <p:cNvPr id="1051" name="Picture 619"/>
          <p:cNvPicPr>
            <a:picLocks noChangeAspect="1"/>
          </p:cNvPicPr>
          <p:nvPr/>
        </p:nvPicPr>
        <p:blipFill>
          <a:blip r:embed="rId4"/>
          <a:stretch>
            <a:fillRect/>
          </a:stretch>
        </p:blipFill>
        <p:spPr>
          <a:xfrm>
            <a:off x="3146425" y="4043363"/>
            <a:ext cx="863600" cy="609600"/>
          </a:xfrm>
          <a:prstGeom prst="rect">
            <a:avLst/>
          </a:prstGeom>
          <a:noFill/>
          <a:ln w="9525">
            <a:noFill/>
          </a:ln>
        </p:spPr>
      </p:pic>
      <p:graphicFrame>
        <p:nvGraphicFramePr>
          <p:cNvPr id="9" name="Group 747"/>
          <p:cNvGraphicFramePr>
            <a:graphicFrameLocks noGrp="1"/>
          </p:cNvGraphicFramePr>
          <p:nvPr/>
        </p:nvGraphicFramePr>
        <p:xfrm>
          <a:off x="290830" y="1119505"/>
          <a:ext cx="3874770" cy="4815840"/>
        </p:xfrm>
        <a:graphic>
          <a:graphicData uri="http://schemas.openxmlformats.org/drawingml/2006/table">
            <a:tbl>
              <a:tblPr/>
              <a:tblGrid>
                <a:gridCol w="521970"/>
                <a:gridCol w="2164715"/>
                <a:gridCol w="1188085"/>
              </a:tblGrid>
              <a:tr h="56388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83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405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73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90" name="Picture 650"/>
          <p:cNvPicPr>
            <a:picLocks noChangeAspect="1"/>
          </p:cNvPicPr>
          <p:nvPr/>
        </p:nvPicPr>
        <p:blipFill>
          <a:blip r:embed="rId5"/>
          <a:stretch>
            <a:fillRect/>
          </a:stretch>
        </p:blipFill>
        <p:spPr>
          <a:xfrm>
            <a:off x="3132138" y="2852738"/>
            <a:ext cx="863600" cy="471487"/>
          </a:xfrm>
          <a:prstGeom prst="rect">
            <a:avLst/>
          </a:prstGeom>
          <a:noFill/>
          <a:ln w="9525">
            <a:noFill/>
          </a:ln>
        </p:spPr>
      </p:pic>
      <p:graphicFrame>
        <p:nvGraphicFramePr>
          <p:cNvPr id="10" name="Group 748"/>
          <p:cNvGraphicFramePr>
            <a:graphicFrameLocks noGrp="1"/>
          </p:cNvGraphicFramePr>
          <p:nvPr>
            <p:ph sz="half" idx="1"/>
          </p:nvPr>
        </p:nvGraphicFramePr>
        <p:xfrm>
          <a:off x="4586288" y="1119188"/>
          <a:ext cx="4246563" cy="4814888"/>
        </p:xfrm>
        <a:graphic>
          <a:graphicData uri="http://schemas.openxmlformats.org/drawingml/2006/table">
            <a:tbl>
              <a:tblPr/>
              <a:tblGrid>
                <a:gridCol w="895350"/>
                <a:gridCol w="2044700"/>
                <a:gridCol w="1306512"/>
              </a:tblGrid>
              <a:tr h="55753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34" name="Picture 686"/>
          <p:cNvPicPr>
            <a:picLocks noChangeAspect="1"/>
          </p:cNvPicPr>
          <p:nvPr/>
        </p:nvPicPr>
        <p:blipFill>
          <a:blip r:embed="rId6"/>
          <a:stretch>
            <a:fillRect/>
          </a:stretch>
        </p:blipFill>
        <p:spPr>
          <a:xfrm>
            <a:off x="7826375" y="1066800"/>
            <a:ext cx="781050" cy="628650"/>
          </a:xfrm>
          <a:prstGeom prst="rect">
            <a:avLst/>
          </a:prstGeom>
          <a:noFill/>
          <a:ln w="9525">
            <a:noFill/>
          </a:ln>
        </p:spPr>
      </p:pic>
      <p:pic>
        <p:nvPicPr>
          <p:cNvPr id="1135" name="Picture 687"/>
          <p:cNvPicPr>
            <a:picLocks noChangeAspect="1"/>
          </p:cNvPicPr>
          <p:nvPr/>
        </p:nvPicPr>
        <p:blipFill>
          <a:blip r:embed="rId7"/>
          <a:stretch>
            <a:fillRect/>
          </a:stretch>
        </p:blipFill>
        <p:spPr>
          <a:xfrm>
            <a:off x="7899400" y="1905000"/>
            <a:ext cx="628650" cy="209550"/>
          </a:xfrm>
          <a:prstGeom prst="rect">
            <a:avLst/>
          </a:prstGeom>
          <a:noFill/>
          <a:ln w="9525">
            <a:noFill/>
          </a:ln>
        </p:spPr>
      </p:pic>
      <p:pic>
        <p:nvPicPr>
          <p:cNvPr id="1136" name="Picture 688"/>
          <p:cNvPicPr>
            <a:picLocks noChangeAspect="1"/>
          </p:cNvPicPr>
          <p:nvPr/>
        </p:nvPicPr>
        <p:blipFill>
          <a:blip r:embed="rId8"/>
          <a:stretch>
            <a:fillRect/>
          </a:stretch>
        </p:blipFill>
        <p:spPr>
          <a:xfrm>
            <a:off x="7753350" y="2438400"/>
            <a:ext cx="1009650" cy="447675"/>
          </a:xfrm>
          <a:prstGeom prst="rect">
            <a:avLst/>
          </a:prstGeom>
          <a:noFill/>
          <a:ln w="9525">
            <a:noFill/>
          </a:ln>
        </p:spPr>
      </p:pic>
      <p:pic>
        <p:nvPicPr>
          <p:cNvPr id="1137" name="Picture 689"/>
          <p:cNvPicPr>
            <a:picLocks noChangeAspect="1"/>
          </p:cNvPicPr>
          <p:nvPr/>
        </p:nvPicPr>
        <p:blipFill>
          <a:blip r:embed="rId9"/>
          <a:stretch>
            <a:fillRect/>
          </a:stretch>
        </p:blipFill>
        <p:spPr>
          <a:xfrm>
            <a:off x="7827963" y="2971800"/>
            <a:ext cx="720725" cy="557213"/>
          </a:xfrm>
          <a:prstGeom prst="rect">
            <a:avLst/>
          </a:prstGeom>
          <a:noFill/>
          <a:ln w="9525">
            <a:noFill/>
          </a:ln>
        </p:spPr>
      </p:pic>
      <p:pic>
        <p:nvPicPr>
          <p:cNvPr id="1138" name="Picture 690"/>
          <p:cNvPicPr>
            <a:picLocks noChangeAspect="1"/>
          </p:cNvPicPr>
          <p:nvPr/>
        </p:nvPicPr>
        <p:blipFill>
          <a:blip r:embed="rId10"/>
          <a:stretch>
            <a:fillRect/>
          </a:stretch>
        </p:blipFill>
        <p:spPr>
          <a:xfrm>
            <a:off x="7862888" y="3733800"/>
            <a:ext cx="719137" cy="312738"/>
          </a:xfrm>
          <a:prstGeom prst="rect">
            <a:avLst/>
          </a:prstGeom>
          <a:noFill/>
          <a:ln w="9525">
            <a:noFill/>
          </a:ln>
        </p:spPr>
      </p:pic>
      <p:pic>
        <p:nvPicPr>
          <p:cNvPr id="1139" name="Picture 691"/>
          <p:cNvPicPr>
            <a:picLocks noChangeAspect="1"/>
          </p:cNvPicPr>
          <p:nvPr/>
        </p:nvPicPr>
        <p:blipFill>
          <a:blip r:embed="rId11"/>
          <a:stretch>
            <a:fillRect/>
          </a:stretch>
        </p:blipFill>
        <p:spPr>
          <a:xfrm>
            <a:off x="2971800" y="4724400"/>
            <a:ext cx="1104900" cy="481013"/>
          </a:xfrm>
          <a:prstGeom prst="rect">
            <a:avLst/>
          </a:prstGeom>
          <a:noFill/>
          <a:ln w="9525">
            <a:noFill/>
          </a:ln>
        </p:spPr>
      </p:pic>
      <p:pic>
        <p:nvPicPr>
          <p:cNvPr id="1140" name="Picture 692"/>
          <p:cNvPicPr>
            <a:picLocks noChangeAspect="1"/>
          </p:cNvPicPr>
          <p:nvPr/>
        </p:nvPicPr>
        <p:blipFill>
          <a:blip r:embed="rId12"/>
          <a:stretch>
            <a:fillRect/>
          </a:stretch>
        </p:blipFill>
        <p:spPr>
          <a:xfrm>
            <a:off x="1187450" y="1700213"/>
            <a:ext cx="2828925" cy="381000"/>
          </a:xfrm>
          <a:prstGeom prst="rect">
            <a:avLst/>
          </a:prstGeom>
          <a:noFill/>
          <a:ln w="9525">
            <a:noFill/>
          </a:ln>
        </p:spPr>
      </p:pic>
      <p:graphicFrame>
        <p:nvGraphicFramePr>
          <p:cNvPr id="1026" name="Object 2"/>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076" name="" r:id="rId13" imgW="838200" imgH="247650" progId="Paint.Picture">
                  <p:embed/>
                </p:oleObj>
              </mc:Choice>
              <mc:Fallback>
                <p:oleObj name="" r:id="rId13" imgW="838200" imgH="247650" progId="Paint.Picture">
                  <p:embed/>
                  <p:pic>
                    <p:nvPicPr>
                      <p:cNvPr id="0" name="图片 3075"/>
                      <p:cNvPicPr/>
                      <p:nvPr/>
                    </p:nvPicPr>
                    <p:blipFill>
                      <a:blip r:embed="rId14"/>
                      <a:stretch>
                        <a:fillRect/>
                      </a:stretch>
                    </p:blipFill>
                    <p:spPr>
                      <a:xfrm>
                        <a:off x="7734300" y="4248150"/>
                        <a:ext cx="838200" cy="247650"/>
                      </a:xfrm>
                      <a:prstGeom prst="rect">
                        <a:avLst/>
                      </a:prstGeom>
                      <a:noFill/>
                      <a:ln w="38100">
                        <a:noFill/>
                        <a:miter/>
                      </a:ln>
                    </p:spPr>
                  </p:pic>
                </p:oleObj>
              </mc:Fallback>
            </mc:AlternateContent>
          </a:graphicData>
        </a:graphic>
      </p:graphicFrame>
      <p:graphicFrame>
        <p:nvGraphicFramePr>
          <p:cNvPr id="1027" name="Object 3"/>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077" name="" r:id="rId15" imgW="866775" imgH="161925" progId="Paint.Picture">
                  <p:embed/>
                </p:oleObj>
              </mc:Choice>
              <mc:Fallback>
                <p:oleObj name="" r:id="rId15" imgW="866775" imgH="161925" progId="Paint.Picture">
                  <p:embed/>
                  <p:pic>
                    <p:nvPicPr>
                      <p:cNvPr id="0" name="图片 3076"/>
                      <p:cNvPicPr/>
                      <p:nvPr/>
                    </p:nvPicPr>
                    <p:blipFill>
                      <a:blip r:embed="rId16"/>
                      <a:stretch>
                        <a:fillRect/>
                      </a:stretch>
                    </p:blipFill>
                    <p:spPr>
                      <a:xfrm>
                        <a:off x="7734300" y="4781550"/>
                        <a:ext cx="866775" cy="161925"/>
                      </a:xfrm>
                      <a:prstGeom prst="rect">
                        <a:avLst/>
                      </a:prstGeom>
                      <a:noFill/>
                      <a:ln w="38100">
                        <a:noFill/>
                        <a:miter/>
                      </a:ln>
                    </p:spPr>
                  </p:pic>
                </p:oleObj>
              </mc:Fallback>
            </mc:AlternateContent>
          </a:graphicData>
        </a:graphic>
      </p:graphicFrame>
      <p:graphicFrame>
        <p:nvGraphicFramePr>
          <p:cNvPr id="1028" name="Object 4"/>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078" name="" r:id="rId17" imgW="876300" imgH="247650" progId="Paint.Picture">
                  <p:embed/>
                </p:oleObj>
              </mc:Choice>
              <mc:Fallback>
                <p:oleObj name="" r:id="rId17" imgW="876300" imgH="247650" progId="Paint.Picture">
                  <p:embed/>
                  <p:pic>
                    <p:nvPicPr>
                      <p:cNvPr id="0" name="图片 3077"/>
                      <p:cNvPicPr/>
                      <p:nvPr/>
                    </p:nvPicPr>
                    <p:blipFill>
                      <a:blip r:embed="rId18"/>
                      <a:stretch>
                        <a:fillRect/>
                      </a:stretch>
                    </p:blipFill>
                    <p:spPr>
                      <a:xfrm>
                        <a:off x="7740650" y="5084763"/>
                        <a:ext cx="876300" cy="247650"/>
                      </a:xfrm>
                      <a:prstGeom prst="rect">
                        <a:avLst/>
                      </a:prstGeom>
                      <a:noFill/>
                      <a:ln w="38100">
                        <a:noFill/>
                        <a:miter/>
                      </a:ln>
                    </p:spPr>
                  </p:pic>
                </p:oleObj>
              </mc:Fallback>
            </mc:AlternateContent>
          </a:graphicData>
        </a:graphic>
      </p:graphicFrame>
      <p:graphicFrame>
        <p:nvGraphicFramePr>
          <p:cNvPr id="1029" name="Object 5"/>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079" name="" r:id="rId19" imgW="819150" imgH="323850" progId="Paint.Picture">
                  <p:embed/>
                </p:oleObj>
              </mc:Choice>
              <mc:Fallback>
                <p:oleObj name="" r:id="rId19" imgW="819150" imgH="323850" progId="Paint.Picture">
                  <p:embed/>
                  <p:pic>
                    <p:nvPicPr>
                      <p:cNvPr id="0" name="图片 3078"/>
                      <p:cNvPicPr/>
                      <p:nvPr/>
                    </p:nvPicPr>
                    <p:blipFill>
                      <a:blip r:embed="rId20"/>
                      <a:stretch>
                        <a:fillRect/>
                      </a:stretch>
                    </p:blipFill>
                    <p:spPr>
                      <a:xfrm>
                        <a:off x="7740650" y="5589588"/>
                        <a:ext cx="819150" cy="323850"/>
                      </a:xfrm>
                      <a:prstGeom prst="rect">
                        <a:avLst/>
                      </a:prstGeom>
                      <a:noFill/>
                      <a:ln w="38100">
                        <a:noFill/>
                        <a:miter/>
                      </a:ln>
                    </p:spPr>
                  </p:pic>
                </p:oleObj>
              </mc:Fallback>
            </mc:AlternateContent>
          </a:graphicData>
        </a:graphic>
      </p:graphicFrame>
      <p:pic>
        <p:nvPicPr>
          <p:cNvPr id="1133" name="Picture 685"/>
          <p:cNvPicPr>
            <a:picLocks noChangeAspect="1"/>
          </p:cNvPicPr>
          <p:nvPr/>
        </p:nvPicPr>
        <p:blipFill>
          <a:blip r:embed="rId21"/>
          <a:stretch>
            <a:fillRect/>
          </a:stretch>
        </p:blipFill>
        <p:spPr>
          <a:xfrm>
            <a:off x="3124200" y="5300663"/>
            <a:ext cx="842963" cy="86518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45280" y="525780"/>
            <a:ext cx="4145280" cy="579120"/>
          </a:xfrm>
          <a:prstGeom prst="rect">
            <a:avLst/>
          </a:prstGeom>
          <a:noFill/>
        </p:spPr>
        <p:txBody>
          <a:bodyPr wrap="square" rtlCol="0">
            <a:spAutoFit/>
          </a:bodyPr>
          <a:p>
            <a:pPr algn="ctr"/>
            <a:r>
              <a:rPr lang="en-US" altLang="zh-CN" sz="3200"/>
              <a:t>UML</a:t>
            </a:r>
            <a:r>
              <a:rPr lang="zh-CN" altLang="en-US" sz="3200"/>
              <a:t>中的视图</a:t>
            </a:r>
            <a:endParaRPr lang="zh-CN" altLang="en-US" sz="3200"/>
          </a:p>
        </p:txBody>
      </p:sp>
      <p:pic>
        <p:nvPicPr>
          <p:cNvPr id="5" name="图片 4" descr="UML中的视图"/>
          <p:cNvPicPr>
            <a:picLocks noChangeAspect="1"/>
          </p:cNvPicPr>
          <p:nvPr/>
        </p:nvPicPr>
        <p:blipFill>
          <a:blip r:embed="rId1"/>
          <a:stretch>
            <a:fillRect/>
          </a:stretch>
        </p:blipFill>
        <p:spPr>
          <a:xfrm>
            <a:off x="80010" y="1104900"/>
            <a:ext cx="9791700" cy="5088255"/>
          </a:xfrm>
          <a:prstGeom prst="rect">
            <a:avLst/>
          </a:prstGeom>
        </p:spPr>
      </p:pic>
      <p:sp>
        <p:nvSpPr>
          <p:cNvPr id="2" name="文本框 1"/>
          <p:cNvSpPr txBox="1"/>
          <p:nvPr/>
        </p:nvSpPr>
        <p:spPr>
          <a:xfrm>
            <a:off x="10378440" y="2979420"/>
            <a:ext cx="1615440" cy="2011680"/>
          </a:xfrm>
          <a:prstGeom prst="rect">
            <a:avLst/>
          </a:prstGeom>
          <a:noFill/>
        </p:spPr>
        <p:txBody>
          <a:bodyPr wrap="square" rtlCol="0">
            <a:spAutoFit/>
          </a:bodyPr>
          <a:p>
            <a:r>
              <a:rPr lang="zh-CN" altLang="en-US"/>
              <a:t>这五个视图一般称作</a:t>
            </a:r>
            <a:r>
              <a:rPr lang="en-US" altLang="zh-CN"/>
              <a:t>“4+1”</a:t>
            </a:r>
            <a:r>
              <a:rPr lang="zh-CN" altLang="en-US"/>
              <a:t>视图，最早是由</a:t>
            </a:r>
            <a:r>
              <a:rPr lang="en-US" altLang="zh-CN"/>
              <a:t>Philippe Kruchten </a:t>
            </a:r>
            <a:r>
              <a:rPr lang="zh-CN" altLang="en-US"/>
              <a:t>在文献【</a:t>
            </a:r>
            <a:r>
              <a:rPr lang="en-US" altLang="zh-CN"/>
              <a:t>Kru95</a:t>
            </a:r>
            <a:r>
              <a:rPr lang="zh-CN" altLang="en-US"/>
              <a:t>】中提出的。</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
        <p:nvSpPr>
          <p:cNvPr id="8" name="文本框 7"/>
          <p:cNvSpPr txBox="1"/>
          <p:nvPr/>
        </p:nvSpPr>
        <p:spPr>
          <a:xfrm>
            <a:off x="10119360" y="5524500"/>
            <a:ext cx="1143000" cy="365760"/>
          </a:xfrm>
          <a:prstGeom prst="rect">
            <a:avLst/>
          </a:prstGeom>
          <a:noFill/>
        </p:spPr>
        <p:txBody>
          <a:bodyPr wrap="square" rtlCol="0">
            <a:spAutoFit/>
          </a:bodyPr>
          <a:p>
            <a:r>
              <a:rPr lang="zh-CN" altLang="zh-CN"/>
              <a:t>【</a:t>
            </a:r>
            <a:r>
              <a:rPr lang="en-US" altLang="zh-CN"/>
              <a:t>5</a:t>
            </a:r>
            <a:r>
              <a:rPr lang="zh-CN" altLang="zh-CN"/>
              <a:t>】</a:t>
            </a:r>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1655" y="845820"/>
            <a:ext cx="4922520" cy="579120"/>
          </a:xfrm>
          <a:prstGeom prst="rect">
            <a:avLst/>
          </a:prstGeom>
          <a:noFill/>
        </p:spPr>
        <p:txBody>
          <a:bodyPr wrap="square" rtlCol="0">
            <a:spAutoFit/>
          </a:bodyPr>
          <a:p>
            <a:pPr algn="ctr"/>
            <a:r>
              <a:rPr lang="en-US" altLang="zh-CN" sz="3200"/>
              <a:t>UML</a:t>
            </a:r>
            <a:r>
              <a:rPr lang="zh-CN" altLang="en-US" sz="3200"/>
              <a:t>应用领域</a:t>
            </a:r>
            <a:endParaRPr lang="zh-CN" altLang="en-US" sz="3200"/>
          </a:p>
        </p:txBody>
      </p:sp>
      <p:sp>
        <p:nvSpPr>
          <p:cNvPr id="5" name="文本框 4"/>
          <p:cNvSpPr txBox="1"/>
          <p:nvPr/>
        </p:nvSpPr>
        <p:spPr>
          <a:xfrm>
            <a:off x="640080" y="2133600"/>
            <a:ext cx="4726305" cy="3108960"/>
          </a:xfrm>
          <a:prstGeom prst="rect">
            <a:avLst/>
          </a:prstGeom>
          <a:noFill/>
        </p:spPr>
        <p:txBody>
          <a:bodyPr wrap="square" rtlCol="0">
            <a:spAutoFit/>
          </a:bodyPr>
          <a:p>
            <a:r>
              <a:rPr lang="en-US" altLang="zh-CN"/>
              <a:t>       UML</a:t>
            </a:r>
            <a:r>
              <a:rPr lang="zh-CN" altLang="en-US"/>
              <a:t>应用领域很广，最常用的是为软件系统建模：比如企业信息系统、银行金融服务、电信、交通、国防</a:t>
            </a:r>
            <a:r>
              <a:rPr lang="en-US" altLang="zh-CN"/>
              <a:t>/</a:t>
            </a:r>
            <a:r>
              <a:rPr lang="zh-CN" altLang="en-US"/>
              <a:t>航空、零售领域、科学计算、分布式的基于</a:t>
            </a:r>
            <a:r>
              <a:rPr lang="en-US" altLang="zh-CN"/>
              <a:t>Web</a:t>
            </a:r>
            <a:r>
              <a:rPr lang="zh-CN" altLang="en-US"/>
              <a:t>的服务。</a:t>
            </a:r>
            <a:endParaRPr lang="zh-CN" altLang="en-US"/>
          </a:p>
          <a:p>
            <a:r>
              <a:rPr lang="zh-CN" altLang="en-US"/>
              <a:t>       还可以用来描述其他非软件系统，如一个机构的组成或机构中的工作流程等。</a:t>
            </a:r>
            <a:endParaRPr lang="zh-CN" altLang="en-US"/>
          </a:p>
          <a:p>
            <a:r>
              <a:rPr lang="zh-CN" altLang="en-US"/>
              <a:t>       在系统的各个阶段都能得到应用：在设计阶段，引入具体的类来处理用户接口、数据库存取、通信和并行等问题；在实现阶段，用面向对象程序设计语言将来自设计阶段的类转成实际的代码等。</a:t>
            </a:r>
            <a:endParaRPr lang="zh-CN" altLang="en-US"/>
          </a:p>
        </p:txBody>
      </p:sp>
      <p:sp>
        <p:nvSpPr>
          <p:cNvPr id="2" name="文本框 1"/>
          <p:cNvSpPr txBox="1"/>
          <p:nvPr/>
        </p:nvSpPr>
        <p:spPr>
          <a:xfrm>
            <a:off x="5836920" y="845820"/>
            <a:ext cx="5867400" cy="5029200"/>
          </a:xfrm>
          <a:prstGeom prst="rect">
            <a:avLst/>
          </a:prstGeom>
          <a:noFill/>
        </p:spPr>
        <p:txBody>
          <a:bodyPr wrap="square" rtlCol="0">
            <a:spAutoFit/>
          </a:bodyPr>
          <a:p>
            <a:r>
              <a:rPr lang="zh-CN" altLang="en-US"/>
              <a:t>开源软件和自由软件中</a:t>
            </a:r>
            <a:endParaRPr lang="zh-CN" altLang="en-US"/>
          </a:p>
          <a:p>
            <a:r>
              <a:rPr lang="zh-CN" altLang="en-US"/>
              <a:t>ArgoUML，UML设计工具</a:t>
            </a:r>
            <a:endParaRPr lang="zh-CN" altLang="en-US"/>
          </a:p>
          <a:p>
            <a:r>
              <a:rPr lang="zh-CN" altLang="en-US"/>
              <a:t>Dia，可绘制流程图以及包含UML在内的多种图形</a:t>
            </a:r>
            <a:endParaRPr lang="zh-CN" altLang="en-US"/>
          </a:p>
          <a:p>
            <a:r>
              <a:rPr lang="zh-CN" altLang="en-US"/>
              <a:t>Umbrello，强大而又界面友好的UML工具。是KDE的一部分。</a:t>
            </a:r>
            <a:endParaRPr lang="zh-CN" altLang="en-US"/>
          </a:p>
          <a:p>
            <a:r>
              <a:rPr lang="zh-CN" altLang="en-US"/>
              <a:t>UMLet，用Java实现的UML简单绘图工具</a:t>
            </a:r>
            <a:endParaRPr lang="zh-CN" altLang="en-US"/>
          </a:p>
          <a:p>
            <a:r>
              <a:rPr lang="zh-CN" altLang="en-US"/>
              <a:t>Unimodeler，Linux下支持9种UML图和向量打印的工具</a:t>
            </a:r>
            <a:endParaRPr lang="zh-CN" altLang="en-US"/>
          </a:p>
          <a:p>
            <a:r>
              <a:rPr lang="zh-CN" altLang="en-US"/>
              <a:t>astah*，Java和UML开发者环境</a:t>
            </a:r>
            <a:endParaRPr lang="zh-CN" altLang="en-US"/>
          </a:p>
          <a:p>
            <a:r>
              <a:rPr lang="zh-CN" altLang="en-US"/>
              <a:t>Jumli，用Java实现，支持C++/C#/Java以及解析/生成源代码</a:t>
            </a:r>
            <a:endParaRPr lang="zh-CN" altLang="en-US"/>
          </a:p>
          <a:p>
            <a:r>
              <a:rPr lang="zh-CN" altLang="en-US"/>
              <a:t>omondo UML，Eclipse的UML插件，提供有限功能的免费版（需注册）和完整的商业版</a:t>
            </a:r>
            <a:endParaRPr lang="zh-CN" altLang="en-US"/>
          </a:p>
          <a:p>
            <a:r>
              <a:rPr lang="zh-CN" altLang="en-US"/>
              <a:t>Poseidon for UML，专业UML工具，提供免费的社区版（Community Edition）。从开源项目ArgoUML而来。请参见。</a:t>
            </a:r>
            <a:endParaRPr lang="zh-CN" altLang="en-US"/>
          </a:p>
          <a:p>
            <a:r>
              <a:rPr lang="zh-CN" altLang="en-US"/>
              <a:t>Violet是为学生、教师以及只需要快速创建简单UML的应用者而设计的工具。GPL授权</a:t>
            </a:r>
            <a:endParaRPr lang="zh-CN" altLang="en-US"/>
          </a:p>
          <a:p>
            <a:r>
              <a:rPr lang="zh-CN" altLang="en-US"/>
              <a:t>SiSy, SimpleSystem</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634740" y="637540"/>
            <a:ext cx="4922520" cy="579120"/>
          </a:xfrm>
          <a:prstGeom prst="rect">
            <a:avLst/>
          </a:prstGeom>
          <a:noFill/>
        </p:spPr>
        <p:txBody>
          <a:bodyPr wrap="square" rtlCol="0">
            <a:spAutoFit/>
          </a:bodyPr>
          <a:p>
            <a:pPr algn="ctr"/>
            <a:r>
              <a:rPr lang="zh-CN" altLang="en-US" sz="3200"/>
              <a:t>支持</a:t>
            </a:r>
            <a:r>
              <a:rPr lang="en-US" altLang="zh-CN" sz="3200"/>
              <a:t>UML</a:t>
            </a:r>
            <a:r>
              <a:rPr lang="zh-CN" altLang="en-US" sz="3200"/>
              <a:t>的工具</a:t>
            </a:r>
            <a:endParaRPr lang="zh-CN" altLang="en-US" sz="3200"/>
          </a:p>
        </p:txBody>
      </p:sp>
      <p:sp>
        <p:nvSpPr>
          <p:cNvPr id="3" name="文本框 2"/>
          <p:cNvSpPr txBox="1"/>
          <p:nvPr/>
        </p:nvSpPr>
        <p:spPr>
          <a:xfrm>
            <a:off x="493395" y="1216660"/>
            <a:ext cx="10560050" cy="5029200"/>
          </a:xfrm>
          <a:prstGeom prst="rect">
            <a:avLst/>
          </a:prstGeom>
          <a:noFill/>
        </p:spPr>
        <p:txBody>
          <a:bodyPr wrap="square" rtlCol="0">
            <a:spAutoFit/>
          </a:bodyPr>
          <a:p>
            <a:r>
              <a:rPr lang="en-US" altLang="zh-CN"/>
              <a:t>1.</a:t>
            </a:r>
            <a:r>
              <a:rPr lang="en-US" altLang="zh-CN">
                <a:sym typeface="+mn-ea"/>
              </a:rPr>
              <a:t>Ration Rose 2003 </a:t>
            </a:r>
            <a:endParaRPr lang="en-US" altLang="zh-CN">
              <a:sym typeface="+mn-ea"/>
            </a:endParaRPr>
          </a:p>
          <a:p>
            <a:r>
              <a:rPr lang="en-US" altLang="zh-CN">
                <a:sym typeface="+mn-ea"/>
              </a:rPr>
              <a:t>Rose</a:t>
            </a:r>
            <a:r>
              <a:rPr lang="zh-CN" altLang="en-US">
                <a:sym typeface="+mn-ea"/>
              </a:rPr>
              <a:t>是</a:t>
            </a:r>
            <a:r>
              <a:rPr lang="en-US" altLang="zh-CN">
                <a:sym typeface="+mn-ea"/>
              </a:rPr>
              <a:t>Ration </a:t>
            </a:r>
            <a:r>
              <a:rPr lang="zh-CN" altLang="en-US">
                <a:sym typeface="+mn-ea"/>
              </a:rPr>
              <a:t>公司开发的用于分析和设计面向对象软件系统的工具，可以与</a:t>
            </a:r>
            <a:r>
              <a:rPr lang="en-US" altLang="zh-CN">
                <a:sym typeface="+mn-ea"/>
              </a:rPr>
              <a:t>Ration</a:t>
            </a:r>
            <a:r>
              <a:rPr lang="zh-CN" altLang="en-US">
                <a:sym typeface="+mn-ea"/>
              </a:rPr>
              <a:t>公司其他开发公司如</a:t>
            </a:r>
            <a:r>
              <a:rPr lang="en-US" altLang="zh-CN">
                <a:sym typeface="+mn-ea"/>
              </a:rPr>
              <a:t>ClearCase </a:t>
            </a:r>
            <a:r>
              <a:rPr lang="zh-CN" altLang="en-US">
                <a:sym typeface="+mn-ea"/>
              </a:rPr>
              <a:t>， </a:t>
            </a:r>
            <a:r>
              <a:rPr lang="en-US" altLang="zh-CN">
                <a:sym typeface="+mn-ea"/>
              </a:rPr>
              <a:t>RequisitePro </a:t>
            </a:r>
            <a:r>
              <a:rPr lang="zh-CN" altLang="en-US">
                <a:sym typeface="+mn-ea"/>
              </a:rPr>
              <a:t>等很好地集成使用，</a:t>
            </a:r>
            <a:r>
              <a:rPr lang="zh-CN" altLang="en-US">
                <a:solidFill>
                  <a:srgbClr val="FF0000"/>
                </a:solidFill>
                <a:sym typeface="+mn-ea"/>
              </a:rPr>
              <a:t>目前有较高的市场占有率。</a:t>
            </a:r>
            <a:endParaRPr lang="zh-CN" altLang="en-US">
              <a:solidFill>
                <a:srgbClr val="FF0000"/>
              </a:solidFill>
              <a:sym typeface="+mn-ea"/>
            </a:endParaRPr>
          </a:p>
          <a:p>
            <a:endParaRPr lang="en-US" altLang="zh-CN"/>
          </a:p>
          <a:p>
            <a:r>
              <a:rPr lang="en-US" altLang="zh-CN"/>
              <a:t>2.</a:t>
            </a:r>
            <a:r>
              <a:rPr lang="zh-CN" altLang="en-US">
                <a:sym typeface="+mn-ea"/>
              </a:rPr>
              <a:t> </a:t>
            </a:r>
            <a:r>
              <a:rPr lang="en-US" altLang="zh-CN">
                <a:sym typeface="+mn-ea"/>
              </a:rPr>
              <a:t>Together6.1 </a:t>
            </a:r>
            <a:endParaRPr lang="en-US" altLang="zh-CN">
              <a:sym typeface="+mn-ea"/>
            </a:endParaRPr>
          </a:p>
          <a:p>
            <a:r>
              <a:rPr lang="en-US" altLang="zh-CN"/>
              <a:t>Together</a:t>
            </a:r>
            <a:r>
              <a:rPr lang="zh-CN" altLang="en-US"/>
              <a:t>是用纯</a:t>
            </a:r>
            <a:r>
              <a:rPr lang="en-US" altLang="zh-CN"/>
              <a:t>Java</a:t>
            </a:r>
            <a:r>
              <a:rPr lang="zh-CN" altLang="en-US"/>
              <a:t>开发的支持</a:t>
            </a:r>
            <a:r>
              <a:rPr lang="en-US" altLang="zh-CN"/>
              <a:t>UML</a:t>
            </a:r>
            <a:r>
              <a:rPr lang="zh-CN" altLang="en-US"/>
              <a:t>的工具。</a:t>
            </a:r>
            <a:endParaRPr lang="zh-CN" altLang="en-US"/>
          </a:p>
          <a:p>
            <a:endParaRPr lang="en-US" altLang="zh-CN"/>
          </a:p>
          <a:p>
            <a:r>
              <a:rPr lang="en-US" altLang="zh-CN"/>
              <a:t>3</a:t>
            </a:r>
            <a:r>
              <a:rPr lang="zh-CN" altLang="en-US"/>
              <a:t>. StarUML</a:t>
            </a:r>
            <a:endParaRPr lang="zh-CN" altLang="en-US"/>
          </a:p>
          <a:p>
            <a:r>
              <a:rPr lang="zh-CN" altLang="en-US"/>
              <a:t>    StarUML是一个开源UML项目，可以开发快速，灵活，可扩展，多功能并且免费的UML/MDA平台。此项目运行在Win32平台之上。StarUML项目的目标是成为Rational Rose、Together等商业UML工具的替代者。</a:t>
            </a:r>
            <a:endParaRPr lang="zh-CN" altLang="en-US"/>
          </a:p>
          <a:p>
            <a:endParaRPr lang="zh-CN" altLang="en-US"/>
          </a:p>
          <a:p>
            <a:r>
              <a:rPr lang="en-US" altLang="zh-CN"/>
              <a:t>4</a:t>
            </a:r>
            <a:r>
              <a:rPr lang="zh-CN" altLang="en-US"/>
              <a:t>. Netbeans UML Plugin</a:t>
            </a:r>
            <a:endParaRPr lang="zh-CN" altLang="en-US"/>
          </a:p>
          <a:p>
            <a:r>
              <a:rPr lang="zh-CN" altLang="en-US"/>
              <a:t>NetBeans UML插件目前支持以下UML图：活动图，类图，序列图，状态图，以及用例图。</a:t>
            </a:r>
            <a:endParaRPr lang="zh-CN" altLang="en-US"/>
          </a:p>
          <a:p>
            <a:endParaRPr lang="zh-CN" altLang="en-US"/>
          </a:p>
          <a:p>
            <a:r>
              <a:rPr lang="en-US" altLang="zh-CN"/>
              <a:t>5.ArgoUML</a:t>
            </a:r>
            <a:endParaRPr lang="en-US" altLang="zh-CN"/>
          </a:p>
          <a:p>
            <a:r>
              <a:rPr lang="en-US" altLang="zh-CN"/>
              <a:t>ArgoUML是领先的开源UML建模工具，支持所有的标准UML 1.4图。它运行在Java平台上，支持大约十种国家的语言。</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50080" y="586740"/>
            <a:ext cx="3505200" cy="579120"/>
          </a:xfrm>
          <a:prstGeom prst="rect">
            <a:avLst/>
          </a:prstGeom>
          <a:noFill/>
        </p:spPr>
        <p:txBody>
          <a:bodyPr wrap="square" rtlCol="0">
            <a:spAutoFit/>
          </a:bodyPr>
          <a:p>
            <a:pPr algn="ctr"/>
            <a:r>
              <a:rPr lang="zh-CN" altLang="en-US" sz="3200"/>
              <a:t>参考文献</a:t>
            </a:r>
            <a:endParaRPr lang="zh-CN" altLang="en-US" sz="3200"/>
          </a:p>
        </p:txBody>
      </p:sp>
      <p:sp>
        <p:nvSpPr>
          <p:cNvPr id="5" name="文本框 4"/>
          <p:cNvSpPr txBox="1"/>
          <p:nvPr/>
        </p:nvSpPr>
        <p:spPr>
          <a:xfrm>
            <a:off x="396240" y="1287780"/>
            <a:ext cx="11155680" cy="4663440"/>
          </a:xfrm>
          <a:prstGeom prst="rect">
            <a:avLst/>
          </a:prstGeom>
          <a:noFill/>
        </p:spPr>
        <p:txBody>
          <a:bodyPr wrap="square" rtlCol="0">
            <a:spAutoFit/>
          </a:bodyPr>
          <a:p>
            <a:r>
              <a:rPr lang="zh-CN" altLang="zh-CN"/>
              <a:t>参考资料</a:t>
            </a:r>
            <a:endParaRPr lang="zh-CN" altLang="zh-CN"/>
          </a:p>
          <a:p>
            <a:r>
              <a:rPr lang="zh-CN" altLang="zh-CN" sz="1200"/>
              <a:t>https://zh.wikipedia.org/wiki/%E7%BB%9F%E4%B8%80%E5%BB%BA%E6%A8%A1%E8%AF%AD%E8%A8%80#.E5.9B.BE.E5.BD.A2</a:t>
            </a:r>
            <a:endParaRPr lang="zh-CN" altLang="zh-CN" sz="1200"/>
          </a:p>
          <a:p>
            <a:r>
              <a:rPr lang="zh-CN" altLang="zh-CN" sz="1200"/>
              <a:t>《面向对象技术</a:t>
            </a:r>
            <a:r>
              <a:rPr lang="en-US" altLang="zh-CN" sz="1200"/>
              <a:t>UML</a:t>
            </a:r>
            <a:r>
              <a:rPr lang="zh-CN" altLang="en-US" sz="1200"/>
              <a:t>教程</a:t>
            </a:r>
            <a:r>
              <a:rPr lang="zh-CN" altLang="zh-CN" sz="1200"/>
              <a:t>》</a:t>
            </a:r>
            <a:endParaRPr lang="zh-CN" altLang="zh-CN" sz="1200"/>
          </a:p>
          <a:p>
            <a:r>
              <a:rPr lang="zh-CN" altLang="zh-CN" sz="1200"/>
              <a:t>http://baike.baidu.com/link?url=3ykbTujXYoRPsRmu5_DRVB8FhMe9-dXZRH73ynwpzAPwY3YLOlcgfQRc2EdiZvUzZWxxO1XHSBb61Hvaa_-mT_</a:t>
            </a:r>
            <a:endParaRPr lang="zh-CN" altLang="zh-CN" sz="1200"/>
          </a:p>
          <a:p>
            <a:r>
              <a:rPr lang="zh-CN" altLang="zh-CN" sz="1200"/>
              <a:t>http://baike.baidu.com/link?url=CpCPsSZgPR5gab6c3rVu__i_PN4_3wW6WKmKrC1a1FzZbAG8fC4DBupVKz77-gQPCMJB-_DIdUXfsqX3YGphwq</a:t>
            </a:r>
            <a:endParaRPr lang="zh-CN" altLang="zh-CN" sz="1200"/>
          </a:p>
          <a:p>
            <a:r>
              <a:rPr lang="zh-CN" altLang="zh-CN" sz="1200"/>
              <a:t>http://baike.baidu.com/link?url=PT5lAJ3W6qmRkF4DloVKyNj-4G7Eoz3gOUVXOM466KRFSDDSO68gFtq_EI1Jdt9wZ6ngrFapm7-gOJ69FUL1iq</a:t>
            </a:r>
            <a:endParaRPr lang="zh-CN" altLang="zh-CN" sz="1200"/>
          </a:p>
          <a:p>
            <a:r>
              <a:rPr lang="zh-CN" altLang="zh-CN"/>
              <a:t>图片资料</a:t>
            </a:r>
            <a:endParaRPr lang="zh-CN" altLang="zh-CN"/>
          </a:p>
          <a:p>
            <a:r>
              <a:rPr lang="zh-CN" altLang="en-US" sz="1200"/>
              <a:t>【</a:t>
            </a:r>
            <a:r>
              <a:rPr lang="en-US" altLang="zh-CN" sz="1200"/>
              <a:t>1</a:t>
            </a:r>
            <a:r>
              <a:rPr lang="zh-CN" altLang="en-US" sz="1200"/>
              <a:t>】</a:t>
            </a:r>
            <a:r>
              <a:rPr lang="en-US" altLang="zh-CN" sz="1200"/>
              <a:t>:</a:t>
            </a:r>
            <a:r>
              <a:rPr lang="zh-CN" altLang="en-US" sz="1200">
                <a:sym typeface="+mn-ea"/>
              </a:rPr>
              <a:t>https://zh.wikipedia.org/wiki/%E7%BB%9F%E4%B8%80%E5%BB%BA%E6%A8%A1%E8%AF%AD%E8%A8%80#/media/File:UML_Diagrams.jpg</a:t>
            </a:r>
            <a:endParaRPr lang="zh-CN" altLang="en-US" sz="1200"/>
          </a:p>
          <a:p>
            <a:r>
              <a:rPr lang="zh-CN" altLang="en-US" sz="1200"/>
              <a:t>【</a:t>
            </a:r>
            <a:r>
              <a:rPr lang="en-US" altLang="zh-CN" sz="1200"/>
              <a:t>2</a:t>
            </a:r>
            <a:r>
              <a:rPr lang="zh-CN" altLang="en-US" sz="1200"/>
              <a:t>】：https://zh.wikipedia.org/wiki/%E7%BB%9F%E4%B8%80%E5%BB%BA%E6%A8%A1%E8%AF%AD%E8%A8%80#/media/File:OO-historie.jpg</a:t>
            </a:r>
            <a:endParaRPr lang="zh-CN" altLang="en-US" sz="1200"/>
          </a:p>
          <a:p>
            <a:r>
              <a:rPr lang="zh-CN" altLang="en-US" sz="1200"/>
              <a:t>【</a:t>
            </a:r>
            <a:r>
              <a:rPr lang="en-US" altLang="zh-CN" sz="1200"/>
              <a:t>3</a:t>
            </a:r>
            <a:r>
              <a:rPr lang="zh-CN" altLang="en-US" sz="1200"/>
              <a:t>】：http://image.baidu.com/search/detail?ct=503316480&amp;z=0&amp;ipn=d&amp;word=UML%E7%9A%84%E6%9E%84%E6%88%90%E5%9B%BE&amp;step_word=&amp;hs=0&amp;pn=1&amp;spn=0&amp;di=22327683400&amp;pi=0&amp;rn=1&amp;tn=baiduimagedetail&amp;is=0%2C0&amp;istype=2&amp;ie=utf-8&amp;oe=utf-8&amp;in=&amp;cl=2&amp;lm=-1&amp;st=-1&amp;cs=1549692635%2C3769805770&amp;os=1776753036%2C549827874&amp;simid=4099098804%2C698479183&amp;adpicid=0&amp;ln=1951&amp;fr=&amp;fmq=1476954562935_R&amp;fm=result&amp;ic=0&amp;s=undefined&amp;se=&amp;sme=&amp;tab=0&amp;width=&amp;height=&amp;face=undefined&amp;ist=&amp;jit=&amp;cg=&amp;bdtype=0&amp;oriquery=&amp;objurl=http%3A%2F%2Fp.blog.csdn.net%2Fimages%2Fp_blog_csdn_net%2Feako%2F170957%2Fr_UML_632727464419992496.GIF&amp;fromurl=ippr_z2C%24qAzdH3FAzdH3Fooo_z%26e3Bvgks52f_z%26e3Bv54AzdH3FpoiAzdH3Fw6vitejAzdH3FdaalAzdH3FacAzdH3FdcAzdH3Fmc8d9l_z%26e3Bip4s&amp;gsm=0&amp;rpstart=0&amp;rpnum=0</a:t>
            </a:r>
            <a:endParaRPr lang="zh-CN" altLang="en-US" sz="1200"/>
          </a:p>
          <a:p>
            <a:r>
              <a:rPr lang="zh-CN" altLang="en-US" sz="1200"/>
              <a:t>【</a:t>
            </a:r>
            <a:r>
              <a:rPr lang="en-US" altLang="zh-CN" sz="1200"/>
              <a:t>4</a:t>
            </a:r>
            <a:r>
              <a:rPr lang="zh-CN" altLang="en-US" sz="1200"/>
              <a:t>】：http://blog.csdn.net/zhghost/article/details/8981595</a:t>
            </a:r>
            <a:endParaRPr lang="zh-CN" altLang="en-US" sz="1200"/>
          </a:p>
          <a:p>
            <a:r>
              <a:rPr lang="zh-CN" altLang="en-US" sz="1200"/>
              <a:t>【</a:t>
            </a:r>
            <a:r>
              <a:rPr lang="en-US" altLang="zh-CN" sz="1200"/>
              <a:t>5</a:t>
            </a:r>
            <a:r>
              <a:rPr lang="zh-CN" altLang="en-US" sz="1200"/>
              <a:t>】：http://image.baidu.com/search/detail?ct=503316480&amp;z=0&amp;ipn=d&amp;word=uml%E4%B8%AD%E7%9A%84%E8%A7%86%E5%9B%BE&amp;step_word=&amp;hs=0&amp;pn=2&amp;spn=0&amp;di=66927775530&amp;pi=0&amp;rn=1&amp;tn=baiduimagedetail&amp;is=0%2C0&amp;istype=0&amp;ie=utf-8&amp;oe=utf-8&amp;in=&amp;cl=2&amp;lm=-1&amp;st=undefined&amp;cs=2234295201%2C2709641867&amp;os=3213364620%2C316110419&amp;simid=4141734829%2C666758205&amp;adpicid=0&amp;ln=1594&amp;fr=&amp;fmq=1477112292718_R&amp;fm=&amp;ic=undefined&amp;s=undefined&amp;se=&amp;sme=&amp;tab=0&amp;width=&amp;height=&amp;face=undefined&amp;ist=&amp;jit=&amp;cg=&amp;bdtype=0&amp;oriquery=&amp;objurl=http%3A%2F%2Fimg.bimg.126.net%2Fphoto%2FXVmHIrp_AE5mWco6TQqFMw%3D%3D%2F5729141675969151661.jpg&amp;fromurl=ippr_z2C%24qAzdH3FAzdH3Fks52_z%26e3B8mn_z%26e3Bv54AzdH3Ff7g1jgfhyAzdH3Fks52AzdH3FfpwptvAzdH3F00dbb0n9da8a8ada8n9l00aAzdH3F&amp;gsm=0&amp;rpstart=0&amp;rpnum=0</a:t>
            </a:r>
            <a:endParaRPr lang="zh-CN" altLang="en-US" sz="1200"/>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4680" y="693420"/>
            <a:ext cx="5593080" cy="579120"/>
          </a:xfrm>
          <a:prstGeom prst="rect">
            <a:avLst/>
          </a:prstGeom>
          <a:noFill/>
        </p:spPr>
        <p:txBody>
          <a:bodyPr wrap="square" rtlCol="0">
            <a:spAutoFit/>
          </a:bodyPr>
          <a:p>
            <a:pPr algn="ctr"/>
            <a:r>
              <a:rPr lang="zh-CN" altLang="en-US" sz="3200" kern="0" noProof="0" dirty="0" smtClean="0">
                <a:ln>
                  <a:noFill/>
                </a:ln>
                <a:effectLst/>
                <a:uLnTx/>
                <a:uFillTx/>
                <a:sym typeface="+mn-ea"/>
              </a:rPr>
              <a:t>小组成员分工及评价</a:t>
            </a:r>
            <a:endParaRPr lang="zh-CN" altLang="en-US" sz="3200">
              <a:effectLst/>
            </a:endParaRPr>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文本框 5"/>
          <p:cNvSpPr txBox="1"/>
          <p:nvPr/>
        </p:nvSpPr>
        <p:spPr>
          <a:xfrm>
            <a:off x="3619500" y="2095500"/>
            <a:ext cx="4953000" cy="1615440"/>
          </a:xfrm>
          <a:prstGeom prst="rect">
            <a:avLst/>
          </a:prstGeom>
          <a:noFill/>
        </p:spPr>
        <p:txBody>
          <a:bodyPr wrap="square" rtlCol="0">
            <a:spAutoFit/>
          </a:bodyPr>
          <a:p>
            <a:pPr algn="ctr"/>
            <a:r>
              <a:rPr lang="zh-CN" altLang="zh-CN" sz="2000"/>
              <a:t>组长：林初煌    收集资料</a:t>
            </a:r>
            <a:endParaRPr lang="zh-CN" altLang="zh-CN" sz="2000"/>
          </a:p>
          <a:p>
            <a:pPr algn="ctr"/>
            <a:r>
              <a:rPr lang="zh-CN" altLang="zh-CN" sz="2000"/>
              <a:t>组员：陈宣帆    制作</a:t>
            </a:r>
            <a:r>
              <a:rPr lang="en-US" altLang="zh-CN" sz="2000"/>
              <a:t>PPT</a:t>
            </a:r>
            <a:endParaRPr lang="en-US" altLang="zh-CN" sz="2000"/>
          </a:p>
          <a:p>
            <a:pPr algn="ctr"/>
            <a:r>
              <a:rPr lang="zh-CN" altLang="zh-CN" sz="2000"/>
              <a:t>           谢蕾       收集资料</a:t>
            </a:r>
            <a:endParaRPr lang="zh-CN" altLang="zh-CN" sz="2000"/>
          </a:p>
          <a:p>
            <a:pPr algn="ctr"/>
            <a:r>
              <a:rPr lang="zh-CN" altLang="zh-CN" sz="2000"/>
              <a:t>           黄令成   收集资料</a:t>
            </a:r>
            <a:endParaRPr lang="zh-CN" altLang="zh-CN" sz="2000"/>
          </a:p>
          <a:p>
            <a:pPr algn="ctr"/>
            <a:r>
              <a:rPr lang="zh-CN" altLang="zh-CN" sz="2000"/>
              <a:t>           黄昕晰   收集资料</a:t>
            </a:r>
            <a:endParaRPr lang="zh-CN"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积分符号"/>
          <p:cNvPicPr>
            <a:picLocks noChangeAspect="1"/>
          </p:cNvPicPr>
          <p:nvPr/>
        </p:nvPicPr>
        <p:blipFill>
          <a:blip r:embed="rId1"/>
          <a:stretch>
            <a:fillRect/>
          </a:stretch>
        </p:blipFill>
        <p:spPr>
          <a:xfrm>
            <a:off x="3285490" y="2125980"/>
            <a:ext cx="2535555" cy="1316355"/>
          </a:xfrm>
          <a:prstGeom prst="rect">
            <a:avLst/>
          </a:prstGeom>
        </p:spPr>
      </p:pic>
      <p:pic>
        <p:nvPicPr>
          <p:cNvPr id="7" name="图片 6" descr="音符"/>
          <p:cNvPicPr>
            <a:picLocks noChangeAspect="1"/>
          </p:cNvPicPr>
          <p:nvPr/>
        </p:nvPicPr>
        <p:blipFill>
          <a:blip r:embed="rId2"/>
          <a:stretch>
            <a:fillRect/>
          </a:stretch>
        </p:blipFill>
        <p:spPr>
          <a:xfrm>
            <a:off x="6891655" y="1363980"/>
            <a:ext cx="2601595" cy="2045335"/>
          </a:xfrm>
          <a:prstGeom prst="rect">
            <a:avLst/>
          </a:prstGeom>
        </p:spPr>
      </p:pic>
      <p:sp>
        <p:nvSpPr>
          <p:cNvPr id="8" name="文本框 7"/>
          <p:cNvSpPr txBox="1"/>
          <p:nvPr/>
        </p:nvSpPr>
        <p:spPr>
          <a:xfrm>
            <a:off x="2066925" y="3198495"/>
            <a:ext cx="1516380" cy="365760"/>
          </a:xfrm>
          <a:prstGeom prst="rect">
            <a:avLst/>
          </a:prstGeom>
          <a:noFill/>
        </p:spPr>
        <p:txBody>
          <a:bodyPr wrap="square" rtlCol="0">
            <a:spAutoFit/>
          </a:bodyPr>
          <a:p>
            <a:r>
              <a:rPr lang="zh-CN" altLang="en-US"/>
              <a:t>数学家</a:t>
            </a:r>
            <a:endParaRPr lang="zh-CN" altLang="en-US"/>
          </a:p>
        </p:txBody>
      </p:sp>
      <p:sp>
        <p:nvSpPr>
          <p:cNvPr id="9" name="文本框 8"/>
          <p:cNvSpPr txBox="1"/>
          <p:nvPr/>
        </p:nvSpPr>
        <p:spPr>
          <a:xfrm>
            <a:off x="8019415" y="3442335"/>
            <a:ext cx="876300" cy="365760"/>
          </a:xfrm>
          <a:prstGeom prst="rect">
            <a:avLst/>
          </a:prstGeom>
          <a:noFill/>
        </p:spPr>
        <p:txBody>
          <a:bodyPr wrap="square" rtlCol="0">
            <a:spAutoFit/>
          </a:bodyPr>
          <a:p>
            <a:r>
              <a:rPr lang="zh-CN" altLang="en-US"/>
              <a:t>音乐家</a:t>
            </a:r>
            <a:endParaRPr lang="zh-CN" altLang="en-US"/>
          </a:p>
        </p:txBody>
      </p:sp>
      <p:sp>
        <p:nvSpPr>
          <p:cNvPr id="10" name="文本框 9"/>
          <p:cNvSpPr txBox="1"/>
          <p:nvPr/>
        </p:nvSpPr>
        <p:spPr>
          <a:xfrm>
            <a:off x="516255" y="784860"/>
            <a:ext cx="4618355" cy="579120"/>
          </a:xfrm>
          <a:prstGeom prst="rect">
            <a:avLst/>
          </a:prstGeom>
          <a:noFill/>
        </p:spPr>
        <p:txBody>
          <a:bodyPr wrap="square" rtlCol="0">
            <a:spAutoFit/>
          </a:bodyPr>
          <a:p>
            <a:pPr algn="ctr"/>
            <a:r>
              <a:rPr lang="zh-CN" altLang="en-US" sz="3200"/>
              <a:t>为什么要学习</a:t>
            </a:r>
            <a:r>
              <a:rPr lang="en-US" altLang="zh-CN" sz="3200"/>
              <a:t>UML</a:t>
            </a:r>
            <a:endParaRPr lang="en-US" altLang="zh-CN" sz="3200"/>
          </a:p>
        </p:txBody>
      </p:sp>
      <p:sp>
        <p:nvSpPr>
          <p:cNvPr id="11" name="文本框 10"/>
          <p:cNvSpPr txBox="1"/>
          <p:nvPr/>
        </p:nvSpPr>
        <p:spPr>
          <a:xfrm>
            <a:off x="1632585" y="4341495"/>
            <a:ext cx="6553200" cy="1737360"/>
          </a:xfrm>
          <a:prstGeom prst="rect">
            <a:avLst/>
          </a:prstGeom>
          <a:noFill/>
        </p:spPr>
        <p:txBody>
          <a:bodyPr wrap="square" rtlCol="0">
            <a:spAutoFit/>
          </a:bodyPr>
          <a:p>
            <a:r>
              <a:rPr lang="en-US" altLang="zh-CN"/>
              <a:t>        </a:t>
            </a:r>
            <a:r>
              <a:rPr lang="zh-CN" altLang="en-US"/>
              <a:t>不同的学科领域都往往有该学科的通用语言，</a:t>
            </a:r>
            <a:r>
              <a:rPr lang="zh-CN" altLang="en-US">
                <a:sym typeface="+mn-ea"/>
              </a:rPr>
              <a:t>软件工程师以前做分析和设计的时候缺乏这样的通用语言，不同的人往往使用不同的方法和建模语句，那样的话大家如果做同一个项目会非常的麻烦</a:t>
            </a:r>
            <a:r>
              <a:rPr lang="zh-CN" altLang="en-US"/>
              <a:t>，自从</a:t>
            </a:r>
            <a:r>
              <a:rPr lang="en-US" altLang="zh-CN"/>
              <a:t>UML</a:t>
            </a:r>
            <a:r>
              <a:rPr lang="zh-CN" altLang="en-US"/>
              <a:t>这个标准建模语言出现后，越来越多的软件工程开始用</a:t>
            </a:r>
            <a:r>
              <a:rPr lang="en-US" altLang="zh-CN"/>
              <a:t>UML</a:t>
            </a:r>
            <a:r>
              <a:rPr lang="zh-CN" altLang="en-US"/>
              <a:t>进行系统分析和设计。</a:t>
            </a:r>
            <a:endParaRPr lang="zh-CN" altLang="en-US"/>
          </a:p>
          <a:p>
            <a:r>
              <a:rPr lang="zh-CN" altLang="en-US"/>
              <a:t>       </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091420" y="5602605"/>
            <a:ext cx="669290" cy="368300"/>
          </a:xfrm>
          <a:prstGeom prst="rect">
            <a:avLst/>
          </a:prstGeom>
          <a:noFill/>
        </p:spPr>
        <p:txBody>
          <a:bodyPr wrap="square" rtlCol="0">
            <a:spAutoFit/>
          </a:bodyPr>
          <a:p>
            <a:r>
              <a:rPr lang="zh-CN" altLang="en-US"/>
              <a:t>【</a:t>
            </a:r>
            <a:r>
              <a:rPr lang="en-US" altLang="zh-CN"/>
              <a:t>1</a:t>
            </a:r>
            <a:r>
              <a:rPr lang="zh-CN" altLang="en-US"/>
              <a:t>】</a:t>
            </a:r>
            <a:endParaRPr lang="zh-CN" altLang="en-US"/>
          </a:p>
        </p:txBody>
      </p:sp>
      <p:sp>
        <p:nvSpPr>
          <p:cNvPr id="6" name="文本框 5"/>
          <p:cNvSpPr txBox="1"/>
          <p:nvPr/>
        </p:nvSpPr>
        <p:spPr>
          <a:xfrm>
            <a:off x="8866505" y="3042285"/>
            <a:ext cx="2715895" cy="1737360"/>
          </a:xfrm>
          <a:prstGeom prst="rect">
            <a:avLst/>
          </a:prstGeom>
          <a:noFill/>
        </p:spPr>
        <p:txBody>
          <a:bodyPr wrap="square" rtlCol="0">
            <a:spAutoFit/>
          </a:bodyPr>
          <a:p>
            <a:r>
              <a:rPr lang="en-US" altLang="zh-CN"/>
              <a:t>        UML是一种开放的方法，用于说明、可视化、构建和编写一个正在开发的、面向对象的、软件密集系统的制品的开放方法。</a:t>
            </a:r>
            <a:endParaRPr lang="en-US" altLang="zh-CN"/>
          </a:p>
          <a:p>
            <a:r>
              <a:rPr lang="en-US" altLang="zh-CN"/>
              <a:t>        </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pic>
        <p:nvPicPr>
          <p:cNvPr id="8" name="图片 7" descr="各式UML"/>
          <p:cNvPicPr>
            <a:picLocks noChangeAspect="1"/>
          </p:cNvPicPr>
          <p:nvPr/>
        </p:nvPicPr>
        <p:blipFill>
          <a:blip r:embed="rId1"/>
          <a:stretch>
            <a:fillRect/>
          </a:stretch>
        </p:blipFill>
        <p:spPr>
          <a:xfrm>
            <a:off x="124460" y="1082040"/>
            <a:ext cx="8402955" cy="5012690"/>
          </a:xfrm>
          <a:prstGeom prst="rect">
            <a:avLst/>
          </a:prstGeom>
        </p:spPr>
      </p:pic>
      <p:sp>
        <p:nvSpPr>
          <p:cNvPr id="9" name="文本框 8"/>
          <p:cNvSpPr txBox="1"/>
          <p:nvPr/>
        </p:nvSpPr>
        <p:spPr>
          <a:xfrm>
            <a:off x="9288145" y="1447800"/>
            <a:ext cx="1872615" cy="457200"/>
          </a:xfrm>
          <a:prstGeom prst="rect">
            <a:avLst/>
          </a:prstGeom>
          <a:noFill/>
        </p:spPr>
        <p:txBody>
          <a:bodyPr wrap="square" rtlCol="0">
            <a:spAutoFit/>
          </a:bodyPr>
          <a:p>
            <a:r>
              <a:rPr lang="zh-CN" altLang="en-US" sz="2400"/>
              <a:t>各式的</a:t>
            </a:r>
            <a:r>
              <a:rPr lang="en-US" altLang="zh-CN" sz="2400"/>
              <a:t>UML</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7240" y="1440180"/>
            <a:ext cx="10042525" cy="3657600"/>
          </a:xfrm>
          <a:prstGeom prst="rect">
            <a:avLst/>
          </a:prstGeom>
          <a:noFill/>
        </p:spPr>
        <p:txBody>
          <a:bodyPr wrap="square" rtlCol="0">
            <a:spAutoFit/>
          </a:bodyPr>
          <a:p>
            <a:r>
              <a:rPr lang="en-US" altLang="zh-CN"/>
              <a:t>”</a:t>
            </a:r>
            <a:r>
              <a:rPr lang="zh-CN" altLang="en-US"/>
              <a:t>一幅画顶得上一千个字</a:t>
            </a:r>
            <a:r>
              <a:rPr lang="en-US" altLang="zh-CN"/>
              <a:t>“</a:t>
            </a:r>
            <a:endParaRPr lang="en-US" altLang="zh-CN"/>
          </a:p>
          <a:p>
            <a:endParaRPr lang="zh-CN" altLang="en-US"/>
          </a:p>
          <a:p>
            <a:r>
              <a:rPr lang="zh-CN" altLang="en-US"/>
              <a:t>模型的重要性：</a:t>
            </a:r>
            <a:endParaRPr lang="zh-CN" altLang="en-US"/>
          </a:p>
          <a:p>
            <a:r>
              <a:rPr lang="zh-CN" altLang="en-US"/>
              <a:t>         使用模型可以更好地理解问题</a:t>
            </a:r>
            <a:endParaRPr lang="zh-CN" altLang="en-US"/>
          </a:p>
          <a:p>
            <a:r>
              <a:rPr lang="zh-CN" altLang="en-US"/>
              <a:t>         使用模型可以加强人员之间的沟通</a:t>
            </a:r>
            <a:endParaRPr lang="zh-CN" altLang="en-US"/>
          </a:p>
          <a:p>
            <a:r>
              <a:rPr lang="zh-CN" altLang="en-US"/>
              <a:t>         使用模型可以更早地发现错误或疏漏的地方</a:t>
            </a:r>
            <a:endParaRPr lang="zh-CN" altLang="en-US"/>
          </a:p>
          <a:p>
            <a:r>
              <a:rPr lang="zh-CN" altLang="en-US"/>
              <a:t>         使用模型可以获取设计结果</a:t>
            </a:r>
            <a:endParaRPr lang="zh-CN" altLang="en-US"/>
          </a:p>
          <a:p>
            <a:r>
              <a:rPr lang="zh-CN" altLang="en-US"/>
              <a:t>         模型为最后的代码生成提供依据</a:t>
            </a:r>
            <a:endParaRPr lang="zh-CN" altLang="en-US"/>
          </a:p>
          <a:p>
            <a:endParaRPr lang="zh-CN" altLang="en-US"/>
          </a:p>
          <a:p>
            <a:r>
              <a:rPr lang="zh-CN" altLang="en-US"/>
              <a:t>在UML系统开发中有三个主要的模型：</a:t>
            </a:r>
            <a:endParaRPr lang="zh-CN" altLang="en-US"/>
          </a:p>
          <a:p>
            <a:r>
              <a:rPr lang="zh-CN" altLang="en-US"/>
              <a:t>功能模型：从用户的角度展示系统的功能，包括用例图。</a:t>
            </a:r>
            <a:endParaRPr lang="zh-CN" altLang="en-US"/>
          </a:p>
          <a:p>
            <a:r>
              <a:rPr lang="zh-CN" altLang="en-US"/>
              <a:t>对象模型：采用对象，属性，操作，关联等概念展示系统的结构和基础，包括类别图、对象图。</a:t>
            </a:r>
            <a:endParaRPr lang="zh-CN" altLang="en-US"/>
          </a:p>
          <a:p>
            <a:r>
              <a:rPr lang="zh-CN" altLang="en-US"/>
              <a:t>动态模型：展现系统的内部行为。包括序列图，活动图，状态图。</a:t>
            </a:r>
            <a:endParaRPr lang="zh-CN" altLang="en-US"/>
          </a:p>
        </p:txBody>
      </p:sp>
      <p:sp>
        <p:nvSpPr>
          <p:cNvPr id="2" name="文本框 1"/>
          <p:cNvSpPr txBox="1"/>
          <p:nvPr/>
        </p:nvSpPr>
        <p:spPr>
          <a:xfrm>
            <a:off x="4267200" y="647700"/>
            <a:ext cx="2788920" cy="579120"/>
          </a:xfrm>
          <a:prstGeom prst="rect">
            <a:avLst/>
          </a:prstGeom>
          <a:noFill/>
        </p:spPr>
        <p:txBody>
          <a:bodyPr wrap="square" rtlCol="0">
            <a:spAutoFit/>
          </a:bodyPr>
          <a:p>
            <a:pPr algn="ctr"/>
            <a:r>
              <a:rPr lang="en-US" altLang="zh-CN" sz="3200"/>
              <a:t>UML</a:t>
            </a:r>
            <a:r>
              <a:rPr lang="zh-CN" altLang="zh-CN" sz="3200"/>
              <a:t>模型</a:t>
            </a:r>
            <a:endParaRPr lang="zh-CN" altLang="zh-CN" sz="3200"/>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84320" y="556260"/>
            <a:ext cx="5227320" cy="579120"/>
          </a:xfrm>
          <a:prstGeom prst="rect">
            <a:avLst/>
          </a:prstGeom>
          <a:noFill/>
        </p:spPr>
        <p:txBody>
          <a:bodyPr wrap="square" rtlCol="0">
            <a:spAutoFit/>
          </a:bodyPr>
          <a:p>
            <a:r>
              <a:rPr lang="en-US" altLang="zh-CN" sz="3200"/>
              <a:t>UML</a:t>
            </a:r>
            <a:r>
              <a:rPr lang="zh-CN" altLang="en-US" sz="3200"/>
              <a:t>的历史</a:t>
            </a:r>
            <a:endParaRPr lang="zh-CN" altLang="en-US" sz="3200"/>
          </a:p>
        </p:txBody>
      </p:sp>
      <p:sp>
        <p:nvSpPr>
          <p:cNvPr id="7" name="文本框 6"/>
          <p:cNvSpPr txBox="1"/>
          <p:nvPr/>
        </p:nvSpPr>
        <p:spPr>
          <a:xfrm>
            <a:off x="10485120" y="5911215"/>
            <a:ext cx="1097280" cy="368300"/>
          </a:xfrm>
          <a:prstGeom prst="rect">
            <a:avLst/>
          </a:prstGeom>
          <a:noFill/>
        </p:spPr>
        <p:txBody>
          <a:bodyPr wrap="square" rtlCol="0">
            <a:spAutoFit/>
          </a:bodyPr>
          <a:p>
            <a:r>
              <a:rPr lang="zh-CN" altLang="en-US"/>
              <a:t>【</a:t>
            </a:r>
            <a:r>
              <a:rPr lang="en-US" altLang="zh-CN"/>
              <a:t>2</a:t>
            </a:r>
            <a:r>
              <a:rPr lang="zh-CN" altLang="en-US"/>
              <a:t>】</a:t>
            </a:r>
            <a:endParaRPr lang="zh-CN" altLang="en-US"/>
          </a:p>
        </p:txBody>
      </p:sp>
      <p:pic>
        <p:nvPicPr>
          <p:cNvPr id="8" name="图片 7" descr="UML的历史"/>
          <p:cNvPicPr>
            <a:picLocks noChangeAspect="1"/>
          </p:cNvPicPr>
          <p:nvPr/>
        </p:nvPicPr>
        <p:blipFill>
          <a:blip r:embed="rId1"/>
          <a:stretch>
            <a:fillRect/>
          </a:stretch>
        </p:blipFill>
        <p:spPr>
          <a:xfrm>
            <a:off x="502285" y="1229360"/>
            <a:ext cx="9434195" cy="5050155"/>
          </a:xfrm>
          <a:prstGeom prst="rect">
            <a:avLst/>
          </a:prstGeom>
        </p:spPr>
      </p:pic>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24400" y="937260"/>
            <a:ext cx="3642360" cy="579120"/>
          </a:xfrm>
          <a:prstGeom prst="rect">
            <a:avLst/>
          </a:prstGeom>
          <a:noFill/>
        </p:spPr>
        <p:txBody>
          <a:bodyPr wrap="square" rtlCol="0">
            <a:spAutoFit/>
          </a:bodyPr>
          <a:p>
            <a:r>
              <a:rPr lang="en-US" altLang="zh-CN" sz="3200"/>
              <a:t>question1</a:t>
            </a:r>
            <a:endParaRPr lang="en-US" altLang="zh-CN" sz="3200"/>
          </a:p>
        </p:txBody>
      </p:sp>
      <p:sp>
        <p:nvSpPr>
          <p:cNvPr id="8" name="文本框 7"/>
          <p:cNvSpPr txBox="1"/>
          <p:nvPr/>
        </p:nvSpPr>
        <p:spPr>
          <a:xfrm>
            <a:off x="3870960" y="2110740"/>
            <a:ext cx="5562600" cy="457200"/>
          </a:xfrm>
          <a:prstGeom prst="rect">
            <a:avLst/>
          </a:prstGeom>
          <a:noFill/>
        </p:spPr>
        <p:txBody>
          <a:bodyPr wrap="square" rtlCol="0">
            <a:spAutoFit/>
          </a:bodyPr>
          <a:p>
            <a:r>
              <a:rPr lang="zh-CN" altLang="zh-CN" sz="2400"/>
              <a:t>被称作三个好朋友的是谁？</a:t>
            </a:r>
            <a:endParaRPr lang="zh-CN"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7280" y="1059180"/>
            <a:ext cx="10027920" cy="1554480"/>
          </a:xfrm>
          <a:prstGeom prst="rect">
            <a:avLst/>
          </a:prstGeom>
          <a:noFill/>
        </p:spPr>
        <p:txBody>
          <a:bodyPr wrap="square" rtlCol="0">
            <a:spAutoFit/>
          </a:bodyPr>
          <a:p>
            <a:r>
              <a:rPr lang="en-US" altLang="zh-CN"/>
              <a:t>       UML</a:t>
            </a:r>
            <a:r>
              <a:rPr lang="zh-CN" altLang="en-US"/>
              <a:t>是由世界著名的面向对象技术专家 </a:t>
            </a:r>
            <a:r>
              <a:rPr lang="en-US" altLang="zh-CN"/>
              <a:t>G.Booch</a:t>
            </a:r>
            <a:r>
              <a:rPr lang="zh-CN" altLang="en-US"/>
              <a:t>、</a:t>
            </a:r>
            <a:r>
              <a:rPr lang="en-US" altLang="zh-CN"/>
              <a:t>J.Rumbaugh </a:t>
            </a:r>
            <a:r>
              <a:rPr lang="zh-CN" altLang="en-US"/>
              <a:t>和 </a:t>
            </a:r>
            <a:r>
              <a:rPr lang="en-US" altLang="zh-CN"/>
              <a:t>I.Jacobson </a:t>
            </a:r>
            <a:r>
              <a:rPr lang="zh-CN" altLang="en-US"/>
              <a:t>发起，在</a:t>
            </a:r>
            <a:r>
              <a:rPr lang="en-US" altLang="zh-CN"/>
              <a:t>Booch </a:t>
            </a:r>
            <a:r>
              <a:rPr lang="zh-CN" altLang="en-US"/>
              <a:t>方法、</a:t>
            </a:r>
            <a:r>
              <a:rPr lang="en-US" altLang="zh-CN"/>
              <a:t>OMT </a:t>
            </a:r>
            <a:r>
              <a:rPr lang="zh-CN" altLang="en-US"/>
              <a:t>方法 和 </a:t>
            </a:r>
            <a:r>
              <a:rPr lang="en-US" altLang="zh-CN"/>
              <a:t>OOSE </a:t>
            </a:r>
            <a:r>
              <a:rPr lang="zh-CN" altLang="en-US"/>
              <a:t>方法的基础上 ，汲取其他方面对象方法的优点 ，广泛征求意见 ，几经修改而完成的。目前</a:t>
            </a:r>
            <a:r>
              <a:rPr lang="en-US" altLang="zh-CN"/>
              <a:t>UML</a:t>
            </a:r>
            <a:r>
              <a:rPr lang="zh-CN" altLang="en-US"/>
              <a:t>得到了诸多大公司的支持，如 </a:t>
            </a:r>
            <a:r>
              <a:rPr lang="en-US" altLang="zh-CN"/>
              <a:t>IBM </a:t>
            </a:r>
            <a:r>
              <a:rPr lang="zh-CN" altLang="en-US"/>
              <a:t>、</a:t>
            </a:r>
            <a:r>
              <a:rPr lang="en-US" altLang="zh-CN"/>
              <a:t>HP </a:t>
            </a:r>
            <a:r>
              <a:rPr lang="zh-CN" altLang="en-US"/>
              <a:t>、 </a:t>
            </a:r>
            <a:r>
              <a:rPr lang="en-US" altLang="zh-CN"/>
              <a:t>Oracle </a:t>
            </a:r>
            <a:r>
              <a:rPr lang="zh-CN" altLang="en-US"/>
              <a:t>、</a:t>
            </a:r>
            <a:r>
              <a:rPr lang="en-US" altLang="zh-CN"/>
              <a:t>Microsoft</a:t>
            </a:r>
            <a:r>
              <a:rPr lang="zh-CN" altLang="en-US"/>
              <a:t>等，已成为面向对象技术领域内占主导地位的标准建模语言，</a:t>
            </a:r>
            <a:r>
              <a:rPr lang="en-US" altLang="zh-CN"/>
              <a:t>Booch</a:t>
            </a:r>
            <a:r>
              <a:rPr lang="zh-CN" altLang="en-US"/>
              <a:t>、</a:t>
            </a:r>
            <a:r>
              <a:rPr lang="en-US" altLang="zh-CN"/>
              <a:t>Rumbaugh </a:t>
            </a:r>
            <a:r>
              <a:rPr lang="zh-CN" altLang="en-US"/>
              <a:t>和 </a:t>
            </a:r>
            <a:r>
              <a:rPr lang="en-US" altLang="zh-CN"/>
              <a:t>Jacobson </a:t>
            </a:r>
            <a:r>
              <a:rPr lang="zh-CN" altLang="en-US"/>
              <a:t>在一些文献中经常被称作</a:t>
            </a:r>
            <a:r>
              <a:rPr lang="en-US" altLang="zh-CN" sz="2400" b="1" u="sng">
                <a:solidFill>
                  <a:srgbClr val="FF0000"/>
                </a:solidFill>
              </a:rPr>
              <a:t>“</a:t>
            </a:r>
            <a:r>
              <a:rPr lang="zh-CN" altLang="en-US" sz="2400" b="1" u="sng">
                <a:solidFill>
                  <a:srgbClr val="FF0000"/>
                </a:solidFill>
              </a:rPr>
              <a:t>三个好朋友</a:t>
            </a:r>
            <a:r>
              <a:rPr lang="en-US" altLang="zh-CN" sz="2400" b="1" u="sng">
                <a:solidFill>
                  <a:srgbClr val="FF0000"/>
                </a:solidFill>
              </a:rPr>
              <a:t>”</a:t>
            </a:r>
            <a:r>
              <a:rPr lang="zh-CN" altLang="en-US"/>
              <a:t>！。</a:t>
            </a:r>
            <a:endParaRPr lang="zh-CN" altLang="en-US"/>
          </a:p>
        </p:txBody>
      </p:sp>
      <p:sp>
        <p:nvSpPr>
          <p:cNvPr id="3" name="文本框 2"/>
          <p:cNvSpPr txBox="1"/>
          <p:nvPr/>
        </p:nvSpPr>
        <p:spPr>
          <a:xfrm>
            <a:off x="457200" y="3025140"/>
            <a:ext cx="4328160" cy="3108960"/>
          </a:xfrm>
          <a:prstGeom prst="rect">
            <a:avLst/>
          </a:prstGeom>
          <a:noFill/>
        </p:spPr>
        <p:txBody>
          <a:bodyPr wrap="square" rtlCol="0">
            <a:spAutoFit/>
          </a:bodyPr>
          <a:p>
            <a:r>
              <a:rPr lang="en-US" altLang="zh-CN">
                <a:solidFill>
                  <a:srgbClr val="00B050"/>
                </a:solidFill>
              </a:rPr>
              <a:t>Booch</a:t>
            </a:r>
            <a:r>
              <a:rPr lang="zh-CN" altLang="en-US">
                <a:solidFill>
                  <a:srgbClr val="00B050"/>
                </a:solidFill>
              </a:rPr>
              <a:t>方法</a:t>
            </a:r>
            <a:r>
              <a:rPr lang="zh-CN" altLang="en-US"/>
              <a:t>：是早期面向对象的软件开发方法的一种，Booch认为软件开发是一个螺旋上升的过程，每个周期包括4个步骤，分别是标识类和对象、确定类和对象的含义、标识关系、说明每个类的接口和实现。Booch方法的开发模型包括静态模型和动态模型，静态模型分为逻辑模型（类图、对象图）和物理模型（模块图、进程图），描述了系统的构成和结构。动态模型包括状态图和时序图。该方法对每一步都做了详细的描述，描述手段丰富而灵活。</a:t>
            </a:r>
            <a:endParaRPr lang="zh-CN" altLang="en-US"/>
          </a:p>
        </p:txBody>
      </p:sp>
      <p:sp>
        <p:nvSpPr>
          <p:cNvPr id="5" name="文本框 4"/>
          <p:cNvSpPr txBox="1"/>
          <p:nvPr/>
        </p:nvSpPr>
        <p:spPr>
          <a:xfrm>
            <a:off x="5029200" y="3086100"/>
            <a:ext cx="3124835" cy="2011680"/>
          </a:xfrm>
          <a:prstGeom prst="rect">
            <a:avLst/>
          </a:prstGeom>
          <a:noFill/>
        </p:spPr>
        <p:txBody>
          <a:bodyPr wrap="square" rtlCol="0">
            <a:spAutoFit/>
          </a:bodyPr>
          <a:p>
            <a:r>
              <a:rPr lang="zh-CN" altLang="en-US">
                <a:solidFill>
                  <a:srgbClr val="00B050"/>
                </a:solidFill>
              </a:rPr>
              <a:t>OMT</a:t>
            </a:r>
            <a:r>
              <a:rPr lang="zh-CN" altLang="en-US"/>
              <a:t>是Object Modeling Technology的缩写, 意为对象建模技术.它从三个方面对系统进行建模，每个模型从一个侧面反映系统的特性，三个模型分别是：对象模型、动态模型和功能模型。</a:t>
            </a:r>
            <a:endParaRPr lang="zh-CN" altLang="en-US"/>
          </a:p>
        </p:txBody>
      </p:sp>
      <p:sp>
        <p:nvSpPr>
          <p:cNvPr id="6" name="文本框 5"/>
          <p:cNvSpPr txBox="1"/>
          <p:nvPr/>
        </p:nvSpPr>
        <p:spPr>
          <a:xfrm>
            <a:off x="8366760" y="3116580"/>
            <a:ext cx="3489960" cy="1737360"/>
          </a:xfrm>
          <a:prstGeom prst="rect">
            <a:avLst/>
          </a:prstGeom>
          <a:noFill/>
        </p:spPr>
        <p:txBody>
          <a:bodyPr wrap="square" rtlCol="0">
            <a:spAutoFit/>
          </a:bodyPr>
          <a:p>
            <a:r>
              <a:rPr lang="zh-CN" altLang="en-US">
                <a:solidFill>
                  <a:srgbClr val="00B050"/>
                </a:solidFill>
              </a:rPr>
              <a:t>OOSE方法</a:t>
            </a:r>
            <a:r>
              <a:rPr lang="zh-CN" altLang="en-US"/>
              <a:t>： Object-oriented software engineering 面向对象的软件工程，这是一种在OMT Object Modeling Technology的基础上用于对功能模型进行补充指导系统开发活动的系统方法。</a:t>
            </a:r>
            <a:endParaRPr lang="zh-CN" altLang="en-US"/>
          </a:p>
        </p:txBody>
      </p:sp>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1539240" y="1059180"/>
            <a:ext cx="3642360" cy="579120"/>
          </a:xfrm>
          <a:prstGeom prst="rect">
            <a:avLst/>
          </a:prstGeom>
          <a:noFill/>
        </p:spPr>
        <p:txBody>
          <a:bodyPr wrap="square" rtlCol="0">
            <a:spAutoFit/>
          </a:bodyPr>
          <a:p>
            <a:r>
              <a:rPr lang="en-US" altLang="zh-CN" sz="3200"/>
              <a:t>question2</a:t>
            </a:r>
            <a:endParaRPr lang="en-US" altLang="zh-CN" sz="3200"/>
          </a:p>
        </p:txBody>
      </p:sp>
      <p:sp>
        <p:nvSpPr>
          <p:cNvPr id="8" name="文本框 7"/>
          <p:cNvSpPr txBox="1"/>
          <p:nvPr/>
        </p:nvSpPr>
        <p:spPr>
          <a:xfrm>
            <a:off x="792480" y="2461260"/>
            <a:ext cx="5562600" cy="457200"/>
          </a:xfrm>
          <a:prstGeom prst="rect">
            <a:avLst/>
          </a:prstGeom>
          <a:noFill/>
        </p:spPr>
        <p:txBody>
          <a:bodyPr wrap="square" rtlCol="0">
            <a:spAutoFit/>
          </a:bodyPr>
          <a:p>
            <a:r>
              <a:rPr lang="zh-CN" altLang="zh-CN" sz="2400"/>
              <a:t>方法学大战指的是什么？</a:t>
            </a:r>
            <a:endParaRPr lang="zh-CN" altLang="zh-CN" sz="2400"/>
          </a:p>
        </p:txBody>
      </p:sp>
      <p:sp>
        <p:nvSpPr>
          <p:cNvPr id="9" name="文本框 8"/>
          <p:cNvSpPr txBox="1"/>
          <p:nvPr/>
        </p:nvSpPr>
        <p:spPr>
          <a:xfrm>
            <a:off x="6172200" y="2560320"/>
            <a:ext cx="4556760" cy="1737360"/>
          </a:xfrm>
          <a:prstGeom prst="rect">
            <a:avLst/>
          </a:prstGeom>
          <a:noFill/>
        </p:spPr>
        <p:txBody>
          <a:bodyPr wrap="square" rtlCol="0">
            <a:spAutoFit/>
          </a:bodyPr>
          <a:p>
            <a:r>
              <a:rPr lang="en-US" altLang="zh-CN"/>
              <a:t>        </a:t>
            </a:r>
            <a:r>
              <a:rPr lang="zh-CN" altLang="en-US"/>
              <a:t>在</a:t>
            </a:r>
            <a:r>
              <a:rPr lang="en-US" altLang="zh-CN"/>
              <a:t>UML</a:t>
            </a:r>
            <a:r>
              <a:rPr lang="zh-CN" altLang="en-US"/>
              <a:t>建模语言成为标准之前，有很多的</a:t>
            </a:r>
            <a:r>
              <a:rPr lang="en-US" altLang="zh-CN"/>
              <a:t>OO</a:t>
            </a:r>
            <a:r>
              <a:rPr lang="zh-CN" altLang="en-US"/>
              <a:t>方法，每种方法学都声称自己的好，出现了所谓的方法学大战（</a:t>
            </a:r>
            <a:r>
              <a:rPr lang="en-US" altLang="zh-CN"/>
              <a:t>method wars</a:t>
            </a:r>
            <a:r>
              <a:rPr lang="zh-CN" altLang="en-US"/>
              <a:t>）。</a:t>
            </a:r>
            <a:endParaRPr lang="zh-CN" altLang="en-US"/>
          </a:p>
          <a:p>
            <a:r>
              <a:rPr lang="zh-CN" altLang="en-US"/>
              <a:t>随着</a:t>
            </a:r>
            <a:r>
              <a:rPr lang="en-US" altLang="zh-CN"/>
              <a:t>UML</a:t>
            </a:r>
            <a:r>
              <a:rPr lang="zh-CN" altLang="en-US"/>
              <a:t>被</a:t>
            </a:r>
            <a:r>
              <a:rPr lang="en-US" altLang="zh-CN"/>
              <a:t>OMG</a:t>
            </a:r>
            <a:r>
              <a:rPr lang="zh-CN" altLang="en-US"/>
              <a:t>采纳为标准，面向对象领域的方法学大战也宣告结束，这些方法的提出者很多也开始转向</a:t>
            </a:r>
            <a:r>
              <a:rPr lang="en-US" altLang="zh-CN"/>
              <a:t>UML</a:t>
            </a:r>
            <a:r>
              <a:rPr lang="zh-CN" altLang="en-US"/>
              <a:t>方面的研究。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8822</Words>
  <Application>WPS 演示</Application>
  <PresentationFormat>宽屏</PresentationFormat>
  <Paragraphs>496</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26</vt:i4>
      </vt:variant>
    </vt:vector>
  </HeadingPairs>
  <TitlesOfParts>
    <vt:vector size="41" baseType="lpstr">
      <vt:lpstr>Arial</vt:lpstr>
      <vt:lpstr>宋体</vt:lpstr>
      <vt:lpstr>Wingdings</vt:lpstr>
      <vt:lpstr>Times New Roman</vt:lpstr>
      <vt:lpstr>微软雅黑</vt:lpstr>
      <vt:lpstr>Calibri</vt:lpstr>
      <vt:lpstr>MS PGothic</vt:lpstr>
      <vt:lpstr>黑体</vt:lpstr>
      <vt:lpstr>科技宣讲</vt:lpstr>
      <vt:lpstr>PBrush</vt:lpstr>
      <vt:lpstr>Word.Picture.8</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UML1.x与UML2.0比较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nh</dc:creator>
  <cp:lastModifiedBy>nh</cp:lastModifiedBy>
  <cp:revision>16</cp:revision>
  <dcterms:created xsi:type="dcterms:W3CDTF">2016-10-20T07:49:00Z</dcterms:created>
  <dcterms:modified xsi:type="dcterms:W3CDTF">2016-11-04T11:15:54Z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