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3"/>
    <p:sldId id="257" r:id="rId4"/>
    <p:sldId id="288" r:id="rId5"/>
    <p:sldId id="258" r:id="rId6"/>
    <p:sldId id="274" r:id="rId7"/>
    <p:sldId id="271" r:id="rId8"/>
    <p:sldId id="272" r:id="rId9"/>
    <p:sldId id="273" r:id="rId10"/>
    <p:sldId id="285" r:id="rId11"/>
    <p:sldId id="286" r:id="rId12"/>
    <p:sldId id="275" r:id="rId13"/>
    <p:sldId id="276" r:id="rId14"/>
    <p:sldId id="287" r:id="rId15"/>
    <p:sldId id="277" r:id="rId16"/>
    <p:sldId id="278" r:id="rId17"/>
    <p:sldId id="279" r:id="rId18"/>
    <p:sldId id="280" r:id="rId19"/>
    <p:sldId id="281" r:id="rId20"/>
    <p:sldId id="282" r:id="rId21"/>
    <p:sldId id="283" r:id="rId22"/>
    <p:sldId id="284"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0" autoAdjust="0"/>
  </p:normalViewPr>
  <p:slideViewPr>
    <p:cSldViewPr>
      <p:cViewPr varScale="1">
        <p:scale>
          <a:sx n="66" d="100"/>
          <a:sy n="66" d="100"/>
        </p:scale>
        <p:origin x="-150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b="1" dirty="0" smtClean="0">
                <a:ea typeface="宋体" panose="02010600030101010101" pitchFamily="2" charset="-122"/>
              </a:rPr>
              <a:t>统一建模语言</a:t>
            </a:r>
            <a:r>
              <a:rPr lang="en-US" altLang="zh-CN" b="1" dirty="0" smtClean="0">
                <a:ea typeface="宋体" panose="02010600030101010101" pitchFamily="2" charset="-122"/>
              </a:rPr>
              <a:t>UML</a:t>
            </a:r>
            <a:endParaRPr lang="en-US" altLang="zh-CN" b="1" dirty="0" smtClean="0">
              <a:ea typeface="宋体" panose="02010600030101010101" pitchFamily="2" charset="-122"/>
            </a:endParaRPr>
          </a:p>
        </p:txBody>
      </p:sp>
      <p:sp>
        <p:nvSpPr>
          <p:cNvPr id="34819" name="Rectangle 3"/>
          <p:cNvSpPr>
            <a:spLocks noGrp="1" noChangeArrowheads="1"/>
          </p:cNvSpPr>
          <p:nvPr>
            <p:ph type="body" idx="1"/>
          </p:nvPr>
        </p:nvSpPr>
        <p:spPr>
          <a:xfrm>
            <a:off x="457200" y="1600200"/>
            <a:ext cx="7467600" cy="4873625"/>
          </a:xfrm>
        </p:spPr>
        <p:txBody>
          <a:bodyPr/>
          <a:lstStyle/>
          <a:p>
            <a:pPr eaLnBrk="1" hangingPunct="1">
              <a:buNone/>
            </a:pPr>
            <a:r>
              <a:rPr lang="en-US" altLang="zh-CN" sz="3600" dirty="0" smtClean="0">
                <a:ea typeface="宋体" panose="02010600030101010101" pitchFamily="2" charset="-122"/>
              </a:rPr>
              <a:t>UML</a:t>
            </a:r>
            <a:r>
              <a:rPr lang="zh-CN" altLang="zh-CN" sz="3600" dirty="0" smtClean="0">
                <a:ea typeface="宋体" panose="02010600030101010101" pitchFamily="2" charset="-122"/>
              </a:rPr>
              <a:t>概要</a:t>
            </a:r>
            <a:r>
              <a:rPr lang="zh-CN" altLang="en-US" sz="3600" dirty="0" smtClean="0">
                <a:ea typeface="宋体" panose="02010600030101010101" pitchFamily="2" charset="-122"/>
              </a:rPr>
              <a:t>：</a:t>
            </a:r>
            <a:endParaRPr lang="zh-CN" altLang="zh-CN" sz="3600" dirty="0" smtClean="0">
              <a:ea typeface="宋体" panose="02010600030101010101" pitchFamily="2" charset="-122"/>
            </a:endParaRPr>
          </a:p>
          <a:p>
            <a:pPr lvl="1" eaLnBrk="1" hangingPunct="1">
              <a:buNone/>
            </a:pPr>
            <a:r>
              <a:rPr lang="en-US" altLang="zh-CN" sz="3600" dirty="0" smtClean="0">
                <a:ea typeface="宋体" panose="02010600030101010101" pitchFamily="2" charset="-122"/>
              </a:rPr>
              <a:t>   UML</a:t>
            </a:r>
            <a:r>
              <a:rPr lang="zh-CN" altLang="en-US" sz="3600" dirty="0" smtClean="0">
                <a:ea typeface="宋体" panose="02010600030101010101" pitchFamily="2" charset="-122"/>
              </a:rPr>
              <a:t>建立在当今国际上最有代表性的三种面向对象方法的基础之上。</a:t>
            </a:r>
            <a:endParaRPr lang="en-US" altLang="zh-CN" sz="3600" dirty="0" smtClean="0">
              <a:ea typeface="宋体" panose="02010600030101010101" pitchFamily="2" charset="-122"/>
            </a:endParaRPr>
          </a:p>
          <a:p>
            <a:pPr lvl="2" eaLnBrk="1" hangingPunct="1">
              <a:buFont typeface="Wingdings" panose="05000000000000000000" pitchFamily="2" charset="2"/>
              <a:buChar char="Ø"/>
            </a:pPr>
            <a:r>
              <a:rPr lang="en-US" altLang="zh-CN" sz="3600" dirty="0" smtClean="0">
                <a:ea typeface="宋体" panose="02010600030101010101" pitchFamily="2" charset="-122"/>
              </a:rPr>
              <a:t>OMT</a:t>
            </a:r>
            <a:r>
              <a:rPr lang="zh-CN" altLang="en-US" sz="3600" dirty="0" smtClean="0">
                <a:ea typeface="宋体" panose="02010600030101010101" pitchFamily="2" charset="-122"/>
              </a:rPr>
              <a:t>方法（</a:t>
            </a:r>
            <a:r>
              <a:rPr lang="en-US" altLang="zh-CN" sz="3600" dirty="0" smtClean="0">
                <a:ea typeface="宋体" panose="02010600030101010101" pitchFamily="2" charset="-122"/>
              </a:rPr>
              <a:t>James </a:t>
            </a:r>
            <a:r>
              <a:rPr lang="en-US" altLang="zh-CN" sz="3600" dirty="0" err="1" smtClean="0">
                <a:ea typeface="宋体" panose="02010600030101010101" pitchFamily="2" charset="-122"/>
              </a:rPr>
              <a:t>Rumbaugh</a:t>
            </a:r>
            <a:r>
              <a:rPr lang="zh-CN" altLang="en-US" sz="3600" dirty="0" smtClean="0">
                <a:ea typeface="宋体" panose="02010600030101010101" pitchFamily="2" charset="-122"/>
              </a:rPr>
              <a:t>）</a:t>
            </a:r>
            <a:endParaRPr lang="en-US" altLang="zh-CN" sz="3600" dirty="0" smtClean="0">
              <a:ea typeface="宋体" panose="02010600030101010101" pitchFamily="2" charset="-122"/>
            </a:endParaRPr>
          </a:p>
          <a:p>
            <a:pPr lvl="2" eaLnBrk="1" hangingPunct="1">
              <a:buFont typeface="Wingdings" panose="05000000000000000000" pitchFamily="2" charset="2"/>
              <a:buChar char="Ø"/>
            </a:pPr>
            <a:r>
              <a:rPr lang="en-US" altLang="zh-CN" sz="3600" dirty="0" err="1" smtClean="0">
                <a:ea typeface="宋体" panose="02010600030101010101" pitchFamily="2" charset="-122"/>
              </a:rPr>
              <a:t>Booch</a:t>
            </a:r>
            <a:r>
              <a:rPr lang="zh-CN" altLang="en-US" sz="3600" dirty="0" smtClean="0">
                <a:ea typeface="宋体" panose="02010600030101010101" pitchFamily="2" charset="-122"/>
              </a:rPr>
              <a:t>方法（</a:t>
            </a:r>
            <a:r>
              <a:rPr lang="en-US" altLang="zh-CN" sz="3600" dirty="0" smtClean="0">
                <a:ea typeface="宋体" panose="02010600030101010101" pitchFamily="2" charset="-122"/>
              </a:rPr>
              <a:t>Grady </a:t>
            </a:r>
            <a:r>
              <a:rPr lang="en-US" altLang="zh-CN" sz="3600" dirty="0" err="1" smtClean="0">
                <a:ea typeface="宋体" panose="02010600030101010101" pitchFamily="2" charset="-122"/>
              </a:rPr>
              <a:t>Booch</a:t>
            </a:r>
            <a:r>
              <a:rPr lang="zh-CN" altLang="en-US" sz="3600" dirty="0" smtClean="0">
                <a:ea typeface="宋体" panose="02010600030101010101" pitchFamily="2" charset="-122"/>
              </a:rPr>
              <a:t>）</a:t>
            </a:r>
            <a:endParaRPr lang="en-US" altLang="zh-CN" sz="3600" dirty="0" smtClean="0">
              <a:ea typeface="宋体" panose="02010600030101010101" pitchFamily="2" charset="-122"/>
            </a:endParaRPr>
          </a:p>
          <a:p>
            <a:pPr lvl="2" eaLnBrk="1" hangingPunct="1">
              <a:buFont typeface="Wingdings" panose="05000000000000000000" pitchFamily="2" charset="2"/>
              <a:buChar char="Ø"/>
            </a:pPr>
            <a:r>
              <a:rPr lang="en-US" altLang="zh-CN" sz="3600" dirty="0" smtClean="0">
                <a:ea typeface="宋体" panose="02010600030101010101" pitchFamily="2" charset="-122"/>
              </a:rPr>
              <a:t>OOSE</a:t>
            </a:r>
            <a:r>
              <a:rPr lang="zh-CN" altLang="en-US" sz="3600" dirty="0" smtClean="0">
                <a:ea typeface="宋体" panose="02010600030101010101" pitchFamily="2" charset="-122"/>
              </a:rPr>
              <a:t>方法（</a:t>
            </a:r>
            <a:r>
              <a:rPr lang="en-US" altLang="zh-CN" sz="3600" dirty="0" err="1" smtClean="0">
                <a:ea typeface="宋体" panose="02010600030101010101" pitchFamily="2" charset="-122"/>
              </a:rPr>
              <a:t>Ivar</a:t>
            </a:r>
            <a:r>
              <a:rPr lang="en-US" altLang="zh-CN" sz="3600" dirty="0" smtClean="0">
                <a:ea typeface="宋体" panose="02010600030101010101" pitchFamily="2" charset="-122"/>
              </a:rPr>
              <a:t> Jacobson</a:t>
            </a:r>
            <a:r>
              <a:rPr lang="zh-CN" altLang="en-US" sz="3600" dirty="0" smtClean="0">
                <a:ea typeface="宋体" panose="02010600030101010101" pitchFamily="2" charset="-122"/>
              </a:rPr>
              <a:t>）</a:t>
            </a:r>
            <a:endParaRPr lang="en-US" altLang="zh-CN" sz="3600" dirty="0" smtClean="0">
              <a:ea typeface="宋体" panose="02010600030101010101" pitchFamily="2" charset="-122"/>
            </a:endParaRPr>
          </a:p>
          <a:p>
            <a:pPr lvl="2" eaLnBrk="1" hangingPunct="1">
              <a:buFont typeface="Wingdings" panose="05000000000000000000" pitchFamily="2" charset="2"/>
              <a:buChar char="Ø"/>
            </a:pPr>
            <a:endParaRPr lang="zh-CN" altLang="en-US"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用例图</a:t>
            </a:r>
            <a:endParaRPr lang="zh-CN" altLang="en-US" dirty="0"/>
          </a:p>
        </p:txBody>
      </p:sp>
      <p:sp>
        <p:nvSpPr>
          <p:cNvPr id="4" name="矩形 3"/>
          <p:cNvSpPr/>
          <p:nvPr/>
        </p:nvSpPr>
        <p:spPr>
          <a:xfrm>
            <a:off x="7092280" y="1196752"/>
            <a:ext cx="1656184" cy="3785652"/>
          </a:xfrm>
          <a:prstGeom prst="rect">
            <a:avLst/>
          </a:prstGeom>
        </p:spPr>
        <p:txBody>
          <a:bodyPr wrap="square">
            <a:spAutoFit/>
          </a:bodyPr>
          <a:lstStyle/>
          <a:p>
            <a:r>
              <a:rPr lang="zh-CN" altLang="en-US" sz="2400" dirty="0" smtClean="0"/>
              <a:t>用例图就是由主角、用例以及它们之间的关系构成的图。该图说明了用例模型中的关系。</a:t>
            </a:r>
            <a:endParaRPr lang="zh-CN" altLang="en-US" sz="2400" dirty="0"/>
          </a:p>
        </p:txBody>
      </p:sp>
      <p:pic>
        <p:nvPicPr>
          <p:cNvPr id="1026" name="Picture 2" descr="C:\Users\dell\Desktop\14209983_11.jpg"/>
          <p:cNvPicPr>
            <a:picLocks noGrp="1" noChangeAspect="1" noChangeArrowheads="1"/>
          </p:cNvPicPr>
          <p:nvPr>
            <p:ph idx="1"/>
          </p:nvPr>
        </p:nvPicPr>
        <p:blipFill>
          <a:blip r:embed="rId1" cstate="print"/>
          <a:srcRect/>
          <a:stretch>
            <a:fillRect/>
          </a:stretch>
        </p:blipFill>
        <p:spPr bwMode="auto">
          <a:xfrm>
            <a:off x="611560" y="1196752"/>
            <a:ext cx="6443879" cy="532859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332656"/>
            <a:ext cx="8208912" cy="5632311"/>
          </a:xfrm>
          <a:prstGeom prst="rect">
            <a:avLst/>
          </a:prstGeom>
        </p:spPr>
        <p:txBody>
          <a:bodyPr wrap="square">
            <a:spAutoFit/>
          </a:bodyPr>
          <a:lstStyle/>
          <a:p>
            <a:r>
              <a:rPr lang="zh-CN" altLang="en-US" b="1" dirty="0" smtClean="0"/>
              <a:t> </a:t>
            </a:r>
            <a:r>
              <a:rPr lang="zh-CN" altLang="en-US" sz="2400" b="1" dirty="0" smtClean="0"/>
              <a:t>用例图</a:t>
            </a:r>
            <a:endParaRPr lang="zh-CN" altLang="en-US" sz="2400" dirty="0" smtClean="0"/>
          </a:p>
          <a:p>
            <a:pPr>
              <a:lnSpc>
                <a:spcPct val="150000"/>
              </a:lnSpc>
            </a:pPr>
            <a:r>
              <a:rPr lang="zh-CN" altLang="en-US" sz="2800" dirty="0" smtClean="0"/>
              <a:t> 用例图中的主体内容用例、参与者、通信关联并没有变化。不过如果用</a:t>
            </a:r>
            <a:r>
              <a:rPr lang="en-US" altLang="zh-CN" sz="2800" dirty="0" smtClean="0"/>
              <a:t>UML1.x</a:t>
            </a:r>
            <a:r>
              <a:rPr lang="zh-CN" altLang="en-US" sz="2800" dirty="0" smtClean="0"/>
              <a:t>，则</a:t>
            </a:r>
            <a:r>
              <a:rPr lang="zh-CN" altLang="en-US" sz="2800" dirty="0" smtClean="0">
                <a:solidFill>
                  <a:srgbClr val="FF0000"/>
                </a:solidFill>
              </a:rPr>
              <a:t>只能用用例图所归属的包来表达一组用例的逻辑组织关系</a:t>
            </a:r>
            <a:r>
              <a:rPr lang="zh-CN" altLang="en-US" sz="2800" dirty="0" smtClean="0"/>
              <a:t>，即用用例在模型中所处的物理位置表达逻辑组织关系。在</a:t>
            </a:r>
            <a:r>
              <a:rPr lang="en-US" altLang="zh-CN" sz="2800" dirty="0" smtClean="0"/>
              <a:t>UML2.0</a:t>
            </a:r>
            <a:r>
              <a:rPr lang="zh-CN" altLang="en-US" sz="2800" dirty="0" smtClean="0"/>
              <a:t>中，</a:t>
            </a:r>
            <a:r>
              <a:rPr lang="zh-CN" altLang="en-US" sz="2800" dirty="0" smtClean="0">
                <a:solidFill>
                  <a:srgbClr val="FF0000"/>
                </a:solidFill>
              </a:rPr>
              <a:t>为每个用例增加了一个称为“</a:t>
            </a:r>
            <a:r>
              <a:rPr lang="en-US" altLang="zh-CN" sz="2800" dirty="0" smtClean="0">
                <a:solidFill>
                  <a:srgbClr val="FF0000"/>
                </a:solidFill>
              </a:rPr>
              <a:t>Subject”</a:t>
            </a:r>
            <a:r>
              <a:rPr lang="zh-CN" altLang="en-US" sz="2800" dirty="0" smtClean="0">
                <a:solidFill>
                  <a:srgbClr val="FF0000"/>
                </a:solidFill>
              </a:rPr>
              <a:t>的特征，</a:t>
            </a:r>
            <a:r>
              <a:rPr lang="zh-CN" altLang="en-US" sz="2800" dirty="0" smtClean="0"/>
              <a:t>这项特征的取值可以作为</a:t>
            </a:r>
            <a:r>
              <a:rPr lang="zh-CN" altLang="en-US" sz="2800" dirty="0" smtClean="0">
                <a:solidFill>
                  <a:srgbClr val="FF0000"/>
                </a:solidFill>
              </a:rPr>
              <a:t>在逻辑层面划分一组用例</a:t>
            </a:r>
            <a:r>
              <a:rPr lang="zh-CN" altLang="en-US" sz="2800" dirty="0" smtClean="0"/>
              <a:t>的一项依据。用例所属的“系统边界”就是“</a:t>
            </a:r>
            <a:r>
              <a:rPr lang="en-US" altLang="zh-CN" sz="2800" dirty="0" smtClean="0"/>
              <a:t>Subject”</a:t>
            </a:r>
            <a:r>
              <a:rPr lang="zh-CN" altLang="en-US" sz="2800" dirty="0" smtClean="0"/>
              <a:t>的一种典型例子。</a:t>
            </a:r>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476672"/>
            <a:ext cx="8712968" cy="1938992"/>
          </a:xfrm>
          <a:prstGeom prst="rect">
            <a:avLst/>
          </a:prstGeom>
        </p:spPr>
        <p:txBody>
          <a:bodyPr wrap="square">
            <a:spAutoFit/>
          </a:bodyPr>
          <a:lstStyle/>
          <a:p>
            <a:pPr>
              <a:lnSpc>
                <a:spcPct val="150000"/>
              </a:lnSpc>
            </a:pPr>
            <a:r>
              <a:rPr lang="zh-CN" altLang="en-US" sz="2000" b="1" dirty="0" smtClean="0"/>
              <a:t>顺序图</a:t>
            </a:r>
            <a:endParaRPr lang="zh-CN" altLang="en-US" sz="2000" dirty="0" smtClean="0"/>
          </a:p>
          <a:p>
            <a:pPr>
              <a:lnSpc>
                <a:spcPct val="150000"/>
              </a:lnSpc>
            </a:pPr>
            <a:r>
              <a:rPr lang="zh-CN" altLang="en-US" sz="2000" dirty="0" smtClean="0"/>
              <a:t> 顺序图是最常用的一种图示。我们用它来描述对象间的交互关系，着重体现交互的时间顺序。</a:t>
            </a:r>
            <a:endParaRPr lang="zh-CN" altLang="en-US" sz="2000" dirty="0" smtClean="0"/>
          </a:p>
          <a:p>
            <a:pPr>
              <a:lnSpc>
                <a:spcPct val="150000"/>
              </a:lnSpc>
            </a:pPr>
            <a:r>
              <a:rPr lang="zh-CN" altLang="en-US" sz="2000" dirty="0" smtClean="0"/>
              <a:t> </a:t>
            </a:r>
            <a:r>
              <a:rPr lang="en-US" altLang="zh-CN" sz="2000" dirty="0" smtClean="0"/>
              <a:t> </a:t>
            </a:r>
            <a:endParaRPr lang="zh-CN" altLang="en-US" sz="2400" dirty="0"/>
          </a:p>
        </p:txBody>
      </p:sp>
      <p:pic>
        <p:nvPicPr>
          <p:cNvPr id="2050" name="Picture 2" descr="C:\Users\dell\Desktop\14209983_9.jpg"/>
          <p:cNvPicPr>
            <a:picLocks noChangeAspect="1" noChangeArrowheads="1"/>
          </p:cNvPicPr>
          <p:nvPr/>
        </p:nvPicPr>
        <p:blipFill>
          <a:blip r:embed="rId1" cstate="print"/>
          <a:srcRect/>
          <a:stretch>
            <a:fillRect/>
          </a:stretch>
        </p:blipFill>
        <p:spPr bwMode="auto">
          <a:xfrm>
            <a:off x="199201" y="2204864"/>
            <a:ext cx="8944799" cy="396044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620688"/>
            <a:ext cx="8136904" cy="4708981"/>
          </a:xfrm>
          <a:prstGeom prst="rect">
            <a:avLst/>
          </a:prstGeom>
        </p:spPr>
        <p:txBody>
          <a:bodyPr wrap="square">
            <a:spAutoFit/>
          </a:bodyPr>
          <a:lstStyle/>
          <a:p>
            <a:pPr>
              <a:lnSpc>
                <a:spcPct val="150000"/>
              </a:lnSpc>
            </a:pPr>
            <a:r>
              <a:rPr lang="zh-CN" altLang="en-US" sz="2000" dirty="0" smtClean="0"/>
              <a:t>对于顺序图，</a:t>
            </a:r>
            <a:r>
              <a:rPr lang="en-US" altLang="zh-CN" sz="2000" dirty="0" smtClean="0"/>
              <a:t>UML2.0</a:t>
            </a:r>
            <a:r>
              <a:rPr lang="zh-CN" altLang="en-US" sz="2000" dirty="0" smtClean="0"/>
              <a:t>主要做了三大改进。</a:t>
            </a:r>
            <a:endParaRPr lang="zh-CN" altLang="en-US" sz="2000" dirty="0" smtClean="0"/>
          </a:p>
          <a:p>
            <a:pPr>
              <a:lnSpc>
                <a:spcPct val="150000"/>
              </a:lnSpc>
              <a:buFont typeface="Wingdings" panose="05000000000000000000" pitchFamily="2" charset="2"/>
              <a:buChar char="Ø"/>
            </a:pPr>
            <a:r>
              <a:rPr lang="zh-CN" altLang="en-US" sz="2000" dirty="0" smtClean="0"/>
              <a:t> </a:t>
            </a:r>
            <a:r>
              <a:rPr lang="en-US" altLang="zh-CN" sz="2000" dirty="0" smtClean="0"/>
              <a:t>1.</a:t>
            </a:r>
            <a:r>
              <a:rPr lang="zh-CN" altLang="en-US" sz="2000" dirty="0" smtClean="0"/>
              <a:t>  允许顺序图中</a:t>
            </a:r>
            <a:r>
              <a:rPr lang="zh-CN" altLang="en-US" sz="2000" dirty="0" smtClean="0">
                <a:solidFill>
                  <a:srgbClr val="FF0000"/>
                </a:solidFill>
              </a:rPr>
              <a:t>明确的表达分支判断逻辑</a:t>
            </a:r>
            <a:r>
              <a:rPr lang="zh-CN" altLang="en-US" sz="2000" dirty="0" smtClean="0"/>
              <a:t>，是一种非常实用的功能。能够将以前要通过两张图才能表达的意思通过一个图就表达出来了。但这并不意味着顺序图擅长表达这种逻辑，所以并不需要在顺序图中展现所有的分支判断逻辑。</a:t>
            </a:r>
            <a:endParaRPr lang="zh-CN" altLang="en-US" sz="2000" dirty="0" smtClean="0"/>
          </a:p>
          <a:p>
            <a:pPr>
              <a:lnSpc>
                <a:spcPct val="150000"/>
              </a:lnSpc>
              <a:buFont typeface="Wingdings" panose="05000000000000000000" pitchFamily="2" charset="2"/>
              <a:buChar char="Ø"/>
            </a:pPr>
            <a:r>
              <a:rPr lang="en-US" altLang="zh-CN" sz="2000" dirty="0" smtClean="0"/>
              <a:t>2.</a:t>
            </a:r>
            <a:r>
              <a:rPr lang="zh-CN" altLang="en-US" sz="2000" dirty="0" smtClean="0"/>
              <a:t>  </a:t>
            </a:r>
            <a:r>
              <a:rPr lang="zh-CN" altLang="en-US" sz="2000" dirty="0" smtClean="0">
                <a:solidFill>
                  <a:srgbClr val="FF0000"/>
                </a:solidFill>
              </a:rPr>
              <a:t>允许“纵向”与“横向”地对顺序图进行拆分与引用</a:t>
            </a:r>
            <a:r>
              <a:rPr lang="zh-CN" altLang="en-US" sz="2000" dirty="0" smtClean="0"/>
              <a:t>。这就解决了以前一张图由于流程过多造成幅面过大浏览不便的困难。</a:t>
            </a:r>
            <a:endParaRPr lang="zh-CN" altLang="en-US" sz="2000" dirty="0" smtClean="0"/>
          </a:p>
          <a:p>
            <a:pPr>
              <a:lnSpc>
                <a:spcPct val="150000"/>
              </a:lnSpc>
              <a:buFont typeface="Wingdings" panose="05000000000000000000" pitchFamily="2" charset="2"/>
              <a:buChar char="Ø"/>
            </a:pPr>
            <a:r>
              <a:rPr lang="en-US" altLang="zh-CN" sz="2000" dirty="0" smtClean="0"/>
              <a:t>3.</a:t>
            </a:r>
            <a:r>
              <a:rPr lang="zh-CN" altLang="en-US" sz="2000" dirty="0" smtClean="0"/>
              <a:t>   提供了一种新图，称为“交互纵览图”（</a:t>
            </a:r>
            <a:r>
              <a:rPr lang="en-US" altLang="zh-CN" sz="2000" dirty="0" smtClean="0"/>
              <a:t>Interaction Overview Diagram</a:t>
            </a:r>
            <a:r>
              <a:rPr lang="zh-CN" altLang="en-US" sz="2000" dirty="0" smtClean="0"/>
              <a:t>），可以直观地表达一组相关顺序图之间的流转逻辑。以前遇到这种情况通常只能通过活动图间接表达</a:t>
            </a:r>
            <a:endParaRPr lang="zh-CN"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08720"/>
            <a:ext cx="8424936" cy="4678204"/>
          </a:xfrm>
          <a:prstGeom prst="rect">
            <a:avLst/>
          </a:prstGeom>
        </p:spPr>
        <p:txBody>
          <a:bodyPr wrap="square">
            <a:spAutoFit/>
          </a:bodyPr>
          <a:lstStyle/>
          <a:p>
            <a:r>
              <a:rPr lang="zh-CN" altLang="en-US" b="1" dirty="0" smtClean="0"/>
              <a:t>活动图</a:t>
            </a:r>
            <a:endParaRPr lang="zh-CN" altLang="en-US" dirty="0" smtClean="0"/>
          </a:p>
          <a:p>
            <a:r>
              <a:rPr lang="zh-CN" altLang="en-US" sz="2000" dirty="0" smtClean="0"/>
              <a:t> 活动图也是比较常用的一种图示，是阐明了业务用例实现的工作流程</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zh-CN" altLang="en-US" sz="2000" dirty="0" smtClean="0"/>
          </a:p>
          <a:p>
            <a:r>
              <a:rPr lang="zh-CN" altLang="en-US" sz="2000" dirty="0" smtClean="0"/>
              <a:t> 在</a:t>
            </a:r>
            <a:r>
              <a:rPr lang="en-US" altLang="zh-CN" sz="2000" dirty="0" smtClean="0"/>
              <a:t>UML2.0</a:t>
            </a:r>
            <a:r>
              <a:rPr lang="zh-CN" altLang="en-US" sz="2000" dirty="0" smtClean="0"/>
              <a:t>中，活动图增加了许多新特性。例如泳道可以</a:t>
            </a:r>
            <a:r>
              <a:rPr lang="zh-CN" altLang="en-US" sz="2000" dirty="0" smtClean="0">
                <a:solidFill>
                  <a:srgbClr val="FF0000"/>
                </a:solidFill>
              </a:rPr>
              <a:t>划分层次</a:t>
            </a:r>
            <a:r>
              <a:rPr lang="zh-CN" altLang="en-US" sz="2000" dirty="0" smtClean="0"/>
              <a:t>，增加丰富的同步表达能力，在活动图中引入对象等。</a:t>
            </a:r>
            <a:endParaRPr lang="zh-CN" altLang="en-US" sz="2000" dirty="0"/>
          </a:p>
        </p:txBody>
      </p:sp>
      <p:pic>
        <p:nvPicPr>
          <p:cNvPr id="3074" name="Picture 2" descr="C:\Users\dell\Desktop\14209983_7.jpg"/>
          <p:cNvPicPr>
            <a:picLocks noChangeAspect="1" noChangeArrowheads="1"/>
          </p:cNvPicPr>
          <p:nvPr/>
        </p:nvPicPr>
        <p:blipFill>
          <a:blip r:embed="rId1" cstate="print"/>
          <a:srcRect/>
          <a:stretch>
            <a:fillRect/>
          </a:stretch>
        </p:blipFill>
        <p:spPr bwMode="auto">
          <a:xfrm>
            <a:off x="323528" y="1700808"/>
            <a:ext cx="8364929" cy="244827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548680"/>
            <a:ext cx="8136904" cy="923330"/>
          </a:xfrm>
          <a:prstGeom prst="rect">
            <a:avLst/>
          </a:prstGeom>
        </p:spPr>
        <p:txBody>
          <a:bodyPr wrap="square">
            <a:spAutoFit/>
          </a:bodyPr>
          <a:lstStyle/>
          <a:p>
            <a:r>
              <a:rPr lang="zh-CN" altLang="en-US" b="1" dirty="0" smtClean="0"/>
              <a:t>构件图</a:t>
            </a:r>
            <a:endParaRPr lang="zh-CN" altLang="en-US" dirty="0" smtClean="0"/>
          </a:p>
          <a:p>
            <a:r>
              <a:rPr lang="zh-CN" altLang="en-US" dirty="0" smtClean="0"/>
              <a:t> 构件图是在物理层面对系统结构及内容的直观描述，最接近于通常意义上的模块结构图。</a:t>
            </a:r>
            <a:endParaRPr lang="zh-CN" altLang="en-US" dirty="0"/>
          </a:p>
        </p:txBody>
      </p:sp>
      <p:pic>
        <p:nvPicPr>
          <p:cNvPr id="4098" name="Picture 2" descr="C:\Users\dell\Desktop\14209983_4.jpg"/>
          <p:cNvPicPr>
            <a:picLocks noChangeAspect="1" noChangeArrowheads="1"/>
          </p:cNvPicPr>
          <p:nvPr/>
        </p:nvPicPr>
        <p:blipFill>
          <a:blip r:embed="rId1" cstate="print"/>
          <a:srcRect/>
          <a:stretch>
            <a:fillRect/>
          </a:stretch>
        </p:blipFill>
        <p:spPr bwMode="auto">
          <a:xfrm>
            <a:off x="467544" y="1700808"/>
            <a:ext cx="8424936" cy="468052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620688"/>
            <a:ext cx="7560840" cy="5262979"/>
          </a:xfrm>
          <a:prstGeom prst="rect">
            <a:avLst/>
          </a:prstGeom>
        </p:spPr>
        <p:txBody>
          <a:bodyPr wrap="square">
            <a:spAutoFit/>
          </a:bodyPr>
          <a:lstStyle/>
          <a:p>
            <a:r>
              <a:rPr lang="zh-CN" altLang="en-US" sz="2400" dirty="0" smtClean="0"/>
              <a:t> 在</a:t>
            </a:r>
            <a:r>
              <a:rPr lang="en-US" altLang="zh-CN" sz="2400" dirty="0" smtClean="0"/>
              <a:t>UML2.0</a:t>
            </a:r>
            <a:r>
              <a:rPr lang="zh-CN" altLang="en-US" sz="2400" dirty="0" smtClean="0"/>
              <a:t>中，构件图有比较明显的改进。</a:t>
            </a:r>
            <a:endParaRPr lang="en-US" altLang="zh-CN" sz="2400" dirty="0" smtClean="0"/>
          </a:p>
          <a:p>
            <a:endParaRPr lang="en-US" altLang="zh-CN" sz="2400" dirty="0" smtClean="0"/>
          </a:p>
          <a:p>
            <a:r>
              <a:rPr lang="zh-CN" altLang="en-US" sz="2800" dirty="0" smtClean="0"/>
              <a:t>构件本身</a:t>
            </a:r>
            <a:r>
              <a:rPr lang="zh-CN" altLang="en-US" sz="2800" dirty="0" smtClean="0">
                <a:solidFill>
                  <a:srgbClr val="FF0000"/>
                </a:solidFill>
              </a:rPr>
              <a:t>内容</a:t>
            </a:r>
            <a:r>
              <a:rPr lang="zh-CN" altLang="en-US" sz="2800" dirty="0" smtClean="0"/>
              <a:t>的</a:t>
            </a:r>
            <a:r>
              <a:rPr lang="zh-CN" altLang="en-US" sz="2800" dirty="0" smtClean="0">
                <a:solidFill>
                  <a:srgbClr val="FF0000"/>
                </a:solidFill>
              </a:rPr>
              <a:t>表述更清晰</a:t>
            </a:r>
            <a:r>
              <a:rPr lang="zh-CN" altLang="en-US" sz="2800" dirty="0" smtClean="0"/>
              <a:t>，包括构件所提供的接口、所要求的接口、盖构件所实现的类（逻辑内容）、以及盖构件所对应的具体“制品”（</a:t>
            </a:r>
            <a:r>
              <a:rPr lang="en-US" altLang="zh-CN" sz="2800" dirty="0" smtClean="0"/>
              <a:t>artifact</a:t>
            </a:r>
            <a:r>
              <a:rPr lang="zh-CN" altLang="en-US" sz="2800" dirty="0" smtClean="0"/>
              <a:t>，即物理内容）。构件之间的</a:t>
            </a:r>
            <a:r>
              <a:rPr lang="zh-CN" altLang="en-US" sz="2800" dirty="0" smtClean="0">
                <a:solidFill>
                  <a:srgbClr val="FF0000"/>
                </a:solidFill>
              </a:rPr>
              <a:t>依赖关系</a:t>
            </a:r>
            <a:r>
              <a:rPr lang="zh-CN" altLang="en-US" sz="2800" dirty="0" smtClean="0"/>
              <a:t>通过“组装连接器”（</a:t>
            </a:r>
            <a:r>
              <a:rPr lang="en-US" altLang="zh-CN" sz="2800" dirty="0" smtClean="0"/>
              <a:t>assembling connector</a:t>
            </a:r>
            <a:r>
              <a:rPr lang="zh-CN" altLang="en-US" sz="2800" dirty="0" smtClean="0"/>
              <a:t>）</a:t>
            </a:r>
            <a:r>
              <a:rPr lang="zh-CN" altLang="en-US" sz="2800" dirty="0" smtClean="0">
                <a:solidFill>
                  <a:srgbClr val="FF0000"/>
                </a:solidFill>
              </a:rPr>
              <a:t>更加明确地表达</a:t>
            </a:r>
            <a:r>
              <a:rPr lang="zh-CN" altLang="en-US" sz="2800" dirty="0" smtClean="0"/>
              <a:t>。</a:t>
            </a:r>
            <a:endParaRPr lang="en-US" altLang="zh-CN" sz="2800" dirty="0" smtClean="0"/>
          </a:p>
          <a:p>
            <a:endParaRPr lang="en-US" altLang="zh-CN" sz="2400" dirty="0" smtClean="0"/>
          </a:p>
          <a:p>
            <a:endParaRPr lang="en-US" altLang="zh-CN" sz="2400" dirty="0" smtClean="0"/>
          </a:p>
          <a:p>
            <a:r>
              <a:rPr lang="zh-CN" altLang="en-US" sz="2400" dirty="0" smtClean="0"/>
              <a:t>其实构件图的改进在一定程度上得益于</a:t>
            </a:r>
            <a:r>
              <a:rPr lang="en-US" altLang="zh-CN" sz="2400" dirty="0" smtClean="0"/>
              <a:t>UML2.0</a:t>
            </a:r>
            <a:r>
              <a:rPr lang="zh-CN" altLang="en-US" sz="2400" dirty="0" smtClean="0"/>
              <a:t>新引入的另一种图以及相关的概念表述，即“组合结构图”（</a:t>
            </a:r>
            <a:r>
              <a:rPr lang="en-US" altLang="zh-CN" sz="2400" dirty="0" smtClean="0"/>
              <a:t>composite structure diagram</a:t>
            </a:r>
            <a:r>
              <a:rPr lang="zh-CN" altLang="en-US" sz="2400" dirty="0" smtClean="0"/>
              <a:t>）</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1143000"/>
          </a:xfrm>
        </p:spPr>
        <p:txBody>
          <a:bodyPr/>
          <a:lstStyle/>
          <a:p>
            <a:r>
              <a:rPr lang="en-US" altLang="zh-CN" b="1" dirty="0" smtClean="0"/>
              <a:t>UML</a:t>
            </a:r>
            <a:r>
              <a:rPr lang="zh-CN" altLang="en-US" b="1" dirty="0" smtClean="0"/>
              <a:t>新增加的图</a:t>
            </a:r>
            <a:endParaRPr lang="zh-CN" altLang="en-US" dirty="0"/>
          </a:p>
        </p:txBody>
      </p:sp>
      <p:sp>
        <p:nvSpPr>
          <p:cNvPr id="3" name="内容占位符 2"/>
          <p:cNvSpPr>
            <a:spLocks noGrp="1"/>
          </p:cNvSpPr>
          <p:nvPr>
            <p:ph idx="1"/>
          </p:nvPr>
        </p:nvSpPr>
        <p:spPr/>
        <p:txBody>
          <a:bodyPr/>
          <a:lstStyle/>
          <a:p>
            <a:pPr marL="342900" lvl="5" indent="-342900">
              <a:buNone/>
            </a:pPr>
            <a:r>
              <a:rPr lang="zh-CN" altLang="zh-CN" b="1" dirty="0" smtClean="0"/>
              <a:t>组合结构图</a:t>
            </a:r>
            <a:r>
              <a:rPr lang="zh-CN" altLang="zh-CN" dirty="0" smtClean="0"/>
              <a:t>用于对类的内部结构建模。组合结构图用于对一个类的结构进行建模，尤其是当一个类由多个其他类构建而成的时候。例如人是一个类，由思想（</a:t>
            </a:r>
            <a:r>
              <a:rPr lang="en-US" altLang="zh-CN" dirty="0" smtClean="0"/>
              <a:t>Mind</a:t>
            </a:r>
            <a:r>
              <a:rPr lang="zh-CN" altLang="zh-CN" dirty="0" smtClean="0"/>
              <a:t>）类和身体（</a:t>
            </a:r>
            <a:r>
              <a:rPr lang="en-US" altLang="zh-CN" dirty="0" smtClean="0"/>
              <a:t>Body</a:t>
            </a:r>
            <a:r>
              <a:rPr lang="zh-CN" altLang="zh-CN" dirty="0" smtClean="0"/>
              <a:t>）类组成。图</a:t>
            </a:r>
            <a:r>
              <a:rPr lang="en-US" altLang="zh-CN" dirty="0" smtClean="0"/>
              <a:t>3.4.10</a:t>
            </a:r>
            <a:r>
              <a:rPr lang="zh-CN" altLang="zh-CN" dirty="0" smtClean="0"/>
              <a:t>表示了作为类的人的组合结构图。</a:t>
            </a:r>
            <a:endParaRPr lang="en-US" altLang="zh-CN" dirty="0" smtClean="0"/>
          </a:p>
          <a:p>
            <a:pPr marL="342900" lvl="5" indent="-342900">
              <a:buNone/>
            </a:pPr>
            <a:endParaRPr lang="zh-CN" altLang="zh-CN" dirty="0" smtClean="0"/>
          </a:p>
        </p:txBody>
      </p:sp>
      <p:pic>
        <p:nvPicPr>
          <p:cNvPr id="5123" name="Picture 3" descr="C:\Users\dell\Desktop\QQ截图20131029190851.png"/>
          <p:cNvPicPr>
            <a:picLocks noChangeAspect="1" noChangeArrowheads="1"/>
          </p:cNvPicPr>
          <p:nvPr/>
        </p:nvPicPr>
        <p:blipFill>
          <a:blip r:embed="rId1" cstate="print"/>
          <a:srcRect/>
          <a:stretch>
            <a:fillRect/>
          </a:stretch>
        </p:blipFill>
        <p:spPr bwMode="auto">
          <a:xfrm>
            <a:off x="1547664" y="2996952"/>
            <a:ext cx="5760640" cy="2951519"/>
          </a:xfrm>
          <a:prstGeom prst="rect">
            <a:avLst/>
          </a:prstGeom>
          <a:noFill/>
        </p:spPr>
      </p:pic>
      <p:sp>
        <p:nvSpPr>
          <p:cNvPr id="5125" name="Rectangle 5"/>
          <p:cNvSpPr>
            <a:spLocks noChangeArrowheads="1"/>
          </p:cNvSpPr>
          <p:nvPr/>
        </p:nvSpPr>
        <p:spPr bwMode="auto">
          <a:xfrm>
            <a:off x="1818682" y="6049833"/>
            <a:ext cx="5506636" cy="40011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图</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3.4.10 </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对一个类的内部结构建模的组合结构图</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052736"/>
            <a:ext cx="8496944" cy="1631216"/>
          </a:xfrm>
          <a:prstGeom prst="rect">
            <a:avLst/>
          </a:prstGeom>
        </p:spPr>
        <p:txBody>
          <a:bodyPr wrap="square">
            <a:spAutoFit/>
          </a:bodyPr>
          <a:lstStyle/>
          <a:p>
            <a:r>
              <a:rPr lang="zh-CN" altLang="en-US" sz="2000" b="1" dirty="0" smtClean="0"/>
              <a:t>包图</a:t>
            </a:r>
            <a:r>
              <a:rPr lang="zh-CN" altLang="en-US" sz="2000" dirty="0" smtClean="0"/>
              <a:t>提供了组织元素的方式，包图通常用于描述系统的逻辑架构。</a:t>
            </a:r>
            <a:r>
              <a:rPr lang="en-US" altLang="zh-CN" sz="2000" dirty="0" smtClean="0"/>
              <a:t>UML 1.x</a:t>
            </a:r>
            <a:r>
              <a:rPr lang="zh-CN" altLang="en-US" sz="2000" dirty="0" smtClean="0"/>
              <a:t>用包来组织一个图中的所有元素，使用包的思想就是把共同工作的元素放到这样的一个带标签的文件夹图标中。例如如果多个类或者构件组成了一个特殊的子系统，它们应该放入到一个包中，由此组成了</a:t>
            </a:r>
            <a:r>
              <a:rPr lang="en-US" altLang="zh-CN" sz="2000" dirty="0" smtClean="0"/>
              <a:t>UML 2.0</a:t>
            </a:r>
            <a:r>
              <a:rPr lang="zh-CN" altLang="en-US" sz="2000" dirty="0" smtClean="0"/>
              <a:t>中的包图，如图</a:t>
            </a:r>
            <a:r>
              <a:rPr lang="en-US" altLang="zh-CN" sz="2000" dirty="0" smtClean="0"/>
              <a:t>3.4.11</a:t>
            </a:r>
            <a:r>
              <a:rPr lang="zh-CN" altLang="en-US" sz="2000" dirty="0" smtClean="0"/>
              <a:t>所示</a:t>
            </a:r>
            <a:endParaRPr lang="zh-CN" altLang="en-US" sz="2000" dirty="0"/>
          </a:p>
        </p:txBody>
      </p:sp>
      <p:pic>
        <p:nvPicPr>
          <p:cNvPr id="11267" name="Picture 3" descr="C:\Users\dell\Desktop\QQ截图20131029191327.png"/>
          <p:cNvPicPr>
            <a:picLocks noChangeAspect="1" noChangeArrowheads="1"/>
          </p:cNvPicPr>
          <p:nvPr/>
        </p:nvPicPr>
        <p:blipFill>
          <a:blip r:embed="rId1" cstate="print"/>
          <a:srcRect/>
          <a:stretch>
            <a:fillRect/>
          </a:stretch>
        </p:blipFill>
        <p:spPr bwMode="auto">
          <a:xfrm>
            <a:off x="2411760" y="2420888"/>
            <a:ext cx="5760640" cy="408902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476672"/>
            <a:ext cx="8208912" cy="1015663"/>
          </a:xfrm>
          <a:prstGeom prst="rect">
            <a:avLst/>
          </a:prstGeom>
        </p:spPr>
        <p:txBody>
          <a:bodyPr wrap="square">
            <a:spAutoFit/>
          </a:bodyPr>
          <a:lstStyle/>
          <a:p>
            <a:r>
              <a:rPr lang="zh-CN" altLang="en-US" sz="2000" dirty="0" smtClean="0"/>
              <a:t>    交互图则根据使用交互的目的不同，</a:t>
            </a:r>
            <a:r>
              <a:rPr lang="en-US" altLang="zh-CN" sz="2000" dirty="0" smtClean="0"/>
              <a:t>UML 2.0</a:t>
            </a:r>
            <a:r>
              <a:rPr lang="zh-CN" altLang="en-US" sz="2000" dirty="0" smtClean="0"/>
              <a:t>可以用几种图来表达交互：</a:t>
            </a:r>
            <a:r>
              <a:rPr lang="zh-CN" altLang="en-US" sz="2000" dirty="0" smtClean="0">
                <a:solidFill>
                  <a:srgbClr val="FF0000"/>
                </a:solidFill>
              </a:rPr>
              <a:t>顺序图</a:t>
            </a:r>
            <a:r>
              <a:rPr lang="zh-CN" altLang="en-US" sz="2000" dirty="0" smtClean="0"/>
              <a:t>、</a:t>
            </a:r>
            <a:r>
              <a:rPr lang="zh-CN" altLang="en-US" sz="2000" dirty="0" smtClean="0">
                <a:solidFill>
                  <a:srgbClr val="FF0000"/>
                </a:solidFill>
              </a:rPr>
              <a:t>通信图</a:t>
            </a:r>
            <a:r>
              <a:rPr lang="zh-CN" altLang="en-US" sz="2000" dirty="0" smtClean="0"/>
              <a:t>、</a:t>
            </a:r>
            <a:r>
              <a:rPr lang="zh-CN" altLang="en-US" sz="2000" dirty="0" smtClean="0">
                <a:solidFill>
                  <a:srgbClr val="FF0000"/>
                </a:solidFill>
              </a:rPr>
              <a:t>交互概览图</a:t>
            </a:r>
            <a:r>
              <a:rPr lang="zh-CN" altLang="en-US" sz="2000" dirty="0" smtClean="0"/>
              <a:t>和</a:t>
            </a:r>
            <a:r>
              <a:rPr lang="zh-CN" altLang="en-US" sz="2000" dirty="0" smtClean="0">
                <a:solidFill>
                  <a:srgbClr val="FF0000"/>
                </a:solidFill>
              </a:rPr>
              <a:t>时序图</a:t>
            </a:r>
            <a:r>
              <a:rPr lang="zh-CN" altLang="en-US" sz="2000" dirty="0" smtClean="0"/>
              <a:t>。每种图提供适应不同情况的能力，不过顺序图是交互图中语义最丰富、表现力最强的一种图。</a:t>
            </a:r>
            <a:endParaRPr lang="en-US" altLang="zh-CN" sz="2000" dirty="0" smtClean="0"/>
          </a:p>
        </p:txBody>
      </p:sp>
      <p:pic>
        <p:nvPicPr>
          <p:cNvPr id="10243" name="Picture 3" descr="C:\Users\dell\Desktop\QQ截图20131029192550.png"/>
          <p:cNvPicPr>
            <a:picLocks noChangeAspect="1" noChangeArrowheads="1"/>
          </p:cNvPicPr>
          <p:nvPr/>
        </p:nvPicPr>
        <p:blipFill>
          <a:blip r:embed="rId1" cstate="print"/>
          <a:srcRect/>
          <a:stretch>
            <a:fillRect/>
          </a:stretch>
        </p:blipFill>
        <p:spPr bwMode="auto">
          <a:xfrm>
            <a:off x="323528" y="1556792"/>
            <a:ext cx="5324141" cy="4752528"/>
          </a:xfrm>
          <a:prstGeom prst="rect">
            <a:avLst/>
          </a:prstGeom>
          <a:noFill/>
        </p:spPr>
      </p:pic>
      <p:sp>
        <p:nvSpPr>
          <p:cNvPr id="7" name="矩形 6"/>
          <p:cNvSpPr/>
          <p:nvPr/>
        </p:nvSpPr>
        <p:spPr>
          <a:xfrm>
            <a:off x="5652120" y="1628800"/>
            <a:ext cx="3491880" cy="2585323"/>
          </a:xfrm>
          <a:prstGeom prst="rect">
            <a:avLst/>
          </a:prstGeom>
        </p:spPr>
        <p:txBody>
          <a:bodyPr wrap="square">
            <a:spAutoFit/>
          </a:bodyPr>
          <a:lstStyle/>
          <a:p>
            <a:r>
              <a:rPr lang="zh-CN" altLang="en-US" b="1" dirty="0" smtClean="0"/>
              <a:t> 交互概览图</a:t>
            </a:r>
            <a:r>
              <a:rPr lang="zh-CN" altLang="en-US" dirty="0" smtClean="0"/>
              <a:t>就是新增的交互图之一，它描述交互（特别是关注控制流）。它使用活动图的表示法，活动图展示了一系列的活动组成的步骤。如果把这些活动中的每一个都用顺序图或协作图（或者是二者的结合体）来进一步地描述，将会得到</a:t>
            </a:r>
            <a:r>
              <a:rPr lang="en-US" altLang="zh-CN" dirty="0" smtClean="0"/>
              <a:t>UML 2.0</a:t>
            </a:r>
            <a:r>
              <a:rPr lang="zh-CN" altLang="en-US" dirty="0" smtClean="0"/>
              <a:t>中的新图 </a:t>
            </a:r>
            <a:r>
              <a:rPr lang="en-US" altLang="zh-CN" dirty="0" smtClean="0"/>
              <a:t>— </a:t>
            </a:r>
            <a:r>
              <a:rPr lang="zh-CN" altLang="en-US" dirty="0" smtClean="0"/>
              <a:t>交互概览图。</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flipH="1" flipV="1">
            <a:off x="-4815329" y="45719"/>
            <a:ext cx="45719" cy="502961"/>
          </a:xfrm>
        </p:spPr>
        <p:txBody>
          <a:bodyPr>
            <a:normAutofit fontScale="90000"/>
          </a:bodyPr>
          <a:lstStyle/>
          <a:p>
            <a:endParaRPr lang="zh-CN" altLang="en-US" dirty="0"/>
          </a:p>
        </p:txBody>
      </p:sp>
      <p:sp>
        <p:nvSpPr>
          <p:cNvPr id="3" name="矩形 2"/>
          <p:cNvSpPr/>
          <p:nvPr/>
        </p:nvSpPr>
        <p:spPr>
          <a:xfrm>
            <a:off x="251520" y="404664"/>
            <a:ext cx="8640960" cy="5632311"/>
          </a:xfrm>
          <a:prstGeom prst="rect">
            <a:avLst/>
          </a:prstGeom>
        </p:spPr>
        <p:txBody>
          <a:bodyPr wrap="square">
            <a:spAutoFit/>
          </a:bodyPr>
          <a:lstStyle/>
          <a:p>
            <a:pPr lvl="1">
              <a:buFont typeface="Wingdings" panose="05000000000000000000" pitchFamily="2" charset="2"/>
              <a:buChar char="u"/>
            </a:pPr>
            <a:r>
              <a:rPr lang="en-US" altLang="zh-CN" sz="4000" dirty="0" smtClean="0">
                <a:ea typeface="宋体" panose="02010600030101010101" pitchFamily="2" charset="-122"/>
              </a:rPr>
              <a:t>1995.10</a:t>
            </a:r>
            <a:r>
              <a:rPr lang="zh-CN" altLang="en-US" sz="4000" dirty="0" smtClean="0">
                <a:ea typeface="宋体" panose="02010600030101010101" pitchFamily="2" charset="-122"/>
              </a:rPr>
              <a:t>    </a:t>
            </a:r>
            <a:r>
              <a:rPr lang="en-US" altLang="zh-CN" sz="4000" dirty="0" smtClean="0">
                <a:ea typeface="宋体" panose="02010600030101010101" pitchFamily="2" charset="-122"/>
              </a:rPr>
              <a:t>UML</a:t>
            </a:r>
            <a:r>
              <a:rPr lang="zh-CN" altLang="en-US" sz="4000" dirty="0" smtClean="0">
                <a:ea typeface="宋体" panose="02010600030101010101" pitchFamily="2" charset="-122"/>
              </a:rPr>
              <a:t>初级</a:t>
            </a:r>
            <a:r>
              <a:rPr lang="en-US" altLang="zh-CN" sz="4000" dirty="0" smtClean="0">
                <a:ea typeface="宋体" panose="02010600030101010101" pitchFamily="2" charset="-122"/>
              </a:rPr>
              <a:t>UM 0.8</a:t>
            </a:r>
            <a:endParaRPr lang="en-US" altLang="zh-CN" sz="4000" dirty="0" smtClean="0">
              <a:ea typeface="宋体" panose="02010600030101010101" pitchFamily="2" charset="-122"/>
            </a:endParaRPr>
          </a:p>
          <a:p>
            <a:pPr lvl="1">
              <a:buFont typeface="Wingdings" panose="05000000000000000000" pitchFamily="2" charset="2"/>
              <a:buChar char="u"/>
            </a:pPr>
            <a:r>
              <a:rPr lang="en-US" altLang="zh-CN" sz="4000" dirty="0" smtClean="0">
                <a:ea typeface="宋体" panose="02010600030101010101" pitchFamily="2" charset="-122"/>
              </a:rPr>
              <a:t>1996.6</a:t>
            </a:r>
            <a:r>
              <a:rPr lang="zh-CN" altLang="en-US" sz="4000" dirty="0" smtClean="0">
                <a:ea typeface="宋体" panose="02010600030101010101" pitchFamily="2" charset="-122"/>
              </a:rPr>
              <a:t>      出版</a:t>
            </a:r>
            <a:r>
              <a:rPr lang="en-US" altLang="zh-CN" sz="4000" dirty="0" smtClean="0">
                <a:ea typeface="宋体" panose="02010600030101010101" pitchFamily="2" charset="-122"/>
              </a:rPr>
              <a:t>UML0.9</a:t>
            </a:r>
            <a:endParaRPr lang="en-US" altLang="zh-CN" sz="4000" dirty="0" smtClean="0">
              <a:ea typeface="宋体" panose="02010600030101010101" pitchFamily="2" charset="-122"/>
            </a:endParaRPr>
          </a:p>
          <a:p>
            <a:pPr lvl="1">
              <a:buFont typeface="Wingdings" panose="05000000000000000000" pitchFamily="2" charset="2"/>
              <a:buChar char="u"/>
            </a:pPr>
            <a:r>
              <a:rPr lang="en-US" altLang="zh-CN" sz="4000" dirty="0" smtClean="0">
                <a:ea typeface="宋体" panose="02010600030101010101" pitchFamily="2" charset="-122"/>
              </a:rPr>
              <a:t> 1996.10   </a:t>
            </a:r>
            <a:r>
              <a:rPr lang="zh-CN" altLang="en-US" sz="4000" dirty="0" smtClean="0">
                <a:ea typeface="宋体" panose="02010600030101010101" pitchFamily="2" charset="-122"/>
              </a:rPr>
              <a:t>出版</a:t>
            </a:r>
            <a:r>
              <a:rPr lang="en-US" altLang="zh-CN" sz="4000" dirty="0" smtClean="0">
                <a:ea typeface="宋体" panose="02010600030101010101" pitchFamily="2" charset="-122"/>
              </a:rPr>
              <a:t>UML0.91</a:t>
            </a:r>
            <a:endParaRPr lang="en-US" altLang="zh-CN" sz="4000" dirty="0" smtClean="0">
              <a:ea typeface="宋体" panose="02010600030101010101" pitchFamily="2" charset="-122"/>
            </a:endParaRPr>
          </a:p>
          <a:p>
            <a:pPr lvl="1">
              <a:buFont typeface="Wingdings" panose="05000000000000000000" pitchFamily="2" charset="2"/>
              <a:buChar char="u"/>
            </a:pPr>
            <a:r>
              <a:rPr lang="en-US" altLang="zh-CN" sz="4000" dirty="0" smtClean="0">
                <a:ea typeface="宋体" panose="02010600030101010101" pitchFamily="2" charset="-122"/>
              </a:rPr>
              <a:t>1997.1       UML1.0</a:t>
            </a:r>
            <a:endParaRPr lang="en-US" altLang="zh-CN" sz="4000" dirty="0" smtClean="0">
              <a:ea typeface="宋体" panose="02010600030101010101" pitchFamily="2" charset="-122"/>
            </a:endParaRPr>
          </a:p>
          <a:p>
            <a:pPr lvl="1">
              <a:buFont typeface="Wingdings" panose="05000000000000000000" pitchFamily="2" charset="2"/>
              <a:buChar char="u"/>
            </a:pPr>
            <a:r>
              <a:rPr lang="en-US" altLang="zh-CN" sz="4000" dirty="0" smtClean="0">
                <a:ea typeface="宋体" panose="02010600030101010101" pitchFamily="2" charset="-122"/>
              </a:rPr>
              <a:t>1997.11    </a:t>
            </a:r>
            <a:r>
              <a:rPr lang="en-US" altLang="zh-CN" sz="4000" dirty="0" smtClean="0"/>
              <a:t>OMG</a:t>
            </a:r>
            <a:r>
              <a:rPr lang="zh-CN" altLang="en-US" sz="4000" dirty="0" smtClean="0"/>
              <a:t>正式接纳了</a:t>
            </a:r>
            <a:r>
              <a:rPr lang="en-US" altLang="zh-CN" sz="4000" dirty="0" smtClean="0"/>
              <a:t>UML1.1</a:t>
            </a:r>
            <a:endParaRPr lang="en-US" altLang="zh-CN" sz="4000" dirty="0" smtClean="0"/>
          </a:p>
          <a:p>
            <a:pPr lvl="1">
              <a:buFont typeface="Wingdings" panose="05000000000000000000" pitchFamily="2" charset="2"/>
              <a:buChar char="u"/>
            </a:pPr>
            <a:r>
              <a:rPr lang="en-US" altLang="zh-CN" sz="4000" dirty="0" smtClean="0">
                <a:ea typeface="宋体" panose="02010600030101010101" pitchFamily="2" charset="-122"/>
              </a:rPr>
              <a:t>1997-2003</a:t>
            </a:r>
            <a:r>
              <a:rPr lang="zh-CN" altLang="en-US" sz="4000" dirty="0" smtClean="0">
                <a:ea typeface="宋体" panose="02010600030101010101" pitchFamily="2" charset="-122"/>
              </a:rPr>
              <a:t>年，提出</a:t>
            </a:r>
            <a:r>
              <a:rPr lang="en-US" altLang="zh-CN" sz="4000" dirty="0" smtClean="0">
                <a:ea typeface="宋体" panose="02010600030101010101" pitchFamily="2" charset="-122"/>
              </a:rPr>
              <a:t>UML1.X</a:t>
            </a:r>
            <a:r>
              <a:rPr lang="zh-CN" altLang="en-US" sz="4000" dirty="0" smtClean="0">
                <a:ea typeface="宋体" panose="02010600030101010101" pitchFamily="2" charset="-122"/>
              </a:rPr>
              <a:t>（</a:t>
            </a:r>
            <a:r>
              <a:rPr lang="en-US" altLang="zh-CN" sz="4000" dirty="0" smtClean="0">
                <a:ea typeface="宋体" panose="02010600030101010101" pitchFamily="2" charset="-122"/>
              </a:rPr>
              <a:t>1.3</a:t>
            </a:r>
            <a:r>
              <a:rPr lang="zh-CN" altLang="en-US" sz="4000" dirty="0" smtClean="0">
                <a:ea typeface="宋体" panose="02010600030101010101" pitchFamily="2" charset="-122"/>
              </a:rPr>
              <a:t>、</a:t>
            </a:r>
            <a:r>
              <a:rPr lang="en-US" altLang="zh-CN" sz="4000" dirty="0" smtClean="0">
                <a:ea typeface="宋体" panose="02010600030101010101" pitchFamily="2" charset="-122"/>
              </a:rPr>
              <a:t>1.4</a:t>
            </a:r>
            <a:r>
              <a:rPr lang="zh-CN" altLang="en-US" sz="4000" dirty="0" smtClean="0">
                <a:ea typeface="宋体" panose="02010600030101010101" pitchFamily="2" charset="-122"/>
              </a:rPr>
              <a:t>、</a:t>
            </a:r>
            <a:r>
              <a:rPr lang="en-US" altLang="zh-CN" sz="4000" dirty="0" smtClean="0">
                <a:ea typeface="宋体" panose="02010600030101010101" pitchFamily="2" charset="-122"/>
              </a:rPr>
              <a:t>1.5</a:t>
            </a:r>
            <a:r>
              <a:rPr lang="zh-CN" altLang="en-US" sz="4000" dirty="0" smtClean="0">
                <a:ea typeface="宋体" panose="02010600030101010101" pitchFamily="2" charset="-122"/>
              </a:rPr>
              <a:t>）</a:t>
            </a:r>
            <a:endParaRPr lang="en-US" altLang="zh-CN" sz="4000" dirty="0" smtClean="0">
              <a:ea typeface="宋体" panose="02010600030101010101" pitchFamily="2" charset="-122"/>
            </a:endParaRPr>
          </a:p>
          <a:p>
            <a:pPr lvl="1">
              <a:buFont typeface="Wingdings" panose="05000000000000000000" pitchFamily="2" charset="2"/>
              <a:buChar char="u"/>
            </a:pPr>
            <a:r>
              <a:rPr lang="en-US" altLang="zh-CN" sz="4000" dirty="0" smtClean="0">
                <a:ea typeface="宋体" panose="02010600030101010101" pitchFamily="2" charset="-122"/>
              </a:rPr>
              <a:t> 2005</a:t>
            </a:r>
            <a:r>
              <a:rPr lang="zh-CN" altLang="en-US" sz="4000" dirty="0" smtClean="0">
                <a:ea typeface="宋体" panose="02010600030101010101" pitchFamily="2" charset="-122"/>
              </a:rPr>
              <a:t>年，提出</a:t>
            </a:r>
            <a:r>
              <a:rPr lang="en-US" altLang="zh-CN" sz="4000" dirty="0" smtClean="0">
                <a:ea typeface="宋体" panose="02010600030101010101" pitchFamily="2" charset="-122"/>
              </a:rPr>
              <a:t>UML2.0</a:t>
            </a:r>
            <a:endParaRPr lang="en-US" altLang="zh-CN" sz="4000" dirty="0" smtClean="0">
              <a:ea typeface="宋体" panose="02010600030101010101" pitchFamily="2" charset="-122"/>
            </a:endParaRPr>
          </a:p>
          <a:p>
            <a:pPr lvl="1">
              <a:buFont typeface="Wingdings" panose="05000000000000000000" pitchFamily="2" charset="2"/>
              <a:buChar char="u"/>
            </a:pPr>
            <a:r>
              <a:rPr lang="zh-CN" altLang="en-US" sz="4000" dirty="0" smtClean="0">
                <a:ea typeface="宋体" panose="02010600030101010101" pitchFamily="2" charset="-122"/>
              </a:rPr>
              <a:t>最新版本：</a:t>
            </a:r>
            <a:r>
              <a:rPr lang="en-US" altLang="zh-CN" sz="4000" dirty="0" smtClean="0">
                <a:ea typeface="宋体" panose="02010600030101010101" pitchFamily="2" charset="-122"/>
              </a:rPr>
              <a:t>UML2.X</a:t>
            </a:r>
            <a:r>
              <a:rPr lang="zh-CN" altLang="en-US" sz="4000" dirty="0" smtClean="0">
                <a:ea typeface="宋体" panose="02010600030101010101" pitchFamily="2" charset="-122"/>
              </a:rPr>
              <a:t>（</a:t>
            </a:r>
            <a:r>
              <a:rPr lang="en-US" altLang="zh-CN" sz="4000" dirty="0" smtClean="0">
                <a:ea typeface="宋体" panose="02010600030101010101" pitchFamily="2" charset="-122"/>
              </a:rPr>
              <a:t>2.41</a:t>
            </a:r>
            <a:r>
              <a:rPr lang="zh-CN" altLang="en-US" sz="4000" dirty="0" smtClean="0">
                <a:ea typeface="宋体" panose="02010600030101010101" pitchFamily="2" charset="-122"/>
              </a:rPr>
              <a:t>）</a:t>
            </a:r>
            <a:endParaRPr lang="en-US" altLang="zh-CN" sz="40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descr="C:\Users\dell\Desktop\QQ截图20131029191451.png"/>
          <p:cNvPicPr>
            <a:picLocks noChangeAspect="1" noChangeArrowheads="1"/>
          </p:cNvPicPr>
          <p:nvPr/>
        </p:nvPicPr>
        <p:blipFill>
          <a:blip r:embed="rId1" cstate="print"/>
          <a:srcRect/>
          <a:stretch>
            <a:fillRect/>
          </a:stretch>
        </p:blipFill>
        <p:spPr bwMode="auto">
          <a:xfrm>
            <a:off x="755576" y="2420888"/>
            <a:ext cx="7416824" cy="3577689"/>
          </a:xfrm>
          <a:prstGeom prst="rect">
            <a:avLst/>
          </a:prstGeom>
          <a:noFill/>
        </p:spPr>
      </p:pic>
      <p:sp>
        <p:nvSpPr>
          <p:cNvPr id="3" name="矩形 2"/>
          <p:cNvSpPr/>
          <p:nvPr/>
        </p:nvSpPr>
        <p:spPr>
          <a:xfrm>
            <a:off x="395536" y="620689"/>
            <a:ext cx="8352928" cy="646331"/>
          </a:xfrm>
          <a:prstGeom prst="rect">
            <a:avLst/>
          </a:prstGeom>
        </p:spPr>
        <p:txBody>
          <a:bodyPr wrap="square">
            <a:spAutoFit/>
          </a:bodyPr>
          <a:lstStyle/>
          <a:p>
            <a:r>
              <a:rPr lang="zh-CN" altLang="en-US" dirty="0" smtClean="0"/>
              <a:t>最后一种新增的、特别适合实时和嵌入式系统建模的交互图称为</a:t>
            </a:r>
            <a:r>
              <a:rPr lang="zh-CN" altLang="en-US" b="1" dirty="0" smtClean="0"/>
              <a:t>时序图</a:t>
            </a:r>
            <a:r>
              <a:rPr lang="zh-CN" altLang="en-US" dirty="0" smtClean="0"/>
              <a:t>。时序图关注沿着线性时间轴、生命线内部和生命线之间的条件改变。它描述对象状态随</a:t>
            </a:r>
            <a:endParaRPr lang="zh-CN" altLang="en-US" dirty="0"/>
          </a:p>
        </p:txBody>
      </p:sp>
      <p:sp>
        <p:nvSpPr>
          <p:cNvPr id="4" name="矩形 3"/>
          <p:cNvSpPr/>
          <p:nvPr/>
        </p:nvSpPr>
        <p:spPr>
          <a:xfrm>
            <a:off x="395536" y="1124744"/>
            <a:ext cx="8208912" cy="1200329"/>
          </a:xfrm>
          <a:prstGeom prst="rect">
            <a:avLst/>
          </a:prstGeom>
        </p:spPr>
        <p:txBody>
          <a:bodyPr wrap="square">
            <a:spAutoFit/>
          </a:bodyPr>
          <a:lstStyle/>
          <a:p>
            <a:r>
              <a:rPr lang="zh-CN" altLang="en-US" dirty="0" smtClean="0"/>
              <a:t>着时间改变的情况，很像示波器，适合分析周期和非周期性任务。以洗衣机为例，这个典型的家用电器经历的状态和持续时间分别为：浸泡</a:t>
            </a:r>
            <a:r>
              <a:rPr lang="en-US" altLang="zh-CN" dirty="0" smtClean="0"/>
              <a:t>5</a:t>
            </a:r>
            <a:r>
              <a:rPr lang="zh-CN" altLang="en-US" dirty="0" smtClean="0"/>
              <a:t>分钟、洗涤</a:t>
            </a:r>
            <a:r>
              <a:rPr lang="en-US" altLang="zh-CN" dirty="0" smtClean="0"/>
              <a:t>15</a:t>
            </a:r>
            <a:r>
              <a:rPr lang="zh-CN" altLang="en-US" dirty="0" smtClean="0"/>
              <a:t>分钟、漂洗</a:t>
            </a:r>
            <a:r>
              <a:rPr lang="en-US" altLang="zh-CN" dirty="0" smtClean="0"/>
              <a:t>15</a:t>
            </a:r>
            <a:r>
              <a:rPr lang="zh-CN" altLang="en-US" dirty="0" smtClean="0"/>
              <a:t>分钟和脱水</a:t>
            </a:r>
            <a:r>
              <a:rPr lang="en-US" altLang="zh-CN" dirty="0" smtClean="0"/>
              <a:t>15</a:t>
            </a:r>
            <a:r>
              <a:rPr lang="zh-CN" altLang="en-US" dirty="0" smtClean="0"/>
              <a:t>分钟。用顺序图描述洗衣机工作过程时不需标明这些状态的持续时间。是用时序图（</a:t>
            </a:r>
            <a:r>
              <a:rPr lang="en-US" altLang="zh-CN" dirty="0" smtClean="0"/>
              <a:t>timing diagram</a:t>
            </a:r>
            <a:r>
              <a:rPr lang="zh-CN" altLang="en-US" dirty="0" smtClean="0"/>
              <a:t>）完成这个任务的，如图</a:t>
            </a:r>
            <a:r>
              <a:rPr lang="en-US" altLang="zh-CN" dirty="0" smtClean="0"/>
              <a:t>3.4.12</a:t>
            </a:r>
            <a:r>
              <a:rPr lang="zh-CN" altLang="en-US" dirty="0" smtClean="0"/>
              <a:t>所示</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7" name="Picture 3" descr="C:\Users\dell\Desktop\QQ截图20131029224220.png"/>
          <p:cNvPicPr>
            <a:picLocks noChangeAspect="1" noChangeArrowheads="1"/>
          </p:cNvPicPr>
          <p:nvPr/>
        </p:nvPicPr>
        <p:blipFill>
          <a:blip r:embed="rId1" cstate="print"/>
          <a:srcRect/>
          <a:stretch>
            <a:fillRect/>
          </a:stretch>
        </p:blipFill>
        <p:spPr bwMode="auto">
          <a:xfrm>
            <a:off x="323528" y="303034"/>
            <a:ext cx="8358820" cy="615030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332656"/>
            <a:ext cx="8892480" cy="6186309"/>
          </a:xfrm>
          <a:prstGeom prst="rect">
            <a:avLst/>
          </a:prstGeom>
        </p:spPr>
        <p:txBody>
          <a:bodyPr wrap="square">
            <a:spAutoFit/>
          </a:bodyPr>
          <a:lstStyle/>
          <a:p>
            <a:r>
              <a:rPr lang="en-US" altLang="zh-CN" sz="3600" dirty="0" smtClean="0">
                <a:ea typeface="宋体" panose="02010600030101010101" pitchFamily="2" charset="-122"/>
              </a:rPr>
              <a:t>UML 1.X</a:t>
            </a:r>
            <a:r>
              <a:rPr lang="zh-CN" altLang="en-US" sz="3600" dirty="0" smtClean="0">
                <a:ea typeface="宋体" panose="02010600030101010101" pitchFamily="2" charset="-122"/>
              </a:rPr>
              <a:t>模型图：</a:t>
            </a:r>
            <a:r>
              <a:rPr lang="en-US" altLang="zh-CN" sz="3600" dirty="0" smtClean="0">
                <a:ea typeface="宋体" panose="02010600030101010101" pitchFamily="2" charset="-122"/>
              </a:rPr>
              <a:t>9</a:t>
            </a:r>
            <a:r>
              <a:rPr lang="zh-CN" altLang="en-US" sz="3600" dirty="0" smtClean="0">
                <a:ea typeface="宋体" panose="02010600030101010101" pitchFamily="2" charset="-122"/>
              </a:rPr>
              <a:t>种</a:t>
            </a:r>
            <a:endParaRPr lang="en-US" altLang="zh-CN" sz="3600" dirty="0" smtClean="0">
              <a:ea typeface="宋体" panose="02010600030101010101" pitchFamily="2" charset="-122"/>
            </a:endParaRPr>
          </a:p>
          <a:p>
            <a:pPr lvl="1"/>
            <a:r>
              <a:rPr lang="zh-CN" altLang="en-US" sz="3600" dirty="0" smtClean="0">
                <a:ea typeface="宋体" panose="02010600030101010101" pitchFamily="2" charset="-122"/>
              </a:rPr>
              <a:t>类图：</a:t>
            </a:r>
            <a:r>
              <a:rPr lang="en-US" altLang="zh-CN" sz="3600" dirty="0" smtClean="0">
                <a:ea typeface="宋体" panose="02010600030101010101" pitchFamily="2" charset="-122"/>
              </a:rPr>
              <a:t>Class Diagram</a:t>
            </a:r>
            <a:endParaRPr lang="en-US" altLang="zh-CN" sz="3600" dirty="0" smtClean="0">
              <a:ea typeface="宋体" panose="02010600030101010101" pitchFamily="2" charset="-122"/>
            </a:endParaRPr>
          </a:p>
          <a:p>
            <a:pPr lvl="1"/>
            <a:r>
              <a:rPr lang="zh-CN" altLang="en-US" sz="3600" dirty="0" smtClean="0">
                <a:ea typeface="宋体" panose="02010600030101010101" pitchFamily="2" charset="-122"/>
              </a:rPr>
              <a:t>对象图：</a:t>
            </a:r>
            <a:r>
              <a:rPr lang="en-US" altLang="zh-CN" sz="3600" dirty="0" smtClean="0">
                <a:ea typeface="宋体" panose="02010600030101010101" pitchFamily="2" charset="-122"/>
              </a:rPr>
              <a:t>Object Diagram</a:t>
            </a:r>
            <a:endParaRPr lang="en-US" altLang="zh-CN" sz="3600" dirty="0" smtClean="0">
              <a:ea typeface="宋体" panose="02010600030101010101" pitchFamily="2" charset="-122"/>
            </a:endParaRPr>
          </a:p>
          <a:p>
            <a:pPr lvl="1"/>
            <a:r>
              <a:rPr lang="zh-CN" altLang="en-US" sz="3600" dirty="0" smtClean="0">
                <a:ea typeface="宋体" panose="02010600030101010101" pitchFamily="2" charset="-122"/>
              </a:rPr>
              <a:t>构件图：</a:t>
            </a:r>
            <a:r>
              <a:rPr lang="en-US" altLang="zh-CN" sz="3600" dirty="0" smtClean="0">
                <a:ea typeface="宋体" panose="02010600030101010101" pitchFamily="2" charset="-122"/>
              </a:rPr>
              <a:t> Component Diagram</a:t>
            </a:r>
            <a:endParaRPr lang="en-US" altLang="zh-CN" sz="3600" dirty="0" smtClean="0">
              <a:ea typeface="宋体" panose="02010600030101010101" pitchFamily="2" charset="-122"/>
            </a:endParaRPr>
          </a:p>
          <a:p>
            <a:pPr lvl="1"/>
            <a:r>
              <a:rPr lang="zh-CN" altLang="en-US" sz="3600" dirty="0" smtClean="0">
                <a:ea typeface="宋体" panose="02010600030101010101" pitchFamily="2" charset="-122"/>
              </a:rPr>
              <a:t>部署图：</a:t>
            </a:r>
            <a:r>
              <a:rPr lang="en-US" altLang="zh-CN" sz="3600" dirty="0" smtClean="0">
                <a:ea typeface="宋体" panose="02010600030101010101" pitchFamily="2" charset="-122"/>
              </a:rPr>
              <a:t> Deployment Diagram</a:t>
            </a:r>
            <a:endParaRPr lang="zh-CN" altLang="en-US" sz="3600" dirty="0" smtClean="0">
              <a:ea typeface="宋体" panose="02010600030101010101" pitchFamily="2" charset="-122"/>
            </a:endParaRPr>
          </a:p>
          <a:p>
            <a:pPr lvl="1"/>
            <a:endParaRPr lang="en-US" altLang="zh-CN" sz="3600" dirty="0" smtClean="0">
              <a:ea typeface="宋体" panose="02010600030101010101" pitchFamily="2" charset="-122"/>
            </a:endParaRPr>
          </a:p>
          <a:p>
            <a:pPr lvl="1"/>
            <a:r>
              <a:rPr lang="zh-CN" altLang="en-US" sz="3600" dirty="0" smtClean="0">
                <a:ea typeface="宋体" panose="02010600030101010101" pitchFamily="2" charset="-122"/>
              </a:rPr>
              <a:t>用例图：</a:t>
            </a:r>
            <a:r>
              <a:rPr lang="en-US" altLang="zh-CN" sz="3600" dirty="0" smtClean="0">
                <a:ea typeface="宋体" panose="02010600030101010101" pitchFamily="2" charset="-122"/>
              </a:rPr>
              <a:t>Use Case Diagram</a:t>
            </a:r>
            <a:endParaRPr lang="en-US" altLang="zh-CN" sz="3600" dirty="0" smtClean="0">
              <a:ea typeface="宋体" panose="02010600030101010101" pitchFamily="2" charset="-122"/>
            </a:endParaRPr>
          </a:p>
          <a:p>
            <a:pPr lvl="1"/>
            <a:r>
              <a:rPr lang="zh-CN" altLang="en-US" sz="3600" dirty="0" smtClean="0">
                <a:ea typeface="宋体" panose="02010600030101010101" pitchFamily="2" charset="-122"/>
              </a:rPr>
              <a:t>活动图：</a:t>
            </a:r>
            <a:r>
              <a:rPr lang="en-US" altLang="zh-CN" sz="3600" dirty="0" smtClean="0">
                <a:ea typeface="宋体" panose="02010600030101010101" pitchFamily="2" charset="-122"/>
              </a:rPr>
              <a:t> Activity Diagram</a:t>
            </a:r>
            <a:endParaRPr lang="en-US" altLang="zh-CN" sz="3600" dirty="0" smtClean="0">
              <a:ea typeface="宋体" panose="02010600030101010101" pitchFamily="2" charset="-122"/>
            </a:endParaRPr>
          </a:p>
          <a:p>
            <a:pPr lvl="1"/>
            <a:r>
              <a:rPr lang="zh-CN" altLang="en-US" sz="3600" dirty="0" smtClean="0">
                <a:ea typeface="宋体" panose="02010600030101010101" pitchFamily="2" charset="-122"/>
              </a:rPr>
              <a:t>状态图：</a:t>
            </a:r>
            <a:r>
              <a:rPr lang="en-US" altLang="zh-CN" sz="3600" dirty="0" smtClean="0">
                <a:ea typeface="宋体" panose="02010600030101010101" pitchFamily="2" charset="-122"/>
              </a:rPr>
              <a:t> </a:t>
            </a:r>
            <a:r>
              <a:rPr lang="en-US" altLang="zh-CN" sz="3600" dirty="0" err="1" smtClean="0">
                <a:ea typeface="宋体" panose="02010600030101010101" pitchFamily="2" charset="-122"/>
              </a:rPr>
              <a:t>Statechart</a:t>
            </a:r>
            <a:r>
              <a:rPr lang="en-US" altLang="zh-CN" sz="3600" dirty="0" smtClean="0">
                <a:ea typeface="宋体" panose="02010600030101010101" pitchFamily="2" charset="-122"/>
              </a:rPr>
              <a:t> Diagram</a:t>
            </a:r>
            <a:endParaRPr lang="en-US" altLang="zh-CN" sz="3600" dirty="0" smtClean="0">
              <a:ea typeface="宋体" panose="02010600030101010101" pitchFamily="2" charset="-122"/>
            </a:endParaRPr>
          </a:p>
          <a:p>
            <a:pPr lvl="1"/>
            <a:r>
              <a:rPr lang="zh-CN" altLang="en-US" sz="3600" dirty="0" smtClean="0">
                <a:ea typeface="宋体" panose="02010600030101010101" pitchFamily="2" charset="-122"/>
              </a:rPr>
              <a:t>顺序图：</a:t>
            </a:r>
            <a:r>
              <a:rPr lang="en-US" altLang="zh-CN" sz="3600" dirty="0" smtClean="0">
                <a:ea typeface="宋体" panose="02010600030101010101" pitchFamily="2" charset="-122"/>
              </a:rPr>
              <a:t> Sequence Diagram</a:t>
            </a:r>
            <a:endParaRPr lang="en-US" altLang="zh-CN" sz="3600" dirty="0" smtClean="0">
              <a:ea typeface="宋体" panose="02010600030101010101" pitchFamily="2" charset="-122"/>
            </a:endParaRPr>
          </a:p>
          <a:p>
            <a:pPr lvl="1"/>
            <a:r>
              <a:rPr lang="zh-CN" altLang="en-US" sz="3600" dirty="0" smtClean="0">
                <a:ea typeface="宋体" panose="02010600030101010101" pitchFamily="2" charset="-122"/>
              </a:rPr>
              <a:t>协作图：</a:t>
            </a:r>
            <a:r>
              <a:rPr lang="en-US" altLang="zh-CN" sz="3600" dirty="0" smtClean="0">
                <a:ea typeface="宋体" panose="02010600030101010101" pitchFamily="2" charset="-122"/>
              </a:rPr>
              <a:t> Collaboration Diagram</a:t>
            </a:r>
            <a:endParaRPr lang="en-US" altLang="zh-CN" sz="36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endParaRPr lang="zh-CN" altLang="en-US" dirty="0" smtClean="0">
              <a:ea typeface="宋体" panose="02010600030101010101" pitchFamily="2" charset="-122"/>
            </a:endParaRPr>
          </a:p>
        </p:txBody>
      </p:sp>
      <p:sp>
        <p:nvSpPr>
          <p:cNvPr id="38915" name="内容占位符 2"/>
          <p:cNvSpPr>
            <a:spLocks noGrp="1"/>
          </p:cNvSpPr>
          <p:nvPr>
            <p:ph sz="quarter" idx="1"/>
          </p:nvPr>
        </p:nvSpPr>
        <p:spPr>
          <a:xfrm>
            <a:off x="539552" y="332656"/>
            <a:ext cx="7385248" cy="6141169"/>
          </a:xfrm>
        </p:spPr>
        <p:txBody>
          <a:bodyPr/>
          <a:lstStyle/>
          <a:p>
            <a:pPr eaLnBrk="1" hangingPunct="1">
              <a:buNone/>
            </a:pPr>
            <a:r>
              <a:rPr lang="en-US" altLang="zh-CN" sz="2000" dirty="0" smtClean="0">
                <a:ea typeface="宋体" panose="02010600030101010101" pitchFamily="2" charset="-122"/>
              </a:rPr>
              <a:t>UML 2.X</a:t>
            </a:r>
            <a:r>
              <a:rPr lang="zh-CN" altLang="en-US" sz="2000" dirty="0" smtClean="0">
                <a:ea typeface="宋体" panose="02010600030101010101" pitchFamily="2" charset="-122"/>
              </a:rPr>
              <a:t>模型图：</a:t>
            </a:r>
            <a:r>
              <a:rPr lang="en-US" altLang="zh-CN" sz="2000" dirty="0" smtClean="0">
                <a:ea typeface="宋体" panose="02010600030101010101" pitchFamily="2" charset="-122"/>
              </a:rPr>
              <a:t>13</a:t>
            </a:r>
            <a:r>
              <a:rPr lang="zh-CN" altLang="en-US" sz="2000" dirty="0" smtClean="0">
                <a:ea typeface="宋体" panose="02010600030101010101" pitchFamily="2" charset="-122"/>
              </a:rPr>
              <a:t>种</a:t>
            </a:r>
            <a:endParaRPr lang="en-US" altLang="zh-CN" sz="2000" dirty="0" smtClean="0">
              <a:ea typeface="宋体" panose="02010600030101010101" pitchFamily="2" charset="-122"/>
            </a:endParaRPr>
          </a:p>
          <a:p>
            <a:pPr lvl="1" eaLnBrk="1" hangingPunct="1"/>
            <a:r>
              <a:rPr lang="zh-CN" altLang="en-US" sz="2000" dirty="0" smtClean="0">
                <a:ea typeface="宋体" panose="02010600030101010101" pitchFamily="2" charset="-122"/>
              </a:rPr>
              <a:t>类图：</a:t>
            </a:r>
            <a:r>
              <a:rPr lang="en-US" altLang="zh-CN" sz="2000" dirty="0" smtClean="0">
                <a:ea typeface="宋体" panose="02010600030101010101" pitchFamily="2" charset="-122"/>
              </a:rPr>
              <a:t>Class Diagram</a:t>
            </a:r>
            <a:endParaRPr lang="en-US" altLang="zh-CN" sz="2000" dirty="0" smtClean="0">
              <a:ea typeface="宋体" panose="02010600030101010101" pitchFamily="2" charset="-122"/>
            </a:endParaRPr>
          </a:p>
          <a:p>
            <a:pPr lvl="1" eaLnBrk="1" hangingPunct="1"/>
            <a:r>
              <a:rPr lang="zh-CN" altLang="en-US" sz="2000" dirty="0" smtClean="0">
                <a:ea typeface="宋体" panose="02010600030101010101" pitchFamily="2" charset="-122"/>
              </a:rPr>
              <a:t>对象图：</a:t>
            </a:r>
            <a:r>
              <a:rPr lang="en-US" altLang="zh-CN" sz="2000" dirty="0" smtClean="0">
                <a:ea typeface="宋体" panose="02010600030101010101" pitchFamily="2" charset="-122"/>
              </a:rPr>
              <a:t>Object Diagram</a:t>
            </a:r>
            <a:endParaRPr lang="en-US" altLang="zh-CN" sz="2000" dirty="0" smtClean="0">
              <a:ea typeface="宋体" panose="02010600030101010101" pitchFamily="2" charset="-122"/>
            </a:endParaRPr>
          </a:p>
          <a:p>
            <a:pPr lvl="1" eaLnBrk="1" hangingPunct="1"/>
            <a:r>
              <a:rPr lang="zh-CN" altLang="en-US" sz="2000" dirty="0" smtClean="0">
                <a:ea typeface="宋体" panose="02010600030101010101" pitchFamily="2" charset="-122"/>
              </a:rPr>
              <a:t>构件图：</a:t>
            </a:r>
            <a:r>
              <a:rPr lang="en-US" altLang="zh-CN" sz="2000" dirty="0" smtClean="0">
                <a:ea typeface="宋体" panose="02010600030101010101" pitchFamily="2" charset="-122"/>
              </a:rPr>
              <a:t> Component Diagram</a:t>
            </a:r>
            <a:endParaRPr lang="en-US" altLang="zh-CN" sz="2000" dirty="0" smtClean="0">
              <a:ea typeface="宋体" panose="02010600030101010101" pitchFamily="2" charset="-122"/>
            </a:endParaRPr>
          </a:p>
          <a:p>
            <a:pPr lvl="1" eaLnBrk="1" hangingPunct="1"/>
            <a:r>
              <a:rPr lang="zh-CN" altLang="en-US" sz="2000" dirty="0" smtClean="0">
                <a:ea typeface="宋体" panose="02010600030101010101" pitchFamily="2" charset="-122"/>
              </a:rPr>
              <a:t>部署图：</a:t>
            </a:r>
            <a:r>
              <a:rPr lang="en-US" altLang="zh-CN" sz="2000" dirty="0" smtClean="0">
                <a:ea typeface="宋体" panose="02010600030101010101" pitchFamily="2" charset="-122"/>
              </a:rPr>
              <a:t> Deployment Diagram</a:t>
            </a:r>
            <a:endParaRPr lang="en-US" altLang="zh-CN" sz="2000" dirty="0" smtClean="0">
              <a:ea typeface="宋体" panose="02010600030101010101" pitchFamily="2" charset="-122"/>
            </a:endParaRPr>
          </a:p>
          <a:p>
            <a:pPr lvl="1" eaLnBrk="1" hangingPunct="1"/>
            <a:r>
              <a:rPr lang="zh-CN" altLang="en-US" sz="2000" dirty="0" smtClean="0">
                <a:solidFill>
                  <a:srgbClr val="FF0000"/>
                </a:solidFill>
                <a:ea typeface="宋体" panose="02010600030101010101" pitchFamily="2" charset="-122"/>
              </a:rPr>
              <a:t>包图：</a:t>
            </a:r>
            <a:r>
              <a:rPr lang="en-US" altLang="zh-CN" sz="2000" dirty="0" smtClean="0">
                <a:solidFill>
                  <a:srgbClr val="FF0000"/>
                </a:solidFill>
                <a:ea typeface="宋体" panose="02010600030101010101" pitchFamily="2" charset="-122"/>
              </a:rPr>
              <a:t> Package Diagram</a:t>
            </a:r>
            <a:endParaRPr lang="en-US" altLang="zh-CN" sz="2000" dirty="0" smtClean="0">
              <a:solidFill>
                <a:srgbClr val="FF0000"/>
              </a:solidFill>
              <a:ea typeface="宋体" panose="02010600030101010101" pitchFamily="2" charset="-122"/>
            </a:endParaRPr>
          </a:p>
          <a:p>
            <a:pPr lvl="1" eaLnBrk="1" hangingPunct="1"/>
            <a:r>
              <a:rPr lang="zh-CN" altLang="en-US" sz="2000" dirty="0" smtClean="0">
                <a:solidFill>
                  <a:srgbClr val="FF0000"/>
                </a:solidFill>
                <a:ea typeface="宋体" panose="02010600030101010101" pitchFamily="2" charset="-122"/>
              </a:rPr>
              <a:t>复合结构图：</a:t>
            </a:r>
            <a:r>
              <a:rPr lang="en-US" altLang="zh-CN" sz="2000" dirty="0" smtClean="0">
                <a:solidFill>
                  <a:srgbClr val="FF0000"/>
                </a:solidFill>
                <a:ea typeface="宋体" panose="02010600030101010101" pitchFamily="2" charset="-122"/>
              </a:rPr>
              <a:t>Composite Structure Diagram</a:t>
            </a:r>
            <a:endParaRPr lang="en-US" altLang="zh-CN" sz="2000" dirty="0" smtClean="0">
              <a:solidFill>
                <a:srgbClr val="FF0000"/>
              </a:solidFill>
              <a:ea typeface="宋体" panose="02010600030101010101" pitchFamily="2" charset="-122"/>
            </a:endParaRPr>
          </a:p>
          <a:p>
            <a:pPr lvl="1" eaLnBrk="1" hangingPunct="1"/>
            <a:endParaRPr lang="en-US" altLang="zh-CN" sz="2000" dirty="0" smtClean="0">
              <a:solidFill>
                <a:srgbClr val="FF0000"/>
              </a:solidFill>
              <a:ea typeface="宋体" panose="02010600030101010101" pitchFamily="2" charset="-122"/>
            </a:endParaRPr>
          </a:p>
          <a:p>
            <a:pPr lvl="1" eaLnBrk="1" hangingPunct="1"/>
            <a:r>
              <a:rPr lang="zh-CN" altLang="en-US" sz="2000" dirty="0" smtClean="0">
                <a:ea typeface="宋体" panose="02010600030101010101" pitchFamily="2" charset="-122"/>
              </a:rPr>
              <a:t>用例图：</a:t>
            </a:r>
            <a:r>
              <a:rPr lang="en-US" altLang="zh-CN" sz="2000" dirty="0" smtClean="0">
                <a:ea typeface="宋体" panose="02010600030101010101" pitchFamily="2" charset="-122"/>
              </a:rPr>
              <a:t>Use Case Diagram</a:t>
            </a:r>
            <a:endParaRPr lang="en-US" altLang="zh-CN" sz="2000" dirty="0" smtClean="0">
              <a:solidFill>
                <a:srgbClr val="FF0000"/>
              </a:solidFill>
              <a:ea typeface="宋体" panose="02010600030101010101" pitchFamily="2" charset="-122"/>
            </a:endParaRPr>
          </a:p>
          <a:p>
            <a:pPr lvl="1" eaLnBrk="1" hangingPunct="1"/>
            <a:r>
              <a:rPr lang="zh-CN" altLang="en-US" sz="2000" dirty="0" smtClean="0">
                <a:ea typeface="宋体" panose="02010600030101010101" pitchFamily="2" charset="-122"/>
              </a:rPr>
              <a:t>状态</a:t>
            </a:r>
            <a:r>
              <a:rPr lang="en-US" altLang="zh-CN" sz="2000" dirty="0" smtClean="0">
                <a:ea typeface="宋体" panose="02010600030101010101" pitchFamily="2" charset="-122"/>
              </a:rPr>
              <a:t>(</a:t>
            </a:r>
            <a:r>
              <a:rPr lang="zh-CN" altLang="en-US" sz="2000" dirty="0" smtClean="0">
                <a:ea typeface="宋体" panose="02010600030101010101" pitchFamily="2" charset="-122"/>
              </a:rPr>
              <a:t>机</a:t>
            </a:r>
            <a:r>
              <a:rPr lang="en-US" altLang="zh-CN" sz="2000" dirty="0" smtClean="0">
                <a:ea typeface="宋体" panose="02010600030101010101" pitchFamily="2" charset="-122"/>
              </a:rPr>
              <a:t>)</a:t>
            </a:r>
            <a:r>
              <a:rPr lang="zh-CN" altLang="en-US" sz="2000" dirty="0" smtClean="0">
                <a:ea typeface="宋体" panose="02010600030101010101" pitchFamily="2" charset="-122"/>
              </a:rPr>
              <a:t>图：</a:t>
            </a:r>
            <a:r>
              <a:rPr lang="en-US" altLang="zh-CN" sz="2000" dirty="0" smtClean="0">
                <a:ea typeface="宋体" panose="02010600030101010101" pitchFamily="2" charset="-122"/>
              </a:rPr>
              <a:t> </a:t>
            </a:r>
            <a:r>
              <a:rPr lang="en-US" altLang="zh-CN" sz="2000" dirty="0" smtClean="0">
                <a:solidFill>
                  <a:srgbClr val="FF0000"/>
                </a:solidFill>
                <a:ea typeface="宋体" panose="02010600030101010101" pitchFamily="2" charset="-122"/>
              </a:rPr>
              <a:t>State Machine Diagram</a:t>
            </a:r>
            <a:endParaRPr lang="en-US" altLang="zh-CN" sz="2000" dirty="0" smtClean="0">
              <a:solidFill>
                <a:srgbClr val="FF0000"/>
              </a:solidFill>
              <a:ea typeface="宋体" panose="02010600030101010101" pitchFamily="2" charset="-122"/>
            </a:endParaRPr>
          </a:p>
          <a:p>
            <a:pPr lvl="1" eaLnBrk="1" hangingPunct="1"/>
            <a:r>
              <a:rPr lang="zh-CN" altLang="en-US" sz="2000" dirty="0" smtClean="0">
                <a:ea typeface="宋体" panose="02010600030101010101" pitchFamily="2" charset="-122"/>
              </a:rPr>
              <a:t>活动图：</a:t>
            </a:r>
            <a:r>
              <a:rPr lang="en-US" altLang="zh-CN" sz="2000" dirty="0" smtClean="0">
                <a:ea typeface="宋体" panose="02010600030101010101" pitchFamily="2" charset="-122"/>
              </a:rPr>
              <a:t> Activity Diagram</a:t>
            </a:r>
            <a:endParaRPr lang="en-US" altLang="zh-CN" sz="2000" dirty="0" smtClean="0">
              <a:ea typeface="宋体" panose="02010600030101010101" pitchFamily="2" charset="-122"/>
            </a:endParaRPr>
          </a:p>
          <a:p>
            <a:pPr lvl="1" eaLnBrk="1" hangingPunct="1"/>
            <a:r>
              <a:rPr lang="zh-CN" altLang="en-US" sz="2000" dirty="0" smtClean="0">
                <a:solidFill>
                  <a:srgbClr val="FF0000"/>
                </a:solidFill>
                <a:ea typeface="宋体" panose="02010600030101010101" pitchFamily="2" charset="-122"/>
              </a:rPr>
              <a:t>交互图：</a:t>
            </a:r>
            <a:r>
              <a:rPr lang="en-US" altLang="zh-CN" sz="2000" dirty="0" smtClean="0">
                <a:solidFill>
                  <a:srgbClr val="FF0000"/>
                </a:solidFill>
                <a:ea typeface="宋体" panose="02010600030101010101" pitchFamily="2" charset="-122"/>
              </a:rPr>
              <a:t>Interaction Diagram</a:t>
            </a:r>
            <a:endParaRPr lang="en-US" altLang="zh-CN" sz="2000" dirty="0" smtClean="0">
              <a:solidFill>
                <a:srgbClr val="FF0000"/>
              </a:solidFill>
              <a:ea typeface="宋体" panose="02010600030101010101" pitchFamily="2" charset="-122"/>
            </a:endParaRPr>
          </a:p>
          <a:p>
            <a:pPr lvl="1" eaLnBrk="1" hangingPunct="1"/>
            <a:endParaRPr lang="zh-CN" altLang="en-US" sz="2000" dirty="0" smtClean="0">
              <a:ea typeface="宋体" panose="02010600030101010101" pitchFamily="2" charset="-122"/>
            </a:endParaRPr>
          </a:p>
        </p:txBody>
      </p:sp>
      <p:sp>
        <p:nvSpPr>
          <p:cNvPr id="38916" name="内容占位符 2"/>
          <p:cNvSpPr txBox="1"/>
          <p:nvPr/>
        </p:nvSpPr>
        <p:spPr bwMode="auto">
          <a:xfrm>
            <a:off x="5148064" y="3573016"/>
            <a:ext cx="3816350" cy="2089150"/>
          </a:xfrm>
          <a:prstGeom prst="rect">
            <a:avLst/>
          </a:prstGeom>
          <a:noFill/>
          <a:ln w="9525">
            <a:noFill/>
            <a:miter lim="800000"/>
          </a:ln>
        </p:spPr>
        <p:txBody>
          <a:bodyPr/>
          <a:lstStyle/>
          <a:p>
            <a:pPr marL="182880" indent="-273050">
              <a:spcBef>
                <a:spcPct val="20000"/>
              </a:spcBef>
              <a:buClr>
                <a:schemeClr val="accent1"/>
              </a:buClr>
              <a:buSzPct val="80000"/>
              <a:buFont typeface="Wingdings 2" panose="05020102010507070707" pitchFamily="18" charset="2"/>
              <a:buChar char=""/>
            </a:pPr>
            <a:r>
              <a:rPr lang="zh-CN" altLang="en-US" sz="2000" b="1" dirty="0">
                <a:latin typeface="Times New Roman" panose="02020603050405020304" pitchFamily="18" charset="0"/>
              </a:rPr>
              <a:t>顺序图：</a:t>
            </a:r>
            <a:r>
              <a:rPr lang="en-US" altLang="zh-CN" sz="2000" b="1" dirty="0">
                <a:latin typeface="Times New Roman" panose="02020603050405020304" pitchFamily="18" charset="0"/>
              </a:rPr>
              <a:t> Sequence Diagram</a:t>
            </a:r>
            <a:endParaRPr lang="en-US" altLang="zh-CN" sz="2000" b="1" dirty="0">
              <a:latin typeface="Times New Roman" panose="02020603050405020304" pitchFamily="18" charset="0"/>
            </a:endParaRPr>
          </a:p>
          <a:p>
            <a:pPr marL="182880" indent="-273050">
              <a:spcBef>
                <a:spcPct val="20000"/>
              </a:spcBef>
              <a:buClr>
                <a:schemeClr val="accent1"/>
              </a:buClr>
              <a:buSzPct val="80000"/>
              <a:buFont typeface="Wingdings 2" panose="05020102010507070707" pitchFamily="18" charset="2"/>
              <a:buChar char=""/>
            </a:pPr>
            <a:r>
              <a:rPr lang="zh-CN" altLang="en-US" sz="2000" b="1" dirty="0">
                <a:solidFill>
                  <a:srgbClr val="FF0000"/>
                </a:solidFill>
                <a:latin typeface="Times New Roman" panose="02020603050405020304" pitchFamily="18" charset="0"/>
              </a:rPr>
              <a:t>定时图：</a:t>
            </a:r>
            <a:r>
              <a:rPr lang="en-US" altLang="zh-CN" sz="2000" b="1" dirty="0">
                <a:solidFill>
                  <a:srgbClr val="FF0000"/>
                </a:solidFill>
                <a:latin typeface="Times New Roman" panose="02020603050405020304" pitchFamily="18" charset="0"/>
              </a:rPr>
              <a:t>Timing Diagram</a:t>
            </a:r>
            <a:endParaRPr lang="en-US" altLang="zh-CN" sz="2000" b="1" dirty="0">
              <a:solidFill>
                <a:srgbClr val="FF0000"/>
              </a:solidFill>
              <a:latin typeface="Times New Roman" panose="02020603050405020304" pitchFamily="18" charset="0"/>
            </a:endParaRPr>
          </a:p>
          <a:p>
            <a:pPr marL="182880" indent="-273050">
              <a:spcBef>
                <a:spcPct val="20000"/>
              </a:spcBef>
              <a:buClr>
                <a:schemeClr val="accent1"/>
              </a:buClr>
              <a:buSzPct val="80000"/>
              <a:buFont typeface="Wingdings 2" panose="05020102010507070707" pitchFamily="18" charset="2"/>
              <a:buChar char=""/>
            </a:pPr>
            <a:r>
              <a:rPr lang="zh-CN" altLang="en-US" sz="2000" b="1" dirty="0">
                <a:solidFill>
                  <a:srgbClr val="FF0000"/>
                </a:solidFill>
                <a:latin typeface="Times New Roman" panose="02020603050405020304" pitchFamily="18" charset="0"/>
              </a:rPr>
              <a:t>通讯图：</a:t>
            </a:r>
            <a:r>
              <a:rPr lang="en-US" altLang="zh-CN" sz="2000" b="1" dirty="0">
                <a:solidFill>
                  <a:srgbClr val="FF0000"/>
                </a:solidFill>
                <a:latin typeface="Times New Roman" panose="02020603050405020304" pitchFamily="18" charset="0"/>
              </a:rPr>
              <a:t>Communication Diagram</a:t>
            </a:r>
            <a:endParaRPr lang="en-US" altLang="zh-CN" sz="2000" b="1" dirty="0">
              <a:solidFill>
                <a:srgbClr val="FF0000"/>
              </a:solidFill>
              <a:latin typeface="Times New Roman" panose="02020603050405020304" pitchFamily="18" charset="0"/>
            </a:endParaRPr>
          </a:p>
          <a:p>
            <a:pPr marL="182880" indent="-273050">
              <a:spcBef>
                <a:spcPct val="20000"/>
              </a:spcBef>
              <a:buClr>
                <a:schemeClr val="accent1"/>
              </a:buClr>
              <a:buSzPct val="80000"/>
              <a:buFont typeface="Wingdings 2" panose="05020102010507070707" pitchFamily="18" charset="2"/>
              <a:buChar char=""/>
            </a:pPr>
            <a:r>
              <a:rPr lang="zh-CN" altLang="en-US" sz="2000" b="1" dirty="0">
                <a:solidFill>
                  <a:srgbClr val="FF0000"/>
                </a:solidFill>
                <a:latin typeface="Times New Roman" panose="02020603050405020304" pitchFamily="18" charset="0"/>
              </a:rPr>
              <a:t>交互概观图：</a:t>
            </a:r>
            <a:r>
              <a:rPr lang="en-US" altLang="zh-CN" sz="2000" b="1" dirty="0">
                <a:solidFill>
                  <a:srgbClr val="FF0000"/>
                </a:solidFill>
                <a:latin typeface="Times New Roman" panose="02020603050405020304" pitchFamily="18" charset="0"/>
              </a:rPr>
              <a:t>Interaction Overview Diagram</a:t>
            </a:r>
            <a:endParaRPr lang="en-US" altLang="zh-CN" sz="2000" b="1" dirty="0">
              <a:solidFill>
                <a:srgbClr val="FF0000"/>
              </a:solidFill>
              <a:latin typeface="Times New Roman" panose="02020603050405020304" pitchFamily="18" charset="0"/>
            </a:endParaRPr>
          </a:p>
        </p:txBody>
      </p:sp>
      <p:sp>
        <p:nvSpPr>
          <p:cNvPr id="6" name="左大括号 5"/>
          <p:cNvSpPr/>
          <p:nvPr/>
        </p:nvSpPr>
        <p:spPr>
          <a:xfrm>
            <a:off x="4716016" y="3645024"/>
            <a:ext cx="360362" cy="1871663"/>
          </a:xfrm>
          <a:prstGeom prst="lef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476672"/>
            <a:ext cx="8676456" cy="6001643"/>
          </a:xfrm>
          <a:prstGeom prst="rect">
            <a:avLst/>
          </a:prstGeom>
        </p:spPr>
        <p:txBody>
          <a:bodyPr wrap="square">
            <a:spAutoFit/>
          </a:bodyPr>
          <a:lstStyle/>
          <a:p>
            <a:pPr>
              <a:buFont typeface="Wingdings" panose="05000000000000000000" pitchFamily="2" charset="2"/>
              <a:buNone/>
            </a:pPr>
            <a:r>
              <a:rPr lang="en-US" altLang="zh-CN" sz="3200" dirty="0" smtClean="0">
                <a:ea typeface="宋体" panose="02010600030101010101" pitchFamily="2" charset="-122"/>
              </a:rPr>
              <a:t>UML2.0</a:t>
            </a:r>
            <a:r>
              <a:rPr lang="zh-CN" altLang="en-US" sz="3200" dirty="0" smtClean="0">
                <a:ea typeface="宋体" panose="02010600030101010101" pitchFamily="2" charset="-122"/>
              </a:rPr>
              <a:t>增改的图（相对于</a:t>
            </a:r>
            <a:r>
              <a:rPr lang="en-US" altLang="zh-CN" sz="3200" dirty="0" smtClean="0">
                <a:ea typeface="宋体" panose="02010600030101010101" pitchFamily="2" charset="-122"/>
              </a:rPr>
              <a:t>UML1.5 </a:t>
            </a:r>
            <a:r>
              <a:rPr lang="zh-CN" altLang="en-US" sz="3200" dirty="0" smtClean="0">
                <a:ea typeface="宋体" panose="02010600030101010101" pitchFamily="2" charset="-122"/>
              </a:rPr>
              <a:t>）</a:t>
            </a:r>
            <a:endParaRPr lang="zh-CN" altLang="en-US" sz="3200" dirty="0" smtClean="0">
              <a:ea typeface="宋体" panose="02010600030101010101" pitchFamily="2" charset="-122"/>
            </a:endParaRPr>
          </a:p>
          <a:p>
            <a:r>
              <a:rPr lang="zh-CN" altLang="en-US" sz="3200" dirty="0" smtClean="0">
                <a:ea typeface="宋体" panose="02010600030101010101" pitchFamily="2" charset="-122"/>
              </a:rPr>
              <a:t>增加了</a:t>
            </a:r>
            <a:r>
              <a:rPr lang="en-US" altLang="zh-CN" sz="3200" dirty="0" smtClean="0">
                <a:ea typeface="宋体" panose="02010600030101010101" pitchFamily="2" charset="-122"/>
              </a:rPr>
              <a:t>4</a:t>
            </a:r>
            <a:r>
              <a:rPr lang="zh-CN" altLang="en-US" sz="3200" dirty="0" smtClean="0">
                <a:ea typeface="宋体" panose="02010600030101010101" pitchFamily="2" charset="-122"/>
              </a:rPr>
              <a:t>种图</a:t>
            </a:r>
            <a:endParaRPr lang="zh-CN" altLang="en-US" sz="3200" dirty="0" smtClean="0">
              <a:ea typeface="宋体" panose="02010600030101010101" pitchFamily="2" charset="-122"/>
            </a:endParaRPr>
          </a:p>
          <a:p>
            <a:pPr lvl="1"/>
            <a:r>
              <a:rPr lang="zh-CN" altLang="en-US" sz="3200" dirty="0" smtClean="0">
                <a:ea typeface="宋体" panose="02010600030101010101" pitchFamily="2" charset="-122"/>
              </a:rPr>
              <a:t>复合结构图（</a:t>
            </a:r>
            <a:r>
              <a:rPr lang="en-US" altLang="zh-CN" sz="3200" dirty="0" smtClean="0">
                <a:ea typeface="宋体" panose="02010600030101010101" pitchFamily="2" charset="-122"/>
              </a:rPr>
              <a:t>Composite Structure Diagram</a:t>
            </a:r>
            <a:r>
              <a:rPr lang="zh-CN" altLang="en-US" sz="3200" dirty="0" smtClean="0">
                <a:ea typeface="宋体" panose="02010600030101010101" pitchFamily="2" charset="-122"/>
              </a:rPr>
              <a:t>）</a:t>
            </a:r>
            <a:endParaRPr lang="zh-CN" altLang="en-US" sz="3200" dirty="0" smtClean="0">
              <a:ea typeface="宋体" panose="02010600030101010101" pitchFamily="2" charset="-122"/>
            </a:endParaRPr>
          </a:p>
          <a:p>
            <a:pPr lvl="1"/>
            <a:r>
              <a:rPr lang="zh-CN" altLang="en-US" sz="3200" dirty="0" smtClean="0">
                <a:ea typeface="宋体" panose="02010600030101010101" pitchFamily="2" charset="-122"/>
              </a:rPr>
              <a:t>包图（</a:t>
            </a:r>
            <a:r>
              <a:rPr lang="en-US" altLang="zh-CN" sz="3200" dirty="0" smtClean="0">
                <a:ea typeface="宋体" panose="02010600030101010101" pitchFamily="2" charset="-122"/>
              </a:rPr>
              <a:t>Package Diagram</a:t>
            </a:r>
            <a:r>
              <a:rPr lang="zh-CN" altLang="en-US" sz="3200" dirty="0" smtClean="0">
                <a:ea typeface="宋体" panose="02010600030101010101" pitchFamily="2" charset="-122"/>
              </a:rPr>
              <a:t>）</a:t>
            </a:r>
            <a:endParaRPr lang="zh-CN" altLang="en-US" sz="3200" dirty="0" smtClean="0">
              <a:ea typeface="宋体" panose="02010600030101010101" pitchFamily="2" charset="-122"/>
            </a:endParaRPr>
          </a:p>
          <a:p>
            <a:pPr lvl="1"/>
            <a:r>
              <a:rPr lang="zh-CN" altLang="en-US" sz="3200" dirty="0" smtClean="0">
                <a:ea typeface="宋体" panose="02010600030101010101" pitchFamily="2" charset="-122"/>
              </a:rPr>
              <a:t>交互概观图（</a:t>
            </a:r>
            <a:r>
              <a:rPr lang="en-US" altLang="zh-CN" sz="3200" dirty="0" smtClean="0">
                <a:ea typeface="宋体" panose="02010600030101010101" pitchFamily="2" charset="-122"/>
              </a:rPr>
              <a:t>Interaction Overview Diagram</a:t>
            </a:r>
            <a:r>
              <a:rPr lang="zh-CN" altLang="en-US" sz="3200" dirty="0" smtClean="0">
                <a:ea typeface="宋体" panose="02010600030101010101" pitchFamily="2" charset="-122"/>
              </a:rPr>
              <a:t>）</a:t>
            </a:r>
            <a:endParaRPr lang="zh-CN" altLang="en-US" sz="3200" dirty="0" smtClean="0">
              <a:ea typeface="宋体" panose="02010600030101010101" pitchFamily="2" charset="-122"/>
            </a:endParaRPr>
          </a:p>
          <a:p>
            <a:pPr lvl="1"/>
            <a:r>
              <a:rPr lang="zh-CN" altLang="en-US" sz="3200" dirty="0" smtClean="0">
                <a:ea typeface="宋体" panose="02010600030101010101" pitchFamily="2" charset="-122"/>
              </a:rPr>
              <a:t>定时图（</a:t>
            </a:r>
            <a:r>
              <a:rPr lang="en-US" altLang="zh-CN" sz="3200" dirty="0" smtClean="0">
                <a:ea typeface="宋体" panose="02010600030101010101" pitchFamily="2" charset="-122"/>
              </a:rPr>
              <a:t>Timing Diagram</a:t>
            </a:r>
            <a:r>
              <a:rPr lang="zh-CN" altLang="en-US" sz="3200" dirty="0" smtClean="0">
                <a:ea typeface="宋体" panose="02010600030101010101" pitchFamily="2" charset="-122"/>
              </a:rPr>
              <a:t>）</a:t>
            </a:r>
            <a:endParaRPr lang="zh-CN" altLang="en-US" sz="3200" dirty="0" smtClean="0">
              <a:ea typeface="宋体" panose="02010600030101010101" pitchFamily="2" charset="-122"/>
            </a:endParaRPr>
          </a:p>
          <a:p>
            <a:pPr lvl="1">
              <a:buFont typeface="Wingdings 2" panose="05020102010507070707" pitchFamily="18" charset="2"/>
              <a:buNone/>
            </a:pPr>
            <a:r>
              <a:rPr lang="zh-CN" altLang="en-US" sz="3200" dirty="0" smtClean="0">
                <a:ea typeface="宋体" panose="02010600030101010101" pitchFamily="2" charset="-122"/>
              </a:rPr>
              <a:t>注：包图在</a:t>
            </a:r>
            <a:r>
              <a:rPr lang="en-US" altLang="zh-CN" sz="3200" dirty="0" smtClean="0">
                <a:ea typeface="宋体" panose="02010600030101010101" pitchFamily="2" charset="-122"/>
              </a:rPr>
              <a:t>UML1.X</a:t>
            </a:r>
            <a:r>
              <a:rPr lang="zh-CN" altLang="en-US" sz="3200" dirty="0" smtClean="0">
                <a:ea typeface="宋体" panose="02010600030101010101" pitchFamily="2" charset="-122"/>
              </a:rPr>
              <a:t>中并不是一种正式的图</a:t>
            </a:r>
            <a:endParaRPr lang="zh-CN" altLang="en-US" sz="3200" dirty="0" smtClean="0">
              <a:ea typeface="宋体" panose="02010600030101010101" pitchFamily="2" charset="-122"/>
            </a:endParaRPr>
          </a:p>
          <a:p>
            <a:r>
              <a:rPr lang="zh-CN" altLang="en-US" sz="3200" dirty="0" smtClean="0">
                <a:ea typeface="宋体" panose="02010600030101010101" pitchFamily="2" charset="-122"/>
              </a:rPr>
              <a:t>对</a:t>
            </a:r>
            <a:r>
              <a:rPr lang="en-US" altLang="zh-CN" sz="3200" dirty="0" smtClean="0">
                <a:ea typeface="宋体" panose="02010600030101010101" pitchFamily="2" charset="-122"/>
              </a:rPr>
              <a:t>2</a:t>
            </a:r>
            <a:r>
              <a:rPr lang="zh-CN" altLang="en-US" sz="3200" dirty="0" smtClean="0">
                <a:ea typeface="宋体" panose="02010600030101010101" pitchFamily="2" charset="-122"/>
              </a:rPr>
              <a:t>种图重新命名</a:t>
            </a:r>
            <a:endParaRPr lang="zh-CN" altLang="en-US" sz="3200" dirty="0" smtClean="0">
              <a:ea typeface="宋体" panose="02010600030101010101" pitchFamily="2" charset="-122"/>
            </a:endParaRPr>
          </a:p>
          <a:p>
            <a:pPr lvl="1"/>
            <a:r>
              <a:rPr lang="zh-CN" altLang="en-US" sz="3200" dirty="0" smtClean="0">
                <a:ea typeface="宋体" panose="02010600030101010101" pitchFamily="2" charset="-122"/>
              </a:rPr>
              <a:t>原来的协作图（</a:t>
            </a:r>
            <a:r>
              <a:rPr lang="en-US" altLang="zh-CN" sz="3200" dirty="0" smtClean="0">
                <a:ea typeface="宋体" panose="02010600030101010101" pitchFamily="2" charset="-122"/>
              </a:rPr>
              <a:t>Collaboration Diagrams</a:t>
            </a:r>
            <a:r>
              <a:rPr lang="zh-CN" altLang="en-US" sz="3200" dirty="0" smtClean="0">
                <a:ea typeface="宋体" panose="02010600030101010101" pitchFamily="2" charset="-122"/>
              </a:rPr>
              <a:t>）改名为通讯图（</a:t>
            </a:r>
            <a:r>
              <a:rPr lang="en-US" altLang="zh-CN" sz="3200" dirty="0" smtClean="0">
                <a:ea typeface="宋体" panose="02010600030101010101" pitchFamily="2" charset="-122"/>
              </a:rPr>
              <a:t>Communication Diagrams</a:t>
            </a:r>
            <a:r>
              <a:rPr lang="zh-CN" altLang="en-US" sz="3200" dirty="0" smtClean="0">
                <a:ea typeface="宋体" panose="02010600030101010101" pitchFamily="2" charset="-122"/>
              </a:rPr>
              <a:t>）</a:t>
            </a:r>
            <a:endParaRPr lang="zh-CN" altLang="en-US" sz="3200" dirty="0" smtClean="0">
              <a:ea typeface="宋体" panose="02010600030101010101" pitchFamily="2" charset="-122"/>
            </a:endParaRPr>
          </a:p>
          <a:p>
            <a:pPr lvl="1"/>
            <a:r>
              <a:rPr lang="zh-CN" altLang="en-US" sz="3200" dirty="0" smtClean="0">
                <a:ea typeface="宋体" panose="02010600030101010101" pitchFamily="2" charset="-122"/>
              </a:rPr>
              <a:t>原来的状态图（</a:t>
            </a:r>
            <a:r>
              <a:rPr lang="en-US" altLang="zh-CN" sz="3200" dirty="0" err="1" smtClean="0">
                <a:ea typeface="宋体" panose="02010600030101010101" pitchFamily="2" charset="-122"/>
              </a:rPr>
              <a:t>Statechart</a:t>
            </a:r>
            <a:r>
              <a:rPr lang="en-US" altLang="zh-CN" sz="3200" dirty="0" smtClean="0">
                <a:ea typeface="宋体" panose="02010600030101010101" pitchFamily="2" charset="-122"/>
              </a:rPr>
              <a:t> Diagrams</a:t>
            </a:r>
            <a:r>
              <a:rPr lang="zh-CN" altLang="en-US" sz="3200" dirty="0" smtClean="0">
                <a:ea typeface="宋体" panose="02010600030101010101" pitchFamily="2" charset="-122"/>
              </a:rPr>
              <a:t>）改名为状态机图（</a:t>
            </a:r>
            <a:r>
              <a:rPr lang="en-US" altLang="zh-CN" sz="3200" dirty="0" smtClean="0">
                <a:ea typeface="宋体" panose="02010600030101010101" pitchFamily="2" charset="-122"/>
              </a:rPr>
              <a:t>State Machine Diagrams</a:t>
            </a:r>
            <a:r>
              <a:rPr lang="zh-CN" altLang="en-US" dirty="0" smtClean="0">
                <a:ea typeface="宋体" panose="02010600030101010101" pitchFamily="2" charset="-122"/>
              </a:rPr>
              <a:t>）</a:t>
            </a:r>
            <a:endParaRPr lang="zh-CN" altLang="en-US" dirty="0" smtClean="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457200" y="188640"/>
            <a:ext cx="7467600" cy="628518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defRPr/>
            </a:pPr>
            <a:r>
              <a:rPr kumimoji="0" lang="en-US" altLang="zh-CN" sz="32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UML2.X</a:t>
            </a:r>
            <a:r>
              <a:rPr kumimoji="0" lang="zh-CN" altLang="en-US" sz="32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：模型图</a:t>
            </a:r>
            <a:endParaRPr kumimoji="0" lang="en-US" altLang="zh-CN" sz="32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pic>
        <p:nvPicPr>
          <p:cNvPr id="3" name="Picture 5"/>
          <p:cNvPicPr>
            <a:picLocks noChangeAspect="1" noChangeArrowheads="1"/>
          </p:cNvPicPr>
          <p:nvPr/>
        </p:nvPicPr>
        <p:blipFill>
          <a:blip r:embed="rId1" cstate="print"/>
          <a:srcRect/>
          <a:stretch>
            <a:fillRect/>
          </a:stretch>
        </p:blipFill>
        <p:spPr bwMode="auto">
          <a:xfrm>
            <a:off x="251520" y="980729"/>
            <a:ext cx="8238472" cy="453650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409506" y="307509"/>
            <a:ext cx="7529264" cy="606916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UML2.X</a:t>
            </a:r>
            <a:r>
              <a:rPr kumimoji="0" lang="zh-CN" altLang="en-US" sz="3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：模型图的常用译名</a:t>
            </a:r>
            <a:endParaRPr kumimoji="0" lang="en-US" altLang="zh-CN" sz="3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32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pic>
        <p:nvPicPr>
          <p:cNvPr id="3" name="Picture 3"/>
          <p:cNvPicPr>
            <a:picLocks noChangeAspect="1" noChangeArrowheads="1"/>
          </p:cNvPicPr>
          <p:nvPr/>
        </p:nvPicPr>
        <p:blipFill>
          <a:blip r:embed="rId1" cstate="print"/>
          <a:srcRect/>
          <a:stretch>
            <a:fillRect/>
          </a:stretch>
        </p:blipFill>
        <p:spPr bwMode="auto">
          <a:xfrm>
            <a:off x="683568" y="1412776"/>
            <a:ext cx="8047555" cy="439303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620688"/>
            <a:ext cx="8892480" cy="523220"/>
          </a:xfrm>
          <a:prstGeom prst="rect">
            <a:avLst/>
          </a:prstGeom>
        </p:spPr>
        <p:txBody>
          <a:bodyPr wrap="square">
            <a:spAutoFit/>
          </a:bodyPr>
          <a:lstStyle/>
          <a:p>
            <a:r>
              <a:rPr lang="en-US" altLang="zh-CN" sz="2800" dirty="0" smtClean="0"/>
              <a:t> </a:t>
            </a:r>
            <a:endParaRPr lang="zh-CN" altLang="en-US" sz="2800" dirty="0"/>
          </a:p>
        </p:txBody>
      </p:sp>
      <p:sp>
        <p:nvSpPr>
          <p:cNvPr id="3" name="标题 2"/>
          <p:cNvSpPr>
            <a:spLocks noGrp="1"/>
          </p:cNvSpPr>
          <p:nvPr>
            <p:ph type="title"/>
          </p:nvPr>
        </p:nvSpPr>
        <p:spPr/>
        <p:txBody>
          <a:bodyPr/>
          <a:lstStyle/>
          <a:p>
            <a:r>
              <a:rPr lang="en-US" altLang="zh-CN" dirty="0" smtClean="0"/>
              <a:t> </a:t>
            </a:r>
            <a:r>
              <a:rPr lang="en-US" altLang="zh-CN" b="1" dirty="0" smtClean="0"/>
              <a:t>UML1.x</a:t>
            </a:r>
            <a:r>
              <a:rPr lang="zh-CN" altLang="en-US" b="1" dirty="0" smtClean="0"/>
              <a:t>与</a:t>
            </a:r>
            <a:r>
              <a:rPr lang="en-US" altLang="zh-CN" b="1" dirty="0" smtClean="0"/>
              <a:t>UML2.0</a:t>
            </a:r>
            <a:r>
              <a:rPr lang="zh-CN" altLang="en-US" b="1" dirty="0" smtClean="0"/>
              <a:t>比较</a:t>
            </a:r>
            <a:endParaRPr lang="zh-CN" altLang="en-US" dirty="0"/>
          </a:p>
        </p:txBody>
      </p:sp>
      <p:sp>
        <p:nvSpPr>
          <p:cNvPr id="4" name="内容占位符 3"/>
          <p:cNvSpPr>
            <a:spLocks noGrp="1"/>
          </p:cNvSpPr>
          <p:nvPr>
            <p:ph idx="1"/>
          </p:nvPr>
        </p:nvSpPr>
        <p:spPr/>
        <p:txBody>
          <a:bodyPr>
            <a:normAutofit fontScale="92500" lnSpcReduction="10000"/>
          </a:bodyPr>
          <a:lstStyle/>
          <a:p>
            <a:pPr marL="514350" indent="-514350">
              <a:buFont typeface="Wingdings" panose="05000000000000000000" pitchFamily="2" charset="2"/>
              <a:buChar char="ü"/>
            </a:pPr>
            <a:r>
              <a:rPr lang="en-US" altLang="zh-CN" dirty="0" smtClean="0"/>
              <a:t>UML2.0</a:t>
            </a:r>
            <a:r>
              <a:rPr lang="zh-CN" altLang="en-US" dirty="0" smtClean="0"/>
              <a:t>完全建立在</a:t>
            </a:r>
            <a:r>
              <a:rPr lang="en-US" altLang="zh-CN" dirty="0" smtClean="0"/>
              <a:t>UML1.x</a:t>
            </a:r>
            <a:r>
              <a:rPr lang="zh-CN" altLang="en-US" dirty="0" smtClean="0"/>
              <a:t>基础之上</a:t>
            </a:r>
            <a:endParaRPr lang="en-US" altLang="zh-CN" dirty="0" smtClean="0"/>
          </a:p>
          <a:p>
            <a:pPr marL="514350" indent="-514350">
              <a:buFont typeface="Wingdings" panose="05000000000000000000" pitchFamily="2" charset="2"/>
              <a:buChar char="ü"/>
            </a:pPr>
            <a:endParaRPr lang="en-US" altLang="zh-CN" dirty="0" smtClean="0"/>
          </a:p>
          <a:p>
            <a:pPr marL="514350" indent="-514350">
              <a:buFont typeface="Wingdings" panose="05000000000000000000" pitchFamily="2" charset="2"/>
              <a:buChar char="ü"/>
            </a:pPr>
            <a:r>
              <a:rPr lang="zh-CN" altLang="en-US" dirty="0" smtClean="0"/>
              <a:t>大多数的</a:t>
            </a:r>
            <a:r>
              <a:rPr lang="en-US" altLang="zh-CN" dirty="0" smtClean="0"/>
              <a:t>UML1.x</a:t>
            </a:r>
            <a:r>
              <a:rPr lang="zh-CN" altLang="en-US" dirty="0" smtClean="0"/>
              <a:t>模型在</a:t>
            </a:r>
            <a:r>
              <a:rPr lang="en-US" altLang="zh-CN" dirty="0" smtClean="0"/>
              <a:t>UML2.0</a:t>
            </a:r>
            <a:r>
              <a:rPr lang="zh-CN" altLang="en-US" dirty="0" smtClean="0"/>
              <a:t>中都可用</a:t>
            </a:r>
            <a:endParaRPr lang="en-US" altLang="zh-CN" dirty="0" smtClean="0"/>
          </a:p>
          <a:p>
            <a:pPr marL="514350" indent="-514350">
              <a:buFont typeface="Wingdings" panose="05000000000000000000" pitchFamily="2" charset="2"/>
              <a:buChar char="ü"/>
            </a:pPr>
            <a:endParaRPr lang="en-US" altLang="zh-CN" dirty="0" smtClean="0"/>
          </a:p>
          <a:p>
            <a:pPr marL="514350" indent="-514350">
              <a:buFont typeface="Wingdings" panose="05000000000000000000" pitchFamily="2" charset="2"/>
              <a:buChar char="ü"/>
            </a:pPr>
            <a:r>
              <a:rPr lang="zh-CN" altLang="en-US" dirty="0" smtClean="0"/>
              <a:t>但</a:t>
            </a:r>
            <a:r>
              <a:rPr lang="en-US" altLang="zh-CN" dirty="0" smtClean="0"/>
              <a:t> UML2.0</a:t>
            </a:r>
            <a:r>
              <a:rPr lang="zh-CN" altLang="en-US" dirty="0" smtClean="0"/>
              <a:t>在用例图、顺序图、活动图和构件图都有所改进，特别是改善了结构建模的性能，</a:t>
            </a:r>
            <a:r>
              <a:rPr lang="en-US" altLang="zh-CN" dirty="0" smtClean="0"/>
              <a:t>UML</a:t>
            </a:r>
            <a:r>
              <a:rPr lang="zh-CN" altLang="zh-CN" dirty="0" smtClean="0"/>
              <a:t>第二版跟第一版之间最大的差异在</a:t>
            </a:r>
            <a:r>
              <a:rPr lang="en-US" altLang="zh-CN" dirty="0" smtClean="0"/>
              <a:t> </a:t>
            </a:r>
            <a:r>
              <a:rPr lang="zh-CN" altLang="zh-CN" dirty="0" smtClean="0"/>
              <a:t>是在结构上，可以让你在做设计的过程中分解不同层次的设计。</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2931</Words>
  <Application>WPS 演示</Application>
  <PresentationFormat>全屏显示(4:3)</PresentationFormat>
  <Paragraphs>133</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Wingdings 2</vt:lpstr>
      <vt:lpstr>Times New Roman</vt:lpstr>
      <vt:lpstr>Calibri</vt:lpstr>
      <vt:lpstr>微软雅黑</vt:lpstr>
      <vt:lpstr>Office 主题</vt:lpstr>
      <vt:lpstr>统一建模语言UML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UML1.x与UML2.0比较</vt:lpstr>
      <vt:lpstr>用例图</vt:lpstr>
      <vt:lpstr>PowerPoint 演示文稿</vt:lpstr>
      <vt:lpstr>PowerPoint 演示文稿</vt:lpstr>
      <vt:lpstr>PowerPoint 演示文稿</vt:lpstr>
      <vt:lpstr>PowerPoint 演示文稿</vt:lpstr>
      <vt:lpstr>PowerPoint 演示文稿</vt:lpstr>
      <vt:lpstr>PowerPoint 演示文稿</vt:lpstr>
      <vt:lpstr>UML新增加的图</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统一建模语言UML</dc:title>
  <dc:creator/>
  <cp:lastModifiedBy>nh</cp:lastModifiedBy>
  <cp:revision>7</cp:revision>
  <dcterms:created xsi:type="dcterms:W3CDTF">2016-11-04T11:11:37Z</dcterms:created>
  <dcterms:modified xsi:type="dcterms:W3CDTF">2016-11-04T11:15:56Z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